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340" r:id="rId2"/>
    <p:sldId id="346" r:id="rId3"/>
    <p:sldId id="321" r:id="rId4"/>
    <p:sldId id="322" r:id="rId5"/>
    <p:sldId id="347" r:id="rId6"/>
    <p:sldId id="349" r:id="rId7"/>
    <p:sldId id="348" r:id="rId8"/>
    <p:sldId id="3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6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84" y="1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5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866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1DC8F-E103-4FD8-8B4A-5D7FAD71FEDE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94" y="2291206"/>
            <a:ext cx="3353187" cy="52612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Tx/>
              <a:buNone/>
            </a:pPr>
            <a:r>
              <a:rPr lang="en-US" sz="1800" kern="0" dirty="0"/>
              <a:t>Brain overlaps by region: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4636"/>
              </p:ext>
            </p:extLst>
          </p:nvPr>
        </p:nvGraphicFramePr>
        <p:xfrm>
          <a:off x="214676" y="3748079"/>
          <a:ext cx="5748125" cy="290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911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Hippo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Control / </a:t>
                      </a:r>
                      <a:r>
                        <a:rPr lang="en-US" sz="1600" dirty="0" err="1"/>
                        <a:t>Schiz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262 / 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244 / 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Female</a:t>
                      </a:r>
                      <a:r>
                        <a:rPr lang="en-US" sz="1600" baseline="0" dirty="0"/>
                        <a:t> / Male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126 / 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124 / 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1740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AA / Asian / </a:t>
                      </a:r>
                      <a:r>
                        <a:rPr lang="en-US" sz="1600" dirty="0" err="1"/>
                        <a:t>Cauc</a:t>
                      </a:r>
                      <a:r>
                        <a:rPr lang="en-US" sz="1600" baseline="0" dirty="0"/>
                        <a:t> / </a:t>
                      </a:r>
                      <a:r>
                        <a:rPr lang="en-US" sz="1600" baseline="0" dirty="0" err="1"/>
                        <a:t>Hisp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213 / 0 / 182 /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204</a:t>
                      </a:r>
                      <a:r>
                        <a:rPr lang="en-US" sz="1600" baseline="0" dirty="0"/>
                        <a:t> / 9 / 174 / 10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Mean</a:t>
                      </a:r>
                      <a:r>
                        <a:rPr lang="en-US" sz="1600" baseline="0" dirty="0"/>
                        <a:t> Age (SD)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[min, max]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45.5  (16.4)</a:t>
                      </a:r>
                    </a:p>
                    <a:p>
                      <a:pPr algn="ctr"/>
                      <a:r>
                        <a:rPr lang="en-US" sz="1600" dirty="0"/>
                        <a:t>[13.0, 96.9]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45.8 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(16.5)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[13.0, 96.9]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190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5986" y="1206013"/>
            <a:ext cx="3309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Sample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2062"/>
              </p:ext>
            </p:extLst>
          </p:nvPr>
        </p:nvGraphicFramePr>
        <p:xfrm>
          <a:off x="9364691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Schiz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29684"/>
              </p:ext>
            </p:extLst>
          </p:nvPr>
        </p:nvGraphicFramePr>
        <p:xfrm>
          <a:off x="6511359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Hippo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Schiz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11" y="211237"/>
            <a:ext cx="4159938" cy="41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1661135"/>
            <a:ext cx="9144000" cy="4117873"/>
          </a:xfrm>
        </p:spPr>
        <p:txBody>
          <a:bodyPr>
            <a:noAutofit/>
          </a:bodyPr>
          <a:lstStyle/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Performed genome-wide cis (&lt;500kb) </a:t>
            </a:r>
            <a:r>
              <a:rPr lang="en-US" sz="1800" kern="0" dirty="0" err="1">
                <a:solidFill>
                  <a:schemeClr val="tx1"/>
                </a:solidFill>
              </a:rPr>
              <a:t>eQTL</a:t>
            </a:r>
            <a:r>
              <a:rPr lang="en-US" sz="1800" kern="0" dirty="0">
                <a:solidFill>
                  <a:schemeClr val="tx1"/>
                </a:solidFill>
              </a:rPr>
              <a:t> analysis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Tested four features: gene, transcript, exon, and junction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Adjusting for diagnosis, sex, expression PCs and genetic ancestry components</a:t>
            </a:r>
            <a:r>
              <a:rPr lang="en-US" sz="1800" kern="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Mean expression cut-offs - calculated with all samples (both regions, all ages): 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Gene 0.25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Exon 0.30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Jxn 0.46 (RP10M)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Tx 0.38 (TPM)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Age cutoff &gt; 13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de-DE" kern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ClrTx/>
              <a:buNone/>
            </a:pP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Analysis - </a:t>
            </a:r>
            <a:r>
              <a:rPr lang="en-US" dirty="0" err="1">
                <a:latin typeface="+mn-lt"/>
              </a:rPr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72014"/>
              </p:ext>
            </p:extLst>
          </p:nvPr>
        </p:nvGraphicFramePr>
        <p:xfrm>
          <a:off x="2735885" y="2959718"/>
          <a:ext cx="6144675" cy="2789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217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581250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1581250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HIPPO (n=395)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DLPFC (n=397)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SNPs (# index; # risk loci)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9692 (135; 163)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Genes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24,652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Transcripts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92,732 (31,707)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Exons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396,583 (23,943)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24658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Junctions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297,181 (18,330)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49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986" y="2300400"/>
            <a:ext cx="3624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Inputs to </a:t>
            </a:r>
            <a:r>
              <a:rPr lang="en-US" sz="2800" dirty="0" err="1"/>
              <a:t>eQTL</a:t>
            </a:r>
            <a:r>
              <a:rPr lang="en-US" sz="2800" dirty="0"/>
              <a:t> analysis: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986" y="1206013"/>
            <a:ext cx="3469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179</a:t>
            </a:r>
            <a:r>
              <a:rPr lang="en-US" sz="2400" dirty="0"/>
              <a:t> 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Index SNPs plus proxies</a:t>
            </a:r>
          </a:p>
        </p:txBody>
      </p:sp>
    </p:spTree>
    <p:extLst>
      <p:ext uri="{BB962C8B-B14F-4D97-AF65-F5344CB8AC3E}">
        <p14:creationId xmlns:p14="http://schemas.microsoft.com/office/powerpoint/2010/main" val="37148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86624"/>
              </p:ext>
            </p:extLst>
          </p:nvPr>
        </p:nvGraphicFramePr>
        <p:xfrm>
          <a:off x="588578" y="1487828"/>
          <a:ext cx="8632033" cy="499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HIPPO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SNPs (risk loci)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5510 (103)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6780 (116)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genes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SNP-Feature Pairs (from #</a:t>
                      </a:r>
                      <a:r>
                        <a:rPr lang="en-US" sz="1800" baseline="0" dirty="0"/>
                        <a:t> gene symbols)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66,923 (334)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106,438 (412)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SNP-Gene Pairs 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4795 (123)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7358 (171)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439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SNP-Transcript Pairs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9629 (170)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13,218 (216)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8045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SNP-Exon Pairs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33,122 (216)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57,986 (270)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1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SNP-Junction Pairs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19,377 (165)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27,876 (204)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9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6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13" r="3115" b="16553"/>
          <a:stretch/>
        </p:blipFill>
        <p:spPr>
          <a:xfrm>
            <a:off x="8513806" y="3639211"/>
            <a:ext cx="3367216" cy="2984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5"/>
          <a:stretch/>
        </p:blipFill>
        <p:spPr>
          <a:xfrm>
            <a:off x="1669295" y="3294715"/>
            <a:ext cx="3782746" cy="327982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9208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Hippocampus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SNPs (unique index SNPs)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5510 (103)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6780 (116)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34781" y="3399782"/>
            <a:ext cx="1636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unique SNPs: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155" y="3399782"/>
            <a:ext cx="219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unique index SNPs: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9594" y="3823877"/>
            <a:ext cx="142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Updated 9/5:</a:t>
            </a:r>
          </a:p>
        </p:txBody>
      </p:sp>
    </p:spTree>
    <p:extLst>
      <p:ext uri="{BB962C8B-B14F-4D97-AF65-F5344CB8AC3E}">
        <p14:creationId xmlns:p14="http://schemas.microsoft.com/office/powerpoint/2010/main" val="75058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15123"/>
              </p:ext>
            </p:extLst>
          </p:nvPr>
        </p:nvGraphicFramePr>
        <p:xfrm>
          <a:off x="588578" y="1487828"/>
          <a:ext cx="8632033" cy="293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Hippocampus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SNPs (unique index SNPs)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5510 (103)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6780 (116)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genes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38" y="4633041"/>
            <a:ext cx="2224957" cy="2224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02" y="4574919"/>
            <a:ext cx="2224957" cy="2224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20" y="4613886"/>
            <a:ext cx="2224957" cy="2224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4" y="4633040"/>
            <a:ext cx="2224957" cy="2224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809" y="6488665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1331" y="6483291"/>
            <a:ext cx="119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79013" y="6469511"/>
            <a:ext cx="72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06695" y="646951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Junctions</a:t>
            </a:r>
          </a:p>
        </p:txBody>
      </p:sp>
    </p:spTree>
    <p:extLst>
      <p:ext uri="{BB962C8B-B14F-4D97-AF65-F5344CB8AC3E}">
        <p14:creationId xmlns:p14="http://schemas.microsoft.com/office/powerpoint/2010/main" val="24402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84729"/>
              </p:ext>
            </p:extLst>
          </p:nvPr>
        </p:nvGraphicFramePr>
        <p:xfrm>
          <a:off x="182878" y="3673178"/>
          <a:ext cx="11777481" cy="1959528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006604">
                  <a:extLst>
                    <a:ext uri="{9D8B030D-6E8A-4147-A177-3AD203B41FA5}">
                      <a16:colId xmlns:a16="http://schemas.microsoft.com/office/drawing/2014/main" val="321783189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983072481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54248111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4789345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21263243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24224400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73322989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00475582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63288509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44064874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94009094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813486093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81180624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67402574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983902903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464655292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388589090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310805336"/>
                    </a:ext>
                  </a:extLst>
                </a:gridCol>
              </a:tblGrid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Hippo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5911684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1982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1353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26411"/>
                  </a:ext>
                </a:extLst>
              </a:tr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0899241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2447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1790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9113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2878" y="3171182"/>
            <a:ext cx="365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SNPs that pair to n genes: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34214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Hippocampus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SNPs (unique index SNPs)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5510 (103)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6780 (116)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54481"/>
              </p:ext>
            </p:extLst>
          </p:nvPr>
        </p:nvGraphicFramePr>
        <p:xfrm>
          <a:off x="182878" y="3673178"/>
          <a:ext cx="11790827" cy="1959528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34603">
                  <a:extLst>
                    <a:ext uri="{9D8B030D-6E8A-4147-A177-3AD203B41FA5}">
                      <a16:colId xmlns:a16="http://schemas.microsoft.com/office/drawing/2014/main" val="321783189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983072481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54248111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4789345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212632435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24224400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73322989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004755825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632885095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44064874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94009094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81348609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81180624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67402574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98390290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464655292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388589090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67226450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903210534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914328701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39518106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4960737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76691984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360177626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32326607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672443541"/>
                    </a:ext>
                  </a:extLst>
                </a:gridCol>
                <a:gridCol w="570799">
                  <a:extLst>
                    <a:ext uri="{9D8B030D-6E8A-4147-A177-3AD203B41FA5}">
                      <a16:colId xmlns:a16="http://schemas.microsoft.com/office/drawing/2014/main" val="2653118477"/>
                    </a:ext>
                  </a:extLst>
                </a:gridCol>
              </a:tblGrid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HIPPO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5911684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26411"/>
                  </a:ext>
                </a:extLst>
              </a:tr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0899241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9113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2878" y="3189717"/>
            <a:ext cx="445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*Index SNPs* that pair to n genes: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29864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Hippocampus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unique SNPs (unique index SNPs)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5510 (103)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6780 (116)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35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34407</TotalTime>
  <Words>703</Words>
  <Application>Microsoft Macintosh PowerPoint</Application>
  <PresentationFormat>Widescreen</PresentationFormat>
  <Paragraphs>322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eQTL Analysis</vt:lpstr>
      <vt:lpstr>eQTL Analyses</vt:lpstr>
      <vt:lpstr>eQTL Analysis - rAggr</vt:lpstr>
      <vt:lpstr>Overall eQTLs at FDR &lt; 1% - rAggr</vt:lpstr>
      <vt:lpstr>Overall eQTLs at FDR &lt; 1% - rAggr</vt:lpstr>
      <vt:lpstr>Overall eQTLs at FDR &lt; 1% - rAggr</vt:lpstr>
      <vt:lpstr>Overall eQTLs at FDR &lt; 1% - rAggr</vt:lpstr>
      <vt:lpstr>Overall eQTLs at FDR &lt; 1% - rAggr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Bingaman, Lora (NIH/NIMH) [C]</dc:creator>
  <cp:lastModifiedBy>Leonardo Collado</cp:lastModifiedBy>
  <cp:revision>292</cp:revision>
  <dcterms:created xsi:type="dcterms:W3CDTF">2016-10-25T15:18:34Z</dcterms:created>
  <dcterms:modified xsi:type="dcterms:W3CDTF">2018-09-05T15:33:05Z</dcterms:modified>
</cp:coreProperties>
</file>