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340" r:id="rId2"/>
    <p:sldId id="346" r:id="rId3"/>
    <p:sldId id="321" r:id="rId4"/>
    <p:sldId id="322" r:id="rId5"/>
    <p:sldId id="347" r:id="rId6"/>
    <p:sldId id="349" r:id="rId7"/>
    <p:sldId id="348" r:id="rId8"/>
    <p:sldId id="3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34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523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30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866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91DC8F-E103-4FD8-8B4A-5D7FAD71FEDE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58D4D-9513-4F0F-B213-0570730AA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0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94" y="2291206"/>
            <a:ext cx="3353187" cy="526129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ClrTx/>
              <a:buNone/>
            </a:pPr>
            <a:r>
              <a:rPr lang="en-US" sz="1800" kern="0" dirty="0" smtClean="0"/>
              <a:t>Brain overlaps by region:</a:t>
            </a:r>
            <a:endParaRPr lang="en-US" sz="1800" kern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74636"/>
              </p:ext>
            </p:extLst>
          </p:nvPr>
        </p:nvGraphicFramePr>
        <p:xfrm>
          <a:off x="214676" y="3748079"/>
          <a:ext cx="5748125" cy="290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911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DLPFC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Total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395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397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Control / </a:t>
                      </a:r>
                      <a:r>
                        <a:rPr lang="en-US" sz="1600" dirty="0" err="1" smtClean="0"/>
                        <a:t>Schiz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262 / 133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244 / 153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Female</a:t>
                      </a:r>
                      <a:r>
                        <a:rPr lang="en-US" sz="1600" baseline="0" dirty="0" smtClean="0"/>
                        <a:t> / Male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126 / 269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124 / 273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17402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AA / Asian / </a:t>
                      </a:r>
                      <a:r>
                        <a:rPr lang="en-US" sz="1600" dirty="0" err="1" smtClean="0"/>
                        <a:t>Cauc</a:t>
                      </a:r>
                      <a:r>
                        <a:rPr lang="en-US" sz="1600" baseline="0" dirty="0" smtClean="0"/>
                        <a:t> / </a:t>
                      </a:r>
                      <a:r>
                        <a:rPr lang="en-US" sz="1600" baseline="0" dirty="0" err="1" smtClean="0"/>
                        <a:t>Hisp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213 / 0 / 182 / 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204</a:t>
                      </a:r>
                      <a:r>
                        <a:rPr lang="en-US" sz="1600" baseline="0" dirty="0" smtClean="0"/>
                        <a:t> / 9 / 174 / 10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Mean</a:t>
                      </a:r>
                      <a:r>
                        <a:rPr lang="en-US" sz="1600" baseline="0" dirty="0" smtClean="0"/>
                        <a:t> Age (SD)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[min, max]</a:t>
                      </a: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45.5  (16.4)</a:t>
                      </a:r>
                    </a:p>
                    <a:p>
                      <a:pPr algn="ctr"/>
                      <a:r>
                        <a:rPr lang="en-US" sz="1600" dirty="0" smtClean="0"/>
                        <a:t>[13.0, 96.9]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45.8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(16.5)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[13.0, 96.9]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5190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25986" y="1206013"/>
            <a:ext cx="33099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Sample information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132062"/>
              </p:ext>
            </p:extLst>
          </p:nvPr>
        </p:nvGraphicFramePr>
        <p:xfrm>
          <a:off x="9364691" y="551450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DLPFC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Control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75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169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Schiz</a:t>
                      </a:r>
                      <a:endParaRPr 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104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29684"/>
              </p:ext>
            </p:extLst>
          </p:nvPr>
        </p:nvGraphicFramePr>
        <p:xfrm>
          <a:off x="6511359" y="5514506"/>
          <a:ext cx="2744173" cy="1049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Hippo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F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Control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79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183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Schiz</a:t>
                      </a:r>
                      <a:endParaRPr lang="en-US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47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86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11" y="211237"/>
            <a:ext cx="4159938" cy="41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Analyses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1661135"/>
            <a:ext cx="9144000" cy="4117873"/>
          </a:xfrm>
        </p:spPr>
        <p:txBody>
          <a:bodyPr>
            <a:noAutofit/>
          </a:bodyPr>
          <a:lstStyle/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Performed genome-wide cis (&lt;500kb) </a:t>
            </a:r>
            <a:r>
              <a:rPr lang="en-US" sz="1800" kern="0" dirty="0" err="1">
                <a:solidFill>
                  <a:schemeClr val="tx1"/>
                </a:solidFill>
              </a:rPr>
              <a:t>eQTL</a:t>
            </a:r>
            <a:r>
              <a:rPr lang="en-US" sz="1800" kern="0" dirty="0">
                <a:solidFill>
                  <a:schemeClr val="tx1"/>
                </a:solidFill>
              </a:rPr>
              <a:t> analysis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Tested four features: gene, transcript, exon, and </a:t>
            </a:r>
            <a:r>
              <a:rPr lang="en-US" sz="1800" kern="0" dirty="0" smtClean="0">
                <a:solidFill>
                  <a:schemeClr val="tx1"/>
                </a:solidFill>
              </a:rPr>
              <a:t>junction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Adjusting for diagnosis, </a:t>
            </a:r>
            <a:r>
              <a:rPr lang="en-US" sz="1800" dirty="0" smtClean="0">
                <a:solidFill>
                  <a:schemeClr val="tx1"/>
                </a:solidFill>
              </a:rPr>
              <a:t>sex, expression </a:t>
            </a:r>
            <a:r>
              <a:rPr lang="en-US" sz="1800" dirty="0">
                <a:solidFill>
                  <a:schemeClr val="tx1"/>
                </a:solidFill>
              </a:rPr>
              <a:t>PCs and genetic ancestry </a:t>
            </a:r>
            <a:r>
              <a:rPr lang="en-US" sz="1800" dirty="0" smtClean="0">
                <a:solidFill>
                  <a:schemeClr val="tx1"/>
                </a:solidFill>
              </a:rPr>
              <a:t>components</a:t>
            </a:r>
            <a:r>
              <a:rPr lang="en-US" sz="1800" kern="0" dirty="0" smtClean="0">
                <a:solidFill>
                  <a:schemeClr val="tx1"/>
                </a:solidFill>
              </a:rPr>
              <a:t> 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 smtClean="0">
                <a:solidFill>
                  <a:schemeClr val="tx1"/>
                </a:solidFill>
              </a:rPr>
              <a:t>Mean </a:t>
            </a:r>
            <a:r>
              <a:rPr lang="en-US" sz="1800" kern="0" dirty="0">
                <a:solidFill>
                  <a:schemeClr val="tx1"/>
                </a:solidFill>
              </a:rPr>
              <a:t>expression </a:t>
            </a:r>
            <a:r>
              <a:rPr lang="en-US" sz="1800" kern="0" dirty="0" smtClean="0">
                <a:solidFill>
                  <a:schemeClr val="tx1"/>
                </a:solidFill>
              </a:rPr>
              <a:t>cut-offs - calculated with all samples (both regions, all ages): </a:t>
            </a:r>
            <a:endParaRPr lang="en-US" sz="1800" kern="0" dirty="0">
              <a:solidFill>
                <a:schemeClr val="tx1"/>
              </a:solidFill>
            </a:endParaRP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Gene 0.25 (RPKM)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Exon 0.30 (RPKM)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Jxn </a:t>
            </a:r>
            <a:r>
              <a:rPr lang="de-DE" kern="0" dirty="0" smtClean="0">
                <a:solidFill>
                  <a:schemeClr val="tx1"/>
                </a:solidFill>
              </a:rPr>
              <a:t>0.46 </a:t>
            </a:r>
            <a:r>
              <a:rPr lang="de-DE" kern="0" dirty="0">
                <a:solidFill>
                  <a:schemeClr val="tx1"/>
                </a:solidFill>
              </a:rPr>
              <a:t>(RP10M)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Tx </a:t>
            </a:r>
            <a:r>
              <a:rPr lang="de-DE" kern="0" dirty="0" smtClean="0">
                <a:solidFill>
                  <a:schemeClr val="tx1"/>
                </a:solidFill>
              </a:rPr>
              <a:t>0.38 </a:t>
            </a:r>
            <a:r>
              <a:rPr lang="de-DE" kern="0" dirty="0">
                <a:solidFill>
                  <a:schemeClr val="tx1"/>
                </a:solidFill>
              </a:rPr>
              <a:t>(</a:t>
            </a:r>
            <a:r>
              <a:rPr lang="de-DE" kern="0" dirty="0" smtClean="0">
                <a:solidFill>
                  <a:schemeClr val="tx1"/>
                </a:solidFill>
              </a:rPr>
              <a:t>TPM)</a:t>
            </a:r>
          </a:p>
          <a:p>
            <a:pPr marL="228600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chemeClr val="tx1"/>
                </a:solidFill>
              </a:rPr>
              <a:t>Age cutoff &gt; 13</a:t>
            </a:r>
          </a:p>
          <a:p>
            <a:pPr marL="521208" lvl="1" indent="-22860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endParaRPr lang="de-DE" kern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ClrTx/>
              <a:buNone/>
            </a:pPr>
            <a:endParaRPr lang="en-US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5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86" y="333286"/>
            <a:ext cx="10058400" cy="872727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eQTL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Analysis - </a:t>
            </a:r>
            <a:r>
              <a:rPr lang="en-US" dirty="0" err="1" smtClean="0">
                <a:latin typeface="+mn-lt"/>
              </a:rPr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51316"/>
              </p:ext>
            </p:extLst>
          </p:nvPr>
        </p:nvGraphicFramePr>
        <p:xfrm>
          <a:off x="725986" y="2959718"/>
          <a:ext cx="8154575" cy="2789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7633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098471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098471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Hippo (n=395)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DLPFC (n=397)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</a:t>
                      </a:r>
                      <a:r>
                        <a:rPr lang="en-US" sz="1600" dirty="0" smtClean="0"/>
                        <a:t>SNPs (# index)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9692 (135)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Genes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24,652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# Transcripts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92,732 (31,707)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Exons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396,583 (23,943)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124658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# Junctions (from # Genes)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297,181 (18,330)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4494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5986" y="2300400"/>
            <a:ext cx="3624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Inputs to </a:t>
            </a:r>
            <a:r>
              <a:rPr lang="en-US" sz="2800" dirty="0" err="1" smtClean="0"/>
              <a:t>eQTL</a:t>
            </a:r>
            <a:r>
              <a:rPr lang="en-US" sz="2800" dirty="0" smtClean="0"/>
              <a:t> analysis: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25986" y="1206013"/>
            <a:ext cx="3469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179</a:t>
            </a:r>
            <a:r>
              <a:rPr lang="en-US" sz="2400" dirty="0" smtClean="0"/>
              <a:t> </a:t>
            </a:r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Index SNPs plus proxies</a:t>
            </a:r>
          </a:p>
        </p:txBody>
      </p:sp>
    </p:spTree>
    <p:extLst>
      <p:ext uri="{BB962C8B-B14F-4D97-AF65-F5344CB8AC3E}">
        <p14:creationId xmlns:p14="http://schemas.microsoft.com/office/powerpoint/2010/main" val="37148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05532"/>
              </p:ext>
            </p:extLst>
          </p:nvPr>
        </p:nvGraphicFramePr>
        <p:xfrm>
          <a:off x="588578" y="1487828"/>
          <a:ext cx="8632033" cy="4991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Hippocampus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 </a:t>
                      </a:r>
                      <a:r>
                        <a:rPr lang="en-US" sz="1600" dirty="0" smtClean="0"/>
                        <a:t>(103)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 </a:t>
                      </a:r>
                      <a:r>
                        <a:rPr lang="en-US" sz="1600" dirty="0" smtClean="0"/>
                        <a:t>(116)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features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2525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23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genes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710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transcripts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697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exons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5914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junctions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43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SNP-Feature </a:t>
                      </a:r>
                      <a:r>
                        <a:rPr lang="en-US" sz="1800" dirty="0" smtClean="0"/>
                        <a:t>Pairs (from #</a:t>
                      </a:r>
                      <a:r>
                        <a:rPr lang="en-US" sz="1800" baseline="0" dirty="0" smtClean="0"/>
                        <a:t> gene symbols)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66,923 (334)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106,438 (412)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SNP-Gene Pairs 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4795 (123)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7358 (171)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0439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SNP-Transcript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9629 (170)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13,218 (216)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8045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SNP-Exon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33,122 (216)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57,986 (270)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01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SNP-Junction </a:t>
                      </a:r>
                      <a:r>
                        <a:rPr lang="en-US" sz="1800" dirty="0" smtClean="0"/>
                        <a:t>Pairs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19,377 (165)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27,876 (204)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9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26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113" r="3115" b="16553"/>
          <a:stretch/>
        </p:blipFill>
        <p:spPr>
          <a:xfrm>
            <a:off x="8513806" y="3639211"/>
            <a:ext cx="3367216" cy="2984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95"/>
          <a:stretch/>
        </p:blipFill>
        <p:spPr>
          <a:xfrm>
            <a:off x="1669295" y="3294715"/>
            <a:ext cx="3782746" cy="327982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59208"/>
              </p:ext>
            </p:extLst>
          </p:nvPr>
        </p:nvGraphicFramePr>
        <p:xfrm>
          <a:off x="588477" y="1487406"/>
          <a:ext cx="8632033" cy="876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78349782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1816200263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834981325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Hippocampus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41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 </a:t>
                      </a:r>
                      <a:r>
                        <a:rPr lang="en-US" sz="1600" dirty="0" smtClean="0"/>
                        <a:t>(103)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 </a:t>
                      </a:r>
                      <a:r>
                        <a:rPr lang="en-US" sz="1600" dirty="0" smtClean="0"/>
                        <a:t>(116)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5694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34781" y="3399782"/>
            <a:ext cx="1636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unique </a:t>
            </a:r>
            <a:r>
              <a:rPr lang="en-US" dirty="0" smtClean="0"/>
              <a:t>SNPs: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155" y="3399782"/>
            <a:ext cx="2197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 unique </a:t>
            </a:r>
            <a:r>
              <a:rPr lang="en-US" dirty="0" smtClean="0"/>
              <a:t>index SNPs: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59594" y="3823877"/>
            <a:ext cx="142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Updated 9/5: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8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AA19EE-3291-48DC-BC9A-993BC172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15123"/>
              </p:ext>
            </p:extLst>
          </p:nvPr>
        </p:nvGraphicFramePr>
        <p:xfrm>
          <a:off x="588578" y="1487828"/>
          <a:ext cx="8632033" cy="293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953123779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Hippocampus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 </a:t>
                      </a:r>
                      <a:r>
                        <a:rPr lang="en-US" sz="1600" dirty="0" smtClean="0"/>
                        <a:t>(103)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 </a:t>
                      </a:r>
                      <a:r>
                        <a:rPr lang="en-US" sz="1600" dirty="0" smtClean="0"/>
                        <a:t>(116)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features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1731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2525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23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genes</a:t>
                      </a:r>
                      <a:endParaRPr lang="en-US" sz="1800" dirty="0"/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171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710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transcripts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332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6977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exons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59149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# Unique junctions</a:t>
                      </a:r>
                    </a:p>
                  </a:txBody>
                  <a:tcPr marL="548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507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5431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38" y="4633041"/>
            <a:ext cx="2224957" cy="2224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02" y="4574919"/>
            <a:ext cx="2224957" cy="2224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20" y="4613886"/>
            <a:ext cx="2224957" cy="2224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4" y="4633040"/>
            <a:ext cx="2224957" cy="22249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809" y="6488665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51331" y="6483291"/>
            <a:ext cx="119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Transcripts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79013" y="6469511"/>
            <a:ext cx="723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06695" y="646951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84729"/>
              </p:ext>
            </p:extLst>
          </p:nvPr>
        </p:nvGraphicFramePr>
        <p:xfrm>
          <a:off x="182878" y="3673178"/>
          <a:ext cx="11777481" cy="1959528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1006604">
                  <a:extLst>
                    <a:ext uri="{9D8B030D-6E8A-4147-A177-3AD203B41FA5}">
                      <a16:colId xmlns:a16="http://schemas.microsoft.com/office/drawing/2014/main" val="321783189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983072481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154248111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4789345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2212632435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24224400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73322989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2004755825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632885095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44064874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194009094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1813486093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81180624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674025747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983902903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2464655292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388589090"/>
                    </a:ext>
                  </a:extLst>
                </a:gridCol>
                <a:gridCol w="633581">
                  <a:extLst>
                    <a:ext uri="{9D8B030D-6E8A-4147-A177-3AD203B41FA5}">
                      <a16:colId xmlns:a16="http://schemas.microsoft.com/office/drawing/2014/main" val="3310805336"/>
                    </a:ext>
                  </a:extLst>
                </a:gridCol>
              </a:tblGrid>
              <a:tr h="48988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Hippo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Total</a:t>
                      </a:r>
                      <a:endParaRPr lang="en-US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5911684"/>
                  </a:ext>
                </a:extLst>
              </a:tr>
              <a:tr h="489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1982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1353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653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580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229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106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26411"/>
                  </a:ext>
                </a:extLst>
              </a:tr>
              <a:tr h="489882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DLPFC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0899241"/>
                  </a:ext>
                </a:extLst>
              </a:tr>
              <a:tr h="489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2447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1790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679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686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329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292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</a:t>
                      </a:r>
                      <a:endParaRPr 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69113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2878" y="3171182"/>
            <a:ext cx="3659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Number of SNPs that pair to n genes: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34214"/>
              </p:ext>
            </p:extLst>
          </p:nvPr>
        </p:nvGraphicFramePr>
        <p:xfrm>
          <a:off x="588477" y="1487406"/>
          <a:ext cx="8632033" cy="876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78349782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1816200263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834981325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Hippocampus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41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 </a:t>
                      </a:r>
                      <a:r>
                        <a:rPr lang="en-US" sz="1600" dirty="0" smtClean="0"/>
                        <a:t>(103)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 </a:t>
                      </a:r>
                      <a:r>
                        <a:rPr lang="en-US" sz="1600" dirty="0" smtClean="0"/>
                        <a:t>(116)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5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2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278-5FE9-4F97-9C97-2D0BFFE6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1" y="407530"/>
            <a:ext cx="10058400" cy="839291"/>
          </a:xfrm>
        </p:spPr>
        <p:txBody>
          <a:bodyPr/>
          <a:lstStyle/>
          <a:p>
            <a:r>
              <a:rPr lang="en-US" dirty="0">
                <a:latin typeface="+mn-lt"/>
              </a:rPr>
              <a:t>Overall </a:t>
            </a:r>
            <a:r>
              <a:rPr lang="en-US" dirty="0" err="1">
                <a:latin typeface="+mn-lt"/>
              </a:rPr>
              <a:t>eQTLs</a:t>
            </a:r>
            <a:r>
              <a:rPr lang="en-US" dirty="0">
                <a:latin typeface="+mn-lt"/>
              </a:rPr>
              <a:t> at </a:t>
            </a:r>
            <a:r>
              <a:rPr lang="en-US" dirty="0" smtClean="0">
                <a:latin typeface="+mn-lt"/>
              </a:rPr>
              <a:t>FDR &lt; 1% </a:t>
            </a:r>
            <a:r>
              <a:rPr lang="en-US" dirty="0"/>
              <a:t>- </a:t>
            </a:r>
            <a:r>
              <a:rPr lang="en-US" dirty="0" err="1"/>
              <a:t>rAggr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96246"/>
              </p:ext>
            </p:extLst>
          </p:nvPr>
        </p:nvGraphicFramePr>
        <p:xfrm>
          <a:off x="182878" y="3673178"/>
          <a:ext cx="11790827" cy="1959528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734603">
                  <a:extLst>
                    <a:ext uri="{9D8B030D-6E8A-4147-A177-3AD203B41FA5}">
                      <a16:colId xmlns:a16="http://schemas.microsoft.com/office/drawing/2014/main" val="321783189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983072481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154248111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4789345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212632435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24224400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73322989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004755825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632885095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44064874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194009094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181348609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81180624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67402574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98390290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464655292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388589090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67226450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903210534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914328701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1395181067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4960737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76691984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3360177626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2323266073"/>
                    </a:ext>
                  </a:extLst>
                </a:gridCol>
                <a:gridCol w="419417">
                  <a:extLst>
                    <a:ext uri="{9D8B030D-6E8A-4147-A177-3AD203B41FA5}">
                      <a16:colId xmlns:a16="http://schemas.microsoft.com/office/drawing/2014/main" val="1672443541"/>
                    </a:ext>
                  </a:extLst>
                </a:gridCol>
                <a:gridCol w="570799">
                  <a:extLst>
                    <a:ext uri="{9D8B030D-6E8A-4147-A177-3AD203B41FA5}">
                      <a16:colId xmlns:a16="http://schemas.microsoft.com/office/drawing/2014/main" val="2653118477"/>
                    </a:ext>
                  </a:extLst>
                </a:gridCol>
              </a:tblGrid>
              <a:tr h="48988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Hippo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17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18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19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21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23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24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25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Total</a:t>
                      </a:r>
                      <a:endParaRPr lang="en-US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5911684"/>
                  </a:ext>
                </a:extLst>
              </a:tr>
              <a:tr h="489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26411"/>
                  </a:ext>
                </a:extLst>
              </a:tr>
              <a:tr h="48988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DLPFC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17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18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19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20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21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22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23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24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25</a:t>
                      </a:r>
                      <a:endParaRPr lang="en-US" sz="14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Total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0899241"/>
                  </a:ext>
                </a:extLst>
              </a:tr>
              <a:tr h="489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116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69113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2878" y="3189717"/>
            <a:ext cx="445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Number of </a:t>
            </a:r>
            <a:r>
              <a:rPr lang="en-US" dirty="0" smtClean="0"/>
              <a:t>*Index SNPs* </a:t>
            </a:r>
            <a:r>
              <a:rPr lang="en-US" dirty="0" smtClean="0"/>
              <a:t>that pair to n genes: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29864"/>
              </p:ext>
            </p:extLst>
          </p:nvPr>
        </p:nvGraphicFramePr>
        <p:xfrm>
          <a:off x="588477" y="1487406"/>
          <a:ext cx="8632033" cy="876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955">
                  <a:extLst>
                    <a:ext uri="{9D8B030D-6E8A-4147-A177-3AD203B41FA5}">
                      <a16:colId xmlns:a16="http://schemas.microsoft.com/office/drawing/2014/main" val="1178349782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1816200263"/>
                    </a:ext>
                  </a:extLst>
                </a:gridCol>
                <a:gridCol w="2109539">
                  <a:extLst>
                    <a:ext uri="{9D8B030D-6E8A-4147-A177-3AD203B41FA5}">
                      <a16:colId xmlns:a16="http://schemas.microsoft.com/office/drawing/2014/main" val="3834981325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Hippocampus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DLPFC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68418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# </a:t>
                      </a:r>
                      <a:r>
                        <a:rPr lang="en-US" sz="1800" dirty="0" smtClean="0"/>
                        <a:t>unique SNPs (unique index SNPs)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5510 </a:t>
                      </a:r>
                      <a:r>
                        <a:rPr lang="en-US" sz="1600" dirty="0" smtClean="0"/>
                        <a:t>(103)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6780 </a:t>
                      </a:r>
                      <a:r>
                        <a:rPr lang="en-US" sz="1600" dirty="0" smtClean="0"/>
                        <a:t>(116)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5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235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34374</TotalTime>
  <Words>694</Words>
  <Application>Microsoft Office PowerPoint</Application>
  <PresentationFormat>Widescreen</PresentationFormat>
  <Paragraphs>322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eQTL Analysis</vt:lpstr>
      <vt:lpstr>eQTL Analyses</vt:lpstr>
      <vt:lpstr>eQTL Analysis - rAggr</vt:lpstr>
      <vt:lpstr>Overall eQTLs at FDR &lt; 1% - rAggr</vt:lpstr>
      <vt:lpstr>Overall eQTLs at FDR &lt; 1% - rAggr</vt:lpstr>
      <vt:lpstr>Overall eQTLs at FDR &lt; 1% - rAggr</vt:lpstr>
      <vt:lpstr>Overall eQTLs at FDR &lt; 1% - rAggr</vt:lpstr>
      <vt:lpstr>Overall eQTLs at FDR &lt; 1% - rAggr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Bingaman, Lora (NIH/NIMH) [C]</dc:creator>
  <cp:lastModifiedBy>Emily Burke</cp:lastModifiedBy>
  <cp:revision>287</cp:revision>
  <dcterms:created xsi:type="dcterms:W3CDTF">2016-10-25T15:18:34Z</dcterms:created>
  <dcterms:modified xsi:type="dcterms:W3CDTF">2018-09-05T14:43:06Z</dcterms:modified>
</cp:coreProperties>
</file>