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sldIdLst>
    <p:sldId id="340" r:id="rId2"/>
    <p:sldId id="346" r:id="rId3"/>
    <p:sldId id="350" r:id="rId4"/>
    <p:sldId id="321" r:id="rId5"/>
    <p:sldId id="32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0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3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523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6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330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8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0866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3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4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8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91DC8F-E103-4FD8-8B4A-5D7FAD71FED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7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3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91DC8F-E103-4FD8-8B4A-5D7FAD71FED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0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BA8E-A30A-4CFD-BE26-AA6787FA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86" y="333286"/>
            <a:ext cx="10058400" cy="872727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eQTL</a:t>
            </a:r>
            <a:r>
              <a:rPr lang="en-US" dirty="0">
                <a:latin typeface="+mn-lt"/>
              </a:rPr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53C2-F082-4FEF-A980-915B3F466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494" y="2291206"/>
            <a:ext cx="3353187" cy="526129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ClrTx/>
              <a:buNone/>
            </a:pPr>
            <a:r>
              <a:rPr lang="en-US" sz="1800" kern="0" dirty="0" smtClean="0"/>
              <a:t>Brain overlaps by region:</a:t>
            </a:r>
            <a:endParaRPr lang="en-US" sz="1800" kern="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36A89B-3724-4D40-BC8B-194A3D93F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074636"/>
              </p:ext>
            </p:extLst>
          </p:nvPr>
        </p:nvGraphicFramePr>
        <p:xfrm>
          <a:off x="214676" y="3748079"/>
          <a:ext cx="5748125" cy="2903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3911">
                  <a:extLst>
                    <a:ext uri="{9D8B030D-6E8A-4147-A177-3AD203B41FA5}">
                      <a16:colId xmlns:a16="http://schemas.microsoft.com/office/drawing/2014/main" val="1143890325"/>
                    </a:ext>
                  </a:extLst>
                </a:gridCol>
                <a:gridCol w="1762107">
                  <a:extLst>
                    <a:ext uri="{9D8B030D-6E8A-4147-A177-3AD203B41FA5}">
                      <a16:colId xmlns:a16="http://schemas.microsoft.com/office/drawing/2014/main" val="469757305"/>
                    </a:ext>
                  </a:extLst>
                </a:gridCol>
                <a:gridCol w="1762107">
                  <a:extLst>
                    <a:ext uri="{9D8B030D-6E8A-4147-A177-3AD203B41FA5}">
                      <a16:colId xmlns:a16="http://schemas.microsoft.com/office/drawing/2014/main" val="953123779"/>
                    </a:ext>
                  </a:extLst>
                </a:gridCol>
              </a:tblGrid>
              <a:tr h="46496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Hippo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DLPFC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10493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Total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395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397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74855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Control / </a:t>
                      </a:r>
                      <a:r>
                        <a:rPr lang="en-US" sz="1600" dirty="0" err="1" smtClean="0"/>
                        <a:t>Schiz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262 / 133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244 / 153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433721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Female</a:t>
                      </a:r>
                      <a:r>
                        <a:rPr lang="en-US" sz="1600" baseline="0" dirty="0" smtClean="0"/>
                        <a:t> / Male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126 / 269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124 / 273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017402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AA / Asian / </a:t>
                      </a:r>
                      <a:r>
                        <a:rPr lang="en-US" sz="1600" dirty="0" err="1" smtClean="0"/>
                        <a:t>Cauc</a:t>
                      </a:r>
                      <a:r>
                        <a:rPr lang="en-US" sz="1600" baseline="0" dirty="0" smtClean="0"/>
                        <a:t> / </a:t>
                      </a:r>
                      <a:r>
                        <a:rPr lang="en-US" sz="1600" baseline="0" dirty="0" err="1" smtClean="0"/>
                        <a:t>Hisp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213 / 0 / 182 / 0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204</a:t>
                      </a:r>
                      <a:r>
                        <a:rPr lang="en-US" sz="1600" baseline="0" dirty="0" smtClean="0"/>
                        <a:t> / 9 / 174 / 10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568055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Mean</a:t>
                      </a:r>
                      <a:r>
                        <a:rPr lang="en-US" sz="1600" baseline="0" dirty="0" smtClean="0"/>
                        <a:t> Age (SD)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[min, max]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45.5  (16.4)</a:t>
                      </a:r>
                    </a:p>
                    <a:p>
                      <a:pPr algn="ctr"/>
                      <a:r>
                        <a:rPr lang="en-US" sz="1600" dirty="0" smtClean="0"/>
                        <a:t>[13.0, 96.9]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45.8 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(16.5)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[13.0, 96.9]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51901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25986" y="1206013"/>
            <a:ext cx="33099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Sample </a:t>
            </a:r>
            <a:r>
              <a:rPr lang="en-US" sz="2800" dirty="0" smtClean="0"/>
              <a:t>information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132062"/>
              </p:ext>
            </p:extLst>
          </p:nvPr>
        </p:nvGraphicFramePr>
        <p:xfrm>
          <a:off x="9364691" y="5514506"/>
          <a:ext cx="2744173" cy="1049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995">
                  <a:extLst>
                    <a:ext uri="{9D8B030D-6E8A-4147-A177-3AD203B41FA5}">
                      <a16:colId xmlns:a16="http://schemas.microsoft.com/office/drawing/2014/main" val="116411248"/>
                    </a:ext>
                  </a:extLst>
                </a:gridCol>
                <a:gridCol w="824089">
                  <a:extLst>
                    <a:ext uri="{9D8B030D-6E8A-4147-A177-3AD203B41FA5}">
                      <a16:colId xmlns:a16="http://schemas.microsoft.com/office/drawing/2014/main" val="1266001909"/>
                    </a:ext>
                  </a:extLst>
                </a:gridCol>
                <a:gridCol w="824089">
                  <a:extLst>
                    <a:ext uri="{9D8B030D-6E8A-4147-A177-3AD203B41FA5}">
                      <a16:colId xmlns:a16="http://schemas.microsoft.com/office/drawing/2014/main" val="2962583947"/>
                    </a:ext>
                  </a:extLst>
                </a:gridCol>
              </a:tblGrid>
              <a:tr h="34968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DLPFC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F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741720"/>
                  </a:ext>
                </a:extLst>
              </a:tr>
              <a:tr h="349689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Control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75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169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28662"/>
                  </a:ext>
                </a:extLst>
              </a:tr>
              <a:tr h="349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Schiz</a:t>
                      </a:r>
                      <a:endParaRPr lang="en-US" sz="14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49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104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9587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429684"/>
              </p:ext>
            </p:extLst>
          </p:nvPr>
        </p:nvGraphicFramePr>
        <p:xfrm>
          <a:off x="6511359" y="5514506"/>
          <a:ext cx="2744173" cy="1049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995">
                  <a:extLst>
                    <a:ext uri="{9D8B030D-6E8A-4147-A177-3AD203B41FA5}">
                      <a16:colId xmlns:a16="http://schemas.microsoft.com/office/drawing/2014/main" val="116411248"/>
                    </a:ext>
                  </a:extLst>
                </a:gridCol>
                <a:gridCol w="824089">
                  <a:extLst>
                    <a:ext uri="{9D8B030D-6E8A-4147-A177-3AD203B41FA5}">
                      <a16:colId xmlns:a16="http://schemas.microsoft.com/office/drawing/2014/main" val="1266001909"/>
                    </a:ext>
                  </a:extLst>
                </a:gridCol>
                <a:gridCol w="824089">
                  <a:extLst>
                    <a:ext uri="{9D8B030D-6E8A-4147-A177-3AD203B41FA5}">
                      <a16:colId xmlns:a16="http://schemas.microsoft.com/office/drawing/2014/main" val="2962583947"/>
                    </a:ext>
                  </a:extLst>
                </a:gridCol>
              </a:tblGrid>
              <a:tr h="34968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Hippo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F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741720"/>
                  </a:ext>
                </a:extLst>
              </a:tr>
              <a:tr h="349689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Control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79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183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28662"/>
                  </a:ext>
                </a:extLst>
              </a:tr>
              <a:tr h="349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Schiz</a:t>
                      </a:r>
                      <a:endParaRPr lang="en-US" sz="14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47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86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9587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11" y="211237"/>
            <a:ext cx="4159938" cy="415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9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BA8E-A30A-4CFD-BE26-AA6787FA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86" y="333286"/>
            <a:ext cx="10058400" cy="872727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eQTL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Analyses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53C2-F082-4FEF-A980-915B3F466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986" y="1661135"/>
            <a:ext cx="5320853" cy="4209087"/>
          </a:xfrm>
        </p:spPr>
        <p:txBody>
          <a:bodyPr>
            <a:noAutofit/>
          </a:bodyPr>
          <a:lstStyle/>
          <a:p>
            <a:pPr marL="228600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chemeClr val="tx1"/>
                </a:solidFill>
              </a:rPr>
              <a:t>Performed genome-wide cis (&lt;500kb) </a:t>
            </a:r>
            <a:r>
              <a:rPr lang="en-US" sz="1800" kern="0" dirty="0" err="1">
                <a:solidFill>
                  <a:schemeClr val="tx1"/>
                </a:solidFill>
              </a:rPr>
              <a:t>eQTL</a:t>
            </a:r>
            <a:r>
              <a:rPr lang="en-US" sz="1800" kern="0" dirty="0">
                <a:solidFill>
                  <a:schemeClr val="tx1"/>
                </a:solidFill>
              </a:rPr>
              <a:t> analysis</a:t>
            </a:r>
          </a:p>
          <a:p>
            <a:pPr marL="228600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chemeClr val="tx1"/>
                </a:solidFill>
              </a:rPr>
              <a:t>Tested four features: gene, transcript, exon, and </a:t>
            </a:r>
            <a:r>
              <a:rPr lang="en-US" sz="1800" kern="0" dirty="0" smtClean="0">
                <a:solidFill>
                  <a:schemeClr val="tx1"/>
                </a:solidFill>
              </a:rPr>
              <a:t>junction</a:t>
            </a:r>
          </a:p>
          <a:p>
            <a:pPr marL="228600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Adjusting for diagnosis, </a:t>
            </a:r>
            <a:r>
              <a:rPr lang="en-US" sz="1800" dirty="0" smtClean="0">
                <a:solidFill>
                  <a:schemeClr val="tx1"/>
                </a:solidFill>
              </a:rPr>
              <a:t>sex, expression </a:t>
            </a:r>
            <a:r>
              <a:rPr lang="en-US" sz="1800" dirty="0">
                <a:solidFill>
                  <a:schemeClr val="tx1"/>
                </a:solidFill>
              </a:rPr>
              <a:t>PCs and genetic ancestry </a:t>
            </a:r>
            <a:r>
              <a:rPr lang="en-US" sz="1800" dirty="0" smtClean="0">
                <a:solidFill>
                  <a:schemeClr val="tx1"/>
                </a:solidFill>
              </a:rPr>
              <a:t>components</a:t>
            </a:r>
            <a:r>
              <a:rPr lang="en-US" sz="1800" kern="0" dirty="0" smtClean="0">
                <a:solidFill>
                  <a:schemeClr val="tx1"/>
                </a:solidFill>
              </a:rPr>
              <a:t> </a:t>
            </a:r>
          </a:p>
          <a:p>
            <a:pPr marL="228600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chemeClr val="tx1"/>
                </a:solidFill>
              </a:rPr>
              <a:t>Mean expression cut-offs: </a:t>
            </a:r>
          </a:p>
          <a:p>
            <a:pPr marL="521208" lvl="1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chemeClr val="tx1"/>
                </a:solidFill>
              </a:rPr>
              <a:t>Gene 0.25 (RPKM)</a:t>
            </a:r>
          </a:p>
          <a:p>
            <a:pPr marL="521208" lvl="1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chemeClr val="tx1"/>
                </a:solidFill>
              </a:rPr>
              <a:t>Exon 0.30 (RPKM)</a:t>
            </a:r>
          </a:p>
          <a:p>
            <a:pPr marL="521208" lvl="1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chemeClr val="tx1"/>
                </a:solidFill>
              </a:rPr>
              <a:t>Jxn 0.35 (RP10M)</a:t>
            </a:r>
          </a:p>
          <a:p>
            <a:pPr marL="521208" lvl="1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chemeClr val="tx1"/>
                </a:solidFill>
              </a:rPr>
              <a:t>Tx 0.40 (</a:t>
            </a:r>
            <a:r>
              <a:rPr lang="de-DE" kern="0" dirty="0" smtClean="0">
                <a:solidFill>
                  <a:schemeClr val="tx1"/>
                </a:solidFill>
              </a:rPr>
              <a:t>TPM)</a:t>
            </a:r>
          </a:p>
          <a:p>
            <a:pPr marL="228600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de-DE" sz="1800" kern="0" dirty="0" smtClean="0">
                <a:solidFill>
                  <a:schemeClr val="tx1"/>
                </a:solidFill>
              </a:rPr>
              <a:t>Cutoff </a:t>
            </a:r>
            <a:r>
              <a:rPr lang="de-DE" sz="1800" kern="0" dirty="0">
                <a:solidFill>
                  <a:schemeClr val="tx1"/>
                </a:solidFill>
              </a:rPr>
              <a:t>applied to sACC &amp; Amygdala expression – then take those same features in </a:t>
            </a:r>
            <a:r>
              <a:rPr lang="de-DE" sz="1800" kern="0" dirty="0" smtClean="0">
                <a:solidFill>
                  <a:schemeClr val="tx1"/>
                </a:solidFill>
              </a:rPr>
              <a:t>DLPFC </a:t>
            </a:r>
            <a:r>
              <a:rPr lang="de-DE" sz="1500" kern="0" dirty="0" smtClean="0">
                <a:solidFill>
                  <a:schemeClr val="tx1"/>
                </a:solidFill>
              </a:rPr>
              <a:t>(note 3 exons missing in DLPFC)</a:t>
            </a:r>
            <a:endParaRPr lang="en-US" sz="1500" kern="0" dirty="0">
              <a:solidFill>
                <a:schemeClr val="tx1"/>
              </a:solidFill>
            </a:endParaRPr>
          </a:p>
          <a:p>
            <a:pPr marL="228600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endParaRPr lang="en-US" sz="1800" kern="0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FB53C2-F082-4FEF-A980-915B3F466CB7}"/>
              </a:ext>
            </a:extLst>
          </p:cNvPr>
          <p:cNvSpPr txBox="1">
            <a:spLocks/>
          </p:cNvSpPr>
          <p:nvPr/>
        </p:nvSpPr>
        <p:spPr>
          <a:xfrm>
            <a:off x="7010400" y="1661135"/>
            <a:ext cx="4929748" cy="38873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ClrTx/>
              <a:buFont typeface="+mj-lt"/>
              <a:buAutoNum type="arabicPeriod"/>
            </a:pPr>
            <a:r>
              <a:rPr lang="en-US" sz="1800" kern="0" dirty="0" err="1" smtClean="0">
                <a:solidFill>
                  <a:schemeClr val="tx1"/>
                </a:solidFill>
              </a:rPr>
              <a:t>rAggr</a:t>
            </a:r>
            <a:r>
              <a:rPr lang="en-US" sz="1800" kern="0" dirty="0" smtClean="0">
                <a:solidFill>
                  <a:schemeClr val="tx1"/>
                </a:solidFill>
              </a:rPr>
              <a:t> SNPs</a:t>
            </a:r>
          </a:p>
          <a:p>
            <a:pPr marL="635508" lvl="1" indent="-3429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kern="0" dirty="0" smtClean="0">
                <a:solidFill>
                  <a:schemeClr val="tx1"/>
                </a:solidFill>
              </a:rPr>
              <a:t>881 PGC suggestive SNPs + neighboring proxies</a:t>
            </a:r>
          </a:p>
          <a:p>
            <a:pPr marL="635508" lvl="1" indent="-3429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kern="0" dirty="0" smtClean="0">
                <a:solidFill>
                  <a:schemeClr val="tx1"/>
                </a:solidFill>
              </a:rPr>
              <a:t>10,777 SNPs total</a:t>
            </a:r>
          </a:p>
          <a:p>
            <a:pPr marL="635508" lvl="1" indent="-3429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kern="0" dirty="0" smtClean="0">
                <a:solidFill>
                  <a:schemeClr val="tx1"/>
                </a:solidFill>
              </a:rPr>
              <a:t>Results can be </a:t>
            </a:r>
            <a:r>
              <a:rPr lang="en-US" kern="0" dirty="0" err="1" smtClean="0">
                <a:solidFill>
                  <a:schemeClr val="tx1"/>
                </a:solidFill>
              </a:rPr>
              <a:t>subsetted</a:t>
            </a:r>
            <a:r>
              <a:rPr lang="en-US" kern="0" dirty="0" smtClean="0">
                <a:solidFill>
                  <a:schemeClr val="tx1"/>
                </a:solidFill>
              </a:rPr>
              <a:t> to 31 genome-wide significant SNP + proxy results</a:t>
            </a:r>
          </a:p>
          <a:p>
            <a:pPr marL="1184148" lvl="4" indent="-3429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1600" kern="0" dirty="0" smtClean="0">
                <a:solidFill>
                  <a:schemeClr val="tx1"/>
                </a:solidFill>
              </a:rPr>
              <a:t>1226 SNPs total</a:t>
            </a:r>
          </a:p>
          <a:p>
            <a:pPr marL="1184148" lvl="4" indent="-3429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1600" kern="0" dirty="0" smtClean="0">
                <a:solidFill>
                  <a:schemeClr val="tx1"/>
                </a:solidFill>
              </a:rPr>
              <a:t>FDR recalculated. P-value, beta, etc. will be identical to previous numbers.</a:t>
            </a:r>
          </a:p>
          <a:p>
            <a:pPr marL="1184148" lvl="4" indent="-3429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endParaRPr lang="en-US" kern="0" dirty="0" smtClean="0">
              <a:solidFill>
                <a:schemeClr val="tx1"/>
              </a:solidFill>
            </a:endParaRPr>
          </a:p>
          <a:p>
            <a:pPr marL="342900" indent="-342900">
              <a:spcBef>
                <a:spcPts val="600"/>
              </a:spcBef>
              <a:buClrTx/>
              <a:buFont typeface="+mj-lt"/>
              <a:buAutoNum type="arabicPeriod"/>
            </a:pPr>
            <a:r>
              <a:rPr lang="en-US" sz="1800" kern="0" dirty="0">
                <a:solidFill>
                  <a:schemeClr val="tx1"/>
                </a:solidFill>
              </a:rPr>
              <a:t> G</a:t>
            </a:r>
            <a:r>
              <a:rPr lang="en-US" sz="1800" kern="0" dirty="0" smtClean="0">
                <a:solidFill>
                  <a:schemeClr val="tx1"/>
                </a:solidFill>
              </a:rPr>
              <a:t>enome wide analysis</a:t>
            </a:r>
          </a:p>
          <a:p>
            <a:pPr marL="635508" lvl="1" indent="-3429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kern="0" dirty="0" smtClean="0">
                <a:solidFill>
                  <a:schemeClr val="tx1"/>
                </a:solidFill>
              </a:rPr>
              <a:t>____ </a:t>
            </a:r>
            <a:r>
              <a:rPr lang="en-US" kern="0" dirty="0">
                <a:solidFill>
                  <a:schemeClr val="tx1"/>
                </a:solidFill>
              </a:rPr>
              <a:t>SNPs total</a:t>
            </a:r>
          </a:p>
          <a:p>
            <a:pPr marL="342900" indent="-342900">
              <a:spcBef>
                <a:spcPts val="600"/>
              </a:spcBef>
              <a:buClrTx/>
              <a:buFont typeface="+mj-lt"/>
              <a:buAutoNum type="arabicPeriod"/>
            </a:pPr>
            <a:endParaRPr lang="en-US" sz="1800" kern="0" dirty="0" smtClean="0">
              <a:solidFill>
                <a:schemeClr val="tx1"/>
              </a:solidFill>
            </a:endParaRPr>
          </a:p>
          <a:p>
            <a:pPr marL="228600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endParaRPr lang="en-US" sz="18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15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BA8E-A30A-4CFD-BE26-AA6787FA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86" y="333286"/>
            <a:ext cx="10058400" cy="872727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eQTL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Analyses</a:t>
            </a:r>
            <a:endParaRPr lang="en-US" dirty="0">
              <a:latin typeface="+mn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FB53C2-F082-4FEF-A980-915B3F466CB7}"/>
              </a:ext>
            </a:extLst>
          </p:cNvPr>
          <p:cNvSpPr txBox="1">
            <a:spLocks/>
          </p:cNvSpPr>
          <p:nvPr/>
        </p:nvSpPr>
        <p:spPr>
          <a:xfrm>
            <a:off x="725986" y="1444825"/>
            <a:ext cx="5162750" cy="38873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ClrTx/>
              <a:buFont typeface="+mj-lt"/>
              <a:buAutoNum type="arabicPeriod"/>
            </a:pPr>
            <a:r>
              <a:rPr lang="en-US" sz="1800" kern="0" dirty="0" err="1" smtClean="0">
                <a:solidFill>
                  <a:schemeClr val="tx1"/>
                </a:solidFill>
              </a:rPr>
              <a:t>rAggr</a:t>
            </a:r>
            <a:r>
              <a:rPr lang="en-US" sz="1800" kern="0" dirty="0" smtClean="0">
                <a:solidFill>
                  <a:schemeClr val="tx1"/>
                </a:solidFill>
              </a:rPr>
              <a:t> SNPs</a:t>
            </a:r>
          </a:p>
          <a:p>
            <a:pPr marL="635508" lvl="1" indent="-3429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kern="0" dirty="0" smtClean="0">
                <a:solidFill>
                  <a:schemeClr val="tx1"/>
                </a:solidFill>
              </a:rPr>
              <a:t>179 </a:t>
            </a:r>
            <a:r>
              <a:rPr lang="en-US" kern="0" dirty="0" smtClean="0">
                <a:solidFill>
                  <a:schemeClr val="tx1"/>
                </a:solidFill>
              </a:rPr>
              <a:t>PGC suggestive SNPs + neighboring proxies</a:t>
            </a:r>
          </a:p>
          <a:p>
            <a:pPr marL="635508" lvl="1" indent="-3429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kern="0" dirty="0" smtClean="0">
                <a:solidFill>
                  <a:schemeClr val="tx1"/>
                </a:solidFill>
              </a:rPr>
              <a:t>10,981 </a:t>
            </a:r>
            <a:r>
              <a:rPr lang="en-US" kern="0" dirty="0" smtClean="0">
                <a:solidFill>
                  <a:schemeClr val="tx1"/>
                </a:solidFill>
              </a:rPr>
              <a:t>SNPs total</a:t>
            </a:r>
          </a:p>
          <a:p>
            <a:pPr marL="342900" indent="-342900">
              <a:spcBef>
                <a:spcPts val="600"/>
              </a:spcBef>
              <a:buClrTx/>
              <a:buFont typeface="+mj-lt"/>
              <a:buAutoNum type="arabicPeriod"/>
            </a:pPr>
            <a:endParaRPr lang="en-US" sz="1800" kern="0" dirty="0" smtClean="0">
              <a:solidFill>
                <a:schemeClr val="tx1"/>
              </a:solidFill>
            </a:endParaRPr>
          </a:p>
          <a:p>
            <a:pPr marL="228600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endParaRPr lang="en-US" sz="1800" kern="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5986" y="2993985"/>
            <a:ext cx="814271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kern="0" dirty="0" smtClean="0"/>
              <a:t>Notes:</a:t>
            </a:r>
          </a:p>
          <a:p>
            <a:endParaRPr lang="en-US" sz="2400" kern="0" dirty="0" smtClean="0"/>
          </a:p>
          <a:p>
            <a:r>
              <a:rPr lang="en-US" kern="0" dirty="0" smtClean="0"/>
              <a:t>- 116 proxy SNPs that map to multiple indexes (see Excel file).</a:t>
            </a:r>
          </a:p>
          <a:p>
            <a:pPr marL="285750" indent="-285750">
              <a:buFontTx/>
              <a:buChar char="-"/>
            </a:pPr>
            <a:endParaRPr lang="en-US" kern="0" dirty="0"/>
          </a:p>
          <a:p>
            <a:r>
              <a:rPr lang="en-US" kern="0" dirty="0" smtClean="0"/>
              <a:t>- Three index SNPs that are all also proxies for each other: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979909"/>
              </p:ext>
            </p:extLst>
          </p:nvPr>
        </p:nvGraphicFramePr>
        <p:xfrm>
          <a:off x="768896" y="4655978"/>
          <a:ext cx="6271002" cy="1174552"/>
        </p:xfrm>
        <a:graphic>
          <a:graphicData uri="http://schemas.openxmlformats.org/drawingml/2006/table">
            <a:tbl>
              <a:tblPr/>
              <a:tblGrid>
                <a:gridCol w="3399981">
                  <a:extLst>
                    <a:ext uri="{9D8B030D-6E8A-4147-A177-3AD203B41FA5}">
                      <a16:colId xmlns:a16="http://schemas.microsoft.com/office/drawing/2014/main" val="1532202802"/>
                    </a:ext>
                  </a:extLst>
                </a:gridCol>
                <a:gridCol w="1158033">
                  <a:extLst>
                    <a:ext uri="{9D8B030D-6E8A-4147-A177-3AD203B41FA5}">
                      <a16:colId xmlns:a16="http://schemas.microsoft.com/office/drawing/2014/main" val="748022907"/>
                    </a:ext>
                  </a:extLst>
                </a:gridCol>
                <a:gridCol w="1712988">
                  <a:extLst>
                    <a:ext uri="{9D8B030D-6E8A-4147-A177-3AD203B41FA5}">
                      <a16:colId xmlns:a16="http://schemas.microsoft.com/office/drawing/2014/main" val="2807299838"/>
                    </a:ext>
                  </a:extLst>
                </a:gridCol>
              </a:tblGrid>
              <a:tr h="2936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SNP1 Name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SNP1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SNP1 Pos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527857"/>
                  </a:ext>
                </a:extLst>
              </a:tr>
              <a:tr h="2936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rs58411478:1699077:T:C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1699077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72720"/>
                  </a:ext>
                </a:extLst>
              </a:tr>
              <a:tr h="2936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rs61509608:1697786:C:T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1697786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592957"/>
                  </a:ext>
                </a:extLst>
              </a:tr>
              <a:tr h="2936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rs73404742:1704107:G:A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1704107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271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16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BA8E-A30A-4CFD-BE26-AA6787FA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86" y="333286"/>
            <a:ext cx="10058400" cy="872727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eQTL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Analysis - </a:t>
            </a:r>
            <a:r>
              <a:rPr lang="en-US" dirty="0" err="1" smtClean="0">
                <a:latin typeface="+mn-lt"/>
              </a:rPr>
              <a:t>rAggr</a:t>
            </a:r>
            <a:endParaRPr lang="en-US" dirty="0">
              <a:latin typeface="+mn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36A89B-3724-4D40-BC8B-194A3D93F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975432"/>
              </p:ext>
            </p:extLst>
          </p:nvPr>
        </p:nvGraphicFramePr>
        <p:xfrm>
          <a:off x="725986" y="2959718"/>
          <a:ext cx="8154575" cy="2789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7633">
                  <a:extLst>
                    <a:ext uri="{9D8B030D-6E8A-4147-A177-3AD203B41FA5}">
                      <a16:colId xmlns:a16="http://schemas.microsoft.com/office/drawing/2014/main" val="1143890325"/>
                    </a:ext>
                  </a:extLst>
                </a:gridCol>
                <a:gridCol w="2098471">
                  <a:extLst>
                    <a:ext uri="{9D8B030D-6E8A-4147-A177-3AD203B41FA5}">
                      <a16:colId xmlns:a16="http://schemas.microsoft.com/office/drawing/2014/main" val="3732076525"/>
                    </a:ext>
                  </a:extLst>
                </a:gridCol>
                <a:gridCol w="2098471">
                  <a:extLst>
                    <a:ext uri="{9D8B030D-6E8A-4147-A177-3AD203B41FA5}">
                      <a16:colId xmlns:a16="http://schemas.microsoft.com/office/drawing/2014/main" val="953123779"/>
                    </a:ext>
                  </a:extLst>
                </a:gridCol>
              </a:tblGrid>
              <a:tr h="46496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Amygdala (n=243)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DLPFC (n=167)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10493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# </a:t>
                      </a:r>
                      <a:r>
                        <a:rPr lang="en-US" sz="1600" dirty="0" smtClean="0"/>
                        <a:t>SNPs (# index)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10,777 (456)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10,777 (456)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74855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# Genes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25,136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25,136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433721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# Transcripts (from # Genes)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73,214 (27,077)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73,214 (27,077)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568055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 Exons (from # Genes)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396,818 (23,628)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396,815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(23,628)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124658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 Junctions (from # Genes)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266,197 (20,024)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258,774 (19,850)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04494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25986" y="2300400"/>
            <a:ext cx="3624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Inputs to </a:t>
            </a:r>
            <a:r>
              <a:rPr lang="en-US" sz="2800" dirty="0" err="1" smtClean="0"/>
              <a:t>eQTL</a:t>
            </a:r>
            <a:r>
              <a:rPr lang="en-US" sz="2800" dirty="0" smtClean="0"/>
              <a:t> analysis: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25986" y="1206013"/>
            <a:ext cx="3469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spc="-5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881</a:t>
            </a:r>
            <a:r>
              <a:rPr lang="en-US" sz="2400" dirty="0" smtClean="0"/>
              <a:t> </a:t>
            </a:r>
            <a:r>
              <a:rPr lang="en-US" sz="2400" spc="-5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Index SNPs plus proxies</a:t>
            </a:r>
          </a:p>
        </p:txBody>
      </p:sp>
    </p:spTree>
    <p:extLst>
      <p:ext uri="{BB962C8B-B14F-4D97-AF65-F5344CB8AC3E}">
        <p14:creationId xmlns:p14="http://schemas.microsoft.com/office/powerpoint/2010/main" val="371485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0278-5FE9-4F97-9C97-2D0BFFE6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81" y="407530"/>
            <a:ext cx="10058400" cy="839291"/>
          </a:xfrm>
        </p:spPr>
        <p:txBody>
          <a:bodyPr/>
          <a:lstStyle/>
          <a:p>
            <a:r>
              <a:rPr lang="en-US" dirty="0">
                <a:latin typeface="+mn-lt"/>
              </a:rPr>
              <a:t>Overall </a:t>
            </a:r>
            <a:r>
              <a:rPr lang="en-US" dirty="0" err="1">
                <a:latin typeface="+mn-lt"/>
              </a:rPr>
              <a:t>eQTLs</a:t>
            </a:r>
            <a:r>
              <a:rPr lang="en-US" dirty="0">
                <a:latin typeface="+mn-lt"/>
              </a:rPr>
              <a:t> at </a:t>
            </a:r>
            <a:r>
              <a:rPr lang="en-US" dirty="0" smtClean="0">
                <a:latin typeface="+mn-lt"/>
              </a:rPr>
              <a:t>FDR &lt; 1% </a:t>
            </a:r>
            <a:r>
              <a:rPr lang="en-US" dirty="0"/>
              <a:t>- </a:t>
            </a:r>
            <a:r>
              <a:rPr lang="en-US" dirty="0" err="1"/>
              <a:t>rAggr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AA19EE-3291-48DC-BC9A-993BC172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177606"/>
              </p:ext>
            </p:extLst>
          </p:nvPr>
        </p:nvGraphicFramePr>
        <p:xfrm>
          <a:off x="588578" y="1487828"/>
          <a:ext cx="8632033" cy="4991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2955">
                  <a:extLst>
                    <a:ext uri="{9D8B030D-6E8A-4147-A177-3AD203B41FA5}">
                      <a16:colId xmlns:a16="http://schemas.microsoft.com/office/drawing/2014/main" val="1143890325"/>
                    </a:ext>
                  </a:extLst>
                </a:gridCol>
                <a:gridCol w="2109539">
                  <a:extLst>
                    <a:ext uri="{9D8B030D-6E8A-4147-A177-3AD203B41FA5}">
                      <a16:colId xmlns:a16="http://schemas.microsoft.com/office/drawing/2014/main" val="3732076525"/>
                    </a:ext>
                  </a:extLst>
                </a:gridCol>
                <a:gridCol w="2109539">
                  <a:extLst>
                    <a:ext uri="{9D8B030D-6E8A-4147-A177-3AD203B41FA5}">
                      <a16:colId xmlns:a16="http://schemas.microsoft.com/office/drawing/2014/main" val="953123779"/>
                    </a:ext>
                  </a:extLst>
                </a:gridCol>
              </a:tblGrid>
              <a:tr h="46496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Amygdala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DLPFC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1049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</a:t>
                      </a:r>
                      <a:r>
                        <a:rPr lang="en-US" sz="1800" dirty="0" smtClean="0"/>
                        <a:t>unique SNPs (unique index SNPs)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2943 (102)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2619 (93)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7485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</a:t>
                      </a:r>
                      <a:r>
                        <a:rPr lang="en-US" sz="1800" dirty="0" smtClean="0"/>
                        <a:t>unique features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998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807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423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</a:t>
                      </a:r>
                      <a:r>
                        <a:rPr lang="en-US" sz="1800" dirty="0" smtClean="0"/>
                        <a:t>Unique genes</a:t>
                      </a:r>
                      <a:endParaRPr lang="en-US" sz="1800" dirty="0"/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89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7108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# </a:t>
                      </a:r>
                      <a:r>
                        <a:rPr lang="en-US" sz="1800" dirty="0" smtClean="0"/>
                        <a:t>Unique transcripts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146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66977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# Unique exons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378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59149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# Unique junctions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194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431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SNP-Feature </a:t>
                      </a:r>
                      <a:r>
                        <a:rPr lang="en-US" sz="1800" dirty="0" smtClean="0"/>
                        <a:t>Pairs (from #</a:t>
                      </a:r>
                      <a:r>
                        <a:rPr lang="en-US" sz="1800" baseline="0" dirty="0" smtClean="0"/>
                        <a:t> gene symbols)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22,572 (229)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14,669 (249)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43372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SNP-Gene Pairs 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2638 (85)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1886 (89)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0439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SNP-Transcript </a:t>
                      </a:r>
                      <a:r>
                        <a:rPr lang="en-US" sz="1800" dirty="0" smtClean="0"/>
                        <a:t>Pairs</a:t>
                      </a:r>
                      <a:endParaRPr lang="en-US" sz="1800" dirty="0"/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3129 (91)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2837 (121)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98045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SNP-Exon </a:t>
                      </a:r>
                      <a:r>
                        <a:rPr lang="en-US" sz="1800" dirty="0" smtClean="0"/>
                        <a:t>Pairs</a:t>
                      </a:r>
                      <a:endParaRPr lang="en-US" sz="1800" dirty="0"/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10,370 (133)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6019 (126)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50101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SNP-Junction </a:t>
                      </a:r>
                      <a:r>
                        <a:rPr lang="en-US" sz="1800" dirty="0" smtClean="0"/>
                        <a:t>Pairs</a:t>
                      </a:r>
                      <a:endParaRPr lang="en-US" sz="1800" dirty="0"/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6435 (120)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3927 (106)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393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2608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33883</TotalTime>
  <Words>485</Words>
  <Application>Microsoft Office PowerPoint</Application>
  <PresentationFormat>Widescreen</PresentationFormat>
  <Paragraphs>137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eQTL Analysis</vt:lpstr>
      <vt:lpstr>eQTL Analyses</vt:lpstr>
      <vt:lpstr>eQTL Analyses</vt:lpstr>
      <vt:lpstr>eQTL Analysis - rAggr</vt:lpstr>
      <vt:lpstr>Overall eQTLs at FDR &lt; 1% - rAggr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Bingaman, Lora (NIH/NIMH) [C]</dc:creator>
  <cp:lastModifiedBy>Emily Burke</cp:lastModifiedBy>
  <cp:revision>268</cp:revision>
  <dcterms:created xsi:type="dcterms:W3CDTF">2016-10-25T15:18:34Z</dcterms:created>
  <dcterms:modified xsi:type="dcterms:W3CDTF">2018-06-20T20:53:11Z</dcterms:modified>
</cp:coreProperties>
</file>