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62" r:id="rId2"/>
    <p:sldId id="284" r:id="rId3"/>
    <p:sldId id="267" r:id="rId4"/>
    <p:sldId id="263" r:id="rId5"/>
    <p:sldId id="294" r:id="rId6"/>
    <p:sldId id="268" r:id="rId7"/>
    <p:sldId id="264" r:id="rId8"/>
    <p:sldId id="274" r:id="rId9"/>
    <p:sldId id="285" r:id="rId10"/>
    <p:sldId id="275" r:id="rId11"/>
    <p:sldId id="278" r:id="rId12"/>
    <p:sldId id="279" r:id="rId13"/>
    <p:sldId id="280" r:id="rId14"/>
    <p:sldId id="272" r:id="rId15"/>
    <p:sldId id="273" r:id="rId16"/>
    <p:sldId id="276" r:id="rId17"/>
    <p:sldId id="292" r:id="rId18"/>
    <p:sldId id="27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-74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0:11:29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74 218 24575,'12'-1'0,"-1"-1"0,0 0 0,1 0 0,-1-1 0,0-1 0,14-6 0,-11 4 0,-1 2 0,1-1 0,21-3 0,-24 7 0,0 0 0,0 0 0,0-1 0,0 0 0,-1-1 0,1 0 0,-1-1 0,20-9 0,1-3 0,57-19 0,-21 10 0,-40 16 0,0 1 0,1 1 0,0 1 0,0 2 0,54-2 0,369 5 0,-222 2 0,-193-2 0,49-10 0,32-1 0,-73 11 0,191 3 0,-225 0 0,0 0 0,0 0 0,0 1 0,0 0 0,0 1 0,-1 0 0,0 1 0,0 0 0,11 7 0,7 8 0,36 31 0,35 47 0,-90-89 0,-1 1 0,0 1 0,0-1 0,-1 1 0,0 0 0,-1 1 0,0-1 0,-1 1 0,0 0 0,-1 0 0,2 15 0,-1 11 0,-1 1 0,-4 49 0,0-31 0,0-30 0,-1-1 0,-2 1 0,0-1 0,-2 0 0,-1 0 0,-1-1 0,-19 43 0,21-56 0,-1-1 0,-1 0 0,0 0 0,0 0 0,-1-1 0,0-1 0,-1 1 0,0-1 0,-1-1 0,1 0 0,-2-1 0,-21 12 0,-8 0 0,-1-3 0,-65 17 0,101-31 0,-26 5 0,0-1 0,-56 3 0,-12 1 0,-14 1 0,71-9 0,-42 9 0,15 2 0,0-4 0,-110 2 0,-268-11 0,407-3 0,1-1 0,0-2 0,-54-15 0,72 13 0,1 0 0,1-2 0,-1 0 0,2-2 0,-1 0 0,2-1 0,-22-18 0,17 10 0,1-2 0,1 0 0,1-1 0,1-1 0,-19-33 0,26 39 0,1 0 0,1 0 0,1-1 0,0-1 0,2 1 0,0-1 0,2-1 0,0 1 0,1-1 0,-2-41 0,5 37 0,-2 1 0,-1 0 0,-11-40 0,8 40 0,2-1 0,0 1 0,-2-45 0,7 47-1365,1 3-5461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EE06F8-B47F-4EBD-804D-48F38B80298D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913EF4-9154-45DE-ACE9-0B793AC980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661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913EF4-9154-45DE-ACE9-0B793AC9806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486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913EF4-9154-45DE-ACE9-0B793AC9806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22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913EF4-9154-45DE-ACE9-0B793AC9806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22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913EF4-9154-45DE-ACE9-0B793AC9806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411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913EF4-9154-45DE-ACE9-0B793AC9806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860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A89FA-04D4-465A-B45D-8B767BE7DE1F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A7CE-D4D6-4A81-860B-14241B9C386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668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A89FA-04D4-465A-B45D-8B767BE7DE1F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A7CE-D4D6-4A81-860B-14241B9C3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433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A89FA-04D4-465A-B45D-8B767BE7DE1F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A7CE-D4D6-4A81-860B-14241B9C3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644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A89FA-04D4-465A-B45D-8B767BE7DE1F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A7CE-D4D6-4A81-860B-14241B9C386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31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A89FA-04D4-465A-B45D-8B767BE7DE1F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A7CE-D4D6-4A81-860B-14241B9C3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660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A89FA-04D4-465A-B45D-8B767BE7DE1F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A7CE-D4D6-4A81-860B-14241B9C386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47249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A89FA-04D4-465A-B45D-8B767BE7DE1F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A7CE-D4D6-4A81-860B-14241B9C3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719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A89FA-04D4-465A-B45D-8B767BE7DE1F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A7CE-D4D6-4A81-860B-14241B9C3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9482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A89FA-04D4-465A-B45D-8B767BE7DE1F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A7CE-D4D6-4A81-860B-14241B9C3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616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A89FA-04D4-465A-B45D-8B767BE7DE1F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A7CE-D4D6-4A81-860B-14241B9C3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435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A89FA-04D4-465A-B45D-8B767BE7DE1F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A7CE-D4D6-4A81-860B-14241B9C3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070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A89FA-04D4-465A-B45D-8B767BE7DE1F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A7CE-D4D6-4A81-860B-14241B9C3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823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A89FA-04D4-465A-B45D-8B767BE7DE1F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A7CE-D4D6-4A81-860B-14241B9C3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183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A89FA-04D4-465A-B45D-8B767BE7DE1F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A7CE-D4D6-4A81-860B-14241B9C3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208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A89FA-04D4-465A-B45D-8B767BE7DE1F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A7CE-D4D6-4A81-860B-14241B9C3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554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A89FA-04D4-465A-B45D-8B767BE7DE1F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A7CE-D4D6-4A81-860B-14241B9C3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139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A89FA-04D4-465A-B45D-8B767BE7DE1F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A7CE-D4D6-4A81-860B-14241B9C3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438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47A89FA-04D4-465A-B45D-8B767BE7DE1F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1D2A7CE-D4D6-4A81-860B-14241B9C3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0955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10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9.png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5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3.sv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8.jpg"/><Relationship Id="rId7" Type="http://schemas.openxmlformats.org/officeDocument/2006/relationships/image" Target="../media/image9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8.png"/><Relationship Id="rId10" Type="http://schemas.openxmlformats.org/officeDocument/2006/relationships/image" Target="../media/image17.svg"/><Relationship Id="rId4" Type="http://schemas.openxmlformats.org/officeDocument/2006/relationships/image" Target="../media/image19.jpeg"/><Relationship Id="rId9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7" Type="http://schemas.openxmlformats.org/officeDocument/2006/relationships/image" Target="../media/image15.sv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3.sv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12" Type="http://schemas.openxmlformats.org/officeDocument/2006/relationships/image" Target="../media/image39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11" Type="http://schemas.openxmlformats.org/officeDocument/2006/relationships/customXml" Target="../ink/ink1.xml"/><Relationship Id="rId5" Type="http://schemas.openxmlformats.org/officeDocument/2006/relationships/image" Target="../media/image28.png"/><Relationship Id="rId10" Type="http://schemas.openxmlformats.org/officeDocument/2006/relationships/image" Target="../media/image17.svg"/><Relationship Id="rId4" Type="http://schemas.openxmlformats.org/officeDocument/2006/relationships/image" Target="../media/image27.jpeg"/><Relationship Id="rId9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FB70FE8-6653-433F-89BB-C9F0117864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621" y="180621"/>
            <a:ext cx="10498667" cy="3138311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方正兰亭大黑_GBK" panose="02000000000000000000" pitchFamily="2" charset="-122"/>
                <a:ea typeface="方正兰亭大黑_GBK" panose="02000000000000000000" pitchFamily="2" charset="-122"/>
              </a:rPr>
              <a:t>《</a:t>
            </a:r>
            <a:r>
              <a:rPr lang="zh-CN" altLang="en-US" dirty="0" smtClean="0">
                <a:solidFill>
                  <a:schemeClr val="bg1"/>
                </a:solidFill>
                <a:latin typeface="方正兰亭大黑_GBK" panose="02000000000000000000" pitchFamily="2" charset="-122"/>
                <a:ea typeface="方正兰亭大黑_GBK" panose="02000000000000000000" pitchFamily="2" charset="-122"/>
              </a:rPr>
              <a:t>军事理论</a:t>
            </a:r>
            <a:r>
              <a:rPr lang="en-US" altLang="zh-CN" dirty="0" smtClean="0">
                <a:solidFill>
                  <a:schemeClr val="bg1"/>
                </a:solidFill>
                <a:latin typeface="方正兰亭大黑_GBK" panose="02000000000000000000" pitchFamily="2" charset="-122"/>
                <a:ea typeface="方正兰亭大黑_GBK" panose="02000000000000000000" pitchFamily="2" charset="-122"/>
              </a:rPr>
              <a:t>》</a:t>
            </a:r>
            <a:r>
              <a:rPr lang="zh-CN" altLang="en-US" dirty="0" smtClean="0">
                <a:solidFill>
                  <a:schemeClr val="bg1"/>
                </a:solidFill>
                <a:latin typeface="方正兰亭大黑_GBK" panose="02000000000000000000" pitchFamily="2" charset="-122"/>
                <a:ea typeface="方正兰亭大黑_GBK" panose="02000000000000000000" pitchFamily="2" charset="-122"/>
              </a:rPr>
              <a:t>课程网上注册、学习操作流程</a:t>
            </a:r>
            <a:r>
              <a:rPr lang="en-US" altLang="zh-CN" dirty="0" smtClean="0">
                <a:solidFill>
                  <a:schemeClr val="bg1"/>
                </a:solidFill>
                <a:latin typeface="方正兰亭大黑_GBK" panose="02000000000000000000" pitchFamily="2" charset="-122"/>
                <a:ea typeface="方正兰亭大黑_GBK" panose="02000000000000000000" pitchFamily="2" charset="-122"/>
              </a:rPr>
              <a:t>——</a:t>
            </a:r>
            <a:r>
              <a:rPr lang="zh-CN" altLang="en-US" dirty="0">
                <a:solidFill>
                  <a:schemeClr val="bg1"/>
                </a:solidFill>
                <a:latin typeface="方正兰亭大黑_GBK" panose="02000000000000000000" pitchFamily="2" charset="-122"/>
                <a:ea typeface="方正兰亭大黑_GBK" panose="02000000000000000000" pitchFamily="2" charset="-122"/>
              </a:rPr>
              <a:t>手机版</a:t>
            </a:r>
          </a:p>
        </p:txBody>
      </p:sp>
    </p:spTree>
    <p:extLst>
      <p:ext uri="{BB962C8B-B14F-4D97-AF65-F5344CB8AC3E}">
        <p14:creationId xmlns:p14="http://schemas.microsoft.com/office/powerpoint/2010/main" val="1374582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AA002F7-79FF-476C-884E-6D0F4EFE5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501" y="511122"/>
            <a:ext cx="8534400" cy="824088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汉仪大宋简" panose="02010609000101010101" pitchFamily="49" charset="-122"/>
                <a:ea typeface="汉仪大宋简" panose="02010609000101010101" pitchFamily="49" charset="-122"/>
              </a:rPr>
              <a:t>一、下载并安装</a:t>
            </a:r>
            <a:r>
              <a:rPr lang="en-US" altLang="zh-CN" sz="2800" dirty="0">
                <a:solidFill>
                  <a:schemeClr val="bg1"/>
                </a:solidFill>
                <a:latin typeface="汉仪大宋简" panose="02010609000101010101" pitchFamily="49" charset="-122"/>
                <a:ea typeface="汉仪大宋简" panose="02010609000101010101" pitchFamily="49" charset="-122"/>
              </a:rPr>
              <a:t>APP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513A9A8-234D-475C-B648-DF5386A12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73062" cy="186714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1800"/>
              </a:spcAft>
            </a:pP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打开“ 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App Store”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，在应用商店中搜索   “中国大学慕课”获取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APP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9C04FE3B-F190-4ADC-93AA-988F5AD3C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287" y="2759197"/>
            <a:ext cx="324000" cy="319500"/>
          </a:xfrm>
          <a:prstGeom prst="rect">
            <a:avLst/>
          </a:prstGeom>
        </p:spPr>
      </p:pic>
      <p:pic>
        <p:nvPicPr>
          <p:cNvPr id="5" name="图片 4" descr="图示&#10;&#10;低可信度描述已自动生成">
            <a:extLst>
              <a:ext uri="{FF2B5EF4-FFF2-40B4-BE49-F238E27FC236}">
                <a16:creationId xmlns="" xmlns:a16="http://schemas.microsoft.com/office/drawing/2014/main" id="{803986C8-2128-4B82-963F-011ED4A03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94"/>
          <a:stretch/>
        </p:blipFill>
        <p:spPr>
          <a:xfrm>
            <a:off x="5532391" y="586153"/>
            <a:ext cx="3096697" cy="5260449"/>
          </a:xfrm>
          <a:prstGeom prst="rect">
            <a:avLst/>
          </a:prstGeom>
        </p:spPr>
      </p:pic>
      <p:sp>
        <p:nvSpPr>
          <p:cNvPr id="15" name="箭头: 右 14">
            <a:extLst>
              <a:ext uri="{FF2B5EF4-FFF2-40B4-BE49-F238E27FC236}">
                <a16:creationId xmlns="" xmlns:a16="http://schemas.microsoft.com/office/drawing/2014/main" id="{8197FB25-CD0A-4E7D-9BF9-48EC7709539C}"/>
              </a:ext>
            </a:extLst>
          </p:cNvPr>
          <p:cNvSpPr/>
          <p:nvPr/>
        </p:nvSpPr>
        <p:spPr>
          <a:xfrm>
            <a:off x="8523343" y="1125194"/>
            <a:ext cx="978734" cy="118403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 descr="徽标&#10;&#10;描述已自动生成">
            <a:extLst>
              <a:ext uri="{FF2B5EF4-FFF2-40B4-BE49-F238E27FC236}">
                <a16:creationId xmlns="" xmlns:a16="http://schemas.microsoft.com/office/drawing/2014/main" id="{360AB0FC-93C8-409A-93D5-BCE48121A4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739" y="1181067"/>
            <a:ext cx="1251014" cy="12891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1322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AA002F7-79FF-476C-884E-6D0F4EFE5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34" y="508327"/>
            <a:ext cx="8534400" cy="1042276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汉仪大宋简" panose="02010609000101010101" pitchFamily="49" charset="-122"/>
                <a:ea typeface="汉仪大宋简" panose="02010609000101010101" pitchFamily="49" charset="-122"/>
              </a:rPr>
              <a:t>二、打开</a:t>
            </a:r>
            <a:r>
              <a:rPr lang="en-US" altLang="zh-CN" sz="2800" dirty="0">
                <a:solidFill>
                  <a:schemeClr val="bg1"/>
                </a:solidFill>
                <a:latin typeface="汉仪大宋简" panose="02010609000101010101" pitchFamily="49" charset="-122"/>
                <a:ea typeface="汉仪大宋简" panose="02010609000101010101" pitchFamily="49" charset="-122"/>
              </a:rPr>
              <a:t>APP</a:t>
            </a:r>
            <a:r>
              <a:rPr lang="zh-CN" altLang="en-US" sz="2800" dirty="0">
                <a:solidFill>
                  <a:schemeClr val="bg1"/>
                </a:solidFill>
                <a:latin typeface="汉仪大宋简" panose="02010609000101010101" pitchFamily="49" charset="-122"/>
                <a:ea typeface="汉仪大宋简" panose="02010609000101010101" pitchFamily="49" charset="-122"/>
              </a:rPr>
              <a:t>注册个人账户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513A9A8-234D-475C-B648-DF5386A12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73062" cy="390696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打开“中国大学慕课”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APP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，同意使用协议与隐私政策。</a:t>
            </a: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选择个人的“身份”和“年级”。</a:t>
            </a: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“学习目标”可根据自己需要选择，也可直接点击右上角的“没有学习目标”按钮。</a:t>
            </a: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7" name="图片 6" descr="图形用户界面, 文本, 应用程序&#10;&#10;描述已自动生成">
            <a:extLst>
              <a:ext uri="{FF2B5EF4-FFF2-40B4-BE49-F238E27FC236}">
                <a16:creationId xmlns="" xmlns:a16="http://schemas.microsoft.com/office/drawing/2014/main" id="{B44FF84F-401E-4109-AA4C-184B676529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602" y="1128875"/>
            <a:ext cx="3015738" cy="5364000"/>
          </a:xfrm>
          <a:prstGeom prst="rect">
            <a:avLst/>
          </a:prstGeom>
        </p:spPr>
      </p:pic>
      <p:pic>
        <p:nvPicPr>
          <p:cNvPr id="11" name="图片 10" descr="图形用户界面, 应用程序&#10;&#10;描述已自动生成">
            <a:extLst>
              <a:ext uri="{FF2B5EF4-FFF2-40B4-BE49-F238E27FC236}">
                <a16:creationId xmlns="" xmlns:a16="http://schemas.microsoft.com/office/drawing/2014/main" id="{22856900-6085-4010-86DD-12FEFCFD28E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98"/>
          <a:stretch/>
        </p:blipFill>
        <p:spPr>
          <a:xfrm>
            <a:off x="9045068" y="365125"/>
            <a:ext cx="2691902" cy="4586998"/>
          </a:xfrm>
          <a:prstGeom prst="rect">
            <a:avLst/>
          </a:prstGeom>
        </p:spPr>
      </p:pic>
      <p:pic>
        <p:nvPicPr>
          <p:cNvPr id="14" name="图形 13" descr="徽章 1 纯色填充">
            <a:extLst>
              <a:ext uri="{FF2B5EF4-FFF2-40B4-BE49-F238E27FC236}">
                <a16:creationId xmlns="" xmlns:a16="http://schemas.microsoft.com/office/drawing/2014/main" id="{03C98068-E470-428E-9FDA-0A4FF1D68AB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13785" y="3553090"/>
            <a:ext cx="432000" cy="432000"/>
          </a:xfrm>
          <a:prstGeom prst="rect">
            <a:avLst/>
          </a:prstGeom>
        </p:spPr>
      </p:pic>
      <p:pic>
        <p:nvPicPr>
          <p:cNvPr id="17" name="图形 16" descr="徽章 纯色填充">
            <a:extLst>
              <a:ext uri="{FF2B5EF4-FFF2-40B4-BE49-F238E27FC236}">
                <a16:creationId xmlns="" xmlns:a16="http://schemas.microsoft.com/office/drawing/2014/main" id="{DE3135C1-D012-4E88-A717-B6F82897D64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781664" y="1118603"/>
            <a:ext cx="4320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414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AA002F7-79FF-476C-884E-6D0F4EFE5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176" y="811906"/>
            <a:ext cx="8534400" cy="987889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汉仪大宋简" panose="02010609000101010101" pitchFamily="49" charset="-122"/>
                <a:ea typeface="汉仪大宋简" panose="02010609000101010101" pitchFamily="49" charset="-122"/>
              </a:rPr>
              <a:t>三、</a:t>
            </a:r>
            <a:r>
              <a:rPr lang="zh-CN" altLang="en-US" sz="2800" dirty="0">
                <a:solidFill>
                  <a:schemeClr val="bg1"/>
                </a:solidFill>
                <a:latin typeface="汉仪大宋简" panose="02010609000101010101" pitchFamily="49" charset="-122"/>
                <a:ea typeface="汉仪大宋简" panose="02010609000101010101" pitchFamily="49" charset="-122"/>
              </a:rPr>
              <a:t>打开</a:t>
            </a:r>
            <a:r>
              <a:rPr lang="en-US" altLang="zh-CN" sz="2800" dirty="0">
                <a:solidFill>
                  <a:schemeClr val="bg1"/>
                </a:solidFill>
                <a:latin typeface="汉仪大宋简" panose="02010609000101010101" pitchFamily="49" charset="-122"/>
                <a:ea typeface="汉仪大宋简" panose="02010609000101010101" pitchFamily="49" charset="-122"/>
              </a:rPr>
              <a:t>APP</a:t>
            </a:r>
            <a:r>
              <a:rPr lang="zh-CN" altLang="en-US" sz="2800" dirty="0">
                <a:solidFill>
                  <a:schemeClr val="bg1"/>
                </a:solidFill>
                <a:latin typeface="汉仪大宋简" panose="02010609000101010101" pitchFamily="49" charset="-122"/>
                <a:ea typeface="汉仪大宋简" panose="02010609000101010101" pitchFamily="49" charset="-122"/>
              </a:rPr>
              <a:t>注册个人账户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513A9A8-234D-475C-B648-DF5386A12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73062" cy="39069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APP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首页，点击右下角“我的”按钮。</a:t>
            </a: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在“我的”界面点击“登录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注册”按钮进入下一界面。</a:t>
            </a: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spcAft>
                <a:spcPts val="1800"/>
              </a:spcAft>
              <a:buFont typeface="+mj-lt"/>
              <a:buAutoNum type="arabicPeriod" startAt="4"/>
            </a:pP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9" name="图片 8" descr="图形用户界面, 应用程序&#10;&#10;描述已自动生成">
            <a:extLst>
              <a:ext uri="{FF2B5EF4-FFF2-40B4-BE49-F238E27FC236}">
                <a16:creationId xmlns="" xmlns:a16="http://schemas.microsoft.com/office/drawing/2014/main" id="{E4E9DDB9-564D-45D5-994C-3082D4C3E34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7"/>
          <a:stretch/>
        </p:blipFill>
        <p:spPr>
          <a:xfrm>
            <a:off x="5521569" y="156875"/>
            <a:ext cx="3025875" cy="6336000"/>
          </a:xfrm>
          <a:prstGeom prst="rect">
            <a:avLst/>
          </a:prstGeom>
        </p:spPr>
      </p:pic>
      <p:pic>
        <p:nvPicPr>
          <p:cNvPr id="10" name="图片 9" descr="图形用户界面, 应用程序&#10;&#10;中度可信度描述已自动生成">
            <a:extLst>
              <a:ext uri="{FF2B5EF4-FFF2-40B4-BE49-F238E27FC236}">
                <a16:creationId xmlns="" xmlns:a16="http://schemas.microsoft.com/office/drawing/2014/main" id="{A06DE6AA-2723-4719-888D-9898B3979A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708" y="115094"/>
            <a:ext cx="3097250" cy="6444000"/>
          </a:xfrm>
          <a:prstGeom prst="rect">
            <a:avLst/>
          </a:prstGeom>
        </p:spPr>
      </p:pic>
      <p:pic>
        <p:nvPicPr>
          <p:cNvPr id="17" name="图形 16" descr="徽章 纯色填充">
            <a:extLst>
              <a:ext uri="{FF2B5EF4-FFF2-40B4-BE49-F238E27FC236}">
                <a16:creationId xmlns="" xmlns:a16="http://schemas.microsoft.com/office/drawing/2014/main" id="{DE3135C1-D012-4E88-A717-B6F82897D64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26800" y="595906"/>
            <a:ext cx="432000" cy="432000"/>
          </a:xfrm>
          <a:prstGeom prst="rect">
            <a:avLst/>
          </a:prstGeom>
        </p:spPr>
      </p:pic>
      <p:pic>
        <p:nvPicPr>
          <p:cNvPr id="14" name="图形 13" descr="徽章 1 纯色填充">
            <a:extLst>
              <a:ext uri="{FF2B5EF4-FFF2-40B4-BE49-F238E27FC236}">
                <a16:creationId xmlns="" xmlns:a16="http://schemas.microsoft.com/office/drawing/2014/main" id="{03C98068-E470-428E-9FDA-0A4FF1D68AB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97262" y="5006510"/>
            <a:ext cx="4320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775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AA002F7-79FF-476C-884E-6D0F4EFE5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567" y="-5515"/>
            <a:ext cx="8534400" cy="1507067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汉仪大宋简" panose="02010609000101010101" pitchFamily="49" charset="-122"/>
                <a:ea typeface="汉仪大宋简" panose="02010609000101010101" pitchFamily="49" charset="-122"/>
              </a:rPr>
              <a:t>三、</a:t>
            </a:r>
            <a:r>
              <a:rPr lang="zh-CN" altLang="en-US" sz="2800" dirty="0">
                <a:solidFill>
                  <a:schemeClr val="bg1"/>
                </a:solidFill>
                <a:latin typeface="汉仪大宋简" panose="02010609000101010101" pitchFamily="49" charset="-122"/>
                <a:ea typeface="汉仪大宋简" panose="02010609000101010101" pitchFamily="49" charset="-122"/>
              </a:rPr>
              <a:t>打开</a:t>
            </a:r>
            <a:r>
              <a:rPr lang="en-US" altLang="zh-CN" sz="2800" dirty="0">
                <a:solidFill>
                  <a:schemeClr val="bg1"/>
                </a:solidFill>
                <a:latin typeface="汉仪大宋简" panose="02010609000101010101" pitchFamily="49" charset="-122"/>
                <a:ea typeface="汉仪大宋简" panose="02010609000101010101" pitchFamily="49" charset="-122"/>
              </a:rPr>
              <a:t>APP</a:t>
            </a:r>
            <a:r>
              <a:rPr lang="zh-CN" altLang="en-US" sz="2800" dirty="0">
                <a:solidFill>
                  <a:schemeClr val="bg1"/>
                </a:solidFill>
                <a:latin typeface="汉仪大宋简" panose="02010609000101010101" pitchFamily="49" charset="-122"/>
                <a:ea typeface="汉仪大宋简" panose="02010609000101010101" pitchFamily="49" charset="-122"/>
              </a:rPr>
              <a:t>注册个人账户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513A9A8-234D-475C-B648-DF5386A12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73062" cy="178508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注册前勾选下方“服务协议”。</a:t>
            </a: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点击“本机号码一键登录”完成注册。</a:t>
            </a:r>
          </a:p>
          <a:p>
            <a:pPr marL="0" indent="0">
              <a:lnSpc>
                <a:spcPct val="150000"/>
              </a:lnSpc>
              <a:spcAft>
                <a:spcPts val="1800"/>
              </a:spcAft>
              <a:buNone/>
            </a:pP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 descr="图形用户界面, 文本, 应用程序&#10;&#10;描述已自动生成">
            <a:extLst>
              <a:ext uri="{FF2B5EF4-FFF2-40B4-BE49-F238E27FC236}">
                <a16:creationId xmlns="" xmlns:a16="http://schemas.microsoft.com/office/drawing/2014/main" id="{10F9EC0B-B44B-4332-A780-C50B7ACD6E1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3"/>
          <a:stretch/>
        </p:blipFill>
        <p:spPr>
          <a:xfrm>
            <a:off x="6559660" y="832338"/>
            <a:ext cx="3035982" cy="5241060"/>
          </a:xfrm>
          <a:prstGeom prst="rect">
            <a:avLst/>
          </a:prstGeom>
        </p:spPr>
      </p:pic>
      <p:pic>
        <p:nvPicPr>
          <p:cNvPr id="14" name="图形 13" descr="徽章 1 纯色填充">
            <a:extLst>
              <a:ext uri="{FF2B5EF4-FFF2-40B4-BE49-F238E27FC236}">
                <a16:creationId xmlns="" xmlns:a16="http://schemas.microsoft.com/office/drawing/2014/main" id="{03C98068-E470-428E-9FDA-0A4FF1D68A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54390" y="4924448"/>
            <a:ext cx="432000" cy="432000"/>
          </a:xfrm>
          <a:prstGeom prst="rect">
            <a:avLst/>
          </a:prstGeom>
        </p:spPr>
      </p:pic>
      <p:pic>
        <p:nvPicPr>
          <p:cNvPr id="17" name="图形 16" descr="徽章 纯色填充">
            <a:extLst>
              <a:ext uri="{FF2B5EF4-FFF2-40B4-BE49-F238E27FC236}">
                <a16:creationId xmlns="" xmlns:a16="http://schemas.microsoft.com/office/drawing/2014/main" id="{DE3135C1-D012-4E88-A717-B6F82897D64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89559" y="3295938"/>
            <a:ext cx="4320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885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FB70FE8-6653-433F-89BB-C9F0117864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7111" y="2357642"/>
            <a:ext cx="6953957" cy="1411532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4900" dirty="0">
                <a:solidFill>
                  <a:schemeClr val="bg1"/>
                </a:solidFill>
                <a:latin typeface="方正兰亭大黑_GBK" panose="02000000000000000000" pitchFamily="2" charset="-122"/>
                <a:ea typeface="方正兰亭大黑_GBK" panose="02000000000000000000" pitchFamily="2" charset="-122"/>
              </a:rPr>
              <a:t>学校认证与选课</a:t>
            </a:r>
            <a:r>
              <a:rPr lang="en-US" altLang="zh-CN" sz="4900" dirty="0">
                <a:solidFill>
                  <a:schemeClr val="bg1"/>
                </a:solidFill>
                <a:latin typeface="方正兰亭大黑_GBK" panose="02000000000000000000" pitchFamily="2" charset="-122"/>
                <a:ea typeface="方正兰亭大黑_GBK" panose="02000000000000000000" pitchFamily="2" charset="-122"/>
              </a:rPr>
              <a:t>——</a:t>
            </a:r>
            <a:r>
              <a:rPr lang="zh-CN" altLang="en-US" sz="4900" dirty="0">
                <a:solidFill>
                  <a:schemeClr val="bg1"/>
                </a:solidFill>
                <a:latin typeface="方正兰亭大黑_GBK" panose="02000000000000000000" pitchFamily="2" charset="-122"/>
                <a:ea typeface="方正兰亭大黑_GBK" panose="02000000000000000000" pitchFamily="2" charset="-122"/>
              </a:rPr>
              <a:t>手机</a:t>
            </a:r>
            <a:r>
              <a:rPr lang="zh-CN" altLang="en-US" sz="4900" dirty="0" smtClean="0">
                <a:solidFill>
                  <a:schemeClr val="bg1"/>
                </a:solidFill>
                <a:latin typeface="方正兰亭大黑_GBK" panose="02000000000000000000" pitchFamily="2" charset="-122"/>
                <a:ea typeface="方正兰亭大黑_GBK" panose="02000000000000000000" pitchFamily="2" charset="-122"/>
              </a:rPr>
              <a:t>版</a:t>
            </a:r>
            <a:r>
              <a:rPr lang="en-US" altLang="zh-CN" sz="4900" dirty="0" smtClean="0">
                <a:solidFill>
                  <a:schemeClr val="bg1"/>
                </a:solidFill>
                <a:latin typeface="方正兰亭大黑_GBK" panose="02000000000000000000" pitchFamily="2" charset="-122"/>
                <a:ea typeface="方正兰亭大黑_GBK" panose="02000000000000000000" pitchFamily="2" charset="-122"/>
              </a:rPr>
              <a:t/>
            </a:r>
            <a:br>
              <a:rPr lang="en-US" altLang="zh-CN" sz="4900" dirty="0" smtClean="0">
                <a:solidFill>
                  <a:schemeClr val="bg1"/>
                </a:solidFill>
                <a:latin typeface="方正兰亭大黑_GBK" panose="02000000000000000000" pitchFamily="2" charset="-122"/>
                <a:ea typeface="方正兰亭大黑_GBK" panose="02000000000000000000" pitchFamily="2" charset="-122"/>
              </a:rPr>
            </a:br>
            <a:endParaRPr lang="zh-CN" altLang="en-US" sz="6700" b="1" dirty="0">
              <a:solidFill>
                <a:srgbClr val="FFFF00"/>
              </a:solidFill>
              <a:latin typeface="方正兰亭大黑_GBK" panose="02000000000000000000" pitchFamily="2" charset="-122"/>
              <a:ea typeface="方正兰亭大黑_GBK" panose="02000000000000000000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54489" y="2878667"/>
            <a:ext cx="62314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★★</a:t>
            </a:r>
            <a:r>
              <a:rPr lang="zh-CN" altLang="en-US" sz="4800" dirty="0" smtClean="0">
                <a:solidFill>
                  <a:srgbClr val="FFFF00"/>
                </a:solidFill>
              </a:rPr>
              <a:t>非常重要！！！</a:t>
            </a:r>
            <a:endParaRPr lang="zh-CN" altLang="en-US" sz="4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711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AEEEC616-6A65-8F35-45F1-EFE0AAC0D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446" y="3182492"/>
            <a:ext cx="3162300" cy="32194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C4690E91-ECB4-3D74-DF36-B3B2EA81AC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9212" y="999567"/>
            <a:ext cx="3162300" cy="4057650"/>
          </a:xfrm>
          <a:prstGeom prst="rect">
            <a:avLst/>
          </a:prstGeom>
        </p:spPr>
      </p:pic>
      <p:pic>
        <p:nvPicPr>
          <p:cNvPr id="5" name="图片 4" descr="图形用户界面, 日历&#10;&#10;描述已自动生成">
            <a:extLst>
              <a:ext uri="{FF2B5EF4-FFF2-40B4-BE49-F238E27FC236}">
                <a16:creationId xmlns="" xmlns:a16="http://schemas.microsoft.com/office/drawing/2014/main" id="{4547514B-1BEC-20B6-6471-35E798C0792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73"/>
          <a:stretch/>
        </p:blipFill>
        <p:spPr>
          <a:xfrm>
            <a:off x="5182761" y="-147917"/>
            <a:ext cx="3165231" cy="305364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0AB3584-038D-4EEF-A1A6-36A457540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990" y="574172"/>
            <a:ext cx="8534400" cy="1051428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汉仪大宋简" panose="02010609000101010101" pitchFamily="49" charset="-122"/>
                <a:ea typeface="汉仪大宋简" panose="02010609000101010101" pitchFamily="49" charset="-122"/>
              </a:rPr>
              <a:t>一、学校</a:t>
            </a:r>
            <a:r>
              <a:rPr lang="zh-CN" altLang="en-US" sz="2800" dirty="0" smtClean="0">
                <a:solidFill>
                  <a:schemeClr val="bg1"/>
                </a:solidFill>
                <a:latin typeface="汉仪大宋简" panose="02010609000101010101" pitchFamily="49" charset="-122"/>
                <a:ea typeface="汉仪大宋简" panose="02010609000101010101" pitchFamily="49" charset="-122"/>
              </a:rPr>
              <a:t>认证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B2F5403C-9E64-4A9E-9F7B-087BD4D3E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" y="970678"/>
            <a:ext cx="5215646" cy="411542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打开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APP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首页。</a:t>
            </a: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在首页右下方点击“我的”按钮。</a:t>
            </a: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在“我的”界面右上角打开“设置”。</a:t>
            </a: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在设置里面找到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“学校云服务”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5" name="图形 14" descr="徽章 1 纯色填充">
            <a:extLst>
              <a:ext uri="{FF2B5EF4-FFF2-40B4-BE49-F238E27FC236}">
                <a16:creationId xmlns="" xmlns:a16="http://schemas.microsoft.com/office/drawing/2014/main" id="{D2578D34-D0A4-4E56-8FEE-BF72A05101C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20489" y="1933214"/>
            <a:ext cx="432000" cy="432000"/>
          </a:xfrm>
          <a:prstGeom prst="rect">
            <a:avLst/>
          </a:prstGeom>
        </p:spPr>
      </p:pic>
      <p:pic>
        <p:nvPicPr>
          <p:cNvPr id="17" name="图形 16" descr="徽章 纯色填充">
            <a:extLst>
              <a:ext uri="{FF2B5EF4-FFF2-40B4-BE49-F238E27FC236}">
                <a16:creationId xmlns="" xmlns:a16="http://schemas.microsoft.com/office/drawing/2014/main" id="{17C822B9-F174-41CF-AB09-D1808A394D6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15992" y="3321028"/>
            <a:ext cx="432000" cy="432000"/>
          </a:xfrm>
          <a:prstGeom prst="rect">
            <a:avLst/>
          </a:prstGeom>
        </p:spPr>
      </p:pic>
      <p:pic>
        <p:nvPicPr>
          <p:cNvPr id="19" name="图形 18" descr="徽章 3 纯色填充">
            <a:extLst>
              <a:ext uri="{FF2B5EF4-FFF2-40B4-BE49-F238E27FC236}">
                <a16:creationId xmlns="" xmlns:a16="http://schemas.microsoft.com/office/drawing/2014/main" id="{1C7A4E3F-B9AD-4769-A3A3-A250D4995CD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659062" y="2671727"/>
            <a:ext cx="468000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260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D7B654A7-22AD-A747-3E6C-47ADB28AB9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0175" y="1358868"/>
            <a:ext cx="3171825" cy="5334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9DA08783-A8F4-09B9-7F84-EF95118625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267" y="446612"/>
            <a:ext cx="3162300" cy="3057525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B2F5403C-9E64-4A9E-9F7B-087BD4D3E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423" y="1593949"/>
            <a:ext cx="5016968" cy="255129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点击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“学校云服务”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点击学校栏搜索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“成都信息工程大学”，输入个人学号。</a:t>
            </a:r>
            <a:endParaRPr lang="en-US" altLang="zh-CN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输入个人姓名和</a:t>
            </a:r>
            <a:r>
              <a:rPr lang="zh-CN" altLang="en-US" sz="28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认证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码“</a:t>
            </a:r>
            <a:r>
              <a:rPr lang="en-US" altLang="zh-CN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111111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”（</a:t>
            </a:r>
            <a:r>
              <a:rPr lang="en-US" altLang="zh-CN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en-US" altLang="zh-CN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30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认证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成功。</a:t>
            </a: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5" name="图形 14" descr="徽章 1 纯色填充">
            <a:extLst>
              <a:ext uri="{FF2B5EF4-FFF2-40B4-BE49-F238E27FC236}">
                <a16:creationId xmlns="" xmlns:a16="http://schemas.microsoft.com/office/drawing/2014/main" id="{D2578D34-D0A4-4E56-8FEE-BF72A05101C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08417" y="1682772"/>
            <a:ext cx="585204" cy="585204"/>
          </a:xfrm>
          <a:prstGeom prst="rect">
            <a:avLst/>
          </a:prstGeom>
        </p:spPr>
      </p:pic>
      <p:pic>
        <p:nvPicPr>
          <p:cNvPr id="17" name="图形 16" descr="徽章 纯色填充">
            <a:extLst>
              <a:ext uri="{FF2B5EF4-FFF2-40B4-BE49-F238E27FC236}">
                <a16:creationId xmlns="" xmlns:a16="http://schemas.microsoft.com/office/drawing/2014/main" id="{17C822B9-F174-41CF-AB09-D1808A394D6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09502" y="2071298"/>
            <a:ext cx="625748" cy="625748"/>
          </a:xfrm>
          <a:prstGeom prst="rect">
            <a:avLst/>
          </a:prstGeom>
        </p:spPr>
      </p:pic>
      <p:sp>
        <p:nvSpPr>
          <p:cNvPr id="18" name="内容占位符 2">
            <a:extLst>
              <a:ext uri="{FF2B5EF4-FFF2-40B4-BE49-F238E27FC236}">
                <a16:creationId xmlns="" xmlns:a16="http://schemas.microsoft.com/office/drawing/2014/main" id="{D3E1231C-9F56-4E44-B966-BEB7A66A474B}"/>
              </a:ext>
            </a:extLst>
          </p:cNvPr>
          <p:cNvSpPr txBox="1">
            <a:spLocks/>
          </p:cNvSpPr>
          <p:nvPr/>
        </p:nvSpPr>
        <p:spPr>
          <a:xfrm>
            <a:off x="570962" y="4000468"/>
            <a:ext cx="5439429" cy="3159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★★谨记！！！</a:t>
            </a:r>
            <a:endParaRPr lang="en-US" altLang="zh-CN" sz="3600" b="1" dirty="0">
              <a:solidFill>
                <a:srgbClr val="FFFF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b="1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网上课程学习成绩</a:t>
            </a:r>
            <a:r>
              <a:rPr lang="en-US" altLang="zh-CN" b="1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lang="en-US" altLang="zh-CN" b="1" dirty="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%=</a:t>
            </a:r>
            <a:r>
              <a:rPr lang="zh-CN" altLang="en-US" b="1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“平时成绩（视频学习</a:t>
            </a:r>
            <a:r>
              <a:rPr lang="en-US" altLang="zh-CN" b="1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zh-CN" altLang="zh-CN" b="1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单元</a:t>
            </a:r>
            <a:r>
              <a:rPr lang="zh-CN" altLang="en-US" b="1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测试）” </a:t>
            </a:r>
            <a:r>
              <a:rPr lang="en-US" altLang="zh-CN" b="1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70%+</a:t>
            </a:r>
            <a:r>
              <a:rPr lang="zh-CN" altLang="en-US" b="1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“期末终结性考试</a:t>
            </a:r>
            <a:r>
              <a:rPr lang="zh-CN" altLang="en-US" b="1" dirty="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en-US" altLang="zh-CN" b="1" dirty="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30%</a:t>
            </a:r>
            <a:r>
              <a:rPr lang="zh-CN" altLang="en-US" b="1" dirty="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zh-CN" altLang="en-US" b="1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请按时完成！！！！！</a:t>
            </a:r>
            <a:endParaRPr lang="en-US" altLang="zh-CN" b="1" dirty="0">
              <a:solidFill>
                <a:srgbClr val="FFFF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="" xmlns:a16="http://schemas.microsoft.com/office/drawing/2014/main" id="{08E4BB9B-5FD1-E5D1-AFE7-33A622F8E0A8}"/>
              </a:ext>
            </a:extLst>
          </p:cNvPr>
          <p:cNvSpPr txBox="1">
            <a:spLocks/>
          </p:cNvSpPr>
          <p:nvPr/>
        </p:nvSpPr>
        <p:spPr>
          <a:xfrm>
            <a:off x="379050" y="269631"/>
            <a:ext cx="3752683" cy="6369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2800" dirty="0">
                <a:solidFill>
                  <a:schemeClr val="bg1"/>
                </a:solidFill>
                <a:latin typeface="汉仪大宋简" panose="02010609000101010101" pitchFamily="49" charset="-122"/>
                <a:ea typeface="汉仪大宋简" panose="02010609000101010101" pitchFamily="49" charset="-122"/>
              </a:rPr>
              <a:t>一、学校认证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002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19B19839-AA6E-B682-C502-2734911781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30" b="31058"/>
          <a:stretch/>
        </p:blipFill>
        <p:spPr>
          <a:xfrm>
            <a:off x="5494766" y="196644"/>
            <a:ext cx="2637763" cy="286335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D6A27178-FB2D-026E-17B7-1F1D5785CD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7260" y="2816289"/>
            <a:ext cx="2603175" cy="3923809"/>
          </a:xfrm>
          <a:prstGeom prst="rect">
            <a:avLst/>
          </a:prstGeom>
        </p:spPr>
      </p:pic>
      <p:pic>
        <p:nvPicPr>
          <p:cNvPr id="14" name="图片 13" descr="图形用户界面, 文本, 电子邮件&#10;&#10;描述已自动生成">
            <a:extLst>
              <a:ext uri="{FF2B5EF4-FFF2-40B4-BE49-F238E27FC236}">
                <a16:creationId xmlns="" xmlns:a16="http://schemas.microsoft.com/office/drawing/2014/main" id="{00626C71-1C2D-9F25-DC94-6D96219353E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634"/>
          <a:stretch/>
        </p:blipFill>
        <p:spPr>
          <a:xfrm>
            <a:off x="9457699" y="117596"/>
            <a:ext cx="2518301" cy="2257086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B2F5403C-9E64-4A9E-9F7B-087BD4D3E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643" y="1293394"/>
            <a:ext cx="5062123" cy="262731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认证成功后的学校界面。</a:t>
            </a: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选择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“成信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——《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军事理论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”。</a:t>
            </a: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点击“立即参加”即选课成功。</a:t>
            </a: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5" name="图形 14" descr="徽章 1 纯色填充">
            <a:extLst>
              <a:ext uri="{FF2B5EF4-FFF2-40B4-BE49-F238E27FC236}">
                <a16:creationId xmlns="" xmlns:a16="http://schemas.microsoft.com/office/drawing/2014/main" id="{D2578D34-D0A4-4E56-8FEE-BF72A05101C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10589" y="1723655"/>
            <a:ext cx="406657" cy="406657"/>
          </a:xfrm>
          <a:prstGeom prst="rect">
            <a:avLst/>
          </a:prstGeom>
        </p:spPr>
      </p:pic>
      <p:pic>
        <p:nvPicPr>
          <p:cNvPr id="17" name="图形 16" descr="徽章 纯色填充">
            <a:extLst>
              <a:ext uri="{FF2B5EF4-FFF2-40B4-BE49-F238E27FC236}">
                <a16:creationId xmlns="" xmlns:a16="http://schemas.microsoft.com/office/drawing/2014/main" id="{17C822B9-F174-41CF-AB09-D1808A394D6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560301" y="5536066"/>
            <a:ext cx="475521" cy="475521"/>
          </a:xfrm>
          <a:prstGeom prst="rect">
            <a:avLst/>
          </a:prstGeom>
        </p:spPr>
      </p:pic>
      <p:sp>
        <p:nvSpPr>
          <p:cNvPr id="18" name="内容占位符 2">
            <a:extLst>
              <a:ext uri="{FF2B5EF4-FFF2-40B4-BE49-F238E27FC236}">
                <a16:creationId xmlns="" xmlns:a16="http://schemas.microsoft.com/office/drawing/2014/main" id="{D3E1231C-9F56-4E44-B966-BEB7A66A474B}"/>
              </a:ext>
            </a:extLst>
          </p:cNvPr>
          <p:cNvSpPr txBox="1">
            <a:spLocks/>
          </p:cNvSpPr>
          <p:nvPr/>
        </p:nvSpPr>
        <p:spPr>
          <a:xfrm>
            <a:off x="243583" y="3212234"/>
            <a:ext cx="5773395" cy="2714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5200" b="1" dirty="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★★特别提醒！！</a:t>
            </a:r>
            <a:r>
              <a:rPr lang="zh-CN" altLang="en-US" sz="5200" b="1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！</a:t>
            </a:r>
            <a:endParaRPr lang="en-US" altLang="zh-CN" sz="5200" b="1" dirty="0">
              <a:solidFill>
                <a:srgbClr val="FFFF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b="1" dirty="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本</a:t>
            </a:r>
            <a:r>
              <a:rPr lang="zh-CN" altLang="en-US" b="1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学期重修该课程的</a:t>
            </a:r>
            <a:r>
              <a:rPr lang="zh-CN" altLang="en-US" b="1" dirty="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学生（即已有注册账号），请直接进入“学校认证与选课”</a:t>
            </a:r>
            <a:r>
              <a:rPr lang="zh-CN" altLang="en-US" b="1" dirty="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环节进行认证和选课，</a:t>
            </a:r>
            <a:r>
              <a:rPr lang="zh-CN" altLang="en-US" b="1" dirty="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并按照课程要求进行学习！</a:t>
            </a:r>
            <a:endParaRPr lang="en-US" altLang="zh-CN" b="1" dirty="0">
              <a:solidFill>
                <a:srgbClr val="FFFF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="" xmlns:a16="http://schemas.microsoft.com/office/drawing/2014/main" id="{08E4BB9B-5FD1-E5D1-AFE7-33A622F8E0A8}"/>
              </a:ext>
            </a:extLst>
          </p:cNvPr>
          <p:cNvSpPr txBox="1">
            <a:spLocks/>
          </p:cNvSpPr>
          <p:nvPr/>
        </p:nvSpPr>
        <p:spPr>
          <a:xfrm>
            <a:off x="379050" y="517512"/>
            <a:ext cx="2138372" cy="6369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2800" dirty="0">
                <a:solidFill>
                  <a:schemeClr val="bg1"/>
                </a:solidFill>
                <a:latin typeface="汉仪大宋简" panose="02010609000101010101" pitchFamily="49" charset="-122"/>
                <a:ea typeface="汉仪大宋简" panose="02010609000101010101" pitchFamily="49" charset="-122"/>
              </a:rPr>
              <a:t>二、选课</a:t>
            </a:r>
          </a:p>
        </p:txBody>
      </p:sp>
      <p:pic>
        <p:nvPicPr>
          <p:cNvPr id="23" name="图形 22" descr="徽章 3 纯色填充">
            <a:extLst>
              <a:ext uri="{FF2B5EF4-FFF2-40B4-BE49-F238E27FC236}">
                <a16:creationId xmlns="" xmlns:a16="http://schemas.microsoft.com/office/drawing/2014/main" id="{06BDD381-76E0-C5A3-B989-AA0E3BE988C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685146" y="1458366"/>
            <a:ext cx="530578" cy="53057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" name="墨迹 5">
                <a:extLst>
                  <a:ext uri="{FF2B5EF4-FFF2-40B4-BE49-F238E27FC236}">
                    <a16:creationId xmlns="" xmlns:a16="http://schemas.microsoft.com/office/drawing/2014/main" id="{2FF37D81-8F52-DF3F-2685-5CEDDB78D2F3}"/>
                  </a:ext>
                </a:extLst>
              </p14:cNvPr>
              <p14:cNvContentPartPr/>
              <p14:nvPr/>
            </p14:nvContentPartPr>
            <p14:xfrm>
              <a:off x="6394051" y="2202261"/>
              <a:ext cx="839195" cy="406657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2FF37D81-8F52-DF3F-2685-5CEDDB78D2F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385054" y="2193264"/>
                <a:ext cx="856828" cy="42429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3749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内容占位符 2">
            <a:extLst>
              <a:ext uri="{FF2B5EF4-FFF2-40B4-BE49-F238E27FC236}">
                <a16:creationId xmlns="" xmlns:a16="http://schemas.microsoft.com/office/drawing/2014/main" id="{D3E1231C-9F56-4E44-B966-BEB7A66A474B}"/>
              </a:ext>
            </a:extLst>
          </p:cNvPr>
          <p:cNvSpPr txBox="1">
            <a:spLocks/>
          </p:cNvSpPr>
          <p:nvPr/>
        </p:nvSpPr>
        <p:spPr>
          <a:xfrm>
            <a:off x="485422" y="779584"/>
            <a:ext cx="11706578" cy="3013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6000" b="1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★★谨记！！！</a:t>
            </a:r>
            <a:endParaRPr lang="en-US" altLang="zh-CN" sz="6000" b="1" dirty="0">
              <a:solidFill>
                <a:srgbClr val="FFFF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b="1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b="1" dirty="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b="1" dirty="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网上</a:t>
            </a:r>
            <a:r>
              <a:rPr lang="zh-CN" altLang="en-US" b="1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课程学习成绩</a:t>
            </a:r>
            <a:r>
              <a:rPr lang="en-US" altLang="zh-CN" b="1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lang="en-US" altLang="zh-CN" b="1" dirty="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%=</a:t>
            </a:r>
            <a:r>
              <a:rPr lang="zh-CN" altLang="en-US" b="1" dirty="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“平时</a:t>
            </a:r>
            <a:r>
              <a:rPr lang="zh-CN" altLang="en-US" b="1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成绩（视频学习</a:t>
            </a:r>
            <a:r>
              <a:rPr lang="en-US" altLang="zh-CN" b="1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zh-CN" altLang="zh-CN" b="1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单元</a:t>
            </a:r>
            <a:r>
              <a:rPr lang="zh-CN" altLang="en-US" b="1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测试</a:t>
            </a:r>
            <a:r>
              <a:rPr lang="zh-CN" altLang="en-US" b="1" dirty="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b="1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zh-CN" altLang="en-US" b="1" dirty="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70</a:t>
            </a:r>
            <a:r>
              <a:rPr lang="en-US" altLang="zh-CN" b="1" dirty="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%+</a:t>
            </a:r>
            <a:r>
              <a:rPr lang="zh-CN" altLang="en-US" b="1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“期末终结性考试</a:t>
            </a:r>
            <a:r>
              <a:rPr lang="zh-CN" altLang="en-US" b="1" dirty="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en-US" altLang="zh-CN" b="1" dirty="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30%</a:t>
            </a:r>
            <a:r>
              <a:rPr lang="zh-CN" altLang="en-US" b="1" dirty="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zh-CN" altLang="en-US" b="1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请按时完成！！！！</a:t>
            </a:r>
            <a:r>
              <a:rPr lang="zh-CN" altLang="en-US" b="1" dirty="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！</a:t>
            </a:r>
            <a:endParaRPr lang="en-US" altLang="zh-CN" b="1" dirty="0" smtClean="0">
              <a:solidFill>
                <a:srgbClr val="FFFF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b="1" dirty="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b="1" dirty="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b="1" dirty="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各</a:t>
            </a:r>
            <a:r>
              <a:rPr lang="zh-CN" altLang="en-US" b="1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章节单元</a:t>
            </a:r>
            <a:r>
              <a:rPr lang="zh-CN" altLang="zh-CN" b="1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测试</a:t>
            </a:r>
            <a:r>
              <a:rPr lang="zh-CN" altLang="en-US" b="1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及期末结课考试提交时间</a:t>
            </a:r>
            <a:r>
              <a:rPr lang="zh-CN" altLang="zh-CN" b="1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请</a:t>
            </a:r>
            <a:r>
              <a:rPr lang="zh-CN" altLang="en-US" b="1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随时</a:t>
            </a:r>
            <a:r>
              <a:rPr lang="zh-CN" altLang="zh-CN" b="1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关注</a:t>
            </a:r>
            <a:r>
              <a:rPr lang="zh-CN" altLang="en-US" b="1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课程</a:t>
            </a:r>
            <a:r>
              <a:rPr lang="zh-CN" altLang="en-US" b="1" dirty="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平台</a:t>
            </a:r>
            <a:r>
              <a:rPr lang="zh-CN" altLang="en-US" b="1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 ，切勿错过测试</a:t>
            </a:r>
            <a:r>
              <a:rPr lang="zh-CN" altLang="en-US" b="1" dirty="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时间！！！！！</a:t>
            </a:r>
            <a:endParaRPr lang="en-US" altLang="zh-CN" b="1" dirty="0">
              <a:solidFill>
                <a:srgbClr val="FFFF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zh-CN" sz="2400" b="1" dirty="0">
              <a:solidFill>
                <a:srgbClr val="FFFF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内容占位符 2">
            <a:extLst>
              <a:ext uri="{FF2B5EF4-FFF2-40B4-BE49-F238E27FC236}">
                <a16:creationId xmlns="" xmlns:a16="http://schemas.microsoft.com/office/drawing/2014/main" id="{0B259D44-B277-49F1-8B1C-C074FB0604AC}"/>
              </a:ext>
            </a:extLst>
          </p:cNvPr>
          <p:cNvSpPr txBox="1">
            <a:spLocks/>
          </p:cNvSpPr>
          <p:nvPr/>
        </p:nvSpPr>
        <p:spPr>
          <a:xfrm>
            <a:off x="1550704" y="4592189"/>
            <a:ext cx="9090591" cy="7078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sz="4800" b="1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★网上课程实时</a:t>
            </a:r>
            <a:r>
              <a:rPr lang="zh-CN" altLang="en-US" sz="4800" b="1" dirty="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更新，</a:t>
            </a:r>
            <a:endParaRPr lang="en-US" altLang="zh-CN" sz="4800" b="1" dirty="0" smtClean="0">
              <a:solidFill>
                <a:srgbClr val="FFFF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sz="4800" b="1" dirty="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请</a:t>
            </a:r>
            <a:r>
              <a:rPr lang="zh-CN" altLang="en-US" sz="4800" b="1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及时上网学习</a:t>
            </a:r>
            <a:r>
              <a:rPr lang="zh-CN" altLang="en-US" sz="4800" b="1" dirty="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！！</a:t>
            </a:r>
            <a:endParaRPr lang="en-US" altLang="zh-CN" sz="4800" b="1" dirty="0">
              <a:solidFill>
                <a:srgbClr val="FFFF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4003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11CABC3-D9D4-4174-B4A6-7E88F1978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474134"/>
            <a:ext cx="6908800" cy="3544710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zh-CN" altLang="en-US" sz="4000" dirty="0">
                <a:solidFill>
                  <a:schemeClr val="bg1"/>
                </a:solidFill>
                <a:latin typeface="方正少儿简体" panose="03000509000000000000" pitchFamily="65" charset="-122"/>
                <a:ea typeface="方正少儿简体" panose="03000509000000000000" pitchFamily="65" charset="-122"/>
              </a:rPr>
              <a:t>一定要</a:t>
            </a:r>
            <a:r>
              <a:rPr lang="zh-CN" altLang="en-US" sz="4000" dirty="0">
                <a:solidFill>
                  <a:srgbClr val="FF0000"/>
                </a:solidFill>
                <a:latin typeface="方正少儿简体" panose="03000509000000000000" pitchFamily="65" charset="-122"/>
                <a:ea typeface="方正少儿简体" panose="03000509000000000000" pitchFamily="65" charset="-122"/>
              </a:rPr>
              <a:t>仔细阅读完</a:t>
            </a:r>
            <a:r>
              <a:rPr lang="zh-CN" altLang="en-US" sz="4000" dirty="0">
                <a:solidFill>
                  <a:schemeClr val="bg1"/>
                </a:solidFill>
                <a:latin typeface="方正少儿简体" panose="03000509000000000000" pitchFamily="65" charset="-122"/>
                <a:ea typeface="方正少儿简体" panose="03000509000000000000" pitchFamily="65" charset="-122"/>
              </a:rPr>
              <a:t>，按步骤和要求</a:t>
            </a:r>
            <a:r>
              <a:rPr lang="zh-CN" altLang="en-US" sz="4000" dirty="0" smtClean="0">
                <a:solidFill>
                  <a:schemeClr val="bg1"/>
                </a:solidFill>
                <a:latin typeface="方正少儿简体" panose="03000509000000000000" pitchFamily="65" charset="-122"/>
                <a:ea typeface="方正少儿简体" panose="03000509000000000000" pitchFamily="65" charset="-122"/>
              </a:rPr>
              <a:t>做！</a:t>
            </a:r>
            <a:endParaRPr lang="zh-CN" altLang="en-US" sz="4000" dirty="0">
              <a:solidFill>
                <a:schemeClr val="bg1"/>
              </a:solidFill>
              <a:latin typeface="方正少儿简体" panose="03000509000000000000" pitchFamily="65" charset="-122"/>
              <a:ea typeface="方正少儿简体" panose="03000509000000000000" pitchFamily="65" charset="-122"/>
            </a:endParaRPr>
          </a:p>
        </p:txBody>
      </p:sp>
      <p:pic>
        <p:nvPicPr>
          <p:cNvPr id="4" name="图片 3" descr="手拿指示棒的卡通蜜蜂">
            <a:extLst>
              <a:ext uri="{FF2B5EF4-FFF2-40B4-BE49-F238E27FC236}">
                <a16:creationId xmlns="" xmlns:a16="http://schemas.microsoft.com/office/drawing/2014/main" id="{675608C4-8722-9FF0-8377-FA371BFC8E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85416">
            <a:off x="471536" y="1321221"/>
            <a:ext cx="3082729" cy="347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615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FB70FE8-6653-433F-89BB-C9F0117864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34156" y="2397614"/>
            <a:ext cx="5208589" cy="812800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方正兰亭大黑_GBK" panose="02000000000000000000" pitchFamily="2" charset="-122"/>
                <a:ea typeface="方正兰亭大黑_GBK" panose="02000000000000000000" pitchFamily="2" charset="-122"/>
              </a:rPr>
              <a:t>安卓版手机演示</a:t>
            </a:r>
          </a:p>
        </p:txBody>
      </p:sp>
    </p:spTree>
    <p:extLst>
      <p:ext uri="{BB962C8B-B14F-4D97-AF65-F5344CB8AC3E}">
        <p14:creationId xmlns:p14="http://schemas.microsoft.com/office/powerpoint/2010/main" val="1915986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AA002F7-79FF-476C-884E-6D0F4EFE5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746" y="186104"/>
            <a:ext cx="8534400" cy="1507067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汉仪大宋简" panose="02010609000101010101" pitchFamily="49" charset="-122"/>
                <a:ea typeface="汉仪大宋简" panose="02010609000101010101" pitchFamily="49" charset="-122"/>
              </a:rPr>
              <a:t>一、下载并安装</a:t>
            </a:r>
            <a:r>
              <a:rPr lang="en-US" altLang="zh-CN" sz="2800" dirty="0">
                <a:solidFill>
                  <a:schemeClr val="bg1"/>
                </a:solidFill>
                <a:latin typeface="汉仪大宋简" panose="02010609000101010101" pitchFamily="49" charset="-122"/>
                <a:ea typeface="汉仪大宋简" panose="02010609000101010101" pitchFamily="49" charset="-122"/>
              </a:rPr>
              <a:t>APP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513A9A8-234D-475C-B648-DF5386A12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746" y="1367352"/>
            <a:ext cx="8534400" cy="1184031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打开手机应用商店，在应用商店中搜索   关键字“</a:t>
            </a:r>
            <a:r>
              <a:rPr lang="en-US" altLang="zh-CN" sz="20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mooc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”或“中国大学”下载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APP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35AC4D4A-30F8-4361-8469-5B865E2D89F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419" b="50000"/>
          <a:stretch/>
        </p:blipFill>
        <p:spPr>
          <a:xfrm>
            <a:off x="518746" y="2435469"/>
            <a:ext cx="3165231" cy="36634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557AEFE3-A70D-4883-A3F6-1E4D2AC378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39" t="9027"/>
          <a:stretch/>
        </p:blipFill>
        <p:spPr>
          <a:xfrm>
            <a:off x="4621537" y="4001294"/>
            <a:ext cx="1606061" cy="22241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图片 6" descr="图形用户界面, 图示, 应用程序&#10;&#10;描述已自动生成">
            <a:extLst>
              <a:ext uri="{FF2B5EF4-FFF2-40B4-BE49-F238E27FC236}">
                <a16:creationId xmlns="" xmlns:a16="http://schemas.microsoft.com/office/drawing/2014/main" id="{10710A16-E97C-4DCA-BF5F-D2B97ECB16D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634" y="3161506"/>
            <a:ext cx="3519527" cy="34934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9C04FE3B-F190-4ADC-93AA-988F5AD3C8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2567" y="1716478"/>
            <a:ext cx="324000" cy="319500"/>
          </a:xfrm>
          <a:prstGeom prst="rect">
            <a:avLst/>
          </a:prstGeom>
        </p:spPr>
      </p:pic>
      <p:sp>
        <p:nvSpPr>
          <p:cNvPr id="15" name="箭头: 右 14">
            <a:extLst>
              <a:ext uri="{FF2B5EF4-FFF2-40B4-BE49-F238E27FC236}">
                <a16:creationId xmlns="" xmlns:a16="http://schemas.microsoft.com/office/drawing/2014/main" id="{8197FB25-CD0A-4E7D-9BF9-48EC7709539C}"/>
              </a:ext>
            </a:extLst>
          </p:cNvPr>
          <p:cNvSpPr/>
          <p:nvPr/>
        </p:nvSpPr>
        <p:spPr>
          <a:xfrm>
            <a:off x="3683977" y="4138246"/>
            <a:ext cx="978734" cy="118403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右 15">
            <a:extLst>
              <a:ext uri="{FF2B5EF4-FFF2-40B4-BE49-F238E27FC236}">
                <a16:creationId xmlns="" xmlns:a16="http://schemas.microsoft.com/office/drawing/2014/main" id="{F065B320-7840-44BB-AA14-141468296FEA}"/>
              </a:ext>
            </a:extLst>
          </p:cNvPr>
          <p:cNvSpPr/>
          <p:nvPr/>
        </p:nvSpPr>
        <p:spPr>
          <a:xfrm flipH="1">
            <a:off x="6227598" y="4425165"/>
            <a:ext cx="978734" cy="118403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157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AA002F7-79FF-476C-884E-6D0F4EFE5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34" y="508327"/>
            <a:ext cx="8534400" cy="1042276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汉仪大宋简" panose="02010609000101010101" pitchFamily="49" charset="-122"/>
                <a:ea typeface="汉仪大宋简" panose="02010609000101010101" pitchFamily="49" charset="-122"/>
              </a:rPr>
              <a:t>二、</a:t>
            </a:r>
            <a:r>
              <a:rPr lang="zh-CN" altLang="en-US" sz="2800" dirty="0">
                <a:solidFill>
                  <a:schemeClr val="bg1"/>
                </a:solidFill>
                <a:latin typeface="汉仪大宋简" panose="02010609000101010101" pitchFamily="49" charset="-122"/>
                <a:ea typeface="汉仪大宋简" panose="02010609000101010101" pitchFamily="49" charset="-122"/>
              </a:rPr>
              <a:t>打开</a:t>
            </a:r>
            <a:r>
              <a:rPr lang="en-US" altLang="zh-CN" sz="2800" dirty="0">
                <a:solidFill>
                  <a:schemeClr val="bg1"/>
                </a:solidFill>
                <a:latin typeface="汉仪大宋简" panose="02010609000101010101" pitchFamily="49" charset="-122"/>
                <a:ea typeface="汉仪大宋简" panose="02010609000101010101" pitchFamily="49" charset="-122"/>
              </a:rPr>
              <a:t>APP</a:t>
            </a:r>
            <a:r>
              <a:rPr lang="zh-CN" altLang="en-US" sz="2800" dirty="0">
                <a:solidFill>
                  <a:schemeClr val="bg1"/>
                </a:solidFill>
                <a:latin typeface="汉仪大宋简" panose="02010609000101010101" pitchFamily="49" charset="-122"/>
                <a:ea typeface="汉仪大宋简" panose="02010609000101010101" pitchFamily="49" charset="-122"/>
              </a:rPr>
              <a:t>注册个人账户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513A9A8-234D-475C-B648-DF5386A12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73062" cy="390696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打开“中国大学慕课”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APP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，同意使用协议与隐私政策。</a:t>
            </a: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选择个人的“身份”和“年级”。</a:t>
            </a: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“学习目标”可根据自己需要选择，也可直接点击右上角的“没有学习目标”按钮。</a:t>
            </a: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7" name="图片 6" descr="图形用户界面, 文本, 应用程序&#10;&#10;描述已自动生成">
            <a:extLst>
              <a:ext uri="{FF2B5EF4-FFF2-40B4-BE49-F238E27FC236}">
                <a16:creationId xmlns="" xmlns:a16="http://schemas.microsoft.com/office/drawing/2014/main" id="{B44FF84F-401E-4109-AA4C-184B676529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602" y="1128875"/>
            <a:ext cx="3015738" cy="5364000"/>
          </a:xfrm>
          <a:prstGeom prst="rect">
            <a:avLst/>
          </a:prstGeom>
        </p:spPr>
      </p:pic>
      <p:pic>
        <p:nvPicPr>
          <p:cNvPr id="11" name="图片 10" descr="图形用户界面, 应用程序&#10;&#10;描述已自动生成">
            <a:extLst>
              <a:ext uri="{FF2B5EF4-FFF2-40B4-BE49-F238E27FC236}">
                <a16:creationId xmlns="" xmlns:a16="http://schemas.microsoft.com/office/drawing/2014/main" id="{22856900-6085-4010-86DD-12FEFCFD28E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98"/>
          <a:stretch/>
        </p:blipFill>
        <p:spPr>
          <a:xfrm>
            <a:off x="9045068" y="365125"/>
            <a:ext cx="2691902" cy="4586998"/>
          </a:xfrm>
          <a:prstGeom prst="rect">
            <a:avLst/>
          </a:prstGeom>
        </p:spPr>
      </p:pic>
      <p:pic>
        <p:nvPicPr>
          <p:cNvPr id="14" name="图形 13" descr="徽章 1 纯色填充">
            <a:extLst>
              <a:ext uri="{FF2B5EF4-FFF2-40B4-BE49-F238E27FC236}">
                <a16:creationId xmlns="" xmlns:a16="http://schemas.microsoft.com/office/drawing/2014/main" id="{03C98068-E470-428E-9FDA-0A4FF1D68AB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13785" y="3553090"/>
            <a:ext cx="432000" cy="432000"/>
          </a:xfrm>
          <a:prstGeom prst="rect">
            <a:avLst/>
          </a:prstGeom>
        </p:spPr>
      </p:pic>
      <p:pic>
        <p:nvPicPr>
          <p:cNvPr id="17" name="图形 16" descr="徽章 纯色填充">
            <a:extLst>
              <a:ext uri="{FF2B5EF4-FFF2-40B4-BE49-F238E27FC236}">
                <a16:creationId xmlns="" xmlns:a16="http://schemas.microsoft.com/office/drawing/2014/main" id="{DE3135C1-D012-4E88-A717-B6F82897D64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781664" y="1118603"/>
            <a:ext cx="4320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853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AA002F7-79FF-476C-884E-6D0F4EFE5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990" y="371963"/>
            <a:ext cx="8534400" cy="1507067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汉仪大宋简" panose="02010609000101010101" pitchFamily="49" charset="-122"/>
                <a:ea typeface="汉仪大宋简" panose="02010609000101010101" pitchFamily="49" charset="-122"/>
              </a:rPr>
              <a:t>三、</a:t>
            </a:r>
            <a:r>
              <a:rPr lang="zh-CN" altLang="en-US" sz="2800" dirty="0">
                <a:solidFill>
                  <a:schemeClr val="bg1"/>
                </a:solidFill>
                <a:latin typeface="汉仪大宋简" panose="02010609000101010101" pitchFamily="49" charset="-122"/>
                <a:ea typeface="汉仪大宋简" panose="02010609000101010101" pitchFamily="49" charset="-122"/>
              </a:rPr>
              <a:t>打开</a:t>
            </a:r>
            <a:r>
              <a:rPr lang="en-US" altLang="zh-CN" sz="2800" dirty="0">
                <a:solidFill>
                  <a:schemeClr val="bg1"/>
                </a:solidFill>
                <a:latin typeface="汉仪大宋简" panose="02010609000101010101" pitchFamily="49" charset="-122"/>
                <a:ea typeface="汉仪大宋简" panose="02010609000101010101" pitchFamily="49" charset="-122"/>
              </a:rPr>
              <a:t>APP</a:t>
            </a:r>
            <a:r>
              <a:rPr lang="zh-CN" altLang="en-US" sz="2800" dirty="0">
                <a:solidFill>
                  <a:schemeClr val="bg1"/>
                </a:solidFill>
                <a:latin typeface="汉仪大宋简" panose="02010609000101010101" pitchFamily="49" charset="-122"/>
                <a:ea typeface="汉仪大宋简" panose="02010609000101010101" pitchFamily="49" charset="-122"/>
              </a:rPr>
              <a:t>注册个人账户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513A9A8-234D-475C-B648-DF5386A12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49615" cy="266431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打开“中国大学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MOOC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APP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点击右下角“我的”按钮。</a:t>
            </a: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在“我的”界面点击“登录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注册”按钮进入下一界面。</a:t>
            </a: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 descr="图形用户界面, 应用程序&#10;&#10;描述已自动生成">
            <a:extLst>
              <a:ext uri="{FF2B5EF4-FFF2-40B4-BE49-F238E27FC236}">
                <a16:creationId xmlns="" xmlns:a16="http://schemas.microsoft.com/office/drawing/2014/main" id="{1B2FD041-0257-4645-B88F-5E2F4FE9D94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7"/>
          <a:stretch/>
        </p:blipFill>
        <p:spPr>
          <a:xfrm>
            <a:off x="5521569" y="156875"/>
            <a:ext cx="3025875" cy="6336000"/>
          </a:xfrm>
          <a:prstGeom prst="rect">
            <a:avLst/>
          </a:prstGeom>
        </p:spPr>
      </p:pic>
      <p:pic>
        <p:nvPicPr>
          <p:cNvPr id="10" name="图片 9" descr="图形用户界面, 应用程序&#10;&#10;中度可信度描述已自动生成">
            <a:extLst>
              <a:ext uri="{FF2B5EF4-FFF2-40B4-BE49-F238E27FC236}">
                <a16:creationId xmlns="" xmlns:a16="http://schemas.microsoft.com/office/drawing/2014/main" id="{34B8FFBF-44D2-4040-B79F-07C599194F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708" y="115094"/>
            <a:ext cx="3097250" cy="6444000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="" xmlns:a16="http://schemas.microsoft.com/office/drawing/2014/main" id="{4CE11112-BE04-4B42-BC06-8E7B2E8D9362}"/>
              </a:ext>
            </a:extLst>
          </p:cNvPr>
          <p:cNvCxnSpPr/>
          <p:nvPr/>
        </p:nvCxnSpPr>
        <p:spPr>
          <a:xfrm>
            <a:off x="7034506" y="4841631"/>
            <a:ext cx="808232" cy="103163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="" xmlns:a16="http://schemas.microsoft.com/office/drawing/2014/main" id="{483A4DA7-A7FF-4DF1-9877-27D7E45F3573}"/>
              </a:ext>
            </a:extLst>
          </p:cNvPr>
          <p:cNvCxnSpPr/>
          <p:nvPr/>
        </p:nvCxnSpPr>
        <p:spPr>
          <a:xfrm flipH="1" flipV="1">
            <a:off x="10097748" y="1076936"/>
            <a:ext cx="926123" cy="249701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34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0AB3584-038D-4EEF-A1A6-36A457540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56" y="318559"/>
            <a:ext cx="8534400" cy="1507067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汉仪大宋简" panose="02010609000101010101" pitchFamily="49" charset="-122"/>
                <a:ea typeface="汉仪大宋简" panose="02010609000101010101" pitchFamily="49" charset="-122"/>
              </a:rPr>
              <a:t>三、</a:t>
            </a:r>
            <a:r>
              <a:rPr lang="zh-CN" altLang="en-US" sz="2800" dirty="0">
                <a:solidFill>
                  <a:schemeClr val="bg1"/>
                </a:solidFill>
                <a:latin typeface="汉仪大宋简" panose="02010609000101010101" pitchFamily="49" charset="-122"/>
                <a:ea typeface="汉仪大宋简" panose="02010609000101010101" pitchFamily="49" charset="-122"/>
              </a:rPr>
              <a:t>打开</a:t>
            </a:r>
            <a:r>
              <a:rPr lang="en-US" altLang="zh-CN" sz="2800" dirty="0">
                <a:solidFill>
                  <a:schemeClr val="bg1"/>
                </a:solidFill>
                <a:latin typeface="汉仪大宋简" panose="02010609000101010101" pitchFamily="49" charset="-122"/>
                <a:ea typeface="汉仪大宋简" panose="02010609000101010101" pitchFamily="49" charset="-122"/>
              </a:rPr>
              <a:t>APP</a:t>
            </a:r>
            <a:r>
              <a:rPr lang="zh-CN" altLang="en-US" sz="2800" dirty="0">
                <a:solidFill>
                  <a:schemeClr val="bg1"/>
                </a:solidFill>
                <a:latin typeface="汉仪大宋简" panose="02010609000101010101" pitchFamily="49" charset="-122"/>
                <a:ea typeface="汉仪大宋简" panose="02010609000101010101" pitchFamily="49" charset="-122"/>
              </a:rPr>
              <a:t>注册个人账户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B2F5403C-9E64-4A9E-9F7B-087BD4D3E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511" y="2153003"/>
            <a:ext cx="4155831" cy="140994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注册前勾选下方“服务协议”。</a:t>
            </a: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点击“本机号码一键登录”完成注册。</a:t>
            </a:r>
          </a:p>
        </p:txBody>
      </p:sp>
      <p:pic>
        <p:nvPicPr>
          <p:cNvPr id="6" name="图片 5" descr="图示&#10;&#10;描述已自动生成">
            <a:extLst>
              <a:ext uri="{FF2B5EF4-FFF2-40B4-BE49-F238E27FC236}">
                <a16:creationId xmlns="" xmlns:a16="http://schemas.microsoft.com/office/drawing/2014/main" id="{1FEA173A-E3EF-4C62-B151-C6278080527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48"/>
          <a:stretch/>
        </p:blipFill>
        <p:spPr>
          <a:xfrm>
            <a:off x="6986954" y="615461"/>
            <a:ext cx="3293304" cy="562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092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FB70FE8-6653-433F-89BB-C9F0117864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6061" y="2322689"/>
            <a:ext cx="5219877" cy="1106311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方正兰亭大黑_GBK" panose="02000000000000000000" pitchFamily="2" charset="-122"/>
                <a:ea typeface="方正兰亭大黑_GBK" panose="02000000000000000000" pitchFamily="2" charset="-122"/>
              </a:rPr>
              <a:t>苹果版手机演示</a:t>
            </a:r>
          </a:p>
        </p:txBody>
      </p:sp>
    </p:spTree>
    <p:extLst>
      <p:ext uri="{BB962C8B-B14F-4D97-AF65-F5344CB8AC3E}">
        <p14:creationId xmlns:p14="http://schemas.microsoft.com/office/powerpoint/2010/main" val="1906305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11CABC3-D9D4-4174-B4A6-7E88F1978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7156" y="496710"/>
            <a:ext cx="8161866" cy="3691467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bg1"/>
                </a:solidFill>
                <a:latin typeface="方正少儿简体" panose="03000509000000000000" pitchFamily="65" charset="-122"/>
                <a:ea typeface="方正少儿简体" panose="03000509000000000000" pitchFamily="65" charset="-122"/>
              </a:rPr>
              <a:t>一定要</a:t>
            </a:r>
            <a:r>
              <a:rPr lang="zh-CN" altLang="en-US" dirty="0">
                <a:solidFill>
                  <a:srgbClr val="FF0000"/>
                </a:solidFill>
                <a:latin typeface="方正少儿简体" panose="03000509000000000000" pitchFamily="65" charset="-122"/>
                <a:ea typeface="方正少儿简体" panose="03000509000000000000" pitchFamily="65" charset="-122"/>
              </a:rPr>
              <a:t>仔细阅读完</a:t>
            </a:r>
            <a:r>
              <a:rPr lang="zh-CN" altLang="en-US" dirty="0">
                <a:solidFill>
                  <a:schemeClr val="bg1"/>
                </a:solidFill>
                <a:latin typeface="方正少儿简体" panose="03000509000000000000" pitchFamily="65" charset="-122"/>
                <a:ea typeface="方正少儿简体" panose="03000509000000000000" pitchFamily="65" charset="-122"/>
              </a:rPr>
              <a:t>，按步骤和要求做。</a:t>
            </a:r>
          </a:p>
        </p:txBody>
      </p:sp>
      <p:pic>
        <p:nvPicPr>
          <p:cNvPr id="6" name="内容占位符 5" descr="手拿扩音器的卡通蜜蜂">
            <a:extLst>
              <a:ext uri="{FF2B5EF4-FFF2-40B4-BE49-F238E27FC236}">
                <a16:creationId xmlns="" xmlns:a16="http://schemas.microsoft.com/office/drawing/2014/main" id="{690F4B7C-5C33-483A-9E7C-C897777BBC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9814090">
            <a:off x="-131637" y="3393283"/>
            <a:ext cx="3770489" cy="3637932"/>
          </a:xfrm>
        </p:spPr>
      </p:pic>
    </p:spTree>
    <p:extLst>
      <p:ext uri="{BB962C8B-B14F-4D97-AF65-F5344CB8AC3E}">
        <p14:creationId xmlns:p14="http://schemas.microsoft.com/office/powerpoint/2010/main" val="3992291638"/>
      </p:ext>
    </p:extLst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1344</TotalTime>
  <Words>560</Words>
  <Application>Microsoft Office PowerPoint</Application>
  <PresentationFormat>自定义</PresentationFormat>
  <Paragraphs>59</Paragraphs>
  <Slides>18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切片</vt:lpstr>
      <vt:lpstr>《军事理论》课程网上注册、学习操作流程——手机版</vt:lpstr>
      <vt:lpstr>一定要仔细阅读完，按步骤和要求做！</vt:lpstr>
      <vt:lpstr>安卓版手机演示</vt:lpstr>
      <vt:lpstr>一、下载并安装APP</vt:lpstr>
      <vt:lpstr>二、打开APP注册个人账户</vt:lpstr>
      <vt:lpstr>三、打开APP注册个人账户</vt:lpstr>
      <vt:lpstr>三、打开APP注册个人账户</vt:lpstr>
      <vt:lpstr>苹果版手机演示</vt:lpstr>
      <vt:lpstr>一定要仔细阅读完，按步骤和要求做。</vt:lpstr>
      <vt:lpstr>一、下载并安装APP</vt:lpstr>
      <vt:lpstr>二、打开APP注册个人账户</vt:lpstr>
      <vt:lpstr>三、打开APP注册个人账户</vt:lpstr>
      <vt:lpstr>三、打开APP注册个人账户</vt:lpstr>
      <vt:lpstr>学校认证与选课——手机版 </vt:lpstr>
      <vt:lpstr>一、学校认证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操作流程——PC版</dc:title>
  <dc:creator>baina</dc:creator>
  <cp:lastModifiedBy>陈蕗蕗</cp:lastModifiedBy>
  <cp:revision>115</cp:revision>
  <dcterms:created xsi:type="dcterms:W3CDTF">2021-06-25T03:38:05Z</dcterms:created>
  <dcterms:modified xsi:type="dcterms:W3CDTF">2022-10-25T01:39:50Z</dcterms:modified>
</cp:coreProperties>
</file>