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9" r:id="rId25"/>
    <p:sldId id="290" r:id="rId26"/>
    <p:sldId id="286" r:id="rId27"/>
    <p:sldId id="283" r:id="rId28"/>
    <p:sldId id="285" r:id="rId29"/>
    <p:sldId id="293" r:id="rId30"/>
    <p:sldId id="280" r:id="rId31"/>
    <p:sldId id="281" r:id="rId32"/>
    <p:sldId id="284" r:id="rId33"/>
    <p:sldId id="29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5255" autoAdjust="0"/>
  </p:normalViewPr>
  <p:slideViewPr>
    <p:cSldViewPr snapToGrid="0">
      <p:cViewPr varScale="1">
        <p:scale>
          <a:sx n="105" d="100"/>
          <a:sy n="10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44920-C77A-453A-9A8F-368F34A27167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480A-4E89-4EB4-A5F9-DB4C2AAF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5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如给定一个文件路径，某个方法打开文件并读取内容，然后进行处理。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D480A-4E89-4EB4-A5F9-DB4C2AAFC2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8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这个例子要更换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D480A-4E89-4EB4-A5F9-DB4C2AAFC2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9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物流系统收到包裹，对包裹的地址和邮编进行扫描分析，按照这两个属性对包裹进行聚类，减少物流成本。这时</a:t>
            </a:r>
            <a:r>
              <a:rPr lang="en-US" altLang="zh-CN" dirty="0" err="1" smtClean="0"/>
              <a:t>addr+pcode</a:t>
            </a:r>
            <a:r>
              <a:rPr lang="zh-CN" altLang="en-US" dirty="0" smtClean="0"/>
              <a:t>的有效性就显得非常关键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D480A-4E89-4EB4-A5F9-DB4C2AAFC2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7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D480A-4E89-4EB4-A5F9-DB4C2AAFC2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6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D480A-4E89-4EB4-A5F9-DB4C2AAFC2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3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D480A-4E89-4EB4-A5F9-DB4C2AAFC2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4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D480A-4E89-4EB4-A5F9-DB4C2AAFC2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4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283-FED8-4A60-B631-9589E7519818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9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3C49-120C-4E43-BFFB-C690CE4DDD7D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15E8-17CA-491E-B946-572B9E5505D9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6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5AA-429C-4DDD-8F11-A96F77C91840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7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3752-643B-4F33-B6F7-481EF054119A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3E34-46C8-49D9-8C23-BA798D8CC6DD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49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1C28-0EBD-430D-B2AB-BA21E23C9C11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8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2A22-F5C0-4B8F-BEEC-E671F5BC0513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2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739-9D40-4B37-9A91-0CA17CE45B79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0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31A-160F-4998-865E-21C1BFF381C7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659D-612B-4001-8A4C-723EB33D42DC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8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698E-529D-4161-BF10-44D28CE5804F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90CA-2CDA-4319-84B2-675CB2B0B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</a:t>
            </a:r>
            <a:r>
              <a:rPr lang="zh-CN" altLang="en-US" dirty="0"/>
              <a:t>三</a:t>
            </a:r>
            <a:r>
              <a:rPr lang="zh-CN" altLang="en-US" dirty="0" smtClean="0"/>
              <a:t>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测试面向对象程序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输入数据的范围划分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依据数据的结构</a:t>
            </a:r>
            <a:r>
              <a:rPr lang="en-US" altLang="zh-CN" dirty="0" smtClean="0"/>
              <a:t>pattern</a:t>
            </a:r>
            <a:r>
              <a:rPr lang="zh-CN" altLang="en-US" dirty="0"/>
              <a:t>来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符合结构</a:t>
            </a:r>
            <a:r>
              <a:rPr lang="en-US" altLang="zh-CN" dirty="0" smtClean="0"/>
              <a:t>~</a:t>
            </a:r>
            <a:r>
              <a:rPr lang="zh-CN" altLang="en-US" dirty="0" smtClean="0"/>
              <a:t>不符合结构</a:t>
            </a:r>
            <a:endParaRPr lang="en-US" altLang="zh-CN" dirty="0" smtClean="0"/>
          </a:p>
          <a:p>
            <a:r>
              <a:rPr lang="zh-CN" altLang="en-US" dirty="0" smtClean="0"/>
              <a:t>依据数据的取值范围来划分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合法数据与非法数据</a:t>
            </a:r>
            <a:endParaRPr lang="en-US" altLang="zh-CN" dirty="0" smtClean="0"/>
          </a:p>
          <a:p>
            <a:r>
              <a:rPr lang="zh-CN" altLang="en-US" dirty="0" smtClean="0"/>
              <a:t>依据功能处理的场景来划分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等价类数据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13963" y="1653313"/>
            <a:ext cx="3297382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电梯作业中的乘客请求：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FR,n,DOWN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UP,t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ER,n,t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13963" y="2709127"/>
            <a:ext cx="3297382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文件统计作业中的目录输入：</a:t>
            </a:r>
            <a:endParaRPr lang="en-US" altLang="zh-CN" dirty="0" smtClean="0"/>
          </a:p>
          <a:p>
            <a:r>
              <a:rPr lang="en-US" altLang="zh-CN" dirty="0" smtClean="0"/>
              <a:t>Disk:\\</a:t>
            </a:r>
            <a:r>
              <a:rPr lang="en-US" altLang="zh-CN" dirty="0" err="1" smtClean="0"/>
              <a:t>dir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813963" y="4286331"/>
            <a:ext cx="3297382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三角形判定函数输入：</a:t>
            </a:r>
            <a:endParaRPr lang="en-US" altLang="zh-CN" dirty="0" smtClean="0"/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isTriangle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x1,int y1,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x2, inty2,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x3,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y3)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13963" y="3487942"/>
            <a:ext cx="329738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Intersection(</a:t>
            </a:r>
            <a:r>
              <a:rPr lang="en-US" altLang="zh-CN" dirty="0" err="1" smtClean="0"/>
              <a:t>IntSet</a:t>
            </a:r>
            <a:r>
              <a:rPr lang="en-US" altLang="zh-CN" dirty="0" smtClean="0"/>
              <a:t> a)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IntSet</a:t>
            </a:r>
            <a:r>
              <a:rPr lang="en-US" altLang="zh-CN" dirty="0" smtClean="0"/>
              <a:t> a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556000" y="5569527"/>
            <a:ext cx="39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467926" y="4203206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994402" y="4784940"/>
            <a:ext cx="110836" cy="1194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950689" y="5209661"/>
            <a:ext cx="110836" cy="1194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74328" y="5782942"/>
            <a:ext cx="110836" cy="1194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分析输入之间的依赖关系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有些输入之间具有内在的相关性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个输入的取值会</a:t>
            </a:r>
            <a:r>
              <a:rPr lang="zh-CN" altLang="en-US" dirty="0"/>
              <a:t>影响</a:t>
            </a:r>
            <a:r>
              <a:rPr lang="zh-CN" altLang="en-US" dirty="0" smtClean="0"/>
              <a:t>另一个输入的有效取值范围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物流系统</a:t>
            </a:r>
            <a:r>
              <a:rPr lang="en-US" altLang="zh-CN" dirty="0" err="1" smtClean="0"/>
              <a:t>GetOrder</a:t>
            </a:r>
            <a:r>
              <a:rPr lang="en-US" altLang="zh-CN" dirty="0" smtClean="0"/>
              <a:t>(String name, Address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PCODE </a:t>
            </a:r>
            <a:r>
              <a:rPr lang="en-US" altLang="zh-CN" dirty="0" err="1" smtClean="0"/>
              <a:t>pcode</a:t>
            </a:r>
            <a:r>
              <a:rPr lang="en-US" altLang="zh-CN" dirty="0" smtClean="0"/>
              <a:t>, Order order)</a:t>
            </a:r>
          </a:p>
          <a:p>
            <a:pPr lvl="1"/>
            <a:r>
              <a:rPr lang="en-US" altLang="zh-CN" dirty="0" err="1" smtClean="0"/>
              <a:t>addr+pcode</a:t>
            </a:r>
            <a:r>
              <a:rPr lang="zh-CN" altLang="en-US" dirty="0" smtClean="0"/>
              <a:t>的有效性</a:t>
            </a:r>
            <a:endParaRPr lang="en-US" altLang="zh-CN" dirty="0" smtClean="0"/>
          </a:p>
          <a:p>
            <a:r>
              <a:rPr lang="zh-CN" altLang="en-US" dirty="0" smtClean="0"/>
              <a:t>在场景型测试中，输入具有先后次序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前面输入引起的对象状态改变会对后面输入的测试效果产生影响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难以复现这种类型的问题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0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抽样产生输入数据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类别覆盖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每个输入的每个类别都应该有“代表性”数据</a:t>
            </a:r>
            <a:endParaRPr lang="en-US" altLang="zh-CN" dirty="0" smtClean="0"/>
          </a:p>
          <a:p>
            <a:r>
              <a:rPr lang="zh-CN" altLang="en-US" dirty="0" smtClean="0"/>
              <a:t>边界关注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不同类别之间“结合部”的数据往往容易发现程序的错误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Intersection(</a:t>
            </a:r>
            <a:r>
              <a:rPr lang="en-US" altLang="zh-CN" dirty="0" err="1" smtClean="0"/>
              <a:t>IntSet</a:t>
            </a:r>
            <a:r>
              <a:rPr lang="en-US" altLang="zh-CN" dirty="0" smtClean="0"/>
              <a:t> a): 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；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；</a:t>
            </a:r>
            <a:r>
              <a:rPr lang="en-US" altLang="zh-CN" dirty="0" smtClean="0"/>
              <a:t>a</a:t>
            </a:r>
            <a:r>
              <a:rPr lang="zh-CN" altLang="en-US" dirty="0"/>
              <a:t>不</a:t>
            </a:r>
            <a:r>
              <a:rPr lang="zh-CN" altLang="en-US" dirty="0" smtClean="0"/>
              <a:t>空但与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无交集</a:t>
            </a:r>
            <a:endParaRPr lang="en-US" altLang="zh-CN" dirty="0" smtClean="0"/>
          </a:p>
          <a:p>
            <a:r>
              <a:rPr lang="zh-CN" altLang="en-US" dirty="0" smtClean="0"/>
              <a:t>进行组合</a:t>
            </a:r>
            <a:endParaRPr lang="en-US" altLang="zh-CN" dirty="0" smtClean="0"/>
          </a:p>
          <a:p>
            <a:pPr lvl="1"/>
            <a:r>
              <a:rPr lang="zh-CN" altLang="en-US" dirty="0"/>
              <a:t>全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每个输入的每个类别至少出现一次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有依赖关系的输入之间的每个组合类别至少出现一次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如何设计测试场景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测试场景关注测试系统与被测系统之间的连续交互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每个交互步骤都是对被测系统的一次激励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每个交互步骤之后都能够检查被测系统的状态和输出</a:t>
            </a:r>
            <a:endParaRPr lang="en-US" altLang="zh-CN" dirty="0" smtClean="0"/>
          </a:p>
          <a:p>
            <a:r>
              <a:rPr lang="zh-CN" altLang="en-US" dirty="0" smtClean="0"/>
              <a:t>与一个程序的交互场景</a:t>
            </a:r>
            <a:endParaRPr lang="en-US" altLang="zh-CN" dirty="0" smtClean="0"/>
          </a:p>
          <a:p>
            <a:r>
              <a:rPr lang="zh-CN" altLang="en-US" dirty="0" smtClean="0"/>
              <a:t>与一个线程的交互场景</a:t>
            </a:r>
            <a:endParaRPr lang="en-US" altLang="zh-CN" dirty="0" smtClean="0"/>
          </a:p>
          <a:p>
            <a:r>
              <a:rPr lang="zh-CN" altLang="en-US" dirty="0" smtClean="0"/>
              <a:t>与一个对象的交互场景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与程序的交互测试场景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058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模拟用户与程序的交互</a:t>
            </a:r>
            <a:endParaRPr lang="en-US" altLang="zh-CN" dirty="0" smtClean="0"/>
          </a:p>
          <a:p>
            <a:r>
              <a:rPr lang="zh-CN" altLang="en-US" dirty="0" smtClean="0"/>
              <a:t>软件为用户提供有用的功能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需要与用户进行交互：获得用户的输入、反馈结果给用户</a:t>
            </a:r>
            <a:endParaRPr lang="en-US" altLang="zh-CN" dirty="0" smtClean="0"/>
          </a:p>
          <a:p>
            <a:r>
              <a:rPr lang="zh-CN" altLang="en-US" dirty="0" smtClean="0"/>
              <a:t>按照交互顺序构造测试场景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UML</a:t>
            </a:r>
            <a:r>
              <a:rPr lang="zh-CN" altLang="en-US" dirty="0" smtClean="0"/>
              <a:t>顺序图</a:t>
            </a:r>
            <a:endParaRPr lang="en-US" altLang="zh-CN" dirty="0" smtClean="0"/>
          </a:p>
          <a:p>
            <a:r>
              <a:rPr lang="zh-CN" altLang="en-US" dirty="0" smtClean="0"/>
              <a:t>交互手段多样化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设备相关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覆盖</a:t>
            </a:r>
            <a:r>
              <a:rPr lang="zh-CN" altLang="en-US" dirty="0" smtClean="0"/>
              <a:t>系统与用户的交互场景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09240" y="5491758"/>
            <a:ext cx="6573520" cy="10156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选课系统：学生登录系统后，查看可供选择的课程列表和课的详细信息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学分、学时、类别、开课时间段、授课老师、上课地点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，选课和退选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迟于开课一周内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与线程的交互测试场景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线程之间通过共享资源进行交互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同步访问控制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每个线程按照自己的逻辑来访问共享对象和进行处理</a:t>
            </a:r>
            <a:endParaRPr lang="en-US" altLang="zh-CN" dirty="0" smtClean="0"/>
          </a:p>
          <a:p>
            <a:r>
              <a:rPr lang="zh-CN" altLang="en-US" dirty="0" smtClean="0"/>
              <a:t>测试必须要解决的四个问题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确定测试目标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线程对共享对象不同状态的处理情况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线程之间的同步控制</a:t>
            </a:r>
          </a:p>
          <a:p>
            <a:pPr lvl="1"/>
            <a:r>
              <a:rPr lang="zh-CN" altLang="en-US" dirty="0" smtClean="0"/>
              <a:t>构造测试线程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实现测试目标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调用共享对象相关方法来使共享对象达到预期状态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注意使用合适的锁机制来访问共享对象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观察被测线程的行为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线程执行日志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检查共享对象状态的变化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与线程的交互测试场景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45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生产者线程和消费者线程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生产者向一个锁对象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托盘</a:t>
            </a:r>
            <a:r>
              <a:rPr lang="en-US" altLang="zh-CN" dirty="0" smtClean="0"/>
              <a:t>)</a:t>
            </a:r>
            <a:r>
              <a:rPr lang="zh-CN" altLang="en-US" dirty="0" smtClean="0"/>
              <a:t>里存入生产的货物 </a:t>
            </a:r>
            <a:r>
              <a:rPr lang="en-US" altLang="zh-CN" dirty="0">
                <a:solidFill>
                  <a:schemeClr val="accent5"/>
                </a:solidFill>
              </a:rPr>
              <a:t>//synchronized method</a:t>
            </a:r>
          </a:p>
          <a:p>
            <a:pPr lvl="1"/>
            <a:r>
              <a:rPr lang="zh-CN" altLang="en-US" dirty="0" smtClean="0"/>
              <a:t>消费者从托盘里取走相应的货物  </a:t>
            </a:r>
            <a:r>
              <a:rPr lang="en-US" altLang="zh-CN" dirty="0">
                <a:solidFill>
                  <a:schemeClr val="accent5"/>
                </a:solidFill>
              </a:rPr>
              <a:t>//synchronized method</a:t>
            </a:r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货物被取走前，不能放入新的货物 </a:t>
            </a:r>
            <a:r>
              <a:rPr lang="en-US" altLang="zh-CN" dirty="0">
                <a:solidFill>
                  <a:schemeClr val="accent5"/>
                </a:solidFill>
              </a:rPr>
              <a:t>//</a:t>
            </a:r>
            <a:r>
              <a:rPr lang="zh-CN" altLang="en-US" dirty="0">
                <a:solidFill>
                  <a:schemeClr val="accent5"/>
                </a:solidFill>
              </a:rPr>
              <a:t>控制变量表示托盘状态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 smtClean="0"/>
              <a:t>在货物被取走后，不能再次取货 </a:t>
            </a:r>
            <a:r>
              <a:rPr lang="en-US" altLang="zh-CN" dirty="0">
                <a:solidFill>
                  <a:schemeClr val="accent5"/>
                </a:solidFill>
              </a:rPr>
              <a:t>//</a:t>
            </a:r>
            <a:r>
              <a:rPr lang="zh-CN" altLang="en-US" dirty="0">
                <a:solidFill>
                  <a:schemeClr val="accent5"/>
                </a:solidFill>
              </a:rPr>
              <a:t>控制变量表示托盘状态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个类：生产者、消费者、托盘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051503"/>
            <a:ext cx="2308303" cy="69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Producer</a:t>
            </a:r>
          </a:p>
          <a:p>
            <a:pPr algn="ctr"/>
            <a:r>
              <a:rPr lang="en-US" altLang="zh-CN" dirty="0" smtClean="0"/>
              <a:t>(Thread</a:t>
            </a:r>
            <a:r>
              <a:rPr lang="zh-CN" altLang="en-US" dirty="0" smtClean="0"/>
              <a:t>子类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31043" y="5051503"/>
            <a:ext cx="2308303" cy="69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</a:p>
          <a:p>
            <a:pPr algn="ctr"/>
            <a:r>
              <a:rPr lang="en-US" altLang="zh-CN" dirty="0" smtClean="0"/>
              <a:t>(Thread</a:t>
            </a:r>
            <a:r>
              <a:rPr lang="zh-CN" altLang="en-US" dirty="0" smtClean="0"/>
              <a:t>子类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34621" y="5051503"/>
            <a:ext cx="2308303" cy="69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Tray</a:t>
            </a:r>
          </a:p>
          <a:p>
            <a:pPr algn="ctr"/>
            <a:r>
              <a:rPr lang="en-US" altLang="zh-CN" dirty="0" smtClean="0"/>
              <a:t>(Monitor)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3146503" y="5397191"/>
            <a:ext cx="15881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46085" y="504035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put(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3"/>
            <a:endCxn id="5" idx="1"/>
          </p:cNvCxnSpPr>
          <p:nvPr/>
        </p:nvCxnSpPr>
        <p:spPr>
          <a:xfrm>
            <a:off x="7042924" y="5397191"/>
            <a:ext cx="15881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01329" y="505150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get()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8000" y="4504267"/>
            <a:ext cx="3038085" cy="171591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3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31836 0.00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1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与线程的交互测试场景</a:t>
            </a:r>
          </a:p>
        </p:txBody>
      </p:sp>
      <p:sp>
        <p:nvSpPr>
          <p:cNvPr id="4" name="矩形 3"/>
          <p:cNvSpPr/>
          <p:nvPr/>
        </p:nvSpPr>
        <p:spPr>
          <a:xfrm>
            <a:off x="838199" y="1572974"/>
            <a:ext cx="105156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8080"/>
                </a:solidFill>
              </a:rPr>
              <a:t>public class Producer extends Thread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private </a:t>
            </a:r>
            <a:r>
              <a:rPr lang="en-US" altLang="zh-CN" sz="2400" dirty="0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;             </a:t>
            </a:r>
            <a:r>
              <a:rPr lang="en-US" altLang="zh-TW" sz="2400" dirty="0">
                <a:solidFill>
                  <a:srgbClr val="008080"/>
                </a:solidFill>
              </a:rPr>
              <a:t>private 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id;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public </a:t>
            </a:r>
            <a:r>
              <a:rPr lang="en-US" altLang="zh-TW" sz="2400" dirty="0" smtClean="0">
                <a:solidFill>
                  <a:srgbClr val="008080"/>
                </a:solidFill>
              </a:rPr>
              <a:t>Producer(</a:t>
            </a:r>
            <a:r>
              <a:rPr lang="en-US" altLang="zh-CN" sz="2400" dirty="0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t</a:t>
            </a:r>
            <a:r>
              <a:rPr lang="en-US" altLang="zh-TW" sz="2400" dirty="0" smtClean="0">
                <a:solidFill>
                  <a:srgbClr val="008080"/>
                </a:solidFill>
              </a:rPr>
              <a:t>, 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id)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</a:t>
            </a:r>
            <a:r>
              <a:rPr lang="en-US" altLang="zh-CN" sz="2400" dirty="0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 </a:t>
            </a:r>
            <a:r>
              <a:rPr lang="en-US" altLang="zh-TW" sz="2400" dirty="0">
                <a:solidFill>
                  <a:srgbClr val="008080"/>
                </a:solidFill>
              </a:rPr>
              <a:t>= </a:t>
            </a:r>
            <a:r>
              <a:rPr lang="en-US" altLang="zh-TW" sz="2400" dirty="0" smtClean="0">
                <a:solidFill>
                  <a:srgbClr val="008080"/>
                </a:solidFill>
              </a:rPr>
              <a:t>t;             </a:t>
            </a:r>
            <a:r>
              <a:rPr lang="en-US" altLang="zh-TW" sz="2400" dirty="0">
                <a:solidFill>
                  <a:srgbClr val="008080"/>
                </a:solidFill>
              </a:rPr>
              <a:t>this.id = id;            }</a:t>
            </a:r>
          </a:p>
          <a:p>
            <a:r>
              <a:rPr lang="en-US" altLang="zh-TW" sz="2400" i="1" dirty="0"/>
              <a:t>      public void run() {</a:t>
            </a:r>
          </a:p>
          <a:p>
            <a:r>
              <a:rPr lang="en-US" altLang="zh-TW" sz="2400" i="1" dirty="0"/>
              <a:t>           for (</a:t>
            </a:r>
            <a:r>
              <a:rPr lang="en-US" altLang="zh-TW" sz="2400" i="1" dirty="0" err="1"/>
              <a:t>int</a:t>
            </a:r>
            <a:r>
              <a:rPr lang="en-US" altLang="zh-TW" sz="2400" i="1" dirty="0"/>
              <a:t>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 = 0;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 &lt; 10;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++) </a:t>
            </a:r>
          </a:p>
          <a:p>
            <a:r>
              <a:rPr lang="en-US" altLang="zh-TW" sz="2400" i="1" dirty="0"/>
              <a:t>             for(</a:t>
            </a:r>
            <a:r>
              <a:rPr lang="en-US" altLang="zh-TW" sz="2400" i="1" dirty="0" err="1"/>
              <a:t>int</a:t>
            </a:r>
            <a:r>
              <a:rPr lang="en-US" altLang="zh-TW" sz="2400" i="1" dirty="0"/>
              <a:t> j =0; j &lt; 10; j++ ) {</a:t>
            </a:r>
          </a:p>
          <a:p>
            <a:r>
              <a:rPr lang="en-US" altLang="zh-TW" sz="2400" i="1" dirty="0"/>
              <a:t>                </a:t>
            </a:r>
            <a:r>
              <a:rPr lang="en-US" altLang="zh-TW" sz="2400" i="1" dirty="0" err="1" smtClean="0">
                <a:solidFill>
                  <a:srgbClr val="C00000"/>
                </a:solidFill>
              </a:rPr>
              <a:t>tray.put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(</a:t>
            </a:r>
            <a:r>
              <a:rPr lang="en-US" altLang="zh-TW" sz="2400" i="1" dirty="0" err="1" smtClean="0">
                <a:solidFill>
                  <a:srgbClr val="C00000"/>
                </a:solidFill>
              </a:rPr>
              <a:t>i</a:t>
            </a:r>
            <a:r>
              <a:rPr lang="en-US" altLang="zh-TW" sz="2400" i="1" dirty="0">
                <a:solidFill>
                  <a:srgbClr val="C00000"/>
                </a:solidFill>
              </a:rPr>
              <a:t>, j);</a:t>
            </a:r>
          </a:p>
          <a:p>
            <a:r>
              <a:rPr lang="en-US" altLang="zh-TW" sz="2400" i="1" dirty="0"/>
              <a:t>                </a:t>
            </a:r>
            <a:r>
              <a:rPr lang="en-US" altLang="zh-TW" sz="2400" i="1" dirty="0" err="1"/>
              <a:t>System.out.println</a:t>
            </a:r>
            <a:r>
              <a:rPr lang="en-US" altLang="zh-TW" sz="2400" i="1" dirty="0"/>
              <a:t>("Producer #" + this.id   + " put: ("+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 +","+j + ").");</a:t>
            </a:r>
          </a:p>
          <a:p>
            <a:r>
              <a:rPr lang="en-US" altLang="zh-TW" sz="2400" i="1" dirty="0"/>
              <a:t>                </a:t>
            </a:r>
            <a:r>
              <a:rPr lang="en-US" altLang="zh-TW" sz="2400" i="1" dirty="0" smtClean="0"/>
              <a:t>try </a:t>
            </a:r>
            <a:r>
              <a:rPr lang="en-US" altLang="zh-TW" sz="2400" i="1" dirty="0"/>
              <a:t>{ sleep((</a:t>
            </a:r>
            <a:r>
              <a:rPr lang="en-US" altLang="zh-TW" sz="2400" i="1" dirty="0" err="1"/>
              <a:t>int</a:t>
            </a:r>
            <a:r>
              <a:rPr lang="en-US" altLang="zh-TW" sz="2400" i="1" dirty="0"/>
              <a:t>)(</a:t>
            </a:r>
            <a:r>
              <a:rPr lang="en-US" altLang="zh-TW" sz="2400" i="1" dirty="0" err="1"/>
              <a:t>Math.random</a:t>
            </a:r>
            <a:r>
              <a:rPr lang="en-US" altLang="zh-TW" sz="2400" i="1" dirty="0"/>
              <a:t>() * 100));  }</a:t>
            </a:r>
          </a:p>
          <a:p>
            <a:r>
              <a:rPr lang="en-US" altLang="zh-TW" sz="2400" i="1" dirty="0"/>
              <a:t>                </a:t>
            </a:r>
            <a:r>
              <a:rPr lang="en-US" altLang="zh-TW" sz="2400" i="1" dirty="0" smtClean="0"/>
              <a:t>catch </a:t>
            </a:r>
            <a:r>
              <a:rPr lang="en-US" altLang="zh-TW" sz="2400" i="1" dirty="0"/>
              <a:t>(</a:t>
            </a:r>
            <a:r>
              <a:rPr lang="en-US" altLang="zh-TW" sz="2400" i="1" dirty="0" err="1"/>
              <a:t>InterruptedException</a:t>
            </a:r>
            <a:r>
              <a:rPr lang="en-US" altLang="zh-TW" sz="2400" i="1" dirty="0"/>
              <a:t> e) { }</a:t>
            </a:r>
          </a:p>
          <a:p>
            <a:r>
              <a:rPr lang="en-US" altLang="zh-TW" sz="2400" i="1" dirty="0"/>
              <a:t>           </a:t>
            </a:r>
            <a:r>
              <a:rPr lang="en-US" altLang="zh-TW" sz="2400" i="1" dirty="0" smtClean="0"/>
              <a:t>  };</a:t>
            </a:r>
            <a:endParaRPr lang="en-US" altLang="zh-TW" sz="2400" i="1" dirty="0"/>
          </a:p>
          <a:p>
            <a:r>
              <a:rPr lang="en-US" altLang="zh-TW" sz="2400" i="1" dirty="0"/>
              <a:t>       }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与线程的交互测试场景</a:t>
            </a:r>
          </a:p>
        </p:txBody>
      </p:sp>
      <p:sp>
        <p:nvSpPr>
          <p:cNvPr id="4" name="矩形 3"/>
          <p:cNvSpPr/>
          <p:nvPr/>
        </p:nvSpPr>
        <p:spPr>
          <a:xfrm>
            <a:off x="1014761" y="1637741"/>
            <a:ext cx="104375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008080"/>
                </a:solidFill>
              </a:rPr>
              <a:t>public class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ProducerTester</a:t>
            </a:r>
            <a:r>
              <a:rPr lang="en-US" altLang="zh-TW" sz="2400" dirty="0" smtClean="0">
                <a:solidFill>
                  <a:srgbClr val="008080"/>
                </a:solidFill>
              </a:rPr>
              <a:t> </a:t>
            </a:r>
            <a:r>
              <a:rPr lang="en-US" altLang="zh-TW" sz="2400" dirty="0">
                <a:solidFill>
                  <a:srgbClr val="008080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008080"/>
                </a:solidFill>
              </a:rPr>
              <a:t>    private </a:t>
            </a:r>
            <a:r>
              <a:rPr lang="en-US" altLang="zh-TW" sz="2400" dirty="0" smtClean="0">
                <a:solidFill>
                  <a:srgbClr val="008080"/>
                </a:solidFill>
              </a:rPr>
              <a:t>Tray </a:t>
            </a:r>
            <a:r>
              <a:rPr lang="en-US" altLang="zh-TW" sz="2400" dirty="0" err="1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;</a:t>
            </a:r>
            <a:endParaRPr lang="en-US" altLang="zh-TW" sz="2400" dirty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008080"/>
                </a:solidFill>
              </a:rPr>
              <a:t>    private 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id</a:t>
            </a:r>
            <a:r>
              <a:rPr lang="en-US" altLang="zh-TW" sz="2400" dirty="0" smtClean="0">
                <a:solidFill>
                  <a:srgbClr val="00808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8080"/>
                </a:solidFill>
              </a:rPr>
              <a:t>    Producer </a:t>
            </a:r>
            <a:r>
              <a:rPr lang="en-US" altLang="zh-TW" sz="2400" dirty="0" err="1" smtClean="0">
                <a:solidFill>
                  <a:srgbClr val="008080"/>
                </a:solidFill>
              </a:rPr>
              <a:t>producer</a:t>
            </a:r>
            <a:r>
              <a:rPr lang="en-US" altLang="zh-TW" sz="2400" dirty="0" smtClean="0">
                <a:solidFill>
                  <a:srgbClr val="008080"/>
                </a:solidFill>
              </a:rPr>
              <a:t>;</a:t>
            </a:r>
            <a:endParaRPr lang="en-US" altLang="zh-TW" sz="2400" dirty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8080"/>
                </a:solidFill>
              </a:rPr>
              <a:t>    </a:t>
            </a:r>
            <a:r>
              <a:rPr lang="en-US" altLang="zh-TW" sz="2400" dirty="0">
                <a:solidFill>
                  <a:srgbClr val="008080"/>
                </a:solidFill>
              </a:rPr>
              <a:t>public </a:t>
            </a:r>
            <a:r>
              <a:rPr lang="en-US" altLang="zh-CN" sz="2400" dirty="0" err="1">
                <a:solidFill>
                  <a:srgbClr val="008080"/>
                </a:solidFill>
              </a:rPr>
              <a:t>ProducerTester</a:t>
            </a:r>
            <a:r>
              <a:rPr lang="en-US" altLang="zh-TW" sz="2400" dirty="0" smtClean="0">
                <a:solidFill>
                  <a:srgbClr val="008080"/>
                </a:solidFill>
              </a:rPr>
              <a:t>() </a:t>
            </a:r>
            <a:r>
              <a:rPr lang="en-US" altLang="zh-TW" sz="2400" dirty="0">
                <a:solidFill>
                  <a:srgbClr val="008080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008080"/>
                </a:solidFill>
              </a:rPr>
              <a:t>   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tray </a:t>
            </a:r>
            <a:r>
              <a:rPr lang="en-US" altLang="zh-TW" sz="2400" dirty="0">
                <a:solidFill>
                  <a:srgbClr val="008080"/>
                </a:solidFill>
              </a:rPr>
              <a:t>= </a:t>
            </a:r>
            <a:r>
              <a:rPr lang="en-US" altLang="zh-CN" sz="2400" dirty="0" smtClean="0">
                <a:solidFill>
                  <a:srgbClr val="008080"/>
                </a:solidFill>
              </a:rPr>
              <a:t>new Tray()</a:t>
            </a:r>
            <a:r>
              <a:rPr lang="en-US" altLang="zh-TW" sz="2400" dirty="0" smtClean="0">
                <a:solidFill>
                  <a:srgbClr val="008080"/>
                </a:solidFill>
              </a:rPr>
              <a:t>;         </a:t>
            </a:r>
            <a:r>
              <a:rPr lang="en-US" altLang="zh-TW" sz="2400" dirty="0">
                <a:solidFill>
                  <a:srgbClr val="008080"/>
                </a:solidFill>
              </a:rPr>
              <a:t>this.id = id;  </a:t>
            </a:r>
            <a:r>
              <a:rPr lang="en-US" altLang="zh-TW" sz="2400" dirty="0" smtClean="0">
                <a:solidFill>
                  <a:srgbClr val="008080"/>
                </a:solidFill>
              </a:rPr>
              <a:t>producer = new Producer(tray, 1); </a:t>
            </a:r>
            <a:r>
              <a:rPr lang="en-US" altLang="zh-TW" sz="2400" dirty="0" err="1" smtClean="0">
                <a:solidFill>
                  <a:srgbClr val="008080"/>
                </a:solidFill>
              </a:rPr>
              <a:t>producer.start</a:t>
            </a:r>
            <a:r>
              <a:rPr lang="en-US" altLang="zh-TW" sz="2400" dirty="0" smtClean="0">
                <a:solidFill>
                  <a:srgbClr val="008080"/>
                </a:solidFill>
              </a:rPr>
              <a:t>();  </a:t>
            </a:r>
            <a:r>
              <a:rPr lang="en-US" altLang="zh-TW" sz="2400" dirty="0">
                <a:solidFill>
                  <a:srgbClr val="00808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8080"/>
                </a:solidFill>
              </a:rPr>
              <a:t>    </a:t>
            </a:r>
            <a:r>
              <a:rPr lang="en-US" altLang="zh-TW" sz="2400" i="1" dirty="0"/>
              <a:t>public </a:t>
            </a:r>
            <a:r>
              <a:rPr lang="en-US" altLang="zh-TW" sz="2400" i="1" dirty="0" smtClean="0"/>
              <a:t>void </a:t>
            </a:r>
            <a:r>
              <a:rPr lang="en-US" altLang="zh-CN" sz="2400" i="1" dirty="0" smtClean="0"/>
              <a:t>test</a:t>
            </a:r>
            <a:r>
              <a:rPr lang="en-US" altLang="zh-TW" sz="2400" i="1" dirty="0" smtClean="0"/>
              <a:t>() </a:t>
            </a:r>
            <a:r>
              <a:rPr lang="en-US" altLang="zh-TW" sz="2400" i="1" dirty="0"/>
              <a:t>{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/>
              <a:t>        </a:t>
            </a:r>
            <a:r>
              <a:rPr lang="en-US" altLang="zh-TW" sz="2400" i="1" dirty="0" err="1"/>
              <a:t>int</a:t>
            </a:r>
            <a:r>
              <a:rPr lang="en-US" altLang="zh-TW" sz="2400" i="1" dirty="0"/>
              <a:t> value = 0;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/>
              <a:t>        for (</a:t>
            </a:r>
            <a:r>
              <a:rPr lang="en-US" altLang="zh-TW" sz="2400" i="1" dirty="0" err="1"/>
              <a:t>int</a:t>
            </a:r>
            <a:r>
              <a:rPr lang="en-US" altLang="zh-TW" sz="2400" i="1" dirty="0"/>
              <a:t>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 = 0;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 &lt; 10;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++) {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/>
              <a:t>            </a:t>
            </a:r>
            <a:r>
              <a:rPr lang="en-US" altLang="zh-TW" sz="2400" i="1" dirty="0" smtClean="0"/>
              <a:t>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value </a:t>
            </a:r>
            <a:r>
              <a:rPr lang="en-US" altLang="zh-TW" sz="2400" i="1" dirty="0">
                <a:solidFill>
                  <a:srgbClr val="C00000"/>
                </a:solidFill>
              </a:rPr>
              <a:t>= </a:t>
            </a:r>
            <a:r>
              <a:rPr lang="en-US" altLang="zh-TW" sz="2400" i="1" dirty="0" err="1" smtClean="0">
                <a:solidFill>
                  <a:srgbClr val="C00000"/>
                </a:solidFill>
              </a:rPr>
              <a:t>tray.get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 smtClean="0"/>
              <a:t>	</a:t>
            </a:r>
            <a:r>
              <a:rPr lang="en-US" altLang="zh-TW" sz="2400" i="1" dirty="0" err="1" smtClean="0"/>
              <a:t>System.out.println</a:t>
            </a:r>
            <a:r>
              <a:rPr lang="en-US" altLang="zh-TW" sz="2400" i="1" dirty="0"/>
              <a:t>("Consumer #" + </a:t>
            </a:r>
            <a:r>
              <a:rPr lang="en-US" altLang="zh-TW" sz="2400" i="1" dirty="0" smtClean="0"/>
              <a:t>this.id </a:t>
            </a:r>
            <a:r>
              <a:rPr lang="en-US" altLang="zh-TW" sz="2400" i="1" dirty="0"/>
              <a:t>+ " got: " + value);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/>
              <a:t>        }   </a:t>
            </a:r>
            <a:endParaRPr lang="en-US" altLang="zh-TW" sz="2400" i="1" dirty="0" smtClean="0"/>
          </a:p>
          <a:p>
            <a:pPr>
              <a:lnSpc>
                <a:spcPct val="90000"/>
              </a:lnSpc>
            </a:pPr>
            <a:r>
              <a:rPr lang="en-US" altLang="zh-TW" sz="2400" i="1" dirty="0" smtClean="0"/>
              <a:t>    } 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8080"/>
                </a:solidFill>
              </a:rPr>
              <a:t>}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zh-CN" altLang="en-US" dirty="0"/>
              <a:t>对象</a:t>
            </a:r>
            <a:r>
              <a:rPr lang="zh-CN" altLang="en-US" dirty="0" smtClean="0"/>
              <a:t>的</a:t>
            </a:r>
            <a:r>
              <a:rPr lang="zh-CN" altLang="en-US" dirty="0"/>
              <a:t>交互测试场景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对象是状态化的存在</a:t>
            </a:r>
            <a:endParaRPr lang="en-US" altLang="zh-CN" dirty="0" smtClean="0"/>
          </a:p>
          <a:p>
            <a:r>
              <a:rPr lang="zh-CN" altLang="en-US" dirty="0" smtClean="0"/>
              <a:t>通过按照一定的场景来调用对象提供的方法来观察对象状态的变化</a:t>
            </a:r>
            <a:endParaRPr lang="en-US" altLang="zh-CN" dirty="0" smtClean="0"/>
          </a:p>
          <a:p>
            <a:pPr lvl="1"/>
            <a:r>
              <a:rPr lang="zh-CN" altLang="en-US" dirty="0"/>
              <a:t>满足</a:t>
            </a:r>
            <a:r>
              <a:rPr lang="zh-CN" altLang="en-US" dirty="0" smtClean="0"/>
              <a:t>对象方法的</a:t>
            </a:r>
            <a:r>
              <a:rPr lang="en-US" altLang="zh-CN" dirty="0" smtClean="0"/>
              <a:t>Requires</a:t>
            </a:r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满足</a:t>
            </a:r>
            <a:r>
              <a:rPr lang="zh-CN" altLang="en-US" dirty="0" smtClean="0"/>
              <a:t>对象方法的</a:t>
            </a:r>
            <a:r>
              <a:rPr lang="en-US" altLang="zh-CN" dirty="0" smtClean="0"/>
              <a:t>Requires</a:t>
            </a:r>
          </a:p>
          <a:p>
            <a:r>
              <a:rPr lang="zh-CN" altLang="en-US" dirty="0" smtClean="0"/>
              <a:t>检查运行结果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是否按照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抛出了相关异常</a:t>
            </a:r>
            <a:endParaRPr lang="en-US" altLang="zh-CN" dirty="0" smtClean="0"/>
          </a:p>
          <a:p>
            <a:pPr lvl="1"/>
            <a:r>
              <a:rPr lang="zh-CN" altLang="en-US" dirty="0"/>
              <a:t>返回</a:t>
            </a:r>
            <a:r>
              <a:rPr lang="zh-CN" altLang="en-US" dirty="0" smtClean="0"/>
              <a:t>值是否满足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的要求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对象状态是否满足</a:t>
            </a:r>
            <a:r>
              <a:rPr lang="en-US" altLang="zh-CN" dirty="0" err="1" smtClean="0"/>
              <a:t>repOK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 smtClean="0"/>
              <a:t>如何设计测试数据</a:t>
            </a:r>
            <a:endParaRPr lang="en-US" altLang="zh-CN" dirty="0" smtClean="0"/>
          </a:p>
          <a:p>
            <a:r>
              <a:rPr lang="zh-CN" altLang="en-US" dirty="0" smtClean="0"/>
              <a:t>如何设计测试场景</a:t>
            </a:r>
            <a:endParaRPr lang="en-US" altLang="zh-CN" dirty="0" smtClean="0"/>
          </a:p>
          <a:p>
            <a:r>
              <a:rPr lang="zh-CN" altLang="en-US" dirty="0" smtClean="0"/>
              <a:t>如何基于规格设计测试</a:t>
            </a:r>
            <a:endParaRPr lang="en-US" altLang="zh-CN" dirty="0" smtClean="0"/>
          </a:p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测试框架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与对象的交互测试场景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根据被测对象的设计规格构造测试场景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测试目标：在</a:t>
            </a:r>
            <a:r>
              <a:rPr lang="en-US" altLang="zh-CN" dirty="0" smtClean="0"/>
              <a:t>[</a:t>
            </a:r>
            <a:r>
              <a:rPr lang="zh-CN" altLang="en-US" dirty="0" smtClean="0"/>
              <a:t>被测对象</a:t>
            </a:r>
            <a:r>
              <a:rPr lang="en-US" altLang="zh-CN" dirty="0" smtClean="0"/>
              <a:t>**</a:t>
            </a:r>
            <a:r>
              <a:rPr lang="zh-CN" altLang="en-US" dirty="0" smtClean="0"/>
              <a:t>状态下</a:t>
            </a:r>
            <a:r>
              <a:rPr lang="en-US" altLang="zh-CN" dirty="0" smtClean="0"/>
              <a:t>]</a:t>
            </a:r>
            <a:r>
              <a:rPr lang="zh-CN" altLang="en-US" dirty="0"/>
              <a:t>调用</a:t>
            </a:r>
            <a:r>
              <a:rPr lang="en-US" altLang="zh-CN" dirty="0" smtClean="0"/>
              <a:t>[</a:t>
            </a:r>
            <a:r>
              <a:rPr lang="zh-CN" altLang="en-US" dirty="0" smtClean="0"/>
              <a:t>**</a:t>
            </a:r>
            <a:r>
              <a:rPr lang="zh-CN" altLang="en-US" dirty="0"/>
              <a:t>方法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，获得</a:t>
            </a:r>
            <a:r>
              <a:rPr lang="en-US" altLang="zh-CN" dirty="0" smtClean="0"/>
              <a:t>[**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，检查</a:t>
            </a:r>
            <a:r>
              <a:rPr lang="en-US" altLang="zh-CN" dirty="0" smtClean="0"/>
              <a:t>[**</a:t>
            </a:r>
            <a:r>
              <a:rPr lang="zh-CN" altLang="en-US" dirty="0" smtClean="0"/>
              <a:t>约束</a:t>
            </a:r>
            <a:r>
              <a:rPr lang="en-US" altLang="zh-CN" dirty="0" smtClean="0"/>
              <a:t>/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是否成立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获得被测对象执行结果的手段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方法返回值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调用观察方法获得对象状态</a:t>
            </a:r>
            <a:endParaRPr lang="en-US" altLang="zh-CN" dirty="0"/>
          </a:p>
          <a:p>
            <a:pPr lvl="2"/>
            <a:r>
              <a:rPr lang="zh-CN" altLang="en-US" dirty="0" smtClean="0"/>
              <a:t>为被测对象配置其他对象来接收其发送的消息</a:t>
            </a:r>
            <a:endParaRPr lang="en-US" altLang="zh-CN" dirty="0" smtClean="0"/>
          </a:p>
          <a:p>
            <a:r>
              <a:rPr lang="zh-CN" altLang="en-US" dirty="0" smtClean="0"/>
              <a:t>实现测试场景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构造被测对象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配置被测对象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接收被测对象消息的对象</a:t>
            </a:r>
            <a:endParaRPr lang="en-US" altLang="zh-CN" dirty="0" smtClean="0"/>
          </a:p>
          <a:p>
            <a:pPr lvl="1"/>
            <a:r>
              <a:rPr lang="zh-CN" altLang="en-US" dirty="0"/>
              <a:t>确保</a:t>
            </a:r>
            <a:r>
              <a:rPr lang="zh-CN" altLang="en-US" dirty="0" smtClean="0"/>
              <a:t>被测对象处于期望状态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调用其相关方法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发送测试激励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调用目标方法</a:t>
            </a:r>
            <a:endParaRPr lang="en-US" altLang="zh-CN" dirty="0" smtClean="0"/>
          </a:p>
          <a:p>
            <a:pPr lvl="1"/>
            <a:r>
              <a:rPr lang="zh-CN" altLang="en-US" dirty="0"/>
              <a:t>获得</a:t>
            </a:r>
            <a:r>
              <a:rPr lang="zh-CN" altLang="en-US" dirty="0" smtClean="0"/>
              <a:t>测试结果</a:t>
            </a:r>
            <a:endParaRPr lang="en-US" altLang="zh-CN" dirty="0" smtClean="0"/>
          </a:p>
          <a:p>
            <a:pPr lvl="2"/>
            <a:r>
              <a:rPr lang="zh-CN" altLang="en-US" dirty="0"/>
              <a:t>三</a:t>
            </a:r>
            <a:r>
              <a:rPr lang="zh-CN" altLang="en-US" dirty="0" smtClean="0"/>
              <a:t>种手段相结合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检查测试结果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67022" y="3445275"/>
            <a:ext cx="6267817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设置目标状态：依据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、不变式等进行划分</a:t>
            </a:r>
            <a:endParaRPr lang="en-US" altLang="zh-CN" dirty="0" smtClean="0"/>
          </a:p>
          <a:p>
            <a:r>
              <a:rPr lang="en-US" altLang="zh-CN" dirty="0" err="1" smtClean="0"/>
              <a:t>BankAccount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accountnumber</a:t>
            </a:r>
            <a:r>
              <a:rPr lang="zh-CN" altLang="en-US" dirty="0" smtClean="0"/>
              <a:t>有效，</a:t>
            </a:r>
            <a:r>
              <a:rPr lang="en-US" altLang="zh-CN" dirty="0" smtClean="0"/>
              <a:t>balance &gt;=0, </a:t>
            </a:r>
            <a:r>
              <a:rPr lang="zh-CN" altLang="en-US" dirty="0" smtClean="0"/>
              <a:t>记账本对象有效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67022" y="4557233"/>
            <a:ext cx="6267817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调用被测方法：依据输入参数范围和</a:t>
            </a:r>
            <a:r>
              <a:rPr lang="en-US" altLang="zh-CN" dirty="0" smtClean="0"/>
              <a:t>Requires</a:t>
            </a:r>
            <a:r>
              <a:rPr lang="zh-CN" altLang="en-US" dirty="0" smtClean="0"/>
              <a:t>限制进行划分</a:t>
            </a:r>
            <a:endParaRPr lang="en-US" altLang="zh-CN" dirty="0" smtClean="0"/>
          </a:p>
          <a:p>
            <a:r>
              <a:rPr lang="en-US" altLang="zh-CN" dirty="0" err="1" smtClean="0"/>
              <a:t>BankAccount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deposit</a:t>
            </a:r>
            <a:r>
              <a:rPr lang="zh-CN" altLang="en-US" dirty="0" smtClean="0"/>
              <a:t>方法：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deposit(float amount)</a:t>
            </a:r>
          </a:p>
          <a:p>
            <a:r>
              <a:rPr lang="en-US" altLang="zh-CN" dirty="0" smtClean="0"/>
              <a:t>/*@Requires</a:t>
            </a:r>
            <a:r>
              <a:rPr lang="en-US" altLang="zh-CN" dirty="0" smtClean="0"/>
              <a:t>: amount &gt; 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67022" y="5640447"/>
            <a:ext cx="626781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获得测试结果（依据后置条件）：</a:t>
            </a:r>
            <a:r>
              <a:rPr lang="en-US" altLang="zh-CN" dirty="0" smtClean="0"/>
              <a:t>deposit</a:t>
            </a:r>
            <a:r>
              <a:rPr lang="zh-CN" altLang="en-US" dirty="0" smtClean="0"/>
              <a:t>方法会把交易动作登记到记账本；会返回交易是否成功结果；会更新</a:t>
            </a:r>
            <a:r>
              <a:rPr lang="en-US" altLang="zh-CN" dirty="0" smtClean="0"/>
              <a:t>balance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1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更加一般化的对象交互</a:t>
            </a:r>
            <a:r>
              <a:rPr lang="zh-CN" altLang="en-US" dirty="0"/>
              <a:t>测试场景</a:t>
            </a:r>
          </a:p>
        </p:txBody>
      </p:sp>
      <p:sp>
        <p:nvSpPr>
          <p:cNvPr id="4" name="矩形 3"/>
          <p:cNvSpPr/>
          <p:nvPr/>
        </p:nvSpPr>
        <p:spPr>
          <a:xfrm>
            <a:off x="3384019" y="1933264"/>
            <a:ext cx="1329179" cy="39910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/>
              <a:t>:Scheduler</a:t>
            </a:r>
            <a:endParaRPr lang="zh-CN" altLang="en-US" u="sng" dirty="0"/>
          </a:p>
        </p:txBody>
      </p:sp>
      <p:sp>
        <p:nvSpPr>
          <p:cNvPr id="5" name="矩形 4"/>
          <p:cNvSpPr/>
          <p:nvPr/>
        </p:nvSpPr>
        <p:spPr>
          <a:xfrm>
            <a:off x="4957509" y="1933264"/>
            <a:ext cx="1329179" cy="399101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/>
              <a:t>:Queue</a:t>
            </a:r>
            <a:endParaRPr lang="zh-CN" altLang="en-US" u="sng" dirty="0"/>
          </a:p>
        </p:txBody>
      </p:sp>
      <p:sp>
        <p:nvSpPr>
          <p:cNvPr id="6" name="矩形 5"/>
          <p:cNvSpPr/>
          <p:nvPr/>
        </p:nvSpPr>
        <p:spPr>
          <a:xfrm>
            <a:off x="6514110" y="1933264"/>
            <a:ext cx="1329179" cy="399101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/>
              <a:t>:Elevator</a:t>
            </a:r>
            <a:endParaRPr lang="zh-CN" altLang="en-US" u="sng" dirty="0"/>
          </a:p>
        </p:txBody>
      </p:sp>
      <p:cxnSp>
        <p:nvCxnSpPr>
          <p:cNvPr id="7" name="直接连接符 6"/>
          <p:cNvCxnSpPr>
            <a:stCxn id="4" idx="2"/>
            <a:endCxn id="8" idx="0"/>
          </p:cNvCxnSpPr>
          <p:nvPr/>
        </p:nvCxnSpPr>
        <p:spPr>
          <a:xfrm>
            <a:off x="4048609" y="2332365"/>
            <a:ext cx="0" cy="25133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84019" y="4845705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9" name="矩形 8"/>
          <p:cNvSpPr/>
          <p:nvPr/>
        </p:nvSpPr>
        <p:spPr>
          <a:xfrm>
            <a:off x="4957509" y="4845705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0" name="矩形 9"/>
          <p:cNvSpPr/>
          <p:nvPr/>
        </p:nvSpPr>
        <p:spPr>
          <a:xfrm>
            <a:off x="6514109" y="4853092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cxnSp>
        <p:nvCxnSpPr>
          <p:cNvPr id="11" name="直接连接符 10"/>
          <p:cNvCxnSpPr>
            <a:stCxn id="5" idx="2"/>
            <a:endCxn id="9" idx="0"/>
          </p:cNvCxnSpPr>
          <p:nvPr/>
        </p:nvCxnSpPr>
        <p:spPr>
          <a:xfrm>
            <a:off x="5622099" y="2332365"/>
            <a:ext cx="0" cy="25133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2"/>
            <a:endCxn id="10" idx="0"/>
          </p:cNvCxnSpPr>
          <p:nvPr/>
        </p:nvCxnSpPr>
        <p:spPr>
          <a:xfrm flipH="1">
            <a:off x="7178699" y="2332365"/>
            <a:ext cx="1" cy="252072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556413" y="2680808"/>
            <a:ext cx="24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79844" y="2311476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schedule(</a:t>
            </a:r>
            <a:r>
              <a:rPr lang="en-US" altLang="zh-CN" i="1" dirty="0" err="1" smtClean="0"/>
              <a:t>req</a:t>
            </a:r>
            <a:r>
              <a:rPr lang="en-US" altLang="zh-CN" i="1" dirty="0" smtClean="0"/>
              <a:t>)</a:t>
            </a:r>
            <a:endParaRPr lang="zh-CN" altLang="en-US" i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048607" y="2911866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51021" y="2572033"/>
            <a:ext cx="20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state=</a:t>
            </a:r>
            <a:r>
              <a:rPr lang="en-US" altLang="zh-CN" i="1" dirty="0" err="1" smtClean="0"/>
              <a:t>getState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req</a:t>
            </a:r>
            <a:r>
              <a:rPr lang="en-US" altLang="zh-CN" i="1" dirty="0" smtClean="0"/>
              <a:t>)</a:t>
            </a:r>
            <a:endParaRPr lang="zh-CN" altLang="en-US" i="1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56098" y="3359233"/>
            <a:ext cx="15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04433" y="2989901"/>
            <a:ext cx="276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reqList</a:t>
            </a:r>
            <a:r>
              <a:rPr lang="en-US" altLang="zh-CN" i="1" dirty="0" smtClean="0"/>
              <a:t> = carryon(</a:t>
            </a:r>
            <a:r>
              <a:rPr lang="en-US" altLang="zh-CN" i="1" dirty="0" err="1" smtClean="0"/>
              <a:t>req</a:t>
            </a:r>
            <a:r>
              <a:rPr lang="en-US" altLang="zh-CN" i="1" dirty="0" smtClean="0"/>
              <a:t>, state)</a:t>
            </a:r>
            <a:endParaRPr lang="zh-CN" altLang="en-US" i="1" dirty="0"/>
          </a:p>
        </p:txBody>
      </p:sp>
      <p:sp>
        <p:nvSpPr>
          <p:cNvPr id="19" name="剪去单角的矩形 18"/>
          <p:cNvSpPr/>
          <p:nvPr/>
        </p:nvSpPr>
        <p:spPr>
          <a:xfrm flipH="1">
            <a:off x="3039053" y="3542613"/>
            <a:ext cx="4804234" cy="88631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53810" y="3523929"/>
            <a:ext cx="1606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 smtClean="0">
                <a:solidFill>
                  <a:srgbClr val="002060"/>
                </a:solidFill>
              </a:rPr>
              <a:t>for each r in </a:t>
            </a:r>
            <a:r>
              <a:rPr lang="en-US" altLang="zh-CN" sz="1400" b="1" i="1" dirty="0" err="1" smtClean="0">
                <a:solidFill>
                  <a:srgbClr val="002060"/>
                </a:solidFill>
              </a:rPr>
              <a:t>reqList</a:t>
            </a:r>
            <a:endParaRPr lang="zh-CN" altLang="en-US" sz="1400" b="1" i="1" dirty="0">
              <a:solidFill>
                <a:srgbClr val="00206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054434" y="4216117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855084" y="3864307"/>
            <a:ext cx="9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move(r)</a:t>
            </a:r>
            <a:endParaRPr lang="zh-CN" altLang="en-US" i="1" dirty="0"/>
          </a:p>
        </p:txBody>
      </p:sp>
      <p:sp>
        <p:nvSpPr>
          <p:cNvPr id="23" name="矩形 22"/>
          <p:cNvSpPr/>
          <p:nvPr/>
        </p:nvSpPr>
        <p:spPr>
          <a:xfrm>
            <a:off x="838200" y="1923689"/>
            <a:ext cx="1329179" cy="399101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/>
              <a:t>:</a:t>
            </a:r>
            <a:r>
              <a:rPr lang="en-US" altLang="zh-CN" u="sng" dirty="0" err="1" smtClean="0"/>
              <a:t>TestDriver</a:t>
            </a:r>
            <a:endParaRPr lang="zh-CN" altLang="en-US" u="sng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1558285" y="2323997"/>
            <a:ext cx="0" cy="25133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506558" y="2332365"/>
            <a:ext cx="3191899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/>
              <a:t>如何配置</a:t>
            </a:r>
            <a:r>
              <a:rPr lang="en-US" altLang="zh-CN" sz="2000" dirty="0" smtClean="0"/>
              <a:t>Queue</a:t>
            </a:r>
            <a:r>
              <a:rPr lang="zh-CN" altLang="en-US" sz="2000" dirty="0" smtClean="0"/>
              <a:t>中的数据？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070711" y="2967077"/>
            <a:ext cx="395569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Elevator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getState</a:t>
            </a:r>
            <a:r>
              <a:rPr lang="zh-CN" altLang="en-US" sz="2000" dirty="0" smtClean="0"/>
              <a:t>做什么检查？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263769" y="3631651"/>
            <a:ext cx="3668825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Elevator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move</a:t>
            </a:r>
            <a:r>
              <a:rPr lang="zh-CN" altLang="en-US" sz="2000" dirty="0" smtClean="0"/>
              <a:t>做什么检查？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3544093" y="5589118"/>
            <a:ext cx="621625" cy="663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3, ↑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203820" y="5589117"/>
            <a:ext cx="621625" cy="663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en-US" altLang="zh-CN" dirty="0" smtClean="0"/>
              <a:t>, </a:t>
            </a:r>
            <a:r>
              <a:rPr lang="en-US" altLang="zh-CN" dirty="0"/>
              <a:t>↓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514109" y="5589116"/>
            <a:ext cx="989968" cy="663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, IDLE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401899" y="5589116"/>
            <a:ext cx="678110" cy="6631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, ↑</a:t>
            </a:r>
            <a:endParaRPr lang="zh-CN" altLang="en-US" dirty="0"/>
          </a:p>
        </p:txBody>
      </p:sp>
      <p:sp>
        <p:nvSpPr>
          <p:cNvPr id="34" name="线形标注 2 33"/>
          <p:cNvSpPr/>
          <p:nvPr/>
        </p:nvSpPr>
        <p:spPr>
          <a:xfrm>
            <a:off x="348728" y="5244806"/>
            <a:ext cx="698514" cy="502851"/>
          </a:xfrm>
          <a:prstGeom prst="borderCallout2">
            <a:avLst>
              <a:gd name="adj1" fmla="val 22746"/>
              <a:gd name="adj2" fmla="val 96680"/>
              <a:gd name="adj3" fmla="val 26744"/>
              <a:gd name="adj4" fmla="val 145887"/>
              <a:gd name="adj5" fmla="val 70536"/>
              <a:gd name="adj6" fmla="val 1590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req</a:t>
            </a:r>
            <a:endParaRPr lang="zh-CN" altLang="en-US" dirty="0"/>
          </a:p>
        </p:txBody>
      </p:sp>
      <p:sp>
        <p:nvSpPr>
          <p:cNvPr id="35" name="线形标注 2 34"/>
          <p:cNvSpPr/>
          <p:nvPr/>
        </p:nvSpPr>
        <p:spPr>
          <a:xfrm>
            <a:off x="5043808" y="5056505"/>
            <a:ext cx="811276" cy="502851"/>
          </a:xfrm>
          <a:prstGeom prst="borderCallout2">
            <a:avLst>
              <a:gd name="adj1" fmla="val 30739"/>
              <a:gd name="adj2" fmla="val 70"/>
              <a:gd name="adj3" fmla="val 34737"/>
              <a:gd name="adj4" fmla="val -72104"/>
              <a:gd name="adj5" fmla="val 104506"/>
              <a:gd name="adj6" fmla="val -722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queue</a:t>
            </a:r>
            <a:endParaRPr lang="zh-CN" altLang="en-US" dirty="0"/>
          </a:p>
        </p:txBody>
      </p:sp>
      <p:sp>
        <p:nvSpPr>
          <p:cNvPr id="36" name="线形标注 2 35"/>
          <p:cNvSpPr/>
          <p:nvPr/>
        </p:nvSpPr>
        <p:spPr>
          <a:xfrm>
            <a:off x="7843287" y="4993380"/>
            <a:ext cx="1029407" cy="502851"/>
          </a:xfrm>
          <a:prstGeom prst="borderCallout2">
            <a:avLst>
              <a:gd name="adj1" fmla="val 26742"/>
              <a:gd name="adj2" fmla="val -1140"/>
              <a:gd name="adj3" fmla="val 26744"/>
              <a:gd name="adj4" fmla="val -59926"/>
              <a:gd name="adj5" fmla="val 118494"/>
              <a:gd name="adj6" fmla="val -772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elevator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如何基于规格设计测试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7785"/>
            <a:ext cx="10515600" cy="49337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过程规格</a:t>
            </a:r>
            <a:endParaRPr lang="en-US" altLang="zh-CN" dirty="0" smtClean="0"/>
          </a:p>
          <a:p>
            <a:pPr lvl="1"/>
            <a:r>
              <a:rPr lang="zh-CN" altLang="en-US" dirty="0"/>
              <a:t>根据</a:t>
            </a:r>
            <a:r>
              <a:rPr lang="en-US" altLang="zh-CN" dirty="0" smtClean="0"/>
              <a:t>Requires</a:t>
            </a:r>
            <a:r>
              <a:rPr lang="zh-CN" altLang="en-US" dirty="0" smtClean="0"/>
              <a:t>信息来做测试准备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Requires + Effects</a:t>
            </a:r>
            <a:r>
              <a:rPr lang="zh-CN" altLang="en-US" dirty="0" smtClean="0"/>
              <a:t>来对方法输入进行数据划分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来检查方法执行是否满足规格要求</a:t>
            </a:r>
            <a:endParaRPr lang="en-US" altLang="zh-CN" dirty="0" smtClean="0"/>
          </a:p>
          <a:p>
            <a:r>
              <a:rPr lang="zh-CN" altLang="en-US" dirty="0"/>
              <a:t>类</a:t>
            </a:r>
            <a:r>
              <a:rPr lang="zh-CN" altLang="en-US" dirty="0" smtClean="0"/>
              <a:t>规格</a:t>
            </a:r>
            <a:endParaRPr lang="en-US" altLang="zh-CN" dirty="0" smtClean="0"/>
          </a:p>
          <a:p>
            <a:pPr lvl="1"/>
            <a:r>
              <a:rPr lang="zh-CN" altLang="en-US" dirty="0"/>
              <a:t>基于</a:t>
            </a:r>
            <a:r>
              <a:rPr lang="zh-CN" altLang="en-US" dirty="0" smtClean="0"/>
              <a:t>不变式来准备相关对象的属性数据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使用不变式来检查方法执行后的对象状态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repOK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迭代规格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信息即可</a:t>
            </a:r>
            <a:endParaRPr lang="en-US" altLang="zh-CN" dirty="0" smtClean="0"/>
          </a:p>
          <a:p>
            <a:r>
              <a:rPr lang="zh-CN" altLang="en-US" dirty="0" smtClean="0"/>
              <a:t>类型层次规格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使用子类对象代替父类型对象的使用场合：被测对象方法的参数输入、</a:t>
            </a:r>
            <a:r>
              <a:rPr lang="zh-CN" altLang="en-US" dirty="0"/>
              <a:t>被</a:t>
            </a:r>
            <a:r>
              <a:rPr lang="zh-CN" altLang="en-US" dirty="0" smtClean="0"/>
              <a:t>测对象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08648" y="294157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Vector&lt;String&gt; scan4subs(String </a:t>
            </a:r>
            <a:r>
              <a:rPr lang="en-US" altLang="zh-CN" dirty="0" err="1"/>
              <a:t>dir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/*@requires: </a:t>
            </a:r>
            <a:r>
              <a:rPr lang="en-US" altLang="zh-CN" dirty="0" err="1"/>
              <a:t>Files.isDirectory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== true</a:t>
            </a:r>
          </a:p>
          <a:p>
            <a:r>
              <a:rPr lang="en-US" altLang="zh-CN" dirty="0"/>
              <a:t>    @modifies: none</a:t>
            </a:r>
          </a:p>
          <a:p>
            <a:r>
              <a:rPr lang="en-US" altLang="zh-CN" dirty="0" smtClean="0"/>
              <a:t>@</a:t>
            </a:r>
            <a:r>
              <a:rPr lang="en-US" altLang="zh-CN" dirty="0"/>
              <a:t>effects: \all String p; </a:t>
            </a:r>
            <a:r>
              <a:rPr lang="en-US" altLang="zh-CN" dirty="0" err="1"/>
              <a:t>p.substring</a:t>
            </a:r>
            <a:r>
              <a:rPr lang="en-US" altLang="zh-CN" dirty="0"/>
              <a:t>(</a:t>
            </a:r>
            <a:r>
              <a:rPr lang="en-US" altLang="zh-CN" dirty="0" err="1"/>
              <a:t>dir</a:t>
            </a:r>
            <a:r>
              <a:rPr lang="en-US" altLang="zh-CN" dirty="0"/>
              <a:t>).equals(</a:t>
            </a:r>
            <a:r>
              <a:rPr lang="en-US" altLang="zh-CN" dirty="0" err="1"/>
              <a:t>dir</a:t>
            </a:r>
            <a:r>
              <a:rPr lang="en-US" altLang="zh-CN" dirty="0"/>
              <a:t>); new File(</a:t>
            </a:r>
            <a:r>
              <a:rPr lang="en-US" altLang="zh-CN" dirty="0" err="1"/>
              <a:t>dir</a:t>
            </a:r>
            <a:r>
              <a:rPr lang="en-US" altLang="zh-CN" dirty="0"/>
              <a:t>)).</a:t>
            </a:r>
            <a:r>
              <a:rPr lang="en-US" altLang="zh-CN" dirty="0" err="1"/>
              <a:t>listFiles</a:t>
            </a:r>
            <a:r>
              <a:rPr lang="en-US" altLang="zh-CN" dirty="0"/>
              <a:t>().contains(p) ==&gt;\</a:t>
            </a:r>
            <a:r>
              <a:rPr lang="en-US" altLang="zh-CN" dirty="0" err="1"/>
              <a:t>result.contains</a:t>
            </a:r>
            <a:r>
              <a:rPr lang="en-US" altLang="zh-CN" dirty="0"/>
              <a:t>(p);</a:t>
            </a:r>
          </a:p>
          <a:p>
            <a:r>
              <a:rPr lang="en-US" altLang="zh-CN" dirty="0"/>
              <a:t>    \</a:t>
            </a:r>
            <a:r>
              <a:rPr lang="en-US" altLang="zh-CN" dirty="0" err="1"/>
              <a:t>result.size</a:t>
            </a:r>
            <a:r>
              <a:rPr lang="en-US" altLang="zh-CN" dirty="0"/>
              <a:t> == (new File(</a:t>
            </a:r>
            <a:r>
              <a:rPr lang="en-US" altLang="zh-CN" dirty="0" err="1"/>
              <a:t>dir</a:t>
            </a:r>
            <a:r>
              <a:rPr lang="en-US" altLang="zh-CN" dirty="0"/>
              <a:t>)).</a:t>
            </a:r>
            <a:r>
              <a:rPr lang="en-US" altLang="zh-CN" dirty="0" err="1"/>
              <a:t>listFiles</a:t>
            </a:r>
            <a:r>
              <a:rPr lang="en-US" altLang="zh-CN" dirty="0"/>
              <a:t>().length</a:t>
            </a:r>
          </a:p>
          <a:p>
            <a:r>
              <a:rPr lang="en-US" altLang="zh-CN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7322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测试是否可以结束了？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你永远不知道代码中还存在哪些</a:t>
            </a:r>
            <a:r>
              <a:rPr lang="en-US" altLang="zh-CN" dirty="0" smtClean="0"/>
              <a:t>bug</a:t>
            </a:r>
          </a:p>
          <a:p>
            <a:r>
              <a:rPr lang="zh-CN" altLang="en-US" dirty="0" smtClean="0"/>
              <a:t>看看你覆盖了什么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方法是否都覆盖了？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方法的输入划分组合是否都覆盖了？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对象交互流程是否都覆盖了？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数据容器对象覆盖了哪些格局？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是否所有代码都被执行了？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是否所有分支都被执行了？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02" y="1558924"/>
            <a:ext cx="5724525" cy="3943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高效率的组织和运行你的测试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6421583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普遍使用的单元测试方法</a:t>
            </a:r>
            <a:endParaRPr lang="en-US" altLang="zh-CN" dirty="0" smtClean="0"/>
          </a:p>
          <a:p>
            <a:r>
              <a:rPr lang="zh-CN" altLang="en-US" dirty="0" smtClean="0"/>
              <a:t>提供了一个框架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junit.framework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TestCase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setUp</a:t>
            </a:r>
            <a:r>
              <a:rPr lang="zh-CN" altLang="en-US" dirty="0" smtClean="0"/>
              <a:t>：准备测试所需的数据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被测对象、测试桩对象和必要的数据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tearDown</a:t>
            </a:r>
            <a:r>
              <a:rPr lang="zh-CN" altLang="en-US" dirty="0" smtClean="0"/>
              <a:t>：测试完成后清理所建立的相关数据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testMethodName</a:t>
            </a:r>
            <a:r>
              <a:rPr lang="zh-CN" altLang="en-US" dirty="0" smtClean="0"/>
              <a:t>：调用被测方法</a:t>
            </a:r>
            <a:r>
              <a:rPr lang="en-US" altLang="zh-CN" i="1" dirty="0"/>
              <a:t>m</a:t>
            </a:r>
            <a:r>
              <a:rPr lang="en-US" altLang="zh-CN" i="1" dirty="0" smtClean="0"/>
              <a:t>ethod</a:t>
            </a:r>
          </a:p>
          <a:p>
            <a:r>
              <a:rPr lang="zh-CN" altLang="en-US" dirty="0" smtClean="0"/>
              <a:t>继承</a:t>
            </a:r>
            <a:r>
              <a:rPr lang="en-US" altLang="zh-CN" dirty="0" err="1" smtClean="0"/>
              <a:t>TestCase</a:t>
            </a:r>
            <a:r>
              <a:rPr lang="zh-CN" altLang="en-US" dirty="0" smtClean="0"/>
              <a:t>实现自己的测试用例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框架编写测试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92945" y="1416363"/>
            <a:ext cx="5006110" cy="5332229"/>
          </a:xfrm>
          <a:prstGeom prst="rect">
            <a:avLst/>
          </a:prstGeom>
          <a:solidFill>
            <a:srgbClr val="E7E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IntSet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TestCase {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CN" altLang="zh-CN" sz="1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zh-CN" sz="1400" dirty="0" err="1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IntSet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IntSet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Test(String testName) {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(testName);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setUp()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Exception {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.setUp();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 =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zh-CN" sz="14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14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 = new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IntSet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(v);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tearDown()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Exception {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.tearDown();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 = </a:t>
            </a:r>
            <a:r>
              <a:rPr lang="en-US" altLang="zh-CN" sz="14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 = </a:t>
            </a:r>
            <a:r>
              <a:rPr lang="en-US" altLang="zh-CN" sz="14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test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 </a:t>
            </a:r>
            <a:r>
              <a:rPr lang="en-US" altLang="zh-CN" sz="14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assertEquals(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s.include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5C5C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8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032FD-CDAF-4F35-AE50-F5588B05BAF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Junit4</a:t>
            </a:r>
            <a:r>
              <a:rPr lang="zh-CN" altLang="en-US" dirty="0"/>
              <a:t>来编写测试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335031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org.junit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.*;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import static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org.junit.Assert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.*;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800" b="1" i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800" b="1" i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xxxTest</a:t>
            </a:r>
            <a:r>
              <a:rPr lang="en-US" altLang="zh-CN" sz="1800" b="1" i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...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800" b="1" dirty="0" err="1" smtClean="0">
                <a:solidFill>
                  <a:srgbClr val="003399"/>
                </a:solidFill>
                <a:latin typeface="Courier New" panose="02070309020205020404" pitchFamily="49" charset="0"/>
              </a:rPr>
              <a:t>BeforeClass</a:t>
            </a:r>
            <a:endParaRPr lang="en-US" altLang="zh-CN" sz="1800" b="1" dirty="0" smtClean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</a:rPr>
              <a:t>public static void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&lt;</a:t>
            </a:r>
            <a:r>
              <a:rPr lang="en-US" altLang="zh-CN" sz="18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&gt;(){…}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8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 @</a:t>
            </a:r>
            <a:r>
              <a:rPr lang="en-US" altLang="zh-CN" sz="1800" b="1" dirty="0" err="1" smtClean="0">
                <a:solidFill>
                  <a:srgbClr val="003399"/>
                </a:solidFill>
                <a:latin typeface="Courier New" panose="02070309020205020404" pitchFamily="49" charset="0"/>
              </a:rPr>
              <a:t>AfterClass</a:t>
            </a:r>
            <a:endParaRPr lang="en-US" altLang="zh-CN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u="sng" dirty="0">
                <a:latin typeface="Courier New" panose="02070309020205020404" pitchFamily="49" charset="0"/>
              </a:rPr>
              <a:t>public static void</a:t>
            </a:r>
            <a:r>
              <a:rPr lang="en-US" altLang="zh-CN" sz="1800" dirty="0">
                <a:latin typeface="Courier New" panose="02070309020205020404" pitchFamily="49" charset="0"/>
              </a:rPr>
              <a:t> &lt;</a:t>
            </a:r>
            <a:r>
              <a:rPr lang="en-US" altLang="zh-CN" sz="1800" b="1" i="1" dirty="0">
                <a:latin typeface="Courier New" panose="02070309020205020404" pitchFamily="49" charset="0"/>
              </a:rPr>
              <a:t>name</a:t>
            </a:r>
            <a:r>
              <a:rPr lang="en-US" altLang="zh-CN" sz="1800" dirty="0" smtClean="0">
                <a:latin typeface="Courier New" panose="02070309020205020404" pitchFamily="49" charset="0"/>
              </a:rPr>
              <a:t>&gt;(){…}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@</a:t>
            </a:r>
            <a:r>
              <a:rPr lang="en-US" altLang="zh-CN" sz="1800" b="1" dirty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Before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public void </a:t>
            </a:r>
            <a:r>
              <a:rPr lang="en-US" altLang="zh-CN" sz="1800" b="1" i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&lt;name&gt;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() {…}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1" dirty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@After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public void </a:t>
            </a:r>
            <a:r>
              <a:rPr lang="en-US" altLang="zh-CN" sz="18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&lt;name&gt;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{…}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</a:rPr>
              <a:t>    </a:t>
            </a:r>
            <a:r>
              <a:rPr lang="en-US" altLang="zh-CN" sz="1900" b="1" dirty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@Test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public void </a:t>
            </a:r>
            <a:r>
              <a:rPr lang="en-US" altLang="zh-CN" sz="1800" b="1" i="1" dirty="0">
                <a:latin typeface="Courier New" panose="02070309020205020404" pitchFamily="49" charset="0"/>
              </a:rPr>
              <a:t>&lt;</a:t>
            </a:r>
            <a:r>
              <a:rPr lang="en-US" altLang="zh-CN" sz="1800" b="1" i="1" dirty="0" err="1">
                <a:latin typeface="Courier New" panose="02070309020205020404" pitchFamily="49" charset="0"/>
              </a:rPr>
              <a:t>testxxx</a:t>
            </a:r>
            <a:r>
              <a:rPr lang="en-US" altLang="zh-CN" sz="1800" b="1" i="1" dirty="0">
                <a:latin typeface="Courier New" panose="02070309020205020404" pitchFamily="49" charset="0"/>
              </a:rPr>
              <a:t>&gt;</a:t>
            </a:r>
            <a:r>
              <a:rPr lang="en-US" altLang="zh-CN" sz="1800" dirty="0">
                <a:latin typeface="Courier New" panose="02070309020205020404" pitchFamily="49" charset="0"/>
              </a:rPr>
              <a:t>() </a:t>
            </a:r>
            <a:r>
              <a:rPr lang="en-US" altLang="zh-CN" sz="1800" dirty="0" smtClean="0">
                <a:latin typeface="Courier New" panose="02070309020205020404" pitchFamily="49" charset="0"/>
              </a:rPr>
              <a:t>{…}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@</a:t>
            </a:r>
            <a:r>
              <a:rPr lang="en-US" altLang="zh-CN" sz="1800" dirty="0" err="1" smtClean="0">
                <a:latin typeface="Courier New" panose="02070309020205020404" pitchFamily="49" charset="0"/>
              </a:rPr>
              <a:t>BeforeClass</a:t>
            </a:r>
            <a:r>
              <a:rPr lang="en-US" altLang="zh-CN" sz="1800" dirty="0" smtClean="0">
                <a:latin typeface="Courier New" panose="02070309020205020404" pitchFamily="49" charset="0"/>
              </a:rPr>
              <a:t>: </a:t>
            </a:r>
            <a:r>
              <a:rPr lang="zh-CN" altLang="en-US" sz="1800" dirty="0">
                <a:latin typeface="Courier New" panose="02070309020205020404" pitchFamily="49" charset="0"/>
              </a:rPr>
              <a:t>一次性</a:t>
            </a:r>
            <a:r>
              <a:rPr lang="en-US" altLang="zh-CN" sz="1800" dirty="0" err="1" smtClean="0">
                <a:latin typeface="Courier New" panose="02070309020205020404" pitchFamily="49" charset="0"/>
              </a:rPr>
              <a:t>setUp</a:t>
            </a:r>
            <a:r>
              <a:rPr lang="en-US" altLang="zh-CN" sz="1800" dirty="0">
                <a:latin typeface="Courier New" panose="02070309020205020404" pitchFamily="49" charset="0"/>
              </a:rPr>
              <a:t>, @</a:t>
            </a:r>
            <a:r>
              <a:rPr lang="en-US" altLang="zh-CN" sz="1800" dirty="0" err="1" smtClean="0">
                <a:latin typeface="Courier New" panose="02070309020205020404" pitchFamily="49" charset="0"/>
              </a:rPr>
              <a:t>AfterClass</a:t>
            </a:r>
            <a:r>
              <a:rPr lang="en-US" altLang="zh-CN" sz="1800" dirty="0" smtClean="0">
                <a:latin typeface="Courier New" panose="02070309020205020404" pitchFamily="49" charset="0"/>
              </a:rPr>
              <a:t>: </a:t>
            </a:r>
            <a:r>
              <a:rPr lang="zh-CN" altLang="en-US" sz="1800" dirty="0" smtClean="0">
                <a:latin typeface="Courier New" panose="02070309020205020404" pitchFamily="49" charset="0"/>
              </a:rPr>
              <a:t>一次性</a:t>
            </a:r>
            <a:r>
              <a:rPr lang="en-US" altLang="zh-CN" sz="1800" dirty="0" err="1" smtClean="0">
                <a:latin typeface="Courier New" panose="02070309020205020404" pitchFamily="49" charset="0"/>
              </a:rPr>
              <a:t>tearDown</a:t>
            </a:r>
            <a:r>
              <a:rPr lang="en-US" altLang="zh-CN" sz="1800" dirty="0">
                <a:latin typeface="Courier New" panose="02070309020205020404" pitchFamily="49" charset="0"/>
              </a:rPr>
              <a:t>,@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Before: </a:t>
            </a:r>
            <a:r>
              <a:rPr lang="en-US" altLang="zh-CN" sz="18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setUp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, @After: </a:t>
            </a:r>
            <a:r>
              <a:rPr lang="en-US" altLang="zh-CN" sz="18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tearDown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,@Test: test case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4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断言来检查被测对象的返回值</a:t>
            </a:r>
            <a:endParaRPr lang="en-US" altLang="zh-CN" dirty="0"/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608946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ea typeface="宋体" panose="02010600030101010101" pitchFamily="2" charset="-122"/>
              </a:rPr>
              <a:t>assertTrue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</a:rPr>
              <a:t>String message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a typeface="宋体" panose="02010600030101010101" pitchFamily="2" charset="-122"/>
              </a:rPr>
              <a:t> condition)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assertFalse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</a:rPr>
              <a:t>String message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a typeface="宋体" panose="02010600030101010101" pitchFamily="2" charset="-122"/>
              </a:rPr>
              <a:t> condition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1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assertEquals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</a:rPr>
              <a:t>String message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u="sng" dirty="0">
                <a:ea typeface="宋体" panose="02010600030101010101" pitchFamily="2" charset="-122"/>
              </a:rPr>
              <a:t>Object expected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u="sng" dirty="0">
                <a:ea typeface="宋体" panose="02010600030101010101" pitchFamily="2" charset="-122"/>
              </a:rPr>
              <a:t>Object actual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assertNotEquals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</a:rPr>
              <a:t>String message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u="sng" dirty="0">
                <a:ea typeface="宋体" panose="02010600030101010101" pitchFamily="2" charset="-122"/>
              </a:rPr>
              <a:t>Object expected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u="sng" dirty="0">
                <a:ea typeface="宋体" panose="02010600030101010101" pitchFamily="2" charset="-122"/>
              </a:rPr>
              <a:t>Object actual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1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assertSame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</a:rPr>
              <a:t>String message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u="sng" dirty="0">
                <a:ea typeface="宋体" panose="02010600030101010101" pitchFamily="2" charset="-122"/>
              </a:rPr>
              <a:t>Object expected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u="sng" dirty="0">
                <a:ea typeface="宋体" panose="02010600030101010101" pitchFamily="2" charset="-122"/>
              </a:rPr>
              <a:t>Object actual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assertNotSame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</a:rPr>
              <a:t>String message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u="sng" dirty="0">
                <a:ea typeface="宋体" panose="02010600030101010101" pitchFamily="2" charset="-122"/>
              </a:rPr>
              <a:t>Object expected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u="sng" dirty="0">
                <a:ea typeface="宋体" panose="02010600030101010101" pitchFamily="2" charset="-122"/>
              </a:rPr>
              <a:t>Object actual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使用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==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</a:rPr>
              <a:t>而不是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.equals</a:t>
            </a:r>
            <a:r>
              <a:rPr lang="zh-CN" altLang="en-US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来进行比较</a:t>
            </a:r>
            <a:endParaRPr lang="en-US" altLang="zh-CN" sz="1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assertNull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</a:rPr>
              <a:t>String message</a:t>
            </a:r>
            <a:r>
              <a:rPr lang="en-US" altLang="zh-CN" sz="2000" dirty="0">
                <a:ea typeface="宋体" panose="02010600030101010101" pitchFamily="2" charset="-122"/>
              </a:rPr>
              <a:t>, Object </a:t>
            </a:r>
            <a:r>
              <a:rPr lang="en-US" altLang="zh-CN" sz="2000" dirty="0" err="1">
                <a:ea typeface="宋体" panose="02010600030101010101" pitchFamily="2" charset="-122"/>
              </a:rPr>
              <a:t>obj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assertNotNull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</a:rPr>
              <a:t>String message</a:t>
            </a:r>
            <a:r>
              <a:rPr lang="en-US" altLang="zh-CN" sz="2000" dirty="0">
                <a:ea typeface="宋体" panose="02010600030101010101" pitchFamily="2" charset="-122"/>
              </a:rPr>
              <a:t>, Object </a:t>
            </a:r>
            <a:r>
              <a:rPr lang="en-US" altLang="zh-CN" sz="2000" dirty="0" err="1">
                <a:ea typeface="宋体" panose="02010600030101010101" pitchFamily="2" charset="-122"/>
              </a:rPr>
              <a:t>obj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1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assert &lt;condition</a:t>
            </a:r>
            <a:r>
              <a:rPr lang="en-US" altLang="zh-CN" sz="2000" dirty="0" smtClean="0">
                <a:ea typeface="宋体" panose="02010600030101010101" pitchFamily="2" charset="-122"/>
              </a:rPr>
              <a:t>&gt;</a:t>
            </a:r>
            <a:endParaRPr lang="en-US" altLang="zh-CN" sz="1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public void fail(</a:t>
            </a:r>
            <a:r>
              <a:rPr lang="en-US" altLang="zh-CN" sz="2000" i="1" dirty="0">
                <a:ea typeface="宋体" panose="02010600030101010101" pitchFamily="2" charset="-122"/>
              </a:rPr>
              <a:t>String message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强制测试失败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5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E8595-17A5-462B-9015-AF80A9B5238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如何处理被测方法抛出异常？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org.junit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.*;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import static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org.junit.Assert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.*;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800" b="1" i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800" b="1" i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xxxTest</a:t>
            </a:r>
            <a:r>
              <a:rPr lang="en-US" altLang="zh-CN" sz="1800" b="1" i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...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@Test</a:t>
            </a:r>
            <a:r>
              <a:rPr lang="en-US" altLang="zh-CN" sz="1800" b="1" dirty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(expected = </a:t>
            </a:r>
            <a:r>
              <a:rPr lang="en-US" altLang="zh-CN" sz="1800" b="1" dirty="0" err="1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IndexOutOfBoundsException.class</a:t>
            </a:r>
            <a:r>
              <a:rPr lang="en-US" altLang="zh-CN" sz="1800" b="1" dirty="0">
                <a:solidFill>
                  <a:srgbClr val="00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public void </a:t>
            </a:r>
            <a:r>
              <a:rPr lang="en-US" altLang="zh-CN" sz="18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&lt;name&gt;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    ....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如果被测方法抛出</a:t>
            </a:r>
            <a:r>
              <a:rPr lang="en-US" altLang="zh-CN" dirty="0" err="1" smtClean="0">
                <a:solidFill>
                  <a:srgbClr val="003399"/>
                </a:solidFill>
                <a:latin typeface="Courier New" panose="02070309020205020404" pitchFamily="49" charset="0"/>
              </a:rPr>
              <a:t>IndexOutOfBoundsException</a:t>
            </a:r>
            <a:r>
              <a:rPr lang="zh-CN" altLang="en-US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该测试用例执行通过，否则测试用例执行</a:t>
            </a:r>
            <a:r>
              <a:rPr lang="zh-CN" altLang="en-US" dirty="0">
                <a:ea typeface="宋体" panose="02010600030101010101" pitchFamily="2" charset="-122"/>
              </a:rPr>
              <a:t>抛出</a:t>
            </a:r>
            <a:r>
              <a:rPr lang="en-US" altLang="zh-CN" dirty="0" smtClean="0">
                <a:ea typeface="宋体" panose="02010600030101010101" pitchFamily="2" charset="-122"/>
              </a:rPr>
              <a:t>Fail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7820" y="1411050"/>
            <a:ext cx="774250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Learn more in </a:t>
            </a:r>
            <a:r>
              <a:rPr lang="zh-CN" altLang="en-US" dirty="0" smtClean="0"/>
              <a:t>http</a:t>
            </a:r>
            <a:r>
              <a:rPr lang="zh-CN" altLang="en-US" dirty="0"/>
              <a:t>://www.ibm.com/developerworks/java/tutorials/j-junit4/</a:t>
            </a:r>
          </a:p>
        </p:txBody>
      </p:sp>
    </p:spTree>
    <p:extLst>
      <p:ext uri="{BB962C8B-B14F-4D97-AF65-F5344CB8AC3E}">
        <p14:creationId xmlns:p14="http://schemas.microsoft.com/office/powerpoint/2010/main" val="32551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.class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92083" cy="47981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任何一个类都可以获得这个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属性，它的类型是</a:t>
            </a:r>
            <a:r>
              <a:rPr lang="en-US" altLang="zh-CN" dirty="0" err="1" smtClean="0"/>
              <a:t>java.lang.Class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语言的反射机制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在不了解类具体规格的情况下来获得类、方法和属性等相关信息，甚至是构造对象和调用对象的机制</a:t>
            </a:r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Object</a:t>
            </a:r>
            <a:r>
              <a:rPr lang="zh-CN" altLang="en-US" dirty="0" smtClean="0"/>
              <a:t>管理所有对象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</a:t>
            </a:r>
            <a:r>
              <a:rPr lang="zh-CN" altLang="en-US" dirty="0" smtClean="0"/>
              <a:t>管理所有对象的类型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34916" y="121425"/>
            <a:ext cx="686546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java.lang</a:t>
            </a:r>
            <a:r>
              <a:rPr lang="en-US" altLang="zh-CN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java.lang.reflect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reflectMethods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Class x){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Method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[] methods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x.getDeclaredMethods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Method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m;</a:t>
            </a:r>
          </a:p>
          <a:p>
            <a:pPr lvl="1"/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for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methods.</a:t>
            </a:r>
            <a:r>
              <a:rPr lang="en-US" altLang="zh-CN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m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methods[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(m);    </a:t>
            </a:r>
          </a:p>
          <a:p>
            <a:pPr lvl="1"/>
            <a:r>
              <a:rPr lang="en-US" altLang="zh-CN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i</a:t>
            </a:r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m.getName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()==</a:t>
            </a:r>
            <a:r>
              <a:rPr lang="en-US" altLang="zh-CN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"foo</a:t>
            </a:r>
            <a:r>
              <a:rPr lang="en-US" altLang="zh-CN" sz="16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lvl="1"/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try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m.invoke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,i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);}</a:t>
            </a:r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(Exception e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{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);}</a:t>
            </a:r>
          </a:p>
          <a:p>
            <a:pPr lvl="1"/>
            <a:r>
              <a:rPr lang="en-US" altLang="zh-CN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foo(</a:t>
            </a:r>
            <a:r>
              <a:rPr lang="en-US" altLang="zh-CN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c.reflectMethods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c.getClass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580720" y="5767368"/>
            <a:ext cx="57526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C.reflectMethods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java.lang.Class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C.foo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C.main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java.lang.String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81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测试的目标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现实世界中的软件一定存在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发现软件中隐藏的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确认项目合同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软件需求的完成情况</a:t>
            </a:r>
            <a:endParaRPr lang="en-US" altLang="zh-CN" dirty="0" smtClean="0"/>
          </a:p>
          <a:p>
            <a:r>
              <a:rPr lang="zh-CN" altLang="en-US" dirty="0" smtClean="0"/>
              <a:t>测试不可以证明软件没有</a:t>
            </a:r>
            <a:r>
              <a:rPr lang="en-US" altLang="zh-CN" dirty="0" smtClean="0"/>
              <a:t>bug</a:t>
            </a:r>
          </a:p>
          <a:p>
            <a:r>
              <a:rPr lang="zh-CN" altLang="en-US" dirty="0"/>
              <a:t>被</a:t>
            </a:r>
            <a:r>
              <a:rPr lang="zh-CN" altLang="en-US" dirty="0" smtClean="0"/>
              <a:t>测系统</a:t>
            </a:r>
            <a:r>
              <a:rPr lang="en-US" altLang="zh-CN" dirty="0" smtClean="0"/>
              <a:t>(System Under Test, SUT)</a:t>
            </a:r>
          </a:p>
          <a:p>
            <a:r>
              <a:rPr lang="zh-CN" altLang="en-US" dirty="0" smtClean="0"/>
              <a:t>测试系统</a:t>
            </a:r>
            <a:r>
              <a:rPr lang="en-US" altLang="zh-CN" dirty="0" smtClean="0"/>
              <a:t>(Test System)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47103" y="2442117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什么是软件</a:t>
            </a:r>
            <a:r>
              <a:rPr lang="en-US" altLang="zh-CN" sz="2800" dirty="0" smtClean="0"/>
              <a:t>bug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pic>
        <p:nvPicPr>
          <p:cNvPr id="6" name="图片 5" descr="Assassin &lt;strong&gt;bug&lt;/strong&gt; aug08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03" y="780132"/>
            <a:ext cx="2286000" cy="1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Eclipse</a:t>
            </a:r>
            <a:r>
              <a:rPr lang="zh-CN" altLang="en-US" dirty="0" smtClean="0">
                <a:ea typeface="宋体" panose="02010600030101010101" pitchFamily="2" charset="-122"/>
              </a:rPr>
              <a:t>环境下使用</a:t>
            </a:r>
            <a:r>
              <a:rPr lang="en-US" altLang="zh-CN" dirty="0" err="1" smtClean="0">
                <a:ea typeface="宋体" panose="02010600030101010101" pitchFamily="2" charset="-122"/>
              </a:rPr>
              <a:t>Junit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7328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Eclipse</a:t>
            </a:r>
            <a:r>
              <a:rPr lang="zh-CN" altLang="en-US" dirty="0" smtClean="0">
                <a:ea typeface="宋体" panose="02010600030101010101" pitchFamily="2" charset="-122"/>
              </a:rPr>
              <a:t>项目中加入</a:t>
            </a:r>
            <a:r>
              <a:rPr lang="en-US" altLang="zh-CN" dirty="0" err="1" smtClean="0">
                <a:ea typeface="宋体" panose="02010600030101010101" pitchFamily="2" charset="-122"/>
              </a:rPr>
              <a:t>Junit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 smtClean="0">
                <a:ea typeface="宋体" panose="02010600030101010101" pitchFamily="2" charset="-122"/>
              </a:rPr>
              <a:t>Project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-&gt; </a:t>
            </a:r>
            <a:r>
              <a:rPr lang="en-US" altLang="zh-CN" b="1" dirty="0">
                <a:ea typeface="宋体" panose="02010600030101010101" pitchFamily="2" charset="-122"/>
              </a:rPr>
              <a:t>Properties</a:t>
            </a:r>
            <a:r>
              <a:rPr lang="en-US" altLang="zh-CN" dirty="0">
                <a:ea typeface="宋体" panose="02010600030101010101" pitchFamily="2" charset="-122"/>
              </a:rPr>
              <a:t> -&gt; </a:t>
            </a:r>
            <a:r>
              <a:rPr lang="en-US" altLang="zh-CN" dirty="0" smtClean="0">
                <a:ea typeface="宋体" panose="02010600030101010101" pitchFamily="2" charset="-122"/>
              </a:rPr>
              <a:t>Java Build Path -&gt; Libraries -&gt; </a:t>
            </a:r>
            <a:r>
              <a:rPr lang="en-US" altLang="zh-CN" b="1" dirty="0" smtClean="0">
                <a:ea typeface="宋体" panose="02010600030101010101" pitchFamily="2" charset="-122"/>
              </a:rPr>
              <a:t>Add Library</a:t>
            </a:r>
            <a:r>
              <a:rPr lang="en-US" altLang="zh-CN" dirty="0" smtClean="0">
                <a:ea typeface="宋体" panose="02010600030101010101" pitchFamily="2" charset="-122"/>
              </a:rPr>
              <a:t> -&gt; </a:t>
            </a:r>
            <a:r>
              <a:rPr lang="en-US" altLang="zh-CN" dirty="0" err="1" smtClean="0">
                <a:ea typeface="宋体" panose="02010600030101010101" pitchFamily="2" charset="-122"/>
              </a:rPr>
              <a:t>Junit</a:t>
            </a:r>
            <a:r>
              <a:rPr lang="en-US" altLang="zh-CN" dirty="0" smtClean="0">
                <a:ea typeface="宋体" panose="02010600030101010101" pitchFamily="2" charset="-122"/>
              </a:rPr>
              <a:t> -&gt;…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62" y="2693410"/>
            <a:ext cx="5668351" cy="40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8F43F-A421-4745-8A16-A8EE23B4B92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创建测试用例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1370157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可以选择被测试方法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Junit</a:t>
            </a:r>
            <a:r>
              <a:rPr lang="zh-CN" altLang="en-US" dirty="0" smtClean="0">
                <a:ea typeface="宋体" panose="02010600030101010101" pitchFamily="2" charset="-122"/>
              </a:rPr>
              <a:t>框架自动生成相应的</a:t>
            </a:r>
            <a:r>
              <a:rPr lang="en-US" altLang="zh-CN" dirty="0" smtClean="0">
                <a:ea typeface="宋体" panose="02010600030101010101" pitchFamily="2" charset="-122"/>
              </a:rPr>
              <a:t>@Test</a:t>
            </a:r>
            <a:r>
              <a:rPr lang="zh-CN" altLang="en-US" dirty="0" smtClean="0">
                <a:ea typeface="宋体" panose="02010600030101010101" pitchFamily="2" charset="-122"/>
              </a:rPr>
              <a:t>方法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60" y="1116878"/>
            <a:ext cx="4711928" cy="54784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67" y="2753766"/>
            <a:ext cx="5118389" cy="40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F989-F299-461B-B0B7-848F2C6F202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运行测试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806" y="1952121"/>
            <a:ext cx="3570209" cy="46012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15" y="1821874"/>
            <a:ext cx="6763262" cy="47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08733" cy="43513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 smtClean="0"/>
              <a:t>针对支持捎带的单电梯作业（第三次作业）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补充电梯类、调度类、请求队列类的规格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符合</a:t>
            </a:r>
            <a:r>
              <a:rPr lang="en-US" altLang="zh-CN" sz="2000" dirty="0" smtClean="0"/>
              <a:t>JSF</a:t>
            </a:r>
            <a:r>
              <a:rPr lang="zh-CN" altLang="en-US" sz="2000" dirty="0" smtClean="0"/>
              <a:t>规范！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 smtClean="0"/>
              <a:t>Junit4</a:t>
            </a:r>
            <a:r>
              <a:rPr lang="zh-CN" altLang="en-US" sz="2000" dirty="0" smtClean="0"/>
              <a:t>来设计和实现测试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按照规格来设计测试场景和数据组合，</a:t>
            </a:r>
            <a:r>
              <a:rPr lang="en-US" altLang="zh-CN" sz="1800" dirty="0" smtClean="0"/>
              <a:t>Requires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Effects</a:t>
            </a:r>
            <a:r>
              <a:rPr lang="zh-CN" altLang="en-US" sz="1800" dirty="0" smtClean="0"/>
              <a:t>中明确的每种组合都独立实现为一个测试用例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电梯类、调度类、请求类所有方法的分支覆盖率</a:t>
            </a:r>
            <a:r>
              <a:rPr lang="en-US" altLang="zh-CN" sz="1800" dirty="0" smtClean="0"/>
              <a:t>100%</a:t>
            </a:r>
          </a:p>
          <a:p>
            <a:r>
              <a:rPr lang="zh-CN" altLang="en-US" sz="2400" dirty="0" smtClean="0"/>
              <a:t>提交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源程序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Junit4</a:t>
            </a:r>
            <a:r>
              <a:rPr lang="zh-CN" altLang="en-US" sz="2000" dirty="0" smtClean="0"/>
              <a:t>测试程序、测试程序运行覆盖率报告</a:t>
            </a:r>
            <a:endParaRPr lang="en-US" altLang="zh-CN" sz="2000" dirty="0" smtClean="0"/>
          </a:p>
          <a:p>
            <a:r>
              <a:rPr lang="zh-CN" altLang="en-US" sz="2400" dirty="0" smtClean="0"/>
              <a:t>测试检查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检查过程规格的</a:t>
            </a:r>
            <a:r>
              <a:rPr lang="en-US" altLang="zh-CN" sz="2000" dirty="0" smtClean="0"/>
              <a:t>Effects</a:t>
            </a:r>
            <a:r>
              <a:rPr lang="zh-CN" altLang="en-US" sz="2000" dirty="0" smtClean="0"/>
              <a:t>是否完整，如果不完整，按照方法为单位报告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incomplete</a:t>
            </a:r>
            <a:r>
              <a:rPr lang="zh-CN" altLang="en-US" sz="2000" dirty="0" smtClean="0"/>
              <a:t>类型</a:t>
            </a:r>
            <a:r>
              <a:rPr lang="en-US" altLang="zh-CN" sz="2000" dirty="0" smtClean="0"/>
              <a:t>bug</a:t>
            </a:r>
          </a:p>
          <a:p>
            <a:pPr lvl="2"/>
            <a:r>
              <a:rPr lang="zh-CN" altLang="en-US" sz="1800" dirty="0" smtClean="0"/>
              <a:t>测试者务必指出为什么不完整，否则算为无效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报告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检查那三个类方法的分支覆盖率是否达到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，每个不足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的方法都报告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incomplete</a:t>
            </a:r>
            <a:r>
              <a:rPr lang="zh-CN" altLang="en-US" sz="2000" dirty="0" smtClean="0"/>
              <a:t>类型</a:t>
            </a:r>
            <a:r>
              <a:rPr lang="en-US" altLang="zh-CN" sz="2000" dirty="0" smtClean="0"/>
              <a:t>bug</a:t>
            </a:r>
          </a:p>
          <a:p>
            <a:pPr lvl="1"/>
            <a:r>
              <a:rPr lang="zh-CN" altLang="en-US" sz="2000" dirty="0" smtClean="0"/>
              <a:t>补充测试用例来发现被测程序中的任意问题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要求提交测试代码和相应的运行结果，按照</a:t>
            </a:r>
            <a:r>
              <a:rPr lang="en-US" altLang="zh-CN" sz="1800" dirty="0" smtClean="0"/>
              <a:t>wrong</a:t>
            </a:r>
            <a:r>
              <a:rPr lang="zh-CN" altLang="en-US" sz="1800" dirty="0" smtClean="0"/>
              <a:t>类型报告</a:t>
            </a:r>
            <a:r>
              <a:rPr lang="en-US" altLang="zh-CN" sz="1800" dirty="0" smtClean="0"/>
              <a:t>bug</a:t>
            </a:r>
          </a:p>
          <a:p>
            <a:pPr lvl="2"/>
            <a:r>
              <a:rPr lang="zh-CN" altLang="en-US" sz="1800" dirty="0" smtClean="0"/>
              <a:t>如果测试发现的问题未提交补充的</a:t>
            </a:r>
            <a:r>
              <a:rPr lang="en-US" altLang="zh-CN" sz="1800" dirty="0" smtClean="0"/>
              <a:t>junit4</a:t>
            </a:r>
            <a:r>
              <a:rPr lang="zh-CN" altLang="en-US" sz="1800" dirty="0" smtClean="0"/>
              <a:t>测试代码，视为无效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报告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会采用和那次作业不同的测试分配方案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测试系统的组成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测试准备</a:t>
            </a:r>
            <a:r>
              <a:rPr lang="en-US" altLang="zh-CN" dirty="0" smtClean="0"/>
              <a:t>/</a:t>
            </a:r>
            <a:r>
              <a:rPr lang="zh-CN" altLang="en-US" dirty="0" smtClean="0"/>
              <a:t>初始化行为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测试激励行为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测试判定行为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测试初始化数据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测试激励数据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测试判定数据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700098" y="1676394"/>
            <a:ext cx="1653702" cy="64852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被测系统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85" y="1252944"/>
            <a:ext cx="1438275" cy="149542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7556060" y="2000657"/>
            <a:ext cx="2144038" cy="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010071" y="4089769"/>
            <a:ext cx="1653702" cy="64852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2"/>
            <a:endCxn id="9" idx="0"/>
          </p:cNvCxnSpPr>
          <p:nvPr/>
        </p:nvCxnSpPr>
        <p:spPr>
          <a:xfrm flipH="1">
            <a:off x="6836922" y="2748369"/>
            <a:ext cx="1" cy="134140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5" idx="2"/>
          </p:cNvCxnSpPr>
          <p:nvPr/>
        </p:nvCxnSpPr>
        <p:spPr>
          <a:xfrm flipV="1">
            <a:off x="7663773" y="2324921"/>
            <a:ext cx="2863176" cy="2089112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196623" y="5431169"/>
            <a:ext cx="9731022" cy="6485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如果被测系统与用户在运行时有交互行为，测试系统如何实施测试？</a:t>
            </a:r>
            <a:endParaRPr lang="zh-CN" altLang="en-US" sz="2400" dirty="0"/>
          </a:p>
        </p:txBody>
      </p:sp>
      <p:sp>
        <p:nvSpPr>
          <p:cNvPr id="7" name="流程图: 多文档 6"/>
          <p:cNvSpPr/>
          <p:nvPr/>
        </p:nvSpPr>
        <p:spPr>
          <a:xfrm>
            <a:off x="8088086" y="2748369"/>
            <a:ext cx="1121676" cy="102981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需求规格说明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7" idx="3"/>
            <a:endCxn id="5" idx="1"/>
          </p:cNvCxnSpPr>
          <p:nvPr/>
        </p:nvCxnSpPr>
        <p:spPr>
          <a:xfrm flipV="1">
            <a:off x="9209762" y="2000658"/>
            <a:ext cx="490336" cy="12626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1"/>
            <a:endCxn id="9" idx="0"/>
          </p:cNvCxnSpPr>
          <p:nvPr/>
        </p:nvCxnSpPr>
        <p:spPr>
          <a:xfrm flipH="1">
            <a:off x="6836922" y="3263275"/>
            <a:ext cx="1251164" cy="8264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2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测试用例</a:t>
            </a:r>
            <a:r>
              <a:rPr lang="en-US" altLang="zh-CN" dirty="0" smtClean="0"/>
              <a:t>(test case)</a:t>
            </a:r>
          </a:p>
          <a:p>
            <a:pPr lvl="1"/>
            <a:r>
              <a:rPr lang="zh-CN" altLang="en-US" dirty="0" smtClean="0"/>
              <a:t>场景型测试用例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数据型测试用例</a:t>
            </a:r>
            <a:endParaRPr lang="en-US" altLang="zh-CN" dirty="0" smtClean="0"/>
          </a:p>
          <a:p>
            <a:r>
              <a:rPr lang="zh-CN" altLang="en-US" dirty="0" smtClean="0"/>
              <a:t>测试判定结果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</a:t>
            </a:r>
            <a:r>
              <a:rPr lang="zh-CN" altLang="en-US" dirty="0" smtClean="0"/>
              <a:t>：测试用例执行通过判断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Fail</a:t>
            </a:r>
            <a:r>
              <a:rPr lang="zh-CN" altLang="en-US" dirty="0" smtClean="0"/>
              <a:t>：测试用例执行未通过判断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Inconclusive</a:t>
            </a:r>
            <a:r>
              <a:rPr lang="zh-CN" altLang="en-US" dirty="0" smtClean="0"/>
              <a:t>：不确定</a:t>
            </a:r>
            <a:endParaRPr lang="en-US" altLang="zh-CN" dirty="0" smtClean="0"/>
          </a:p>
          <a:p>
            <a:r>
              <a:rPr lang="zh-CN" altLang="en-US" dirty="0" smtClean="0"/>
              <a:t>测试覆盖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代码覆盖：语句覆盖、分支覆盖、路径覆盖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功能覆盖：功能覆盖、场景覆盖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数据覆盖：输入划分覆盖、数据组合覆盖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测试类型划分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</a:t>
            </a:r>
            <a:r>
              <a:rPr lang="en-US" altLang="zh-CN" dirty="0" smtClean="0"/>
              <a:t>SUT</a:t>
            </a:r>
            <a:r>
              <a:rPr lang="zh-CN" altLang="en-US" dirty="0" smtClean="0"/>
              <a:t>信息的详细程度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黑盒测试</a:t>
            </a:r>
            <a:endParaRPr lang="en-US" altLang="zh-CN" dirty="0" smtClean="0"/>
          </a:p>
          <a:p>
            <a:pPr lvl="2"/>
            <a:r>
              <a:rPr lang="zh-CN" altLang="en-US" dirty="0"/>
              <a:t>白</a:t>
            </a:r>
            <a:r>
              <a:rPr lang="zh-CN" altLang="en-US" dirty="0" smtClean="0"/>
              <a:t>盒测试</a:t>
            </a:r>
            <a:endParaRPr lang="en-US" altLang="zh-CN" dirty="0" smtClean="0"/>
          </a:p>
          <a:p>
            <a:pPr lvl="2"/>
            <a:r>
              <a:rPr lang="zh-CN" altLang="en-US" dirty="0"/>
              <a:t>灰盒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按照测试目标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性能测试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鲁棒性测试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回归测试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如何设计测试数据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分析被测对象需要提供哪些输入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r>
              <a:rPr lang="zh-CN" altLang="en-US" dirty="0" smtClean="0"/>
              <a:t>分析各个输入的范围划分</a:t>
            </a:r>
            <a:r>
              <a:rPr lang="en-US" altLang="zh-CN" dirty="0" smtClean="0"/>
              <a:t>(test partition)</a:t>
            </a:r>
          </a:p>
          <a:p>
            <a:pPr lvl="1"/>
            <a:r>
              <a:rPr lang="zh-CN" altLang="en-US" dirty="0" smtClean="0"/>
              <a:t>划分等价类</a:t>
            </a:r>
            <a:endParaRPr lang="en-US" altLang="zh-CN" dirty="0" smtClean="0"/>
          </a:p>
          <a:p>
            <a:r>
              <a:rPr lang="zh-CN" altLang="en-US" dirty="0" smtClean="0"/>
              <a:t>分析输入之间的可能依赖关系</a:t>
            </a:r>
            <a:endParaRPr lang="en-US" altLang="zh-CN" dirty="0" smtClean="0"/>
          </a:p>
          <a:p>
            <a:r>
              <a:rPr lang="zh-CN" altLang="en-US" dirty="0" smtClean="0"/>
              <a:t>针对每个输入</a:t>
            </a:r>
            <a:r>
              <a:rPr lang="en-US" altLang="zh-CN" dirty="0" smtClean="0"/>
              <a:t>Xi</a:t>
            </a:r>
            <a:r>
              <a:rPr lang="zh-CN" altLang="en-US" dirty="0" smtClean="0"/>
              <a:t>“抽样”生成相应的数据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</a:t>
            </a:r>
            <a:r>
              <a:rPr lang="zh-CN" altLang="en-US" dirty="0" smtClean="0"/>
              <a:t>组数据：</a:t>
            </a:r>
            <a:r>
              <a:rPr lang="en-US" altLang="zh-CN" dirty="0" smtClean="0"/>
              <a:t>xi(1),…xi(mi)</a:t>
            </a:r>
          </a:p>
          <a:p>
            <a:r>
              <a:rPr lang="zh-CN" altLang="en-US" dirty="0" smtClean="0"/>
              <a:t>进行组合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分析测试输入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</a:t>
            </a:r>
            <a:r>
              <a:rPr lang="zh-CN" altLang="en-US" dirty="0" smtClean="0"/>
              <a:t>式定义的输入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方法、接口的输入参数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输入的数据类型有语法上的严格定义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输入的内涵或语义有过程规格加以定义</a:t>
            </a:r>
            <a:endParaRPr lang="en-US" altLang="zh-CN" dirty="0" smtClean="0"/>
          </a:p>
          <a:p>
            <a:r>
              <a:rPr lang="zh-CN" altLang="en-US" dirty="0" smtClean="0"/>
              <a:t>隐含定义的输入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运行时从外部获得的输入</a:t>
            </a:r>
            <a:r>
              <a:rPr lang="en-US" altLang="zh-CN" dirty="0" smtClean="0"/>
              <a:t>(System.in</a:t>
            </a:r>
            <a:r>
              <a:rPr lang="zh-CN" altLang="en-US" dirty="0" smtClean="0"/>
              <a:t>、文件</a:t>
            </a:r>
            <a:r>
              <a:rPr lang="zh-CN" altLang="en-US" dirty="0"/>
              <a:t>、</a:t>
            </a:r>
            <a:r>
              <a:rPr lang="zh-CN" altLang="en-US" dirty="0" smtClean="0"/>
              <a:t>硬件设备读取的数据等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格式、内容往往缺少类型层次的明确定义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对象状态（属性取值）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类型和内涵通过</a:t>
            </a:r>
            <a:r>
              <a:rPr lang="en-US" altLang="zh-CN" dirty="0" smtClean="0"/>
              <a:t>rep</a:t>
            </a:r>
            <a:r>
              <a:rPr lang="zh-CN" altLang="en-US" dirty="0" smtClean="0"/>
              <a:t>和不变式加以定义</a:t>
            </a:r>
            <a:endParaRPr lang="en-US" altLang="zh-CN" dirty="0" smtClean="0"/>
          </a:p>
          <a:p>
            <a:r>
              <a:rPr lang="zh-CN" altLang="en-US" dirty="0" smtClean="0"/>
              <a:t>一个测试用例可能同时涉及</a:t>
            </a:r>
            <a:r>
              <a:rPr lang="zh-CN" altLang="en-US" dirty="0"/>
              <a:t>显式</a:t>
            </a:r>
            <a:r>
              <a:rPr lang="zh-CN" altLang="en-US" dirty="0" smtClean="0"/>
              <a:t>输入和隐含输入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分析测试输入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参数化显式输入：方法参数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类型、数据范围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测试手段：调用时绑定参数</a:t>
            </a:r>
            <a:endParaRPr lang="en-US" altLang="zh-CN" dirty="0" smtClean="0"/>
          </a:p>
          <a:p>
            <a:r>
              <a:rPr lang="zh-CN" altLang="en-US" dirty="0" smtClean="0"/>
              <a:t>隐含定义</a:t>
            </a:r>
            <a:r>
              <a:rPr lang="zh-CN" altLang="en-US" dirty="0"/>
              <a:t>输入</a:t>
            </a:r>
            <a:r>
              <a:rPr lang="zh-CN" altLang="en-US" dirty="0" smtClean="0"/>
              <a:t>：对象状态</a:t>
            </a:r>
            <a:endParaRPr lang="en-US" altLang="zh-CN" dirty="0"/>
          </a:p>
          <a:p>
            <a:pPr lvl="1"/>
            <a:r>
              <a:rPr lang="zh-CN" altLang="en-US" dirty="0" smtClean="0"/>
              <a:t>对象属性类型、目标状态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测试手段：按照一定场景调用相应方法来获得目标状态</a:t>
            </a:r>
            <a:endParaRPr lang="en-US" altLang="zh-CN" dirty="0" smtClean="0"/>
          </a:p>
          <a:p>
            <a:r>
              <a:rPr lang="zh-CN" altLang="en-US" dirty="0"/>
              <a:t>隐含定义</a:t>
            </a:r>
            <a:r>
              <a:rPr lang="zh-CN" altLang="en-US" dirty="0" smtClean="0"/>
              <a:t>输入：交互式输入数据</a:t>
            </a:r>
            <a:endParaRPr lang="en-US" altLang="zh-CN" dirty="0" smtClean="0"/>
          </a:p>
          <a:p>
            <a:pPr lvl="1"/>
            <a:r>
              <a:rPr lang="zh-CN" altLang="en-US" dirty="0"/>
              <a:t>组成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类型和范围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测试手段：通过交互设备（控制台</a:t>
            </a:r>
            <a:r>
              <a:rPr lang="en-US" altLang="zh-CN" dirty="0" smtClean="0"/>
              <a:t>/GUI/</a:t>
            </a:r>
            <a:r>
              <a:rPr lang="zh-CN" altLang="en-US" dirty="0" smtClean="0"/>
              <a:t>硬件）提供输入</a:t>
            </a:r>
            <a:endParaRPr lang="en-US" altLang="zh-CN" dirty="0" smtClean="0"/>
          </a:p>
          <a:p>
            <a:r>
              <a:rPr lang="zh-CN" altLang="en-US" dirty="0"/>
              <a:t>隐含定义</a:t>
            </a:r>
            <a:r>
              <a:rPr lang="zh-CN" altLang="en-US" dirty="0"/>
              <a:t>输入</a:t>
            </a:r>
            <a:r>
              <a:rPr lang="zh-CN" altLang="en-US" dirty="0" smtClean="0"/>
              <a:t>：批量输入</a:t>
            </a:r>
            <a:r>
              <a:rPr lang="zh-CN" altLang="en-US" dirty="0"/>
              <a:t>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文件格式、数据存储结构、类型和范围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测试手段：测试开始前</a:t>
            </a:r>
            <a:r>
              <a:rPr lang="zh-CN" altLang="en-US" dirty="0" smtClean="0"/>
              <a:t>准备好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053" b="1207"/>
          <a:stretch/>
        </p:blipFill>
        <p:spPr>
          <a:xfrm>
            <a:off x="8952090" y="1487264"/>
            <a:ext cx="2754000" cy="387421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90CA-2CDA-4319-84B2-675CB2B0BA9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9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2644</Words>
  <Application>Microsoft Office PowerPoint</Application>
  <PresentationFormat>宽屏</PresentationFormat>
  <Paragraphs>459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新細明體</vt:lpstr>
      <vt:lpstr>宋体</vt:lpstr>
      <vt:lpstr>Arial</vt:lpstr>
      <vt:lpstr>Calibri</vt:lpstr>
      <vt:lpstr>Calibri Light</vt:lpstr>
      <vt:lpstr>Consolas</vt:lpstr>
      <vt:lpstr>Courier New</vt:lpstr>
      <vt:lpstr>Wingdings</vt:lpstr>
      <vt:lpstr>Office 主题</vt:lpstr>
      <vt:lpstr>第十三讲 测试面向对象程序</vt:lpstr>
      <vt:lpstr>摘要</vt:lpstr>
      <vt:lpstr>基本概念</vt:lpstr>
      <vt:lpstr>基本概念</vt:lpstr>
      <vt:lpstr>基本概念</vt:lpstr>
      <vt:lpstr>基本概念</vt:lpstr>
      <vt:lpstr>如何设计测试数据</vt:lpstr>
      <vt:lpstr>分析测试输入</vt:lpstr>
      <vt:lpstr>分析测试输入</vt:lpstr>
      <vt:lpstr>输入数据的范围划分</vt:lpstr>
      <vt:lpstr>分析输入之间的依赖关系</vt:lpstr>
      <vt:lpstr>抽样产生输入数据</vt:lpstr>
      <vt:lpstr>如何设计测试场景</vt:lpstr>
      <vt:lpstr>与程序的交互测试场景</vt:lpstr>
      <vt:lpstr>与线程的交互测试场景</vt:lpstr>
      <vt:lpstr>与线程的交互测试场景</vt:lpstr>
      <vt:lpstr>与线程的交互测试场景</vt:lpstr>
      <vt:lpstr>与线程的交互测试场景</vt:lpstr>
      <vt:lpstr>与对象的交互测试场景</vt:lpstr>
      <vt:lpstr>与对象的交互测试场景</vt:lpstr>
      <vt:lpstr>更加一般化的对象交互测试场景</vt:lpstr>
      <vt:lpstr>如何基于规格设计测试</vt:lpstr>
      <vt:lpstr>测试是否可以结束了？</vt:lpstr>
      <vt:lpstr>使用Junit高效率的组织和运行你的测试</vt:lpstr>
      <vt:lpstr>使用Junit框架编写测试</vt:lpstr>
      <vt:lpstr>使用Junit4来编写测试</vt:lpstr>
      <vt:lpstr>使用断言来检查被测对象的返回值</vt:lpstr>
      <vt:lpstr>如何处理被测方法抛出异常？</vt:lpstr>
      <vt:lpstr>.class是什么？</vt:lpstr>
      <vt:lpstr>在Eclipse环境下使用Junit</vt:lpstr>
      <vt:lpstr>创建测试用例</vt:lpstr>
      <vt:lpstr>运行测试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第十讲-面向对象测试</dc:title>
  <dc:creator>Ji Wu</dc:creator>
  <cp:lastModifiedBy>Ji Wu</cp:lastModifiedBy>
  <cp:revision>673</cp:revision>
  <dcterms:created xsi:type="dcterms:W3CDTF">2014-04-27T13:32:09Z</dcterms:created>
  <dcterms:modified xsi:type="dcterms:W3CDTF">2017-05-26T00:54:14Z</dcterms:modified>
</cp:coreProperties>
</file>