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71"/>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7" r:id="rId21"/>
    <p:sldId id="278" r:id="rId22"/>
    <p:sldId id="275" r:id="rId23"/>
    <p:sldId id="276" r:id="rId24"/>
    <p:sldId id="279" r:id="rId25"/>
    <p:sldId id="280" r:id="rId26"/>
    <p:sldId id="281" r:id="rId27"/>
    <p:sldId id="283" r:id="rId28"/>
    <p:sldId id="282" r:id="rId29"/>
    <p:sldId id="338" r:id="rId30"/>
    <p:sldId id="284" r:id="rId31"/>
    <p:sldId id="320" r:id="rId32"/>
    <p:sldId id="321" r:id="rId33"/>
    <p:sldId id="322" r:id="rId34"/>
    <p:sldId id="339" r:id="rId35"/>
    <p:sldId id="296" r:id="rId36"/>
    <p:sldId id="287" r:id="rId37"/>
    <p:sldId id="289" r:id="rId38"/>
    <p:sldId id="290" r:id="rId39"/>
    <p:sldId id="291" r:id="rId40"/>
    <p:sldId id="292" r:id="rId41"/>
    <p:sldId id="326" r:id="rId42"/>
    <p:sldId id="327" r:id="rId43"/>
    <p:sldId id="328" r:id="rId44"/>
    <p:sldId id="329" r:id="rId45"/>
    <p:sldId id="330" r:id="rId46"/>
    <p:sldId id="331" r:id="rId47"/>
    <p:sldId id="333" r:id="rId48"/>
    <p:sldId id="334" r:id="rId49"/>
    <p:sldId id="324" r:id="rId50"/>
    <p:sldId id="325" r:id="rId51"/>
    <p:sldId id="332" r:id="rId52"/>
    <p:sldId id="306" r:id="rId53"/>
    <p:sldId id="335" r:id="rId54"/>
    <p:sldId id="336" r:id="rId55"/>
    <p:sldId id="337" r:id="rId56"/>
    <p:sldId id="288" r:id="rId57"/>
    <p:sldId id="307" r:id="rId58"/>
    <p:sldId id="308" r:id="rId59"/>
    <p:sldId id="309" r:id="rId60"/>
    <p:sldId id="310" r:id="rId61"/>
    <p:sldId id="311" r:id="rId62"/>
    <p:sldId id="312" r:id="rId63"/>
    <p:sldId id="313" r:id="rId64"/>
    <p:sldId id="314" r:id="rId65"/>
    <p:sldId id="315" r:id="rId66"/>
    <p:sldId id="317" r:id="rId67"/>
    <p:sldId id="316" r:id="rId68"/>
    <p:sldId id="318" r:id="rId69"/>
    <p:sldId id="319" r:id="rId7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87" autoAdjust="0"/>
    <p:restoredTop sz="83597" autoAdjust="0"/>
  </p:normalViewPr>
  <p:slideViewPr>
    <p:cSldViewPr>
      <p:cViewPr>
        <p:scale>
          <a:sx n="80" d="100"/>
          <a:sy n="80" d="100"/>
        </p:scale>
        <p:origin x="-2514" y="-444"/>
      </p:cViewPr>
      <p:guideLst>
        <p:guide orient="horz" pos="2160"/>
        <p:guide pos="2880"/>
      </p:guideLst>
    </p:cSldViewPr>
  </p:slideViewPr>
  <p:outlineViewPr>
    <p:cViewPr>
      <p:scale>
        <a:sx n="33" d="100"/>
        <a:sy n="33" d="100"/>
      </p:scale>
      <p:origin x="0" y="27053"/>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FD6FB3-DE5F-4466-BBA9-75F70E161CBD}" type="datetimeFigureOut">
              <a:rPr lang="en-US" smtClean="0"/>
              <a:pPr/>
              <a:t>12/13/2016</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F4634F-B403-4FD1-B6E1-224D814FFAA9}" type="slidenum">
              <a:rPr lang="en-US" smtClean="0"/>
              <a:pPr/>
              <a:t>‹#›</a:t>
            </a:fld>
            <a:endParaRPr lang="en-US"/>
          </a:p>
        </p:txBody>
      </p:sp>
    </p:spTree>
    <p:extLst>
      <p:ext uri="{BB962C8B-B14F-4D97-AF65-F5344CB8AC3E}">
        <p14:creationId xmlns:p14="http://schemas.microsoft.com/office/powerpoint/2010/main" xmlns="" val="2472333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Standardization from 1998,</a:t>
            </a:r>
            <a:endParaRPr lang="en-US" dirty="0"/>
          </a:p>
        </p:txBody>
      </p:sp>
      <p:sp>
        <p:nvSpPr>
          <p:cNvPr id="4" name="灯片编号占位符 3"/>
          <p:cNvSpPr>
            <a:spLocks noGrp="1"/>
          </p:cNvSpPr>
          <p:nvPr>
            <p:ph type="sldNum" sz="quarter" idx="10"/>
          </p:nvPr>
        </p:nvSpPr>
        <p:spPr/>
        <p:txBody>
          <a:bodyPr/>
          <a:lstStyle/>
          <a:p>
            <a:fld id="{E0F4634F-B403-4FD1-B6E1-224D814FFAA9}" type="slidenum">
              <a:rPr lang="en-US" smtClean="0"/>
              <a:pPr/>
              <a:t>3</a:t>
            </a:fld>
            <a:endParaRPr lang="en-US"/>
          </a:p>
        </p:txBody>
      </p:sp>
    </p:spTree>
    <p:extLst>
      <p:ext uri="{BB962C8B-B14F-4D97-AF65-F5344CB8AC3E}">
        <p14:creationId xmlns:p14="http://schemas.microsoft.com/office/powerpoint/2010/main" xmlns="" val="4063109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Dataloader</a:t>
            </a:r>
            <a:r>
              <a:rPr lang="en-US" baseline="0" dirty="0" smtClean="0"/>
              <a:t> is initialized in </a:t>
            </a:r>
            <a:r>
              <a:rPr lang="en-US" baseline="0" dirty="0" err="1" smtClean="0"/>
              <a:t>shared_ptr’s</a:t>
            </a:r>
            <a:r>
              <a:rPr lang="en-US" baseline="0" dirty="0" smtClean="0"/>
              <a:t> storage.</a:t>
            </a:r>
            <a:endParaRPr lang="en-US" dirty="0"/>
          </a:p>
        </p:txBody>
      </p:sp>
      <p:sp>
        <p:nvSpPr>
          <p:cNvPr id="4" name="Slide Number Placeholder 3"/>
          <p:cNvSpPr>
            <a:spLocks noGrp="1"/>
          </p:cNvSpPr>
          <p:nvPr>
            <p:ph type="sldNum" sz="quarter" idx="10"/>
          </p:nvPr>
        </p:nvSpPr>
        <p:spPr/>
        <p:txBody>
          <a:bodyPr/>
          <a:lstStyle/>
          <a:p>
            <a:fld id="{E0F4634F-B403-4FD1-B6E1-224D814FFAA9}" type="slidenum">
              <a:rPr lang="en-US" smtClean="0"/>
              <a:pPr/>
              <a:t>31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a:t>
            </a:r>
            <a:r>
              <a:rPr lang="en-US" dirty="0" err="1" smtClean="0"/>
              <a:t>shared_ptr</a:t>
            </a:r>
            <a:r>
              <a:rPr lang="en-US" dirty="0" smtClean="0"/>
              <a:t> ref-counting work?</a:t>
            </a:r>
            <a:r>
              <a:rPr lang="en-US" baseline="0" dirty="0" smtClean="0"/>
              <a:t> </a:t>
            </a:r>
          </a:p>
          <a:p>
            <a:r>
              <a:rPr lang="en-US" baseline="0" dirty="0" smtClean="0"/>
              <a:t>//very simple example</a:t>
            </a:r>
          </a:p>
          <a:p>
            <a:r>
              <a:rPr lang="en-US" sz="1200" kern="1200" dirty="0" smtClean="0">
                <a:solidFill>
                  <a:schemeClr val="tx1"/>
                </a:solidFill>
                <a:latin typeface="+mn-lt"/>
                <a:ea typeface="+mn-ea"/>
                <a:cs typeface="+mn-cs"/>
              </a:rPr>
              <a:t>template&lt;</a:t>
            </a:r>
            <a:r>
              <a:rPr lang="en-US" sz="1200" kern="1200" dirty="0" err="1" smtClean="0">
                <a:solidFill>
                  <a:schemeClr val="tx1"/>
                </a:solidFill>
                <a:latin typeface="+mn-lt"/>
                <a:ea typeface="+mn-ea"/>
                <a:cs typeface="+mn-cs"/>
              </a:rPr>
              <a:t>typename</a:t>
            </a:r>
            <a:r>
              <a:rPr lang="en-US" sz="1200" kern="1200" dirty="0" smtClean="0">
                <a:solidFill>
                  <a:schemeClr val="tx1"/>
                </a:solidFill>
                <a:latin typeface="+mn-lt"/>
                <a:ea typeface="+mn-ea"/>
                <a:cs typeface="+mn-cs"/>
              </a:rPr>
              <a:t> T&gt;</a:t>
            </a:r>
          </a:p>
          <a:p>
            <a:r>
              <a:rPr lang="en-US" sz="1200" kern="1200" dirty="0" smtClean="0">
                <a:solidFill>
                  <a:schemeClr val="tx1"/>
                </a:solidFill>
                <a:latin typeface="+mn-lt"/>
                <a:ea typeface="+mn-ea"/>
                <a:cs typeface="+mn-cs"/>
              </a:rPr>
              <a:t>class </a:t>
            </a:r>
            <a:r>
              <a:rPr lang="en-US" sz="1200" kern="1200" dirty="0" err="1" smtClean="0">
                <a:solidFill>
                  <a:schemeClr val="tx1"/>
                </a:solidFill>
                <a:latin typeface="+mn-lt"/>
                <a:ea typeface="+mn-ea"/>
                <a:cs typeface="+mn-cs"/>
              </a:rPr>
              <a:t>refcount_ptr</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typedef</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struct</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ref_count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T *target;</a:t>
            </a:r>
          </a:p>
          <a:p>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control_block</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control_block</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control_block</a:t>
            </a:r>
            <a:r>
              <a:rPr lang="en-US" sz="1200" kern="1200" dirty="0" smtClean="0">
                <a:solidFill>
                  <a:schemeClr val="tx1"/>
                </a:solidFill>
                <a:latin typeface="+mn-lt"/>
                <a:ea typeface="+mn-ea"/>
                <a:cs typeface="+mn-cs"/>
              </a:rPr>
              <a:t>_;</a:t>
            </a:r>
          </a:p>
          <a:p>
            <a:r>
              <a:rPr lang="en-US" sz="1200" kern="1200" dirty="0" smtClean="0">
                <a:solidFill>
                  <a:schemeClr val="tx1"/>
                </a:solidFill>
                <a:latin typeface="+mn-lt"/>
                <a:ea typeface="+mn-ea"/>
                <a:cs typeface="+mn-cs"/>
              </a:rPr>
              <a:t>public:</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refcount_ptr</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control_block</a:t>
            </a:r>
            <a:r>
              <a:rPr lang="en-US" sz="1200" kern="1200" dirty="0" smtClean="0">
                <a:solidFill>
                  <a:schemeClr val="tx1"/>
                </a:solidFill>
                <a:latin typeface="+mn-lt"/>
                <a:ea typeface="+mn-ea"/>
                <a:cs typeface="+mn-cs"/>
              </a:rPr>
              <a:t>_{ </a:t>
            </a:r>
            <a:r>
              <a:rPr lang="en-US" sz="1200" kern="1200" dirty="0" err="1" smtClean="0">
                <a:solidFill>
                  <a:schemeClr val="tx1"/>
                </a:solidFill>
                <a:latin typeface="+mn-lt"/>
                <a:ea typeface="+mn-ea"/>
                <a:cs typeface="+mn-cs"/>
              </a:rPr>
              <a:t>nullptr</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explicit </a:t>
            </a:r>
            <a:r>
              <a:rPr lang="en-US" sz="1200" kern="1200" dirty="0" err="1" smtClean="0">
                <a:solidFill>
                  <a:schemeClr val="tx1"/>
                </a:solidFill>
                <a:latin typeface="+mn-lt"/>
                <a:ea typeface="+mn-ea"/>
                <a:cs typeface="+mn-cs"/>
              </a:rPr>
              <a:t>refcount_ptr</a:t>
            </a:r>
            <a:r>
              <a:rPr lang="en-US" sz="1200" kern="1200" dirty="0" smtClean="0">
                <a:solidFill>
                  <a:schemeClr val="tx1"/>
                </a:solidFill>
                <a:latin typeface="+mn-lt"/>
                <a:ea typeface="+mn-ea"/>
                <a:cs typeface="+mn-cs"/>
              </a:rPr>
              <a:t>(T *target)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control_block</a:t>
            </a:r>
            <a:r>
              <a:rPr lang="en-US" sz="1200" kern="1200" dirty="0" smtClean="0">
                <a:solidFill>
                  <a:schemeClr val="tx1"/>
                </a:solidFill>
                <a:latin typeface="+mn-lt"/>
                <a:ea typeface="+mn-ea"/>
                <a:cs typeface="+mn-cs"/>
              </a:rPr>
              <a:t>_ = new </a:t>
            </a:r>
            <a:r>
              <a:rPr lang="en-US" sz="1200" kern="1200" dirty="0" err="1" smtClean="0">
                <a:solidFill>
                  <a:schemeClr val="tx1"/>
                </a:solidFill>
                <a:latin typeface="+mn-lt"/>
                <a:ea typeface="+mn-ea"/>
                <a:cs typeface="+mn-cs"/>
              </a:rPr>
              <a:t>control_block</a:t>
            </a:r>
            <a:r>
              <a:rPr lang="en-US" sz="1200" kern="1200" dirty="0" smtClean="0">
                <a:solidFill>
                  <a:schemeClr val="tx1"/>
                </a:solidFill>
                <a:latin typeface="+mn-lt"/>
                <a:ea typeface="+mn-ea"/>
                <a:cs typeface="+mn-cs"/>
              </a:rPr>
              <a:t>{ 0, target };//maybe placement new </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refcount_ptr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const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refcount_ptr</a:t>
            </a:r>
            <a:r>
              <a:rPr lang="en-US" sz="1200" kern="1200" dirty="0" smtClean="0">
                <a:solidFill>
                  <a:schemeClr val="tx1"/>
                </a:solidFill>
                <a:latin typeface="+mn-lt"/>
                <a:ea typeface="+mn-ea"/>
                <a:cs typeface="+mn-cs"/>
              </a:rPr>
              <a:t>&amp; </a:t>
            </a:r>
            <a:r>
              <a:rPr lang="en-US" sz="1200" kern="1200" dirty="0" err="1" smtClean="0">
                <a:solidFill>
                  <a:schemeClr val="tx1"/>
                </a:solidFill>
                <a:latin typeface="+mn-lt"/>
                <a:ea typeface="+mn-ea"/>
                <a:cs typeface="+mn-cs"/>
              </a:rPr>
              <a:t>ptr</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this-&gt;~</a:t>
            </a:r>
            <a:r>
              <a:rPr lang="en-US" sz="1200" kern="1200" dirty="0" err="1" smtClean="0">
                <a:solidFill>
                  <a:schemeClr val="tx1"/>
                </a:solidFill>
                <a:latin typeface="+mn-lt"/>
                <a:ea typeface="+mn-ea"/>
                <a:cs typeface="+mn-cs"/>
              </a:rPr>
              <a:t>refcount_ptr</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control_block</a:t>
            </a:r>
            <a:r>
              <a:rPr lang="en-US" sz="1200" kern="1200" dirty="0" smtClean="0">
                <a:solidFill>
                  <a:schemeClr val="tx1"/>
                </a:solidFill>
                <a:latin typeface="+mn-lt"/>
                <a:ea typeface="+mn-ea"/>
                <a:cs typeface="+mn-cs"/>
              </a:rPr>
              <a:t>_ = </a:t>
            </a:r>
            <a:r>
              <a:rPr lang="en-US" sz="1200" kern="1200" dirty="0" err="1" smtClean="0">
                <a:solidFill>
                  <a:schemeClr val="tx1"/>
                </a:solidFill>
                <a:latin typeface="+mn-lt"/>
                <a:ea typeface="+mn-ea"/>
                <a:cs typeface="+mn-cs"/>
              </a:rPr>
              <a:t>ptr.control_block</a:t>
            </a:r>
            <a:r>
              <a:rPr lang="en-US" sz="1200" kern="1200" dirty="0" smtClean="0">
                <a:solidFill>
                  <a:schemeClr val="tx1"/>
                </a:solidFill>
                <a:latin typeface="+mn-lt"/>
                <a:ea typeface="+mn-ea"/>
                <a:cs typeface="+mn-cs"/>
              </a:rPr>
              <a:t>_;</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control_block</a:t>
            </a:r>
            <a:r>
              <a:rPr lang="en-US" sz="1200" kern="1200" dirty="0" smtClean="0">
                <a:solidFill>
                  <a:schemeClr val="tx1"/>
                </a:solidFill>
                <a:latin typeface="+mn-lt"/>
                <a:ea typeface="+mn-ea"/>
                <a:cs typeface="+mn-cs"/>
              </a:rPr>
              <a:t>_-&gt;</a:t>
            </a:r>
            <a:r>
              <a:rPr lang="en-US" sz="1200" kern="1200" dirty="0" err="1" smtClean="0">
                <a:solidFill>
                  <a:schemeClr val="tx1"/>
                </a:solidFill>
                <a:latin typeface="+mn-lt"/>
                <a:ea typeface="+mn-ea"/>
                <a:cs typeface="+mn-cs"/>
              </a:rPr>
              <a:t>ref_count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refcount_ptr</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if (</a:t>
            </a:r>
            <a:r>
              <a:rPr lang="en-US" sz="1200" kern="1200" dirty="0" err="1" smtClean="0">
                <a:solidFill>
                  <a:schemeClr val="tx1"/>
                </a:solidFill>
                <a:latin typeface="+mn-lt"/>
                <a:ea typeface="+mn-ea"/>
                <a:cs typeface="+mn-cs"/>
              </a:rPr>
              <a:t>control_block</a:t>
            </a:r>
            <a:r>
              <a:rPr lang="en-US" sz="1200" kern="1200" dirty="0" smtClean="0">
                <a:solidFill>
                  <a:schemeClr val="tx1"/>
                </a:solidFill>
                <a:latin typeface="+mn-lt"/>
                <a:ea typeface="+mn-ea"/>
                <a:cs typeface="+mn-cs"/>
              </a:rPr>
              <a:t>_ == </a:t>
            </a:r>
            <a:r>
              <a:rPr lang="en-US" sz="1200" kern="1200" dirty="0" err="1" smtClean="0">
                <a:solidFill>
                  <a:schemeClr val="tx1"/>
                </a:solidFill>
                <a:latin typeface="+mn-lt"/>
                <a:ea typeface="+mn-ea"/>
                <a:cs typeface="+mn-cs"/>
              </a:rPr>
              <a:t>nullptr</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return;</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control_block</a:t>
            </a:r>
            <a:r>
              <a:rPr lang="en-US" sz="1200" kern="1200" dirty="0" smtClean="0">
                <a:solidFill>
                  <a:schemeClr val="tx1"/>
                </a:solidFill>
                <a:latin typeface="+mn-lt"/>
                <a:ea typeface="+mn-ea"/>
                <a:cs typeface="+mn-cs"/>
              </a:rPr>
              <a:t>_-&gt;</a:t>
            </a:r>
            <a:r>
              <a:rPr lang="en-US" sz="1200" kern="1200" dirty="0" err="1" smtClean="0">
                <a:solidFill>
                  <a:schemeClr val="tx1"/>
                </a:solidFill>
                <a:latin typeface="+mn-lt"/>
                <a:ea typeface="+mn-ea"/>
                <a:cs typeface="+mn-cs"/>
              </a:rPr>
              <a:t>ref_count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if (</a:t>
            </a:r>
            <a:r>
              <a:rPr lang="en-US" sz="1200" kern="1200" dirty="0" err="1" smtClean="0">
                <a:solidFill>
                  <a:schemeClr val="tx1"/>
                </a:solidFill>
                <a:latin typeface="+mn-lt"/>
                <a:ea typeface="+mn-ea"/>
                <a:cs typeface="+mn-cs"/>
              </a:rPr>
              <a:t>control_block</a:t>
            </a:r>
            <a:r>
              <a:rPr lang="en-US" sz="1200" kern="1200" dirty="0" smtClean="0">
                <a:solidFill>
                  <a:schemeClr val="tx1"/>
                </a:solidFill>
                <a:latin typeface="+mn-lt"/>
                <a:ea typeface="+mn-ea"/>
                <a:cs typeface="+mn-cs"/>
              </a:rPr>
              <a:t>_-&gt;</a:t>
            </a:r>
            <a:r>
              <a:rPr lang="en-US" sz="1200" kern="1200" dirty="0" err="1" smtClean="0">
                <a:solidFill>
                  <a:schemeClr val="tx1"/>
                </a:solidFill>
                <a:latin typeface="+mn-lt"/>
                <a:ea typeface="+mn-ea"/>
                <a:cs typeface="+mn-cs"/>
              </a:rPr>
              <a:t>ref_count</a:t>
            </a:r>
            <a:r>
              <a:rPr lang="en-US" sz="1200" kern="1200" dirty="0" smtClean="0">
                <a:solidFill>
                  <a:schemeClr val="tx1"/>
                </a:solidFill>
                <a:latin typeface="+mn-lt"/>
                <a:ea typeface="+mn-ea"/>
                <a:cs typeface="+mn-cs"/>
              </a:rPr>
              <a:t> == 0)</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delete </a:t>
            </a:r>
            <a:r>
              <a:rPr lang="en-US" sz="1200" kern="1200" dirty="0" err="1" smtClean="0">
                <a:solidFill>
                  <a:schemeClr val="tx1"/>
                </a:solidFill>
                <a:latin typeface="+mn-lt"/>
                <a:ea typeface="+mn-ea"/>
                <a:cs typeface="+mn-cs"/>
              </a:rPr>
              <a:t>control_block</a:t>
            </a:r>
            <a:r>
              <a:rPr lang="en-US" sz="1200" kern="1200" dirty="0" smtClean="0">
                <a:solidFill>
                  <a:schemeClr val="tx1"/>
                </a:solidFill>
                <a:latin typeface="+mn-lt"/>
                <a:ea typeface="+mn-ea"/>
                <a:cs typeface="+mn-cs"/>
              </a:rPr>
              <a:t>_-&gt;target;</a:t>
            </a:r>
          </a:p>
          <a:p>
            <a:r>
              <a:rPr lang="en-US" sz="1200" kern="1200" dirty="0" smtClean="0">
                <a:solidFill>
                  <a:schemeClr val="tx1"/>
                </a:solidFill>
                <a:latin typeface="+mn-lt"/>
                <a:ea typeface="+mn-ea"/>
                <a:cs typeface="+mn-cs"/>
              </a:rPr>
              <a:t>            delete </a:t>
            </a:r>
            <a:r>
              <a:rPr lang="en-US" sz="1200" kern="1200" dirty="0" err="1" smtClean="0">
                <a:solidFill>
                  <a:schemeClr val="tx1"/>
                </a:solidFill>
                <a:latin typeface="+mn-lt"/>
                <a:ea typeface="+mn-ea"/>
                <a:cs typeface="+mn-cs"/>
              </a:rPr>
              <a:t>control_block</a:t>
            </a:r>
            <a:r>
              <a:rPr lang="en-US" sz="1200" kern="1200" dirty="0" smtClean="0">
                <a:solidFill>
                  <a:schemeClr val="tx1"/>
                </a:solidFill>
                <a:latin typeface="+mn-lt"/>
                <a:ea typeface="+mn-ea"/>
                <a:cs typeface="+mn-cs"/>
              </a:rPr>
              <a:t>_;</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const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refcount_ptr</a:t>
            </a:r>
            <a:r>
              <a:rPr lang="en-US" sz="1200" kern="1200" dirty="0" smtClean="0">
                <a:solidFill>
                  <a:schemeClr val="tx1"/>
                </a:solidFill>
                <a:latin typeface="+mn-lt"/>
                <a:ea typeface="+mn-ea"/>
                <a:cs typeface="+mn-cs"/>
              </a:rPr>
              <a:t>&amp; operator=(</a:t>
            </a:r>
            <a:r>
              <a:rPr lang="en-US" sz="1200" kern="1200" dirty="0" err="1" smtClean="0">
                <a:solidFill>
                  <a:schemeClr val="tx1"/>
                </a:solidFill>
                <a:latin typeface="+mn-lt"/>
                <a:ea typeface="+mn-ea"/>
                <a:cs typeface="+mn-cs"/>
              </a:rPr>
              <a:t>const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refcount_ptr</a:t>
            </a:r>
            <a:r>
              <a:rPr lang="en-US" sz="1200" kern="1200" dirty="0" smtClean="0">
                <a:solidFill>
                  <a:schemeClr val="tx1"/>
                </a:solidFill>
                <a:latin typeface="+mn-lt"/>
                <a:ea typeface="+mn-ea"/>
                <a:cs typeface="+mn-cs"/>
              </a:rPr>
              <a:t>&amp; </a:t>
            </a:r>
            <a:r>
              <a:rPr lang="en-US" sz="1200" kern="1200" dirty="0" err="1" smtClean="0">
                <a:solidFill>
                  <a:schemeClr val="tx1"/>
                </a:solidFill>
                <a:latin typeface="+mn-lt"/>
                <a:ea typeface="+mn-ea"/>
                <a:cs typeface="+mn-cs"/>
              </a:rPr>
              <a:t>ptr</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this-&gt;~</a:t>
            </a:r>
            <a:r>
              <a:rPr lang="en-US" sz="1200" kern="1200" dirty="0" err="1" smtClean="0">
                <a:solidFill>
                  <a:schemeClr val="tx1"/>
                </a:solidFill>
                <a:latin typeface="+mn-lt"/>
                <a:ea typeface="+mn-ea"/>
                <a:cs typeface="+mn-cs"/>
              </a:rPr>
              <a:t>refcount_ptr</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control_block</a:t>
            </a:r>
            <a:r>
              <a:rPr lang="en-US" sz="1200" kern="1200" dirty="0" smtClean="0">
                <a:solidFill>
                  <a:schemeClr val="tx1"/>
                </a:solidFill>
                <a:latin typeface="+mn-lt"/>
                <a:ea typeface="+mn-ea"/>
                <a:cs typeface="+mn-cs"/>
              </a:rPr>
              <a:t>_ = </a:t>
            </a:r>
            <a:r>
              <a:rPr lang="en-US" sz="1200" kern="1200" dirty="0" err="1" smtClean="0">
                <a:solidFill>
                  <a:schemeClr val="tx1"/>
                </a:solidFill>
                <a:latin typeface="+mn-lt"/>
                <a:ea typeface="+mn-ea"/>
                <a:cs typeface="+mn-cs"/>
              </a:rPr>
              <a:t>ptr.control_block</a:t>
            </a:r>
            <a:r>
              <a:rPr lang="en-US" sz="1200" kern="1200" dirty="0" smtClean="0">
                <a:solidFill>
                  <a:schemeClr val="tx1"/>
                </a:solidFill>
                <a:latin typeface="+mn-lt"/>
                <a:ea typeface="+mn-ea"/>
                <a:cs typeface="+mn-cs"/>
              </a:rPr>
              <a:t>_;</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control_block</a:t>
            </a:r>
            <a:r>
              <a:rPr lang="en-US" sz="1200" kern="1200" dirty="0" smtClean="0">
                <a:solidFill>
                  <a:schemeClr val="tx1"/>
                </a:solidFill>
                <a:latin typeface="+mn-lt"/>
                <a:ea typeface="+mn-ea"/>
                <a:cs typeface="+mn-cs"/>
              </a:rPr>
              <a:t>_-&gt;</a:t>
            </a:r>
            <a:r>
              <a:rPr lang="en-US" sz="1200" kern="1200" dirty="0" err="1" smtClean="0">
                <a:solidFill>
                  <a:schemeClr val="tx1"/>
                </a:solidFill>
                <a:latin typeface="+mn-lt"/>
                <a:ea typeface="+mn-ea"/>
                <a:cs typeface="+mn-cs"/>
              </a:rPr>
              <a:t>ref_count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size_t</a:t>
            </a:r>
            <a:r>
              <a:rPr lang="en-US" sz="1200" i="0" kern="1200" dirty="0" smtClean="0">
                <a:solidFill>
                  <a:schemeClr val="tx1"/>
                </a:solidFill>
                <a:latin typeface="+mn-lt"/>
                <a:ea typeface="+mn-ea"/>
                <a:cs typeface="+mn-cs"/>
              </a:rPr>
              <a:t> </a:t>
            </a:r>
            <a:r>
              <a:rPr lang="en-US" sz="1200" i="0" kern="1200" dirty="0" err="1" smtClean="0">
                <a:solidFill>
                  <a:schemeClr val="tx1"/>
                </a:solidFill>
                <a:latin typeface="+mn-lt"/>
                <a:ea typeface="+mn-ea"/>
                <a:cs typeface="+mn-cs"/>
              </a:rPr>
              <a:t>use_count</a:t>
            </a:r>
            <a:r>
              <a:rPr lang="en-US" sz="1200" i="0" kern="1200" dirty="0" smtClean="0">
                <a:solidFill>
                  <a:schemeClr val="tx1"/>
                </a:solidFill>
                <a:latin typeface="+mn-lt"/>
                <a:ea typeface="+mn-ea"/>
                <a:cs typeface="+mn-cs"/>
              </a:rPr>
              <a:t>() </a:t>
            </a:r>
            <a:r>
              <a:rPr lang="en-US" sz="1200" i="0" kern="1200" dirty="0" err="1" smtClean="0">
                <a:solidFill>
                  <a:schemeClr val="tx1"/>
                </a:solidFill>
                <a:latin typeface="+mn-lt"/>
                <a:ea typeface="+mn-ea"/>
                <a:cs typeface="+mn-cs"/>
              </a:rPr>
              <a:t>const</a:t>
            </a:r>
            <a:r>
              <a:rPr lang="en-US" sz="1200" i="0" kern="1200" dirty="0" smtClean="0">
                <a:solidFill>
                  <a:schemeClr val="tx1"/>
                </a:solidFill>
                <a:latin typeface="+mn-lt"/>
                <a:ea typeface="+mn-ea"/>
                <a:cs typeface="+mn-cs"/>
              </a:rPr>
              <a:t> {</a:t>
            </a:r>
          </a:p>
          <a:p>
            <a:r>
              <a:rPr lang="en-US" sz="1200" i="0" kern="1200" dirty="0" smtClean="0">
                <a:solidFill>
                  <a:schemeClr val="tx1"/>
                </a:solidFill>
                <a:latin typeface="+mn-lt"/>
                <a:ea typeface="+mn-ea"/>
                <a:cs typeface="+mn-cs"/>
              </a:rPr>
              <a:t>        if (</a:t>
            </a:r>
            <a:r>
              <a:rPr lang="en-US" sz="1200" i="0" kern="1200" dirty="0" err="1" smtClean="0">
                <a:solidFill>
                  <a:schemeClr val="tx1"/>
                </a:solidFill>
                <a:latin typeface="+mn-lt"/>
                <a:ea typeface="+mn-ea"/>
                <a:cs typeface="+mn-cs"/>
              </a:rPr>
              <a:t>control_block</a:t>
            </a:r>
            <a:r>
              <a:rPr lang="en-US" sz="1200" i="0" kern="1200" dirty="0" smtClean="0">
                <a:solidFill>
                  <a:schemeClr val="tx1"/>
                </a:solidFill>
                <a:latin typeface="+mn-lt"/>
                <a:ea typeface="+mn-ea"/>
                <a:cs typeface="+mn-cs"/>
              </a:rPr>
              <a:t>_ == </a:t>
            </a:r>
            <a:r>
              <a:rPr lang="en-US" sz="1200" i="0" kern="1200" dirty="0" err="1" smtClean="0">
                <a:solidFill>
                  <a:schemeClr val="tx1"/>
                </a:solidFill>
                <a:latin typeface="+mn-lt"/>
                <a:ea typeface="+mn-ea"/>
                <a:cs typeface="+mn-cs"/>
              </a:rPr>
              <a:t>nullptr</a:t>
            </a:r>
            <a:r>
              <a:rPr lang="en-US" sz="1200" i="0" kern="1200" dirty="0" smtClean="0">
                <a:solidFill>
                  <a:schemeClr val="tx1"/>
                </a:solidFill>
                <a:latin typeface="+mn-lt"/>
                <a:ea typeface="+mn-ea"/>
                <a:cs typeface="+mn-cs"/>
              </a:rPr>
              <a:t>)</a:t>
            </a:r>
          </a:p>
          <a:p>
            <a:r>
              <a:rPr lang="en-US" sz="1200" i="0" kern="1200" dirty="0" smtClean="0">
                <a:solidFill>
                  <a:schemeClr val="tx1"/>
                </a:solidFill>
                <a:latin typeface="+mn-lt"/>
                <a:ea typeface="+mn-ea"/>
                <a:cs typeface="+mn-cs"/>
              </a:rPr>
              <a:t>            return 0;</a:t>
            </a:r>
          </a:p>
          <a:p>
            <a:r>
              <a:rPr lang="en-US" sz="1200" i="0" kern="1200" dirty="0" smtClean="0">
                <a:solidFill>
                  <a:schemeClr val="tx1"/>
                </a:solidFill>
                <a:latin typeface="+mn-lt"/>
                <a:ea typeface="+mn-ea"/>
                <a:cs typeface="+mn-cs"/>
              </a:rPr>
              <a:t>        return </a:t>
            </a:r>
            <a:r>
              <a:rPr lang="en-US" sz="1200" i="0" kern="1200" dirty="0" err="1" smtClean="0">
                <a:solidFill>
                  <a:schemeClr val="tx1"/>
                </a:solidFill>
                <a:latin typeface="+mn-lt"/>
                <a:ea typeface="+mn-ea"/>
                <a:cs typeface="+mn-cs"/>
              </a:rPr>
              <a:t>control_block</a:t>
            </a:r>
            <a:r>
              <a:rPr lang="en-US" sz="1200" i="0" kern="1200" dirty="0" smtClean="0">
                <a:solidFill>
                  <a:schemeClr val="tx1"/>
                </a:solidFill>
                <a:latin typeface="+mn-lt"/>
                <a:ea typeface="+mn-ea"/>
                <a:cs typeface="+mn-cs"/>
              </a:rPr>
              <a:t>_-&gt;</a:t>
            </a:r>
            <a:r>
              <a:rPr lang="en-US" sz="1200" i="0" kern="1200" dirty="0" err="1" smtClean="0">
                <a:solidFill>
                  <a:schemeClr val="tx1"/>
                </a:solidFill>
                <a:latin typeface="+mn-lt"/>
                <a:ea typeface="+mn-ea"/>
                <a:cs typeface="+mn-cs"/>
              </a:rPr>
              <a:t>ref_count</a:t>
            </a:r>
            <a:r>
              <a:rPr lang="en-US" sz="1200" i="0" kern="1200" dirty="0" smtClean="0">
                <a:solidFill>
                  <a:schemeClr val="tx1"/>
                </a:solidFill>
                <a:latin typeface="+mn-lt"/>
                <a:ea typeface="+mn-ea"/>
                <a:cs typeface="+mn-cs"/>
              </a:rPr>
              <a:t>;</a:t>
            </a:r>
          </a:p>
          <a:p>
            <a:r>
              <a:rPr lang="en-US" sz="1200" i="0" kern="1200" dirty="0" smtClean="0">
                <a:solidFill>
                  <a:schemeClr val="tx1"/>
                </a:solidFill>
                <a:latin typeface="+mn-lt"/>
                <a:ea typeface="+mn-ea"/>
                <a:cs typeface="+mn-cs"/>
              </a:rPr>
              <a:t>    }</a:t>
            </a:r>
          </a:p>
          <a:p>
            <a:endParaRPr lang="en-US" sz="1200" i="0" kern="1200" dirty="0" smtClean="0">
              <a:solidFill>
                <a:schemeClr val="tx1"/>
              </a:solidFill>
              <a:latin typeface="+mn-lt"/>
              <a:ea typeface="+mn-ea"/>
              <a:cs typeface="+mn-cs"/>
            </a:endParaRPr>
          </a:p>
          <a:p>
            <a:r>
              <a:rPr lang="en-US" sz="1200" i="0" kern="1200" dirty="0" smtClean="0">
                <a:solidFill>
                  <a:schemeClr val="tx1"/>
                </a:solidFill>
                <a:latin typeface="+mn-lt"/>
                <a:ea typeface="+mn-ea"/>
                <a:cs typeface="+mn-cs"/>
              </a:rPr>
              <a:t>    T* get() </a:t>
            </a:r>
            <a:r>
              <a:rPr lang="en-US" sz="1200" i="0" kern="1200" dirty="0" err="1" smtClean="0">
                <a:solidFill>
                  <a:schemeClr val="tx1"/>
                </a:solidFill>
                <a:latin typeface="+mn-lt"/>
                <a:ea typeface="+mn-ea"/>
                <a:cs typeface="+mn-cs"/>
              </a:rPr>
              <a:t>const</a:t>
            </a:r>
            <a:r>
              <a:rPr lang="en-US" sz="1200" i="0" kern="1200" dirty="0" smtClean="0">
                <a:solidFill>
                  <a:schemeClr val="tx1"/>
                </a:solidFill>
                <a:latin typeface="+mn-lt"/>
                <a:ea typeface="+mn-ea"/>
                <a:cs typeface="+mn-cs"/>
              </a:rPr>
              <a:t>{</a:t>
            </a:r>
          </a:p>
          <a:p>
            <a:r>
              <a:rPr lang="en-US" sz="1200" i="0" kern="1200" dirty="0" smtClean="0">
                <a:solidFill>
                  <a:schemeClr val="tx1"/>
                </a:solidFill>
                <a:latin typeface="+mn-lt"/>
                <a:ea typeface="+mn-ea"/>
                <a:cs typeface="+mn-cs"/>
              </a:rPr>
              <a:t>        if (</a:t>
            </a:r>
            <a:r>
              <a:rPr lang="en-US" sz="1200" i="0" kern="1200" dirty="0" err="1" smtClean="0">
                <a:solidFill>
                  <a:schemeClr val="tx1"/>
                </a:solidFill>
                <a:latin typeface="+mn-lt"/>
                <a:ea typeface="+mn-ea"/>
                <a:cs typeface="+mn-cs"/>
              </a:rPr>
              <a:t>control_block</a:t>
            </a:r>
            <a:r>
              <a:rPr lang="en-US" sz="1200" i="0" kern="1200" dirty="0" smtClean="0">
                <a:solidFill>
                  <a:schemeClr val="tx1"/>
                </a:solidFill>
                <a:latin typeface="+mn-lt"/>
                <a:ea typeface="+mn-ea"/>
                <a:cs typeface="+mn-cs"/>
              </a:rPr>
              <a:t>_ != </a:t>
            </a:r>
            <a:r>
              <a:rPr lang="en-US" sz="1200" i="0" kern="1200" dirty="0" err="1" smtClean="0">
                <a:solidFill>
                  <a:schemeClr val="tx1"/>
                </a:solidFill>
                <a:latin typeface="+mn-lt"/>
                <a:ea typeface="+mn-ea"/>
                <a:cs typeface="+mn-cs"/>
              </a:rPr>
              <a:t>nullptr</a:t>
            </a:r>
            <a:r>
              <a:rPr lang="en-US" sz="1200" i="0" kern="1200" dirty="0" smtClean="0">
                <a:solidFill>
                  <a:schemeClr val="tx1"/>
                </a:solidFill>
                <a:latin typeface="+mn-lt"/>
                <a:ea typeface="+mn-ea"/>
                <a:cs typeface="+mn-cs"/>
              </a:rPr>
              <a:t>) {</a:t>
            </a:r>
          </a:p>
          <a:p>
            <a:r>
              <a:rPr lang="en-US" sz="1200" i="0" kern="1200" dirty="0" smtClean="0">
                <a:solidFill>
                  <a:schemeClr val="tx1"/>
                </a:solidFill>
                <a:latin typeface="+mn-lt"/>
                <a:ea typeface="+mn-ea"/>
                <a:cs typeface="+mn-cs"/>
              </a:rPr>
              <a:t>            return </a:t>
            </a:r>
            <a:r>
              <a:rPr lang="en-US" sz="1200" i="0" kern="1200" dirty="0" err="1" smtClean="0">
                <a:solidFill>
                  <a:schemeClr val="tx1"/>
                </a:solidFill>
                <a:latin typeface="+mn-lt"/>
                <a:ea typeface="+mn-ea"/>
                <a:cs typeface="+mn-cs"/>
              </a:rPr>
              <a:t>control_block</a:t>
            </a:r>
            <a:r>
              <a:rPr lang="en-US" sz="1200" i="0" kern="1200" dirty="0" smtClean="0">
                <a:solidFill>
                  <a:schemeClr val="tx1"/>
                </a:solidFill>
                <a:latin typeface="+mn-lt"/>
                <a:ea typeface="+mn-ea"/>
                <a:cs typeface="+mn-cs"/>
              </a:rPr>
              <a:t>_-&gt;target;</a:t>
            </a:r>
          </a:p>
          <a:p>
            <a:r>
              <a:rPr lang="en-US" sz="1200" i="0" kern="1200" dirty="0" smtClean="0">
                <a:solidFill>
                  <a:schemeClr val="tx1"/>
                </a:solidFill>
                <a:latin typeface="+mn-lt"/>
                <a:ea typeface="+mn-ea"/>
                <a:cs typeface="+mn-cs"/>
              </a:rPr>
              <a:t>        }</a:t>
            </a:r>
          </a:p>
          <a:p>
            <a:r>
              <a:rPr lang="en-US" sz="1200" i="0" kern="1200" dirty="0" smtClean="0">
                <a:solidFill>
                  <a:schemeClr val="tx1"/>
                </a:solidFill>
                <a:latin typeface="+mn-lt"/>
                <a:ea typeface="+mn-ea"/>
                <a:cs typeface="+mn-cs"/>
              </a:rPr>
              <a:t>        return </a:t>
            </a:r>
            <a:r>
              <a:rPr lang="en-US" sz="1200" i="0" kern="1200" dirty="0" err="1" smtClean="0">
                <a:solidFill>
                  <a:schemeClr val="tx1"/>
                </a:solidFill>
                <a:latin typeface="+mn-lt"/>
                <a:ea typeface="+mn-ea"/>
                <a:cs typeface="+mn-cs"/>
              </a:rPr>
              <a:t>nullptr</a:t>
            </a:r>
            <a:r>
              <a:rPr lang="en-US" sz="1200" i="0" kern="1200" dirty="0" smtClean="0">
                <a:solidFill>
                  <a:schemeClr val="tx1"/>
                </a:solidFill>
                <a:latin typeface="+mn-lt"/>
                <a:ea typeface="+mn-ea"/>
                <a:cs typeface="+mn-cs"/>
              </a:rPr>
              <a:t>;</a:t>
            </a:r>
          </a:p>
          <a:p>
            <a:r>
              <a:rPr lang="en-US" sz="1200" i="0" kern="1200" dirty="0" smtClean="0">
                <a:solidFill>
                  <a:schemeClr val="tx1"/>
                </a:solidFill>
                <a:latin typeface="+mn-lt"/>
                <a:ea typeface="+mn-ea"/>
                <a:cs typeface="+mn-cs"/>
              </a:rPr>
              <a:t>    }</a:t>
            </a:r>
          </a:p>
          <a:p>
            <a:endParaRPr lang="en-US" sz="1200" i="0" kern="1200" dirty="0" smtClean="0">
              <a:solidFill>
                <a:schemeClr val="tx1"/>
              </a:solidFill>
              <a:latin typeface="+mn-lt"/>
              <a:ea typeface="+mn-ea"/>
              <a:cs typeface="+mn-cs"/>
            </a:endParaRPr>
          </a:p>
          <a:p>
            <a:r>
              <a:rPr lang="en-US" sz="1200" i="0" kern="1200" dirty="0" smtClean="0">
                <a:solidFill>
                  <a:schemeClr val="tx1"/>
                </a:solidFill>
                <a:latin typeface="+mn-lt"/>
                <a:ea typeface="+mn-ea"/>
                <a:cs typeface="+mn-cs"/>
              </a:rPr>
              <a:t>    T* operator-&gt;() </a:t>
            </a:r>
            <a:r>
              <a:rPr lang="en-US" sz="1200" i="0" kern="1200" dirty="0" err="1" smtClean="0">
                <a:solidFill>
                  <a:schemeClr val="tx1"/>
                </a:solidFill>
                <a:latin typeface="+mn-lt"/>
                <a:ea typeface="+mn-ea"/>
                <a:cs typeface="+mn-cs"/>
              </a:rPr>
              <a:t>const</a:t>
            </a:r>
            <a:r>
              <a:rPr lang="en-US" sz="1200" i="0" kern="1200" dirty="0" smtClean="0">
                <a:solidFill>
                  <a:schemeClr val="tx1"/>
                </a:solidFill>
                <a:latin typeface="+mn-lt"/>
                <a:ea typeface="+mn-ea"/>
                <a:cs typeface="+mn-cs"/>
              </a:rPr>
              <a:t>{</a:t>
            </a:r>
          </a:p>
          <a:p>
            <a:r>
              <a:rPr lang="en-US" sz="1200" i="0" kern="1200" dirty="0" smtClean="0">
                <a:solidFill>
                  <a:schemeClr val="tx1"/>
                </a:solidFill>
                <a:latin typeface="+mn-lt"/>
                <a:ea typeface="+mn-ea"/>
                <a:cs typeface="+mn-cs"/>
              </a:rPr>
              <a:t>        return get();</a:t>
            </a:r>
          </a:p>
          <a:p>
            <a:r>
              <a:rPr lang="en-US" sz="1200" i="0" kern="1200" dirty="0" smtClean="0">
                <a:solidFill>
                  <a:schemeClr val="tx1"/>
                </a:solidFill>
                <a:latin typeface="+mn-lt"/>
                <a:ea typeface="+mn-ea"/>
                <a:cs typeface="+mn-cs"/>
              </a:rPr>
              <a:t>    }</a:t>
            </a:r>
          </a:p>
          <a:p>
            <a:endParaRPr lang="en-US" sz="1200" i="0" kern="1200" dirty="0" smtClean="0">
              <a:solidFill>
                <a:schemeClr val="tx1"/>
              </a:solidFill>
              <a:latin typeface="+mn-lt"/>
              <a:ea typeface="+mn-ea"/>
              <a:cs typeface="+mn-cs"/>
            </a:endParaRPr>
          </a:p>
          <a:p>
            <a:r>
              <a:rPr lang="en-US" sz="1200" i="0" kern="1200" dirty="0" smtClean="0">
                <a:solidFill>
                  <a:schemeClr val="tx1"/>
                </a:solidFill>
                <a:latin typeface="+mn-lt"/>
                <a:ea typeface="+mn-ea"/>
                <a:cs typeface="+mn-cs"/>
              </a:rPr>
              <a:t>    T&amp; operator*() </a:t>
            </a:r>
            <a:r>
              <a:rPr lang="en-US" sz="1200" i="0" kern="1200" dirty="0" err="1" smtClean="0">
                <a:solidFill>
                  <a:schemeClr val="tx1"/>
                </a:solidFill>
                <a:latin typeface="+mn-lt"/>
                <a:ea typeface="+mn-ea"/>
                <a:cs typeface="+mn-cs"/>
              </a:rPr>
              <a:t>const</a:t>
            </a:r>
            <a:r>
              <a:rPr lang="en-US" sz="1200" i="0" kern="1200" dirty="0" smtClean="0">
                <a:solidFill>
                  <a:schemeClr val="tx1"/>
                </a:solidFill>
                <a:latin typeface="+mn-lt"/>
                <a:ea typeface="+mn-ea"/>
                <a:cs typeface="+mn-cs"/>
              </a:rPr>
              <a:t> {</a:t>
            </a:r>
          </a:p>
          <a:p>
            <a:r>
              <a:rPr lang="en-US" sz="1200" i="0" kern="1200" dirty="0" smtClean="0">
                <a:solidFill>
                  <a:schemeClr val="tx1"/>
                </a:solidFill>
                <a:latin typeface="+mn-lt"/>
                <a:ea typeface="+mn-ea"/>
                <a:cs typeface="+mn-cs"/>
              </a:rPr>
              <a:t>        return *get();</a:t>
            </a:r>
          </a:p>
          <a:p>
            <a:r>
              <a:rPr lang="en-US" sz="1200" i="0" kern="1200" dirty="0" smtClean="0">
                <a:solidFill>
                  <a:schemeClr val="tx1"/>
                </a:solidFill>
                <a:latin typeface="+mn-lt"/>
                <a:ea typeface="+mn-ea"/>
                <a:cs typeface="+mn-cs"/>
              </a:rPr>
              <a:t>    }</a:t>
            </a:r>
          </a:p>
          <a:p>
            <a:r>
              <a:rPr lang="en-US" sz="1200" i="0" kern="1200" dirty="0" smtClean="0">
                <a:solidFill>
                  <a:schemeClr val="tx1"/>
                </a:solidFill>
                <a:latin typeface="+mn-lt"/>
                <a:ea typeface="+mn-ea"/>
                <a:cs typeface="+mn-cs"/>
              </a:rPr>
              <a:t>};</a:t>
            </a:r>
            <a:endParaRPr lang="en-US" baseline="0" dirty="0" smtClean="0"/>
          </a:p>
        </p:txBody>
      </p:sp>
      <p:sp>
        <p:nvSpPr>
          <p:cNvPr id="4" name="Slide Number Placeholder 3"/>
          <p:cNvSpPr>
            <a:spLocks noGrp="1"/>
          </p:cNvSpPr>
          <p:nvPr>
            <p:ph type="sldNum" sz="quarter" idx="10"/>
          </p:nvPr>
        </p:nvSpPr>
        <p:spPr/>
        <p:txBody>
          <a:bodyPr/>
          <a:lstStyle/>
          <a:p>
            <a:fld id="{E0F4634F-B403-4FD1-B6E1-224D814FFAA9}" type="slidenum">
              <a:rPr lang="en-US" smtClean="0"/>
              <a:pPr/>
              <a:t>32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Cyclic</a:t>
            </a:r>
            <a:r>
              <a:rPr lang="en-US" baseline="0" dirty="0" smtClean="0"/>
              <a:t> reference</a:t>
            </a:r>
            <a:endParaRPr lang="en-US" dirty="0"/>
          </a:p>
        </p:txBody>
      </p:sp>
      <p:sp>
        <p:nvSpPr>
          <p:cNvPr id="4" name="灯片编号占位符 3"/>
          <p:cNvSpPr>
            <a:spLocks noGrp="1"/>
          </p:cNvSpPr>
          <p:nvPr>
            <p:ph type="sldNum" sz="quarter" idx="10"/>
          </p:nvPr>
        </p:nvSpPr>
        <p:spPr/>
        <p:txBody>
          <a:bodyPr/>
          <a:lstStyle/>
          <a:p>
            <a:fld id="{E0F4634F-B403-4FD1-B6E1-224D814FFAA9}" type="slidenum">
              <a:rPr lang="en-US" smtClean="0"/>
              <a:pPr/>
              <a:t>33</a:t>
            </a:fld>
            <a:endParaRPr lang="en-US"/>
          </a:p>
        </p:txBody>
      </p:sp>
    </p:spTree>
    <p:extLst>
      <p:ext uri="{BB962C8B-B14F-4D97-AF65-F5344CB8AC3E}">
        <p14:creationId xmlns:p14="http://schemas.microsoft.com/office/powerpoint/2010/main" xmlns="" val="1029927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Cyclic</a:t>
            </a:r>
            <a:r>
              <a:rPr lang="en-US" baseline="0" dirty="0" smtClean="0"/>
              <a:t> reference</a:t>
            </a:r>
            <a:endParaRPr lang="en-US" dirty="0"/>
          </a:p>
        </p:txBody>
      </p:sp>
      <p:sp>
        <p:nvSpPr>
          <p:cNvPr id="4" name="灯片编号占位符 3"/>
          <p:cNvSpPr>
            <a:spLocks noGrp="1"/>
          </p:cNvSpPr>
          <p:nvPr>
            <p:ph type="sldNum" sz="quarter" idx="10"/>
          </p:nvPr>
        </p:nvSpPr>
        <p:spPr/>
        <p:txBody>
          <a:bodyPr/>
          <a:lstStyle/>
          <a:p>
            <a:fld id="{E0F4634F-B403-4FD1-B6E1-224D814FFAA9}" type="slidenum">
              <a:rPr lang="en-US" smtClean="0"/>
              <a:pPr/>
              <a:t>34</a:t>
            </a:fld>
            <a:endParaRPr lang="en-US"/>
          </a:p>
        </p:txBody>
      </p:sp>
    </p:spTree>
    <p:extLst>
      <p:ext uri="{BB962C8B-B14F-4D97-AF65-F5344CB8AC3E}">
        <p14:creationId xmlns:p14="http://schemas.microsoft.com/office/powerpoint/2010/main" xmlns="" val="1029927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Don’t have time to cover all the topics, </a:t>
            </a:r>
          </a:p>
          <a:p>
            <a:r>
              <a:rPr lang="en-US" dirty="0" smtClean="0"/>
              <a:t>The alignment support is really useful, suggest you</a:t>
            </a:r>
            <a:r>
              <a:rPr lang="en-US" baseline="0" dirty="0" smtClean="0"/>
              <a:t> to take a look (</a:t>
            </a:r>
            <a:r>
              <a:rPr lang="en-US" baseline="0" dirty="0" err="1" smtClean="0"/>
              <a:t>alignas</a:t>
            </a:r>
            <a:r>
              <a:rPr lang="en-US" baseline="0" dirty="0" smtClean="0"/>
              <a:t>, </a:t>
            </a:r>
            <a:r>
              <a:rPr lang="en-US" baseline="0" dirty="0" err="1" smtClean="0"/>
              <a:t>offsetof</a:t>
            </a:r>
            <a:r>
              <a:rPr lang="en-US" baseline="0" dirty="0" smtClean="0"/>
              <a:t>, </a:t>
            </a:r>
            <a:r>
              <a:rPr lang="en-US" baseline="0" dirty="0" err="1" smtClean="0"/>
              <a:t>align_storage</a:t>
            </a:r>
            <a:r>
              <a:rPr lang="en-US" baseline="0" smtClean="0"/>
              <a:t>, …)</a:t>
            </a:r>
            <a:endParaRPr lang="en-US" dirty="0" smtClean="0"/>
          </a:p>
          <a:p>
            <a:r>
              <a:rPr lang="en-US" dirty="0" smtClean="0"/>
              <a:t>maybe</a:t>
            </a:r>
            <a:r>
              <a:rPr lang="en-US" baseline="0" dirty="0" smtClean="0"/>
              <a:t> in the future I’ll give a talk of lock free/wait free programming if time and knowledge permitting</a:t>
            </a:r>
            <a:endParaRPr lang="en-US" dirty="0"/>
          </a:p>
        </p:txBody>
      </p:sp>
      <p:sp>
        <p:nvSpPr>
          <p:cNvPr id="4" name="灯片编号占位符 3"/>
          <p:cNvSpPr>
            <a:spLocks noGrp="1"/>
          </p:cNvSpPr>
          <p:nvPr>
            <p:ph type="sldNum" sz="quarter" idx="10"/>
          </p:nvPr>
        </p:nvSpPr>
        <p:spPr/>
        <p:txBody>
          <a:bodyPr/>
          <a:lstStyle/>
          <a:p>
            <a:fld id="{E0F4634F-B403-4FD1-B6E1-224D814FFAA9}" type="slidenum">
              <a:rPr lang="en-US" smtClean="0"/>
              <a:pPr/>
              <a:t>36</a:t>
            </a:fld>
            <a:endParaRPr lang="en-US"/>
          </a:p>
        </p:txBody>
      </p:sp>
    </p:spTree>
    <p:extLst>
      <p:ext uri="{BB962C8B-B14F-4D97-AF65-F5344CB8AC3E}">
        <p14:creationId xmlns:p14="http://schemas.microsoft.com/office/powerpoint/2010/main" xmlns="" val="2341521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Before </a:t>
            </a:r>
            <a:r>
              <a:rPr lang="en-US" dirty="0" err="1" smtClean="0"/>
              <a:t>c++</a:t>
            </a:r>
            <a:r>
              <a:rPr lang="en-US" dirty="0" smtClean="0"/>
              <a:t>11 type deduction just</a:t>
            </a:r>
            <a:r>
              <a:rPr lang="en-US" baseline="0" dirty="0" smtClean="0"/>
              <a:t> woks. After </a:t>
            </a:r>
            <a:r>
              <a:rPr lang="en-US" baseline="0" dirty="0" err="1" smtClean="0"/>
              <a:t>c++</a:t>
            </a:r>
            <a:r>
              <a:rPr lang="en-US" baseline="0" dirty="0" smtClean="0"/>
              <a:t>11 things become complex</a:t>
            </a:r>
            <a:endParaRPr lang="en-US" dirty="0"/>
          </a:p>
        </p:txBody>
      </p:sp>
      <p:sp>
        <p:nvSpPr>
          <p:cNvPr id="4" name="灯片编号占位符 3"/>
          <p:cNvSpPr>
            <a:spLocks noGrp="1"/>
          </p:cNvSpPr>
          <p:nvPr>
            <p:ph type="sldNum" sz="quarter" idx="10"/>
          </p:nvPr>
        </p:nvSpPr>
        <p:spPr/>
        <p:txBody>
          <a:bodyPr/>
          <a:lstStyle/>
          <a:p>
            <a:fld id="{E0F4634F-B403-4FD1-B6E1-224D814FFAA9}" type="slidenum">
              <a:rPr lang="en-US" smtClean="0"/>
              <a:pPr/>
              <a:t>37</a:t>
            </a:fld>
            <a:endParaRPr lang="en-US"/>
          </a:p>
        </p:txBody>
      </p:sp>
    </p:spTree>
    <p:extLst>
      <p:ext uri="{BB962C8B-B14F-4D97-AF65-F5344CB8AC3E}">
        <p14:creationId xmlns:p14="http://schemas.microsoft.com/office/powerpoint/2010/main" xmlns="" val="2412170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E0F4634F-B403-4FD1-B6E1-224D814FFAA9}" type="slidenum">
              <a:rPr lang="en-US" smtClean="0"/>
              <a:pPr/>
              <a:t>38</a:t>
            </a:fld>
            <a:endParaRPr lang="en-US"/>
          </a:p>
        </p:txBody>
      </p:sp>
    </p:spTree>
    <p:extLst>
      <p:ext uri="{BB962C8B-B14F-4D97-AF65-F5344CB8AC3E}">
        <p14:creationId xmlns:p14="http://schemas.microsoft.com/office/powerpoint/2010/main" xmlns="" val="2197728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E0F4634F-B403-4FD1-B6E1-224D814FFAA9}" type="slidenum">
              <a:rPr lang="en-US" smtClean="0"/>
              <a:pPr/>
              <a:t>39</a:t>
            </a:fld>
            <a:endParaRPr lang="en-US"/>
          </a:p>
        </p:txBody>
      </p:sp>
    </p:spTree>
    <p:extLst>
      <p:ext uri="{BB962C8B-B14F-4D97-AF65-F5344CB8AC3E}">
        <p14:creationId xmlns:p14="http://schemas.microsoft.com/office/powerpoint/2010/main" xmlns="" val="4225897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E0F4634F-B403-4FD1-B6E1-224D814FFAA9}" type="slidenum">
              <a:rPr lang="en-US" smtClean="0"/>
              <a:pPr/>
              <a:t>40</a:t>
            </a:fld>
            <a:endParaRPr lang="en-US"/>
          </a:p>
        </p:txBody>
      </p:sp>
    </p:spTree>
    <p:extLst>
      <p:ext uri="{BB962C8B-B14F-4D97-AF65-F5344CB8AC3E}">
        <p14:creationId xmlns:p14="http://schemas.microsoft.com/office/powerpoint/2010/main" xmlns="" val="3253999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C++ 98 only have l, r value.</a:t>
            </a:r>
          </a:p>
          <a:p>
            <a:endParaRPr lang="en-US" dirty="0"/>
          </a:p>
        </p:txBody>
      </p:sp>
      <p:sp>
        <p:nvSpPr>
          <p:cNvPr id="4" name="灯片编号占位符 3"/>
          <p:cNvSpPr>
            <a:spLocks noGrp="1"/>
          </p:cNvSpPr>
          <p:nvPr>
            <p:ph type="sldNum" sz="quarter" idx="10"/>
          </p:nvPr>
        </p:nvSpPr>
        <p:spPr/>
        <p:txBody>
          <a:bodyPr/>
          <a:lstStyle/>
          <a:p>
            <a:fld id="{E0F4634F-B403-4FD1-B6E1-224D814FFAA9}" type="slidenum">
              <a:rPr lang="en-US" smtClean="0"/>
              <a:pPr/>
              <a:t>43</a:t>
            </a:fld>
            <a:endParaRPr lang="en-US"/>
          </a:p>
        </p:txBody>
      </p:sp>
    </p:spTree>
    <p:extLst>
      <p:ext uri="{BB962C8B-B14F-4D97-AF65-F5344CB8AC3E}">
        <p14:creationId xmlns:p14="http://schemas.microsoft.com/office/powerpoint/2010/main" xmlns="" val="2652288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Reduce</a:t>
            </a:r>
            <a:r>
              <a:rPr lang="en-US" baseline="0" dirty="0" smtClean="0"/>
              <a:t> template meta-programming</a:t>
            </a:r>
            <a:endParaRPr lang="en-US" dirty="0"/>
          </a:p>
        </p:txBody>
      </p:sp>
      <p:sp>
        <p:nvSpPr>
          <p:cNvPr id="4" name="灯片编号占位符 3"/>
          <p:cNvSpPr>
            <a:spLocks noGrp="1"/>
          </p:cNvSpPr>
          <p:nvPr>
            <p:ph type="sldNum" sz="quarter" idx="10"/>
          </p:nvPr>
        </p:nvSpPr>
        <p:spPr/>
        <p:txBody>
          <a:bodyPr/>
          <a:lstStyle/>
          <a:p>
            <a:fld id="{E0F4634F-B403-4FD1-B6E1-224D814FFAA9}" type="slidenum">
              <a:rPr lang="en-US" smtClean="0"/>
              <a:pPr/>
              <a:t>19</a:t>
            </a:fld>
            <a:endParaRPr lang="en-US"/>
          </a:p>
        </p:txBody>
      </p:sp>
    </p:spTree>
    <p:extLst>
      <p:ext uri="{BB962C8B-B14F-4D97-AF65-F5344CB8AC3E}">
        <p14:creationId xmlns:p14="http://schemas.microsoft.com/office/powerpoint/2010/main" xmlns="" val="4605970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This is called mixed category.  </a:t>
            </a:r>
          </a:p>
          <a:p>
            <a:r>
              <a:rPr lang="en-US" dirty="0" err="1" smtClean="0"/>
              <a:t>Glvalue</a:t>
            </a:r>
            <a:r>
              <a:rPr lang="en-US" dirty="0" smtClean="0"/>
              <a:t> have identity</a:t>
            </a:r>
            <a:r>
              <a:rPr lang="en-US" baseline="0" dirty="0" smtClean="0"/>
              <a:t> can be </a:t>
            </a:r>
            <a:r>
              <a:rPr lang="en-US" baseline="0" dirty="0" err="1" smtClean="0"/>
              <a:t>refered</a:t>
            </a:r>
            <a:r>
              <a:rPr lang="en-US" baseline="0" dirty="0" smtClean="0"/>
              <a:t>. </a:t>
            </a:r>
            <a:r>
              <a:rPr lang="en-US" baseline="0" dirty="0" err="1" smtClean="0"/>
              <a:t>Rvalue</a:t>
            </a:r>
            <a:r>
              <a:rPr lang="en-US" baseline="0" dirty="0" smtClean="0"/>
              <a:t> can be moved from. </a:t>
            </a:r>
          </a:p>
          <a:p>
            <a:r>
              <a:rPr lang="en-US" baseline="0" dirty="0" err="1" smtClean="0"/>
              <a:t>Lvalue</a:t>
            </a:r>
            <a:r>
              <a:rPr lang="en-US" baseline="0" dirty="0" smtClean="0"/>
              <a:t> can’t be moved. </a:t>
            </a:r>
            <a:r>
              <a:rPr lang="en-US" baseline="0" dirty="0" err="1" smtClean="0"/>
              <a:t>Prvalue</a:t>
            </a:r>
            <a:r>
              <a:rPr lang="en-US" baseline="0" dirty="0" smtClean="0"/>
              <a:t> can’t be referred.  </a:t>
            </a:r>
            <a:r>
              <a:rPr lang="en-US" baseline="0" dirty="0" err="1" smtClean="0"/>
              <a:t>Xvalue</a:t>
            </a:r>
            <a:r>
              <a:rPr lang="en-US" baseline="0" dirty="0" smtClean="0"/>
              <a:t> is the middle one usually is a </a:t>
            </a:r>
            <a:r>
              <a:rPr lang="en-US" baseline="0" dirty="0" err="1" smtClean="0"/>
              <a:t>lvalue</a:t>
            </a:r>
            <a:r>
              <a:rPr lang="en-US" baseline="0" dirty="0" smtClean="0"/>
              <a:t> cast to </a:t>
            </a:r>
            <a:r>
              <a:rPr lang="en-US" baseline="0" dirty="0" err="1" smtClean="0"/>
              <a:t>rvalue</a:t>
            </a:r>
            <a:endParaRPr lang="en-US" dirty="0"/>
          </a:p>
        </p:txBody>
      </p:sp>
      <p:sp>
        <p:nvSpPr>
          <p:cNvPr id="4" name="灯片编号占位符 3"/>
          <p:cNvSpPr>
            <a:spLocks noGrp="1"/>
          </p:cNvSpPr>
          <p:nvPr>
            <p:ph type="sldNum" sz="quarter" idx="10"/>
          </p:nvPr>
        </p:nvSpPr>
        <p:spPr/>
        <p:txBody>
          <a:bodyPr/>
          <a:lstStyle/>
          <a:p>
            <a:fld id="{E0F4634F-B403-4FD1-B6E1-224D814FFAA9}" type="slidenum">
              <a:rPr lang="en-US" smtClean="0"/>
              <a:pPr/>
              <a:t>44</a:t>
            </a:fld>
            <a:endParaRPr lang="en-US"/>
          </a:p>
        </p:txBody>
      </p:sp>
    </p:spTree>
    <p:extLst>
      <p:ext uri="{BB962C8B-B14F-4D97-AF65-F5344CB8AC3E}">
        <p14:creationId xmlns:p14="http://schemas.microsoft.com/office/powerpoint/2010/main" xmlns="" val="1934282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E0F4634F-B403-4FD1-B6E1-224D814FFAA9}" type="slidenum">
              <a:rPr lang="en-US" smtClean="0"/>
              <a:pPr/>
              <a:t>46</a:t>
            </a:fld>
            <a:endParaRPr lang="en-US"/>
          </a:p>
        </p:txBody>
      </p:sp>
    </p:spTree>
    <p:extLst>
      <p:ext uri="{BB962C8B-B14F-4D97-AF65-F5344CB8AC3E}">
        <p14:creationId xmlns:p14="http://schemas.microsoft.com/office/powerpoint/2010/main" xmlns="" val="40468583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E0F4634F-B403-4FD1-B6E1-224D814FFAA9}" type="slidenum">
              <a:rPr lang="en-US" smtClean="0"/>
              <a:pPr/>
              <a:t>48</a:t>
            </a:fld>
            <a:endParaRPr lang="en-US"/>
          </a:p>
        </p:txBody>
      </p:sp>
    </p:spTree>
    <p:extLst>
      <p:ext uri="{BB962C8B-B14F-4D97-AF65-F5344CB8AC3E}">
        <p14:creationId xmlns:p14="http://schemas.microsoft.com/office/powerpoint/2010/main" xmlns="" val="30923660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aseline="0" dirty="0" smtClean="0"/>
              <a:t>Prevent resource from copying can be done in several ways such as pointer or reference to it, </a:t>
            </a:r>
            <a:r>
              <a:rPr lang="en-US" baseline="0" dirty="0" err="1" smtClean="0"/>
              <a:t>rvo</a:t>
            </a:r>
            <a:r>
              <a:rPr lang="en-US" baseline="0" dirty="0" smtClean="0"/>
              <a:t>… Modern </a:t>
            </a:r>
            <a:r>
              <a:rPr lang="en-US" baseline="0" dirty="0" err="1" smtClean="0"/>
              <a:t>c++</a:t>
            </a:r>
            <a:r>
              <a:rPr lang="en-US" baseline="0" dirty="0" smtClean="0"/>
              <a:t> introduces move semantics is to provide a more convenient , general way to perform move.</a:t>
            </a:r>
          </a:p>
          <a:p>
            <a:r>
              <a:rPr lang="en-US" baseline="0" dirty="0" smtClean="0"/>
              <a:t>Indeed, the thing only matter is </a:t>
            </a:r>
            <a:r>
              <a:rPr lang="en-US" baseline="0" dirty="0" err="1" smtClean="0"/>
              <a:t>rvalue</a:t>
            </a:r>
            <a:r>
              <a:rPr lang="en-US" baseline="0" dirty="0" smtClean="0"/>
              <a:t> reference, it makes </a:t>
            </a:r>
            <a:r>
              <a:rPr lang="en-US" baseline="0" dirty="0" err="1" smtClean="0"/>
              <a:t>unique_ptr</a:t>
            </a:r>
            <a:r>
              <a:rPr lang="en-US" baseline="0" dirty="0" smtClean="0"/>
              <a:t> possible, and less dynamic memory allocation.</a:t>
            </a:r>
            <a:endParaRPr lang="en-US" dirty="0"/>
          </a:p>
        </p:txBody>
      </p:sp>
      <p:sp>
        <p:nvSpPr>
          <p:cNvPr id="4" name="灯片编号占位符 3"/>
          <p:cNvSpPr>
            <a:spLocks noGrp="1"/>
          </p:cNvSpPr>
          <p:nvPr>
            <p:ph type="sldNum" sz="quarter" idx="10"/>
          </p:nvPr>
        </p:nvSpPr>
        <p:spPr/>
        <p:txBody>
          <a:bodyPr/>
          <a:lstStyle/>
          <a:p>
            <a:fld id="{E0F4634F-B403-4FD1-B6E1-224D814FFAA9}" type="slidenum">
              <a:rPr lang="en-US" smtClean="0"/>
              <a:pPr/>
              <a:t>49</a:t>
            </a:fld>
            <a:endParaRPr lang="en-US"/>
          </a:p>
        </p:txBody>
      </p:sp>
    </p:spTree>
    <p:extLst>
      <p:ext uri="{BB962C8B-B14F-4D97-AF65-F5344CB8AC3E}">
        <p14:creationId xmlns:p14="http://schemas.microsoft.com/office/powerpoint/2010/main" xmlns="" val="38389363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Some thoughts:</a:t>
            </a:r>
          </a:p>
          <a:p>
            <a:r>
              <a:rPr lang="en-US" dirty="0" smtClean="0"/>
              <a:t>Is move really necessary?</a:t>
            </a:r>
            <a:r>
              <a:rPr lang="en-US" baseline="0" dirty="0" smtClean="0"/>
              <a:t>  To avoid copy I can use pointers -&gt; more heap allocation, redundant syntax, error prone.  In game development, we can optimize heap allocation by using custom allocator.</a:t>
            </a:r>
            <a:endParaRPr lang="en-US" dirty="0"/>
          </a:p>
        </p:txBody>
      </p:sp>
      <p:sp>
        <p:nvSpPr>
          <p:cNvPr id="4" name="灯片编号占位符 3"/>
          <p:cNvSpPr>
            <a:spLocks noGrp="1"/>
          </p:cNvSpPr>
          <p:nvPr>
            <p:ph type="sldNum" sz="quarter" idx="10"/>
          </p:nvPr>
        </p:nvSpPr>
        <p:spPr/>
        <p:txBody>
          <a:bodyPr/>
          <a:lstStyle/>
          <a:p>
            <a:fld id="{E0F4634F-B403-4FD1-B6E1-224D814FFAA9}" type="slidenum">
              <a:rPr lang="en-US" smtClean="0"/>
              <a:pPr/>
              <a:t>51</a:t>
            </a:fld>
            <a:endParaRPr lang="en-US"/>
          </a:p>
        </p:txBody>
      </p:sp>
    </p:spTree>
    <p:extLst>
      <p:ext uri="{BB962C8B-B14F-4D97-AF65-F5344CB8AC3E}">
        <p14:creationId xmlns:p14="http://schemas.microsoft.com/office/powerpoint/2010/main" xmlns="" val="31099301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There is also a technique</a:t>
            </a:r>
            <a:r>
              <a:rPr lang="en-US" baseline="0" dirty="0" smtClean="0"/>
              <a:t> called allocation elision if you have interest to dig </a:t>
            </a:r>
            <a:r>
              <a:rPr lang="en-US" baseline="0" dirty="0" err="1" smtClean="0"/>
              <a:t>futher</a:t>
            </a:r>
            <a:r>
              <a:rPr lang="en-US" baseline="0" dirty="0" smtClean="0"/>
              <a:t>.</a:t>
            </a:r>
            <a:endParaRPr lang="en-US" dirty="0" smtClean="0"/>
          </a:p>
        </p:txBody>
      </p:sp>
      <p:sp>
        <p:nvSpPr>
          <p:cNvPr id="4" name="灯片编号占位符 3"/>
          <p:cNvSpPr>
            <a:spLocks noGrp="1"/>
          </p:cNvSpPr>
          <p:nvPr>
            <p:ph type="sldNum" sz="quarter" idx="10"/>
          </p:nvPr>
        </p:nvSpPr>
        <p:spPr/>
        <p:txBody>
          <a:bodyPr/>
          <a:lstStyle/>
          <a:p>
            <a:fld id="{E0F4634F-B403-4FD1-B6E1-224D814FFAA9}" type="slidenum">
              <a:rPr lang="en-US" smtClean="0"/>
              <a:pPr/>
              <a:t>52</a:t>
            </a:fld>
            <a:endParaRPr lang="en-US"/>
          </a:p>
        </p:txBody>
      </p:sp>
    </p:spTree>
    <p:extLst>
      <p:ext uri="{BB962C8B-B14F-4D97-AF65-F5344CB8AC3E}">
        <p14:creationId xmlns:p14="http://schemas.microsoft.com/office/powerpoint/2010/main" xmlns="" val="6815791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14, 17 provide</a:t>
            </a:r>
            <a:r>
              <a:rPr lang="en-US" baseline="0" dirty="0" smtClean="0"/>
              <a:t> more guarantees of copy elision.</a:t>
            </a:r>
            <a:endParaRPr lang="en-US" dirty="0"/>
          </a:p>
        </p:txBody>
      </p:sp>
      <p:sp>
        <p:nvSpPr>
          <p:cNvPr id="4" name="灯片编号占位符 3"/>
          <p:cNvSpPr>
            <a:spLocks noGrp="1"/>
          </p:cNvSpPr>
          <p:nvPr>
            <p:ph type="sldNum" sz="quarter" idx="10"/>
          </p:nvPr>
        </p:nvSpPr>
        <p:spPr/>
        <p:txBody>
          <a:bodyPr/>
          <a:lstStyle/>
          <a:p>
            <a:fld id="{E0F4634F-B403-4FD1-B6E1-224D814FFAA9}" type="slidenum">
              <a:rPr lang="en-US" smtClean="0"/>
              <a:pPr/>
              <a:t>53</a:t>
            </a:fld>
            <a:endParaRPr lang="en-US"/>
          </a:p>
        </p:txBody>
      </p:sp>
    </p:spTree>
    <p:extLst>
      <p:ext uri="{BB962C8B-B14F-4D97-AF65-F5344CB8AC3E}">
        <p14:creationId xmlns:p14="http://schemas.microsoft.com/office/powerpoint/2010/main" xmlns="" val="26006197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Causion</a:t>
            </a:r>
            <a:r>
              <a:rPr lang="en-US" dirty="0" smtClean="0"/>
              <a:t>:</a:t>
            </a:r>
            <a:r>
              <a:rPr lang="en-US" baseline="0" dirty="0" smtClean="0"/>
              <a:t> you should know the side effect here, destructor is not called.</a:t>
            </a:r>
            <a:endParaRPr lang="en-US" dirty="0" smtClean="0"/>
          </a:p>
          <a:p>
            <a:endParaRPr lang="en-US" dirty="0"/>
          </a:p>
        </p:txBody>
      </p:sp>
      <p:sp>
        <p:nvSpPr>
          <p:cNvPr id="4" name="灯片编号占位符 3"/>
          <p:cNvSpPr>
            <a:spLocks noGrp="1"/>
          </p:cNvSpPr>
          <p:nvPr>
            <p:ph type="sldNum" sz="quarter" idx="10"/>
          </p:nvPr>
        </p:nvSpPr>
        <p:spPr/>
        <p:txBody>
          <a:bodyPr/>
          <a:lstStyle/>
          <a:p>
            <a:fld id="{E0F4634F-B403-4FD1-B6E1-224D814FFAA9}" type="slidenum">
              <a:rPr lang="en-US" smtClean="0"/>
              <a:pPr/>
              <a:t>55</a:t>
            </a:fld>
            <a:endParaRPr lang="en-US"/>
          </a:p>
        </p:txBody>
      </p:sp>
    </p:spTree>
    <p:extLst>
      <p:ext uri="{BB962C8B-B14F-4D97-AF65-F5344CB8AC3E}">
        <p14:creationId xmlns:p14="http://schemas.microsoft.com/office/powerpoint/2010/main" xmlns="" val="17035512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C# using, java try finally</a:t>
            </a:r>
            <a:endParaRPr lang="en-US" dirty="0"/>
          </a:p>
        </p:txBody>
      </p:sp>
      <p:sp>
        <p:nvSpPr>
          <p:cNvPr id="4" name="灯片编号占位符 3"/>
          <p:cNvSpPr>
            <a:spLocks noGrp="1"/>
          </p:cNvSpPr>
          <p:nvPr>
            <p:ph type="sldNum" sz="quarter" idx="10"/>
          </p:nvPr>
        </p:nvSpPr>
        <p:spPr/>
        <p:txBody>
          <a:bodyPr/>
          <a:lstStyle/>
          <a:p>
            <a:fld id="{E0F4634F-B403-4FD1-B6E1-224D814FFAA9}" type="slidenum">
              <a:rPr lang="en-US" smtClean="0"/>
              <a:pPr/>
              <a:t>57</a:t>
            </a:fld>
            <a:endParaRPr lang="en-US"/>
          </a:p>
        </p:txBody>
      </p:sp>
    </p:spTree>
    <p:extLst>
      <p:ext uri="{BB962C8B-B14F-4D97-AF65-F5344CB8AC3E}">
        <p14:creationId xmlns:p14="http://schemas.microsoft.com/office/powerpoint/2010/main" xmlns="" val="11378689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Smart pointers </a:t>
            </a:r>
            <a:r>
              <a:rPr lang="en-US" dirty="0" err="1" smtClean="0"/>
              <a:t>refcounting</a:t>
            </a:r>
            <a:r>
              <a:rPr lang="en-US" dirty="0" smtClean="0"/>
              <a:t>, scope guard</a:t>
            </a:r>
            <a:endParaRPr lang="en-US" dirty="0"/>
          </a:p>
        </p:txBody>
      </p:sp>
      <p:sp>
        <p:nvSpPr>
          <p:cNvPr id="4" name="灯片编号占位符 3"/>
          <p:cNvSpPr>
            <a:spLocks noGrp="1"/>
          </p:cNvSpPr>
          <p:nvPr>
            <p:ph type="sldNum" sz="quarter" idx="10"/>
          </p:nvPr>
        </p:nvSpPr>
        <p:spPr/>
        <p:txBody>
          <a:bodyPr/>
          <a:lstStyle/>
          <a:p>
            <a:fld id="{E0F4634F-B403-4FD1-B6E1-224D814FFAA9}" type="slidenum">
              <a:rPr lang="en-US" smtClean="0"/>
              <a:pPr/>
              <a:t>58</a:t>
            </a:fld>
            <a:endParaRPr lang="en-US"/>
          </a:p>
        </p:txBody>
      </p:sp>
    </p:spTree>
    <p:extLst>
      <p:ext uri="{BB962C8B-B14F-4D97-AF65-F5344CB8AC3E}">
        <p14:creationId xmlns:p14="http://schemas.microsoft.com/office/powerpoint/2010/main" xmlns="" val="4171505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No more tricky in modern </a:t>
            </a:r>
            <a:r>
              <a:rPr lang="en-US" dirty="0" err="1" smtClean="0"/>
              <a:t>c++</a:t>
            </a:r>
            <a:r>
              <a:rPr lang="en-US" dirty="0" smtClean="0"/>
              <a:t>.</a:t>
            </a:r>
          </a:p>
          <a:p>
            <a:r>
              <a:rPr lang="en-US" dirty="0" smtClean="0"/>
              <a:t>Delete can also applied</a:t>
            </a:r>
            <a:r>
              <a:rPr lang="en-US" baseline="0" dirty="0" smtClean="0"/>
              <a:t> to normal function, typically usage is disable some overload.</a:t>
            </a:r>
            <a:endParaRPr lang="en-US" dirty="0"/>
          </a:p>
        </p:txBody>
      </p:sp>
      <p:sp>
        <p:nvSpPr>
          <p:cNvPr id="4" name="灯片编号占位符 3"/>
          <p:cNvSpPr>
            <a:spLocks noGrp="1"/>
          </p:cNvSpPr>
          <p:nvPr>
            <p:ph type="sldNum" sz="quarter" idx="10"/>
          </p:nvPr>
        </p:nvSpPr>
        <p:spPr/>
        <p:txBody>
          <a:bodyPr/>
          <a:lstStyle/>
          <a:p>
            <a:fld id="{E0F4634F-B403-4FD1-B6E1-224D814FFAA9}" type="slidenum">
              <a:rPr lang="en-US" smtClean="0"/>
              <a:pPr/>
              <a:t>20</a:t>
            </a:fld>
            <a:endParaRPr lang="en-US"/>
          </a:p>
        </p:txBody>
      </p:sp>
    </p:spTree>
    <p:extLst>
      <p:ext uri="{BB962C8B-B14F-4D97-AF65-F5344CB8AC3E}">
        <p14:creationId xmlns:p14="http://schemas.microsoft.com/office/powerpoint/2010/main" xmlns="" val="37477212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err="1" smtClean="0"/>
              <a:t>Shared_ptr</a:t>
            </a:r>
            <a:r>
              <a:rPr lang="en-US" dirty="0" smtClean="0"/>
              <a:t>, </a:t>
            </a:r>
            <a:r>
              <a:rPr lang="en-US" dirty="0" err="1" smtClean="0"/>
              <a:t>unique_ptr</a:t>
            </a:r>
            <a:r>
              <a:rPr lang="en-US" dirty="0" smtClean="0"/>
              <a:t>….</a:t>
            </a:r>
            <a:endParaRPr lang="en-US" dirty="0"/>
          </a:p>
        </p:txBody>
      </p:sp>
      <p:sp>
        <p:nvSpPr>
          <p:cNvPr id="4" name="灯片编号占位符 3"/>
          <p:cNvSpPr>
            <a:spLocks noGrp="1"/>
          </p:cNvSpPr>
          <p:nvPr>
            <p:ph type="sldNum" sz="quarter" idx="10"/>
          </p:nvPr>
        </p:nvSpPr>
        <p:spPr/>
        <p:txBody>
          <a:bodyPr/>
          <a:lstStyle/>
          <a:p>
            <a:fld id="{E0F4634F-B403-4FD1-B6E1-224D814FFAA9}" type="slidenum">
              <a:rPr lang="en-US" smtClean="0"/>
              <a:pPr/>
              <a:t>59</a:t>
            </a:fld>
            <a:endParaRPr lang="en-US"/>
          </a:p>
        </p:txBody>
      </p:sp>
    </p:spTree>
    <p:extLst>
      <p:ext uri="{BB962C8B-B14F-4D97-AF65-F5344CB8AC3E}">
        <p14:creationId xmlns:p14="http://schemas.microsoft.com/office/powerpoint/2010/main" xmlns="" val="23683253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Class deal</a:t>
            </a:r>
            <a:r>
              <a:rPr lang="en-US" baseline="0" dirty="0" smtClean="0"/>
              <a:t> with resources.</a:t>
            </a:r>
            <a:endParaRPr lang="en-US" dirty="0"/>
          </a:p>
        </p:txBody>
      </p:sp>
      <p:sp>
        <p:nvSpPr>
          <p:cNvPr id="4" name="灯片编号占位符 3"/>
          <p:cNvSpPr>
            <a:spLocks noGrp="1"/>
          </p:cNvSpPr>
          <p:nvPr>
            <p:ph type="sldNum" sz="quarter" idx="10"/>
          </p:nvPr>
        </p:nvSpPr>
        <p:spPr/>
        <p:txBody>
          <a:bodyPr/>
          <a:lstStyle/>
          <a:p>
            <a:fld id="{E0F4634F-B403-4FD1-B6E1-224D814FFAA9}" type="slidenum">
              <a:rPr lang="en-US" smtClean="0"/>
              <a:pPr/>
              <a:t>60</a:t>
            </a:fld>
            <a:endParaRPr lang="en-US"/>
          </a:p>
        </p:txBody>
      </p:sp>
    </p:spTree>
    <p:extLst>
      <p:ext uri="{BB962C8B-B14F-4D97-AF65-F5344CB8AC3E}">
        <p14:creationId xmlns:p14="http://schemas.microsoft.com/office/powerpoint/2010/main" xmlns="" val="1299578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ADL?</a:t>
            </a:r>
          </a:p>
          <a:p>
            <a:r>
              <a:rPr lang="en-US" dirty="0" smtClean="0"/>
              <a:t>In </a:t>
            </a:r>
            <a:r>
              <a:rPr lang="en-US" dirty="0" err="1" smtClean="0"/>
              <a:t>moden</a:t>
            </a:r>
            <a:r>
              <a:rPr lang="en-US" dirty="0" smtClean="0"/>
              <a:t> </a:t>
            </a:r>
            <a:r>
              <a:rPr lang="en-US" dirty="0" err="1" smtClean="0"/>
              <a:t>c++</a:t>
            </a:r>
            <a:r>
              <a:rPr lang="en-US" dirty="0" smtClean="0"/>
              <a:t>, there</a:t>
            </a:r>
            <a:r>
              <a:rPr lang="en-US" baseline="0" dirty="0" smtClean="0"/>
              <a:t> are some another approach, such as RVO, move etc…</a:t>
            </a:r>
            <a:endParaRPr lang="en-US" dirty="0"/>
          </a:p>
        </p:txBody>
      </p:sp>
      <p:sp>
        <p:nvSpPr>
          <p:cNvPr id="4" name="灯片编号占位符 3"/>
          <p:cNvSpPr>
            <a:spLocks noGrp="1"/>
          </p:cNvSpPr>
          <p:nvPr>
            <p:ph type="sldNum" sz="quarter" idx="10"/>
          </p:nvPr>
        </p:nvSpPr>
        <p:spPr/>
        <p:txBody>
          <a:bodyPr/>
          <a:lstStyle/>
          <a:p>
            <a:fld id="{E0F4634F-B403-4FD1-B6E1-224D814FFAA9}" type="slidenum">
              <a:rPr lang="en-US" smtClean="0"/>
              <a:pPr/>
              <a:t>61</a:t>
            </a:fld>
            <a:endParaRPr lang="en-US"/>
          </a:p>
        </p:txBody>
      </p:sp>
    </p:spTree>
    <p:extLst>
      <p:ext uri="{BB962C8B-B14F-4D97-AF65-F5344CB8AC3E}">
        <p14:creationId xmlns:p14="http://schemas.microsoft.com/office/powerpoint/2010/main" xmlns="" val="35072561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QT use </a:t>
            </a:r>
            <a:r>
              <a:rPr lang="en-US" dirty="0" err="1" smtClean="0"/>
              <a:t>pimpl</a:t>
            </a:r>
            <a:r>
              <a:rPr lang="en-US" dirty="0" smtClean="0"/>
              <a:t> for binary compatibility</a:t>
            </a:r>
            <a:endParaRPr lang="en-US" dirty="0"/>
          </a:p>
        </p:txBody>
      </p:sp>
      <p:sp>
        <p:nvSpPr>
          <p:cNvPr id="4" name="Slide Number Placeholder 3"/>
          <p:cNvSpPr>
            <a:spLocks noGrp="1"/>
          </p:cNvSpPr>
          <p:nvPr>
            <p:ph type="sldNum" sz="quarter" idx="10"/>
          </p:nvPr>
        </p:nvSpPr>
        <p:spPr/>
        <p:txBody>
          <a:bodyPr/>
          <a:lstStyle/>
          <a:p>
            <a:fld id="{E0F4634F-B403-4FD1-B6E1-224D814FFAA9}" type="slidenum">
              <a:rPr lang="en-US" smtClean="0"/>
              <a:pPr/>
              <a:t>62</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F4634F-B403-4FD1-B6E1-224D814FFAA9}" type="slidenum">
              <a:rPr lang="en-US" smtClean="0"/>
              <a:pPr/>
              <a:t>65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F4634F-B403-4FD1-B6E1-224D814FFAA9}" type="slidenum">
              <a:rPr lang="en-US" smtClean="0"/>
              <a:pPr/>
              <a:t>66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baseline="0" dirty="0" smtClean="0"/>
              <a:t>Force generate move operations</a:t>
            </a:r>
          </a:p>
          <a:p>
            <a:pPr marL="228600" indent="-228600">
              <a:buAutoNum type="arabicPeriod"/>
            </a:pPr>
            <a:r>
              <a:rPr lang="en-US" baseline="0" dirty="0" smtClean="0"/>
              <a:t>Compiler generated may more accurate/correctly than user defined.  </a:t>
            </a:r>
            <a:endParaRPr lang="en-US" dirty="0"/>
          </a:p>
        </p:txBody>
      </p:sp>
      <p:sp>
        <p:nvSpPr>
          <p:cNvPr id="4" name="灯片编号占位符 3"/>
          <p:cNvSpPr>
            <a:spLocks noGrp="1"/>
          </p:cNvSpPr>
          <p:nvPr>
            <p:ph type="sldNum" sz="quarter" idx="10"/>
          </p:nvPr>
        </p:nvSpPr>
        <p:spPr/>
        <p:txBody>
          <a:bodyPr/>
          <a:lstStyle/>
          <a:p>
            <a:fld id="{E0F4634F-B403-4FD1-B6E1-224D814FFAA9}" type="slidenum">
              <a:rPr lang="en-US" smtClean="0"/>
              <a:pPr/>
              <a:t>21</a:t>
            </a:fld>
            <a:endParaRPr lang="en-US"/>
          </a:p>
        </p:txBody>
      </p:sp>
    </p:spTree>
    <p:extLst>
      <p:ext uri="{BB962C8B-B14F-4D97-AF65-F5344CB8AC3E}">
        <p14:creationId xmlns:p14="http://schemas.microsoft.com/office/powerpoint/2010/main" xmlns="" val="1458402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About underlying type, </a:t>
            </a:r>
            <a:r>
              <a:rPr lang="en-US" dirty="0" err="1" smtClean="0"/>
              <a:t>enum’s</a:t>
            </a:r>
            <a:r>
              <a:rPr lang="en-US" dirty="0" smtClean="0"/>
              <a:t> type is different from implement,</a:t>
            </a:r>
            <a:r>
              <a:rPr lang="en-US" baseline="0" dirty="0" smtClean="0"/>
              <a:t> </a:t>
            </a:r>
            <a:r>
              <a:rPr lang="en-US" baseline="0" dirty="0" err="1" smtClean="0"/>
              <a:t>int</a:t>
            </a:r>
            <a:r>
              <a:rPr lang="en-US" baseline="0" dirty="0" smtClean="0"/>
              <a:t>, </a:t>
            </a:r>
            <a:r>
              <a:rPr lang="en-US" baseline="0" dirty="0" err="1" smtClean="0"/>
              <a:t>uint</a:t>
            </a:r>
            <a:r>
              <a:rPr lang="en-US" baseline="0" dirty="0" smtClean="0"/>
              <a:t>…. </a:t>
            </a:r>
            <a:endParaRPr lang="en-US" dirty="0"/>
          </a:p>
        </p:txBody>
      </p:sp>
      <p:sp>
        <p:nvSpPr>
          <p:cNvPr id="4" name="灯片编号占位符 3"/>
          <p:cNvSpPr>
            <a:spLocks noGrp="1"/>
          </p:cNvSpPr>
          <p:nvPr>
            <p:ph type="sldNum" sz="quarter" idx="10"/>
          </p:nvPr>
        </p:nvSpPr>
        <p:spPr/>
        <p:txBody>
          <a:bodyPr/>
          <a:lstStyle/>
          <a:p>
            <a:fld id="{E0F4634F-B403-4FD1-B6E1-224D814FFAA9}" type="slidenum">
              <a:rPr lang="en-US" smtClean="0"/>
              <a:pPr/>
              <a:t>24</a:t>
            </a:fld>
            <a:endParaRPr lang="en-US"/>
          </a:p>
        </p:txBody>
      </p:sp>
    </p:spTree>
    <p:extLst>
      <p:ext uri="{BB962C8B-B14F-4D97-AF65-F5344CB8AC3E}">
        <p14:creationId xmlns:p14="http://schemas.microsoft.com/office/powerpoint/2010/main" xmlns="" val="662383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Sometimes classic </a:t>
            </a:r>
            <a:r>
              <a:rPr lang="en-US" dirty="0" err="1" smtClean="0"/>
              <a:t>enum</a:t>
            </a:r>
            <a:r>
              <a:rPr lang="en-US" dirty="0" smtClean="0"/>
              <a:t> is also</a:t>
            </a:r>
            <a:r>
              <a:rPr lang="en-US" baseline="0" dirty="0" smtClean="0"/>
              <a:t> useful, use </a:t>
            </a:r>
            <a:r>
              <a:rPr lang="en-US" baseline="0" dirty="0" err="1" smtClean="0"/>
              <a:t>struct</a:t>
            </a:r>
            <a:r>
              <a:rPr lang="en-US" baseline="0" dirty="0" smtClean="0"/>
              <a:t> as it’s wrapper</a:t>
            </a:r>
            <a:endParaRPr lang="en-US" dirty="0"/>
          </a:p>
        </p:txBody>
      </p:sp>
      <p:sp>
        <p:nvSpPr>
          <p:cNvPr id="4" name="灯片编号占位符 3"/>
          <p:cNvSpPr>
            <a:spLocks noGrp="1"/>
          </p:cNvSpPr>
          <p:nvPr>
            <p:ph type="sldNum" sz="quarter" idx="10"/>
          </p:nvPr>
        </p:nvSpPr>
        <p:spPr/>
        <p:txBody>
          <a:bodyPr/>
          <a:lstStyle/>
          <a:p>
            <a:fld id="{E0F4634F-B403-4FD1-B6E1-224D814FFAA9}" type="slidenum">
              <a:rPr lang="en-US" smtClean="0"/>
              <a:pPr/>
              <a:t>25</a:t>
            </a:fld>
            <a:endParaRPr lang="en-US"/>
          </a:p>
        </p:txBody>
      </p:sp>
    </p:spTree>
    <p:extLst>
      <p:ext uri="{BB962C8B-B14F-4D97-AF65-F5344CB8AC3E}">
        <p14:creationId xmlns:p14="http://schemas.microsoft.com/office/powerpoint/2010/main" xmlns="" val="325651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Copied</a:t>
            </a:r>
            <a:r>
              <a:rPr lang="en-US" baseline="0" dirty="0" smtClean="0"/>
              <a:t> from MSDN, I just can’t come up with those fancy words, lambda is just an anonymous function. </a:t>
            </a:r>
            <a:endParaRPr lang="en-US" dirty="0"/>
          </a:p>
        </p:txBody>
      </p:sp>
      <p:sp>
        <p:nvSpPr>
          <p:cNvPr id="4" name="灯片编号占位符 3"/>
          <p:cNvSpPr>
            <a:spLocks noGrp="1"/>
          </p:cNvSpPr>
          <p:nvPr>
            <p:ph type="sldNum" sz="quarter" idx="10"/>
          </p:nvPr>
        </p:nvSpPr>
        <p:spPr/>
        <p:txBody>
          <a:bodyPr/>
          <a:lstStyle/>
          <a:p>
            <a:fld id="{E0F4634F-B403-4FD1-B6E1-224D814FFAA9}" type="slidenum">
              <a:rPr lang="en-US" smtClean="0"/>
              <a:pPr/>
              <a:t>28</a:t>
            </a:fld>
            <a:endParaRPr lang="en-US"/>
          </a:p>
        </p:txBody>
      </p:sp>
    </p:spTree>
    <p:extLst>
      <p:ext uri="{BB962C8B-B14F-4D97-AF65-F5344CB8AC3E}">
        <p14:creationId xmlns:p14="http://schemas.microsoft.com/office/powerpoint/2010/main" xmlns="" val="1016471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Lambda</a:t>
            </a:r>
            <a:r>
              <a:rPr lang="en-US" baseline="0" dirty="0" smtClean="0"/>
              <a:t> made STL easier</a:t>
            </a:r>
            <a:endParaRPr lang="en-US" dirty="0"/>
          </a:p>
        </p:txBody>
      </p:sp>
      <p:sp>
        <p:nvSpPr>
          <p:cNvPr id="4" name="灯片编号占位符 3"/>
          <p:cNvSpPr>
            <a:spLocks noGrp="1"/>
          </p:cNvSpPr>
          <p:nvPr>
            <p:ph type="sldNum" sz="quarter" idx="10"/>
          </p:nvPr>
        </p:nvSpPr>
        <p:spPr/>
        <p:txBody>
          <a:bodyPr/>
          <a:lstStyle/>
          <a:p>
            <a:fld id="{E0F4634F-B403-4FD1-B6E1-224D814FFAA9}" type="slidenum">
              <a:rPr lang="en-US" smtClean="0"/>
              <a:pPr/>
              <a:t>29</a:t>
            </a:fld>
            <a:endParaRPr lang="en-US"/>
          </a:p>
        </p:txBody>
      </p:sp>
    </p:spTree>
    <p:extLst>
      <p:ext uri="{BB962C8B-B14F-4D97-AF65-F5344CB8AC3E}">
        <p14:creationId xmlns:p14="http://schemas.microsoft.com/office/powerpoint/2010/main" xmlns="" val="3304443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I</a:t>
            </a:r>
            <a:r>
              <a:rPr lang="en-US" baseline="0" dirty="0" smtClean="0"/>
              <a:t> don’t want to talk about </a:t>
            </a:r>
            <a:r>
              <a:rPr lang="en-US" baseline="0" dirty="0" err="1" smtClean="0"/>
              <a:t>odr-userd</a:t>
            </a:r>
            <a:r>
              <a:rPr lang="en-US" baseline="0" dirty="0" smtClean="0"/>
              <a:t> variables… </a:t>
            </a:r>
          </a:p>
          <a:p>
            <a:r>
              <a:rPr lang="en-US" baseline="0" dirty="0" smtClean="0"/>
              <a:t>Lambda is simple, just mention you guys care about the capture type.</a:t>
            </a:r>
          </a:p>
          <a:p>
            <a:r>
              <a:rPr lang="en-US" dirty="0" smtClean="0"/>
              <a:t>“a function object should produce the same result every time it's called”, if you use copy capture</a:t>
            </a:r>
            <a:r>
              <a:rPr lang="en-US" baseline="0" dirty="0" smtClean="0"/>
              <a:t> mode, you can’t modify the captured variable unless you declare them as mutable.</a:t>
            </a:r>
            <a:endParaRPr lang="en-US" dirty="0"/>
          </a:p>
        </p:txBody>
      </p:sp>
      <p:sp>
        <p:nvSpPr>
          <p:cNvPr id="4" name="灯片编号占位符 3"/>
          <p:cNvSpPr>
            <a:spLocks noGrp="1"/>
          </p:cNvSpPr>
          <p:nvPr>
            <p:ph type="sldNum" sz="quarter" idx="10"/>
          </p:nvPr>
        </p:nvSpPr>
        <p:spPr/>
        <p:txBody>
          <a:bodyPr/>
          <a:lstStyle/>
          <a:p>
            <a:fld id="{E0F4634F-B403-4FD1-B6E1-224D814FFAA9}" type="slidenum">
              <a:rPr lang="en-US" smtClean="0"/>
              <a:pPr/>
              <a:t>30</a:t>
            </a:fld>
            <a:endParaRPr lang="en-US"/>
          </a:p>
        </p:txBody>
      </p:sp>
    </p:spTree>
    <p:extLst>
      <p:ext uri="{BB962C8B-B14F-4D97-AF65-F5344CB8AC3E}">
        <p14:creationId xmlns:p14="http://schemas.microsoft.com/office/powerpoint/2010/main" xmlns="" val="3297614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530820CF-B880-4189-942D-D702A7CBA730}" type="datetimeFigureOut">
              <a:rPr lang="zh-CN" altLang="en-US" smtClean="0"/>
              <a:pPr/>
              <a:t>2016/12/13</a:t>
            </a:fld>
            <a:endParaRPr lang="zh-CN" altLang="en-US"/>
          </a:p>
        </p:txBody>
      </p:sp>
      <p:sp>
        <p:nvSpPr>
          <p:cNvPr id="17" name="Footer Placeholder 16"/>
          <p:cNvSpPr>
            <a:spLocks noGrp="1"/>
          </p:cNvSpPr>
          <p:nvPr>
            <p:ph type="ftr" sz="quarter" idx="11"/>
          </p:nvPr>
        </p:nvSpPr>
        <p:spPr>
          <a:xfrm>
            <a:off x="2898648" y="6355080"/>
            <a:ext cx="3474720" cy="365760"/>
          </a:xfrm>
        </p:spPr>
        <p:txBody>
          <a:bodyPr/>
          <a:lstStyle/>
          <a:p>
            <a:endParaRPr lang="zh-CN" altLang="en-US"/>
          </a:p>
        </p:txBody>
      </p:sp>
      <p:sp>
        <p:nvSpPr>
          <p:cNvPr id="29" name="Slide Number Placeholder 28"/>
          <p:cNvSpPr>
            <a:spLocks noGrp="1"/>
          </p:cNvSpPr>
          <p:nvPr>
            <p:ph type="sldNum" sz="quarter" idx="12"/>
          </p:nvPr>
        </p:nvSpPr>
        <p:spPr>
          <a:xfrm>
            <a:off x="1216152" y="6355080"/>
            <a:ext cx="1219200" cy="365760"/>
          </a:xfrm>
        </p:spPr>
        <p:txBody>
          <a:bodyPr/>
          <a:lstStyle/>
          <a:p>
            <a:fld id="{0C913308-F349-4B6D-A68A-DD1791B4A57B}" type="slidenum">
              <a:rPr lang="zh-CN" altLang="en-US" smtClean="0"/>
              <a:pPr/>
              <a:t>‹#›</a:t>
            </a:fld>
            <a:endParaRPr lang="zh-CN" alt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2016/12/13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2016/12/13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2016/12/13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530820CF-B880-4189-942D-D702A7CBA730}" type="datetimeFigureOut">
              <a:rPr lang="zh-CN" altLang="en-US" smtClean="0"/>
              <a:pPr/>
              <a:t>2016/12/13</a:t>
            </a:fld>
            <a:endParaRPr lang="zh-CN" altLang="en-US"/>
          </a:p>
        </p:txBody>
      </p:sp>
      <p:sp>
        <p:nvSpPr>
          <p:cNvPr id="5" name="Footer Placeholder 4"/>
          <p:cNvSpPr>
            <a:spLocks noGrp="1"/>
          </p:cNvSpPr>
          <p:nvPr>
            <p:ph type="ftr" sz="quarter" idx="11"/>
          </p:nvPr>
        </p:nvSpPr>
        <p:spPr>
          <a:xfrm>
            <a:off x="2898648" y="6355080"/>
            <a:ext cx="3474720" cy="365760"/>
          </a:xfrm>
        </p:spPr>
        <p:txBody>
          <a:bodyPr/>
          <a:lstStyle/>
          <a:p>
            <a:endParaRPr lang="zh-CN" altLang="en-US"/>
          </a:p>
        </p:txBody>
      </p:sp>
      <p:sp>
        <p:nvSpPr>
          <p:cNvPr id="6" name="Slide Number Placeholder 5"/>
          <p:cNvSpPr>
            <a:spLocks noGrp="1"/>
          </p:cNvSpPr>
          <p:nvPr>
            <p:ph type="sldNum" sz="quarter" idx="12"/>
          </p:nvPr>
        </p:nvSpPr>
        <p:spPr>
          <a:xfrm>
            <a:off x="1069848" y="6355080"/>
            <a:ext cx="1520952" cy="365760"/>
          </a:xfrm>
        </p:spPr>
        <p:txBody>
          <a:bodyPr/>
          <a:lstStyle/>
          <a:p>
            <a:fld id="{0C913308-F349-4B6D-A68A-DD1791B4A57B}" type="slidenum">
              <a:rPr lang="zh-CN" altLang="en-US" smtClean="0"/>
              <a:pPr/>
              <a:t>‹#›</a:t>
            </a:fld>
            <a:endParaRPr lang="zh-CN" alt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2016/12/13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30820CF-B880-4189-942D-D702A7CBA730}" type="datetimeFigureOut">
              <a:rPr lang="zh-CN" altLang="en-US" smtClean="0"/>
              <a:pPr/>
              <a:t>2016/12/13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pPr/>
              <a:t>2016/12/13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pPr/>
              <a:t>2016/12/13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2016/12/13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2016/12/13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530820CF-B880-4189-942D-D702A7CBA730}" type="datetimeFigureOut">
              <a:rPr lang="zh-CN" altLang="en-US" smtClean="0"/>
              <a:pPr/>
              <a:t>2016/12/13</a:t>
            </a:fld>
            <a:endParaRPr lang="zh-CN" alt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C913308-F349-4B6D-A68A-DD1791B4A57B}" type="slidenum">
              <a:rPr lang="zh-CN" altLang="en-US" smtClean="0"/>
              <a:pPr/>
              <a:t>‹#›</a:t>
            </a:fld>
            <a:endParaRPr lang="zh-CN" alt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en.cppreference.com/w/cpp/language/return"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en.cppreference.com/w/cpp/language/cv"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dirty="0"/>
              <a:t>Modern </a:t>
            </a:r>
            <a:r>
              <a:rPr lang="en-US" dirty="0" err="1"/>
              <a:t>c++</a:t>
            </a:r>
            <a:r>
              <a:rPr lang="en-US" dirty="0"/>
              <a:t> introduction and best practice</a:t>
            </a:r>
          </a:p>
        </p:txBody>
      </p:sp>
      <p:sp>
        <p:nvSpPr>
          <p:cNvPr id="3" name="副标题 2"/>
          <p:cNvSpPr>
            <a:spLocks noGrp="1"/>
          </p:cNvSpPr>
          <p:nvPr>
            <p:ph type="subTitle" idx="1"/>
          </p:nvPr>
        </p:nvSpPr>
        <p:spPr/>
        <p:txBody>
          <a:bodyPr/>
          <a:lstStyle/>
          <a:p>
            <a:r>
              <a:rPr lang="en-US" dirty="0" smtClean="0"/>
              <a:t>Zhang </a:t>
            </a:r>
            <a:r>
              <a:rPr lang="en-US" dirty="0" err="1" smtClean="0"/>
              <a:t>yongxiang</a:t>
            </a:r>
            <a:endParaRPr lang="en-US" dirty="0"/>
          </a:p>
        </p:txBody>
      </p:sp>
    </p:spTree>
    <p:extLst>
      <p:ext uri="{BB962C8B-B14F-4D97-AF65-F5344CB8AC3E}">
        <p14:creationId xmlns:p14="http://schemas.microsoft.com/office/powerpoint/2010/main" xmlns="" val="30012914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u</a:t>
            </a:r>
            <a:r>
              <a:rPr lang="en-US" dirty="0" smtClean="0"/>
              <a:t>niform initializer</a:t>
            </a:r>
            <a:endParaRPr lang="en-US" dirty="0"/>
          </a:p>
        </p:txBody>
      </p:sp>
      <p:sp>
        <p:nvSpPr>
          <p:cNvPr id="3" name="内容占位符 2"/>
          <p:cNvSpPr>
            <a:spLocks noGrp="1"/>
          </p:cNvSpPr>
          <p:nvPr>
            <p:ph sz="quarter" idx="1"/>
          </p:nvPr>
        </p:nvSpPr>
        <p:spPr/>
        <p:txBody>
          <a:bodyPr>
            <a:normAutofit/>
          </a:bodyPr>
          <a:lstStyle/>
          <a:p>
            <a:pPr marL="0" indent="0">
              <a:buNone/>
            </a:pPr>
            <a:r>
              <a:rPr lang="en-US" sz="1800" dirty="0" err="1">
                <a:solidFill>
                  <a:srgbClr val="0000FF"/>
                </a:solidFill>
                <a:highlight>
                  <a:srgbClr val="FFFFFF"/>
                </a:highlight>
                <a:latin typeface="Consolas"/>
              </a:rPr>
              <a:t>struct</a:t>
            </a: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Foo</a:t>
            </a:r>
            <a:r>
              <a:rPr lang="en-US" sz="1800" dirty="0">
                <a:solidFill>
                  <a:srgbClr val="000000"/>
                </a:solidFill>
                <a:highlight>
                  <a:srgbClr val="FFFFFF"/>
                </a:highlight>
                <a:latin typeface="Consolas"/>
              </a:rPr>
              <a:t> {</a:t>
            </a:r>
          </a:p>
          <a:p>
            <a:pPr marL="0" indent="0">
              <a:buNone/>
            </a:pPr>
            <a:r>
              <a:rPr lang="en-US" sz="1800" dirty="0">
                <a:solidFill>
                  <a:srgbClr val="000000"/>
                </a:solidFill>
                <a:highlight>
                  <a:srgbClr val="FFFFFF"/>
                </a:highlight>
                <a:latin typeface="Consolas"/>
              </a:rPr>
              <a:t>    </a:t>
            </a:r>
            <a:r>
              <a:rPr lang="en-US" sz="1800" dirty="0" err="1">
                <a:solidFill>
                  <a:srgbClr val="0000FF"/>
                </a:solidFill>
                <a:highlight>
                  <a:srgbClr val="FFFFFF"/>
                </a:highlight>
                <a:latin typeface="Consolas"/>
              </a:rPr>
              <a:t>int</a:t>
            </a:r>
            <a:r>
              <a:rPr lang="en-US" sz="1800" dirty="0">
                <a:solidFill>
                  <a:srgbClr val="000000"/>
                </a:solidFill>
                <a:highlight>
                  <a:srgbClr val="FFFFFF"/>
                </a:highlight>
                <a:latin typeface="Consolas"/>
              </a:rPr>
              <a:t> </a:t>
            </a:r>
            <a:r>
              <a:rPr lang="en-US" sz="1800" dirty="0">
                <a:solidFill>
                  <a:srgbClr val="000080"/>
                </a:solidFill>
                <a:highlight>
                  <a:srgbClr val="FFFFFF"/>
                </a:highlight>
                <a:latin typeface="Consolas"/>
              </a:rPr>
              <a:t>bar1</a:t>
            </a:r>
            <a:r>
              <a:rPr lang="en-US" sz="1800" dirty="0">
                <a:solidFill>
                  <a:srgbClr val="000000"/>
                </a:solidFill>
                <a:highlight>
                  <a:srgbClr val="FFFFFF"/>
                </a:highlight>
                <a:latin typeface="Consolas"/>
              </a:rPr>
              <a:t>;</a:t>
            </a:r>
          </a:p>
          <a:p>
            <a:pPr marL="0" indent="0">
              <a:buNone/>
            </a:pPr>
            <a:r>
              <a:rPr lang="en-US" sz="1800" dirty="0">
                <a:solidFill>
                  <a:srgbClr val="000000"/>
                </a:solidFill>
                <a:highlight>
                  <a:srgbClr val="FFFFFF"/>
                </a:highlight>
                <a:latin typeface="Consolas"/>
              </a:rPr>
              <a:t>    </a:t>
            </a:r>
            <a:r>
              <a:rPr lang="en-US" sz="1800" i="1" dirty="0" err="1">
                <a:solidFill>
                  <a:srgbClr val="0000FF"/>
                </a:solidFill>
                <a:highlight>
                  <a:srgbClr val="FFFFFF"/>
                </a:highlight>
                <a:latin typeface="Consolas"/>
              </a:rPr>
              <a:t>std</a:t>
            </a:r>
            <a:r>
              <a:rPr lang="en-US" sz="1800" dirty="0">
                <a:solidFill>
                  <a:srgbClr val="000000"/>
                </a:solidFill>
                <a:highlight>
                  <a:srgbClr val="FFFFFF"/>
                </a:highlight>
                <a:latin typeface="Consolas"/>
              </a:rPr>
              <a:t>::</a:t>
            </a:r>
            <a:r>
              <a:rPr lang="en-US" sz="1800" i="1" dirty="0">
                <a:solidFill>
                  <a:srgbClr val="0000FF"/>
                </a:solidFill>
                <a:highlight>
                  <a:srgbClr val="FFFFFF"/>
                </a:highlight>
                <a:latin typeface="Consolas"/>
              </a:rPr>
              <a:t>string</a:t>
            </a:r>
            <a:r>
              <a:rPr lang="en-US" sz="1800" dirty="0">
                <a:solidFill>
                  <a:srgbClr val="000000"/>
                </a:solidFill>
                <a:highlight>
                  <a:srgbClr val="FFFFFF"/>
                </a:highlight>
                <a:latin typeface="Consolas"/>
              </a:rPr>
              <a:t> </a:t>
            </a:r>
            <a:r>
              <a:rPr lang="en-US" sz="1800" dirty="0">
                <a:solidFill>
                  <a:srgbClr val="000080"/>
                </a:solidFill>
                <a:highlight>
                  <a:srgbClr val="FFFFFF"/>
                </a:highlight>
                <a:latin typeface="Consolas"/>
              </a:rPr>
              <a:t>bar2</a:t>
            </a:r>
            <a:r>
              <a:rPr lang="en-US" sz="1800" dirty="0">
                <a:solidFill>
                  <a:srgbClr val="000000"/>
                </a:solidFill>
                <a:highlight>
                  <a:srgbClr val="FFFFFF"/>
                </a:highlight>
                <a:latin typeface="Consolas"/>
              </a:rPr>
              <a:t>;</a:t>
            </a:r>
          </a:p>
          <a:p>
            <a:pPr marL="0" indent="0">
              <a:buNone/>
            </a:pP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Foo</a:t>
            </a:r>
            <a:r>
              <a:rPr lang="en-US" sz="1800" dirty="0">
                <a:solidFill>
                  <a:srgbClr val="000000"/>
                </a:solidFill>
                <a:highlight>
                  <a:srgbClr val="FFFFFF"/>
                </a:highlight>
                <a:latin typeface="Consolas"/>
              </a:rPr>
              <a:t>() {}</a:t>
            </a:r>
          </a:p>
          <a:p>
            <a:pPr marL="0" indent="0">
              <a:buNone/>
            </a:pP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Foo</a:t>
            </a:r>
            <a:r>
              <a:rPr lang="en-US" sz="1800" dirty="0">
                <a:solidFill>
                  <a:srgbClr val="000000"/>
                </a:solidFill>
                <a:highlight>
                  <a:srgbClr val="FFFFFF"/>
                </a:highlight>
                <a:latin typeface="Consolas"/>
              </a:rPr>
              <a:t>(</a:t>
            </a:r>
            <a:r>
              <a:rPr lang="en-US" sz="1800" dirty="0" err="1">
                <a:solidFill>
                  <a:srgbClr val="0000FF"/>
                </a:solidFill>
                <a:highlight>
                  <a:srgbClr val="FFFFFF"/>
                </a:highlight>
                <a:latin typeface="Consolas"/>
              </a:rPr>
              <a:t>int</a:t>
            </a:r>
            <a:r>
              <a:rPr lang="en-US" sz="1800" dirty="0">
                <a:solidFill>
                  <a:srgbClr val="000000"/>
                </a:solidFill>
                <a:highlight>
                  <a:srgbClr val="FFFFFF"/>
                </a:highlight>
                <a:latin typeface="Consolas"/>
              </a:rPr>
              <a:t> </a:t>
            </a:r>
            <a:r>
              <a:rPr lang="en-US" sz="1800" dirty="0">
                <a:solidFill>
                  <a:srgbClr val="000080"/>
                </a:solidFill>
                <a:highlight>
                  <a:srgbClr val="FFFFFF"/>
                </a:highlight>
                <a:latin typeface="Consolas"/>
              </a:rPr>
              <a:t>_bar1</a:t>
            </a:r>
            <a:r>
              <a:rPr lang="en-US" sz="1800" dirty="0">
                <a:solidFill>
                  <a:srgbClr val="000000"/>
                </a:solidFill>
                <a:highlight>
                  <a:srgbClr val="FFFFFF"/>
                </a:highlight>
                <a:latin typeface="Consolas"/>
              </a:rPr>
              <a:t>, </a:t>
            </a:r>
            <a:r>
              <a:rPr lang="en-US" sz="1800" i="1" dirty="0" err="1">
                <a:solidFill>
                  <a:srgbClr val="0000FF"/>
                </a:solidFill>
                <a:highlight>
                  <a:srgbClr val="FFFFFF"/>
                </a:highlight>
                <a:latin typeface="Consolas"/>
              </a:rPr>
              <a:t>std</a:t>
            </a:r>
            <a:r>
              <a:rPr lang="en-US" sz="1800" dirty="0">
                <a:solidFill>
                  <a:srgbClr val="000000"/>
                </a:solidFill>
                <a:highlight>
                  <a:srgbClr val="FFFFFF"/>
                </a:highlight>
                <a:latin typeface="Consolas"/>
              </a:rPr>
              <a:t>::</a:t>
            </a:r>
            <a:r>
              <a:rPr lang="en-US" sz="1800" i="1" dirty="0">
                <a:solidFill>
                  <a:srgbClr val="0000FF"/>
                </a:solidFill>
                <a:highlight>
                  <a:srgbClr val="FFFFFF"/>
                </a:highlight>
                <a:latin typeface="Consolas"/>
              </a:rPr>
              <a:t>string</a:t>
            </a:r>
            <a:r>
              <a:rPr lang="en-US" sz="1800" dirty="0">
                <a:solidFill>
                  <a:srgbClr val="000000"/>
                </a:solidFill>
                <a:highlight>
                  <a:srgbClr val="FFFFFF"/>
                </a:highlight>
                <a:latin typeface="Consolas"/>
              </a:rPr>
              <a:t> </a:t>
            </a:r>
            <a:r>
              <a:rPr lang="en-US" sz="1800" dirty="0">
                <a:solidFill>
                  <a:srgbClr val="000080"/>
                </a:solidFill>
                <a:highlight>
                  <a:srgbClr val="FFFFFF"/>
                </a:highlight>
                <a:latin typeface="Consolas"/>
              </a:rPr>
              <a:t>_bar2</a:t>
            </a:r>
            <a:r>
              <a:rPr lang="en-US" sz="1800" dirty="0">
                <a:solidFill>
                  <a:srgbClr val="000000"/>
                </a:solidFill>
                <a:highlight>
                  <a:srgbClr val="FFFFFF"/>
                </a:highlight>
                <a:latin typeface="Consolas"/>
              </a:rPr>
              <a:t>) : </a:t>
            </a:r>
            <a:r>
              <a:rPr lang="en-US" sz="1800" dirty="0">
                <a:solidFill>
                  <a:srgbClr val="000080"/>
                </a:solidFill>
                <a:highlight>
                  <a:srgbClr val="FFFFFF"/>
                </a:highlight>
                <a:latin typeface="Consolas"/>
              </a:rPr>
              <a:t>bar1</a:t>
            </a:r>
            <a:r>
              <a:rPr lang="en-US" sz="1800" dirty="0">
                <a:solidFill>
                  <a:srgbClr val="000000"/>
                </a:solidFill>
                <a:highlight>
                  <a:srgbClr val="FFFFFF"/>
                </a:highlight>
                <a:latin typeface="Consolas"/>
              </a:rPr>
              <a:t>(</a:t>
            </a:r>
            <a:r>
              <a:rPr lang="en-US" sz="1800" dirty="0">
                <a:solidFill>
                  <a:srgbClr val="000080"/>
                </a:solidFill>
                <a:highlight>
                  <a:srgbClr val="FFFFFF"/>
                </a:highlight>
                <a:latin typeface="Consolas"/>
              </a:rPr>
              <a:t>_bar1</a:t>
            </a:r>
            <a:r>
              <a:rPr lang="en-US" sz="1800" dirty="0">
                <a:solidFill>
                  <a:srgbClr val="000000"/>
                </a:solidFill>
                <a:highlight>
                  <a:srgbClr val="FFFFFF"/>
                </a:highlight>
                <a:latin typeface="Consolas"/>
              </a:rPr>
              <a:t>), </a:t>
            </a:r>
            <a:r>
              <a:rPr lang="en-US" sz="1800" dirty="0">
                <a:solidFill>
                  <a:srgbClr val="000080"/>
                </a:solidFill>
                <a:highlight>
                  <a:srgbClr val="FFFFFF"/>
                </a:highlight>
                <a:latin typeface="Consolas"/>
              </a:rPr>
              <a:t>bar2</a:t>
            </a:r>
            <a:r>
              <a:rPr lang="en-US" sz="1800" dirty="0">
                <a:solidFill>
                  <a:srgbClr val="000000"/>
                </a:solidFill>
                <a:highlight>
                  <a:srgbClr val="FFFFFF"/>
                </a:highlight>
                <a:latin typeface="Consolas"/>
              </a:rPr>
              <a:t>(</a:t>
            </a:r>
            <a:r>
              <a:rPr lang="en-US" sz="1800" dirty="0">
                <a:solidFill>
                  <a:srgbClr val="000080"/>
                </a:solidFill>
                <a:highlight>
                  <a:srgbClr val="FFFFFF"/>
                </a:highlight>
                <a:latin typeface="Consolas"/>
              </a:rPr>
              <a:t>_bar2</a:t>
            </a:r>
            <a:r>
              <a:rPr lang="en-US" sz="1800" dirty="0">
                <a:solidFill>
                  <a:srgbClr val="000000"/>
                </a:solidFill>
                <a:highlight>
                  <a:srgbClr val="FFFFFF"/>
                </a:highlight>
                <a:latin typeface="Consolas"/>
              </a:rPr>
              <a:t>) {}</a:t>
            </a:r>
          </a:p>
          <a:p>
            <a:pPr marL="0" indent="0">
              <a:buNone/>
            </a:pPr>
            <a:r>
              <a:rPr lang="en-US" sz="1800" dirty="0">
                <a:solidFill>
                  <a:srgbClr val="000000"/>
                </a:solidFill>
                <a:highlight>
                  <a:srgbClr val="FFFFFF"/>
                </a:highlight>
                <a:latin typeface="Consolas"/>
              </a:rPr>
              <a:t>};</a:t>
            </a:r>
          </a:p>
          <a:p>
            <a:pPr marL="0" indent="0">
              <a:buNone/>
            </a:pPr>
            <a:endParaRPr lang="en-US" sz="1800" dirty="0">
              <a:solidFill>
                <a:srgbClr val="000000"/>
              </a:solidFill>
              <a:highlight>
                <a:srgbClr val="FFFFFF"/>
              </a:highlight>
              <a:latin typeface="Consolas"/>
            </a:endParaRPr>
          </a:p>
          <a:p>
            <a:pPr marL="0" indent="0">
              <a:buNone/>
            </a:pPr>
            <a:r>
              <a:rPr lang="en-US" sz="1800" dirty="0">
                <a:solidFill>
                  <a:srgbClr val="0000FF"/>
                </a:solidFill>
                <a:highlight>
                  <a:srgbClr val="FFFFFF"/>
                </a:highlight>
                <a:latin typeface="Consolas"/>
              </a:rPr>
              <a:t>void</a:t>
            </a:r>
            <a:r>
              <a:rPr lang="en-US" sz="1800" dirty="0">
                <a:solidFill>
                  <a:srgbClr val="000000"/>
                </a:solidFill>
                <a:highlight>
                  <a:srgbClr val="FFFFFF"/>
                </a:highlight>
                <a:latin typeface="Consolas"/>
              </a:rPr>
              <a:t> </a:t>
            </a:r>
            <a:r>
              <a:rPr lang="en-US" sz="1800" dirty="0" err="1">
                <a:solidFill>
                  <a:srgbClr val="880000"/>
                </a:solidFill>
                <a:highlight>
                  <a:srgbClr val="FFFFFF"/>
                </a:highlight>
                <a:latin typeface="Consolas"/>
              </a:rPr>
              <a:t>call_foo</a:t>
            </a:r>
            <a:r>
              <a:rPr lang="en-US" sz="1800" dirty="0">
                <a:solidFill>
                  <a:srgbClr val="000000"/>
                </a:solidFill>
                <a:highlight>
                  <a:srgbClr val="FFFFFF"/>
                </a:highlight>
                <a:latin typeface="Consolas"/>
              </a:rPr>
              <a:t>(</a:t>
            </a:r>
            <a:r>
              <a:rPr lang="en-US" sz="1800" dirty="0">
                <a:solidFill>
                  <a:srgbClr val="0000FF"/>
                </a:solidFill>
                <a:highlight>
                  <a:srgbClr val="FFFFFF"/>
                </a:highlight>
                <a:latin typeface="Consolas"/>
              </a:rPr>
              <a:t>Foo</a:t>
            </a:r>
            <a:r>
              <a:rPr lang="en-US" sz="1800" dirty="0">
                <a:solidFill>
                  <a:srgbClr val="000000"/>
                </a:solidFill>
                <a:highlight>
                  <a:srgbClr val="FFFFFF"/>
                </a:highlight>
                <a:latin typeface="Consolas"/>
              </a:rPr>
              <a:t>);</a:t>
            </a:r>
            <a:endParaRPr lang="en-US" sz="1800" dirty="0"/>
          </a:p>
        </p:txBody>
      </p:sp>
    </p:spTree>
    <p:extLst>
      <p:ext uri="{BB962C8B-B14F-4D97-AF65-F5344CB8AC3E}">
        <p14:creationId xmlns:p14="http://schemas.microsoft.com/office/powerpoint/2010/main" xmlns="" val="1835877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u</a:t>
            </a:r>
            <a:r>
              <a:rPr lang="en-US" dirty="0" smtClean="0"/>
              <a:t>niform initializer</a:t>
            </a:r>
            <a:endParaRPr lang="en-US" dirty="0"/>
          </a:p>
        </p:txBody>
      </p:sp>
      <p:sp>
        <p:nvSpPr>
          <p:cNvPr id="3" name="内容占位符 2"/>
          <p:cNvSpPr>
            <a:spLocks noGrp="1"/>
          </p:cNvSpPr>
          <p:nvPr>
            <p:ph sz="quarter" idx="1"/>
          </p:nvPr>
        </p:nvSpPr>
        <p:spPr/>
        <p:txBody>
          <a:bodyPr>
            <a:normAutofit/>
          </a:bodyPr>
          <a:lstStyle/>
          <a:p>
            <a:pPr marL="0" indent="0">
              <a:buNone/>
            </a:pPr>
            <a:r>
              <a:rPr lang="en-US" sz="1800" dirty="0">
                <a:solidFill>
                  <a:srgbClr val="000000"/>
                </a:solidFill>
                <a:highlight>
                  <a:srgbClr val="FFFFFF"/>
                </a:highlight>
                <a:latin typeface="Consolas"/>
              </a:rPr>
              <a:t> </a:t>
            </a:r>
            <a:r>
              <a:rPr lang="en-US" sz="1800" dirty="0">
                <a:solidFill>
                  <a:srgbClr val="008000"/>
                </a:solidFill>
                <a:highlight>
                  <a:srgbClr val="FFFFFF"/>
                </a:highlight>
                <a:latin typeface="Consolas"/>
              </a:rPr>
              <a:t>//</a:t>
            </a:r>
            <a:r>
              <a:rPr lang="en-US" sz="1800" dirty="0" err="1">
                <a:solidFill>
                  <a:srgbClr val="008000"/>
                </a:solidFill>
                <a:highlight>
                  <a:srgbClr val="FFFFFF"/>
                </a:highlight>
                <a:latin typeface="Consolas"/>
              </a:rPr>
              <a:t>c++</a:t>
            </a:r>
            <a:r>
              <a:rPr lang="en-US" sz="1800" dirty="0">
                <a:solidFill>
                  <a:srgbClr val="008000"/>
                </a:solidFill>
                <a:highlight>
                  <a:srgbClr val="FFFFFF"/>
                </a:highlight>
                <a:latin typeface="Consolas"/>
              </a:rPr>
              <a:t> 98</a:t>
            </a:r>
            <a:endParaRPr lang="en-US" sz="1800" dirty="0">
              <a:solidFill>
                <a:srgbClr val="000000"/>
              </a:solidFill>
              <a:highlight>
                <a:srgbClr val="FFFFFF"/>
              </a:highlight>
              <a:latin typeface="Consolas"/>
            </a:endParaRPr>
          </a:p>
          <a:p>
            <a:pPr marL="0" indent="0">
              <a:buNone/>
            </a:pP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Foo</a:t>
            </a:r>
            <a:r>
              <a:rPr lang="en-US" sz="1800" dirty="0">
                <a:solidFill>
                  <a:srgbClr val="000000"/>
                </a:solidFill>
                <a:highlight>
                  <a:srgbClr val="FFFFFF"/>
                </a:highlight>
                <a:latin typeface="Consolas"/>
              </a:rPr>
              <a:t> </a:t>
            </a:r>
            <a:r>
              <a:rPr lang="en-US" sz="1800" dirty="0" err="1">
                <a:solidFill>
                  <a:srgbClr val="000080"/>
                </a:solidFill>
                <a:highlight>
                  <a:srgbClr val="FFFFFF"/>
                </a:highlight>
                <a:latin typeface="Consolas"/>
              </a:rPr>
              <a:t>foo</a:t>
            </a:r>
            <a:r>
              <a:rPr lang="en-US" sz="1800" dirty="0">
                <a:solidFill>
                  <a:srgbClr val="000000"/>
                </a:solidFill>
                <a:highlight>
                  <a:srgbClr val="FFFFFF"/>
                </a:highlight>
                <a:latin typeface="Consolas"/>
              </a:rPr>
              <a:t>; </a:t>
            </a:r>
            <a:r>
              <a:rPr lang="en-US" sz="1800" dirty="0">
                <a:solidFill>
                  <a:srgbClr val="008000"/>
                </a:solidFill>
                <a:highlight>
                  <a:srgbClr val="FFFFFF"/>
                </a:highlight>
                <a:latin typeface="Consolas"/>
              </a:rPr>
              <a:t>// call default constructor</a:t>
            </a:r>
            <a:endParaRPr lang="en-US" sz="1800" dirty="0">
              <a:solidFill>
                <a:srgbClr val="000000"/>
              </a:solidFill>
              <a:highlight>
                <a:srgbClr val="FFFFFF"/>
              </a:highlight>
              <a:latin typeface="Consolas"/>
            </a:endParaRPr>
          </a:p>
          <a:p>
            <a:pPr marL="0" indent="0">
              <a:buNone/>
            </a:pP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Foo</a:t>
            </a:r>
            <a:r>
              <a:rPr lang="en-US" sz="1800" dirty="0">
                <a:solidFill>
                  <a:srgbClr val="000000"/>
                </a:solidFill>
                <a:highlight>
                  <a:srgbClr val="FFFFFF"/>
                </a:highlight>
                <a:latin typeface="Consolas"/>
              </a:rPr>
              <a:t> </a:t>
            </a:r>
            <a:r>
              <a:rPr lang="en-US" sz="1800" dirty="0">
                <a:solidFill>
                  <a:srgbClr val="880000"/>
                </a:solidFill>
                <a:highlight>
                  <a:srgbClr val="FFFFFF"/>
                </a:highlight>
                <a:latin typeface="Consolas"/>
              </a:rPr>
              <a:t>foo1</a:t>
            </a:r>
            <a:r>
              <a:rPr lang="en-US" sz="1800" dirty="0">
                <a:solidFill>
                  <a:srgbClr val="000000"/>
                </a:solidFill>
                <a:highlight>
                  <a:srgbClr val="FFFFFF"/>
                </a:highlight>
                <a:latin typeface="Consolas"/>
              </a:rPr>
              <a:t>(); </a:t>
            </a:r>
            <a:r>
              <a:rPr lang="en-US" sz="1800" dirty="0">
                <a:solidFill>
                  <a:srgbClr val="008000"/>
                </a:solidFill>
                <a:highlight>
                  <a:srgbClr val="FFFFFF"/>
                </a:highlight>
                <a:latin typeface="Consolas"/>
              </a:rPr>
              <a:t>// guess what will happen</a:t>
            </a:r>
            <a:r>
              <a:rPr lang="en-US" sz="1800" dirty="0" smtClean="0">
                <a:solidFill>
                  <a:srgbClr val="008000"/>
                </a:solidFill>
                <a:highlight>
                  <a:srgbClr val="FFFFFF"/>
                </a:highlight>
                <a:latin typeface="Consolas"/>
              </a:rPr>
              <a:t>?.</a:t>
            </a:r>
            <a:endParaRPr lang="en-US" sz="1800" dirty="0">
              <a:solidFill>
                <a:srgbClr val="000000"/>
              </a:solidFill>
              <a:highlight>
                <a:srgbClr val="FFFFFF"/>
              </a:highlight>
              <a:latin typeface="Consolas"/>
            </a:endParaRPr>
          </a:p>
          <a:p>
            <a:pPr marL="0" indent="0">
              <a:buNone/>
            </a:pP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Foo</a:t>
            </a:r>
            <a:r>
              <a:rPr lang="en-US" sz="1800" dirty="0">
                <a:solidFill>
                  <a:srgbClr val="000000"/>
                </a:solidFill>
                <a:highlight>
                  <a:srgbClr val="FFFFFF"/>
                </a:highlight>
                <a:latin typeface="Consolas"/>
              </a:rPr>
              <a:t> </a:t>
            </a:r>
            <a:r>
              <a:rPr lang="en-US" sz="1800" dirty="0">
                <a:solidFill>
                  <a:srgbClr val="000080"/>
                </a:solidFill>
                <a:highlight>
                  <a:srgbClr val="FFFFFF"/>
                </a:highlight>
                <a:latin typeface="Consolas"/>
              </a:rPr>
              <a:t>foo2</a:t>
            </a:r>
            <a:r>
              <a:rPr lang="en-US" sz="1800" dirty="0">
                <a:solidFill>
                  <a:srgbClr val="000000"/>
                </a:solidFill>
                <a:highlight>
                  <a:srgbClr val="FFFFFF"/>
                </a:highlight>
                <a:latin typeface="Consolas"/>
              </a:rPr>
              <a:t>(1, </a:t>
            </a:r>
            <a:r>
              <a:rPr lang="en-US" sz="1800" dirty="0">
                <a:solidFill>
                  <a:srgbClr val="A31515"/>
                </a:solidFill>
                <a:highlight>
                  <a:srgbClr val="FFFFFF"/>
                </a:highlight>
                <a:latin typeface="Consolas"/>
              </a:rPr>
              <a:t>"bar"</a:t>
            </a:r>
            <a:r>
              <a:rPr lang="en-US" sz="1800" dirty="0">
                <a:solidFill>
                  <a:srgbClr val="000000"/>
                </a:solidFill>
                <a:highlight>
                  <a:srgbClr val="FFFFFF"/>
                </a:highlight>
                <a:latin typeface="Consolas"/>
              </a:rPr>
              <a:t>);</a:t>
            </a:r>
            <a:r>
              <a:rPr lang="en-US" sz="1800" dirty="0">
                <a:solidFill>
                  <a:srgbClr val="008000"/>
                </a:solidFill>
                <a:highlight>
                  <a:srgbClr val="FFFFFF"/>
                </a:highlight>
                <a:latin typeface="Consolas"/>
              </a:rPr>
              <a:t>// call second constructor</a:t>
            </a:r>
            <a:endParaRPr lang="en-US" sz="1800" dirty="0">
              <a:solidFill>
                <a:srgbClr val="000000"/>
              </a:solidFill>
              <a:highlight>
                <a:srgbClr val="FFFFFF"/>
              </a:highlight>
              <a:latin typeface="Consolas"/>
            </a:endParaRPr>
          </a:p>
          <a:p>
            <a:pPr marL="0" indent="0">
              <a:buNone/>
            </a:pP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Foo</a:t>
            </a:r>
            <a:r>
              <a:rPr lang="en-US" sz="1800" dirty="0">
                <a:solidFill>
                  <a:srgbClr val="000000"/>
                </a:solidFill>
                <a:highlight>
                  <a:srgbClr val="FFFFFF"/>
                </a:highlight>
                <a:latin typeface="Consolas"/>
              </a:rPr>
              <a:t> </a:t>
            </a:r>
            <a:r>
              <a:rPr lang="en-US" sz="1800" dirty="0">
                <a:solidFill>
                  <a:srgbClr val="000080"/>
                </a:solidFill>
                <a:highlight>
                  <a:srgbClr val="FFFFFF"/>
                </a:highlight>
                <a:latin typeface="Consolas"/>
              </a:rPr>
              <a:t>foo3</a:t>
            </a:r>
            <a:r>
              <a:rPr lang="en-US" sz="1800" dirty="0">
                <a:solidFill>
                  <a:srgbClr val="000000"/>
                </a:solidFill>
                <a:highlight>
                  <a:srgbClr val="FFFFFF"/>
                </a:highlight>
                <a:latin typeface="Consolas"/>
              </a:rPr>
              <a:t> = </a:t>
            </a:r>
            <a:r>
              <a:rPr lang="en-US" sz="1800" dirty="0">
                <a:solidFill>
                  <a:srgbClr val="000080"/>
                </a:solidFill>
                <a:highlight>
                  <a:srgbClr val="FFFFFF"/>
                </a:highlight>
                <a:latin typeface="Consolas"/>
              </a:rPr>
              <a:t>foo</a:t>
            </a:r>
            <a:r>
              <a:rPr lang="en-US" sz="1800" dirty="0">
                <a:solidFill>
                  <a:srgbClr val="000000"/>
                </a:solidFill>
                <a:highlight>
                  <a:srgbClr val="FFFFFF"/>
                </a:highlight>
                <a:latin typeface="Consolas"/>
              </a:rPr>
              <a:t>; </a:t>
            </a:r>
            <a:r>
              <a:rPr lang="en-US" sz="1800" dirty="0">
                <a:solidFill>
                  <a:srgbClr val="008000"/>
                </a:solidFill>
                <a:highlight>
                  <a:srgbClr val="FFFFFF"/>
                </a:highlight>
                <a:latin typeface="Consolas"/>
              </a:rPr>
              <a:t>// call copy constructor</a:t>
            </a:r>
            <a:endParaRPr lang="en-US" sz="1800" dirty="0">
              <a:solidFill>
                <a:srgbClr val="000000"/>
              </a:solidFill>
              <a:highlight>
                <a:srgbClr val="FFFFFF"/>
              </a:highlight>
              <a:latin typeface="Consolas"/>
            </a:endParaRPr>
          </a:p>
          <a:p>
            <a:pPr marL="0" indent="0">
              <a:buNone/>
            </a:pPr>
            <a:endParaRPr lang="en-US" sz="1800" dirty="0">
              <a:solidFill>
                <a:srgbClr val="000000"/>
              </a:solidFill>
              <a:highlight>
                <a:srgbClr val="FFFFFF"/>
              </a:highlight>
              <a:latin typeface="Consolas"/>
            </a:endParaRPr>
          </a:p>
          <a:p>
            <a:pPr marL="0" indent="0">
              <a:buNone/>
            </a:pP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Foo</a:t>
            </a:r>
            <a:r>
              <a:rPr lang="en-US" sz="1800" dirty="0">
                <a:solidFill>
                  <a:srgbClr val="000000"/>
                </a:solidFill>
                <a:highlight>
                  <a:srgbClr val="FFFFFF"/>
                </a:highlight>
                <a:latin typeface="Consolas"/>
              </a:rPr>
              <a:t> </a:t>
            </a:r>
            <a:r>
              <a:rPr lang="en-US" sz="1800" dirty="0">
                <a:solidFill>
                  <a:srgbClr val="000080"/>
                </a:solidFill>
                <a:highlight>
                  <a:srgbClr val="FFFFFF"/>
                </a:highlight>
                <a:latin typeface="Consolas"/>
              </a:rPr>
              <a:t>foo4</a:t>
            </a:r>
            <a:r>
              <a:rPr lang="en-US" sz="1800" dirty="0">
                <a:solidFill>
                  <a:srgbClr val="000000"/>
                </a:solidFill>
                <a:highlight>
                  <a:srgbClr val="FFFFFF"/>
                </a:highlight>
                <a:latin typeface="Consolas"/>
              </a:rPr>
              <a:t>;</a:t>
            </a:r>
          </a:p>
          <a:p>
            <a:pPr marL="0" indent="0">
              <a:buNone/>
            </a:pPr>
            <a:r>
              <a:rPr lang="en-US" sz="1800" dirty="0">
                <a:solidFill>
                  <a:srgbClr val="000000"/>
                </a:solidFill>
                <a:highlight>
                  <a:srgbClr val="FFFFFF"/>
                </a:highlight>
                <a:latin typeface="Consolas"/>
              </a:rPr>
              <a:t>    </a:t>
            </a:r>
            <a:r>
              <a:rPr lang="en-US" sz="1800" dirty="0">
                <a:solidFill>
                  <a:srgbClr val="000080"/>
                </a:solidFill>
                <a:highlight>
                  <a:srgbClr val="FFFFFF"/>
                </a:highlight>
                <a:latin typeface="Consolas"/>
              </a:rPr>
              <a:t>foo4</a:t>
            </a:r>
            <a:r>
              <a:rPr lang="en-US" sz="1800" dirty="0">
                <a:solidFill>
                  <a:srgbClr val="000000"/>
                </a:solidFill>
                <a:highlight>
                  <a:srgbClr val="FFFFFF"/>
                </a:highlight>
                <a:latin typeface="Consolas"/>
              </a:rPr>
              <a:t>.</a:t>
            </a:r>
            <a:r>
              <a:rPr lang="en-US" sz="1800" dirty="0">
                <a:solidFill>
                  <a:srgbClr val="000080"/>
                </a:solidFill>
                <a:highlight>
                  <a:srgbClr val="FFFFFF"/>
                </a:highlight>
                <a:latin typeface="Consolas"/>
              </a:rPr>
              <a:t>bar1</a:t>
            </a:r>
            <a:r>
              <a:rPr lang="en-US" sz="1800" dirty="0">
                <a:solidFill>
                  <a:srgbClr val="000000"/>
                </a:solidFill>
                <a:highlight>
                  <a:srgbClr val="FFFFFF"/>
                </a:highlight>
                <a:latin typeface="Consolas"/>
              </a:rPr>
              <a:t> = 1;</a:t>
            </a:r>
          </a:p>
          <a:p>
            <a:pPr marL="0" indent="0">
              <a:buNone/>
            </a:pPr>
            <a:r>
              <a:rPr lang="en-US" sz="1800" dirty="0">
                <a:solidFill>
                  <a:srgbClr val="000000"/>
                </a:solidFill>
                <a:highlight>
                  <a:srgbClr val="FFFFFF"/>
                </a:highlight>
                <a:latin typeface="Consolas"/>
              </a:rPr>
              <a:t>    </a:t>
            </a:r>
            <a:r>
              <a:rPr lang="en-US" sz="1800" dirty="0">
                <a:solidFill>
                  <a:srgbClr val="000080"/>
                </a:solidFill>
                <a:highlight>
                  <a:srgbClr val="FFFFFF"/>
                </a:highlight>
                <a:latin typeface="Consolas"/>
              </a:rPr>
              <a:t>foo4</a:t>
            </a:r>
            <a:r>
              <a:rPr lang="en-US" sz="1800" dirty="0">
                <a:solidFill>
                  <a:srgbClr val="000000"/>
                </a:solidFill>
                <a:highlight>
                  <a:srgbClr val="FFFFFF"/>
                </a:highlight>
                <a:latin typeface="Consolas"/>
              </a:rPr>
              <a:t>.</a:t>
            </a:r>
            <a:r>
              <a:rPr lang="en-US" sz="1800" dirty="0">
                <a:solidFill>
                  <a:srgbClr val="000080"/>
                </a:solidFill>
                <a:highlight>
                  <a:srgbClr val="FFFFFF"/>
                </a:highlight>
                <a:latin typeface="Consolas"/>
              </a:rPr>
              <a:t>bar2</a:t>
            </a:r>
            <a:r>
              <a:rPr lang="en-US" sz="1800" dirty="0">
                <a:solidFill>
                  <a:srgbClr val="000000"/>
                </a:solidFill>
                <a:highlight>
                  <a:srgbClr val="FFFFFF"/>
                </a:highlight>
                <a:latin typeface="Consolas"/>
              </a:rPr>
              <a:t> = </a:t>
            </a:r>
            <a:r>
              <a:rPr lang="en-US" sz="1800" dirty="0">
                <a:solidFill>
                  <a:srgbClr val="A31515"/>
                </a:solidFill>
                <a:highlight>
                  <a:srgbClr val="FFFFFF"/>
                </a:highlight>
                <a:latin typeface="Consolas"/>
              </a:rPr>
              <a:t>"bar"</a:t>
            </a:r>
            <a:r>
              <a:rPr lang="en-US" sz="1800" dirty="0">
                <a:solidFill>
                  <a:srgbClr val="000000"/>
                </a:solidFill>
                <a:highlight>
                  <a:srgbClr val="FFFFFF"/>
                </a:highlight>
                <a:latin typeface="Consolas"/>
              </a:rPr>
              <a:t>;</a:t>
            </a:r>
          </a:p>
          <a:p>
            <a:pPr marL="0" indent="0">
              <a:buNone/>
            </a:pPr>
            <a:r>
              <a:rPr lang="en-US" sz="1800" dirty="0">
                <a:solidFill>
                  <a:srgbClr val="000000"/>
                </a:solidFill>
                <a:highlight>
                  <a:srgbClr val="FFFFFF"/>
                </a:highlight>
                <a:latin typeface="Consolas"/>
              </a:rPr>
              <a:t>    </a:t>
            </a:r>
            <a:r>
              <a:rPr lang="en-US" sz="1800" dirty="0" err="1">
                <a:solidFill>
                  <a:srgbClr val="880000"/>
                </a:solidFill>
                <a:highlight>
                  <a:srgbClr val="FFFFFF"/>
                </a:highlight>
                <a:latin typeface="Consolas"/>
              </a:rPr>
              <a:t>call_foo</a:t>
            </a:r>
            <a:r>
              <a:rPr lang="en-US" sz="1800" dirty="0">
                <a:solidFill>
                  <a:srgbClr val="000000"/>
                </a:solidFill>
                <a:highlight>
                  <a:srgbClr val="FFFFFF"/>
                </a:highlight>
                <a:latin typeface="Consolas"/>
              </a:rPr>
              <a:t>(</a:t>
            </a:r>
            <a:r>
              <a:rPr lang="en-US" sz="1800" dirty="0">
                <a:solidFill>
                  <a:srgbClr val="000080"/>
                </a:solidFill>
                <a:highlight>
                  <a:srgbClr val="FFFFFF"/>
                </a:highlight>
                <a:latin typeface="Consolas"/>
              </a:rPr>
              <a:t>foo4</a:t>
            </a:r>
            <a:r>
              <a:rPr lang="en-US" sz="1800" dirty="0">
                <a:solidFill>
                  <a:srgbClr val="000000"/>
                </a:solidFill>
                <a:highlight>
                  <a:srgbClr val="FFFFFF"/>
                </a:highlight>
                <a:latin typeface="Consolas"/>
              </a:rPr>
              <a:t>);</a:t>
            </a:r>
          </a:p>
          <a:p>
            <a:pPr marL="0" indent="0">
              <a:buNone/>
            </a:pPr>
            <a:endParaRPr lang="en-US" sz="1800" dirty="0">
              <a:solidFill>
                <a:srgbClr val="000000"/>
              </a:solidFill>
              <a:highlight>
                <a:srgbClr val="FFFFFF"/>
              </a:highlight>
              <a:latin typeface="Consolas"/>
            </a:endParaRPr>
          </a:p>
        </p:txBody>
      </p:sp>
    </p:spTree>
    <p:extLst>
      <p:ext uri="{BB962C8B-B14F-4D97-AF65-F5344CB8AC3E}">
        <p14:creationId xmlns:p14="http://schemas.microsoft.com/office/powerpoint/2010/main" xmlns="" val="3711701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u</a:t>
            </a:r>
            <a:r>
              <a:rPr lang="en-US" dirty="0" smtClean="0"/>
              <a:t>niform initializer</a:t>
            </a:r>
            <a:endParaRPr lang="en-US" dirty="0"/>
          </a:p>
        </p:txBody>
      </p:sp>
      <p:sp>
        <p:nvSpPr>
          <p:cNvPr id="3" name="内容占位符 2"/>
          <p:cNvSpPr>
            <a:spLocks noGrp="1"/>
          </p:cNvSpPr>
          <p:nvPr>
            <p:ph sz="quarter" idx="1"/>
          </p:nvPr>
        </p:nvSpPr>
        <p:spPr/>
        <p:txBody>
          <a:bodyPr>
            <a:normAutofit fontScale="85000" lnSpcReduction="20000"/>
          </a:bodyPr>
          <a:lstStyle/>
          <a:p>
            <a:pPr marL="0" indent="0">
              <a:buNone/>
            </a:pPr>
            <a:r>
              <a:rPr lang="en-US" sz="1800" dirty="0">
                <a:solidFill>
                  <a:srgbClr val="000000"/>
                </a:solidFill>
                <a:highlight>
                  <a:srgbClr val="FFFFFF"/>
                </a:highlight>
                <a:latin typeface="Consolas"/>
              </a:rPr>
              <a:t> </a:t>
            </a:r>
            <a:r>
              <a:rPr lang="en-US" sz="1800" dirty="0">
                <a:solidFill>
                  <a:srgbClr val="008000"/>
                </a:solidFill>
                <a:highlight>
                  <a:srgbClr val="FFFFFF"/>
                </a:highlight>
                <a:latin typeface="Consolas"/>
              </a:rPr>
              <a:t>//</a:t>
            </a:r>
            <a:r>
              <a:rPr lang="en-US" sz="1800" dirty="0" err="1">
                <a:solidFill>
                  <a:srgbClr val="008000"/>
                </a:solidFill>
                <a:highlight>
                  <a:srgbClr val="FFFFFF"/>
                </a:highlight>
                <a:latin typeface="Consolas"/>
              </a:rPr>
              <a:t>c++</a:t>
            </a:r>
            <a:r>
              <a:rPr lang="en-US" sz="1800" dirty="0">
                <a:solidFill>
                  <a:srgbClr val="008000"/>
                </a:solidFill>
                <a:highlight>
                  <a:srgbClr val="FFFFFF"/>
                </a:highlight>
                <a:latin typeface="Consolas"/>
              </a:rPr>
              <a:t> 98</a:t>
            </a:r>
            <a:endParaRPr lang="en-US" sz="1800" dirty="0">
              <a:solidFill>
                <a:srgbClr val="000000"/>
              </a:solidFill>
              <a:highlight>
                <a:srgbClr val="FFFFFF"/>
              </a:highlight>
              <a:latin typeface="Consolas"/>
            </a:endParaRPr>
          </a:p>
          <a:p>
            <a:pPr marL="0" indent="0">
              <a:buNone/>
            </a:pP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Foo</a:t>
            </a:r>
            <a:r>
              <a:rPr lang="en-US" sz="1800" dirty="0">
                <a:solidFill>
                  <a:srgbClr val="000000"/>
                </a:solidFill>
                <a:highlight>
                  <a:srgbClr val="FFFFFF"/>
                </a:highlight>
                <a:latin typeface="Consolas"/>
              </a:rPr>
              <a:t> </a:t>
            </a:r>
            <a:r>
              <a:rPr lang="en-US" sz="1800" dirty="0" err="1">
                <a:solidFill>
                  <a:srgbClr val="000080"/>
                </a:solidFill>
                <a:highlight>
                  <a:srgbClr val="FFFFFF"/>
                </a:highlight>
                <a:latin typeface="Consolas"/>
              </a:rPr>
              <a:t>foo</a:t>
            </a:r>
            <a:r>
              <a:rPr lang="en-US" sz="1800" dirty="0">
                <a:solidFill>
                  <a:srgbClr val="000000"/>
                </a:solidFill>
                <a:highlight>
                  <a:srgbClr val="FFFFFF"/>
                </a:highlight>
                <a:latin typeface="Consolas"/>
              </a:rPr>
              <a:t>; </a:t>
            </a:r>
            <a:r>
              <a:rPr lang="en-US" sz="1800" dirty="0">
                <a:solidFill>
                  <a:srgbClr val="008000"/>
                </a:solidFill>
                <a:highlight>
                  <a:srgbClr val="FFFFFF"/>
                </a:highlight>
                <a:latin typeface="Consolas"/>
              </a:rPr>
              <a:t>// call default constructor</a:t>
            </a:r>
            <a:endParaRPr lang="en-US" sz="1800" dirty="0">
              <a:solidFill>
                <a:srgbClr val="000000"/>
              </a:solidFill>
              <a:highlight>
                <a:srgbClr val="FFFFFF"/>
              </a:highlight>
              <a:latin typeface="Consolas"/>
            </a:endParaRPr>
          </a:p>
          <a:p>
            <a:pPr marL="0" indent="0">
              <a:buNone/>
            </a:pP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Foo</a:t>
            </a:r>
            <a:r>
              <a:rPr lang="en-US" sz="1800" dirty="0">
                <a:solidFill>
                  <a:srgbClr val="000000"/>
                </a:solidFill>
                <a:highlight>
                  <a:srgbClr val="FFFFFF"/>
                </a:highlight>
                <a:latin typeface="Consolas"/>
              </a:rPr>
              <a:t> </a:t>
            </a:r>
            <a:r>
              <a:rPr lang="en-US" sz="1800" dirty="0">
                <a:solidFill>
                  <a:srgbClr val="880000"/>
                </a:solidFill>
                <a:highlight>
                  <a:srgbClr val="FFFFFF"/>
                </a:highlight>
                <a:latin typeface="Consolas"/>
              </a:rPr>
              <a:t>foo1</a:t>
            </a:r>
            <a:r>
              <a:rPr lang="en-US" sz="1800" dirty="0">
                <a:solidFill>
                  <a:srgbClr val="000000"/>
                </a:solidFill>
                <a:highlight>
                  <a:srgbClr val="FFFFFF"/>
                </a:highlight>
                <a:latin typeface="Consolas"/>
              </a:rPr>
              <a:t>(); </a:t>
            </a:r>
            <a:r>
              <a:rPr lang="en-US" sz="1800" dirty="0">
                <a:solidFill>
                  <a:srgbClr val="008000"/>
                </a:solidFill>
                <a:highlight>
                  <a:srgbClr val="FFFFFF"/>
                </a:highlight>
                <a:latin typeface="Consolas"/>
              </a:rPr>
              <a:t>// </a:t>
            </a:r>
            <a:r>
              <a:rPr lang="en-US" sz="1800" dirty="0" smtClean="0">
                <a:solidFill>
                  <a:srgbClr val="008000"/>
                </a:solidFill>
                <a:highlight>
                  <a:srgbClr val="FFFFFF"/>
                </a:highlight>
                <a:latin typeface="Consolas"/>
              </a:rPr>
              <a:t>this is a function declaration, nothing will happen.</a:t>
            </a:r>
            <a:endParaRPr lang="en-US" sz="1800" dirty="0">
              <a:solidFill>
                <a:srgbClr val="000000"/>
              </a:solidFill>
              <a:highlight>
                <a:srgbClr val="FFFFFF"/>
              </a:highlight>
              <a:latin typeface="Consolas"/>
            </a:endParaRPr>
          </a:p>
          <a:p>
            <a:pPr marL="0" indent="0">
              <a:buNone/>
            </a:pP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Foo</a:t>
            </a:r>
            <a:r>
              <a:rPr lang="en-US" sz="1800" dirty="0">
                <a:solidFill>
                  <a:srgbClr val="000000"/>
                </a:solidFill>
                <a:highlight>
                  <a:srgbClr val="FFFFFF"/>
                </a:highlight>
                <a:latin typeface="Consolas"/>
              </a:rPr>
              <a:t> </a:t>
            </a:r>
            <a:r>
              <a:rPr lang="en-US" sz="1800" dirty="0">
                <a:solidFill>
                  <a:srgbClr val="000080"/>
                </a:solidFill>
                <a:highlight>
                  <a:srgbClr val="FFFFFF"/>
                </a:highlight>
                <a:latin typeface="Consolas"/>
              </a:rPr>
              <a:t>foo2</a:t>
            </a:r>
            <a:r>
              <a:rPr lang="en-US" sz="1800" dirty="0">
                <a:solidFill>
                  <a:srgbClr val="000000"/>
                </a:solidFill>
                <a:highlight>
                  <a:srgbClr val="FFFFFF"/>
                </a:highlight>
                <a:latin typeface="Consolas"/>
              </a:rPr>
              <a:t>(1, </a:t>
            </a:r>
            <a:r>
              <a:rPr lang="en-US" sz="1800" dirty="0">
                <a:solidFill>
                  <a:srgbClr val="A31515"/>
                </a:solidFill>
                <a:highlight>
                  <a:srgbClr val="FFFFFF"/>
                </a:highlight>
                <a:latin typeface="Consolas"/>
              </a:rPr>
              <a:t>"bar"</a:t>
            </a:r>
            <a:r>
              <a:rPr lang="en-US" sz="1800" dirty="0">
                <a:solidFill>
                  <a:srgbClr val="000000"/>
                </a:solidFill>
                <a:highlight>
                  <a:srgbClr val="FFFFFF"/>
                </a:highlight>
                <a:latin typeface="Consolas"/>
              </a:rPr>
              <a:t>);</a:t>
            </a:r>
            <a:r>
              <a:rPr lang="en-US" sz="1800" dirty="0">
                <a:solidFill>
                  <a:srgbClr val="008000"/>
                </a:solidFill>
                <a:highlight>
                  <a:srgbClr val="FFFFFF"/>
                </a:highlight>
                <a:latin typeface="Consolas"/>
              </a:rPr>
              <a:t>// call second constructor</a:t>
            </a:r>
            <a:endParaRPr lang="en-US" sz="1800" dirty="0">
              <a:solidFill>
                <a:srgbClr val="000000"/>
              </a:solidFill>
              <a:highlight>
                <a:srgbClr val="FFFFFF"/>
              </a:highlight>
              <a:latin typeface="Consolas"/>
            </a:endParaRPr>
          </a:p>
          <a:p>
            <a:pPr marL="0" indent="0">
              <a:buNone/>
            </a:pP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Foo</a:t>
            </a:r>
            <a:r>
              <a:rPr lang="en-US" sz="1800" dirty="0">
                <a:solidFill>
                  <a:srgbClr val="000000"/>
                </a:solidFill>
                <a:highlight>
                  <a:srgbClr val="FFFFFF"/>
                </a:highlight>
                <a:latin typeface="Consolas"/>
              </a:rPr>
              <a:t> </a:t>
            </a:r>
            <a:r>
              <a:rPr lang="en-US" sz="1800" dirty="0">
                <a:solidFill>
                  <a:srgbClr val="000080"/>
                </a:solidFill>
                <a:highlight>
                  <a:srgbClr val="FFFFFF"/>
                </a:highlight>
                <a:latin typeface="Consolas"/>
              </a:rPr>
              <a:t>foo3</a:t>
            </a:r>
            <a:r>
              <a:rPr lang="en-US" sz="1800" dirty="0">
                <a:solidFill>
                  <a:srgbClr val="000000"/>
                </a:solidFill>
                <a:highlight>
                  <a:srgbClr val="FFFFFF"/>
                </a:highlight>
                <a:latin typeface="Consolas"/>
              </a:rPr>
              <a:t> = </a:t>
            </a:r>
            <a:r>
              <a:rPr lang="en-US" sz="1800" dirty="0">
                <a:solidFill>
                  <a:srgbClr val="000080"/>
                </a:solidFill>
                <a:highlight>
                  <a:srgbClr val="FFFFFF"/>
                </a:highlight>
                <a:latin typeface="Consolas"/>
              </a:rPr>
              <a:t>foo</a:t>
            </a:r>
            <a:r>
              <a:rPr lang="en-US" sz="1800" dirty="0">
                <a:solidFill>
                  <a:srgbClr val="000000"/>
                </a:solidFill>
                <a:highlight>
                  <a:srgbClr val="FFFFFF"/>
                </a:highlight>
                <a:latin typeface="Consolas"/>
              </a:rPr>
              <a:t>; </a:t>
            </a:r>
            <a:r>
              <a:rPr lang="en-US" sz="1800" dirty="0">
                <a:solidFill>
                  <a:srgbClr val="008000"/>
                </a:solidFill>
                <a:highlight>
                  <a:srgbClr val="FFFFFF"/>
                </a:highlight>
                <a:latin typeface="Consolas"/>
              </a:rPr>
              <a:t>// call copy constructor</a:t>
            </a:r>
            <a:endParaRPr lang="en-US" sz="1800" dirty="0">
              <a:solidFill>
                <a:srgbClr val="000000"/>
              </a:solidFill>
              <a:highlight>
                <a:srgbClr val="FFFFFF"/>
              </a:highlight>
              <a:latin typeface="Consolas"/>
            </a:endParaRPr>
          </a:p>
          <a:p>
            <a:pPr marL="0" indent="0">
              <a:buNone/>
            </a:pPr>
            <a:endParaRPr lang="en-US" sz="1800" dirty="0">
              <a:solidFill>
                <a:srgbClr val="000000"/>
              </a:solidFill>
              <a:highlight>
                <a:srgbClr val="FFFFFF"/>
              </a:highlight>
              <a:latin typeface="Consolas"/>
            </a:endParaRPr>
          </a:p>
          <a:p>
            <a:pPr marL="0" indent="0">
              <a:buNone/>
            </a:pP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Foo</a:t>
            </a:r>
            <a:r>
              <a:rPr lang="en-US" sz="1800" dirty="0">
                <a:solidFill>
                  <a:srgbClr val="000000"/>
                </a:solidFill>
                <a:highlight>
                  <a:srgbClr val="FFFFFF"/>
                </a:highlight>
                <a:latin typeface="Consolas"/>
              </a:rPr>
              <a:t> </a:t>
            </a:r>
            <a:r>
              <a:rPr lang="en-US" sz="1800" dirty="0">
                <a:solidFill>
                  <a:srgbClr val="000080"/>
                </a:solidFill>
                <a:highlight>
                  <a:srgbClr val="FFFFFF"/>
                </a:highlight>
                <a:latin typeface="Consolas"/>
              </a:rPr>
              <a:t>foo4</a:t>
            </a:r>
            <a:r>
              <a:rPr lang="en-US" sz="1800" dirty="0">
                <a:solidFill>
                  <a:srgbClr val="000000"/>
                </a:solidFill>
                <a:highlight>
                  <a:srgbClr val="FFFFFF"/>
                </a:highlight>
                <a:latin typeface="Consolas"/>
              </a:rPr>
              <a:t>;</a:t>
            </a:r>
          </a:p>
          <a:p>
            <a:pPr marL="0" indent="0">
              <a:buNone/>
            </a:pPr>
            <a:r>
              <a:rPr lang="en-US" sz="1800" dirty="0">
                <a:solidFill>
                  <a:srgbClr val="000000"/>
                </a:solidFill>
                <a:highlight>
                  <a:srgbClr val="FFFFFF"/>
                </a:highlight>
                <a:latin typeface="Consolas"/>
              </a:rPr>
              <a:t>    </a:t>
            </a:r>
            <a:r>
              <a:rPr lang="en-US" sz="1800" dirty="0">
                <a:solidFill>
                  <a:srgbClr val="000080"/>
                </a:solidFill>
                <a:highlight>
                  <a:srgbClr val="FFFFFF"/>
                </a:highlight>
                <a:latin typeface="Consolas"/>
              </a:rPr>
              <a:t>foo4</a:t>
            </a:r>
            <a:r>
              <a:rPr lang="en-US" sz="1800" dirty="0">
                <a:solidFill>
                  <a:srgbClr val="000000"/>
                </a:solidFill>
                <a:highlight>
                  <a:srgbClr val="FFFFFF"/>
                </a:highlight>
                <a:latin typeface="Consolas"/>
              </a:rPr>
              <a:t>.</a:t>
            </a:r>
            <a:r>
              <a:rPr lang="en-US" sz="1800" dirty="0">
                <a:solidFill>
                  <a:srgbClr val="000080"/>
                </a:solidFill>
                <a:highlight>
                  <a:srgbClr val="FFFFFF"/>
                </a:highlight>
                <a:latin typeface="Consolas"/>
              </a:rPr>
              <a:t>bar1</a:t>
            </a:r>
            <a:r>
              <a:rPr lang="en-US" sz="1800" dirty="0">
                <a:solidFill>
                  <a:srgbClr val="000000"/>
                </a:solidFill>
                <a:highlight>
                  <a:srgbClr val="FFFFFF"/>
                </a:highlight>
                <a:latin typeface="Consolas"/>
              </a:rPr>
              <a:t> = 1;</a:t>
            </a:r>
          </a:p>
          <a:p>
            <a:pPr marL="0" indent="0">
              <a:buNone/>
            </a:pPr>
            <a:r>
              <a:rPr lang="en-US" sz="1800" dirty="0">
                <a:solidFill>
                  <a:srgbClr val="000000"/>
                </a:solidFill>
                <a:highlight>
                  <a:srgbClr val="FFFFFF"/>
                </a:highlight>
                <a:latin typeface="Consolas"/>
              </a:rPr>
              <a:t>    </a:t>
            </a:r>
            <a:r>
              <a:rPr lang="en-US" sz="1800" dirty="0">
                <a:solidFill>
                  <a:srgbClr val="000080"/>
                </a:solidFill>
                <a:highlight>
                  <a:srgbClr val="FFFFFF"/>
                </a:highlight>
                <a:latin typeface="Consolas"/>
              </a:rPr>
              <a:t>foo4</a:t>
            </a:r>
            <a:r>
              <a:rPr lang="en-US" sz="1800" dirty="0">
                <a:solidFill>
                  <a:srgbClr val="000000"/>
                </a:solidFill>
                <a:highlight>
                  <a:srgbClr val="FFFFFF"/>
                </a:highlight>
                <a:latin typeface="Consolas"/>
              </a:rPr>
              <a:t>.</a:t>
            </a:r>
            <a:r>
              <a:rPr lang="en-US" sz="1800" dirty="0">
                <a:solidFill>
                  <a:srgbClr val="000080"/>
                </a:solidFill>
                <a:highlight>
                  <a:srgbClr val="FFFFFF"/>
                </a:highlight>
                <a:latin typeface="Consolas"/>
              </a:rPr>
              <a:t>bar2</a:t>
            </a:r>
            <a:r>
              <a:rPr lang="en-US" sz="1800" dirty="0">
                <a:solidFill>
                  <a:srgbClr val="000000"/>
                </a:solidFill>
                <a:highlight>
                  <a:srgbClr val="FFFFFF"/>
                </a:highlight>
                <a:latin typeface="Consolas"/>
              </a:rPr>
              <a:t> = </a:t>
            </a:r>
            <a:r>
              <a:rPr lang="en-US" sz="1800" dirty="0">
                <a:solidFill>
                  <a:srgbClr val="A31515"/>
                </a:solidFill>
                <a:highlight>
                  <a:srgbClr val="FFFFFF"/>
                </a:highlight>
                <a:latin typeface="Consolas"/>
              </a:rPr>
              <a:t>"bar"</a:t>
            </a:r>
            <a:r>
              <a:rPr lang="en-US" sz="1800" dirty="0">
                <a:solidFill>
                  <a:srgbClr val="000000"/>
                </a:solidFill>
                <a:highlight>
                  <a:srgbClr val="FFFFFF"/>
                </a:highlight>
                <a:latin typeface="Consolas"/>
              </a:rPr>
              <a:t>;</a:t>
            </a:r>
          </a:p>
          <a:p>
            <a:pPr marL="0" indent="0">
              <a:buNone/>
            </a:pPr>
            <a:r>
              <a:rPr lang="en-US" sz="1800" dirty="0">
                <a:solidFill>
                  <a:srgbClr val="000000"/>
                </a:solidFill>
                <a:highlight>
                  <a:srgbClr val="FFFFFF"/>
                </a:highlight>
                <a:latin typeface="Consolas"/>
              </a:rPr>
              <a:t>    </a:t>
            </a:r>
            <a:r>
              <a:rPr lang="en-US" sz="1800" dirty="0" err="1">
                <a:solidFill>
                  <a:srgbClr val="880000"/>
                </a:solidFill>
                <a:highlight>
                  <a:srgbClr val="FFFFFF"/>
                </a:highlight>
                <a:latin typeface="Consolas"/>
              </a:rPr>
              <a:t>call_foo</a:t>
            </a:r>
            <a:r>
              <a:rPr lang="en-US" sz="1800" dirty="0">
                <a:solidFill>
                  <a:srgbClr val="000000"/>
                </a:solidFill>
                <a:highlight>
                  <a:srgbClr val="FFFFFF"/>
                </a:highlight>
                <a:latin typeface="Consolas"/>
              </a:rPr>
              <a:t>(</a:t>
            </a:r>
            <a:r>
              <a:rPr lang="en-US" sz="1800" dirty="0">
                <a:solidFill>
                  <a:srgbClr val="000080"/>
                </a:solidFill>
                <a:highlight>
                  <a:srgbClr val="FFFFFF"/>
                </a:highlight>
                <a:latin typeface="Consolas"/>
              </a:rPr>
              <a:t>foo4</a:t>
            </a:r>
            <a:r>
              <a:rPr lang="en-US" sz="1800" dirty="0">
                <a:solidFill>
                  <a:srgbClr val="000000"/>
                </a:solidFill>
                <a:highlight>
                  <a:srgbClr val="FFFFFF"/>
                </a:highlight>
                <a:latin typeface="Consolas"/>
              </a:rPr>
              <a:t>);</a:t>
            </a:r>
          </a:p>
          <a:p>
            <a:pPr marL="0" indent="0">
              <a:buNone/>
            </a:pPr>
            <a:endParaRPr lang="en-US" sz="1800" dirty="0">
              <a:solidFill>
                <a:srgbClr val="000000"/>
              </a:solidFill>
              <a:highlight>
                <a:srgbClr val="FFFFFF"/>
              </a:highlight>
              <a:latin typeface="Consolas"/>
            </a:endParaRPr>
          </a:p>
          <a:p>
            <a:pPr marL="0" indent="0">
              <a:buNone/>
            </a:pPr>
            <a:endParaRPr lang="en-US" sz="1800" dirty="0">
              <a:solidFill>
                <a:srgbClr val="000000"/>
              </a:solidFill>
              <a:highlight>
                <a:srgbClr val="FFFFFF"/>
              </a:highlight>
              <a:latin typeface="Consolas"/>
            </a:endParaRPr>
          </a:p>
          <a:p>
            <a:pPr marL="0" indent="0">
              <a:buNone/>
            </a:pPr>
            <a:r>
              <a:rPr lang="en-US" sz="1800" dirty="0">
                <a:solidFill>
                  <a:srgbClr val="000000"/>
                </a:solidFill>
                <a:highlight>
                  <a:srgbClr val="FFFFFF"/>
                </a:highlight>
                <a:latin typeface="Consolas"/>
              </a:rPr>
              <a:t>    </a:t>
            </a:r>
            <a:r>
              <a:rPr lang="en-US" sz="1800" dirty="0">
                <a:solidFill>
                  <a:srgbClr val="008000"/>
                </a:solidFill>
                <a:highlight>
                  <a:srgbClr val="FFFFFF"/>
                </a:highlight>
                <a:latin typeface="Consolas"/>
              </a:rPr>
              <a:t>//modern </a:t>
            </a:r>
            <a:r>
              <a:rPr lang="en-US" sz="1800" dirty="0" err="1">
                <a:solidFill>
                  <a:srgbClr val="008000"/>
                </a:solidFill>
                <a:highlight>
                  <a:srgbClr val="FFFFFF"/>
                </a:highlight>
                <a:latin typeface="Consolas"/>
              </a:rPr>
              <a:t>c++</a:t>
            </a:r>
            <a:endParaRPr lang="en-US" sz="1800" dirty="0">
              <a:solidFill>
                <a:srgbClr val="000000"/>
              </a:solidFill>
              <a:highlight>
                <a:srgbClr val="FFFFFF"/>
              </a:highlight>
              <a:latin typeface="Consolas"/>
            </a:endParaRPr>
          </a:p>
          <a:p>
            <a:pPr marL="0" indent="0">
              <a:buNone/>
            </a:pPr>
            <a:r>
              <a:rPr lang="en-US" sz="1800" dirty="0">
                <a:solidFill>
                  <a:srgbClr val="000000"/>
                </a:solidFill>
                <a:highlight>
                  <a:srgbClr val="FFFFFF"/>
                </a:highlight>
                <a:latin typeface="Consolas"/>
              </a:rPr>
              <a:t>    </a:t>
            </a:r>
            <a:r>
              <a:rPr lang="en-US" sz="1800" dirty="0">
                <a:solidFill>
                  <a:srgbClr val="008000"/>
                </a:solidFill>
                <a:highlight>
                  <a:srgbClr val="FFFFFF"/>
                </a:highlight>
                <a:latin typeface="Consolas"/>
              </a:rPr>
              <a:t>//unified</a:t>
            </a:r>
            <a:endParaRPr lang="en-US" sz="1800" dirty="0">
              <a:solidFill>
                <a:srgbClr val="000000"/>
              </a:solidFill>
              <a:highlight>
                <a:srgbClr val="FFFFFF"/>
              </a:highlight>
              <a:latin typeface="Consolas"/>
            </a:endParaRPr>
          </a:p>
          <a:p>
            <a:pPr marL="0" indent="0">
              <a:buNone/>
            </a:pP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Foo</a:t>
            </a:r>
            <a:r>
              <a:rPr lang="en-US" sz="1800" dirty="0">
                <a:solidFill>
                  <a:srgbClr val="000000"/>
                </a:solidFill>
                <a:highlight>
                  <a:srgbClr val="FFFFFF"/>
                </a:highlight>
                <a:latin typeface="Consolas"/>
              </a:rPr>
              <a:t> </a:t>
            </a:r>
            <a:r>
              <a:rPr lang="en-US" sz="1800" dirty="0">
                <a:solidFill>
                  <a:srgbClr val="000080"/>
                </a:solidFill>
                <a:highlight>
                  <a:srgbClr val="FFFFFF"/>
                </a:highlight>
                <a:latin typeface="Consolas"/>
              </a:rPr>
              <a:t>foo</a:t>
            </a:r>
            <a:r>
              <a:rPr lang="en-US" sz="1800" dirty="0">
                <a:solidFill>
                  <a:srgbClr val="000000"/>
                </a:solidFill>
                <a:highlight>
                  <a:srgbClr val="FFFFFF"/>
                </a:highlight>
                <a:latin typeface="Consolas"/>
              </a:rPr>
              <a:t>{};</a:t>
            </a:r>
          </a:p>
          <a:p>
            <a:pPr marL="0" indent="0">
              <a:buNone/>
            </a:pP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Foo</a:t>
            </a:r>
            <a:r>
              <a:rPr lang="en-US" sz="1800" dirty="0">
                <a:solidFill>
                  <a:srgbClr val="000000"/>
                </a:solidFill>
                <a:highlight>
                  <a:srgbClr val="FFFFFF"/>
                </a:highlight>
                <a:latin typeface="Consolas"/>
              </a:rPr>
              <a:t> </a:t>
            </a:r>
            <a:r>
              <a:rPr lang="en-US" sz="1800" dirty="0">
                <a:solidFill>
                  <a:srgbClr val="880000"/>
                </a:solidFill>
                <a:highlight>
                  <a:srgbClr val="FFFFFF"/>
                </a:highlight>
                <a:latin typeface="Consolas"/>
              </a:rPr>
              <a:t>foo1</a:t>
            </a:r>
            <a:r>
              <a:rPr lang="en-US" sz="1800" dirty="0">
                <a:solidFill>
                  <a:srgbClr val="000000"/>
                </a:solidFill>
                <a:highlight>
                  <a:srgbClr val="FFFFFF"/>
                </a:highlight>
                <a:latin typeface="Consolas"/>
              </a:rPr>
              <a:t>{};</a:t>
            </a:r>
          </a:p>
          <a:p>
            <a:pPr marL="0" indent="0">
              <a:buNone/>
            </a:pP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Foo</a:t>
            </a:r>
            <a:r>
              <a:rPr lang="en-US" sz="1800" dirty="0">
                <a:solidFill>
                  <a:srgbClr val="000000"/>
                </a:solidFill>
                <a:highlight>
                  <a:srgbClr val="FFFFFF"/>
                </a:highlight>
                <a:latin typeface="Consolas"/>
              </a:rPr>
              <a:t> </a:t>
            </a:r>
            <a:r>
              <a:rPr lang="en-US" sz="1800" dirty="0">
                <a:solidFill>
                  <a:srgbClr val="000080"/>
                </a:solidFill>
                <a:highlight>
                  <a:srgbClr val="FFFFFF"/>
                </a:highlight>
                <a:latin typeface="Consolas"/>
              </a:rPr>
              <a:t>foo2</a:t>
            </a:r>
            <a:r>
              <a:rPr lang="en-US" sz="1800" dirty="0">
                <a:solidFill>
                  <a:srgbClr val="000000"/>
                </a:solidFill>
                <a:highlight>
                  <a:srgbClr val="FFFFFF"/>
                </a:highlight>
                <a:latin typeface="Consolas"/>
              </a:rPr>
              <a:t>{ 1, </a:t>
            </a:r>
            <a:r>
              <a:rPr lang="en-US" sz="1800" dirty="0">
                <a:solidFill>
                  <a:srgbClr val="A31515"/>
                </a:solidFill>
                <a:highlight>
                  <a:srgbClr val="FFFFFF"/>
                </a:highlight>
                <a:latin typeface="Consolas"/>
              </a:rPr>
              <a:t>"bar"</a:t>
            </a:r>
            <a:r>
              <a:rPr lang="en-US" sz="1800" dirty="0">
                <a:solidFill>
                  <a:srgbClr val="000000"/>
                </a:solidFill>
                <a:highlight>
                  <a:srgbClr val="FFFFFF"/>
                </a:highlight>
                <a:latin typeface="Consolas"/>
              </a:rPr>
              <a:t> };</a:t>
            </a:r>
          </a:p>
          <a:p>
            <a:pPr marL="0" indent="0">
              <a:buNone/>
            </a:pP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Foo</a:t>
            </a:r>
            <a:r>
              <a:rPr lang="en-US" sz="1800" dirty="0">
                <a:solidFill>
                  <a:srgbClr val="000000"/>
                </a:solidFill>
                <a:highlight>
                  <a:srgbClr val="FFFFFF"/>
                </a:highlight>
                <a:latin typeface="Consolas"/>
              </a:rPr>
              <a:t> </a:t>
            </a:r>
            <a:r>
              <a:rPr lang="en-US" sz="1800" dirty="0">
                <a:solidFill>
                  <a:srgbClr val="000080"/>
                </a:solidFill>
                <a:highlight>
                  <a:srgbClr val="FFFFFF"/>
                </a:highlight>
                <a:latin typeface="Consolas"/>
              </a:rPr>
              <a:t>foo3</a:t>
            </a:r>
            <a:r>
              <a:rPr lang="en-US" sz="1800" dirty="0">
                <a:solidFill>
                  <a:srgbClr val="000000"/>
                </a:solidFill>
                <a:highlight>
                  <a:srgbClr val="FFFFFF"/>
                </a:highlight>
                <a:latin typeface="Consolas"/>
              </a:rPr>
              <a:t>{ </a:t>
            </a:r>
            <a:r>
              <a:rPr lang="en-US" sz="1800" dirty="0">
                <a:solidFill>
                  <a:srgbClr val="000080"/>
                </a:solidFill>
                <a:highlight>
                  <a:srgbClr val="FFFFFF"/>
                </a:highlight>
                <a:latin typeface="Consolas"/>
              </a:rPr>
              <a:t>foo</a:t>
            </a:r>
            <a:r>
              <a:rPr lang="en-US" sz="1800" dirty="0">
                <a:solidFill>
                  <a:srgbClr val="000000"/>
                </a:solidFill>
                <a:highlight>
                  <a:srgbClr val="FFFFFF"/>
                </a:highlight>
                <a:latin typeface="Consolas"/>
              </a:rPr>
              <a:t> };</a:t>
            </a:r>
          </a:p>
          <a:p>
            <a:pPr marL="0" indent="0">
              <a:buNone/>
            </a:pPr>
            <a:r>
              <a:rPr lang="en-US" sz="1800" dirty="0">
                <a:solidFill>
                  <a:srgbClr val="000000"/>
                </a:solidFill>
                <a:highlight>
                  <a:srgbClr val="FFFFFF"/>
                </a:highlight>
                <a:latin typeface="Consolas"/>
              </a:rPr>
              <a:t>    </a:t>
            </a:r>
            <a:r>
              <a:rPr lang="en-US" sz="1800" dirty="0" err="1">
                <a:solidFill>
                  <a:srgbClr val="880000"/>
                </a:solidFill>
                <a:highlight>
                  <a:srgbClr val="FFFFFF"/>
                </a:highlight>
                <a:latin typeface="Consolas"/>
              </a:rPr>
              <a:t>call_foo</a:t>
            </a:r>
            <a:r>
              <a:rPr lang="en-US" sz="1800" dirty="0">
                <a:solidFill>
                  <a:srgbClr val="000000"/>
                </a:solidFill>
                <a:highlight>
                  <a:srgbClr val="FFFFFF"/>
                </a:highlight>
                <a:latin typeface="Consolas"/>
              </a:rPr>
              <a:t>({ 1, </a:t>
            </a:r>
            <a:r>
              <a:rPr lang="en-US" sz="1800" dirty="0">
                <a:solidFill>
                  <a:srgbClr val="A31515"/>
                </a:solidFill>
                <a:highlight>
                  <a:srgbClr val="FFFFFF"/>
                </a:highlight>
                <a:latin typeface="Consolas"/>
              </a:rPr>
              <a:t>"bar"</a:t>
            </a:r>
            <a:r>
              <a:rPr lang="en-US" sz="1800" dirty="0">
                <a:solidFill>
                  <a:srgbClr val="000000"/>
                </a:solidFill>
                <a:highlight>
                  <a:srgbClr val="FFFFFF"/>
                </a:highlight>
                <a:latin typeface="Consolas"/>
              </a:rPr>
              <a:t> });</a:t>
            </a:r>
            <a:endParaRPr lang="en-US" sz="1800" dirty="0"/>
          </a:p>
        </p:txBody>
      </p:sp>
    </p:spTree>
    <p:extLst>
      <p:ext uri="{BB962C8B-B14F-4D97-AF65-F5344CB8AC3E}">
        <p14:creationId xmlns:p14="http://schemas.microsoft.com/office/powerpoint/2010/main" xmlns="" val="3210364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uniform initializer</a:t>
            </a:r>
          </a:p>
        </p:txBody>
      </p:sp>
      <p:sp>
        <p:nvSpPr>
          <p:cNvPr id="3" name="内容占位符 2"/>
          <p:cNvSpPr>
            <a:spLocks noGrp="1"/>
          </p:cNvSpPr>
          <p:nvPr>
            <p:ph sz="quarter" idx="1"/>
          </p:nvPr>
        </p:nvSpPr>
        <p:spPr/>
        <p:txBody>
          <a:bodyPr/>
          <a:lstStyle/>
          <a:p>
            <a:pPr marL="0" indent="0">
              <a:buNone/>
            </a:pPr>
            <a:r>
              <a:rPr lang="en-US" dirty="0" smtClean="0"/>
              <a:t>Caveats</a:t>
            </a:r>
            <a:endParaRPr lang="en-US" dirty="0"/>
          </a:p>
        </p:txBody>
      </p:sp>
      <p:sp>
        <p:nvSpPr>
          <p:cNvPr id="4" name="TextBox 3"/>
          <p:cNvSpPr txBox="1"/>
          <p:nvPr/>
        </p:nvSpPr>
        <p:spPr>
          <a:xfrm>
            <a:off x="611560" y="2492896"/>
            <a:ext cx="8162812" cy="3416320"/>
          </a:xfrm>
          <a:prstGeom prst="rect">
            <a:avLst/>
          </a:prstGeom>
          <a:noFill/>
        </p:spPr>
        <p:txBody>
          <a:bodyPr wrap="none" rtlCol="0">
            <a:spAutoFit/>
          </a:bodyPr>
          <a:lstStyle/>
          <a:p>
            <a:r>
              <a:rPr lang="en-US" dirty="0" smtClean="0">
                <a:solidFill>
                  <a:srgbClr val="0000FF"/>
                </a:solidFill>
                <a:highlight>
                  <a:srgbClr val="FFFFFF"/>
                </a:highlight>
                <a:latin typeface="Consolas"/>
              </a:rPr>
              <a:t>float</a:t>
            </a:r>
            <a:r>
              <a:rPr lang="en-US" dirty="0" smtClean="0">
                <a:solidFill>
                  <a:srgbClr val="000000"/>
                </a:solidFill>
                <a:highlight>
                  <a:srgbClr val="FFFFFF"/>
                </a:highlight>
                <a:latin typeface="Consolas"/>
              </a:rPr>
              <a:t> </a:t>
            </a:r>
            <a:r>
              <a:rPr lang="en-US" dirty="0" err="1">
                <a:solidFill>
                  <a:srgbClr val="880000"/>
                </a:solidFill>
                <a:highlight>
                  <a:srgbClr val="FFFFFF"/>
                </a:highlight>
                <a:latin typeface="Consolas"/>
              </a:rPr>
              <a:t>current_time</a:t>
            </a:r>
            <a:r>
              <a:rPr lang="en-US" dirty="0">
                <a:solidFill>
                  <a:srgbClr val="000000"/>
                </a:solidFill>
                <a:highlight>
                  <a:srgbClr val="FFFFFF"/>
                </a:highlight>
                <a:latin typeface="Consolas"/>
              </a:rPr>
              <a:t>();</a:t>
            </a:r>
          </a:p>
          <a:p>
            <a:endParaRPr lang="en-US" dirty="0">
              <a:solidFill>
                <a:srgbClr val="000000"/>
              </a:solidFill>
              <a:highlight>
                <a:srgbClr val="FFFFFF"/>
              </a:highlight>
              <a:latin typeface="Consolas"/>
            </a:endParaRPr>
          </a:p>
          <a:p>
            <a:r>
              <a:rPr lang="en-US" dirty="0" smtClean="0">
                <a:solidFill>
                  <a:srgbClr val="008000"/>
                </a:solidFill>
                <a:highlight>
                  <a:srgbClr val="FFFFFF"/>
                </a:highlight>
                <a:latin typeface="Consolas"/>
              </a:rPr>
              <a:t>//</a:t>
            </a:r>
            <a:r>
              <a:rPr lang="en-US" dirty="0" err="1">
                <a:solidFill>
                  <a:srgbClr val="008000"/>
                </a:solidFill>
                <a:highlight>
                  <a:srgbClr val="FFFFFF"/>
                </a:highlight>
                <a:latin typeface="Consolas"/>
              </a:rPr>
              <a:t>c++</a:t>
            </a:r>
            <a:r>
              <a:rPr lang="en-US" dirty="0">
                <a:solidFill>
                  <a:srgbClr val="008000"/>
                </a:solidFill>
                <a:highlight>
                  <a:srgbClr val="FFFFFF"/>
                </a:highlight>
                <a:latin typeface="Consolas"/>
              </a:rPr>
              <a:t>98</a:t>
            </a:r>
            <a:endParaRPr lang="en-US" dirty="0">
              <a:solidFill>
                <a:srgbClr val="000000"/>
              </a:solidFill>
              <a:highlight>
                <a:srgbClr val="FFFFFF"/>
              </a:highlight>
              <a:latin typeface="Consolas"/>
            </a:endParaRPr>
          </a:p>
          <a:p>
            <a:r>
              <a:rPr lang="en-US" dirty="0" err="1" smtClean="0">
                <a:solidFill>
                  <a:srgbClr val="0000FF"/>
                </a:solidFill>
                <a:highlight>
                  <a:srgbClr val="FFFFFF"/>
                </a:highlight>
                <a:latin typeface="Consolas"/>
              </a:rPr>
              <a:t>int</a:t>
            </a:r>
            <a:r>
              <a:rPr lang="en-US" dirty="0" smtClean="0">
                <a:solidFill>
                  <a:srgbClr val="000000"/>
                </a:solidFill>
                <a:highlight>
                  <a:srgbClr val="FFFFFF"/>
                </a:highlight>
                <a:latin typeface="Consolas"/>
              </a:rPr>
              <a:t> </a:t>
            </a:r>
            <a:r>
              <a:rPr lang="en-US" dirty="0">
                <a:solidFill>
                  <a:srgbClr val="000080"/>
                </a:solidFill>
                <a:highlight>
                  <a:srgbClr val="FFFFFF"/>
                </a:highlight>
                <a:latin typeface="Consolas"/>
              </a:rPr>
              <a:t>time</a:t>
            </a:r>
            <a:r>
              <a:rPr lang="en-US" dirty="0">
                <a:solidFill>
                  <a:srgbClr val="000000"/>
                </a:solidFill>
                <a:highlight>
                  <a:srgbClr val="FFFFFF"/>
                </a:highlight>
                <a:latin typeface="Consolas"/>
              </a:rPr>
              <a:t> = </a:t>
            </a:r>
            <a:r>
              <a:rPr lang="en-US" dirty="0" err="1">
                <a:solidFill>
                  <a:srgbClr val="880000"/>
                </a:solidFill>
                <a:highlight>
                  <a:srgbClr val="FFFFFF"/>
                </a:highlight>
                <a:latin typeface="Consolas"/>
              </a:rPr>
              <a:t>current_time</a:t>
            </a:r>
            <a:r>
              <a:rPr lang="en-US" dirty="0">
                <a:solidFill>
                  <a:srgbClr val="000000"/>
                </a:solidFill>
                <a:highlight>
                  <a:srgbClr val="FFFFFF"/>
                </a:highlight>
                <a:latin typeface="Consolas"/>
              </a:rPr>
              <a:t>(); </a:t>
            </a:r>
            <a:r>
              <a:rPr lang="en-US" dirty="0">
                <a:solidFill>
                  <a:srgbClr val="008000"/>
                </a:solidFill>
                <a:highlight>
                  <a:srgbClr val="FFFFFF"/>
                </a:highlight>
                <a:latin typeface="Consolas"/>
              </a:rPr>
              <a:t>//oops truncate</a:t>
            </a:r>
            <a:endParaRPr lang="en-US" dirty="0">
              <a:solidFill>
                <a:srgbClr val="000000"/>
              </a:solidFill>
              <a:highlight>
                <a:srgbClr val="FFFFFF"/>
              </a:highlight>
              <a:latin typeface="Consolas"/>
            </a:endParaRPr>
          </a:p>
          <a:p>
            <a:endParaRPr lang="en-US" dirty="0">
              <a:solidFill>
                <a:srgbClr val="000000"/>
              </a:solidFill>
              <a:highlight>
                <a:srgbClr val="FFFFFF"/>
              </a:highlight>
              <a:latin typeface="Consolas"/>
            </a:endParaRPr>
          </a:p>
          <a:p>
            <a:r>
              <a:rPr lang="en-US" dirty="0" smtClean="0">
                <a:solidFill>
                  <a:srgbClr val="008000"/>
                </a:solidFill>
                <a:highlight>
                  <a:srgbClr val="FFFFFF"/>
                </a:highlight>
                <a:latin typeface="Consolas"/>
              </a:rPr>
              <a:t>//modern</a:t>
            </a:r>
            <a:endParaRPr lang="en-US" dirty="0">
              <a:solidFill>
                <a:srgbClr val="000000"/>
              </a:solidFill>
              <a:highlight>
                <a:srgbClr val="FFFFFF"/>
              </a:highlight>
              <a:latin typeface="Consolas"/>
            </a:endParaRPr>
          </a:p>
          <a:p>
            <a:r>
              <a:rPr lang="en-US" dirty="0" smtClean="0">
                <a:solidFill>
                  <a:srgbClr val="008000"/>
                </a:solidFill>
                <a:highlight>
                  <a:srgbClr val="FFFFFF"/>
                </a:highlight>
                <a:latin typeface="Consolas"/>
              </a:rPr>
              <a:t>//</a:t>
            </a:r>
            <a:r>
              <a:rPr lang="en-US" dirty="0">
                <a:solidFill>
                  <a:srgbClr val="008000"/>
                </a:solidFill>
                <a:highlight>
                  <a:srgbClr val="FFFFFF"/>
                </a:highlight>
                <a:latin typeface="Consolas"/>
              </a:rPr>
              <a:t>modern </a:t>
            </a:r>
            <a:r>
              <a:rPr lang="en-US" dirty="0" err="1">
                <a:solidFill>
                  <a:srgbClr val="008000"/>
                </a:solidFill>
                <a:highlight>
                  <a:srgbClr val="FFFFFF"/>
                </a:highlight>
                <a:latin typeface="Consolas"/>
              </a:rPr>
              <a:t>c++</a:t>
            </a:r>
            <a:r>
              <a:rPr lang="en-US" dirty="0">
                <a:solidFill>
                  <a:srgbClr val="008000"/>
                </a:solidFill>
                <a:highlight>
                  <a:srgbClr val="FFFFFF"/>
                </a:highlight>
                <a:latin typeface="Consolas"/>
              </a:rPr>
              <a:t> it's more </a:t>
            </a:r>
            <a:r>
              <a:rPr lang="en-US" dirty="0" smtClean="0">
                <a:solidFill>
                  <a:srgbClr val="008000"/>
                </a:solidFill>
                <a:highlight>
                  <a:srgbClr val="FFFFFF"/>
                </a:highlight>
                <a:latin typeface="Consolas"/>
              </a:rPr>
              <a:t>safe</a:t>
            </a:r>
          </a:p>
          <a:p>
            <a:endParaRPr lang="en-US" dirty="0" smtClean="0">
              <a:solidFill>
                <a:srgbClr val="008000"/>
              </a:solidFill>
              <a:highlight>
                <a:srgbClr val="FFFFFF"/>
              </a:highlight>
              <a:latin typeface="Consolas"/>
            </a:endParaRPr>
          </a:p>
          <a:p>
            <a:r>
              <a:rPr lang="en-US" dirty="0">
                <a:solidFill>
                  <a:srgbClr val="008000"/>
                </a:solidFill>
                <a:highlight>
                  <a:srgbClr val="FFFFFF"/>
                </a:highlight>
                <a:latin typeface="Consolas"/>
              </a:rPr>
              <a:t>//compile time error </a:t>
            </a:r>
            <a:r>
              <a:rPr lang="en-US" dirty="0" err="1">
                <a:solidFill>
                  <a:srgbClr val="008000"/>
                </a:solidFill>
                <a:highlight>
                  <a:srgbClr val="FFFFFF"/>
                </a:highlight>
                <a:latin typeface="Consolas"/>
              </a:rPr>
              <a:t>herer</a:t>
            </a:r>
            <a:r>
              <a:rPr lang="en-US" dirty="0">
                <a:solidFill>
                  <a:srgbClr val="008000"/>
                </a:solidFill>
                <a:highlight>
                  <a:srgbClr val="FFFFFF"/>
                </a:highlight>
                <a:latin typeface="Consolas"/>
              </a:rPr>
              <a:t>, implicit conversion is not allowed </a:t>
            </a:r>
            <a:endParaRPr lang="en-US" dirty="0" smtClean="0">
              <a:solidFill>
                <a:srgbClr val="008000"/>
              </a:solidFill>
              <a:highlight>
                <a:srgbClr val="FFFFFF"/>
              </a:highlight>
              <a:latin typeface="Consolas"/>
            </a:endParaRPr>
          </a:p>
          <a:p>
            <a:r>
              <a:rPr lang="en-US" dirty="0" smtClean="0">
                <a:solidFill>
                  <a:srgbClr val="008000"/>
                </a:solidFill>
                <a:highlight>
                  <a:srgbClr val="FFFFFF"/>
                </a:highlight>
                <a:latin typeface="Consolas"/>
              </a:rPr>
              <a:t>//when </a:t>
            </a:r>
            <a:r>
              <a:rPr lang="en-US" dirty="0">
                <a:solidFill>
                  <a:srgbClr val="008000"/>
                </a:solidFill>
                <a:highlight>
                  <a:srgbClr val="FFFFFF"/>
                </a:highlight>
                <a:latin typeface="Consolas"/>
              </a:rPr>
              <a:t>use uniform </a:t>
            </a:r>
            <a:r>
              <a:rPr lang="en-US" dirty="0" smtClean="0">
                <a:solidFill>
                  <a:srgbClr val="008000"/>
                </a:solidFill>
                <a:highlight>
                  <a:srgbClr val="FFFFFF"/>
                </a:highlight>
                <a:latin typeface="Consolas"/>
              </a:rPr>
              <a:t>initialization</a:t>
            </a:r>
            <a:endParaRPr lang="en-US" dirty="0">
              <a:solidFill>
                <a:srgbClr val="000000"/>
              </a:solidFill>
              <a:highlight>
                <a:srgbClr val="FFFFFF"/>
              </a:highlight>
              <a:latin typeface="Consolas"/>
            </a:endParaRPr>
          </a:p>
          <a:p>
            <a:r>
              <a:rPr lang="en-US" dirty="0" err="1" smtClean="0">
                <a:solidFill>
                  <a:srgbClr val="0000FF"/>
                </a:solidFill>
                <a:highlight>
                  <a:srgbClr val="FFFFFF"/>
                </a:highlight>
                <a:latin typeface="Consolas"/>
              </a:rPr>
              <a:t>int</a:t>
            </a:r>
            <a:r>
              <a:rPr lang="en-US" dirty="0" smtClean="0">
                <a:solidFill>
                  <a:srgbClr val="000000"/>
                </a:solidFill>
                <a:highlight>
                  <a:srgbClr val="FFFFFF"/>
                </a:highlight>
                <a:latin typeface="Consolas"/>
              </a:rPr>
              <a:t> </a:t>
            </a:r>
            <a:r>
              <a:rPr lang="en-US" dirty="0">
                <a:solidFill>
                  <a:srgbClr val="000080"/>
                </a:solidFill>
                <a:highlight>
                  <a:srgbClr val="FFFFFF"/>
                </a:highlight>
                <a:latin typeface="Consolas"/>
              </a:rPr>
              <a:t>time</a:t>
            </a:r>
            <a:r>
              <a:rPr lang="en-US" dirty="0">
                <a:solidFill>
                  <a:srgbClr val="000000"/>
                </a:solidFill>
                <a:highlight>
                  <a:srgbClr val="FFFFFF"/>
                </a:highlight>
                <a:latin typeface="Consolas"/>
              </a:rPr>
              <a:t>{ </a:t>
            </a:r>
            <a:r>
              <a:rPr lang="en-US" dirty="0" err="1">
                <a:solidFill>
                  <a:srgbClr val="880000"/>
                </a:solidFill>
                <a:highlight>
                  <a:srgbClr val="FFFFFF"/>
                </a:highlight>
                <a:latin typeface="Consolas"/>
              </a:rPr>
              <a:t>current_time</a:t>
            </a:r>
            <a:r>
              <a:rPr lang="en-US" dirty="0">
                <a:solidFill>
                  <a:srgbClr val="000000"/>
                </a:solidFill>
                <a:highlight>
                  <a:srgbClr val="FFFFFF"/>
                </a:highlight>
                <a:latin typeface="Consolas"/>
              </a:rPr>
              <a:t>() }; </a:t>
            </a:r>
          </a:p>
          <a:p>
            <a:endParaRPr lang="en-US" dirty="0">
              <a:solidFill>
                <a:srgbClr val="000000"/>
              </a:solidFill>
              <a:highlight>
                <a:srgbClr val="FFFFFF"/>
              </a:highlight>
              <a:latin typeface="Consolas"/>
            </a:endParaRPr>
          </a:p>
        </p:txBody>
      </p:sp>
    </p:spTree>
    <p:extLst>
      <p:ext uri="{BB962C8B-B14F-4D97-AF65-F5344CB8AC3E}">
        <p14:creationId xmlns:p14="http://schemas.microsoft.com/office/powerpoint/2010/main" xmlns="" val="30528066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uniform initializer</a:t>
            </a:r>
          </a:p>
        </p:txBody>
      </p:sp>
      <p:sp>
        <p:nvSpPr>
          <p:cNvPr id="3" name="内容占位符 2"/>
          <p:cNvSpPr>
            <a:spLocks noGrp="1"/>
          </p:cNvSpPr>
          <p:nvPr>
            <p:ph sz="quarter" idx="1"/>
          </p:nvPr>
        </p:nvSpPr>
        <p:spPr/>
        <p:txBody>
          <a:bodyPr/>
          <a:lstStyle/>
          <a:p>
            <a:pPr marL="0" indent="0">
              <a:buNone/>
            </a:pPr>
            <a:r>
              <a:rPr lang="en-US" dirty="0" smtClean="0"/>
              <a:t>Caveats</a:t>
            </a:r>
            <a:endParaRPr lang="en-US" dirty="0"/>
          </a:p>
        </p:txBody>
      </p:sp>
      <p:sp>
        <p:nvSpPr>
          <p:cNvPr id="4" name="TextBox 3"/>
          <p:cNvSpPr txBox="1"/>
          <p:nvPr/>
        </p:nvSpPr>
        <p:spPr>
          <a:xfrm>
            <a:off x="611560" y="2492896"/>
            <a:ext cx="12215203" cy="3970318"/>
          </a:xfrm>
          <a:prstGeom prst="rect">
            <a:avLst/>
          </a:prstGeom>
          <a:noFill/>
        </p:spPr>
        <p:txBody>
          <a:bodyPr wrap="none" rtlCol="0">
            <a:spAutoFit/>
          </a:bodyPr>
          <a:lstStyle/>
          <a:p>
            <a:r>
              <a:rPr lang="en-US" dirty="0" smtClean="0">
                <a:solidFill>
                  <a:srgbClr val="008000"/>
                </a:solidFill>
                <a:highlight>
                  <a:srgbClr val="FFFFFF"/>
                </a:highlight>
                <a:latin typeface="Consolas"/>
              </a:rPr>
              <a:t>//caution </a:t>
            </a:r>
            <a:r>
              <a:rPr lang="en-US" dirty="0">
                <a:solidFill>
                  <a:srgbClr val="008000"/>
                </a:solidFill>
                <a:highlight>
                  <a:srgbClr val="FFFFFF"/>
                </a:highlight>
                <a:latin typeface="Consolas"/>
              </a:rPr>
              <a:t>here</a:t>
            </a:r>
            <a:endParaRPr lang="en-US" dirty="0">
              <a:solidFill>
                <a:srgbClr val="000000"/>
              </a:solidFill>
              <a:highlight>
                <a:srgbClr val="FFFFFF"/>
              </a:highlight>
              <a:latin typeface="Consolas"/>
            </a:endParaRPr>
          </a:p>
          <a:p>
            <a:r>
              <a:rPr lang="en-US" dirty="0" smtClean="0">
                <a:solidFill>
                  <a:srgbClr val="008000"/>
                </a:solidFill>
                <a:highlight>
                  <a:srgbClr val="FFFFFF"/>
                </a:highlight>
                <a:latin typeface="Consolas"/>
              </a:rPr>
              <a:t>//</a:t>
            </a:r>
            <a:r>
              <a:rPr lang="en-US" dirty="0">
                <a:solidFill>
                  <a:srgbClr val="008000"/>
                </a:solidFill>
                <a:highlight>
                  <a:srgbClr val="FFFFFF"/>
                </a:highlight>
                <a:latin typeface="Consolas"/>
              </a:rPr>
              <a:t>vector constructor declaration omit </a:t>
            </a:r>
            <a:r>
              <a:rPr lang="en-US" dirty="0" smtClean="0">
                <a:solidFill>
                  <a:srgbClr val="008000"/>
                </a:solidFill>
                <a:highlight>
                  <a:srgbClr val="FFFFFF"/>
                </a:highlight>
                <a:latin typeface="Consolas"/>
              </a:rPr>
              <a:t>allocator</a:t>
            </a:r>
          </a:p>
          <a:p>
            <a:endParaRPr lang="en-US" dirty="0">
              <a:solidFill>
                <a:srgbClr val="000000"/>
              </a:solidFill>
              <a:highlight>
                <a:srgbClr val="FFFFFF"/>
              </a:highlight>
              <a:latin typeface="Consolas"/>
            </a:endParaRPr>
          </a:p>
          <a:p>
            <a:r>
              <a:rPr lang="en-US" dirty="0" smtClean="0">
                <a:solidFill>
                  <a:srgbClr val="0000FF"/>
                </a:solidFill>
                <a:highlight>
                  <a:srgbClr val="FFFFFF"/>
                </a:highlight>
                <a:latin typeface="Consolas"/>
              </a:rPr>
              <a:t>explicit</a:t>
            </a:r>
            <a:r>
              <a:rPr lang="en-US" dirty="0" smtClean="0">
                <a:solidFill>
                  <a:srgbClr val="000000"/>
                </a:solidFill>
                <a:highlight>
                  <a:srgbClr val="FFFFFF"/>
                </a:highlight>
                <a:latin typeface="Consolas"/>
              </a:rPr>
              <a:t> </a:t>
            </a:r>
            <a:r>
              <a:rPr lang="en-US" dirty="0">
                <a:solidFill>
                  <a:srgbClr val="880000"/>
                </a:solidFill>
                <a:highlight>
                  <a:srgbClr val="FFFFFF"/>
                </a:highlight>
                <a:latin typeface="Consolas"/>
              </a:rPr>
              <a:t>vector</a:t>
            </a:r>
            <a:r>
              <a:rPr lang="en-US" dirty="0">
                <a:solidFill>
                  <a:srgbClr val="000000"/>
                </a:solidFill>
                <a:highlight>
                  <a:srgbClr val="FFFFFF"/>
                </a:highlight>
                <a:latin typeface="Consolas"/>
              </a:rPr>
              <a:t>(</a:t>
            </a:r>
            <a:r>
              <a:rPr lang="en-US" i="1" dirty="0" err="1">
                <a:solidFill>
                  <a:srgbClr val="0000FF"/>
                </a:solidFill>
                <a:highlight>
                  <a:srgbClr val="FFFFFF"/>
                </a:highlight>
                <a:latin typeface="Consolas"/>
              </a:rPr>
              <a:t>size_type</a:t>
            </a:r>
            <a:r>
              <a:rPr lang="en-US" dirty="0">
                <a:solidFill>
                  <a:srgbClr val="000000"/>
                </a:solidFill>
                <a:highlight>
                  <a:srgbClr val="FFFFFF"/>
                </a:highlight>
                <a:latin typeface="Consolas"/>
              </a:rPr>
              <a:t> </a:t>
            </a:r>
            <a:r>
              <a:rPr lang="en-US" dirty="0">
                <a:solidFill>
                  <a:srgbClr val="880000"/>
                </a:solidFill>
                <a:highlight>
                  <a:srgbClr val="FFFFFF"/>
                </a:highlight>
                <a:latin typeface="Consolas"/>
              </a:rPr>
              <a:t>count</a:t>
            </a:r>
            <a:r>
              <a:rPr lang="en-US" dirty="0">
                <a:solidFill>
                  <a:srgbClr val="000000"/>
                </a:solidFill>
                <a:highlight>
                  <a:srgbClr val="FFFFFF"/>
                </a:highlight>
                <a:latin typeface="Consolas"/>
              </a:rPr>
              <a:t>); </a:t>
            </a:r>
            <a:r>
              <a:rPr lang="en-US" dirty="0">
                <a:solidFill>
                  <a:srgbClr val="008000"/>
                </a:solidFill>
                <a:highlight>
                  <a:srgbClr val="FFFFFF"/>
                </a:highlight>
                <a:latin typeface="Consolas"/>
              </a:rPr>
              <a:t>//construct vector with count default inserted instance of T.</a:t>
            </a:r>
            <a:endParaRPr lang="en-US" dirty="0">
              <a:solidFill>
                <a:srgbClr val="000000"/>
              </a:solidFill>
              <a:highlight>
                <a:srgbClr val="FFFFFF"/>
              </a:highlight>
              <a:latin typeface="Consolas"/>
            </a:endParaRPr>
          </a:p>
          <a:p>
            <a:r>
              <a:rPr lang="en-US" dirty="0" smtClean="0">
                <a:solidFill>
                  <a:srgbClr val="0000FF"/>
                </a:solidFill>
                <a:highlight>
                  <a:srgbClr val="FFFFFF"/>
                </a:highlight>
                <a:latin typeface="Consolas"/>
              </a:rPr>
              <a:t>explicit</a:t>
            </a:r>
            <a:r>
              <a:rPr lang="en-US" dirty="0" smtClean="0">
                <a:solidFill>
                  <a:srgbClr val="000000"/>
                </a:solidFill>
                <a:highlight>
                  <a:srgbClr val="FFFFFF"/>
                </a:highlight>
                <a:latin typeface="Consolas"/>
              </a:rPr>
              <a:t> </a:t>
            </a:r>
            <a:r>
              <a:rPr lang="en-US" dirty="0">
                <a:solidFill>
                  <a:srgbClr val="880000"/>
                </a:solidFill>
                <a:highlight>
                  <a:srgbClr val="FFFFFF"/>
                </a:highlight>
                <a:latin typeface="Consolas"/>
              </a:rPr>
              <a:t>vector</a:t>
            </a:r>
            <a:r>
              <a:rPr lang="en-US" dirty="0">
                <a:solidFill>
                  <a:srgbClr val="000000"/>
                </a:solidFill>
                <a:highlight>
                  <a:srgbClr val="FFFFFF"/>
                </a:highlight>
                <a:latin typeface="Consolas"/>
              </a:rPr>
              <a:t>(</a:t>
            </a:r>
            <a:r>
              <a:rPr lang="en-US" i="1" dirty="0" err="1">
                <a:solidFill>
                  <a:srgbClr val="0000FF"/>
                </a:solidFill>
                <a:highlight>
                  <a:srgbClr val="FFFFFF"/>
                </a:highlight>
                <a:latin typeface="Consolas"/>
              </a:rPr>
              <a:t>size_type</a:t>
            </a:r>
            <a:r>
              <a:rPr lang="en-US" dirty="0">
                <a:solidFill>
                  <a:srgbClr val="000000"/>
                </a:solidFill>
                <a:highlight>
                  <a:srgbClr val="FFFFFF"/>
                </a:highlight>
                <a:latin typeface="Consolas"/>
              </a:rPr>
              <a:t> </a:t>
            </a:r>
            <a:r>
              <a:rPr lang="en-US" dirty="0">
                <a:solidFill>
                  <a:srgbClr val="880000"/>
                </a:solidFill>
                <a:highlight>
                  <a:srgbClr val="FFFFFF"/>
                </a:highlight>
                <a:latin typeface="Consolas"/>
              </a:rPr>
              <a:t>count</a:t>
            </a:r>
            <a:r>
              <a:rPr lang="en-US" dirty="0">
                <a:solidFill>
                  <a:srgbClr val="000000"/>
                </a:solidFill>
                <a:highlight>
                  <a:srgbClr val="FFFFFF"/>
                </a:highlight>
                <a:latin typeface="Consolas"/>
              </a:rPr>
              <a:t>,</a:t>
            </a:r>
          </a:p>
          <a:p>
            <a:r>
              <a:rPr lang="en-US" dirty="0" err="1" smtClean="0">
                <a:solidFill>
                  <a:srgbClr val="0000FF"/>
                </a:solidFill>
                <a:highlight>
                  <a:srgbClr val="FFFFFF"/>
                </a:highlight>
                <a:latin typeface="Consolas"/>
              </a:rPr>
              <a:t>const</a:t>
            </a:r>
            <a:r>
              <a:rPr lang="en-US" dirty="0" smtClean="0">
                <a:solidFill>
                  <a:srgbClr val="000000"/>
                </a:solidFill>
                <a:highlight>
                  <a:srgbClr val="FFFFFF"/>
                </a:highlight>
                <a:latin typeface="Consolas"/>
              </a:rPr>
              <a:t> </a:t>
            </a:r>
            <a:r>
              <a:rPr lang="en-US" dirty="0">
                <a:solidFill>
                  <a:srgbClr val="000000"/>
                </a:solidFill>
                <a:highlight>
                  <a:srgbClr val="FFFFFF"/>
                </a:highlight>
                <a:latin typeface="Consolas"/>
              </a:rPr>
              <a:t>T&amp; </a:t>
            </a:r>
            <a:r>
              <a:rPr lang="en-US" i="1" dirty="0">
                <a:solidFill>
                  <a:srgbClr val="0000FF"/>
                </a:solidFill>
                <a:highlight>
                  <a:srgbClr val="FFFFFF"/>
                </a:highlight>
                <a:latin typeface="Consolas"/>
              </a:rPr>
              <a:t>value</a:t>
            </a:r>
            <a:r>
              <a:rPr lang="en-US" dirty="0">
                <a:solidFill>
                  <a:srgbClr val="000000"/>
                </a:solidFill>
                <a:highlight>
                  <a:srgbClr val="FFFFFF"/>
                </a:highlight>
                <a:latin typeface="Consolas"/>
              </a:rPr>
              <a:t> = T());</a:t>
            </a:r>
            <a:r>
              <a:rPr lang="en-US" dirty="0">
                <a:solidFill>
                  <a:srgbClr val="008000"/>
                </a:solidFill>
                <a:highlight>
                  <a:srgbClr val="FFFFFF"/>
                </a:highlight>
                <a:latin typeface="Consolas"/>
              </a:rPr>
              <a:t>//construct vector with count copies of elements with value </a:t>
            </a:r>
            <a:r>
              <a:rPr lang="en-US" dirty="0" err="1">
                <a:solidFill>
                  <a:srgbClr val="008000"/>
                </a:solidFill>
                <a:highlight>
                  <a:srgbClr val="FFFFFF"/>
                </a:highlight>
                <a:latin typeface="Consolas"/>
              </a:rPr>
              <a:t>value</a:t>
            </a:r>
            <a:r>
              <a:rPr lang="en-US" dirty="0">
                <a:solidFill>
                  <a:srgbClr val="008000"/>
                </a:solidFill>
                <a:highlight>
                  <a:srgbClr val="FFFFFF"/>
                </a:highlight>
                <a:latin typeface="Consolas"/>
              </a:rPr>
              <a:t>.</a:t>
            </a:r>
            <a:endParaRPr lang="en-US" dirty="0">
              <a:solidFill>
                <a:srgbClr val="000000"/>
              </a:solidFill>
              <a:highlight>
                <a:srgbClr val="FFFFFF"/>
              </a:highlight>
              <a:latin typeface="Consolas"/>
            </a:endParaRPr>
          </a:p>
          <a:p>
            <a:r>
              <a:rPr lang="en-US" dirty="0" smtClean="0">
                <a:solidFill>
                  <a:srgbClr val="880000"/>
                </a:solidFill>
                <a:highlight>
                  <a:srgbClr val="FFFFFF"/>
                </a:highlight>
                <a:latin typeface="Consolas"/>
              </a:rPr>
              <a:t>vector</a:t>
            </a:r>
            <a:r>
              <a:rPr lang="en-US" dirty="0" smtClean="0">
                <a:solidFill>
                  <a:srgbClr val="000000"/>
                </a:solidFill>
                <a:highlight>
                  <a:srgbClr val="FFFFFF"/>
                </a:highlight>
                <a:latin typeface="Consolas"/>
              </a:rPr>
              <a:t>(</a:t>
            </a:r>
            <a:r>
              <a:rPr lang="en-US" i="1" dirty="0" err="1" smtClean="0">
                <a:solidFill>
                  <a:srgbClr val="0000FF"/>
                </a:solidFill>
                <a:highlight>
                  <a:srgbClr val="FFFFFF"/>
                </a:highlight>
                <a:latin typeface="Consolas"/>
              </a:rPr>
              <a:t>std</a:t>
            </a:r>
            <a:r>
              <a:rPr lang="en-US" dirty="0">
                <a:solidFill>
                  <a:srgbClr val="000000"/>
                </a:solidFill>
                <a:highlight>
                  <a:srgbClr val="FFFFFF"/>
                </a:highlight>
                <a:latin typeface="Consolas"/>
              </a:rPr>
              <a:t>::</a:t>
            </a:r>
            <a:r>
              <a:rPr lang="en-US" i="1" dirty="0" err="1">
                <a:solidFill>
                  <a:srgbClr val="0000FF"/>
                </a:solidFill>
                <a:highlight>
                  <a:srgbClr val="FFFFFF"/>
                </a:highlight>
                <a:latin typeface="Consolas"/>
              </a:rPr>
              <a:t>initializer_list</a:t>
            </a:r>
            <a:r>
              <a:rPr lang="en-US" dirty="0">
                <a:solidFill>
                  <a:srgbClr val="000000"/>
                </a:solidFill>
                <a:highlight>
                  <a:srgbClr val="FFFFFF"/>
                </a:highlight>
                <a:latin typeface="Consolas"/>
              </a:rPr>
              <a:t>&lt;T&gt; </a:t>
            </a:r>
            <a:r>
              <a:rPr lang="en-US" dirty="0" err="1">
                <a:solidFill>
                  <a:srgbClr val="880000"/>
                </a:solidFill>
                <a:highlight>
                  <a:srgbClr val="FFFFFF"/>
                </a:highlight>
                <a:latin typeface="Consolas"/>
              </a:rPr>
              <a:t>init</a:t>
            </a:r>
            <a:r>
              <a:rPr lang="en-US" dirty="0">
                <a:solidFill>
                  <a:srgbClr val="000000"/>
                </a:solidFill>
                <a:highlight>
                  <a:srgbClr val="FFFFFF"/>
                </a:highlight>
                <a:latin typeface="Consolas"/>
              </a:rPr>
              <a:t>);</a:t>
            </a:r>
            <a:r>
              <a:rPr lang="en-US" dirty="0">
                <a:solidFill>
                  <a:srgbClr val="008000"/>
                </a:solidFill>
                <a:highlight>
                  <a:srgbClr val="FFFFFF"/>
                </a:highlight>
                <a:latin typeface="Consolas"/>
              </a:rPr>
              <a:t>//construct vector with contents of initializer list.</a:t>
            </a:r>
            <a:endParaRPr lang="en-US" dirty="0">
              <a:solidFill>
                <a:srgbClr val="000000"/>
              </a:solidFill>
              <a:highlight>
                <a:srgbClr val="FFFFFF"/>
              </a:highlight>
              <a:latin typeface="Consolas"/>
            </a:endParaRPr>
          </a:p>
          <a:p>
            <a:r>
              <a:rPr lang="en-US" dirty="0" smtClean="0">
                <a:solidFill>
                  <a:srgbClr val="008000"/>
                </a:solidFill>
                <a:highlight>
                  <a:srgbClr val="FFFFFF"/>
                </a:highlight>
                <a:latin typeface="Consolas"/>
              </a:rPr>
              <a:t>//</a:t>
            </a:r>
            <a:r>
              <a:rPr lang="en-US" dirty="0" err="1">
                <a:solidFill>
                  <a:srgbClr val="008000"/>
                </a:solidFill>
                <a:highlight>
                  <a:srgbClr val="FFFFFF"/>
                </a:highlight>
                <a:latin typeface="Consolas"/>
              </a:rPr>
              <a:t>c++</a:t>
            </a:r>
            <a:r>
              <a:rPr lang="en-US" dirty="0">
                <a:solidFill>
                  <a:srgbClr val="008000"/>
                </a:solidFill>
                <a:highlight>
                  <a:srgbClr val="FFFFFF"/>
                </a:highlight>
                <a:latin typeface="Consolas"/>
              </a:rPr>
              <a:t> 98</a:t>
            </a:r>
            <a:endParaRPr lang="en-US" dirty="0">
              <a:solidFill>
                <a:srgbClr val="000000"/>
              </a:solidFill>
              <a:highlight>
                <a:srgbClr val="FFFFFF"/>
              </a:highlight>
              <a:latin typeface="Consolas"/>
            </a:endParaRPr>
          </a:p>
          <a:p>
            <a:r>
              <a:rPr lang="en-US" i="1" dirty="0" err="1" smtClean="0">
                <a:solidFill>
                  <a:srgbClr val="0000FF"/>
                </a:solidFill>
                <a:highlight>
                  <a:srgbClr val="FFFFFF"/>
                </a:highlight>
                <a:latin typeface="Consolas"/>
              </a:rPr>
              <a:t>std</a:t>
            </a:r>
            <a:r>
              <a:rPr lang="en-US" dirty="0">
                <a:solidFill>
                  <a:srgbClr val="000000"/>
                </a:solidFill>
                <a:highlight>
                  <a:srgbClr val="FFFFFF"/>
                </a:highlight>
                <a:latin typeface="Consolas"/>
              </a:rPr>
              <a:t>::</a:t>
            </a:r>
            <a:r>
              <a:rPr lang="en-US" i="1" dirty="0">
                <a:solidFill>
                  <a:srgbClr val="0000FF"/>
                </a:solidFill>
                <a:highlight>
                  <a:srgbClr val="FFFFFF"/>
                </a:highlight>
                <a:latin typeface="Consolas"/>
              </a:rPr>
              <a:t>vector</a:t>
            </a:r>
            <a:r>
              <a:rPr lang="en-US" dirty="0">
                <a:solidFill>
                  <a:srgbClr val="000000"/>
                </a:solidFill>
                <a:highlight>
                  <a:srgbClr val="FFFFFF"/>
                </a:highlight>
                <a:latin typeface="Consolas"/>
              </a:rPr>
              <a:t>&lt;</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&gt; </a:t>
            </a:r>
            <a:r>
              <a:rPr lang="en-US" dirty="0">
                <a:solidFill>
                  <a:srgbClr val="000080"/>
                </a:solidFill>
                <a:highlight>
                  <a:srgbClr val="FFFFFF"/>
                </a:highlight>
                <a:latin typeface="Consolas"/>
              </a:rPr>
              <a:t>items</a:t>
            </a:r>
            <a:r>
              <a:rPr lang="en-US" dirty="0">
                <a:solidFill>
                  <a:srgbClr val="000000"/>
                </a:solidFill>
                <a:highlight>
                  <a:srgbClr val="FFFFFF"/>
                </a:highlight>
                <a:latin typeface="Consolas"/>
              </a:rPr>
              <a:t>(5);</a:t>
            </a:r>
            <a:r>
              <a:rPr lang="en-US" dirty="0">
                <a:solidFill>
                  <a:srgbClr val="008000"/>
                </a:solidFill>
                <a:highlight>
                  <a:srgbClr val="FFFFFF"/>
                </a:highlight>
                <a:latin typeface="Consolas"/>
              </a:rPr>
              <a:t>//{0,0,0,0,0}</a:t>
            </a:r>
            <a:endParaRPr lang="en-US" dirty="0">
              <a:solidFill>
                <a:srgbClr val="000000"/>
              </a:solidFill>
              <a:highlight>
                <a:srgbClr val="FFFFFF"/>
              </a:highlight>
              <a:latin typeface="Consolas"/>
            </a:endParaRPr>
          </a:p>
          <a:p>
            <a:r>
              <a:rPr lang="en-US" i="1" dirty="0" err="1" smtClean="0">
                <a:solidFill>
                  <a:srgbClr val="0000FF"/>
                </a:solidFill>
                <a:highlight>
                  <a:srgbClr val="FFFFFF"/>
                </a:highlight>
                <a:latin typeface="Consolas"/>
              </a:rPr>
              <a:t>std</a:t>
            </a:r>
            <a:r>
              <a:rPr lang="en-US" dirty="0">
                <a:solidFill>
                  <a:srgbClr val="000000"/>
                </a:solidFill>
                <a:highlight>
                  <a:srgbClr val="FFFFFF"/>
                </a:highlight>
                <a:latin typeface="Consolas"/>
              </a:rPr>
              <a:t>::</a:t>
            </a:r>
            <a:r>
              <a:rPr lang="en-US" i="1" dirty="0">
                <a:solidFill>
                  <a:srgbClr val="0000FF"/>
                </a:solidFill>
                <a:highlight>
                  <a:srgbClr val="FFFFFF"/>
                </a:highlight>
                <a:latin typeface="Consolas"/>
              </a:rPr>
              <a:t>vector</a:t>
            </a:r>
            <a:r>
              <a:rPr lang="en-US" dirty="0">
                <a:solidFill>
                  <a:srgbClr val="000000"/>
                </a:solidFill>
                <a:highlight>
                  <a:srgbClr val="FFFFFF"/>
                </a:highlight>
                <a:latin typeface="Consolas"/>
              </a:rPr>
              <a:t>&lt;</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&gt; </a:t>
            </a:r>
            <a:r>
              <a:rPr lang="en-US" dirty="0">
                <a:solidFill>
                  <a:srgbClr val="000080"/>
                </a:solidFill>
                <a:highlight>
                  <a:srgbClr val="FFFFFF"/>
                </a:highlight>
                <a:latin typeface="Consolas"/>
              </a:rPr>
              <a:t>items</a:t>
            </a:r>
            <a:r>
              <a:rPr lang="en-US" dirty="0">
                <a:solidFill>
                  <a:srgbClr val="000000"/>
                </a:solidFill>
                <a:highlight>
                  <a:srgbClr val="FFFFFF"/>
                </a:highlight>
                <a:latin typeface="Consolas"/>
              </a:rPr>
              <a:t>(5, 1);</a:t>
            </a:r>
            <a:r>
              <a:rPr lang="en-US" dirty="0">
                <a:solidFill>
                  <a:srgbClr val="008000"/>
                </a:solidFill>
                <a:highlight>
                  <a:srgbClr val="FFFFFF"/>
                </a:highlight>
                <a:latin typeface="Consolas"/>
              </a:rPr>
              <a:t>//{1,1,1,1,1}</a:t>
            </a:r>
            <a:endParaRPr lang="en-US" dirty="0">
              <a:solidFill>
                <a:srgbClr val="000000"/>
              </a:solidFill>
              <a:highlight>
                <a:srgbClr val="FFFFFF"/>
              </a:highlight>
              <a:latin typeface="Consolas"/>
            </a:endParaRPr>
          </a:p>
          <a:p>
            <a:endParaRPr lang="en-US" dirty="0">
              <a:solidFill>
                <a:srgbClr val="000000"/>
              </a:solidFill>
              <a:highlight>
                <a:srgbClr val="FFFFFF"/>
              </a:highlight>
              <a:latin typeface="Consolas"/>
            </a:endParaRPr>
          </a:p>
          <a:p>
            <a:r>
              <a:rPr lang="en-US" dirty="0" smtClean="0">
                <a:solidFill>
                  <a:srgbClr val="008000"/>
                </a:solidFill>
                <a:highlight>
                  <a:srgbClr val="FFFFFF"/>
                </a:highlight>
                <a:latin typeface="Consolas"/>
              </a:rPr>
              <a:t>//</a:t>
            </a:r>
            <a:r>
              <a:rPr lang="en-US" dirty="0" err="1">
                <a:solidFill>
                  <a:srgbClr val="008000"/>
                </a:solidFill>
                <a:highlight>
                  <a:srgbClr val="FFFFFF"/>
                </a:highlight>
                <a:latin typeface="Consolas"/>
              </a:rPr>
              <a:t>c++</a:t>
            </a:r>
            <a:r>
              <a:rPr lang="en-US" dirty="0">
                <a:solidFill>
                  <a:srgbClr val="008000"/>
                </a:solidFill>
                <a:highlight>
                  <a:srgbClr val="FFFFFF"/>
                </a:highlight>
                <a:latin typeface="Consolas"/>
              </a:rPr>
              <a:t>11, {} now deduced into </a:t>
            </a:r>
            <a:r>
              <a:rPr lang="en-US" dirty="0" err="1">
                <a:solidFill>
                  <a:srgbClr val="008000"/>
                </a:solidFill>
                <a:highlight>
                  <a:srgbClr val="FFFFFF"/>
                </a:highlight>
                <a:latin typeface="Consolas"/>
              </a:rPr>
              <a:t>initializer_list</a:t>
            </a:r>
            <a:endParaRPr lang="en-US" dirty="0">
              <a:solidFill>
                <a:srgbClr val="000000"/>
              </a:solidFill>
              <a:highlight>
                <a:srgbClr val="FFFFFF"/>
              </a:highlight>
              <a:latin typeface="Consolas"/>
            </a:endParaRPr>
          </a:p>
          <a:p>
            <a:r>
              <a:rPr lang="en-US" i="1" dirty="0" err="1" smtClean="0">
                <a:solidFill>
                  <a:srgbClr val="0000FF"/>
                </a:solidFill>
                <a:highlight>
                  <a:srgbClr val="FFFFFF"/>
                </a:highlight>
                <a:latin typeface="Consolas"/>
              </a:rPr>
              <a:t>std</a:t>
            </a:r>
            <a:r>
              <a:rPr lang="en-US" dirty="0">
                <a:solidFill>
                  <a:srgbClr val="000000"/>
                </a:solidFill>
                <a:highlight>
                  <a:srgbClr val="FFFFFF"/>
                </a:highlight>
                <a:latin typeface="Consolas"/>
              </a:rPr>
              <a:t>::</a:t>
            </a:r>
            <a:r>
              <a:rPr lang="en-US" i="1" dirty="0">
                <a:solidFill>
                  <a:srgbClr val="0000FF"/>
                </a:solidFill>
                <a:highlight>
                  <a:srgbClr val="FFFFFF"/>
                </a:highlight>
                <a:latin typeface="Consolas"/>
              </a:rPr>
              <a:t>vector</a:t>
            </a:r>
            <a:r>
              <a:rPr lang="en-US" dirty="0">
                <a:solidFill>
                  <a:srgbClr val="000000"/>
                </a:solidFill>
                <a:highlight>
                  <a:srgbClr val="FFFFFF"/>
                </a:highlight>
                <a:latin typeface="Consolas"/>
              </a:rPr>
              <a:t>&lt;</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&gt; </a:t>
            </a:r>
            <a:r>
              <a:rPr lang="en-US" dirty="0">
                <a:solidFill>
                  <a:srgbClr val="000080"/>
                </a:solidFill>
                <a:highlight>
                  <a:srgbClr val="FFFFFF"/>
                </a:highlight>
                <a:latin typeface="Consolas"/>
              </a:rPr>
              <a:t>items</a:t>
            </a:r>
            <a:r>
              <a:rPr lang="en-US" dirty="0">
                <a:solidFill>
                  <a:srgbClr val="000000"/>
                </a:solidFill>
                <a:highlight>
                  <a:srgbClr val="FFFFFF"/>
                </a:highlight>
                <a:latin typeface="Consolas"/>
              </a:rPr>
              <a:t>{ 5 };</a:t>
            </a:r>
            <a:r>
              <a:rPr lang="en-US" dirty="0">
                <a:solidFill>
                  <a:srgbClr val="008000"/>
                </a:solidFill>
                <a:highlight>
                  <a:srgbClr val="FFFFFF"/>
                </a:highlight>
                <a:latin typeface="Consolas"/>
              </a:rPr>
              <a:t>//{5}</a:t>
            </a:r>
            <a:endParaRPr lang="en-US" dirty="0">
              <a:solidFill>
                <a:srgbClr val="000000"/>
              </a:solidFill>
              <a:highlight>
                <a:srgbClr val="FFFFFF"/>
              </a:highlight>
              <a:latin typeface="Consolas"/>
            </a:endParaRPr>
          </a:p>
          <a:p>
            <a:r>
              <a:rPr lang="en-US" i="1" dirty="0" err="1" smtClean="0">
                <a:solidFill>
                  <a:srgbClr val="0000FF"/>
                </a:solidFill>
                <a:highlight>
                  <a:srgbClr val="FFFFFF"/>
                </a:highlight>
                <a:latin typeface="Consolas"/>
              </a:rPr>
              <a:t>std</a:t>
            </a:r>
            <a:r>
              <a:rPr lang="en-US" dirty="0">
                <a:solidFill>
                  <a:srgbClr val="000000"/>
                </a:solidFill>
                <a:highlight>
                  <a:srgbClr val="FFFFFF"/>
                </a:highlight>
                <a:latin typeface="Consolas"/>
              </a:rPr>
              <a:t>::</a:t>
            </a:r>
            <a:r>
              <a:rPr lang="en-US" i="1" dirty="0">
                <a:solidFill>
                  <a:srgbClr val="0000FF"/>
                </a:solidFill>
                <a:highlight>
                  <a:srgbClr val="FFFFFF"/>
                </a:highlight>
                <a:latin typeface="Consolas"/>
              </a:rPr>
              <a:t>vector</a:t>
            </a:r>
            <a:r>
              <a:rPr lang="en-US" dirty="0">
                <a:solidFill>
                  <a:srgbClr val="000000"/>
                </a:solidFill>
                <a:highlight>
                  <a:srgbClr val="FFFFFF"/>
                </a:highlight>
                <a:latin typeface="Consolas"/>
              </a:rPr>
              <a:t>&lt;</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&gt; </a:t>
            </a:r>
            <a:r>
              <a:rPr lang="en-US" dirty="0">
                <a:solidFill>
                  <a:srgbClr val="000080"/>
                </a:solidFill>
                <a:highlight>
                  <a:srgbClr val="FFFFFF"/>
                </a:highlight>
                <a:latin typeface="Consolas"/>
              </a:rPr>
              <a:t>items</a:t>
            </a:r>
            <a:r>
              <a:rPr lang="en-US" dirty="0">
                <a:solidFill>
                  <a:srgbClr val="000000"/>
                </a:solidFill>
                <a:highlight>
                  <a:srgbClr val="FFFFFF"/>
                </a:highlight>
                <a:latin typeface="Consolas"/>
              </a:rPr>
              <a:t>{ 5, 1 };</a:t>
            </a:r>
            <a:r>
              <a:rPr lang="en-US" dirty="0">
                <a:solidFill>
                  <a:srgbClr val="008000"/>
                </a:solidFill>
                <a:highlight>
                  <a:srgbClr val="FFFFFF"/>
                </a:highlight>
                <a:latin typeface="Consolas"/>
              </a:rPr>
              <a:t>//{5,1}</a:t>
            </a:r>
            <a:endParaRPr lang="en-US" dirty="0"/>
          </a:p>
        </p:txBody>
      </p:sp>
    </p:spTree>
    <p:extLst>
      <p:ext uri="{BB962C8B-B14F-4D97-AF65-F5344CB8AC3E}">
        <p14:creationId xmlns:p14="http://schemas.microsoft.com/office/powerpoint/2010/main" xmlns="" val="4242306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in class initialization</a:t>
            </a:r>
          </a:p>
        </p:txBody>
      </p:sp>
      <p:sp>
        <p:nvSpPr>
          <p:cNvPr id="3" name="内容占位符 2"/>
          <p:cNvSpPr>
            <a:spLocks noGrp="1"/>
          </p:cNvSpPr>
          <p:nvPr>
            <p:ph sz="quarter" idx="1"/>
          </p:nvPr>
        </p:nvSpPr>
        <p:spPr/>
        <p:txBody>
          <a:bodyPr/>
          <a:lstStyle/>
          <a:p>
            <a:pPr marL="0" indent="0">
              <a:buNone/>
            </a:pPr>
            <a:r>
              <a:rPr lang="en-US" dirty="0"/>
              <a:t>Pre </a:t>
            </a:r>
            <a:r>
              <a:rPr lang="en-US" dirty="0" err="1"/>
              <a:t>c</a:t>
            </a:r>
            <a:r>
              <a:rPr lang="en-US" dirty="0" err="1" smtClean="0"/>
              <a:t>++</a:t>
            </a:r>
            <a:r>
              <a:rPr lang="en-US" dirty="0" smtClean="0"/>
              <a:t>11 </a:t>
            </a:r>
            <a:r>
              <a:rPr lang="en-US" dirty="0"/>
              <a:t>you can only initialize in-class </a:t>
            </a:r>
            <a:r>
              <a:rPr lang="en-US" dirty="0" err="1"/>
              <a:t>const</a:t>
            </a:r>
            <a:r>
              <a:rPr lang="en-US" dirty="0"/>
              <a:t> static </a:t>
            </a:r>
            <a:r>
              <a:rPr lang="en-US" dirty="0" err="1"/>
              <a:t>memeber</a:t>
            </a:r>
            <a:r>
              <a:rPr lang="en-US" dirty="0"/>
              <a:t>. Since </a:t>
            </a:r>
            <a:r>
              <a:rPr lang="en-US" dirty="0" err="1"/>
              <a:t>c++</a:t>
            </a:r>
            <a:r>
              <a:rPr lang="en-US" dirty="0"/>
              <a:t>11 </a:t>
            </a:r>
            <a:r>
              <a:rPr lang="en-US" dirty="0" smtClean="0"/>
              <a:t>you can </a:t>
            </a:r>
            <a:r>
              <a:rPr lang="en-US" dirty="0"/>
              <a:t>initialize non static member in-class, it's very convenient when you </a:t>
            </a:r>
            <a:r>
              <a:rPr lang="en-US" dirty="0" smtClean="0"/>
              <a:t>deal with </a:t>
            </a:r>
            <a:r>
              <a:rPr lang="en-US" dirty="0"/>
              <a:t>multiple constructors.</a:t>
            </a:r>
          </a:p>
        </p:txBody>
      </p:sp>
    </p:spTree>
    <p:extLst>
      <p:ext uri="{BB962C8B-B14F-4D97-AF65-F5344CB8AC3E}">
        <p14:creationId xmlns:p14="http://schemas.microsoft.com/office/powerpoint/2010/main" xmlns="" val="1953190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in class initialization</a:t>
            </a:r>
          </a:p>
        </p:txBody>
      </p:sp>
      <p:sp>
        <p:nvSpPr>
          <p:cNvPr id="3" name="内容占位符 2"/>
          <p:cNvSpPr>
            <a:spLocks noGrp="1"/>
          </p:cNvSpPr>
          <p:nvPr>
            <p:ph sz="quarter" idx="1"/>
          </p:nvPr>
        </p:nvSpPr>
        <p:spPr/>
        <p:txBody>
          <a:bodyPr>
            <a:normAutofit/>
          </a:bodyPr>
          <a:lstStyle/>
          <a:p>
            <a:pPr marL="0" indent="0">
              <a:buNone/>
            </a:pPr>
            <a:r>
              <a:rPr lang="en-US" sz="1800" dirty="0">
                <a:solidFill>
                  <a:srgbClr val="008000"/>
                </a:solidFill>
                <a:highlight>
                  <a:srgbClr val="FFFFFF"/>
                </a:highlight>
                <a:latin typeface="Consolas"/>
              </a:rPr>
              <a:t>//</a:t>
            </a:r>
            <a:r>
              <a:rPr lang="en-US" sz="1800" dirty="0" err="1">
                <a:solidFill>
                  <a:srgbClr val="008000"/>
                </a:solidFill>
                <a:highlight>
                  <a:srgbClr val="FFFFFF"/>
                </a:highlight>
                <a:latin typeface="Consolas"/>
              </a:rPr>
              <a:t>c++</a:t>
            </a:r>
            <a:r>
              <a:rPr lang="en-US" sz="1800" dirty="0">
                <a:solidFill>
                  <a:srgbClr val="008000"/>
                </a:solidFill>
                <a:highlight>
                  <a:srgbClr val="FFFFFF"/>
                </a:highlight>
                <a:latin typeface="Consolas"/>
              </a:rPr>
              <a:t> 98</a:t>
            </a:r>
            <a:endParaRPr lang="en-US" sz="1800" dirty="0">
              <a:solidFill>
                <a:srgbClr val="000000"/>
              </a:solidFill>
              <a:highlight>
                <a:srgbClr val="FFFFFF"/>
              </a:highlight>
              <a:latin typeface="Consolas"/>
            </a:endParaRPr>
          </a:p>
          <a:p>
            <a:pPr marL="0" indent="0">
              <a:buNone/>
            </a:pPr>
            <a:r>
              <a:rPr lang="en-US" sz="1800" dirty="0">
                <a:solidFill>
                  <a:srgbClr val="0000FF"/>
                </a:solidFill>
                <a:highlight>
                  <a:srgbClr val="FFFFFF"/>
                </a:highlight>
                <a:latin typeface="Consolas"/>
              </a:rPr>
              <a:t>class</a:t>
            </a: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Foo</a:t>
            </a:r>
            <a:r>
              <a:rPr lang="en-US" sz="1800" dirty="0">
                <a:solidFill>
                  <a:srgbClr val="000000"/>
                </a:solidFill>
                <a:highlight>
                  <a:srgbClr val="FFFFFF"/>
                </a:highlight>
                <a:latin typeface="Consolas"/>
              </a:rPr>
              <a:t> {</a:t>
            </a:r>
          </a:p>
          <a:p>
            <a:pPr marL="0" indent="0">
              <a:buNone/>
            </a:pPr>
            <a:r>
              <a:rPr lang="en-US" sz="1800" dirty="0">
                <a:solidFill>
                  <a:srgbClr val="0000FF"/>
                </a:solidFill>
                <a:highlight>
                  <a:srgbClr val="FFFFFF"/>
                </a:highlight>
                <a:latin typeface="Consolas"/>
              </a:rPr>
              <a:t>public</a:t>
            </a:r>
            <a:r>
              <a:rPr lang="en-US" sz="1800" dirty="0">
                <a:solidFill>
                  <a:srgbClr val="000000"/>
                </a:solidFill>
                <a:highlight>
                  <a:srgbClr val="FFFFFF"/>
                </a:highlight>
                <a:latin typeface="Consolas"/>
              </a:rPr>
              <a:t>:</a:t>
            </a:r>
          </a:p>
          <a:p>
            <a:pPr marL="0" indent="0">
              <a:buNone/>
            </a:pPr>
            <a:r>
              <a:rPr lang="en-US" sz="1800" dirty="0">
                <a:solidFill>
                  <a:srgbClr val="000000"/>
                </a:solidFill>
                <a:highlight>
                  <a:srgbClr val="FFFFFF"/>
                </a:highlight>
                <a:latin typeface="Consolas"/>
              </a:rPr>
              <a:t>    </a:t>
            </a:r>
            <a:r>
              <a:rPr lang="en-US" sz="1800" dirty="0" err="1">
                <a:solidFill>
                  <a:srgbClr val="0000FF"/>
                </a:solidFill>
                <a:highlight>
                  <a:srgbClr val="FFFFFF"/>
                </a:highlight>
                <a:latin typeface="Consolas"/>
              </a:rPr>
              <a:t>const</a:t>
            </a: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static</a:t>
            </a:r>
            <a:r>
              <a:rPr lang="en-US" sz="1800" dirty="0">
                <a:solidFill>
                  <a:srgbClr val="000000"/>
                </a:solidFill>
                <a:highlight>
                  <a:srgbClr val="FFFFFF"/>
                </a:highlight>
                <a:latin typeface="Consolas"/>
              </a:rPr>
              <a:t> </a:t>
            </a:r>
            <a:r>
              <a:rPr lang="en-US" sz="1800" dirty="0" err="1">
                <a:solidFill>
                  <a:srgbClr val="0000FF"/>
                </a:solidFill>
                <a:highlight>
                  <a:srgbClr val="FFFFFF"/>
                </a:highlight>
                <a:latin typeface="Consolas"/>
              </a:rPr>
              <a:t>int</a:t>
            </a:r>
            <a:r>
              <a:rPr lang="en-US" sz="1800" dirty="0">
                <a:solidFill>
                  <a:srgbClr val="000000"/>
                </a:solidFill>
                <a:highlight>
                  <a:srgbClr val="FFFFFF"/>
                </a:highlight>
                <a:latin typeface="Consolas"/>
              </a:rPr>
              <a:t> </a:t>
            </a:r>
            <a:r>
              <a:rPr lang="en-US" sz="1800" dirty="0">
                <a:solidFill>
                  <a:srgbClr val="000080"/>
                </a:solidFill>
                <a:highlight>
                  <a:srgbClr val="FFFFFF"/>
                </a:highlight>
                <a:latin typeface="Consolas"/>
              </a:rPr>
              <a:t>id</a:t>
            </a:r>
            <a:r>
              <a:rPr lang="en-US" sz="1800" dirty="0">
                <a:solidFill>
                  <a:srgbClr val="000000"/>
                </a:solidFill>
                <a:highlight>
                  <a:srgbClr val="FFFFFF"/>
                </a:highlight>
                <a:latin typeface="Consolas"/>
              </a:rPr>
              <a:t> = 42;</a:t>
            </a:r>
            <a:r>
              <a:rPr lang="en-US" sz="1800" dirty="0">
                <a:solidFill>
                  <a:srgbClr val="008000"/>
                </a:solidFill>
                <a:highlight>
                  <a:srgbClr val="FFFFFF"/>
                </a:highlight>
                <a:latin typeface="Consolas"/>
              </a:rPr>
              <a:t>//allowed</a:t>
            </a:r>
            <a:endParaRPr lang="en-US" sz="1800" dirty="0">
              <a:solidFill>
                <a:srgbClr val="000000"/>
              </a:solidFill>
              <a:highlight>
                <a:srgbClr val="FFFFFF"/>
              </a:highlight>
              <a:latin typeface="Consolas"/>
            </a:endParaRPr>
          </a:p>
          <a:p>
            <a:pPr marL="0" indent="0">
              <a:buNone/>
            </a:pPr>
            <a:r>
              <a:rPr lang="en-US" sz="1800" dirty="0">
                <a:solidFill>
                  <a:srgbClr val="000000"/>
                </a:solidFill>
                <a:highlight>
                  <a:srgbClr val="FFFFFF"/>
                </a:highlight>
                <a:latin typeface="Consolas"/>
              </a:rPr>
              <a:t>    </a:t>
            </a:r>
            <a:r>
              <a:rPr lang="en-US" sz="1800" dirty="0" err="1">
                <a:solidFill>
                  <a:srgbClr val="0000FF"/>
                </a:solidFill>
                <a:highlight>
                  <a:srgbClr val="FFFFFF"/>
                </a:highlight>
                <a:latin typeface="Consolas"/>
              </a:rPr>
              <a:t>int</a:t>
            </a:r>
            <a:r>
              <a:rPr lang="en-US" sz="1800" dirty="0">
                <a:solidFill>
                  <a:srgbClr val="000000"/>
                </a:solidFill>
                <a:highlight>
                  <a:srgbClr val="FFFFFF"/>
                </a:highlight>
                <a:latin typeface="Consolas"/>
              </a:rPr>
              <a:t> </a:t>
            </a:r>
            <a:r>
              <a:rPr lang="en-US" sz="1800" dirty="0">
                <a:solidFill>
                  <a:srgbClr val="000080"/>
                </a:solidFill>
                <a:highlight>
                  <a:srgbClr val="FFFFFF"/>
                </a:highlight>
                <a:latin typeface="Consolas"/>
              </a:rPr>
              <a:t>index</a:t>
            </a:r>
            <a:r>
              <a:rPr lang="en-US" sz="1800" dirty="0">
                <a:solidFill>
                  <a:srgbClr val="000000"/>
                </a:solidFill>
                <a:highlight>
                  <a:srgbClr val="FFFFFF"/>
                </a:highlight>
                <a:latin typeface="Consolas"/>
              </a:rPr>
              <a:t> = 10;</a:t>
            </a:r>
            <a:r>
              <a:rPr lang="en-US" sz="1800" dirty="0">
                <a:solidFill>
                  <a:srgbClr val="008000"/>
                </a:solidFill>
                <a:highlight>
                  <a:srgbClr val="FFFFFF"/>
                </a:highlight>
                <a:latin typeface="Consolas"/>
              </a:rPr>
              <a:t>//</a:t>
            </a:r>
            <a:r>
              <a:rPr lang="en-US" sz="1800" dirty="0" err="1">
                <a:solidFill>
                  <a:srgbClr val="008000"/>
                </a:solidFill>
                <a:highlight>
                  <a:srgbClr val="FFFFFF"/>
                </a:highlight>
                <a:latin typeface="Consolas"/>
              </a:rPr>
              <a:t>errro</a:t>
            </a:r>
            <a:endParaRPr lang="en-US" sz="1800" dirty="0">
              <a:solidFill>
                <a:srgbClr val="000000"/>
              </a:solidFill>
              <a:highlight>
                <a:srgbClr val="FFFFFF"/>
              </a:highlight>
              <a:latin typeface="Consolas"/>
            </a:endParaRPr>
          </a:p>
          <a:p>
            <a:pPr marL="0" indent="0">
              <a:buNone/>
            </a:pPr>
            <a:r>
              <a:rPr lang="en-US" sz="1800" dirty="0">
                <a:solidFill>
                  <a:srgbClr val="000000"/>
                </a:solidFill>
                <a:highlight>
                  <a:srgbClr val="FFFFFF"/>
                </a:highlight>
                <a:latin typeface="Consolas"/>
              </a:rPr>
              <a:t>    </a:t>
            </a:r>
            <a:r>
              <a:rPr lang="en-US" sz="1800" dirty="0" err="1">
                <a:solidFill>
                  <a:srgbClr val="0000FF"/>
                </a:solidFill>
                <a:highlight>
                  <a:srgbClr val="FFFFFF"/>
                </a:highlight>
                <a:latin typeface="Consolas"/>
              </a:rPr>
              <a:t>const</a:t>
            </a: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char</a:t>
            </a:r>
            <a:r>
              <a:rPr lang="en-US" sz="1800" dirty="0">
                <a:solidFill>
                  <a:srgbClr val="000000"/>
                </a:solidFill>
                <a:highlight>
                  <a:srgbClr val="FFFFFF"/>
                </a:highlight>
                <a:latin typeface="Consolas"/>
              </a:rPr>
              <a:t> </a:t>
            </a:r>
            <a:r>
              <a:rPr lang="en-US" sz="1800" dirty="0">
                <a:solidFill>
                  <a:srgbClr val="000080"/>
                </a:solidFill>
                <a:highlight>
                  <a:srgbClr val="FFFFFF"/>
                </a:highlight>
                <a:latin typeface="Consolas"/>
              </a:rPr>
              <a:t>bar</a:t>
            </a:r>
            <a:r>
              <a:rPr lang="en-US" sz="1800" dirty="0">
                <a:solidFill>
                  <a:srgbClr val="000000"/>
                </a:solidFill>
                <a:highlight>
                  <a:srgbClr val="FFFFFF"/>
                </a:highlight>
                <a:latin typeface="Consolas"/>
              </a:rPr>
              <a:t> = </a:t>
            </a:r>
            <a:r>
              <a:rPr lang="en-US" sz="1800" dirty="0">
                <a:solidFill>
                  <a:srgbClr val="A31515"/>
                </a:solidFill>
                <a:highlight>
                  <a:srgbClr val="FFFFFF"/>
                </a:highlight>
                <a:latin typeface="Consolas"/>
              </a:rPr>
              <a:t>'b'</a:t>
            </a:r>
            <a:r>
              <a:rPr lang="en-US" sz="1800" dirty="0">
                <a:solidFill>
                  <a:srgbClr val="000000"/>
                </a:solidFill>
                <a:highlight>
                  <a:srgbClr val="FFFFFF"/>
                </a:highlight>
                <a:latin typeface="Consolas"/>
              </a:rPr>
              <a:t>;</a:t>
            </a:r>
            <a:r>
              <a:rPr lang="en-US" sz="1800" dirty="0">
                <a:solidFill>
                  <a:srgbClr val="008000"/>
                </a:solidFill>
                <a:highlight>
                  <a:srgbClr val="FFFFFF"/>
                </a:highlight>
                <a:latin typeface="Consolas"/>
              </a:rPr>
              <a:t>//error</a:t>
            </a:r>
            <a:endParaRPr lang="en-US" sz="1800" dirty="0">
              <a:solidFill>
                <a:srgbClr val="000000"/>
              </a:solidFill>
              <a:highlight>
                <a:srgbClr val="FFFFFF"/>
              </a:highlight>
              <a:latin typeface="Consolas"/>
            </a:endParaRPr>
          </a:p>
          <a:p>
            <a:pPr marL="0" indent="0">
              <a:buNone/>
            </a:pPr>
            <a:r>
              <a:rPr lang="en-US" sz="1800" dirty="0">
                <a:solidFill>
                  <a:srgbClr val="000000"/>
                </a:solidFill>
                <a:highlight>
                  <a:srgbClr val="FFFFFF"/>
                </a:highlight>
                <a:latin typeface="Consolas"/>
              </a:rPr>
              <a:t>    </a:t>
            </a:r>
            <a:r>
              <a:rPr lang="en-US" sz="1800" dirty="0" err="1">
                <a:solidFill>
                  <a:srgbClr val="0000FF"/>
                </a:solidFill>
                <a:highlight>
                  <a:srgbClr val="FFFFFF"/>
                </a:highlight>
                <a:latin typeface="Consolas"/>
              </a:rPr>
              <a:t>const</a:t>
            </a: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bool</a:t>
            </a:r>
            <a:r>
              <a:rPr lang="en-US" sz="1800" dirty="0">
                <a:solidFill>
                  <a:srgbClr val="000000"/>
                </a:solidFill>
                <a:highlight>
                  <a:srgbClr val="FFFFFF"/>
                </a:highlight>
                <a:latin typeface="Consolas"/>
              </a:rPr>
              <a:t> </a:t>
            </a:r>
            <a:r>
              <a:rPr lang="en-US" sz="1800" dirty="0" err="1">
                <a:solidFill>
                  <a:srgbClr val="000080"/>
                </a:solidFill>
                <a:highlight>
                  <a:srgbClr val="FFFFFF"/>
                </a:highlight>
                <a:latin typeface="Consolas"/>
              </a:rPr>
              <a:t>baz</a:t>
            </a:r>
            <a:r>
              <a:rPr lang="en-US" sz="1800" dirty="0">
                <a:solidFill>
                  <a:srgbClr val="000000"/>
                </a:solidFill>
                <a:highlight>
                  <a:srgbClr val="FFFFFF"/>
                </a:highlight>
                <a:latin typeface="Consolas"/>
              </a:rPr>
              <a:t> = </a:t>
            </a:r>
            <a:r>
              <a:rPr lang="en-US" sz="1800" dirty="0" err="1">
                <a:solidFill>
                  <a:srgbClr val="000000"/>
                </a:solidFill>
                <a:highlight>
                  <a:srgbClr val="FFFFFF"/>
                </a:highlight>
                <a:latin typeface="Consolas"/>
              </a:rPr>
              <a:t>some_var</a:t>
            </a:r>
            <a:r>
              <a:rPr lang="en-US" sz="1800" dirty="0">
                <a:solidFill>
                  <a:srgbClr val="000000"/>
                </a:solidFill>
                <a:highlight>
                  <a:srgbClr val="FFFFFF"/>
                </a:highlight>
                <a:latin typeface="Consolas"/>
              </a:rPr>
              <a:t>;</a:t>
            </a:r>
            <a:r>
              <a:rPr lang="en-US" sz="1800" dirty="0">
                <a:solidFill>
                  <a:srgbClr val="008000"/>
                </a:solidFill>
                <a:highlight>
                  <a:srgbClr val="FFFFFF"/>
                </a:highlight>
                <a:latin typeface="Consolas"/>
              </a:rPr>
              <a:t>//error</a:t>
            </a:r>
            <a:endParaRPr lang="en-US" sz="1800" dirty="0">
              <a:solidFill>
                <a:srgbClr val="000000"/>
              </a:solidFill>
              <a:highlight>
                <a:srgbClr val="FFFFFF"/>
              </a:highlight>
              <a:latin typeface="Consolas"/>
            </a:endParaRPr>
          </a:p>
          <a:p>
            <a:pPr marL="0" indent="0">
              <a:buNone/>
            </a:pPr>
            <a:r>
              <a:rPr lang="en-US" sz="1800" dirty="0">
                <a:solidFill>
                  <a:srgbClr val="000000"/>
                </a:solidFill>
                <a:highlight>
                  <a:srgbClr val="FFFFFF"/>
                </a:highlight>
                <a:latin typeface="Consolas"/>
              </a:rPr>
              <a:t>};</a:t>
            </a:r>
            <a:endParaRPr lang="en-US" sz="1800" dirty="0"/>
          </a:p>
        </p:txBody>
      </p:sp>
    </p:spTree>
    <p:extLst>
      <p:ext uri="{BB962C8B-B14F-4D97-AF65-F5344CB8AC3E}">
        <p14:creationId xmlns:p14="http://schemas.microsoft.com/office/powerpoint/2010/main" xmlns="" val="12043671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in class initialization</a:t>
            </a:r>
          </a:p>
        </p:txBody>
      </p:sp>
      <p:sp>
        <p:nvSpPr>
          <p:cNvPr id="3" name="内容占位符 2"/>
          <p:cNvSpPr>
            <a:spLocks noGrp="1"/>
          </p:cNvSpPr>
          <p:nvPr>
            <p:ph sz="quarter" idx="1"/>
          </p:nvPr>
        </p:nvSpPr>
        <p:spPr/>
        <p:txBody>
          <a:bodyPr>
            <a:normAutofit fontScale="85000" lnSpcReduction="20000"/>
          </a:bodyPr>
          <a:lstStyle/>
          <a:p>
            <a:pPr marL="0" indent="0">
              <a:buNone/>
            </a:pPr>
            <a:r>
              <a:rPr lang="en-US" sz="1800" dirty="0" smtClean="0">
                <a:solidFill>
                  <a:srgbClr val="008000"/>
                </a:solidFill>
                <a:highlight>
                  <a:srgbClr val="FFFFFF"/>
                </a:highlight>
                <a:latin typeface="Consolas"/>
              </a:rPr>
              <a:t>//modern </a:t>
            </a:r>
            <a:r>
              <a:rPr lang="en-US" sz="1800" dirty="0" err="1" smtClean="0">
                <a:solidFill>
                  <a:srgbClr val="008000"/>
                </a:solidFill>
                <a:highlight>
                  <a:srgbClr val="FFFFFF"/>
                </a:highlight>
                <a:latin typeface="Consolas"/>
              </a:rPr>
              <a:t>c++</a:t>
            </a:r>
            <a:endParaRPr lang="en-US" sz="1800" dirty="0">
              <a:solidFill>
                <a:srgbClr val="000000"/>
              </a:solidFill>
              <a:highlight>
                <a:srgbClr val="FFFFFF"/>
              </a:highlight>
              <a:latin typeface="Consolas"/>
            </a:endParaRPr>
          </a:p>
          <a:p>
            <a:pPr marL="0" indent="0">
              <a:buNone/>
            </a:pPr>
            <a:r>
              <a:rPr lang="en-US" sz="1800" dirty="0">
                <a:solidFill>
                  <a:srgbClr val="0000FF"/>
                </a:solidFill>
                <a:highlight>
                  <a:srgbClr val="FFFFFF"/>
                </a:highlight>
                <a:latin typeface="Consolas"/>
              </a:rPr>
              <a:t>class</a:t>
            </a: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Foo</a:t>
            </a:r>
            <a:r>
              <a:rPr lang="en-US" sz="1800" dirty="0">
                <a:solidFill>
                  <a:srgbClr val="000000"/>
                </a:solidFill>
                <a:highlight>
                  <a:srgbClr val="FFFFFF"/>
                </a:highlight>
                <a:latin typeface="Consolas"/>
              </a:rPr>
              <a:t> {</a:t>
            </a:r>
          </a:p>
          <a:p>
            <a:pPr marL="0" indent="0">
              <a:buNone/>
            </a:pPr>
            <a:r>
              <a:rPr lang="en-US" sz="1800" dirty="0">
                <a:solidFill>
                  <a:srgbClr val="0000FF"/>
                </a:solidFill>
                <a:highlight>
                  <a:srgbClr val="FFFFFF"/>
                </a:highlight>
                <a:latin typeface="Consolas"/>
              </a:rPr>
              <a:t>public</a:t>
            </a:r>
            <a:r>
              <a:rPr lang="en-US" sz="1800" dirty="0">
                <a:solidFill>
                  <a:srgbClr val="000000"/>
                </a:solidFill>
                <a:highlight>
                  <a:srgbClr val="FFFFFF"/>
                </a:highlight>
                <a:latin typeface="Consolas"/>
              </a:rPr>
              <a:t>:</a:t>
            </a:r>
          </a:p>
          <a:p>
            <a:pPr marL="0" indent="0">
              <a:buNone/>
            </a:pPr>
            <a:r>
              <a:rPr lang="en-US" sz="1800" dirty="0">
                <a:solidFill>
                  <a:srgbClr val="000000"/>
                </a:solidFill>
                <a:highlight>
                  <a:srgbClr val="FFFFFF"/>
                </a:highlight>
                <a:latin typeface="Consolas"/>
              </a:rPr>
              <a:t>    </a:t>
            </a:r>
            <a:r>
              <a:rPr lang="en-US" sz="1800" dirty="0" err="1">
                <a:solidFill>
                  <a:srgbClr val="0000FF"/>
                </a:solidFill>
                <a:highlight>
                  <a:srgbClr val="FFFFFF"/>
                </a:highlight>
                <a:latin typeface="Consolas"/>
              </a:rPr>
              <a:t>const</a:t>
            </a: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static</a:t>
            </a:r>
            <a:r>
              <a:rPr lang="en-US" sz="1800" dirty="0">
                <a:solidFill>
                  <a:srgbClr val="000000"/>
                </a:solidFill>
                <a:highlight>
                  <a:srgbClr val="FFFFFF"/>
                </a:highlight>
                <a:latin typeface="Consolas"/>
              </a:rPr>
              <a:t> </a:t>
            </a:r>
            <a:r>
              <a:rPr lang="en-US" sz="1800" dirty="0" err="1">
                <a:solidFill>
                  <a:srgbClr val="0000FF"/>
                </a:solidFill>
                <a:highlight>
                  <a:srgbClr val="FFFFFF"/>
                </a:highlight>
                <a:latin typeface="Consolas"/>
              </a:rPr>
              <a:t>int</a:t>
            </a:r>
            <a:r>
              <a:rPr lang="en-US" sz="1800" dirty="0">
                <a:solidFill>
                  <a:srgbClr val="000000"/>
                </a:solidFill>
                <a:highlight>
                  <a:srgbClr val="FFFFFF"/>
                </a:highlight>
                <a:latin typeface="Consolas"/>
              </a:rPr>
              <a:t> </a:t>
            </a:r>
            <a:r>
              <a:rPr lang="en-US" sz="1800" dirty="0">
                <a:solidFill>
                  <a:srgbClr val="000080"/>
                </a:solidFill>
                <a:highlight>
                  <a:srgbClr val="FFFFFF"/>
                </a:highlight>
                <a:latin typeface="Consolas"/>
              </a:rPr>
              <a:t>id</a:t>
            </a:r>
            <a:r>
              <a:rPr lang="en-US" sz="1800" dirty="0">
                <a:solidFill>
                  <a:srgbClr val="000000"/>
                </a:solidFill>
                <a:highlight>
                  <a:srgbClr val="FFFFFF"/>
                </a:highlight>
                <a:latin typeface="Consolas"/>
              </a:rPr>
              <a:t> = 42;</a:t>
            </a:r>
            <a:r>
              <a:rPr lang="en-US" sz="1800" dirty="0">
                <a:solidFill>
                  <a:srgbClr val="008000"/>
                </a:solidFill>
                <a:highlight>
                  <a:srgbClr val="FFFFFF"/>
                </a:highlight>
                <a:latin typeface="Consolas"/>
              </a:rPr>
              <a:t>//allowed</a:t>
            </a:r>
            <a:endParaRPr lang="en-US" sz="1800" dirty="0">
              <a:solidFill>
                <a:srgbClr val="000000"/>
              </a:solidFill>
              <a:highlight>
                <a:srgbClr val="FFFFFF"/>
              </a:highlight>
              <a:latin typeface="Consolas"/>
            </a:endParaRPr>
          </a:p>
          <a:p>
            <a:pPr marL="0" indent="0">
              <a:buNone/>
            </a:pPr>
            <a:r>
              <a:rPr lang="en-US" sz="1800" dirty="0">
                <a:solidFill>
                  <a:srgbClr val="000000"/>
                </a:solidFill>
                <a:highlight>
                  <a:srgbClr val="FFFFFF"/>
                </a:highlight>
                <a:latin typeface="Consolas"/>
              </a:rPr>
              <a:t>    </a:t>
            </a:r>
            <a:r>
              <a:rPr lang="en-US" sz="1800" dirty="0" err="1">
                <a:solidFill>
                  <a:srgbClr val="0000FF"/>
                </a:solidFill>
                <a:highlight>
                  <a:srgbClr val="FFFFFF"/>
                </a:highlight>
                <a:latin typeface="Consolas"/>
              </a:rPr>
              <a:t>int</a:t>
            </a:r>
            <a:r>
              <a:rPr lang="en-US" sz="1800" dirty="0">
                <a:solidFill>
                  <a:srgbClr val="000000"/>
                </a:solidFill>
                <a:highlight>
                  <a:srgbClr val="FFFFFF"/>
                </a:highlight>
                <a:latin typeface="Consolas"/>
              </a:rPr>
              <a:t> </a:t>
            </a:r>
            <a:r>
              <a:rPr lang="en-US" sz="1800" dirty="0">
                <a:solidFill>
                  <a:srgbClr val="000080"/>
                </a:solidFill>
                <a:highlight>
                  <a:srgbClr val="FFFFFF"/>
                </a:highlight>
                <a:latin typeface="Consolas"/>
              </a:rPr>
              <a:t>index</a:t>
            </a:r>
            <a:r>
              <a:rPr lang="en-US" sz="1800" dirty="0">
                <a:solidFill>
                  <a:srgbClr val="000000"/>
                </a:solidFill>
                <a:highlight>
                  <a:srgbClr val="FFFFFF"/>
                </a:highlight>
                <a:latin typeface="Consolas"/>
              </a:rPr>
              <a:t> = 10;</a:t>
            </a:r>
            <a:r>
              <a:rPr lang="en-US" sz="1800" dirty="0">
                <a:solidFill>
                  <a:srgbClr val="008000"/>
                </a:solidFill>
                <a:highlight>
                  <a:srgbClr val="FFFFFF"/>
                </a:highlight>
                <a:latin typeface="Consolas"/>
              </a:rPr>
              <a:t>//allowed</a:t>
            </a:r>
            <a:endParaRPr lang="en-US" sz="1800" dirty="0">
              <a:solidFill>
                <a:srgbClr val="000000"/>
              </a:solidFill>
              <a:highlight>
                <a:srgbClr val="FFFFFF"/>
              </a:highlight>
              <a:latin typeface="Consolas"/>
            </a:endParaRPr>
          </a:p>
          <a:p>
            <a:pPr marL="0" indent="0">
              <a:buNone/>
            </a:pPr>
            <a:r>
              <a:rPr lang="en-US" sz="1800" dirty="0">
                <a:solidFill>
                  <a:srgbClr val="000000"/>
                </a:solidFill>
                <a:highlight>
                  <a:srgbClr val="FFFFFF"/>
                </a:highlight>
                <a:latin typeface="Consolas"/>
              </a:rPr>
              <a:t>    </a:t>
            </a:r>
            <a:r>
              <a:rPr lang="en-US" sz="1800" dirty="0" err="1">
                <a:solidFill>
                  <a:srgbClr val="0000FF"/>
                </a:solidFill>
                <a:highlight>
                  <a:srgbClr val="FFFFFF"/>
                </a:highlight>
                <a:latin typeface="Consolas"/>
              </a:rPr>
              <a:t>const</a:t>
            </a: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char</a:t>
            </a:r>
            <a:r>
              <a:rPr lang="en-US" sz="1800" dirty="0">
                <a:solidFill>
                  <a:srgbClr val="000000"/>
                </a:solidFill>
                <a:highlight>
                  <a:srgbClr val="FFFFFF"/>
                </a:highlight>
                <a:latin typeface="Consolas"/>
              </a:rPr>
              <a:t> </a:t>
            </a:r>
            <a:r>
              <a:rPr lang="en-US" sz="1800" dirty="0">
                <a:solidFill>
                  <a:srgbClr val="000080"/>
                </a:solidFill>
                <a:highlight>
                  <a:srgbClr val="FFFFFF"/>
                </a:highlight>
                <a:latin typeface="Consolas"/>
              </a:rPr>
              <a:t>bar</a:t>
            </a:r>
            <a:r>
              <a:rPr lang="en-US" sz="1800" dirty="0">
                <a:solidFill>
                  <a:srgbClr val="000000"/>
                </a:solidFill>
                <a:highlight>
                  <a:srgbClr val="FFFFFF"/>
                </a:highlight>
                <a:latin typeface="Consolas"/>
              </a:rPr>
              <a:t> = </a:t>
            </a:r>
            <a:r>
              <a:rPr lang="en-US" sz="1800" dirty="0">
                <a:solidFill>
                  <a:srgbClr val="A31515"/>
                </a:solidFill>
                <a:highlight>
                  <a:srgbClr val="FFFFFF"/>
                </a:highlight>
                <a:latin typeface="Consolas"/>
              </a:rPr>
              <a:t>'b'</a:t>
            </a:r>
            <a:r>
              <a:rPr lang="en-US" sz="1800" dirty="0">
                <a:solidFill>
                  <a:srgbClr val="000000"/>
                </a:solidFill>
                <a:highlight>
                  <a:srgbClr val="FFFFFF"/>
                </a:highlight>
                <a:latin typeface="Consolas"/>
              </a:rPr>
              <a:t>;</a:t>
            </a:r>
            <a:r>
              <a:rPr lang="en-US" sz="1800" dirty="0">
                <a:solidFill>
                  <a:srgbClr val="008000"/>
                </a:solidFill>
                <a:highlight>
                  <a:srgbClr val="FFFFFF"/>
                </a:highlight>
                <a:latin typeface="Consolas"/>
              </a:rPr>
              <a:t>//allowed</a:t>
            </a:r>
            <a:endParaRPr lang="en-US" sz="1800" dirty="0">
              <a:solidFill>
                <a:srgbClr val="000000"/>
              </a:solidFill>
              <a:highlight>
                <a:srgbClr val="FFFFFF"/>
              </a:highlight>
              <a:latin typeface="Consolas"/>
            </a:endParaRPr>
          </a:p>
          <a:p>
            <a:pPr marL="0" indent="0">
              <a:buNone/>
            </a:pPr>
            <a:r>
              <a:rPr lang="en-US" sz="1800" dirty="0">
                <a:solidFill>
                  <a:srgbClr val="000000"/>
                </a:solidFill>
                <a:highlight>
                  <a:srgbClr val="FFFFFF"/>
                </a:highlight>
                <a:latin typeface="Consolas"/>
              </a:rPr>
              <a:t>    </a:t>
            </a:r>
            <a:r>
              <a:rPr lang="en-US" sz="1800" dirty="0" err="1">
                <a:solidFill>
                  <a:srgbClr val="0000FF"/>
                </a:solidFill>
                <a:highlight>
                  <a:srgbClr val="FFFFFF"/>
                </a:highlight>
                <a:latin typeface="Consolas"/>
              </a:rPr>
              <a:t>const</a:t>
            </a: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bool</a:t>
            </a:r>
            <a:r>
              <a:rPr lang="en-US" sz="1800" dirty="0">
                <a:solidFill>
                  <a:srgbClr val="000000"/>
                </a:solidFill>
                <a:highlight>
                  <a:srgbClr val="FFFFFF"/>
                </a:highlight>
                <a:latin typeface="Consolas"/>
              </a:rPr>
              <a:t> </a:t>
            </a:r>
            <a:r>
              <a:rPr lang="en-US" sz="1800" dirty="0" err="1">
                <a:solidFill>
                  <a:srgbClr val="000080"/>
                </a:solidFill>
                <a:highlight>
                  <a:srgbClr val="FFFFFF"/>
                </a:highlight>
                <a:latin typeface="Consolas"/>
              </a:rPr>
              <a:t>baz</a:t>
            </a:r>
            <a:r>
              <a:rPr lang="en-US" sz="1800" dirty="0">
                <a:solidFill>
                  <a:srgbClr val="000000"/>
                </a:solidFill>
                <a:highlight>
                  <a:srgbClr val="FFFFFF"/>
                </a:highlight>
                <a:latin typeface="Consolas"/>
              </a:rPr>
              <a:t> = </a:t>
            </a:r>
            <a:r>
              <a:rPr lang="en-US" sz="1800" dirty="0" err="1">
                <a:solidFill>
                  <a:srgbClr val="000000"/>
                </a:solidFill>
                <a:highlight>
                  <a:srgbClr val="FFFFFF"/>
                </a:highlight>
                <a:latin typeface="Consolas"/>
              </a:rPr>
              <a:t>some_var</a:t>
            </a:r>
            <a:r>
              <a:rPr lang="en-US" sz="1800" dirty="0">
                <a:solidFill>
                  <a:srgbClr val="000000"/>
                </a:solidFill>
                <a:highlight>
                  <a:srgbClr val="FFFFFF"/>
                </a:highlight>
                <a:latin typeface="Consolas"/>
              </a:rPr>
              <a:t>;</a:t>
            </a:r>
            <a:r>
              <a:rPr lang="en-US" sz="1800" dirty="0">
                <a:solidFill>
                  <a:srgbClr val="008000"/>
                </a:solidFill>
                <a:highlight>
                  <a:srgbClr val="FFFFFF"/>
                </a:highlight>
                <a:latin typeface="Consolas"/>
              </a:rPr>
              <a:t>//error</a:t>
            </a:r>
            <a:endParaRPr lang="en-US" sz="1800" dirty="0">
              <a:solidFill>
                <a:srgbClr val="000000"/>
              </a:solidFill>
              <a:highlight>
                <a:srgbClr val="FFFFFF"/>
              </a:highlight>
              <a:latin typeface="Consolas"/>
            </a:endParaRPr>
          </a:p>
          <a:p>
            <a:pPr marL="0" indent="0">
              <a:buNone/>
            </a:pPr>
            <a:r>
              <a:rPr lang="en-US" sz="1800" dirty="0">
                <a:solidFill>
                  <a:srgbClr val="000000"/>
                </a:solidFill>
                <a:highlight>
                  <a:srgbClr val="FFFFFF"/>
                </a:highlight>
                <a:latin typeface="Consolas"/>
              </a:rPr>
              <a:t>}</a:t>
            </a:r>
          </a:p>
          <a:p>
            <a:pPr marL="0" indent="0">
              <a:buNone/>
            </a:pPr>
            <a:r>
              <a:rPr lang="en-US" sz="1800" dirty="0">
                <a:solidFill>
                  <a:srgbClr val="008000"/>
                </a:solidFill>
                <a:highlight>
                  <a:srgbClr val="FFFFFF"/>
                </a:highlight>
                <a:latin typeface="Consolas"/>
              </a:rPr>
              <a:t>//equivalent to </a:t>
            </a:r>
            <a:endParaRPr lang="en-US" sz="1800" dirty="0">
              <a:solidFill>
                <a:srgbClr val="000000"/>
              </a:solidFill>
              <a:highlight>
                <a:srgbClr val="FFFFFF"/>
              </a:highlight>
              <a:latin typeface="Consolas"/>
            </a:endParaRPr>
          </a:p>
          <a:p>
            <a:pPr marL="0" indent="0">
              <a:buNone/>
            </a:pPr>
            <a:r>
              <a:rPr lang="en-US" sz="1800" dirty="0">
                <a:solidFill>
                  <a:srgbClr val="0000FF"/>
                </a:solidFill>
                <a:highlight>
                  <a:srgbClr val="FFFFFF"/>
                </a:highlight>
                <a:latin typeface="Consolas"/>
              </a:rPr>
              <a:t>class</a:t>
            </a: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Foo</a:t>
            </a:r>
            <a:r>
              <a:rPr lang="en-US" sz="1800" dirty="0">
                <a:solidFill>
                  <a:srgbClr val="000000"/>
                </a:solidFill>
                <a:highlight>
                  <a:srgbClr val="FFFFFF"/>
                </a:highlight>
                <a:latin typeface="Consolas"/>
              </a:rPr>
              <a:t> {</a:t>
            </a:r>
          </a:p>
          <a:p>
            <a:pPr marL="0" indent="0">
              <a:buNone/>
            </a:pPr>
            <a:r>
              <a:rPr lang="en-US" sz="1800" dirty="0">
                <a:solidFill>
                  <a:srgbClr val="0000FF"/>
                </a:solidFill>
                <a:highlight>
                  <a:srgbClr val="FFFFFF"/>
                </a:highlight>
                <a:latin typeface="Consolas"/>
              </a:rPr>
              <a:t>public</a:t>
            </a:r>
            <a:r>
              <a:rPr lang="en-US" sz="1800" dirty="0">
                <a:solidFill>
                  <a:srgbClr val="000000"/>
                </a:solidFill>
                <a:highlight>
                  <a:srgbClr val="FFFFFF"/>
                </a:highlight>
                <a:latin typeface="Consolas"/>
              </a:rPr>
              <a:t>:</a:t>
            </a:r>
          </a:p>
          <a:p>
            <a:pPr marL="0" indent="0">
              <a:buNone/>
            </a:pPr>
            <a:r>
              <a:rPr lang="en-US" sz="1800" dirty="0">
                <a:solidFill>
                  <a:srgbClr val="000000"/>
                </a:solidFill>
                <a:highlight>
                  <a:srgbClr val="FFFFFF"/>
                </a:highlight>
                <a:latin typeface="Consolas"/>
              </a:rPr>
              <a:t>    </a:t>
            </a:r>
            <a:r>
              <a:rPr lang="en-US" sz="1800" dirty="0" err="1">
                <a:solidFill>
                  <a:srgbClr val="0000FF"/>
                </a:solidFill>
                <a:highlight>
                  <a:srgbClr val="FFFFFF"/>
                </a:highlight>
                <a:latin typeface="Consolas"/>
              </a:rPr>
              <a:t>const</a:t>
            </a: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static</a:t>
            </a:r>
            <a:r>
              <a:rPr lang="en-US" sz="1800" dirty="0">
                <a:solidFill>
                  <a:srgbClr val="000000"/>
                </a:solidFill>
                <a:highlight>
                  <a:srgbClr val="FFFFFF"/>
                </a:highlight>
                <a:latin typeface="Consolas"/>
              </a:rPr>
              <a:t> </a:t>
            </a:r>
            <a:r>
              <a:rPr lang="en-US" sz="1800" dirty="0" err="1">
                <a:solidFill>
                  <a:srgbClr val="0000FF"/>
                </a:solidFill>
                <a:highlight>
                  <a:srgbClr val="FFFFFF"/>
                </a:highlight>
                <a:latin typeface="Consolas"/>
              </a:rPr>
              <a:t>int</a:t>
            </a:r>
            <a:r>
              <a:rPr lang="en-US" sz="1800" dirty="0">
                <a:solidFill>
                  <a:srgbClr val="000000"/>
                </a:solidFill>
                <a:highlight>
                  <a:srgbClr val="FFFFFF"/>
                </a:highlight>
                <a:latin typeface="Consolas"/>
              </a:rPr>
              <a:t> </a:t>
            </a:r>
            <a:r>
              <a:rPr lang="en-US" sz="1800" dirty="0">
                <a:solidFill>
                  <a:srgbClr val="000080"/>
                </a:solidFill>
                <a:highlight>
                  <a:srgbClr val="FFFFFF"/>
                </a:highlight>
                <a:latin typeface="Consolas"/>
              </a:rPr>
              <a:t>id</a:t>
            </a:r>
            <a:r>
              <a:rPr lang="en-US" sz="1800" dirty="0">
                <a:solidFill>
                  <a:srgbClr val="000000"/>
                </a:solidFill>
                <a:highlight>
                  <a:srgbClr val="FFFFFF"/>
                </a:highlight>
                <a:latin typeface="Consolas"/>
              </a:rPr>
              <a:t> = 42;</a:t>
            </a:r>
            <a:r>
              <a:rPr lang="en-US" sz="1800" dirty="0">
                <a:solidFill>
                  <a:srgbClr val="008000"/>
                </a:solidFill>
                <a:highlight>
                  <a:srgbClr val="FFFFFF"/>
                </a:highlight>
                <a:latin typeface="Consolas"/>
              </a:rPr>
              <a:t>//allowed</a:t>
            </a:r>
            <a:endParaRPr lang="en-US" sz="1800" dirty="0">
              <a:solidFill>
                <a:srgbClr val="000000"/>
              </a:solidFill>
              <a:highlight>
                <a:srgbClr val="FFFFFF"/>
              </a:highlight>
              <a:latin typeface="Consolas"/>
            </a:endParaRPr>
          </a:p>
          <a:p>
            <a:pPr marL="0" indent="0">
              <a:buNone/>
            </a:pPr>
            <a:r>
              <a:rPr lang="en-US" sz="1800" dirty="0">
                <a:solidFill>
                  <a:srgbClr val="000000"/>
                </a:solidFill>
                <a:highlight>
                  <a:srgbClr val="FFFFFF"/>
                </a:highlight>
                <a:latin typeface="Consolas"/>
              </a:rPr>
              <a:t>    </a:t>
            </a:r>
            <a:r>
              <a:rPr lang="en-US" sz="1800" dirty="0" err="1">
                <a:solidFill>
                  <a:srgbClr val="0000FF"/>
                </a:solidFill>
                <a:highlight>
                  <a:srgbClr val="FFFFFF"/>
                </a:highlight>
                <a:latin typeface="Consolas"/>
              </a:rPr>
              <a:t>int</a:t>
            </a:r>
            <a:r>
              <a:rPr lang="en-US" sz="1800" dirty="0">
                <a:solidFill>
                  <a:srgbClr val="000000"/>
                </a:solidFill>
                <a:highlight>
                  <a:srgbClr val="FFFFFF"/>
                </a:highlight>
                <a:latin typeface="Consolas"/>
              </a:rPr>
              <a:t> </a:t>
            </a:r>
            <a:r>
              <a:rPr lang="en-US" sz="1800" dirty="0">
                <a:solidFill>
                  <a:srgbClr val="000080"/>
                </a:solidFill>
                <a:highlight>
                  <a:srgbClr val="FFFFFF"/>
                </a:highlight>
                <a:latin typeface="Consolas"/>
              </a:rPr>
              <a:t>index</a:t>
            </a:r>
            <a:r>
              <a:rPr lang="en-US" sz="1800" dirty="0">
                <a:solidFill>
                  <a:srgbClr val="000000"/>
                </a:solidFill>
                <a:highlight>
                  <a:srgbClr val="FFFFFF"/>
                </a:highlight>
                <a:latin typeface="Consolas"/>
              </a:rPr>
              <a:t>;</a:t>
            </a:r>
          </a:p>
          <a:p>
            <a:pPr marL="0" indent="0">
              <a:buNone/>
            </a:pPr>
            <a:r>
              <a:rPr lang="en-US" sz="1800" dirty="0">
                <a:solidFill>
                  <a:srgbClr val="000000"/>
                </a:solidFill>
                <a:highlight>
                  <a:srgbClr val="FFFFFF"/>
                </a:highlight>
                <a:latin typeface="Consolas"/>
              </a:rPr>
              <a:t>    </a:t>
            </a:r>
            <a:r>
              <a:rPr lang="en-US" sz="1800" dirty="0" err="1">
                <a:solidFill>
                  <a:srgbClr val="0000FF"/>
                </a:solidFill>
                <a:highlight>
                  <a:srgbClr val="FFFFFF"/>
                </a:highlight>
                <a:latin typeface="Consolas"/>
              </a:rPr>
              <a:t>const</a:t>
            </a: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char</a:t>
            </a:r>
            <a:r>
              <a:rPr lang="en-US" sz="1800" dirty="0">
                <a:solidFill>
                  <a:srgbClr val="000000"/>
                </a:solidFill>
                <a:highlight>
                  <a:srgbClr val="FFFFFF"/>
                </a:highlight>
                <a:latin typeface="Consolas"/>
              </a:rPr>
              <a:t> </a:t>
            </a:r>
            <a:r>
              <a:rPr lang="en-US" sz="1800" dirty="0">
                <a:solidFill>
                  <a:srgbClr val="000080"/>
                </a:solidFill>
                <a:highlight>
                  <a:srgbClr val="FFFFFF"/>
                </a:highlight>
                <a:latin typeface="Consolas"/>
              </a:rPr>
              <a:t>bar</a:t>
            </a:r>
            <a:r>
              <a:rPr lang="en-US" sz="1800" dirty="0">
                <a:solidFill>
                  <a:srgbClr val="000000"/>
                </a:solidFill>
                <a:highlight>
                  <a:srgbClr val="FFFFFF"/>
                </a:highlight>
                <a:latin typeface="Consolas"/>
              </a:rPr>
              <a:t>;</a:t>
            </a:r>
          </a:p>
          <a:p>
            <a:pPr marL="0" indent="0">
              <a:buNone/>
            </a:pPr>
            <a:r>
              <a:rPr lang="en-US" sz="1800" dirty="0">
                <a:solidFill>
                  <a:srgbClr val="000000"/>
                </a:solidFill>
                <a:highlight>
                  <a:srgbClr val="FFFFFF"/>
                </a:highlight>
                <a:latin typeface="Consolas"/>
              </a:rPr>
              <a:t>    </a:t>
            </a:r>
            <a:r>
              <a:rPr lang="en-US" sz="1800" dirty="0" err="1">
                <a:solidFill>
                  <a:srgbClr val="0000FF"/>
                </a:solidFill>
                <a:highlight>
                  <a:srgbClr val="FFFFFF"/>
                </a:highlight>
                <a:latin typeface="Consolas"/>
              </a:rPr>
              <a:t>const</a:t>
            </a: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bool</a:t>
            </a:r>
            <a:r>
              <a:rPr lang="en-US" sz="1800" dirty="0">
                <a:solidFill>
                  <a:srgbClr val="000000"/>
                </a:solidFill>
                <a:highlight>
                  <a:srgbClr val="FFFFFF"/>
                </a:highlight>
                <a:latin typeface="Consolas"/>
              </a:rPr>
              <a:t> </a:t>
            </a:r>
            <a:r>
              <a:rPr lang="en-US" sz="1800" dirty="0" err="1">
                <a:solidFill>
                  <a:srgbClr val="000080"/>
                </a:solidFill>
                <a:highlight>
                  <a:srgbClr val="FFFFFF"/>
                </a:highlight>
                <a:latin typeface="Consolas"/>
              </a:rPr>
              <a:t>baz</a:t>
            </a:r>
            <a:r>
              <a:rPr lang="en-US" sz="1800" dirty="0">
                <a:solidFill>
                  <a:srgbClr val="000000"/>
                </a:solidFill>
                <a:highlight>
                  <a:srgbClr val="FFFFFF"/>
                </a:highlight>
                <a:latin typeface="Consolas"/>
              </a:rPr>
              <a:t>;</a:t>
            </a:r>
          </a:p>
          <a:p>
            <a:pPr marL="0" indent="0">
              <a:buNone/>
            </a:pP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Foo</a:t>
            </a:r>
            <a:r>
              <a:rPr lang="en-US" sz="1800" dirty="0">
                <a:solidFill>
                  <a:srgbClr val="000000"/>
                </a:solidFill>
                <a:highlight>
                  <a:srgbClr val="FFFFFF"/>
                </a:highlight>
                <a:latin typeface="Consolas"/>
              </a:rPr>
              <a:t>() : </a:t>
            </a:r>
            <a:r>
              <a:rPr lang="en-US" sz="1800" dirty="0">
                <a:solidFill>
                  <a:srgbClr val="000080"/>
                </a:solidFill>
                <a:highlight>
                  <a:srgbClr val="FFFFFF"/>
                </a:highlight>
                <a:latin typeface="Consolas"/>
              </a:rPr>
              <a:t>index</a:t>
            </a:r>
            <a:r>
              <a:rPr lang="en-US" sz="1800" dirty="0">
                <a:solidFill>
                  <a:srgbClr val="000000"/>
                </a:solidFill>
                <a:highlight>
                  <a:srgbClr val="FFFFFF"/>
                </a:highlight>
                <a:latin typeface="Consolas"/>
              </a:rPr>
              <a:t>(10), </a:t>
            </a:r>
            <a:r>
              <a:rPr lang="en-US" sz="1800" dirty="0">
                <a:solidFill>
                  <a:srgbClr val="000080"/>
                </a:solidFill>
                <a:highlight>
                  <a:srgbClr val="FFFFFF"/>
                </a:highlight>
                <a:latin typeface="Consolas"/>
              </a:rPr>
              <a:t>bar</a:t>
            </a:r>
            <a:r>
              <a:rPr lang="en-US" sz="1800" dirty="0">
                <a:solidFill>
                  <a:srgbClr val="000000"/>
                </a:solidFill>
                <a:highlight>
                  <a:srgbClr val="FFFFFF"/>
                </a:highlight>
                <a:latin typeface="Consolas"/>
              </a:rPr>
              <a:t>(</a:t>
            </a:r>
            <a:r>
              <a:rPr lang="en-US" sz="1800" dirty="0">
                <a:solidFill>
                  <a:srgbClr val="A31515"/>
                </a:solidFill>
                <a:highlight>
                  <a:srgbClr val="FFFFFF"/>
                </a:highlight>
                <a:latin typeface="Consolas"/>
              </a:rPr>
              <a:t>'b'</a:t>
            </a:r>
            <a:r>
              <a:rPr lang="en-US" sz="1800" dirty="0">
                <a:solidFill>
                  <a:srgbClr val="000000"/>
                </a:solidFill>
                <a:highlight>
                  <a:srgbClr val="FFFFFF"/>
                </a:highlight>
                <a:latin typeface="Consolas"/>
              </a:rPr>
              <a:t>), </a:t>
            </a:r>
            <a:r>
              <a:rPr lang="en-US" sz="1800" dirty="0" err="1">
                <a:solidFill>
                  <a:srgbClr val="000080"/>
                </a:solidFill>
                <a:highlight>
                  <a:srgbClr val="FFFFFF"/>
                </a:highlight>
                <a:latin typeface="Consolas"/>
              </a:rPr>
              <a:t>baz</a:t>
            </a:r>
            <a:r>
              <a:rPr lang="en-US" sz="1800" dirty="0">
                <a:solidFill>
                  <a:srgbClr val="000000"/>
                </a:solidFill>
                <a:highlight>
                  <a:srgbClr val="FFFFFF"/>
                </a:highlight>
                <a:latin typeface="Consolas"/>
              </a:rPr>
              <a:t>(</a:t>
            </a:r>
            <a:r>
              <a:rPr lang="en-US" sz="1800" dirty="0" err="1">
                <a:solidFill>
                  <a:srgbClr val="000000"/>
                </a:solidFill>
                <a:highlight>
                  <a:srgbClr val="FFFFFF"/>
                </a:highlight>
                <a:latin typeface="Consolas"/>
              </a:rPr>
              <a:t>some_var</a:t>
            </a:r>
            <a:r>
              <a:rPr lang="en-US" sz="1800" dirty="0">
                <a:solidFill>
                  <a:srgbClr val="000000"/>
                </a:solidFill>
                <a:highlight>
                  <a:srgbClr val="FFFFFF"/>
                </a:highlight>
                <a:latin typeface="Consolas"/>
              </a:rPr>
              <a:t>)</a:t>
            </a:r>
          </a:p>
          <a:p>
            <a:pPr marL="0" indent="0">
              <a:buNone/>
            </a:pPr>
            <a:r>
              <a:rPr lang="en-US" sz="1800" dirty="0">
                <a:solidFill>
                  <a:srgbClr val="000000"/>
                </a:solidFill>
                <a:highlight>
                  <a:srgbClr val="FFFFFF"/>
                </a:highlight>
                <a:latin typeface="Consolas"/>
              </a:rPr>
              <a:t>    {}</a:t>
            </a:r>
          </a:p>
          <a:p>
            <a:pPr marL="0" indent="0">
              <a:buNone/>
            </a:pPr>
            <a:r>
              <a:rPr lang="en-US" sz="1800" dirty="0">
                <a:solidFill>
                  <a:srgbClr val="000000"/>
                </a:solidFill>
                <a:highlight>
                  <a:srgbClr val="FFFFFF"/>
                </a:highlight>
                <a:latin typeface="Consolas"/>
              </a:rPr>
              <a:t>}</a:t>
            </a:r>
            <a:endParaRPr lang="en-US" sz="1800" dirty="0"/>
          </a:p>
        </p:txBody>
      </p:sp>
    </p:spTree>
    <p:extLst>
      <p:ext uri="{BB962C8B-B14F-4D97-AF65-F5344CB8AC3E}">
        <p14:creationId xmlns:p14="http://schemas.microsoft.com/office/powerpoint/2010/main" xmlns="" val="29088143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constexpr</a:t>
            </a:r>
            <a:endParaRPr lang="en-US" dirty="0"/>
          </a:p>
        </p:txBody>
      </p:sp>
      <p:sp>
        <p:nvSpPr>
          <p:cNvPr id="3" name="内容占位符 2"/>
          <p:cNvSpPr>
            <a:spLocks noGrp="1"/>
          </p:cNvSpPr>
          <p:nvPr>
            <p:ph sz="quarter" idx="1"/>
          </p:nvPr>
        </p:nvSpPr>
        <p:spPr/>
        <p:txBody>
          <a:bodyPr/>
          <a:lstStyle/>
          <a:p>
            <a:pPr marL="0" indent="0">
              <a:buNone/>
            </a:pPr>
            <a:r>
              <a:rPr lang="en-US" dirty="0" err="1"/>
              <a:t>constexpr's</a:t>
            </a:r>
            <a:r>
              <a:rPr lang="en-US" dirty="0"/>
              <a:t> primary function is to extend the range of what can be computed </a:t>
            </a:r>
            <a:r>
              <a:rPr lang="en-US" dirty="0" smtClean="0"/>
              <a:t>at compile </a:t>
            </a:r>
            <a:r>
              <a:rPr lang="en-US" dirty="0"/>
              <a:t>time, making such computation type safe. Objects </a:t>
            </a:r>
            <a:r>
              <a:rPr lang="en-US" dirty="0" smtClean="0"/>
              <a:t>declared </a:t>
            </a:r>
            <a:r>
              <a:rPr lang="en-US" dirty="0" err="1"/>
              <a:t>constexpr</a:t>
            </a:r>
            <a:r>
              <a:rPr lang="en-US" dirty="0"/>
              <a:t> </a:t>
            </a:r>
            <a:r>
              <a:rPr lang="en-US" dirty="0" smtClean="0"/>
              <a:t>have their </a:t>
            </a:r>
            <a:r>
              <a:rPr lang="en-US" dirty="0"/>
              <a:t>initializer evaluated at compile time; they are basically values kept </a:t>
            </a:r>
            <a:r>
              <a:rPr lang="en-US" dirty="0" smtClean="0"/>
              <a:t>in the </a:t>
            </a:r>
            <a:r>
              <a:rPr lang="en-US" dirty="0"/>
              <a:t>compiler's tables and only emitted into the generated code if needed.</a:t>
            </a:r>
          </a:p>
          <a:p>
            <a:pPr marL="0" indent="0">
              <a:buNone/>
            </a:pPr>
            <a:endParaRPr lang="en-US" dirty="0"/>
          </a:p>
        </p:txBody>
      </p:sp>
    </p:spTree>
    <p:extLst>
      <p:ext uri="{BB962C8B-B14F-4D97-AF65-F5344CB8AC3E}">
        <p14:creationId xmlns:p14="http://schemas.microsoft.com/office/powerpoint/2010/main" xmlns="" val="2547104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constexpr</a:t>
            </a:r>
            <a:endParaRPr lang="en-US" dirty="0"/>
          </a:p>
        </p:txBody>
      </p:sp>
      <p:sp>
        <p:nvSpPr>
          <p:cNvPr id="3" name="内容占位符 2"/>
          <p:cNvSpPr>
            <a:spLocks noGrp="1"/>
          </p:cNvSpPr>
          <p:nvPr>
            <p:ph sz="quarter" idx="1"/>
          </p:nvPr>
        </p:nvSpPr>
        <p:spPr/>
        <p:txBody>
          <a:bodyPr>
            <a:normAutofit/>
          </a:bodyPr>
          <a:lstStyle/>
          <a:p>
            <a:pPr marL="0" indent="0">
              <a:buNone/>
            </a:pPr>
            <a:r>
              <a:rPr lang="en-US" sz="1800" dirty="0" smtClean="0">
                <a:solidFill>
                  <a:srgbClr val="0000FF"/>
                </a:solidFill>
                <a:highlight>
                  <a:srgbClr val="FFFFFF"/>
                </a:highlight>
                <a:latin typeface="Consolas"/>
              </a:rPr>
              <a:t>Template&lt;</a:t>
            </a:r>
            <a:r>
              <a:rPr lang="en-US" sz="1800" dirty="0" err="1" smtClean="0">
                <a:solidFill>
                  <a:srgbClr val="0000FF"/>
                </a:solidFill>
                <a:highlight>
                  <a:srgbClr val="FFFFFF"/>
                </a:highlight>
                <a:latin typeface="Consolas"/>
              </a:rPr>
              <a:t>typename</a:t>
            </a:r>
            <a:r>
              <a:rPr lang="en-US" sz="1800" dirty="0" smtClean="0">
                <a:solidFill>
                  <a:srgbClr val="0000FF"/>
                </a:solidFill>
                <a:highlight>
                  <a:srgbClr val="FFFFFF"/>
                </a:highlight>
                <a:latin typeface="Consolas"/>
              </a:rPr>
              <a:t> T&gt;</a:t>
            </a:r>
          </a:p>
          <a:p>
            <a:pPr marL="0" indent="0">
              <a:buNone/>
            </a:pPr>
            <a:r>
              <a:rPr lang="en-US" sz="1800" dirty="0" err="1" smtClean="0">
                <a:solidFill>
                  <a:srgbClr val="0000FF"/>
                </a:solidFill>
                <a:highlight>
                  <a:srgbClr val="FFFFFF"/>
                </a:highlight>
                <a:latin typeface="Consolas"/>
              </a:rPr>
              <a:t>constexpr</a:t>
            </a:r>
            <a:r>
              <a:rPr lang="en-US" sz="1800" dirty="0" smtClean="0">
                <a:solidFill>
                  <a:srgbClr val="000000"/>
                </a:solidFill>
                <a:highlight>
                  <a:srgbClr val="FFFFFF"/>
                </a:highlight>
                <a:latin typeface="Consolas"/>
              </a:rPr>
              <a:t> </a:t>
            </a:r>
            <a:r>
              <a:rPr lang="en-US" sz="1800" dirty="0" smtClean="0">
                <a:solidFill>
                  <a:srgbClr val="0000FF"/>
                </a:solidFill>
                <a:highlight>
                  <a:srgbClr val="FFFFFF"/>
                </a:highlight>
                <a:latin typeface="Consolas"/>
              </a:rPr>
              <a:t>T</a:t>
            </a:r>
            <a:r>
              <a:rPr lang="en-US" sz="1800" dirty="0" smtClean="0">
                <a:solidFill>
                  <a:srgbClr val="000000"/>
                </a:solidFill>
                <a:highlight>
                  <a:srgbClr val="FFFFFF"/>
                </a:highlight>
                <a:latin typeface="Consolas"/>
              </a:rPr>
              <a:t> </a:t>
            </a:r>
            <a:r>
              <a:rPr lang="en-US" sz="1800" dirty="0" smtClean="0">
                <a:solidFill>
                  <a:srgbClr val="880000"/>
                </a:solidFill>
                <a:highlight>
                  <a:srgbClr val="FFFFFF"/>
                </a:highlight>
                <a:latin typeface="Consolas"/>
              </a:rPr>
              <a:t>fact</a:t>
            </a:r>
            <a:r>
              <a:rPr lang="en-US" sz="1800" dirty="0" smtClean="0">
                <a:solidFill>
                  <a:srgbClr val="000000"/>
                </a:solidFill>
                <a:highlight>
                  <a:srgbClr val="FFFFFF"/>
                </a:highlight>
                <a:latin typeface="Consolas"/>
              </a:rPr>
              <a:t>(</a:t>
            </a:r>
            <a:r>
              <a:rPr lang="en-US" sz="1800" dirty="0" smtClean="0">
                <a:solidFill>
                  <a:srgbClr val="0000FF"/>
                </a:solidFill>
                <a:highlight>
                  <a:srgbClr val="FFFFFF"/>
                </a:highlight>
                <a:latin typeface="Consolas"/>
              </a:rPr>
              <a:t>T</a:t>
            </a:r>
            <a:r>
              <a:rPr lang="en-US" sz="1800" dirty="0" smtClean="0">
                <a:solidFill>
                  <a:srgbClr val="000000"/>
                </a:solidFill>
                <a:highlight>
                  <a:srgbClr val="FFFFFF"/>
                </a:highlight>
                <a:latin typeface="Consolas"/>
              </a:rPr>
              <a:t> </a:t>
            </a:r>
            <a:r>
              <a:rPr lang="en-US" sz="1800" dirty="0">
                <a:solidFill>
                  <a:srgbClr val="000080"/>
                </a:solidFill>
                <a:highlight>
                  <a:srgbClr val="FFFFFF"/>
                </a:highlight>
                <a:latin typeface="Consolas"/>
              </a:rPr>
              <a:t>N</a:t>
            </a:r>
            <a:r>
              <a:rPr lang="en-US" sz="1800" dirty="0">
                <a:solidFill>
                  <a:srgbClr val="000000"/>
                </a:solidFill>
                <a:highlight>
                  <a:srgbClr val="FFFFFF"/>
                </a:highlight>
                <a:latin typeface="Consolas"/>
              </a:rPr>
              <a:t>) { </a:t>
            </a:r>
            <a:r>
              <a:rPr lang="en-US" sz="1800" dirty="0">
                <a:solidFill>
                  <a:srgbClr val="0000FF"/>
                </a:solidFill>
                <a:highlight>
                  <a:srgbClr val="FFFFFF"/>
                </a:highlight>
                <a:latin typeface="Consolas"/>
              </a:rPr>
              <a:t>return</a:t>
            </a:r>
            <a:r>
              <a:rPr lang="en-US" sz="1800" dirty="0">
                <a:solidFill>
                  <a:srgbClr val="000000"/>
                </a:solidFill>
                <a:highlight>
                  <a:srgbClr val="FFFFFF"/>
                </a:highlight>
                <a:latin typeface="Consolas"/>
              </a:rPr>
              <a:t> </a:t>
            </a:r>
            <a:r>
              <a:rPr lang="en-US" sz="1800" dirty="0">
                <a:solidFill>
                  <a:srgbClr val="000080"/>
                </a:solidFill>
                <a:highlight>
                  <a:srgbClr val="FFFFFF"/>
                </a:highlight>
                <a:latin typeface="Consolas"/>
              </a:rPr>
              <a:t>N</a:t>
            </a:r>
            <a:r>
              <a:rPr lang="en-US" sz="1800" dirty="0">
                <a:solidFill>
                  <a:srgbClr val="000000"/>
                </a:solidFill>
                <a:highlight>
                  <a:srgbClr val="FFFFFF"/>
                </a:highlight>
                <a:latin typeface="Consolas"/>
              </a:rPr>
              <a:t> == 0 ? 1 : </a:t>
            </a:r>
            <a:r>
              <a:rPr lang="en-US" sz="1800" dirty="0">
                <a:solidFill>
                  <a:srgbClr val="000080"/>
                </a:solidFill>
                <a:highlight>
                  <a:srgbClr val="FFFFFF"/>
                </a:highlight>
                <a:latin typeface="Consolas"/>
              </a:rPr>
              <a:t>N</a:t>
            </a:r>
            <a:r>
              <a:rPr lang="en-US" sz="1800" dirty="0">
                <a:solidFill>
                  <a:srgbClr val="000000"/>
                </a:solidFill>
                <a:highlight>
                  <a:srgbClr val="FFFFFF"/>
                </a:highlight>
                <a:latin typeface="Consolas"/>
              </a:rPr>
              <a:t> * </a:t>
            </a:r>
            <a:r>
              <a:rPr lang="en-US" sz="1800" dirty="0">
                <a:solidFill>
                  <a:srgbClr val="880000"/>
                </a:solidFill>
                <a:highlight>
                  <a:srgbClr val="FFFFFF"/>
                </a:highlight>
                <a:latin typeface="Consolas"/>
              </a:rPr>
              <a:t>fact</a:t>
            </a:r>
            <a:r>
              <a:rPr lang="en-US" sz="1800" dirty="0">
                <a:solidFill>
                  <a:srgbClr val="000000"/>
                </a:solidFill>
                <a:highlight>
                  <a:srgbClr val="FFFFFF"/>
                </a:highlight>
                <a:latin typeface="Consolas"/>
              </a:rPr>
              <a:t>(</a:t>
            </a:r>
            <a:r>
              <a:rPr lang="en-US" sz="1800" dirty="0">
                <a:solidFill>
                  <a:srgbClr val="000080"/>
                </a:solidFill>
                <a:highlight>
                  <a:srgbClr val="FFFFFF"/>
                </a:highlight>
                <a:latin typeface="Consolas"/>
              </a:rPr>
              <a:t>N</a:t>
            </a:r>
            <a:r>
              <a:rPr lang="en-US" sz="1800" dirty="0">
                <a:solidFill>
                  <a:srgbClr val="000000"/>
                </a:solidFill>
                <a:highlight>
                  <a:srgbClr val="FFFFFF"/>
                </a:highlight>
                <a:latin typeface="Consolas"/>
              </a:rPr>
              <a:t> - 1); }</a:t>
            </a:r>
          </a:p>
          <a:p>
            <a:pPr marL="0" indent="0">
              <a:buNone/>
            </a:pPr>
            <a:endParaRPr lang="en-US" sz="1800" dirty="0">
              <a:solidFill>
                <a:srgbClr val="000000"/>
              </a:solidFill>
              <a:highlight>
                <a:srgbClr val="FFFFFF"/>
              </a:highlight>
              <a:latin typeface="Consolas"/>
            </a:endParaRPr>
          </a:p>
          <a:p>
            <a:pPr marL="0" indent="0">
              <a:buNone/>
            </a:pPr>
            <a:r>
              <a:rPr lang="en-US" sz="1800" dirty="0" err="1">
                <a:solidFill>
                  <a:srgbClr val="0000FF"/>
                </a:solidFill>
                <a:highlight>
                  <a:srgbClr val="FFFFFF"/>
                </a:highlight>
                <a:latin typeface="Consolas"/>
              </a:rPr>
              <a:t>constexpr</a:t>
            </a: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float</a:t>
            </a:r>
            <a:r>
              <a:rPr lang="en-US" sz="1800" dirty="0">
                <a:solidFill>
                  <a:srgbClr val="000000"/>
                </a:solidFill>
                <a:highlight>
                  <a:srgbClr val="FFFFFF"/>
                </a:highlight>
                <a:latin typeface="Consolas"/>
              </a:rPr>
              <a:t> </a:t>
            </a:r>
            <a:r>
              <a:rPr lang="en-US" sz="1800" dirty="0" smtClean="0">
                <a:solidFill>
                  <a:srgbClr val="880000"/>
                </a:solidFill>
                <a:highlight>
                  <a:srgbClr val="FFFFFF"/>
                </a:highlight>
                <a:latin typeface="Consolas"/>
              </a:rPr>
              <a:t>deg2rad</a:t>
            </a:r>
            <a:r>
              <a:rPr lang="en-US" sz="1800" dirty="0" smtClean="0">
                <a:solidFill>
                  <a:srgbClr val="000000"/>
                </a:solidFill>
                <a:highlight>
                  <a:srgbClr val="FFFFFF"/>
                </a:highlight>
                <a:latin typeface="Consolas"/>
              </a:rPr>
              <a:t>(</a:t>
            </a:r>
            <a:r>
              <a:rPr lang="en-US" sz="1800" dirty="0" smtClean="0">
                <a:solidFill>
                  <a:srgbClr val="0000FF"/>
                </a:solidFill>
                <a:highlight>
                  <a:srgbClr val="FFFFFF"/>
                </a:highlight>
                <a:latin typeface="Consolas"/>
              </a:rPr>
              <a:t>float</a:t>
            </a:r>
            <a:r>
              <a:rPr lang="en-US" sz="1800" dirty="0" smtClean="0">
                <a:solidFill>
                  <a:srgbClr val="000000"/>
                </a:solidFill>
                <a:highlight>
                  <a:srgbClr val="FFFFFF"/>
                </a:highlight>
                <a:latin typeface="Consolas"/>
              </a:rPr>
              <a:t> </a:t>
            </a:r>
            <a:r>
              <a:rPr lang="en-US" sz="1800" dirty="0" err="1">
                <a:solidFill>
                  <a:srgbClr val="000080"/>
                </a:solidFill>
                <a:highlight>
                  <a:srgbClr val="FFFFFF"/>
                </a:highlight>
                <a:latin typeface="Consolas"/>
              </a:rPr>
              <a:t>val</a:t>
            </a:r>
            <a:r>
              <a:rPr lang="en-US" sz="1800" dirty="0">
                <a:solidFill>
                  <a:srgbClr val="000000"/>
                </a:solidFill>
                <a:highlight>
                  <a:srgbClr val="FFFFFF"/>
                </a:highlight>
                <a:latin typeface="Consolas"/>
              </a:rPr>
              <a:t>) { </a:t>
            </a:r>
            <a:r>
              <a:rPr lang="en-US" sz="1800" dirty="0">
                <a:solidFill>
                  <a:srgbClr val="0000FF"/>
                </a:solidFill>
                <a:highlight>
                  <a:srgbClr val="FFFFFF"/>
                </a:highlight>
                <a:latin typeface="Consolas"/>
              </a:rPr>
              <a:t>return</a:t>
            </a:r>
            <a:r>
              <a:rPr lang="en-US" sz="1800" dirty="0">
                <a:solidFill>
                  <a:srgbClr val="000000"/>
                </a:solidFill>
                <a:highlight>
                  <a:srgbClr val="FFFFFF"/>
                </a:highlight>
                <a:latin typeface="Consolas"/>
              </a:rPr>
              <a:t> PI / 180.0f * </a:t>
            </a:r>
            <a:r>
              <a:rPr lang="en-US" sz="1800" dirty="0" err="1">
                <a:solidFill>
                  <a:srgbClr val="000080"/>
                </a:solidFill>
                <a:highlight>
                  <a:srgbClr val="FFFFFF"/>
                </a:highlight>
                <a:latin typeface="Consolas"/>
              </a:rPr>
              <a:t>val</a:t>
            </a:r>
            <a:r>
              <a:rPr lang="en-US" sz="1800" dirty="0">
                <a:solidFill>
                  <a:srgbClr val="000000"/>
                </a:solidFill>
                <a:highlight>
                  <a:srgbClr val="FFFFFF"/>
                </a:highlight>
                <a:latin typeface="Consolas"/>
              </a:rPr>
              <a:t>; }</a:t>
            </a:r>
          </a:p>
          <a:p>
            <a:pPr marL="0" indent="0">
              <a:buNone/>
            </a:pPr>
            <a:endParaRPr lang="en-US" sz="1800" dirty="0">
              <a:solidFill>
                <a:srgbClr val="000000"/>
              </a:solidFill>
              <a:highlight>
                <a:srgbClr val="FFFFFF"/>
              </a:highlight>
              <a:latin typeface="Consolas"/>
            </a:endParaRPr>
          </a:p>
          <a:p>
            <a:pPr marL="0" indent="0">
              <a:buNone/>
            </a:pPr>
            <a:r>
              <a:rPr lang="en-US" sz="1800" dirty="0">
                <a:solidFill>
                  <a:srgbClr val="008000"/>
                </a:solidFill>
                <a:highlight>
                  <a:srgbClr val="FFFFFF"/>
                </a:highlight>
                <a:latin typeface="Consolas"/>
              </a:rPr>
              <a:t>//evaluate at compile time</a:t>
            </a:r>
            <a:endParaRPr lang="en-US" sz="1800" dirty="0">
              <a:solidFill>
                <a:srgbClr val="000000"/>
              </a:solidFill>
              <a:highlight>
                <a:srgbClr val="FFFFFF"/>
              </a:highlight>
              <a:latin typeface="Consolas"/>
            </a:endParaRPr>
          </a:p>
          <a:p>
            <a:pPr marL="0" indent="0">
              <a:buNone/>
            </a:pPr>
            <a:r>
              <a:rPr lang="en-US" sz="1800" dirty="0" err="1">
                <a:solidFill>
                  <a:srgbClr val="0000FF"/>
                </a:solidFill>
                <a:highlight>
                  <a:srgbClr val="FFFFFF"/>
                </a:highlight>
                <a:latin typeface="Consolas"/>
              </a:rPr>
              <a:t>constexpr</a:t>
            </a:r>
            <a:r>
              <a:rPr lang="en-US" sz="1800" dirty="0">
                <a:solidFill>
                  <a:srgbClr val="000000"/>
                </a:solidFill>
                <a:highlight>
                  <a:srgbClr val="FFFFFF"/>
                </a:highlight>
                <a:latin typeface="Consolas"/>
              </a:rPr>
              <a:t> </a:t>
            </a:r>
            <a:r>
              <a:rPr lang="en-US" sz="1800" dirty="0" err="1">
                <a:solidFill>
                  <a:srgbClr val="0000FF"/>
                </a:solidFill>
                <a:highlight>
                  <a:srgbClr val="FFFFFF"/>
                </a:highlight>
                <a:latin typeface="Consolas"/>
              </a:rPr>
              <a:t>int</a:t>
            </a:r>
            <a:r>
              <a:rPr lang="en-US" sz="1800" dirty="0">
                <a:solidFill>
                  <a:srgbClr val="000000"/>
                </a:solidFill>
                <a:highlight>
                  <a:srgbClr val="FFFFFF"/>
                </a:highlight>
                <a:latin typeface="Consolas"/>
              </a:rPr>
              <a:t> </a:t>
            </a:r>
            <a:r>
              <a:rPr lang="en-US" sz="1800" dirty="0" err="1">
                <a:solidFill>
                  <a:srgbClr val="000080"/>
                </a:solidFill>
                <a:highlight>
                  <a:srgbClr val="FFFFFF"/>
                </a:highlight>
                <a:latin typeface="Consolas"/>
              </a:rPr>
              <a:t>deg</a:t>
            </a:r>
            <a:r>
              <a:rPr lang="en-US" sz="1800" dirty="0">
                <a:solidFill>
                  <a:srgbClr val="000000"/>
                </a:solidFill>
                <a:highlight>
                  <a:srgbClr val="FFFFFF"/>
                </a:highlight>
                <a:latin typeface="Consolas"/>
              </a:rPr>
              <a:t> = deg2rad(45);</a:t>
            </a:r>
          </a:p>
          <a:p>
            <a:pPr marL="0" indent="0">
              <a:buNone/>
            </a:pPr>
            <a:r>
              <a:rPr lang="en-US" sz="1800" dirty="0">
                <a:solidFill>
                  <a:srgbClr val="008000"/>
                </a:solidFill>
                <a:highlight>
                  <a:srgbClr val="FFFFFF"/>
                </a:highlight>
                <a:latin typeface="Consolas"/>
              </a:rPr>
              <a:t>//evaluate at runtime</a:t>
            </a:r>
            <a:endParaRPr lang="en-US" sz="1800" dirty="0">
              <a:solidFill>
                <a:srgbClr val="000000"/>
              </a:solidFill>
              <a:highlight>
                <a:srgbClr val="FFFFFF"/>
              </a:highlight>
              <a:latin typeface="Consolas"/>
            </a:endParaRPr>
          </a:p>
          <a:p>
            <a:pPr marL="0" indent="0">
              <a:buNone/>
            </a:pPr>
            <a:r>
              <a:rPr lang="en-US" sz="1800" dirty="0" err="1">
                <a:solidFill>
                  <a:srgbClr val="0000FF"/>
                </a:solidFill>
                <a:highlight>
                  <a:srgbClr val="FFFFFF"/>
                </a:highlight>
                <a:latin typeface="Consolas"/>
              </a:rPr>
              <a:t>constexpr</a:t>
            </a:r>
            <a:r>
              <a:rPr lang="en-US" sz="1800" dirty="0">
                <a:solidFill>
                  <a:srgbClr val="000000"/>
                </a:solidFill>
                <a:highlight>
                  <a:srgbClr val="FFFFFF"/>
                </a:highlight>
                <a:latin typeface="Consolas"/>
              </a:rPr>
              <a:t> </a:t>
            </a:r>
            <a:r>
              <a:rPr lang="en-US" sz="1800" dirty="0" err="1">
                <a:solidFill>
                  <a:srgbClr val="0000FF"/>
                </a:solidFill>
                <a:highlight>
                  <a:srgbClr val="FFFFFF"/>
                </a:highlight>
                <a:latin typeface="Consolas"/>
              </a:rPr>
              <a:t>int</a:t>
            </a:r>
            <a:r>
              <a:rPr lang="en-US" sz="1800" dirty="0">
                <a:solidFill>
                  <a:srgbClr val="000000"/>
                </a:solidFill>
                <a:highlight>
                  <a:srgbClr val="FFFFFF"/>
                </a:highlight>
                <a:latin typeface="Consolas"/>
              </a:rPr>
              <a:t> </a:t>
            </a:r>
            <a:r>
              <a:rPr lang="en-US" sz="1800" dirty="0">
                <a:solidFill>
                  <a:srgbClr val="000080"/>
                </a:solidFill>
                <a:highlight>
                  <a:srgbClr val="FFFFFF"/>
                </a:highlight>
                <a:latin typeface="Consolas"/>
              </a:rPr>
              <a:t>deg2</a:t>
            </a:r>
            <a:r>
              <a:rPr lang="en-US" sz="1800" dirty="0">
                <a:solidFill>
                  <a:srgbClr val="000000"/>
                </a:solidFill>
                <a:highlight>
                  <a:srgbClr val="FFFFFF"/>
                </a:highlight>
                <a:latin typeface="Consolas"/>
              </a:rPr>
              <a:t> = deg2rad(</a:t>
            </a:r>
            <a:r>
              <a:rPr lang="en-US" sz="1800" dirty="0" err="1">
                <a:solidFill>
                  <a:srgbClr val="000000"/>
                </a:solidFill>
                <a:highlight>
                  <a:srgbClr val="FFFFFF"/>
                </a:highlight>
                <a:latin typeface="Consolas"/>
              </a:rPr>
              <a:t>var_of_deg</a:t>
            </a:r>
            <a:r>
              <a:rPr lang="en-US" sz="1800" dirty="0">
                <a:solidFill>
                  <a:srgbClr val="000000"/>
                </a:solidFill>
                <a:highlight>
                  <a:srgbClr val="FFFFFF"/>
                </a:highlight>
                <a:latin typeface="Consolas"/>
              </a:rPr>
              <a:t>);</a:t>
            </a:r>
            <a:endParaRPr lang="en-US" sz="1800" dirty="0"/>
          </a:p>
        </p:txBody>
      </p:sp>
    </p:spTree>
    <p:extLst>
      <p:ext uri="{BB962C8B-B14F-4D97-AF65-F5344CB8AC3E}">
        <p14:creationId xmlns:p14="http://schemas.microsoft.com/office/powerpoint/2010/main" xmlns="" val="38097372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Modern C++(</a:t>
            </a:r>
            <a:r>
              <a:rPr lang="en-US" dirty="0" err="1"/>
              <a:t>c++</a:t>
            </a:r>
            <a:r>
              <a:rPr lang="en-US" dirty="0"/>
              <a:t> &gt;= 11) Feature Intro</a:t>
            </a:r>
          </a:p>
        </p:txBody>
      </p:sp>
      <p:sp>
        <p:nvSpPr>
          <p:cNvPr id="3" name="内容占位符 2"/>
          <p:cNvSpPr>
            <a:spLocks noGrp="1"/>
          </p:cNvSpPr>
          <p:nvPr>
            <p:ph sz="quarter" idx="1"/>
          </p:nvPr>
        </p:nvSpPr>
        <p:spPr/>
        <p:txBody>
          <a:bodyPr>
            <a:normAutofit fontScale="92500" lnSpcReduction="10000"/>
          </a:bodyPr>
          <a:lstStyle/>
          <a:p>
            <a:r>
              <a:rPr lang="en-US" dirty="0" smtClean="0"/>
              <a:t>Clean</a:t>
            </a:r>
            <a:r>
              <a:rPr lang="en-US" dirty="0"/>
              <a:t>:</a:t>
            </a:r>
          </a:p>
          <a:p>
            <a:pPr marL="0" indent="0">
              <a:buNone/>
            </a:pPr>
            <a:r>
              <a:rPr lang="en-US" dirty="0" smtClean="0"/>
              <a:t>As </a:t>
            </a:r>
            <a:r>
              <a:rPr lang="en-US" dirty="0"/>
              <a:t>clean and direct as any other modern language, including many of the same new features (type deduction, range-for, lambdas, …)</a:t>
            </a:r>
          </a:p>
          <a:p>
            <a:endParaRPr lang="en-US" dirty="0"/>
          </a:p>
          <a:p>
            <a:r>
              <a:rPr lang="en-US" dirty="0" smtClean="0"/>
              <a:t>Safe</a:t>
            </a:r>
            <a:r>
              <a:rPr lang="en-US" dirty="0"/>
              <a:t>: </a:t>
            </a:r>
          </a:p>
          <a:p>
            <a:pPr marL="0" indent="0">
              <a:buNone/>
            </a:pPr>
            <a:r>
              <a:rPr lang="en-US" dirty="0" smtClean="0"/>
              <a:t>Including </a:t>
            </a:r>
            <a:r>
              <a:rPr lang="en-US" dirty="0"/>
              <a:t>strong type enhancement. exception-safe. No need for “delete,” leverage automatic lifetime management</a:t>
            </a:r>
          </a:p>
          <a:p>
            <a:endParaRPr lang="en-US" dirty="0"/>
          </a:p>
          <a:p>
            <a:r>
              <a:rPr lang="en-US" dirty="0" smtClean="0"/>
              <a:t>Fast</a:t>
            </a:r>
            <a:r>
              <a:rPr lang="en-US" dirty="0"/>
              <a:t>: </a:t>
            </a:r>
          </a:p>
          <a:p>
            <a:pPr marL="0" indent="0">
              <a:buNone/>
            </a:pPr>
            <a:r>
              <a:rPr lang="en-US" dirty="0" smtClean="0"/>
              <a:t>As </a:t>
            </a:r>
            <a:r>
              <a:rPr lang="en-US" dirty="0"/>
              <a:t>fast as ever. Sometimes faster (e.g., thanks to move semantics, </a:t>
            </a:r>
            <a:r>
              <a:rPr lang="en-US" dirty="0" err="1"/>
              <a:t>constexpr</a:t>
            </a:r>
            <a:r>
              <a:rPr lang="en-US" dirty="0"/>
              <a:t>, …)</a:t>
            </a:r>
          </a:p>
        </p:txBody>
      </p:sp>
    </p:spTree>
    <p:extLst>
      <p:ext uri="{BB962C8B-B14F-4D97-AF65-F5344CB8AC3E}">
        <p14:creationId xmlns:p14="http://schemas.microsoft.com/office/powerpoint/2010/main" xmlns="" val="42766798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default and deleted function</a:t>
            </a:r>
            <a:endParaRPr lang="en-US" dirty="0"/>
          </a:p>
        </p:txBody>
      </p:sp>
      <p:sp>
        <p:nvSpPr>
          <p:cNvPr id="3" name="内容占位符 2"/>
          <p:cNvSpPr>
            <a:spLocks noGrp="1"/>
          </p:cNvSpPr>
          <p:nvPr>
            <p:ph sz="quarter" idx="1"/>
          </p:nvPr>
        </p:nvSpPr>
        <p:spPr/>
        <p:txBody>
          <a:bodyPr/>
          <a:lstStyle/>
          <a:p>
            <a:pPr marL="0" indent="0">
              <a:buNone/>
            </a:pPr>
            <a:r>
              <a:rPr lang="en-US" dirty="0" smtClean="0"/>
              <a:t>Disable shallow copy implementation</a:t>
            </a:r>
            <a:endParaRPr lang="en-US" dirty="0"/>
          </a:p>
        </p:txBody>
      </p:sp>
      <p:sp>
        <p:nvSpPr>
          <p:cNvPr id="4" name="TextBox 3"/>
          <p:cNvSpPr txBox="1"/>
          <p:nvPr/>
        </p:nvSpPr>
        <p:spPr>
          <a:xfrm>
            <a:off x="39360" y="1988840"/>
            <a:ext cx="9429184" cy="4247317"/>
          </a:xfrm>
          <a:prstGeom prst="rect">
            <a:avLst/>
          </a:prstGeom>
          <a:noFill/>
        </p:spPr>
        <p:txBody>
          <a:bodyPr wrap="none" rtlCol="0">
            <a:spAutoFit/>
          </a:bodyPr>
          <a:lstStyle/>
          <a:p>
            <a:r>
              <a:rPr lang="en-US" dirty="0">
                <a:solidFill>
                  <a:srgbClr val="008000"/>
                </a:solidFill>
                <a:highlight>
                  <a:srgbClr val="FFFFFF"/>
                </a:highlight>
                <a:latin typeface="Consolas"/>
              </a:rPr>
              <a:t>//</a:t>
            </a:r>
            <a:r>
              <a:rPr lang="en-US" dirty="0" err="1">
                <a:solidFill>
                  <a:srgbClr val="008000"/>
                </a:solidFill>
                <a:highlight>
                  <a:srgbClr val="FFFFFF"/>
                </a:highlight>
                <a:latin typeface="Consolas"/>
              </a:rPr>
              <a:t>c++</a:t>
            </a:r>
            <a:r>
              <a:rPr lang="en-US" dirty="0">
                <a:solidFill>
                  <a:srgbClr val="008000"/>
                </a:solidFill>
                <a:highlight>
                  <a:srgbClr val="FFFFFF"/>
                </a:highlight>
                <a:latin typeface="Consolas"/>
              </a:rPr>
              <a:t> 98</a:t>
            </a:r>
            <a:endParaRPr lang="en-US" dirty="0">
              <a:solidFill>
                <a:srgbClr val="000000"/>
              </a:solidFill>
              <a:highlight>
                <a:srgbClr val="FFFFFF"/>
              </a:highlight>
              <a:latin typeface="Consolas"/>
            </a:endParaRPr>
          </a:p>
          <a:p>
            <a:r>
              <a:rPr lang="en-US" dirty="0">
                <a:solidFill>
                  <a:srgbClr val="0000FF"/>
                </a:solidFill>
                <a:highlight>
                  <a:srgbClr val="FFFFFF"/>
                </a:highlight>
                <a:latin typeface="Consolas"/>
              </a:rPr>
              <a:t>class</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disable_shallow_copy</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a:t>
            </a:r>
          </a:p>
          <a:p>
            <a:r>
              <a:rPr lang="en-US" dirty="0">
                <a:solidFill>
                  <a:srgbClr val="0000FF"/>
                </a:solidFill>
                <a:highlight>
                  <a:srgbClr val="FFFFFF"/>
                </a:highlight>
                <a:latin typeface="Consolas"/>
              </a:rPr>
              <a:t>private</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disable_shallow_copy</a:t>
            </a:r>
            <a:r>
              <a:rPr lang="en-US" dirty="0">
                <a:solidFill>
                  <a:srgbClr val="000000"/>
                </a:solidFill>
                <a:highlight>
                  <a:srgbClr val="FFFFFF"/>
                </a:highlight>
                <a:latin typeface="Consolas"/>
              </a:rPr>
              <a:t>(</a:t>
            </a:r>
            <a:r>
              <a:rPr lang="en-US" dirty="0" err="1">
                <a:solidFill>
                  <a:srgbClr val="0000FF"/>
                </a:solidFill>
                <a:highlight>
                  <a:srgbClr val="FFFFFF"/>
                </a:highlight>
                <a:latin typeface="Consolas"/>
              </a:rPr>
              <a:t>const</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disable_shallow_copy</a:t>
            </a:r>
            <a:r>
              <a:rPr lang="en-US" dirty="0">
                <a:solidFill>
                  <a:srgbClr val="000000"/>
                </a:solidFill>
                <a:highlight>
                  <a:srgbClr val="FFFFFF"/>
                </a:highlight>
                <a:latin typeface="Consolas"/>
              </a:rPr>
              <a:t>&amp;);</a:t>
            </a:r>
          </a:p>
          <a:p>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const</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disable_shallow_copy</a:t>
            </a:r>
            <a:r>
              <a:rPr lang="en-US" dirty="0">
                <a:solidFill>
                  <a:srgbClr val="000000"/>
                </a:solidFill>
                <a:highlight>
                  <a:srgbClr val="FFFFFF"/>
                </a:highlight>
                <a:latin typeface="Consolas"/>
              </a:rPr>
              <a:t>&amp; </a:t>
            </a:r>
            <a:r>
              <a:rPr lang="en-US" dirty="0">
                <a:solidFill>
                  <a:srgbClr val="008080"/>
                </a:solidFill>
                <a:highlight>
                  <a:srgbClr val="FFFFFF"/>
                </a:highlight>
                <a:latin typeface="Consolas"/>
              </a:rPr>
              <a:t>operator=</a:t>
            </a:r>
            <a:r>
              <a:rPr lang="en-US" dirty="0">
                <a:solidFill>
                  <a:srgbClr val="000000"/>
                </a:solidFill>
                <a:highlight>
                  <a:srgbClr val="FFFFFF"/>
                </a:highlight>
                <a:latin typeface="Consolas"/>
              </a:rPr>
              <a:t>(</a:t>
            </a:r>
            <a:r>
              <a:rPr lang="en-US" dirty="0" err="1">
                <a:solidFill>
                  <a:srgbClr val="0000FF"/>
                </a:solidFill>
                <a:highlight>
                  <a:srgbClr val="FFFFFF"/>
                </a:highlight>
                <a:latin typeface="Consolas"/>
              </a:rPr>
              <a:t>const</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disable_shallow_copy</a:t>
            </a:r>
            <a:r>
              <a:rPr lang="en-US" dirty="0">
                <a:solidFill>
                  <a:srgbClr val="000000"/>
                </a:solidFill>
                <a:highlight>
                  <a:srgbClr val="FFFFFF"/>
                </a:highlight>
                <a:latin typeface="Consolas"/>
              </a:rPr>
              <a:t>&amp;);</a:t>
            </a:r>
          </a:p>
          <a:p>
            <a:r>
              <a:rPr lang="en-US" dirty="0">
                <a:solidFill>
                  <a:srgbClr val="000000"/>
                </a:solidFill>
                <a:highlight>
                  <a:srgbClr val="FFFFFF"/>
                </a:highlight>
                <a:latin typeface="Consolas"/>
              </a:rPr>
              <a:t>};</a:t>
            </a:r>
          </a:p>
          <a:p>
            <a:endParaRPr lang="en-US" dirty="0">
              <a:solidFill>
                <a:srgbClr val="000000"/>
              </a:solidFill>
              <a:highlight>
                <a:srgbClr val="FFFFFF"/>
              </a:highlight>
              <a:latin typeface="Consolas"/>
            </a:endParaRPr>
          </a:p>
          <a:p>
            <a:r>
              <a:rPr lang="en-US" dirty="0">
                <a:solidFill>
                  <a:srgbClr val="008000"/>
                </a:solidFill>
                <a:highlight>
                  <a:srgbClr val="FFFFFF"/>
                </a:highlight>
                <a:latin typeface="Consolas"/>
              </a:rPr>
              <a:t>//modern </a:t>
            </a:r>
            <a:r>
              <a:rPr lang="en-US" dirty="0" err="1">
                <a:solidFill>
                  <a:srgbClr val="008000"/>
                </a:solidFill>
                <a:highlight>
                  <a:srgbClr val="FFFFFF"/>
                </a:highlight>
                <a:latin typeface="Consolas"/>
              </a:rPr>
              <a:t>c</a:t>
            </a:r>
            <a:r>
              <a:rPr lang="en-US" dirty="0" err="1" smtClean="0">
                <a:solidFill>
                  <a:srgbClr val="008000"/>
                </a:solidFill>
                <a:highlight>
                  <a:srgbClr val="FFFFFF"/>
                </a:highlight>
                <a:latin typeface="Consolas"/>
              </a:rPr>
              <a:t>++</a:t>
            </a:r>
            <a:endParaRPr lang="en-US" dirty="0">
              <a:solidFill>
                <a:srgbClr val="000000"/>
              </a:solidFill>
              <a:highlight>
                <a:srgbClr val="FFFFFF"/>
              </a:highlight>
              <a:latin typeface="Consolas"/>
            </a:endParaRPr>
          </a:p>
          <a:p>
            <a:r>
              <a:rPr lang="en-US" dirty="0">
                <a:solidFill>
                  <a:srgbClr val="0000FF"/>
                </a:solidFill>
                <a:highlight>
                  <a:srgbClr val="FFFFFF"/>
                </a:highlight>
                <a:latin typeface="Consolas"/>
              </a:rPr>
              <a:t>class</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disable_shallow_copy</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a:t>
            </a:r>
          </a:p>
          <a:p>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disable_shallow_copy</a:t>
            </a:r>
            <a:r>
              <a:rPr lang="en-US" dirty="0">
                <a:solidFill>
                  <a:srgbClr val="000000"/>
                </a:solidFill>
                <a:highlight>
                  <a:srgbClr val="FFFFFF"/>
                </a:highlight>
                <a:latin typeface="Consolas"/>
              </a:rPr>
              <a:t>(</a:t>
            </a:r>
            <a:r>
              <a:rPr lang="en-US" dirty="0" err="1">
                <a:solidFill>
                  <a:srgbClr val="0000FF"/>
                </a:solidFill>
                <a:highlight>
                  <a:srgbClr val="FFFFFF"/>
                </a:highlight>
                <a:latin typeface="Consolas"/>
              </a:rPr>
              <a:t>const</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disable_shallow_copy</a:t>
            </a:r>
            <a:r>
              <a:rPr lang="en-US" dirty="0">
                <a:solidFill>
                  <a:srgbClr val="000000"/>
                </a:solidFill>
                <a:highlight>
                  <a:srgbClr val="FFFFFF"/>
                </a:highlight>
                <a:latin typeface="Consolas"/>
              </a:rPr>
              <a:t>&amp;) = </a:t>
            </a:r>
            <a:r>
              <a:rPr lang="en-US" dirty="0">
                <a:solidFill>
                  <a:srgbClr val="0000FF"/>
                </a:solidFill>
                <a:highlight>
                  <a:srgbClr val="FFFFFF"/>
                </a:highlight>
                <a:latin typeface="Consolas"/>
              </a:rPr>
              <a:t>delete</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err="1" smtClean="0">
                <a:solidFill>
                  <a:srgbClr val="0000FF"/>
                </a:solidFill>
                <a:highlight>
                  <a:srgbClr val="FFFFFF"/>
                </a:highlight>
                <a:latin typeface="Consolas"/>
              </a:rPr>
              <a:t>disable_shallow_copy</a:t>
            </a:r>
            <a:r>
              <a:rPr lang="en-US" dirty="0">
                <a:solidFill>
                  <a:srgbClr val="000000"/>
                </a:solidFill>
                <a:highlight>
                  <a:srgbClr val="FFFFFF"/>
                </a:highlight>
                <a:latin typeface="Consolas"/>
              </a:rPr>
              <a:t>&amp; </a:t>
            </a:r>
            <a:r>
              <a:rPr lang="en-US" dirty="0">
                <a:solidFill>
                  <a:srgbClr val="008080"/>
                </a:solidFill>
                <a:highlight>
                  <a:srgbClr val="FFFFFF"/>
                </a:highlight>
                <a:latin typeface="Consolas"/>
              </a:rPr>
              <a:t>operator=</a:t>
            </a:r>
            <a:r>
              <a:rPr lang="en-US" dirty="0">
                <a:solidFill>
                  <a:srgbClr val="000000"/>
                </a:solidFill>
                <a:highlight>
                  <a:srgbClr val="FFFFFF"/>
                </a:highlight>
                <a:latin typeface="Consolas"/>
              </a:rPr>
              <a:t>(</a:t>
            </a:r>
            <a:r>
              <a:rPr lang="en-US" dirty="0" err="1">
                <a:solidFill>
                  <a:srgbClr val="0000FF"/>
                </a:solidFill>
                <a:highlight>
                  <a:srgbClr val="FFFFFF"/>
                </a:highlight>
                <a:latin typeface="Consolas"/>
              </a:rPr>
              <a:t>const</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disable_shallow_copy</a:t>
            </a:r>
            <a:r>
              <a:rPr lang="en-US" dirty="0" smtClean="0">
                <a:solidFill>
                  <a:srgbClr val="000000"/>
                </a:solidFill>
                <a:highlight>
                  <a:srgbClr val="FFFFFF"/>
                </a:highlight>
                <a:latin typeface="Consolas"/>
              </a:rPr>
              <a:t>&amp;)=</a:t>
            </a:r>
            <a:r>
              <a:rPr lang="en-US" dirty="0" smtClean="0">
                <a:solidFill>
                  <a:srgbClr val="0000FF"/>
                </a:solidFill>
                <a:highlight>
                  <a:srgbClr val="FFFFFF"/>
                </a:highlight>
                <a:latin typeface="Consolas"/>
              </a:rPr>
              <a:t>delete</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a:t>
            </a:r>
            <a:endParaRPr lang="en-US" dirty="0"/>
          </a:p>
        </p:txBody>
      </p:sp>
    </p:spTree>
    <p:extLst>
      <p:ext uri="{BB962C8B-B14F-4D97-AF65-F5344CB8AC3E}">
        <p14:creationId xmlns:p14="http://schemas.microsoft.com/office/powerpoint/2010/main" xmlns="" val="24428064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default and deleted function</a:t>
            </a:r>
          </a:p>
        </p:txBody>
      </p:sp>
      <p:sp>
        <p:nvSpPr>
          <p:cNvPr id="3" name="内容占位符 2"/>
          <p:cNvSpPr>
            <a:spLocks noGrp="1"/>
          </p:cNvSpPr>
          <p:nvPr>
            <p:ph sz="quarter" idx="1"/>
          </p:nvPr>
        </p:nvSpPr>
        <p:spPr/>
        <p:txBody>
          <a:bodyPr>
            <a:normAutofit/>
          </a:bodyPr>
          <a:lstStyle/>
          <a:p>
            <a:pPr marL="0" indent="0">
              <a:buNone/>
            </a:pPr>
            <a:r>
              <a:rPr lang="en-US" dirty="0" smtClean="0"/>
              <a:t>default key word can let compile explicit generate special member function</a:t>
            </a:r>
          </a:p>
          <a:p>
            <a:r>
              <a:rPr lang="en-US" sz="1800" dirty="0" smtClean="0"/>
              <a:t>Default </a:t>
            </a:r>
            <a:r>
              <a:rPr lang="en-US" sz="1800" dirty="0"/>
              <a:t>constructor</a:t>
            </a:r>
          </a:p>
          <a:p>
            <a:r>
              <a:rPr lang="en-US" sz="1800" dirty="0" smtClean="0"/>
              <a:t>Copy </a:t>
            </a:r>
            <a:r>
              <a:rPr lang="en-US" sz="1800" dirty="0"/>
              <a:t>constructor</a:t>
            </a:r>
          </a:p>
          <a:p>
            <a:r>
              <a:rPr lang="en-US" sz="1800" dirty="0" smtClean="0"/>
              <a:t>Move </a:t>
            </a:r>
            <a:r>
              <a:rPr lang="en-US" sz="1800" dirty="0"/>
              <a:t>constructor (since C++11)</a:t>
            </a:r>
          </a:p>
          <a:p>
            <a:r>
              <a:rPr lang="en-US" sz="1800" dirty="0" smtClean="0"/>
              <a:t>Copy </a:t>
            </a:r>
            <a:r>
              <a:rPr lang="en-US" sz="1800" dirty="0"/>
              <a:t>assignment operator</a:t>
            </a:r>
          </a:p>
          <a:p>
            <a:r>
              <a:rPr lang="en-US" sz="1800" dirty="0" smtClean="0"/>
              <a:t>Move </a:t>
            </a:r>
            <a:r>
              <a:rPr lang="en-US" sz="1800" dirty="0"/>
              <a:t>assignment operator (since C++11)</a:t>
            </a:r>
          </a:p>
          <a:p>
            <a:r>
              <a:rPr lang="en-US" sz="1800" dirty="0" smtClean="0"/>
              <a:t>Destructor </a:t>
            </a:r>
            <a:endParaRPr lang="en-US" sz="1800" dirty="0"/>
          </a:p>
        </p:txBody>
      </p:sp>
      <p:sp>
        <p:nvSpPr>
          <p:cNvPr id="4" name="TextBox 3"/>
          <p:cNvSpPr txBox="1"/>
          <p:nvPr/>
        </p:nvSpPr>
        <p:spPr>
          <a:xfrm>
            <a:off x="611560" y="4653136"/>
            <a:ext cx="3983783" cy="2031325"/>
          </a:xfrm>
          <a:prstGeom prst="rect">
            <a:avLst/>
          </a:prstGeom>
          <a:noFill/>
        </p:spPr>
        <p:txBody>
          <a:bodyPr wrap="none" rtlCol="0">
            <a:spAutoFit/>
          </a:bodyPr>
          <a:lstStyle/>
          <a:p>
            <a:r>
              <a:rPr lang="en-US" dirty="0">
                <a:solidFill>
                  <a:srgbClr val="0000FF"/>
                </a:solidFill>
                <a:highlight>
                  <a:srgbClr val="FFFFFF"/>
                </a:highlight>
                <a:latin typeface="Consolas"/>
              </a:rPr>
              <a:t>class</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Base</a:t>
            </a:r>
            <a:r>
              <a:rPr lang="en-US" dirty="0">
                <a:solidFill>
                  <a:srgbClr val="000000"/>
                </a:solidFill>
                <a:highlight>
                  <a:srgbClr val="FFFFFF"/>
                </a:highlight>
                <a:latin typeface="Consolas"/>
              </a:rPr>
              <a:t> {</a:t>
            </a:r>
          </a:p>
          <a:p>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Base</a:t>
            </a:r>
            <a:r>
              <a:rPr lang="en-US" dirty="0">
                <a:solidFill>
                  <a:srgbClr val="000000"/>
                </a:solidFill>
                <a:highlight>
                  <a:srgbClr val="FFFFFF"/>
                </a:highlight>
                <a:latin typeface="Consolas"/>
              </a:rPr>
              <a:t>() = </a:t>
            </a:r>
            <a:r>
              <a:rPr lang="en-US" dirty="0">
                <a:solidFill>
                  <a:srgbClr val="0000FF"/>
                </a:solidFill>
                <a:highlight>
                  <a:srgbClr val="FFFFFF"/>
                </a:highlight>
                <a:latin typeface="Consolas"/>
              </a:rPr>
              <a:t>default</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virtual</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Base</a:t>
            </a:r>
            <a:r>
              <a:rPr lang="en-US" dirty="0">
                <a:solidFill>
                  <a:srgbClr val="000000"/>
                </a:solidFill>
                <a:highlight>
                  <a:srgbClr val="FFFFFF"/>
                </a:highlight>
                <a:latin typeface="Consolas"/>
              </a:rPr>
              <a:t>() = </a:t>
            </a:r>
            <a:r>
              <a:rPr lang="en-US" dirty="0">
                <a:solidFill>
                  <a:srgbClr val="0000FF"/>
                </a:solidFill>
                <a:highlight>
                  <a:srgbClr val="FFFFFF"/>
                </a:highlight>
                <a:latin typeface="Consolas"/>
              </a:rPr>
              <a:t>default</a:t>
            </a:r>
            <a:r>
              <a:rPr lang="en-US" dirty="0">
                <a:solidFill>
                  <a:srgbClr val="000000"/>
                </a:solidFill>
                <a:highlight>
                  <a:srgbClr val="FFFFFF"/>
                </a:highlight>
                <a:latin typeface="Consolas"/>
              </a:rPr>
              <a:t>;</a:t>
            </a:r>
          </a:p>
          <a:p>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virtual</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void</a:t>
            </a:r>
            <a:r>
              <a:rPr lang="en-US" dirty="0">
                <a:solidFill>
                  <a:srgbClr val="000000"/>
                </a:solidFill>
                <a:highlight>
                  <a:srgbClr val="FFFFFF"/>
                </a:highlight>
                <a:latin typeface="Consolas"/>
              </a:rPr>
              <a:t> </a:t>
            </a:r>
            <a:r>
              <a:rPr lang="en-US" dirty="0" err="1">
                <a:solidFill>
                  <a:srgbClr val="880000"/>
                </a:solidFill>
                <a:highlight>
                  <a:srgbClr val="FFFFFF"/>
                </a:highlight>
                <a:latin typeface="Consolas"/>
              </a:rPr>
              <a:t>do_sth</a:t>
            </a:r>
            <a:r>
              <a:rPr lang="en-US" dirty="0">
                <a:solidFill>
                  <a:srgbClr val="000000"/>
                </a:solidFill>
                <a:highlight>
                  <a:srgbClr val="FFFFFF"/>
                </a:highlight>
                <a:latin typeface="Consolas"/>
              </a:rPr>
              <a:t>() = 0;</a:t>
            </a:r>
          </a:p>
          <a:p>
            <a:r>
              <a:rPr lang="en-US" dirty="0">
                <a:solidFill>
                  <a:srgbClr val="000000"/>
                </a:solidFill>
                <a:highlight>
                  <a:srgbClr val="FFFFFF"/>
                </a:highlight>
                <a:latin typeface="Consolas"/>
              </a:rPr>
              <a:t>};</a:t>
            </a:r>
            <a:endParaRPr lang="en-US" dirty="0"/>
          </a:p>
        </p:txBody>
      </p:sp>
    </p:spTree>
    <p:extLst>
      <p:ext uri="{BB962C8B-B14F-4D97-AF65-F5344CB8AC3E}">
        <p14:creationId xmlns:p14="http://schemas.microsoft.com/office/powerpoint/2010/main" xmlns="" val="5321988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override </a:t>
            </a:r>
            <a:r>
              <a:rPr lang="en-US" dirty="0" smtClean="0"/>
              <a:t>controls</a:t>
            </a:r>
            <a:endParaRPr lang="en-US" dirty="0"/>
          </a:p>
        </p:txBody>
      </p:sp>
      <p:sp>
        <p:nvSpPr>
          <p:cNvPr id="3" name="内容占位符 2"/>
          <p:cNvSpPr>
            <a:spLocks noGrp="1"/>
          </p:cNvSpPr>
          <p:nvPr>
            <p:ph sz="quarter" idx="1"/>
          </p:nvPr>
        </p:nvSpPr>
        <p:spPr/>
        <p:txBody>
          <a:bodyPr>
            <a:normAutofit/>
          </a:bodyPr>
          <a:lstStyle/>
          <a:p>
            <a:pPr marL="0" indent="0">
              <a:buNone/>
            </a:pPr>
            <a:r>
              <a:rPr lang="en-US" dirty="0" smtClean="0"/>
              <a:t>Your code may make others confusing or get unwanted behavior</a:t>
            </a:r>
          </a:p>
          <a:p>
            <a:pPr marL="0" indent="0">
              <a:buNone/>
            </a:pPr>
            <a:endParaRPr lang="en-US" dirty="0"/>
          </a:p>
          <a:p>
            <a:pPr marL="0" indent="0">
              <a:buNone/>
            </a:pPr>
            <a:endParaRPr lang="en-US" dirty="0"/>
          </a:p>
        </p:txBody>
      </p:sp>
      <p:sp>
        <p:nvSpPr>
          <p:cNvPr id="4" name="TextBox 3"/>
          <p:cNvSpPr txBox="1"/>
          <p:nvPr/>
        </p:nvSpPr>
        <p:spPr>
          <a:xfrm>
            <a:off x="566065" y="2636912"/>
            <a:ext cx="6896440" cy="3693319"/>
          </a:xfrm>
          <a:prstGeom prst="rect">
            <a:avLst/>
          </a:prstGeom>
          <a:noFill/>
        </p:spPr>
        <p:txBody>
          <a:bodyPr wrap="none" rtlCol="0">
            <a:spAutoFit/>
          </a:bodyPr>
          <a:lstStyle/>
          <a:p>
            <a:r>
              <a:rPr lang="en-US" dirty="0" err="1" smtClean="0">
                <a:solidFill>
                  <a:srgbClr val="0000FF"/>
                </a:solidFill>
                <a:highlight>
                  <a:srgbClr val="FFFFFF"/>
                </a:highlight>
                <a:latin typeface="Consolas"/>
              </a:rPr>
              <a:t>struct</a:t>
            </a:r>
            <a:r>
              <a:rPr lang="en-US" dirty="0" smtClean="0">
                <a:solidFill>
                  <a:srgbClr val="000000"/>
                </a:solidFill>
                <a:highlight>
                  <a:srgbClr val="FFFFFF"/>
                </a:highlight>
                <a:latin typeface="Consolas"/>
              </a:rPr>
              <a:t> </a:t>
            </a:r>
            <a:r>
              <a:rPr lang="en-US" dirty="0">
                <a:solidFill>
                  <a:srgbClr val="0000FF"/>
                </a:solidFill>
                <a:highlight>
                  <a:srgbClr val="FFFFFF"/>
                </a:highlight>
                <a:latin typeface="Consolas"/>
              </a:rPr>
              <a:t>Base</a:t>
            </a:r>
            <a:r>
              <a:rPr lang="en-US" dirty="0">
                <a:solidFill>
                  <a:srgbClr val="000000"/>
                </a:solidFill>
                <a:highlight>
                  <a:srgbClr val="FFFFFF"/>
                </a:highlight>
                <a:latin typeface="Consolas"/>
              </a:rPr>
              <a:t> </a:t>
            </a:r>
            <a:r>
              <a:rPr lang="en-US" dirty="0" smtClean="0">
                <a:solidFill>
                  <a:srgbClr val="000000"/>
                </a:solidFill>
                <a:highlight>
                  <a:srgbClr val="FFFFFF"/>
                </a:highlight>
                <a:latin typeface="Consolas"/>
              </a:rPr>
              <a:t>{</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virtual</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Base</a:t>
            </a:r>
            <a:r>
              <a:rPr lang="en-US" dirty="0">
                <a:solidFill>
                  <a:srgbClr val="000000"/>
                </a:solidFill>
                <a:highlight>
                  <a:srgbClr val="FFFFFF"/>
                </a:highlight>
                <a:latin typeface="Consolas"/>
              </a:rPr>
              <a:t>() = </a:t>
            </a:r>
            <a:r>
              <a:rPr lang="en-US" dirty="0">
                <a:solidFill>
                  <a:srgbClr val="0000FF"/>
                </a:solidFill>
                <a:highlight>
                  <a:srgbClr val="FFFFFF"/>
                </a:highlight>
                <a:latin typeface="Consolas"/>
              </a:rPr>
              <a:t>default</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virtual</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void</a:t>
            </a:r>
            <a:r>
              <a:rPr lang="en-US" dirty="0">
                <a:solidFill>
                  <a:srgbClr val="000000"/>
                </a:solidFill>
                <a:highlight>
                  <a:srgbClr val="FFFFFF"/>
                </a:highlight>
                <a:latin typeface="Consolas"/>
              </a:rPr>
              <a:t> </a:t>
            </a:r>
            <a:r>
              <a:rPr lang="en-US" dirty="0">
                <a:solidFill>
                  <a:srgbClr val="880000"/>
                </a:solidFill>
                <a:highlight>
                  <a:srgbClr val="FFFFFF"/>
                </a:highlight>
                <a:latin typeface="Consolas"/>
              </a:rPr>
              <a:t>run</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virtual</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a:t>
            </a:r>
            <a:r>
              <a:rPr lang="en-US" dirty="0" err="1">
                <a:solidFill>
                  <a:srgbClr val="880000"/>
                </a:solidFill>
                <a:highlight>
                  <a:srgbClr val="FFFFFF"/>
                </a:highlight>
                <a:latin typeface="Consolas"/>
              </a:rPr>
              <a:t>get_age</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const</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virtual</a:t>
            </a:r>
            <a:r>
              <a:rPr lang="en-US" dirty="0">
                <a:solidFill>
                  <a:srgbClr val="000000"/>
                </a:solidFill>
                <a:highlight>
                  <a:srgbClr val="FFFFFF"/>
                </a:highlight>
                <a:latin typeface="Consolas"/>
              </a:rPr>
              <a:t> </a:t>
            </a:r>
            <a:r>
              <a:rPr lang="en-US" i="1" dirty="0" err="1">
                <a:solidFill>
                  <a:srgbClr val="0000FF"/>
                </a:solidFill>
                <a:highlight>
                  <a:srgbClr val="FFFFFF"/>
                </a:highlight>
                <a:latin typeface="Consolas"/>
              </a:rPr>
              <a:t>std</a:t>
            </a:r>
            <a:r>
              <a:rPr lang="en-US" dirty="0">
                <a:solidFill>
                  <a:srgbClr val="000000"/>
                </a:solidFill>
                <a:highlight>
                  <a:srgbClr val="FFFFFF"/>
                </a:highlight>
                <a:latin typeface="Consolas"/>
              </a:rPr>
              <a:t>::</a:t>
            </a:r>
            <a:r>
              <a:rPr lang="en-US" i="1" dirty="0">
                <a:solidFill>
                  <a:srgbClr val="0000FF"/>
                </a:solidFill>
                <a:highlight>
                  <a:srgbClr val="FFFFFF"/>
                </a:highlight>
                <a:latin typeface="Consolas"/>
              </a:rPr>
              <a:t>string</a:t>
            </a:r>
            <a:r>
              <a:rPr lang="en-US" dirty="0">
                <a:solidFill>
                  <a:srgbClr val="000000"/>
                </a:solidFill>
                <a:highlight>
                  <a:srgbClr val="FFFFFF"/>
                </a:highlight>
                <a:latin typeface="Consolas"/>
              </a:rPr>
              <a:t> </a:t>
            </a:r>
            <a:r>
              <a:rPr lang="en-US" dirty="0" err="1">
                <a:solidFill>
                  <a:srgbClr val="880000"/>
                </a:solidFill>
                <a:highlight>
                  <a:srgbClr val="FFFFFF"/>
                </a:highlight>
                <a:latin typeface="Consolas"/>
              </a:rPr>
              <a:t>get_name</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void</a:t>
            </a:r>
            <a:r>
              <a:rPr lang="en-US" dirty="0">
                <a:solidFill>
                  <a:srgbClr val="000000"/>
                </a:solidFill>
                <a:highlight>
                  <a:srgbClr val="FFFFFF"/>
                </a:highlight>
                <a:latin typeface="Consolas"/>
              </a:rPr>
              <a:t> </a:t>
            </a:r>
            <a:r>
              <a:rPr lang="en-US" dirty="0">
                <a:solidFill>
                  <a:srgbClr val="880000"/>
                </a:solidFill>
                <a:highlight>
                  <a:srgbClr val="FFFFFF"/>
                </a:highlight>
                <a:latin typeface="Consolas"/>
              </a:rPr>
              <a:t>die</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a:t>
            </a:r>
          </a:p>
          <a:p>
            <a:r>
              <a:rPr lang="en-US" dirty="0" err="1" smtClean="0">
                <a:solidFill>
                  <a:srgbClr val="0000FF"/>
                </a:solidFill>
                <a:highlight>
                  <a:srgbClr val="FFFFFF"/>
                </a:highlight>
                <a:latin typeface="Consolas"/>
              </a:rPr>
              <a:t>struct</a:t>
            </a:r>
            <a:r>
              <a:rPr lang="en-US" dirty="0" smtClean="0">
                <a:solidFill>
                  <a:srgbClr val="000000"/>
                </a:solidFill>
                <a:highlight>
                  <a:srgbClr val="FFFFFF"/>
                </a:highlight>
                <a:latin typeface="Consolas"/>
              </a:rPr>
              <a:t> </a:t>
            </a:r>
            <a:r>
              <a:rPr lang="en-US" dirty="0">
                <a:solidFill>
                  <a:srgbClr val="0000FF"/>
                </a:solidFill>
                <a:highlight>
                  <a:srgbClr val="FFFFFF"/>
                </a:highlight>
                <a:latin typeface="Consolas"/>
              </a:rPr>
              <a:t>Child</a:t>
            </a:r>
            <a:r>
              <a:rPr lang="en-US" dirty="0">
                <a:solidFill>
                  <a:srgbClr val="000000"/>
                </a:solidFill>
                <a:highlight>
                  <a:srgbClr val="FFFFFF"/>
                </a:highlight>
                <a:latin typeface="Consolas"/>
              </a:rPr>
              <a:t> : </a:t>
            </a:r>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Base</a:t>
            </a:r>
            <a:endParaRPr lang="en-US" dirty="0">
              <a:solidFill>
                <a:srgbClr val="000000"/>
              </a:solidFill>
              <a:highlight>
                <a:srgbClr val="FFFFFF"/>
              </a:highlight>
              <a:latin typeface="Consolas"/>
            </a:endParaRPr>
          </a:p>
          <a:p>
            <a:r>
              <a:rPr lang="en-US" dirty="0" smtClean="0">
                <a:solidFill>
                  <a:srgbClr val="000000"/>
                </a:solidFill>
                <a:highlight>
                  <a:srgbClr val="FFFFFF"/>
                </a:highlight>
                <a:latin typeface="Consolas"/>
              </a:rPr>
              <a:t>{</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void</a:t>
            </a:r>
            <a:r>
              <a:rPr lang="en-US" dirty="0">
                <a:solidFill>
                  <a:srgbClr val="000000"/>
                </a:solidFill>
                <a:highlight>
                  <a:srgbClr val="FFFFFF"/>
                </a:highlight>
                <a:latin typeface="Consolas"/>
              </a:rPr>
              <a:t> </a:t>
            </a:r>
            <a:r>
              <a:rPr lang="en-US" dirty="0">
                <a:solidFill>
                  <a:srgbClr val="880000"/>
                </a:solidFill>
                <a:highlight>
                  <a:srgbClr val="FFFFFF"/>
                </a:highlight>
                <a:latin typeface="Consolas"/>
              </a:rPr>
              <a:t>run</a:t>
            </a:r>
            <a:r>
              <a:rPr lang="en-US" dirty="0">
                <a:solidFill>
                  <a:srgbClr val="000000"/>
                </a:solidFill>
                <a:highlight>
                  <a:srgbClr val="FFFFFF"/>
                </a:highlight>
                <a:latin typeface="Consolas"/>
              </a:rPr>
              <a:t>();</a:t>
            </a:r>
            <a:r>
              <a:rPr lang="en-US" dirty="0">
                <a:solidFill>
                  <a:srgbClr val="008000"/>
                </a:solidFill>
                <a:highlight>
                  <a:srgbClr val="FFFFFF"/>
                </a:highlight>
                <a:latin typeface="Consolas"/>
              </a:rPr>
              <a:t>//override </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a:t>
            </a:r>
            <a:r>
              <a:rPr lang="en-US" dirty="0" err="1">
                <a:solidFill>
                  <a:srgbClr val="880000"/>
                </a:solidFill>
                <a:highlight>
                  <a:srgbClr val="FFFFFF"/>
                </a:highlight>
                <a:latin typeface="Consolas"/>
              </a:rPr>
              <a:t>get_age</a:t>
            </a:r>
            <a:r>
              <a:rPr lang="en-US" dirty="0">
                <a:solidFill>
                  <a:srgbClr val="000000"/>
                </a:solidFill>
                <a:highlight>
                  <a:srgbClr val="FFFFFF"/>
                </a:highlight>
                <a:latin typeface="Consolas"/>
              </a:rPr>
              <a:t>();</a:t>
            </a:r>
            <a:r>
              <a:rPr lang="en-US" dirty="0">
                <a:solidFill>
                  <a:srgbClr val="008000"/>
                </a:solidFill>
                <a:highlight>
                  <a:srgbClr val="FFFFFF"/>
                </a:highlight>
                <a:latin typeface="Consolas"/>
              </a:rPr>
              <a:t>//not override , signature mismatch</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void</a:t>
            </a:r>
            <a:r>
              <a:rPr lang="en-US" dirty="0">
                <a:solidFill>
                  <a:srgbClr val="000000"/>
                </a:solidFill>
                <a:highlight>
                  <a:srgbClr val="FFFFFF"/>
                </a:highlight>
                <a:latin typeface="Consolas"/>
              </a:rPr>
              <a:t> </a:t>
            </a:r>
            <a:r>
              <a:rPr lang="en-US" dirty="0">
                <a:solidFill>
                  <a:srgbClr val="880000"/>
                </a:solidFill>
                <a:highlight>
                  <a:srgbClr val="FFFFFF"/>
                </a:highlight>
                <a:latin typeface="Consolas"/>
              </a:rPr>
              <a:t>die</a:t>
            </a:r>
            <a:r>
              <a:rPr lang="en-US" dirty="0">
                <a:solidFill>
                  <a:srgbClr val="000000"/>
                </a:solidFill>
                <a:highlight>
                  <a:srgbClr val="FFFFFF"/>
                </a:highlight>
                <a:latin typeface="Consolas"/>
              </a:rPr>
              <a:t>();</a:t>
            </a:r>
            <a:r>
              <a:rPr lang="en-US" dirty="0">
                <a:solidFill>
                  <a:srgbClr val="008000"/>
                </a:solidFill>
                <a:highlight>
                  <a:srgbClr val="FFFFFF"/>
                </a:highlight>
                <a:latin typeface="Consolas"/>
              </a:rPr>
              <a:t>//overwrite die</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a:t>
            </a:r>
            <a:endParaRPr lang="en-US" dirty="0"/>
          </a:p>
        </p:txBody>
      </p:sp>
    </p:spTree>
    <p:extLst>
      <p:ext uri="{BB962C8B-B14F-4D97-AF65-F5344CB8AC3E}">
        <p14:creationId xmlns:p14="http://schemas.microsoft.com/office/powerpoint/2010/main" xmlns="" val="38428894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override controls</a:t>
            </a:r>
          </a:p>
        </p:txBody>
      </p:sp>
      <p:sp>
        <p:nvSpPr>
          <p:cNvPr id="3" name="内容占位符 2"/>
          <p:cNvSpPr>
            <a:spLocks noGrp="1"/>
          </p:cNvSpPr>
          <p:nvPr>
            <p:ph sz="quarter" idx="1"/>
          </p:nvPr>
        </p:nvSpPr>
        <p:spPr/>
        <p:txBody>
          <a:bodyPr/>
          <a:lstStyle/>
          <a:p>
            <a:pPr marL="0" indent="0">
              <a:buNone/>
            </a:pPr>
            <a:r>
              <a:rPr lang="en-US" dirty="0" smtClean="0"/>
              <a:t>Use modern </a:t>
            </a:r>
            <a:r>
              <a:rPr lang="en-US" dirty="0" err="1" smtClean="0"/>
              <a:t>c++</a:t>
            </a:r>
            <a:r>
              <a:rPr lang="en-US" dirty="0" smtClean="0"/>
              <a:t> to make things more clear, catch error before it get worse.</a:t>
            </a:r>
            <a:endParaRPr lang="en-US" dirty="0"/>
          </a:p>
        </p:txBody>
      </p:sp>
      <p:sp>
        <p:nvSpPr>
          <p:cNvPr id="4" name="TextBox 3"/>
          <p:cNvSpPr txBox="1"/>
          <p:nvPr/>
        </p:nvSpPr>
        <p:spPr>
          <a:xfrm>
            <a:off x="611560" y="2636912"/>
            <a:ext cx="8162812" cy="4524315"/>
          </a:xfrm>
          <a:prstGeom prst="rect">
            <a:avLst/>
          </a:prstGeom>
          <a:noFill/>
        </p:spPr>
        <p:txBody>
          <a:bodyPr wrap="none" rtlCol="0">
            <a:spAutoFit/>
          </a:bodyPr>
          <a:lstStyle/>
          <a:p>
            <a:r>
              <a:rPr lang="en-US" dirty="0" err="1">
                <a:solidFill>
                  <a:srgbClr val="0000FF"/>
                </a:solidFill>
                <a:highlight>
                  <a:srgbClr val="FFFFFF"/>
                </a:highlight>
                <a:latin typeface="Consolas"/>
              </a:rPr>
              <a:t>struct</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Base</a:t>
            </a:r>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virtual</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Base</a:t>
            </a:r>
            <a:r>
              <a:rPr lang="en-US" dirty="0">
                <a:solidFill>
                  <a:srgbClr val="000000"/>
                </a:solidFill>
                <a:highlight>
                  <a:srgbClr val="FFFFFF"/>
                </a:highlight>
                <a:latin typeface="Consolas"/>
              </a:rPr>
              <a:t>() = </a:t>
            </a:r>
            <a:r>
              <a:rPr lang="en-US" dirty="0">
                <a:solidFill>
                  <a:srgbClr val="0000FF"/>
                </a:solidFill>
                <a:highlight>
                  <a:srgbClr val="FFFFFF"/>
                </a:highlight>
                <a:latin typeface="Consolas"/>
              </a:rPr>
              <a:t>default</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virtual</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void</a:t>
            </a:r>
            <a:r>
              <a:rPr lang="en-US" dirty="0">
                <a:solidFill>
                  <a:srgbClr val="000000"/>
                </a:solidFill>
                <a:highlight>
                  <a:srgbClr val="FFFFFF"/>
                </a:highlight>
                <a:latin typeface="Consolas"/>
              </a:rPr>
              <a:t> </a:t>
            </a:r>
            <a:r>
              <a:rPr lang="en-US" dirty="0">
                <a:solidFill>
                  <a:srgbClr val="880000"/>
                </a:solidFill>
                <a:highlight>
                  <a:srgbClr val="FFFFFF"/>
                </a:highlight>
                <a:latin typeface="Consolas"/>
              </a:rPr>
              <a:t>run</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virtual</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a:t>
            </a:r>
            <a:r>
              <a:rPr lang="en-US" dirty="0" err="1">
                <a:solidFill>
                  <a:srgbClr val="880000"/>
                </a:solidFill>
                <a:highlight>
                  <a:srgbClr val="FFFFFF"/>
                </a:highlight>
                <a:latin typeface="Consolas"/>
              </a:rPr>
              <a:t>get_age</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const</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virtual</a:t>
            </a:r>
            <a:r>
              <a:rPr lang="en-US" dirty="0">
                <a:solidFill>
                  <a:srgbClr val="000000"/>
                </a:solidFill>
                <a:highlight>
                  <a:srgbClr val="FFFFFF"/>
                </a:highlight>
                <a:latin typeface="Consolas"/>
              </a:rPr>
              <a:t> </a:t>
            </a:r>
            <a:r>
              <a:rPr lang="en-US" i="1" dirty="0" err="1">
                <a:solidFill>
                  <a:srgbClr val="0000FF"/>
                </a:solidFill>
                <a:highlight>
                  <a:srgbClr val="FFFFFF"/>
                </a:highlight>
                <a:latin typeface="Consolas"/>
              </a:rPr>
              <a:t>std</a:t>
            </a:r>
            <a:r>
              <a:rPr lang="en-US" dirty="0">
                <a:solidFill>
                  <a:srgbClr val="000000"/>
                </a:solidFill>
                <a:highlight>
                  <a:srgbClr val="FFFFFF"/>
                </a:highlight>
                <a:latin typeface="Consolas"/>
              </a:rPr>
              <a:t>::</a:t>
            </a:r>
            <a:r>
              <a:rPr lang="en-US" i="1" dirty="0">
                <a:solidFill>
                  <a:srgbClr val="0000FF"/>
                </a:solidFill>
                <a:highlight>
                  <a:srgbClr val="FFFFFF"/>
                </a:highlight>
                <a:latin typeface="Consolas"/>
              </a:rPr>
              <a:t>string</a:t>
            </a:r>
            <a:r>
              <a:rPr lang="en-US" dirty="0">
                <a:solidFill>
                  <a:srgbClr val="000000"/>
                </a:solidFill>
                <a:highlight>
                  <a:srgbClr val="FFFFFF"/>
                </a:highlight>
                <a:latin typeface="Consolas"/>
              </a:rPr>
              <a:t> </a:t>
            </a:r>
            <a:r>
              <a:rPr lang="en-US" dirty="0" err="1">
                <a:solidFill>
                  <a:srgbClr val="880000"/>
                </a:solidFill>
                <a:highlight>
                  <a:srgbClr val="FFFFFF"/>
                </a:highlight>
                <a:latin typeface="Consolas"/>
              </a:rPr>
              <a:t>get_name</a:t>
            </a: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final;</a:t>
            </a:r>
            <a:r>
              <a:rPr lang="en-US" dirty="0">
                <a:solidFill>
                  <a:srgbClr val="008000"/>
                </a:solidFill>
                <a:highlight>
                  <a:srgbClr val="FFFFFF"/>
                </a:highlight>
                <a:latin typeface="Consolas"/>
              </a:rPr>
              <a:t> //disable inheritance</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void</a:t>
            </a:r>
            <a:r>
              <a:rPr lang="en-US" dirty="0">
                <a:solidFill>
                  <a:srgbClr val="000000"/>
                </a:solidFill>
                <a:highlight>
                  <a:srgbClr val="FFFFFF"/>
                </a:highlight>
                <a:latin typeface="Consolas"/>
              </a:rPr>
              <a:t> </a:t>
            </a:r>
            <a:r>
              <a:rPr lang="en-US" dirty="0">
                <a:solidFill>
                  <a:srgbClr val="880000"/>
                </a:solidFill>
                <a:highlight>
                  <a:srgbClr val="FFFFFF"/>
                </a:highlight>
                <a:latin typeface="Consolas"/>
              </a:rPr>
              <a:t>die</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a:t>
            </a:r>
          </a:p>
          <a:p>
            <a:endParaRPr lang="en-US" dirty="0" smtClean="0">
              <a:solidFill>
                <a:srgbClr val="0000FF"/>
              </a:solidFill>
              <a:highlight>
                <a:srgbClr val="FFFFFF"/>
              </a:highlight>
              <a:latin typeface="Consolas"/>
            </a:endParaRPr>
          </a:p>
          <a:p>
            <a:r>
              <a:rPr lang="en-US" dirty="0" err="1" smtClean="0">
                <a:solidFill>
                  <a:srgbClr val="0000FF"/>
                </a:solidFill>
                <a:highlight>
                  <a:srgbClr val="FFFFFF"/>
                </a:highlight>
                <a:latin typeface="Consolas"/>
              </a:rPr>
              <a:t>struct</a:t>
            </a:r>
            <a:r>
              <a:rPr lang="en-US" dirty="0" smtClean="0">
                <a:solidFill>
                  <a:srgbClr val="000000"/>
                </a:solidFill>
                <a:highlight>
                  <a:srgbClr val="FFFFFF"/>
                </a:highlight>
                <a:latin typeface="Consolas"/>
              </a:rPr>
              <a:t> </a:t>
            </a:r>
            <a:r>
              <a:rPr lang="en-US" dirty="0">
                <a:solidFill>
                  <a:srgbClr val="0000FF"/>
                </a:solidFill>
                <a:highlight>
                  <a:srgbClr val="FFFFFF"/>
                </a:highlight>
                <a:latin typeface="Consolas"/>
              </a:rPr>
              <a:t>Child</a:t>
            </a:r>
            <a:r>
              <a:rPr lang="en-US" dirty="0">
                <a:solidFill>
                  <a:srgbClr val="000000"/>
                </a:solidFill>
                <a:highlight>
                  <a:srgbClr val="FFFFFF"/>
                </a:highlight>
                <a:latin typeface="Consolas"/>
              </a:rPr>
              <a:t> : </a:t>
            </a:r>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Base</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void</a:t>
            </a:r>
            <a:r>
              <a:rPr lang="en-US" dirty="0">
                <a:solidFill>
                  <a:srgbClr val="000000"/>
                </a:solidFill>
                <a:highlight>
                  <a:srgbClr val="FFFFFF"/>
                </a:highlight>
                <a:latin typeface="Consolas"/>
              </a:rPr>
              <a:t> </a:t>
            </a:r>
            <a:r>
              <a:rPr lang="en-US" dirty="0">
                <a:solidFill>
                  <a:srgbClr val="880000"/>
                </a:solidFill>
                <a:highlight>
                  <a:srgbClr val="FFFFFF"/>
                </a:highlight>
                <a:latin typeface="Consolas"/>
              </a:rPr>
              <a:t>run</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override</a:t>
            </a:r>
            <a:r>
              <a:rPr lang="en-US" dirty="0">
                <a:solidFill>
                  <a:srgbClr val="000000"/>
                </a:solidFill>
                <a:highlight>
                  <a:srgbClr val="FFFFFF"/>
                </a:highlight>
                <a:latin typeface="Consolas"/>
              </a:rPr>
              <a:t>;</a:t>
            </a:r>
            <a:r>
              <a:rPr lang="en-US" dirty="0">
                <a:solidFill>
                  <a:srgbClr val="008000"/>
                </a:solidFill>
                <a:highlight>
                  <a:srgbClr val="FFFFFF"/>
                </a:highlight>
                <a:latin typeface="Consolas"/>
              </a:rPr>
              <a:t>//OK override Base::run()</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a:t>
            </a:r>
            <a:r>
              <a:rPr lang="en-US" dirty="0" err="1">
                <a:solidFill>
                  <a:srgbClr val="880000"/>
                </a:solidFill>
                <a:highlight>
                  <a:srgbClr val="FFFFFF"/>
                </a:highlight>
                <a:latin typeface="Consolas"/>
              </a:rPr>
              <a:t>get_age</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override</a:t>
            </a:r>
            <a:r>
              <a:rPr lang="en-US" dirty="0">
                <a:solidFill>
                  <a:srgbClr val="000000"/>
                </a:solidFill>
                <a:highlight>
                  <a:srgbClr val="FFFFFF"/>
                </a:highlight>
                <a:latin typeface="Consolas"/>
              </a:rPr>
              <a:t>;</a:t>
            </a:r>
            <a:r>
              <a:rPr lang="en-US" dirty="0">
                <a:solidFill>
                  <a:srgbClr val="008000"/>
                </a:solidFill>
                <a:highlight>
                  <a:srgbClr val="FFFFFF"/>
                </a:highlight>
                <a:latin typeface="Consolas"/>
              </a:rPr>
              <a:t>//compile time error</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void</a:t>
            </a:r>
            <a:r>
              <a:rPr lang="en-US" dirty="0">
                <a:solidFill>
                  <a:srgbClr val="000000"/>
                </a:solidFill>
                <a:highlight>
                  <a:srgbClr val="FFFFFF"/>
                </a:highlight>
                <a:latin typeface="Consolas"/>
              </a:rPr>
              <a:t> </a:t>
            </a:r>
            <a:r>
              <a:rPr lang="en-US" dirty="0">
                <a:solidFill>
                  <a:srgbClr val="880000"/>
                </a:solidFill>
                <a:highlight>
                  <a:srgbClr val="FFFFFF"/>
                </a:highlight>
                <a:latin typeface="Consolas"/>
              </a:rPr>
              <a:t>die</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override</a:t>
            </a:r>
            <a:r>
              <a:rPr lang="en-US" dirty="0">
                <a:solidFill>
                  <a:srgbClr val="000000"/>
                </a:solidFill>
                <a:highlight>
                  <a:srgbClr val="FFFFFF"/>
                </a:highlight>
                <a:latin typeface="Consolas"/>
              </a:rPr>
              <a:t>;</a:t>
            </a:r>
            <a:r>
              <a:rPr lang="en-US" dirty="0">
                <a:solidFill>
                  <a:srgbClr val="008000"/>
                </a:solidFill>
                <a:highlight>
                  <a:srgbClr val="FFFFFF"/>
                </a:highlight>
                <a:latin typeface="Consolas"/>
              </a:rPr>
              <a:t>//compile time </a:t>
            </a:r>
            <a:r>
              <a:rPr lang="en-US" dirty="0" smtClean="0">
                <a:solidFill>
                  <a:srgbClr val="008000"/>
                </a:solidFill>
                <a:highlight>
                  <a:srgbClr val="FFFFFF"/>
                </a:highlight>
                <a:latin typeface="Consolas"/>
              </a:rPr>
              <a:t>error</a:t>
            </a:r>
          </a:p>
          <a:p>
            <a:r>
              <a:rPr lang="en-US" dirty="0" smtClean="0">
                <a:solidFill>
                  <a:srgbClr val="008000"/>
                </a:solidFill>
                <a:highlight>
                  <a:srgbClr val="FFFFFF"/>
                </a:highlight>
                <a:latin typeface="Consolas"/>
              </a:rPr>
              <a:t>    </a:t>
            </a:r>
            <a:r>
              <a:rPr lang="en-US" i="1" dirty="0" err="1" smtClean="0">
                <a:solidFill>
                  <a:srgbClr val="0000FF"/>
                </a:solidFill>
                <a:highlight>
                  <a:srgbClr val="FFFFFF"/>
                </a:highlight>
                <a:latin typeface="Consolas"/>
              </a:rPr>
              <a:t>std</a:t>
            </a:r>
            <a:r>
              <a:rPr lang="en-US" dirty="0">
                <a:solidFill>
                  <a:srgbClr val="000000"/>
                </a:solidFill>
                <a:highlight>
                  <a:srgbClr val="FFFFFF"/>
                </a:highlight>
                <a:latin typeface="Consolas"/>
              </a:rPr>
              <a:t>::</a:t>
            </a:r>
            <a:r>
              <a:rPr lang="en-US" i="1" dirty="0">
                <a:solidFill>
                  <a:srgbClr val="0000FF"/>
                </a:solidFill>
                <a:highlight>
                  <a:srgbClr val="FFFFFF"/>
                </a:highlight>
                <a:latin typeface="Consolas"/>
              </a:rPr>
              <a:t>string</a:t>
            </a:r>
            <a:r>
              <a:rPr lang="en-US" dirty="0">
                <a:solidFill>
                  <a:srgbClr val="000000"/>
                </a:solidFill>
                <a:highlight>
                  <a:srgbClr val="FFFFFF"/>
                </a:highlight>
                <a:latin typeface="Consolas"/>
              </a:rPr>
              <a:t> </a:t>
            </a:r>
            <a:r>
              <a:rPr lang="en-US" dirty="0" err="1">
                <a:solidFill>
                  <a:srgbClr val="880000"/>
                </a:solidFill>
                <a:highlight>
                  <a:srgbClr val="FFFFFF"/>
                </a:highlight>
                <a:latin typeface="Consolas"/>
              </a:rPr>
              <a:t>get_name</a:t>
            </a:r>
            <a:r>
              <a:rPr lang="en-US" dirty="0" smtClean="0">
                <a:solidFill>
                  <a:srgbClr val="000000"/>
                </a:solidFill>
                <a:highlight>
                  <a:srgbClr val="FFFFFF"/>
                </a:highlight>
                <a:latin typeface="Consolas"/>
              </a:rPr>
              <a:t>() </a:t>
            </a:r>
            <a:r>
              <a:rPr lang="en-US" dirty="0">
                <a:solidFill>
                  <a:srgbClr val="0000FF"/>
                </a:solidFill>
                <a:highlight>
                  <a:srgbClr val="FFFFFF"/>
                </a:highlight>
                <a:latin typeface="Consolas"/>
              </a:rPr>
              <a:t>override</a:t>
            </a:r>
            <a:r>
              <a:rPr lang="en-US" dirty="0">
                <a:solidFill>
                  <a:srgbClr val="000000"/>
                </a:solidFill>
                <a:highlight>
                  <a:srgbClr val="FFFFFF"/>
                </a:highlight>
                <a:latin typeface="Consolas"/>
              </a:rPr>
              <a:t>;</a:t>
            </a:r>
            <a:r>
              <a:rPr lang="en-US" dirty="0">
                <a:solidFill>
                  <a:srgbClr val="008000"/>
                </a:solidFill>
                <a:highlight>
                  <a:srgbClr val="FFFFFF"/>
                </a:highlight>
                <a:latin typeface="Consolas"/>
              </a:rPr>
              <a:t>//compile time error</a:t>
            </a:r>
          </a:p>
          <a:p>
            <a:r>
              <a:rPr lang="en-US" dirty="0" smtClean="0">
                <a:solidFill>
                  <a:srgbClr val="000000"/>
                </a:solidFill>
                <a:highlight>
                  <a:srgbClr val="FFFFFF"/>
                </a:highlight>
                <a:latin typeface="Consolas"/>
              </a:rPr>
              <a:t>};</a:t>
            </a:r>
            <a:endParaRPr lang="en-US" dirty="0">
              <a:solidFill>
                <a:srgbClr val="000000"/>
              </a:solidFill>
              <a:highlight>
                <a:srgbClr val="FFFFFF"/>
              </a:highlight>
              <a:latin typeface="Consolas"/>
            </a:endParaRPr>
          </a:p>
          <a:p>
            <a:endParaRPr lang="en-US" dirty="0"/>
          </a:p>
        </p:txBody>
      </p:sp>
    </p:spTree>
    <p:extLst>
      <p:ext uri="{BB962C8B-B14F-4D97-AF65-F5344CB8AC3E}">
        <p14:creationId xmlns:p14="http://schemas.microsoft.com/office/powerpoint/2010/main" xmlns="" val="20130130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scoped </a:t>
            </a:r>
            <a:r>
              <a:rPr lang="en-US" dirty="0" err="1" smtClean="0"/>
              <a:t>enum</a:t>
            </a:r>
            <a:endParaRPr lang="en-US" dirty="0"/>
          </a:p>
        </p:txBody>
      </p:sp>
      <p:sp>
        <p:nvSpPr>
          <p:cNvPr id="3" name="内容占位符 2"/>
          <p:cNvSpPr>
            <a:spLocks noGrp="1"/>
          </p:cNvSpPr>
          <p:nvPr>
            <p:ph sz="quarter" idx="1"/>
          </p:nvPr>
        </p:nvSpPr>
        <p:spPr/>
        <p:txBody>
          <a:bodyPr>
            <a:normAutofit/>
          </a:bodyPr>
          <a:lstStyle/>
          <a:p>
            <a:r>
              <a:rPr lang="en-US" dirty="0"/>
              <a:t>conventional </a:t>
            </a:r>
            <a:r>
              <a:rPr lang="en-US" b="1" dirty="0" err="1"/>
              <a:t>enum</a:t>
            </a:r>
            <a:r>
              <a:rPr lang="en-US" dirty="0" err="1"/>
              <a:t>s</a:t>
            </a:r>
            <a:r>
              <a:rPr lang="en-US" dirty="0"/>
              <a:t> implicitly convert to </a:t>
            </a:r>
            <a:r>
              <a:rPr lang="en-US" b="1" dirty="0" err="1"/>
              <a:t>int</a:t>
            </a:r>
            <a:r>
              <a:rPr lang="en-US" dirty="0"/>
              <a:t>, causing errors when someone does not want an enumeration to act as an integer. </a:t>
            </a:r>
          </a:p>
          <a:p>
            <a:r>
              <a:rPr lang="en-US" dirty="0"/>
              <a:t>conventional </a:t>
            </a:r>
            <a:r>
              <a:rPr lang="en-US" b="1" dirty="0" err="1"/>
              <a:t>enum</a:t>
            </a:r>
            <a:r>
              <a:rPr lang="en-US" dirty="0" err="1"/>
              <a:t>s</a:t>
            </a:r>
            <a:r>
              <a:rPr lang="en-US" dirty="0"/>
              <a:t> export their enumerators to the surrounding scope, causing name clashes. </a:t>
            </a:r>
          </a:p>
          <a:p>
            <a:r>
              <a:rPr lang="en-US" dirty="0"/>
              <a:t>the underlying type of an </a:t>
            </a:r>
            <a:r>
              <a:rPr lang="en-US" b="1" dirty="0" err="1"/>
              <a:t>enum</a:t>
            </a:r>
            <a:r>
              <a:rPr lang="en-US" dirty="0"/>
              <a:t> cannot be specified, causing confusion, compatibility problems, and makes forward declaration impossible. </a:t>
            </a:r>
          </a:p>
          <a:p>
            <a:endParaRPr lang="en-US" dirty="0"/>
          </a:p>
        </p:txBody>
      </p:sp>
    </p:spTree>
    <p:extLst>
      <p:ext uri="{BB962C8B-B14F-4D97-AF65-F5344CB8AC3E}">
        <p14:creationId xmlns:p14="http://schemas.microsoft.com/office/powerpoint/2010/main" xmlns="" val="32841673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scoped </a:t>
            </a:r>
            <a:r>
              <a:rPr lang="en-US" dirty="0" err="1"/>
              <a:t>enum</a:t>
            </a:r>
            <a:endParaRPr lang="en-US" dirty="0"/>
          </a:p>
        </p:txBody>
      </p:sp>
      <p:sp>
        <p:nvSpPr>
          <p:cNvPr id="3" name="内容占位符 2"/>
          <p:cNvSpPr>
            <a:spLocks noGrp="1"/>
          </p:cNvSpPr>
          <p:nvPr>
            <p:ph sz="quarter" idx="1"/>
          </p:nvPr>
        </p:nvSpPr>
        <p:spPr/>
        <p:txBody>
          <a:bodyPr>
            <a:normAutofit fontScale="92500" lnSpcReduction="10000"/>
          </a:bodyPr>
          <a:lstStyle/>
          <a:p>
            <a:pPr marL="0" indent="0">
              <a:buNone/>
            </a:pPr>
            <a:r>
              <a:rPr lang="en-US" sz="1800" dirty="0" err="1">
                <a:solidFill>
                  <a:srgbClr val="0000FF"/>
                </a:solidFill>
                <a:highlight>
                  <a:srgbClr val="FFFFFF"/>
                </a:highlight>
                <a:latin typeface="Consolas"/>
              </a:rPr>
              <a:t>enum</a:t>
            </a: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class</a:t>
            </a:r>
            <a:r>
              <a:rPr lang="en-US" sz="1800" dirty="0">
                <a:solidFill>
                  <a:srgbClr val="000000"/>
                </a:solidFill>
                <a:highlight>
                  <a:srgbClr val="FFFFFF"/>
                </a:highlight>
                <a:latin typeface="Consolas"/>
              </a:rPr>
              <a:t> </a:t>
            </a:r>
            <a:r>
              <a:rPr lang="en-US" sz="1800" dirty="0" err="1">
                <a:solidFill>
                  <a:srgbClr val="0000FF"/>
                </a:solidFill>
                <a:highlight>
                  <a:srgbClr val="FFFFFF"/>
                </a:highlight>
                <a:latin typeface="Consolas"/>
              </a:rPr>
              <a:t>EColor</a:t>
            </a:r>
            <a:r>
              <a:rPr lang="en-US" sz="1800" dirty="0">
                <a:solidFill>
                  <a:srgbClr val="000000"/>
                </a:solidFill>
                <a:highlight>
                  <a:srgbClr val="FFFFFF"/>
                </a:highlight>
                <a:latin typeface="Consolas"/>
              </a:rPr>
              <a:t> : </a:t>
            </a:r>
            <a:r>
              <a:rPr lang="en-US" sz="1800" i="1" dirty="0">
                <a:solidFill>
                  <a:srgbClr val="0000FF"/>
                </a:solidFill>
                <a:highlight>
                  <a:srgbClr val="FFFFFF"/>
                </a:highlight>
                <a:latin typeface="Consolas"/>
              </a:rPr>
              <a:t>uint16_t</a:t>
            </a:r>
            <a:r>
              <a:rPr lang="en-US" sz="1800" dirty="0">
                <a:solidFill>
                  <a:srgbClr val="000000"/>
                </a:solidFill>
                <a:highlight>
                  <a:srgbClr val="FFFFFF"/>
                </a:highlight>
                <a:latin typeface="Consolas"/>
              </a:rPr>
              <a:t> {</a:t>
            </a:r>
          </a:p>
          <a:p>
            <a:pPr marL="0" indent="0">
              <a:buNone/>
            </a:pPr>
            <a:r>
              <a:rPr lang="en-US" sz="1800" dirty="0">
                <a:solidFill>
                  <a:srgbClr val="000000"/>
                </a:solidFill>
                <a:highlight>
                  <a:srgbClr val="FFFFFF"/>
                </a:highlight>
                <a:latin typeface="Consolas"/>
              </a:rPr>
              <a:t>    </a:t>
            </a:r>
            <a:r>
              <a:rPr lang="en-US" sz="1800" dirty="0">
                <a:solidFill>
                  <a:srgbClr val="A000A0"/>
                </a:solidFill>
                <a:highlight>
                  <a:srgbClr val="FFFFFF"/>
                </a:highlight>
                <a:latin typeface="Consolas"/>
              </a:rPr>
              <a:t>Red</a:t>
            </a:r>
            <a:r>
              <a:rPr lang="en-US" sz="1800" dirty="0">
                <a:solidFill>
                  <a:srgbClr val="000000"/>
                </a:solidFill>
                <a:highlight>
                  <a:srgbClr val="FFFFFF"/>
                </a:highlight>
                <a:latin typeface="Consolas"/>
              </a:rPr>
              <a:t>, </a:t>
            </a:r>
            <a:r>
              <a:rPr lang="en-US" sz="1800" dirty="0">
                <a:solidFill>
                  <a:srgbClr val="A000A0"/>
                </a:solidFill>
                <a:highlight>
                  <a:srgbClr val="FFFFFF"/>
                </a:highlight>
                <a:latin typeface="Consolas"/>
              </a:rPr>
              <a:t>Green</a:t>
            </a:r>
            <a:r>
              <a:rPr lang="en-US" sz="1800" dirty="0">
                <a:solidFill>
                  <a:srgbClr val="000000"/>
                </a:solidFill>
                <a:highlight>
                  <a:srgbClr val="FFFFFF"/>
                </a:highlight>
                <a:latin typeface="Consolas"/>
              </a:rPr>
              <a:t>, </a:t>
            </a:r>
            <a:r>
              <a:rPr lang="en-US" sz="1800" dirty="0">
                <a:solidFill>
                  <a:srgbClr val="A000A0"/>
                </a:solidFill>
                <a:highlight>
                  <a:srgbClr val="FFFFFF"/>
                </a:highlight>
                <a:latin typeface="Consolas"/>
              </a:rPr>
              <a:t>Blue</a:t>
            </a:r>
            <a:r>
              <a:rPr lang="en-US" sz="1800" dirty="0">
                <a:solidFill>
                  <a:srgbClr val="000000"/>
                </a:solidFill>
                <a:highlight>
                  <a:srgbClr val="FFFFFF"/>
                </a:highlight>
                <a:latin typeface="Consolas"/>
              </a:rPr>
              <a:t>, </a:t>
            </a:r>
            <a:r>
              <a:rPr lang="en-US" sz="1800" dirty="0">
                <a:solidFill>
                  <a:srgbClr val="A000A0"/>
                </a:solidFill>
                <a:highlight>
                  <a:srgbClr val="FFFFFF"/>
                </a:highlight>
                <a:latin typeface="Consolas"/>
              </a:rPr>
              <a:t>Cyan</a:t>
            </a:r>
            <a:r>
              <a:rPr lang="en-US" sz="1800" dirty="0">
                <a:solidFill>
                  <a:srgbClr val="000000"/>
                </a:solidFill>
                <a:highlight>
                  <a:srgbClr val="FFFFFF"/>
                </a:highlight>
                <a:latin typeface="Consolas"/>
              </a:rPr>
              <a:t>, </a:t>
            </a:r>
            <a:r>
              <a:rPr lang="en-US" sz="1800" dirty="0">
                <a:solidFill>
                  <a:srgbClr val="A000A0"/>
                </a:solidFill>
                <a:highlight>
                  <a:srgbClr val="FFFFFF"/>
                </a:highlight>
                <a:latin typeface="Consolas"/>
              </a:rPr>
              <a:t>Black</a:t>
            </a:r>
            <a:r>
              <a:rPr lang="en-US" sz="1800" dirty="0">
                <a:solidFill>
                  <a:srgbClr val="000000"/>
                </a:solidFill>
                <a:highlight>
                  <a:srgbClr val="FFFFFF"/>
                </a:highlight>
                <a:latin typeface="Consolas"/>
              </a:rPr>
              <a:t>, </a:t>
            </a:r>
            <a:r>
              <a:rPr lang="en-US" sz="1800" dirty="0">
                <a:solidFill>
                  <a:srgbClr val="A000A0"/>
                </a:solidFill>
                <a:highlight>
                  <a:srgbClr val="FFFFFF"/>
                </a:highlight>
                <a:latin typeface="Consolas"/>
              </a:rPr>
              <a:t>Yellow</a:t>
            </a:r>
            <a:endParaRPr lang="en-US" sz="1800" dirty="0">
              <a:solidFill>
                <a:srgbClr val="000000"/>
              </a:solidFill>
              <a:highlight>
                <a:srgbClr val="FFFFFF"/>
              </a:highlight>
              <a:latin typeface="Consolas"/>
            </a:endParaRPr>
          </a:p>
          <a:p>
            <a:pPr marL="0" indent="0">
              <a:buNone/>
            </a:pPr>
            <a:r>
              <a:rPr lang="en-US" sz="1800" dirty="0">
                <a:solidFill>
                  <a:srgbClr val="000000"/>
                </a:solidFill>
                <a:highlight>
                  <a:srgbClr val="FFFFFF"/>
                </a:highlight>
                <a:latin typeface="Consolas"/>
              </a:rPr>
              <a:t>};</a:t>
            </a:r>
          </a:p>
          <a:p>
            <a:pPr marL="0" indent="0">
              <a:buNone/>
            </a:pPr>
            <a:endParaRPr lang="en-US" sz="1800" dirty="0">
              <a:solidFill>
                <a:srgbClr val="000000"/>
              </a:solidFill>
              <a:highlight>
                <a:srgbClr val="FFFFFF"/>
              </a:highlight>
              <a:latin typeface="Consolas"/>
            </a:endParaRPr>
          </a:p>
          <a:p>
            <a:pPr marL="0" indent="0">
              <a:buNone/>
            </a:pPr>
            <a:r>
              <a:rPr lang="en-US" sz="1800" dirty="0" err="1">
                <a:solidFill>
                  <a:srgbClr val="0000FF"/>
                </a:solidFill>
                <a:highlight>
                  <a:srgbClr val="FFFFFF"/>
                </a:highlight>
                <a:latin typeface="Consolas"/>
              </a:rPr>
              <a:t>enum</a:t>
            </a: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class</a:t>
            </a:r>
            <a:r>
              <a:rPr lang="en-US" sz="1800" dirty="0">
                <a:solidFill>
                  <a:srgbClr val="000000"/>
                </a:solidFill>
                <a:highlight>
                  <a:srgbClr val="FFFFFF"/>
                </a:highlight>
                <a:latin typeface="Consolas"/>
              </a:rPr>
              <a:t> </a:t>
            </a:r>
            <a:r>
              <a:rPr lang="en-US" sz="1800" dirty="0" err="1">
                <a:solidFill>
                  <a:srgbClr val="0000FF"/>
                </a:solidFill>
                <a:highlight>
                  <a:srgbClr val="FFFFFF"/>
                </a:highlight>
                <a:latin typeface="Consolas"/>
              </a:rPr>
              <a:t>ELogLevel</a:t>
            </a:r>
            <a:r>
              <a:rPr lang="en-US" sz="1800" dirty="0">
                <a:solidFill>
                  <a:srgbClr val="000000"/>
                </a:solidFill>
                <a:highlight>
                  <a:srgbClr val="FFFFFF"/>
                </a:highlight>
                <a:latin typeface="Consolas"/>
              </a:rPr>
              <a:t> : </a:t>
            </a:r>
            <a:r>
              <a:rPr lang="en-US" sz="1800" dirty="0" err="1">
                <a:solidFill>
                  <a:srgbClr val="0000FF"/>
                </a:solidFill>
                <a:highlight>
                  <a:srgbClr val="FFFFFF"/>
                </a:highlight>
                <a:latin typeface="Consolas"/>
              </a:rPr>
              <a:t>int</a:t>
            </a:r>
            <a:r>
              <a:rPr lang="en-US" sz="1800" dirty="0">
                <a:solidFill>
                  <a:srgbClr val="000000"/>
                </a:solidFill>
                <a:highlight>
                  <a:srgbClr val="FFFFFF"/>
                </a:highlight>
                <a:latin typeface="Consolas"/>
              </a:rPr>
              <a:t>;</a:t>
            </a:r>
            <a:r>
              <a:rPr lang="en-US" sz="1800" dirty="0">
                <a:solidFill>
                  <a:srgbClr val="008000"/>
                </a:solidFill>
                <a:highlight>
                  <a:srgbClr val="FFFFFF"/>
                </a:highlight>
                <a:latin typeface="Consolas"/>
              </a:rPr>
              <a:t>//forward declaration, </a:t>
            </a:r>
            <a:r>
              <a:rPr lang="en-US" sz="1800" dirty="0" smtClean="0">
                <a:solidFill>
                  <a:srgbClr val="008000"/>
                </a:solidFill>
                <a:highlight>
                  <a:srgbClr val="FFFFFF"/>
                </a:highlight>
                <a:latin typeface="Consolas"/>
              </a:rPr>
              <a:t>default underlying </a:t>
            </a:r>
            <a:r>
              <a:rPr lang="en-US" sz="1800" dirty="0">
                <a:solidFill>
                  <a:srgbClr val="008000"/>
                </a:solidFill>
                <a:highlight>
                  <a:srgbClr val="FFFFFF"/>
                </a:highlight>
                <a:latin typeface="Consolas"/>
              </a:rPr>
              <a:t>type is </a:t>
            </a:r>
            <a:r>
              <a:rPr lang="en-US" sz="1800" dirty="0" err="1">
                <a:solidFill>
                  <a:srgbClr val="008000"/>
                </a:solidFill>
                <a:highlight>
                  <a:srgbClr val="FFFFFF"/>
                </a:highlight>
                <a:latin typeface="Consolas"/>
              </a:rPr>
              <a:t>int</a:t>
            </a:r>
            <a:endParaRPr lang="en-US" sz="1800" dirty="0">
              <a:solidFill>
                <a:srgbClr val="000000"/>
              </a:solidFill>
              <a:highlight>
                <a:srgbClr val="FFFFFF"/>
              </a:highlight>
              <a:latin typeface="Consolas"/>
            </a:endParaRPr>
          </a:p>
          <a:p>
            <a:pPr marL="0" indent="0">
              <a:buNone/>
            </a:pPr>
            <a:endParaRPr lang="en-US" sz="1800" dirty="0">
              <a:solidFill>
                <a:srgbClr val="000000"/>
              </a:solidFill>
              <a:highlight>
                <a:srgbClr val="FFFFFF"/>
              </a:highlight>
              <a:latin typeface="Consolas"/>
            </a:endParaRPr>
          </a:p>
          <a:p>
            <a:pPr marL="0" indent="0">
              <a:buNone/>
            </a:pPr>
            <a:r>
              <a:rPr lang="en-US" sz="1800" dirty="0" err="1">
                <a:solidFill>
                  <a:srgbClr val="0000FF"/>
                </a:solidFill>
                <a:highlight>
                  <a:srgbClr val="FFFFFF"/>
                </a:highlight>
                <a:latin typeface="Consolas"/>
              </a:rPr>
              <a:t>enum</a:t>
            </a:r>
            <a:r>
              <a:rPr lang="en-US" sz="1800" dirty="0">
                <a:solidFill>
                  <a:srgbClr val="000000"/>
                </a:solidFill>
                <a:highlight>
                  <a:srgbClr val="FFFFFF"/>
                </a:highlight>
                <a:latin typeface="Consolas"/>
              </a:rPr>
              <a:t> </a:t>
            </a:r>
            <a:r>
              <a:rPr lang="en-US" sz="1800" dirty="0" err="1">
                <a:solidFill>
                  <a:srgbClr val="0000FF"/>
                </a:solidFill>
                <a:highlight>
                  <a:srgbClr val="FFFFFF"/>
                </a:highlight>
                <a:latin typeface="Consolas"/>
              </a:rPr>
              <a:t>EBombType</a:t>
            </a:r>
            <a:r>
              <a:rPr lang="en-US" sz="1800" dirty="0">
                <a:solidFill>
                  <a:srgbClr val="000000"/>
                </a:solidFill>
                <a:highlight>
                  <a:srgbClr val="FFFFFF"/>
                </a:highlight>
                <a:latin typeface="Consolas"/>
              </a:rPr>
              <a:t> {</a:t>
            </a:r>
          </a:p>
          <a:p>
            <a:pPr marL="0" indent="0">
              <a:buNone/>
            </a:pPr>
            <a:r>
              <a:rPr lang="en-US" sz="1800" dirty="0">
                <a:solidFill>
                  <a:srgbClr val="000000"/>
                </a:solidFill>
                <a:highlight>
                  <a:srgbClr val="FFFFFF"/>
                </a:highlight>
                <a:latin typeface="Consolas"/>
              </a:rPr>
              <a:t>    </a:t>
            </a:r>
            <a:r>
              <a:rPr lang="en-US" sz="1800" dirty="0" err="1">
                <a:solidFill>
                  <a:srgbClr val="A000A0"/>
                </a:solidFill>
                <a:highlight>
                  <a:srgbClr val="FFFFFF"/>
                </a:highlight>
                <a:latin typeface="Consolas"/>
              </a:rPr>
              <a:t>ENormal</a:t>
            </a:r>
            <a:r>
              <a:rPr lang="en-US" sz="1800" dirty="0">
                <a:solidFill>
                  <a:srgbClr val="000000"/>
                </a:solidFill>
                <a:highlight>
                  <a:srgbClr val="FFFFFF"/>
                </a:highlight>
                <a:latin typeface="Consolas"/>
              </a:rPr>
              <a:t> = 0x1,</a:t>
            </a:r>
          </a:p>
          <a:p>
            <a:pPr marL="0" indent="0">
              <a:buNone/>
            </a:pPr>
            <a:r>
              <a:rPr lang="en-US" sz="1800" dirty="0">
                <a:solidFill>
                  <a:srgbClr val="000000"/>
                </a:solidFill>
                <a:highlight>
                  <a:srgbClr val="FFFFFF"/>
                </a:highlight>
                <a:latin typeface="Consolas"/>
              </a:rPr>
              <a:t>    </a:t>
            </a:r>
            <a:r>
              <a:rPr lang="en-US" sz="1800" dirty="0" err="1">
                <a:solidFill>
                  <a:srgbClr val="A000A0"/>
                </a:solidFill>
                <a:highlight>
                  <a:srgbClr val="FFFFFF"/>
                </a:highlight>
                <a:latin typeface="Consolas"/>
              </a:rPr>
              <a:t>EPoison</a:t>
            </a:r>
            <a:r>
              <a:rPr lang="en-US" sz="1800" dirty="0">
                <a:solidFill>
                  <a:srgbClr val="000000"/>
                </a:solidFill>
                <a:highlight>
                  <a:srgbClr val="FFFFFF"/>
                </a:highlight>
                <a:latin typeface="Consolas"/>
              </a:rPr>
              <a:t> = 1 &lt;&lt; 2,</a:t>
            </a:r>
          </a:p>
          <a:p>
            <a:pPr marL="0" indent="0">
              <a:buNone/>
            </a:pPr>
            <a:r>
              <a:rPr lang="en-US" sz="1800" dirty="0">
                <a:solidFill>
                  <a:srgbClr val="000000"/>
                </a:solidFill>
                <a:highlight>
                  <a:srgbClr val="FFFFFF"/>
                </a:highlight>
                <a:latin typeface="Consolas"/>
              </a:rPr>
              <a:t>    </a:t>
            </a:r>
            <a:r>
              <a:rPr lang="en-US" sz="1800" dirty="0" err="1">
                <a:solidFill>
                  <a:srgbClr val="A000A0"/>
                </a:solidFill>
                <a:highlight>
                  <a:srgbClr val="FFFFFF"/>
                </a:highlight>
                <a:latin typeface="Consolas"/>
              </a:rPr>
              <a:t>EGas</a:t>
            </a:r>
            <a:r>
              <a:rPr lang="en-US" sz="1800" dirty="0">
                <a:solidFill>
                  <a:srgbClr val="000000"/>
                </a:solidFill>
                <a:highlight>
                  <a:srgbClr val="FFFFFF"/>
                </a:highlight>
                <a:latin typeface="Consolas"/>
              </a:rPr>
              <a:t> = 1 &lt;&lt; 3,</a:t>
            </a:r>
          </a:p>
          <a:p>
            <a:pPr marL="0" indent="0">
              <a:buNone/>
            </a:pPr>
            <a:r>
              <a:rPr lang="en-US" sz="1800" dirty="0">
                <a:solidFill>
                  <a:srgbClr val="000000"/>
                </a:solidFill>
                <a:highlight>
                  <a:srgbClr val="FFFFFF"/>
                </a:highlight>
                <a:latin typeface="Consolas"/>
              </a:rPr>
              <a:t>    </a:t>
            </a:r>
            <a:r>
              <a:rPr lang="en-US" sz="1800" dirty="0" err="1">
                <a:solidFill>
                  <a:srgbClr val="A000A0"/>
                </a:solidFill>
                <a:highlight>
                  <a:srgbClr val="FFFFFF"/>
                </a:highlight>
                <a:latin typeface="Consolas"/>
              </a:rPr>
              <a:t>EUnused</a:t>
            </a:r>
            <a:r>
              <a:rPr lang="en-US" sz="1800" dirty="0">
                <a:solidFill>
                  <a:srgbClr val="000000"/>
                </a:solidFill>
                <a:highlight>
                  <a:srgbClr val="FFFFFF"/>
                </a:highlight>
                <a:latin typeface="Consolas"/>
              </a:rPr>
              <a:t> = 1 &lt;&lt; 31 </a:t>
            </a:r>
            <a:r>
              <a:rPr lang="en-US" sz="1800" dirty="0">
                <a:solidFill>
                  <a:srgbClr val="008000"/>
                </a:solidFill>
                <a:highlight>
                  <a:srgbClr val="FFFFFF"/>
                </a:highlight>
                <a:latin typeface="Consolas"/>
              </a:rPr>
              <a:t>//possibly overflow, don't know </a:t>
            </a:r>
            <a:r>
              <a:rPr lang="en-US" sz="1800" dirty="0" err="1">
                <a:solidFill>
                  <a:srgbClr val="008000"/>
                </a:solidFill>
                <a:highlight>
                  <a:srgbClr val="FFFFFF"/>
                </a:highlight>
                <a:latin typeface="Consolas"/>
              </a:rPr>
              <a:t>EBombTYpe's</a:t>
            </a:r>
            <a:r>
              <a:rPr lang="en-US" sz="1800" dirty="0">
                <a:solidFill>
                  <a:srgbClr val="008000"/>
                </a:solidFill>
                <a:highlight>
                  <a:srgbClr val="FFFFFF"/>
                </a:highlight>
                <a:latin typeface="Consolas"/>
              </a:rPr>
              <a:t> element type</a:t>
            </a:r>
            <a:endParaRPr lang="en-US" sz="1800" dirty="0">
              <a:solidFill>
                <a:srgbClr val="000000"/>
              </a:solidFill>
              <a:highlight>
                <a:srgbClr val="FFFFFF"/>
              </a:highlight>
              <a:latin typeface="Consolas"/>
            </a:endParaRPr>
          </a:p>
          <a:p>
            <a:pPr marL="0" indent="0">
              <a:buNone/>
            </a:pPr>
            <a:r>
              <a:rPr lang="en-US" sz="1800" dirty="0" smtClean="0">
                <a:solidFill>
                  <a:srgbClr val="000000"/>
                </a:solidFill>
                <a:highlight>
                  <a:srgbClr val="FFFFFF"/>
                </a:highlight>
                <a:latin typeface="Consolas"/>
              </a:rPr>
              <a:t>};</a:t>
            </a:r>
          </a:p>
          <a:p>
            <a:pPr marL="0" indent="0">
              <a:buNone/>
            </a:pPr>
            <a:r>
              <a:rPr lang="en-US" sz="1800" dirty="0" err="1" smtClean="0">
                <a:solidFill>
                  <a:srgbClr val="0000FF"/>
                </a:solidFill>
                <a:highlight>
                  <a:srgbClr val="FFFFFF"/>
                </a:highlight>
                <a:latin typeface="Consolas"/>
              </a:rPr>
              <a:t>int</a:t>
            </a:r>
            <a:r>
              <a:rPr lang="en-US" sz="1800" dirty="0" smtClean="0">
                <a:solidFill>
                  <a:srgbClr val="000000"/>
                </a:solidFill>
                <a:highlight>
                  <a:srgbClr val="FFFFFF"/>
                </a:highlight>
                <a:latin typeface="Consolas"/>
              </a:rPr>
              <a:t> </a:t>
            </a:r>
            <a:r>
              <a:rPr lang="en-US" sz="1800" dirty="0">
                <a:solidFill>
                  <a:srgbClr val="A000A0"/>
                </a:solidFill>
                <a:highlight>
                  <a:srgbClr val="FFFFFF"/>
                </a:highlight>
                <a:latin typeface="Consolas"/>
              </a:rPr>
              <a:t>Red</a:t>
            </a:r>
            <a:r>
              <a:rPr lang="en-US" sz="1800" dirty="0">
                <a:solidFill>
                  <a:srgbClr val="000000"/>
                </a:solidFill>
                <a:highlight>
                  <a:srgbClr val="FFFFFF"/>
                </a:highlight>
                <a:latin typeface="Consolas"/>
              </a:rPr>
              <a:t> = 10;</a:t>
            </a:r>
            <a:r>
              <a:rPr lang="en-US" sz="1800" dirty="0">
                <a:solidFill>
                  <a:srgbClr val="008000"/>
                </a:solidFill>
                <a:highlight>
                  <a:srgbClr val="FFFFFF"/>
                </a:highlight>
                <a:latin typeface="Consolas"/>
              </a:rPr>
              <a:t>//fine</a:t>
            </a:r>
            <a:endParaRPr lang="en-US" sz="1800" dirty="0">
              <a:solidFill>
                <a:srgbClr val="000000"/>
              </a:solidFill>
              <a:highlight>
                <a:srgbClr val="FFFFFF"/>
              </a:highlight>
              <a:latin typeface="Consolas"/>
            </a:endParaRPr>
          </a:p>
          <a:p>
            <a:pPr marL="0" indent="0">
              <a:buNone/>
            </a:pPr>
            <a:r>
              <a:rPr lang="en-US" sz="1800" dirty="0" err="1" smtClean="0">
                <a:solidFill>
                  <a:srgbClr val="0000FF"/>
                </a:solidFill>
                <a:highlight>
                  <a:srgbClr val="FFFFFF"/>
                </a:highlight>
                <a:latin typeface="Consolas"/>
              </a:rPr>
              <a:t>int</a:t>
            </a:r>
            <a:r>
              <a:rPr lang="en-US" sz="1800" dirty="0" smtClean="0">
                <a:solidFill>
                  <a:srgbClr val="000000"/>
                </a:solidFill>
                <a:highlight>
                  <a:srgbClr val="FFFFFF"/>
                </a:highlight>
                <a:latin typeface="Consolas"/>
              </a:rPr>
              <a:t> </a:t>
            </a:r>
            <a:r>
              <a:rPr lang="en-US" sz="1800" dirty="0" err="1">
                <a:solidFill>
                  <a:srgbClr val="000080"/>
                </a:solidFill>
                <a:highlight>
                  <a:srgbClr val="FFFFFF"/>
                </a:highlight>
                <a:latin typeface="Consolas"/>
              </a:rPr>
              <a:t>red_val</a:t>
            </a:r>
            <a:r>
              <a:rPr lang="en-US" sz="1800" dirty="0">
                <a:solidFill>
                  <a:srgbClr val="000000"/>
                </a:solidFill>
                <a:highlight>
                  <a:srgbClr val="FFFFFF"/>
                </a:highlight>
                <a:latin typeface="Consolas"/>
              </a:rPr>
              <a:t> = </a:t>
            </a:r>
            <a:r>
              <a:rPr lang="en-US" sz="1800" dirty="0" err="1">
                <a:solidFill>
                  <a:srgbClr val="0000FF"/>
                </a:solidFill>
                <a:highlight>
                  <a:srgbClr val="FFFFFF"/>
                </a:highlight>
                <a:latin typeface="Consolas"/>
              </a:rPr>
              <a:t>EColor</a:t>
            </a:r>
            <a:r>
              <a:rPr lang="en-US" sz="1800" dirty="0">
                <a:solidFill>
                  <a:srgbClr val="000000"/>
                </a:solidFill>
                <a:highlight>
                  <a:srgbClr val="FFFFFF"/>
                </a:highlight>
                <a:latin typeface="Consolas"/>
              </a:rPr>
              <a:t>::</a:t>
            </a:r>
            <a:r>
              <a:rPr lang="en-US" sz="1800" dirty="0">
                <a:solidFill>
                  <a:srgbClr val="A000A0"/>
                </a:solidFill>
                <a:highlight>
                  <a:srgbClr val="FFFFFF"/>
                </a:highlight>
                <a:latin typeface="Consolas"/>
              </a:rPr>
              <a:t>Black</a:t>
            </a:r>
            <a:r>
              <a:rPr lang="en-US" sz="1800" dirty="0">
                <a:solidFill>
                  <a:srgbClr val="000000"/>
                </a:solidFill>
                <a:highlight>
                  <a:srgbClr val="FFFFFF"/>
                </a:highlight>
                <a:latin typeface="Consolas"/>
              </a:rPr>
              <a:t>;</a:t>
            </a:r>
            <a:r>
              <a:rPr lang="en-US" sz="1800" dirty="0">
                <a:solidFill>
                  <a:srgbClr val="008000"/>
                </a:solidFill>
                <a:highlight>
                  <a:srgbClr val="FFFFFF"/>
                </a:highlight>
                <a:latin typeface="Consolas"/>
              </a:rPr>
              <a:t>//can't </a:t>
            </a:r>
            <a:r>
              <a:rPr lang="en-US" sz="1800" dirty="0" err="1">
                <a:solidFill>
                  <a:srgbClr val="008000"/>
                </a:solidFill>
                <a:highlight>
                  <a:srgbClr val="FFFFFF"/>
                </a:highlight>
                <a:latin typeface="Consolas"/>
              </a:rPr>
              <a:t>implicity</a:t>
            </a:r>
            <a:r>
              <a:rPr lang="en-US" sz="1800" dirty="0">
                <a:solidFill>
                  <a:srgbClr val="008000"/>
                </a:solidFill>
                <a:highlight>
                  <a:srgbClr val="FFFFFF"/>
                </a:highlight>
                <a:latin typeface="Consolas"/>
              </a:rPr>
              <a:t> convert </a:t>
            </a:r>
            <a:r>
              <a:rPr lang="en-US" sz="1800" dirty="0" err="1">
                <a:solidFill>
                  <a:srgbClr val="008000"/>
                </a:solidFill>
                <a:highlight>
                  <a:srgbClr val="FFFFFF"/>
                </a:highlight>
                <a:latin typeface="Consolas"/>
              </a:rPr>
              <a:t>EColor</a:t>
            </a:r>
            <a:r>
              <a:rPr lang="en-US" sz="1800" dirty="0">
                <a:solidFill>
                  <a:srgbClr val="008000"/>
                </a:solidFill>
                <a:highlight>
                  <a:srgbClr val="FFFFFF"/>
                </a:highlight>
                <a:latin typeface="Consolas"/>
              </a:rPr>
              <a:t> to </a:t>
            </a:r>
            <a:r>
              <a:rPr lang="en-US" sz="1800" dirty="0" err="1">
                <a:solidFill>
                  <a:srgbClr val="008000"/>
                </a:solidFill>
                <a:highlight>
                  <a:srgbClr val="FFFFFF"/>
                </a:highlight>
                <a:latin typeface="Consolas"/>
              </a:rPr>
              <a:t>int</a:t>
            </a:r>
            <a:endParaRPr lang="en-US" sz="1800" dirty="0"/>
          </a:p>
        </p:txBody>
      </p:sp>
    </p:spTree>
    <p:extLst>
      <p:ext uri="{BB962C8B-B14F-4D97-AF65-F5344CB8AC3E}">
        <p14:creationId xmlns:p14="http://schemas.microsoft.com/office/powerpoint/2010/main" xmlns="" val="9867768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User defined literal</a:t>
            </a:r>
            <a:endParaRPr lang="en-US" dirty="0"/>
          </a:p>
        </p:txBody>
      </p:sp>
      <p:sp>
        <p:nvSpPr>
          <p:cNvPr id="3" name="内容占位符 2"/>
          <p:cNvSpPr>
            <a:spLocks noGrp="1"/>
          </p:cNvSpPr>
          <p:nvPr>
            <p:ph sz="quarter" idx="1"/>
          </p:nvPr>
        </p:nvSpPr>
        <p:spPr/>
        <p:txBody>
          <a:bodyPr/>
          <a:lstStyle/>
          <a:p>
            <a:r>
              <a:rPr lang="en-US" dirty="0" smtClean="0"/>
              <a:t>C++ default literals</a:t>
            </a:r>
          </a:p>
          <a:p>
            <a:pPr marL="0" indent="0">
              <a:buNone/>
            </a:pPr>
            <a:endParaRPr lang="en-US" sz="1800" dirty="0" smtClean="0">
              <a:solidFill>
                <a:srgbClr val="000000"/>
              </a:solidFill>
              <a:highlight>
                <a:srgbClr val="FFFFFF"/>
              </a:highlight>
              <a:latin typeface="Consolas"/>
            </a:endParaRPr>
          </a:p>
          <a:p>
            <a:pPr marL="0" indent="0">
              <a:buNone/>
            </a:pPr>
            <a:r>
              <a:rPr lang="en-US" sz="1800" dirty="0" smtClean="0">
                <a:solidFill>
                  <a:srgbClr val="000000"/>
                </a:solidFill>
                <a:highlight>
                  <a:srgbClr val="FFFFFF"/>
                </a:highlight>
                <a:latin typeface="Consolas"/>
              </a:rPr>
              <a:t>123</a:t>
            </a:r>
            <a:r>
              <a:rPr lang="en-US" sz="1800" dirty="0">
                <a:solidFill>
                  <a:srgbClr val="008000"/>
                </a:solidFill>
                <a:highlight>
                  <a:srgbClr val="FFFFFF"/>
                </a:highlight>
                <a:latin typeface="Consolas"/>
              </a:rPr>
              <a:t>// </a:t>
            </a:r>
            <a:r>
              <a:rPr lang="en-US" sz="1800" dirty="0" err="1">
                <a:solidFill>
                  <a:srgbClr val="008000"/>
                </a:solidFill>
                <a:highlight>
                  <a:srgbClr val="FFFFFF"/>
                </a:highlight>
                <a:latin typeface="Consolas"/>
              </a:rPr>
              <a:t>int</a:t>
            </a:r>
            <a:endParaRPr lang="en-US" sz="1800" dirty="0">
              <a:solidFill>
                <a:srgbClr val="000000"/>
              </a:solidFill>
              <a:highlight>
                <a:srgbClr val="FFFFFF"/>
              </a:highlight>
              <a:latin typeface="Consolas"/>
            </a:endParaRPr>
          </a:p>
          <a:p>
            <a:pPr marL="0" indent="0">
              <a:buNone/>
            </a:pPr>
            <a:r>
              <a:rPr lang="en-US" sz="1800" dirty="0" smtClean="0">
                <a:solidFill>
                  <a:srgbClr val="000000"/>
                </a:solidFill>
                <a:highlight>
                  <a:srgbClr val="FFFFFF"/>
                </a:highlight>
                <a:latin typeface="Consolas"/>
              </a:rPr>
              <a:t>1.2</a:t>
            </a:r>
            <a:r>
              <a:rPr lang="en-US" sz="1800" dirty="0">
                <a:solidFill>
                  <a:srgbClr val="008000"/>
                </a:solidFill>
                <a:highlight>
                  <a:srgbClr val="FFFFFF"/>
                </a:highlight>
                <a:latin typeface="Consolas"/>
              </a:rPr>
              <a:t>// double</a:t>
            </a:r>
            <a:endParaRPr lang="en-US" sz="1800" dirty="0">
              <a:solidFill>
                <a:srgbClr val="000000"/>
              </a:solidFill>
              <a:highlight>
                <a:srgbClr val="FFFFFF"/>
              </a:highlight>
              <a:latin typeface="Consolas"/>
            </a:endParaRPr>
          </a:p>
          <a:p>
            <a:pPr marL="0" indent="0">
              <a:buNone/>
            </a:pPr>
            <a:r>
              <a:rPr lang="en-US" sz="1800" dirty="0" smtClean="0">
                <a:solidFill>
                  <a:srgbClr val="000000"/>
                </a:solidFill>
                <a:highlight>
                  <a:srgbClr val="FFFFFF"/>
                </a:highlight>
                <a:latin typeface="Consolas"/>
              </a:rPr>
              <a:t>1.2F</a:t>
            </a:r>
            <a:r>
              <a:rPr lang="en-US" sz="1800" dirty="0">
                <a:solidFill>
                  <a:srgbClr val="008000"/>
                </a:solidFill>
                <a:highlight>
                  <a:srgbClr val="FFFFFF"/>
                </a:highlight>
                <a:latin typeface="Consolas"/>
              </a:rPr>
              <a:t>// float</a:t>
            </a:r>
            <a:endParaRPr lang="en-US" sz="1800" dirty="0">
              <a:solidFill>
                <a:srgbClr val="000000"/>
              </a:solidFill>
              <a:highlight>
                <a:srgbClr val="FFFFFF"/>
              </a:highlight>
              <a:latin typeface="Consolas"/>
            </a:endParaRPr>
          </a:p>
          <a:p>
            <a:pPr marL="0" indent="0">
              <a:buNone/>
            </a:pPr>
            <a:r>
              <a:rPr lang="en-US" sz="1800" dirty="0" smtClean="0">
                <a:solidFill>
                  <a:srgbClr val="A31515"/>
                </a:solidFill>
                <a:highlight>
                  <a:srgbClr val="FFFFFF"/>
                </a:highlight>
                <a:latin typeface="Consolas"/>
              </a:rPr>
              <a:t>'a</a:t>
            </a:r>
            <a:r>
              <a:rPr lang="en-US" sz="1800" dirty="0">
                <a:solidFill>
                  <a:srgbClr val="A31515"/>
                </a:solidFill>
                <a:highlight>
                  <a:srgbClr val="FFFFFF"/>
                </a:highlight>
                <a:latin typeface="Consolas"/>
              </a:rPr>
              <a:t>'</a:t>
            </a:r>
            <a:r>
              <a:rPr lang="en-US" sz="1800" dirty="0">
                <a:solidFill>
                  <a:srgbClr val="008000"/>
                </a:solidFill>
                <a:highlight>
                  <a:srgbClr val="FFFFFF"/>
                </a:highlight>
                <a:latin typeface="Consolas"/>
              </a:rPr>
              <a:t>// char</a:t>
            </a:r>
            <a:endParaRPr lang="en-US" sz="1800" dirty="0">
              <a:solidFill>
                <a:srgbClr val="000000"/>
              </a:solidFill>
              <a:highlight>
                <a:srgbClr val="FFFFFF"/>
              </a:highlight>
              <a:latin typeface="Consolas"/>
            </a:endParaRPr>
          </a:p>
          <a:p>
            <a:pPr marL="0" indent="0">
              <a:buNone/>
            </a:pPr>
            <a:r>
              <a:rPr lang="en-US" sz="1800" dirty="0" smtClean="0">
                <a:solidFill>
                  <a:srgbClr val="000000"/>
                </a:solidFill>
                <a:highlight>
                  <a:srgbClr val="FFFFFF"/>
                </a:highlight>
                <a:latin typeface="Consolas"/>
              </a:rPr>
              <a:t>1ULL</a:t>
            </a:r>
            <a:r>
              <a:rPr lang="en-US" sz="1800" dirty="0">
                <a:solidFill>
                  <a:srgbClr val="008000"/>
                </a:solidFill>
                <a:highlight>
                  <a:srgbClr val="FFFFFF"/>
                </a:highlight>
                <a:latin typeface="Consolas"/>
              </a:rPr>
              <a:t>// unsigned long </a:t>
            </a:r>
            <a:r>
              <a:rPr lang="en-US" sz="1800" dirty="0" err="1">
                <a:solidFill>
                  <a:srgbClr val="008000"/>
                </a:solidFill>
                <a:highlight>
                  <a:srgbClr val="FFFFFF"/>
                </a:highlight>
                <a:latin typeface="Consolas"/>
              </a:rPr>
              <a:t>long</a:t>
            </a:r>
            <a:endParaRPr lang="en-US" sz="1800" dirty="0">
              <a:solidFill>
                <a:srgbClr val="000000"/>
              </a:solidFill>
              <a:highlight>
                <a:srgbClr val="FFFFFF"/>
              </a:highlight>
              <a:latin typeface="Consolas"/>
            </a:endParaRPr>
          </a:p>
          <a:p>
            <a:pPr marL="0" indent="0">
              <a:buNone/>
            </a:pPr>
            <a:r>
              <a:rPr lang="en-US" sz="1800" dirty="0" smtClean="0">
                <a:solidFill>
                  <a:srgbClr val="000000"/>
                </a:solidFill>
                <a:highlight>
                  <a:srgbClr val="FFFFFF"/>
                </a:highlight>
                <a:latin typeface="Consolas"/>
              </a:rPr>
              <a:t>0xD0</a:t>
            </a:r>
            <a:r>
              <a:rPr lang="en-US" sz="1800" dirty="0">
                <a:solidFill>
                  <a:srgbClr val="008000"/>
                </a:solidFill>
                <a:highlight>
                  <a:srgbClr val="FFFFFF"/>
                </a:highlight>
                <a:latin typeface="Consolas"/>
              </a:rPr>
              <a:t>// hexadecimal unsigned</a:t>
            </a:r>
            <a:endParaRPr lang="en-US" sz="1800" dirty="0">
              <a:solidFill>
                <a:srgbClr val="000000"/>
              </a:solidFill>
              <a:highlight>
                <a:srgbClr val="FFFFFF"/>
              </a:highlight>
              <a:latin typeface="Consolas"/>
            </a:endParaRPr>
          </a:p>
          <a:p>
            <a:pPr marL="0" indent="0">
              <a:buNone/>
            </a:pPr>
            <a:r>
              <a:rPr lang="en-US" sz="1800" dirty="0" smtClean="0">
                <a:solidFill>
                  <a:srgbClr val="A31515"/>
                </a:solidFill>
                <a:highlight>
                  <a:srgbClr val="FFFFFF"/>
                </a:highlight>
                <a:latin typeface="Consolas"/>
              </a:rPr>
              <a:t>"</a:t>
            </a:r>
            <a:r>
              <a:rPr lang="en-US" sz="1800" dirty="0">
                <a:solidFill>
                  <a:srgbClr val="A31515"/>
                </a:solidFill>
                <a:highlight>
                  <a:srgbClr val="FFFFFF"/>
                </a:highlight>
                <a:latin typeface="Consolas"/>
              </a:rPr>
              <a:t>as"</a:t>
            </a:r>
            <a:r>
              <a:rPr lang="en-US" sz="1800" dirty="0">
                <a:solidFill>
                  <a:srgbClr val="008000"/>
                </a:solidFill>
                <a:highlight>
                  <a:srgbClr val="FFFFFF"/>
                </a:highlight>
                <a:latin typeface="Consolas"/>
              </a:rPr>
              <a:t>// string</a:t>
            </a:r>
            <a:endParaRPr lang="en-US" sz="1800" dirty="0"/>
          </a:p>
        </p:txBody>
      </p:sp>
    </p:spTree>
    <p:extLst>
      <p:ext uri="{BB962C8B-B14F-4D97-AF65-F5344CB8AC3E}">
        <p14:creationId xmlns:p14="http://schemas.microsoft.com/office/powerpoint/2010/main" xmlns="" val="11368949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User defined literal</a:t>
            </a:r>
          </a:p>
        </p:txBody>
      </p:sp>
      <p:sp>
        <p:nvSpPr>
          <p:cNvPr id="3" name="内容占位符 2"/>
          <p:cNvSpPr>
            <a:spLocks noGrp="1"/>
          </p:cNvSpPr>
          <p:nvPr>
            <p:ph sz="quarter" idx="1"/>
          </p:nvPr>
        </p:nvSpPr>
        <p:spPr/>
        <p:txBody>
          <a:bodyPr/>
          <a:lstStyle/>
          <a:p>
            <a:r>
              <a:rPr lang="en-US" dirty="0" smtClean="0"/>
              <a:t>Since </a:t>
            </a:r>
            <a:r>
              <a:rPr lang="en-US" dirty="0" err="1" smtClean="0"/>
              <a:t>c++</a:t>
            </a:r>
            <a:r>
              <a:rPr lang="en-US" dirty="0" smtClean="0"/>
              <a:t> 11, you can define custom </a:t>
            </a:r>
            <a:r>
              <a:rPr lang="en-US" dirty="0" err="1" smtClean="0"/>
              <a:t>literials</a:t>
            </a:r>
            <a:r>
              <a:rPr lang="en-US" dirty="0" smtClean="0"/>
              <a:t> </a:t>
            </a:r>
            <a:endParaRPr lang="en-US" dirty="0"/>
          </a:p>
        </p:txBody>
      </p:sp>
      <p:sp>
        <p:nvSpPr>
          <p:cNvPr id="4" name="TextBox 3"/>
          <p:cNvSpPr txBox="1"/>
          <p:nvPr/>
        </p:nvSpPr>
        <p:spPr>
          <a:xfrm>
            <a:off x="611560" y="2348880"/>
            <a:ext cx="8416086" cy="3416320"/>
          </a:xfrm>
          <a:prstGeom prst="rect">
            <a:avLst/>
          </a:prstGeom>
          <a:noFill/>
        </p:spPr>
        <p:txBody>
          <a:bodyPr wrap="none" rtlCol="0">
            <a:spAutoFit/>
          </a:bodyPr>
          <a:lstStyle/>
          <a:p>
            <a:r>
              <a:rPr lang="en-US" dirty="0">
                <a:solidFill>
                  <a:srgbClr val="008000"/>
                </a:solidFill>
                <a:highlight>
                  <a:srgbClr val="FFFFFF"/>
                </a:highlight>
                <a:latin typeface="Consolas"/>
              </a:rPr>
              <a:t>//compile time string hash</a:t>
            </a:r>
            <a:endParaRPr lang="en-US" dirty="0">
              <a:solidFill>
                <a:srgbClr val="000000"/>
              </a:solidFill>
              <a:highlight>
                <a:srgbClr val="FFFFFF"/>
              </a:highlight>
              <a:latin typeface="Consolas"/>
            </a:endParaRPr>
          </a:p>
          <a:p>
            <a:r>
              <a:rPr lang="en-US" i="1" dirty="0">
                <a:solidFill>
                  <a:srgbClr val="0000FF"/>
                </a:solidFill>
                <a:highlight>
                  <a:srgbClr val="FFFFFF"/>
                </a:highlight>
                <a:latin typeface="Consolas"/>
              </a:rPr>
              <a:t>uint32_t</a:t>
            </a:r>
            <a:r>
              <a:rPr lang="en-US" dirty="0">
                <a:solidFill>
                  <a:srgbClr val="000000"/>
                </a:solidFill>
                <a:highlight>
                  <a:srgbClr val="FFFFFF"/>
                </a:highlight>
                <a:latin typeface="Consolas"/>
              </a:rPr>
              <a:t> </a:t>
            </a:r>
            <a:r>
              <a:rPr lang="en-US" dirty="0" err="1">
                <a:solidFill>
                  <a:srgbClr val="A31515"/>
                </a:solidFill>
                <a:highlight>
                  <a:srgbClr val="FFFFFF"/>
                </a:highlight>
                <a:latin typeface="Consolas"/>
              </a:rPr>
              <a:t>operator""</a:t>
            </a:r>
            <a:r>
              <a:rPr lang="en-US" i="1" dirty="0" err="1">
                <a:solidFill>
                  <a:srgbClr val="880000"/>
                </a:solidFill>
                <a:highlight>
                  <a:srgbClr val="FFFFFF"/>
                </a:highlight>
                <a:latin typeface="Consolas"/>
              </a:rPr>
              <a:t>hash</a:t>
            </a:r>
            <a:r>
              <a:rPr lang="en-US" dirty="0">
                <a:solidFill>
                  <a:srgbClr val="000000"/>
                </a:solidFill>
                <a:highlight>
                  <a:srgbClr val="FFFFFF"/>
                </a:highlight>
                <a:latin typeface="Consolas"/>
              </a:rPr>
              <a:t>(</a:t>
            </a:r>
            <a:r>
              <a:rPr lang="en-US" dirty="0" err="1">
                <a:solidFill>
                  <a:srgbClr val="0000FF"/>
                </a:solidFill>
                <a:highlight>
                  <a:srgbClr val="FFFFFF"/>
                </a:highlight>
                <a:latin typeface="Consolas"/>
              </a:rPr>
              <a:t>const</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char</a:t>
            </a:r>
            <a:r>
              <a:rPr lang="en-US" dirty="0">
                <a:solidFill>
                  <a:srgbClr val="000000"/>
                </a:solidFill>
                <a:highlight>
                  <a:srgbClr val="FFFFFF"/>
                </a:highlight>
                <a:latin typeface="Consolas"/>
              </a:rPr>
              <a:t>* </a:t>
            </a:r>
            <a:r>
              <a:rPr lang="en-US" dirty="0">
                <a:solidFill>
                  <a:srgbClr val="000080"/>
                </a:solidFill>
                <a:highlight>
                  <a:srgbClr val="FFFFFF"/>
                </a:highlight>
                <a:latin typeface="Consolas"/>
              </a:rPr>
              <a:t>p</a:t>
            </a:r>
            <a:r>
              <a:rPr lang="en-US" dirty="0">
                <a:solidFill>
                  <a:srgbClr val="000000"/>
                </a:solidFill>
                <a:highlight>
                  <a:srgbClr val="FFFFFF"/>
                </a:highlight>
                <a:latin typeface="Consolas"/>
              </a:rPr>
              <a:t>, </a:t>
            </a:r>
            <a:r>
              <a:rPr lang="en-US" i="1" dirty="0" err="1">
                <a:solidFill>
                  <a:srgbClr val="0000FF"/>
                </a:solidFill>
                <a:highlight>
                  <a:srgbClr val="FFFFFF"/>
                </a:highlight>
                <a:latin typeface="Consolas"/>
              </a:rPr>
              <a:t>size_t</a:t>
            </a:r>
            <a:r>
              <a:rPr lang="en-US" dirty="0">
                <a:solidFill>
                  <a:srgbClr val="000000"/>
                </a:solidFill>
                <a:highlight>
                  <a:srgbClr val="FFFFFF"/>
                </a:highlight>
                <a:latin typeface="Consolas"/>
              </a:rPr>
              <a:t> </a:t>
            </a:r>
            <a:r>
              <a:rPr lang="en-US" dirty="0">
                <a:solidFill>
                  <a:srgbClr val="000080"/>
                </a:solidFill>
                <a:highlight>
                  <a:srgbClr val="FFFFFF"/>
                </a:highlight>
                <a:latin typeface="Consolas"/>
              </a:rPr>
              <a:t>n</a:t>
            </a:r>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return</a:t>
            </a:r>
            <a:r>
              <a:rPr lang="en-US" dirty="0">
                <a:solidFill>
                  <a:srgbClr val="000000"/>
                </a:solidFill>
                <a:highlight>
                  <a:srgbClr val="FFFFFF"/>
                </a:highlight>
                <a:latin typeface="Consolas"/>
              </a:rPr>
              <a:t> </a:t>
            </a:r>
            <a:r>
              <a:rPr lang="en-US" dirty="0" err="1">
                <a:solidFill>
                  <a:srgbClr val="880000"/>
                </a:solidFill>
                <a:highlight>
                  <a:srgbClr val="FFFFFF"/>
                </a:highlight>
                <a:latin typeface="Consolas"/>
              </a:rPr>
              <a:t>hash_internal</a:t>
            </a:r>
            <a:r>
              <a:rPr lang="en-US" dirty="0">
                <a:solidFill>
                  <a:srgbClr val="000000"/>
                </a:solidFill>
                <a:highlight>
                  <a:srgbClr val="FFFFFF"/>
                </a:highlight>
                <a:latin typeface="Consolas"/>
              </a:rPr>
              <a:t>(</a:t>
            </a:r>
            <a:r>
              <a:rPr lang="en-US" dirty="0">
                <a:solidFill>
                  <a:srgbClr val="000080"/>
                </a:solidFill>
                <a:highlight>
                  <a:srgbClr val="FFFFFF"/>
                </a:highlight>
                <a:latin typeface="Consolas"/>
              </a:rPr>
              <a:t>p</a:t>
            </a:r>
            <a:r>
              <a:rPr lang="en-US" dirty="0">
                <a:solidFill>
                  <a:srgbClr val="000000"/>
                </a:solidFill>
                <a:highlight>
                  <a:srgbClr val="FFFFFF"/>
                </a:highlight>
                <a:latin typeface="Consolas"/>
              </a:rPr>
              <a:t>, </a:t>
            </a:r>
            <a:r>
              <a:rPr lang="en-US" dirty="0">
                <a:solidFill>
                  <a:srgbClr val="000080"/>
                </a:solidFill>
                <a:highlight>
                  <a:srgbClr val="FFFFFF"/>
                </a:highlight>
                <a:latin typeface="Consolas"/>
              </a:rPr>
              <a:t>n</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a:t>
            </a:r>
          </a:p>
          <a:p>
            <a:endParaRPr lang="en-US" dirty="0" smtClean="0">
              <a:solidFill>
                <a:srgbClr val="0000FF"/>
              </a:solidFill>
              <a:highlight>
                <a:srgbClr val="FFFFFF"/>
              </a:highlight>
              <a:latin typeface="Consolas"/>
            </a:endParaRPr>
          </a:p>
          <a:p>
            <a:r>
              <a:rPr lang="en-US" dirty="0" err="1" smtClean="0">
                <a:solidFill>
                  <a:srgbClr val="0000FF"/>
                </a:solidFill>
                <a:highlight>
                  <a:srgbClr val="FFFFFF"/>
                </a:highlight>
                <a:latin typeface="Consolas"/>
              </a:rPr>
              <a:t>Bignum</a:t>
            </a:r>
            <a:r>
              <a:rPr lang="en-US" dirty="0" smtClean="0">
                <a:solidFill>
                  <a:srgbClr val="000000"/>
                </a:solidFill>
                <a:highlight>
                  <a:srgbClr val="FFFFFF"/>
                </a:highlight>
                <a:latin typeface="Consolas"/>
              </a:rPr>
              <a:t> </a:t>
            </a:r>
            <a:r>
              <a:rPr lang="en-US" dirty="0">
                <a:solidFill>
                  <a:srgbClr val="000000"/>
                </a:solidFill>
                <a:highlight>
                  <a:srgbClr val="FFFFFF"/>
                </a:highlight>
                <a:latin typeface="Consolas"/>
              </a:rPr>
              <a:t>operator"" </a:t>
            </a:r>
            <a:r>
              <a:rPr lang="en-US" i="1" dirty="0">
                <a:solidFill>
                  <a:srgbClr val="000080"/>
                </a:solidFill>
                <a:highlight>
                  <a:srgbClr val="FFFFFF"/>
                </a:highlight>
                <a:latin typeface="Consolas"/>
              </a:rPr>
              <a:t>x</a:t>
            </a:r>
            <a:r>
              <a:rPr lang="en-US" dirty="0">
                <a:solidFill>
                  <a:srgbClr val="000000"/>
                </a:solidFill>
                <a:highlight>
                  <a:srgbClr val="FFFFFF"/>
                </a:highlight>
                <a:latin typeface="Consolas"/>
              </a:rPr>
              <a:t>(</a:t>
            </a:r>
            <a:r>
              <a:rPr lang="en-US" dirty="0" err="1">
                <a:solidFill>
                  <a:srgbClr val="0000FF"/>
                </a:solidFill>
                <a:highlight>
                  <a:srgbClr val="FFFFFF"/>
                </a:highlight>
                <a:latin typeface="Consolas"/>
              </a:rPr>
              <a:t>const</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char</a:t>
            </a:r>
            <a:r>
              <a:rPr lang="en-US" dirty="0">
                <a:solidFill>
                  <a:srgbClr val="000000"/>
                </a:solidFill>
                <a:highlight>
                  <a:srgbClr val="FFFFFF"/>
                </a:highlight>
                <a:latin typeface="Consolas"/>
              </a:rPr>
              <a:t>* </a:t>
            </a:r>
            <a:r>
              <a:rPr lang="en-US" dirty="0">
                <a:solidFill>
                  <a:srgbClr val="000080"/>
                </a:solidFill>
                <a:highlight>
                  <a:srgbClr val="FFFFFF"/>
                </a:highlight>
                <a:latin typeface="Consolas"/>
              </a:rPr>
              <a:t>p</a:t>
            </a:r>
            <a:r>
              <a:rPr lang="en-US" dirty="0" smtClean="0">
                <a:solidFill>
                  <a:srgbClr val="000000"/>
                </a:solidFill>
                <a:highlight>
                  <a:srgbClr val="FFFFFF"/>
                </a:highlight>
                <a:latin typeface="Consolas"/>
              </a:rPr>
              <a:t>){</a:t>
            </a:r>
            <a:r>
              <a:rPr lang="en-US" dirty="0" smtClean="0">
                <a:solidFill>
                  <a:srgbClr val="0000FF"/>
                </a:solidFill>
                <a:highlight>
                  <a:srgbClr val="FFFFFF"/>
                </a:highlight>
                <a:latin typeface="Consolas"/>
              </a:rPr>
              <a:t>return</a:t>
            </a:r>
            <a:r>
              <a:rPr lang="en-US" dirty="0" smtClean="0">
                <a:solidFill>
                  <a:srgbClr val="000000"/>
                </a:solidFill>
                <a:highlight>
                  <a:srgbClr val="FFFFFF"/>
                </a:highlight>
                <a:latin typeface="Consolas"/>
              </a:rPr>
              <a:t> </a:t>
            </a:r>
            <a:r>
              <a:rPr lang="en-US" dirty="0" err="1">
                <a:solidFill>
                  <a:srgbClr val="0000FF"/>
                </a:solidFill>
                <a:highlight>
                  <a:srgbClr val="FFFFFF"/>
                </a:highlight>
                <a:latin typeface="Consolas"/>
              </a:rPr>
              <a:t>Bignum</a:t>
            </a:r>
            <a:r>
              <a:rPr lang="en-US" dirty="0">
                <a:solidFill>
                  <a:srgbClr val="000000"/>
                </a:solidFill>
                <a:highlight>
                  <a:srgbClr val="FFFFFF"/>
                </a:highlight>
                <a:latin typeface="Consolas"/>
              </a:rPr>
              <a:t>{</a:t>
            </a:r>
            <a:r>
              <a:rPr lang="en-US" dirty="0">
                <a:solidFill>
                  <a:srgbClr val="000080"/>
                </a:solidFill>
                <a:highlight>
                  <a:srgbClr val="FFFFFF"/>
                </a:highlight>
                <a:latin typeface="Consolas"/>
              </a:rPr>
              <a:t>p</a:t>
            </a:r>
            <a:r>
              <a:rPr lang="en-US" dirty="0" smtClean="0">
                <a:solidFill>
                  <a:srgbClr val="000000"/>
                </a:solidFill>
                <a:highlight>
                  <a:srgbClr val="FFFFFF"/>
                </a:highlight>
                <a:latin typeface="Consolas"/>
              </a:rPr>
              <a:t>};}</a:t>
            </a:r>
            <a:endParaRPr lang="en-US" dirty="0">
              <a:solidFill>
                <a:srgbClr val="000000"/>
              </a:solidFill>
              <a:highlight>
                <a:srgbClr val="FFFFFF"/>
              </a:highlight>
              <a:latin typeface="Consolas"/>
            </a:endParaRPr>
          </a:p>
          <a:p>
            <a:r>
              <a:rPr lang="en-US" i="1" dirty="0" smtClean="0">
                <a:solidFill>
                  <a:srgbClr val="0000FF"/>
                </a:solidFill>
                <a:highlight>
                  <a:srgbClr val="FFFFFF"/>
                </a:highlight>
                <a:latin typeface="Consolas"/>
              </a:rPr>
              <a:t>int32_t</a:t>
            </a:r>
            <a:r>
              <a:rPr lang="en-US" dirty="0" smtClean="0">
                <a:solidFill>
                  <a:srgbClr val="000000"/>
                </a:solidFill>
                <a:highlight>
                  <a:srgbClr val="FFFFFF"/>
                </a:highlight>
                <a:latin typeface="Consolas"/>
              </a:rPr>
              <a:t> </a:t>
            </a:r>
            <a:r>
              <a:rPr lang="en-US" dirty="0">
                <a:solidFill>
                  <a:srgbClr val="000000"/>
                </a:solidFill>
                <a:highlight>
                  <a:srgbClr val="FFFFFF"/>
                </a:highlight>
                <a:latin typeface="Consolas"/>
              </a:rPr>
              <a:t>operator"" </a:t>
            </a:r>
            <a:r>
              <a:rPr lang="en-US" i="1" dirty="0">
                <a:solidFill>
                  <a:srgbClr val="000080"/>
                </a:solidFill>
                <a:highlight>
                  <a:srgbClr val="FFFFFF"/>
                </a:highlight>
                <a:latin typeface="Consolas"/>
              </a:rPr>
              <a:t>b</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unsigned</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long</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long</a:t>
            </a:r>
            <a:r>
              <a:rPr lang="en-US" dirty="0">
                <a:solidFill>
                  <a:srgbClr val="000000"/>
                </a:solidFill>
                <a:highlight>
                  <a:srgbClr val="FFFFFF"/>
                </a:highlight>
                <a:latin typeface="Consolas"/>
              </a:rPr>
              <a:t> </a:t>
            </a:r>
            <a:r>
              <a:rPr lang="en-US" i="1" dirty="0">
                <a:solidFill>
                  <a:srgbClr val="000080"/>
                </a:solidFill>
                <a:highlight>
                  <a:srgbClr val="FFFFFF"/>
                </a:highlight>
                <a:latin typeface="Consolas"/>
              </a:rPr>
              <a:t>c</a:t>
            </a:r>
            <a:r>
              <a:rPr lang="en-US" dirty="0" smtClean="0">
                <a:solidFill>
                  <a:srgbClr val="000000"/>
                </a:solidFill>
                <a:highlight>
                  <a:srgbClr val="FFFFFF"/>
                </a:highlight>
                <a:latin typeface="Consolas"/>
              </a:rPr>
              <a:t>){</a:t>
            </a:r>
            <a:r>
              <a:rPr lang="en-US" dirty="0" smtClean="0">
                <a:solidFill>
                  <a:srgbClr val="0000FF"/>
                </a:solidFill>
                <a:highlight>
                  <a:srgbClr val="FFFFFF"/>
                </a:highlight>
                <a:latin typeface="Consolas"/>
              </a:rPr>
              <a:t>return</a:t>
            </a:r>
            <a:r>
              <a:rPr lang="en-US" dirty="0" smtClean="0">
                <a:solidFill>
                  <a:srgbClr val="000000"/>
                </a:solidFill>
                <a:highlight>
                  <a:srgbClr val="FFFFFF"/>
                </a:highlight>
                <a:latin typeface="Consolas"/>
              </a:rPr>
              <a:t> </a:t>
            </a:r>
            <a:r>
              <a:rPr lang="en-US" dirty="0" err="1">
                <a:solidFill>
                  <a:srgbClr val="880000"/>
                </a:solidFill>
                <a:highlight>
                  <a:srgbClr val="FFFFFF"/>
                </a:highlight>
                <a:latin typeface="Consolas"/>
              </a:rPr>
              <a:t>to_binary</a:t>
            </a:r>
            <a:r>
              <a:rPr lang="en-US" dirty="0">
                <a:solidFill>
                  <a:srgbClr val="000000"/>
                </a:solidFill>
                <a:highlight>
                  <a:srgbClr val="FFFFFF"/>
                </a:highlight>
                <a:latin typeface="Consolas"/>
              </a:rPr>
              <a:t>(</a:t>
            </a:r>
            <a:r>
              <a:rPr lang="en-US" i="1" dirty="0">
                <a:solidFill>
                  <a:srgbClr val="000080"/>
                </a:solidFill>
                <a:highlight>
                  <a:srgbClr val="FFFFFF"/>
                </a:highlight>
                <a:latin typeface="Consolas"/>
              </a:rPr>
              <a:t>c</a:t>
            </a:r>
            <a:r>
              <a:rPr lang="en-US" dirty="0" smtClean="0">
                <a:solidFill>
                  <a:srgbClr val="000000"/>
                </a:solidFill>
                <a:highlight>
                  <a:srgbClr val="FFFFFF"/>
                </a:highlight>
                <a:latin typeface="Consolas"/>
              </a:rPr>
              <a:t>);}</a:t>
            </a:r>
          </a:p>
          <a:p>
            <a:endParaRPr lang="en-US" dirty="0">
              <a:solidFill>
                <a:srgbClr val="000000"/>
              </a:solidFill>
              <a:highlight>
                <a:srgbClr val="FFFFFF"/>
              </a:highlight>
              <a:latin typeface="Consolas"/>
            </a:endParaRPr>
          </a:p>
          <a:p>
            <a:r>
              <a:rPr lang="en-US" dirty="0">
                <a:solidFill>
                  <a:srgbClr val="0000FF"/>
                </a:solidFill>
                <a:highlight>
                  <a:srgbClr val="FFFFFF"/>
                </a:highlight>
                <a:latin typeface="Consolas"/>
              </a:rPr>
              <a:t>auto</a:t>
            </a:r>
            <a:r>
              <a:rPr lang="en-US" dirty="0">
                <a:solidFill>
                  <a:srgbClr val="000000"/>
                </a:solidFill>
                <a:highlight>
                  <a:srgbClr val="FFFFFF"/>
                </a:highlight>
                <a:latin typeface="Consolas"/>
              </a:rPr>
              <a:t> </a:t>
            </a:r>
            <a:r>
              <a:rPr lang="en-US" dirty="0" err="1">
                <a:solidFill>
                  <a:srgbClr val="000080"/>
                </a:solidFill>
                <a:highlight>
                  <a:srgbClr val="FFFFFF"/>
                </a:highlight>
                <a:latin typeface="Consolas"/>
              </a:rPr>
              <a:t>name_key</a:t>
            </a:r>
            <a:r>
              <a:rPr lang="en-US" dirty="0">
                <a:solidFill>
                  <a:srgbClr val="000000"/>
                </a:solidFill>
                <a:highlight>
                  <a:srgbClr val="FFFFFF"/>
                </a:highlight>
                <a:latin typeface="Consolas"/>
              </a:rPr>
              <a:t> = </a:t>
            </a:r>
            <a:r>
              <a:rPr lang="en-US" dirty="0">
                <a:solidFill>
                  <a:srgbClr val="A31515"/>
                </a:solidFill>
                <a:highlight>
                  <a:srgbClr val="FFFFFF"/>
                </a:highlight>
                <a:latin typeface="Consolas"/>
              </a:rPr>
              <a:t>"hello </a:t>
            </a:r>
            <a:r>
              <a:rPr lang="en-US" dirty="0" err="1">
                <a:solidFill>
                  <a:srgbClr val="A31515"/>
                </a:solidFill>
                <a:highlight>
                  <a:srgbClr val="FFFFFF"/>
                </a:highlight>
                <a:latin typeface="Consolas"/>
              </a:rPr>
              <a:t>world"</a:t>
            </a:r>
            <a:r>
              <a:rPr lang="en-US" i="1" dirty="0" err="1">
                <a:solidFill>
                  <a:srgbClr val="880000"/>
                </a:solidFill>
                <a:highlight>
                  <a:srgbClr val="FFFFFF"/>
                </a:highlight>
                <a:latin typeface="Consolas"/>
              </a:rPr>
              <a:t>hash</a:t>
            </a:r>
            <a:r>
              <a:rPr lang="en-US" dirty="0">
                <a:solidFill>
                  <a:srgbClr val="000000"/>
                </a:solidFill>
                <a:highlight>
                  <a:srgbClr val="FFFFFF"/>
                </a:highlight>
                <a:latin typeface="Consolas"/>
              </a:rPr>
              <a:t>;</a:t>
            </a:r>
          </a:p>
          <a:p>
            <a:r>
              <a:rPr lang="en-US" dirty="0" smtClean="0">
                <a:solidFill>
                  <a:srgbClr val="0000FF"/>
                </a:solidFill>
                <a:highlight>
                  <a:srgbClr val="FFFFFF"/>
                </a:highlight>
                <a:latin typeface="Consolas"/>
              </a:rPr>
              <a:t>auto</a:t>
            </a:r>
            <a:r>
              <a:rPr lang="en-US" dirty="0" smtClean="0">
                <a:solidFill>
                  <a:srgbClr val="000000"/>
                </a:solidFill>
                <a:highlight>
                  <a:srgbClr val="FFFFFF"/>
                </a:highlight>
                <a:latin typeface="Consolas"/>
              </a:rPr>
              <a:t> </a:t>
            </a:r>
            <a:r>
              <a:rPr lang="en-US" dirty="0" err="1" smtClean="0">
                <a:solidFill>
                  <a:srgbClr val="000080"/>
                </a:solidFill>
                <a:highlight>
                  <a:srgbClr val="FFFFFF"/>
                </a:highlight>
                <a:latin typeface="Consolas"/>
              </a:rPr>
              <a:t>really_big_umber</a:t>
            </a:r>
            <a:r>
              <a:rPr lang="en-US" dirty="0" smtClean="0">
                <a:solidFill>
                  <a:srgbClr val="000000"/>
                </a:solidFill>
                <a:highlight>
                  <a:srgbClr val="FFFFFF"/>
                </a:highlight>
                <a:latin typeface="Consolas"/>
              </a:rPr>
              <a:t> </a:t>
            </a:r>
            <a:r>
              <a:rPr lang="en-US" dirty="0">
                <a:solidFill>
                  <a:srgbClr val="000000"/>
                </a:solidFill>
                <a:highlight>
                  <a:srgbClr val="FFFFFF"/>
                </a:highlight>
                <a:latin typeface="Consolas"/>
              </a:rPr>
              <a:t>= </a:t>
            </a:r>
            <a:r>
              <a:rPr lang="en-US" dirty="0" smtClean="0">
                <a:solidFill>
                  <a:srgbClr val="000000"/>
                </a:solidFill>
                <a:highlight>
                  <a:srgbClr val="FFFFFF"/>
                </a:highlight>
                <a:latin typeface="Consolas"/>
              </a:rPr>
              <a:t>9123123912831923812938192389123x</a:t>
            </a:r>
            <a:r>
              <a:rPr lang="en-US" dirty="0">
                <a:solidFill>
                  <a:srgbClr val="000000"/>
                </a:solidFill>
                <a:highlight>
                  <a:srgbClr val="FFFFFF"/>
                </a:highlight>
                <a:latin typeface="Consolas"/>
              </a:rPr>
              <a:t>;</a:t>
            </a:r>
          </a:p>
          <a:p>
            <a:r>
              <a:rPr lang="en-US" dirty="0" smtClean="0">
                <a:solidFill>
                  <a:srgbClr val="0000FF"/>
                </a:solidFill>
                <a:highlight>
                  <a:srgbClr val="FFFFFF"/>
                </a:highlight>
                <a:latin typeface="Consolas"/>
              </a:rPr>
              <a:t>auto</a:t>
            </a:r>
            <a:r>
              <a:rPr lang="en-US" dirty="0" smtClean="0">
                <a:solidFill>
                  <a:srgbClr val="000000"/>
                </a:solidFill>
                <a:highlight>
                  <a:srgbClr val="FFFFFF"/>
                </a:highlight>
                <a:latin typeface="Consolas"/>
              </a:rPr>
              <a:t> </a:t>
            </a:r>
            <a:r>
              <a:rPr lang="en-US" dirty="0">
                <a:solidFill>
                  <a:srgbClr val="000080"/>
                </a:solidFill>
                <a:highlight>
                  <a:srgbClr val="FFFFFF"/>
                </a:highlight>
                <a:latin typeface="Consolas"/>
              </a:rPr>
              <a:t>data</a:t>
            </a:r>
            <a:r>
              <a:rPr lang="en-US" dirty="0">
                <a:solidFill>
                  <a:srgbClr val="000000"/>
                </a:solidFill>
                <a:highlight>
                  <a:srgbClr val="FFFFFF"/>
                </a:highlight>
                <a:latin typeface="Consolas"/>
              </a:rPr>
              <a:t> = 1010100101010101b;</a:t>
            </a:r>
            <a:endParaRPr lang="en-US" dirty="0"/>
          </a:p>
        </p:txBody>
      </p:sp>
    </p:spTree>
    <p:extLst>
      <p:ext uri="{BB962C8B-B14F-4D97-AF65-F5344CB8AC3E}">
        <p14:creationId xmlns:p14="http://schemas.microsoft.com/office/powerpoint/2010/main" xmlns="" val="12838251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lambda</a:t>
            </a:r>
            <a:endParaRPr lang="en-US" dirty="0"/>
          </a:p>
        </p:txBody>
      </p:sp>
      <p:sp>
        <p:nvSpPr>
          <p:cNvPr id="4" name="内容占位符 3"/>
          <p:cNvSpPr>
            <a:spLocks noGrp="1"/>
          </p:cNvSpPr>
          <p:nvPr>
            <p:ph sz="quarter" idx="1"/>
          </p:nvPr>
        </p:nvSpPr>
        <p:spPr/>
        <p:txBody>
          <a:bodyPr/>
          <a:lstStyle/>
          <a:p>
            <a:pPr marL="0" indent="0">
              <a:buNone/>
            </a:pPr>
            <a:r>
              <a:rPr lang="en-US" dirty="0"/>
              <a:t>In C++11, a lambda expression—often called a </a:t>
            </a:r>
            <a:r>
              <a:rPr lang="en-US" i="1" dirty="0"/>
              <a:t>lambda</a:t>
            </a:r>
            <a:r>
              <a:rPr lang="en-US" dirty="0"/>
              <a:t>—is a convenient way of defining an anonymous function object right at the location where it is invoked or passed as an argument to a function. Typically lambdas are used to encapsulate a few lines of code that are passed to algorithms or asynchronous methods. </a:t>
            </a:r>
          </a:p>
        </p:txBody>
      </p:sp>
    </p:spTree>
    <p:extLst>
      <p:ext uri="{BB962C8B-B14F-4D97-AF65-F5344CB8AC3E}">
        <p14:creationId xmlns:p14="http://schemas.microsoft.com/office/powerpoint/2010/main" xmlns="" val="24196187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lambda</a:t>
            </a:r>
            <a:endParaRPr lang="en-US" dirty="0"/>
          </a:p>
        </p:txBody>
      </p:sp>
      <p:sp>
        <p:nvSpPr>
          <p:cNvPr id="5" name="TextBox 4"/>
          <p:cNvSpPr txBox="1"/>
          <p:nvPr/>
        </p:nvSpPr>
        <p:spPr>
          <a:xfrm>
            <a:off x="611560" y="1556792"/>
            <a:ext cx="7819769" cy="4801314"/>
          </a:xfrm>
          <a:prstGeom prst="rect">
            <a:avLst/>
          </a:prstGeom>
          <a:noFill/>
        </p:spPr>
        <p:txBody>
          <a:bodyPr wrap="none" rtlCol="0">
            <a:spAutoFit/>
          </a:bodyPr>
          <a:lstStyle/>
          <a:p>
            <a:r>
              <a:rPr lang="en-US" dirty="0" smtClean="0">
                <a:solidFill>
                  <a:srgbClr val="008000"/>
                </a:solidFill>
                <a:highlight>
                  <a:srgbClr val="FFFFFF"/>
                </a:highlight>
                <a:latin typeface="Consolas"/>
              </a:rPr>
              <a:t>//</a:t>
            </a:r>
            <a:r>
              <a:rPr lang="en-US" dirty="0">
                <a:solidFill>
                  <a:srgbClr val="008000"/>
                </a:solidFill>
                <a:highlight>
                  <a:srgbClr val="FFFFFF"/>
                </a:highlight>
                <a:latin typeface="Consolas"/>
              </a:rPr>
              <a:t>map</a:t>
            </a:r>
            <a:endParaRPr lang="en-US" dirty="0">
              <a:solidFill>
                <a:srgbClr val="000000"/>
              </a:solidFill>
              <a:highlight>
                <a:srgbClr val="FFFFFF"/>
              </a:highlight>
              <a:latin typeface="Consolas"/>
            </a:endParaRPr>
          </a:p>
          <a:p>
            <a:r>
              <a:rPr lang="en-US" i="1" dirty="0" err="1" smtClean="0">
                <a:solidFill>
                  <a:srgbClr val="0000FF"/>
                </a:solidFill>
                <a:highlight>
                  <a:srgbClr val="FFFFFF"/>
                </a:highlight>
                <a:latin typeface="Consolas"/>
              </a:rPr>
              <a:t>std</a:t>
            </a:r>
            <a:r>
              <a:rPr lang="en-US" dirty="0">
                <a:solidFill>
                  <a:srgbClr val="000000"/>
                </a:solidFill>
                <a:highlight>
                  <a:srgbClr val="FFFFFF"/>
                </a:highlight>
                <a:latin typeface="Consolas"/>
              </a:rPr>
              <a:t>::</a:t>
            </a:r>
            <a:r>
              <a:rPr lang="en-US" i="1" dirty="0">
                <a:solidFill>
                  <a:srgbClr val="880000"/>
                </a:solidFill>
                <a:highlight>
                  <a:srgbClr val="FFFFFF"/>
                </a:highlight>
                <a:latin typeface="Consolas"/>
              </a:rPr>
              <a:t>transform</a:t>
            </a:r>
            <a:r>
              <a:rPr lang="en-US" dirty="0">
                <a:solidFill>
                  <a:srgbClr val="000000"/>
                </a:solidFill>
                <a:highlight>
                  <a:srgbClr val="FFFFFF"/>
                </a:highlight>
                <a:latin typeface="Consolas"/>
              </a:rPr>
              <a:t>(</a:t>
            </a:r>
            <a:r>
              <a:rPr lang="en-US" i="1" dirty="0" err="1">
                <a:solidFill>
                  <a:srgbClr val="0000FF"/>
                </a:solidFill>
                <a:highlight>
                  <a:srgbClr val="FFFFFF"/>
                </a:highlight>
                <a:latin typeface="Consolas"/>
              </a:rPr>
              <a:t>std</a:t>
            </a:r>
            <a:r>
              <a:rPr lang="en-US" dirty="0">
                <a:solidFill>
                  <a:srgbClr val="000000"/>
                </a:solidFill>
                <a:highlight>
                  <a:srgbClr val="FFFFFF"/>
                </a:highlight>
                <a:latin typeface="Consolas"/>
              </a:rPr>
              <a:t>::</a:t>
            </a:r>
            <a:r>
              <a:rPr lang="en-US" i="1" dirty="0">
                <a:solidFill>
                  <a:srgbClr val="880000"/>
                </a:solidFill>
                <a:highlight>
                  <a:srgbClr val="FFFFFF"/>
                </a:highlight>
                <a:latin typeface="Consolas"/>
              </a:rPr>
              <a:t>begin</a:t>
            </a:r>
            <a:r>
              <a:rPr lang="en-US" dirty="0">
                <a:solidFill>
                  <a:srgbClr val="000000"/>
                </a:solidFill>
                <a:highlight>
                  <a:srgbClr val="FFFFFF"/>
                </a:highlight>
                <a:latin typeface="Consolas"/>
              </a:rPr>
              <a:t>(</a:t>
            </a:r>
            <a:r>
              <a:rPr lang="en-US" dirty="0" err="1">
                <a:solidFill>
                  <a:srgbClr val="000080"/>
                </a:solidFill>
                <a:highlight>
                  <a:srgbClr val="FFFFFF"/>
                </a:highlight>
                <a:latin typeface="Consolas"/>
              </a:rPr>
              <a:t>nums</a:t>
            </a:r>
            <a:r>
              <a:rPr lang="en-US" dirty="0">
                <a:solidFill>
                  <a:srgbClr val="000000"/>
                </a:solidFill>
                <a:highlight>
                  <a:srgbClr val="FFFFFF"/>
                </a:highlight>
                <a:latin typeface="Consolas"/>
              </a:rPr>
              <a:t>), </a:t>
            </a:r>
            <a:endParaRPr lang="en-US" dirty="0" smtClean="0">
              <a:solidFill>
                <a:srgbClr val="000000"/>
              </a:solidFill>
              <a:highlight>
                <a:srgbClr val="FFFFFF"/>
              </a:highlight>
              <a:latin typeface="Consolas"/>
            </a:endParaRPr>
          </a:p>
          <a:p>
            <a:r>
              <a:rPr lang="en-US" i="1" dirty="0" smtClean="0">
                <a:solidFill>
                  <a:srgbClr val="0000FF"/>
                </a:solidFill>
                <a:highlight>
                  <a:srgbClr val="FFFFFF"/>
                </a:highlight>
                <a:latin typeface="Consolas"/>
              </a:rPr>
              <a:t>	</a:t>
            </a:r>
            <a:r>
              <a:rPr lang="en-US" i="1" dirty="0" err="1" smtClean="0">
                <a:solidFill>
                  <a:srgbClr val="0000FF"/>
                </a:solidFill>
                <a:highlight>
                  <a:srgbClr val="FFFFFF"/>
                </a:highlight>
                <a:latin typeface="Consolas"/>
              </a:rPr>
              <a:t>std</a:t>
            </a:r>
            <a:r>
              <a:rPr lang="en-US" dirty="0">
                <a:solidFill>
                  <a:srgbClr val="000000"/>
                </a:solidFill>
                <a:highlight>
                  <a:srgbClr val="FFFFFF"/>
                </a:highlight>
                <a:latin typeface="Consolas"/>
              </a:rPr>
              <a:t>::</a:t>
            </a:r>
            <a:r>
              <a:rPr lang="en-US" i="1" dirty="0">
                <a:solidFill>
                  <a:srgbClr val="880000"/>
                </a:solidFill>
                <a:highlight>
                  <a:srgbClr val="FFFFFF"/>
                </a:highlight>
                <a:latin typeface="Consolas"/>
              </a:rPr>
              <a:t>end</a:t>
            </a:r>
            <a:r>
              <a:rPr lang="en-US" dirty="0">
                <a:solidFill>
                  <a:srgbClr val="000000"/>
                </a:solidFill>
                <a:highlight>
                  <a:srgbClr val="FFFFFF"/>
                </a:highlight>
                <a:latin typeface="Consolas"/>
              </a:rPr>
              <a:t>(</a:t>
            </a:r>
            <a:r>
              <a:rPr lang="en-US" dirty="0" err="1">
                <a:solidFill>
                  <a:srgbClr val="000080"/>
                </a:solidFill>
                <a:highlight>
                  <a:srgbClr val="FFFFFF"/>
                </a:highlight>
                <a:latin typeface="Consolas"/>
              </a:rPr>
              <a:t>nums</a:t>
            </a:r>
            <a:r>
              <a:rPr lang="en-US" dirty="0">
                <a:solidFill>
                  <a:srgbClr val="000000"/>
                </a:solidFill>
                <a:highlight>
                  <a:srgbClr val="FFFFFF"/>
                </a:highlight>
                <a:latin typeface="Consolas"/>
              </a:rPr>
              <a:t>), </a:t>
            </a:r>
            <a:endParaRPr lang="en-US" dirty="0" smtClean="0">
              <a:solidFill>
                <a:srgbClr val="000000"/>
              </a:solidFill>
              <a:highlight>
                <a:srgbClr val="FFFFFF"/>
              </a:highlight>
              <a:latin typeface="Consolas"/>
            </a:endParaRPr>
          </a:p>
          <a:p>
            <a:r>
              <a:rPr lang="en-US" i="1" dirty="0" smtClean="0">
                <a:solidFill>
                  <a:srgbClr val="0000FF"/>
                </a:solidFill>
                <a:highlight>
                  <a:srgbClr val="FFFFFF"/>
                </a:highlight>
                <a:latin typeface="Consolas"/>
              </a:rPr>
              <a:t>	</a:t>
            </a:r>
            <a:r>
              <a:rPr lang="en-US" i="1" dirty="0" err="1" smtClean="0">
                <a:solidFill>
                  <a:srgbClr val="0000FF"/>
                </a:solidFill>
                <a:highlight>
                  <a:srgbClr val="FFFFFF"/>
                </a:highlight>
                <a:latin typeface="Consolas"/>
              </a:rPr>
              <a:t>std</a:t>
            </a:r>
            <a:r>
              <a:rPr lang="en-US" dirty="0">
                <a:solidFill>
                  <a:srgbClr val="000000"/>
                </a:solidFill>
                <a:highlight>
                  <a:srgbClr val="FFFFFF"/>
                </a:highlight>
                <a:latin typeface="Consolas"/>
              </a:rPr>
              <a:t>::</a:t>
            </a:r>
            <a:r>
              <a:rPr lang="en-US" i="1" dirty="0">
                <a:solidFill>
                  <a:srgbClr val="880000"/>
                </a:solidFill>
                <a:highlight>
                  <a:srgbClr val="FFFFFF"/>
                </a:highlight>
                <a:latin typeface="Consolas"/>
              </a:rPr>
              <a:t>begin</a:t>
            </a:r>
            <a:r>
              <a:rPr lang="en-US" dirty="0">
                <a:solidFill>
                  <a:srgbClr val="000000"/>
                </a:solidFill>
                <a:highlight>
                  <a:srgbClr val="FFFFFF"/>
                </a:highlight>
                <a:latin typeface="Consolas"/>
              </a:rPr>
              <a:t>(</a:t>
            </a:r>
            <a:r>
              <a:rPr lang="en-US" dirty="0" err="1">
                <a:solidFill>
                  <a:srgbClr val="000080"/>
                </a:solidFill>
                <a:highlight>
                  <a:srgbClr val="FFFFFF"/>
                </a:highlight>
                <a:latin typeface="Consolas"/>
              </a:rPr>
              <a:t>nums</a:t>
            </a:r>
            <a:r>
              <a:rPr lang="en-US" dirty="0">
                <a:solidFill>
                  <a:srgbClr val="000000"/>
                </a:solidFill>
                <a:highlight>
                  <a:srgbClr val="FFFFFF"/>
                </a:highlight>
                <a:latin typeface="Consolas"/>
              </a:rPr>
              <a:t>), </a:t>
            </a:r>
            <a:endParaRPr lang="en-US" dirty="0" smtClean="0">
              <a:solidFill>
                <a:srgbClr val="000000"/>
              </a:solidFill>
              <a:highlight>
                <a:srgbClr val="FFFFFF"/>
              </a:highlight>
              <a:latin typeface="Consolas"/>
            </a:endParaRPr>
          </a:p>
          <a:p>
            <a:r>
              <a:rPr lang="en-US" dirty="0" smtClean="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a:t>
            </a:r>
            <a:r>
              <a:rPr lang="en-US" dirty="0" err="1">
                <a:solidFill>
                  <a:srgbClr val="000080"/>
                </a:solidFill>
                <a:highlight>
                  <a:srgbClr val="FFFFFF"/>
                </a:highlight>
                <a:latin typeface="Consolas"/>
              </a:rPr>
              <a:t>num</a:t>
            </a:r>
            <a:r>
              <a:rPr lang="en-US" dirty="0">
                <a:solidFill>
                  <a:srgbClr val="000000"/>
                </a:solidFill>
                <a:highlight>
                  <a:srgbClr val="FFFFFF"/>
                </a:highlight>
                <a:latin typeface="Consolas"/>
              </a:rPr>
              <a:t>) { </a:t>
            </a:r>
            <a:r>
              <a:rPr lang="en-US" dirty="0">
                <a:solidFill>
                  <a:srgbClr val="0000FF"/>
                </a:solidFill>
                <a:highlight>
                  <a:srgbClr val="FFFFFF"/>
                </a:highlight>
                <a:latin typeface="Consolas"/>
              </a:rPr>
              <a:t>return</a:t>
            </a:r>
            <a:r>
              <a:rPr lang="en-US" dirty="0">
                <a:solidFill>
                  <a:srgbClr val="000000"/>
                </a:solidFill>
                <a:highlight>
                  <a:srgbClr val="FFFFFF"/>
                </a:highlight>
                <a:latin typeface="Consolas"/>
              </a:rPr>
              <a:t> </a:t>
            </a:r>
            <a:r>
              <a:rPr lang="en-US" dirty="0" err="1">
                <a:solidFill>
                  <a:srgbClr val="000080"/>
                </a:solidFill>
                <a:highlight>
                  <a:srgbClr val="FFFFFF"/>
                </a:highlight>
                <a:latin typeface="Consolas"/>
              </a:rPr>
              <a:t>num</a:t>
            </a:r>
            <a:r>
              <a:rPr lang="en-US" dirty="0">
                <a:solidFill>
                  <a:srgbClr val="000000"/>
                </a:solidFill>
                <a:highlight>
                  <a:srgbClr val="FFFFFF"/>
                </a:highlight>
                <a:latin typeface="Consolas"/>
              </a:rPr>
              <a:t> + </a:t>
            </a:r>
            <a:r>
              <a:rPr lang="en-US" dirty="0" err="1">
                <a:solidFill>
                  <a:srgbClr val="000080"/>
                </a:solidFill>
                <a:highlight>
                  <a:srgbClr val="FFFFFF"/>
                </a:highlight>
                <a:latin typeface="Consolas"/>
              </a:rPr>
              <a:t>num</a:t>
            </a:r>
            <a:r>
              <a:rPr lang="en-US" dirty="0">
                <a:solidFill>
                  <a:srgbClr val="000000"/>
                </a:solidFill>
                <a:highlight>
                  <a:srgbClr val="FFFFFF"/>
                </a:highlight>
                <a:latin typeface="Consolas"/>
              </a:rPr>
              <a:t>; });</a:t>
            </a:r>
          </a:p>
          <a:p>
            <a:endParaRPr lang="en-US" dirty="0">
              <a:solidFill>
                <a:srgbClr val="000000"/>
              </a:solidFill>
              <a:highlight>
                <a:srgbClr val="FFFFFF"/>
              </a:highlight>
              <a:latin typeface="Consolas"/>
            </a:endParaRPr>
          </a:p>
          <a:p>
            <a:r>
              <a:rPr lang="en-US" dirty="0" smtClean="0">
                <a:solidFill>
                  <a:srgbClr val="008000"/>
                </a:solidFill>
                <a:highlight>
                  <a:srgbClr val="FFFFFF"/>
                </a:highlight>
                <a:latin typeface="Consolas"/>
              </a:rPr>
              <a:t>//</a:t>
            </a:r>
            <a:r>
              <a:rPr lang="en-US" dirty="0">
                <a:solidFill>
                  <a:srgbClr val="008000"/>
                </a:solidFill>
                <a:highlight>
                  <a:srgbClr val="FFFFFF"/>
                </a:highlight>
                <a:latin typeface="Consolas"/>
              </a:rPr>
              <a:t>reduce</a:t>
            </a:r>
            <a:endParaRPr lang="en-US" dirty="0">
              <a:solidFill>
                <a:srgbClr val="000000"/>
              </a:solidFill>
              <a:highlight>
                <a:srgbClr val="FFFFFF"/>
              </a:highlight>
              <a:latin typeface="Consolas"/>
            </a:endParaRPr>
          </a:p>
          <a:p>
            <a:r>
              <a:rPr lang="en-US" i="1" dirty="0" err="1" smtClean="0">
                <a:solidFill>
                  <a:srgbClr val="0000FF"/>
                </a:solidFill>
                <a:highlight>
                  <a:srgbClr val="FFFFFF"/>
                </a:highlight>
                <a:latin typeface="Consolas"/>
              </a:rPr>
              <a:t>std</a:t>
            </a:r>
            <a:r>
              <a:rPr lang="en-US" dirty="0">
                <a:solidFill>
                  <a:srgbClr val="000000"/>
                </a:solidFill>
                <a:highlight>
                  <a:srgbClr val="FFFFFF"/>
                </a:highlight>
                <a:latin typeface="Consolas"/>
              </a:rPr>
              <a:t>::</a:t>
            </a:r>
            <a:r>
              <a:rPr lang="en-US" i="1" dirty="0">
                <a:solidFill>
                  <a:srgbClr val="880000"/>
                </a:solidFill>
                <a:highlight>
                  <a:srgbClr val="FFFFFF"/>
                </a:highlight>
                <a:latin typeface="Consolas"/>
              </a:rPr>
              <a:t>accumulate</a:t>
            </a:r>
            <a:r>
              <a:rPr lang="en-US" dirty="0">
                <a:solidFill>
                  <a:srgbClr val="000000"/>
                </a:solidFill>
                <a:highlight>
                  <a:srgbClr val="FFFFFF"/>
                </a:highlight>
                <a:latin typeface="Consolas"/>
              </a:rPr>
              <a:t>(</a:t>
            </a:r>
            <a:r>
              <a:rPr lang="en-US" i="1" dirty="0" err="1">
                <a:solidFill>
                  <a:srgbClr val="0000FF"/>
                </a:solidFill>
                <a:highlight>
                  <a:srgbClr val="FFFFFF"/>
                </a:highlight>
                <a:latin typeface="Consolas"/>
              </a:rPr>
              <a:t>std</a:t>
            </a:r>
            <a:r>
              <a:rPr lang="en-US" dirty="0">
                <a:solidFill>
                  <a:srgbClr val="000000"/>
                </a:solidFill>
                <a:highlight>
                  <a:srgbClr val="FFFFFF"/>
                </a:highlight>
                <a:latin typeface="Consolas"/>
              </a:rPr>
              <a:t>::</a:t>
            </a:r>
            <a:r>
              <a:rPr lang="en-US" i="1" dirty="0">
                <a:solidFill>
                  <a:srgbClr val="880000"/>
                </a:solidFill>
                <a:highlight>
                  <a:srgbClr val="FFFFFF"/>
                </a:highlight>
                <a:latin typeface="Consolas"/>
              </a:rPr>
              <a:t>begin</a:t>
            </a:r>
            <a:r>
              <a:rPr lang="en-US" dirty="0">
                <a:solidFill>
                  <a:srgbClr val="000000"/>
                </a:solidFill>
                <a:highlight>
                  <a:srgbClr val="FFFFFF"/>
                </a:highlight>
                <a:latin typeface="Consolas"/>
              </a:rPr>
              <a:t>(</a:t>
            </a:r>
            <a:r>
              <a:rPr lang="en-US" dirty="0" err="1">
                <a:solidFill>
                  <a:srgbClr val="000080"/>
                </a:solidFill>
                <a:highlight>
                  <a:srgbClr val="FFFFFF"/>
                </a:highlight>
                <a:latin typeface="Consolas"/>
              </a:rPr>
              <a:t>nums</a:t>
            </a:r>
            <a:r>
              <a:rPr lang="en-US" dirty="0">
                <a:solidFill>
                  <a:srgbClr val="000000"/>
                </a:solidFill>
                <a:highlight>
                  <a:srgbClr val="FFFFFF"/>
                </a:highlight>
                <a:latin typeface="Consolas"/>
              </a:rPr>
              <a:t>), </a:t>
            </a:r>
            <a:endParaRPr lang="en-US" dirty="0" smtClean="0">
              <a:solidFill>
                <a:srgbClr val="000000"/>
              </a:solidFill>
              <a:highlight>
                <a:srgbClr val="FFFFFF"/>
              </a:highlight>
              <a:latin typeface="Consolas"/>
            </a:endParaRPr>
          </a:p>
          <a:p>
            <a:r>
              <a:rPr lang="en-US" i="1" dirty="0" smtClean="0">
                <a:solidFill>
                  <a:srgbClr val="0000FF"/>
                </a:solidFill>
                <a:highlight>
                  <a:srgbClr val="FFFFFF"/>
                </a:highlight>
                <a:latin typeface="Consolas"/>
              </a:rPr>
              <a:t>	</a:t>
            </a:r>
            <a:r>
              <a:rPr lang="en-US" i="1" dirty="0" err="1" smtClean="0">
                <a:solidFill>
                  <a:srgbClr val="0000FF"/>
                </a:solidFill>
                <a:highlight>
                  <a:srgbClr val="FFFFFF"/>
                </a:highlight>
                <a:latin typeface="Consolas"/>
              </a:rPr>
              <a:t>std</a:t>
            </a:r>
            <a:r>
              <a:rPr lang="en-US" dirty="0">
                <a:solidFill>
                  <a:srgbClr val="000000"/>
                </a:solidFill>
                <a:highlight>
                  <a:srgbClr val="FFFFFF"/>
                </a:highlight>
                <a:latin typeface="Consolas"/>
              </a:rPr>
              <a:t>::</a:t>
            </a:r>
            <a:r>
              <a:rPr lang="en-US" i="1" dirty="0">
                <a:solidFill>
                  <a:srgbClr val="880000"/>
                </a:solidFill>
                <a:highlight>
                  <a:srgbClr val="FFFFFF"/>
                </a:highlight>
                <a:latin typeface="Consolas"/>
              </a:rPr>
              <a:t>end</a:t>
            </a:r>
            <a:r>
              <a:rPr lang="en-US" dirty="0">
                <a:solidFill>
                  <a:srgbClr val="000000"/>
                </a:solidFill>
                <a:highlight>
                  <a:srgbClr val="FFFFFF"/>
                </a:highlight>
                <a:latin typeface="Consolas"/>
              </a:rPr>
              <a:t>(</a:t>
            </a:r>
            <a:r>
              <a:rPr lang="en-US" dirty="0" err="1">
                <a:solidFill>
                  <a:srgbClr val="000080"/>
                </a:solidFill>
                <a:highlight>
                  <a:srgbClr val="FFFFFF"/>
                </a:highlight>
                <a:latin typeface="Consolas"/>
              </a:rPr>
              <a:t>nums</a:t>
            </a:r>
            <a:r>
              <a:rPr lang="en-US" dirty="0" smtClean="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smtClean="0">
                <a:solidFill>
                  <a:srgbClr val="000000"/>
                </a:solidFill>
                <a:highlight>
                  <a:srgbClr val="FFFFFF"/>
                </a:highlight>
                <a:latin typeface="Consolas"/>
              </a:rPr>
              <a:t> </a:t>
            </a:r>
            <a:r>
              <a:rPr lang="en-US" dirty="0">
                <a:solidFill>
                  <a:srgbClr val="000000"/>
                </a:solidFill>
                <a:highlight>
                  <a:srgbClr val="FFFFFF"/>
                </a:highlight>
                <a:latin typeface="Consolas"/>
              </a:rPr>
              <a:t>0, </a:t>
            </a:r>
            <a:endParaRPr lang="en-US" dirty="0" smtClean="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smtClean="0">
                <a:solidFill>
                  <a:srgbClr val="000000"/>
                </a:solidFill>
                <a:highlight>
                  <a:srgbClr val="FFFFFF"/>
                </a:highlight>
                <a:latin typeface="Consolas"/>
              </a:rPr>
              <a:t>[](</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a:t>
            </a:r>
            <a:r>
              <a:rPr lang="en-US" dirty="0" err="1">
                <a:solidFill>
                  <a:srgbClr val="000080"/>
                </a:solidFill>
                <a:highlight>
                  <a:srgbClr val="FFFFFF"/>
                </a:highlight>
                <a:latin typeface="Consolas"/>
              </a:rPr>
              <a:t>init</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a:t>
            </a:r>
            <a:r>
              <a:rPr lang="en-US" dirty="0">
                <a:solidFill>
                  <a:srgbClr val="000080"/>
                </a:solidFill>
                <a:highlight>
                  <a:srgbClr val="FFFFFF"/>
                </a:highlight>
                <a:latin typeface="Consolas"/>
              </a:rPr>
              <a:t>cur</a:t>
            </a:r>
            <a:r>
              <a:rPr lang="en-US" dirty="0">
                <a:solidFill>
                  <a:srgbClr val="000000"/>
                </a:solidFill>
                <a:highlight>
                  <a:srgbClr val="FFFFFF"/>
                </a:highlight>
                <a:latin typeface="Consolas"/>
              </a:rPr>
              <a:t>) { </a:t>
            </a:r>
            <a:r>
              <a:rPr lang="en-US" dirty="0">
                <a:solidFill>
                  <a:srgbClr val="0000FF"/>
                </a:solidFill>
                <a:highlight>
                  <a:srgbClr val="FFFFFF"/>
                </a:highlight>
                <a:latin typeface="Consolas"/>
              </a:rPr>
              <a:t>return</a:t>
            </a:r>
            <a:r>
              <a:rPr lang="en-US" dirty="0">
                <a:solidFill>
                  <a:srgbClr val="000000"/>
                </a:solidFill>
                <a:highlight>
                  <a:srgbClr val="FFFFFF"/>
                </a:highlight>
                <a:latin typeface="Consolas"/>
              </a:rPr>
              <a:t> </a:t>
            </a:r>
            <a:r>
              <a:rPr lang="en-US" dirty="0" err="1">
                <a:solidFill>
                  <a:srgbClr val="000080"/>
                </a:solidFill>
                <a:highlight>
                  <a:srgbClr val="FFFFFF"/>
                </a:highlight>
                <a:latin typeface="Consolas"/>
              </a:rPr>
              <a:t>init</a:t>
            </a:r>
            <a:r>
              <a:rPr lang="en-US" dirty="0">
                <a:solidFill>
                  <a:srgbClr val="000000"/>
                </a:solidFill>
                <a:highlight>
                  <a:srgbClr val="FFFFFF"/>
                </a:highlight>
                <a:latin typeface="Consolas"/>
              </a:rPr>
              <a:t> + </a:t>
            </a:r>
            <a:r>
              <a:rPr lang="en-US" dirty="0">
                <a:solidFill>
                  <a:srgbClr val="000080"/>
                </a:solidFill>
                <a:highlight>
                  <a:srgbClr val="FFFFFF"/>
                </a:highlight>
                <a:latin typeface="Consolas"/>
              </a:rPr>
              <a:t>cur</a:t>
            </a:r>
            <a:r>
              <a:rPr lang="en-US" dirty="0">
                <a:solidFill>
                  <a:srgbClr val="000000"/>
                </a:solidFill>
                <a:highlight>
                  <a:srgbClr val="FFFFFF"/>
                </a:highlight>
                <a:latin typeface="Consolas"/>
              </a:rPr>
              <a:t>; });</a:t>
            </a:r>
          </a:p>
          <a:p>
            <a:endParaRPr lang="en-US" dirty="0">
              <a:solidFill>
                <a:srgbClr val="000000"/>
              </a:solidFill>
              <a:highlight>
                <a:srgbClr val="FFFFFF"/>
              </a:highlight>
              <a:latin typeface="Consolas"/>
            </a:endParaRPr>
          </a:p>
          <a:p>
            <a:r>
              <a:rPr lang="en-US" dirty="0" smtClean="0">
                <a:solidFill>
                  <a:srgbClr val="008000"/>
                </a:solidFill>
                <a:highlight>
                  <a:srgbClr val="FFFFFF"/>
                </a:highlight>
                <a:latin typeface="Consolas"/>
              </a:rPr>
              <a:t>//</a:t>
            </a:r>
            <a:r>
              <a:rPr lang="en-US" dirty="0">
                <a:solidFill>
                  <a:srgbClr val="008000"/>
                </a:solidFill>
                <a:highlight>
                  <a:srgbClr val="FFFFFF"/>
                </a:highlight>
                <a:latin typeface="Consolas"/>
              </a:rPr>
              <a:t>filter</a:t>
            </a:r>
            <a:endParaRPr lang="en-US" dirty="0">
              <a:solidFill>
                <a:srgbClr val="000000"/>
              </a:solidFill>
              <a:highlight>
                <a:srgbClr val="FFFFFF"/>
              </a:highlight>
              <a:latin typeface="Consolas"/>
            </a:endParaRPr>
          </a:p>
          <a:p>
            <a:r>
              <a:rPr lang="en-US" i="1" dirty="0" err="1" smtClean="0">
                <a:solidFill>
                  <a:srgbClr val="0000FF"/>
                </a:solidFill>
                <a:highlight>
                  <a:srgbClr val="FFFFFF"/>
                </a:highlight>
                <a:latin typeface="Consolas"/>
              </a:rPr>
              <a:t>std</a:t>
            </a:r>
            <a:r>
              <a:rPr lang="en-US" dirty="0">
                <a:solidFill>
                  <a:srgbClr val="000000"/>
                </a:solidFill>
                <a:highlight>
                  <a:srgbClr val="FFFFFF"/>
                </a:highlight>
                <a:latin typeface="Consolas"/>
              </a:rPr>
              <a:t>::</a:t>
            </a:r>
            <a:r>
              <a:rPr lang="en-US" i="1" dirty="0" err="1">
                <a:solidFill>
                  <a:srgbClr val="880000"/>
                </a:solidFill>
                <a:highlight>
                  <a:srgbClr val="FFFFFF"/>
                </a:highlight>
                <a:latin typeface="Consolas"/>
              </a:rPr>
              <a:t>find_if</a:t>
            </a:r>
            <a:r>
              <a:rPr lang="en-US" dirty="0">
                <a:solidFill>
                  <a:srgbClr val="000000"/>
                </a:solidFill>
                <a:highlight>
                  <a:srgbClr val="FFFFFF"/>
                </a:highlight>
                <a:latin typeface="Consolas"/>
              </a:rPr>
              <a:t>(</a:t>
            </a:r>
            <a:r>
              <a:rPr lang="en-US" i="1" dirty="0" err="1">
                <a:solidFill>
                  <a:srgbClr val="0000FF"/>
                </a:solidFill>
                <a:highlight>
                  <a:srgbClr val="FFFFFF"/>
                </a:highlight>
                <a:latin typeface="Consolas"/>
              </a:rPr>
              <a:t>std</a:t>
            </a:r>
            <a:r>
              <a:rPr lang="en-US" dirty="0">
                <a:solidFill>
                  <a:srgbClr val="000000"/>
                </a:solidFill>
                <a:highlight>
                  <a:srgbClr val="FFFFFF"/>
                </a:highlight>
                <a:latin typeface="Consolas"/>
              </a:rPr>
              <a:t>::</a:t>
            </a:r>
            <a:r>
              <a:rPr lang="en-US" i="1" dirty="0">
                <a:solidFill>
                  <a:srgbClr val="880000"/>
                </a:solidFill>
                <a:highlight>
                  <a:srgbClr val="FFFFFF"/>
                </a:highlight>
                <a:latin typeface="Consolas"/>
              </a:rPr>
              <a:t>begin</a:t>
            </a:r>
            <a:r>
              <a:rPr lang="en-US" dirty="0">
                <a:solidFill>
                  <a:srgbClr val="000000"/>
                </a:solidFill>
                <a:highlight>
                  <a:srgbClr val="FFFFFF"/>
                </a:highlight>
                <a:latin typeface="Consolas"/>
              </a:rPr>
              <a:t>(</a:t>
            </a:r>
            <a:r>
              <a:rPr lang="en-US" dirty="0">
                <a:solidFill>
                  <a:srgbClr val="000080"/>
                </a:solidFill>
                <a:highlight>
                  <a:srgbClr val="FFFFFF"/>
                </a:highlight>
                <a:latin typeface="Consolas"/>
              </a:rPr>
              <a:t>names</a:t>
            </a:r>
            <a:r>
              <a:rPr lang="en-US" dirty="0">
                <a:solidFill>
                  <a:srgbClr val="000000"/>
                </a:solidFill>
                <a:highlight>
                  <a:srgbClr val="FFFFFF"/>
                </a:highlight>
                <a:latin typeface="Consolas"/>
              </a:rPr>
              <a:t>), </a:t>
            </a:r>
            <a:endParaRPr lang="en-US" dirty="0" smtClean="0">
              <a:solidFill>
                <a:srgbClr val="000000"/>
              </a:solidFill>
              <a:highlight>
                <a:srgbClr val="FFFFFF"/>
              </a:highlight>
              <a:latin typeface="Consolas"/>
            </a:endParaRPr>
          </a:p>
          <a:p>
            <a:r>
              <a:rPr lang="en-US" i="1" dirty="0" smtClean="0">
                <a:solidFill>
                  <a:srgbClr val="0000FF"/>
                </a:solidFill>
                <a:highlight>
                  <a:srgbClr val="FFFFFF"/>
                </a:highlight>
                <a:latin typeface="Consolas"/>
              </a:rPr>
              <a:t>	</a:t>
            </a:r>
            <a:r>
              <a:rPr lang="en-US" i="1" dirty="0" err="1" smtClean="0">
                <a:solidFill>
                  <a:srgbClr val="0000FF"/>
                </a:solidFill>
                <a:highlight>
                  <a:srgbClr val="FFFFFF"/>
                </a:highlight>
                <a:latin typeface="Consolas"/>
              </a:rPr>
              <a:t>std</a:t>
            </a:r>
            <a:r>
              <a:rPr lang="en-US" dirty="0">
                <a:solidFill>
                  <a:srgbClr val="000000"/>
                </a:solidFill>
                <a:highlight>
                  <a:srgbClr val="FFFFFF"/>
                </a:highlight>
                <a:latin typeface="Consolas"/>
              </a:rPr>
              <a:t>::</a:t>
            </a:r>
            <a:r>
              <a:rPr lang="en-US" i="1" dirty="0">
                <a:solidFill>
                  <a:srgbClr val="880000"/>
                </a:solidFill>
                <a:highlight>
                  <a:srgbClr val="FFFFFF"/>
                </a:highlight>
                <a:latin typeface="Consolas"/>
              </a:rPr>
              <a:t>end</a:t>
            </a:r>
            <a:r>
              <a:rPr lang="en-US" dirty="0">
                <a:solidFill>
                  <a:srgbClr val="000000"/>
                </a:solidFill>
                <a:highlight>
                  <a:srgbClr val="FFFFFF"/>
                </a:highlight>
                <a:latin typeface="Consolas"/>
              </a:rPr>
              <a:t>(</a:t>
            </a:r>
            <a:r>
              <a:rPr lang="en-US" dirty="0">
                <a:solidFill>
                  <a:srgbClr val="000080"/>
                </a:solidFill>
                <a:highlight>
                  <a:srgbClr val="FFFFFF"/>
                </a:highlight>
                <a:latin typeface="Consolas"/>
              </a:rPr>
              <a:t>names</a:t>
            </a:r>
            <a:r>
              <a:rPr lang="en-US" dirty="0">
                <a:solidFill>
                  <a:srgbClr val="000000"/>
                </a:solidFill>
                <a:highlight>
                  <a:srgbClr val="FFFFFF"/>
                </a:highlight>
                <a:latin typeface="Consolas"/>
              </a:rPr>
              <a:t>), </a:t>
            </a:r>
            <a:endParaRPr lang="en-US" dirty="0" smtClean="0">
              <a:solidFill>
                <a:srgbClr val="000000"/>
              </a:solidFill>
              <a:highlight>
                <a:srgbClr val="FFFFFF"/>
              </a:highlight>
              <a:latin typeface="Consolas"/>
            </a:endParaRPr>
          </a:p>
          <a:p>
            <a:r>
              <a:rPr lang="en-US" dirty="0" smtClean="0">
                <a:solidFill>
                  <a:srgbClr val="000000"/>
                </a:solidFill>
                <a:highlight>
                  <a:srgbClr val="FFFFFF"/>
                </a:highlight>
                <a:latin typeface="Consolas"/>
              </a:rPr>
              <a:t>	[](</a:t>
            </a:r>
            <a:r>
              <a:rPr lang="en-US" i="1" dirty="0" err="1">
                <a:solidFill>
                  <a:srgbClr val="0000FF"/>
                </a:solidFill>
                <a:highlight>
                  <a:srgbClr val="FFFFFF"/>
                </a:highlight>
                <a:latin typeface="Consolas"/>
              </a:rPr>
              <a:t>std</a:t>
            </a:r>
            <a:r>
              <a:rPr lang="en-US" dirty="0">
                <a:solidFill>
                  <a:srgbClr val="000000"/>
                </a:solidFill>
                <a:highlight>
                  <a:srgbClr val="FFFFFF"/>
                </a:highlight>
                <a:latin typeface="Consolas"/>
              </a:rPr>
              <a:t>::</a:t>
            </a:r>
            <a:r>
              <a:rPr lang="en-US" i="1" dirty="0">
                <a:solidFill>
                  <a:srgbClr val="0000FF"/>
                </a:solidFill>
                <a:highlight>
                  <a:srgbClr val="FFFFFF"/>
                </a:highlight>
                <a:latin typeface="Consolas"/>
              </a:rPr>
              <a:t>string</a:t>
            </a:r>
            <a:r>
              <a:rPr lang="en-US" dirty="0">
                <a:solidFill>
                  <a:srgbClr val="000000"/>
                </a:solidFill>
                <a:highlight>
                  <a:srgbClr val="FFFFFF"/>
                </a:highlight>
                <a:latin typeface="Consolas"/>
              </a:rPr>
              <a:t>&amp; </a:t>
            </a:r>
            <a:r>
              <a:rPr lang="en-US" dirty="0">
                <a:solidFill>
                  <a:srgbClr val="000080"/>
                </a:solidFill>
                <a:highlight>
                  <a:srgbClr val="FFFFFF"/>
                </a:highlight>
                <a:latin typeface="Consolas"/>
              </a:rPr>
              <a:t>name</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return</a:t>
            </a:r>
            <a:r>
              <a:rPr lang="en-US" dirty="0">
                <a:solidFill>
                  <a:srgbClr val="000000"/>
                </a:solidFill>
                <a:highlight>
                  <a:srgbClr val="FFFFFF"/>
                </a:highlight>
                <a:latin typeface="Consolas"/>
              </a:rPr>
              <a:t> </a:t>
            </a:r>
            <a:r>
              <a:rPr lang="en-US" dirty="0">
                <a:solidFill>
                  <a:srgbClr val="000080"/>
                </a:solidFill>
                <a:highlight>
                  <a:srgbClr val="FFFFFF"/>
                </a:highlight>
                <a:latin typeface="Consolas"/>
              </a:rPr>
              <a:t>name</a:t>
            </a:r>
            <a:r>
              <a:rPr lang="en-US" dirty="0">
                <a:solidFill>
                  <a:srgbClr val="000000"/>
                </a:solidFill>
                <a:highlight>
                  <a:srgbClr val="FFFFFF"/>
                </a:highlight>
                <a:latin typeface="Consolas"/>
              </a:rPr>
              <a:t> </a:t>
            </a:r>
            <a:r>
              <a:rPr lang="en-US" dirty="0">
                <a:solidFill>
                  <a:srgbClr val="008080"/>
                </a:solidFill>
                <a:highlight>
                  <a:srgbClr val="FFFFFF"/>
                </a:highlight>
                <a:latin typeface="Consolas"/>
              </a:rPr>
              <a:t>==</a:t>
            </a:r>
            <a:r>
              <a:rPr lang="en-US" dirty="0">
                <a:solidFill>
                  <a:srgbClr val="000000"/>
                </a:solidFill>
                <a:highlight>
                  <a:srgbClr val="FFFFFF"/>
                </a:highlight>
                <a:latin typeface="Consolas"/>
              </a:rPr>
              <a:t> </a:t>
            </a:r>
            <a:r>
              <a:rPr lang="en-US" dirty="0">
                <a:solidFill>
                  <a:srgbClr val="A31515"/>
                </a:solidFill>
                <a:highlight>
                  <a:srgbClr val="FFFFFF"/>
                </a:highlight>
                <a:latin typeface="Consolas"/>
              </a:rPr>
              <a:t>"the king"</a:t>
            </a:r>
            <a:r>
              <a:rPr lang="en-US" dirty="0">
                <a:solidFill>
                  <a:srgbClr val="000000"/>
                </a:solidFill>
                <a:highlight>
                  <a:srgbClr val="FFFFFF"/>
                </a:highlight>
                <a:latin typeface="Consolas"/>
              </a:rPr>
              <a:t>; });</a:t>
            </a:r>
          </a:p>
          <a:p>
            <a:endParaRPr lang="en-US" dirty="0"/>
          </a:p>
        </p:txBody>
      </p:sp>
    </p:spTree>
    <p:extLst>
      <p:ext uri="{BB962C8B-B14F-4D97-AF65-F5344CB8AC3E}">
        <p14:creationId xmlns:p14="http://schemas.microsoft.com/office/powerpoint/2010/main" xmlns="" val="2928230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ISO C++ Timeline </a:t>
            </a:r>
          </a:p>
        </p:txBody>
      </p:sp>
      <p:pic>
        <p:nvPicPr>
          <p:cNvPr id="1027" name="Picture 3"/>
          <p:cNvPicPr>
            <a:picLocks noGrp="1" noChangeAspect="1" noChangeArrowheads="1"/>
          </p:cNvPicPr>
          <p:nvPr>
            <p:ph sz="quarter" idx="1"/>
          </p:nvPr>
        </p:nvPicPr>
        <p:blipFill>
          <a:blip r:embed="rId3">
            <a:extLst>
              <a:ext uri="{28A0092B-C50C-407E-A947-70E740481C1C}">
                <a14:useLocalDpi xmlns:a14="http://schemas.microsoft.com/office/drawing/2010/main" xmlns="" val="0"/>
              </a:ext>
            </a:extLst>
          </a:blip>
          <a:srcRect/>
          <a:stretch>
            <a:fillRect/>
          </a:stretch>
        </p:blipFill>
        <p:spPr bwMode="auto">
          <a:xfrm>
            <a:off x="457200" y="2084796"/>
            <a:ext cx="8229600" cy="328842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3545328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lambda</a:t>
            </a:r>
            <a:endParaRPr lang="en-US" dirty="0"/>
          </a:p>
        </p:txBody>
      </p:sp>
      <p:sp>
        <p:nvSpPr>
          <p:cNvPr id="3" name="内容占位符 2"/>
          <p:cNvSpPr>
            <a:spLocks noGrp="1"/>
          </p:cNvSpPr>
          <p:nvPr>
            <p:ph sz="quarter" idx="1"/>
          </p:nvPr>
        </p:nvSpPr>
        <p:spPr/>
        <p:txBody>
          <a:bodyPr/>
          <a:lstStyle/>
          <a:p>
            <a:pPr marL="0" indent="0">
              <a:buNone/>
            </a:pPr>
            <a:r>
              <a:rPr lang="en-US" dirty="0" smtClean="0"/>
              <a:t>Syntax: </a:t>
            </a:r>
          </a:p>
          <a:p>
            <a:pPr marL="0" indent="0">
              <a:buNone/>
            </a:pPr>
            <a:r>
              <a:rPr lang="en-US" sz="1800" dirty="0"/>
              <a:t>[ captures ] (parameters) -&gt; </a:t>
            </a:r>
            <a:r>
              <a:rPr lang="en-US" sz="1800" dirty="0" err="1" smtClean="0"/>
              <a:t>return_type</a:t>
            </a:r>
            <a:r>
              <a:rPr lang="en-US" sz="1800" dirty="0" smtClean="0"/>
              <a:t> </a:t>
            </a:r>
            <a:r>
              <a:rPr lang="en-US" sz="1800" dirty="0"/>
              <a:t>{ </a:t>
            </a:r>
            <a:r>
              <a:rPr lang="en-US" sz="1800" dirty="0" smtClean="0"/>
              <a:t>lambda body; }</a:t>
            </a:r>
          </a:p>
          <a:p>
            <a:pPr marL="0" indent="0">
              <a:buNone/>
            </a:pPr>
            <a:endParaRPr lang="en-US" sz="1800" dirty="0" smtClean="0"/>
          </a:p>
          <a:p>
            <a:r>
              <a:rPr lang="en-US" sz="1800" dirty="0" smtClean="0"/>
              <a:t>captures : capture variable from scope</a:t>
            </a:r>
          </a:p>
          <a:p>
            <a:pPr lvl="1"/>
            <a:r>
              <a:rPr lang="en-US" sz="1400" dirty="0"/>
              <a:t> [</a:t>
            </a:r>
            <a:r>
              <a:rPr lang="en-US" sz="1400" dirty="0" err="1"/>
              <a:t>a,&amp;b</a:t>
            </a:r>
            <a:r>
              <a:rPr lang="en-US" sz="1400" dirty="0"/>
              <a:t>] where a is captured by value and b is captured by reference.</a:t>
            </a:r>
          </a:p>
          <a:p>
            <a:pPr lvl="1"/>
            <a:r>
              <a:rPr lang="en-US" sz="1400" dirty="0"/>
              <a:t>  </a:t>
            </a:r>
            <a:r>
              <a:rPr lang="en-US" sz="1400" dirty="0" smtClean="0"/>
              <a:t>[</a:t>
            </a:r>
            <a:r>
              <a:rPr lang="en-US" sz="1400" dirty="0"/>
              <a:t>this] captures the this pointer by value</a:t>
            </a:r>
          </a:p>
          <a:p>
            <a:pPr lvl="1"/>
            <a:r>
              <a:rPr lang="en-US" sz="1400" dirty="0"/>
              <a:t>  </a:t>
            </a:r>
            <a:r>
              <a:rPr lang="en-US" sz="1400" dirty="0" smtClean="0"/>
              <a:t>[&amp;] </a:t>
            </a:r>
            <a:r>
              <a:rPr lang="en-US" sz="1400" dirty="0"/>
              <a:t>captures all automatic variables </a:t>
            </a:r>
            <a:r>
              <a:rPr lang="en-US" sz="1400" dirty="0" smtClean="0"/>
              <a:t>in </a:t>
            </a:r>
            <a:r>
              <a:rPr lang="en-US" sz="1400" dirty="0"/>
              <a:t>the body of the lambda by reference</a:t>
            </a:r>
          </a:p>
          <a:p>
            <a:pPr lvl="1"/>
            <a:r>
              <a:rPr lang="en-US" sz="1400" dirty="0"/>
              <a:t>  </a:t>
            </a:r>
            <a:r>
              <a:rPr lang="en-US" sz="1400" dirty="0" smtClean="0"/>
              <a:t>[=] </a:t>
            </a:r>
            <a:r>
              <a:rPr lang="en-US" sz="1400" dirty="0"/>
              <a:t>captures all automatic variables </a:t>
            </a:r>
            <a:r>
              <a:rPr lang="en-US" sz="1400" dirty="0" smtClean="0"/>
              <a:t>in </a:t>
            </a:r>
            <a:r>
              <a:rPr lang="en-US" sz="1400" dirty="0"/>
              <a:t>the body of the lambda by value</a:t>
            </a:r>
          </a:p>
          <a:p>
            <a:pPr lvl="1"/>
            <a:r>
              <a:rPr lang="en-US" sz="1400" dirty="0"/>
              <a:t>  </a:t>
            </a:r>
            <a:r>
              <a:rPr lang="en-US" sz="1400" dirty="0" smtClean="0"/>
              <a:t>[] </a:t>
            </a:r>
            <a:r>
              <a:rPr lang="en-US" sz="1400" dirty="0"/>
              <a:t>captures nothing </a:t>
            </a:r>
          </a:p>
          <a:p>
            <a:r>
              <a:rPr lang="en-US" sz="1800" dirty="0" smtClean="0"/>
              <a:t>parameters : (optional) almost same as function parameters</a:t>
            </a:r>
          </a:p>
          <a:p>
            <a:r>
              <a:rPr lang="en-US" sz="1800" dirty="0" err="1" smtClean="0"/>
              <a:t>return_type</a:t>
            </a:r>
            <a:r>
              <a:rPr lang="en-US" sz="1800" dirty="0" smtClean="0"/>
              <a:t> : (optional) specify lambda’s return type</a:t>
            </a:r>
          </a:p>
          <a:p>
            <a:r>
              <a:rPr lang="en-US" sz="1800" dirty="0"/>
              <a:t>lambda </a:t>
            </a:r>
            <a:r>
              <a:rPr lang="en-US" sz="1800" dirty="0" smtClean="0"/>
              <a:t>body: function body</a:t>
            </a:r>
            <a:endParaRPr lang="en-US" sz="1800" dirty="0"/>
          </a:p>
        </p:txBody>
      </p:sp>
    </p:spTree>
    <p:extLst>
      <p:ext uri="{BB962C8B-B14F-4D97-AF65-F5344CB8AC3E}">
        <p14:creationId xmlns:p14="http://schemas.microsoft.com/office/powerpoint/2010/main" xmlns="" val="36608151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a:t>
            </a:r>
            <a:endParaRPr lang="en-US" dirty="0"/>
          </a:p>
        </p:txBody>
      </p:sp>
      <p:sp>
        <p:nvSpPr>
          <p:cNvPr id="3" name="Content Placeholder 2"/>
          <p:cNvSpPr>
            <a:spLocks noGrp="1"/>
          </p:cNvSpPr>
          <p:nvPr>
            <p:ph sz="quarter" idx="1"/>
          </p:nvPr>
        </p:nvSpPr>
        <p:spPr/>
        <p:txBody>
          <a:bodyPr/>
          <a:lstStyle/>
          <a:p>
            <a:pPr>
              <a:buNone/>
            </a:pPr>
            <a:r>
              <a:rPr lang="en-US" dirty="0" smtClean="0"/>
              <a:t>Smart pointers are used to prevent resource leak and enforce exception safety.</a:t>
            </a:r>
          </a:p>
          <a:p>
            <a:pPr>
              <a:buNone/>
            </a:pPr>
            <a:endParaRPr lang="en-US" dirty="0"/>
          </a:p>
        </p:txBody>
      </p:sp>
      <p:sp>
        <p:nvSpPr>
          <p:cNvPr id="4" name="TextBox 3"/>
          <p:cNvSpPr txBox="1"/>
          <p:nvPr/>
        </p:nvSpPr>
        <p:spPr>
          <a:xfrm>
            <a:off x="571472" y="2214554"/>
            <a:ext cx="9809096" cy="3970318"/>
          </a:xfrm>
          <a:prstGeom prst="rect">
            <a:avLst/>
          </a:prstGeom>
          <a:noFill/>
        </p:spPr>
        <p:txBody>
          <a:bodyPr wrap="none" rtlCol="0">
            <a:spAutoFit/>
          </a:bodyPr>
          <a:lstStyle/>
          <a:p>
            <a:r>
              <a:rPr lang="en-US" dirty="0" smtClean="0">
                <a:solidFill>
                  <a:srgbClr val="0000FF"/>
                </a:solidFill>
                <a:highlight>
                  <a:srgbClr val="FFFFFF"/>
                </a:highlight>
                <a:latin typeface="Consolas"/>
              </a:rPr>
              <a:t>Resource</a:t>
            </a:r>
            <a:r>
              <a:rPr lang="en-US" dirty="0" smtClean="0">
                <a:solidFill>
                  <a:srgbClr val="000000"/>
                </a:solidFill>
                <a:highlight>
                  <a:srgbClr val="FFFFFF"/>
                </a:highlight>
                <a:latin typeface="Consolas"/>
              </a:rPr>
              <a:t>* </a:t>
            </a:r>
            <a:r>
              <a:rPr lang="en-US" dirty="0" err="1" smtClean="0">
                <a:solidFill>
                  <a:srgbClr val="880000"/>
                </a:solidFill>
                <a:highlight>
                  <a:srgbClr val="FFFFFF"/>
                </a:highlight>
                <a:latin typeface="Consolas"/>
              </a:rPr>
              <a:t>load_data</a:t>
            </a:r>
            <a:r>
              <a:rPr lang="en-US" dirty="0" smtClean="0">
                <a:solidFill>
                  <a:srgbClr val="000000"/>
                </a:solidFill>
                <a:highlight>
                  <a:srgbClr val="FFFFFF"/>
                </a:highlight>
                <a:latin typeface="Consolas"/>
              </a:rPr>
              <a:t>() {</a:t>
            </a:r>
          </a:p>
          <a:p>
            <a:r>
              <a:rPr lang="en-US" dirty="0" smtClean="0">
                <a:solidFill>
                  <a:srgbClr val="000000"/>
                </a:solidFill>
                <a:highlight>
                  <a:srgbClr val="FFFFFF"/>
                </a:highlight>
                <a:latin typeface="Consolas"/>
              </a:rPr>
              <a:t>  </a:t>
            </a:r>
            <a:r>
              <a:rPr lang="en-US" dirty="0" err="1" smtClean="0">
                <a:solidFill>
                  <a:srgbClr val="0000FF"/>
                </a:solidFill>
                <a:highlight>
                  <a:srgbClr val="FFFFFF"/>
                </a:highlight>
                <a:latin typeface="Consolas"/>
              </a:rPr>
              <a:t>BaseLoader</a:t>
            </a:r>
            <a:r>
              <a:rPr lang="en-US" dirty="0" smtClean="0">
                <a:solidFill>
                  <a:srgbClr val="000000"/>
                </a:solidFill>
                <a:highlight>
                  <a:srgbClr val="FFFFFF"/>
                </a:highlight>
                <a:latin typeface="Consolas"/>
              </a:rPr>
              <a:t>* </a:t>
            </a:r>
            <a:r>
              <a:rPr lang="en-US" dirty="0" smtClean="0">
                <a:solidFill>
                  <a:srgbClr val="000080"/>
                </a:solidFill>
                <a:highlight>
                  <a:srgbClr val="FFFFFF"/>
                </a:highlight>
                <a:latin typeface="Consolas"/>
              </a:rPr>
              <a:t>loader</a:t>
            </a:r>
            <a:r>
              <a:rPr lang="en-US" dirty="0" smtClean="0">
                <a:solidFill>
                  <a:srgbClr val="000000"/>
                </a:solidFill>
                <a:highlight>
                  <a:srgbClr val="FFFFFF"/>
                </a:highlight>
                <a:latin typeface="Consolas"/>
              </a:rPr>
              <a:t> = </a:t>
            </a:r>
            <a:r>
              <a:rPr lang="en-US" dirty="0" smtClean="0">
                <a:solidFill>
                  <a:srgbClr val="0000FF"/>
                </a:solidFill>
                <a:highlight>
                  <a:srgbClr val="FFFFFF"/>
                </a:highlight>
                <a:latin typeface="Consolas"/>
              </a:rPr>
              <a:t>new</a:t>
            </a:r>
            <a:r>
              <a:rPr lang="en-US" dirty="0" smtClean="0">
                <a:solidFill>
                  <a:srgbClr val="000000"/>
                </a:solidFill>
                <a:highlight>
                  <a:srgbClr val="FFFFFF"/>
                </a:highlight>
                <a:latin typeface="Consolas"/>
              </a:rPr>
              <a:t> </a:t>
            </a:r>
            <a:r>
              <a:rPr lang="en-US" dirty="0" err="1" smtClean="0">
                <a:solidFill>
                  <a:srgbClr val="0000FF"/>
                </a:solidFill>
                <a:highlight>
                  <a:srgbClr val="FFFFFF"/>
                </a:highlight>
                <a:latin typeface="Consolas"/>
              </a:rPr>
              <a:t>DataLoader</a:t>
            </a:r>
            <a:r>
              <a:rPr lang="en-US" dirty="0" smtClean="0">
                <a:solidFill>
                  <a:srgbClr val="000000"/>
                </a:solidFill>
                <a:highlight>
                  <a:srgbClr val="FFFFFF"/>
                </a:highlight>
                <a:latin typeface="Consolas"/>
              </a:rPr>
              <a:t>{};</a:t>
            </a:r>
          </a:p>
          <a:p>
            <a:r>
              <a:rPr lang="en-US" dirty="0" smtClean="0">
                <a:solidFill>
                  <a:srgbClr val="000000"/>
                </a:solidFill>
                <a:highlight>
                  <a:srgbClr val="FFFFFF"/>
                </a:highlight>
                <a:latin typeface="Consolas"/>
              </a:rPr>
              <a:t>  </a:t>
            </a:r>
            <a:r>
              <a:rPr lang="en-US" dirty="0" smtClean="0">
                <a:solidFill>
                  <a:srgbClr val="000080"/>
                </a:solidFill>
                <a:highlight>
                  <a:srgbClr val="FFFFFF"/>
                </a:highlight>
                <a:latin typeface="Consolas"/>
              </a:rPr>
              <a:t>loader</a:t>
            </a:r>
            <a:r>
              <a:rPr lang="en-US" dirty="0" smtClean="0">
                <a:solidFill>
                  <a:srgbClr val="000000"/>
                </a:solidFill>
                <a:highlight>
                  <a:srgbClr val="FFFFFF"/>
                </a:highlight>
                <a:latin typeface="Consolas"/>
              </a:rPr>
              <a:t>-&gt;prepare();</a:t>
            </a:r>
          </a:p>
          <a:p>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auto</a:t>
            </a:r>
            <a:r>
              <a:rPr lang="en-US" dirty="0" smtClean="0">
                <a:solidFill>
                  <a:srgbClr val="000000"/>
                </a:solidFill>
                <a:highlight>
                  <a:srgbClr val="FFFFFF"/>
                </a:highlight>
                <a:latin typeface="Consolas"/>
              </a:rPr>
              <a:t> </a:t>
            </a:r>
            <a:r>
              <a:rPr lang="en-US" dirty="0" smtClean="0">
                <a:solidFill>
                  <a:srgbClr val="000080"/>
                </a:solidFill>
                <a:highlight>
                  <a:srgbClr val="FFFFFF"/>
                </a:highlight>
                <a:latin typeface="Consolas"/>
              </a:rPr>
              <a:t>res</a:t>
            </a:r>
            <a:r>
              <a:rPr lang="en-US" dirty="0" smtClean="0">
                <a:solidFill>
                  <a:srgbClr val="000000"/>
                </a:solidFill>
                <a:highlight>
                  <a:srgbClr val="FFFFFF"/>
                </a:highlight>
                <a:latin typeface="Consolas"/>
              </a:rPr>
              <a:t> = </a:t>
            </a:r>
            <a:r>
              <a:rPr lang="en-US" dirty="0" smtClean="0">
                <a:solidFill>
                  <a:srgbClr val="000080"/>
                </a:solidFill>
                <a:highlight>
                  <a:srgbClr val="FFFFFF"/>
                </a:highlight>
                <a:latin typeface="Consolas"/>
              </a:rPr>
              <a:t>loader</a:t>
            </a:r>
            <a:r>
              <a:rPr lang="en-US" dirty="0" smtClean="0">
                <a:solidFill>
                  <a:srgbClr val="000000"/>
                </a:solidFill>
                <a:highlight>
                  <a:srgbClr val="FFFFFF"/>
                </a:highlight>
                <a:latin typeface="Consolas"/>
              </a:rPr>
              <a:t>-&gt;</a:t>
            </a:r>
            <a:r>
              <a:rPr lang="en-US" i="1" dirty="0" smtClean="0">
                <a:solidFill>
                  <a:srgbClr val="880000"/>
                </a:solidFill>
                <a:highlight>
                  <a:srgbClr val="FFFFFF"/>
                </a:highlight>
                <a:latin typeface="Consolas"/>
              </a:rPr>
              <a:t>load</a:t>
            </a:r>
            <a:r>
              <a:rPr lang="en-US" i="1" dirty="0" smtClean="0">
                <a:solidFill>
                  <a:srgbClr val="000000"/>
                </a:solidFill>
                <a:highlight>
                  <a:srgbClr val="FFFFFF"/>
                </a:highlight>
                <a:latin typeface="Consolas"/>
              </a:rPr>
              <a:t>(</a:t>
            </a:r>
            <a:r>
              <a:rPr lang="en-US" i="1" dirty="0" err="1" smtClean="0">
                <a:solidFill>
                  <a:srgbClr val="0000FF"/>
                </a:solidFill>
                <a:highlight>
                  <a:srgbClr val="FFFFFF"/>
                </a:highlight>
                <a:latin typeface="Consolas"/>
              </a:rPr>
              <a:t>resource_desc</a:t>
            </a:r>
            <a:r>
              <a:rPr lang="en-US" i="1" dirty="0" smtClean="0">
                <a:solidFill>
                  <a:srgbClr val="000000"/>
                </a:solidFill>
                <a:highlight>
                  <a:srgbClr val="FFFFFF"/>
                </a:highlight>
                <a:latin typeface="Consolas"/>
              </a:rPr>
              <a:t>);</a:t>
            </a:r>
            <a:r>
              <a:rPr lang="en-US" i="1" dirty="0" smtClean="0">
                <a:solidFill>
                  <a:srgbClr val="008000"/>
                </a:solidFill>
                <a:highlight>
                  <a:srgbClr val="FFFFFF"/>
                </a:highlight>
                <a:latin typeface="Consolas"/>
              </a:rPr>
              <a:t>//leak if exception thrown</a:t>
            </a:r>
            <a:endParaRPr lang="en-US" i="1" dirty="0" smtClean="0">
              <a:solidFill>
                <a:srgbClr val="000000"/>
              </a:solidFill>
              <a:highlight>
                <a:srgbClr val="FFFFFF"/>
              </a:highlight>
              <a:latin typeface="Consolas"/>
            </a:endParaRPr>
          </a:p>
          <a:p>
            <a:r>
              <a:rPr lang="en-US" dirty="0" smtClean="0">
                <a:solidFill>
                  <a:srgbClr val="000000"/>
                </a:solidFill>
                <a:highlight>
                  <a:srgbClr val="FFFFFF"/>
                </a:highlight>
                <a:latin typeface="Consolas"/>
              </a:rPr>
              <a:t>  </a:t>
            </a:r>
            <a:r>
              <a:rPr lang="en-US" dirty="0" smtClean="0">
                <a:solidFill>
                  <a:srgbClr val="008080"/>
                </a:solidFill>
                <a:highlight>
                  <a:srgbClr val="FFFFFF"/>
                </a:highlight>
                <a:latin typeface="Consolas"/>
              </a:rPr>
              <a:t>delete</a:t>
            </a:r>
            <a:r>
              <a:rPr lang="en-US" dirty="0" smtClean="0">
                <a:solidFill>
                  <a:srgbClr val="000000"/>
                </a:solidFill>
                <a:highlight>
                  <a:srgbClr val="FFFFFF"/>
                </a:highlight>
                <a:latin typeface="Consolas"/>
              </a:rPr>
              <a:t> </a:t>
            </a:r>
            <a:r>
              <a:rPr lang="en-US" dirty="0" smtClean="0">
                <a:solidFill>
                  <a:srgbClr val="000080"/>
                </a:solidFill>
                <a:highlight>
                  <a:srgbClr val="FFFFFF"/>
                </a:highlight>
                <a:latin typeface="Consolas"/>
              </a:rPr>
              <a:t>loader</a:t>
            </a:r>
            <a:r>
              <a:rPr lang="en-US" dirty="0" smtClean="0">
                <a:solidFill>
                  <a:srgbClr val="000000"/>
                </a:solidFill>
                <a:highlight>
                  <a:srgbClr val="FFFFFF"/>
                </a:highlight>
                <a:latin typeface="Consolas"/>
              </a:rPr>
              <a:t>;</a:t>
            </a:r>
          </a:p>
          <a:p>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return</a:t>
            </a:r>
            <a:r>
              <a:rPr lang="en-US" dirty="0" smtClean="0">
                <a:solidFill>
                  <a:srgbClr val="000000"/>
                </a:solidFill>
                <a:highlight>
                  <a:srgbClr val="FFFFFF"/>
                </a:highlight>
                <a:latin typeface="Consolas"/>
              </a:rPr>
              <a:t> </a:t>
            </a:r>
            <a:r>
              <a:rPr lang="en-US" dirty="0" smtClean="0">
                <a:solidFill>
                  <a:srgbClr val="000080"/>
                </a:solidFill>
                <a:highlight>
                  <a:srgbClr val="FFFFFF"/>
                </a:highlight>
                <a:latin typeface="Consolas"/>
              </a:rPr>
              <a:t>res</a:t>
            </a:r>
            <a:r>
              <a:rPr lang="en-US" dirty="0" smtClean="0">
                <a:solidFill>
                  <a:srgbClr val="000000"/>
                </a:solidFill>
                <a:highlight>
                  <a:srgbClr val="FFFFFF"/>
                </a:highlight>
                <a:latin typeface="Consolas"/>
              </a:rPr>
              <a:t>;</a:t>
            </a:r>
          </a:p>
          <a:p>
            <a:r>
              <a:rPr lang="en-US" dirty="0" smtClean="0">
                <a:solidFill>
                  <a:srgbClr val="000000"/>
                </a:solidFill>
                <a:highlight>
                  <a:srgbClr val="FFFFFF"/>
                </a:highlight>
                <a:latin typeface="Consolas"/>
              </a:rPr>
              <a:t>}</a:t>
            </a:r>
          </a:p>
          <a:p>
            <a:r>
              <a:rPr lang="en-US" dirty="0" smtClean="0">
                <a:solidFill>
                  <a:srgbClr val="008000"/>
                </a:solidFill>
                <a:highlight>
                  <a:srgbClr val="FFFFFF"/>
                </a:highlight>
                <a:latin typeface="Consolas"/>
              </a:rPr>
              <a:t>//VS</a:t>
            </a:r>
            <a:endParaRPr lang="en-US" dirty="0" smtClean="0">
              <a:solidFill>
                <a:srgbClr val="000000"/>
              </a:solidFill>
              <a:highlight>
                <a:srgbClr val="FFFFFF"/>
              </a:highlight>
              <a:latin typeface="Consolas"/>
            </a:endParaRPr>
          </a:p>
          <a:p>
            <a:r>
              <a:rPr lang="en-US" dirty="0" err="1" smtClean="0">
                <a:solidFill>
                  <a:srgbClr val="0000FF"/>
                </a:solidFill>
                <a:highlight>
                  <a:srgbClr val="FFFFFF"/>
                </a:highlight>
                <a:latin typeface="Consolas"/>
              </a:rPr>
              <a:t>std</a:t>
            </a:r>
            <a:r>
              <a:rPr lang="en-US" dirty="0" smtClean="0">
                <a:solidFill>
                  <a:srgbClr val="0000FF"/>
                </a:solidFill>
                <a:highlight>
                  <a:srgbClr val="FFFFFF"/>
                </a:highlight>
                <a:latin typeface="Consolas"/>
              </a:rPr>
              <a:t>::</a:t>
            </a:r>
            <a:r>
              <a:rPr lang="en-US" dirty="0" err="1" smtClean="0">
                <a:solidFill>
                  <a:srgbClr val="0000FF"/>
                </a:solidFill>
                <a:highlight>
                  <a:srgbClr val="FFFFFF"/>
                </a:highlight>
                <a:latin typeface="Consolas"/>
              </a:rPr>
              <a:t>unique_ptr</a:t>
            </a:r>
            <a:r>
              <a:rPr lang="en-US" dirty="0" smtClean="0">
                <a:solidFill>
                  <a:srgbClr val="0000FF"/>
                </a:solidFill>
                <a:highlight>
                  <a:srgbClr val="FFFFFF"/>
                </a:highlight>
                <a:latin typeface="Consolas"/>
              </a:rPr>
              <a:t>&lt;Resource</a:t>
            </a:r>
            <a:r>
              <a:rPr lang="en-US" dirty="0" smtClean="0">
                <a:solidFill>
                  <a:srgbClr val="000000"/>
                </a:solidFill>
                <a:highlight>
                  <a:srgbClr val="FFFFFF"/>
                </a:highlight>
                <a:latin typeface="Consolas"/>
              </a:rPr>
              <a:t>&gt; </a:t>
            </a:r>
            <a:r>
              <a:rPr lang="en-US" dirty="0" err="1" smtClean="0">
                <a:solidFill>
                  <a:srgbClr val="880000"/>
                </a:solidFill>
                <a:highlight>
                  <a:srgbClr val="FFFFFF"/>
                </a:highlight>
                <a:latin typeface="Consolas"/>
              </a:rPr>
              <a:t>load_data</a:t>
            </a:r>
            <a:r>
              <a:rPr lang="en-US" dirty="0" smtClean="0">
                <a:solidFill>
                  <a:srgbClr val="000000"/>
                </a:solidFill>
                <a:highlight>
                  <a:srgbClr val="FFFFFF"/>
                </a:highlight>
                <a:latin typeface="Consolas"/>
              </a:rPr>
              <a:t>() {</a:t>
            </a:r>
          </a:p>
          <a:p>
            <a:r>
              <a:rPr lang="en-US" dirty="0" smtClean="0">
                <a:solidFill>
                  <a:srgbClr val="000000"/>
                </a:solidFill>
                <a:highlight>
                  <a:srgbClr val="FFFFFF"/>
                </a:highlight>
                <a:latin typeface="Consolas"/>
              </a:rPr>
              <a:t>    </a:t>
            </a:r>
            <a:r>
              <a:rPr lang="en-US" i="1" dirty="0" smtClean="0">
                <a:solidFill>
                  <a:srgbClr val="0000FF"/>
                </a:solidFill>
                <a:highlight>
                  <a:srgbClr val="FFFFFF"/>
                </a:highlight>
                <a:latin typeface="Consolas"/>
              </a:rPr>
              <a:t>auto</a:t>
            </a:r>
            <a:r>
              <a:rPr lang="en-US" i="1" dirty="0" smtClean="0">
                <a:solidFill>
                  <a:srgbClr val="000000"/>
                </a:solidFill>
                <a:highlight>
                  <a:srgbClr val="FFFFFF"/>
                </a:highlight>
                <a:latin typeface="Consolas"/>
              </a:rPr>
              <a:t> </a:t>
            </a:r>
            <a:r>
              <a:rPr lang="en-US" i="1" dirty="0" smtClean="0">
                <a:solidFill>
                  <a:srgbClr val="000080"/>
                </a:solidFill>
                <a:highlight>
                  <a:srgbClr val="FFFFFF"/>
                </a:highlight>
                <a:latin typeface="Consolas"/>
              </a:rPr>
              <a:t>loader</a:t>
            </a:r>
            <a:r>
              <a:rPr lang="en-US" i="1" dirty="0" smtClean="0">
                <a:solidFill>
                  <a:srgbClr val="000000"/>
                </a:solidFill>
                <a:highlight>
                  <a:srgbClr val="FFFFFF"/>
                </a:highlight>
                <a:latin typeface="Consolas"/>
              </a:rPr>
              <a:t> = </a:t>
            </a:r>
            <a:r>
              <a:rPr lang="en-US" i="1" dirty="0" smtClean="0">
                <a:solidFill>
                  <a:srgbClr val="0000FF"/>
                </a:solidFill>
                <a:highlight>
                  <a:srgbClr val="FFFFFF"/>
                </a:highlight>
                <a:latin typeface="Consolas"/>
              </a:rPr>
              <a:t>std</a:t>
            </a:r>
            <a:r>
              <a:rPr lang="en-US" i="1" dirty="0" smtClean="0">
                <a:solidFill>
                  <a:srgbClr val="000000"/>
                </a:solidFill>
                <a:highlight>
                  <a:srgbClr val="FFFFFF"/>
                </a:highlight>
                <a:latin typeface="Consolas"/>
              </a:rPr>
              <a:t>::</a:t>
            </a:r>
            <a:r>
              <a:rPr lang="en-US" i="1" dirty="0" err="1" smtClean="0">
                <a:solidFill>
                  <a:srgbClr val="880000"/>
                </a:solidFill>
                <a:highlight>
                  <a:srgbClr val="FFFFFF"/>
                </a:highlight>
                <a:latin typeface="Consolas"/>
              </a:rPr>
              <a:t>make_unique</a:t>
            </a:r>
            <a:r>
              <a:rPr lang="en-US" i="1" dirty="0" smtClean="0">
                <a:solidFill>
                  <a:srgbClr val="000000"/>
                </a:solidFill>
                <a:highlight>
                  <a:srgbClr val="FFFFFF"/>
                </a:highlight>
                <a:latin typeface="Consolas"/>
              </a:rPr>
              <a:t>&lt;</a:t>
            </a:r>
            <a:r>
              <a:rPr lang="en-US" i="1" dirty="0" err="1" smtClean="0">
                <a:solidFill>
                  <a:srgbClr val="0000FF"/>
                </a:solidFill>
                <a:highlight>
                  <a:srgbClr val="FFFFFF"/>
                </a:highlight>
                <a:latin typeface="Consolas"/>
              </a:rPr>
              <a:t>DataLoader</a:t>
            </a:r>
            <a:r>
              <a:rPr lang="en-US" i="1" dirty="0" smtClean="0">
                <a:solidFill>
                  <a:srgbClr val="000000"/>
                </a:solidFill>
                <a:highlight>
                  <a:srgbClr val="FFFFFF"/>
                </a:highlight>
                <a:latin typeface="Consolas"/>
              </a:rPr>
              <a:t>&gt;();</a:t>
            </a:r>
          </a:p>
          <a:p>
            <a:r>
              <a:rPr lang="en-US" dirty="0" smtClean="0">
                <a:solidFill>
                  <a:srgbClr val="000000"/>
                </a:solidFill>
                <a:highlight>
                  <a:srgbClr val="FFFFFF"/>
                </a:highlight>
                <a:latin typeface="Consolas"/>
              </a:rPr>
              <a:t>    </a:t>
            </a:r>
            <a:r>
              <a:rPr lang="en-US" dirty="0" smtClean="0">
                <a:solidFill>
                  <a:srgbClr val="000080"/>
                </a:solidFill>
                <a:highlight>
                  <a:srgbClr val="FFFFFF"/>
                </a:highlight>
                <a:latin typeface="Consolas"/>
              </a:rPr>
              <a:t>loader</a:t>
            </a:r>
            <a:r>
              <a:rPr lang="en-US" dirty="0" smtClean="0">
                <a:solidFill>
                  <a:srgbClr val="008080"/>
                </a:solidFill>
                <a:highlight>
                  <a:srgbClr val="FFFFFF"/>
                </a:highlight>
                <a:latin typeface="Consolas"/>
              </a:rPr>
              <a:t>-&gt;</a:t>
            </a:r>
            <a:r>
              <a:rPr lang="en-US" dirty="0" smtClean="0">
                <a:solidFill>
                  <a:srgbClr val="000000"/>
                </a:solidFill>
                <a:highlight>
                  <a:srgbClr val="FFFFFF"/>
                </a:highlight>
                <a:latin typeface="Consolas"/>
              </a:rPr>
              <a:t>prepare();</a:t>
            </a:r>
          </a:p>
          <a:p>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auto</a:t>
            </a:r>
            <a:r>
              <a:rPr lang="en-US" dirty="0" smtClean="0">
                <a:solidFill>
                  <a:srgbClr val="000000"/>
                </a:solidFill>
                <a:highlight>
                  <a:srgbClr val="FFFFFF"/>
                </a:highlight>
                <a:latin typeface="Consolas"/>
              </a:rPr>
              <a:t> </a:t>
            </a:r>
            <a:r>
              <a:rPr lang="en-US" dirty="0" smtClean="0">
                <a:solidFill>
                  <a:srgbClr val="000080"/>
                </a:solidFill>
                <a:highlight>
                  <a:srgbClr val="FFFFFF"/>
                </a:highlight>
                <a:latin typeface="Consolas"/>
              </a:rPr>
              <a:t>res</a:t>
            </a:r>
            <a:r>
              <a:rPr lang="en-US" dirty="0" smtClean="0">
                <a:solidFill>
                  <a:srgbClr val="000000"/>
                </a:solidFill>
                <a:highlight>
                  <a:srgbClr val="FFFFFF"/>
                </a:highlight>
                <a:latin typeface="Consolas"/>
              </a:rPr>
              <a:t> = </a:t>
            </a:r>
            <a:r>
              <a:rPr lang="en-US" dirty="0" smtClean="0">
                <a:solidFill>
                  <a:srgbClr val="000080"/>
                </a:solidFill>
                <a:highlight>
                  <a:srgbClr val="FFFFFF"/>
                </a:highlight>
                <a:latin typeface="Consolas"/>
              </a:rPr>
              <a:t>loader</a:t>
            </a:r>
            <a:r>
              <a:rPr lang="en-US" dirty="0" smtClean="0">
                <a:solidFill>
                  <a:srgbClr val="008080"/>
                </a:solidFill>
                <a:highlight>
                  <a:srgbClr val="FFFFFF"/>
                </a:highlight>
                <a:latin typeface="Consolas"/>
              </a:rPr>
              <a:t>-&gt;</a:t>
            </a:r>
            <a:r>
              <a:rPr lang="en-US" i="1" dirty="0" smtClean="0">
                <a:solidFill>
                  <a:srgbClr val="880000"/>
                </a:solidFill>
                <a:highlight>
                  <a:srgbClr val="FFFFFF"/>
                </a:highlight>
                <a:latin typeface="Consolas"/>
              </a:rPr>
              <a:t>load</a:t>
            </a:r>
            <a:r>
              <a:rPr lang="en-US" i="1" dirty="0" smtClean="0">
                <a:solidFill>
                  <a:srgbClr val="000000"/>
                </a:solidFill>
                <a:highlight>
                  <a:srgbClr val="FFFFFF"/>
                </a:highlight>
                <a:latin typeface="Consolas"/>
              </a:rPr>
              <a:t>(</a:t>
            </a:r>
            <a:r>
              <a:rPr lang="en-US" i="1" dirty="0" err="1" smtClean="0">
                <a:solidFill>
                  <a:srgbClr val="0000FF"/>
                </a:solidFill>
                <a:highlight>
                  <a:srgbClr val="FFFFFF"/>
                </a:highlight>
                <a:latin typeface="Consolas"/>
              </a:rPr>
              <a:t>resource_desc</a:t>
            </a:r>
            <a:r>
              <a:rPr lang="en-US" i="1" dirty="0" smtClean="0">
                <a:solidFill>
                  <a:srgbClr val="000000"/>
                </a:solidFill>
                <a:highlight>
                  <a:srgbClr val="FFFFFF"/>
                </a:highlight>
                <a:latin typeface="Consolas"/>
              </a:rPr>
              <a:t>);</a:t>
            </a:r>
            <a:r>
              <a:rPr lang="en-US" i="1" dirty="0" smtClean="0">
                <a:solidFill>
                  <a:srgbClr val="008000"/>
                </a:solidFill>
                <a:highlight>
                  <a:srgbClr val="FFFFFF"/>
                </a:highlight>
                <a:latin typeface="Consolas"/>
              </a:rPr>
              <a:t>//no leak if exception throw here</a:t>
            </a:r>
            <a:endParaRPr lang="en-US" i="1" dirty="0" smtClean="0">
              <a:solidFill>
                <a:srgbClr val="000000"/>
              </a:solidFill>
              <a:highlight>
                <a:srgbClr val="FFFFFF"/>
              </a:highlight>
              <a:latin typeface="Consolas"/>
            </a:endParaRPr>
          </a:p>
          <a:p>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return</a:t>
            </a:r>
            <a:r>
              <a:rPr lang="en-US" dirty="0" smtClean="0">
                <a:solidFill>
                  <a:srgbClr val="000000"/>
                </a:solidFill>
                <a:highlight>
                  <a:srgbClr val="FFFFFF"/>
                </a:highlight>
                <a:latin typeface="Consolas"/>
              </a:rPr>
              <a:t> </a:t>
            </a:r>
            <a:r>
              <a:rPr lang="en-US" dirty="0" smtClean="0">
                <a:solidFill>
                  <a:srgbClr val="000080"/>
                </a:solidFill>
                <a:highlight>
                  <a:srgbClr val="FFFFFF"/>
                </a:highlight>
                <a:latin typeface="Consolas"/>
              </a:rPr>
              <a:t>res</a:t>
            </a:r>
            <a:r>
              <a:rPr lang="en-US" dirty="0" smtClean="0">
                <a:solidFill>
                  <a:srgbClr val="000000"/>
                </a:solidFill>
                <a:highlight>
                  <a:srgbClr val="FFFFFF"/>
                </a:highlight>
                <a:latin typeface="Consolas"/>
              </a:rPr>
              <a:t>;</a:t>
            </a:r>
          </a:p>
          <a:p>
            <a:r>
              <a:rPr lang="en-US" dirty="0" smtClean="0">
                <a:solidFill>
                  <a:srgbClr val="000000"/>
                </a:solidFill>
                <a:highlight>
                  <a:srgbClr val="FFFFFF"/>
                </a:highlight>
                <a:latin typeface="Consolas"/>
              </a:rPr>
              <a:t>}</a:t>
            </a:r>
            <a:r>
              <a:rPr lang="en-US" dirty="0" smtClean="0">
                <a:solidFill>
                  <a:srgbClr val="008000"/>
                </a:solidFill>
                <a:highlight>
                  <a:srgbClr val="FFFFFF"/>
                </a:highlight>
                <a:latin typeface="Consolas"/>
              </a:rPr>
              <a:t>//loader will release after exit scope</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a:t>
            </a:r>
            <a:endParaRPr lang="en-US" dirty="0"/>
          </a:p>
        </p:txBody>
      </p:sp>
      <p:sp>
        <p:nvSpPr>
          <p:cNvPr id="3" name="Content Placeholder 2"/>
          <p:cNvSpPr>
            <a:spLocks noGrp="1"/>
          </p:cNvSpPr>
          <p:nvPr>
            <p:ph sz="quarter" idx="1"/>
          </p:nvPr>
        </p:nvSpPr>
        <p:spPr/>
        <p:txBody>
          <a:bodyPr>
            <a:normAutofit fontScale="62500" lnSpcReduction="20000"/>
          </a:bodyPr>
          <a:lstStyle/>
          <a:p>
            <a:pPr>
              <a:buNone/>
            </a:pPr>
            <a:r>
              <a:rPr lang="en-US" dirty="0" smtClean="0"/>
              <a:t>Smart pointer types:  (source MSDN)</a:t>
            </a:r>
          </a:p>
          <a:p>
            <a:pPr>
              <a:buNone/>
            </a:pPr>
            <a:r>
              <a:rPr lang="en-US" dirty="0" smtClean="0"/>
              <a:t> </a:t>
            </a:r>
            <a:r>
              <a:rPr lang="en-US" dirty="0" err="1" smtClean="0"/>
              <a:t>unique_ptr</a:t>
            </a:r>
            <a:endParaRPr lang="en-US" dirty="0" smtClean="0"/>
          </a:p>
          <a:p>
            <a:pPr>
              <a:buNone/>
            </a:pPr>
            <a:r>
              <a:rPr lang="en-US" dirty="0" smtClean="0"/>
              <a:t>    Allows exactly one owner of the underlying pointer. Use as the default choice for POD unless you know for certain that you require a </a:t>
            </a:r>
            <a:r>
              <a:rPr lang="en-US" dirty="0" err="1" smtClean="0"/>
              <a:t>shared_ptr</a:t>
            </a:r>
            <a:r>
              <a:rPr lang="en-US" dirty="0" smtClean="0"/>
              <a:t>. Can be moved to a new owner, but not copied or shared. Replaces </a:t>
            </a:r>
            <a:r>
              <a:rPr lang="en-US" dirty="0" err="1" smtClean="0"/>
              <a:t>auto_ptr</a:t>
            </a:r>
            <a:r>
              <a:rPr lang="en-US" dirty="0" smtClean="0"/>
              <a:t>, which is deprecated. Compare to boost::</a:t>
            </a:r>
            <a:r>
              <a:rPr lang="en-US" dirty="0" err="1" smtClean="0"/>
              <a:t>scoped_ptr</a:t>
            </a:r>
            <a:r>
              <a:rPr lang="en-US" dirty="0" smtClean="0"/>
              <a:t>. </a:t>
            </a:r>
            <a:r>
              <a:rPr lang="en-US" dirty="0" err="1" smtClean="0"/>
              <a:t>unique_ptr</a:t>
            </a:r>
            <a:r>
              <a:rPr lang="en-US" dirty="0" smtClean="0"/>
              <a:t> is small and efficient; the size is one pointer and it supports </a:t>
            </a:r>
            <a:r>
              <a:rPr lang="en-US" dirty="0" err="1" smtClean="0"/>
              <a:t>rvalue</a:t>
            </a:r>
            <a:r>
              <a:rPr lang="en-US" dirty="0" smtClean="0"/>
              <a:t> references for fast insertion and retrieval from STL collections. </a:t>
            </a:r>
          </a:p>
          <a:p>
            <a:pPr>
              <a:buNone/>
            </a:pPr>
            <a:r>
              <a:rPr lang="en-US" dirty="0" smtClean="0"/>
              <a:t>    </a:t>
            </a:r>
            <a:r>
              <a:rPr lang="en-US" dirty="0" err="1" smtClean="0"/>
              <a:t>shared_ptr</a:t>
            </a:r>
            <a:endParaRPr lang="en-US" dirty="0" smtClean="0"/>
          </a:p>
          <a:p>
            <a:pPr>
              <a:buNone/>
            </a:pPr>
            <a:r>
              <a:rPr lang="en-US" dirty="0" smtClean="0"/>
              <a:t>    Reference-counted smart pointer. Use when you want to assign one raw pointer to multiple owners, for example, when you return a copy of a pointer from a container but want to keep the original. The raw pointer is not deleted until all </a:t>
            </a:r>
            <a:r>
              <a:rPr lang="en-US" dirty="0" err="1" smtClean="0"/>
              <a:t>shared_ptr</a:t>
            </a:r>
            <a:r>
              <a:rPr lang="en-US" dirty="0" smtClean="0"/>
              <a:t> owners have gone out of scope or have otherwise given up ownership. The size is two pointers; one for the object and one for the shared control block that contains the reference count. </a:t>
            </a:r>
          </a:p>
          <a:p>
            <a:pPr>
              <a:buNone/>
            </a:pPr>
            <a:r>
              <a:rPr lang="en-US" dirty="0" smtClean="0"/>
              <a:t>    </a:t>
            </a:r>
            <a:r>
              <a:rPr lang="en-US" dirty="0" err="1" smtClean="0"/>
              <a:t>weak_ptr</a:t>
            </a:r>
            <a:endParaRPr lang="en-US" dirty="0" smtClean="0"/>
          </a:p>
          <a:p>
            <a:pPr>
              <a:buNone/>
            </a:pPr>
            <a:r>
              <a:rPr lang="en-US" dirty="0" smtClean="0"/>
              <a:t>    Special-case smart pointer for use in conjunction with </a:t>
            </a:r>
            <a:r>
              <a:rPr lang="en-US" dirty="0" err="1" smtClean="0"/>
              <a:t>shared_ptr</a:t>
            </a:r>
            <a:r>
              <a:rPr lang="en-US" dirty="0" smtClean="0"/>
              <a:t>. A </a:t>
            </a:r>
            <a:r>
              <a:rPr lang="en-US" dirty="0" err="1" smtClean="0"/>
              <a:t>weak_ptr</a:t>
            </a:r>
            <a:r>
              <a:rPr lang="en-US" dirty="0" smtClean="0"/>
              <a:t> provides access to an object that is owned by one or more </a:t>
            </a:r>
            <a:r>
              <a:rPr lang="en-US" dirty="0" err="1" smtClean="0"/>
              <a:t>shared_ptr</a:t>
            </a:r>
            <a:r>
              <a:rPr lang="en-US" dirty="0" smtClean="0"/>
              <a:t> instances, but does not participate in reference counting. Use when you want to observe an object, but do not require it to remain alive. Required in some cases to break circular references between </a:t>
            </a:r>
            <a:r>
              <a:rPr lang="en-US" dirty="0" err="1" smtClean="0"/>
              <a:t>shared_ptr</a:t>
            </a:r>
            <a:r>
              <a:rPr lang="en-US" dirty="0" smtClean="0"/>
              <a:t> instances. </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a:t>
            </a:r>
            <a:endParaRPr lang="en-US" dirty="0"/>
          </a:p>
        </p:txBody>
      </p:sp>
      <p:sp>
        <p:nvSpPr>
          <p:cNvPr id="3" name="Content Placeholder 2"/>
          <p:cNvSpPr>
            <a:spLocks noGrp="1"/>
          </p:cNvSpPr>
          <p:nvPr>
            <p:ph sz="quarter" idx="1"/>
          </p:nvPr>
        </p:nvSpPr>
        <p:spPr/>
        <p:txBody>
          <a:bodyPr>
            <a:noAutofit/>
          </a:bodyPr>
          <a:lstStyle/>
          <a:p>
            <a:pPr marL="0" indent="0">
              <a:buNone/>
            </a:pPr>
            <a:r>
              <a:rPr lang="en-US" sz="1800" dirty="0" err="1">
                <a:solidFill>
                  <a:srgbClr val="0000FF"/>
                </a:solidFill>
                <a:highlight>
                  <a:srgbClr val="FFFFFF"/>
                </a:highlight>
                <a:latin typeface="Consolas"/>
              </a:rPr>
              <a:t>struct</a:t>
            </a:r>
            <a:r>
              <a:rPr lang="en-US" sz="1800" dirty="0">
                <a:solidFill>
                  <a:srgbClr val="000000"/>
                </a:solidFill>
                <a:highlight>
                  <a:srgbClr val="FFFFFF"/>
                </a:highlight>
                <a:latin typeface="Consolas"/>
              </a:rPr>
              <a:t> </a:t>
            </a:r>
            <a:r>
              <a:rPr lang="en-US" sz="1800" dirty="0" err="1">
                <a:solidFill>
                  <a:srgbClr val="0000FF"/>
                </a:solidFill>
                <a:highlight>
                  <a:srgbClr val="FFFFFF"/>
                </a:highlight>
                <a:latin typeface="Consolas"/>
              </a:rPr>
              <a:t>TreeNode</a:t>
            </a:r>
            <a:r>
              <a:rPr lang="en-US" sz="1800" dirty="0">
                <a:solidFill>
                  <a:srgbClr val="000000"/>
                </a:solidFill>
                <a:highlight>
                  <a:srgbClr val="FFFFFF"/>
                </a:highlight>
                <a:latin typeface="Consolas"/>
              </a:rPr>
              <a:t>;</a:t>
            </a:r>
          </a:p>
          <a:p>
            <a:pPr marL="0" indent="0">
              <a:buNone/>
            </a:pPr>
            <a:r>
              <a:rPr lang="en-US" sz="1800" dirty="0" err="1" smtClean="0">
                <a:solidFill>
                  <a:srgbClr val="0000FF"/>
                </a:solidFill>
                <a:highlight>
                  <a:srgbClr val="FFFFFF"/>
                </a:highlight>
                <a:latin typeface="Consolas"/>
              </a:rPr>
              <a:t>struct</a:t>
            </a:r>
            <a:r>
              <a:rPr lang="en-US" sz="1800" dirty="0" smtClean="0">
                <a:solidFill>
                  <a:srgbClr val="000000"/>
                </a:solidFill>
                <a:highlight>
                  <a:srgbClr val="FFFFFF"/>
                </a:highlight>
                <a:latin typeface="Consolas"/>
              </a:rPr>
              <a:t> </a:t>
            </a:r>
            <a:r>
              <a:rPr lang="en-US" sz="1800" dirty="0">
                <a:solidFill>
                  <a:srgbClr val="0000FF"/>
                </a:solidFill>
                <a:highlight>
                  <a:srgbClr val="FFFFFF"/>
                </a:highlight>
                <a:latin typeface="Consolas"/>
              </a:rPr>
              <a:t>Tree</a:t>
            </a:r>
            <a:r>
              <a:rPr lang="en-US" sz="1800" dirty="0">
                <a:solidFill>
                  <a:srgbClr val="000000"/>
                </a:solidFill>
                <a:highlight>
                  <a:srgbClr val="FFFFFF"/>
                </a:highlight>
                <a:latin typeface="Consolas"/>
              </a:rPr>
              <a:t> {</a:t>
            </a:r>
          </a:p>
          <a:p>
            <a:pPr marL="0" indent="0">
              <a:buNone/>
            </a:pPr>
            <a:r>
              <a:rPr lang="en-US" sz="1800" dirty="0">
                <a:solidFill>
                  <a:srgbClr val="000000"/>
                </a:solidFill>
                <a:highlight>
                  <a:srgbClr val="FFFFFF"/>
                </a:highlight>
                <a:latin typeface="Consolas"/>
              </a:rPr>
              <a:t>    </a:t>
            </a:r>
            <a:r>
              <a:rPr lang="en-US" sz="1800" i="1" dirty="0" err="1">
                <a:solidFill>
                  <a:srgbClr val="0000FF"/>
                </a:solidFill>
                <a:highlight>
                  <a:srgbClr val="FFFFFF"/>
                </a:highlight>
                <a:latin typeface="Consolas"/>
              </a:rPr>
              <a:t>std</a:t>
            </a:r>
            <a:r>
              <a:rPr lang="en-US" sz="1800" dirty="0">
                <a:solidFill>
                  <a:srgbClr val="000000"/>
                </a:solidFill>
                <a:highlight>
                  <a:srgbClr val="FFFFFF"/>
                </a:highlight>
                <a:latin typeface="Consolas"/>
              </a:rPr>
              <a:t>::</a:t>
            </a:r>
            <a:r>
              <a:rPr lang="en-US" sz="1800" i="1" dirty="0" err="1">
                <a:solidFill>
                  <a:srgbClr val="0000FF"/>
                </a:solidFill>
                <a:highlight>
                  <a:srgbClr val="FFFFFF"/>
                </a:highlight>
                <a:latin typeface="Consolas"/>
              </a:rPr>
              <a:t>shared_ptr</a:t>
            </a:r>
            <a:r>
              <a:rPr lang="en-US" sz="1800" dirty="0">
                <a:solidFill>
                  <a:srgbClr val="000000"/>
                </a:solidFill>
                <a:highlight>
                  <a:srgbClr val="FFFFFF"/>
                </a:highlight>
                <a:latin typeface="Consolas"/>
              </a:rPr>
              <a:t>&lt;</a:t>
            </a:r>
            <a:r>
              <a:rPr lang="en-US" sz="1800" dirty="0" err="1">
                <a:solidFill>
                  <a:srgbClr val="0000FF"/>
                </a:solidFill>
                <a:highlight>
                  <a:srgbClr val="FFFFFF"/>
                </a:highlight>
                <a:latin typeface="Consolas"/>
              </a:rPr>
              <a:t>TreeNode</a:t>
            </a:r>
            <a:r>
              <a:rPr lang="en-US" sz="1800" dirty="0">
                <a:solidFill>
                  <a:srgbClr val="000000"/>
                </a:solidFill>
                <a:highlight>
                  <a:srgbClr val="FFFFFF"/>
                </a:highlight>
                <a:latin typeface="Consolas"/>
              </a:rPr>
              <a:t>&gt; </a:t>
            </a:r>
            <a:r>
              <a:rPr lang="en-US" sz="1800" dirty="0">
                <a:solidFill>
                  <a:srgbClr val="000080"/>
                </a:solidFill>
                <a:highlight>
                  <a:srgbClr val="FFFFFF"/>
                </a:highlight>
                <a:latin typeface="Consolas"/>
              </a:rPr>
              <a:t>child</a:t>
            </a:r>
            <a:r>
              <a:rPr lang="en-US" sz="1800" dirty="0">
                <a:solidFill>
                  <a:srgbClr val="000000"/>
                </a:solidFill>
                <a:highlight>
                  <a:srgbClr val="FFFFFF"/>
                </a:highlight>
                <a:latin typeface="Consolas"/>
              </a:rPr>
              <a:t>;</a:t>
            </a:r>
          </a:p>
          <a:p>
            <a:pPr marL="0" indent="0">
              <a:buNone/>
            </a:pP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Tree</a:t>
            </a:r>
            <a:r>
              <a:rPr lang="en-US" sz="1800" dirty="0">
                <a:solidFill>
                  <a:srgbClr val="000000"/>
                </a:solidFill>
                <a:highlight>
                  <a:srgbClr val="FFFFFF"/>
                </a:highlight>
                <a:latin typeface="Consolas"/>
              </a:rPr>
              <a:t>() </a:t>
            </a:r>
            <a:r>
              <a:rPr lang="en-US" sz="1800" dirty="0" smtClean="0">
                <a:solidFill>
                  <a:srgbClr val="000000"/>
                </a:solidFill>
                <a:highlight>
                  <a:srgbClr val="FFFFFF"/>
                </a:highlight>
                <a:latin typeface="Consolas"/>
              </a:rPr>
              <a:t>{ </a:t>
            </a:r>
            <a:r>
              <a:rPr lang="en-US" sz="1800" i="1" dirty="0" err="1">
                <a:solidFill>
                  <a:srgbClr val="0000FF"/>
                </a:solidFill>
                <a:highlight>
                  <a:srgbClr val="FFFFFF"/>
                </a:highlight>
                <a:latin typeface="Consolas"/>
              </a:rPr>
              <a:t>std</a:t>
            </a:r>
            <a:r>
              <a:rPr lang="en-US" sz="1800" dirty="0">
                <a:solidFill>
                  <a:srgbClr val="000000"/>
                </a:solidFill>
                <a:highlight>
                  <a:srgbClr val="FFFFFF"/>
                </a:highlight>
                <a:latin typeface="Consolas"/>
              </a:rPr>
              <a:t>::</a:t>
            </a:r>
            <a:r>
              <a:rPr lang="en-US" sz="1800" i="1" dirty="0" err="1">
                <a:solidFill>
                  <a:srgbClr val="000080"/>
                </a:solidFill>
                <a:highlight>
                  <a:srgbClr val="FFFFFF"/>
                </a:highlight>
                <a:latin typeface="Consolas"/>
              </a:rPr>
              <a:t>cout</a:t>
            </a:r>
            <a:r>
              <a:rPr lang="en-US" sz="1800" dirty="0">
                <a:solidFill>
                  <a:srgbClr val="000000"/>
                </a:solidFill>
                <a:highlight>
                  <a:srgbClr val="FFFFFF"/>
                </a:highlight>
                <a:latin typeface="Consolas"/>
              </a:rPr>
              <a:t> </a:t>
            </a:r>
            <a:r>
              <a:rPr lang="en-US" sz="1800" dirty="0">
                <a:solidFill>
                  <a:srgbClr val="008080"/>
                </a:solidFill>
                <a:highlight>
                  <a:srgbClr val="FFFFFF"/>
                </a:highlight>
                <a:latin typeface="Consolas"/>
              </a:rPr>
              <a:t>&lt;&lt;</a:t>
            </a:r>
            <a:r>
              <a:rPr lang="en-US" sz="1800" dirty="0">
                <a:solidFill>
                  <a:srgbClr val="000000"/>
                </a:solidFill>
                <a:highlight>
                  <a:srgbClr val="FFFFFF"/>
                </a:highlight>
                <a:latin typeface="Consolas"/>
              </a:rPr>
              <a:t> </a:t>
            </a:r>
            <a:r>
              <a:rPr lang="en-US" sz="1800" dirty="0">
                <a:solidFill>
                  <a:srgbClr val="A31515"/>
                </a:solidFill>
                <a:highlight>
                  <a:srgbClr val="FFFFFF"/>
                </a:highlight>
                <a:latin typeface="Consolas"/>
              </a:rPr>
              <a:t>"tree destroy\n</a:t>
            </a:r>
            <a:r>
              <a:rPr lang="en-US" sz="1800" dirty="0" smtClean="0">
                <a:solidFill>
                  <a:srgbClr val="A31515"/>
                </a:solidFill>
                <a:highlight>
                  <a:srgbClr val="FFFFFF"/>
                </a:highlight>
                <a:latin typeface="Consolas"/>
              </a:rPr>
              <a:t>"</a:t>
            </a:r>
            <a:r>
              <a:rPr lang="en-US" sz="1800" dirty="0" smtClean="0">
                <a:solidFill>
                  <a:srgbClr val="000000"/>
                </a:solidFill>
                <a:highlight>
                  <a:srgbClr val="FFFFFF"/>
                </a:highlight>
                <a:latin typeface="Consolas"/>
              </a:rPr>
              <a:t>;}</a:t>
            </a:r>
            <a:endParaRPr lang="en-US" sz="1800" dirty="0">
              <a:solidFill>
                <a:srgbClr val="000000"/>
              </a:solidFill>
              <a:highlight>
                <a:srgbClr val="FFFFFF"/>
              </a:highlight>
              <a:latin typeface="Consolas"/>
            </a:endParaRPr>
          </a:p>
          <a:p>
            <a:pPr marL="0" indent="0">
              <a:buNone/>
            </a:pPr>
            <a:r>
              <a:rPr lang="en-US" sz="1800" dirty="0">
                <a:solidFill>
                  <a:srgbClr val="000000"/>
                </a:solidFill>
                <a:highlight>
                  <a:srgbClr val="FFFFFF"/>
                </a:highlight>
                <a:latin typeface="Consolas"/>
              </a:rPr>
              <a:t>};</a:t>
            </a:r>
          </a:p>
          <a:p>
            <a:pPr marL="0" indent="0">
              <a:buNone/>
            </a:pPr>
            <a:r>
              <a:rPr lang="en-US" sz="1800" dirty="0" err="1" smtClean="0">
                <a:solidFill>
                  <a:srgbClr val="0000FF"/>
                </a:solidFill>
                <a:highlight>
                  <a:srgbClr val="FFFFFF"/>
                </a:highlight>
                <a:latin typeface="Consolas"/>
              </a:rPr>
              <a:t>struct</a:t>
            </a:r>
            <a:r>
              <a:rPr lang="en-US" sz="1800" dirty="0" smtClean="0">
                <a:solidFill>
                  <a:srgbClr val="000000"/>
                </a:solidFill>
                <a:highlight>
                  <a:srgbClr val="FFFFFF"/>
                </a:highlight>
                <a:latin typeface="Consolas"/>
              </a:rPr>
              <a:t> </a:t>
            </a:r>
            <a:r>
              <a:rPr lang="en-US" sz="1800" dirty="0" err="1">
                <a:solidFill>
                  <a:srgbClr val="0000FF"/>
                </a:solidFill>
                <a:highlight>
                  <a:srgbClr val="FFFFFF"/>
                </a:highlight>
                <a:latin typeface="Consolas"/>
              </a:rPr>
              <a:t>TreeNode</a:t>
            </a:r>
            <a:r>
              <a:rPr lang="en-US" sz="1800" dirty="0">
                <a:solidFill>
                  <a:srgbClr val="000000"/>
                </a:solidFill>
                <a:highlight>
                  <a:srgbClr val="FFFFFF"/>
                </a:highlight>
                <a:latin typeface="Consolas"/>
              </a:rPr>
              <a:t> {</a:t>
            </a:r>
          </a:p>
          <a:p>
            <a:pPr marL="0" indent="0">
              <a:buNone/>
            </a:pPr>
            <a:r>
              <a:rPr lang="en-US" sz="1800" dirty="0">
                <a:solidFill>
                  <a:srgbClr val="000000"/>
                </a:solidFill>
                <a:highlight>
                  <a:srgbClr val="FFFFFF"/>
                </a:highlight>
                <a:latin typeface="Consolas"/>
              </a:rPr>
              <a:t>    </a:t>
            </a:r>
            <a:r>
              <a:rPr lang="en-US" sz="1800" i="1" dirty="0" err="1">
                <a:solidFill>
                  <a:srgbClr val="0000FF"/>
                </a:solidFill>
                <a:highlight>
                  <a:srgbClr val="FFFFFF"/>
                </a:highlight>
                <a:latin typeface="Consolas"/>
              </a:rPr>
              <a:t>std</a:t>
            </a:r>
            <a:r>
              <a:rPr lang="en-US" sz="1800" dirty="0">
                <a:solidFill>
                  <a:srgbClr val="000000"/>
                </a:solidFill>
                <a:highlight>
                  <a:srgbClr val="FFFFFF"/>
                </a:highlight>
                <a:latin typeface="Consolas"/>
              </a:rPr>
              <a:t>::</a:t>
            </a:r>
            <a:r>
              <a:rPr lang="en-US" sz="1800" i="1" dirty="0" err="1">
                <a:solidFill>
                  <a:srgbClr val="0000FF"/>
                </a:solidFill>
                <a:highlight>
                  <a:srgbClr val="FFFFFF"/>
                </a:highlight>
                <a:latin typeface="Consolas"/>
              </a:rPr>
              <a:t>shared_ptr</a:t>
            </a:r>
            <a:r>
              <a:rPr lang="en-US" sz="1800" dirty="0">
                <a:solidFill>
                  <a:srgbClr val="000000"/>
                </a:solidFill>
                <a:highlight>
                  <a:srgbClr val="FFFFFF"/>
                </a:highlight>
                <a:latin typeface="Consolas"/>
              </a:rPr>
              <a:t>&lt;</a:t>
            </a:r>
            <a:r>
              <a:rPr lang="en-US" sz="1800" dirty="0">
                <a:solidFill>
                  <a:srgbClr val="0000FF"/>
                </a:solidFill>
                <a:highlight>
                  <a:srgbClr val="FFFFFF"/>
                </a:highlight>
                <a:latin typeface="Consolas"/>
              </a:rPr>
              <a:t>Tree</a:t>
            </a:r>
            <a:r>
              <a:rPr lang="en-US" sz="1800" dirty="0">
                <a:solidFill>
                  <a:srgbClr val="000000"/>
                </a:solidFill>
                <a:highlight>
                  <a:srgbClr val="FFFFFF"/>
                </a:highlight>
                <a:latin typeface="Consolas"/>
              </a:rPr>
              <a:t>&gt; </a:t>
            </a:r>
            <a:r>
              <a:rPr lang="en-US" sz="1800" dirty="0">
                <a:solidFill>
                  <a:srgbClr val="000080"/>
                </a:solidFill>
                <a:highlight>
                  <a:srgbClr val="FFFFFF"/>
                </a:highlight>
                <a:latin typeface="Consolas"/>
              </a:rPr>
              <a:t>parent</a:t>
            </a:r>
            <a:r>
              <a:rPr lang="en-US" sz="1800" dirty="0">
                <a:solidFill>
                  <a:srgbClr val="000000"/>
                </a:solidFill>
                <a:highlight>
                  <a:srgbClr val="FFFFFF"/>
                </a:highlight>
                <a:latin typeface="Consolas"/>
              </a:rPr>
              <a:t>;</a:t>
            </a:r>
          </a:p>
          <a:p>
            <a:pPr marL="0" indent="0">
              <a:buNone/>
            </a:pPr>
            <a:r>
              <a:rPr lang="en-US" sz="1800" dirty="0">
                <a:solidFill>
                  <a:srgbClr val="000000"/>
                </a:solidFill>
                <a:highlight>
                  <a:srgbClr val="FFFFFF"/>
                </a:highlight>
                <a:latin typeface="Consolas"/>
              </a:rPr>
              <a:t>    ~</a:t>
            </a:r>
            <a:r>
              <a:rPr lang="en-US" sz="1800" dirty="0" err="1">
                <a:solidFill>
                  <a:srgbClr val="0000FF"/>
                </a:solidFill>
                <a:highlight>
                  <a:srgbClr val="FFFFFF"/>
                </a:highlight>
                <a:latin typeface="Consolas"/>
              </a:rPr>
              <a:t>TreeNode</a:t>
            </a:r>
            <a:r>
              <a:rPr lang="en-US" sz="1800" dirty="0">
                <a:solidFill>
                  <a:srgbClr val="000000"/>
                </a:solidFill>
                <a:highlight>
                  <a:srgbClr val="FFFFFF"/>
                </a:highlight>
                <a:latin typeface="Consolas"/>
              </a:rPr>
              <a:t>() </a:t>
            </a:r>
            <a:r>
              <a:rPr lang="en-US" sz="1800" dirty="0" smtClean="0">
                <a:solidFill>
                  <a:srgbClr val="000000"/>
                </a:solidFill>
                <a:highlight>
                  <a:srgbClr val="FFFFFF"/>
                </a:highlight>
                <a:latin typeface="Consolas"/>
              </a:rPr>
              <a:t>{ </a:t>
            </a:r>
            <a:r>
              <a:rPr lang="en-US" sz="1800" i="1" dirty="0" err="1" smtClean="0">
                <a:solidFill>
                  <a:srgbClr val="0000FF"/>
                </a:solidFill>
                <a:highlight>
                  <a:srgbClr val="FFFFFF"/>
                </a:highlight>
                <a:latin typeface="Consolas"/>
              </a:rPr>
              <a:t>std</a:t>
            </a:r>
            <a:r>
              <a:rPr lang="en-US" sz="1800" dirty="0">
                <a:solidFill>
                  <a:srgbClr val="000000"/>
                </a:solidFill>
                <a:highlight>
                  <a:srgbClr val="FFFFFF"/>
                </a:highlight>
                <a:latin typeface="Consolas"/>
              </a:rPr>
              <a:t>::</a:t>
            </a:r>
            <a:r>
              <a:rPr lang="en-US" sz="1800" i="1" dirty="0" err="1">
                <a:solidFill>
                  <a:srgbClr val="000080"/>
                </a:solidFill>
                <a:highlight>
                  <a:srgbClr val="FFFFFF"/>
                </a:highlight>
                <a:latin typeface="Consolas"/>
              </a:rPr>
              <a:t>cout</a:t>
            </a:r>
            <a:r>
              <a:rPr lang="en-US" sz="1800" dirty="0">
                <a:solidFill>
                  <a:srgbClr val="000000"/>
                </a:solidFill>
                <a:highlight>
                  <a:srgbClr val="FFFFFF"/>
                </a:highlight>
                <a:latin typeface="Consolas"/>
              </a:rPr>
              <a:t> </a:t>
            </a:r>
            <a:r>
              <a:rPr lang="en-US" sz="1800" dirty="0">
                <a:solidFill>
                  <a:srgbClr val="008080"/>
                </a:solidFill>
                <a:highlight>
                  <a:srgbClr val="FFFFFF"/>
                </a:highlight>
                <a:latin typeface="Consolas"/>
              </a:rPr>
              <a:t>&lt;&lt;</a:t>
            </a:r>
            <a:r>
              <a:rPr lang="en-US" sz="1800" dirty="0">
                <a:solidFill>
                  <a:srgbClr val="000000"/>
                </a:solidFill>
                <a:highlight>
                  <a:srgbClr val="FFFFFF"/>
                </a:highlight>
                <a:latin typeface="Consolas"/>
              </a:rPr>
              <a:t> </a:t>
            </a:r>
            <a:r>
              <a:rPr lang="en-US" sz="1800" dirty="0">
                <a:solidFill>
                  <a:srgbClr val="A31515"/>
                </a:solidFill>
                <a:highlight>
                  <a:srgbClr val="FFFFFF"/>
                </a:highlight>
                <a:latin typeface="Consolas"/>
              </a:rPr>
              <a:t>"node destroy\n</a:t>
            </a:r>
            <a:r>
              <a:rPr lang="en-US" sz="1800" dirty="0" smtClean="0">
                <a:solidFill>
                  <a:srgbClr val="A31515"/>
                </a:solidFill>
                <a:highlight>
                  <a:srgbClr val="FFFFFF"/>
                </a:highlight>
                <a:latin typeface="Consolas"/>
              </a:rPr>
              <a:t>"</a:t>
            </a:r>
            <a:r>
              <a:rPr lang="en-US" sz="1800" dirty="0" smtClean="0">
                <a:solidFill>
                  <a:srgbClr val="000000"/>
                </a:solidFill>
                <a:highlight>
                  <a:srgbClr val="FFFFFF"/>
                </a:highlight>
                <a:latin typeface="Consolas"/>
              </a:rPr>
              <a:t>;}</a:t>
            </a:r>
            <a:endParaRPr lang="en-US" sz="1800" dirty="0">
              <a:solidFill>
                <a:srgbClr val="000000"/>
              </a:solidFill>
              <a:highlight>
                <a:srgbClr val="FFFFFF"/>
              </a:highlight>
              <a:latin typeface="Consolas"/>
            </a:endParaRPr>
          </a:p>
          <a:p>
            <a:pPr marL="0" indent="0">
              <a:buNone/>
            </a:pPr>
            <a:r>
              <a:rPr lang="en-US" sz="1800" dirty="0" smtClean="0">
                <a:solidFill>
                  <a:srgbClr val="000000"/>
                </a:solidFill>
                <a:highlight>
                  <a:srgbClr val="FFFFFF"/>
                </a:highlight>
                <a:latin typeface="Consolas"/>
              </a:rPr>
              <a:t>};</a:t>
            </a:r>
            <a:endParaRPr lang="en-US" sz="1800" dirty="0">
              <a:solidFill>
                <a:srgbClr val="000000"/>
              </a:solidFill>
              <a:highlight>
                <a:srgbClr val="FFFFFF"/>
              </a:highlight>
              <a:latin typeface="Consolas"/>
            </a:endParaRPr>
          </a:p>
          <a:p>
            <a:pPr marL="0" indent="0">
              <a:buNone/>
            </a:pPr>
            <a:r>
              <a:rPr lang="en-US" sz="1800" dirty="0">
                <a:solidFill>
                  <a:srgbClr val="0000FF"/>
                </a:solidFill>
                <a:highlight>
                  <a:srgbClr val="FFFFFF"/>
                </a:highlight>
                <a:latin typeface="Consolas"/>
              </a:rPr>
              <a:t>void</a:t>
            </a:r>
            <a:r>
              <a:rPr lang="en-US" sz="1800" dirty="0">
                <a:solidFill>
                  <a:srgbClr val="000000"/>
                </a:solidFill>
                <a:highlight>
                  <a:srgbClr val="FFFFFF"/>
                </a:highlight>
                <a:latin typeface="Consolas"/>
              </a:rPr>
              <a:t> </a:t>
            </a:r>
            <a:r>
              <a:rPr lang="en-US" sz="1800" dirty="0" err="1">
                <a:solidFill>
                  <a:srgbClr val="880000"/>
                </a:solidFill>
                <a:highlight>
                  <a:srgbClr val="FFFFFF"/>
                </a:highlight>
                <a:latin typeface="Consolas"/>
              </a:rPr>
              <a:t>test_tree</a:t>
            </a:r>
            <a:r>
              <a:rPr lang="en-US" sz="1800" dirty="0">
                <a:solidFill>
                  <a:srgbClr val="000000"/>
                </a:solidFill>
                <a:highlight>
                  <a:srgbClr val="FFFFFF"/>
                </a:highlight>
                <a:latin typeface="Consolas"/>
              </a:rPr>
              <a:t>() {</a:t>
            </a:r>
          </a:p>
          <a:p>
            <a:pPr marL="0" indent="0">
              <a:buNone/>
            </a:pPr>
            <a:r>
              <a:rPr lang="en-US" sz="1800" dirty="0" smtClean="0">
                <a:solidFill>
                  <a:srgbClr val="000000"/>
                </a:solidFill>
                <a:highlight>
                  <a:srgbClr val="FFFFFF"/>
                </a:highlight>
                <a:latin typeface="Consolas"/>
              </a:rPr>
              <a:t>    </a:t>
            </a:r>
            <a:r>
              <a:rPr lang="en-US" sz="1800" dirty="0">
                <a:solidFill>
                  <a:srgbClr val="0000FF"/>
                </a:solidFill>
                <a:highlight>
                  <a:srgbClr val="FFFFFF"/>
                </a:highlight>
                <a:latin typeface="Consolas"/>
              </a:rPr>
              <a:t>auto</a:t>
            </a:r>
            <a:r>
              <a:rPr lang="en-US" sz="1800" dirty="0">
                <a:solidFill>
                  <a:srgbClr val="000000"/>
                </a:solidFill>
                <a:highlight>
                  <a:srgbClr val="FFFFFF"/>
                </a:highlight>
                <a:latin typeface="Consolas"/>
              </a:rPr>
              <a:t> </a:t>
            </a:r>
            <a:r>
              <a:rPr lang="en-US" sz="1800" dirty="0">
                <a:solidFill>
                  <a:srgbClr val="000080"/>
                </a:solidFill>
                <a:highlight>
                  <a:srgbClr val="FFFFFF"/>
                </a:highlight>
                <a:latin typeface="Consolas"/>
              </a:rPr>
              <a:t>root</a:t>
            </a:r>
            <a:r>
              <a:rPr lang="en-US" sz="1800" dirty="0">
                <a:solidFill>
                  <a:srgbClr val="000000"/>
                </a:solidFill>
                <a:highlight>
                  <a:srgbClr val="FFFFFF"/>
                </a:highlight>
                <a:latin typeface="Consolas"/>
              </a:rPr>
              <a:t> = </a:t>
            </a:r>
            <a:r>
              <a:rPr lang="en-US" sz="1800" i="1" dirty="0" err="1">
                <a:solidFill>
                  <a:srgbClr val="0000FF"/>
                </a:solidFill>
                <a:highlight>
                  <a:srgbClr val="FFFFFF"/>
                </a:highlight>
                <a:latin typeface="Consolas"/>
              </a:rPr>
              <a:t>std</a:t>
            </a:r>
            <a:r>
              <a:rPr lang="en-US" sz="1800" dirty="0">
                <a:solidFill>
                  <a:srgbClr val="000000"/>
                </a:solidFill>
                <a:highlight>
                  <a:srgbClr val="FFFFFF"/>
                </a:highlight>
                <a:latin typeface="Consolas"/>
              </a:rPr>
              <a:t>::</a:t>
            </a:r>
            <a:r>
              <a:rPr lang="en-US" sz="1800" i="1" dirty="0" err="1">
                <a:solidFill>
                  <a:srgbClr val="880000"/>
                </a:solidFill>
                <a:highlight>
                  <a:srgbClr val="FFFFFF"/>
                </a:highlight>
                <a:latin typeface="Consolas"/>
              </a:rPr>
              <a:t>make_shared</a:t>
            </a:r>
            <a:r>
              <a:rPr lang="en-US" sz="1800" dirty="0">
                <a:solidFill>
                  <a:srgbClr val="000000"/>
                </a:solidFill>
                <a:highlight>
                  <a:srgbClr val="FFFFFF"/>
                </a:highlight>
                <a:latin typeface="Consolas"/>
              </a:rPr>
              <a:t>&lt;</a:t>
            </a:r>
            <a:r>
              <a:rPr lang="en-US" sz="1800" dirty="0">
                <a:solidFill>
                  <a:srgbClr val="0000FF"/>
                </a:solidFill>
                <a:highlight>
                  <a:srgbClr val="FFFFFF"/>
                </a:highlight>
                <a:latin typeface="Consolas"/>
              </a:rPr>
              <a:t>Tree</a:t>
            </a:r>
            <a:r>
              <a:rPr lang="en-US" sz="1800" dirty="0">
                <a:solidFill>
                  <a:srgbClr val="000000"/>
                </a:solidFill>
                <a:highlight>
                  <a:srgbClr val="FFFFFF"/>
                </a:highlight>
                <a:latin typeface="Consolas"/>
              </a:rPr>
              <a:t>&gt;();</a:t>
            </a:r>
          </a:p>
          <a:p>
            <a:pPr marL="0" indent="0">
              <a:buNone/>
            </a:pP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auto</a:t>
            </a:r>
            <a:r>
              <a:rPr lang="en-US" sz="1800" dirty="0">
                <a:solidFill>
                  <a:srgbClr val="000000"/>
                </a:solidFill>
                <a:highlight>
                  <a:srgbClr val="FFFFFF"/>
                </a:highlight>
                <a:latin typeface="Consolas"/>
              </a:rPr>
              <a:t> </a:t>
            </a:r>
            <a:r>
              <a:rPr lang="en-US" sz="1800" dirty="0" smtClean="0">
                <a:solidFill>
                  <a:srgbClr val="000080"/>
                </a:solidFill>
                <a:highlight>
                  <a:srgbClr val="FFFFFF"/>
                </a:highlight>
                <a:latin typeface="Consolas"/>
              </a:rPr>
              <a:t>anode</a:t>
            </a:r>
            <a:r>
              <a:rPr lang="en-US" sz="1800" dirty="0" smtClean="0">
                <a:solidFill>
                  <a:srgbClr val="000000"/>
                </a:solidFill>
                <a:highlight>
                  <a:srgbClr val="FFFFFF"/>
                </a:highlight>
                <a:latin typeface="Consolas"/>
              </a:rPr>
              <a:t> </a:t>
            </a:r>
            <a:r>
              <a:rPr lang="en-US" sz="1800" dirty="0">
                <a:solidFill>
                  <a:srgbClr val="000000"/>
                </a:solidFill>
                <a:highlight>
                  <a:srgbClr val="FFFFFF"/>
                </a:highlight>
                <a:latin typeface="Consolas"/>
              </a:rPr>
              <a:t>= </a:t>
            </a:r>
            <a:r>
              <a:rPr lang="en-US" sz="1800" i="1" dirty="0" err="1">
                <a:solidFill>
                  <a:srgbClr val="0000FF"/>
                </a:solidFill>
                <a:highlight>
                  <a:srgbClr val="FFFFFF"/>
                </a:highlight>
                <a:latin typeface="Consolas"/>
              </a:rPr>
              <a:t>std</a:t>
            </a:r>
            <a:r>
              <a:rPr lang="en-US" sz="1800" dirty="0">
                <a:solidFill>
                  <a:srgbClr val="000000"/>
                </a:solidFill>
                <a:highlight>
                  <a:srgbClr val="FFFFFF"/>
                </a:highlight>
                <a:latin typeface="Consolas"/>
              </a:rPr>
              <a:t>::</a:t>
            </a:r>
            <a:r>
              <a:rPr lang="en-US" sz="1800" i="1" dirty="0" err="1">
                <a:solidFill>
                  <a:srgbClr val="880000"/>
                </a:solidFill>
                <a:highlight>
                  <a:srgbClr val="FFFFFF"/>
                </a:highlight>
                <a:latin typeface="Consolas"/>
              </a:rPr>
              <a:t>make_shared</a:t>
            </a:r>
            <a:r>
              <a:rPr lang="en-US" sz="1800" dirty="0">
                <a:solidFill>
                  <a:srgbClr val="000000"/>
                </a:solidFill>
                <a:highlight>
                  <a:srgbClr val="FFFFFF"/>
                </a:highlight>
                <a:latin typeface="Consolas"/>
              </a:rPr>
              <a:t>&lt;</a:t>
            </a:r>
            <a:r>
              <a:rPr lang="en-US" sz="1800" dirty="0" err="1">
                <a:solidFill>
                  <a:srgbClr val="0000FF"/>
                </a:solidFill>
                <a:highlight>
                  <a:srgbClr val="FFFFFF"/>
                </a:highlight>
                <a:latin typeface="Consolas"/>
              </a:rPr>
              <a:t>TreeNode</a:t>
            </a:r>
            <a:r>
              <a:rPr lang="en-US" sz="1800" dirty="0">
                <a:solidFill>
                  <a:srgbClr val="000000"/>
                </a:solidFill>
                <a:highlight>
                  <a:srgbClr val="FFFFFF"/>
                </a:highlight>
                <a:latin typeface="Consolas"/>
              </a:rPr>
              <a:t>&gt;();</a:t>
            </a:r>
          </a:p>
          <a:p>
            <a:pPr marL="0" indent="0">
              <a:buNone/>
            </a:pPr>
            <a:r>
              <a:rPr lang="en-US" sz="1800" dirty="0" smtClean="0">
                <a:solidFill>
                  <a:srgbClr val="000000"/>
                </a:solidFill>
                <a:highlight>
                  <a:srgbClr val="FFFFFF"/>
                </a:highlight>
                <a:latin typeface="Consolas"/>
              </a:rPr>
              <a:t>    </a:t>
            </a:r>
            <a:r>
              <a:rPr lang="en-US" sz="1800" dirty="0">
                <a:solidFill>
                  <a:srgbClr val="000080"/>
                </a:solidFill>
                <a:highlight>
                  <a:srgbClr val="FFFFFF"/>
                </a:highlight>
                <a:latin typeface="Consolas"/>
              </a:rPr>
              <a:t>root</a:t>
            </a:r>
            <a:r>
              <a:rPr lang="en-US" sz="1800" dirty="0">
                <a:solidFill>
                  <a:srgbClr val="008080"/>
                </a:solidFill>
                <a:highlight>
                  <a:srgbClr val="FFFFFF"/>
                </a:highlight>
                <a:latin typeface="Consolas"/>
              </a:rPr>
              <a:t>-&gt;</a:t>
            </a:r>
            <a:r>
              <a:rPr lang="en-US" sz="1800" dirty="0">
                <a:solidFill>
                  <a:srgbClr val="000080"/>
                </a:solidFill>
                <a:highlight>
                  <a:srgbClr val="FFFFFF"/>
                </a:highlight>
                <a:latin typeface="Consolas"/>
              </a:rPr>
              <a:t>child</a:t>
            </a:r>
            <a:r>
              <a:rPr lang="en-US" sz="1800" dirty="0">
                <a:solidFill>
                  <a:srgbClr val="000000"/>
                </a:solidFill>
                <a:highlight>
                  <a:srgbClr val="FFFFFF"/>
                </a:highlight>
                <a:latin typeface="Consolas"/>
              </a:rPr>
              <a:t> </a:t>
            </a:r>
            <a:r>
              <a:rPr lang="en-US" sz="1800" dirty="0">
                <a:solidFill>
                  <a:srgbClr val="008080"/>
                </a:solidFill>
                <a:highlight>
                  <a:srgbClr val="FFFFFF"/>
                </a:highlight>
                <a:latin typeface="Consolas"/>
              </a:rPr>
              <a:t>=</a:t>
            </a:r>
            <a:r>
              <a:rPr lang="en-US" sz="1800" dirty="0">
                <a:solidFill>
                  <a:srgbClr val="000000"/>
                </a:solidFill>
                <a:highlight>
                  <a:srgbClr val="FFFFFF"/>
                </a:highlight>
                <a:latin typeface="Consolas"/>
              </a:rPr>
              <a:t> </a:t>
            </a:r>
            <a:r>
              <a:rPr lang="en-US" sz="1800" dirty="0" smtClean="0">
                <a:solidFill>
                  <a:srgbClr val="000080"/>
                </a:solidFill>
                <a:highlight>
                  <a:srgbClr val="FFFFFF"/>
                </a:highlight>
                <a:latin typeface="Consolas"/>
              </a:rPr>
              <a:t>anode</a:t>
            </a:r>
            <a:r>
              <a:rPr lang="en-US" sz="1800" dirty="0" smtClean="0">
                <a:solidFill>
                  <a:srgbClr val="000000"/>
                </a:solidFill>
                <a:highlight>
                  <a:srgbClr val="FFFFFF"/>
                </a:highlight>
                <a:latin typeface="Consolas"/>
              </a:rPr>
              <a:t>;</a:t>
            </a:r>
            <a:endParaRPr lang="en-US" sz="1800" dirty="0">
              <a:solidFill>
                <a:srgbClr val="000000"/>
              </a:solidFill>
              <a:highlight>
                <a:srgbClr val="FFFFFF"/>
              </a:highlight>
              <a:latin typeface="Consolas"/>
            </a:endParaRPr>
          </a:p>
          <a:p>
            <a:pPr marL="0" indent="0">
              <a:buNone/>
            </a:pPr>
            <a:r>
              <a:rPr lang="en-US" sz="1800" dirty="0">
                <a:solidFill>
                  <a:srgbClr val="000000"/>
                </a:solidFill>
                <a:highlight>
                  <a:srgbClr val="FFFFFF"/>
                </a:highlight>
                <a:latin typeface="Consolas"/>
              </a:rPr>
              <a:t>    </a:t>
            </a:r>
            <a:r>
              <a:rPr lang="en-US" sz="1800" dirty="0" smtClean="0">
                <a:solidFill>
                  <a:srgbClr val="000080"/>
                </a:solidFill>
                <a:highlight>
                  <a:srgbClr val="FFFFFF"/>
                </a:highlight>
                <a:latin typeface="Consolas"/>
              </a:rPr>
              <a:t>anode</a:t>
            </a:r>
            <a:r>
              <a:rPr lang="en-US" sz="1800" dirty="0" smtClean="0">
                <a:solidFill>
                  <a:srgbClr val="008080"/>
                </a:solidFill>
                <a:highlight>
                  <a:srgbClr val="FFFFFF"/>
                </a:highlight>
                <a:latin typeface="Consolas"/>
              </a:rPr>
              <a:t>-</a:t>
            </a:r>
            <a:r>
              <a:rPr lang="en-US" sz="1800" dirty="0">
                <a:solidFill>
                  <a:srgbClr val="008080"/>
                </a:solidFill>
                <a:highlight>
                  <a:srgbClr val="FFFFFF"/>
                </a:highlight>
                <a:latin typeface="Consolas"/>
              </a:rPr>
              <a:t>&gt;</a:t>
            </a:r>
            <a:r>
              <a:rPr lang="en-US" sz="1800" dirty="0">
                <a:solidFill>
                  <a:srgbClr val="000080"/>
                </a:solidFill>
                <a:highlight>
                  <a:srgbClr val="FFFFFF"/>
                </a:highlight>
                <a:latin typeface="Consolas"/>
              </a:rPr>
              <a:t>parent</a:t>
            </a:r>
            <a:r>
              <a:rPr lang="en-US" sz="1800" dirty="0">
                <a:solidFill>
                  <a:srgbClr val="000000"/>
                </a:solidFill>
                <a:highlight>
                  <a:srgbClr val="FFFFFF"/>
                </a:highlight>
                <a:latin typeface="Consolas"/>
              </a:rPr>
              <a:t> </a:t>
            </a:r>
            <a:r>
              <a:rPr lang="en-US" sz="1800" dirty="0">
                <a:solidFill>
                  <a:srgbClr val="008080"/>
                </a:solidFill>
                <a:highlight>
                  <a:srgbClr val="FFFFFF"/>
                </a:highlight>
                <a:latin typeface="Consolas"/>
              </a:rPr>
              <a:t>=</a:t>
            </a:r>
            <a:r>
              <a:rPr lang="en-US" sz="1800" dirty="0">
                <a:solidFill>
                  <a:srgbClr val="000000"/>
                </a:solidFill>
                <a:highlight>
                  <a:srgbClr val="FFFFFF"/>
                </a:highlight>
                <a:latin typeface="Consolas"/>
              </a:rPr>
              <a:t> </a:t>
            </a:r>
            <a:r>
              <a:rPr lang="en-US" sz="1800" dirty="0">
                <a:solidFill>
                  <a:srgbClr val="000080"/>
                </a:solidFill>
                <a:highlight>
                  <a:srgbClr val="FFFFFF"/>
                </a:highlight>
                <a:latin typeface="Consolas"/>
              </a:rPr>
              <a:t>root</a:t>
            </a:r>
            <a:r>
              <a:rPr lang="en-US" sz="1800" dirty="0" smtClean="0">
                <a:solidFill>
                  <a:srgbClr val="000000"/>
                </a:solidFill>
                <a:highlight>
                  <a:srgbClr val="FFFFFF"/>
                </a:highlight>
                <a:latin typeface="Consolas"/>
              </a:rPr>
              <a:t>;</a:t>
            </a:r>
            <a:endParaRPr lang="en-US" sz="1800" dirty="0">
              <a:solidFill>
                <a:srgbClr val="000000"/>
              </a:solidFill>
              <a:highlight>
                <a:srgbClr val="FFFFFF"/>
              </a:highlight>
              <a:latin typeface="Consolas"/>
            </a:endParaRPr>
          </a:p>
          <a:p>
            <a:pPr marL="0" indent="0">
              <a:buNone/>
            </a:pPr>
            <a:r>
              <a:rPr lang="en-US" sz="1800" dirty="0">
                <a:solidFill>
                  <a:srgbClr val="000000"/>
                </a:solidFill>
                <a:highlight>
                  <a:srgbClr val="FFFFFF"/>
                </a:highlight>
                <a:latin typeface="Consolas"/>
              </a:rPr>
              <a:t>}</a:t>
            </a:r>
            <a:endParaRPr lang="en-US" sz="18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a:t>
            </a:r>
            <a:endParaRPr lang="en-US" dirty="0"/>
          </a:p>
        </p:txBody>
      </p:sp>
      <p:sp>
        <p:nvSpPr>
          <p:cNvPr id="3" name="Content Placeholder 2"/>
          <p:cNvSpPr>
            <a:spLocks noGrp="1"/>
          </p:cNvSpPr>
          <p:nvPr>
            <p:ph sz="quarter" idx="1"/>
          </p:nvPr>
        </p:nvSpPr>
        <p:spPr/>
        <p:txBody>
          <a:bodyPr>
            <a:noAutofit/>
          </a:bodyPr>
          <a:lstStyle/>
          <a:p>
            <a:pPr marL="0" indent="0">
              <a:buNone/>
            </a:pPr>
            <a:r>
              <a:rPr lang="en-US" sz="1800" dirty="0" err="1">
                <a:solidFill>
                  <a:srgbClr val="0000FF"/>
                </a:solidFill>
                <a:highlight>
                  <a:srgbClr val="FFFFFF"/>
                </a:highlight>
                <a:latin typeface="Consolas"/>
              </a:rPr>
              <a:t>struct</a:t>
            </a:r>
            <a:r>
              <a:rPr lang="en-US" sz="1800" dirty="0">
                <a:solidFill>
                  <a:srgbClr val="000000"/>
                </a:solidFill>
                <a:highlight>
                  <a:srgbClr val="FFFFFF"/>
                </a:highlight>
                <a:latin typeface="Consolas"/>
              </a:rPr>
              <a:t> </a:t>
            </a:r>
            <a:r>
              <a:rPr lang="en-US" sz="1800" dirty="0" err="1">
                <a:solidFill>
                  <a:srgbClr val="0000FF"/>
                </a:solidFill>
                <a:highlight>
                  <a:srgbClr val="FFFFFF"/>
                </a:highlight>
                <a:latin typeface="Consolas"/>
              </a:rPr>
              <a:t>TreeNode</a:t>
            </a:r>
            <a:r>
              <a:rPr lang="en-US" sz="1800" dirty="0">
                <a:solidFill>
                  <a:srgbClr val="000000"/>
                </a:solidFill>
                <a:highlight>
                  <a:srgbClr val="FFFFFF"/>
                </a:highlight>
                <a:latin typeface="Consolas"/>
              </a:rPr>
              <a:t>;</a:t>
            </a:r>
          </a:p>
          <a:p>
            <a:pPr marL="0" indent="0">
              <a:buNone/>
            </a:pPr>
            <a:r>
              <a:rPr lang="en-US" sz="1800" dirty="0" err="1" smtClean="0">
                <a:solidFill>
                  <a:srgbClr val="0000FF"/>
                </a:solidFill>
                <a:highlight>
                  <a:srgbClr val="FFFFFF"/>
                </a:highlight>
                <a:latin typeface="Consolas"/>
              </a:rPr>
              <a:t>struct</a:t>
            </a:r>
            <a:r>
              <a:rPr lang="en-US" sz="1800" dirty="0" smtClean="0">
                <a:solidFill>
                  <a:srgbClr val="000000"/>
                </a:solidFill>
                <a:highlight>
                  <a:srgbClr val="FFFFFF"/>
                </a:highlight>
                <a:latin typeface="Consolas"/>
              </a:rPr>
              <a:t> </a:t>
            </a:r>
            <a:r>
              <a:rPr lang="en-US" sz="1800" dirty="0">
                <a:solidFill>
                  <a:srgbClr val="0000FF"/>
                </a:solidFill>
                <a:highlight>
                  <a:srgbClr val="FFFFFF"/>
                </a:highlight>
                <a:latin typeface="Consolas"/>
              </a:rPr>
              <a:t>Tree</a:t>
            </a:r>
            <a:r>
              <a:rPr lang="en-US" sz="1800" dirty="0">
                <a:solidFill>
                  <a:srgbClr val="000000"/>
                </a:solidFill>
                <a:highlight>
                  <a:srgbClr val="FFFFFF"/>
                </a:highlight>
                <a:latin typeface="Consolas"/>
              </a:rPr>
              <a:t> {</a:t>
            </a:r>
          </a:p>
          <a:p>
            <a:pPr marL="0" indent="0">
              <a:buNone/>
            </a:pPr>
            <a:r>
              <a:rPr lang="en-US" sz="1800" dirty="0">
                <a:solidFill>
                  <a:srgbClr val="000000"/>
                </a:solidFill>
                <a:highlight>
                  <a:srgbClr val="FFFFFF"/>
                </a:highlight>
                <a:latin typeface="Consolas"/>
              </a:rPr>
              <a:t>    </a:t>
            </a:r>
            <a:r>
              <a:rPr lang="en-US" sz="1800" i="1" dirty="0" err="1">
                <a:solidFill>
                  <a:srgbClr val="0000FF"/>
                </a:solidFill>
                <a:highlight>
                  <a:srgbClr val="FFFFFF"/>
                </a:highlight>
                <a:latin typeface="Consolas"/>
              </a:rPr>
              <a:t>std</a:t>
            </a:r>
            <a:r>
              <a:rPr lang="en-US" sz="1800" dirty="0" smtClean="0">
                <a:solidFill>
                  <a:srgbClr val="000000"/>
                </a:solidFill>
                <a:highlight>
                  <a:srgbClr val="FFFFFF"/>
                </a:highlight>
                <a:latin typeface="Consolas"/>
              </a:rPr>
              <a:t>::</a:t>
            </a:r>
            <a:r>
              <a:rPr lang="en-US" sz="1800" i="1" dirty="0" err="1" smtClean="0">
                <a:solidFill>
                  <a:srgbClr val="0000FF"/>
                </a:solidFill>
                <a:highlight>
                  <a:srgbClr val="FFFFFF"/>
                </a:highlight>
                <a:latin typeface="Consolas"/>
              </a:rPr>
              <a:t>weak_ptr</a:t>
            </a:r>
            <a:r>
              <a:rPr lang="en-US" sz="1800" dirty="0" smtClean="0">
                <a:solidFill>
                  <a:srgbClr val="000000"/>
                </a:solidFill>
                <a:highlight>
                  <a:srgbClr val="FFFFFF"/>
                </a:highlight>
                <a:latin typeface="Consolas"/>
              </a:rPr>
              <a:t>&lt;</a:t>
            </a:r>
            <a:r>
              <a:rPr lang="en-US" sz="1800" dirty="0" err="1" smtClean="0">
                <a:solidFill>
                  <a:srgbClr val="0000FF"/>
                </a:solidFill>
                <a:highlight>
                  <a:srgbClr val="FFFFFF"/>
                </a:highlight>
                <a:latin typeface="Consolas"/>
              </a:rPr>
              <a:t>TreeNode</a:t>
            </a:r>
            <a:r>
              <a:rPr lang="en-US" sz="1800" dirty="0">
                <a:solidFill>
                  <a:srgbClr val="000000"/>
                </a:solidFill>
                <a:highlight>
                  <a:srgbClr val="FFFFFF"/>
                </a:highlight>
                <a:latin typeface="Consolas"/>
              </a:rPr>
              <a:t>&gt; </a:t>
            </a:r>
            <a:r>
              <a:rPr lang="en-US" sz="1800" dirty="0">
                <a:solidFill>
                  <a:srgbClr val="000080"/>
                </a:solidFill>
                <a:highlight>
                  <a:srgbClr val="FFFFFF"/>
                </a:highlight>
                <a:latin typeface="Consolas"/>
              </a:rPr>
              <a:t>child</a:t>
            </a:r>
            <a:r>
              <a:rPr lang="en-US" sz="1800" dirty="0">
                <a:solidFill>
                  <a:srgbClr val="000000"/>
                </a:solidFill>
                <a:highlight>
                  <a:srgbClr val="FFFFFF"/>
                </a:highlight>
                <a:latin typeface="Consolas"/>
              </a:rPr>
              <a:t>;</a:t>
            </a:r>
          </a:p>
          <a:p>
            <a:pPr marL="0" indent="0">
              <a:buNone/>
            </a:pP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Tree</a:t>
            </a:r>
            <a:r>
              <a:rPr lang="en-US" sz="1800" dirty="0">
                <a:solidFill>
                  <a:srgbClr val="000000"/>
                </a:solidFill>
                <a:highlight>
                  <a:srgbClr val="FFFFFF"/>
                </a:highlight>
                <a:latin typeface="Consolas"/>
              </a:rPr>
              <a:t>() </a:t>
            </a:r>
            <a:r>
              <a:rPr lang="en-US" sz="1800" dirty="0" smtClean="0">
                <a:solidFill>
                  <a:srgbClr val="000000"/>
                </a:solidFill>
                <a:highlight>
                  <a:srgbClr val="FFFFFF"/>
                </a:highlight>
                <a:latin typeface="Consolas"/>
              </a:rPr>
              <a:t>{ </a:t>
            </a:r>
            <a:r>
              <a:rPr lang="en-US" sz="1800" i="1" dirty="0" err="1">
                <a:solidFill>
                  <a:srgbClr val="0000FF"/>
                </a:solidFill>
                <a:highlight>
                  <a:srgbClr val="FFFFFF"/>
                </a:highlight>
                <a:latin typeface="Consolas"/>
              </a:rPr>
              <a:t>std</a:t>
            </a:r>
            <a:r>
              <a:rPr lang="en-US" sz="1800" dirty="0">
                <a:solidFill>
                  <a:srgbClr val="000000"/>
                </a:solidFill>
                <a:highlight>
                  <a:srgbClr val="FFFFFF"/>
                </a:highlight>
                <a:latin typeface="Consolas"/>
              </a:rPr>
              <a:t>::</a:t>
            </a:r>
            <a:r>
              <a:rPr lang="en-US" sz="1800" i="1" dirty="0" err="1">
                <a:solidFill>
                  <a:srgbClr val="000080"/>
                </a:solidFill>
                <a:highlight>
                  <a:srgbClr val="FFFFFF"/>
                </a:highlight>
                <a:latin typeface="Consolas"/>
              </a:rPr>
              <a:t>cout</a:t>
            </a:r>
            <a:r>
              <a:rPr lang="en-US" sz="1800" dirty="0">
                <a:solidFill>
                  <a:srgbClr val="000000"/>
                </a:solidFill>
                <a:highlight>
                  <a:srgbClr val="FFFFFF"/>
                </a:highlight>
                <a:latin typeface="Consolas"/>
              </a:rPr>
              <a:t> </a:t>
            </a:r>
            <a:r>
              <a:rPr lang="en-US" sz="1800" dirty="0">
                <a:solidFill>
                  <a:srgbClr val="008080"/>
                </a:solidFill>
                <a:highlight>
                  <a:srgbClr val="FFFFFF"/>
                </a:highlight>
                <a:latin typeface="Consolas"/>
              </a:rPr>
              <a:t>&lt;&lt;</a:t>
            </a:r>
            <a:r>
              <a:rPr lang="en-US" sz="1800" dirty="0">
                <a:solidFill>
                  <a:srgbClr val="000000"/>
                </a:solidFill>
                <a:highlight>
                  <a:srgbClr val="FFFFFF"/>
                </a:highlight>
                <a:latin typeface="Consolas"/>
              </a:rPr>
              <a:t> </a:t>
            </a:r>
            <a:r>
              <a:rPr lang="en-US" sz="1800" dirty="0">
                <a:solidFill>
                  <a:srgbClr val="A31515"/>
                </a:solidFill>
                <a:highlight>
                  <a:srgbClr val="FFFFFF"/>
                </a:highlight>
                <a:latin typeface="Consolas"/>
              </a:rPr>
              <a:t>"tree destroy\n</a:t>
            </a:r>
            <a:r>
              <a:rPr lang="en-US" sz="1800" dirty="0" smtClean="0">
                <a:solidFill>
                  <a:srgbClr val="A31515"/>
                </a:solidFill>
                <a:highlight>
                  <a:srgbClr val="FFFFFF"/>
                </a:highlight>
                <a:latin typeface="Consolas"/>
              </a:rPr>
              <a:t>"</a:t>
            </a:r>
            <a:r>
              <a:rPr lang="en-US" sz="1800" dirty="0" smtClean="0">
                <a:solidFill>
                  <a:srgbClr val="000000"/>
                </a:solidFill>
                <a:highlight>
                  <a:srgbClr val="FFFFFF"/>
                </a:highlight>
                <a:latin typeface="Consolas"/>
              </a:rPr>
              <a:t>;}</a:t>
            </a:r>
            <a:endParaRPr lang="en-US" sz="1800" dirty="0">
              <a:solidFill>
                <a:srgbClr val="000000"/>
              </a:solidFill>
              <a:highlight>
                <a:srgbClr val="FFFFFF"/>
              </a:highlight>
              <a:latin typeface="Consolas"/>
            </a:endParaRPr>
          </a:p>
          <a:p>
            <a:pPr marL="0" indent="0">
              <a:buNone/>
            </a:pPr>
            <a:r>
              <a:rPr lang="en-US" sz="1800" dirty="0">
                <a:solidFill>
                  <a:srgbClr val="000000"/>
                </a:solidFill>
                <a:highlight>
                  <a:srgbClr val="FFFFFF"/>
                </a:highlight>
                <a:latin typeface="Consolas"/>
              </a:rPr>
              <a:t>};</a:t>
            </a:r>
          </a:p>
          <a:p>
            <a:pPr marL="0" indent="0">
              <a:buNone/>
            </a:pPr>
            <a:r>
              <a:rPr lang="en-US" sz="1800" dirty="0" err="1" smtClean="0">
                <a:solidFill>
                  <a:srgbClr val="0000FF"/>
                </a:solidFill>
                <a:highlight>
                  <a:srgbClr val="FFFFFF"/>
                </a:highlight>
                <a:latin typeface="Consolas"/>
              </a:rPr>
              <a:t>struct</a:t>
            </a:r>
            <a:r>
              <a:rPr lang="en-US" sz="1800" dirty="0" smtClean="0">
                <a:solidFill>
                  <a:srgbClr val="000000"/>
                </a:solidFill>
                <a:highlight>
                  <a:srgbClr val="FFFFFF"/>
                </a:highlight>
                <a:latin typeface="Consolas"/>
              </a:rPr>
              <a:t> </a:t>
            </a:r>
            <a:r>
              <a:rPr lang="en-US" sz="1800" dirty="0" err="1">
                <a:solidFill>
                  <a:srgbClr val="0000FF"/>
                </a:solidFill>
                <a:highlight>
                  <a:srgbClr val="FFFFFF"/>
                </a:highlight>
                <a:latin typeface="Consolas"/>
              </a:rPr>
              <a:t>TreeNode</a:t>
            </a:r>
            <a:r>
              <a:rPr lang="en-US" sz="1800" dirty="0">
                <a:solidFill>
                  <a:srgbClr val="000000"/>
                </a:solidFill>
                <a:highlight>
                  <a:srgbClr val="FFFFFF"/>
                </a:highlight>
                <a:latin typeface="Consolas"/>
              </a:rPr>
              <a:t> {</a:t>
            </a:r>
          </a:p>
          <a:p>
            <a:pPr marL="0" indent="0">
              <a:buNone/>
            </a:pPr>
            <a:r>
              <a:rPr lang="en-US" sz="1800" dirty="0">
                <a:solidFill>
                  <a:srgbClr val="000000"/>
                </a:solidFill>
                <a:highlight>
                  <a:srgbClr val="FFFFFF"/>
                </a:highlight>
                <a:latin typeface="Consolas"/>
              </a:rPr>
              <a:t>    </a:t>
            </a:r>
            <a:r>
              <a:rPr lang="en-US" sz="1800" i="1" dirty="0" err="1">
                <a:solidFill>
                  <a:srgbClr val="0000FF"/>
                </a:solidFill>
                <a:highlight>
                  <a:srgbClr val="FFFFFF"/>
                </a:highlight>
                <a:latin typeface="Consolas"/>
              </a:rPr>
              <a:t>std</a:t>
            </a:r>
            <a:r>
              <a:rPr lang="en-US" sz="1800" dirty="0">
                <a:solidFill>
                  <a:srgbClr val="000000"/>
                </a:solidFill>
                <a:highlight>
                  <a:srgbClr val="FFFFFF"/>
                </a:highlight>
                <a:latin typeface="Consolas"/>
              </a:rPr>
              <a:t>::</a:t>
            </a:r>
            <a:r>
              <a:rPr lang="en-US" sz="1800" i="1" dirty="0" err="1">
                <a:solidFill>
                  <a:srgbClr val="0000FF"/>
                </a:solidFill>
                <a:highlight>
                  <a:srgbClr val="FFFFFF"/>
                </a:highlight>
                <a:latin typeface="Consolas"/>
              </a:rPr>
              <a:t>shared_ptr</a:t>
            </a:r>
            <a:r>
              <a:rPr lang="en-US" sz="1800" dirty="0">
                <a:solidFill>
                  <a:srgbClr val="000000"/>
                </a:solidFill>
                <a:highlight>
                  <a:srgbClr val="FFFFFF"/>
                </a:highlight>
                <a:latin typeface="Consolas"/>
              </a:rPr>
              <a:t>&lt;</a:t>
            </a:r>
            <a:r>
              <a:rPr lang="en-US" sz="1800" dirty="0">
                <a:solidFill>
                  <a:srgbClr val="0000FF"/>
                </a:solidFill>
                <a:highlight>
                  <a:srgbClr val="FFFFFF"/>
                </a:highlight>
                <a:latin typeface="Consolas"/>
              </a:rPr>
              <a:t>Tree</a:t>
            </a:r>
            <a:r>
              <a:rPr lang="en-US" sz="1800" dirty="0">
                <a:solidFill>
                  <a:srgbClr val="000000"/>
                </a:solidFill>
                <a:highlight>
                  <a:srgbClr val="FFFFFF"/>
                </a:highlight>
                <a:latin typeface="Consolas"/>
              </a:rPr>
              <a:t>&gt; </a:t>
            </a:r>
            <a:r>
              <a:rPr lang="en-US" sz="1800" dirty="0">
                <a:solidFill>
                  <a:srgbClr val="000080"/>
                </a:solidFill>
                <a:highlight>
                  <a:srgbClr val="FFFFFF"/>
                </a:highlight>
                <a:latin typeface="Consolas"/>
              </a:rPr>
              <a:t>parent</a:t>
            </a:r>
            <a:r>
              <a:rPr lang="en-US" sz="1800" dirty="0">
                <a:solidFill>
                  <a:srgbClr val="000000"/>
                </a:solidFill>
                <a:highlight>
                  <a:srgbClr val="FFFFFF"/>
                </a:highlight>
                <a:latin typeface="Consolas"/>
              </a:rPr>
              <a:t>;</a:t>
            </a:r>
          </a:p>
          <a:p>
            <a:pPr marL="0" indent="0">
              <a:buNone/>
            </a:pPr>
            <a:r>
              <a:rPr lang="en-US" sz="1800" dirty="0">
                <a:solidFill>
                  <a:srgbClr val="000000"/>
                </a:solidFill>
                <a:highlight>
                  <a:srgbClr val="FFFFFF"/>
                </a:highlight>
                <a:latin typeface="Consolas"/>
              </a:rPr>
              <a:t>    ~</a:t>
            </a:r>
            <a:r>
              <a:rPr lang="en-US" sz="1800" dirty="0" err="1">
                <a:solidFill>
                  <a:srgbClr val="0000FF"/>
                </a:solidFill>
                <a:highlight>
                  <a:srgbClr val="FFFFFF"/>
                </a:highlight>
                <a:latin typeface="Consolas"/>
              </a:rPr>
              <a:t>TreeNode</a:t>
            </a:r>
            <a:r>
              <a:rPr lang="en-US" sz="1800" dirty="0">
                <a:solidFill>
                  <a:srgbClr val="000000"/>
                </a:solidFill>
                <a:highlight>
                  <a:srgbClr val="FFFFFF"/>
                </a:highlight>
                <a:latin typeface="Consolas"/>
              </a:rPr>
              <a:t>() </a:t>
            </a:r>
            <a:r>
              <a:rPr lang="en-US" sz="1800" dirty="0" smtClean="0">
                <a:solidFill>
                  <a:srgbClr val="000000"/>
                </a:solidFill>
                <a:highlight>
                  <a:srgbClr val="FFFFFF"/>
                </a:highlight>
                <a:latin typeface="Consolas"/>
              </a:rPr>
              <a:t>{ </a:t>
            </a:r>
            <a:r>
              <a:rPr lang="en-US" sz="1800" i="1" dirty="0" err="1" smtClean="0">
                <a:solidFill>
                  <a:srgbClr val="0000FF"/>
                </a:solidFill>
                <a:highlight>
                  <a:srgbClr val="FFFFFF"/>
                </a:highlight>
                <a:latin typeface="Consolas"/>
              </a:rPr>
              <a:t>std</a:t>
            </a:r>
            <a:r>
              <a:rPr lang="en-US" sz="1800" dirty="0">
                <a:solidFill>
                  <a:srgbClr val="000000"/>
                </a:solidFill>
                <a:highlight>
                  <a:srgbClr val="FFFFFF"/>
                </a:highlight>
                <a:latin typeface="Consolas"/>
              </a:rPr>
              <a:t>::</a:t>
            </a:r>
            <a:r>
              <a:rPr lang="en-US" sz="1800" i="1" dirty="0" err="1">
                <a:solidFill>
                  <a:srgbClr val="000080"/>
                </a:solidFill>
                <a:highlight>
                  <a:srgbClr val="FFFFFF"/>
                </a:highlight>
                <a:latin typeface="Consolas"/>
              </a:rPr>
              <a:t>cout</a:t>
            </a:r>
            <a:r>
              <a:rPr lang="en-US" sz="1800" dirty="0">
                <a:solidFill>
                  <a:srgbClr val="000000"/>
                </a:solidFill>
                <a:highlight>
                  <a:srgbClr val="FFFFFF"/>
                </a:highlight>
                <a:latin typeface="Consolas"/>
              </a:rPr>
              <a:t> </a:t>
            </a:r>
            <a:r>
              <a:rPr lang="en-US" sz="1800" dirty="0">
                <a:solidFill>
                  <a:srgbClr val="008080"/>
                </a:solidFill>
                <a:highlight>
                  <a:srgbClr val="FFFFFF"/>
                </a:highlight>
                <a:latin typeface="Consolas"/>
              </a:rPr>
              <a:t>&lt;&lt;</a:t>
            </a:r>
            <a:r>
              <a:rPr lang="en-US" sz="1800" dirty="0">
                <a:solidFill>
                  <a:srgbClr val="000000"/>
                </a:solidFill>
                <a:highlight>
                  <a:srgbClr val="FFFFFF"/>
                </a:highlight>
                <a:latin typeface="Consolas"/>
              </a:rPr>
              <a:t> </a:t>
            </a:r>
            <a:r>
              <a:rPr lang="en-US" sz="1800" dirty="0">
                <a:solidFill>
                  <a:srgbClr val="A31515"/>
                </a:solidFill>
                <a:highlight>
                  <a:srgbClr val="FFFFFF"/>
                </a:highlight>
                <a:latin typeface="Consolas"/>
              </a:rPr>
              <a:t>"node destroy\n</a:t>
            </a:r>
            <a:r>
              <a:rPr lang="en-US" sz="1800" dirty="0" smtClean="0">
                <a:solidFill>
                  <a:srgbClr val="A31515"/>
                </a:solidFill>
                <a:highlight>
                  <a:srgbClr val="FFFFFF"/>
                </a:highlight>
                <a:latin typeface="Consolas"/>
              </a:rPr>
              <a:t>"</a:t>
            </a:r>
            <a:r>
              <a:rPr lang="en-US" sz="1800" dirty="0" smtClean="0">
                <a:solidFill>
                  <a:srgbClr val="000000"/>
                </a:solidFill>
                <a:highlight>
                  <a:srgbClr val="FFFFFF"/>
                </a:highlight>
                <a:latin typeface="Consolas"/>
              </a:rPr>
              <a:t>;}</a:t>
            </a:r>
            <a:endParaRPr lang="en-US" sz="1800" dirty="0">
              <a:solidFill>
                <a:srgbClr val="000000"/>
              </a:solidFill>
              <a:highlight>
                <a:srgbClr val="FFFFFF"/>
              </a:highlight>
              <a:latin typeface="Consolas"/>
            </a:endParaRPr>
          </a:p>
          <a:p>
            <a:pPr marL="0" indent="0">
              <a:buNone/>
            </a:pPr>
            <a:r>
              <a:rPr lang="en-US" sz="1800" dirty="0" smtClean="0">
                <a:solidFill>
                  <a:srgbClr val="000000"/>
                </a:solidFill>
                <a:highlight>
                  <a:srgbClr val="FFFFFF"/>
                </a:highlight>
                <a:latin typeface="Consolas"/>
              </a:rPr>
              <a:t>};</a:t>
            </a:r>
            <a:endParaRPr lang="en-US" sz="1800" dirty="0">
              <a:solidFill>
                <a:srgbClr val="000000"/>
              </a:solidFill>
              <a:highlight>
                <a:srgbClr val="FFFFFF"/>
              </a:highlight>
              <a:latin typeface="Consolas"/>
            </a:endParaRPr>
          </a:p>
          <a:p>
            <a:pPr marL="0" indent="0">
              <a:buNone/>
            </a:pPr>
            <a:r>
              <a:rPr lang="en-US" sz="1800" dirty="0">
                <a:solidFill>
                  <a:srgbClr val="0000FF"/>
                </a:solidFill>
                <a:highlight>
                  <a:srgbClr val="FFFFFF"/>
                </a:highlight>
                <a:latin typeface="Consolas"/>
              </a:rPr>
              <a:t>void</a:t>
            </a:r>
            <a:r>
              <a:rPr lang="en-US" sz="1800" dirty="0">
                <a:solidFill>
                  <a:srgbClr val="000000"/>
                </a:solidFill>
                <a:highlight>
                  <a:srgbClr val="FFFFFF"/>
                </a:highlight>
                <a:latin typeface="Consolas"/>
              </a:rPr>
              <a:t> </a:t>
            </a:r>
            <a:r>
              <a:rPr lang="en-US" sz="1800" dirty="0" err="1">
                <a:solidFill>
                  <a:srgbClr val="880000"/>
                </a:solidFill>
                <a:highlight>
                  <a:srgbClr val="FFFFFF"/>
                </a:highlight>
                <a:latin typeface="Consolas"/>
              </a:rPr>
              <a:t>test_tree</a:t>
            </a:r>
            <a:r>
              <a:rPr lang="en-US" sz="1800" dirty="0">
                <a:solidFill>
                  <a:srgbClr val="000000"/>
                </a:solidFill>
                <a:highlight>
                  <a:srgbClr val="FFFFFF"/>
                </a:highlight>
                <a:latin typeface="Consolas"/>
              </a:rPr>
              <a:t>() {</a:t>
            </a:r>
          </a:p>
          <a:p>
            <a:pPr marL="0" indent="0">
              <a:buNone/>
            </a:pPr>
            <a:r>
              <a:rPr lang="en-US" sz="1800" dirty="0" smtClean="0">
                <a:solidFill>
                  <a:srgbClr val="000000"/>
                </a:solidFill>
                <a:highlight>
                  <a:srgbClr val="FFFFFF"/>
                </a:highlight>
                <a:latin typeface="Consolas"/>
              </a:rPr>
              <a:t>    </a:t>
            </a:r>
            <a:r>
              <a:rPr lang="en-US" sz="1800" dirty="0">
                <a:solidFill>
                  <a:srgbClr val="0000FF"/>
                </a:solidFill>
                <a:highlight>
                  <a:srgbClr val="FFFFFF"/>
                </a:highlight>
                <a:latin typeface="Consolas"/>
              </a:rPr>
              <a:t>auto</a:t>
            </a:r>
            <a:r>
              <a:rPr lang="en-US" sz="1800" dirty="0">
                <a:solidFill>
                  <a:srgbClr val="000000"/>
                </a:solidFill>
                <a:highlight>
                  <a:srgbClr val="FFFFFF"/>
                </a:highlight>
                <a:latin typeface="Consolas"/>
              </a:rPr>
              <a:t> </a:t>
            </a:r>
            <a:r>
              <a:rPr lang="en-US" sz="1800" dirty="0">
                <a:solidFill>
                  <a:srgbClr val="000080"/>
                </a:solidFill>
                <a:highlight>
                  <a:srgbClr val="FFFFFF"/>
                </a:highlight>
                <a:latin typeface="Consolas"/>
              </a:rPr>
              <a:t>root</a:t>
            </a:r>
            <a:r>
              <a:rPr lang="en-US" sz="1800" dirty="0">
                <a:solidFill>
                  <a:srgbClr val="000000"/>
                </a:solidFill>
                <a:highlight>
                  <a:srgbClr val="FFFFFF"/>
                </a:highlight>
                <a:latin typeface="Consolas"/>
              </a:rPr>
              <a:t> = </a:t>
            </a:r>
            <a:r>
              <a:rPr lang="en-US" sz="1800" i="1" dirty="0" err="1">
                <a:solidFill>
                  <a:srgbClr val="0000FF"/>
                </a:solidFill>
                <a:highlight>
                  <a:srgbClr val="FFFFFF"/>
                </a:highlight>
                <a:latin typeface="Consolas"/>
              </a:rPr>
              <a:t>std</a:t>
            </a:r>
            <a:r>
              <a:rPr lang="en-US" sz="1800" dirty="0">
                <a:solidFill>
                  <a:srgbClr val="000000"/>
                </a:solidFill>
                <a:highlight>
                  <a:srgbClr val="FFFFFF"/>
                </a:highlight>
                <a:latin typeface="Consolas"/>
              </a:rPr>
              <a:t>::</a:t>
            </a:r>
            <a:r>
              <a:rPr lang="en-US" sz="1800" i="1" dirty="0" err="1">
                <a:solidFill>
                  <a:srgbClr val="880000"/>
                </a:solidFill>
                <a:highlight>
                  <a:srgbClr val="FFFFFF"/>
                </a:highlight>
                <a:latin typeface="Consolas"/>
              </a:rPr>
              <a:t>make_shared</a:t>
            </a:r>
            <a:r>
              <a:rPr lang="en-US" sz="1800" dirty="0">
                <a:solidFill>
                  <a:srgbClr val="000000"/>
                </a:solidFill>
                <a:highlight>
                  <a:srgbClr val="FFFFFF"/>
                </a:highlight>
                <a:latin typeface="Consolas"/>
              </a:rPr>
              <a:t>&lt;</a:t>
            </a:r>
            <a:r>
              <a:rPr lang="en-US" sz="1800" dirty="0">
                <a:solidFill>
                  <a:srgbClr val="0000FF"/>
                </a:solidFill>
                <a:highlight>
                  <a:srgbClr val="FFFFFF"/>
                </a:highlight>
                <a:latin typeface="Consolas"/>
              </a:rPr>
              <a:t>Tree</a:t>
            </a:r>
            <a:r>
              <a:rPr lang="en-US" sz="1800" dirty="0">
                <a:solidFill>
                  <a:srgbClr val="000000"/>
                </a:solidFill>
                <a:highlight>
                  <a:srgbClr val="FFFFFF"/>
                </a:highlight>
                <a:latin typeface="Consolas"/>
              </a:rPr>
              <a:t>&gt;();</a:t>
            </a:r>
          </a:p>
          <a:p>
            <a:pPr marL="0" indent="0">
              <a:buNone/>
            </a:pPr>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auto</a:t>
            </a:r>
            <a:r>
              <a:rPr lang="en-US" sz="1800" dirty="0">
                <a:solidFill>
                  <a:srgbClr val="000000"/>
                </a:solidFill>
                <a:highlight>
                  <a:srgbClr val="FFFFFF"/>
                </a:highlight>
                <a:latin typeface="Consolas"/>
              </a:rPr>
              <a:t> </a:t>
            </a:r>
            <a:r>
              <a:rPr lang="en-US" sz="1800" dirty="0" smtClean="0">
                <a:solidFill>
                  <a:srgbClr val="000080"/>
                </a:solidFill>
                <a:highlight>
                  <a:srgbClr val="FFFFFF"/>
                </a:highlight>
                <a:latin typeface="Consolas"/>
              </a:rPr>
              <a:t>anode</a:t>
            </a:r>
            <a:r>
              <a:rPr lang="en-US" sz="1800" dirty="0" smtClean="0">
                <a:solidFill>
                  <a:srgbClr val="000000"/>
                </a:solidFill>
                <a:highlight>
                  <a:srgbClr val="FFFFFF"/>
                </a:highlight>
                <a:latin typeface="Consolas"/>
              </a:rPr>
              <a:t> </a:t>
            </a:r>
            <a:r>
              <a:rPr lang="en-US" sz="1800" dirty="0">
                <a:solidFill>
                  <a:srgbClr val="000000"/>
                </a:solidFill>
                <a:highlight>
                  <a:srgbClr val="FFFFFF"/>
                </a:highlight>
                <a:latin typeface="Consolas"/>
              </a:rPr>
              <a:t>= </a:t>
            </a:r>
            <a:r>
              <a:rPr lang="en-US" sz="1800" i="1" dirty="0" err="1">
                <a:solidFill>
                  <a:srgbClr val="0000FF"/>
                </a:solidFill>
                <a:highlight>
                  <a:srgbClr val="FFFFFF"/>
                </a:highlight>
                <a:latin typeface="Consolas"/>
              </a:rPr>
              <a:t>std</a:t>
            </a:r>
            <a:r>
              <a:rPr lang="en-US" sz="1800" dirty="0" smtClean="0">
                <a:solidFill>
                  <a:srgbClr val="000000"/>
                </a:solidFill>
                <a:highlight>
                  <a:srgbClr val="FFFFFF"/>
                </a:highlight>
                <a:latin typeface="Consolas"/>
              </a:rPr>
              <a:t>::</a:t>
            </a:r>
            <a:r>
              <a:rPr lang="en-US" sz="1800" i="1" dirty="0" err="1" smtClean="0">
                <a:solidFill>
                  <a:srgbClr val="880000"/>
                </a:solidFill>
                <a:highlight>
                  <a:srgbClr val="FFFFFF"/>
                </a:highlight>
                <a:latin typeface="Consolas"/>
              </a:rPr>
              <a:t>make_shared</a:t>
            </a:r>
            <a:r>
              <a:rPr lang="en-US" sz="1800" dirty="0" smtClean="0">
                <a:solidFill>
                  <a:srgbClr val="000000"/>
                </a:solidFill>
                <a:highlight>
                  <a:srgbClr val="FFFFFF"/>
                </a:highlight>
                <a:latin typeface="Consolas"/>
              </a:rPr>
              <a:t>&lt;</a:t>
            </a:r>
            <a:r>
              <a:rPr lang="en-US" sz="1800" dirty="0" err="1" smtClean="0">
                <a:solidFill>
                  <a:srgbClr val="0000FF"/>
                </a:solidFill>
                <a:highlight>
                  <a:srgbClr val="FFFFFF"/>
                </a:highlight>
                <a:latin typeface="Consolas"/>
              </a:rPr>
              <a:t>TreeNode</a:t>
            </a:r>
            <a:r>
              <a:rPr lang="en-US" sz="1800" dirty="0">
                <a:solidFill>
                  <a:srgbClr val="000000"/>
                </a:solidFill>
                <a:highlight>
                  <a:srgbClr val="FFFFFF"/>
                </a:highlight>
                <a:latin typeface="Consolas"/>
              </a:rPr>
              <a:t>&gt;();</a:t>
            </a:r>
          </a:p>
          <a:p>
            <a:pPr marL="0" indent="0">
              <a:buNone/>
            </a:pPr>
            <a:r>
              <a:rPr lang="en-US" sz="1800" dirty="0" smtClean="0">
                <a:solidFill>
                  <a:srgbClr val="000000"/>
                </a:solidFill>
                <a:highlight>
                  <a:srgbClr val="FFFFFF"/>
                </a:highlight>
                <a:latin typeface="Consolas"/>
              </a:rPr>
              <a:t>    </a:t>
            </a:r>
            <a:r>
              <a:rPr lang="en-US" sz="1800" dirty="0">
                <a:solidFill>
                  <a:srgbClr val="000080"/>
                </a:solidFill>
                <a:highlight>
                  <a:srgbClr val="FFFFFF"/>
                </a:highlight>
                <a:latin typeface="Consolas"/>
              </a:rPr>
              <a:t>root</a:t>
            </a:r>
            <a:r>
              <a:rPr lang="en-US" sz="1800" dirty="0">
                <a:solidFill>
                  <a:srgbClr val="008080"/>
                </a:solidFill>
                <a:highlight>
                  <a:srgbClr val="FFFFFF"/>
                </a:highlight>
                <a:latin typeface="Consolas"/>
              </a:rPr>
              <a:t>-&gt;</a:t>
            </a:r>
            <a:r>
              <a:rPr lang="en-US" sz="1800" dirty="0">
                <a:solidFill>
                  <a:srgbClr val="000080"/>
                </a:solidFill>
                <a:highlight>
                  <a:srgbClr val="FFFFFF"/>
                </a:highlight>
                <a:latin typeface="Consolas"/>
              </a:rPr>
              <a:t>child</a:t>
            </a:r>
            <a:r>
              <a:rPr lang="en-US" sz="1800" dirty="0">
                <a:solidFill>
                  <a:srgbClr val="000000"/>
                </a:solidFill>
                <a:highlight>
                  <a:srgbClr val="FFFFFF"/>
                </a:highlight>
                <a:latin typeface="Consolas"/>
              </a:rPr>
              <a:t> </a:t>
            </a:r>
            <a:r>
              <a:rPr lang="en-US" sz="1800" dirty="0">
                <a:solidFill>
                  <a:srgbClr val="008080"/>
                </a:solidFill>
                <a:highlight>
                  <a:srgbClr val="FFFFFF"/>
                </a:highlight>
                <a:latin typeface="Consolas"/>
              </a:rPr>
              <a:t>=</a:t>
            </a:r>
            <a:r>
              <a:rPr lang="en-US" sz="1800" dirty="0">
                <a:solidFill>
                  <a:srgbClr val="000000"/>
                </a:solidFill>
                <a:highlight>
                  <a:srgbClr val="FFFFFF"/>
                </a:highlight>
                <a:latin typeface="Consolas"/>
              </a:rPr>
              <a:t> </a:t>
            </a:r>
            <a:r>
              <a:rPr lang="en-US" sz="1800" i="1" dirty="0" err="1">
                <a:solidFill>
                  <a:srgbClr val="0000FF"/>
                </a:solidFill>
                <a:highlight>
                  <a:srgbClr val="FFFFFF"/>
                </a:highlight>
                <a:latin typeface="Consolas"/>
              </a:rPr>
              <a:t>std</a:t>
            </a:r>
            <a:r>
              <a:rPr lang="en-US" sz="1800" dirty="0" smtClean="0">
                <a:solidFill>
                  <a:srgbClr val="000000"/>
                </a:solidFill>
                <a:highlight>
                  <a:srgbClr val="FFFFFF"/>
                </a:highlight>
                <a:latin typeface="Consolas"/>
              </a:rPr>
              <a:t>::</a:t>
            </a:r>
            <a:r>
              <a:rPr lang="en-US" sz="1800" i="1" dirty="0" err="1" smtClean="0">
                <a:solidFill>
                  <a:srgbClr val="880000"/>
                </a:solidFill>
                <a:highlight>
                  <a:srgbClr val="FFFFFF"/>
                </a:highlight>
                <a:latin typeface="Consolas"/>
              </a:rPr>
              <a:t>weak_ptr</a:t>
            </a:r>
            <a:r>
              <a:rPr lang="en-US" sz="1800" dirty="0" smtClean="0">
                <a:solidFill>
                  <a:srgbClr val="000000"/>
                </a:solidFill>
                <a:highlight>
                  <a:srgbClr val="FFFFFF"/>
                </a:highlight>
                <a:latin typeface="Consolas"/>
              </a:rPr>
              <a:t>&lt;</a:t>
            </a:r>
            <a:r>
              <a:rPr lang="en-US" sz="1800" dirty="0" err="1" smtClean="0">
                <a:solidFill>
                  <a:srgbClr val="0000FF"/>
                </a:solidFill>
                <a:highlight>
                  <a:srgbClr val="FFFFFF"/>
                </a:highlight>
                <a:latin typeface="Consolas"/>
              </a:rPr>
              <a:t>TreeNode</a:t>
            </a:r>
            <a:r>
              <a:rPr lang="en-US" sz="1800" dirty="0" smtClean="0">
                <a:solidFill>
                  <a:srgbClr val="000000"/>
                </a:solidFill>
                <a:highlight>
                  <a:srgbClr val="FFFFFF"/>
                </a:highlight>
                <a:latin typeface="Consolas"/>
              </a:rPr>
              <a:t>&gt;{</a:t>
            </a:r>
            <a:r>
              <a:rPr lang="en-US" sz="1800" dirty="0" smtClean="0">
                <a:solidFill>
                  <a:srgbClr val="000080"/>
                </a:solidFill>
                <a:highlight>
                  <a:srgbClr val="FFFFFF"/>
                </a:highlight>
                <a:latin typeface="Consolas"/>
              </a:rPr>
              <a:t>anode}</a:t>
            </a:r>
            <a:r>
              <a:rPr lang="en-US" sz="1800" dirty="0" smtClean="0">
                <a:solidFill>
                  <a:srgbClr val="000000"/>
                </a:solidFill>
                <a:highlight>
                  <a:srgbClr val="FFFFFF"/>
                </a:highlight>
                <a:latin typeface="Consolas"/>
              </a:rPr>
              <a:t>;</a:t>
            </a:r>
            <a:endParaRPr lang="en-US" sz="1800" dirty="0">
              <a:solidFill>
                <a:srgbClr val="000000"/>
              </a:solidFill>
              <a:highlight>
                <a:srgbClr val="FFFFFF"/>
              </a:highlight>
              <a:latin typeface="Consolas"/>
            </a:endParaRPr>
          </a:p>
          <a:p>
            <a:pPr marL="0" indent="0">
              <a:buNone/>
            </a:pPr>
            <a:r>
              <a:rPr lang="en-US" sz="1800" dirty="0">
                <a:solidFill>
                  <a:srgbClr val="000000"/>
                </a:solidFill>
                <a:highlight>
                  <a:srgbClr val="FFFFFF"/>
                </a:highlight>
                <a:latin typeface="Consolas"/>
              </a:rPr>
              <a:t>    </a:t>
            </a:r>
            <a:r>
              <a:rPr lang="en-US" sz="1800" dirty="0" smtClean="0">
                <a:solidFill>
                  <a:srgbClr val="000080"/>
                </a:solidFill>
                <a:highlight>
                  <a:srgbClr val="FFFFFF"/>
                </a:highlight>
                <a:latin typeface="Consolas"/>
              </a:rPr>
              <a:t>anode</a:t>
            </a:r>
            <a:r>
              <a:rPr lang="en-US" sz="1800" dirty="0" smtClean="0">
                <a:solidFill>
                  <a:srgbClr val="008080"/>
                </a:solidFill>
                <a:highlight>
                  <a:srgbClr val="FFFFFF"/>
                </a:highlight>
                <a:latin typeface="Consolas"/>
              </a:rPr>
              <a:t>-</a:t>
            </a:r>
            <a:r>
              <a:rPr lang="en-US" sz="1800" dirty="0">
                <a:solidFill>
                  <a:srgbClr val="008080"/>
                </a:solidFill>
                <a:highlight>
                  <a:srgbClr val="FFFFFF"/>
                </a:highlight>
                <a:latin typeface="Consolas"/>
              </a:rPr>
              <a:t>&gt;</a:t>
            </a:r>
            <a:r>
              <a:rPr lang="en-US" sz="1800" dirty="0">
                <a:solidFill>
                  <a:srgbClr val="000080"/>
                </a:solidFill>
                <a:highlight>
                  <a:srgbClr val="FFFFFF"/>
                </a:highlight>
                <a:latin typeface="Consolas"/>
              </a:rPr>
              <a:t>parent</a:t>
            </a:r>
            <a:r>
              <a:rPr lang="en-US" sz="1800" dirty="0">
                <a:solidFill>
                  <a:srgbClr val="000000"/>
                </a:solidFill>
                <a:highlight>
                  <a:srgbClr val="FFFFFF"/>
                </a:highlight>
                <a:latin typeface="Consolas"/>
              </a:rPr>
              <a:t> </a:t>
            </a:r>
            <a:r>
              <a:rPr lang="en-US" sz="1800" dirty="0">
                <a:solidFill>
                  <a:srgbClr val="008080"/>
                </a:solidFill>
                <a:highlight>
                  <a:srgbClr val="FFFFFF"/>
                </a:highlight>
                <a:latin typeface="Consolas"/>
              </a:rPr>
              <a:t>=</a:t>
            </a:r>
            <a:r>
              <a:rPr lang="en-US" sz="1800" dirty="0">
                <a:solidFill>
                  <a:srgbClr val="000000"/>
                </a:solidFill>
                <a:highlight>
                  <a:srgbClr val="FFFFFF"/>
                </a:highlight>
                <a:latin typeface="Consolas"/>
              </a:rPr>
              <a:t> </a:t>
            </a:r>
            <a:r>
              <a:rPr lang="en-US" sz="1800" dirty="0">
                <a:solidFill>
                  <a:srgbClr val="000080"/>
                </a:solidFill>
                <a:highlight>
                  <a:srgbClr val="FFFFFF"/>
                </a:highlight>
                <a:latin typeface="Consolas"/>
              </a:rPr>
              <a:t>root</a:t>
            </a:r>
            <a:r>
              <a:rPr lang="en-US" sz="1800" dirty="0" smtClean="0">
                <a:solidFill>
                  <a:srgbClr val="000000"/>
                </a:solidFill>
                <a:highlight>
                  <a:srgbClr val="FFFFFF"/>
                </a:highlight>
                <a:latin typeface="Consolas"/>
              </a:rPr>
              <a:t>;</a:t>
            </a:r>
            <a:endParaRPr lang="en-US" sz="1800" dirty="0">
              <a:solidFill>
                <a:srgbClr val="000000"/>
              </a:solidFill>
              <a:highlight>
                <a:srgbClr val="FFFFFF"/>
              </a:highlight>
              <a:latin typeface="Consolas"/>
            </a:endParaRPr>
          </a:p>
          <a:p>
            <a:pPr marL="0" indent="0">
              <a:buNone/>
            </a:pPr>
            <a:r>
              <a:rPr lang="en-US" sz="1800" dirty="0">
                <a:solidFill>
                  <a:srgbClr val="000000"/>
                </a:solidFill>
                <a:highlight>
                  <a:srgbClr val="FFFFFF"/>
                </a:highlight>
                <a:latin typeface="Consolas"/>
              </a:rPr>
              <a:t>}</a:t>
            </a:r>
            <a:endParaRPr lang="en-US" sz="1800" dirty="0"/>
          </a:p>
        </p:txBody>
      </p:sp>
    </p:spTree>
    <p:extLst>
      <p:ext uri="{BB962C8B-B14F-4D97-AF65-F5344CB8AC3E}">
        <p14:creationId xmlns:p14="http://schemas.microsoft.com/office/powerpoint/2010/main" xmlns="" val="29344209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More features</a:t>
            </a:r>
            <a:endParaRPr lang="en-US" dirty="0"/>
          </a:p>
        </p:txBody>
      </p:sp>
      <p:sp>
        <p:nvSpPr>
          <p:cNvPr id="3" name="内容占位符 2"/>
          <p:cNvSpPr>
            <a:spLocks noGrp="1"/>
          </p:cNvSpPr>
          <p:nvPr>
            <p:ph sz="quarter" idx="1"/>
          </p:nvPr>
        </p:nvSpPr>
        <p:spPr/>
        <p:txBody>
          <a:bodyPr/>
          <a:lstStyle/>
          <a:p>
            <a:r>
              <a:rPr lang="en-US" dirty="0" err="1"/>
              <a:t>variadic</a:t>
            </a:r>
            <a:r>
              <a:rPr lang="en-US" dirty="0"/>
              <a:t> </a:t>
            </a:r>
            <a:r>
              <a:rPr lang="en-US" dirty="0" smtClean="0"/>
              <a:t>templates</a:t>
            </a:r>
          </a:p>
          <a:p>
            <a:r>
              <a:rPr lang="en-US" dirty="0"/>
              <a:t>extern </a:t>
            </a:r>
            <a:r>
              <a:rPr lang="en-US" dirty="0" smtClean="0"/>
              <a:t>templates</a:t>
            </a:r>
          </a:p>
          <a:p>
            <a:r>
              <a:rPr lang="en-US" dirty="0" err="1" smtClean="0"/>
              <a:t>decltype</a:t>
            </a:r>
            <a:endParaRPr lang="en-US" dirty="0" smtClean="0"/>
          </a:p>
          <a:p>
            <a:r>
              <a:rPr lang="en-US" dirty="0" err="1"/>
              <a:t>unicode</a:t>
            </a:r>
            <a:r>
              <a:rPr lang="en-US" dirty="0"/>
              <a:t> </a:t>
            </a:r>
            <a:r>
              <a:rPr lang="en-US" dirty="0" smtClean="0"/>
              <a:t>characters</a:t>
            </a:r>
          </a:p>
          <a:p>
            <a:r>
              <a:rPr lang="en-US" dirty="0" err="1" smtClean="0"/>
              <a:t>generized</a:t>
            </a:r>
            <a:r>
              <a:rPr lang="en-US" dirty="0" smtClean="0"/>
              <a:t> union</a:t>
            </a:r>
          </a:p>
          <a:p>
            <a:r>
              <a:rPr lang="en-US" dirty="0" err="1" smtClean="0"/>
              <a:t>static_assert</a:t>
            </a:r>
            <a:endParaRPr lang="en-US" dirty="0" smtClean="0"/>
          </a:p>
          <a:p>
            <a:r>
              <a:rPr lang="en-US" dirty="0" smtClean="0"/>
              <a:t>…</a:t>
            </a:r>
            <a:endParaRPr lang="en-US" dirty="0"/>
          </a:p>
        </p:txBody>
      </p:sp>
    </p:spTree>
    <p:extLst>
      <p:ext uri="{BB962C8B-B14F-4D97-AF65-F5344CB8AC3E}">
        <p14:creationId xmlns:p14="http://schemas.microsoft.com/office/powerpoint/2010/main" xmlns="" val="4357049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Modern C</a:t>
            </a:r>
            <a:r>
              <a:rPr lang="en-US" dirty="0" smtClean="0"/>
              <a:t>++ Advanced</a:t>
            </a:r>
            <a:endParaRPr lang="en-US" dirty="0"/>
          </a:p>
        </p:txBody>
      </p:sp>
      <p:sp>
        <p:nvSpPr>
          <p:cNvPr id="3" name="内容占位符 2"/>
          <p:cNvSpPr>
            <a:spLocks noGrp="1"/>
          </p:cNvSpPr>
          <p:nvPr>
            <p:ph sz="quarter" idx="1"/>
          </p:nvPr>
        </p:nvSpPr>
        <p:spPr/>
        <p:txBody>
          <a:bodyPr/>
          <a:lstStyle/>
          <a:p>
            <a:r>
              <a:rPr lang="en-US" dirty="0" smtClean="0"/>
              <a:t>Type deduction</a:t>
            </a:r>
          </a:p>
          <a:p>
            <a:r>
              <a:rPr lang="en-US" dirty="0" err="1" smtClean="0"/>
              <a:t>Rvalue</a:t>
            </a:r>
            <a:r>
              <a:rPr lang="en-US" dirty="0" smtClean="0"/>
              <a:t> reference </a:t>
            </a:r>
          </a:p>
          <a:p>
            <a:r>
              <a:rPr lang="en-US" dirty="0" smtClean="0"/>
              <a:t>Move </a:t>
            </a:r>
            <a:r>
              <a:rPr lang="en-US" dirty="0" err="1" smtClean="0"/>
              <a:t>semantice</a:t>
            </a:r>
            <a:endParaRPr lang="en-US" dirty="0" smtClean="0"/>
          </a:p>
          <a:p>
            <a:r>
              <a:rPr lang="en-US" dirty="0" smtClean="0"/>
              <a:t>Alignment support(self study)</a:t>
            </a:r>
          </a:p>
          <a:p>
            <a:r>
              <a:rPr lang="en-US" dirty="0" smtClean="0"/>
              <a:t>Atomic operations, lock free basics (self study)</a:t>
            </a:r>
          </a:p>
          <a:p>
            <a:r>
              <a:rPr lang="en-US" dirty="0" smtClean="0"/>
              <a:t>… (keep exploring)</a:t>
            </a:r>
          </a:p>
          <a:p>
            <a:endParaRPr lang="en-US" dirty="0"/>
          </a:p>
        </p:txBody>
      </p:sp>
    </p:spTree>
    <p:extLst>
      <p:ext uri="{BB962C8B-B14F-4D97-AF65-F5344CB8AC3E}">
        <p14:creationId xmlns:p14="http://schemas.microsoft.com/office/powerpoint/2010/main" xmlns="" val="30738492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Type deduction</a:t>
            </a:r>
            <a:endParaRPr lang="en-US" dirty="0"/>
          </a:p>
        </p:txBody>
      </p:sp>
      <p:sp>
        <p:nvSpPr>
          <p:cNvPr id="4" name="TextBox 3"/>
          <p:cNvSpPr txBox="1"/>
          <p:nvPr/>
        </p:nvSpPr>
        <p:spPr>
          <a:xfrm>
            <a:off x="395536" y="1628800"/>
            <a:ext cx="7149714" cy="4247317"/>
          </a:xfrm>
          <a:prstGeom prst="rect">
            <a:avLst/>
          </a:prstGeom>
          <a:noFill/>
        </p:spPr>
        <p:txBody>
          <a:bodyPr wrap="none" rtlCol="0">
            <a:spAutoFit/>
          </a:bodyPr>
          <a:lstStyle/>
          <a:p>
            <a:r>
              <a:rPr lang="en-US" dirty="0" smtClean="0"/>
              <a:t>General </a:t>
            </a:r>
            <a:r>
              <a:rPr lang="en-US" altLang="zh-CN" dirty="0" smtClean="0"/>
              <a:t>pattern</a:t>
            </a:r>
            <a:r>
              <a:rPr lang="en-US" dirty="0" smtClean="0"/>
              <a:t>:</a:t>
            </a:r>
          </a:p>
          <a:p>
            <a:r>
              <a:rPr lang="en-US" dirty="0" smtClean="0">
                <a:solidFill>
                  <a:srgbClr val="0000FF"/>
                </a:solidFill>
                <a:highlight>
                  <a:srgbClr val="FFFFFF"/>
                </a:highlight>
                <a:latin typeface="Consolas"/>
              </a:rPr>
              <a:t>template</a:t>
            </a:r>
            <a:r>
              <a:rPr lang="en-US" dirty="0" smtClean="0">
                <a:solidFill>
                  <a:srgbClr val="000000"/>
                </a:solidFill>
                <a:highlight>
                  <a:srgbClr val="FFFFFF"/>
                </a:highlight>
                <a:latin typeface="Consolas"/>
              </a:rPr>
              <a:t>&lt;</a:t>
            </a:r>
            <a:r>
              <a:rPr lang="en-US" dirty="0" err="1" smtClean="0">
                <a:solidFill>
                  <a:srgbClr val="0000FF"/>
                </a:solidFill>
                <a:highlight>
                  <a:srgbClr val="FFFFFF"/>
                </a:highlight>
                <a:latin typeface="Consolas"/>
              </a:rPr>
              <a:t>typename</a:t>
            </a:r>
            <a:r>
              <a:rPr lang="en-US" dirty="0" smtClean="0">
                <a:solidFill>
                  <a:srgbClr val="000000"/>
                </a:solidFill>
                <a:highlight>
                  <a:srgbClr val="FFFFFF"/>
                </a:highlight>
                <a:latin typeface="Consolas"/>
              </a:rPr>
              <a:t> </a:t>
            </a:r>
            <a:r>
              <a:rPr lang="en-US" dirty="0">
                <a:solidFill>
                  <a:srgbClr val="0000FF"/>
                </a:solidFill>
                <a:highlight>
                  <a:srgbClr val="FFFFFF"/>
                </a:highlight>
                <a:latin typeface="Consolas"/>
              </a:rPr>
              <a:t>T</a:t>
            </a:r>
            <a:r>
              <a:rPr lang="en-US" dirty="0">
                <a:solidFill>
                  <a:srgbClr val="000000"/>
                </a:solidFill>
                <a:highlight>
                  <a:srgbClr val="FFFFFF"/>
                </a:highlight>
                <a:latin typeface="Consolas"/>
              </a:rPr>
              <a:t>&gt;</a:t>
            </a:r>
          </a:p>
          <a:p>
            <a:r>
              <a:rPr lang="en-US" dirty="0" smtClean="0">
                <a:solidFill>
                  <a:srgbClr val="0000FF"/>
                </a:solidFill>
                <a:highlight>
                  <a:srgbClr val="FFFFFF"/>
                </a:highlight>
                <a:latin typeface="Consolas"/>
              </a:rPr>
              <a:t>void</a:t>
            </a:r>
            <a:r>
              <a:rPr lang="en-US" dirty="0" smtClean="0">
                <a:solidFill>
                  <a:srgbClr val="000000"/>
                </a:solidFill>
                <a:highlight>
                  <a:srgbClr val="FFFFFF"/>
                </a:highlight>
                <a:latin typeface="Consolas"/>
              </a:rPr>
              <a:t> </a:t>
            </a:r>
            <a:r>
              <a:rPr lang="en-US" dirty="0">
                <a:solidFill>
                  <a:srgbClr val="000080"/>
                </a:solidFill>
                <a:highlight>
                  <a:srgbClr val="FFFFFF"/>
                </a:highlight>
                <a:latin typeface="Consolas"/>
              </a:rPr>
              <a:t>foo</a:t>
            </a:r>
            <a:r>
              <a:rPr lang="en-US" dirty="0">
                <a:solidFill>
                  <a:srgbClr val="000000"/>
                </a:solidFill>
                <a:highlight>
                  <a:srgbClr val="FFFFFF"/>
                </a:highlight>
                <a:latin typeface="Consolas"/>
              </a:rPr>
              <a:t>(</a:t>
            </a:r>
            <a:r>
              <a:rPr lang="en-US" dirty="0" err="1">
                <a:solidFill>
                  <a:srgbClr val="000000"/>
                </a:solidFill>
                <a:highlight>
                  <a:srgbClr val="FFFFFF"/>
                </a:highlight>
                <a:latin typeface="Consolas"/>
              </a:rPr>
              <a:t>Param_type</a:t>
            </a:r>
            <a:r>
              <a:rPr lang="en-US" dirty="0">
                <a:solidFill>
                  <a:srgbClr val="000000"/>
                </a:solidFill>
                <a:highlight>
                  <a:srgbClr val="FFFFFF"/>
                </a:highlight>
                <a:latin typeface="Consolas"/>
              </a:rPr>
              <a:t> </a:t>
            </a:r>
            <a:r>
              <a:rPr lang="en-US" i="1" dirty="0">
                <a:solidFill>
                  <a:srgbClr val="000080"/>
                </a:solidFill>
                <a:highlight>
                  <a:srgbClr val="FFFFFF"/>
                </a:highlight>
                <a:latin typeface="Consolas"/>
              </a:rPr>
              <a:t>p</a:t>
            </a:r>
            <a:r>
              <a:rPr lang="en-US" dirty="0" smtClean="0">
                <a:solidFill>
                  <a:srgbClr val="000000"/>
                </a:solidFill>
                <a:highlight>
                  <a:srgbClr val="FFFFFF"/>
                </a:highlight>
                <a:latin typeface="Consolas"/>
              </a:rPr>
              <a:t>);</a:t>
            </a:r>
          </a:p>
          <a:p>
            <a:endParaRPr lang="en-US" dirty="0">
              <a:solidFill>
                <a:srgbClr val="000000"/>
              </a:solidFill>
              <a:highlight>
                <a:srgbClr val="FFFFFF"/>
              </a:highlight>
              <a:latin typeface="Consolas"/>
            </a:endParaRPr>
          </a:p>
          <a:p>
            <a:r>
              <a:rPr lang="en-US" dirty="0">
                <a:solidFill>
                  <a:srgbClr val="0000FF"/>
                </a:solidFill>
                <a:highlight>
                  <a:srgbClr val="FFFFFF"/>
                </a:highlight>
                <a:latin typeface="Consolas"/>
              </a:rPr>
              <a:t>auto</a:t>
            </a:r>
            <a:r>
              <a:rPr lang="en-US" dirty="0">
                <a:solidFill>
                  <a:srgbClr val="000000"/>
                </a:solidFill>
                <a:highlight>
                  <a:srgbClr val="FFFFFF"/>
                </a:highlight>
                <a:latin typeface="Consolas"/>
              </a:rPr>
              <a:t> </a:t>
            </a:r>
            <a:r>
              <a:rPr lang="en-US" i="1" dirty="0" err="1">
                <a:solidFill>
                  <a:srgbClr val="0000FF"/>
                </a:solidFill>
                <a:highlight>
                  <a:srgbClr val="FFFFFF"/>
                </a:highlight>
                <a:latin typeface="Consolas"/>
              </a:rPr>
              <a:t>param_type</a:t>
            </a:r>
            <a:r>
              <a:rPr lang="en-US" dirty="0">
                <a:solidFill>
                  <a:srgbClr val="000000"/>
                </a:solidFill>
                <a:highlight>
                  <a:srgbClr val="FFFFFF"/>
                </a:highlight>
                <a:latin typeface="Consolas"/>
              </a:rPr>
              <a:t> </a:t>
            </a:r>
            <a:r>
              <a:rPr lang="en-US" dirty="0">
                <a:solidFill>
                  <a:srgbClr val="000080"/>
                </a:solidFill>
                <a:highlight>
                  <a:srgbClr val="FFFFFF"/>
                </a:highlight>
                <a:latin typeface="Consolas"/>
              </a:rPr>
              <a:t>p</a:t>
            </a:r>
            <a:r>
              <a:rPr lang="en-US" dirty="0">
                <a:solidFill>
                  <a:srgbClr val="000000"/>
                </a:solidFill>
                <a:highlight>
                  <a:srgbClr val="FFFFFF"/>
                </a:highlight>
                <a:latin typeface="Consolas"/>
              </a:rPr>
              <a:t> = expr;</a:t>
            </a:r>
          </a:p>
          <a:p>
            <a:endParaRPr lang="en-US" dirty="0" smtClean="0">
              <a:solidFill>
                <a:srgbClr val="000000"/>
              </a:solidFill>
              <a:highlight>
                <a:srgbClr val="FFFFFF"/>
              </a:highlight>
              <a:latin typeface="Consolas"/>
            </a:endParaRPr>
          </a:p>
          <a:p>
            <a:r>
              <a:rPr lang="en-US" dirty="0">
                <a:solidFill>
                  <a:srgbClr val="008000"/>
                </a:solidFill>
                <a:highlight>
                  <a:srgbClr val="FFFFFF"/>
                </a:highlight>
                <a:latin typeface="Consolas"/>
              </a:rPr>
              <a:t>//</a:t>
            </a:r>
            <a:r>
              <a:rPr lang="en-US" dirty="0" smtClean="0">
                <a:solidFill>
                  <a:srgbClr val="008000"/>
                </a:solidFill>
                <a:highlight>
                  <a:srgbClr val="FFFFFF"/>
                </a:highlight>
                <a:latin typeface="Consolas"/>
              </a:rPr>
              <a:t>call(assign) </a:t>
            </a:r>
            <a:r>
              <a:rPr lang="en-US" dirty="0">
                <a:solidFill>
                  <a:srgbClr val="008000"/>
                </a:solidFill>
                <a:highlight>
                  <a:srgbClr val="FFFFFF"/>
                </a:highlight>
                <a:latin typeface="Consolas"/>
              </a:rPr>
              <a:t>foo with expr to deduce T and </a:t>
            </a:r>
            <a:r>
              <a:rPr lang="en-US" dirty="0" err="1">
                <a:solidFill>
                  <a:srgbClr val="008000"/>
                </a:solidFill>
                <a:highlight>
                  <a:srgbClr val="FFFFFF"/>
                </a:highlight>
                <a:latin typeface="Consolas"/>
              </a:rPr>
              <a:t>Param_type</a:t>
            </a:r>
            <a:endParaRPr lang="en-US" dirty="0">
              <a:solidFill>
                <a:srgbClr val="008000"/>
              </a:solidFill>
              <a:highlight>
                <a:srgbClr val="FFFFFF"/>
              </a:highlight>
              <a:latin typeface="Consolas"/>
            </a:endParaRPr>
          </a:p>
          <a:p>
            <a:r>
              <a:rPr lang="en-US" dirty="0" smtClean="0">
                <a:solidFill>
                  <a:srgbClr val="000080"/>
                </a:solidFill>
                <a:highlight>
                  <a:srgbClr val="FFFFFF"/>
                </a:highlight>
                <a:latin typeface="Consolas"/>
              </a:rPr>
              <a:t>foo</a:t>
            </a:r>
            <a:r>
              <a:rPr lang="en-US" dirty="0" smtClean="0">
                <a:solidFill>
                  <a:srgbClr val="000000"/>
                </a:solidFill>
                <a:highlight>
                  <a:srgbClr val="FFFFFF"/>
                </a:highlight>
                <a:latin typeface="Consolas"/>
              </a:rPr>
              <a:t>(expr</a:t>
            </a:r>
            <a:r>
              <a:rPr lang="en-US" dirty="0">
                <a:solidFill>
                  <a:srgbClr val="000000"/>
                </a:solidFill>
                <a:highlight>
                  <a:srgbClr val="FFFFFF"/>
                </a:highlight>
                <a:latin typeface="Consolas"/>
              </a:rPr>
              <a:t>); </a:t>
            </a:r>
            <a:endParaRPr lang="en-US" dirty="0" smtClean="0">
              <a:solidFill>
                <a:srgbClr val="000000"/>
              </a:solidFill>
              <a:highlight>
                <a:srgbClr val="FFFFFF"/>
              </a:highlight>
              <a:latin typeface="Consolas"/>
            </a:endParaRPr>
          </a:p>
          <a:p>
            <a:r>
              <a:rPr lang="en-US" dirty="0">
                <a:solidFill>
                  <a:srgbClr val="0000FF"/>
                </a:solidFill>
                <a:highlight>
                  <a:srgbClr val="FFFFFF"/>
                </a:highlight>
                <a:latin typeface="Consolas"/>
              </a:rPr>
              <a:t>auto</a:t>
            </a:r>
            <a:r>
              <a:rPr lang="en-US" dirty="0">
                <a:solidFill>
                  <a:srgbClr val="000000"/>
                </a:solidFill>
                <a:highlight>
                  <a:srgbClr val="FFFFFF"/>
                </a:highlight>
                <a:latin typeface="Consolas"/>
              </a:rPr>
              <a:t> </a:t>
            </a:r>
            <a:r>
              <a:rPr lang="en-US" dirty="0">
                <a:solidFill>
                  <a:srgbClr val="000080"/>
                </a:solidFill>
                <a:highlight>
                  <a:srgbClr val="FFFFFF"/>
                </a:highlight>
                <a:latin typeface="Consolas"/>
              </a:rPr>
              <a:t>foo</a:t>
            </a:r>
            <a:r>
              <a:rPr lang="en-US" dirty="0">
                <a:solidFill>
                  <a:srgbClr val="000000"/>
                </a:solidFill>
                <a:highlight>
                  <a:srgbClr val="FFFFFF"/>
                </a:highlight>
                <a:latin typeface="Consolas"/>
              </a:rPr>
              <a:t> = </a:t>
            </a:r>
            <a:r>
              <a:rPr lang="en-US" dirty="0">
                <a:solidFill>
                  <a:srgbClr val="000080"/>
                </a:solidFill>
                <a:highlight>
                  <a:srgbClr val="FFFFFF"/>
                </a:highlight>
                <a:latin typeface="Consolas"/>
              </a:rPr>
              <a:t>expr</a:t>
            </a:r>
            <a:r>
              <a:rPr lang="en-US" dirty="0" smtClean="0">
                <a:solidFill>
                  <a:srgbClr val="000000"/>
                </a:solidFill>
                <a:highlight>
                  <a:srgbClr val="FFFFFF"/>
                </a:highlight>
                <a:latin typeface="Consolas"/>
              </a:rPr>
              <a:t>;</a:t>
            </a:r>
            <a:r>
              <a:rPr lang="en-US" dirty="0">
                <a:solidFill>
                  <a:srgbClr val="008000"/>
                </a:solidFill>
                <a:highlight>
                  <a:srgbClr val="FFFFFF"/>
                </a:highlight>
                <a:latin typeface="Consolas"/>
              </a:rPr>
              <a:t> </a:t>
            </a:r>
            <a:r>
              <a:rPr lang="en-US" dirty="0" smtClean="0">
                <a:solidFill>
                  <a:srgbClr val="008000"/>
                </a:solidFill>
                <a:highlight>
                  <a:srgbClr val="FFFFFF"/>
                </a:highlight>
                <a:latin typeface="Consolas"/>
              </a:rPr>
              <a:t>//auto can be treated as T</a:t>
            </a:r>
            <a:endParaRPr lang="en-US" dirty="0">
              <a:solidFill>
                <a:srgbClr val="008000"/>
              </a:solidFill>
              <a:highlight>
                <a:srgbClr val="FFFFFF"/>
              </a:highlight>
              <a:latin typeface="Consolas"/>
            </a:endParaRPr>
          </a:p>
          <a:p>
            <a:r>
              <a:rPr lang="en-US" dirty="0" smtClean="0">
                <a:highlight>
                  <a:srgbClr val="FFFFFF"/>
                </a:highlight>
              </a:rPr>
              <a:t>General cases:</a:t>
            </a:r>
          </a:p>
          <a:p>
            <a:endParaRPr lang="en-US" dirty="0"/>
          </a:p>
          <a:p>
            <a:pPr marL="285750" indent="-285750">
              <a:buFont typeface="Arial" panose="020B0604020202020204" pitchFamily="34" charset="0"/>
              <a:buChar char="•"/>
            </a:pPr>
            <a:r>
              <a:rPr lang="en-US" dirty="0" err="1" smtClean="0"/>
              <a:t>Param_type</a:t>
            </a:r>
            <a:r>
              <a:rPr lang="en-US" dirty="0" smtClean="0"/>
              <a:t> is </a:t>
            </a:r>
            <a:r>
              <a:rPr lang="en-US" dirty="0"/>
              <a:t>a reference or pointer, but not a universal reference</a:t>
            </a:r>
            <a:r>
              <a:rPr lang="en-US" dirty="0" smtClean="0"/>
              <a:t>.</a:t>
            </a:r>
          </a:p>
          <a:p>
            <a:pPr marL="285750" indent="-285750">
              <a:buFont typeface="Arial" panose="020B0604020202020204" pitchFamily="34" charset="0"/>
              <a:buChar char="•"/>
            </a:pPr>
            <a:r>
              <a:rPr lang="en-US" dirty="0" err="1" smtClean="0"/>
              <a:t>Param_type</a:t>
            </a:r>
            <a:r>
              <a:rPr lang="en-US" dirty="0" smtClean="0"/>
              <a:t> is </a:t>
            </a:r>
            <a:r>
              <a:rPr lang="en-US" dirty="0"/>
              <a:t>a universal reference.</a:t>
            </a:r>
          </a:p>
          <a:p>
            <a:pPr marL="285750" indent="-285750">
              <a:buFont typeface="Arial" panose="020B0604020202020204" pitchFamily="34" charset="0"/>
              <a:buChar char="•"/>
            </a:pPr>
            <a:r>
              <a:rPr lang="en-US" dirty="0" err="1" smtClean="0"/>
              <a:t>Param_type</a:t>
            </a:r>
            <a:r>
              <a:rPr lang="en-US" dirty="0" smtClean="0"/>
              <a:t> is </a:t>
            </a:r>
            <a:r>
              <a:rPr lang="en-US" dirty="0"/>
              <a:t>neither reference nor pointer.</a:t>
            </a:r>
          </a:p>
          <a:p>
            <a:endParaRPr lang="en-US" dirty="0" smtClean="0">
              <a:solidFill>
                <a:srgbClr val="008000"/>
              </a:solidFill>
              <a:highlight>
                <a:srgbClr val="FFFFFF"/>
              </a:highlight>
              <a:latin typeface="Consolas"/>
            </a:endParaRPr>
          </a:p>
        </p:txBody>
      </p:sp>
    </p:spTree>
    <p:extLst>
      <p:ext uri="{BB962C8B-B14F-4D97-AF65-F5344CB8AC3E}">
        <p14:creationId xmlns:p14="http://schemas.microsoft.com/office/powerpoint/2010/main" xmlns="" val="17176141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Type deduction</a:t>
            </a:r>
          </a:p>
        </p:txBody>
      </p:sp>
      <p:sp>
        <p:nvSpPr>
          <p:cNvPr id="3" name="内容占位符 2"/>
          <p:cNvSpPr>
            <a:spLocks noGrp="1"/>
          </p:cNvSpPr>
          <p:nvPr>
            <p:ph sz="quarter" idx="1"/>
          </p:nvPr>
        </p:nvSpPr>
        <p:spPr/>
        <p:txBody>
          <a:bodyPr/>
          <a:lstStyle/>
          <a:p>
            <a:pPr marL="0" indent="0">
              <a:buNone/>
            </a:pPr>
            <a:r>
              <a:rPr lang="en-US" sz="1800" dirty="0" err="1"/>
              <a:t>ParamType</a:t>
            </a:r>
            <a:r>
              <a:rPr lang="en-US" sz="1800" dirty="0"/>
              <a:t> is a reference or pointer, but not a universal reference</a:t>
            </a:r>
            <a:r>
              <a:rPr lang="en-US" sz="1800" dirty="0" smtClean="0"/>
              <a:t>.</a:t>
            </a:r>
          </a:p>
          <a:p>
            <a:pPr marL="0" indent="0">
              <a:buNone/>
            </a:pPr>
            <a:r>
              <a:rPr lang="en-US" sz="1800" dirty="0"/>
              <a:t>Type deduction very simple:</a:t>
            </a:r>
            <a:endParaRPr lang="en-US" sz="1800" dirty="0" smtClean="0"/>
          </a:p>
          <a:p>
            <a:pPr lvl="1"/>
            <a:r>
              <a:rPr lang="en-US" sz="1400" dirty="0" smtClean="0"/>
              <a:t>If </a:t>
            </a:r>
            <a:r>
              <a:rPr lang="en-US" sz="1400" i="1" dirty="0"/>
              <a:t>expr</a:t>
            </a:r>
            <a:r>
              <a:rPr lang="en-US" sz="1400" dirty="0"/>
              <a:t>’s type is a reference, ignore </a:t>
            </a:r>
            <a:r>
              <a:rPr lang="en-US" sz="1400" dirty="0" smtClean="0"/>
              <a:t>that.</a:t>
            </a:r>
          </a:p>
          <a:p>
            <a:pPr lvl="1"/>
            <a:r>
              <a:rPr lang="en-US" sz="1400" dirty="0" smtClean="0"/>
              <a:t>Pattern-match </a:t>
            </a:r>
            <a:r>
              <a:rPr lang="en-US" sz="1400" dirty="0"/>
              <a:t>expr’s type against </a:t>
            </a:r>
            <a:r>
              <a:rPr lang="en-US" sz="1400" dirty="0" err="1"/>
              <a:t>ParamType</a:t>
            </a:r>
            <a:r>
              <a:rPr lang="en-US" sz="1400" dirty="0"/>
              <a:t> to determine T </a:t>
            </a:r>
            <a:br>
              <a:rPr lang="en-US" sz="1400" dirty="0"/>
            </a:br>
            <a:endParaRPr lang="en-US" sz="1400" dirty="0"/>
          </a:p>
          <a:p>
            <a:pPr marL="0" indent="0">
              <a:buNone/>
            </a:pPr>
            <a:endParaRPr lang="en-US" dirty="0"/>
          </a:p>
        </p:txBody>
      </p:sp>
      <p:sp>
        <p:nvSpPr>
          <p:cNvPr id="4" name="TextBox 3"/>
          <p:cNvSpPr txBox="1"/>
          <p:nvPr/>
        </p:nvSpPr>
        <p:spPr>
          <a:xfrm>
            <a:off x="611560" y="3140968"/>
            <a:ext cx="7023076" cy="2862322"/>
          </a:xfrm>
          <a:prstGeom prst="rect">
            <a:avLst/>
          </a:prstGeom>
          <a:noFill/>
        </p:spPr>
        <p:txBody>
          <a:bodyPr wrap="none" rtlCol="0">
            <a:spAutoFit/>
          </a:bodyPr>
          <a:lstStyle/>
          <a:p>
            <a:r>
              <a:rPr lang="en-US" dirty="0" smtClean="0">
                <a:solidFill>
                  <a:srgbClr val="0000FF"/>
                </a:solidFill>
                <a:highlight>
                  <a:srgbClr val="FFFFFF"/>
                </a:highlight>
                <a:latin typeface="Consolas"/>
              </a:rPr>
              <a:t>template</a:t>
            </a:r>
            <a:r>
              <a:rPr lang="en-US" dirty="0" smtClean="0">
                <a:solidFill>
                  <a:srgbClr val="000000"/>
                </a:solidFill>
                <a:highlight>
                  <a:srgbClr val="FFFFFF"/>
                </a:highlight>
                <a:latin typeface="Consolas"/>
              </a:rPr>
              <a:t>&lt;</a:t>
            </a:r>
            <a:r>
              <a:rPr lang="en-US" dirty="0" err="1" smtClean="0">
                <a:solidFill>
                  <a:srgbClr val="0000FF"/>
                </a:solidFill>
                <a:highlight>
                  <a:srgbClr val="FFFFFF"/>
                </a:highlight>
                <a:latin typeface="Consolas"/>
              </a:rPr>
              <a:t>typename</a:t>
            </a:r>
            <a:r>
              <a:rPr lang="en-US" dirty="0" smtClean="0">
                <a:solidFill>
                  <a:srgbClr val="000000"/>
                </a:solidFill>
                <a:highlight>
                  <a:srgbClr val="FFFFFF"/>
                </a:highlight>
                <a:latin typeface="Consolas"/>
              </a:rPr>
              <a:t> </a:t>
            </a:r>
            <a:r>
              <a:rPr lang="en-US" dirty="0">
                <a:solidFill>
                  <a:srgbClr val="0000FF"/>
                </a:solidFill>
                <a:highlight>
                  <a:srgbClr val="FFFFFF"/>
                </a:highlight>
                <a:latin typeface="Consolas"/>
              </a:rPr>
              <a:t>T</a:t>
            </a:r>
            <a:r>
              <a:rPr lang="en-US" dirty="0">
                <a:solidFill>
                  <a:srgbClr val="000000"/>
                </a:solidFill>
                <a:highlight>
                  <a:srgbClr val="FFFFFF"/>
                </a:highlight>
                <a:latin typeface="Consolas"/>
              </a:rPr>
              <a:t>&gt;</a:t>
            </a:r>
          </a:p>
          <a:p>
            <a:r>
              <a:rPr lang="pt-BR" dirty="0" smtClean="0">
                <a:solidFill>
                  <a:srgbClr val="0000FF"/>
                </a:solidFill>
                <a:highlight>
                  <a:srgbClr val="FFFFFF"/>
                </a:highlight>
                <a:latin typeface="Consolas"/>
              </a:rPr>
              <a:t>void</a:t>
            </a:r>
            <a:r>
              <a:rPr lang="pt-BR" dirty="0" smtClean="0">
                <a:solidFill>
                  <a:srgbClr val="000000"/>
                </a:solidFill>
                <a:highlight>
                  <a:srgbClr val="FFFFFF"/>
                </a:highlight>
                <a:latin typeface="Consolas"/>
              </a:rPr>
              <a:t> </a:t>
            </a:r>
            <a:r>
              <a:rPr lang="pt-BR">
                <a:solidFill>
                  <a:srgbClr val="000080"/>
                </a:solidFill>
                <a:highlight>
                  <a:srgbClr val="FFFFFF"/>
                </a:highlight>
                <a:latin typeface="Consolas"/>
              </a:rPr>
              <a:t>f</a:t>
            </a:r>
            <a:r>
              <a:rPr lang="pt-BR">
                <a:solidFill>
                  <a:srgbClr val="000000"/>
                </a:solidFill>
                <a:highlight>
                  <a:srgbClr val="FFFFFF"/>
                </a:highlight>
                <a:latin typeface="Consolas"/>
              </a:rPr>
              <a:t>(</a:t>
            </a:r>
            <a:r>
              <a:rPr lang="pt-BR">
                <a:solidFill>
                  <a:srgbClr val="0000FF"/>
                </a:solidFill>
                <a:highlight>
                  <a:srgbClr val="FFFFFF"/>
                </a:highlight>
                <a:latin typeface="Consolas"/>
              </a:rPr>
              <a:t>T</a:t>
            </a:r>
            <a:r>
              <a:rPr lang="pt-BR" smtClean="0">
                <a:solidFill>
                  <a:srgbClr val="000000"/>
                </a:solidFill>
                <a:highlight>
                  <a:srgbClr val="FFFFFF"/>
                </a:highlight>
                <a:latin typeface="Consolas"/>
              </a:rPr>
              <a:t>&amp;&amp; </a:t>
            </a:r>
            <a:r>
              <a:rPr lang="pt-BR" i="1" dirty="0">
                <a:solidFill>
                  <a:srgbClr val="880000"/>
                </a:solidFill>
                <a:highlight>
                  <a:srgbClr val="FFFFFF"/>
                </a:highlight>
                <a:latin typeface="Consolas"/>
              </a:rPr>
              <a:t>param</a:t>
            </a:r>
            <a:r>
              <a:rPr lang="pt-BR" dirty="0">
                <a:solidFill>
                  <a:srgbClr val="000000"/>
                </a:solidFill>
                <a:highlight>
                  <a:srgbClr val="FFFFFF"/>
                </a:highlight>
                <a:latin typeface="Consolas"/>
              </a:rPr>
              <a:t>); </a:t>
            </a:r>
            <a:r>
              <a:rPr lang="pt-BR" dirty="0">
                <a:solidFill>
                  <a:srgbClr val="008000"/>
                </a:solidFill>
                <a:highlight>
                  <a:srgbClr val="FFFFFF"/>
                </a:highlight>
                <a:latin typeface="Consolas"/>
              </a:rPr>
              <a:t>// param is a reference</a:t>
            </a:r>
            <a:endParaRPr lang="pt-BR" dirty="0">
              <a:solidFill>
                <a:srgbClr val="000000"/>
              </a:solidFill>
              <a:highlight>
                <a:srgbClr val="FFFFFF"/>
              </a:highlight>
              <a:latin typeface="Consolas"/>
            </a:endParaRPr>
          </a:p>
          <a:p>
            <a:r>
              <a:rPr lang="en-US" dirty="0" err="1" smtClean="0">
                <a:solidFill>
                  <a:srgbClr val="0000FF"/>
                </a:solidFill>
                <a:highlight>
                  <a:srgbClr val="FFFFFF"/>
                </a:highlight>
                <a:latin typeface="Consolas"/>
              </a:rPr>
              <a:t>int</a:t>
            </a:r>
            <a:r>
              <a:rPr lang="en-US" dirty="0" smtClean="0">
                <a:solidFill>
                  <a:srgbClr val="000000"/>
                </a:solidFill>
                <a:highlight>
                  <a:srgbClr val="FFFFFF"/>
                </a:highlight>
                <a:latin typeface="Consolas"/>
              </a:rPr>
              <a:t> </a:t>
            </a:r>
            <a:r>
              <a:rPr lang="en-US" dirty="0">
                <a:solidFill>
                  <a:srgbClr val="000080"/>
                </a:solidFill>
                <a:highlight>
                  <a:srgbClr val="FFFFFF"/>
                </a:highlight>
                <a:latin typeface="Consolas"/>
              </a:rPr>
              <a:t>x</a:t>
            </a:r>
            <a:r>
              <a:rPr lang="en-US" dirty="0">
                <a:solidFill>
                  <a:srgbClr val="000000"/>
                </a:solidFill>
                <a:highlight>
                  <a:srgbClr val="FFFFFF"/>
                </a:highlight>
                <a:latin typeface="Consolas"/>
              </a:rPr>
              <a:t> = 22; </a:t>
            </a:r>
            <a:r>
              <a:rPr lang="en-US" dirty="0">
                <a:solidFill>
                  <a:srgbClr val="008000"/>
                </a:solidFill>
                <a:highlight>
                  <a:srgbClr val="FFFFFF"/>
                </a:highlight>
                <a:latin typeface="Consolas"/>
              </a:rPr>
              <a:t>// </a:t>
            </a:r>
            <a:r>
              <a:rPr lang="en-US" dirty="0" err="1">
                <a:solidFill>
                  <a:srgbClr val="008000"/>
                </a:solidFill>
                <a:highlight>
                  <a:srgbClr val="FFFFFF"/>
                </a:highlight>
                <a:latin typeface="Consolas"/>
              </a:rPr>
              <a:t>int</a:t>
            </a:r>
            <a:endParaRPr lang="en-US" dirty="0">
              <a:solidFill>
                <a:srgbClr val="000000"/>
              </a:solidFill>
              <a:highlight>
                <a:srgbClr val="FFFFFF"/>
              </a:highlight>
              <a:latin typeface="Consolas"/>
            </a:endParaRPr>
          </a:p>
          <a:p>
            <a:r>
              <a:rPr lang="en-US" dirty="0" err="1" smtClean="0">
                <a:solidFill>
                  <a:srgbClr val="0000FF"/>
                </a:solidFill>
                <a:highlight>
                  <a:srgbClr val="FFFFFF"/>
                </a:highlight>
                <a:latin typeface="Consolas"/>
              </a:rPr>
              <a:t>const</a:t>
            </a:r>
            <a:r>
              <a:rPr lang="en-US" dirty="0" smtClean="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a:t>
            </a:r>
            <a:r>
              <a:rPr lang="en-US" dirty="0">
                <a:solidFill>
                  <a:srgbClr val="000080"/>
                </a:solidFill>
                <a:highlight>
                  <a:srgbClr val="FFFFFF"/>
                </a:highlight>
                <a:latin typeface="Consolas"/>
              </a:rPr>
              <a:t>cx</a:t>
            </a:r>
            <a:r>
              <a:rPr lang="en-US" dirty="0">
                <a:solidFill>
                  <a:srgbClr val="000000"/>
                </a:solidFill>
                <a:highlight>
                  <a:srgbClr val="FFFFFF"/>
                </a:highlight>
                <a:latin typeface="Consolas"/>
              </a:rPr>
              <a:t> = </a:t>
            </a:r>
            <a:r>
              <a:rPr lang="en-US" dirty="0">
                <a:solidFill>
                  <a:srgbClr val="000080"/>
                </a:solidFill>
                <a:highlight>
                  <a:srgbClr val="FFFFFF"/>
                </a:highlight>
                <a:latin typeface="Consolas"/>
              </a:rPr>
              <a:t>x</a:t>
            </a:r>
            <a:r>
              <a:rPr lang="en-US" dirty="0">
                <a:solidFill>
                  <a:srgbClr val="000000"/>
                </a:solidFill>
                <a:highlight>
                  <a:srgbClr val="FFFFFF"/>
                </a:highlight>
                <a:latin typeface="Consolas"/>
              </a:rPr>
              <a:t>; </a:t>
            </a:r>
            <a:r>
              <a:rPr lang="en-US" dirty="0">
                <a:solidFill>
                  <a:srgbClr val="008000"/>
                </a:solidFill>
                <a:highlight>
                  <a:srgbClr val="FFFFFF"/>
                </a:highlight>
                <a:latin typeface="Consolas"/>
              </a:rPr>
              <a:t>// copy of </a:t>
            </a:r>
            <a:r>
              <a:rPr lang="en-US" dirty="0" err="1">
                <a:solidFill>
                  <a:srgbClr val="008000"/>
                </a:solidFill>
                <a:highlight>
                  <a:srgbClr val="FFFFFF"/>
                </a:highlight>
                <a:latin typeface="Consolas"/>
              </a:rPr>
              <a:t>int</a:t>
            </a:r>
            <a:endParaRPr lang="en-US" dirty="0">
              <a:solidFill>
                <a:srgbClr val="000000"/>
              </a:solidFill>
              <a:highlight>
                <a:srgbClr val="FFFFFF"/>
              </a:highlight>
              <a:latin typeface="Consolas"/>
            </a:endParaRPr>
          </a:p>
          <a:p>
            <a:r>
              <a:rPr lang="en-US" dirty="0" err="1" smtClean="0">
                <a:solidFill>
                  <a:srgbClr val="0000FF"/>
                </a:solidFill>
                <a:highlight>
                  <a:srgbClr val="FFFFFF"/>
                </a:highlight>
                <a:latin typeface="Consolas"/>
              </a:rPr>
              <a:t>const</a:t>
            </a:r>
            <a:r>
              <a:rPr lang="en-US" dirty="0" smtClean="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&amp; </a:t>
            </a:r>
            <a:r>
              <a:rPr lang="en-US" dirty="0" err="1">
                <a:solidFill>
                  <a:srgbClr val="000080"/>
                </a:solidFill>
                <a:highlight>
                  <a:srgbClr val="FFFFFF"/>
                </a:highlight>
                <a:latin typeface="Consolas"/>
              </a:rPr>
              <a:t>rx</a:t>
            </a:r>
            <a:r>
              <a:rPr lang="en-US" dirty="0">
                <a:solidFill>
                  <a:srgbClr val="000000"/>
                </a:solidFill>
                <a:highlight>
                  <a:srgbClr val="FFFFFF"/>
                </a:highlight>
                <a:latin typeface="Consolas"/>
              </a:rPr>
              <a:t> = </a:t>
            </a:r>
            <a:r>
              <a:rPr lang="en-US" dirty="0">
                <a:solidFill>
                  <a:srgbClr val="000080"/>
                </a:solidFill>
                <a:highlight>
                  <a:srgbClr val="FFFFFF"/>
                </a:highlight>
                <a:latin typeface="Consolas"/>
              </a:rPr>
              <a:t>x</a:t>
            </a:r>
            <a:r>
              <a:rPr lang="en-US" dirty="0">
                <a:solidFill>
                  <a:srgbClr val="000000"/>
                </a:solidFill>
                <a:highlight>
                  <a:srgbClr val="FFFFFF"/>
                </a:highlight>
                <a:latin typeface="Consolas"/>
              </a:rPr>
              <a:t>; </a:t>
            </a:r>
            <a:r>
              <a:rPr lang="en-US" dirty="0">
                <a:solidFill>
                  <a:srgbClr val="008000"/>
                </a:solidFill>
                <a:highlight>
                  <a:srgbClr val="FFFFFF"/>
                </a:highlight>
                <a:latin typeface="Consolas"/>
              </a:rPr>
              <a:t>// ref to </a:t>
            </a:r>
            <a:r>
              <a:rPr lang="en-US" dirty="0" err="1">
                <a:solidFill>
                  <a:srgbClr val="008000"/>
                </a:solidFill>
                <a:highlight>
                  <a:srgbClr val="FFFFFF"/>
                </a:highlight>
                <a:latin typeface="Consolas"/>
              </a:rPr>
              <a:t>const</a:t>
            </a:r>
            <a:r>
              <a:rPr lang="en-US" dirty="0">
                <a:solidFill>
                  <a:srgbClr val="008000"/>
                </a:solidFill>
                <a:highlight>
                  <a:srgbClr val="FFFFFF"/>
                </a:highlight>
                <a:latin typeface="Consolas"/>
              </a:rPr>
              <a:t> view of </a:t>
            </a:r>
            <a:r>
              <a:rPr lang="en-US" dirty="0" err="1">
                <a:solidFill>
                  <a:srgbClr val="008000"/>
                </a:solidFill>
                <a:highlight>
                  <a:srgbClr val="FFFFFF"/>
                </a:highlight>
                <a:latin typeface="Consolas"/>
              </a:rPr>
              <a:t>int</a:t>
            </a:r>
            <a:endParaRPr lang="en-US" dirty="0">
              <a:solidFill>
                <a:srgbClr val="000000"/>
              </a:solidFill>
              <a:highlight>
                <a:srgbClr val="FFFFFF"/>
              </a:highlight>
              <a:latin typeface="Consolas"/>
            </a:endParaRPr>
          </a:p>
          <a:p>
            <a:r>
              <a:rPr lang="fr-FR" dirty="0" smtClean="0">
                <a:solidFill>
                  <a:srgbClr val="000080"/>
                </a:solidFill>
                <a:highlight>
                  <a:srgbClr val="FFFFFF"/>
                </a:highlight>
                <a:latin typeface="Consolas"/>
              </a:rPr>
              <a:t>f</a:t>
            </a:r>
            <a:r>
              <a:rPr lang="fr-FR" dirty="0" smtClean="0">
                <a:solidFill>
                  <a:srgbClr val="000000"/>
                </a:solidFill>
                <a:highlight>
                  <a:srgbClr val="FFFFFF"/>
                </a:highlight>
                <a:latin typeface="Consolas"/>
              </a:rPr>
              <a:t>(</a:t>
            </a:r>
            <a:r>
              <a:rPr lang="fr-FR" dirty="0" smtClean="0">
                <a:solidFill>
                  <a:srgbClr val="000080"/>
                </a:solidFill>
                <a:highlight>
                  <a:srgbClr val="FFFFFF"/>
                </a:highlight>
                <a:latin typeface="Consolas"/>
              </a:rPr>
              <a:t>x</a:t>
            </a:r>
            <a:r>
              <a:rPr lang="fr-FR" dirty="0" smtClean="0">
                <a:solidFill>
                  <a:srgbClr val="000000"/>
                </a:solidFill>
                <a:highlight>
                  <a:srgbClr val="FFFFFF"/>
                </a:highlight>
                <a:latin typeface="Consolas"/>
              </a:rPr>
              <a:t>), auto&amp; param = x; </a:t>
            </a:r>
            <a:r>
              <a:rPr lang="fr-FR" dirty="0">
                <a:solidFill>
                  <a:srgbClr val="008000"/>
                </a:solidFill>
                <a:highlight>
                  <a:srgbClr val="FFFFFF"/>
                </a:highlight>
                <a:latin typeface="Consolas"/>
              </a:rPr>
              <a:t>// T ≡ int, param's type ≡ int&amp;</a:t>
            </a:r>
            <a:endParaRPr lang="fr-FR" dirty="0">
              <a:solidFill>
                <a:srgbClr val="000000"/>
              </a:solidFill>
              <a:highlight>
                <a:srgbClr val="FFFFFF"/>
              </a:highlight>
              <a:latin typeface="Consolas"/>
            </a:endParaRPr>
          </a:p>
          <a:p>
            <a:r>
              <a:rPr lang="en-US" dirty="0" smtClean="0">
                <a:solidFill>
                  <a:srgbClr val="000080"/>
                </a:solidFill>
                <a:highlight>
                  <a:srgbClr val="FFFFFF"/>
                </a:highlight>
                <a:latin typeface="Consolas"/>
              </a:rPr>
              <a:t>f</a:t>
            </a:r>
            <a:r>
              <a:rPr lang="en-US" dirty="0" smtClean="0">
                <a:solidFill>
                  <a:srgbClr val="000000"/>
                </a:solidFill>
                <a:highlight>
                  <a:srgbClr val="FFFFFF"/>
                </a:highlight>
                <a:latin typeface="Consolas"/>
              </a:rPr>
              <a:t>(</a:t>
            </a:r>
            <a:r>
              <a:rPr lang="en-US" dirty="0" smtClean="0">
                <a:solidFill>
                  <a:srgbClr val="000080"/>
                </a:solidFill>
                <a:highlight>
                  <a:srgbClr val="FFFFFF"/>
                </a:highlight>
                <a:latin typeface="Consolas"/>
              </a:rPr>
              <a:t>cx</a:t>
            </a:r>
            <a:r>
              <a:rPr lang="en-US" dirty="0" smtClean="0">
                <a:solidFill>
                  <a:srgbClr val="000000"/>
                </a:solidFill>
                <a:highlight>
                  <a:srgbClr val="FFFFFF"/>
                </a:highlight>
                <a:latin typeface="Consolas"/>
              </a:rPr>
              <a:t>), auto&amp; </a:t>
            </a:r>
            <a:r>
              <a:rPr lang="en-US" dirty="0" err="1" smtClean="0">
                <a:solidFill>
                  <a:srgbClr val="000000"/>
                </a:solidFill>
                <a:highlight>
                  <a:srgbClr val="FFFFFF"/>
                </a:highlight>
                <a:latin typeface="Consolas"/>
              </a:rPr>
              <a:t>param</a:t>
            </a:r>
            <a:r>
              <a:rPr lang="en-US" dirty="0" smtClean="0">
                <a:solidFill>
                  <a:srgbClr val="000000"/>
                </a:solidFill>
                <a:highlight>
                  <a:srgbClr val="FFFFFF"/>
                </a:highlight>
                <a:latin typeface="Consolas"/>
              </a:rPr>
              <a:t> = cx; </a:t>
            </a:r>
            <a:r>
              <a:rPr lang="en-US" dirty="0">
                <a:solidFill>
                  <a:srgbClr val="008000"/>
                </a:solidFill>
                <a:highlight>
                  <a:srgbClr val="FFFFFF"/>
                </a:highlight>
                <a:latin typeface="Consolas"/>
              </a:rPr>
              <a:t>// T ≡ </a:t>
            </a:r>
            <a:r>
              <a:rPr lang="en-US" dirty="0" err="1">
                <a:solidFill>
                  <a:srgbClr val="008000"/>
                </a:solidFill>
                <a:highlight>
                  <a:srgbClr val="FFFFFF"/>
                </a:highlight>
                <a:latin typeface="Consolas"/>
              </a:rPr>
              <a:t>const</a:t>
            </a:r>
            <a:r>
              <a:rPr lang="en-US" dirty="0">
                <a:solidFill>
                  <a:srgbClr val="008000"/>
                </a:solidFill>
                <a:highlight>
                  <a:srgbClr val="FFFFFF"/>
                </a:highlight>
                <a:latin typeface="Consolas"/>
              </a:rPr>
              <a:t> </a:t>
            </a:r>
            <a:r>
              <a:rPr lang="en-US" dirty="0" err="1">
                <a:solidFill>
                  <a:srgbClr val="008000"/>
                </a:solidFill>
                <a:highlight>
                  <a:srgbClr val="FFFFFF"/>
                </a:highlight>
                <a:latin typeface="Consolas"/>
              </a:rPr>
              <a:t>int</a:t>
            </a:r>
            <a:r>
              <a:rPr lang="en-US" dirty="0">
                <a:solidFill>
                  <a:srgbClr val="008000"/>
                </a:solidFill>
                <a:highlight>
                  <a:srgbClr val="FFFFFF"/>
                </a:highlight>
                <a:latin typeface="Consolas"/>
              </a:rPr>
              <a:t>,</a:t>
            </a:r>
            <a:endParaRPr lang="en-US" dirty="0">
              <a:solidFill>
                <a:srgbClr val="000000"/>
              </a:solidFill>
              <a:highlight>
                <a:srgbClr val="FFFFFF"/>
              </a:highlight>
              <a:latin typeface="Consolas"/>
            </a:endParaRPr>
          </a:p>
          <a:p>
            <a:r>
              <a:rPr lang="en-US" dirty="0" smtClean="0">
                <a:solidFill>
                  <a:srgbClr val="008000"/>
                </a:solidFill>
                <a:highlight>
                  <a:srgbClr val="FFFFFF"/>
                </a:highlight>
                <a:latin typeface="Consolas"/>
              </a:rPr>
              <a:t>		          // </a:t>
            </a:r>
            <a:r>
              <a:rPr lang="en-US" dirty="0" err="1">
                <a:solidFill>
                  <a:srgbClr val="008000"/>
                </a:solidFill>
                <a:highlight>
                  <a:srgbClr val="FFFFFF"/>
                </a:highlight>
                <a:latin typeface="Consolas"/>
              </a:rPr>
              <a:t>param's</a:t>
            </a:r>
            <a:r>
              <a:rPr lang="en-US" dirty="0">
                <a:solidFill>
                  <a:srgbClr val="008000"/>
                </a:solidFill>
                <a:highlight>
                  <a:srgbClr val="FFFFFF"/>
                </a:highlight>
                <a:latin typeface="Consolas"/>
              </a:rPr>
              <a:t> type ≡ </a:t>
            </a:r>
            <a:r>
              <a:rPr lang="en-US" dirty="0" err="1">
                <a:solidFill>
                  <a:srgbClr val="008000"/>
                </a:solidFill>
                <a:highlight>
                  <a:srgbClr val="FFFFFF"/>
                </a:highlight>
                <a:latin typeface="Consolas"/>
              </a:rPr>
              <a:t>const</a:t>
            </a:r>
            <a:r>
              <a:rPr lang="en-US" dirty="0">
                <a:solidFill>
                  <a:srgbClr val="008000"/>
                </a:solidFill>
                <a:highlight>
                  <a:srgbClr val="FFFFFF"/>
                </a:highlight>
                <a:latin typeface="Consolas"/>
              </a:rPr>
              <a:t> </a:t>
            </a:r>
            <a:r>
              <a:rPr lang="en-US" dirty="0" err="1">
                <a:solidFill>
                  <a:srgbClr val="008000"/>
                </a:solidFill>
                <a:highlight>
                  <a:srgbClr val="FFFFFF"/>
                </a:highlight>
                <a:latin typeface="Consolas"/>
              </a:rPr>
              <a:t>int</a:t>
            </a:r>
            <a:r>
              <a:rPr lang="en-US" dirty="0">
                <a:solidFill>
                  <a:srgbClr val="008000"/>
                </a:solidFill>
                <a:highlight>
                  <a:srgbClr val="FFFFFF"/>
                </a:highlight>
                <a:latin typeface="Consolas"/>
              </a:rPr>
              <a:t>&amp;</a:t>
            </a:r>
            <a:endParaRPr lang="en-US" dirty="0">
              <a:solidFill>
                <a:srgbClr val="000000"/>
              </a:solidFill>
              <a:highlight>
                <a:srgbClr val="FFFFFF"/>
              </a:highlight>
              <a:latin typeface="Consolas"/>
            </a:endParaRPr>
          </a:p>
          <a:p>
            <a:r>
              <a:rPr lang="en-US" dirty="0" smtClean="0">
                <a:solidFill>
                  <a:srgbClr val="000080"/>
                </a:solidFill>
                <a:highlight>
                  <a:srgbClr val="FFFFFF"/>
                </a:highlight>
                <a:latin typeface="Consolas"/>
              </a:rPr>
              <a:t>f</a:t>
            </a:r>
            <a:r>
              <a:rPr lang="en-US" dirty="0" smtClean="0">
                <a:solidFill>
                  <a:srgbClr val="000000"/>
                </a:solidFill>
                <a:highlight>
                  <a:srgbClr val="FFFFFF"/>
                </a:highlight>
                <a:latin typeface="Consolas"/>
              </a:rPr>
              <a:t>(</a:t>
            </a:r>
            <a:r>
              <a:rPr lang="en-US" dirty="0" err="1" smtClean="0">
                <a:solidFill>
                  <a:srgbClr val="000080"/>
                </a:solidFill>
                <a:highlight>
                  <a:srgbClr val="FFFFFF"/>
                </a:highlight>
                <a:latin typeface="Consolas"/>
              </a:rPr>
              <a:t>rx</a:t>
            </a:r>
            <a:r>
              <a:rPr lang="en-US" dirty="0" smtClean="0">
                <a:solidFill>
                  <a:srgbClr val="000000"/>
                </a:solidFill>
                <a:highlight>
                  <a:srgbClr val="FFFFFF"/>
                </a:highlight>
                <a:latin typeface="Consolas"/>
              </a:rPr>
              <a:t>), auto&amp; </a:t>
            </a:r>
            <a:r>
              <a:rPr lang="en-US" dirty="0" err="1" smtClean="0">
                <a:solidFill>
                  <a:srgbClr val="000000"/>
                </a:solidFill>
                <a:highlight>
                  <a:srgbClr val="FFFFFF"/>
                </a:highlight>
                <a:latin typeface="Consolas"/>
              </a:rPr>
              <a:t>param</a:t>
            </a:r>
            <a:r>
              <a:rPr lang="en-US" dirty="0" smtClean="0">
                <a:solidFill>
                  <a:srgbClr val="000000"/>
                </a:solidFill>
                <a:highlight>
                  <a:srgbClr val="FFFFFF"/>
                </a:highlight>
                <a:latin typeface="Consolas"/>
              </a:rPr>
              <a:t> = </a:t>
            </a:r>
            <a:r>
              <a:rPr lang="en-US" dirty="0" err="1" smtClean="0">
                <a:solidFill>
                  <a:srgbClr val="000000"/>
                </a:solidFill>
                <a:highlight>
                  <a:srgbClr val="FFFFFF"/>
                </a:highlight>
                <a:latin typeface="Consolas"/>
              </a:rPr>
              <a:t>rx</a:t>
            </a:r>
            <a:r>
              <a:rPr lang="en-US" dirty="0" smtClean="0">
                <a:solidFill>
                  <a:srgbClr val="000000"/>
                </a:solidFill>
                <a:highlight>
                  <a:srgbClr val="FFFFFF"/>
                </a:highlight>
                <a:latin typeface="Consolas"/>
              </a:rPr>
              <a:t>; </a:t>
            </a:r>
            <a:r>
              <a:rPr lang="en-US" dirty="0">
                <a:solidFill>
                  <a:srgbClr val="008000"/>
                </a:solidFill>
                <a:highlight>
                  <a:srgbClr val="FFFFFF"/>
                </a:highlight>
                <a:latin typeface="Consolas"/>
              </a:rPr>
              <a:t>// T ≡ </a:t>
            </a:r>
            <a:r>
              <a:rPr lang="en-US" dirty="0" err="1">
                <a:solidFill>
                  <a:srgbClr val="008000"/>
                </a:solidFill>
                <a:highlight>
                  <a:srgbClr val="FFFFFF"/>
                </a:highlight>
                <a:latin typeface="Consolas"/>
              </a:rPr>
              <a:t>const</a:t>
            </a:r>
            <a:r>
              <a:rPr lang="en-US" dirty="0">
                <a:solidFill>
                  <a:srgbClr val="008000"/>
                </a:solidFill>
                <a:highlight>
                  <a:srgbClr val="FFFFFF"/>
                </a:highlight>
                <a:latin typeface="Consolas"/>
              </a:rPr>
              <a:t> </a:t>
            </a:r>
            <a:r>
              <a:rPr lang="en-US" dirty="0" err="1">
                <a:solidFill>
                  <a:srgbClr val="008000"/>
                </a:solidFill>
                <a:highlight>
                  <a:srgbClr val="FFFFFF"/>
                </a:highlight>
                <a:latin typeface="Consolas"/>
              </a:rPr>
              <a:t>int</a:t>
            </a:r>
            <a:r>
              <a:rPr lang="en-US" dirty="0">
                <a:solidFill>
                  <a:srgbClr val="008000"/>
                </a:solidFill>
                <a:highlight>
                  <a:srgbClr val="FFFFFF"/>
                </a:highlight>
                <a:latin typeface="Consolas"/>
              </a:rPr>
              <a:t>,</a:t>
            </a:r>
            <a:endParaRPr lang="en-US" dirty="0">
              <a:solidFill>
                <a:srgbClr val="000000"/>
              </a:solidFill>
              <a:highlight>
                <a:srgbClr val="FFFFFF"/>
              </a:highlight>
              <a:latin typeface="Consolas"/>
            </a:endParaRPr>
          </a:p>
          <a:p>
            <a:r>
              <a:rPr lang="en-US" dirty="0" smtClean="0">
                <a:solidFill>
                  <a:srgbClr val="000000"/>
                </a:solidFill>
                <a:highlight>
                  <a:srgbClr val="FFFFFF"/>
                </a:highlight>
                <a:latin typeface="Consolas"/>
              </a:rPr>
              <a:t>	                  </a:t>
            </a:r>
            <a:r>
              <a:rPr lang="en-US" dirty="0">
                <a:solidFill>
                  <a:srgbClr val="008000"/>
                </a:solidFill>
                <a:highlight>
                  <a:srgbClr val="FFFFFF"/>
                </a:highlight>
                <a:latin typeface="Consolas"/>
              </a:rPr>
              <a:t>// </a:t>
            </a:r>
            <a:r>
              <a:rPr lang="en-US" dirty="0" err="1">
                <a:solidFill>
                  <a:srgbClr val="008000"/>
                </a:solidFill>
                <a:highlight>
                  <a:srgbClr val="FFFFFF"/>
                </a:highlight>
                <a:latin typeface="Consolas"/>
              </a:rPr>
              <a:t>param's</a:t>
            </a:r>
            <a:r>
              <a:rPr lang="en-US" dirty="0">
                <a:solidFill>
                  <a:srgbClr val="008000"/>
                </a:solidFill>
                <a:highlight>
                  <a:srgbClr val="FFFFFF"/>
                </a:highlight>
                <a:latin typeface="Consolas"/>
              </a:rPr>
              <a:t> type ≡ </a:t>
            </a:r>
            <a:r>
              <a:rPr lang="en-US" dirty="0" err="1">
                <a:solidFill>
                  <a:srgbClr val="008000"/>
                </a:solidFill>
                <a:highlight>
                  <a:srgbClr val="FFFFFF"/>
                </a:highlight>
                <a:latin typeface="Consolas"/>
              </a:rPr>
              <a:t>const</a:t>
            </a:r>
            <a:r>
              <a:rPr lang="en-US" dirty="0">
                <a:solidFill>
                  <a:srgbClr val="008000"/>
                </a:solidFill>
                <a:highlight>
                  <a:srgbClr val="FFFFFF"/>
                </a:highlight>
                <a:latin typeface="Consolas"/>
              </a:rPr>
              <a:t> </a:t>
            </a:r>
            <a:r>
              <a:rPr lang="en-US" dirty="0" err="1">
                <a:solidFill>
                  <a:srgbClr val="008000"/>
                </a:solidFill>
                <a:highlight>
                  <a:srgbClr val="FFFFFF"/>
                </a:highlight>
                <a:latin typeface="Consolas"/>
              </a:rPr>
              <a:t>int</a:t>
            </a:r>
            <a:r>
              <a:rPr lang="en-US" dirty="0">
                <a:solidFill>
                  <a:srgbClr val="008000"/>
                </a:solidFill>
                <a:highlight>
                  <a:srgbClr val="FFFFFF"/>
                </a:highlight>
                <a:latin typeface="Consolas"/>
              </a:rPr>
              <a:t>&amp;</a:t>
            </a:r>
            <a:endParaRPr lang="en-US" dirty="0"/>
          </a:p>
        </p:txBody>
      </p:sp>
    </p:spTree>
    <p:extLst>
      <p:ext uri="{BB962C8B-B14F-4D97-AF65-F5344CB8AC3E}">
        <p14:creationId xmlns:p14="http://schemas.microsoft.com/office/powerpoint/2010/main" xmlns="" val="29619650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Type deduction</a:t>
            </a:r>
          </a:p>
        </p:txBody>
      </p:sp>
      <p:sp>
        <p:nvSpPr>
          <p:cNvPr id="3" name="内容占位符 2"/>
          <p:cNvSpPr>
            <a:spLocks noGrp="1"/>
          </p:cNvSpPr>
          <p:nvPr>
            <p:ph sz="quarter" idx="1"/>
          </p:nvPr>
        </p:nvSpPr>
        <p:spPr/>
        <p:txBody>
          <a:bodyPr>
            <a:normAutofit/>
          </a:bodyPr>
          <a:lstStyle/>
          <a:p>
            <a:pPr marL="0" indent="0">
              <a:buNone/>
            </a:pPr>
            <a:r>
              <a:rPr lang="en-US" sz="1800" dirty="0" err="1"/>
              <a:t>ParamType</a:t>
            </a:r>
            <a:r>
              <a:rPr lang="en-US" sz="1800" dirty="0"/>
              <a:t> is </a:t>
            </a:r>
            <a:r>
              <a:rPr lang="en-US" sz="1800" dirty="0" smtClean="0"/>
              <a:t>a universal reference</a:t>
            </a:r>
          </a:p>
          <a:p>
            <a:pPr marL="0" indent="0">
              <a:buNone/>
            </a:pPr>
            <a:r>
              <a:rPr lang="en-US" sz="1800" dirty="0"/>
              <a:t>Treated like “normal” reference parameters, except:</a:t>
            </a:r>
            <a:endParaRPr lang="en-US" sz="1800" dirty="0" smtClean="0"/>
          </a:p>
          <a:p>
            <a:pPr lvl="1"/>
            <a:r>
              <a:rPr lang="en-US" sz="1400" dirty="0" smtClean="0"/>
              <a:t>If </a:t>
            </a:r>
            <a:r>
              <a:rPr lang="en-US" sz="1400" i="1" dirty="0"/>
              <a:t>expr </a:t>
            </a:r>
            <a:r>
              <a:rPr lang="en-US" sz="1400" dirty="0"/>
              <a:t>is </a:t>
            </a:r>
            <a:r>
              <a:rPr lang="en-US" sz="1400" dirty="0" err="1"/>
              <a:t>lvalue</a:t>
            </a:r>
            <a:r>
              <a:rPr lang="en-US" sz="1400" dirty="0"/>
              <a:t> with deduced type E, T deduced as E</a:t>
            </a:r>
            <a:r>
              <a:rPr lang="en-US" sz="1400" dirty="0" smtClean="0"/>
              <a:t>&amp;.</a:t>
            </a:r>
          </a:p>
          <a:p>
            <a:pPr lvl="2"/>
            <a:r>
              <a:rPr lang="en-US" sz="1400" dirty="0" smtClean="0"/>
              <a:t>Reference-collapsing </a:t>
            </a:r>
            <a:r>
              <a:rPr lang="en-US" sz="1400" dirty="0"/>
              <a:t>yields type E&amp; for </a:t>
            </a:r>
            <a:r>
              <a:rPr lang="en-US" sz="1400" dirty="0" err="1"/>
              <a:t>param</a:t>
            </a:r>
            <a:r>
              <a:rPr lang="en-US" sz="1400" dirty="0"/>
              <a:t>. </a:t>
            </a:r>
            <a:r>
              <a:rPr lang="en-US" sz="1000" dirty="0"/>
              <a:t/>
            </a:r>
            <a:br>
              <a:rPr lang="en-US" sz="1000" dirty="0"/>
            </a:br>
            <a:endParaRPr lang="en-US" sz="1000" dirty="0"/>
          </a:p>
        </p:txBody>
      </p:sp>
      <p:sp>
        <p:nvSpPr>
          <p:cNvPr id="4" name="TextBox 3"/>
          <p:cNvSpPr txBox="1"/>
          <p:nvPr/>
        </p:nvSpPr>
        <p:spPr>
          <a:xfrm>
            <a:off x="323528" y="2852936"/>
            <a:ext cx="8996374" cy="3693319"/>
          </a:xfrm>
          <a:prstGeom prst="rect">
            <a:avLst/>
          </a:prstGeom>
          <a:noFill/>
        </p:spPr>
        <p:txBody>
          <a:bodyPr wrap="none" rtlCol="0">
            <a:spAutoFit/>
          </a:bodyPr>
          <a:lstStyle/>
          <a:p>
            <a:r>
              <a:rPr lang="en-US" dirty="0">
                <a:solidFill>
                  <a:srgbClr val="0000FF"/>
                </a:solidFill>
                <a:highlight>
                  <a:srgbClr val="FFFFFF"/>
                </a:highlight>
                <a:latin typeface="Consolas"/>
              </a:rPr>
              <a:t>template</a:t>
            </a:r>
            <a:r>
              <a:rPr lang="en-US" dirty="0">
                <a:solidFill>
                  <a:srgbClr val="000000"/>
                </a:solidFill>
                <a:highlight>
                  <a:srgbClr val="FFFFFF"/>
                </a:highlight>
                <a:latin typeface="Consolas"/>
              </a:rPr>
              <a:t>&lt;</a:t>
            </a:r>
            <a:r>
              <a:rPr lang="en-US" dirty="0" err="1">
                <a:solidFill>
                  <a:srgbClr val="0000FF"/>
                </a:solidFill>
                <a:highlight>
                  <a:srgbClr val="FFFFFF"/>
                </a:highlight>
                <a:latin typeface="Consolas"/>
              </a:rPr>
              <a:t>typename</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T</a:t>
            </a:r>
            <a:r>
              <a:rPr lang="en-US" dirty="0">
                <a:solidFill>
                  <a:srgbClr val="000000"/>
                </a:solidFill>
                <a:highlight>
                  <a:srgbClr val="FFFFFF"/>
                </a:highlight>
                <a:latin typeface="Consolas"/>
              </a:rPr>
              <a:t>&gt;</a:t>
            </a:r>
          </a:p>
          <a:p>
            <a:r>
              <a:rPr lang="pt-BR" dirty="0">
                <a:solidFill>
                  <a:srgbClr val="0000FF"/>
                </a:solidFill>
                <a:highlight>
                  <a:srgbClr val="FFFFFF"/>
                </a:highlight>
                <a:latin typeface="Consolas"/>
              </a:rPr>
              <a:t>void</a:t>
            </a:r>
            <a:r>
              <a:rPr lang="pt-BR" dirty="0">
                <a:solidFill>
                  <a:srgbClr val="000000"/>
                </a:solidFill>
                <a:highlight>
                  <a:srgbClr val="FFFFFF"/>
                </a:highlight>
                <a:latin typeface="Consolas"/>
              </a:rPr>
              <a:t> </a:t>
            </a:r>
            <a:r>
              <a:rPr lang="pt-BR">
                <a:solidFill>
                  <a:srgbClr val="000080"/>
                </a:solidFill>
                <a:highlight>
                  <a:srgbClr val="FFFFFF"/>
                </a:highlight>
                <a:latin typeface="Consolas"/>
              </a:rPr>
              <a:t>f</a:t>
            </a:r>
            <a:r>
              <a:rPr lang="pt-BR">
                <a:solidFill>
                  <a:srgbClr val="000000"/>
                </a:solidFill>
                <a:highlight>
                  <a:srgbClr val="FFFFFF"/>
                </a:highlight>
                <a:latin typeface="Consolas"/>
              </a:rPr>
              <a:t>(</a:t>
            </a:r>
            <a:r>
              <a:rPr lang="pt-BR">
                <a:solidFill>
                  <a:srgbClr val="0000FF"/>
                </a:solidFill>
                <a:highlight>
                  <a:srgbClr val="FFFFFF"/>
                </a:highlight>
                <a:latin typeface="Consolas"/>
              </a:rPr>
              <a:t>T</a:t>
            </a:r>
            <a:r>
              <a:rPr lang="pt-BR" smtClean="0">
                <a:solidFill>
                  <a:srgbClr val="000000"/>
                </a:solidFill>
                <a:highlight>
                  <a:srgbClr val="FFFFFF"/>
                </a:highlight>
                <a:latin typeface="Consolas"/>
              </a:rPr>
              <a:t>&amp;&amp; </a:t>
            </a:r>
            <a:r>
              <a:rPr lang="pt-BR" i="1" dirty="0">
                <a:solidFill>
                  <a:srgbClr val="880000"/>
                </a:solidFill>
                <a:highlight>
                  <a:srgbClr val="FFFFFF"/>
                </a:highlight>
                <a:latin typeface="Consolas"/>
              </a:rPr>
              <a:t>param</a:t>
            </a:r>
            <a:r>
              <a:rPr lang="pt-BR" dirty="0">
                <a:solidFill>
                  <a:srgbClr val="000000"/>
                </a:solidFill>
                <a:highlight>
                  <a:srgbClr val="FFFFFF"/>
                </a:highlight>
                <a:latin typeface="Consolas"/>
              </a:rPr>
              <a:t>); </a:t>
            </a:r>
            <a:r>
              <a:rPr lang="pt-BR" dirty="0">
                <a:solidFill>
                  <a:srgbClr val="008000"/>
                </a:solidFill>
                <a:highlight>
                  <a:srgbClr val="FFFFFF"/>
                </a:highlight>
                <a:latin typeface="Consolas"/>
              </a:rPr>
              <a:t>// param is </a:t>
            </a:r>
            <a:r>
              <a:rPr lang="pt-BR" dirty="0" smtClean="0">
                <a:solidFill>
                  <a:srgbClr val="008000"/>
                </a:solidFill>
                <a:highlight>
                  <a:srgbClr val="FFFFFF"/>
                </a:highlight>
                <a:latin typeface="Consolas"/>
              </a:rPr>
              <a:t>a universal </a:t>
            </a:r>
            <a:r>
              <a:rPr lang="pt-BR" dirty="0">
                <a:solidFill>
                  <a:srgbClr val="008000"/>
                </a:solidFill>
                <a:highlight>
                  <a:srgbClr val="FFFFFF"/>
                </a:highlight>
                <a:latin typeface="Consolas"/>
              </a:rPr>
              <a:t>reference</a:t>
            </a:r>
            <a:endParaRPr lang="pt-BR" dirty="0">
              <a:solidFill>
                <a:srgbClr val="000000"/>
              </a:solidFill>
              <a:highlight>
                <a:srgbClr val="FFFFFF"/>
              </a:highlight>
              <a:latin typeface="Consolas"/>
            </a:endParaRPr>
          </a:p>
          <a:p>
            <a:endParaRPr lang="en-US" dirty="0" smtClean="0">
              <a:solidFill>
                <a:srgbClr val="0000FF"/>
              </a:solidFill>
              <a:highlight>
                <a:srgbClr val="FFFFFF"/>
              </a:highlight>
              <a:latin typeface="Consolas"/>
            </a:endParaRPr>
          </a:p>
          <a:p>
            <a:r>
              <a:rPr lang="en-US" dirty="0" err="1" smtClean="0">
                <a:solidFill>
                  <a:srgbClr val="0000FF"/>
                </a:solidFill>
                <a:highlight>
                  <a:srgbClr val="FFFFFF"/>
                </a:highlight>
                <a:latin typeface="Consolas"/>
              </a:rPr>
              <a:t>int</a:t>
            </a:r>
            <a:r>
              <a:rPr lang="en-US" dirty="0" smtClean="0">
                <a:solidFill>
                  <a:srgbClr val="000000"/>
                </a:solidFill>
                <a:highlight>
                  <a:srgbClr val="FFFFFF"/>
                </a:highlight>
                <a:latin typeface="Consolas"/>
              </a:rPr>
              <a:t> </a:t>
            </a:r>
            <a:r>
              <a:rPr lang="en-US" dirty="0">
                <a:solidFill>
                  <a:srgbClr val="000080"/>
                </a:solidFill>
                <a:highlight>
                  <a:srgbClr val="FFFFFF"/>
                </a:highlight>
                <a:latin typeface="Consolas"/>
              </a:rPr>
              <a:t>x</a:t>
            </a:r>
            <a:r>
              <a:rPr lang="en-US" dirty="0">
                <a:solidFill>
                  <a:srgbClr val="000000"/>
                </a:solidFill>
                <a:highlight>
                  <a:srgbClr val="FFFFFF"/>
                </a:highlight>
                <a:latin typeface="Consolas"/>
              </a:rPr>
              <a:t> = 22; </a:t>
            </a:r>
            <a:r>
              <a:rPr lang="en-US" dirty="0">
                <a:solidFill>
                  <a:srgbClr val="008000"/>
                </a:solidFill>
                <a:highlight>
                  <a:srgbClr val="FFFFFF"/>
                </a:highlight>
                <a:latin typeface="Consolas"/>
              </a:rPr>
              <a:t>// as before</a:t>
            </a:r>
            <a:endParaRPr lang="en-US" dirty="0">
              <a:solidFill>
                <a:srgbClr val="000000"/>
              </a:solidFill>
              <a:highlight>
                <a:srgbClr val="FFFFFF"/>
              </a:highlight>
              <a:latin typeface="Consolas"/>
            </a:endParaRPr>
          </a:p>
          <a:p>
            <a:r>
              <a:rPr lang="en-US" dirty="0" err="1" smtClean="0">
                <a:solidFill>
                  <a:srgbClr val="0000FF"/>
                </a:solidFill>
                <a:highlight>
                  <a:srgbClr val="FFFFFF"/>
                </a:highlight>
                <a:latin typeface="Consolas"/>
              </a:rPr>
              <a:t>const</a:t>
            </a:r>
            <a:r>
              <a:rPr lang="en-US" dirty="0" smtClean="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a:t>
            </a:r>
            <a:r>
              <a:rPr lang="en-US" dirty="0">
                <a:solidFill>
                  <a:srgbClr val="000080"/>
                </a:solidFill>
                <a:highlight>
                  <a:srgbClr val="FFFFFF"/>
                </a:highlight>
                <a:latin typeface="Consolas"/>
              </a:rPr>
              <a:t>cx</a:t>
            </a:r>
            <a:r>
              <a:rPr lang="en-US" dirty="0">
                <a:solidFill>
                  <a:srgbClr val="000000"/>
                </a:solidFill>
                <a:highlight>
                  <a:srgbClr val="FFFFFF"/>
                </a:highlight>
                <a:latin typeface="Consolas"/>
              </a:rPr>
              <a:t> = </a:t>
            </a:r>
            <a:r>
              <a:rPr lang="en-US" dirty="0">
                <a:solidFill>
                  <a:srgbClr val="000080"/>
                </a:solidFill>
                <a:highlight>
                  <a:srgbClr val="FFFFFF"/>
                </a:highlight>
                <a:latin typeface="Consolas"/>
              </a:rPr>
              <a:t>x</a:t>
            </a:r>
            <a:r>
              <a:rPr lang="en-US" dirty="0">
                <a:solidFill>
                  <a:srgbClr val="000000"/>
                </a:solidFill>
                <a:highlight>
                  <a:srgbClr val="FFFFFF"/>
                </a:highlight>
                <a:latin typeface="Consolas"/>
              </a:rPr>
              <a:t>; </a:t>
            </a:r>
            <a:r>
              <a:rPr lang="en-US" dirty="0">
                <a:solidFill>
                  <a:srgbClr val="008000"/>
                </a:solidFill>
                <a:highlight>
                  <a:srgbClr val="FFFFFF"/>
                </a:highlight>
                <a:latin typeface="Consolas"/>
              </a:rPr>
              <a:t>// as before</a:t>
            </a:r>
            <a:endParaRPr lang="en-US" dirty="0">
              <a:solidFill>
                <a:srgbClr val="000000"/>
              </a:solidFill>
              <a:highlight>
                <a:srgbClr val="FFFFFF"/>
              </a:highlight>
              <a:latin typeface="Consolas"/>
            </a:endParaRPr>
          </a:p>
          <a:p>
            <a:r>
              <a:rPr lang="en-US" dirty="0" err="1" smtClean="0">
                <a:solidFill>
                  <a:srgbClr val="0000FF"/>
                </a:solidFill>
                <a:highlight>
                  <a:srgbClr val="FFFFFF"/>
                </a:highlight>
                <a:latin typeface="Consolas"/>
              </a:rPr>
              <a:t>const</a:t>
            </a:r>
            <a:r>
              <a:rPr lang="en-US" dirty="0" smtClean="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&amp; </a:t>
            </a:r>
            <a:r>
              <a:rPr lang="en-US" dirty="0" err="1">
                <a:solidFill>
                  <a:srgbClr val="000080"/>
                </a:solidFill>
                <a:highlight>
                  <a:srgbClr val="FFFFFF"/>
                </a:highlight>
                <a:latin typeface="Consolas"/>
              </a:rPr>
              <a:t>rx</a:t>
            </a:r>
            <a:r>
              <a:rPr lang="en-US" dirty="0">
                <a:solidFill>
                  <a:srgbClr val="000000"/>
                </a:solidFill>
                <a:highlight>
                  <a:srgbClr val="FFFFFF"/>
                </a:highlight>
                <a:latin typeface="Consolas"/>
              </a:rPr>
              <a:t> = </a:t>
            </a:r>
            <a:r>
              <a:rPr lang="en-US" dirty="0">
                <a:solidFill>
                  <a:srgbClr val="000080"/>
                </a:solidFill>
                <a:highlight>
                  <a:srgbClr val="FFFFFF"/>
                </a:highlight>
                <a:latin typeface="Consolas"/>
              </a:rPr>
              <a:t>x</a:t>
            </a:r>
            <a:r>
              <a:rPr lang="en-US" dirty="0">
                <a:solidFill>
                  <a:srgbClr val="000000"/>
                </a:solidFill>
                <a:highlight>
                  <a:srgbClr val="FFFFFF"/>
                </a:highlight>
                <a:latin typeface="Consolas"/>
              </a:rPr>
              <a:t>; </a:t>
            </a:r>
            <a:r>
              <a:rPr lang="en-US" dirty="0">
                <a:solidFill>
                  <a:srgbClr val="008000"/>
                </a:solidFill>
                <a:highlight>
                  <a:srgbClr val="FFFFFF"/>
                </a:highlight>
                <a:latin typeface="Consolas"/>
              </a:rPr>
              <a:t>// as before</a:t>
            </a:r>
            <a:endParaRPr lang="en-US" dirty="0">
              <a:solidFill>
                <a:srgbClr val="000000"/>
              </a:solidFill>
              <a:highlight>
                <a:srgbClr val="FFFFFF"/>
              </a:highlight>
              <a:latin typeface="Consolas"/>
            </a:endParaRPr>
          </a:p>
          <a:p>
            <a:r>
              <a:rPr lang="en-US" i="1" dirty="0" smtClean="0">
                <a:solidFill>
                  <a:srgbClr val="000080"/>
                </a:solidFill>
                <a:highlight>
                  <a:srgbClr val="FFFFFF"/>
                </a:highlight>
                <a:latin typeface="Consolas"/>
              </a:rPr>
              <a:t>f</a:t>
            </a:r>
            <a:r>
              <a:rPr lang="en-US" dirty="0" smtClean="0">
                <a:solidFill>
                  <a:srgbClr val="000000"/>
                </a:solidFill>
                <a:highlight>
                  <a:srgbClr val="FFFFFF"/>
                </a:highlight>
                <a:latin typeface="Consolas"/>
              </a:rPr>
              <a:t>(</a:t>
            </a:r>
            <a:r>
              <a:rPr lang="en-US" dirty="0" smtClean="0">
                <a:solidFill>
                  <a:srgbClr val="000080"/>
                </a:solidFill>
                <a:highlight>
                  <a:srgbClr val="FFFFFF"/>
                </a:highlight>
                <a:latin typeface="Consolas"/>
              </a:rPr>
              <a:t>x</a:t>
            </a:r>
            <a:r>
              <a:rPr lang="en-US" dirty="0" smtClean="0">
                <a:solidFill>
                  <a:srgbClr val="000000"/>
                </a:solidFill>
                <a:highlight>
                  <a:srgbClr val="FFFFFF"/>
                </a:highlight>
                <a:latin typeface="Consolas"/>
              </a:rPr>
              <a:t>)</a:t>
            </a:r>
            <a:r>
              <a:rPr lang="en-US" altLang="zh-CN" dirty="0" smtClean="0">
                <a:solidFill>
                  <a:srgbClr val="000000"/>
                </a:solidFill>
                <a:highlight>
                  <a:srgbClr val="FFFFFF"/>
                </a:highlight>
                <a:latin typeface="Consolas"/>
              </a:rPr>
              <a:t>, auto&amp;&amp; </a:t>
            </a:r>
            <a:r>
              <a:rPr lang="en-US" altLang="zh-CN" dirty="0" err="1" smtClean="0">
                <a:solidFill>
                  <a:srgbClr val="000000"/>
                </a:solidFill>
                <a:highlight>
                  <a:srgbClr val="FFFFFF"/>
                </a:highlight>
                <a:latin typeface="Consolas"/>
              </a:rPr>
              <a:t>param</a:t>
            </a:r>
            <a:r>
              <a:rPr lang="en-US" altLang="zh-CN" dirty="0" smtClean="0">
                <a:solidFill>
                  <a:srgbClr val="000000"/>
                </a:solidFill>
                <a:highlight>
                  <a:srgbClr val="FFFFFF"/>
                </a:highlight>
                <a:latin typeface="Consolas"/>
              </a:rPr>
              <a:t> = x</a:t>
            </a:r>
            <a:r>
              <a:rPr lang="en-US" dirty="0" smtClean="0">
                <a:solidFill>
                  <a:srgbClr val="000000"/>
                </a:solidFill>
                <a:highlight>
                  <a:srgbClr val="FFFFFF"/>
                </a:highlight>
                <a:latin typeface="Consolas"/>
              </a:rPr>
              <a:t>;</a:t>
            </a:r>
            <a:r>
              <a:rPr lang="en-US" dirty="0" smtClean="0">
                <a:solidFill>
                  <a:srgbClr val="008000"/>
                </a:solidFill>
                <a:highlight>
                  <a:srgbClr val="FFFFFF"/>
                </a:highlight>
                <a:latin typeface="Consolas"/>
              </a:rPr>
              <a:t>// </a:t>
            </a:r>
            <a:r>
              <a:rPr lang="en-US" dirty="0">
                <a:solidFill>
                  <a:srgbClr val="008000"/>
                </a:solidFill>
                <a:highlight>
                  <a:srgbClr val="FFFFFF"/>
                </a:highlight>
                <a:latin typeface="Consolas"/>
              </a:rPr>
              <a:t>x is </a:t>
            </a:r>
            <a:r>
              <a:rPr lang="en-US" dirty="0" err="1">
                <a:solidFill>
                  <a:srgbClr val="008000"/>
                </a:solidFill>
                <a:highlight>
                  <a:srgbClr val="FFFFFF"/>
                </a:highlight>
                <a:latin typeface="Consolas"/>
              </a:rPr>
              <a:t>lvalue</a:t>
            </a:r>
            <a:r>
              <a:rPr lang="en-US" dirty="0">
                <a:solidFill>
                  <a:srgbClr val="008000"/>
                </a:solidFill>
                <a:highlight>
                  <a:srgbClr val="FFFFFF"/>
                </a:highlight>
                <a:latin typeface="Consolas"/>
              </a:rPr>
              <a:t> ⇒ T ≡ </a:t>
            </a:r>
            <a:r>
              <a:rPr lang="en-US" dirty="0" err="1">
                <a:solidFill>
                  <a:srgbClr val="008000"/>
                </a:solidFill>
                <a:highlight>
                  <a:srgbClr val="FFFFFF"/>
                </a:highlight>
                <a:latin typeface="Consolas"/>
              </a:rPr>
              <a:t>int</a:t>
            </a:r>
            <a:r>
              <a:rPr lang="en-US" dirty="0">
                <a:solidFill>
                  <a:srgbClr val="008000"/>
                </a:solidFill>
                <a:highlight>
                  <a:srgbClr val="FFFFFF"/>
                </a:highlight>
                <a:latin typeface="Consolas"/>
              </a:rPr>
              <a:t>&amp;, </a:t>
            </a:r>
            <a:r>
              <a:rPr lang="en-US" dirty="0" err="1">
                <a:solidFill>
                  <a:srgbClr val="008000"/>
                </a:solidFill>
                <a:highlight>
                  <a:srgbClr val="FFFFFF"/>
                </a:highlight>
                <a:latin typeface="Consolas"/>
              </a:rPr>
              <a:t>param's</a:t>
            </a:r>
            <a:r>
              <a:rPr lang="en-US" dirty="0">
                <a:solidFill>
                  <a:srgbClr val="008000"/>
                </a:solidFill>
                <a:highlight>
                  <a:srgbClr val="FFFFFF"/>
                </a:highlight>
                <a:latin typeface="Consolas"/>
              </a:rPr>
              <a:t> type ≡ </a:t>
            </a:r>
            <a:r>
              <a:rPr lang="en-US" dirty="0" err="1">
                <a:solidFill>
                  <a:srgbClr val="008000"/>
                </a:solidFill>
                <a:highlight>
                  <a:srgbClr val="FFFFFF"/>
                </a:highlight>
                <a:latin typeface="Consolas"/>
              </a:rPr>
              <a:t>int</a:t>
            </a:r>
            <a:r>
              <a:rPr lang="en-US" dirty="0">
                <a:solidFill>
                  <a:srgbClr val="008000"/>
                </a:solidFill>
                <a:highlight>
                  <a:srgbClr val="FFFFFF"/>
                </a:highlight>
                <a:latin typeface="Consolas"/>
              </a:rPr>
              <a:t>&amp;</a:t>
            </a:r>
            <a:endParaRPr lang="en-US" dirty="0">
              <a:solidFill>
                <a:srgbClr val="000000"/>
              </a:solidFill>
              <a:highlight>
                <a:srgbClr val="FFFFFF"/>
              </a:highlight>
              <a:latin typeface="Consolas"/>
            </a:endParaRPr>
          </a:p>
          <a:p>
            <a:r>
              <a:rPr lang="en-US" i="1" dirty="0" smtClean="0">
                <a:solidFill>
                  <a:srgbClr val="000080"/>
                </a:solidFill>
                <a:highlight>
                  <a:srgbClr val="FFFFFF"/>
                </a:highlight>
                <a:latin typeface="Consolas"/>
              </a:rPr>
              <a:t>f</a:t>
            </a:r>
            <a:r>
              <a:rPr lang="en-US" dirty="0" smtClean="0">
                <a:solidFill>
                  <a:srgbClr val="000000"/>
                </a:solidFill>
                <a:highlight>
                  <a:srgbClr val="FFFFFF"/>
                </a:highlight>
                <a:latin typeface="Consolas"/>
              </a:rPr>
              <a:t>(</a:t>
            </a:r>
            <a:r>
              <a:rPr lang="en-US" dirty="0" smtClean="0">
                <a:solidFill>
                  <a:srgbClr val="000080"/>
                </a:solidFill>
                <a:highlight>
                  <a:srgbClr val="FFFFFF"/>
                </a:highlight>
                <a:latin typeface="Consolas"/>
              </a:rPr>
              <a:t>cx</a:t>
            </a:r>
            <a:r>
              <a:rPr lang="en-US" dirty="0" smtClean="0">
                <a:solidFill>
                  <a:srgbClr val="000000"/>
                </a:solidFill>
                <a:highlight>
                  <a:srgbClr val="FFFFFF"/>
                </a:highlight>
                <a:latin typeface="Consolas"/>
              </a:rPr>
              <a:t>), auto&amp;&amp; </a:t>
            </a:r>
            <a:r>
              <a:rPr lang="en-US" dirty="0" err="1" smtClean="0">
                <a:solidFill>
                  <a:srgbClr val="000000"/>
                </a:solidFill>
                <a:highlight>
                  <a:srgbClr val="FFFFFF"/>
                </a:highlight>
                <a:latin typeface="Consolas"/>
              </a:rPr>
              <a:t>param</a:t>
            </a:r>
            <a:r>
              <a:rPr lang="en-US" dirty="0" smtClean="0">
                <a:solidFill>
                  <a:srgbClr val="000000"/>
                </a:solidFill>
                <a:highlight>
                  <a:srgbClr val="FFFFFF"/>
                </a:highlight>
                <a:latin typeface="Consolas"/>
              </a:rPr>
              <a:t> = cx; </a:t>
            </a:r>
            <a:r>
              <a:rPr lang="en-US" dirty="0">
                <a:solidFill>
                  <a:srgbClr val="008000"/>
                </a:solidFill>
                <a:highlight>
                  <a:srgbClr val="FFFFFF"/>
                </a:highlight>
                <a:latin typeface="Consolas"/>
              </a:rPr>
              <a:t>// cx is </a:t>
            </a:r>
            <a:r>
              <a:rPr lang="en-US" dirty="0" err="1">
                <a:solidFill>
                  <a:srgbClr val="008000"/>
                </a:solidFill>
                <a:highlight>
                  <a:srgbClr val="FFFFFF"/>
                </a:highlight>
                <a:latin typeface="Consolas"/>
              </a:rPr>
              <a:t>lvalue</a:t>
            </a:r>
            <a:r>
              <a:rPr lang="en-US" dirty="0">
                <a:solidFill>
                  <a:srgbClr val="008000"/>
                </a:solidFill>
                <a:highlight>
                  <a:srgbClr val="FFFFFF"/>
                </a:highlight>
                <a:latin typeface="Consolas"/>
              </a:rPr>
              <a:t> ⇒ T ≡ </a:t>
            </a:r>
            <a:r>
              <a:rPr lang="en-US" dirty="0" err="1">
                <a:solidFill>
                  <a:srgbClr val="008000"/>
                </a:solidFill>
                <a:highlight>
                  <a:srgbClr val="FFFFFF"/>
                </a:highlight>
                <a:latin typeface="Consolas"/>
              </a:rPr>
              <a:t>const</a:t>
            </a:r>
            <a:r>
              <a:rPr lang="en-US" dirty="0">
                <a:solidFill>
                  <a:srgbClr val="008000"/>
                </a:solidFill>
                <a:highlight>
                  <a:srgbClr val="FFFFFF"/>
                </a:highlight>
                <a:latin typeface="Consolas"/>
              </a:rPr>
              <a:t> </a:t>
            </a:r>
            <a:r>
              <a:rPr lang="en-US" dirty="0" err="1">
                <a:solidFill>
                  <a:srgbClr val="008000"/>
                </a:solidFill>
                <a:highlight>
                  <a:srgbClr val="FFFFFF"/>
                </a:highlight>
                <a:latin typeface="Consolas"/>
              </a:rPr>
              <a:t>int</a:t>
            </a:r>
            <a:r>
              <a:rPr lang="en-US" dirty="0">
                <a:solidFill>
                  <a:srgbClr val="008000"/>
                </a:solidFill>
                <a:highlight>
                  <a:srgbClr val="FFFFFF"/>
                </a:highlight>
                <a:latin typeface="Consolas"/>
              </a:rPr>
              <a:t>&amp;,</a:t>
            </a:r>
            <a:endParaRPr lang="en-US" dirty="0">
              <a:solidFill>
                <a:srgbClr val="000000"/>
              </a:solidFill>
              <a:highlight>
                <a:srgbClr val="FFFFFF"/>
              </a:highlight>
              <a:latin typeface="Consolas"/>
            </a:endParaRPr>
          </a:p>
          <a:p>
            <a:r>
              <a:rPr lang="en-US" dirty="0" smtClean="0">
                <a:solidFill>
                  <a:srgbClr val="008000"/>
                </a:solidFill>
                <a:highlight>
                  <a:srgbClr val="FFFFFF"/>
                </a:highlight>
                <a:latin typeface="Consolas"/>
              </a:rPr>
              <a:t>			    // </a:t>
            </a:r>
            <a:r>
              <a:rPr lang="en-US" dirty="0" err="1">
                <a:solidFill>
                  <a:srgbClr val="008000"/>
                </a:solidFill>
                <a:highlight>
                  <a:srgbClr val="FFFFFF"/>
                </a:highlight>
                <a:latin typeface="Consolas"/>
              </a:rPr>
              <a:t>param's</a:t>
            </a:r>
            <a:r>
              <a:rPr lang="en-US" dirty="0">
                <a:solidFill>
                  <a:srgbClr val="008000"/>
                </a:solidFill>
                <a:highlight>
                  <a:srgbClr val="FFFFFF"/>
                </a:highlight>
                <a:latin typeface="Consolas"/>
              </a:rPr>
              <a:t> type ≡ </a:t>
            </a:r>
            <a:r>
              <a:rPr lang="en-US" dirty="0" err="1">
                <a:solidFill>
                  <a:srgbClr val="008000"/>
                </a:solidFill>
                <a:highlight>
                  <a:srgbClr val="FFFFFF"/>
                </a:highlight>
                <a:latin typeface="Consolas"/>
              </a:rPr>
              <a:t>const</a:t>
            </a:r>
            <a:r>
              <a:rPr lang="en-US" dirty="0">
                <a:solidFill>
                  <a:srgbClr val="008000"/>
                </a:solidFill>
                <a:highlight>
                  <a:srgbClr val="FFFFFF"/>
                </a:highlight>
                <a:latin typeface="Consolas"/>
              </a:rPr>
              <a:t> </a:t>
            </a:r>
            <a:r>
              <a:rPr lang="en-US" dirty="0" err="1">
                <a:solidFill>
                  <a:srgbClr val="008000"/>
                </a:solidFill>
                <a:highlight>
                  <a:srgbClr val="FFFFFF"/>
                </a:highlight>
                <a:latin typeface="Consolas"/>
              </a:rPr>
              <a:t>int</a:t>
            </a:r>
            <a:r>
              <a:rPr lang="en-US" dirty="0">
                <a:solidFill>
                  <a:srgbClr val="008000"/>
                </a:solidFill>
                <a:highlight>
                  <a:srgbClr val="FFFFFF"/>
                </a:highlight>
                <a:latin typeface="Consolas"/>
              </a:rPr>
              <a:t>&amp;</a:t>
            </a:r>
            <a:endParaRPr lang="en-US" dirty="0">
              <a:solidFill>
                <a:srgbClr val="000000"/>
              </a:solidFill>
              <a:highlight>
                <a:srgbClr val="FFFFFF"/>
              </a:highlight>
              <a:latin typeface="Consolas"/>
            </a:endParaRPr>
          </a:p>
          <a:p>
            <a:r>
              <a:rPr lang="fr-FR" i="1" dirty="0" smtClean="0">
                <a:solidFill>
                  <a:srgbClr val="000080"/>
                </a:solidFill>
                <a:highlight>
                  <a:srgbClr val="FFFFFF"/>
                </a:highlight>
                <a:latin typeface="Consolas"/>
              </a:rPr>
              <a:t>f</a:t>
            </a:r>
            <a:r>
              <a:rPr lang="fr-FR" dirty="0" smtClean="0">
                <a:solidFill>
                  <a:srgbClr val="000000"/>
                </a:solidFill>
                <a:highlight>
                  <a:srgbClr val="FFFFFF"/>
                </a:highlight>
                <a:latin typeface="Consolas"/>
              </a:rPr>
              <a:t>(</a:t>
            </a:r>
            <a:r>
              <a:rPr lang="fr-FR" dirty="0" smtClean="0">
                <a:solidFill>
                  <a:srgbClr val="000080"/>
                </a:solidFill>
                <a:highlight>
                  <a:srgbClr val="FFFFFF"/>
                </a:highlight>
                <a:latin typeface="Consolas"/>
              </a:rPr>
              <a:t>rx</a:t>
            </a:r>
            <a:r>
              <a:rPr lang="fr-FR" dirty="0" smtClean="0">
                <a:solidFill>
                  <a:srgbClr val="000000"/>
                </a:solidFill>
                <a:highlight>
                  <a:srgbClr val="FFFFFF"/>
                </a:highlight>
                <a:latin typeface="Consolas"/>
              </a:rPr>
              <a:t>)</a:t>
            </a:r>
            <a:r>
              <a:rPr lang="en-US" dirty="0">
                <a:solidFill>
                  <a:srgbClr val="000000"/>
                </a:solidFill>
                <a:highlight>
                  <a:srgbClr val="FFFFFF"/>
                </a:highlight>
                <a:latin typeface="Consolas"/>
              </a:rPr>
              <a:t> , auto&amp;&amp; </a:t>
            </a:r>
            <a:r>
              <a:rPr lang="en-US" dirty="0" err="1">
                <a:solidFill>
                  <a:srgbClr val="000000"/>
                </a:solidFill>
                <a:highlight>
                  <a:srgbClr val="FFFFFF"/>
                </a:highlight>
                <a:latin typeface="Consolas"/>
              </a:rPr>
              <a:t>param</a:t>
            </a:r>
            <a:r>
              <a:rPr lang="en-US" dirty="0">
                <a:solidFill>
                  <a:srgbClr val="000000"/>
                </a:solidFill>
                <a:highlight>
                  <a:srgbClr val="FFFFFF"/>
                </a:highlight>
                <a:latin typeface="Consolas"/>
              </a:rPr>
              <a:t> </a:t>
            </a:r>
            <a:r>
              <a:rPr lang="en-US" dirty="0" smtClean="0">
                <a:solidFill>
                  <a:srgbClr val="000000"/>
                </a:solidFill>
                <a:highlight>
                  <a:srgbClr val="FFFFFF"/>
                </a:highlight>
                <a:latin typeface="Consolas"/>
              </a:rPr>
              <a:t>= </a:t>
            </a:r>
            <a:r>
              <a:rPr lang="en-US" dirty="0" err="1" smtClean="0">
                <a:solidFill>
                  <a:srgbClr val="000000"/>
                </a:solidFill>
                <a:highlight>
                  <a:srgbClr val="FFFFFF"/>
                </a:highlight>
                <a:latin typeface="Consolas"/>
              </a:rPr>
              <a:t>rx</a:t>
            </a:r>
            <a:r>
              <a:rPr lang="fr-FR" dirty="0" smtClean="0">
                <a:solidFill>
                  <a:srgbClr val="000000"/>
                </a:solidFill>
                <a:highlight>
                  <a:srgbClr val="FFFFFF"/>
                </a:highlight>
                <a:latin typeface="Consolas"/>
              </a:rPr>
              <a:t>; </a:t>
            </a:r>
            <a:r>
              <a:rPr lang="fr-FR" dirty="0">
                <a:solidFill>
                  <a:srgbClr val="008000"/>
                </a:solidFill>
                <a:highlight>
                  <a:srgbClr val="FFFFFF"/>
                </a:highlight>
                <a:latin typeface="Consolas"/>
              </a:rPr>
              <a:t>// rx is lvalue ⇒ T ≡ const int&amp;,</a:t>
            </a:r>
            <a:endParaRPr lang="fr-FR" dirty="0">
              <a:solidFill>
                <a:srgbClr val="000000"/>
              </a:solidFill>
              <a:highlight>
                <a:srgbClr val="FFFFFF"/>
              </a:highlight>
              <a:latin typeface="Consolas"/>
            </a:endParaRPr>
          </a:p>
          <a:p>
            <a:r>
              <a:rPr lang="en-US" dirty="0" smtClean="0">
                <a:solidFill>
                  <a:srgbClr val="008000"/>
                </a:solidFill>
                <a:highlight>
                  <a:srgbClr val="FFFFFF"/>
                </a:highlight>
                <a:latin typeface="Consolas"/>
              </a:rPr>
              <a:t>			     // </a:t>
            </a:r>
            <a:r>
              <a:rPr lang="en-US" dirty="0" err="1">
                <a:solidFill>
                  <a:srgbClr val="008000"/>
                </a:solidFill>
                <a:highlight>
                  <a:srgbClr val="FFFFFF"/>
                </a:highlight>
                <a:latin typeface="Consolas"/>
              </a:rPr>
              <a:t>param's</a:t>
            </a:r>
            <a:r>
              <a:rPr lang="en-US" dirty="0">
                <a:solidFill>
                  <a:srgbClr val="008000"/>
                </a:solidFill>
                <a:highlight>
                  <a:srgbClr val="FFFFFF"/>
                </a:highlight>
                <a:latin typeface="Consolas"/>
              </a:rPr>
              <a:t> type ≡ </a:t>
            </a:r>
            <a:r>
              <a:rPr lang="en-US" dirty="0" err="1">
                <a:solidFill>
                  <a:srgbClr val="008000"/>
                </a:solidFill>
                <a:highlight>
                  <a:srgbClr val="FFFFFF"/>
                </a:highlight>
                <a:latin typeface="Consolas"/>
              </a:rPr>
              <a:t>const</a:t>
            </a:r>
            <a:r>
              <a:rPr lang="en-US" dirty="0">
                <a:solidFill>
                  <a:srgbClr val="008000"/>
                </a:solidFill>
                <a:highlight>
                  <a:srgbClr val="FFFFFF"/>
                </a:highlight>
                <a:latin typeface="Consolas"/>
              </a:rPr>
              <a:t> </a:t>
            </a:r>
            <a:r>
              <a:rPr lang="en-US" dirty="0" err="1">
                <a:solidFill>
                  <a:srgbClr val="008000"/>
                </a:solidFill>
                <a:highlight>
                  <a:srgbClr val="FFFFFF"/>
                </a:highlight>
                <a:latin typeface="Consolas"/>
              </a:rPr>
              <a:t>int</a:t>
            </a:r>
            <a:r>
              <a:rPr lang="en-US" dirty="0">
                <a:solidFill>
                  <a:srgbClr val="008000"/>
                </a:solidFill>
                <a:highlight>
                  <a:srgbClr val="FFFFFF"/>
                </a:highlight>
                <a:latin typeface="Consolas"/>
              </a:rPr>
              <a:t>&amp;</a:t>
            </a:r>
            <a:endParaRPr lang="en-US" dirty="0">
              <a:solidFill>
                <a:srgbClr val="000000"/>
              </a:solidFill>
              <a:highlight>
                <a:srgbClr val="FFFFFF"/>
              </a:highlight>
              <a:latin typeface="Consolas"/>
            </a:endParaRPr>
          </a:p>
          <a:p>
            <a:r>
              <a:rPr lang="en-US" i="1" dirty="0" smtClean="0">
                <a:solidFill>
                  <a:srgbClr val="000080"/>
                </a:solidFill>
                <a:highlight>
                  <a:srgbClr val="FFFFFF"/>
                </a:highlight>
                <a:latin typeface="Consolas"/>
              </a:rPr>
              <a:t>f</a:t>
            </a:r>
            <a:r>
              <a:rPr lang="en-US" dirty="0" smtClean="0">
                <a:solidFill>
                  <a:srgbClr val="000000"/>
                </a:solidFill>
                <a:highlight>
                  <a:srgbClr val="FFFFFF"/>
                </a:highlight>
                <a:latin typeface="Consolas"/>
              </a:rPr>
              <a:t>(22</a:t>
            </a:r>
            <a:r>
              <a:rPr lang="en-US" dirty="0">
                <a:solidFill>
                  <a:srgbClr val="000000"/>
                </a:solidFill>
                <a:highlight>
                  <a:srgbClr val="FFFFFF"/>
                </a:highlight>
                <a:latin typeface="Consolas"/>
              </a:rPr>
              <a:t>) , auto&amp;&amp; </a:t>
            </a:r>
            <a:r>
              <a:rPr lang="en-US" dirty="0" err="1">
                <a:solidFill>
                  <a:srgbClr val="000000"/>
                </a:solidFill>
                <a:highlight>
                  <a:srgbClr val="FFFFFF"/>
                </a:highlight>
                <a:latin typeface="Consolas"/>
              </a:rPr>
              <a:t>param</a:t>
            </a:r>
            <a:r>
              <a:rPr lang="en-US" dirty="0">
                <a:solidFill>
                  <a:srgbClr val="000000"/>
                </a:solidFill>
                <a:highlight>
                  <a:srgbClr val="FFFFFF"/>
                </a:highlight>
                <a:latin typeface="Consolas"/>
              </a:rPr>
              <a:t> </a:t>
            </a:r>
            <a:r>
              <a:rPr lang="en-US" dirty="0" smtClean="0">
                <a:solidFill>
                  <a:srgbClr val="000000"/>
                </a:solidFill>
                <a:highlight>
                  <a:srgbClr val="FFFFFF"/>
                </a:highlight>
                <a:latin typeface="Consolas"/>
              </a:rPr>
              <a:t>= 22; </a:t>
            </a:r>
            <a:r>
              <a:rPr lang="en-US" dirty="0">
                <a:solidFill>
                  <a:srgbClr val="008000"/>
                </a:solidFill>
                <a:highlight>
                  <a:srgbClr val="FFFFFF"/>
                </a:highlight>
                <a:latin typeface="Consolas"/>
              </a:rPr>
              <a:t>// x is </a:t>
            </a:r>
            <a:r>
              <a:rPr lang="en-US" dirty="0" err="1">
                <a:solidFill>
                  <a:srgbClr val="008000"/>
                </a:solidFill>
                <a:highlight>
                  <a:srgbClr val="FFFFFF"/>
                </a:highlight>
                <a:latin typeface="Consolas"/>
              </a:rPr>
              <a:t>rvalue</a:t>
            </a:r>
            <a:r>
              <a:rPr lang="en-US" dirty="0">
                <a:solidFill>
                  <a:srgbClr val="008000"/>
                </a:solidFill>
                <a:highlight>
                  <a:srgbClr val="FFFFFF"/>
                </a:highlight>
                <a:latin typeface="Consolas"/>
              </a:rPr>
              <a:t> ⇒ no special handling;</a:t>
            </a:r>
            <a:endParaRPr lang="en-US" dirty="0">
              <a:solidFill>
                <a:srgbClr val="000000"/>
              </a:solidFill>
              <a:highlight>
                <a:srgbClr val="FFFFFF"/>
              </a:highlight>
              <a:latin typeface="Consolas"/>
            </a:endParaRPr>
          </a:p>
          <a:p>
            <a:r>
              <a:rPr lang="fr-FR" dirty="0" smtClean="0">
                <a:solidFill>
                  <a:srgbClr val="008000"/>
                </a:solidFill>
                <a:highlight>
                  <a:srgbClr val="FFFFFF"/>
                </a:highlight>
                <a:latin typeface="Consolas"/>
              </a:rPr>
              <a:t>			     // </a:t>
            </a:r>
            <a:r>
              <a:rPr lang="fr-FR" dirty="0">
                <a:solidFill>
                  <a:srgbClr val="008000"/>
                </a:solidFill>
                <a:highlight>
                  <a:srgbClr val="FFFFFF"/>
                </a:highlight>
                <a:latin typeface="Consolas"/>
              </a:rPr>
              <a:t>T ≡ int, param’s type is int&amp;&amp;</a:t>
            </a:r>
            <a:endParaRPr lang="en-US" dirty="0"/>
          </a:p>
        </p:txBody>
      </p:sp>
    </p:spTree>
    <p:extLst>
      <p:ext uri="{BB962C8B-B14F-4D97-AF65-F5344CB8AC3E}">
        <p14:creationId xmlns:p14="http://schemas.microsoft.com/office/powerpoint/2010/main" xmlns="" val="164714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auto</a:t>
            </a:r>
            <a:endParaRPr lang="en-US" dirty="0"/>
          </a:p>
        </p:txBody>
      </p:sp>
      <p:sp>
        <p:nvSpPr>
          <p:cNvPr id="3" name="内容占位符 2"/>
          <p:cNvSpPr>
            <a:spLocks noGrp="1"/>
          </p:cNvSpPr>
          <p:nvPr>
            <p:ph sz="quarter" idx="1"/>
          </p:nvPr>
        </p:nvSpPr>
        <p:spPr/>
        <p:txBody>
          <a:bodyPr/>
          <a:lstStyle/>
          <a:p>
            <a:pPr marL="0" indent="0">
              <a:buNone/>
            </a:pPr>
            <a:r>
              <a:rPr lang="en-US" dirty="0" smtClean="0"/>
              <a:t>Less </a:t>
            </a:r>
            <a:r>
              <a:rPr lang="en-US" dirty="0"/>
              <a:t>redundant</a:t>
            </a:r>
          </a:p>
        </p:txBody>
      </p:sp>
      <p:sp>
        <p:nvSpPr>
          <p:cNvPr id="4" name="TextBox 3"/>
          <p:cNvSpPr txBox="1"/>
          <p:nvPr/>
        </p:nvSpPr>
        <p:spPr>
          <a:xfrm>
            <a:off x="539552" y="2708920"/>
            <a:ext cx="8289449" cy="2308324"/>
          </a:xfrm>
          <a:prstGeom prst="rect">
            <a:avLst/>
          </a:prstGeom>
          <a:noFill/>
        </p:spPr>
        <p:txBody>
          <a:bodyPr wrap="none" rtlCol="0">
            <a:spAutoFit/>
          </a:bodyPr>
          <a:lstStyle/>
          <a:p>
            <a:r>
              <a:rPr lang="en-US" dirty="0" smtClean="0">
                <a:solidFill>
                  <a:srgbClr val="008000"/>
                </a:solidFill>
                <a:highlight>
                  <a:srgbClr val="FFFFFF"/>
                </a:highlight>
                <a:latin typeface="Consolas"/>
              </a:rPr>
              <a:t>//</a:t>
            </a:r>
            <a:r>
              <a:rPr lang="en-US" dirty="0" err="1">
                <a:solidFill>
                  <a:srgbClr val="008000"/>
                </a:solidFill>
                <a:highlight>
                  <a:srgbClr val="FFFFFF"/>
                </a:highlight>
                <a:latin typeface="Consolas"/>
              </a:rPr>
              <a:t>c++</a:t>
            </a:r>
            <a:r>
              <a:rPr lang="en-US" dirty="0">
                <a:solidFill>
                  <a:srgbClr val="008000"/>
                </a:solidFill>
                <a:highlight>
                  <a:srgbClr val="FFFFFF"/>
                </a:highlight>
                <a:latin typeface="Consolas"/>
              </a:rPr>
              <a:t> 98</a:t>
            </a:r>
            <a:endParaRPr lang="en-US" dirty="0">
              <a:solidFill>
                <a:srgbClr val="000000"/>
              </a:solidFill>
              <a:highlight>
                <a:srgbClr val="FFFFFF"/>
              </a:highlight>
              <a:latin typeface="Consolas"/>
            </a:endParaRPr>
          </a:p>
          <a:p>
            <a:r>
              <a:rPr lang="en-US" dirty="0" smtClean="0">
                <a:solidFill>
                  <a:srgbClr val="0000FF"/>
                </a:solidFill>
                <a:highlight>
                  <a:srgbClr val="FFFFFF"/>
                </a:highlight>
                <a:latin typeface="Consolas"/>
              </a:rPr>
              <a:t>for</a:t>
            </a:r>
            <a:r>
              <a:rPr lang="en-US" dirty="0" smtClean="0">
                <a:solidFill>
                  <a:srgbClr val="000000"/>
                </a:solidFill>
                <a:highlight>
                  <a:srgbClr val="FFFFFF"/>
                </a:highlight>
                <a:latin typeface="Consolas"/>
              </a:rPr>
              <a:t> </a:t>
            </a:r>
            <a:r>
              <a:rPr lang="en-US" dirty="0">
                <a:solidFill>
                  <a:srgbClr val="000000"/>
                </a:solidFill>
                <a:highlight>
                  <a:srgbClr val="FFFFFF"/>
                </a:highlight>
                <a:latin typeface="Consolas"/>
              </a:rPr>
              <a:t>(</a:t>
            </a:r>
            <a:r>
              <a:rPr lang="en-US" i="1" dirty="0" err="1">
                <a:solidFill>
                  <a:srgbClr val="0000FF"/>
                </a:solidFill>
                <a:highlight>
                  <a:srgbClr val="FFFFFF"/>
                </a:highlight>
                <a:latin typeface="Consolas"/>
              </a:rPr>
              <a:t>std</a:t>
            </a:r>
            <a:r>
              <a:rPr lang="en-US" dirty="0">
                <a:solidFill>
                  <a:srgbClr val="000000"/>
                </a:solidFill>
                <a:highlight>
                  <a:srgbClr val="FFFFFF"/>
                </a:highlight>
                <a:latin typeface="Consolas"/>
              </a:rPr>
              <a:t>::</a:t>
            </a:r>
            <a:r>
              <a:rPr lang="en-US" i="1" dirty="0">
                <a:solidFill>
                  <a:srgbClr val="0000FF"/>
                </a:solidFill>
                <a:highlight>
                  <a:srgbClr val="FFFFFF"/>
                </a:highlight>
                <a:latin typeface="Consolas"/>
              </a:rPr>
              <a:t>vector</a:t>
            </a:r>
            <a:r>
              <a:rPr lang="en-US" dirty="0">
                <a:solidFill>
                  <a:srgbClr val="000000"/>
                </a:solidFill>
                <a:highlight>
                  <a:srgbClr val="FFFFFF"/>
                </a:highlight>
                <a:latin typeface="Consolas"/>
              </a:rPr>
              <a:t>&lt;</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&gt;::</a:t>
            </a:r>
            <a:r>
              <a:rPr lang="en-US" i="1" dirty="0" err="1">
                <a:solidFill>
                  <a:srgbClr val="0000FF"/>
                </a:solidFill>
                <a:highlight>
                  <a:srgbClr val="FFFFFF"/>
                </a:highlight>
                <a:latin typeface="Consolas"/>
              </a:rPr>
              <a:t>const_iterator</a:t>
            </a:r>
            <a:r>
              <a:rPr lang="en-US" dirty="0">
                <a:solidFill>
                  <a:srgbClr val="000000"/>
                </a:solidFill>
                <a:highlight>
                  <a:srgbClr val="FFFFFF"/>
                </a:highlight>
                <a:latin typeface="Consolas"/>
              </a:rPr>
              <a:t> </a:t>
            </a:r>
            <a:r>
              <a:rPr lang="en-US" dirty="0" err="1">
                <a:solidFill>
                  <a:srgbClr val="000080"/>
                </a:solidFill>
                <a:highlight>
                  <a:srgbClr val="FFFFFF"/>
                </a:highlight>
                <a:latin typeface="Consolas"/>
              </a:rPr>
              <a:t>iter</a:t>
            </a:r>
            <a:r>
              <a:rPr lang="en-US" dirty="0">
                <a:solidFill>
                  <a:srgbClr val="000000"/>
                </a:solidFill>
                <a:highlight>
                  <a:srgbClr val="FFFFFF"/>
                </a:highlight>
                <a:latin typeface="Consolas"/>
              </a:rPr>
              <a:t> = </a:t>
            </a:r>
            <a:r>
              <a:rPr lang="en-US" i="1" dirty="0" err="1">
                <a:solidFill>
                  <a:srgbClr val="880000"/>
                </a:solidFill>
                <a:highlight>
                  <a:srgbClr val="FFFFFF"/>
                </a:highlight>
                <a:latin typeface="Consolas"/>
              </a:rPr>
              <a:t>items</a:t>
            </a:r>
            <a:r>
              <a:rPr lang="en-US" dirty="0" err="1">
                <a:solidFill>
                  <a:srgbClr val="000000"/>
                </a:solidFill>
                <a:highlight>
                  <a:srgbClr val="FFFFFF"/>
                </a:highlight>
                <a:latin typeface="Consolas"/>
              </a:rPr>
              <a:t>.</a:t>
            </a:r>
            <a:r>
              <a:rPr lang="en-US" i="1" dirty="0" err="1">
                <a:solidFill>
                  <a:srgbClr val="880000"/>
                </a:solidFill>
                <a:highlight>
                  <a:srgbClr val="FFFFFF"/>
                </a:highlight>
                <a:latin typeface="Consolas"/>
              </a:rPr>
              <a:t>cbegin</a:t>
            </a:r>
            <a:r>
              <a:rPr lang="en-US" dirty="0">
                <a:solidFill>
                  <a:srgbClr val="000000"/>
                </a:solidFill>
                <a:highlight>
                  <a:srgbClr val="FFFFFF"/>
                </a:highlight>
                <a:latin typeface="Consolas"/>
              </a:rPr>
              <a:t>(); </a:t>
            </a:r>
            <a:endParaRPr lang="en-US" dirty="0" smtClean="0">
              <a:solidFill>
                <a:srgbClr val="000000"/>
              </a:solidFill>
              <a:highlight>
                <a:srgbClr val="FFFFFF"/>
              </a:highlight>
              <a:latin typeface="Consolas"/>
            </a:endParaRPr>
          </a:p>
          <a:p>
            <a:r>
              <a:rPr lang="en-US" dirty="0" err="1" smtClean="0">
                <a:solidFill>
                  <a:srgbClr val="000080"/>
                </a:solidFill>
                <a:highlight>
                  <a:srgbClr val="FFFFFF"/>
                </a:highlight>
                <a:latin typeface="Consolas"/>
              </a:rPr>
              <a:t>iter</a:t>
            </a:r>
            <a:r>
              <a:rPr lang="en-US" dirty="0" smtClean="0">
                <a:solidFill>
                  <a:srgbClr val="000000"/>
                </a:solidFill>
                <a:highlight>
                  <a:srgbClr val="FFFFFF"/>
                </a:highlight>
                <a:latin typeface="Consolas"/>
              </a:rPr>
              <a:t> </a:t>
            </a:r>
            <a:r>
              <a:rPr lang="en-US" dirty="0">
                <a:solidFill>
                  <a:srgbClr val="000000"/>
                </a:solidFill>
                <a:highlight>
                  <a:srgbClr val="FFFFFF"/>
                </a:highlight>
                <a:latin typeface="Consolas"/>
              </a:rPr>
              <a:t>!= </a:t>
            </a:r>
            <a:r>
              <a:rPr lang="en-US" i="1" dirty="0" err="1">
                <a:solidFill>
                  <a:srgbClr val="880000"/>
                </a:solidFill>
                <a:highlight>
                  <a:srgbClr val="FFFFFF"/>
                </a:highlight>
                <a:latin typeface="Consolas"/>
              </a:rPr>
              <a:t>items</a:t>
            </a:r>
            <a:r>
              <a:rPr lang="en-US" dirty="0" err="1">
                <a:solidFill>
                  <a:srgbClr val="000000"/>
                </a:solidFill>
                <a:highlight>
                  <a:srgbClr val="FFFFFF"/>
                </a:highlight>
                <a:latin typeface="Consolas"/>
              </a:rPr>
              <a:t>.</a:t>
            </a:r>
            <a:r>
              <a:rPr lang="en-US" i="1" dirty="0" err="1">
                <a:solidFill>
                  <a:srgbClr val="880000"/>
                </a:solidFill>
                <a:highlight>
                  <a:srgbClr val="FFFFFF"/>
                </a:highlight>
                <a:latin typeface="Consolas"/>
              </a:rPr>
              <a:t>cend</a:t>
            </a:r>
            <a:r>
              <a:rPr lang="en-US" dirty="0">
                <a:solidFill>
                  <a:srgbClr val="000000"/>
                </a:solidFill>
                <a:highlight>
                  <a:srgbClr val="FFFFFF"/>
                </a:highlight>
                <a:latin typeface="Consolas"/>
              </a:rPr>
              <a:t>(); ++</a:t>
            </a:r>
            <a:r>
              <a:rPr lang="en-US" dirty="0" err="1">
                <a:solidFill>
                  <a:srgbClr val="000080"/>
                </a:solidFill>
                <a:highlight>
                  <a:srgbClr val="FFFFFF"/>
                </a:highlight>
                <a:latin typeface="Consolas"/>
              </a:rPr>
              <a:t>iter</a:t>
            </a:r>
            <a:r>
              <a:rPr lang="en-US" dirty="0">
                <a:solidFill>
                  <a:srgbClr val="000000"/>
                </a:solidFill>
                <a:highlight>
                  <a:srgbClr val="FFFFFF"/>
                </a:highlight>
                <a:latin typeface="Consolas"/>
              </a:rPr>
              <a:t>);</a:t>
            </a:r>
          </a:p>
          <a:p>
            <a:endParaRPr lang="en-US" dirty="0">
              <a:solidFill>
                <a:srgbClr val="000000"/>
              </a:solidFill>
              <a:highlight>
                <a:srgbClr val="FFFFFF"/>
              </a:highlight>
              <a:latin typeface="Consolas"/>
            </a:endParaRPr>
          </a:p>
          <a:p>
            <a:r>
              <a:rPr lang="en-US" dirty="0" smtClean="0">
                <a:solidFill>
                  <a:srgbClr val="008000"/>
                </a:solidFill>
                <a:highlight>
                  <a:srgbClr val="FFFFFF"/>
                </a:highlight>
                <a:latin typeface="Consolas"/>
              </a:rPr>
              <a:t>//</a:t>
            </a:r>
            <a:r>
              <a:rPr lang="en-US" dirty="0">
                <a:solidFill>
                  <a:srgbClr val="008000"/>
                </a:solidFill>
                <a:highlight>
                  <a:srgbClr val="FFFFFF"/>
                </a:highlight>
                <a:latin typeface="Consolas"/>
              </a:rPr>
              <a:t>modern </a:t>
            </a:r>
            <a:r>
              <a:rPr lang="en-US" dirty="0" err="1">
                <a:solidFill>
                  <a:srgbClr val="008000"/>
                </a:solidFill>
                <a:highlight>
                  <a:srgbClr val="FFFFFF"/>
                </a:highlight>
                <a:latin typeface="Consolas"/>
              </a:rPr>
              <a:t>c++</a:t>
            </a:r>
            <a:endParaRPr lang="en-US" dirty="0">
              <a:solidFill>
                <a:srgbClr val="000000"/>
              </a:solidFill>
              <a:highlight>
                <a:srgbClr val="FFFFFF"/>
              </a:highlight>
              <a:latin typeface="Consolas"/>
            </a:endParaRPr>
          </a:p>
          <a:p>
            <a:r>
              <a:rPr lang="en-US" dirty="0" smtClean="0">
                <a:solidFill>
                  <a:srgbClr val="0000FF"/>
                </a:solidFill>
                <a:highlight>
                  <a:srgbClr val="FFFFFF"/>
                </a:highlight>
                <a:latin typeface="Consolas"/>
              </a:rPr>
              <a:t>for</a:t>
            </a:r>
            <a:r>
              <a:rPr lang="en-US" dirty="0" smtClean="0">
                <a:solidFill>
                  <a:srgbClr val="000000"/>
                </a:solidFill>
                <a:highlight>
                  <a:srgbClr val="FFFFFF"/>
                </a:highlight>
                <a:latin typeface="Consolas"/>
              </a:rPr>
              <a:t> </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auto</a:t>
            </a:r>
            <a:r>
              <a:rPr lang="en-US" dirty="0">
                <a:solidFill>
                  <a:srgbClr val="000000"/>
                </a:solidFill>
                <a:highlight>
                  <a:srgbClr val="FFFFFF"/>
                </a:highlight>
                <a:latin typeface="Consolas"/>
              </a:rPr>
              <a:t> </a:t>
            </a:r>
            <a:r>
              <a:rPr lang="en-US" dirty="0" err="1">
                <a:solidFill>
                  <a:srgbClr val="000080"/>
                </a:solidFill>
                <a:highlight>
                  <a:srgbClr val="FFFFFF"/>
                </a:highlight>
                <a:latin typeface="Consolas"/>
              </a:rPr>
              <a:t>iter</a:t>
            </a:r>
            <a:r>
              <a:rPr lang="en-US" dirty="0">
                <a:solidFill>
                  <a:srgbClr val="000000"/>
                </a:solidFill>
                <a:highlight>
                  <a:srgbClr val="FFFFFF"/>
                </a:highlight>
                <a:latin typeface="Consolas"/>
              </a:rPr>
              <a:t> = </a:t>
            </a:r>
            <a:r>
              <a:rPr lang="en-US" i="1" dirty="0" err="1">
                <a:solidFill>
                  <a:srgbClr val="880000"/>
                </a:solidFill>
                <a:highlight>
                  <a:srgbClr val="FFFFFF"/>
                </a:highlight>
                <a:latin typeface="Consolas"/>
              </a:rPr>
              <a:t>items</a:t>
            </a:r>
            <a:r>
              <a:rPr lang="en-US" dirty="0" err="1">
                <a:solidFill>
                  <a:srgbClr val="000000"/>
                </a:solidFill>
                <a:highlight>
                  <a:srgbClr val="FFFFFF"/>
                </a:highlight>
                <a:latin typeface="Consolas"/>
              </a:rPr>
              <a:t>.</a:t>
            </a:r>
            <a:r>
              <a:rPr lang="en-US" i="1" dirty="0" err="1">
                <a:solidFill>
                  <a:srgbClr val="880000"/>
                </a:solidFill>
                <a:highlight>
                  <a:srgbClr val="FFFFFF"/>
                </a:highlight>
                <a:latin typeface="Consolas"/>
              </a:rPr>
              <a:t>cbegin</a:t>
            </a:r>
            <a:r>
              <a:rPr lang="en-US" dirty="0">
                <a:solidFill>
                  <a:srgbClr val="000000"/>
                </a:solidFill>
                <a:highlight>
                  <a:srgbClr val="FFFFFF"/>
                </a:highlight>
                <a:latin typeface="Consolas"/>
              </a:rPr>
              <a:t>(); </a:t>
            </a:r>
            <a:r>
              <a:rPr lang="en-US" dirty="0" err="1">
                <a:solidFill>
                  <a:srgbClr val="000080"/>
                </a:solidFill>
                <a:highlight>
                  <a:srgbClr val="FFFFFF"/>
                </a:highlight>
                <a:latin typeface="Consolas"/>
              </a:rPr>
              <a:t>iter</a:t>
            </a:r>
            <a:r>
              <a:rPr lang="en-US" dirty="0">
                <a:solidFill>
                  <a:srgbClr val="000000"/>
                </a:solidFill>
                <a:highlight>
                  <a:srgbClr val="FFFFFF"/>
                </a:highlight>
                <a:latin typeface="Consolas"/>
              </a:rPr>
              <a:t> != </a:t>
            </a:r>
            <a:r>
              <a:rPr lang="en-US" i="1" dirty="0" err="1">
                <a:solidFill>
                  <a:srgbClr val="880000"/>
                </a:solidFill>
                <a:highlight>
                  <a:srgbClr val="FFFFFF"/>
                </a:highlight>
                <a:latin typeface="Consolas"/>
              </a:rPr>
              <a:t>items</a:t>
            </a:r>
            <a:r>
              <a:rPr lang="en-US" dirty="0" err="1">
                <a:solidFill>
                  <a:srgbClr val="000000"/>
                </a:solidFill>
                <a:highlight>
                  <a:srgbClr val="FFFFFF"/>
                </a:highlight>
                <a:latin typeface="Consolas"/>
              </a:rPr>
              <a:t>.</a:t>
            </a:r>
            <a:r>
              <a:rPr lang="en-US" i="1" dirty="0" err="1">
                <a:solidFill>
                  <a:srgbClr val="880000"/>
                </a:solidFill>
                <a:highlight>
                  <a:srgbClr val="FFFFFF"/>
                </a:highlight>
                <a:latin typeface="Consolas"/>
              </a:rPr>
              <a:t>cend</a:t>
            </a:r>
            <a:r>
              <a:rPr lang="en-US" dirty="0">
                <a:solidFill>
                  <a:srgbClr val="000000"/>
                </a:solidFill>
                <a:highlight>
                  <a:srgbClr val="FFFFFF"/>
                </a:highlight>
                <a:latin typeface="Consolas"/>
              </a:rPr>
              <a:t>(); ++</a:t>
            </a:r>
            <a:r>
              <a:rPr lang="en-US" dirty="0" err="1">
                <a:solidFill>
                  <a:srgbClr val="000080"/>
                </a:solidFill>
                <a:highlight>
                  <a:srgbClr val="FFFFFF"/>
                </a:highlight>
                <a:latin typeface="Consolas"/>
              </a:rPr>
              <a:t>iter</a:t>
            </a:r>
            <a:r>
              <a:rPr lang="en-US" dirty="0">
                <a:solidFill>
                  <a:srgbClr val="000000"/>
                </a:solidFill>
                <a:highlight>
                  <a:srgbClr val="FFFFFF"/>
                </a:highlight>
                <a:latin typeface="Consolas"/>
              </a:rPr>
              <a:t>);</a:t>
            </a:r>
          </a:p>
          <a:p>
            <a:r>
              <a:rPr lang="en-US" dirty="0" smtClean="0">
                <a:solidFill>
                  <a:srgbClr val="008000"/>
                </a:solidFill>
                <a:highlight>
                  <a:srgbClr val="FFFFFF"/>
                </a:highlight>
                <a:latin typeface="Consolas"/>
              </a:rPr>
              <a:t>//</a:t>
            </a:r>
            <a:r>
              <a:rPr lang="en-US" dirty="0">
                <a:solidFill>
                  <a:srgbClr val="008000"/>
                </a:solidFill>
                <a:highlight>
                  <a:srgbClr val="FFFFFF"/>
                </a:highlight>
                <a:latin typeface="Consolas"/>
              </a:rPr>
              <a:t>or</a:t>
            </a:r>
            <a:endParaRPr lang="en-US" dirty="0">
              <a:solidFill>
                <a:srgbClr val="000000"/>
              </a:solidFill>
              <a:highlight>
                <a:srgbClr val="FFFFFF"/>
              </a:highlight>
              <a:latin typeface="Consolas"/>
            </a:endParaRPr>
          </a:p>
          <a:p>
            <a:r>
              <a:rPr lang="en-US" dirty="0" smtClean="0">
                <a:solidFill>
                  <a:srgbClr val="0000FF"/>
                </a:solidFill>
                <a:highlight>
                  <a:srgbClr val="FFFFFF"/>
                </a:highlight>
                <a:latin typeface="Consolas"/>
              </a:rPr>
              <a:t>for</a:t>
            </a:r>
            <a:r>
              <a:rPr lang="en-US" dirty="0" smtClean="0">
                <a:solidFill>
                  <a:srgbClr val="000000"/>
                </a:solidFill>
                <a:highlight>
                  <a:srgbClr val="FFFFFF"/>
                </a:highlight>
                <a:latin typeface="Consolas"/>
              </a:rPr>
              <a:t> </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auto</a:t>
            </a:r>
            <a:r>
              <a:rPr lang="en-US" dirty="0">
                <a:solidFill>
                  <a:srgbClr val="000000"/>
                </a:solidFill>
                <a:highlight>
                  <a:srgbClr val="FFFFFF"/>
                </a:highlight>
                <a:latin typeface="Consolas"/>
              </a:rPr>
              <a:t> </a:t>
            </a:r>
            <a:r>
              <a:rPr lang="en-US" dirty="0">
                <a:solidFill>
                  <a:srgbClr val="000080"/>
                </a:solidFill>
                <a:highlight>
                  <a:srgbClr val="FFFFFF"/>
                </a:highlight>
                <a:latin typeface="Consolas"/>
              </a:rPr>
              <a:t>item</a:t>
            </a:r>
            <a:r>
              <a:rPr lang="en-US" dirty="0">
                <a:solidFill>
                  <a:srgbClr val="000000"/>
                </a:solidFill>
                <a:highlight>
                  <a:srgbClr val="FFFFFF"/>
                </a:highlight>
                <a:latin typeface="Consolas"/>
              </a:rPr>
              <a:t> : </a:t>
            </a:r>
            <a:r>
              <a:rPr lang="en-US" i="1" dirty="0">
                <a:solidFill>
                  <a:srgbClr val="880000"/>
                </a:solidFill>
                <a:highlight>
                  <a:srgbClr val="FFFFFF"/>
                </a:highlight>
                <a:latin typeface="Consolas"/>
              </a:rPr>
              <a:t>items</a:t>
            </a:r>
            <a:r>
              <a:rPr lang="en-US" dirty="0">
                <a:solidFill>
                  <a:srgbClr val="000000"/>
                </a:solidFill>
                <a:highlight>
                  <a:srgbClr val="FFFFFF"/>
                </a:highlight>
                <a:latin typeface="Consolas"/>
              </a:rPr>
              <a:t>);</a:t>
            </a:r>
            <a:r>
              <a:rPr lang="en-US" dirty="0">
                <a:solidFill>
                  <a:srgbClr val="008000"/>
                </a:solidFill>
                <a:highlight>
                  <a:srgbClr val="FFFFFF"/>
                </a:highlight>
                <a:latin typeface="Consolas"/>
              </a:rPr>
              <a:t>//range based for loop</a:t>
            </a:r>
            <a:endParaRPr lang="en-US" dirty="0"/>
          </a:p>
        </p:txBody>
      </p:sp>
    </p:spTree>
    <p:extLst>
      <p:ext uri="{BB962C8B-B14F-4D97-AF65-F5344CB8AC3E}">
        <p14:creationId xmlns:p14="http://schemas.microsoft.com/office/powerpoint/2010/main" xmlns="" val="33519704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Type deduction</a:t>
            </a:r>
          </a:p>
        </p:txBody>
      </p:sp>
      <p:sp>
        <p:nvSpPr>
          <p:cNvPr id="3" name="内容占位符 2"/>
          <p:cNvSpPr>
            <a:spLocks noGrp="1"/>
          </p:cNvSpPr>
          <p:nvPr>
            <p:ph sz="quarter" idx="1"/>
          </p:nvPr>
        </p:nvSpPr>
        <p:spPr/>
        <p:txBody>
          <a:bodyPr>
            <a:normAutofit/>
          </a:bodyPr>
          <a:lstStyle/>
          <a:p>
            <a:pPr marL="0" indent="0">
              <a:buNone/>
            </a:pPr>
            <a:r>
              <a:rPr lang="en-US" sz="1800" dirty="0"/>
              <a:t>By-Value Parameters </a:t>
            </a:r>
            <a:endParaRPr lang="en-US" sz="1800" dirty="0" smtClean="0"/>
          </a:p>
          <a:p>
            <a:pPr marL="0" indent="0">
              <a:buNone/>
            </a:pPr>
            <a:r>
              <a:rPr lang="en-US" sz="1800" dirty="0"/>
              <a:t>Deduction rules a bit different :</a:t>
            </a:r>
          </a:p>
          <a:p>
            <a:pPr lvl="1"/>
            <a:r>
              <a:rPr lang="en-US" sz="1400" dirty="0" smtClean="0"/>
              <a:t>As </a:t>
            </a:r>
            <a:r>
              <a:rPr lang="en-US" sz="1400" dirty="0"/>
              <a:t>before, if </a:t>
            </a:r>
            <a:r>
              <a:rPr lang="en-US" sz="1400" i="1" dirty="0"/>
              <a:t>expr</a:t>
            </a:r>
            <a:r>
              <a:rPr lang="en-US" sz="1400" dirty="0"/>
              <a:t>’s type is a reference, ignore </a:t>
            </a:r>
            <a:r>
              <a:rPr lang="en-US" sz="1400" dirty="0" smtClean="0"/>
              <a:t>that.</a:t>
            </a:r>
          </a:p>
          <a:p>
            <a:pPr lvl="1"/>
            <a:r>
              <a:rPr lang="en-US" sz="1400" dirty="0" smtClean="0"/>
              <a:t>If </a:t>
            </a:r>
            <a:r>
              <a:rPr lang="en-US" sz="1400" i="1" dirty="0"/>
              <a:t>expr </a:t>
            </a:r>
            <a:r>
              <a:rPr lang="en-US" sz="1400" dirty="0"/>
              <a:t>is </a:t>
            </a:r>
            <a:r>
              <a:rPr lang="en-US" sz="1400" dirty="0" err="1"/>
              <a:t>const</a:t>
            </a:r>
            <a:r>
              <a:rPr lang="en-US" sz="1400" dirty="0"/>
              <a:t> or volatile, ignore </a:t>
            </a:r>
            <a:r>
              <a:rPr lang="en-US" sz="1400" dirty="0" smtClean="0"/>
              <a:t>that.</a:t>
            </a:r>
          </a:p>
          <a:p>
            <a:pPr lvl="1"/>
            <a:r>
              <a:rPr lang="en-US" sz="1400" dirty="0" smtClean="0"/>
              <a:t>T </a:t>
            </a:r>
            <a:r>
              <a:rPr lang="en-US" sz="1400" dirty="0"/>
              <a:t>is the result </a:t>
            </a:r>
            <a:endParaRPr lang="en-US" sz="1400" dirty="0" smtClean="0"/>
          </a:p>
          <a:p>
            <a:pPr marL="0" indent="0">
              <a:buNone/>
            </a:pPr>
            <a:r>
              <a:rPr lang="en-US" sz="1800" dirty="0" smtClean="0"/>
              <a:t>This is how  </a:t>
            </a:r>
            <a:r>
              <a:rPr lang="en-US" sz="1800" i="1" dirty="0" err="1" smtClean="0">
                <a:solidFill>
                  <a:srgbClr val="0000FF"/>
                </a:solidFill>
                <a:highlight>
                  <a:srgbClr val="FFFFFF"/>
                </a:highlight>
                <a:latin typeface="Consolas"/>
              </a:rPr>
              <a:t>std</a:t>
            </a:r>
            <a:r>
              <a:rPr lang="en-US" sz="1800" dirty="0">
                <a:solidFill>
                  <a:srgbClr val="000000"/>
                </a:solidFill>
                <a:highlight>
                  <a:srgbClr val="FFFFFF"/>
                </a:highlight>
                <a:latin typeface="Consolas"/>
              </a:rPr>
              <a:t>::</a:t>
            </a:r>
            <a:r>
              <a:rPr lang="en-US" sz="1800" i="1" dirty="0" smtClean="0">
                <a:solidFill>
                  <a:srgbClr val="0000FF"/>
                </a:solidFill>
                <a:highlight>
                  <a:srgbClr val="FFFFFF"/>
                </a:highlight>
                <a:latin typeface="Consolas"/>
              </a:rPr>
              <a:t>decay </a:t>
            </a:r>
            <a:r>
              <a:rPr lang="en-US" sz="1800" dirty="0" smtClean="0"/>
              <a:t>works</a:t>
            </a:r>
            <a:endParaRPr lang="en-US" sz="1800" dirty="0"/>
          </a:p>
          <a:p>
            <a:pPr marL="0" indent="0">
              <a:buNone/>
            </a:pPr>
            <a:endParaRPr lang="en-US" sz="1800" dirty="0" smtClean="0"/>
          </a:p>
        </p:txBody>
      </p:sp>
      <p:sp>
        <p:nvSpPr>
          <p:cNvPr id="4" name="TextBox 3"/>
          <p:cNvSpPr txBox="1"/>
          <p:nvPr/>
        </p:nvSpPr>
        <p:spPr>
          <a:xfrm>
            <a:off x="611560" y="3429000"/>
            <a:ext cx="7023076" cy="2585323"/>
          </a:xfrm>
          <a:prstGeom prst="rect">
            <a:avLst/>
          </a:prstGeom>
          <a:noFill/>
        </p:spPr>
        <p:txBody>
          <a:bodyPr wrap="none" rtlCol="0">
            <a:spAutoFit/>
          </a:bodyPr>
          <a:lstStyle/>
          <a:p>
            <a:r>
              <a:rPr lang="en-US" dirty="0" smtClean="0">
                <a:solidFill>
                  <a:srgbClr val="0000FF"/>
                </a:solidFill>
                <a:highlight>
                  <a:srgbClr val="FFFFFF"/>
                </a:highlight>
                <a:latin typeface="Consolas"/>
              </a:rPr>
              <a:t>template</a:t>
            </a:r>
            <a:r>
              <a:rPr lang="en-US" dirty="0" smtClean="0">
                <a:solidFill>
                  <a:srgbClr val="000000"/>
                </a:solidFill>
                <a:highlight>
                  <a:srgbClr val="FFFFFF"/>
                </a:highlight>
                <a:latin typeface="Consolas"/>
              </a:rPr>
              <a:t>&lt;</a:t>
            </a:r>
            <a:r>
              <a:rPr lang="en-US" dirty="0" err="1" smtClean="0">
                <a:solidFill>
                  <a:srgbClr val="0000FF"/>
                </a:solidFill>
                <a:highlight>
                  <a:srgbClr val="FFFFFF"/>
                </a:highlight>
                <a:latin typeface="Consolas"/>
              </a:rPr>
              <a:t>typename</a:t>
            </a:r>
            <a:r>
              <a:rPr lang="en-US" dirty="0" smtClean="0">
                <a:solidFill>
                  <a:srgbClr val="000000"/>
                </a:solidFill>
                <a:highlight>
                  <a:srgbClr val="FFFFFF"/>
                </a:highlight>
                <a:latin typeface="Consolas"/>
              </a:rPr>
              <a:t> </a:t>
            </a:r>
            <a:r>
              <a:rPr lang="en-US" dirty="0">
                <a:solidFill>
                  <a:srgbClr val="0000FF"/>
                </a:solidFill>
                <a:highlight>
                  <a:srgbClr val="FFFFFF"/>
                </a:highlight>
                <a:latin typeface="Consolas"/>
              </a:rPr>
              <a:t>T</a:t>
            </a:r>
            <a:r>
              <a:rPr lang="en-US" dirty="0">
                <a:solidFill>
                  <a:srgbClr val="000000"/>
                </a:solidFill>
                <a:highlight>
                  <a:srgbClr val="FFFFFF"/>
                </a:highlight>
                <a:latin typeface="Consolas"/>
              </a:rPr>
              <a:t>&gt;</a:t>
            </a:r>
          </a:p>
          <a:p>
            <a:r>
              <a:rPr lang="en-US" dirty="0" smtClean="0">
                <a:solidFill>
                  <a:srgbClr val="0000FF"/>
                </a:solidFill>
                <a:highlight>
                  <a:srgbClr val="FFFFFF"/>
                </a:highlight>
                <a:latin typeface="Consolas"/>
              </a:rPr>
              <a:t>void</a:t>
            </a:r>
            <a:r>
              <a:rPr lang="en-US" dirty="0" smtClean="0">
                <a:solidFill>
                  <a:srgbClr val="000000"/>
                </a:solidFill>
                <a:highlight>
                  <a:srgbClr val="FFFFFF"/>
                </a:highlight>
                <a:latin typeface="Consolas"/>
              </a:rPr>
              <a:t> </a:t>
            </a:r>
            <a:r>
              <a:rPr lang="en-US" dirty="0">
                <a:solidFill>
                  <a:srgbClr val="000080"/>
                </a:solidFill>
                <a:highlight>
                  <a:srgbClr val="FFFFFF"/>
                </a:highlight>
                <a:latin typeface="Consolas"/>
              </a:rPr>
              <a:t>f</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T</a:t>
            </a:r>
            <a:r>
              <a:rPr lang="en-US" dirty="0">
                <a:solidFill>
                  <a:srgbClr val="000000"/>
                </a:solidFill>
                <a:highlight>
                  <a:srgbClr val="FFFFFF"/>
                </a:highlight>
                <a:latin typeface="Consolas"/>
              </a:rPr>
              <a:t> </a:t>
            </a:r>
            <a:r>
              <a:rPr lang="en-US" i="1" dirty="0" err="1">
                <a:solidFill>
                  <a:srgbClr val="880000"/>
                </a:solidFill>
                <a:highlight>
                  <a:srgbClr val="FFFFFF"/>
                </a:highlight>
                <a:latin typeface="Consolas"/>
              </a:rPr>
              <a:t>param</a:t>
            </a:r>
            <a:r>
              <a:rPr lang="en-US" dirty="0">
                <a:solidFill>
                  <a:srgbClr val="000000"/>
                </a:solidFill>
                <a:highlight>
                  <a:srgbClr val="FFFFFF"/>
                </a:highlight>
                <a:latin typeface="Consolas"/>
              </a:rPr>
              <a:t>); </a:t>
            </a:r>
            <a:r>
              <a:rPr lang="en-US" dirty="0">
                <a:solidFill>
                  <a:srgbClr val="008000"/>
                </a:solidFill>
                <a:highlight>
                  <a:srgbClr val="FFFFFF"/>
                </a:highlight>
                <a:latin typeface="Consolas"/>
              </a:rPr>
              <a:t>// </a:t>
            </a:r>
            <a:r>
              <a:rPr lang="en-US" dirty="0" err="1">
                <a:solidFill>
                  <a:srgbClr val="008000"/>
                </a:solidFill>
                <a:highlight>
                  <a:srgbClr val="FFFFFF"/>
                </a:highlight>
                <a:latin typeface="Consolas"/>
              </a:rPr>
              <a:t>param</a:t>
            </a:r>
            <a:r>
              <a:rPr lang="en-US" dirty="0">
                <a:solidFill>
                  <a:srgbClr val="008000"/>
                </a:solidFill>
                <a:highlight>
                  <a:srgbClr val="FFFFFF"/>
                </a:highlight>
                <a:latin typeface="Consolas"/>
              </a:rPr>
              <a:t> passed by </a:t>
            </a:r>
            <a:r>
              <a:rPr lang="en-US" dirty="0" smtClean="0">
                <a:solidFill>
                  <a:srgbClr val="008000"/>
                </a:solidFill>
                <a:highlight>
                  <a:srgbClr val="FFFFFF"/>
                </a:highlight>
                <a:latin typeface="Consolas"/>
              </a:rPr>
              <a:t>value</a:t>
            </a:r>
          </a:p>
          <a:p>
            <a:endParaRPr lang="en-US" dirty="0">
              <a:solidFill>
                <a:srgbClr val="000000"/>
              </a:solidFill>
              <a:highlight>
                <a:srgbClr val="FFFFFF"/>
              </a:highlight>
              <a:latin typeface="Consolas"/>
            </a:endParaRPr>
          </a:p>
          <a:p>
            <a:r>
              <a:rPr lang="en-US" dirty="0" err="1" smtClean="0">
                <a:solidFill>
                  <a:srgbClr val="0000FF"/>
                </a:solidFill>
                <a:highlight>
                  <a:srgbClr val="FFFFFF"/>
                </a:highlight>
                <a:latin typeface="Consolas"/>
              </a:rPr>
              <a:t>int</a:t>
            </a:r>
            <a:r>
              <a:rPr lang="en-US" dirty="0" smtClean="0">
                <a:solidFill>
                  <a:srgbClr val="000000"/>
                </a:solidFill>
                <a:highlight>
                  <a:srgbClr val="FFFFFF"/>
                </a:highlight>
                <a:latin typeface="Consolas"/>
              </a:rPr>
              <a:t> </a:t>
            </a:r>
            <a:r>
              <a:rPr lang="en-US" dirty="0">
                <a:solidFill>
                  <a:srgbClr val="000080"/>
                </a:solidFill>
                <a:highlight>
                  <a:srgbClr val="FFFFFF"/>
                </a:highlight>
                <a:latin typeface="Consolas"/>
              </a:rPr>
              <a:t>x</a:t>
            </a:r>
            <a:r>
              <a:rPr lang="en-US" dirty="0">
                <a:solidFill>
                  <a:srgbClr val="000000"/>
                </a:solidFill>
                <a:highlight>
                  <a:srgbClr val="FFFFFF"/>
                </a:highlight>
                <a:latin typeface="Consolas"/>
              </a:rPr>
              <a:t> = 22; </a:t>
            </a:r>
            <a:r>
              <a:rPr lang="en-US" dirty="0">
                <a:solidFill>
                  <a:srgbClr val="008000"/>
                </a:solidFill>
                <a:highlight>
                  <a:srgbClr val="FFFFFF"/>
                </a:highlight>
                <a:latin typeface="Consolas"/>
              </a:rPr>
              <a:t>// as before</a:t>
            </a:r>
            <a:endParaRPr lang="en-US" dirty="0">
              <a:solidFill>
                <a:srgbClr val="000000"/>
              </a:solidFill>
              <a:highlight>
                <a:srgbClr val="FFFFFF"/>
              </a:highlight>
              <a:latin typeface="Consolas"/>
            </a:endParaRPr>
          </a:p>
          <a:p>
            <a:r>
              <a:rPr lang="en-US" dirty="0" err="1" smtClean="0">
                <a:solidFill>
                  <a:srgbClr val="0000FF"/>
                </a:solidFill>
                <a:highlight>
                  <a:srgbClr val="FFFFFF"/>
                </a:highlight>
                <a:latin typeface="Consolas"/>
              </a:rPr>
              <a:t>const</a:t>
            </a:r>
            <a:r>
              <a:rPr lang="en-US" dirty="0" smtClean="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a:t>
            </a:r>
            <a:r>
              <a:rPr lang="en-US" dirty="0">
                <a:solidFill>
                  <a:srgbClr val="000080"/>
                </a:solidFill>
                <a:highlight>
                  <a:srgbClr val="FFFFFF"/>
                </a:highlight>
                <a:latin typeface="Consolas"/>
              </a:rPr>
              <a:t>cx</a:t>
            </a:r>
            <a:r>
              <a:rPr lang="en-US" dirty="0">
                <a:solidFill>
                  <a:srgbClr val="000000"/>
                </a:solidFill>
                <a:highlight>
                  <a:srgbClr val="FFFFFF"/>
                </a:highlight>
                <a:latin typeface="Consolas"/>
              </a:rPr>
              <a:t> = </a:t>
            </a:r>
            <a:r>
              <a:rPr lang="en-US" dirty="0">
                <a:solidFill>
                  <a:srgbClr val="000080"/>
                </a:solidFill>
                <a:highlight>
                  <a:srgbClr val="FFFFFF"/>
                </a:highlight>
                <a:latin typeface="Consolas"/>
              </a:rPr>
              <a:t>x</a:t>
            </a:r>
            <a:r>
              <a:rPr lang="en-US" dirty="0">
                <a:solidFill>
                  <a:srgbClr val="000000"/>
                </a:solidFill>
                <a:highlight>
                  <a:srgbClr val="FFFFFF"/>
                </a:highlight>
                <a:latin typeface="Consolas"/>
              </a:rPr>
              <a:t>; </a:t>
            </a:r>
            <a:r>
              <a:rPr lang="en-US" dirty="0">
                <a:solidFill>
                  <a:srgbClr val="008000"/>
                </a:solidFill>
                <a:highlight>
                  <a:srgbClr val="FFFFFF"/>
                </a:highlight>
                <a:latin typeface="Consolas"/>
              </a:rPr>
              <a:t>// as before</a:t>
            </a:r>
            <a:endParaRPr lang="en-US" dirty="0">
              <a:solidFill>
                <a:srgbClr val="000000"/>
              </a:solidFill>
              <a:highlight>
                <a:srgbClr val="FFFFFF"/>
              </a:highlight>
              <a:latin typeface="Consolas"/>
            </a:endParaRPr>
          </a:p>
          <a:p>
            <a:r>
              <a:rPr lang="en-US" dirty="0" err="1" smtClean="0">
                <a:solidFill>
                  <a:srgbClr val="0000FF"/>
                </a:solidFill>
                <a:highlight>
                  <a:srgbClr val="FFFFFF"/>
                </a:highlight>
                <a:latin typeface="Consolas"/>
              </a:rPr>
              <a:t>const</a:t>
            </a:r>
            <a:r>
              <a:rPr lang="en-US" dirty="0" smtClean="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&amp; </a:t>
            </a:r>
            <a:r>
              <a:rPr lang="en-US" dirty="0" err="1">
                <a:solidFill>
                  <a:srgbClr val="000080"/>
                </a:solidFill>
                <a:highlight>
                  <a:srgbClr val="FFFFFF"/>
                </a:highlight>
                <a:latin typeface="Consolas"/>
              </a:rPr>
              <a:t>rx</a:t>
            </a:r>
            <a:r>
              <a:rPr lang="en-US" dirty="0">
                <a:solidFill>
                  <a:srgbClr val="000000"/>
                </a:solidFill>
                <a:highlight>
                  <a:srgbClr val="FFFFFF"/>
                </a:highlight>
                <a:latin typeface="Consolas"/>
              </a:rPr>
              <a:t> = </a:t>
            </a:r>
            <a:r>
              <a:rPr lang="en-US" dirty="0">
                <a:solidFill>
                  <a:srgbClr val="000080"/>
                </a:solidFill>
                <a:highlight>
                  <a:srgbClr val="FFFFFF"/>
                </a:highlight>
                <a:latin typeface="Consolas"/>
              </a:rPr>
              <a:t>x</a:t>
            </a:r>
            <a:r>
              <a:rPr lang="en-US" dirty="0">
                <a:solidFill>
                  <a:srgbClr val="000000"/>
                </a:solidFill>
                <a:highlight>
                  <a:srgbClr val="FFFFFF"/>
                </a:highlight>
                <a:latin typeface="Consolas"/>
              </a:rPr>
              <a:t>; </a:t>
            </a:r>
            <a:r>
              <a:rPr lang="en-US" dirty="0">
                <a:solidFill>
                  <a:srgbClr val="008000"/>
                </a:solidFill>
                <a:highlight>
                  <a:srgbClr val="FFFFFF"/>
                </a:highlight>
                <a:latin typeface="Consolas"/>
              </a:rPr>
              <a:t>// as before</a:t>
            </a:r>
            <a:endParaRPr lang="en-US" dirty="0">
              <a:solidFill>
                <a:srgbClr val="000000"/>
              </a:solidFill>
              <a:highlight>
                <a:srgbClr val="FFFFFF"/>
              </a:highlight>
              <a:latin typeface="Consolas"/>
            </a:endParaRPr>
          </a:p>
          <a:p>
            <a:r>
              <a:rPr lang="fr-FR" dirty="0" smtClean="0">
                <a:solidFill>
                  <a:srgbClr val="000080"/>
                </a:solidFill>
                <a:highlight>
                  <a:srgbClr val="FFFFFF"/>
                </a:highlight>
                <a:latin typeface="Consolas"/>
              </a:rPr>
              <a:t>f</a:t>
            </a:r>
            <a:r>
              <a:rPr lang="fr-FR" dirty="0" smtClean="0">
                <a:solidFill>
                  <a:srgbClr val="000000"/>
                </a:solidFill>
                <a:highlight>
                  <a:srgbClr val="FFFFFF"/>
                </a:highlight>
                <a:latin typeface="Consolas"/>
              </a:rPr>
              <a:t>(</a:t>
            </a:r>
            <a:r>
              <a:rPr lang="fr-FR" dirty="0" smtClean="0">
                <a:solidFill>
                  <a:srgbClr val="000080"/>
                </a:solidFill>
                <a:highlight>
                  <a:srgbClr val="FFFFFF"/>
                </a:highlight>
                <a:latin typeface="Consolas"/>
              </a:rPr>
              <a:t>x</a:t>
            </a:r>
            <a:r>
              <a:rPr lang="fr-FR" dirty="0" smtClean="0">
                <a:solidFill>
                  <a:srgbClr val="000000"/>
                </a:solidFill>
                <a:highlight>
                  <a:srgbClr val="FFFFFF"/>
                </a:highlight>
                <a:latin typeface="Consolas"/>
              </a:rPr>
              <a:t>), auto param = x; </a:t>
            </a:r>
            <a:r>
              <a:rPr lang="fr-FR" dirty="0">
                <a:solidFill>
                  <a:srgbClr val="008000"/>
                </a:solidFill>
                <a:highlight>
                  <a:srgbClr val="FFFFFF"/>
                </a:highlight>
                <a:latin typeface="Consolas"/>
              </a:rPr>
              <a:t>// T ≡ int, param's type ≡ int</a:t>
            </a:r>
            <a:endParaRPr lang="fr-FR" dirty="0">
              <a:solidFill>
                <a:srgbClr val="000000"/>
              </a:solidFill>
              <a:highlight>
                <a:srgbClr val="FFFFFF"/>
              </a:highlight>
              <a:latin typeface="Consolas"/>
            </a:endParaRPr>
          </a:p>
          <a:p>
            <a:r>
              <a:rPr lang="fr-FR" dirty="0" smtClean="0">
                <a:solidFill>
                  <a:srgbClr val="000080"/>
                </a:solidFill>
                <a:highlight>
                  <a:srgbClr val="FFFFFF"/>
                </a:highlight>
                <a:latin typeface="Consolas"/>
              </a:rPr>
              <a:t>f</a:t>
            </a:r>
            <a:r>
              <a:rPr lang="fr-FR" dirty="0" smtClean="0">
                <a:solidFill>
                  <a:srgbClr val="000000"/>
                </a:solidFill>
                <a:highlight>
                  <a:srgbClr val="FFFFFF"/>
                </a:highlight>
                <a:latin typeface="Consolas"/>
              </a:rPr>
              <a:t>(</a:t>
            </a:r>
            <a:r>
              <a:rPr lang="fr-FR" dirty="0" smtClean="0">
                <a:solidFill>
                  <a:srgbClr val="000080"/>
                </a:solidFill>
                <a:highlight>
                  <a:srgbClr val="FFFFFF"/>
                </a:highlight>
                <a:latin typeface="Consolas"/>
              </a:rPr>
              <a:t>cx</a:t>
            </a:r>
            <a:r>
              <a:rPr lang="fr-FR" dirty="0" smtClean="0">
                <a:solidFill>
                  <a:srgbClr val="000000"/>
                </a:solidFill>
                <a:highlight>
                  <a:srgbClr val="FFFFFF"/>
                </a:highlight>
                <a:latin typeface="Consolas"/>
              </a:rPr>
              <a:t>), auto param = cx; </a:t>
            </a:r>
            <a:r>
              <a:rPr lang="fr-FR" dirty="0">
                <a:solidFill>
                  <a:srgbClr val="008000"/>
                </a:solidFill>
                <a:highlight>
                  <a:srgbClr val="FFFFFF"/>
                </a:highlight>
                <a:latin typeface="Consolas"/>
              </a:rPr>
              <a:t>// T ≡ int, param's type ≡ int</a:t>
            </a:r>
            <a:endParaRPr lang="fr-FR" dirty="0">
              <a:solidFill>
                <a:srgbClr val="000000"/>
              </a:solidFill>
              <a:highlight>
                <a:srgbClr val="FFFFFF"/>
              </a:highlight>
              <a:latin typeface="Consolas"/>
            </a:endParaRPr>
          </a:p>
          <a:p>
            <a:r>
              <a:rPr lang="fr-FR" dirty="0" smtClean="0">
                <a:solidFill>
                  <a:srgbClr val="000080"/>
                </a:solidFill>
                <a:highlight>
                  <a:srgbClr val="FFFFFF"/>
                </a:highlight>
                <a:latin typeface="Consolas"/>
              </a:rPr>
              <a:t>f</a:t>
            </a:r>
            <a:r>
              <a:rPr lang="fr-FR" dirty="0" smtClean="0">
                <a:solidFill>
                  <a:srgbClr val="000000"/>
                </a:solidFill>
                <a:highlight>
                  <a:srgbClr val="FFFFFF"/>
                </a:highlight>
                <a:latin typeface="Consolas"/>
              </a:rPr>
              <a:t>(</a:t>
            </a:r>
            <a:r>
              <a:rPr lang="fr-FR" dirty="0" smtClean="0">
                <a:solidFill>
                  <a:srgbClr val="000080"/>
                </a:solidFill>
                <a:highlight>
                  <a:srgbClr val="FFFFFF"/>
                </a:highlight>
                <a:latin typeface="Consolas"/>
              </a:rPr>
              <a:t>rx</a:t>
            </a:r>
            <a:r>
              <a:rPr lang="fr-FR" dirty="0" smtClean="0">
                <a:solidFill>
                  <a:srgbClr val="000000"/>
                </a:solidFill>
                <a:highlight>
                  <a:srgbClr val="FFFFFF"/>
                </a:highlight>
                <a:latin typeface="Consolas"/>
              </a:rPr>
              <a:t>), auto param = rx; </a:t>
            </a:r>
            <a:r>
              <a:rPr lang="fr-FR" dirty="0">
                <a:solidFill>
                  <a:srgbClr val="008000"/>
                </a:solidFill>
                <a:highlight>
                  <a:srgbClr val="FFFFFF"/>
                </a:highlight>
                <a:latin typeface="Consolas"/>
              </a:rPr>
              <a:t>// T ≡ int, param's type ≡ int</a:t>
            </a:r>
            <a:endParaRPr lang="en-US" dirty="0"/>
          </a:p>
        </p:txBody>
      </p:sp>
    </p:spTree>
    <p:extLst>
      <p:ext uri="{BB962C8B-B14F-4D97-AF65-F5344CB8AC3E}">
        <p14:creationId xmlns:p14="http://schemas.microsoft.com/office/powerpoint/2010/main" xmlns="" val="28229787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rvalue</a:t>
            </a:r>
            <a:r>
              <a:rPr lang="en-US" dirty="0" smtClean="0"/>
              <a:t> </a:t>
            </a:r>
            <a:r>
              <a:rPr lang="en-US" dirty="0" err="1" smtClean="0"/>
              <a:t>refrerence</a:t>
            </a:r>
            <a:endParaRPr lang="en-US" dirty="0"/>
          </a:p>
        </p:txBody>
      </p:sp>
      <p:sp>
        <p:nvSpPr>
          <p:cNvPr id="3" name="内容占位符 2"/>
          <p:cNvSpPr>
            <a:spLocks noGrp="1"/>
          </p:cNvSpPr>
          <p:nvPr>
            <p:ph sz="quarter" idx="1"/>
          </p:nvPr>
        </p:nvSpPr>
        <p:spPr/>
        <p:txBody>
          <a:bodyPr/>
          <a:lstStyle/>
          <a:p>
            <a:pPr marL="0" indent="0">
              <a:buNone/>
            </a:pPr>
            <a:r>
              <a:rPr lang="en-US" sz="2800" dirty="0" err="1" smtClean="0"/>
              <a:t>Rvalue</a:t>
            </a:r>
            <a:r>
              <a:rPr lang="en-US" sz="2800" dirty="0" smtClean="0"/>
              <a:t> is a kind of reference which can </a:t>
            </a:r>
            <a:r>
              <a:rPr lang="en-US" sz="2800" dirty="0"/>
              <a:t>refer to </a:t>
            </a:r>
            <a:r>
              <a:rPr lang="en-US" sz="2800" dirty="0" smtClean="0"/>
              <a:t>a temporary object, and allow programmers avoid unnecessary copying.</a:t>
            </a:r>
            <a:endParaRPr lang="en-US" sz="2800" dirty="0"/>
          </a:p>
          <a:p>
            <a:pPr marL="0" indent="0">
              <a:buNone/>
            </a:pPr>
            <a:endParaRPr lang="en-US" dirty="0" smtClean="0"/>
          </a:p>
        </p:txBody>
      </p:sp>
    </p:spTree>
    <p:extLst>
      <p:ext uri="{BB962C8B-B14F-4D97-AF65-F5344CB8AC3E}">
        <p14:creationId xmlns:p14="http://schemas.microsoft.com/office/powerpoint/2010/main" xmlns="" val="13564759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rvalue</a:t>
            </a:r>
            <a:r>
              <a:rPr lang="en-US" dirty="0" smtClean="0"/>
              <a:t> </a:t>
            </a:r>
            <a:r>
              <a:rPr lang="en-US" dirty="0" err="1" smtClean="0"/>
              <a:t>refrerence</a:t>
            </a:r>
            <a:endParaRPr lang="en-US" dirty="0"/>
          </a:p>
        </p:txBody>
      </p:sp>
      <p:sp>
        <p:nvSpPr>
          <p:cNvPr id="3" name="内容占位符 2"/>
          <p:cNvSpPr>
            <a:spLocks noGrp="1"/>
          </p:cNvSpPr>
          <p:nvPr>
            <p:ph sz="quarter" idx="1"/>
          </p:nvPr>
        </p:nvSpPr>
        <p:spPr/>
        <p:txBody>
          <a:bodyPr/>
          <a:lstStyle/>
          <a:p>
            <a:pPr marL="0" indent="0">
              <a:buNone/>
            </a:pPr>
            <a:r>
              <a:rPr lang="en-US" sz="2800" dirty="0" err="1" smtClean="0"/>
              <a:t>Rvalue</a:t>
            </a:r>
            <a:r>
              <a:rPr lang="en-US" sz="2800" dirty="0" smtClean="0"/>
              <a:t> is a kind of reference which can </a:t>
            </a:r>
            <a:r>
              <a:rPr lang="en-US" sz="2800" dirty="0"/>
              <a:t>refer to </a:t>
            </a:r>
            <a:r>
              <a:rPr lang="en-US" sz="2800" dirty="0" smtClean="0"/>
              <a:t>a temporary object, and allow programmers avoid unnecessary copying.</a:t>
            </a:r>
          </a:p>
          <a:p>
            <a:pPr marL="0" indent="0">
              <a:buNone/>
            </a:pPr>
            <a:endParaRPr lang="en-US" sz="2800" dirty="0"/>
          </a:p>
          <a:p>
            <a:pPr marL="0" indent="0">
              <a:buNone/>
            </a:pPr>
            <a:r>
              <a:rPr lang="en-US" sz="2800" dirty="0"/>
              <a:t>But what exactly is temporary object?</a:t>
            </a:r>
          </a:p>
          <a:p>
            <a:pPr marL="0" indent="0">
              <a:buNone/>
            </a:pPr>
            <a:endParaRPr lang="en-US" sz="2800" dirty="0"/>
          </a:p>
          <a:p>
            <a:pPr marL="0" indent="0">
              <a:buNone/>
            </a:pPr>
            <a:endParaRPr lang="en-US" dirty="0" smtClean="0"/>
          </a:p>
        </p:txBody>
      </p:sp>
    </p:spTree>
    <p:extLst>
      <p:ext uri="{BB962C8B-B14F-4D97-AF65-F5344CB8AC3E}">
        <p14:creationId xmlns:p14="http://schemas.microsoft.com/office/powerpoint/2010/main" xmlns="" val="28309579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rvalue</a:t>
            </a:r>
            <a:r>
              <a:rPr lang="en-US" dirty="0"/>
              <a:t> </a:t>
            </a:r>
            <a:r>
              <a:rPr lang="en-US" dirty="0" err="1"/>
              <a:t>refrerence</a:t>
            </a:r>
            <a:endParaRPr lang="en-US" dirty="0"/>
          </a:p>
        </p:txBody>
      </p:sp>
      <p:sp>
        <p:nvSpPr>
          <p:cNvPr id="3" name="内容占位符 2"/>
          <p:cNvSpPr>
            <a:spLocks noGrp="1"/>
          </p:cNvSpPr>
          <p:nvPr>
            <p:ph sz="quarter" idx="1"/>
          </p:nvPr>
        </p:nvSpPr>
        <p:spPr/>
        <p:txBody>
          <a:bodyPr>
            <a:normAutofit fontScale="55000" lnSpcReduction="20000"/>
          </a:bodyPr>
          <a:lstStyle/>
          <a:p>
            <a:pPr marL="0" indent="0">
              <a:buNone/>
            </a:pPr>
            <a:r>
              <a:rPr lang="en-US" sz="4700" dirty="0" smtClean="0"/>
              <a:t>Value categories</a:t>
            </a:r>
          </a:p>
          <a:p>
            <a:pPr marL="0" indent="0">
              <a:buNone/>
            </a:pPr>
            <a:r>
              <a:rPr lang="en-US" sz="3300" dirty="0"/>
              <a:t>Each C++ expression (an operator with its operands, a literal, a variable name, etc.) is characterized by two independent properties: a </a:t>
            </a:r>
            <a:r>
              <a:rPr lang="en-US" sz="3300" i="1" dirty="0"/>
              <a:t>type</a:t>
            </a:r>
            <a:r>
              <a:rPr lang="en-US" sz="3300" dirty="0"/>
              <a:t> and a </a:t>
            </a:r>
            <a:r>
              <a:rPr lang="en-US" sz="3300" i="1" dirty="0"/>
              <a:t>value category</a:t>
            </a:r>
            <a:r>
              <a:rPr lang="en-US" sz="3300" dirty="0"/>
              <a:t>. Each expression has some non-reference type, and each expression belongs to exactly one of the three primary value categories: </a:t>
            </a:r>
            <a:r>
              <a:rPr lang="en-US" sz="3300" b="1" i="1" dirty="0" err="1"/>
              <a:t>prvalue</a:t>
            </a:r>
            <a:r>
              <a:rPr lang="en-US" sz="3300" dirty="0"/>
              <a:t>, </a:t>
            </a:r>
            <a:r>
              <a:rPr lang="en-US" sz="3300" b="1" i="1" dirty="0" err="1"/>
              <a:t>xvalue</a:t>
            </a:r>
            <a:r>
              <a:rPr lang="en-US" sz="3300" dirty="0"/>
              <a:t>, </a:t>
            </a:r>
            <a:r>
              <a:rPr lang="en-US" sz="3300" b="1" i="1" dirty="0" err="1"/>
              <a:t>lvalue</a:t>
            </a:r>
            <a:r>
              <a:rPr lang="en-US" sz="3300" dirty="0"/>
              <a:t>, defined as follows</a:t>
            </a:r>
            <a:r>
              <a:rPr lang="en-US" sz="3300" dirty="0" smtClean="0"/>
              <a:t>:</a:t>
            </a:r>
          </a:p>
          <a:p>
            <a:pPr marL="0" indent="0">
              <a:buNone/>
            </a:pPr>
            <a:endParaRPr lang="en-US" sz="3300" dirty="0" smtClean="0"/>
          </a:p>
          <a:p>
            <a:r>
              <a:rPr lang="en-US" dirty="0"/>
              <a:t>An </a:t>
            </a:r>
            <a:r>
              <a:rPr lang="en-US" b="1" i="1" dirty="0" err="1"/>
              <a:t>lvalue</a:t>
            </a:r>
            <a:r>
              <a:rPr lang="en-US" i="1" dirty="0"/>
              <a:t> </a:t>
            </a:r>
            <a:r>
              <a:rPr lang="en-US" dirty="0"/>
              <a:t>(so-called, historically, because </a:t>
            </a:r>
            <a:r>
              <a:rPr lang="en-US" dirty="0" err="1"/>
              <a:t>lvalues</a:t>
            </a:r>
            <a:r>
              <a:rPr lang="en-US" dirty="0"/>
              <a:t> could appear on the left-hand </a:t>
            </a:r>
            <a:r>
              <a:rPr lang="en-US" dirty="0" smtClean="0"/>
              <a:t>side of </a:t>
            </a:r>
            <a:r>
              <a:rPr lang="en-US" dirty="0"/>
              <a:t>an assignment expression) designates a function or an object</a:t>
            </a:r>
            <a:r>
              <a:rPr lang="en-US" dirty="0" smtClean="0"/>
              <a:t>.</a:t>
            </a:r>
          </a:p>
          <a:p>
            <a:r>
              <a:rPr lang="en-US" dirty="0"/>
              <a:t>An </a:t>
            </a:r>
            <a:r>
              <a:rPr lang="en-US" b="1" i="1" dirty="0" err="1"/>
              <a:t>xvalue</a:t>
            </a:r>
            <a:r>
              <a:rPr lang="en-US" i="1" dirty="0"/>
              <a:t> </a:t>
            </a:r>
            <a:r>
              <a:rPr lang="en-US" dirty="0"/>
              <a:t>(an “</a:t>
            </a:r>
            <a:r>
              <a:rPr lang="en-US" dirty="0" err="1"/>
              <a:t>eXpiring</a:t>
            </a:r>
            <a:r>
              <a:rPr lang="en-US" dirty="0"/>
              <a:t>” value) also refers to an object, usually near the end of </a:t>
            </a:r>
            <a:r>
              <a:rPr lang="en-US" dirty="0" smtClean="0"/>
              <a:t>its lifetime </a:t>
            </a:r>
            <a:r>
              <a:rPr lang="en-US" dirty="0"/>
              <a:t>(so that its resources may be moved, for example). An </a:t>
            </a:r>
            <a:r>
              <a:rPr lang="en-US" dirty="0" err="1"/>
              <a:t>xvalue</a:t>
            </a:r>
            <a:r>
              <a:rPr lang="en-US" dirty="0"/>
              <a:t> is the </a:t>
            </a:r>
            <a:r>
              <a:rPr lang="en-US" dirty="0" smtClean="0"/>
              <a:t>result of </a:t>
            </a:r>
            <a:r>
              <a:rPr lang="en-US" dirty="0"/>
              <a:t>certain kinds of expressions involving </a:t>
            </a:r>
            <a:r>
              <a:rPr lang="en-US" dirty="0" err="1"/>
              <a:t>rvalue</a:t>
            </a:r>
            <a:r>
              <a:rPr lang="en-US" dirty="0"/>
              <a:t> </a:t>
            </a:r>
            <a:r>
              <a:rPr lang="en-US" dirty="0" smtClean="0"/>
              <a:t>references. </a:t>
            </a:r>
          </a:p>
          <a:p>
            <a:r>
              <a:rPr lang="en-US" dirty="0"/>
              <a:t>A </a:t>
            </a:r>
            <a:r>
              <a:rPr lang="en-US" b="1" i="1" dirty="0" err="1"/>
              <a:t>glvalue</a:t>
            </a:r>
            <a:r>
              <a:rPr lang="en-US" i="1" dirty="0"/>
              <a:t> </a:t>
            </a:r>
            <a:r>
              <a:rPr lang="en-US" dirty="0"/>
              <a:t>(“generalized” </a:t>
            </a:r>
            <a:r>
              <a:rPr lang="en-US" dirty="0" err="1"/>
              <a:t>lvalue</a:t>
            </a:r>
            <a:r>
              <a:rPr lang="en-US" dirty="0"/>
              <a:t>) is an </a:t>
            </a:r>
            <a:r>
              <a:rPr lang="en-US" dirty="0" err="1"/>
              <a:t>lvalue</a:t>
            </a:r>
            <a:r>
              <a:rPr lang="en-US" dirty="0"/>
              <a:t> or an </a:t>
            </a:r>
            <a:r>
              <a:rPr lang="en-US" dirty="0" err="1" smtClean="0"/>
              <a:t>xvalue</a:t>
            </a:r>
            <a:r>
              <a:rPr lang="en-US" dirty="0" smtClean="0"/>
              <a:t>.</a:t>
            </a:r>
          </a:p>
          <a:p>
            <a:r>
              <a:rPr lang="en-US" dirty="0"/>
              <a:t>An </a:t>
            </a:r>
            <a:r>
              <a:rPr lang="en-US" b="1" i="1" dirty="0" err="1"/>
              <a:t>rvalue</a:t>
            </a:r>
            <a:r>
              <a:rPr lang="en-US" i="1" dirty="0"/>
              <a:t> </a:t>
            </a:r>
            <a:r>
              <a:rPr lang="en-US" dirty="0"/>
              <a:t>(so-called, historically, because </a:t>
            </a:r>
            <a:r>
              <a:rPr lang="en-US" dirty="0" err="1"/>
              <a:t>rvalues</a:t>
            </a:r>
            <a:r>
              <a:rPr lang="en-US" dirty="0"/>
              <a:t> could appear on the </a:t>
            </a:r>
            <a:r>
              <a:rPr lang="en-US" dirty="0" smtClean="0"/>
              <a:t>right-hand side </a:t>
            </a:r>
            <a:r>
              <a:rPr lang="en-US" dirty="0"/>
              <a:t>of an assignment expression) is an </a:t>
            </a:r>
            <a:r>
              <a:rPr lang="en-US" dirty="0" err="1"/>
              <a:t>xvalue</a:t>
            </a:r>
            <a:r>
              <a:rPr lang="en-US" dirty="0"/>
              <a:t>, a temporary object </a:t>
            </a:r>
            <a:r>
              <a:rPr lang="en-US" dirty="0" smtClean="0"/>
              <a:t>or </a:t>
            </a:r>
            <a:r>
              <a:rPr lang="en-US" dirty="0" err="1"/>
              <a:t>subobject</a:t>
            </a:r>
            <a:r>
              <a:rPr lang="en-US" dirty="0"/>
              <a:t> thereof, or a value that is not associated with an object. </a:t>
            </a:r>
            <a:endParaRPr lang="en-US" dirty="0" smtClean="0"/>
          </a:p>
          <a:p>
            <a:r>
              <a:rPr lang="en-US" dirty="0"/>
              <a:t>A </a:t>
            </a:r>
            <a:r>
              <a:rPr lang="en-US" b="1" i="1" dirty="0" err="1"/>
              <a:t>prvalue</a:t>
            </a:r>
            <a:r>
              <a:rPr lang="en-US" i="1" dirty="0"/>
              <a:t> </a:t>
            </a:r>
            <a:r>
              <a:rPr lang="en-US" dirty="0"/>
              <a:t>(“pure” </a:t>
            </a:r>
            <a:r>
              <a:rPr lang="en-US" dirty="0" err="1"/>
              <a:t>rvalue</a:t>
            </a:r>
            <a:r>
              <a:rPr lang="en-US" dirty="0"/>
              <a:t>) is an </a:t>
            </a:r>
            <a:r>
              <a:rPr lang="en-US" dirty="0" err="1"/>
              <a:t>rvalue</a:t>
            </a:r>
            <a:r>
              <a:rPr lang="en-US" dirty="0"/>
              <a:t> that is not an </a:t>
            </a:r>
            <a:r>
              <a:rPr lang="en-US" dirty="0" err="1"/>
              <a:t>xvalue</a:t>
            </a:r>
            <a:r>
              <a:rPr lang="en-US" dirty="0"/>
              <a:t>. </a:t>
            </a:r>
            <a:br>
              <a:rPr lang="en-US" dirty="0"/>
            </a:br>
            <a:r>
              <a:rPr lang="en-US" dirty="0"/>
              <a:t/>
            </a:r>
            <a:br>
              <a:rPr lang="en-US" dirty="0"/>
            </a:br>
            <a:r>
              <a:rPr lang="en-US" dirty="0"/>
              <a:t> </a:t>
            </a:r>
            <a:br>
              <a:rPr lang="en-US" dirty="0"/>
            </a:br>
            <a:r>
              <a:rPr lang="en-US" dirty="0"/>
              <a:t/>
            </a:r>
            <a:br>
              <a:rPr lang="en-US" dirty="0"/>
            </a:br>
            <a:endParaRPr lang="en-US" dirty="0"/>
          </a:p>
          <a:p>
            <a:pPr marL="0" indent="0">
              <a:buNone/>
            </a:pPr>
            <a:endParaRPr lang="en-US" dirty="0"/>
          </a:p>
        </p:txBody>
      </p:sp>
    </p:spTree>
    <p:extLst>
      <p:ext uri="{BB962C8B-B14F-4D97-AF65-F5344CB8AC3E}">
        <p14:creationId xmlns:p14="http://schemas.microsoft.com/office/powerpoint/2010/main" xmlns="" val="19308209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rvalue</a:t>
            </a:r>
            <a:r>
              <a:rPr lang="en-US" dirty="0"/>
              <a:t> </a:t>
            </a:r>
            <a:r>
              <a:rPr lang="en-US" dirty="0" err="1"/>
              <a:t>refrerence</a:t>
            </a:r>
            <a:endParaRPr lang="en-US" dirty="0"/>
          </a:p>
        </p:txBody>
      </p:sp>
      <p:sp>
        <p:nvSpPr>
          <p:cNvPr id="3" name="内容占位符 2"/>
          <p:cNvSpPr>
            <a:spLocks noGrp="1"/>
          </p:cNvSpPr>
          <p:nvPr>
            <p:ph sz="quarter" idx="1"/>
          </p:nvPr>
        </p:nvSpPr>
        <p:spPr/>
        <p:txBody>
          <a:bodyPr/>
          <a:lstStyle/>
          <a:p>
            <a:pPr marL="0" indent="0">
              <a:buNone/>
            </a:pPr>
            <a:r>
              <a:rPr lang="en-US" dirty="0"/>
              <a:t>Value categories</a:t>
            </a:r>
          </a:p>
          <a:p>
            <a:pPr marL="0" indent="0">
              <a:buNone/>
            </a:pP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287340" y="2924944"/>
            <a:ext cx="4600575" cy="2200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6965586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rvalue</a:t>
            </a:r>
            <a:r>
              <a:rPr lang="en-US" dirty="0"/>
              <a:t> </a:t>
            </a:r>
            <a:r>
              <a:rPr lang="en-US" dirty="0" err="1"/>
              <a:t>refrerence</a:t>
            </a:r>
            <a:endParaRPr lang="en-US" dirty="0"/>
          </a:p>
        </p:txBody>
      </p:sp>
      <p:sp>
        <p:nvSpPr>
          <p:cNvPr id="3" name="内容占位符 2"/>
          <p:cNvSpPr>
            <a:spLocks noGrp="1"/>
          </p:cNvSpPr>
          <p:nvPr>
            <p:ph sz="quarter" idx="1"/>
          </p:nvPr>
        </p:nvSpPr>
        <p:spPr/>
        <p:txBody>
          <a:bodyPr/>
          <a:lstStyle/>
          <a:p>
            <a:pPr marL="0" indent="0">
              <a:buNone/>
            </a:pPr>
            <a:r>
              <a:rPr lang="en-US" dirty="0"/>
              <a:t>Value categories</a:t>
            </a:r>
          </a:p>
          <a:p>
            <a:pPr marL="0" indent="0">
              <a:buNone/>
            </a:pPr>
            <a:endParaRPr lang="en-US" dirty="0"/>
          </a:p>
        </p:txBody>
      </p:sp>
      <p:sp>
        <p:nvSpPr>
          <p:cNvPr id="4" name="TextBox 3"/>
          <p:cNvSpPr txBox="1"/>
          <p:nvPr/>
        </p:nvSpPr>
        <p:spPr>
          <a:xfrm>
            <a:off x="539552" y="1988840"/>
            <a:ext cx="8795998" cy="4247317"/>
          </a:xfrm>
          <a:prstGeom prst="rect">
            <a:avLst/>
          </a:prstGeom>
          <a:noFill/>
        </p:spPr>
        <p:txBody>
          <a:bodyPr wrap="none" rtlCol="0">
            <a:spAutoFit/>
          </a:bodyPr>
          <a:lstStyle/>
          <a:p>
            <a:r>
              <a:rPr lang="en-US" dirty="0" err="1">
                <a:solidFill>
                  <a:srgbClr val="0000FF"/>
                </a:solidFill>
                <a:highlight>
                  <a:srgbClr val="FFFFFF"/>
                </a:highlight>
                <a:latin typeface="Consolas"/>
              </a:rPr>
              <a:t>struct</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X</a:t>
            </a:r>
            <a:r>
              <a:rPr lang="en-US" dirty="0">
                <a:solidFill>
                  <a:srgbClr val="000000"/>
                </a:solidFill>
                <a:highlight>
                  <a:srgbClr val="FFFFFF"/>
                </a:highlight>
                <a:latin typeface="Consolas"/>
              </a:rPr>
              <a:t> {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a:t>
            </a:r>
            <a:r>
              <a:rPr lang="en-US" dirty="0">
                <a:solidFill>
                  <a:srgbClr val="000080"/>
                </a:solidFill>
                <a:highlight>
                  <a:srgbClr val="FFFFFF"/>
                </a:highlight>
                <a:latin typeface="Consolas"/>
              </a:rPr>
              <a:t>n</a:t>
            </a:r>
            <a:r>
              <a:rPr lang="en-US" dirty="0">
                <a:solidFill>
                  <a:srgbClr val="000000"/>
                </a:solidFill>
                <a:highlight>
                  <a:srgbClr val="FFFFFF"/>
                </a:highlight>
                <a:latin typeface="Consolas"/>
              </a:rPr>
              <a:t>; };</a:t>
            </a:r>
          </a:p>
          <a:p>
            <a:r>
              <a:rPr lang="en-US" dirty="0">
                <a:solidFill>
                  <a:srgbClr val="0000FF"/>
                </a:solidFill>
                <a:highlight>
                  <a:srgbClr val="FFFFFF"/>
                </a:highlight>
                <a:latin typeface="Consolas"/>
              </a:rPr>
              <a:t>extern</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X</a:t>
            </a:r>
            <a:r>
              <a:rPr lang="en-US" dirty="0">
                <a:solidFill>
                  <a:srgbClr val="000000"/>
                </a:solidFill>
                <a:highlight>
                  <a:srgbClr val="FFFFFF"/>
                </a:highlight>
                <a:latin typeface="Consolas"/>
              </a:rPr>
              <a:t> </a:t>
            </a:r>
            <a:r>
              <a:rPr lang="en-US" dirty="0" err="1">
                <a:solidFill>
                  <a:srgbClr val="000080"/>
                </a:solidFill>
                <a:highlight>
                  <a:srgbClr val="FFFFFF"/>
                </a:highlight>
                <a:latin typeface="Consolas"/>
              </a:rPr>
              <a:t>x</a:t>
            </a:r>
            <a:r>
              <a:rPr lang="en-US" dirty="0" smtClean="0">
                <a:solidFill>
                  <a:srgbClr val="000000"/>
                </a:solidFill>
                <a:highlight>
                  <a:srgbClr val="FFFFFF"/>
                </a:highlight>
                <a:latin typeface="Consolas"/>
              </a:rPr>
              <a:t>;</a:t>
            </a:r>
          </a:p>
          <a:p>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a:t>
            </a:r>
            <a:r>
              <a:rPr lang="en-US" dirty="0" err="1">
                <a:solidFill>
                  <a:srgbClr val="880000"/>
                </a:solidFill>
                <a:highlight>
                  <a:srgbClr val="FFFFFF"/>
                </a:highlight>
                <a:latin typeface="Consolas"/>
              </a:rPr>
              <a:t>get_id</a:t>
            </a:r>
            <a:r>
              <a:rPr lang="en-US" dirty="0" smtClean="0">
                <a:solidFill>
                  <a:srgbClr val="000000"/>
                </a:solidFill>
                <a:highlight>
                  <a:srgbClr val="FFFFFF"/>
                </a:highlight>
                <a:latin typeface="Consolas"/>
              </a:rPr>
              <a:t>(){</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a:t>
            </a:r>
            <a:r>
              <a:rPr lang="en-US" dirty="0">
                <a:solidFill>
                  <a:srgbClr val="000080"/>
                </a:solidFill>
                <a:highlight>
                  <a:srgbClr val="FFFFFF"/>
                </a:highlight>
                <a:latin typeface="Consolas"/>
              </a:rPr>
              <a:t>id</a:t>
            </a:r>
            <a:r>
              <a:rPr lang="en-US" dirty="0">
                <a:solidFill>
                  <a:srgbClr val="000000"/>
                </a:solidFill>
                <a:highlight>
                  <a:srgbClr val="FFFFFF"/>
                </a:highlight>
                <a:latin typeface="Consolas"/>
              </a:rPr>
              <a:t> = 42; </a:t>
            </a:r>
            <a:r>
              <a:rPr lang="en-US" dirty="0">
                <a:solidFill>
                  <a:srgbClr val="008000"/>
                </a:solidFill>
                <a:highlight>
                  <a:srgbClr val="FFFFFF"/>
                </a:highlight>
                <a:latin typeface="Consolas"/>
              </a:rPr>
              <a:t>// id is </a:t>
            </a:r>
            <a:r>
              <a:rPr lang="en-US" dirty="0" err="1">
                <a:solidFill>
                  <a:srgbClr val="008000"/>
                </a:solidFill>
                <a:highlight>
                  <a:srgbClr val="FFFFFF"/>
                </a:highlight>
                <a:latin typeface="Consolas"/>
              </a:rPr>
              <a:t>lvalue</a:t>
            </a:r>
            <a:r>
              <a:rPr lang="en-US" dirty="0">
                <a:solidFill>
                  <a:srgbClr val="008000"/>
                </a:solidFill>
                <a:highlight>
                  <a:srgbClr val="FFFFFF"/>
                </a:highlight>
                <a:latin typeface="Consolas"/>
              </a:rPr>
              <a:t>, 42 is </a:t>
            </a:r>
            <a:r>
              <a:rPr lang="en-US" dirty="0" err="1">
                <a:solidFill>
                  <a:srgbClr val="008000"/>
                </a:solidFill>
                <a:highlight>
                  <a:srgbClr val="FFFFFF"/>
                </a:highlight>
                <a:latin typeface="Consolas"/>
              </a:rPr>
              <a:t>prvalue</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return</a:t>
            </a:r>
            <a:r>
              <a:rPr lang="en-US" dirty="0">
                <a:solidFill>
                  <a:srgbClr val="000000"/>
                </a:solidFill>
                <a:highlight>
                  <a:srgbClr val="FFFFFF"/>
                </a:highlight>
                <a:latin typeface="Consolas"/>
              </a:rPr>
              <a:t> </a:t>
            </a:r>
            <a:r>
              <a:rPr lang="en-US" dirty="0">
                <a:solidFill>
                  <a:srgbClr val="000080"/>
                </a:solidFill>
                <a:highlight>
                  <a:srgbClr val="FFFFFF"/>
                </a:highlight>
                <a:latin typeface="Consolas"/>
              </a:rPr>
              <a:t>id</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4;                   </a:t>
            </a:r>
            <a:r>
              <a:rPr lang="en-US" dirty="0">
                <a:solidFill>
                  <a:srgbClr val="008000"/>
                </a:solidFill>
                <a:highlight>
                  <a:srgbClr val="FFFFFF"/>
                </a:highlight>
                <a:latin typeface="Consolas"/>
              </a:rPr>
              <a:t>// </a:t>
            </a:r>
            <a:r>
              <a:rPr lang="en-US" dirty="0" err="1">
                <a:solidFill>
                  <a:srgbClr val="008000"/>
                </a:solidFill>
                <a:highlight>
                  <a:srgbClr val="FFFFFF"/>
                </a:highlight>
                <a:latin typeface="Consolas"/>
              </a:rPr>
              <a:t>prvalue</a:t>
            </a:r>
            <a:r>
              <a:rPr lang="en-US" dirty="0">
                <a:solidFill>
                  <a:srgbClr val="008000"/>
                </a:solidFill>
                <a:highlight>
                  <a:srgbClr val="FFFFFF"/>
                </a:highlight>
                <a:latin typeface="Consolas"/>
              </a:rPr>
              <a:t>: does not have an identity</a:t>
            </a:r>
            <a:endParaRPr lang="en-US" dirty="0">
              <a:solidFill>
                <a:srgbClr val="000000"/>
              </a:solidFill>
              <a:highlight>
                <a:srgbClr val="FFFFFF"/>
              </a:highlight>
              <a:latin typeface="Consolas"/>
            </a:endParaRPr>
          </a:p>
          <a:p>
            <a:r>
              <a:rPr lang="en-US" dirty="0">
                <a:solidFill>
                  <a:srgbClr val="000080"/>
                </a:solidFill>
                <a:highlight>
                  <a:srgbClr val="FFFFFF"/>
                </a:highlight>
                <a:latin typeface="Consolas"/>
              </a:rPr>
              <a:t>x</a:t>
            </a:r>
            <a:r>
              <a:rPr lang="en-US" dirty="0">
                <a:solidFill>
                  <a:srgbClr val="000000"/>
                </a:solidFill>
                <a:highlight>
                  <a:srgbClr val="FFFFFF"/>
                </a:highlight>
                <a:latin typeface="Consolas"/>
              </a:rPr>
              <a:t>;                   </a:t>
            </a:r>
            <a:r>
              <a:rPr lang="en-US" dirty="0">
                <a:solidFill>
                  <a:srgbClr val="008000"/>
                </a:solidFill>
                <a:highlight>
                  <a:srgbClr val="FFFFFF"/>
                </a:highlight>
                <a:latin typeface="Consolas"/>
              </a:rPr>
              <a:t>// </a:t>
            </a:r>
            <a:r>
              <a:rPr lang="en-US" dirty="0" err="1">
                <a:solidFill>
                  <a:srgbClr val="008000"/>
                </a:solidFill>
                <a:highlight>
                  <a:srgbClr val="FFFFFF"/>
                </a:highlight>
                <a:latin typeface="Consolas"/>
              </a:rPr>
              <a:t>lvalue</a:t>
            </a:r>
            <a:endParaRPr lang="en-US" dirty="0">
              <a:solidFill>
                <a:srgbClr val="000000"/>
              </a:solidFill>
              <a:highlight>
                <a:srgbClr val="FFFFFF"/>
              </a:highlight>
              <a:latin typeface="Consolas"/>
            </a:endParaRPr>
          </a:p>
          <a:p>
            <a:r>
              <a:rPr lang="en-US" dirty="0" err="1">
                <a:solidFill>
                  <a:srgbClr val="000080"/>
                </a:solidFill>
                <a:highlight>
                  <a:srgbClr val="FFFFFF"/>
                </a:highlight>
                <a:latin typeface="Consolas"/>
              </a:rPr>
              <a:t>x</a:t>
            </a:r>
            <a:r>
              <a:rPr lang="en-US" dirty="0" err="1">
                <a:solidFill>
                  <a:srgbClr val="000000"/>
                </a:solidFill>
                <a:highlight>
                  <a:srgbClr val="FFFFFF"/>
                </a:highlight>
                <a:latin typeface="Consolas"/>
              </a:rPr>
              <a:t>.</a:t>
            </a:r>
            <a:r>
              <a:rPr lang="en-US" dirty="0" err="1">
                <a:solidFill>
                  <a:srgbClr val="000080"/>
                </a:solidFill>
                <a:highlight>
                  <a:srgbClr val="FFFFFF"/>
                </a:highlight>
                <a:latin typeface="Consolas"/>
              </a:rPr>
              <a:t>n</a:t>
            </a:r>
            <a:r>
              <a:rPr lang="en-US" dirty="0">
                <a:solidFill>
                  <a:srgbClr val="000000"/>
                </a:solidFill>
                <a:highlight>
                  <a:srgbClr val="FFFFFF"/>
                </a:highlight>
                <a:latin typeface="Consolas"/>
              </a:rPr>
              <a:t>;                 </a:t>
            </a:r>
            <a:r>
              <a:rPr lang="en-US" dirty="0">
                <a:solidFill>
                  <a:srgbClr val="008000"/>
                </a:solidFill>
                <a:highlight>
                  <a:srgbClr val="FFFFFF"/>
                </a:highlight>
                <a:latin typeface="Consolas"/>
              </a:rPr>
              <a:t>// </a:t>
            </a:r>
            <a:r>
              <a:rPr lang="en-US" dirty="0" err="1">
                <a:solidFill>
                  <a:srgbClr val="008000"/>
                </a:solidFill>
                <a:highlight>
                  <a:srgbClr val="FFFFFF"/>
                </a:highlight>
                <a:latin typeface="Consolas"/>
              </a:rPr>
              <a:t>lvalue</a:t>
            </a:r>
            <a:endParaRPr lang="en-US" dirty="0">
              <a:solidFill>
                <a:srgbClr val="000000"/>
              </a:solidFill>
              <a:highlight>
                <a:srgbClr val="FFFFFF"/>
              </a:highlight>
              <a:latin typeface="Consolas"/>
            </a:endParaRPr>
          </a:p>
          <a:p>
            <a:r>
              <a:rPr lang="en-US" i="1" dirty="0" err="1">
                <a:solidFill>
                  <a:srgbClr val="0000FF"/>
                </a:solidFill>
                <a:highlight>
                  <a:srgbClr val="FFFFFF"/>
                </a:highlight>
                <a:latin typeface="Consolas"/>
              </a:rPr>
              <a:t>std</a:t>
            </a:r>
            <a:r>
              <a:rPr lang="en-US" dirty="0">
                <a:solidFill>
                  <a:srgbClr val="000000"/>
                </a:solidFill>
                <a:highlight>
                  <a:srgbClr val="FFFFFF"/>
                </a:highlight>
                <a:latin typeface="Consolas"/>
              </a:rPr>
              <a:t>::</a:t>
            </a:r>
            <a:r>
              <a:rPr lang="en-US" dirty="0">
                <a:solidFill>
                  <a:srgbClr val="880000"/>
                </a:solidFill>
                <a:highlight>
                  <a:srgbClr val="FFFFFF"/>
                </a:highlight>
                <a:latin typeface="Consolas"/>
              </a:rPr>
              <a:t>move</a:t>
            </a:r>
            <a:r>
              <a:rPr lang="en-US" dirty="0">
                <a:solidFill>
                  <a:srgbClr val="000000"/>
                </a:solidFill>
                <a:highlight>
                  <a:srgbClr val="FFFFFF"/>
                </a:highlight>
                <a:latin typeface="Consolas"/>
              </a:rPr>
              <a:t>(</a:t>
            </a:r>
            <a:r>
              <a:rPr lang="en-US" dirty="0">
                <a:solidFill>
                  <a:srgbClr val="000080"/>
                </a:solidFill>
                <a:highlight>
                  <a:srgbClr val="FFFFFF"/>
                </a:highlight>
                <a:latin typeface="Consolas"/>
              </a:rPr>
              <a:t>x</a:t>
            </a:r>
            <a:r>
              <a:rPr lang="en-US" dirty="0">
                <a:solidFill>
                  <a:srgbClr val="000000"/>
                </a:solidFill>
                <a:highlight>
                  <a:srgbClr val="FFFFFF"/>
                </a:highlight>
                <a:latin typeface="Consolas"/>
              </a:rPr>
              <a:t>);        </a:t>
            </a:r>
            <a:r>
              <a:rPr lang="en-US" dirty="0">
                <a:solidFill>
                  <a:srgbClr val="008000"/>
                </a:solidFill>
                <a:highlight>
                  <a:srgbClr val="FFFFFF"/>
                </a:highlight>
                <a:latin typeface="Consolas"/>
              </a:rPr>
              <a:t>// </a:t>
            </a:r>
            <a:r>
              <a:rPr lang="en-US" dirty="0" err="1">
                <a:solidFill>
                  <a:srgbClr val="008000"/>
                </a:solidFill>
                <a:highlight>
                  <a:srgbClr val="FFFFFF"/>
                </a:highlight>
                <a:latin typeface="Consolas"/>
              </a:rPr>
              <a:t>xvalue</a:t>
            </a:r>
            <a:endParaRPr lang="en-US" dirty="0">
              <a:solidFill>
                <a:srgbClr val="000000"/>
              </a:solidFill>
              <a:highlight>
                <a:srgbClr val="FFFFFF"/>
              </a:highlight>
              <a:latin typeface="Consolas"/>
            </a:endParaRPr>
          </a:p>
          <a:p>
            <a:r>
              <a:rPr lang="en-US" i="1" dirty="0" err="1">
                <a:solidFill>
                  <a:srgbClr val="0000FF"/>
                </a:solidFill>
                <a:highlight>
                  <a:srgbClr val="FFFFFF"/>
                </a:highlight>
                <a:latin typeface="Consolas"/>
              </a:rPr>
              <a:t>std</a:t>
            </a:r>
            <a:r>
              <a:rPr lang="en-US" dirty="0">
                <a:solidFill>
                  <a:srgbClr val="000000"/>
                </a:solidFill>
                <a:highlight>
                  <a:srgbClr val="FFFFFF"/>
                </a:highlight>
                <a:latin typeface="Consolas"/>
              </a:rPr>
              <a:t>::</a:t>
            </a:r>
            <a:r>
              <a:rPr lang="en-US" i="1" dirty="0">
                <a:solidFill>
                  <a:srgbClr val="880000"/>
                </a:solidFill>
                <a:highlight>
                  <a:srgbClr val="FFFFFF"/>
                </a:highlight>
                <a:latin typeface="Consolas"/>
              </a:rPr>
              <a:t>forward</a:t>
            </a:r>
            <a:r>
              <a:rPr lang="en-US" dirty="0">
                <a:solidFill>
                  <a:srgbClr val="000000"/>
                </a:solidFill>
                <a:highlight>
                  <a:srgbClr val="FFFFFF"/>
                </a:highlight>
                <a:latin typeface="Consolas"/>
              </a:rPr>
              <a:t>&lt;</a:t>
            </a:r>
            <a:r>
              <a:rPr lang="en-US" dirty="0">
                <a:solidFill>
                  <a:srgbClr val="0000FF"/>
                </a:solidFill>
                <a:highlight>
                  <a:srgbClr val="FFFFFF"/>
                </a:highlight>
                <a:latin typeface="Consolas"/>
              </a:rPr>
              <a:t>X</a:t>
            </a:r>
            <a:r>
              <a:rPr lang="en-US" dirty="0">
                <a:solidFill>
                  <a:srgbClr val="000000"/>
                </a:solidFill>
                <a:highlight>
                  <a:srgbClr val="FFFFFF"/>
                </a:highlight>
                <a:latin typeface="Consolas"/>
              </a:rPr>
              <a:t>&amp;&gt;(</a:t>
            </a:r>
            <a:r>
              <a:rPr lang="en-US" dirty="0">
                <a:solidFill>
                  <a:srgbClr val="000080"/>
                </a:solidFill>
                <a:highlight>
                  <a:srgbClr val="FFFFFF"/>
                </a:highlight>
                <a:latin typeface="Consolas"/>
              </a:rPr>
              <a:t>x</a:t>
            </a:r>
            <a:r>
              <a:rPr lang="en-US" dirty="0">
                <a:solidFill>
                  <a:srgbClr val="000000"/>
                </a:solidFill>
                <a:highlight>
                  <a:srgbClr val="FFFFFF"/>
                </a:highlight>
                <a:latin typeface="Consolas"/>
              </a:rPr>
              <a:t>); </a:t>
            </a:r>
            <a:r>
              <a:rPr lang="en-US" dirty="0">
                <a:solidFill>
                  <a:srgbClr val="008000"/>
                </a:solidFill>
                <a:highlight>
                  <a:srgbClr val="FFFFFF"/>
                </a:highlight>
                <a:latin typeface="Consolas"/>
              </a:rPr>
              <a:t>// </a:t>
            </a:r>
            <a:r>
              <a:rPr lang="en-US" dirty="0" err="1">
                <a:solidFill>
                  <a:srgbClr val="008000"/>
                </a:solidFill>
                <a:highlight>
                  <a:srgbClr val="FFFFFF"/>
                </a:highlight>
                <a:latin typeface="Consolas"/>
              </a:rPr>
              <a:t>lvalue</a:t>
            </a:r>
            <a:endParaRPr lang="en-US" dirty="0">
              <a:solidFill>
                <a:srgbClr val="000000"/>
              </a:solidFill>
              <a:highlight>
                <a:srgbClr val="FFFFFF"/>
              </a:highlight>
              <a:latin typeface="Consolas"/>
            </a:endParaRPr>
          </a:p>
          <a:p>
            <a:r>
              <a:rPr lang="en-US" dirty="0">
                <a:solidFill>
                  <a:srgbClr val="0000FF"/>
                </a:solidFill>
                <a:highlight>
                  <a:srgbClr val="FFFFFF"/>
                </a:highlight>
                <a:latin typeface="Consolas"/>
              </a:rPr>
              <a:t>X</a:t>
            </a:r>
            <a:r>
              <a:rPr lang="en-US" dirty="0">
                <a:solidFill>
                  <a:srgbClr val="000000"/>
                </a:solidFill>
                <a:highlight>
                  <a:srgbClr val="FFFFFF"/>
                </a:highlight>
                <a:latin typeface="Consolas"/>
              </a:rPr>
              <a:t>{ 4 };              </a:t>
            </a:r>
            <a:r>
              <a:rPr lang="en-US" dirty="0" smtClean="0">
                <a:solidFill>
                  <a:srgbClr val="008000"/>
                </a:solidFill>
                <a:highlight>
                  <a:srgbClr val="FFFFFF"/>
                </a:highlight>
                <a:latin typeface="Consolas"/>
              </a:rPr>
              <a:t>// </a:t>
            </a:r>
            <a:r>
              <a:rPr lang="en-US" dirty="0" err="1">
                <a:solidFill>
                  <a:srgbClr val="008000"/>
                </a:solidFill>
                <a:highlight>
                  <a:srgbClr val="FFFFFF"/>
                </a:highlight>
                <a:latin typeface="Consolas"/>
              </a:rPr>
              <a:t>prvalue</a:t>
            </a:r>
            <a:r>
              <a:rPr lang="en-US" dirty="0">
                <a:solidFill>
                  <a:srgbClr val="008000"/>
                </a:solidFill>
                <a:highlight>
                  <a:srgbClr val="FFFFFF"/>
                </a:highlight>
                <a:latin typeface="Consolas"/>
              </a:rPr>
              <a:t>: does not have an identity</a:t>
            </a:r>
            <a:endParaRPr lang="en-US" dirty="0">
              <a:solidFill>
                <a:srgbClr val="000000"/>
              </a:solidFill>
              <a:highlight>
                <a:srgbClr val="FFFFFF"/>
              </a:highlight>
              <a:latin typeface="Consolas"/>
            </a:endParaRPr>
          </a:p>
          <a:p>
            <a:r>
              <a:rPr lang="en-US" dirty="0">
                <a:solidFill>
                  <a:srgbClr val="0000FF"/>
                </a:solidFill>
                <a:highlight>
                  <a:srgbClr val="FFFFFF"/>
                </a:highlight>
                <a:latin typeface="Consolas"/>
              </a:rPr>
              <a:t>X</a:t>
            </a:r>
            <a:r>
              <a:rPr lang="en-US" dirty="0">
                <a:solidFill>
                  <a:srgbClr val="000000"/>
                </a:solidFill>
                <a:highlight>
                  <a:srgbClr val="FFFFFF"/>
                </a:highlight>
                <a:latin typeface="Consolas"/>
              </a:rPr>
              <a:t>{ 4 }.</a:t>
            </a:r>
            <a:r>
              <a:rPr lang="en-US" dirty="0">
                <a:solidFill>
                  <a:srgbClr val="000080"/>
                </a:solidFill>
                <a:highlight>
                  <a:srgbClr val="FFFFFF"/>
                </a:highlight>
                <a:latin typeface="Consolas"/>
              </a:rPr>
              <a:t>n</a:t>
            </a:r>
            <a:r>
              <a:rPr lang="en-US" dirty="0">
                <a:solidFill>
                  <a:srgbClr val="000000"/>
                </a:solidFill>
                <a:highlight>
                  <a:srgbClr val="FFFFFF"/>
                </a:highlight>
                <a:latin typeface="Consolas"/>
              </a:rPr>
              <a:t>;            </a:t>
            </a:r>
            <a:r>
              <a:rPr lang="en-US" dirty="0" smtClean="0">
                <a:solidFill>
                  <a:srgbClr val="008000"/>
                </a:solidFill>
                <a:highlight>
                  <a:srgbClr val="FFFFFF"/>
                </a:highlight>
                <a:latin typeface="Consolas"/>
              </a:rPr>
              <a:t>// </a:t>
            </a:r>
            <a:r>
              <a:rPr lang="en-US" dirty="0" err="1">
                <a:solidFill>
                  <a:srgbClr val="008000"/>
                </a:solidFill>
                <a:highlight>
                  <a:srgbClr val="FFFFFF"/>
                </a:highlight>
                <a:latin typeface="Consolas"/>
              </a:rPr>
              <a:t>xvalue</a:t>
            </a:r>
            <a:r>
              <a:rPr lang="en-US" dirty="0">
                <a:solidFill>
                  <a:srgbClr val="008000"/>
                </a:solidFill>
                <a:highlight>
                  <a:srgbClr val="FFFFFF"/>
                </a:highlight>
                <a:latin typeface="Consolas"/>
              </a:rPr>
              <a:t>: does have an identity and </a:t>
            </a:r>
            <a:r>
              <a:rPr lang="en-US" dirty="0" smtClean="0">
                <a:solidFill>
                  <a:srgbClr val="008000"/>
                </a:solidFill>
                <a:highlight>
                  <a:srgbClr val="FFFFFF"/>
                </a:highlight>
                <a:latin typeface="Consolas"/>
              </a:rPr>
              <a:t>denotes</a:t>
            </a:r>
            <a:endParaRPr lang="en-US" dirty="0">
              <a:solidFill>
                <a:srgbClr val="000000"/>
              </a:solidFill>
              <a:highlight>
                <a:srgbClr val="FFFFFF"/>
              </a:highlight>
              <a:latin typeface="Consolas"/>
            </a:endParaRPr>
          </a:p>
          <a:p>
            <a:r>
              <a:rPr lang="en-US" dirty="0" smtClean="0">
                <a:solidFill>
                  <a:srgbClr val="000000"/>
                </a:solidFill>
                <a:highlight>
                  <a:srgbClr val="FFFFFF"/>
                </a:highlight>
                <a:latin typeface="Consolas"/>
              </a:rPr>
              <a:t>                     </a:t>
            </a:r>
            <a:r>
              <a:rPr lang="en-US" dirty="0" smtClean="0">
                <a:solidFill>
                  <a:srgbClr val="008000"/>
                </a:solidFill>
                <a:highlight>
                  <a:srgbClr val="FFFFFF"/>
                </a:highlight>
                <a:latin typeface="Consolas"/>
              </a:rPr>
              <a:t>// </a:t>
            </a:r>
            <a:r>
              <a:rPr lang="en-US" dirty="0">
                <a:solidFill>
                  <a:srgbClr val="008000"/>
                </a:solidFill>
                <a:highlight>
                  <a:srgbClr val="FFFFFF"/>
                </a:highlight>
                <a:latin typeface="Consolas"/>
              </a:rPr>
              <a:t>resources </a:t>
            </a:r>
            <a:r>
              <a:rPr lang="en-US" dirty="0" smtClean="0">
                <a:solidFill>
                  <a:srgbClr val="008000"/>
                </a:solidFill>
                <a:highlight>
                  <a:srgbClr val="FFFFFF"/>
                </a:highlight>
                <a:latin typeface="Consolas"/>
              </a:rPr>
              <a:t>that </a:t>
            </a:r>
            <a:r>
              <a:rPr lang="en-US" dirty="0">
                <a:solidFill>
                  <a:srgbClr val="008000"/>
                </a:solidFill>
                <a:highlight>
                  <a:srgbClr val="FFFFFF"/>
                </a:highlight>
                <a:latin typeface="Consolas"/>
              </a:rPr>
              <a:t>can be reused</a:t>
            </a:r>
          </a:p>
          <a:p>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a:t>
            </a:r>
            <a:r>
              <a:rPr lang="en-US" dirty="0" err="1">
                <a:solidFill>
                  <a:srgbClr val="000080"/>
                </a:solidFill>
                <a:highlight>
                  <a:srgbClr val="FFFFFF"/>
                </a:highlight>
                <a:latin typeface="Consolas"/>
              </a:rPr>
              <a:t>new_id</a:t>
            </a:r>
            <a:r>
              <a:rPr lang="en-US" dirty="0">
                <a:solidFill>
                  <a:srgbClr val="000000"/>
                </a:solidFill>
                <a:highlight>
                  <a:srgbClr val="FFFFFF"/>
                </a:highlight>
                <a:latin typeface="Consolas"/>
              </a:rPr>
              <a:t> = </a:t>
            </a:r>
            <a:r>
              <a:rPr lang="en-US" dirty="0" err="1">
                <a:solidFill>
                  <a:srgbClr val="880000"/>
                </a:solidFill>
                <a:highlight>
                  <a:srgbClr val="FFFFFF"/>
                </a:highlight>
                <a:latin typeface="Consolas"/>
              </a:rPr>
              <a:t>get_id</a:t>
            </a:r>
            <a:r>
              <a:rPr lang="en-US" dirty="0" smtClean="0">
                <a:solidFill>
                  <a:srgbClr val="000000"/>
                </a:solidFill>
                <a:highlight>
                  <a:srgbClr val="FFFFFF"/>
                </a:highlight>
                <a:latin typeface="Consolas"/>
              </a:rPr>
              <a:t>();</a:t>
            </a:r>
            <a:r>
              <a:rPr lang="en-US" dirty="0" smtClean="0">
                <a:solidFill>
                  <a:srgbClr val="008000"/>
                </a:solidFill>
                <a:highlight>
                  <a:srgbClr val="FFFFFF"/>
                </a:highlight>
                <a:latin typeface="Consolas"/>
              </a:rPr>
              <a:t>// </a:t>
            </a:r>
            <a:r>
              <a:rPr lang="en-US" dirty="0" err="1">
                <a:solidFill>
                  <a:srgbClr val="008000"/>
                </a:solidFill>
                <a:highlight>
                  <a:srgbClr val="FFFFFF"/>
                </a:highlight>
                <a:latin typeface="Consolas"/>
              </a:rPr>
              <a:t>new_id</a:t>
            </a:r>
            <a:r>
              <a:rPr lang="en-US" dirty="0">
                <a:solidFill>
                  <a:srgbClr val="008000"/>
                </a:solidFill>
                <a:highlight>
                  <a:srgbClr val="FFFFFF"/>
                </a:highlight>
                <a:latin typeface="Consolas"/>
              </a:rPr>
              <a:t> is </a:t>
            </a:r>
            <a:r>
              <a:rPr lang="en-US" dirty="0" err="1">
                <a:solidFill>
                  <a:srgbClr val="008000"/>
                </a:solidFill>
                <a:highlight>
                  <a:srgbClr val="FFFFFF"/>
                </a:highlight>
                <a:latin typeface="Consolas"/>
              </a:rPr>
              <a:t>lvalue</a:t>
            </a:r>
            <a:r>
              <a:rPr lang="en-US" dirty="0">
                <a:solidFill>
                  <a:srgbClr val="008000"/>
                </a:solidFill>
                <a:highlight>
                  <a:srgbClr val="FFFFFF"/>
                </a:highlight>
                <a:latin typeface="Consolas"/>
              </a:rPr>
              <a:t>, </a:t>
            </a:r>
            <a:r>
              <a:rPr lang="en-US" dirty="0" err="1">
                <a:solidFill>
                  <a:srgbClr val="008000"/>
                </a:solidFill>
                <a:highlight>
                  <a:srgbClr val="FFFFFF"/>
                </a:highlight>
                <a:latin typeface="Consolas"/>
              </a:rPr>
              <a:t>get_id</a:t>
            </a:r>
            <a:r>
              <a:rPr lang="en-US" dirty="0">
                <a:solidFill>
                  <a:srgbClr val="008000"/>
                </a:solidFill>
                <a:highlight>
                  <a:srgbClr val="FFFFFF"/>
                </a:highlight>
                <a:latin typeface="Consolas"/>
              </a:rPr>
              <a:t>() returns </a:t>
            </a:r>
            <a:r>
              <a:rPr lang="en-US" dirty="0" err="1">
                <a:solidFill>
                  <a:srgbClr val="008000"/>
                </a:solidFill>
                <a:highlight>
                  <a:srgbClr val="FFFFFF"/>
                </a:highlight>
                <a:latin typeface="Consolas"/>
              </a:rPr>
              <a:t>prvalue</a:t>
            </a:r>
            <a:endParaRPr lang="en-US" dirty="0"/>
          </a:p>
        </p:txBody>
      </p:sp>
    </p:spTree>
    <p:extLst>
      <p:ext uri="{BB962C8B-B14F-4D97-AF65-F5344CB8AC3E}">
        <p14:creationId xmlns:p14="http://schemas.microsoft.com/office/powerpoint/2010/main" xmlns="" val="41731007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rvalue</a:t>
            </a:r>
            <a:r>
              <a:rPr lang="en-US" dirty="0" smtClean="0"/>
              <a:t> </a:t>
            </a:r>
            <a:r>
              <a:rPr lang="en-US" dirty="0" err="1" smtClean="0"/>
              <a:t>refrerence</a:t>
            </a:r>
            <a:endParaRPr lang="en-US" dirty="0"/>
          </a:p>
        </p:txBody>
      </p:sp>
      <p:sp>
        <p:nvSpPr>
          <p:cNvPr id="3" name="内容占位符 2"/>
          <p:cNvSpPr>
            <a:spLocks noGrp="1"/>
          </p:cNvSpPr>
          <p:nvPr>
            <p:ph sz="quarter" idx="1"/>
          </p:nvPr>
        </p:nvSpPr>
        <p:spPr/>
        <p:txBody>
          <a:bodyPr/>
          <a:lstStyle/>
          <a:p>
            <a:pPr marL="0" indent="0">
              <a:buNone/>
            </a:pPr>
            <a:r>
              <a:rPr lang="en-US" sz="2800" dirty="0" err="1" smtClean="0"/>
              <a:t>Rvalue</a:t>
            </a:r>
            <a:r>
              <a:rPr lang="en-US" sz="2800" dirty="0" smtClean="0"/>
              <a:t> is a kind of reference which can </a:t>
            </a:r>
            <a:r>
              <a:rPr lang="en-US" sz="2800" dirty="0"/>
              <a:t>refer to </a:t>
            </a:r>
            <a:r>
              <a:rPr lang="en-US" sz="2800" dirty="0" smtClean="0"/>
              <a:t>a temporary object, and allow programmers avoid unnecessary copying.</a:t>
            </a:r>
          </a:p>
          <a:p>
            <a:pPr marL="0" indent="0">
              <a:buNone/>
            </a:pPr>
            <a:endParaRPr lang="en-US" sz="2800" dirty="0"/>
          </a:p>
          <a:p>
            <a:pPr marL="0" indent="0">
              <a:buNone/>
            </a:pPr>
            <a:r>
              <a:rPr lang="en-US" sz="2800" dirty="0"/>
              <a:t>But what exactly is temporary object</a:t>
            </a:r>
            <a:r>
              <a:rPr lang="en-US" sz="2800" dirty="0" smtClean="0"/>
              <a:t>?</a:t>
            </a:r>
          </a:p>
          <a:p>
            <a:pPr marL="0" indent="0">
              <a:buNone/>
            </a:pPr>
            <a:r>
              <a:rPr lang="en-US" sz="2800" dirty="0" err="1" smtClean="0"/>
              <a:t>rvalue</a:t>
            </a:r>
            <a:r>
              <a:rPr lang="en-US" sz="2800" dirty="0" smtClean="0"/>
              <a:t>!</a:t>
            </a:r>
            <a:endParaRPr lang="en-US" sz="2800" dirty="0"/>
          </a:p>
          <a:p>
            <a:pPr marL="0" indent="0">
              <a:buNone/>
            </a:pPr>
            <a:endParaRPr lang="en-US" sz="2800" dirty="0"/>
          </a:p>
          <a:p>
            <a:pPr marL="0" indent="0">
              <a:buNone/>
            </a:pPr>
            <a:r>
              <a:rPr lang="en-US" dirty="0" smtClean="0"/>
              <a:t>Like </a:t>
            </a:r>
            <a:r>
              <a:rPr lang="en-US" dirty="0" err="1" smtClean="0"/>
              <a:t>lvalue</a:t>
            </a:r>
            <a:r>
              <a:rPr lang="en-US" dirty="0" smtClean="0"/>
              <a:t> reference can be denoted as T&amp;, </a:t>
            </a:r>
            <a:r>
              <a:rPr lang="en-US" dirty="0" err="1" smtClean="0"/>
              <a:t>rvalue</a:t>
            </a:r>
            <a:r>
              <a:rPr lang="en-US" dirty="0" smtClean="0"/>
              <a:t> reference can be denoted as T&amp;&amp;.</a:t>
            </a:r>
          </a:p>
        </p:txBody>
      </p:sp>
    </p:spTree>
    <p:extLst>
      <p:ext uri="{BB962C8B-B14F-4D97-AF65-F5344CB8AC3E}">
        <p14:creationId xmlns:p14="http://schemas.microsoft.com/office/powerpoint/2010/main" xmlns="" val="24486417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rvalue</a:t>
            </a:r>
            <a:r>
              <a:rPr lang="en-US" dirty="0"/>
              <a:t> </a:t>
            </a:r>
            <a:r>
              <a:rPr lang="en-US" dirty="0" err="1"/>
              <a:t>refrerence</a:t>
            </a:r>
            <a:endParaRPr lang="en-US" dirty="0"/>
          </a:p>
        </p:txBody>
      </p:sp>
      <p:sp>
        <p:nvSpPr>
          <p:cNvPr id="3" name="内容占位符 2"/>
          <p:cNvSpPr>
            <a:spLocks noGrp="1"/>
          </p:cNvSpPr>
          <p:nvPr>
            <p:ph sz="quarter" idx="1"/>
          </p:nvPr>
        </p:nvSpPr>
        <p:spPr/>
        <p:txBody>
          <a:bodyPr>
            <a:normAutofit fontScale="40000" lnSpcReduction="20000"/>
          </a:bodyPr>
          <a:lstStyle/>
          <a:p>
            <a:pPr marL="0" indent="0">
              <a:buNone/>
            </a:pPr>
            <a:r>
              <a:rPr lang="en-US" sz="2800" dirty="0">
                <a:solidFill>
                  <a:srgbClr val="008000"/>
                </a:solidFill>
                <a:highlight>
                  <a:srgbClr val="FFFFFF"/>
                </a:highlight>
                <a:latin typeface="Consolas"/>
              </a:rPr>
              <a:t>// A class that contains a memory resource.  </a:t>
            </a:r>
            <a:endParaRPr lang="en-US" sz="2800" dirty="0">
              <a:solidFill>
                <a:srgbClr val="000000"/>
              </a:solidFill>
              <a:highlight>
                <a:srgbClr val="FFFFFF"/>
              </a:highlight>
              <a:latin typeface="Consolas"/>
            </a:endParaRPr>
          </a:p>
          <a:p>
            <a:pPr marL="0" indent="0">
              <a:buNone/>
            </a:pPr>
            <a:r>
              <a:rPr lang="en-US" sz="2800" dirty="0">
                <a:solidFill>
                  <a:srgbClr val="0000FF"/>
                </a:solidFill>
                <a:highlight>
                  <a:srgbClr val="FFFFFF"/>
                </a:highlight>
                <a:latin typeface="Consolas"/>
              </a:rPr>
              <a:t>class</a:t>
            </a:r>
            <a:r>
              <a:rPr lang="en-US" sz="2800" dirty="0">
                <a:solidFill>
                  <a:srgbClr val="000000"/>
                </a:solidFill>
                <a:highlight>
                  <a:srgbClr val="FFFFFF"/>
                </a:highlight>
                <a:latin typeface="Consolas"/>
              </a:rPr>
              <a:t> </a:t>
            </a:r>
            <a:r>
              <a:rPr lang="en-US" sz="2800" dirty="0" err="1">
                <a:solidFill>
                  <a:srgbClr val="0000FF"/>
                </a:solidFill>
                <a:highlight>
                  <a:srgbClr val="FFFFFF"/>
                </a:highlight>
                <a:latin typeface="Consolas"/>
              </a:rPr>
              <a:t>MemoryBlock</a:t>
            </a:r>
            <a:endParaRPr lang="en-US" sz="2800" dirty="0">
              <a:solidFill>
                <a:srgbClr val="000000"/>
              </a:solidFill>
              <a:highlight>
                <a:srgbClr val="FFFFFF"/>
              </a:highlight>
              <a:latin typeface="Consolas"/>
            </a:endParaRPr>
          </a:p>
          <a:p>
            <a:pPr marL="0" indent="0">
              <a:buNone/>
            </a:pPr>
            <a:r>
              <a:rPr lang="en-US" sz="2800" dirty="0">
                <a:solidFill>
                  <a:srgbClr val="000000"/>
                </a:solidFill>
                <a:highlight>
                  <a:srgbClr val="FFFFFF"/>
                </a:highlight>
                <a:latin typeface="Consolas"/>
              </a:rPr>
              <a:t>{</a:t>
            </a:r>
          </a:p>
          <a:p>
            <a:pPr marL="0" indent="0">
              <a:buNone/>
            </a:pPr>
            <a:r>
              <a:rPr lang="en-US" sz="2800" dirty="0">
                <a:solidFill>
                  <a:srgbClr val="000000"/>
                </a:solidFill>
                <a:highlight>
                  <a:srgbClr val="FFFFFF"/>
                </a:highlight>
                <a:latin typeface="Consolas"/>
              </a:rPr>
              <a:t>    </a:t>
            </a:r>
            <a:r>
              <a:rPr lang="en-US" sz="2800" dirty="0">
                <a:solidFill>
                  <a:srgbClr val="008000"/>
                </a:solidFill>
                <a:highlight>
                  <a:srgbClr val="FFFFFF"/>
                </a:highlight>
                <a:latin typeface="Consolas"/>
              </a:rPr>
              <a:t>// TODO: Add resources for the class here.  </a:t>
            </a:r>
            <a:endParaRPr lang="en-US" sz="2800" dirty="0">
              <a:solidFill>
                <a:srgbClr val="000000"/>
              </a:solidFill>
              <a:highlight>
                <a:srgbClr val="FFFFFF"/>
              </a:highlight>
              <a:latin typeface="Consolas"/>
            </a:endParaRPr>
          </a:p>
          <a:p>
            <a:pPr marL="0" indent="0">
              <a:buNone/>
            </a:pPr>
            <a:r>
              <a:rPr lang="en-US" sz="2800" dirty="0">
                <a:solidFill>
                  <a:srgbClr val="000000"/>
                </a:solidFill>
                <a:highlight>
                  <a:srgbClr val="FFFFFF"/>
                </a:highlight>
                <a:latin typeface="Consolas"/>
              </a:rPr>
              <a:t>};</a:t>
            </a:r>
          </a:p>
          <a:p>
            <a:pPr marL="0" indent="0">
              <a:buNone/>
            </a:pPr>
            <a:endParaRPr lang="en-US" sz="2800" dirty="0">
              <a:solidFill>
                <a:srgbClr val="000000"/>
              </a:solidFill>
              <a:highlight>
                <a:srgbClr val="FFFFFF"/>
              </a:highlight>
              <a:latin typeface="Consolas"/>
            </a:endParaRPr>
          </a:p>
          <a:p>
            <a:pPr marL="0" indent="0">
              <a:buNone/>
            </a:pPr>
            <a:r>
              <a:rPr lang="en-US" sz="2800" dirty="0">
                <a:solidFill>
                  <a:srgbClr val="0000FF"/>
                </a:solidFill>
                <a:highlight>
                  <a:srgbClr val="FFFFFF"/>
                </a:highlight>
                <a:latin typeface="Consolas"/>
              </a:rPr>
              <a:t>void</a:t>
            </a:r>
            <a:r>
              <a:rPr lang="en-US" sz="2800" dirty="0">
                <a:solidFill>
                  <a:srgbClr val="000000"/>
                </a:solidFill>
                <a:highlight>
                  <a:srgbClr val="FFFFFF"/>
                </a:highlight>
                <a:latin typeface="Consolas"/>
              </a:rPr>
              <a:t> </a:t>
            </a:r>
            <a:r>
              <a:rPr lang="en-US" sz="2800" dirty="0">
                <a:solidFill>
                  <a:srgbClr val="880000"/>
                </a:solidFill>
                <a:highlight>
                  <a:srgbClr val="FFFFFF"/>
                </a:highlight>
                <a:latin typeface="Consolas"/>
              </a:rPr>
              <a:t>g</a:t>
            </a:r>
            <a:r>
              <a:rPr lang="en-US" sz="2800" dirty="0">
                <a:solidFill>
                  <a:srgbClr val="000000"/>
                </a:solidFill>
                <a:highlight>
                  <a:srgbClr val="FFFFFF"/>
                </a:highlight>
                <a:latin typeface="Consolas"/>
              </a:rPr>
              <a:t>(</a:t>
            </a:r>
            <a:r>
              <a:rPr lang="en-US" sz="2800" dirty="0" err="1">
                <a:solidFill>
                  <a:srgbClr val="0000FF"/>
                </a:solidFill>
                <a:highlight>
                  <a:srgbClr val="FFFFFF"/>
                </a:highlight>
                <a:latin typeface="Consolas"/>
              </a:rPr>
              <a:t>const</a:t>
            </a:r>
            <a:r>
              <a:rPr lang="en-US" sz="2800" dirty="0">
                <a:solidFill>
                  <a:srgbClr val="000000"/>
                </a:solidFill>
                <a:highlight>
                  <a:srgbClr val="FFFFFF"/>
                </a:highlight>
                <a:latin typeface="Consolas"/>
              </a:rPr>
              <a:t> </a:t>
            </a:r>
            <a:r>
              <a:rPr lang="en-US" sz="2800" dirty="0" err="1">
                <a:solidFill>
                  <a:srgbClr val="0000FF"/>
                </a:solidFill>
                <a:highlight>
                  <a:srgbClr val="FFFFFF"/>
                </a:highlight>
                <a:latin typeface="Consolas"/>
              </a:rPr>
              <a:t>MemoryBlock</a:t>
            </a:r>
            <a:r>
              <a:rPr lang="en-US" sz="2800" dirty="0">
                <a:solidFill>
                  <a:srgbClr val="000000"/>
                </a:solidFill>
                <a:highlight>
                  <a:srgbClr val="FFFFFF"/>
                </a:highlight>
                <a:latin typeface="Consolas"/>
              </a:rPr>
              <a:t>&amp;)</a:t>
            </a:r>
          </a:p>
          <a:p>
            <a:pPr marL="0" indent="0">
              <a:buNone/>
            </a:pPr>
            <a:r>
              <a:rPr lang="en-US" sz="2800" dirty="0">
                <a:solidFill>
                  <a:srgbClr val="000000"/>
                </a:solidFill>
                <a:highlight>
                  <a:srgbClr val="FFFFFF"/>
                </a:highlight>
                <a:latin typeface="Consolas"/>
              </a:rPr>
              <a:t>{</a:t>
            </a:r>
          </a:p>
          <a:p>
            <a:pPr marL="0" indent="0">
              <a:buNone/>
            </a:pPr>
            <a:r>
              <a:rPr lang="en-US" sz="2800" dirty="0">
                <a:solidFill>
                  <a:srgbClr val="000000"/>
                </a:solidFill>
                <a:highlight>
                  <a:srgbClr val="FFFFFF"/>
                </a:highlight>
                <a:latin typeface="Consolas"/>
              </a:rPr>
              <a:t>    </a:t>
            </a:r>
            <a:r>
              <a:rPr lang="en-US" sz="2800" i="1" dirty="0" err="1">
                <a:solidFill>
                  <a:srgbClr val="000080"/>
                </a:solidFill>
                <a:highlight>
                  <a:srgbClr val="FFFFFF"/>
                </a:highlight>
                <a:latin typeface="Consolas"/>
              </a:rPr>
              <a:t>cout</a:t>
            </a:r>
            <a:r>
              <a:rPr lang="en-US" sz="2800" dirty="0">
                <a:solidFill>
                  <a:srgbClr val="000000"/>
                </a:solidFill>
                <a:highlight>
                  <a:srgbClr val="FFFFFF"/>
                </a:highlight>
                <a:latin typeface="Consolas"/>
              </a:rPr>
              <a:t> &lt;&lt; </a:t>
            </a:r>
            <a:r>
              <a:rPr lang="en-US" sz="2800" dirty="0">
                <a:solidFill>
                  <a:srgbClr val="A31515"/>
                </a:solidFill>
                <a:highlight>
                  <a:srgbClr val="FFFFFF"/>
                </a:highlight>
                <a:latin typeface="Consolas"/>
              </a:rPr>
              <a:t>"In g(</a:t>
            </a:r>
            <a:r>
              <a:rPr lang="en-US" sz="2800" dirty="0" err="1">
                <a:solidFill>
                  <a:srgbClr val="A31515"/>
                </a:solidFill>
                <a:highlight>
                  <a:srgbClr val="FFFFFF"/>
                </a:highlight>
                <a:latin typeface="Consolas"/>
              </a:rPr>
              <a:t>const</a:t>
            </a:r>
            <a:r>
              <a:rPr lang="en-US" sz="2800" dirty="0">
                <a:solidFill>
                  <a:srgbClr val="A31515"/>
                </a:solidFill>
                <a:highlight>
                  <a:srgbClr val="FFFFFF"/>
                </a:highlight>
                <a:latin typeface="Consolas"/>
              </a:rPr>
              <a:t> </a:t>
            </a:r>
            <a:r>
              <a:rPr lang="en-US" sz="2800" dirty="0" err="1">
                <a:solidFill>
                  <a:srgbClr val="A31515"/>
                </a:solidFill>
                <a:highlight>
                  <a:srgbClr val="FFFFFF"/>
                </a:highlight>
                <a:latin typeface="Consolas"/>
              </a:rPr>
              <a:t>MemoryBlock</a:t>
            </a:r>
            <a:r>
              <a:rPr lang="en-US" sz="2800" dirty="0">
                <a:solidFill>
                  <a:srgbClr val="A31515"/>
                </a:solidFill>
                <a:highlight>
                  <a:srgbClr val="FFFFFF"/>
                </a:highlight>
                <a:latin typeface="Consolas"/>
              </a:rPr>
              <a:t>&amp;)."</a:t>
            </a:r>
            <a:r>
              <a:rPr lang="en-US" sz="2800" dirty="0">
                <a:solidFill>
                  <a:srgbClr val="000000"/>
                </a:solidFill>
                <a:highlight>
                  <a:srgbClr val="FFFFFF"/>
                </a:highlight>
                <a:latin typeface="Consolas"/>
              </a:rPr>
              <a:t> &lt;&lt; </a:t>
            </a:r>
            <a:r>
              <a:rPr lang="en-US" sz="2800" i="1" dirty="0" err="1">
                <a:solidFill>
                  <a:srgbClr val="880000"/>
                </a:solidFill>
                <a:highlight>
                  <a:srgbClr val="FFFFFF"/>
                </a:highlight>
                <a:latin typeface="Consolas"/>
              </a:rPr>
              <a:t>endl</a:t>
            </a:r>
            <a:r>
              <a:rPr lang="en-US" sz="2800" dirty="0">
                <a:solidFill>
                  <a:srgbClr val="000000"/>
                </a:solidFill>
                <a:highlight>
                  <a:srgbClr val="FFFFFF"/>
                </a:highlight>
                <a:latin typeface="Consolas"/>
              </a:rPr>
              <a:t>;</a:t>
            </a:r>
          </a:p>
          <a:p>
            <a:pPr marL="0" indent="0">
              <a:buNone/>
            </a:pPr>
            <a:r>
              <a:rPr lang="en-US" sz="2800" dirty="0">
                <a:solidFill>
                  <a:srgbClr val="000000"/>
                </a:solidFill>
                <a:highlight>
                  <a:srgbClr val="FFFFFF"/>
                </a:highlight>
                <a:latin typeface="Consolas"/>
              </a:rPr>
              <a:t>}</a:t>
            </a:r>
          </a:p>
          <a:p>
            <a:pPr marL="0" indent="0">
              <a:buNone/>
            </a:pPr>
            <a:endParaRPr lang="en-US" sz="2800" dirty="0">
              <a:solidFill>
                <a:srgbClr val="000000"/>
              </a:solidFill>
              <a:highlight>
                <a:srgbClr val="FFFFFF"/>
              </a:highlight>
              <a:latin typeface="Consolas"/>
            </a:endParaRPr>
          </a:p>
          <a:p>
            <a:pPr marL="0" indent="0">
              <a:buNone/>
            </a:pPr>
            <a:r>
              <a:rPr lang="en-US" sz="2800" dirty="0">
                <a:solidFill>
                  <a:srgbClr val="0000FF"/>
                </a:solidFill>
                <a:highlight>
                  <a:srgbClr val="FFFFFF"/>
                </a:highlight>
                <a:latin typeface="Consolas"/>
              </a:rPr>
              <a:t>void</a:t>
            </a:r>
            <a:r>
              <a:rPr lang="en-US" sz="2800" dirty="0">
                <a:solidFill>
                  <a:srgbClr val="000000"/>
                </a:solidFill>
                <a:highlight>
                  <a:srgbClr val="FFFFFF"/>
                </a:highlight>
                <a:latin typeface="Consolas"/>
              </a:rPr>
              <a:t> </a:t>
            </a:r>
            <a:r>
              <a:rPr lang="en-US" sz="2800" dirty="0">
                <a:solidFill>
                  <a:srgbClr val="880000"/>
                </a:solidFill>
                <a:highlight>
                  <a:srgbClr val="FFFFFF"/>
                </a:highlight>
                <a:latin typeface="Consolas"/>
              </a:rPr>
              <a:t>g</a:t>
            </a:r>
            <a:r>
              <a:rPr lang="en-US" sz="2800" dirty="0">
                <a:solidFill>
                  <a:srgbClr val="000000"/>
                </a:solidFill>
                <a:highlight>
                  <a:srgbClr val="FFFFFF"/>
                </a:highlight>
                <a:latin typeface="Consolas"/>
              </a:rPr>
              <a:t>(</a:t>
            </a:r>
            <a:r>
              <a:rPr lang="en-US" sz="2800" dirty="0" err="1">
                <a:solidFill>
                  <a:srgbClr val="0000FF"/>
                </a:solidFill>
                <a:highlight>
                  <a:srgbClr val="FFFFFF"/>
                </a:highlight>
                <a:latin typeface="Consolas"/>
              </a:rPr>
              <a:t>MemoryBlock</a:t>
            </a:r>
            <a:r>
              <a:rPr lang="en-US" sz="2800" dirty="0">
                <a:solidFill>
                  <a:srgbClr val="000000"/>
                </a:solidFill>
                <a:highlight>
                  <a:srgbClr val="FFFFFF"/>
                </a:highlight>
                <a:latin typeface="Consolas"/>
              </a:rPr>
              <a:t>&amp;&amp;)</a:t>
            </a:r>
          </a:p>
          <a:p>
            <a:pPr marL="0" indent="0">
              <a:buNone/>
            </a:pPr>
            <a:r>
              <a:rPr lang="en-US" sz="2800" dirty="0">
                <a:solidFill>
                  <a:srgbClr val="000000"/>
                </a:solidFill>
                <a:highlight>
                  <a:srgbClr val="FFFFFF"/>
                </a:highlight>
                <a:latin typeface="Consolas"/>
              </a:rPr>
              <a:t>{</a:t>
            </a:r>
          </a:p>
          <a:p>
            <a:pPr marL="0" indent="0">
              <a:buNone/>
            </a:pPr>
            <a:r>
              <a:rPr lang="en-US" sz="2800" dirty="0">
                <a:solidFill>
                  <a:srgbClr val="000000"/>
                </a:solidFill>
                <a:highlight>
                  <a:srgbClr val="FFFFFF"/>
                </a:highlight>
                <a:latin typeface="Consolas"/>
              </a:rPr>
              <a:t>    </a:t>
            </a:r>
            <a:r>
              <a:rPr lang="en-US" sz="2800" i="1" dirty="0" err="1">
                <a:solidFill>
                  <a:srgbClr val="000080"/>
                </a:solidFill>
                <a:highlight>
                  <a:srgbClr val="FFFFFF"/>
                </a:highlight>
                <a:latin typeface="Consolas"/>
              </a:rPr>
              <a:t>cout</a:t>
            </a:r>
            <a:r>
              <a:rPr lang="en-US" sz="2800" dirty="0">
                <a:solidFill>
                  <a:srgbClr val="000000"/>
                </a:solidFill>
                <a:highlight>
                  <a:srgbClr val="FFFFFF"/>
                </a:highlight>
                <a:latin typeface="Consolas"/>
              </a:rPr>
              <a:t> &lt;&lt; </a:t>
            </a:r>
            <a:r>
              <a:rPr lang="en-US" sz="2800" dirty="0">
                <a:solidFill>
                  <a:srgbClr val="A31515"/>
                </a:solidFill>
                <a:highlight>
                  <a:srgbClr val="FFFFFF"/>
                </a:highlight>
                <a:latin typeface="Consolas"/>
              </a:rPr>
              <a:t>"In g(</a:t>
            </a:r>
            <a:r>
              <a:rPr lang="en-US" sz="2800" dirty="0" err="1">
                <a:solidFill>
                  <a:srgbClr val="A31515"/>
                </a:solidFill>
                <a:highlight>
                  <a:srgbClr val="FFFFFF"/>
                </a:highlight>
                <a:latin typeface="Consolas"/>
              </a:rPr>
              <a:t>MemoryBlock</a:t>
            </a:r>
            <a:r>
              <a:rPr lang="en-US" sz="2800" dirty="0">
                <a:solidFill>
                  <a:srgbClr val="A31515"/>
                </a:solidFill>
                <a:highlight>
                  <a:srgbClr val="FFFFFF"/>
                </a:highlight>
                <a:latin typeface="Consolas"/>
              </a:rPr>
              <a:t>&amp;&amp;)."</a:t>
            </a:r>
            <a:r>
              <a:rPr lang="en-US" sz="2800" dirty="0">
                <a:solidFill>
                  <a:srgbClr val="000000"/>
                </a:solidFill>
                <a:highlight>
                  <a:srgbClr val="FFFFFF"/>
                </a:highlight>
                <a:latin typeface="Consolas"/>
              </a:rPr>
              <a:t> &lt;&lt; </a:t>
            </a:r>
            <a:r>
              <a:rPr lang="en-US" sz="2800" i="1" dirty="0" err="1">
                <a:solidFill>
                  <a:srgbClr val="880000"/>
                </a:solidFill>
                <a:highlight>
                  <a:srgbClr val="FFFFFF"/>
                </a:highlight>
                <a:latin typeface="Consolas"/>
              </a:rPr>
              <a:t>endl</a:t>
            </a:r>
            <a:r>
              <a:rPr lang="en-US" sz="2800" dirty="0">
                <a:solidFill>
                  <a:srgbClr val="000000"/>
                </a:solidFill>
                <a:highlight>
                  <a:srgbClr val="FFFFFF"/>
                </a:highlight>
                <a:latin typeface="Consolas"/>
              </a:rPr>
              <a:t>;</a:t>
            </a:r>
          </a:p>
          <a:p>
            <a:pPr marL="0" indent="0">
              <a:buNone/>
            </a:pPr>
            <a:r>
              <a:rPr lang="en-US" sz="2800" dirty="0">
                <a:solidFill>
                  <a:srgbClr val="000000"/>
                </a:solidFill>
                <a:highlight>
                  <a:srgbClr val="FFFFFF"/>
                </a:highlight>
                <a:latin typeface="Consolas"/>
              </a:rPr>
              <a:t>}</a:t>
            </a:r>
          </a:p>
          <a:p>
            <a:pPr marL="0" indent="0">
              <a:buNone/>
            </a:pPr>
            <a:endParaRPr lang="en-US" sz="2800" dirty="0">
              <a:solidFill>
                <a:srgbClr val="000000"/>
              </a:solidFill>
              <a:highlight>
                <a:srgbClr val="FFFFFF"/>
              </a:highlight>
              <a:latin typeface="Consolas"/>
            </a:endParaRPr>
          </a:p>
          <a:p>
            <a:pPr marL="0" indent="0">
              <a:buNone/>
            </a:pPr>
            <a:r>
              <a:rPr lang="en-US" sz="2800" dirty="0" err="1">
                <a:solidFill>
                  <a:srgbClr val="0000FF"/>
                </a:solidFill>
                <a:highlight>
                  <a:srgbClr val="FFFFFF"/>
                </a:highlight>
                <a:latin typeface="Consolas"/>
              </a:rPr>
              <a:t>int</a:t>
            </a:r>
            <a:r>
              <a:rPr lang="en-US" sz="2800" dirty="0">
                <a:solidFill>
                  <a:srgbClr val="000000"/>
                </a:solidFill>
                <a:highlight>
                  <a:srgbClr val="FFFFFF"/>
                </a:highlight>
                <a:latin typeface="Consolas"/>
              </a:rPr>
              <a:t> </a:t>
            </a:r>
            <a:r>
              <a:rPr lang="en-US" sz="2800" dirty="0">
                <a:solidFill>
                  <a:srgbClr val="880000"/>
                </a:solidFill>
                <a:highlight>
                  <a:srgbClr val="FFFFFF"/>
                </a:highlight>
                <a:latin typeface="Consolas"/>
              </a:rPr>
              <a:t>main</a:t>
            </a:r>
            <a:r>
              <a:rPr lang="en-US" sz="2800" dirty="0">
                <a:solidFill>
                  <a:srgbClr val="000000"/>
                </a:solidFill>
                <a:highlight>
                  <a:srgbClr val="FFFFFF"/>
                </a:highlight>
                <a:latin typeface="Consolas"/>
              </a:rPr>
              <a:t>()</a:t>
            </a:r>
          </a:p>
          <a:p>
            <a:pPr marL="0" indent="0">
              <a:buNone/>
            </a:pPr>
            <a:r>
              <a:rPr lang="en-US" sz="2800" dirty="0">
                <a:solidFill>
                  <a:srgbClr val="000000"/>
                </a:solidFill>
                <a:highlight>
                  <a:srgbClr val="FFFFFF"/>
                </a:highlight>
                <a:latin typeface="Consolas"/>
              </a:rPr>
              <a:t>{</a:t>
            </a:r>
          </a:p>
          <a:p>
            <a:pPr marL="0" indent="0">
              <a:buNone/>
            </a:pPr>
            <a:r>
              <a:rPr lang="en-US" sz="2800" dirty="0">
                <a:solidFill>
                  <a:srgbClr val="000000"/>
                </a:solidFill>
                <a:highlight>
                  <a:srgbClr val="FFFFFF"/>
                </a:highlight>
                <a:latin typeface="Consolas"/>
              </a:rPr>
              <a:t>    </a:t>
            </a:r>
            <a:r>
              <a:rPr lang="en-US" sz="2800" dirty="0" err="1">
                <a:solidFill>
                  <a:srgbClr val="0000FF"/>
                </a:solidFill>
                <a:highlight>
                  <a:srgbClr val="FFFFFF"/>
                </a:highlight>
                <a:latin typeface="Consolas"/>
              </a:rPr>
              <a:t>MemoryBlock</a:t>
            </a:r>
            <a:r>
              <a:rPr lang="en-US" sz="2800" dirty="0">
                <a:solidFill>
                  <a:srgbClr val="000000"/>
                </a:solidFill>
                <a:highlight>
                  <a:srgbClr val="FFFFFF"/>
                </a:highlight>
                <a:latin typeface="Consolas"/>
              </a:rPr>
              <a:t> </a:t>
            </a:r>
            <a:r>
              <a:rPr lang="en-US" sz="2800" dirty="0">
                <a:solidFill>
                  <a:srgbClr val="000080"/>
                </a:solidFill>
                <a:highlight>
                  <a:srgbClr val="FFFFFF"/>
                </a:highlight>
                <a:latin typeface="Consolas"/>
              </a:rPr>
              <a:t>block</a:t>
            </a:r>
            <a:r>
              <a:rPr lang="en-US" sz="2800" dirty="0">
                <a:solidFill>
                  <a:srgbClr val="000000"/>
                </a:solidFill>
                <a:highlight>
                  <a:srgbClr val="FFFFFF"/>
                </a:highlight>
                <a:latin typeface="Consolas"/>
              </a:rPr>
              <a:t>;</a:t>
            </a:r>
          </a:p>
          <a:p>
            <a:pPr marL="0" indent="0">
              <a:buNone/>
            </a:pPr>
            <a:r>
              <a:rPr lang="en-US" sz="2800" dirty="0">
                <a:solidFill>
                  <a:srgbClr val="000000"/>
                </a:solidFill>
                <a:highlight>
                  <a:srgbClr val="FFFFFF"/>
                </a:highlight>
                <a:latin typeface="Consolas"/>
              </a:rPr>
              <a:t>    </a:t>
            </a:r>
            <a:r>
              <a:rPr lang="en-US" sz="2800" dirty="0">
                <a:solidFill>
                  <a:srgbClr val="880000"/>
                </a:solidFill>
                <a:highlight>
                  <a:srgbClr val="FFFFFF"/>
                </a:highlight>
                <a:latin typeface="Consolas"/>
              </a:rPr>
              <a:t>g</a:t>
            </a:r>
            <a:r>
              <a:rPr lang="en-US" sz="2800" dirty="0">
                <a:solidFill>
                  <a:srgbClr val="000000"/>
                </a:solidFill>
                <a:highlight>
                  <a:srgbClr val="FFFFFF"/>
                </a:highlight>
                <a:latin typeface="Consolas"/>
              </a:rPr>
              <a:t>(</a:t>
            </a:r>
            <a:r>
              <a:rPr lang="en-US" sz="2800" dirty="0">
                <a:solidFill>
                  <a:srgbClr val="000080"/>
                </a:solidFill>
                <a:highlight>
                  <a:srgbClr val="FFFFFF"/>
                </a:highlight>
                <a:latin typeface="Consolas"/>
              </a:rPr>
              <a:t>block</a:t>
            </a:r>
            <a:r>
              <a:rPr lang="en-US" sz="2800" dirty="0">
                <a:solidFill>
                  <a:srgbClr val="000000"/>
                </a:solidFill>
                <a:highlight>
                  <a:srgbClr val="FFFFFF"/>
                </a:highlight>
                <a:latin typeface="Consolas"/>
              </a:rPr>
              <a:t>);  </a:t>
            </a:r>
            <a:r>
              <a:rPr lang="en-US" sz="2800" dirty="0">
                <a:solidFill>
                  <a:srgbClr val="008000"/>
                </a:solidFill>
                <a:highlight>
                  <a:srgbClr val="FFFFFF"/>
                </a:highlight>
                <a:latin typeface="Consolas"/>
              </a:rPr>
              <a:t>//output: In g(</a:t>
            </a:r>
            <a:r>
              <a:rPr lang="en-US" sz="2800" dirty="0" err="1">
                <a:solidFill>
                  <a:srgbClr val="008000"/>
                </a:solidFill>
                <a:highlight>
                  <a:srgbClr val="FFFFFF"/>
                </a:highlight>
                <a:latin typeface="Consolas"/>
              </a:rPr>
              <a:t>const</a:t>
            </a:r>
            <a:r>
              <a:rPr lang="en-US" sz="2800" dirty="0">
                <a:solidFill>
                  <a:srgbClr val="008000"/>
                </a:solidFill>
                <a:highlight>
                  <a:srgbClr val="FFFFFF"/>
                </a:highlight>
                <a:latin typeface="Consolas"/>
              </a:rPr>
              <a:t> </a:t>
            </a:r>
            <a:r>
              <a:rPr lang="en-US" sz="2800" dirty="0" err="1">
                <a:solidFill>
                  <a:srgbClr val="008000"/>
                </a:solidFill>
                <a:highlight>
                  <a:srgbClr val="FFFFFF"/>
                </a:highlight>
                <a:latin typeface="Consolas"/>
              </a:rPr>
              <a:t>MemoryBlock</a:t>
            </a:r>
            <a:r>
              <a:rPr lang="en-US" sz="2800" dirty="0">
                <a:solidFill>
                  <a:srgbClr val="008000"/>
                </a:solidFill>
                <a:highlight>
                  <a:srgbClr val="FFFFFF"/>
                </a:highlight>
                <a:latin typeface="Consolas"/>
              </a:rPr>
              <a:t>&amp;).</a:t>
            </a:r>
            <a:endParaRPr lang="en-US" sz="2800" dirty="0">
              <a:solidFill>
                <a:srgbClr val="000000"/>
              </a:solidFill>
              <a:highlight>
                <a:srgbClr val="FFFFFF"/>
              </a:highlight>
              <a:latin typeface="Consolas"/>
            </a:endParaRPr>
          </a:p>
          <a:p>
            <a:pPr marL="0" indent="0">
              <a:buNone/>
            </a:pPr>
            <a:r>
              <a:rPr lang="en-US" sz="2800" dirty="0">
                <a:solidFill>
                  <a:srgbClr val="000000"/>
                </a:solidFill>
                <a:highlight>
                  <a:srgbClr val="FFFFFF"/>
                </a:highlight>
                <a:latin typeface="Consolas"/>
              </a:rPr>
              <a:t>    </a:t>
            </a:r>
            <a:r>
              <a:rPr lang="en-US" sz="2800" dirty="0" smtClean="0">
                <a:solidFill>
                  <a:srgbClr val="880000"/>
                </a:solidFill>
                <a:highlight>
                  <a:srgbClr val="FFFFFF"/>
                </a:highlight>
                <a:latin typeface="Consolas"/>
              </a:rPr>
              <a:t>g</a:t>
            </a:r>
            <a:r>
              <a:rPr lang="en-US" sz="2800" dirty="0" smtClean="0">
                <a:solidFill>
                  <a:srgbClr val="000000"/>
                </a:solidFill>
                <a:highlight>
                  <a:srgbClr val="FFFFFF"/>
                </a:highlight>
                <a:latin typeface="Consolas"/>
              </a:rPr>
              <a:t>(</a:t>
            </a:r>
            <a:r>
              <a:rPr lang="en-US" sz="2800" dirty="0" err="1" smtClean="0">
                <a:solidFill>
                  <a:srgbClr val="0000FF"/>
                </a:solidFill>
                <a:highlight>
                  <a:srgbClr val="FFFFFF"/>
                </a:highlight>
                <a:latin typeface="Consolas"/>
              </a:rPr>
              <a:t>std</a:t>
            </a:r>
            <a:r>
              <a:rPr lang="en-US" sz="2800" dirty="0" smtClean="0">
                <a:solidFill>
                  <a:srgbClr val="0000FF"/>
                </a:solidFill>
                <a:highlight>
                  <a:srgbClr val="FFFFFF"/>
                </a:highlight>
                <a:latin typeface="Consolas"/>
              </a:rPr>
              <a:t>::move</a:t>
            </a:r>
            <a:r>
              <a:rPr lang="en-US" sz="2800" dirty="0" smtClean="0">
                <a:solidFill>
                  <a:srgbClr val="000000"/>
                </a:solidFill>
                <a:highlight>
                  <a:srgbClr val="FFFFFF"/>
                </a:highlight>
                <a:latin typeface="Consolas"/>
              </a:rPr>
              <a:t>(</a:t>
            </a:r>
            <a:r>
              <a:rPr lang="en-US" sz="2800" dirty="0" smtClean="0">
                <a:solidFill>
                  <a:srgbClr val="000080"/>
                </a:solidFill>
                <a:highlight>
                  <a:srgbClr val="FFFFFF"/>
                </a:highlight>
                <a:latin typeface="Consolas"/>
              </a:rPr>
              <a:t>block</a:t>
            </a:r>
            <a:r>
              <a:rPr lang="en-US" sz="2800" dirty="0">
                <a:solidFill>
                  <a:srgbClr val="000000"/>
                </a:solidFill>
                <a:highlight>
                  <a:srgbClr val="FFFFFF"/>
                </a:highlight>
                <a:latin typeface="Consolas"/>
              </a:rPr>
              <a:t>));</a:t>
            </a:r>
            <a:r>
              <a:rPr lang="en-US" sz="2800" dirty="0">
                <a:solidFill>
                  <a:srgbClr val="008000"/>
                </a:solidFill>
                <a:highlight>
                  <a:srgbClr val="FFFFFF"/>
                </a:highlight>
                <a:latin typeface="Consolas"/>
              </a:rPr>
              <a:t>//output: In g(</a:t>
            </a:r>
            <a:r>
              <a:rPr lang="en-US" sz="2800" dirty="0" err="1">
                <a:solidFill>
                  <a:srgbClr val="008000"/>
                </a:solidFill>
                <a:highlight>
                  <a:srgbClr val="FFFFFF"/>
                </a:highlight>
                <a:latin typeface="Consolas"/>
              </a:rPr>
              <a:t>MemoryBlock</a:t>
            </a:r>
            <a:r>
              <a:rPr lang="en-US" sz="2800" dirty="0">
                <a:solidFill>
                  <a:srgbClr val="008000"/>
                </a:solidFill>
                <a:highlight>
                  <a:srgbClr val="FFFFFF"/>
                </a:highlight>
                <a:latin typeface="Consolas"/>
              </a:rPr>
              <a:t>&amp;&amp;). </a:t>
            </a:r>
            <a:endParaRPr lang="en-US" sz="2800" dirty="0">
              <a:solidFill>
                <a:srgbClr val="000000"/>
              </a:solidFill>
              <a:highlight>
                <a:srgbClr val="FFFFFF"/>
              </a:highlight>
              <a:latin typeface="Consolas"/>
            </a:endParaRPr>
          </a:p>
          <a:p>
            <a:pPr marL="0" indent="0">
              <a:buNone/>
            </a:pPr>
            <a:r>
              <a:rPr lang="en-US" sz="2800" dirty="0">
                <a:solidFill>
                  <a:srgbClr val="000000"/>
                </a:solidFill>
                <a:highlight>
                  <a:srgbClr val="FFFFFF"/>
                </a:highlight>
                <a:latin typeface="Consolas"/>
              </a:rPr>
              <a:t>    </a:t>
            </a:r>
            <a:r>
              <a:rPr lang="en-US" sz="2800" dirty="0">
                <a:solidFill>
                  <a:srgbClr val="880000"/>
                </a:solidFill>
                <a:highlight>
                  <a:srgbClr val="FFFFFF"/>
                </a:highlight>
                <a:latin typeface="Consolas"/>
              </a:rPr>
              <a:t>g</a:t>
            </a:r>
            <a:r>
              <a:rPr lang="en-US" sz="2800" dirty="0">
                <a:solidFill>
                  <a:srgbClr val="000000"/>
                </a:solidFill>
                <a:highlight>
                  <a:srgbClr val="FFFFFF"/>
                </a:highlight>
                <a:latin typeface="Consolas"/>
              </a:rPr>
              <a:t>(</a:t>
            </a:r>
            <a:r>
              <a:rPr lang="en-US" sz="2800" dirty="0" err="1">
                <a:solidFill>
                  <a:srgbClr val="0000FF"/>
                </a:solidFill>
                <a:highlight>
                  <a:srgbClr val="FFFFFF"/>
                </a:highlight>
                <a:latin typeface="Consolas"/>
              </a:rPr>
              <a:t>MemoryBlock</a:t>
            </a:r>
            <a:r>
              <a:rPr lang="en-US" sz="2800" dirty="0">
                <a:solidFill>
                  <a:srgbClr val="000000"/>
                </a:solidFill>
                <a:highlight>
                  <a:srgbClr val="FFFFFF"/>
                </a:highlight>
                <a:latin typeface="Consolas"/>
              </a:rPr>
              <a:t>{});</a:t>
            </a:r>
            <a:r>
              <a:rPr lang="en-US" sz="2800" dirty="0">
                <a:solidFill>
                  <a:srgbClr val="008000"/>
                </a:solidFill>
                <a:highlight>
                  <a:srgbClr val="FFFFFF"/>
                </a:highlight>
                <a:latin typeface="Consolas"/>
              </a:rPr>
              <a:t>//output: In g(</a:t>
            </a:r>
            <a:r>
              <a:rPr lang="en-US" sz="2800" dirty="0" err="1">
                <a:solidFill>
                  <a:srgbClr val="008000"/>
                </a:solidFill>
                <a:highlight>
                  <a:srgbClr val="FFFFFF"/>
                </a:highlight>
                <a:latin typeface="Consolas"/>
              </a:rPr>
              <a:t>MemoryBlock</a:t>
            </a:r>
            <a:r>
              <a:rPr lang="en-US" sz="2800" dirty="0">
                <a:solidFill>
                  <a:srgbClr val="008000"/>
                </a:solidFill>
                <a:highlight>
                  <a:srgbClr val="FFFFFF"/>
                </a:highlight>
                <a:latin typeface="Consolas"/>
              </a:rPr>
              <a:t>&amp;&amp;)., in </a:t>
            </a:r>
            <a:r>
              <a:rPr lang="en-US" sz="2800" dirty="0" err="1">
                <a:solidFill>
                  <a:srgbClr val="008000"/>
                </a:solidFill>
                <a:highlight>
                  <a:srgbClr val="FFFFFF"/>
                </a:highlight>
                <a:latin typeface="Consolas"/>
              </a:rPr>
              <a:t>c++</a:t>
            </a:r>
            <a:r>
              <a:rPr lang="en-US" sz="2800" dirty="0">
                <a:solidFill>
                  <a:srgbClr val="008000"/>
                </a:solidFill>
                <a:highlight>
                  <a:srgbClr val="FFFFFF"/>
                </a:highlight>
                <a:latin typeface="Consolas"/>
              </a:rPr>
              <a:t> 98 will match `</a:t>
            </a:r>
            <a:r>
              <a:rPr lang="en-US" sz="2800" dirty="0" err="1">
                <a:solidFill>
                  <a:srgbClr val="008000"/>
                </a:solidFill>
                <a:highlight>
                  <a:srgbClr val="FFFFFF"/>
                </a:highlight>
                <a:latin typeface="Consolas"/>
              </a:rPr>
              <a:t>const</a:t>
            </a:r>
            <a:r>
              <a:rPr lang="en-US" sz="2800" dirty="0">
                <a:solidFill>
                  <a:srgbClr val="008000"/>
                </a:solidFill>
                <a:highlight>
                  <a:srgbClr val="FFFFFF"/>
                </a:highlight>
                <a:latin typeface="Consolas"/>
              </a:rPr>
              <a:t> </a:t>
            </a:r>
            <a:r>
              <a:rPr lang="en-US" sz="2800" dirty="0" err="1">
                <a:solidFill>
                  <a:srgbClr val="008000"/>
                </a:solidFill>
                <a:highlight>
                  <a:srgbClr val="FFFFFF"/>
                </a:highlight>
                <a:latin typeface="Consolas"/>
              </a:rPr>
              <a:t>MemoryBlock</a:t>
            </a:r>
            <a:r>
              <a:rPr lang="en-US" sz="2800" dirty="0">
                <a:solidFill>
                  <a:srgbClr val="008000"/>
                </a:solidFill>
                <a:highlight>
                  <a:srgbClr val="FFFFFF"/>
                </a:highlight>
                <a:latin typeface="Consolas"/>
              </a:rPr>
              <a:t>&amp;` version</a:t>
            </a:r>
            <a:endParaRPr lang="en-US" sz="2800" dirty="0">
              <a:solidFill>
                <a:srgbClr val="000000"/>
              </a:solidFill>
              <a:highlight>
                <a:srgbClr val="FFFFFF"/>
              </a:highlight>
              <a:latin typeface="Consolas"/>
            </a:endParaRPr>
          </a:p>
          <a:p>
            <a:pPr marL="0" indent="0">
              <a:buNone/>
            </a:pPr>
            <a:r>
              <a:rPr lang="en-US" sz="2800" dirty="0">
                <a:solidFill>
                  <a:srgbClr val="000000"/>
                </a:solidFill>
                <a:highlight>
                  <a:srgbClr val="FFFFFF"/>
                </a:highlight>
                <a:latin typeface="Consolas"/>
              </a:rPr>
              <a:t>}</a:t>
            </a:r>
            <a:endParaRPr lang="en-US" dirty="0"/>
          </a:p>
        </p:txBody>
      </p:sp>
    </p:spTree>
    <p:extLst>
      <p:ext uri="{BB962C8B-B14F-4D97-AF65-F5344CB8AC3E}">
        <p14:creationId xmlns:p14="http://schemas.microsoft.com/office/powerpoint/2010/main" xmlns="" val="22780314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rvalue</a:t>
            </a:r>
            <a:r>
              <a:rPr lang="en-US" dirty="0"/>
              <a:t> </a:t>
            </a:r>
            <a:r>
              <a:rPr lang="en-US" dirty="0" err="1"/>
              <a:t>refrerence</a:t>
            </a:r>
            <a:endParaRPr lang="en-US" dirty="0"/>
          </a:p>
        </p:txBody>
      </p:sp>
      <p:sp>
        <p:nvSpPr>
          <p:cNvPr id="3" name="内容占位符 2"/>
          <p:cNvSpPr>
            <a:spLocks noGrp="1"/>
          </p:cNvSpPr>
          <p:nvPr>
            <p:ph sz="quarter" idx="1"/>
          </p:nvPr>
        </p:nvSpPr>
        <p:spPr/>
        <p:txBody>
          <a:bodyPr/>
          <a:lstStyle/>
          <a:p>
            <a:pPr marL="0" indent="0">
              <a:buNone/>
            </a:pPr>
            <a:r>
              <a:rPr lang="en-US" dirty="0" smtClean="0"/>
              <a:t>std::move is not real move, it just cast an object to </a:t>
            </a:r>
            <a:r>
              <a:rPr lang="en-US" dirty="0" err="1" smtClean="0"/>
              <a:t>rvalue</a:t>
            </a:r>
            <a:r>
              <a:rPr lang="en-US" dirty="0" smtClean="0"/>
              <a:t> reference</a:t>
            </a:r>
            <a:endParaRPr lang="en-US" dirty="0"/>
          </a:p>
        </p:txBody>
      </p:sp>
      <p:sp>
        <p:nvSpPr>
          <p:cNvPr id="4" name="TextBox 3"/>
          <p:cNvSpPr txBox="1"/>
          <p:nvPr/>
        </p:nvSpPr>
        <p:spPr>
          <a:xfrm>
            <a:off x="571472" y="3214686"/>
            <a:ext cx="6009979" cy="2308324"/>
          </a:xfrm>
          <a:prstGeom prst="rect">
            <a:avLst/>
          </a:prstGeom>
          <a:noFill/>
        </p:spPr>
        <p:txBody>
          <a:bodyPr wrap="none" rtlCol="0">
            <a:spAutoFit/>
          </a:bodyPr>
          <a:lstStyle/>
          <a:p>
            <a:r>
              <a:rPr lang="en-US" dirty="0" smtClean="0">
                <a:solidFill>
                  <a:srgbClr val="0000FF"/>
                </a:solidFill>
                <a:highlight>
                  <a:srgbClr val="FFFFFF"/>
                </a:highlight>
                <a:latin typeface="Consolas"/>
              </a:rPr>
              <a:t>template</a:t>
            </a:r>
            <a:r>
              <a:rPr lang="en-US" dirty="0" smtClean="0">
                <a:solidFill>
                  <a:srgbClr val="000000"/>
                </a:solidFill>
                <a:highlight>
                  <a:srgbClr val="FFFFFF"/>
                </a:highlight>
                <a:latin typeface="Consolas"/>
              </a:rPr>
              <a:t>&lt;</a:t>
            </a:r>
            <a:r>
              <a:rPr lang="en-US" dirty="0" err="1" smtClean="0">
                <a:solidFill>
                  <a:srgbClr val="0000FF"/>
                </a:solidFill>
                <a:highlight>
                  <a:srgbClr val="FFFFFF"/>
                </a:highlight>
                <a:latin typeface="Consolas"/>
              </a:rPr>
              <a:t>typename</a:t>
            </a: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T</a:t>
            </a:r>
            <a:r>
              <a:rPr lang="en-US" dirty="0" smtClean="0">
                <a:solidFill>
                  <a:srgbClr val="000000"/>
                </a:solidFill>
                <a:highlight>
                  <a:srgbClr val="FFFFFF"/>
                </a:highlight>
                <a:latin typeface="Consolas"/>
              </a:rPr>
              <a:t>&gt;</a:t>
            </a:r>
          </a:p>
          <a:p>
            <a:r>
              <a:rPr lang="en-US" dirty="0" err="1" smtClean="0">
                <a:solidFill>
                  <a:srgbClr val="0000FF"/>
                </a:solidFill>
                <a:highlight>
                  <a:srgbClr val="FFFFFF"/>
                </a:highlight>
                <a:latin typeface="Consolas"/>
              </a:rPr>
              <a:t>typename</a:t>
            </a:r>
            <a:r>
              <a:rPr lang="en-US" dirty="0" smtClean="0">
                <a:solidFill>
                  <a:srgbClr val="000000"/>
                </a:solidFill>
                <a:highlight>
                  <a:srgbClr val="FFFFFF"/>
                </a:highlight>
                <a:latin typeface="Consolas"/>
              </a:rPr>
              <a:t> </a:t>
            </a:r>
            <a:r>
              <a:rPr lang="en-US" i="1" dirty="0" err="1" smtClean="0">
                <a:solidFill>
                  <a:srgbClr val="0000FF"/>
                </a:solidFill>
                <a:highlight>
                  <a:srgbClr val="FFFFFF"/>
                </a:highlight>
                <a:latin typeface="Consolas"/>
              </a:rPr>
              <a:t>remove_reference</a:t>
            </a:r>
            <a:r>
              <a:rPr lang="en-US" i="1" dirty="0" smtClean="0">
                <a:solidFill>
                  <a:srgbClr val="000000"/>
                </a:solidFill>
                <a:highlight>
                  <a:srgbClr val="FFFFFF"/>
                </a:highlight>
                <a:latin typeface="Consolas"/>
              </a:rPr>
              <a:t>&lt;</a:t>
            </a:r>
            <a:r>
              <a:rPr lang="en-US" i="1" dirty="0" smtClean="0">
                <a:solidFill>
                  <a:srgbClr val="0000FF"/>
                </a:solidFill>
                <a:highlight>
                  <a:srgbClr val="FFFFFF"/>
                </a:highlight>
                <a:latin typeface="Consolas"/>
              </a:rPr>
              <a:t>T</a:t>
            </a:r>
            <a:r>
              <a:rPr lang="en-US" i="1" dirty="0" smtClean="0">
                <a:solidFill>
                  <a:srgbClr val="000000"/>
                </a:solidFill>
                <a:highlight>
                  <a:srgbClr val="FFFFFF"/>
                </a:highlight>
                <a:latin typeface="Consolas"/>
              </a:rPr>
              <a:t>&gt;::</a:t>
            </a:r>
            <a:r>
              <a:rPr lang="en-US" i="1" dirty="0" smtClean="0">
                <a:solidFill>
                  <a:srgbClr val="0000FF"/>
                </a:solidFill>
                <a:highlight>
                  <a:srgbClr val="FFFFFF"/>
                </a:highlight>
                <a:latin typeface="Consolas"/>
              </a:rPr>
              <a:t>type</a:t>
            </a:r>
            <a:r>
              <a:rPr lang="en-US" i="1" dirty="0" smtClean="0">
                <a:solidFill>
                  <a:srgbClr val="000000"/>
                </a:solidFill>
                <a:highlight>
                  <a:srgbClr val="FFFFFF"/>
                </a:highlight>
                <a:latin typeface="Consolas"/>
              </a:rPr>
              <a:t>&amp;&amp;</a:t>
            </a:r>
          </a:p>
          <a:p>
            <a:r>
              <a:rPr lang="en-US" dirty="0" smtClean="0">
                <a:solidFill>
                  <a:srgbClr val="880000"/>
                </a:solidFill>
                <a:highlight>
                  <a:srgbClr val="FFFFFF"/>
                </a:highlight>
                <a:latin typeface="Consolas"/>
              </a:rPr>
              <a:t>move</a:t>
            </a:r>
            <a:r>
              <a:rPr lang="en-US" dirty="0" smtClean="0">
                <a:solidFill>
                  <a:srgbClr val="000000"/>
                </a:solidFill>
                <a:highlight>
                  <a:srgbClr val="FFFFFF"/>
                </a:highlight>
                <a:latin typeface="Consolas"/>
              </a:rPr>
              <a:t>(</a:t>
            </a:r>
            <a:r>
              <a:rPr lang="en-US" dirty="0" smtClean="0">
                <a:solidFill>
                  <a:srgbClr val="0000FF"/>
                </a:solidFill>
                <a:highlight>
                  <a:srgbClr val="FFFFFF"/>
                </a:highlight>
                <a:latin typeface="Consolas"/>
              </a:rPr>
              <a:t>T</a:t>
            </a:r>
            <a:r>
              <a:rPr lang="en-US" dirty="0" smtClean="0">
                <a:solidFill>
                  <a:srgbClr val="000000"/>
                </a:solidFill>
                <a:highlight>
                  <a:srgbClr val="FFFFFF"/>
                </a:highlight>
                <a:latin typeface="Consolas"/>
              </a:rPr>
              <a:t>&amp;&amp; </a:t>
            </a:r>
            <a:r>
              <a:rPr lang="en-US" dirty="0" err="1" smtClean="0">
                <a:solidFill>
                  <a:srgbClr val="000080"/>
                </a:solidFill>
                <a:highlight>
                  <a:srgbClr val="FFFFFF"/>
                </a:highlight>
                <a:latin typeface="Consolas"/>
              </a:rPr>
              <a:t>param</a:t>
            </a:r>
            <a:r>
              <a:rPr lang="en-US" dirty="0" smtClean="0">
                <a:solidFill>
                  <a:srgbClr val="000000"/>
                </a:solidFill>
                <a:highlight>
                  <a:srgbClr val="FFFFFF"/>
                </a:highlight>
                <a:latin typeface="Consolas"/>
              </a:rPr>
              <a:t>)</a:t>
            </a:r>
          </a:p>
          <a:p>
            <a:r>
              <a:rPr lang="en-US" dirty="0" smtClean="0">
                <a:solidFill>
                  <a:srgbClr val="000000"/>
                </a:solidFill>
                <a:highlight>
                  <a:srgbClr val="FFFFFF"/>
                </a:highlight>
                <a:latin typeface="Consolas"/>
              </a:rPr>
              <a:t>{</a:t>
            </a:r>
          </a:p>
          <a:p>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using</a:t>
            </a:r>
            <a:r>
              <a:rPr lang="en-US" dirty="0" smtClean="0">
                <a:solidFill>
                  <a:srgbClr val="000000"/>
                </a:solidFill>
                <a:highlight>
                  <a:srgbClr val="FFFFFF"/>
                </a:highlight>
                <a:latin typeface="Consolas"/>
              </a:rPr>
              <a:t> </a:t>
            </a:r>
            <a:r>
              <a:rPr lang="en-US" dirty="0" err="1" smtClean="0">
                <a:solidFill>
                  <a:srgbClr val="0000FF"/>
                </a:solidFill>
                <a:highlight>
                  <a:srgbClr val="FFFFFF"/>
                </a:highlight>
                <a:latin typeface="Consolas"/>
              </a:rPr>
              <a:t>ReturnType</a:t>
            </a:r>
            <a:r>
              <a:rPr lang="en-US" dirty="0" smtClean="0">
                <a:solidFill>
                  <a:srgbClr val="000000"/>
                </a:solidFill>
                <a:highlight>
                  <a:srgbClr val="FFFFFF"/>
                </a:highlight>
                <a:latin typeface="Consolas"/>
              </a:rPr>
              <a:t> = </a:t>
            </a:r>
            <a:r>
              <a:rPr lang="en-US" dirty="0" smtClean="0">
                <a:solidFill>
                  <a:srgbClr val="008000"/>
                </a:solidFill>
                <a:highlight>
                  <a:srgbClr val="FFFFFF"/>
                </a:highlight>
                <a:latin typeface="Consolas"/>
              </a:rPr>
              <a:t>// alias declaration;</a:t>
            </a:r>
            <a:endParaRPr lang="en-US" dirty="0" smtClean="0">
              <a:solidFill>
                <a:srgbClr val="000000"/>
              </a:solidFill>
              <a:highlight>
                <a:srgbClr val="FFFFFF"/>
              </a:highlight>
              <a:latin typeface="Consolas"/>
            </a:endParaRPr>
          </a:p>
          <a:p>
            <a:r>
              <a:rPr lang="en-US" dirty="0" smtClean="0">
                <a:solidFill>
                  <a:srgbClr val="000000"/>
                </a:solidFill>
                <a:highlight>
                  <a:srgbClr val="FFFFFF"/>
                </a:highlight>
                <a:latin typeface="Consolas"/>
              </a:rPr>
              <a:t>        </a:t>
            </a:r>
            <a:r>
              <a:rPr lang="en-US" dirty="0" err="1" smtClean="0">
                <a:solidFill>
                  <a:srgbClr val="0000FF"/>
                </a:solidFill>
                <a:highlight>
                  <a:srgbClr val="FFFFFF"/>
                </a:highlight>
                <a:latin typeface="Consolas"/>
              </a:rPr>
              <a:t>typename</a:t>
            </a:r>
            <a:r>
              <a:rPr lang="en-US" dirty="0" smtClean="0">
                <a:solidFill>
                  <a:srgbClr val="000000"/>
                </a:solidFill>
                <a:highlight>
                  <a:srgbClr val="FFFFFF"/>
                </a:highlight>
                <a:latin typeface="Consolas"/>
              </a:rPr>
              <a:t> </a:t>
            </a:r>
            <a:r>
              <a:rPr lang="en-US" i="1" dirty="0" err="1" smtClean="0">
                <a:solidFill>
                  <a:srgbClr val="0000FF"/>
                </a:solidFill>
                <a:highlight>
                  <a:srgbClr val="FFFFFF"/>
                </a:highlight>
                <a:latin typeface="Consolas"/>
              </a:rPr>
              <a:t>remove_reference</a:t>
            </a:r>
            <a:r>
              <a:rPr lang="en-US" i="1" dirty="0" smtClean="0">
                <a:solidFill>
                  <a:srgbClr val="000000"/>
                </a:solidFill>
                <a:highlight>
                  <a:srgbClr val="FFFFFF"/>
                </a:highlight>
                <a:latin typeface="Consolas"/>
              </a:rPr>
              <a:t>&lt;</a:t>
            </a:r>
            <a:r>
              <a:rPr lang="en-US" i="1" dirty="0" smtClean="0">
                <a:solidFill>
                  <a:srgbClr val="0000FF"/>
                </a:solidFill>
                <a:highlight>
                  <a:srgbClr val="FFFFFF"/>
                </a:highlight>
                <a:latin typeface="Consolas"/>
              </a:rPr>
              <a:t>T</a:t>
            </a:r>
            <a:r>
              <a:rPr lang="en-US" i="1" dirty="0" smtClean="0">
                <a:solidFill>
                  <a:srgbClr val="000000"/>
                </a:solidFill>
                <a:highlight>
                  <a:srgbClr val="FFFFFF"/>
                </a:highlight>
                <a:latin typeface="Consolas"/>
              </a:rPr>
              <a:t>&gt;::</a:t>
            </a:r>
            <a:r>
              <a:rPr lang="en-US" i="1" dirty="0" smtClean="0">
                <a:solidFill>
                  <a:srgbClr val="0000FF"/>
                </a:solidFill>
                <a:highlight>
                  <a:srgbClr val="FFFFFF"/>
                </a:highlight>
                <a:latin typeface="Consolas"/>
              </a:rPr>
              <a:t>type</a:t>
            </a:r>
            <a:r>
              <a:rPr lang="en-US" i="1" dirty="0" smtClean="0">
                <a:solidFill>
                  <a:srgbClr val="000000"/>
                </a:solidFill>
                <a:highlight>
                  <a:srgbClr val="FFFFFF"/>
                </a:highlight>
                <a:latin typeface="Consolas"/>
              </a:rPr>
              <a:t>&amp;&amp;;</a:t>
            </a:r>
          </a:p>
          <a:p>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return</a:t>
            </a:r>
            <a:r>
              <a:rPr lang="en-US" dirty="0" smtClean="0">
                <a:solidFill>
                  <a:srgbClr val="000000"/>
                </a:solidFill>
                <a:highlight>
                  <a:srgbClr val="FFFFFF"/>
                </a:highlight>
                <a:latin typeface="Consolas"/>
              </a:rPr>
              <a:t> </a:t>
            </a:r>
            <a:r>
              <a:rPr lang="en-US" dirty="0" err="1" smtClean="0">
                <a:solidFill>
                  <a:srgbClr val="0000FF"/>
                </a:solidFill>
                <a:highlight>
                  <a:srgbClr val="FFFFFF"/>
                </a:highlight>
                <a:latin typeface="Consolas"/>
              </a:rPr>
              <a:t>static_cast</a:t>
            </a:r>
            <a:r>
              <a:rPr lang="en-US" dirty="0" smtClean="0">
                <a:solidFill>
                  <a:srgbClr val="000000"/>
                </a:solidFill>
                <a:highlight>
                  <a:srgbClr val="FFFFFF"/>
                </a:highlight>
                <a:latin typeface="Consolas"/>
              </a:rPr>
              <a:t>&lt;</a:t>
            </a:r>
            <a:r>
              <a:rPr lang="en-US" dirty="0" err="1" smtClean="0">
                <a:solidFill>
                  <a:srgbClr val="0000FF"/>
                </a:solidFill>
                <a:highlight>
                  <a:srgbClr val="FFFFFF"/>
                </a:highlight>
                <a:latin typeface="Consolas"/>
              </a:rPr>
              <a:t>ReturnType</a:t>
            </a:r>
            <a:r>
              <a:rPr lang="en-US" dirty="0" smtClean="0">
                <a:solidFill>
                  <a:srgbClr val="000000"/>
                </a:solidFill>
                <a:highlight>
                  <a:srgbClr val="FFFFFF"/>
                </a:highlight>
                <a:latin typeface="Consolas"/>
              </a:rPr>
              <a:t>&gt;(</a:t>
            </a:r>
            <a:r>
              <a:rPr lang="en-US" dirty="0" err="1" smtClean="0">
                <a:solidFill>
                  <a:srgbClr val="000080"/>
                </a:solidFill>
                <a:highlight>
                  <a:srgbClr val="FFFFFF"/>
                </a:highlight>
                <a:latin typeface="Consolas"/>
              </a:rPr>
              <a:t>param</a:t>
            </a:r>
            <a:r>
              <a:rPr lang="en-US" dirty="0" smtClean="0">
                <a:solidFill>
                  <a:srgbClr val="000000"/>
                </a:solidFill>
                <a:highlight>
                  <a:srgbClr val="FFFFFF"/>
                </a:highlight>
                <a:latin typeface="Consolas"/>
              </a:rPr>
              <a:t>);</a:t>
            </a:r>
          </a:p>
          <a:p>
            <a:r>
              <a:rPr lang="en-US" dirty="0" smtClean="0">
                <a:solidFill>
                  <a:srgbClr val="000000"/>
                </a:solidFill>
                <a:highlight>
                  <a:srgbClr val="FFFFFF"/>
                </a:highlight>
                <a:latin typeface="Consolas"/>
              </a:rPr>
              <a:t>}</a:t>
            </a:r>
            <a:endParaRPr lang="en-US" dirty="0"/>
          </a:p>
        </p:txBody>
      </p:sp>
    </p:spTree>
    <p:extLst>
      <p:ext uri="{BB962C8B-B14F-4D97-AF65-F5344CB8AC3E}">
        <p14:creationId xmlns:p14="http://schemas.microsoft.com/office/powerpoint/2010/main" xmlns="" val="15916708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Move semantics</a:t>
            </a:r>
          </a:p>
        </p:txBody>
      </p:sp>
      <p:sp>
        <p:nvSpPr>
          <p:cNvPr id="3" name="内容占位符 2"/>
          <p:cNvSpPr>
            <a:spLocks noGrp="1"/>
          </p:cNvSpPr>
          <p:nvPr>
            <p:ph sz="quarter" idx="1"/>
          </p:nvPr>
        </p:nvSpPr>
        <p:spPr/>
        <p:txBody>
          <a:bodyPr>
            <a:normAutofit/>
          </a:bodyPr>
          <a:lstStyle/>
          <a:p>
            <a:pPr marL="0" indent="0">
              <a:buNone/>
            </a:pPr>
            <a:r>
              <a:rPr lang="en-US" dirty="0" smtClean="0"/>
              <a:t>What is move semantics?</a:t>
            </a:r>
          </a:p>
          <a:p>
            <a:pPr marL="0" indent="0">
              <a:buNone/>
            </a:pPr>
            <a:r>
              <a:rPr lang="en-US" dirty="0" smtClean="0"/>
              <a:t>Move </a:t>
            </a:r>
            <a:r>
              <a:rPr lang="en-US" dirty="0"/>
              <a:t>semantics is mostly about performance optimization: the ability to move an expensive object from one address in memory to another, while </a:t>
            </a:r>
            <a:r>
              <a:rPr lang="en-US" dirty="0" smtClean="0"/>
              <a:t>“steal” </a:t>
            </a:r>
            <a:r>
              <a:rPr lang="en-US" dirty="0"/>
              <a:t>resources of the source in order to construct the target with minimum expense</a:t>
            </a:r>
            <a:r>
              <a:rPr lang="en-US" dirty="0" smtClean="0"/>
              <a:t>.</a:t>
            </a:r>
          </a:p>
          <a:p>
            <a:pPr marL="0" indent="0">
              <a:buNone/>
            </a:pPr>
            <a:endParaRPr lang="en-US" dirty="0"/>
          </a:p>
        </p:txBody>
      </p:sp>
    </p:spTree>
    <p:extLst>
      <p:ext uri="{BB962C8B-B14F-4D97-AF65-F5344CB8AC3E}">
        <p14:creationId xmlns:p14="http://schemas.microsoft.com/office/powerpoint/2010/main" xmlns="" val="1874923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auto</a:t>
            </a:r>
            <a:endParaRPr lang="en-US" dirty="0"/>
          </a:p>
        </p:txBody>
      </p:sp>
      <p:sp>
        <p:nvSpPr>
          <p:cNvPr id="3" name="内容占位符 2"/>
          <p:cNvSpPr>
            <a:spLocks noGrp="1"/>
          </p:cNvSpPr>
          <p:nvPr>
            <p:ph sz="quarter" idx="1"/>
          </p:nvPr>
        </p:nvSpPr>
        <p:spPr/>
        <p:txBody>
          <a:bodyPr>
            <a:normAutofit/>
          </a:bodyPr>
          <a:lstStyle/>
          <a:p>
            <a:pPr marL="0" indent="0">
              <a:buNone/>
            </a:pPr>
            <a:r>
              <a:rPr lang="en-US" dirty="0" smtClean="0"/>
              <a:t>More safe</a:t>
            </a:r>
          </a:p>
        </p:txBody>
      </p:sp>
      <p:sp>
        <p:nvSpPr>
          <p:cNvPr id="6" name="TextBox 5"/>
          <p:cNvSpPr txBox="1"/>
          <p:nvPr/>
        </p:nvSpPr>
        <p:spPr>
          <a:xfrm>
            <a:off x="467544" y="2298264"/>
            <a:ext cx="8416086" cy="4524315"/>
          </a:xfrm>
          <a:prstGeom prst="rect">
            <a:avLst/>
          </a:prstGeom>
          <a:noFill/>
        </p:spPr>
        <p:txBody>
          <a:bodyPr wrap="none" rtlCol="0">
            <a:spAutoFit/>
          </a:bodyPr>
          <a:lstStyle/>
          <a:p>
            <a:r>
              <a:rPr lang="en-US" dirty="0" smtClean="0">
                <a:solidFill>
                  <a:srgbClr val="008000"/>
                </a:solidFill>
                <a:highlight>
                  <a:srgbClr val="FFFFFF"/>
                </a:highlight>
                <a:latin typeface="Consolas"/>
              </a:rPr>
              <a:t>//</a:t>
            </a:r>
            <a:r>
              <a:rPr lang="en-US" dirty="0" err="1">
                <a:solidFill>
                  <a:srgbClr val="008000"/>
                </a:solidFill>
                <a:highlight>
                  <a:srgbClr val="FFFFFF"/>
                </a:highlight>
                <a:latin typeface="Consolas"/>
              </a:rPr>
              <a:t>c++</a:t>
            </a:r>
            <a:r>
              <a:rPr lang="en-US" dirty="0">
                <a:solidFill>
                  <a:srgbClr val="008000"/>
                </a:solidFill>
                <a:highlight>
                  <a:srgbClr val="FFFFFF"/>
                </a:highlight>
                <a:latin typeface="Consolas"/>
              </a:rPr>
              <a:t> 98 version</a:t>
            </a:r>
            <a:endParaRPr lang="en-US" dirty="0">
              <a:solidFill>
                <a:srgbClr val="000000"/>
              </a:solidFill>
              <a:highlight>
                <a:srgbClr val="FFFFFF"/>
              </a:highlight>
              <a:latin typeface="Consolas"/>
            </a:endParaRPr>
          </a:p>
          <a:p>
            <a:r>
              <a:rPr lang="en-US" dirty="0" err="1" smtClean="0">
                <a:solidFill>
                  <a:srgbClr val="000000"/>
                </a:solidFill>
                <a:highlight>
                  <a:srgbClr val="FFFFFF"/>
                </a:highlight>
                <a:latin typeface="Consolas"/>
              </a:rPr>
              <a:t>Sharder</a:t>
            </a:r>
            <a:r>
              <a:rPr lang="en-US" dirty="0">
                <a:solidFill>
                  <a:srgbClr val="000000"/>
                </a:solidFill>
                <a:highlight>
                  <a:srgbClr val="FFFFFF"/>
                </a:highlight>
                <a:latin typeface="Consolas"/>
              </a:rPr>
              <a:t>* </a:t>
            </a:r>
            <a:r>
              <a:rPr lang="en-US" dirty="0" err="1">
                <a:solidFill>
                  <a:srgbClr val="000080"/>
                </a:solidFill>
                <a:highlight>
                  <a:srgbClr val="FFFFFF"/>
                </a:highlight>
                <a:latin typeface="Consolas"/>
              </a:rPr>
              <a:t>shader_ref</a:t>
            </a:r>
            <a:r>
              <a:rPr lang="en-US" dirty="0">
                <a:solidFill>
                  <a:srgbClr val="000000"/>
                </a:solidFill>
                <a:highlight>
                  <a:srgbClr val="FFFFFF"/>
                </a:highlight>
                <a:latin typeface="Consolas"/>
              </a:rPr>
              <a:t>; </a:t>
            </a:r>
            <a:r>
              <a:rPr lang="en-US" dirty="0">
                <a:solidFill>
                  <a:srgbClr val="008000"/>
                </a:solidFill>
                <a:highlight>
                  <a:srgbClr val="FFFFFF"/>
                </a:highlight>
                <a:latin typeface="Consolas"/>
              </a:rPr>
              <a:t>//uninitialized variable</a:t>
            </a:r>
            <a:endParaRPr lang="en-US" dirty="0">
              <a:solidFill>
                <a:srgbClr val="000000"/>
              </a:solidFill>
              <a:highlight>
                <a:srgbClr val="FFFFFF"/>
              </a:highlight>
              <a:latin typeface="Consolas"/>
            </a:endParaRPr>
          </a:p>
          <a:p>
            <a:r>
              <a:rPr lang="en-US" dirty="0" smtClean="0">
                <a:solidFill>
                  <a:srgbClr val="008000"/>
                </a:solidFill>
                <a:highlight>
                  <a:srgbClr val="FFFFFF"/>
                </a:highlight>
                <a:latin typeface="Consolas"/>
              </a:rPr>
              <a:t>//... </a:t>
            </a:r>
            <a:r>
              <a:rPr lang="en-US" dirty="0">
                <a:solidFill>
                  <a:srgbClr val="008000"/>
                </a:solidFill>
                <a:highlight>
                  <a:srgbClr val="FFFFFF"/>
                </a:highlight>
                <a:latin typeface="Consolas"/>
              </a:rPr>
              <a:t>some code</a:t>
            </a:r>
            <a:endParaRPr lang="en-US" dirty="0">
              <a:solidFill>
                <a:srgbClr val="000000"/>
              </a:solidFill>
              <a:highlight>
                <a:srgbClr val="FFFFFF"/>
              </a:highlight>
              <a:latin typeface="Consolas"/>
            </a:endParaRPr>
          </a:p>
          <a:p>
            <a:r>
              <a:rPr lang="en-US" dirty="0" err="1" smtClean="0">
                <a:solidFill>
                  <a:srgbClr val="000080"/>
                </a:solidFill>
                <a:highlight>
                  <a:srgbClr val="FFFFFF"/>
                </a:highlight>
                <a:latin typeface="Consolas"/>
              </a:rPr>
              <a:t>shader_ref</a:t>
            </a:r>
            <a:r>
              <a:rPr lang="en-US" dirty="0" smtClean="0">
                <a:solidFill>
                  <a:srgbClr val="000000"/>
                </a:solidFill>
                <a:highlight>
                  <a:srgbClr val="FFFFFF"/>
                </a:highlight>
                <a:latin typeface="Consolas"/>
              </a:rPr>
              <a:t>-</a:t>
            </a:r>
            <a:r>
              <a:rPr lang="en-US" dirty="0">
                <a:solidFill>
                  <a:srgbClr val="000000"/>
                </a:solidFill>
                <a:highlight>
                  <a:srgbClr val="FFFFFF"/>
                </a:highlight>
                <a:latin typeface="Consolas"/>
              </a:rPr>
              <a:t>&gt;compile(dev); </a:t>
            </a:r>
            <a:r>
              <a:rPr lang="en-US" dirty="0">
                <a:solidFill>
                  <a:srgbClr val="008000"/>
                </a:solidFill>
                <a:highlight>
                  <a:srgbClr val="FFFFFF"/>
                </a:highlight>
                <a:latin typeface="Consolas"/>
              </a:rPr>
              <a:t>//oops! </a:t>
            </a:r>
            <a:r>
              <a:rPr lang="en-US" dirty="0" err="1">
                <a:solidFill>
                  <a:srgbClr val="008000"/>
                </a:solidFill>
                <a:highlight>
                  <a:srgbClr val="FFFFFF"/>
                </a:highlight>
                <a:latin typeface="Consolas"/>
              </a:rPr>
              <a:t>shader_ref</a:t>
            </a:r>
            <a:r>
              <a:rPr lang="en-US" dirty="0">
                <a:solidFill>
                  <a:srgbClr val="008000"/>
                </a:solidFill>
                <a:highlight>
                  <a:srgbClr val="FFFFFF"/>
                </a:highlight>
                <a:latin typeface="Consolas"/>
              </a:rPr>
              <a:t> may not initialized.</a:t>
            </a:r>
            <a:endParaRPr lang="en-US" dirty="0">
              <a:solidFill>
                <a:srgbClr val="000000"/>
              </a:solidFill>
              <a:highlight>
                <a:srgbClr val="FFFFFF"/>
              </a:highlight>
              <a:latin typeface="Consolas"/>
            </a:endParaRPr>
          </a:p>
          <a:p>
            <a:endParaRPr lang="en-US" dirty="0" smtClean="0">
              <a:solidFill>
                <a:srgbClr val="008000"/>
              </a:solidFill>
              <a:highlight>
                <a:srgbClr val="FFFFFF"/>
              </a:highlight>
              <a:latin typeface="Consolas"/>
            </a:endParaRPr>
          </a:p>
          <a:p>
            <a:r>
              <a:rPr lang="en-US" dirty="0" smtClean="0">
                <a:solidFill>
                  <a:srgbClr val="008000"/>
                </a:solidFill>
                <a:highlight>
                  <a:srgbClr val="FFFFFF"/>
                </a:highlight>
                <a:latin typeface="Consolas"/>
              </a:rPr>
              <a:t>//</a:t>
            </a:r>
            <a:r>
              <a:rPr lang="en-US" dirty="0">
                <a:solidFill>
                  <a:srgbClr val="008000"/>
                </a:solidFill>
                <a:highlight>
                  <a:srgbClr val="FFFFFF"/>
                </a:highlight>
                <a:latin typeface="Consolas"/>
              </a:rPr>
              <a:t>if </a:t>
            </a:r>
            <a:r>
              <a:rPr lang="en-US" dirty="0" err="1">
                <a:solidFill>
                  <a:srgbClr val="008000"/>
                </a:solidFill>
                <a:highlight>
                  <a:srgbClr val="FFFFFF"/>
                </a:highlight>
                <a:latin typeface="Consolas"/>
              </a:rPr>
              <a:t>vec.size</a:t>
            </a:r>
            <a:r>
              <a:rPr lang="en-US" dirty="0">
                <a:solidFill>
                  <a:srgbClr val="008000"/>
                </a:solidFill>
                <a:highlight>
                  <a:srgbClr val="FFFFFF"/>
                </a:highlight>
                <a:latin typeface="Consolas"/>
              </a:rPr>
              <a:t>() &gt; INT_MAX overflow will </a:t>
            </a:r>
            <a:r>
              <a:rPr lang="en-US" dirty="0" smtClean="0">
                <a:solidFill>
                  <a:srgbClr val="008000"/>
                </a:solidFill>
                <a:highlight>
                  <a:srgbClr val="FFFFFF"/>
                </a:highlight>
                <a:latin typeface="Consolas"/>
              </a:rPr>
              <a:t>occur</a:t>
            </a:r>
            <a:endParaRPr lang="en-US" dirty="0" smtClean="0">
              <a:solidFill>
                <a:srgbClr val="0000FF"/>
              </a:solidFill>
              <a:highlight>
                <a:srgbClr val="FFFFFF"/>
              </a:highlight>
              <a:latin typeface="Consolas"/>
            </a:endParaRPr>
          </a:p>
          <a:p>
            <a:r>
              <a:rPr lang="en-US" dirty="0" err="1" smtClean="0">
                <a:solidFill>
                  <a:srgbClr val="0000FF"/>
                </a:solidFill>
                <a:highlight>
                  <a:srgbClr val="FFFFFF"/>
                </a:highlight>
                <a:latin typeface="Consolas"/>
              </a:rPr>
              <a:t>int</a:t>
            </a:r>
            <a:r>
              <a:rPr lang="en-US" dirty="0" smtClean="0">
                <a:solidFill>
                  <a:srgbClr val="000000"/>
                </a:solidFill>
                <a:highlight>
                  <a:srgbClr val="FFFFFF"/>
                </a:highlight>
                <a:latin typeface="Consolas"/>
              </a:rPr>
              <a:t> </a:t>
            </a:r>
            <a:r>
              <a:rPr lang="en-US" dirty="0">
                <a:solidFill>
                  <a:srgbClr val="000080"/>
                </a:solidFill>
                <a:highlight>
                  <a:srgbClr val="FFFFFF"/>
                </a:highlight>
                <a:latin typeface="Consolas"/>
              </a:rPr>
              <a:t>size</a:t>
            </a:r>
            <a:r>
              <a:rPr lang="en-US" dirty="0">
                <a:solidFill>
                  <a:srgbClr val="000000"/>
                </a:solidFill>
                <a:highlight>
                  <a:srgbClr val="FFFFFF"/>
                </a:highlight>
                <a:latin typeface="Consolas"/>
              </a:rPr>
              <a:t> = </a:t>
            </a:r>
            <a:r>
              <a:rPr lang="en-US" dirty="0" err="1">
                <a:solidFill>
                  <a:srgbClr val="000000"/>
                </a:solidFill>
                <a:highlight>
                  <a:srgbClr val="FFFFFF"/>
                </a:highlight>
                <a:latin typeface="Consolas"/>
              </a:rPr>
              <a:t>vec.</a:t>
            </a:r>
            <a:r>
              <a:rPr lang="en-US" i="1" dirty="0" err="1">
                <a:solidFill>
                  <a:srgbClr val="880000"/>
                </a:solidFill>
                <a:highlight>
                  <a:srgbClr val="FFFFFF"/>
                </a:highlight>
                <a:latin typeface="Consolas"/>
              </a:rPr>
              <a:t>size</a:t>
            </a:r>
            <a:r>
              <a:rPr lang="en-US" dirty="0">
                <a:solidFill>
                  <a:srgbClr val="000000"/>
                </a:solidFill>
                <a:highlight>
                  <a:srgbClr val="FFFFFF"/>
                </a:highlight>
                <a:latin typeface="Consolas"/>
              </a:rPr>
              <a:t>();</a:t>
            </a:r>
            <a:r>
              <a:rPr lang="en-US" dirty="0">
                <a:solidFill>
                  <a:srgbClr val="008000"/>
                </a:solidFill>
                <a:highlight>
                  <a:srgbClr val="FFFFFF"/>
                </a:highlight>
                <a:latin typeface="Consolas"/>
              </a:rPr>
              <a:t>//</a:t>
            </a:r>
            <a:r>
              <a:rPr lang="en-US" dirty="0" smtClean="0">
                <a:solidFill>
                  <a:srgbClr val="008000"/>
                </a:solidFill>
                <a:highlight>
                  <a:srgbClr val="FFFFFF"/>
                </a:highlight>
                <a:latin typeface="Consolas"/>
              </a:rPr>
              <a:t>oops</a:t>
            </a:r>
            <a:endParaRPr lang="en-US" dirty="0" smtClean="0">
              <a:solidFill>
                <a:srgbClr val="000000"/>
              </a:solidFill>
              <a:highlight>
                <a:srgbClr val="FFFFFF"/>
              </a:highlight>
              <a:latin typeface="Consolas"/>
            </a:endParaRPr>
          </a:p>
          <a:p>
            <a:endParaRPr lang="en-US" dirty="0">
              <a:solidFill>
                <a:srgbClr val="000000"/>
              </a:solidFill>
              <a:highlight>
                <a:srgbClr val="FFFFFF"/>
              </a:highlight>
              <a:latin typeface="Consolas"/>
            </a:endParaRPr>
          </a:p>
          <a:p>
            <a:r>
              <a:rPr lang="en-US" dirty="0" smtClean="0">
                <a:solidFill>
                  <a:srgbClr val="008000"/>
                </a:solidFill>
                <a:highlight>
                  <a:srgbClr val="FFFFFF"/>
                </a:highlight>
                <a:latin typeface="Consolas"/>
              </a:rPr>
              <a:t>//</a:t>
            </a:r>
            <a:r>
              <a:rPr lang="en-US" dirty="0">
                <a:solidFill>
                  <a:srgbClr val="008000"/>
                </a:solidFill>
                <a:highlight>
                  <a:srgbClr val="FFFFFF"/>
                </a:highlight>
                <a:latin typeface="Consolas"/>
              </a:rPr>
              <a:t>modern </a:t>
            </a:r>
            <a:r>
              <a:rPr lang="en-US" dirty="0" err="1">
                <a:solidFill>
                  <a:srgbClr val="008000"/>
                </a:solidFill>
                <a:highlight>
                  <a:srgbClr val="FFFFFF"/>
                </a:highlight>
                <a:latin typeface="Consolas"/>
              </a:rPr>
              <a:t>c++</a:t>
            </a:r>
            <a:r>
              <a:rPr lang="en-US" dirty="0">
                <a:solidFill>
                  <a:srgbClr val="008000"/>
                </a:solidFill>
                <a:highlight>
                  <a:srgbClr val="FFFFFF"/>
                </a:highlight>
                <a:latin typeface="Consolas"/>
              </a:rPr>
              <a:t> </a:t>
            </a:r>
            <a:r>
              <a:rPr lang="en-US" dirty="0" smtClean="0">
                <a:solidFill>
                  <a:srgbClr val="008000"/>
                </a:solidFill>
                <a:highlight>
                  <a:srgbClr val="FFFFFF"/>
                </a:highlight>
                <a:latin typeface="Consolas"/>
              </a:rPr>
              <a:t>version</a:t>
            </a:r>
          </a:p>
          <a:p>
            <a:r>
              <a:rPr lang="en-US" dirty="0" smtClean="0">
                <a:solidFill>
                  <a:srgbClr val="008000"/>
                </a:solidFill>
                <a:highlight>
                  <a:srgbClr val="FFFFFF"/>
                </a:highlight>
                <a:latin typeface="Consolas"/>
              </a:rPr>
              <a:t>//</a:t>
            </a:r>
            <a:r>
              <a:rPr lang="en-US" dirty="0">
                <a:solidFill>
                  <a:srgbClr val="008000"/>
                </a:solidFill>
                <a:highlight>
                  <a:srgbClr val="FFFFFF"/>
                </a:highlight>
                <a:latin typeface="Consolas"/>
              </a:rPr>
              <a:t>auto will force you initialize a </a:t>
            </a:r>
            <a:r>
              <a:rPr lang="en-US" dirty="0" err="1">
                <a:solidFill>
                  <a:srgbClr val="008000"/>
                </a:solidFill>
                <a:highlight>
                  <a:srgbClr val="FFFFFF"/>
                </a:highlight>
                <a:latin typeface="Consolas"/>
              </a:rPr>
              <a:t>varibale</a:t>
            </a:r>
            <a:endParaRPr lang="en-US" dirty="0">
              <a:solidFill>
                <a:srgbClr val="000000"/>
              </a:solidFill>
              <a:highlight>
                <a:srgbClr val="FFFFFF"/>
              </a:highlight>
              <a:latin typeface="Consolas"/>
            </a:endParaRPr>
          </a:p>
          <a:p>
            <a:r>
              <a:rPr lang="en-US" dirty="0" smtClean="0">
                <a:solidFill>
                  <a:srgbClr val="0000FF"/>
                </a:solidFill>
                <a:highlight>
                  <a:srgbClr val="FFFFFF"/>
                </a:highlight>
                <a:latin typeface="Consolas"/>
              </a:rPr>
              <a:t>auto</a:t>
            </a:r>
            <a:r>
              <a:rPr lang="en-US" dirty="0" smtClean="0">
                <a:solidFill>
                  <a:srgbClr val="000000"/>
                </a:solidFill>
                <a:highlight>
                  <a:srgbClr val="FFFFFF"/>
                </a:highlight>
                <a:latin typeface="Consolas"/>
              </a:rPr>
              <a:t> </a:t>
            </a:r>
            <a:r>
              <a:rPr lang="en-US" dirty="0" err="1">
                <a:solidFill>
                  <a:srgbClr val="000080"/>
                </a:solidFill>
                <a:highlight>
                  <a:srgbClr val="FFFFFF"/>
                </a:highlight>
                <a:latin typeface="Consolas"/>
              </a:rPr>
              <a:t>shader_ref</a:t>
            </a:r>
            <a:r>
              <a:rPr lang="en-US" dirty="0">
                <a:solidFill>
                  <a:srgbClr val="000000"/>
                </a:solidFill>
                <a:highlight>
                  <a:srgbClr val="FFFFFF"/>
                </a:highlight>
                <a:latin typeface="Consolas"/>
              </a:rPr>
              <a:t> = </a:t>
            </a:r>
            <a:r>
              <a:rPr lang="en-US" dirty="0" err="1">
                <a:solidFill>
                  <a:srgbClr val="000000"/>
                </a:solidFill>
                <a:highlight>
                  <a:srgbClr val="FFFFFF"/>
                </a:highlight>
                <a:latin typeface="Consolas"/>
              </a:rPr>
              <a:t>Shader</a:t>
            </a:r>
            <a:r>
              <a:rPr lang="en-US" dirty="0">
                <a:solidFill>
                  <a:srgbClr val="000000"/>
                </a:solidFill>
                <a:highlight>
                  <a:srgbClr val="FFFFFF"/>
                </a:highlight>
                <a:latin typeface="Consolas"/>
              </a:rPr>
              <a:t>::</a:t>
            </a:r>
            <a:r>
              <a:rPr lang="en-US" dirty="0" err="1" smtClean="0">
                <a:solidFill>
                  <a:srgbClr val="000000"/>
                </a:solidFill>
                <a:highlight>
                  <a:srgbClr val="FFFFFF"/>
                </a:highlight>
                <a:latin typeface="Consolas"/>
              </a:rPr>
              <a:t>load_from_file</a:t>
            </a:r>
            <a:r>
              <a:rPr lang="en-US" dirty="0" smtClean="0">
                <a:solidFill>
                  <a:srgbClr val="000000"/>
                </a:solidFill>
                <a:highlight>
                  <a:srgbClr val="FFFFFF"/>
                </a:highlight>
                <a:latin typeface="Consolas"/>
              </a:rPr>
              <a:t>(</a:t>
            </a:r>
            <a:r>
              <a:rPr lang="en-US" dirty="0" err="1" smtClean="0">
                <a:solidFill>
                  <a:srgbClr val="000000"/>
                </a:solidFill>
                <a:highlight>
                  <a:srgbClr val="FFFFFF"/>
                </a:highlight>
                <a:latin typeface="Consolas"/>
              </a:rPr>
              <a:t>file_name</a:t>
            </a:r>
            <a:r>
              <a:rPr lang="en-US" dirty="0" smtClean="0">
                <a:solidFill>
                  <a:srgbClr val="000000"/>
                </a:solidFill>
                <a:highlight>
                  <a:srgbClr val="FFFFFF"/>
                </a:highlight>
                <a:latin typeface="Consolas"/>
              </a:rPr>
              <a:t>);</a:t>
            </a:r>
          </a:p>
          <a:p>
            <a:r>
              <a:rPr lang="en-US" dirty="0" err="1" smtClean="0">
                <a:solidFill>
                  <a:srgbClr val="000080"/>
                </a:solidFill>
                <a:highlight>
                  <a:srgbClr val="FFFFFF"/>
                </a:highlight>
                <a:latin typeface="Consolas"/>
              </a:rPr>
              <a:t>shader_ref</a:t>
            </a:r>
            <a:r>
              <a:rPr lang="en-US" dirty="0" smtClean="0">
                <a:solidFill>
                  <a:srgbClr val="000000"/>
                </a:solidFill>
                <a:highlight>
                  <a:srgbClr val="FFFFFF"/>
                </a:highlight>
                <a:latin typeface="Consolas"/>
              </a:rPr>
              <a:t>-</a:t>
            </a:r>
            <a:r>
              <a:rPr lang="en-US" dirty="0">
                <a:solidFill>
                  <a:srgbClr val="000000"/>
                </a:solidFill>
                <a:highlight>
                  <a:srgbClr val="FFFFFF"/>
                </a:highlight>
                <a:latin typeface="Consolas"/>
              </a:rPr>
              <a:t>&gt;compile(dev</a:t>
            </a:r>
            <a:r>
              <a:rPr lang="en-US" dirty="0" smtClean="0">
                <a:solidFill>
                  <a:srgbClr val="000000"/>
                </a:solidFill>
                <a:highlight>
                  <a:srgbClr val="FFFFFF"/>
                </a:highlight>
                <a:latin typeface="Consolas"/>
              </a:rPr>
              <a:t>); </a:t>
            </a:r>
            <a:r>
              <a:rPr lang="en-US" dirty="0" smtClean="0">
                <a:solidFill>
                  <a:srgbClr val="008000"/>
                </a:solidFill>
                <a:highlight>
                  <a:srgbClr val="FFFFFF"/>
                </a:highlight>
                <a:latin typeface="Consolas"/>
              </a:rPr>
              <a:t>//fine</a:t>
            </a:r>
          </a:p>
          <a:p>
            <a:r>
              <a:rPr lang="en-US" dirty="0" smtClean="0">
                <a:solidFill>
                  <a:srgbClr val="000000"/>
                </a:solidFill>
                <a:highlight>
                  <a:srgbClr val="FFFFFF"/>
                </a:highlight>
                <a:latin typeface="Consolas"/>
              </a:rPr>
              <a:t>  </a:t>
            </a:r>
            <a:endParaRPr lang="en-US" dirty="0">
              <a:solidFill>
                <a:srgbClr val="000000"/>
              </a:solidFill>
              <a:highlight>
                <a:srgbClr val="FFFFFF"/>
              </a:highlight>
              <a:latin typeface="Consolas"/>
            </a:endParaRPr>
          </a:p>
          <a:p>
            <a:r>
              <a:rPr lang="en-US" dirty="0">
                <a:solidFill>
                  <a:srgbClr val="008000"/>
                </a:solidFill>
                <a:highlight>
                  <a:srgbClr val="FFFFFF"/>
                </a:highlight>
                <a:latin typeface="Consolas"/>
              </a:rPr>
              <a:t>//better approach</a:t>
            </a:r>
            <a:endParaRPr lang="en-US" dirty="0">
              <a:solidFill>
                <a:srgbClr val="000000"/>
              </a:solidFill>
              <a:highlight>
                <a:srgbClr val="FFFFFF"/>
              </a:highlight>
              <a:latin typeface="Consolas"/>
            </a:endParaRPr>
          </a:p>
          <a:p>
            <a:r>
              <a:rPr lang="en-US" dirty="0" smtClean="0">
                <a:solidFill>
                  <a:srgbClr val="0000FF"/>
                </a:solidFill>
                <a:highlight>
                  <a:srgbClr val="FFFFFF"/>
                </a:highlight>
                <a:latin typeface="Consolas"/>
              </a:rPr>
              <a:t>auto</a:t>
            </a:r>
            <a:r>
              <a:rPr lang="en-US" dirty="0" smtClean="0">
                <a:solidFill>
                  <a:srgbClr val="000000"/>
                </a:solidFill>
                <a:highlight>
                  <a:srgbClr val="FFFFFF"/>
                </a:highlight>
                <a:latin typeface="Consolas"/>
              </a:rPr>
              <a:t> </a:t>
            </a:r>
            <a:r>
              <a:rPr lang="en-US" dirty="0">
                <a:solidFill>
                  <a:srgbClr val="000080"/>
                </a:solidFill>
                <a:highlight>
                  <a:srgbClr val="FFFFFF"/>
                </a:highlight>
                <a:latin typeface="Consolas"/>
              </a:rPr>
              <a:t>size</a:t>
            </a:r>
            <a:r>
              <a:rPr lang="en-US" dirty="0">
                <a:solidFill>
                  <a:srgbClr val="000000"/>
                </a:solidFill>
                <a:highlight>
                  <a:srgbClr val="FFFFFF"/>
                </a:highlight>
                <a:latin typeface="Consolas"/>
              </a:rPr>
              <a:t> = </a:t>
            </a:r>
            <a:r>
              <a:rPr lang="en-US" dirty="0" err="1">
                <a:solidFill>
                  <a:srgbClr val="000000"/>
                </a:solidFill>
                <a:highlight>
                  <a:srgbClr val="FFFFFF"/>
                </a:highlight>
                <a:latin typeface="Consolas"/>
              </a:rPr>
              <a:t>vec.</a:t>
            </a:r>
            <a:r>
              <a:rPr lang="en-US" i="1" dirty="0" err="1">
                <a:solidFill>
                  <a:srgbClr val="880000"/>
                </a:solidFill>
                <a:highlight>
                  <a:srgbClr val="FFFFFF"/>
                </a:highlight>
                <a:latin typeface="Consolas"/>
              </a:rPr>
              <a:t>size</a:t>
            </a:r>
            <a:r>
              <a:rPr lang="en-US" dirty="0">
                <a:solidFill>
                  <a:srgbClr val="000000"/>
                </a:solidFill>
                <a:highlight>
                  <a:srgbClr val="FFFFFF"/>
                </a:highlight>
                <a:latin typeface="Consolas"/>
              </a:rPr>
              <a:t>();</a:t>
            </a:r>
            <a:endParaRPr lang="en-US" dirty="0"/>
          </a:p>
          <a:p>
            <a:endParaRPr lang="en-US" dirty="0"/>
          </a:p>
        </p:txBody>
      </p:sp>
    </p:spTree>
    <p:extLst>
      <p:ext uri="{BB962C8B-B14F-4D97-AF65-F5344CB8AC3E}">
        <p14:creationId xmlns:p14="http://schemas.microsoft.com/office/powerpoint/2010/main" xmlns="" val="12076439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Move semantics</a:t>
            </a:r>
          </a:p>
        </p:txBody>
      </p:sp>
      <p:sp>
        <p:nvSpPr>
          <p:cNvPr id="3" name="内容占位符 2"/>
          <p:cNvSpPr>
            <a:spLocks noGrp="1"/>
          </p:cNvSpPr>
          <p:nvPr>
            <p:ph sz="quarter" idx="1"/>
          </p:nvPr>
        </p:nvSpPr>
        <p:spPr/>
        <p:txBody>
          <a:bodyPr>
            <a:normAutofit fontScale="32500" lnSpcReduction="20000"/>
          </a:bodyPr>
          <a:lstStyle/>
          <a:p>
            <a:pPr marL="0" indent="0">
              <a:buNone/>
            </a:pPr>
            <a:r>
              <a:rPr lang="en-US" sz="2800" dirty="0">
                <a:solidFill>
                  <a:srgbClr val="0000FF"/>
                </a:solidFill>
                <a:highlight>
                  <a:srgbClr val="FFFFFF"/>
                </a:highlight>
                <a:latin typeface="Consolas"/>
              </a:rPr>
              <a:t>class</a:t>
            </a:r>
            <a:r>
              <a:rPr lang="en-US" sz="2800" dirty="0">
                <a:solidFill>
                  <a:srgbClr val="000000"/>
                </a:solidFill>
                <a:highlight>
                  <a:srgbClr val="FFFFFF"/>
                </a:highlight>
                <a:latin typeface="Consolas"/>
              </a:rPr>
              <a:t> </a:t>
            </a:r>
            <a:r>
              <a:rPr lang="en-US" sz="2800" dirty="0">
                <a:solidFill>
                  <a:srgbClr val="0000FF"/>
                </a:solidFill>
                <a:highlight>
                  <a:srgbClr val="FFFFFF"/>
                </a:highlight>
                <a:latin typeface="Consolas"/>
              </a:rPr>
              <a:t>string</a:t>
            </a:r>
            <a:endParaRPr lang="en-US" sz="2800" dirty="0">
              <a:solidFill>
                <a:srgbClr val="000000"/>
              </a:solidFill>
              <a:highlight>
                <a:srgbClr val="FFFFFF"/>
              </a:highlight>
              <a:latin typeface="Consolas"/>
            </a:endParaRPr>
          </a:p>
          <a:p>
            <a:pPr marL="0" indent="0">
              <a:buNone/>
            </a:pPr>
            <a:r>
              <a:rPr lang="en-US" sz="2800" dirty="0">
                <a:solidFill>
                  <a:srgbClr val="000000"/>
                </a:solidFill>
                <a:highlight>
                  <a:srgbClr val="FFFFFF"/>
                </a:highlight>
                <a:latin typeface="Consolas"/>
              </a:rPr>
              <a:t>{</a:t>
            </a:r>
          </a:p>
          <a:p>
            <a:pPr marL="0" indent="0">
              <a:buNone/>
            </a:pPr>
            <a:r>
              <a:rPr lang="en-US" sz="2800" dirty="0">
                <a:solidFill>
                  <a:srgbClr val="0000FF"/>
                </a:solidFill>
                <a:highlight>
                  <a:srgbClr val="FFFFFF"/>
                </a:highlight>
                <a:latin typeface="Consolas"/>
              </a:rPr>
              <a:t>public</a:t>
            </a:r>
            <a:r>
              <a:rPr lang="en-US" sz="2800" dirty="0">
                <a:solidFill>
                  <a:srgbClr val="000000"/>
                </a:solidFill>
                <a:highlight>
                  <a:srgbClr val="FFFFFF"/>
                </a:highlight>
                <a:latin typeface="Consolas"/>
              </a:rPr>
              <a:t>:</a:t>
            </a:r>
          </a:p>
          <a:p>
            <a:pPr marL="0" indent="0">
              <a:buNone/>
            </a:pPr>
            <a:r>
              <a:rPr lang="en-US" sz="2800" dirty="0">
                <a:solidFill>
                  <a:srgbClr val="000000"/>
                </a:solidFill>
                <a:highlight>
                  <a:srgbClr val="FFFFFF"/>
                </a:highlight>
                <a:latin typeface="Consolas"/>
              </a:rPr>
              <a:t>    </a:t>
            </a:r>
            <a:r>
              <a:rPr lang="en-US" sz="2800" dirty="0">
                <a:solidFill>
                  <a:srgbClr val="008000"/>
                </a:solidFill>
                <a:highlight>
                  <a:srgbClr val="FFFFFF"/>
                </a:highlight>
                <a:latin typeface="Consolas"/>
              </a:rPr>
              <a:t>// copy semantics</a:t>
            </a:r>
            <a:endParaRPr lang="en-US" sz="2800" dirty="0">
              <a:solidFill>
                <a:srgbClr val="000000"/>
              </a:solidFill>
              <a:highlight>
                <a:srgbClr val="FFFFFF"/>
              </a:highlight>
              <a:latin typeface="Consolas"/>
            </a:endParaRPr>
          </a:p>
          <a:p>
            <a:pPr marL="0" indent="0">
              <a:buNone/>
            </a:pPr>
            <a:r>
              <a:rPr lang="en-US" sz="2800" dirty="0">
                <a:solidFill>
                  <a:srgbClr val="000000"/>
                </a:solidFill>
                <a:highlight>
                  <a:srgbClr val="FFFFFF"/>
                </a:highlight>
                <a:latin typeface="Consolas"/>
              </a:rPr>
              <a:t>    </a:t>
            </a:r>
            <a:r>
              <a:rPr lang="en-US" sz="2800" dirty="0">
                <a:solidFill>
                  <a:srgbClr val="0000FF"/>
                </a:solidFill>
                <a:highlight>
                  <a:srgbClr val="FFFFFF"/>
                </a:highlight>
                <a:latin typeface="Consolas"/>
              </a:rPr>
              <a:t>string</a:t>
            </a:r>
            <a:r>
              <a:rPr lang="en-US" sz="2800" dirty="0">
                <a:solidFill>
                  <a:srgbClr val="000000"/>
                </a:solidFill>
                <a:highlight>
                  <a:srgbClr val="FFFFFF"/>
                </a:highlight>
                <a:latin typeface="Consolas"/>
              </a:rPr>
              <a:t>(</a:t>
            </a:r>
            <a:r>
              <a:rPr lang="en-US" sz="2800" dirty="0" err="1">
                <a:solidFill>
                  <a:srgbClr val="0000FF"/>
                </a:solidFill>
                <a:highlight>
                  <a:srgbClr val="FFFFFF"/>
                </a:highlight>
                <a:latin typeface="Consolas"/>
              </a:rPr>
              <a:t>const</a:t>
            </a:r>
            <a:r>
              <a:rPr lang="en-US" sz="2800" dirty="0">
                <a:solidFill>
                  <a:srgbClr val="000000"/>
                </a:solidFill>
                <a:highlight>
                  <a:srgbClr val="FFFFFF"/>
                </a:highlight>
                <a:latin typeface="Consolas"/>
              </a:rPr>
              <a:t> </a:t>
            </a:r>
            <a:r>
              <a:rPr lang="en-US" sz="2800" dirty="0">
                <a:solidFill>
                  <a:srgbClr val="0000FF"/>
                </a:solidFill>
                <a:highlight>
                  <a:srgbClr val="FFFFFF"/>
                </a:highlight>
                <a:latin typeface="Consolas"/>
              </a:rPr>
              <a:t>string</a:t>
            </a:r>
            <a:r>
              <a:rPr lang="en-US" sz="2800" dirty="0">
                <a:solidFill>
                  <a:srgbClr val="000000"/>
                </a:solidFill>
                <a:highlight>
                  <a:srgbClr val="FFFFFF"/>
                </a:highlight>
                <a:latin typeface="Consolas"/>
              </a:rPr>
              <a:t>&amp; </a:t>
            </a:r>
            <a:r>
              <a:rPr lang="en-US" sz="2800" dirty="0">
                <a:solidFill>
                  <a:srgbClr val="000080"/>
                </a:solidFill>
                <a:highlight>
                  <a:srgbClr val="FFFFFF"/>
                </a:highlight>
                <a:latin typeface="Consolas"/>
              </a:rPr>
              <a:t>s</a:t>
            </a:r>
            <a:r>
              <a:rPr lang="en-US" sz="2800" dirty="0">
                <a:solidFill>
                  <a:srgbClr val="000000"/>
                </a:solidFill>
                <a:highlight>
                  <a:srgbClr val="FFFFFF"/>
                </a:highlight>
                <a:latin typeface="Consolas"/>
              </a:rPr>
              <a:t>)</a:t>
            </a:r>
          </a:p>
          <a:p>
            <a:pPr marL="0" indent="0">
              <a:buNone/>
            </a:pPr>
            <a:r>
              <a:rPr lang="en-US" sz="2800" dirty="0">
                <a:solidFill>
                  <a:srgbClr val="000000"/>
                </a:solidFill>
                <a:highlight>
                  <a:srgbClr val="FFFFFF"/>
                </a:highlight>
                <a:latin typeface="Consolas"/>
              </a:rPr>
              <a:t>        : </a:t>
            </a:r>
            <a:r>
              <a:rPr lang="en-US" sz="2800" dirty="0">
                <a:solidFill>
                  <a:srgbClr val="000080"/>
                </a:solidFill>
                <a:highlight>
                  <a:srgbClr val="FFFFFF"/>
                </a:highlight>
                <a:latin typeface="Consolas"/>
              </a:rPr>
              <a:t>data_</a:t>
            </a:r>
            <a:r>
              <a:rPr lang="en-US" sz="2800" dirty="0">
                <a:solidFill>
                  <a:srgbClr val="000000"/>
                </a:solidFill>
                <a:highlight>
                  <a:srgbClr val="FFFFFF"/>
                </a:highlight>
                <a:latin typeface="Consolas"/>
              </a:rPr>
              <a:t>(</a:t>
            </a:r>
            <a:r>
              <a:rPr lang="en-US" sz="2800" dirty="0">
                <a:solidFill>
                  <a:srgbClr val="008080"/>
                </a:solidFill>
                <a:highlight>
                  <a:srgbClr val="FFFFFF"/>
                </a:highlight>
                <a:latin typeface="Consolas"/>
              </a:rPr>
              <a:t>new c</a:t>
            </a:r>
            <a:r>
              <a:rPr lang="en-US" sz="2800" dirty="0">
                <a:solidFill>
                  <a:srgbClr val="0000FF"/>
                </a:solidFill>
                <a:highlight>
                  <a:srgbClr val="FFFFFF"/>
                </a:highlight>
                <a:latin typeface="Consolas"/>
              </a:rPr>
              <a:t>har</a:t>
            </a:r>
            <a:r>
              <a:rPr lang="en-US" sz="2800" dirty="0">
                <a:solidFill>
                  <a:srgbClr val="000000"/>
                </a:solidFill>
                <a:highlight>
                  <a:srgbClr val="FFFFFF"/>
                </a:highlight>
                <a:latin typeface="Consolas"/>
              </a:rPr>
              <a:t>[</a:t>
            </a:r>
            <a:r>
              <a:rPr lang="en-US" sz="2800" dirty="0" err="1">
                <a:solidFill>
                  <a:srgbClr val="000080"/>
                </a:solidFill>
                <a:highlight>
                  <a:srgbClr val="FFFFFF"/>
                </a:highlight>
                <a:latin typeface="Consolas"/>
              </a:rPr>
              <a:t>s</a:t>
            </a:r>
            <a:r>
              <a:rPr lang="en-US" sz="2800" dirty="0" err="1">
                <a:solidFill>
                  <a:srgbClr val="000000"/>
                </a:solidFill>
                <a:highlight>
                  <a:srgbClr val="FFFFFF"/>
                </a:highlight>
                <a:latin typeface="Consolas"/>
              </a:rPr>
              <a:t>.</a:t>
            </a:r>
            <a:r>
              <a:rPr lang="en-US" sz="2800" dirty="0" err="1">
                <a:solidFill>
                  <a:srgbClr val="000080"/>
                </a:solidFill>
                <a:highlight>
                  <a:srgbClr val="FFFFFF"/>
                </a:highlight>
                <a:latin typeface="Consolas"/>
              </a:rPr>
              <a:t>size</a:t>
            </a:r>
            <a:r>
              <a:rPr lang="en-US" sz="2800" dirty="0">
                <a:solidFill>
                  <a:srgbClr val="000080"/>
                </a:solidFill>
                <a:highlight>
                  <a:srgbClr val="FFFFFF"/>
                </a:highlight>
                <a:latin typeface="Consolas"/>
              </a:rPr>
              <a:t>_</a:t>
            </a:r>
            <a:r>
              <a:rPr lang="en-US" sz="2800" dirty="0">
                <a:solidFill>
                  <a:srgbClr val="000000"/>
                </a:solidFill>
                <a:highlight>
                  <a:srgbClr val="FFFFFF"/>
                </a:highlight>
                <a:latin typeface="Consolas"/>
              </a:rPr>
              <a:t>]), </a:t>
            </a:r>
            <a:r>
              <a:rPr lang="en-US" sz="2800" dirty="0">
                <a:solidFill>
                  <a:srgbClr val="000080"/>
                </a:solidFill>
                <a:highlight>
                  <a:srgbClr val="FFFFFF"/>
                </a:highlight>
                <a:latin typeface="Consolas"/>
              </a:rPr>
              <a:t>size_</a:t>
            </a:r>
            <a:r>
              <a:rPr lang="en-US" sz="2800" dirty="0">
                <a:solidFill>
                  <a:srgbClr val="000000"/>
                </a:solidFill>
                <a:highlight>
                  <a:srgbClr val="FFFFFF"/>
                </a:highlight>
                <a:latin typeface="Consolas"/>
              </a:rPr>
              <a:t>(</a:t>
            </a:r>
            <a:r>
              <a:rPr lang="en-US" sz="2800" dirty="0" err="1">
                <a:solidFill>
                  <a:srgbClr val="000080"/>
                </a:solidFill>
                <a:highlight>
                  <a:srgbClr val="FFFFFF"/>
                </a:highlight>
                <a:latin typeface="Consolas"/>
              </a:rPr>
              <a:t>s</a:t>
            </a:r>
            <a:r>
              <a:rPr lang="en-US" sz="2800" dirty="0" err="1">
                <a:solidFill>
                  <a:srgbClr val="000000"/>
                </a:solidFill>
                <a:highlight>
                  <a:srgbClr val="FFFFFF"/>
                </a:highlight>
                <a:latin typeface="Consolas"/>
              </a:rPr>
              <a:t>.</a:t>
            </a:r>
            <a:r>
              <a:rPr lang="en-US" sz="2800" dirty="0" err="1">
                <a:solidFill>
                  <a:srgbClr val="000080"/>
                </a:solidFill>
                <a:highlight>
                  <a:srgbClr val="FFFFFF"/>
                </a:highlight>
                <a:latin typeface="Consolas"/>
              </a:rPr>
              <a:t>size</a:t>
            </a:r>
            <a:r>
              <a:rPr lang="en-US" sz="2800" dirty="0">
                <a:solidFill>
                  <a:srgbClr val="000080"/>
                </a:solidFill>
                <a:highlight>
                  <a:srgbClr val="FFFFFF"/>
                </a:highlight>
                <a:latin typeface="Consolas"/>
              </a:rPr>
              <a:t>_</a:t>
            </a:r>
            <a:r>
              <a:rPr lang="en-US" sz="2800" dirty="0">
                <a:solidFill>
                  <a:srgbClr val="000000"/>
                </a:solidFill>
                <a:highlight>
                  <a:srgbClr val="FFFFFF"/>
                </a:highlight>
                <a:latin typeface="Consolas"/>
              </a:rPr>
              <a:t>)</a:t>
            </a:r>
          </a:p>
          <a:p>
            <a:pPr marL="0" indent="0">
              <a:buNone/>
            </a:pPr>
            <a:r>
              <a:rPr lang="en-US" sz="2800" dirty="0">
                <a:solidFill>
                  <a:srgbClr val="000000"/>
                </a:solidFill>
                <a:highlight>
                  <a:srgbClr val="FFFFFF"/>
                </a:highlight>
                <a:latin typeface="Consolas"/>
              </a:rPr>
              <a:t>    {</a:t>
            </a:r>
          </a:p>
          <a:p>
            <a:pPr marL="0" indent="0">
              <a:buNone/>
            </a:pPr>
            <a:r>
              <a:rPr lang="en-US" sz="2800" dirty="0">
                <a:solidFill>
                  <a:srgbClr val="000000"/>
                </a:solidFill>
                <a:highlight>
                  <a:srgbClr val="FFFFFF"/>
                </a:highlight>
                <a:latin typeface="Consolas"/>
              </a:rPr>
              <a:t>        </a:t>
            </a:r>
            <a:r>
              <a:rPr lang="en-US" sz="2800" i="1" dirty="0" err="1">
                <a:solidFill>
                  <a:srgbClr val="A000A0"/>
                </a:solidFill>
                <a:highlight>
                  <a:srgbClr val="FFFFFF"/>
                </a:highlight>
                <a:latin typeface="Consolas"/>
              </a:rPr>
              <a:t>memcpy</a:t>
            </a:r>
            <a:r>
              <a:rPr lang="en-US" sz="2800" dirty="0">
                <a:solidFill>
                  <a:srgbClr val="000000"/>
                </a:solidFill>
                <a:highlight>
                  <a:srgbClr val="FFFFFF"/>
                </a:highlight>
                <a:latin typeface="Consolas"/>
              </a:rPr>
              <a:t>(</a:t>
            </a:r>
            <a:r>
              <a:rPr lang="en-US" sz="2800" dirty="0">
                <a:solidFill>
                  <a:srgbClr val="000080"/>
                </a:solidFill>
                <a:highlight>
                  <a:srgbClr val="FFFFFF"/>
                </a:highlight>
                <a:latin typeface="Consolas"/>
              </a:rPr>
              <a:t>data_</a:t>
            </a:r>
            <a:r>
              <a:rPr lang="en-US" sz="2800" dirty="0">
                <a:solidFill>
                  <a:srgbClr val="000000"/>
                </a:solidFill>
                <a:highlight>
                  <a:srgbClr val="FFFFFF"/>
                </a:highlight>
                <a:latin typeface="Consolas"/>
              </a:rPr>
              <a:t>, </a:t>
            </a:r>
            <a:r>
              <a:rPr lang="en-US" sz="2800" dirty="0" err="1">
                <a:solidFill>
                  <a:srgbClr val="000080"/>
                </a:solidFill>
                <a:highlight>
                  <a:srgbClr val="FFFFFF"/>
                </a:highlight>
                <a:latin typeface="Consolas"/>
              </a:rPr>
              <a:t>s</a:t>
            </a:r>
            <a:r>
              <a:rPr lang="en-US" sz="2800" dirty="0" err="1">
                <a:solidFill>
                  <a:srgbClr val="000000"/>
                </a:solidFill>
                <a:highlight>
                  <a:srgbClr val="FFFFFF"/>
                </a:highlight>
                <a:latin typeface="Consolas"/>
              </a:rPr>
              <a:t>.</a:t>
            </a:r>
            <a:r>
              <a:rPr lang="en-US" sz="2800" dirty="0" err="1">
                <a:solidFill>
                  <a:srgbClr val="000080"/>
                </a:solidFill>
                <a:highlight>
                  <a:srgbClr val="FFFFFF"/>
                </a:highlight>
                <a:latin typeface="Consolas"/>
              </a:rPr>
              <a:t>data</a:t>
            </a:r>
            <a:r>
              <a:rPr lang="en-US" sz="2800" dirty="0">
                <a:solidFill>
                  <a:srgbClr val="000080"/>
                </a:solidFill>
                <a:highlight>
                  <a:srgbClr val="FFFFFF"/>
                </a:highlight>
                <a:latin typeface="Consolas"/>
              </a:rPr>
              <a:t>_</a:t>
            </a:r>
            <a:r>
              <a:rPr lang="en-US" sz="2800" dirty="0">
                <a:solidFill>
                  <a:srgbClr val="000000"/>
                </a:solidFill>
                <a:highlight>
                  <a:srgbClr val="FFFFFF"/>
                </a:highlight>
                <a:latin typeface="Consolas"/>
              </a:rPr>
              <a:t>, </a:t>
            </a:r>
            <a:r>
              <a:rPr lang="en-US" sz="2800" dirty="0">
                <a:solidFill>
                  <a:srgbClr val="000080"/>
                </a:solidFill>
                <a:highlight>
                  <a:srgbClr val="FFFFFF"/>
                </a:highlight>
                <a:latin typeface="Consolas"/>
              </a:rPr>
              <a:t>size_</a:t>
            </a:r>
            <a:r>
              <a:rPr lang="en-US" sz="2800" dirty="0">
                <a:solidFill>
                  <a:srgbClr val="000000"/>
                </a:solidFill>
                <a:highlight>
                  <a:srgbClr val="FFFFFF"/>
                </a:highlight>
                <a:latin typeface="Consolas"/>
              </a:rPr>
              <a:t>);</a:t>
            </a:r>
          </a:p>
          <a:p>
            <a:pPr marL="0" indent="0">
              <a:buNone/>
            </a:pPr>
            <a:r>
              <a:rPr lang="en-US" sz="2800" dirty="0">
                <a:solidFill>
                  <a:srgbClr val="000000"/>
                </a:solidFill>
                <a:highlight>
                  <a:srgbClr val="FFFFFF"/>
                </a:highlight>
                <a:latin typeface="Consolas"/>
              </a:rPr>
              <a:t>    }</a:t>
            </a:r>
          </a:p>
          <a:p>
            <a:pPr marL="0" indent="0">
              <a:buNone/>
            </a:pPr>
            <a:r>
              <a:rPr lang="en-US" sz="2800" dirty="0">
                <a:solidFill>
                  <a:srgbClr val="000000"/>
                </a:solidFill>
                <a:highlight>
                  <a:srgbClr val="FFFFFF"/>
                </a:highlight>
                <a:latin typeface="Consolas"/>
              </a:rPr>
              <a:t>    </a:t>
            </a:r>
            <a:r>
              <a:rPr lang="en-US" sz="2800" dirty="0">
                <a:solidFill>
                  <a:srgbClr val="0000FF"/>
                </a:solidFill>
                <a:highlight>
                  <a:srgbClr val="FFFFFF"/>
                </a:highlight>
                <a:latin typeface="Consolas"/>
              </a:rPr>
              <a:t>string</a:t>
            </a:r>
            <a:r>
              <a:rPr lang="en-US" sz="2800" dirty="0">
                <a:solidFill>
                  <a:srgbClr val="000000"/>
                </a:solidFill>
                <a:highlight>
                  <a:srgbClr val="FFFFFF"/>
                </a:highlight>
                <a:latin typeface="Consolas"/>
              </a:rPr>
              <a:t>&amp; </a:t>
            </a:r>
            <a:r>
              <a:rPr lang="en-US" sz="2800" dirty="0">
                <a:solidFill>
                  <a:srgbClr val="008080"/>
                </a:solidFill>
                <a:highlight>
                  <a:srgbClr val="FFFFFF"/>
                </a:highlight>
                <a:latin typeface="Consolas"/>
              </a:rPr>
              <a:t>operator=</a:t>
            </a:r>
            <a:r>
              <a:rPr lang="en-US" sz="2800" dirty="0">
                <a:solidFill>
                  <a:srgbClr val="000000"/>
                </a:solidFill>
                <a:highlight>
                  <a:srgbClr val="FFFFFF"/>
                </a:highlight>
                <a:latin typeface="Consolas"/>
              </a:rPr>
              <a:t>(</a:t>
            </a:r>
            <a:r>
              <a:rPr lang="en-US" sz="2800" dirty="0" err="1">
                <a:solidFill>
                  <a:srgbClr val="0000FF"/>
                </a:solidFill>
                <a:highlight>
                  <a:srgbClr val="FFFFFF"/>
                </a:highlight>
                <a:latin typeface="Consolas"/>
              </a:rPr>
              <a:t>const</a:t>
            </a:r>
            <a:r>
              <a:rPr lang="en-US" sz="2800" dirty="0">
                <a:solidFill>
                  <a:srgbClr val="000000"/>
                </a:solidFill>
                <a:highlight>
                  <a:srgbClr val="FFFFFF"/>
                </a:highlight>
                <a:latin typeface="Consolas"/>
              </a:rPr>
              <a:t> </a:t>
            </a:r>
            <a:r>
              <a:rPr lang="en-US" sz="2800" dirty="0">
                <a:solidFill>
                  <a:srgbClr val="0000FF"/>
                </a:solidFill>
                <a:highlight>
                  <a:srgbClr val="FFFFFF"/>
                </a:highlight>
                <a:latin typeface="Consolas"/>
              </a:rPr>
              <a:t>string</a:t>
            </a:r>
            <a:r>
              <a:rPr lang="en-US" sz="2800" dirty="0">
                <a:solidFill>
                  <a:srgbClr val="000000"/>
                </a:solidFill>
                <a:highlight>
                  <a:srgbClr val="FFFFFF"/>
                </a:highlight>
                <a:latin typeface="Consolas"/>
              </a:rPr>
              <a:t>&amp; </a:t>
            </a:r>
            <a:r>
              <a:rPr lang="en-US" sz="2800" dirty="0">
                <a:solidFill>
                  <a:srgbClr val="000080"/>
                </a:solidFill>
                <a:highlight>
                  <a:srgbClr val="FFFFFF"/>
                </a:highlight>
                <a:latin typeface="Consolas"/>
              </a:rPr>
              <a:t>s</a:t>
            </a:r>
            <a:r>
              <a:rPr lang="en-US" sz="2800" dirty="0">
                <a:solidFill>
                  <a:srgbClr val="000000"/>
                </a:solidFill>
                <a:highlight>
                  <a:srgbClr val="FFFFFF"/>
                </a:highlight>
                <a:latin typeface="Consolas"/>
              </a:rPr>
              <a:t>)</a:t>
            </a:r>
          </a:p>
          <a:p>
            <a:pPr marL="0" indent="0">
              <a:buNone/>
            </a:pPr>
            <a:r>
              <a:rPr lang="en-US" sz="2800" dirty="0">
                <a:solidFill>
                  <a:srgbClr val="000000"/>
                </a:solidFill>
                <a:highlight>
                  <a:srgbClr val="FFFFFF"/>
                </a:highlight>
                <a:latin typeface="Consolas"/>
              </a:rPr>
              <a:t>    {</a:t>
            </a:r>
          </a:p>
          <a:p>
            <a:pPr marL="0" indent="0">
              <a:buNone/>
            </a:pPr>
            <a:r>
              <a:rPr lang="en-US" sz="2800" dirty="0">
                <a:solidFill>
                  <a:srgbClr val="000000"/>
                </a:solidFill>
                <a:highlight>
                  <a:srgbClr val="FFFFFF"/>
                </a:highlight>
                <a:latin typeface="Consolas"/>
              </a:rPr>
              <a:t>        </a:t>
            </a:r>
            <a:r>
              <a:rPr lang="en-US" sz="2800" dirty="0">
                <a:solidFill>
                  <a:srgbClr val="0000FF"/>
                </a:solidFill>
                <a:highlight>
                  <a:srgbClr val="FFFFFF"/>
                </a:highlight>
                <a:latin typeface="Consolas"/>
              </a:rPr>
              <a:t>if</a:t>
            </a:r>
            <a:r>
              <a:rPr lang="en-US" sz="2800" dirty="0">
                <a:solidFill>
                  <a:srgbClr val="000000"/>
                </a:solidFill>
                <a:highlight>
                  <a:srgbClr val="FFFFFF"/>
                </a:highlight>
                <a:latin typeface="Consolas"/>
              </a:rPr>
              <a:t> (</a:t>
            </a:r>
            <a:r>
              <a:rPr lang="en-US" sz="2800" dirty="0">
                <a:solidFill>
                  <a:srgbClr val="0000FF"/>
                </a:solidFill>
                <a:highlight>
                  <a:srgbClr val="FFFFFF"/>
                </a:highlight>
                <a:latin typeface="Consolas"/>
              </a:rPr>
              <a:t>this</a:t>
            </a:r>
            <a:r>
              <a:rPr lang="en-US" sz="2800" dirty="0">
                <a:solidFill>
                  <a:srgbClr val="000000"/>
                </a:solidFill>
                <a:highlight>
                  <a:srgbClr val="FFFFFF"/>
                </a:highlight>
                <a:latin typeface="Consolas"/>
              </a:rPr>
              <a:t> != &amp;</a:t>
            </a:r>
            <a:r>
              <a:rPr lang="en-US" sz="2800" dirty="0">
                <a:solidFill>
                  <a:srgbClr val="000080"/>
                </a:solidFill>
                <a:highlight>
                  <a:srgbClr val="FFFFFF"/>
                </a:highlight>
                <a:latin typeface="Consolas"/>
              </a:rPr>
              <a:t>s</a:t>
            </a:r>
            <a:r>
              <a:rPr lang="en-US" sz="2800" dirty="0">
                <a:solidFill>
                  <a:srgbClr val="000000"/>
                </a:solidFill>
                <a:highlight>
                  <a:srgbClr val="FFFFFF"/>
                </a:highlight>
                <a:latin typeface="Consolas"/>
              </a:rPr>
              <a:t>)</a:t>
            </a:r>
          </a:p>
          <a:p>
            <a:pPr marL="0" indent="0">
              <a:buNone/>
            </a:pPr>
            <a:r>
              <a:rPr lang="en-US" sz="2800" dirty="0">
                <a:solidFill>
                  <a:srgbClr val="000000"/>
                </a:solidFill>
                <a:highlight>
                  <a:srgbClr val="FFFFFF"/>
                </a:highlight>
                <a:latin typeface="Consolas"/>
              </a:rPr>
              <a:t>        {</a:t>
            </a:r>
          </a:p>
          <a:p>
            <a:pPr marL="0" indent="0">
              <a:buNone/>
            </a:pPr>
            <a:r>
              <a:rPr lang="en-US" sz="2800" dirty="0">
                <a:solidFill>
                  <a:srgbClr val="000000"/>
                </a:solidFill>
                <a:highlight>
                  <a:srgbClr val="FFFFFF"/>
                </a:highlight>
                <a:latin typeface="Consolas"/>
              </a:rPr>
              <a:t>            </a:t>
            </a:r>
            <a:r>
              <a:rPr lang="en-US" sz="2800" dirty="0">
                <a:solidFill>
                  <a:srgbClr val="0000FF"/>
                </a:solidFill>
                <a:highlight>
                  <a:srgbClr val="FFFFFF"/>
                </a:highlight>
                <a:latin typeface="Consolas"/>
              </a:rPr>
              <a:t>if</a:t>
            </a:r>
            <a:r>
              <a:rPr lang="en-US" sz="2800" dirty="0">
                <a:solidFill>
                  <a:srgbClr val="000000"/>
                </a:solidFill>
                <a:highlight>
                  <a:srgbClr val="FFFFFF"/>
                </a:highlight>
                <a:latin typeface="Consolas"/>
              </a:rPr>
              <a:t> (</a:t>
            </a:r>
            <a:r>
              <a:rPr lang="en-US" sz="2800" dirty="0">
                <a:solidFill>
                  <a:srgbClr val="000080"/>
                </a:solidFill>
                <a:highlight>
                  <a:srgbClr val="FFFFFF"/>
                </a:highlight>
                <a:latin typeface="Consolas"/>
              </a:rPr>
              <a:t>size_</a:t>
            </a:r>
            <a:r>
              <a:rPr lang="en-US" sz="2800" dirty="0">
                <a:solidFill>
                  <a:srgbClr val="000000"/>
                </a:solidFill>
                <a:highlight>
                  <a:srgbClr val="FFFFFF"/>
                </a:highlight>
                <a:latin typeface="Consolas"/>
              </a:rPr>
              <a:t> &lt; </a:t>
            </a:r>
            <a:r>
              <a:rPr lang="en-US" sz="2800" dirty="0" err="1">
                <a:solidFill>
                  <a:srgbClr val="000080"/>
                </a:solidFill>
                <a:highlight>
                  <a:srgbClr val="FFFFFF"/>
                </a:highlight>
                <a:latin typeface="Consolas"/>
              </a:rPr>
              <a:t>s</a:t>
            </a:r>
            <a:r>
              <a:rPr lang="en-US" sz="2800" dirty="0" err="1">
                <a:solidFill>
                  <a:srgbClr val="000000"/>
                </a:solidFill>
                <a:highlight>
                  <a:srgbClr val="FFFFFF"/>
                </a:highlight>
                <a:latin typeface="Consolas"/>
              </a:rPr>
              <a:t>.</a:t>
            </a:r>
            <a:r>
              <a:rPr lang="en-US" sz="2800" dirty="0" err="1">
                <a:solidFill>
                  <a:srgbClr val="000080"/>
                </a:solidFill>
                <a:highlight>
                  <a:srgbClr val="FFFFFF"/>
                </a:highlight>
                <a:latin typeface="Consolas"/>
              </a:rPr>
              <a:t>size</a:t>
            </a:r>
            <a:r>
              <a:rPr lang="en-US" sz="2800" dirty="0">
                <a:solidFill>
                  <a:srgbClr val="000080"/>
                </a:solidFill>
                <a:highlight>
                  <a:srgbClr val="FFFFFF"/>
                </a:highlight>
                <a:latin typeface="Consolas"/>
              </a:rPr>
              <a:t>_</a:t>
            </a:r>
            <a:r>
              <a:rPr lang="en-US" sz="2800" dirty="0">
                <a:solidFill>
                  <a:srgbClr val="000000"/>
                </a:solidFill>
                <a:highlight>
                  <a:srgbClr val="FFFFFF"/>
                </a:highlight>
                <a:latin typeface="Consolas"/>
              </a:rPr>
              <a:t>)</a:t>
            </a:r>
          </a:p>
          <a:p>
            <a:pPr marL="0" indent="0">
              <a:buNone/>
            </a:pPr>
            <a:r>
              <a:rPr lang="en-US" sz="2800" dirty="0">
                <a:solidFill>
                  <a:srgbClr val="000000"/>
                </a:solidFill>
                <a:highlight>
                  <a:srgbClr val="FFFFFF"/>
                </a:highlight>
                <a:latin typeface="Consolas"/>
              </a:rPr>
              <a:t>                </a:t>
            </a:r>
            <a:r>
              <a:rPr lang="en-US" sz="2800" dirty="0">
                <a:solidFill>
                  <a:srgbClr val="008000"/>
                </a:solidFill>
                <a:highlight>
                  <a:srgbClr val="FFFFFF"/>
                </a:highlight>
                <a:latin typeface="Consolas"/>
              </a:rPr>
              <a:t>// get sufficient data buffer</a:t>
            </a:r>
            <a:endParaRPr lang="en-US" sz="2800" dirty="0">
              <a:solidFill>
                <a:srgbClr val="000000"/>
              </a:solidFill>
              <a:highlight>
                <a:srgbClr val="FFFFFF"/>
              </a:highlight>
              <a:latin typeface="Consolas"/>
            </a:endParaRPr>
          </a:p>
          <a:p>
            <a:pPr marL="0" indent="0">
              <a:buNone/>
            </a:pPr>
            <a:r>
              <a:rPr lang="en-US" sz="2800" dirty="0">
                <a:solidFill>
                  <a:srgbClr val="000000"/>
                </a:solidFill>
                <a:highlight>
                  <a:srgbClr val="FFFFFF"/>
                </a:highlight>
                <a:latin typeface="Consolas"/>
              </a:rPr>
              <a:t>                </a:t>
            </a:r>
            <a:r>
              <a:rPr lang="en-US" sz="2800" dirty="0">
                <a:solidFill>
                  <a:srgbClr val="000080"/>
                </a:solidFill>
                <a:highlight>
                  <a:srgbClr val="FFFFFF"/>
                </a:highlight>
                <a:latin typeface="Consolas"/>
              </a:rPr>
              <a:t>size_</a:t>
            </a:r>
            <a:r>
              <a:rPr lang="en-US" sz="2800" dirty="0">
                <a:solidFill>
                  <a:srgbClr val="000000"/>
                </a:solidFill>
                <a:highlight>
                  <a:srgbClr val="FFFFFF"/>
                </a:highlight>
                <a:latin typeface="Consolas"/>
              </a:rPr>
              <a:t> = </a:t>
            </a:r>
            <a:r>
              <a:rPr lang="en-US" sz="2800" dirty="0" err="1">
                <a:solidFill>
                  <a:srgbClr val="000080"/>
                </a:solidFill>
                <a:highlight>
                  <a:srgbClr val="FFFFFF"/>
                </a:highlight>
                <a:latin typeface="Consolas"/>
              </a:rPr>
              <a:t>s</a:t>
            </a:r>
            <a:r>
              <a:rPr lang="en-US" sz="2800" dirty="0" err="1">
                <a:solidFill>
                  <a:srgbClr val="000000"/>
                </a:solidFill>
                <a:highlight>
                  <a:srgbClr val="FFFFFF"/>
                </a:highlight>
                <a:latin typeface="Consolas"/>
              </a:rPr>
              <a:t>.</a:t>
            </a:r>
            <a:r>
              <a:rPr lang="en-US" sz="2800" dirty="0" err="1">
                <a:solidFill>
                  <a:srgbClr val="000080"/>
                </a:solidFill>
                <a:highlight>
                  <a:srgbClr val="FFFFFF"/>
                </a:highlight>
                <a:latin typeface="Consolas"/>
              </a:rPr>
              <a:t>size</a:t>
            </a:r>
            <a:r>
              <a:rPr lang="en-US" sz="2800" dirty="0">
                <a:solidFill>
                  <a:srgbClr val="000080"/>
                </a:solidFill>
                <a:highlight>
                  <a:srgbClr val="FFFFFF"/>
                </a:highlight>
                <a:latin typeface="Consolas"/>
              </a:rPr>
              <a:t>_</a:t>
            </a:r>
            <a:r>
              <a:rPr lang="en-US" sz="2800" dirty="0">
                <a:solidFill>
                  <a:srgbClr val="000000"/>
                </a:solidFill>
                <a:highlight>
                  <a:srgbClr val="FFFFFF"/>
                </a:highlight>
                <a:latin typeface="Consolas"/>
              </a:rPr>
              <a:t>;</a:t>
            </a:r>
          </a:p>
          <a:p>
            <a:pPr marL="0" indent="0">
              <a:buNone/>
            </a:pPr>
            <a:r>
              <a:rPr lang="en-US" sz="2800" dirty="0">
                <a:solidFill>
                  <a:srgbClr val="000000"/>
                </a:solidFill>
                <a:highlight>
                  <a:srgbClr val="FFFFFF"/>
                </a:highlight>
                <a:latin typeface="Consolas"/>
              </a:rPr>
              <a:t>            </a:t>
            </a:r>
            <a:r>
              <a:rPr lang="en-US" sz="2800" i="1" dirty="0" err="1">
                <a:solidFill>
                  <a:srgbClr val="A000A0"/>
                </a:solidFill>
                <a:highlight>
                  <a:srgbClr val="FFFFFF"/>
                </a:highlight>
                <a:latin typeface="Consolas"/>
              </a:rPr>
              <a:t>memcpy</a:t>
            </a:r>
            <a:r>
              <a:rPr lang="en-US" sz="2800" dirty="0">
                <a:solidFill>
                  <a:srgbClr val="000000"/>
                </a:solidFill>
                <a:highlight>
                  <a:srgbClr val="FFFFFF"/>
                </a:highlight>
                <a:latin typeface="Consolas"/>
              </a:rPr>
              <a:t>(</a:t>
            </a:r>
            <a:r>
              <a:rPr lang="en-US" sz="2800" dirty="0">
                <a:solidFill>
                  <a:srgbClr val="000080"/>
                </a:solidFill>
                <a:highlight>
                  <a:srgbClr val="FFFFFF"/>
                </a:highlight>
                <a:latin typeface="Consolas"/>
              </a:rPr>
              <a:t>data_</a:t>
            </a:r>
            <a:r>
              <a:rPr lang="en-US" sz="2800" dirty="0">
                <a:solidFill>
                  <a:srgbClr val="000000"/>
                </a:solidFill>
                <a:highlight>
                  <a:srgbClr val="FFFFFF"/>
                </a:highlight>
                <a:latin typeface="Consolas"/>
              </a:rPr>
              <a:t>, </a:t>
            </a:r>
            <a:r>
              <a:rPr lang="en-US" sz="2800" dirty="0" err="1">
                <a:solidFill>
                  <a:srgbClr val="000080"/>
                </a:solidFill>
                <a:highlight>
                  <a:srgbClr val="FFFFFF"/>
                </a:highlight>
                <a:latin typeface="Consolas"/>
              </a:rPr>
              <a:t>s</a:t>
            </a:r>
            <a:r>
              <a:rPr lang="en-US" sz="2800" dirty="0" err="1">
                <a:solidFill>
                  <a:srgbClr val="000000"/>
                </a:solidFill>
                <a:highlight>
                  <a:srgbClr val="FFFFFF"/>
                </a:highlight>
                <a:latin typeface="Consolas"/>
              </a:rPr>
              <a:t>.</a:t>
            </a:r>
            <a:r>
              <a:rPr lang="en-US" sz="2800" dirty="0" err="1">
                <a:solidFill>
                  <a:srgbClr val="000080"/>
                </a:solidFill>
                <a:highlight>
                  <a:srgbClr val="FFFFFF"/>
                </a:highlight>
                <a:latin typeface="Consolas"/>
              </a:rPr>
              <a:t>data</a:t>
            </a:r>
            <a:r>
              <a:rPr lang="en-US" sz="2800" dirty="0">
                <a:solidFill>
                  <a:srgbClr val="000080"/>
                </a:solidFill>
                <a:highlight>
                  <a:srgbClr val="FFFFFF"/>
                </a:highlight>
                <a:latin typeface="Consolas"/>
              </a:rPr>
              <a:t>_</a:t>
            </a:r>
            <a:r>
              <a:rPr lang="en-US" sz="2800" dirty="0">
                <a:solidFill>
                  <a:srgbClr val="000000"/>
                </a:solidFill>
                <a:highlight>
                  <a:srgbClr val="FFFFFF"/>
                </a:highlight>
                <a:latin typeface="Consolas"/>
              </a:rPr>
              <a:t>, </a:t>
            </a:r>
            <a:r>
              <a:rPr lang="en-US" sz="2800" dirty="0">
                <a:solidFill>
                  <a:srgbClr val="000080"/>
                </a:solidFill>
                <a:highlight>
                  <a:srgbClr val="FFFFFF"/>
                </a:highlight>
                <a:latin typeface="Consolas"/>
              </a:rPr>
              <a:t>size_</a:t>
            </a:r>
            <a:r>
              <a:rPr lang="en-US" sz="2800" dirty="0">
                <a:solidFill>
                  <a:srgbClr val="000000"/>
                </a:solidFill>
                <a:highlight>
                  <a:srgbClr val="FFFFFF"/>
                </a:highlight>
                <a:latin typeface="Consolas"/>
              </a:rPr>
              <a:t>);</a:t>
            </a:r>
          </a:p>
          <a:p>
            <a:pPr marL="0" indent="0">
              <a:buNone/>
            </a:pPr>
            <a:r>
              <a:rPr lang="en-US" sz="2800" dirty="0">
                <a:solidFill>
                  <a:srgbClr val="000000"/>
                </a:solidFill>
                <a:highlight>
                  <a:srgbClr val="FFFFFF"/>
                </a:highlight>
                <a:latin typeface="Consolas"/>
              </a:rPr>
              <a:t>        }</a:t>
            </a:r>
          </a:p>
          <a:p>
            <a:pPr marL="0" indent="0">
              <a:buNone/>
            </a:pPr>
            <a:r>
              <a:rPr lang="en-US" sz="2800" dirty="0">
                <a:solidFill>
                  <a:srgbClr val="000000"/>
                </a:solidFill>
                <a:highlight>
                  <a:srgbClr val="FFFFFF"/>
                </a:highlight>
                <a:latin typeface="Consolas"/>
              </a:rPr>
              <a:t>        </a:t>
            </a:r>
            <a:r>
              <a:rPr lang="en-US" sz="2800" dirty="0">
                <a:solidFill>
                  <a:srgbClr val="0000FF"/>
                </a:solidFill>
                <a:highlight>
                  <a:srgbClr val="FFFFFF"/>
                </a:highlight>
                <a:latin typeface="Consolas"/>
              </a:rPr>
              <a:t>return</a:t>
            </a:r>
            <a:r>
              <a:rPr lang="en-US" sz="2800" dirty="0">
                <a:solidFill>
                  <a:srgbClr val="000000"/>
                </a:solidFill>
                <a:highlight>
                  <a:srgbClr val="FFFFFF"/>
                </a:highlight>
                <a:latin typeface="Consolas"/>
              </a:rPr>
              <a:t> *</a:t>
            </a:r>
            <a:r>
              <a:rPr lang="en-US" sz="2800" dirty="0">
                <a:solidFill>
                  <a:srgbClr val="0000FF"/>
                </a:solidFill>
                <a:highlight>
                  <a:srgbClr val="FFFFFF"/>
                </a:highlight>
                <a:latin typeface="Consolas"/>
              </a:rPr>
              <a:t>this</a:t>
            </a:r>
            <a:r>
              <a:rPr lang="en-US" sz="2800" dirty="0">
                <a:solidFill>
                  <a:srgbClr val="000000"/>
                </a:solidFill>
                <a:highlight>
                  <a:srgbClr val="FFFFFF"/>
                </a:highlight>
                <a:latin typeface="Consolas"/>
              </a:rPr>
              <a:t>;</a:t>
            </a:r>
          </a:p>
          <a:p>
            <a:pPr marL="0" indent="0">
              <a:buNone/>
            </a:pPr>
            <a:r>
              <a:rPr lang="en-US" sz="2800" dirty="0">
                <a:solidFill>
                  <a:srgbClr val="000000"/>
                </a:solidFill>
                <a:highlight>
                  <a:srgbClr val="FFFFFF"/>
                </a:highlight>
                <a:latin typeface="Consolas"/>
              </a:rPr>
              <a:t>    }</a:t>
            </a:r>
          </a:p>
          <a:p>
            <a:pPr marL="0" indent="0">
              <a:buNone/>
            </a:pPr>
            <a:r>
              <a:rPr lang="en-US" sz="2800" dirty="0" smtClean="0">
                <a:solidFill>
                  <a:srgbClr val="008000"/>
                </a:solidFill>
                <a:highlight>
                  <a:srgbClr val="FFFFFF"/>
                </a:highlight>
                <a:latin typeface="Consolas"/>
              </a:rPr>
              <a:t>// </a:t>
            </a:r>
            <a:r>
              <a:rPr lang="en-US" sz="2800" dirty="0">
                <a:solidFill>
                  <a:srgbClr val="008000"/>
                </a:solidFill>
                <a:highlight>
                  <a:srgbClr val="FFFFFF"/>
                </a:highlight>
                <a:latin typeface="Consolas"/>
              </a:rPr>
              <a:t>...</a:t>
            </a:r>
            <a:endParaRPr lang="en-US" sz="2800" dirty="0">
              <a:solidFill>
                <a:srgbClr val="000000"/>
              </a:solidFill>
              <a:highlight>
                <a:srgbClr val="FFFFFF"/>
              </a:highlight>
              <a:latin typeface="Consolas"/>
            </a:endParaRPr>
          </a:p>
          <a:p>
            <a:pPr marL="0" indent="0">
              <a:buNone/>
            </a:pPr>
            <a:r>
              <a:rPr lang="en-US" sz="2800" dirty="0">
                <a:solidFill>
                  <a:srgbClr val="0000FF"/>
                </a:solidFill>
                <a:highlight>
                  <a:srgbClr val="FFFFFF"/>
                </a:highlight>
                <a:latin typeface="Consolas"/>
              </a:rPr>
              <a:t>private</a:t>
            </a:r>
            <a:r>
              <a:rPr lang="en-US" sz="2800" dirty="0">
                <a:solidFill>
                  <a:srgbClr val="000000"/>
                </a:solidFill>
                <a:highlight>
                  <a:srgbClr val="FFFFFF"/>
                </a:highlight>
                <a:latin typeface="Consolas"/>
              </a:rPr>
              <a:t>:</a:t>
            </a:r>
          </a:p>
          <a:p>
            <a:pPr marL="0" indent="0">
              <a:buNone/>
            </a:pPr>
            <a:r>
              <a:rPr lang="en-US" sz="2800" dirty="0">
                <a:solidFill>
                  <a:srgbClr val="000000"/>
                </a:solidFill>
                <a:highlight>
                  <a:srgbClr val="FFFFFF"/>
                </a:highlight>
                <a:latin typeface="Consolas"/>
              </a:rPr>
              <a:t>    </a:t>
            </a:r>
            <a:r>
              <a:rPr lang="en-US" sz="2800" dirty="0">
                <a:solidFill>
                  <a:srgbClr val="0000FF"/>
                </a:solidFill>
                <a:highlight>
                  <a:srgbClr val="FFFFFF"/>
                </a:highlight>
                <a:latin typeface="Consolas"/>
              </a:rPr>
              <a:t>char</a:t>
            </a:r>
            <a:r>
              <a:rPr lang="en-US" sz="2800" dirty="0">
                <a:solidFill>
                  <a:srgbClr val="000000"/>
                </a:solidFill>
                <a:highlight>
                  <a:srgbClr val="FFFFFF"/>
                </a:highlight>
                <a:latin typeface="Consolas"/>
              </a:rPr>
              <a:t>* </a:t>
            </a:r>
            <a:r>
              <a:rPr lang="en-US" sz="2800" dirty="0">
                <a:solidFill>
                  <a:srgbClr val="000080"/>
                </a:solidFill>
                <a:highlight>
                  <a:srgbClr val="FFFFFF"/>
                </a:highlight>
                <a:latin typeface="Consolas"/>
              </a:rPr>
              <a:t>data_</a:t>
            </a:r>
            <a:r>
              <a:rPr lang="en-US" sz="2800" dirty="0">
                <a:solidFill>
                  <a:srgbClr val="000000"/>
                </a:solidFill>
                <a:highlight>
                  <a:srgbClr val="FFFFFF"/>
                </a:highlight>
                <a:latin typeface="Consolas"/>
              </a:rPr>
              <a:t>;</a:t>
            </a:r>
          </a:p>
          <a:p>
            <a:pPr marL="0" indent="0">
              <a:buNone/>
            </a:pPr>
            <a:r>
              <a:rPr lang="en-US" sz="2800" dirty="0">
                <a:solidFill>
                  <a:srgbClr val="000000"/>
                </a:solidFill>
                <a:highlight>
                  <a:srgbClr val="FFFFFF"/>
                </a:highlight>
                <a:latin typeface="Consolas"/>
              </a:rPr>
              <a:t>    </a:t>
            </a:r>
            <a:r>
              <a:rPr lang="en-US" sz="2800" i="1" dirty="0" err="1">
                <a:solidFill>
                  <a:srgbClr val="0000FF"/>
                </a:solidFill>
                <a:highlight>
                  <a:srgbClr val="FFFFFF"/>
                </a:highlight>
                <a:latin typeface="Consolas"/>
              </a:rPr>
              <a:t>size_t</a:t>
            </a:r>
            <a:r>
              <a:rPr lang="en-US" sz="2800" dirty="0">
                <a:solidFill>
                  <a:srgbClr val="000000"/>
                </a:solidFill>
                <a:highlight>
                  <a:srgbClr val="FFFFFF"/>
                </a:highlight>
                <a:latin typeface="Consolas"/>
              </a:rPr>
              <a:t> </a:t>
            </a:r>
            <a:r>
              <a:rPr lang="en-US" sz="2800" dirty="0">
                <a:solidFill>
                  <a:srgbClr val="000080"/>
                </a:solidFill>
                <a:highlight>
                  <a:srgbClr val="FFFFFF"/>
                </a:highlight>
                <a:latin typeface="Consolas"/>
              </a:rPr>
              <a:t>size_</a:t>
            </a:r>
            <a:r>
              <a:rPr lang="en-US" sz="2800" dirty="0">
                <a:solidFill>
                  <a:srgbClr val="000000"/>
                </a:solidFill>
                <a:highlight>
                  <a:srgbClr val="FFFFFF"/>
                </a:highlight>
                <a:latin typeface="Consolas"/>
              </a:rPr>
              <a:t>;</a:t>
            </a:r>
          </a:p>
          <a:p>
            <a:pPr marL="0" indent="0">
              <a:buNone/>
            </a:pPr>
            <a:r>
              <a:rPr lang="en-US" sz="2800" dirty="0">
                <a:solidFill>
                  <a:srgbClr val="000000"/>
                </a:solidFill>
                <a:highlight>
                  <a:srgbClr val="FFFFFF"/>
                </a:highlight>
                <a:latin typeface="Consolas"/>
              </a:rPr>
              <a:t>    </a:t>
            </a:r>
            <a:r>
              <a:rPr lang="en-US" sz="2800" dirty="0">
                <a:solidFill>
                  <a:srgbClr val="008000"/>
                </a:solidFill>
                <a:highlight>
                  <a:srgbClr val="FFFFFF"/>
                </a:highlight>
                <a:latin typeface="Consolas"/>
              </a:rPr>
              <a:t>// ...</a:t>
            </a:r>
            <a:endParaRPr lang="en-US" sz="2800" dirty="0">
              <a:solidFill>
                <a:srgbClr val="000000"/>
              </a:solidFill>
              <a:highlight>
                <a:srgbClr val="FFFFFF"/>
              </a:highlight>
              <a:latin typeface="Consolas"/>
            </a:endParaRPr>
          </a:p>
          <a:p>
            <a:pPr marL="0" indent="0">
              <a:buNone/>
            </a:pPr>
            <a:r>
              <a:rPr lang="en-US" sz="2800" dirty="0">
                <a:solidFill>
                  <a:srgbClr val="000000"/>
                </a:solidFill>
                <a:highlight>
                  <a:srgbClr val="FFFFFF"/>
                </a:highlight>
                <a:latin typeface="Consolas"/>
              </a:rPr>
              <a:t>};</a:t>
            </a:r>
            <a:endParaRPr lang="en-US" dirty="0"/>
          </a:p>
        </p:txBody>
      </p:sp>
    </p:spTree>
    <p:extLst>
      <p:ext uri="{BB962C8B-B14F-4D97-AF65-F5344CB8AC3E}">
        <p14:creationId xmlns:p14="http://schemas.microsoft.com/office/powerpoint/2010/main" xmlns="" val="37905958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Move semantics</a:t>
            </a:r>
          </a:p>
        </p:txBody>
      </p:sp>
      <p:sp>
        <p:nvSpPr>
          <p:cNvPr id="3" name="内容占位符 2"/>
          <p:cNvSpPr>
            <a:spLocks noGrp="1"/>
          </p:cNvSpPr>
          <p:nvPr>
            <p:ph sz="quarter" idx="1"/>
          </p:nvPr>
        </p:nvSpPr>
        <p:spPr/>
        <p:txBody>
          <a:bodyPr>
            <a:normAutofit fontScale="40000" lnSpcReduction="20000"/>
          </a:bodyPr>
          <a:lstStyle/>
          <a:p>
            <a:pPr marL="0" indent="0">
              <a:buNone/>
            </a:pPr>
            <a:r>
              <a:rPr lang="en-US" sz="2800" dirty="0">
                <a:solidFill>
                  <a:srgbClr val="0000FF"/>
                </a:solidFill>
                <a:highlight>
                  <a:srgbClr val="FFFFFF"/>
                </a:highlight>
                <a:latin typeface="Consolas"/>
              </a:rPr>
              <a:t>class</a:t>
            </a:r>
            <a:r>
              <a:rPr lang="en-US" sz="2800" dirty="0">
                <a:solidFill>
                  <a:srgbClr val="000000"/>
                </a:solidFill>
                <a:highlight>
                  <a:srgbClr val="FFFFFF"/>
                </a:highlight>
                <a:latin typeface="Consolas"/>
              </a:rPr>
              <a:t> </a:t>
            </a:r>
            <a:r>
              <a:rPr lang="en-US" sz="2800" dirty="0">
                <a:solidFill>
                  <a:srgbClr val="0000FF"/>
                </a:solidFill>
                <a:highlight>
                  <a:srgbClr val="FFFFFF"/>
                </a:highlight>
                <a:latin typeface="Consolas"/>
              </a:rPr>
              <a:t>string</a:t>
            </a:r>
            <a:endParaRPr lang="en-US" sz="2800" dirty="0">
              <a:solidFill>
                <a:srgbClr val="000000"/>
              </a:solidFill>
              <a:highlight>
                <a:srgbClr val="FFFFFF"/>
              </a:highlight>
              <a:latin typeface="Consolas"/>
            </a:endParaRPr>
          </a:p>
          <a:p>
            <a:pPr marL="0" indent="0">
              <a:buNone/>
            </a:pPr>
            <a:r>
              <a:rPr lang="en-US" sz="2800" dirty="0">
                <a:solidFill>
                  <a:srgbClr val="000000"/>
                </a:solidFill>
                <a:highlight>
                  <a:srgbClr val="FFFFFF"/>
                </a:highlight>
                <a:latin typeface="Consolas"/>
              </a:rPr>
              <a:t>{</a:t>
            </a:r>
          </a:p>
          <a:p>
            <a:pPr marL="0" indent="0">
              <a:buNone/>
            </a:pPr>
            <a:r>
              <a:rPr lang="en-US" sz="2800" dirty="0">
                <a:solidFill>
                  <a:srgbClr val="0000FF"/>
                </a:solidFill>
                <a:highlight>
                  <a:srgbClr val="FFFFFF"/>
                </a:highlight>
                <a:latin typeface="Consolas"/>
              </a:rPr>
              <a:t>public</a:t>
            </a:r>
            <a:r>
              <a:rPr lang="en-US" sz="2800" dirty="0">
                <a:solidFill>
                  <a:srgbClr val="000000"/>
                </a:solidFill>
                <a:highlight>
                  <a:srgbClr val="FFFFFF"/>
                </a:highlight>
                <a:latin typeface="Consolas"/>
              </a:rPr>
              <a:t>:</a:t>
            </a:r>
          </a:p>
          <a:p>
            <a:pPr marL="0" indent="0">
              <a:buNone/>
            </a:pPr>
            <a:r>
              <a:rPr lang="en-US" sz="2800" dirty="0" smtClean="0">
                <a:solidFill>
                  <a:srgbClr val="008000"/>
                </a:solidFill>
                <a:highlight>
                  <a:srgbClr val="FFFFFF"/>
                </a:highlight>
                <a:latin typeface="Consolas"/>
              </a:rPr>
              <a:t>// </a:t>
            </a:r>
            <a:r>
              <a:rPr lang="en-US" sz="2800" dirty="0">
                <a:solidFill>
                  <a:srgbClr val="008000"/>
                </a:solidFill>
                <a:highlight>
                  <a:srgbClr val="FFFFFF"/>
                </a:highlight>
                <a:latin typeface="Consolas"/>
              </a:rPr>
              <a:t>move semantics</a:t>
            </a:r>
            <a:endParaRPr lang="en-US" sz="2800" dirty="0">
              <a:solidFill>
                <a:srgbClr val="000000"/>
              </a:solidFill>
              <a:highlight>
                <a:srgbClr val="FFFFFF"/>
              </a:highlight>
              <a:latin typeface="Consolas"/>
            </a:endParaRPr>
          </a:p>
          <a:p>
            <a:pPr marL="0" indent="0">
              <a:buNone/>
            </a:pPr>
            <a:r>
              <a:rPr lang="en-US" sz="2800" dirty="0">
                <a:solidFill>
                  <a:srgbClr val="000000"/>
                </a:solidFill>
                <a:highlight>
                  <a:srgbClr val="FFFFFF"/>
                </a:highlight>
                <a:latin typeface="Consolas"/>
              </a:rPr>
              <a:t>    </a:t>
            </a:r>
            <a:r>
              <a:rPr lang="en-US" sz="2800" dirty="0">
                <a:solidFill>
                  <a:srgbClr val="0000FF"/>
                </a:solidFill>
                <a:highlight>
                  <a:srgbClr val="FFFFFF"/>
                </a:highlight>
                <a:latin typeface="Consolas"/>
              </a:rPr>
              <a:t>string</a:t>
            </a:r>
            <a:r>
              <a:rPr lang="en-US" sz="2800" dirty="0">
                <a:solidFill>
                  <a:srgbClr val="000000"/>
                </a:solidFill>
                <a:highlight>
                  <a:srgbClr val="FFFFFF"/>
                </a:highlight>
                <a:latin typeface="Consolas"/>
              </a:rPr>
              <a:t>(</a:t>
            </a:r>
            <a:r>
              <a:rPr lang="en-US" sz="2800" dirty="0">
                <a:solidFill>
                  <a:srgbClr val="0000FF"/>
                </a:solidFill>
                <a:highlight>
                  <a:srgbClr val="FFFFFF"/>
                </a:highlight>
                <a:latin typeface="Consolas"/>
              </a:rPr>
              <a:t>string</a:t>
            </a:r>
            <a:r>
              <a:rPr lang="en-US" sz="2800" dirty="0">
                <a:solidFill>
                  <a:srgbClr val="000000"/>
                </a:solidFill>
                <a:highlight>
                  <a:srgbClr val="FFFFFF"/>
                </a:highlight>
                <a:latin typeface="Consolas"/>
              </a:rPr>
              <a:t>&amp;&amp; </a:t>
            </a:r>
            <a:r>
              <a:rPr lang="en-US" sz="2800" dirty="0">
                <a:solidFill>
                  <a:srgbClr val="000080"/>
                </a:solidFill>
                <a:highlight>
                  <a:srgbClr val="FFFFFF"/>
                </a:highlight>
                <a:latin typeface="Consolas"/>
              </a:rPr>
              <a:t>s</a:t>
            </a:r>
            <a:r>
              <a:rPr lang="en-US" sz="2800" dirty="0">
                <a:solidFill>
                  <a:srgbClr val="000000"/>
                </a:solidFill>
                <a:highlight>
                  <a:srgbClr val="FFFFFF"/>
                </a:highlight>
                <a:latin typeface="Consolas"/>
              </a:rPr>
              <a:t>)</a:t>
            </a:r>
          </a:p>
          <a:p>
            <a:pPr marL="0" indent="0">
              <a:buNone/>
            </a:pPr>
            <a:r>
              <a:rPr lang="en-US" sz="2800" dirty="0">
                <a:solidFill>
                  <a:srgbClr val="000000"/>
                </a:solidFill>
                <a:highlight>
                  <a:srgbClr val="FFFFFF"/>
                </a:highlight>
                <a:latin typeface="Consolas"/>
              </a:rPr>
              <a:t>        : </a:t>
            </a:r>
            <a:r>
              <a:rPr lang="en-US" sz="2800" dirty="0">
                <a:solidFill>
                  <a:srgbClr val="000080"/>
                </a:solidFill>
                <a:highlight>
                  <a:srgbClr val="FFFFFF"/>
                </a:highlight>
                <a:latin typeface="Consolas"/>
              </a:rPr>
              <a:t>data_</a:t>
            </a:r>
            <a:r>
              <a:rPr lang="en-US" sz="2800" dirty="0">
                <a:solidFill>
                  <a:srgbClr val="000000"/>
                </a:solidFill>
                <a:highlight>
                  <a:srgbClr val="FFFFFF"/>
                </a:highlight>
                <a:latin typeface="Consolas"/>
              </a:rPr>
              <a:t>(</a:t>
            </a:r>
            <a:r>
              <a:rPr lang="en-US" sz="2800" dirty="0" err="1">
                <a:solidFill>
                  <a:srgbClr val="000080"/>
                </a:solidFill>
                <a:highlight>
                  <a:srgbClr val="FFFFFF"/>
                </a:highlight>
                <a:latin typeface="Consolas"/>
              </a:rPr>
              <a:t>s</a:t>
            </a:r>
            <a:r>
              <a:rPr lang="en-US" sz="2800" dirty="0" err="1">
                <a:solidFill>
                  <a:srgbClr val="000000"/>
                </a:solidFill>
                <a:highlight>
                  <a:srgbClr val="FFFFFF"/>
                </a:highlight>
                <a:latin typeface="Consolas"/>
              </a:rPr>
              <a:t>.</a:t>
            </a:r>
            <a:r>
              <a:rPr lang="en-US" sz="2800" dirty="0" err="1">
                <a:solidFill>
                  <a:srgbClr val="000080"/>
                </a:solidFill>
                <a:highlight>
                  <a:srgbClr val="FFFFFF"/>
                </a:highlight>
                <a:latin typeface="Consolas"/>
              </a:rPr>
              <a:t>data</a:t>
            </a:r>
            <a:r>
              <a:rPr lang="en-US" sz="2800" dirty="0">
                <a:solidFill>
                  <a:srgbClr val="000080"/>
                </a:solidFill>
                <a:highlight>
                  <a:srgbClr val="FFFFFF"/>
                </a:highlight>
                <a:latin typeface="Consolas"/>
              </a:rPr>
              <a:t>_</a:t>
            </a:r>
            <a:r>
              <a:rPr lang="en-US" sz="2800" dirty="0">
                <a:solidFill>
                  <a:srgbClr val="000000"/>
                </a:solidFill>
                <a:highlight>
                  <a:srgbClr val="FFFFFF"/>
                </a:highlight>
                <a:latin typeface="Consolas"/>
              </a:rPr>
              <a:t>), </a:t>
            </a:r>
            <a:r>
              <a:rPr lang="en-US" sz="2800" dirty="0">
                <a:solidFill>
                  <a:srgbClr val="000080"/>
                </a:solidFill>
                <a:highlight>
                  <a:srgbClr val="FFFFFF"/>
                </a:highlight>
                <a:latin typeface="Consolas"/>
              </a:rPr>
              <a:t>size_</a:t>
            </a:r>
            <a:r>
              <a:rPr lang="en-US" sz="2800" dirty="0">
                <a:solidFill>
                  <a:srgbClr val="000000"/>
                </a:solidFill>
                <a:highlight>
                  <a:srgbClr val="FFFFFF"/>
                </a:highlight>
                <a:latin typeface="Consolas"/>
              </a:rPr>
              <a:t>(</a:t>
            </a:r>
            <a:r>
              <a:rPr lang="en-US" sz="2800" dirty="0" err="1">
                <a:solidFill>
                  <a:srgbClr val="000080"/>
                </a:solidFill>
                <a:highlight>
                  <a:srgbClr val="FFFFFF"/>
                </a:highlight>
                <a:latin typeface="Consolas"/>
              </a:rPr>
              <a:t>s</a:t>
            </a:r>
            <a:r>
              <a:rPr lang="en-US" sz="2800" dirty="0" err="1">
                <a:solidFill>
                  <a:srgbClr val="000000"/>
                </a:solidFill>
                <a:highlight>
                  <a:srgbClr val="FFFFFF"/>
                </a:highlight>
                <a:latin typeface="Consolas"/>
              </a:rPr>
              <a:t>.</a:t>
            </a:r>
            <a:r>
              <a:rPr lang="en-US" sz="2800" dirty="0" err="1">
                <a:solidFill>
                  <a:srgbClr val="000080"/>
                </a:solidFill>
                <a:highlight>
                  <a:srgbClr val="FFFFFF"/>
                </a:highlight>
                <a:latin typeface="Consolas"/>
              </a:rPr>
              <a:t>size</a:t>
            </a:r>
            <a:r>
              <a:rPr lang="en-US" sz="2800" dirty="0">
                <a:solidFill>
                  <a:srgbClr val="000080"/>
                </a:solidFill>
                <a:highlight>
                  <a:srgbClr val="FFFFFF"/>
                </a:highlight>
                <a:latin typeface="Consolas"/>
              </a:rPr>
              <a:t>_</a:t>
            </a:r>
            <a:r>
              <a:rPr lang="en-US" sz="2800" dirty="0">
                <a:solidFill>
                  <a:srgbClr val="000000"/>
                </a:solidFill>
                <a:highlight>
                  <a:srgbClr val="FFFFFF"/>
                </a:highlight>
                <a:latin typeface="Consolas"/>
              </a:rPr>
              <a:t>) {</a:t>
            </a:r>
          </a:p>
          <a:p>
            <a:pPr marL="0" indent="0">
              <a:buNone/>
            </a:pPr>
            <a:r>
              <a:rPr lang="en-US" sz="2800" dirty="0">
                <a:solidFill>
                  <a:srgbClr val="000000"/>
                </a:solidFill>
                <a:highlight>
                  <a:srgbClr val="FFFFFF"/>
                </a:highlight>
                <a:latin typeface="Consolas"/>
              </a:rPr>
              <a:t>        </a:t>
            </a:r>
            <a:r>
              <a:rPr lang="en-US" sz="2800" dirty="0" err="1">
                <a:solidFill>
                  <a:srgbClr val="000080"/>
                </a:solidFill>
                <a:highlight>
                  <a:srgbClr val="FFFFFF"/>
                </a:highlight>
                <a:latin typeface="Consolas"/>
              </a:rPr>
              <a:t>s</a:t>
            </a:r>
            <a:r>
              <a:rPr lang="en-US" sz="2800" dirty="0" err="1">
                <a:solidFill>
                  <a:srgbClr val="000000"/>
                </a:solidFill>
                <a:highlight>
                  <a:srgbClr val="FFFFFF"/>
                </a:highlight>
                <a:latin typeface="Consolas"/>
              </a:rPr>
              <a:t>.</a:t>
            </a:r>
            <a:r>
              <a:rPr lang="en-US" sz="2800" dirty="0" err="1">
                <a:solidFill>
                  <a:srgbClr val="000080"/>
                </a:solidFill>
                <a:highlight>
                  <a:srgbClr val="FFFFFF"/>
                </a:highlight>
                <a:latin typeface="Consolas"/>
              </a:rPr>
              <a:t>data</a:t>
            </a:r>
            <a:r>
              <a:rPr lang="en-US" sz="2800" dirty="0">
                <a:solidFill>
                  <a:srgbClr val="000080"/>
                </a:solidFill>
                <a:highlight>
                  <a:srgbClr val="FFFFFF"/>
                </a:highlight>
                <a:latin typeface="Consolas"/>
              </a:rPr>
              <a:t>_</a:t>
            </a:r>
            <a:r>
              <a:rPr lang="en-US" sz="2800" dirty="0">
                <a:solidFill>
                  <a:srgbClr val="000000"/>
                </a:solidFill>
                <a:highlight>
                  <a:srgbClr val="FFFFFF"/>
                </a:highlight>
                <a:latin typeface="Consolas"/>
              </a:rPr>
              <a:t> = 0; </a:t>
            </a:r>
            <a:r>
              <a:rPr lang="en-US" sz="2800" dirty="0" err="1">
                <a:solidFill>
                  <a:srgbClr val="000080"/>
                </a:solidFill>
                <a:highlight>
                  <a:srgbClr val="FFFFFF"/>
                </a:highlight>
                <a:latin typeface="Consolas"/>
              </a:rPr>
              <a:t>s</a:t>
            </a:r>
            <a:r>
              <a:rPr lang="en-US" sz="2800" dirty="0" err="1">
                <a:solidFill>
                  <a:srgbClr val="000000"/>
                </a:solidFill>
                <a:highlight>
                  <a:srgbClr val="FFFFFF"/>
                </a:highlight>
                <a:latin typeface="Consolas"/>
              </a:rPr>
              <a:t>.</a:t>
            </a:r>
            <a:r>
              <a:rPr lang="en-US" sz="2800" dirty="0" err="1">
                <a:solidFill>
                  <a:srgbClr val="000080"/>
                </a:solidFill>
                <a:highlight>
                  <a:srgbClr val="FFFFFF"/>
                </a:highlight>
                <a:latin typeface="Consolas"/>
              </a:rPr>
              <a:t>size</a:t>
            </a:r>
            <a:r>
              <a:rPr lang="en-US" sz="2800" dirty="0">
                <a:solidFill>
                  <a:srgbClr val="000080"/>
                </a:solidFill>
                <a:highlight>
                  <a:srgbClr val="FFFFFF"/>
                </a:highlight>
                <a:latin typeface="Consolas"/>
              </a:rPr>
              <a:t>_</a:t>
            </a:r>
            <a:r>
              <a:rPr lang="en-US" sz="2800" dirty="0">
                <a:solidFill>
                  <a:srgbClr val="000000"/>
                </a:solidFill>
                <a:highlight>
                  <a:srgbClr val="FFFFFF"/>
                </a:highlight>
                <a:latin typeface="Consolas"/>
              </a:rPr>
              <a:t> = 0;</a:t>
            </a:r>
            <a:r>
              <a:rPr lang="en-US" sz="2800" dirty="0">
                <a:solidFill>
                  <a:srgbClr val="008000"/>
                </a:solidFill>
                <a:highlight>
                  <a:srgbClr val="FFFFFF"/>
                </a:highlight>
                <a:latin typeface="Consolas"/>
              </a:rPr>
              <a:t>//steal the resource</a:t>
            </a:r>
            <a:endParaRPr lang="en-US" sz="2800" dirty="0">
              <a:solidFill>
                <a:srgbClr val="000000"/>
              </a:solidFill>
              <a:highlight>
                <a:srgbClr val="FFFFFF"/>
              </a:highlight>
              <a:latin typeface="Consolas"/>
            </a:endParaRPr>
          </a:p>
          <a:p>
            <a:pPr marL="0" indent="0">
              <a:buNone/>
            </a:pPr>
            <a:r>
              <a:rPr lang="en-US" sz="2800" dirty="0">
                <a:solidFill>
                  <a:srgbClr val="000000"/>
                </a:solidFill>
                <a:highlight>
                  <a:srgbClr val="FFFFFF"/>
                </a:highlight>
                <a:latin typeface="Consolas"/>
              </a:rPr>
              <a:t>    }</a:t>
            </a:r>
          </a:p>
          <a:p>
            <a:pPr marL="0" indent="0">
              <a:buNone/>
            </a:pPr>
            <a:r>
              <a:rPr lang="en-US" sz="2800" dirty="0">
                <a:solidFill>
                  <a:srgbClr val="000000"/>
                </a:solidFill>
                <a:highlight>
                  <a:srgbClr val="FFFFFF"/>
                </a:highlight>
                <a:latin typeface="Consolas"/>
              </a:rPr>
              <a:t>    </a:t>
            </a:r>
            <a:r>
              <a:rPr lang="en-US" sz="2800" dirty="0">
                <a:solidFill>
                  <a:srgbClr val="0000FF"/>
                </a:solidFill>
                <a:highlight>
                  <a:srgbClr val="FFFFFF"/>
                </a:highlight>
                <a:latin typeface="Consolas"/>
              </a:rPr>
              <a:t>string</a:t>
            </a:r>
            <a:r>
              <a:rPr lang="en-US" sz="2800" dirty="0">
                <a:solidFill>
                  <a:srgbClr val="000000"/>
                </a:solidFill>
                <a:highlight>
                  <a:srgbClr val="FFFFFF"/>
                </a:highlight>
                <a:latin typeface="Consolas"/>
              </a:rPr>
              <a:t>&amp; </a:t>
            </a:r>
            <a:r>
              <a:rPr lang="en-US" sz="2800" dirty="0">
                <a:solidFill>
                  <a:srgbClr val="008080"/>
                </a:solidFill>
                <a:highlight>
                  <a:srgbClr val="FFFFFF"/>
                </a:highlight>
                <a:latin typeface="Consolas"/>
              </a:rPr>
              <a:t>operator=</a:t>
            </a:r>
            <a:r>
              <a:rPr lang="en-US" sz="2800" dirty="0">
                <a:solidFill>
                  <a:srgbClr val="000000"/>
                </a:solidFill>
                <a:highlight>
                  <a:srgbClr val="FFFFFF"/>
                </a:highlight>
                <a:latin typeface="Consolas"/>
              </a:rPr>
              <a:t>(</a:t>
            </a:r>
            <a:r>
              <a:rPr lang="en-US" sz="2800" dirty="0">
                <a:solidFill>
                  <a:srgbClr val="0000FF"/>
                </a:solidFill>
                <a:highlight>
                  <a:srgbClr val="FFFFFF"/>
                </a:highlight>
                <a:latin typeface="Consolas"/>
              </a:rPr>
              <a:t>string</a:t>
            </a:r>
            <a:r>
              <a:rPr lang="en-US" sz="2800" dirty="0">
                <a:solidFill>
                  <a:srgbClr val="000000"/>
                </a:solidFill>
                <a:highlight>
                  <a:srgbClr val="FFFFFF"/>
                </a:highlight>
                <a:latin typeface="Consolas"/>
              </a:rPr>
              <a:t>&amp;&amp; </a:t>
            </a:r>
            <a:r>
              <a:rPr lang="en-US" sz="2800" dirty="0">
                <a:solidFill>
                  <a:srgbClr val="000080"/>
                </a:solidFill>
                <a:highlight>
                  <a:srgbClr val="FFFFFF"/>
                </a:highlight>
                <a:latin typeface="Consolas"/>
              </a:rPr>
              <a:t>s</a:t>
            </a:r>
            <a:r>
              <a:rPr lang="en-US" sz="2800" dirty="0">
                <a:solidFill>
                  <a:srgbClr val="000000"/>
                </a:solidFill>
                <a:highlight>
                  <a:srgbClr val="FFFFFF"/>
                </a:highlight>
                <a:latin typeface="Consolas"/>
              </a:rPr>
              <a:t>) { </a:t>
            </a:r>
          </a:p>
          <a:p>
            <a:pPr marL="0" indent="0">
              <a:buNone/>
            </a:pPr>
            <a:endParaRPr lang="en-US" sz="2800" dirty="0">
              <a:solidFill>
                <a:srgbClr val="000000"/>
              </a:solidFill>
              <a:highlight>
                <a:srgbClr val="FFFFFF"/>
              </a:highlight>
              <a:latin typeface="Consolas"/>
            </a:endParaRPr>
          </a:p>
          <a:p>
            <a:pPr marL="0" indent="0">
              <a:buNone/>
            </a:pPr>
            <a:r>
              <a:rPr lang="en-US" sz="2800" dirty="0">
                <a:solidFill>
                  <a:srgbClr val="000000"/>
                </a:solidFill>
                <a:highlight>
                  <a:srgbClr val="FFFFFF"/>
                </a:highlight>
                <a:latin typeface="Consolas"/>
              </a:rPr>
              <a:t>        </a:t>
            </a:r>
            <a:r>
              <a:rPr lang="en-US" sz="2800" dirty="0">
                <a:solidFill>
                  <a:srgbClr val="0000FF"/>
                </a:solidFill>
                <a:highlight>
                  <a:srgbClr val="FFFFFF"/>
                </a:highlight>
                <a:latin typeface="Consolas"/>
              </a:rPr>
              <a:t>if</a:t>
            </a:r>
            <a:r>
              <a:rPr lang="en-US" sz="2800" dirty="0">
                <a:solidFill>
                  <a:srgbClr val="000000"/>
                </a:solidFill>
                <a:highlight>
                  <a:srgbClr val="FFFFFF"/>
                </a:highlight>
                <a:latin typeface="Consolas"/>
              </a:rPr>
              <a:t> (&amp;</a:t>
            </a:r>
            <a:r>
              <a:rPr lang="en-US" sz="2800" dirty="0">
                <a:solidFill>
                  <a:srgbClr val="000080"/>
                </a:solidFill>
                <a:highlight>
                  <a:srgbClr val="FFFFFF"/>
                </a:highlight>
                <a:latin typeface="Consolas"/>
              </a:rPr>
              <a:t>s</a:t>
            </a:r>
            <a:r>
              <a:rPr lang="en-US" sz="2800" dirty="0">
                <a:solidFill>
                  <a:srgbClr val="000000"/>
                </a:solidFill>
                <a:highlight>
                  <a:srgbClr val="FFFFFF"/>
                </a:highlight>
                <a:latin typeface="Consolas"/>
              </a:rPr>
              <a:t> != </a:t>
            </a:r>
            <a:r>
              <a:rPr lang="en-US" sz="2800" dirty="0">
                <a:solidFill>
                  <a:srgbClr val="0000FF"/>
                </a:solidFill>
                <a:highlight>
                  <a:srgbClr val="FFFFFF"/>
                </a:highlight>
                <a:latin typeface="Consolas"/>
              </a:rPr>
              <a:t>this</a:t>
            </a:r>
            <a:r>
              <a:rPr lang="en-US" sz="2800" dirty="0">
                <a:solidFill>
                  <a:srgbClr val="000000"/>
                </a:solidFill>
                <a:highlight>
                  <a:srgbClr val="FFFFFF"/>
                </a:highlight>
                <a:latin typeface="Consolas"/>
              </a:rPr>
              <a:t>) {</a:t>
            </a:r>
          </a:p>
          <a:p>
            <a:pPr marL="0" indent="0">
              <a:buNone/>
            </a:pPr>
            <a:r>
              <a:rPr lang="en-US" sz="2800" dirty="0">
                <a:solidFill>
                  <a:srgbClr val="000000"/>
                </a:solidFill>
                <a:highlight>
                  <a:srgbClr val="FFFFFF"/>
                </a:highlight>
                <a:latin typeface="Consolas"/>
              </a:rPr>
              <a:t>            </a:t>
            </a:r>
            <a:r>
              <a:rPr lang="en-US" sz="2800" dirty="0">
                <a:solidFill>
                  <a:srgbClr val="000080"/>
                </a:solidFill>
                <a:highlight>
                  <a:srgbClr val="FFFFFF"/>
                </a:highlight>
                <a:latin typeface="Consolas"/>
              </a:rPr>
              <a:t>data_</a:t>
            </a:r>
            <a:r>
              <a:rPr lang="en-US" sz="2800" dirty="0">
                <a:solidFill>
                  <a:srgbClr val="000000"/>
                </a:solidFill>
                <a:highlight>
                  <a:srgbClr val="FFFFFF"/>
                </a:highlight>
                <a:latin typeface="Consolas"/>
              </a:rPr>
              <a:t> = </a:t>
            </a:r>
            <a:r>
              <a:rPr lang="en-US" sz="2800" dirty="0" err="1">
                <a:solidFill>
                  <a:srgbClr val="000080"/>
                </a:solidFill>
                <a:highlight>
                  <a:srgbClr val="FFFFFF"/>
                </a:highlight>
                <a:latin typeface="Consolas"/>
              </a:rPr>
              <a:t>s</a:t>
            </a:r>
            <a:r>
              <a:rPr lang="en-US" sz="2800" dirty="0" err="1">
                <a:solidFill>
                  <a:srgbClr val="000000"/>
                </a:solidFill>
                <a:highlight>
                  <a:srgbClr val="FFFFFF"/>
                </a:highlight>
                <a:latin typeface="Consolas"/>
              </a:rPr>
              <a:t>.</a:t>
            </a:r>
            <a:r>
              <a:rPr lang="en-US" sz="2800" dirty="0" err="1">
                <a:solidFill>
                  <a:srgbClr val="000080"/>
                </a:solidFill>
                <a:highlight>
                  <a:srgbClr val="FFFFFF"/>
                </a:highlight>
                <a:latin typeface="Consolas"/>
              </a:rPr>
              <a:t>data</a:t>
            </a:r>
            <a:r>
              <a:rPr lang="en-US" sz="2800" dirty="0">
                <a:solidFill>
                  <a:srgbClr val="000080"/>
                </a:solidFill>
                <a:highlight>
                  <a:srgbClr val="FFFFFF"/>
                </a:highlight>
                <a:latin typeface="Consolas"/>
              </a:rPr>
              <a:t>_</a:t>
            </a:r>
            <a:r>
              <a:rPr lang="en-US" sz="2800" dirty="0">
                <a:solidFill>
                  <a:srgbClr val="000000"/>
                </a:solidFill>
                <a:highlight>
                  <a:srgbClr val="FFFFFF"/>
                </a:highlight>
                <a:latin typeface="Consolas"/>
              </a:rPr>
              <a:t>;</a:t>
            </a:r>
          </a:p>
          <a:p>
            <a:pPr marL="0" indent="0">
              <a:buNone/>
            </a:pPr>
            <a:r>
              <a:rPr lang="en-US" sz="2800" dirty="0">
                <a:solidFill>
                  <a:srgbClr val="000000"/>
                </a:solidFill>
                <a:highlight>
                  <a:srgbClr val="FFFFFF"/>
                </a:highlight>
                <a:latin typeface="Consolas"/>
              </a:rPr>
              <a:t>            </a:t>
            </a:r>
            <a:r>
              <a:rPr lang="en-US" sz="2800" dirty="0">
                <a:solidFill>
                  <a:srgbClr val="000080"/>
                </a:solidFill>
                <a:highlight>
                  <a:srgbClr val="FFFFFF"/>
                </a:highlight>
                <a:latin typeface="Consolas"/>
              </a:rPr>
              <a:t>size_</a:t>
            </a:r>
            <a:r>
              <a:rPr lang="en-US" sz="2800" dirty="0">
                <a:solidFill>
                  <a:srgbClr val="000000"/>
                </a:solidFill>
                <a:highlight>
                  <a:srgbClr val="FFFFFF"/>
                </a:highlight>
                <a:latin typeface="Consolas"/>
              </a:rPr>
              <a:t> = </a:t>
            </a:r>
            <a:r>
              <a:rPr lang="en-US" sz="2800" dirty="0" err="1">
                <a:solidFill>
                  <a:srgbClr val="000080"/>
                </a:solidFill>
                <a:highlight>
                  <a:srgbClr val="FFFFFF"/>
                </a:highlight>
                <a:latin typeface="Consolas"/>
              </a:rPr>
              <a:t>s</a:t>
            </a:r>
            <a:r>
              <a:rPr lang="en-US" sz="2800" dirty="0" err="1">
                <a:solidFill>
                  <a:srgbClr val="000000"/>
                </a:solidFill>
                <a:highlight>
                  <a:srgbClr val="FFFFFF"/>
                </a:highlight>
                <a:latin typeface="Consolas"/>
              </a:rPr>
              <a:t>.</a:t>
            </a:r>
            <a:r>
              <a:rPr lang="en-US" sz="2800" dirty="0" err="1">
                <a:solidFill>
                  <a:srgbClr val="000080"/>
                </a:solidFill>
                <a:highlight>
                  <a:srgbClr val="FFFFFF"/>
                </a:highlight>
                <a:latin typeface="Consolas"/>
              </a:rPr>
              <a:t>size</a:t>
            </a:r>
            <a:r>
              <a:rPr lang="en-US" sz="2800" dirty="0">
                <a:solidFill>
                  <a:srgbClr val="000080"/>
                </a:solidFill>
                <a:highlight>
                  <a:srgbClr val="FFFFFF"/>
                </a:highlight>
                <a:latin typeface="Consolas"/>
              </a:rPr>
              <a:t>_</a:t>
            </a:r>
            <a:r>
              <a:rPr lang="en-US" sz="2800" dirty="0">
                <a:solidFill>
                  <a:srgbClr val="000000"/>
                </a:solidFill>
                <a:highlight>
                  <a:srgbClr val="FFFFFF"/>
                </a:highlight>
                <a:latin typeface="Consolas"/>
              </a:rPr>
              <a:t>;</a:t>
            </a:r>
          </a:p>
          <a:p>
            <a:pPr marL="0" indent="0">
              <a:buNone/>
            </a:pPr>
            <a:r>
              <a:rPr lang="en-US" sz="2800" dirty="0">
                <a:solidFill>
                  <a:srgbClr val="000000"/>
                </a:solidFill>
                <a:highlight>
                  <a:srgbClr val="FFFFFF"/>
                </a:highlight>
                <a:latin typeface="Consolas"/>
              </a:rPr>
              <a:t>            </a:t>
            </a:r>
            <a:r>
              <a:rPr lang="en-US" sz="2800" dirty="0" err="1">
                <a:solidFill>
                  <a:srgbClr val="000080"/>
                </a:solidFill>
                <a:highlight>
                  <a:srgbClr val="FFFFFF"/>
                </a:highlight>
                <a:latin typeface="Consolas"/>
              </a:rPr>
              <a:t>s</a:t>
            </a:r>
            <a:r>
              <a:rPr lang="en-US" sz="2800" dirty="0" err="1">
                <a:solidFill>
                  <a:srgbClr val="000000"/>
                </a:solidFill>
                <a:highlight>
                  <a:srgbClr val="FFFFFF"/>
                </a:highlight>
                <a:latin typeface="Consolas"/>
              </a:rPr>
              <a:t>.</a:t>
            </a:r>
            <a:r>
              <a:rPr lang="en-US" sz="2800" dirty="0" err="1">
                <a:solidFill>
                  <a:srgbClr val="000080"/>
                </a:solidFill>
                <a:highlight>
                  <a:srgbClr val="FFFFFF"/>
                </a:highlight>
                <a:latin typeface="Consolas"/>
              </a:rPr>
              <a:t>data</a:t>
            </a:r>
            <a:r>
              <a:rPr lang="en-US" sz="2800" dirty="0">
                <a:solidFill>
                  <a:srgbClr val="000080"/>
                </a:solidFill>
                <a:highlight>
                  <a:srgbClr val="FFFFFF"/>
                </a:highlight>
                <a:latin typeface="Consolas"/>
              </a:rPr>
              <a:t>_</a:t>
            </a:r>
            <a:r>
              <a:rPr lang="en-US" sz="2800" dirty="0">
                <a:solidFill>
                  <a:srgbClr val="000000"/>
                </a:solidFill>
                <a:highlight>
                  <a:srgbClr val="FFFFFF"/>
                </a:highlight>
                <a:latin typeface="Consolas"/>
              </a:rPr>
              <a:t> = 0; </a:t>
            </a:r>
            <a:r>
              <a:rPr lang="en-US" sz="2800" dirty="0" err="1">
                <a:solidFill>
                  <a:srgbClr val="000080"/>
                </a:solidFill>
                <a:highlight>
                  <a:srgbClr val="FFFFFF"/>
                </a:highlight>
                <a:latin typeface="Consolas"/>
              </a:rPr>
              <a:t>s</a:t>
            </a:r>
            <a:r>
              <a:rPr lang="en-US" sz="2800" dirty="0" err="1">
                <a:solidFill>
                  <a:srgbClr val="000000"/>
                </a:solidFill>
                <a:highlight>
                  <a:srgbClr val="FFFFFF"/>
                </a:highlight>
                <a:latin typeface="Consolas"/>
              </a:rPr>
              <a:t>.</a:t>
            </a:r>
            <a:r>
              <a:rPr lang="en-US" sz="2800" dirty="0" err="1">
                <a:solidFill>
                  <a:srgbClr val="000080"/>
                </a:solidFill>
                <a:highlight>
                  <a:srgbClr val="FFFFFF"/>
                </a:highlight>
                <a:latin typeface="Consolas"/>
              </a:rPr>
              <a:t>size</a:t>
            </a:r>
            <a:r>
              <a:rPr lang="en-US" sz="2800" dirty="0">
                <a:solidFill>
                  <a:srgbClr val="000080"/>
                </a:solidFill>
                <a:highlight>
                  <a:srgbClr val="FFFFFF"/>
                </a:highlight>
                <a:latin typeface="Consolas"/>
              </a:rPr>
              <a:t>_</a:t>
            </a:r>
            <a:r>
              <a:rPr lang="en-US" sz="2800" dirty="0">
                <a:solidFill>
                  <a:srgbClr val="000000"/>
                </a:solidFill>
                <a:highlight>
                  <a:srgbClr val="FFFFFF"/>
                </a:highlight>
                <a:latin typeface="Consolas"/>
              </a:rPr>
              <a:t> = 0;</a:t>
            </a:r>
            <a:r>
              <a:rPr lang="en-US" sz="2800" dirty="0">
                <a:solidFill>
                  <a:srgbClr val="008000"/>
                </a:solidFill>
                <a:highlight>
                  <a:srgbClr val="FFFFFF"/>
                </a:highlight>
                <a:latin typeface="Consolas"/>
              </a:rPr>
              <a:t>//steal the resource</a:t>
            </a:r>
            <a:endParaRPr lang="en-US" sz="2800" dirty="0">
              <a:solidFill>
                <a:srgbClr val="000000"/>
              </a:solidFill>
              <a:highlight>
                <a:srgbClr val="FFFFFF"/>
              </a:highlight>
              <a:latin typeface="Consolas"/>
            </a:endParaRPr>
          </a:p>
          <a:p>
            <a:pPr marL="0" indent="0">
              <a:buNone/>
            </a:pPr>
            <a:r>
              <a:rPr lang="en-US" sz="2800" dirty="0">
                <a:solidFill>
                  <a:srgbClr val="000000"/>
                </a:solidFill>
                <a:highlight>
                  <a:srgbClr val="FFFFFF"/>
                </a:highlight>
                <a:latin typeface="Consolas"/>
              </a:rPr>
              <a:t>        }</a:t>
            </a:r>
          </a:p>
          <a:p>
            <a:pPr marL="0" indent="0">
              <a:buNone/>
            </a:pPr>
            <a:r>
              <a:rPr lang="en-US" sz="2800" dirty="0">
                <a:solidFill>
                  <a:srgbClr val="000000"/>
                </a:solidFill>
                <a:highlight>
                  <a:srgbClr val="FFFFFF"/>
                </a:highlight>
                <a:latin typeface="Consolas"/>
              </a:rPr>
              <a:t>        </a:t>
            </a:r>
            <a:r>
              <a:rPr lang="en-US" sz="2800" dirty="0">
                <a:solidFill>
                  <a:srgbClr val="0000FF"/>
                </a:solidFill>
                <a:highlight>
                  <a:srgbClr val="FFFFFF"/>
                </a:highlight>
                <a:latin typeface="Consolas"/>
              </a:rPr>
              <a:t>return</a:t>
            </a:r>
            <a:r>
              <a:rPr lang="en-US" sz="2800" dirty="0">
                <a:solidFill>
                  <a:srgbClr val="000000"/>
                </a:solidFill>
                <a:highlight>
                  <a:srgbClr val="FFFFFF"/>
                </a:highlight>
                <a:latin typeface="Consolas"/>
              </a:rPr>
              <a:t> *</a:t>
            </a:r>
            <a:r>
              <a:rPr lang="en-US" sz="2800" dirty="0">
                <a:solidFill>
                  <a:srgbClr val="0000FF"/>
                </a:solidFill>
                <a:highlight>
                  <a:srgbClr val="FFFFFF"/>
                </a:highlight>
                <a:latin typeface="Consolas"/>
              </a:rPr>
              <a:t>this</a:t>
            </a:r>
            <a:r>
              <a:rPr lang="en-US" sz="2800" dirty="0">
                <a:solidFill>
                  <a:srgbClr val="000000"/>
                </a:solidFill>
                <a:highlight>
                  <a:srgbClr val="FFFFFF"/>
                </a:highlight>
                <a:latin typeface="Consolas"/>
              </a:rPr>
              <a:t>; </a:t>
            </a:r>
          </a:p>
          <a:p>
            <a:pPr marL="0" indent="0">
              <a:buNone/>
            </a:pPr>
            <a:r>
              <a:rPr lang="en-US" sz="2800" dirty="0">
                <a:solidFill>
                  <a:srgbClr val="000000"/>
                </a:solidFill>
                <a:highlight>
                  <a:srgbClr val="FFFFFF"/>
                </a:highlight>
                <a:latin typeface="Consolas"/>
              </a:rPr>
              <a:t>    }</a:t>
            </a:r>
          </a:p>
          <a:p>
            <a:pPr marL="0" indent="0">
              <a:buNone/>
            </a:pPr>
            <a:r>
              <a:rPr lang="en-US" sz="2800" dirty="0">
                <a:solidFill>
                  <a:srgbClr val="000000"/>
                </a:solidFill>
                <a:highlight>
                  <a:srgbClr val="FFFFFF"/>
                </a:highlight>
                <a:latin typeface="Consolas"/>
              </a:rPr>
              <a:t>    </a:t>
            </a:r>
            <a:r>
              <a:rPr lang="en-US" sz="2800" dirty="0">
                <a:solidFill>
                  <a:srgbClr val="008000"/>
                </a:solidFill>
                <a:highlight>
                  <a:srgbClr val="FFFFFF"/>
                </a:highlight>
                <a:latin typeface="Consolas"/>
              </a:rPr>
              <a:t>// ...</a:t>
            </a:r>
            <a:endParaRPr lang="en-US" sz="2800" dirty="0">
              <a:solidFill>
                <a:srgbClr val="000000"/>
              </a:solidFill>
              <a:highlight>
                <a:srgbClr val="FFFFFF"/>
              </a:highlight>
              <a:latin typeface="Consolas"/>
            </a:endParaRPr>
          </a:p>
          <a:p>
            <a:pPr marL="0" indent="0">
              <a:buNone/>
            </a:pPr>
            <a:r>
              <a:rPr lang="en-US" sz="2800" dirty="0">
                <a:solidFill>
                  <a:srgbClr val="0000FF"/>
                </a:solidFill>
                <a:highlight>
                  <a:srgbClr val="FFFFFF"/>
                </a:highlight>
                <a:latin typeface="Consolas"/>
              </a:rPr>
              <a:t>private</a:t>
            </a:r>
            <a:r>
              <a:rPr lang="en-US" sz="2800" dirty="0">
                <a:solidFill>
                  <a:srgbClr val="000000"/>
                </a:solidFill>
                <a:highlight>
                  <a:srgbClr val="FFFFFF"/>
                </a:highlight>
                <a:latin typeface="Consolas"/>
              </a:rPr>
              <a:t>:</a:t>
            </a:r>
          </a:p>
          <a:p>
            <a:pPr marL="0" indent="0">
              <a:buNone/>
            </a:pPr>
            <a:r>
              <a:rPr lang="en-US" sz="2800" dirty="0">
                <a:solidFill>
                  <a:srgbClr val="000000"/>
                </a:solidFill>
                <a:highlight>
                  <a:srgbClr val="FFFFFF"/>
                </a:highlight>
                <a:latin typeface="Consolas"/>
              </a:rPr>
              <a:t>    </a:t>
            </a:r>
            <a:r>
              <a:rPr lang="en-US" sz="2800" dirty="0">
                <a:solidFill>
                  <a:srgbClr val="0000FF"/>
                </a:solidFill>
                <a:highlight>
                  <a:srgbClr val="FFFFFF"/>
                </a:highlight>
                <a:latin typeface="Consolas"/>
              </a:rPr>
              <a:t>char</a:t>
            </a:r>
            <a:r>
              <a:rPr lang="en-US" sz="2800" dirty="0">
                <a:solidFill>
                  <a:srgbClr val="000000"/>
                </a:solidFill>
                <a:highlight>
                  <a:srgbClr val="FFFFFF"/>
                </a:highlight>
                <a:latin typeface="Consolas"/>
              </a:rPr>
              <a:t>* </a:t>
            </a:r>
            <a:r>
              <a:rPr lang="en-US" sz="2800" dirty="0">
                <a:solidFill>
                  <a:srgbClr val="000080"/>
                </a:solidFill>
                <a:highlight>
                  <a:srgbClr val="FFFFFF"/>
                </a:highlight>
                <a:latin typeface="Consolas"/>
              </a:rPr>
              <a:t>data_</a:t>
            </a:r>
            <a:r>
              <a:rPr lang="en-US" sz="2800" dirty="0">
                <a:solidFill>
                  <a:srgbClr val="000000"/>
                </a:solidFill>
                <a:highlight>
                  <a:srgbClr val="FFFFFF"/>
                </a:highlight>
                <a:latin typeface="Consolas"/>
              </a:rPr>
              <a:t>;</a:t>
            </a:r>
          </a:p>
          <a:p>
            <a:pPr marL="0" indent="0">
              <a:buNone/>
            </a:pPr>
            <a:r>
              <a:rPr lang="en-US" sz="2800" dirty="0">
                <a:solidFill>
                  <a:srgbClr val="000000"/>
                </a:solidFill>
                <a:highlight>
                  <a:srgbClr val="FFFFFF"/>
                </a:highlight>
                <a:latin typeface="Consolas"/>
              </a:rPr>
              <a:t>    </a:t>
            </a:r>
            <a:r>
              <a:rPr lang="en-US" sz="2800" i="1" dirty="0" err="1">
                <a:solidFill>
                  <a:srgbClr val="0000FF"/>
                </a:solidFill>
                <a:highlight>
                  <a:srgbClr val="FFFFFF"/>
                </a:highlight>
                <a:latin typeface="Consolas"/>
              </a:rPr>
              <a:t>size_t</a:t>
            </a:r>
            <a:r>
              <a:rPr lang="en-US" sz="2800" dirty="0">
                <a:solidFill>
                  <a:srgbClr val="000000"/>
                </a:solidFill>
                <a:highlight>
                  <a:srgbClr val="FFFFFF"/>
                </a:highlight>
                <a:latin typeface="Consolas"/>
              </a:rPr>
              <a:t> </a:t>
            </a:r>
            <a:r>
              <a:rPr lang="en-US" sz="2800" dirty="0">
                <a:solidFill>
                  <a:srgbClr val="000080"/>
                </a:solidFill>
                <a:highlight>
                  <a:srgbClr val="FFFFFF"/>
                </a:highlight>
                <a:latin typeface="Consolas"/>
              </a:rPr>
              <a:t>size_</a:t>
            </a:r>
            <a:r>
              <a:rPr lang="en-US" sz="2800" dirty="0">
                <a:solidFill>
                  <a:srgbClr val="000000"/>
                </a:solidFill>
                <a:highlight>
                  <a:srgbClr val="FFFFFF"/>
                </a:highlight>
                <a:latin typeface="Consolas"/>
              </a:rPr>
              <a:t>;</a:t>
            </a:r>
          </a:p>
          <a:p>
            <a:pPr marL="0" indent="0">
              <a:buNone/>
            </a:pPr>
            <a:r>
              <a:rPr lang="en-US" sz="2800" dirty="0">
                <a:solidFill>
                  <a:srgbClr val="000000"/>
                </a:solidFill>
                <a:highlight>
                  <a:srgbClr val="FFFFFF"/>
                </a:highlight>
                <a:latin typeface="Consolas"/>
              </a:rPr>
              <a:t>    </a:t>
            </a:r>
            <a:r>
              <a:rPr lang="en-US" sz="2800" dirty="0">
                <a:solidFill>
                  <a:srgbClr val="008000"/>
                </a:solidFill>
                <a:highlight>
                  <a:srgbClr val="FFFFFF"/>
                </a:highlight>
                <a:latin typeface="Consolas"/>
              </a:rPr>
              <a:t>// ...</a:t>
            </a:r>
            <a:endParaRPr lang="en-US" sz="2800" dirty="0">
              <a:solidFill>
                <a:srgbClr val="000000"/>
              </a:solidFill>
              <a:highlight>
                <a:srgbClr val="FFFFFF"/>
              </a:highlight>
              <a:latin typeface="Consolas"/>
            </a:endParaRPr>
          </a:p>
          <a:p>
            <a:pPr marL="0" indent="0">
              <a:buNone/>
            </a:pPr>
            <a:r>
              <a:rPr lang="en-US" sz="2800" dirty="0">
                <a:solidFill>
                  <a:srgbClr val="000000"/>
                </a:solidFill>
                <a:highlight>
                  <a:srgbClr val="FFFFFF"/>
                </a:highlight>
                <a:latin typeface="Consolas"/>
              </a:rPr>
              <a:t>};</a:t>
            </a:r>
            <a:endParaRPr lang="en-US" dirty="0"/>
          </a:p>
        </p:txBody>
      </p:sp>
    </p:spTree>
    <p:extLst>
      <p:ext uri="{BB962C8B-B14F-4D97-AF65-F5344CB8AC3E}">
        <p14:creationId xmlns:p14="http://schemas.microsoft.com/office/powerpoint/2010/main" xmlns="" val="22850507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Copy Elision, RVO, </a:t>
            </a:r>
            <a:r>
              <a:rPr lang="en-US" dirty="0" smtClean="0"/>
              <a:t>NRVO</a:t>
            </a:r>
            <a:endParaRPr lang="en-US" dirty="0"/>
          </a:p>
        </p:txBody>
      </p:sp>
      <p:sp>
        <p:nvSpPr>
          <p:cNvPr id="3" name="内容占位符 2"/>
          <p:cNvSpPr>
            <a:spLocks noGrp="1"/>
          </p:cNvSpPr>
          <p:nvPr>
            <p:ph sz="quarter" idx="1"/>
          </p:nvPr>
        </p:nvSpPr>
        <p:spPr/>
        <p:txBody>
          <a:bodyPr/>
          <a:lstStyle/>
          <a:p>
            <a:pPr marL="0" indent="0">
              <a:buNone/>
            </a:pPr>
            <a:r>
              <a:rPr lang="en-US" dirty="0" smtClean="0"/>
              <a:t>Copy elision is a way that allow compilers optimizes </a:t>
            </a:r>
            <a:r>
              <a:rPr lang="en-US" dirty="0"/>
              <a:t>out copy- and move-constructors, resulting in zero-copy pass-by-value semantics. </a:t>
            </a:r>
            <a:r>
              <a:rPr lang="en-US" dirty="0" smtClean="0"/>
              <a:t> RVO (return value optimization), NRVO(named return value optimization) are ways of copy elision.</a:t>
            </a:r>
          </a:p>
          <a:p>
            <a:pPr marL="0" indent="0">
              <a:buNone/>
            </a:pPr>
            <a:endParaRPr lang="en-US" dirty="0"/>
          </a:p>
          <a:p>
            <a:pPr marL="0" indent="0">
              <a:buNone/>
            </a:pPr>
            <a:r>
              <a:rPr lang="en-US" dirty="0" smtClean="0"/>
              <a:t>(Since </a:t>
            </a:r>
            <a:r>
              <a:rPr lang="en-US" dirty="0" err="1" smtClean="0"/>
              <a:t>c++</a:t>
            </a:r>
            <a:r>
              <a:rPr lang="en-US" dirty="0" smtClean="0"/>
              <a:t>98, most popular compilers provides RVO supports)</a:t>
            </a:r>
            <a:endParaRPr lang="en-US" dirty="0"/>
          </a:p>
        </p:txBody>
      </p:sp>
    </p:spTree>
    <p:extLst>
      <p:ext uri="{BB962C8B-B14F-4D97-AF65-F5344CB8AC3E}">
        <p14:creationId xmlns:p14="http://schemas.microsoft.com/office/powerpoint/2010/main" xmlns="" val="20831661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Copy Elision, RVO, NRVO</a:t>
            </a:r>
          </a:p>
        </p:txBody>
      </p:sp>
      <p:sp>
        <p:nvSpPr>
          <p:cNvPr id="3" name="内容占位符 2"/>
          <p:cNvSpPr>
            <a:spLocks noGrp="1"/>
          </p:cNvSpPr>
          <p:nvPr>
            <p:ph sz="quarter" idx="1"/>
          </p:nvPr>
        </p:nvSpPr>
        <p:spPr/>
        <p:txBody>
          <a:bodyPr/>
          <a:lstStyle/>
          <a:p>
            <a:pPr marL="0" indent="0">
              <a:buNone/>
            </a:pPr>
            <a:r>
              <a:rPr lang="en-US" dirty="0" smtClean="0"/>
              <a:t>From the standard(</a:t>
            </a:r>
            <a:r>
              <a:rPr lang="en-US" dirty="0" err="1" smtClean="0"/>
              <a:t>c++</a:t>
            </a:r>
            <a:r>
              <a:rPr lang="en-US" dirty="0" smtClean="0"/>
              <a:t>11) :  </a:t>
            </a:r>
            <a:endParaRPr lang="en-US" dirty="0"/>
          </a:p>
        </p:txBody>
      </p:sp>
      <p:sp>
        <p:nvSpPr>
          <p:cNvPr id="4" name="TextBox 3"/>
          <p:cNvSpPr txBox="1"/>
          <p:nvPr/>
        </p:nvSpPr>
        <p:spPr>
          <a:xfrm>
            <a:off x="611561" y="1772816"/>
            <a:ext cx="7992888" cy="4801314"/>
          </a:xfrm>
          <a:prstGeom prst="rect">
            <a:avLst/>
          </a:prstGeom>
          <a:noFill/>
        </p:spPr>
        <p:txBody>
          <a:bodyPr wrap="square" rtlCol="0">
            <a:spAutoFit/>
          </a:bodyPr>
          <a:lstStyle/>
          <a:p>
            <a:r>
              <a:rPr lang="en-US" dirty="0"/>
              <a:t>Under the following circumstances, the compilers are required to omit the copy- and move- constructors of class objects even if copy/move constructor and the destructor have observable side-effects: </a:t>
            </a:r>
            <a:endParaRPr lang="en-US" dirty="0" smtClean="0"/>
          </a:p>
          <a:p>
            <a:pPr marL="285750" indent="-285750">
              <a:buFont typeface="Arial" panose="020B0604020202020204" pitchFamily="34" charset="0"/>
              <a:buChar char="•"/>
            </a:pPr>
            <a:r>
              <a:rPr lang="en-US" dirty="0"/>
              <a:t>If a function returns a class type by value, and the </a:t>
            </a:r>
            <a:r>
              <a:rPr lang="en-US" dirty="0">
                <a:hlinkClick r:id="rId3" tooltip="cpp/language/return"/>
              </a:rPr>
              <a:t>return statement</a:t>
            </a:r>
            <a:r>
              <a:rPr lang="en-US" dirty="0"/>
              <a:t>'s expression is the name of a non-volatile object with automatic storage duration, which isn't the function parameter, or a catch clause parameter, and which has the same type (ignoring top-level </a:t>
            </a:r>
            <a:r>
              <a:rPr lang="en-US" dirty="0">
                <a:hlinkClick r:id="rId4" tooltip="cpp/language/cv"/>
              </a:rPr>
              <a:t>cv-qualification</a:t>
            </a:r>
            <a:r>
              <a:rPr lang="en-US" dirty="0"/>
              <a:t>) as the return type of the function, then copy/move is omitted. When that local object is constructed, it is constructed directly in the storage where the function's return value would otherwise be moved or copied to. This variant of copy elision is known as NRVO, "named return value optimization</a:t>
            </a:r>
            <a:r>
              <a:rPr lang="en-US" dirty="0" smtClean="0"/>
              <a:t>".</a:t>
            </a:r>
          </a:p>
          <a:p>
            <a:pPr marL="285750" indent="-285750">
              <a:buFont typeface="Arial" panose="020B0604020202020204" pitchFamily="34" charset="0"/>
              <a:buChar char="•"/>
            </a:pPr>
            <a:r>
              <a:rPr lang="en-US" dirty="0"/>
              <a:t>When a nameless temporary, not bound to any references, would be moved or copied into an object of the same type (ignoring top-level </a:t>
            </a:r>
            <a:r>
              <a:rPr lang="en-US" dirty="0">
                <a:hlinkClick r:id="rId4" tooltip="cpp/language/cv"/>
              </a:rPr>
              <a:t>cv-qualification</a:t>
            </a:r>
            <a:r>
              <a:rPr lang="en-US" dirty="0"/>
              <a:t>), the copy/move is omitted. When that temporary is constructed, it is constructed directly in the storage where it would otherwise be moved or copied to. When the nameless temporary is the argument of a return statement, this variant of copy elision is known as RVO, "return value optimization". </a:t>
            </a:r>
          </a:p>
        </p:txBody>
      </p:sp>
    </p:spTree>
    <p:extLst>
      <p:ext uri="{BB962C8B-B14F-4D97-AF65-F5344CB8AC3E}">
        <p14:creationId xmlns:p14="http://schemas.microsoft.com/office/powerpoint/2010/main" xmlns="" val="20611132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Copy Elision, RVO, NRVO</a:t>
            </a:r>
          </a:p>
        </p:txBody>
      </p:sp>
      <p:sp>
        <p:nvSpPr>
          <p:cNvPr id="3" name="内容占位符 2"/>
          <p:cNvSpPr>
            <a:spLocks noGrp="1"/>
          </p:cNvSpPr>
          <p:nvPr>
            <p:ph sz="quarter" idx="1"/>
          </p:nvPr>
        </p:nvSpPr>
        <p:spPr/>
        <p:txBody>
          <a:bodyPr/>
          <a:lstStyle/>
          <a:p>
            <a:pPr marL="0" indent="0">
              <a:buNone/>
            </a:pPr>
            <a:r>
              <a:rPr lang="en-US" dirty="0" smtClean="0"/>
              <a:t>In short:</a:t>
            </a:r>
          </a:p>
          <a:p>
            <a:pPr marL="0" indent="0">
              <a:buNone/>
            </a:pPr>
            <a:r>
              <a:rPr lang="en-US" dirty="0"/>
              <a:t>A function that return by value, </a:t>
            </a:r>
            <a:r>
              <a:rPr lang="en-US" dirty="0" smtClean="0"/>
              <a:t>type </a:t>
            </a:r>
            <a:r>
              <a:rPr lang="en-US" dirty="0"/>
              <a:t>of return statement and function return type is the </a:t>
            </a:r>
            <a:r>
              <a:rPr lang="en-US" dirty="0" smtClean="0"/>
              <a:t>same and </a:t>
            </a:r>
            <a:r>
              <a:rPr lang="en-US" dirty="0"/>
              <a:t>return value must be stack </a:t>
            </a:r>
            <a:r>
              <a:rPr lang="en-US" dirty="0" smtClean="0"/>
              <a:t>allocated. If </a:t>
            </a:r>
            <a:r>
              <a:rPr lang="en-US" dirty="0"/>
              <a:t>the return value is </a:t>
            </a:r>
            <a:r>
              <a:rPr lang="en-US" dirty="0" err="1"/>
              <a:t>lvaue</a:t>
            </a:r>
            <a:r>
              <a:rPr lang="en-US" dirty="0"/>
              <a:t>(can refer it's name) its NRVO, if the return value is </a:t>
            </a:r>
            <a:r>
              <a:rPr lang="en-US" dirty="0" err="1"/>
              <a:t>rvalue</a:t>
            </a:r>
            <a:r>
              <a:rPr lang="en-US" dirty="0"/>
              <a:t> its </a:t>
            </a:r>
            <a:r>
              <a:rPr lang="en-US" dirty="0" smtClean="0"/>
              <a:t>RVO.</a:t>
            </a:r>
            <a:endParaRPr lang="en-US" dirty="0"/>
          </a:p>
        </p:txBody>
      </p:sp>
    </p:spTree>
    <p:extLst>
      <p:ext uri="{BB962C8B-B14F-4D97-AF65-F5344CB8AC3E}">
        <p14:creationId xmlns:p14="http://schemas.microsoft.com/office/powerpoint/2010/main" xmlns="" val="388145762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Copy Elision, RVO, NRVO</a:t>
            </a:r>
          </a:p>
        </p:txBody>
      </p:sp>
      <p:sp>
        <p:nvSpPr>
          <p:cNvPr id="4" name="TextBox 3"/>
          <p:cNvSpPr txBox="1"/>
          <p:nvPr/>
        </p:nvSpPr>
        <p:spPr>
          <a:xfrm>
            <a:off x="467544" y="1340768"/>
            <a:ext cx="8036174" cy="4801314"/>
          </a:xfrm>
          <a:prstGeom prst="rect">
            <a:avLst/>
          </a:prstGeom>
          <a:noFill/>
        </p:spPr>
        <p:txBody>
          <a:bodyPr wrap="none" rtlCol="0">
            <a:spAutoFit/>
          </a:bodyPr>
          <a:lstStyle/>
          <a:p>
            <a:r>
              <a:rPr lang="en-US" dirty="0" err="1" smtClean="0">
                <a:solidFill>
                  <a:srgbClr val="0000FF"/>
                </a:solidFill>
                <a:highlight>
                  <a:srgbClr val="FFFFFF"/>
                </a:highlight>
                <a:latin typeface="Consolas"/>
              </a:rPr>
              <a:t>struct</a:t>
            </a: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Noisy</a:t>
            </a:r>
            <a:r>
              <a:rPr lang="en-US" dirty="0" smtClean="0">
                <a:solidFill>
                  <a:srgbClr val="000000"/>
                </a:solidFill>
                <a:highlight>
                  <a:srgbClr val="FFFFFF"/>
                </a:highlight>
                <a:latin typeface="Consolas"/>
              </a:rPr>
              <a:t>{</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Noisy</a:t>
            </a:r>
            <a:r>
              <a:rPr lang="en-US" dirty="0">
                <a:solidFill>
                  <a:srgbClr val="000000"/>
                </a:solidFill>
                <a:highlight>
                  <a:srgbClr val="FFFFFF"/>
                </a:highlight>
                <a:latin typeface="Consolas"/>
              </a:rPr>
              <a:t>() { </a:t>
            </a:r>
            <a:r>
              <a:rPr lang="en-US" i="1" dirty="0" err="1">
                <a:solidFill>
                  <a:srgbClr val="0000FF"/>
                </a:solidFill>
                <a:highlight>
                  <a:srgbClr val="FFFFFF"/>
                </a:highlight>
                <a:latin typeface="Consolas"/>
              </a:rPr>
              <a:t>std</a:t>
            </a:r>
            <a:r>
              <a:rPr lang="en-US" dirty="0">
                <a:solidFill>
                  <a:srgbClr val="000000"/>
                </a:solidFill>
                <a:highlight>
                  <a:srgbClr val="FFFFFF"/>
                </a:highlight>
                <a:latin typeface="Consolas"/>
              </a:rPr>
              <a:t>::</a:t>
            </a:r>
            <a:r>
              <a:rPr lang="en-US" i="1" dirty="0" err="1">
                <a:solidFill>
                  <a:srgbClr val="000080"/>
                </a:solidFill>
                <a:highlight>
                  <a:srgbClr val="FFFFFF"/>
                </a:highlight>
                <a:latin typeface="Consolas"/>
              </a:rPr>
              <a:t>cout</a:t>
            </a:r>
            <a:r>
              <a:rPr lang="en-US" dirty="0">
                <a:solidFill>
                  <a:srgbClr val="000000"/>
                </a:solidFill>
                <a:highlight>
                  <a:srgbClr val="FFFFFF"/>
                </a:highlight>
                <a:latin typeface="Consolas"/>
              </a:rPr>
              <a:t> </a:t>
            </a:r>
            <a:r>
              <a:rPr lang="en-US" dirty="0">
                <a:solidFill>
                  <a:srgbClr val="008080"/>
                </a:solidFill>
                <a:highlight>
                  <a:srgbClr val="FFFFFF"/>
                </a:highlight>
                <a:latin typeface="Consolas"/>
              </a:rPr>
              <a:t>&lt;&lt;</a:t>
            </a:r>
            <a:r>
              <a:rPr lang="en-US" dirty="0">
                <a:solidFill>
                  <a:srgbClr val="000000"/>
                </a:solidFill>
                <a:highlight>
                  <a:srgbClr val="FFFFFF"/>
                </a:highlight>
                <a:latin typeface="Consolas"/>
              </a:rPr>
              <a:t> </a:t>
            </a:r>
            <a:r>
              <a:rPr lang="en-US" dirty="0">
                <a:solidFill>
                  <a:srgbClr val="A31515"/>
                </a:solidFill>
                <a:highlight>
                  <a:srgbClr val="FFFFFF"/>
                </a:highlight>
                <a:latin typeface="Consolas"/>
              </a:rPr>
              <a:t>"constructed\n"</a:t>
            </a:r>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Noisy</a:t>
            </a:r>
            <a:r>
              <a:rPr lang="en-US" dirty="0">
                <a:solidFill>
                  <a:srgbClr val="000000"/>
                </a:solidFill>
                <a:highlight>
                  <a:srgbClr val="FFFFFF"/>
                </a:highlight>
                <a:latin typeface="Consolas"/>
              </a:rPr>
              <a:t>(</a:t>
            </a:r>
            <a:r>
              <a:rPr lang="en-US" dirty="0" err="1">
                <a:solidFill>
                  <a:srgbClr val="0000FF"/>
                </a:solidFill>
                <a:highlight>
                  <a:srgbClr val="FFFFFF"/>
                </a:highlight>
                <a:latin typeface="Consolas"/>
              </a:rPr>
              <a:t>const</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Noisy</a:t>
            </a:r>
            <a:r>
              <a:rPr lang="en-US" dirty="0">
                <a:solidFill>
                  <a:srgbClr val="000000"/>
                </a:solidFill>
                <a:highlight>
                  <a:srgbClr val="FFFFFF"/>
                </a:highlight>
                <a:latin typeface="Consolas"/>
              </a:rPr>
              <a:t>&amp;) { </a:t>
            </a:r>
            <a:r>
              <a:rPr lang="en-US" i="1" dirty="0" err="1">
                <a:solidFill>
                  <a:srgbClr val="0000FF"/>
                </a:solidFill>
                <a:highlight>
                  <a:srgbClr val="FFFFFF"/>
                </a:highlight>
                <a:latin typeface="Consolas"/>
              </a:rPr>
              <a:t>std</a:t>
            </a:r>
            <a:r>
              <a:rPr lang="en-US" dirty="0">
                <a:solidFill>
                  <a:srgbClr val="000000"/>
                </a:solidFill>
                <a:highlight>
                  <a:srgbClr val="FFFFFF"/>
                </a:highlight>
                <a:latin typeface="Consolas"/>
              </a:rPr>
              <a:t>::</a:t>
            </a:r>
            <a:r>
              <a:rPr lang="en-US" i="1" dirty="0" err="1">
                <a:solidFill>
                  <a:srgbClr val="000080"/>
                </a:solidFill>
                <a:highlight>
                  <a:srgbClr val="FFFFFF"/>
                </a:highlight>
                <a:latin typeface="Consolas"/>
              </a:rPr>
              <a:t>cout</a:t>
            </a:r>
            <a:r>
              <a:rPr lang="en-US" dirty="0">
                <a:solidFill>
                  <a:srgbClr val="000000"/>
                </a:solidFill>
                <a:highlight>
                  <a:srgbClr val="FFFFFF"/>
                </a:highlight>
                <a:latin typeface="Consolas"/>
              </a:rPr>
              <a:t> </a:t>
            </a:r>
            <a:r>
              <a:rPr lang="en-US" dirty="0">
                <a:solidFill>
                  <a:srgbClr val="008080"/>
                </a:solidFill>
                <a:highlight>
                  <a:srgbClr val="FFFFFF"/>
                </a:highlight>
                <a:latin typeface="Consolas"/>
              </a:rPr>
              <a:t>&lt;&lt;</a:t>
            </a:r>
            <a:r>
              <a:rPr lang="en-US" dirty="0">
                <a:solidFill>
                  <a:srgbClr val="000000"/>
                </a:solidFill>
                <a:highlight>
                  <a:srgbClr val="FFFFFF"/>
                </a:highlight>
                <a:latin typeface="Consolas"/>
              </a:rPr>
              <a:t> </a:t>
            </a:r>
            <a:r>
              <a:rPr lang="en-US" dirty="0">
                <a:solidFill>
                  <a:srgbClr val="A31515"/>
                </a:solidFill>
                <a:highlight>
                  <a:srgbClr val="FFFFFF"/>
                </a:highlight>
                <a:latin typeface="Consolas"/>
              </a:rPr>
              <a:t>"copy-constructed\n"</a:t>
            </a:r>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Noisy</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Noisy</a:t>
            </a:r>
            <a:r>
              <a:rPr lang="en-US" dirty="0">
                <a:solidFill>
                  <a:srgbClr val="000000"/>
                </a:solidFill>
                <a:highlight>
                  <a:srgbClr val="FFFFFF"/>
                </a:highlight>
                <a:latin typeface="Consolas"/>
              </a:rPr>
              <a:t>&amp;&amp;) { </a:t>
            </a:r>
            <a:r>
              <a:rPr lang="en-US" i="1" dirty="0" err="1">
                <a:solidFill>
                  <a:srgbClr val="0000FF"/>
                </a:solidFill>
                <a:highlight>
                  <a:srgbClr val="FFFFFF"/>
                </a:highlight>
                <a:latin typeface="Consolas"/>
              </a:rPr>
              <a:t>std</a:t>
            </a:r>
            <a:r>
              <a:rPr lang="en-US" dirty="0">
                <a:solidFill>
                  <a:srgbClr val="000000"/>
                </a:solidFill>
                <a:highlight>
                  <a:srgbClr val="FFFFFF"/>
                </a:highlight>
                <a:latin typeface="Consolas"/>
              </a:rPr>
              <a:t>::</a:t>
            </a:r>
            <a:r>
              <a:rPr lang="en-US" i="1" dirty="0" err="1">
                <a:solidFill>
                  <a:srgbClr val="000080"/>
                </a:solidFill>
                <a:highlight>
                  <a:srgbClr val="FFFFFF"/>
                </a:highlight>
                <a:latin typeface="Consolas"/>
              </a:rPr>
              <a:t>cout</a:t>
            </a:r>
            <a:r>
              <a:rPr lang="en-US" dirty="0">
                <a:solidFill>
                  <a:srgbClr val="000000"/>
                </a:solidFill>
                <a:highlight>
                  <a:srgbClr val="FFFFFF"/>
                </a:highlight>
                <a:latin typeface="Consolas"/>
              </a:rPr>
              <a:t> </a:t>
            </a:r>
            <a:r>
              <a:rPr lang="en-US" dirty="0">
                <a:solidFill>
                  <a:srgbClr val="008080"/>
                </a:solidFill>
                <a:highlight>
                  <a:srgbClr val="FFFFFF"/>
                </a:highlight>
                <a:latin typeface="Consolas"/>
              </a:rPr>
              <a:t>&lt;&lt;</a:t>
            </a:r>
            <a:r>
              <a:rPr lang="en-US" dirty="0">
                <a:solidFill>
                  <a:srgbClr val="000000"/>
                </a:solidFill>
                <a:highlight>
                  <a:srgbClr val="FFFFFF"/>
                </a:highlight>
                <a:latin typeface="Consolas"/>
              </a:rPr>
              <a:t> </a:t>
            </a:r>
            <a:r>
              <a:rPr lang="en-US" dirty="0">
                <a:solidFill>
                  <a:srgbClr val="A31515"/>
                </a:solidFill>
                <a:highlight>
                  <a:srgbClr val="FFFFFF"/>
                </a:highlight>
                <a:latin typeface="Consolas"/>
              </a:rPr>
              <a:t>"move-constructed\n"</a:t>
            </a:r>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Noisy</a:t>
            </a:r>
            <a:r>
              <a:rPr lang="en-US" dirty="0">
                <a:solidFill>
                  <a:srgbClr val="000000"/>
                </a:solidFill>
                <a:highlight>
                  <a:srgbClr val="FFFFFF"/>
                </a:highlight>
                <a:latin typeface="Consolas"/>
              </a:rPr>
              <a:t>() { </a:t>
            </a:r>
            <a:r>
              <a:rPr lang="en-US" i="1" dirty="0" err="1">
                <a:solidFill>
                  <a:srgbClr val="0000FF"/>
                </a:solidFill>
                <a:highlight>
                  <a:srgbClr val="FFFFFF"/>
                </a:highlight>
                <a:latin typeface="Consolas"/>
              </a:rPr>
              <a:t>std</a:t>
            </a:r>
            <a:r>
              <a:rPr lang="en-US" dirty="0">
                <a:solidFill>
                  <a:srgbClr val="000000"/>
                </a:solidFill>
                <a:highlight>
                  <a:srgbClr val="FFFFFF"/>
                </a:highlight>
                <a:latin typeface="Consolas"/>
              </a:rPr>
              <a:t>::</a:t>
            </a:r>
            <a:r>
              <a:rPr lang="en-US" i="1" dirty="0" err="1">
                <a:solidFill>
                  <a:srgbClr val="000080"/>
                </a:solidFill>
                <a:highlight>
                  <a:srgbClr val="FFFFFF"/>
                </a:highlight>
                <a:latin typeface="Consolas"/>
              </a:rPr>
              <a:t>cout</a:t>
            </a:r>
            <a:r>
              <a:rPr lang="en-US" dirty="0">
                <a:solidFill>
                  <a:srgbClr val="000000"/>
                </a:solidFill>
                <a:highlight>
                  <a:srgbClr val="FFFFFF"/>
                </a:highlight>
                <a:latin typeface="Consolas"/>
              </a:rPr>
              <a:t> </a:t>
            </a:r>
            <a:r>
              <a:rPr lang="en-US" dirty="0">
                <a:solidFill>
                  <a:srgbClr val="008080"/>
                </a:solidFill>
                <a:highlight>
                  <a:srgbClr val="FFFFFF"/>
                </a:highlight>
                <a:latin typeface="Consolas"/>
              </a:rPr>
              <a:t>&lt;&lt;</a:t>
            </a:r>
            <a:r>
              <a:rPr lang="en-US" dirty="0">
                <a:solidFill>
                  <a:srgbClr val="000000"/>
                </a:solidFill>
                <a:highlight>
                  <a:srgbClr val="FFFFFF"/>
                </a:highlight>
                <a:latin typeface="Consolas"/>
              </a:rPr>
              <a:t> </a:t>
            </a:r>
            <a:r>
              <a:rPr lang="en-US" dirty="0">
                <a:solidFill>
                  <a:srgbClr val="A31515"/>
                </a:solidFill>
                <a:highlight>
                  <a:srgbClr val="FFFFFF"/>
                </a:highlight>
                <a:latin typeface="Consolas"/>
              </a:rPr>
              <a:t>"destructed\n"</a:t>
            </a:r>
            <a:r>
              <a:rPr lang="en-US" dirty="0">
                <a:solidFill>
                  <a:srgbClr val="000000"/>
                </a:solidFill>
                <a:highlight>
                  <a:srgbClr val="FFFFFF"/>
                </a:highlight>
                <a:latin typeface="Consolas"/>
              </a:rPr>
              <a:t>; }</a:t>
            </a:r>
          </a:p>
          <a:p>
            <a:r>
              <a:rPr lang="en-US" dirty="0" smtClean="0">
                <a:solidFill>
                  <a:srgbClr val="000000"/>
                </a:solidFill>
                <a:highlight>
                  <a:srgbClr val="FFFFFF"/>
                </a:highlight>
                <a:latin typeface="Consolas"/>
              </a:rPr>
              <a:t>};</a:t>
            </a:r>
            <a:endParaRPr lang="en-US" dirty="0">
              <a:solidFill>
                <a:srgbClr val="000000"/>
              </a:solidFill>
              <a:highlight>
                <a:srgbClr val="FFFFFF"/>
              </a:highlight>
              <a:latin typeface="Consolas"/>
            </a:endParaRPr>
          </a:p>
          <a:p>
            <a:r>
              <a:rPr lang="en-US" dirty="0" smtClean="0">
                <a:solidFill>
                  <a:srgbClr val="0000FF"/>
                </a:solidFill>
                <a:highlight>
                  <a:srgbClr val="FFFFFF"/>
                </a:highlight>
                <a:latin typeface="Consolas"/>
              </a:rPr>
              <a:t>Noisy</a:t>
            </a:r>
            <a:r>
              <a:rPr lang="en-US" dirty="0" smtClean="0">
                <a:solidFill>
                  <a:srgbClr val="000000"/>
                </a:solidFill>
                <a:highlight>
                  <a:srgbClr val="FFFFFF"/>
                </a:highlight>
                <a:latin typeface="Consolas"/>
              </a:rPr>
              <a:t> </a:t>
            </a:r>
            <a:r>
              <a:rPr lang="en-US" dirty="0">
                <a:solidFill>
                  <a:srgbClr val="880000"/>
                </a:solidFill>
                <a:highlight>
                  <a:srgbClr val="FFFFFF"/>
                </a:highlight>
                <a:latin typeface="Consolas"/>
              </a:rPr>
              <a:t>f</a:t>
            </a:r>
            <a:r>
              <a:rPr lang="en-US" dirty="0" smtClean="0">
                <a:solidFill>
                  <a:srgbClr val="000000"/>
                </a:solidFill>
                <a:highlight>
                  <a:srgbClr val="FFFFFF"/>
                </a:highlight>
                <a:latin typeface="Consolas"/>
              </a:rPr>
              <a:t>(){</a:t>
            </a:r>
            <a:r>
              <a:rPr lang="en-US" dirty="0">
                <a:solidFill>
                  <a:srgbClr val="008000"/>
                </a:solidFill>
                <a:highlight>
                  <a:srgbClr val="FFFFFF"/>
                </a:highlight>
                <a:latin typeface="Consolas"/>
              </a:rPr>
              <a:t>// </a:t>
            </a:r>
            <a:r>
              <a:rPr lang="en-US" dirty="0" smtClean="0">
                <a:solidFill>
                  <a:srgbClr val="008000"/>
                </a:solidFill>
                <a:highlight>
                  <a:srgbClr val="FFFFFF"/>
                </a:highlight>
                <a:latin typeface="Consolas"/>
              </a:rPr>
              <a:t>function should be simple, no multiple way return</a:t>
            </a:r>
            <a:endParaRPr lang="en-US" dirty="0">
              <a:solidFill>
                <a:srgbClr val="000000"/>
              </a:solidFill>
              <a:highlight>
                <a:srgbClr val="FFFFFF"/>
              </a:highlight>
              <a:latin typeface="Consolas"/>
            </a:endParaRPr>
          </a:p>
          <a:p>
            <a:r>
              <a:rPr lang="en-US" dirty="0" smtClean="0">
                <a:solidFill>
                  <a:srgbClr val="0000FF"/>
                </a:solidFill>
                <a:highlight>
                  <a:srgbClr val="FFFFFF"/>
                </a:highlight>
                <a:latin typeface="Consolas"/>
              </a:rPr>
              <a:t>    Noisy</a:t>
            </a:r>
            <a:r>
              <a:rPr lang="en-US" dirty="0" smtClean="0">
                <a:solidFill>
                  <a:srgbClr val="000000"/>
                </a:solidFill>
                <a:highlight>
                  <a:srgbClr val="FFFFFF"/>
                </a:highlight>
                <a:latin typeface="Consolas"/>
              </a:rPr>
              <a:t> </a:t>
            </a:r>
            <a:r>
              <a:rPr lang="en-US" dirty="0" smtClean="0">
                <a:solidFill>
                  <a:srgbClr val="000080"/>
                </a:solidFill>
                <a:highlight>
                  <a:srgbClr val="FFFFFF"/>
                </a:highlight>
                <a:latin typeface="Consolas"/>
              </a:rPr>
              <a:t>v{};</a:t>
            </a:r>
            <a:endParaRPr lang="en-US" dirty="0" smtClean="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return</a:t>
            </a:r>
            <a:r>
              <a:rPr lang="en-US" dirty="0" smtClean="0">
                <a:solidFill>
                  <a:srgbClr val="000000"/>
                </a:solidFill>
                <a:highlight>
                  <a:srgbClr val="FFFFFF"/>
                </a:highlight>
                <a:latin typeface="Consolas"/>
              </a:rPr>
              <a:t> </a:t>
            </a:r>
            <a:r>
              <a:rPr lang="en-US" dirty="0">
                <a:solidFill>
                  <a:srgbClr val="000080"/>
                </a:solidFill>
                <a:highlight>
                  <a:srgbClr val="FFFFFF"/>
                </a:highlight>
                <a:latin typeface="Consolas"/>
              </a:rPr>
              <a:t>v</a:t>
            </a:r>
            <a:r>
              <a:rPr lang="en-US" dirty="0" smtClean="0">
                <a:solidFill>
                  <a:srgbClr val="000000"/>
                </a:solidFill>
                <a:highlight>
                  <a:srgbClr val="FFFFFF"/>
                </a:highlight>
                <a:latin typeface="Consolas"/>
              </a:rPr>
              <a:t>;</a:t>
            </a:r>
          </a:p>
          <a:p>
            <a:r>
              <a:rPr lang="en-US" dirty="0" smtClean="0">
                <a:solidFill>
                  <a:srgbClr val="000000"/>
                </a:solidFill>
                <a:highlight>
                  <a:srgbClr val="FFFFFF"/>
                </a:highlight>
                <a:latin typeface="Consolas"/>
              </a:rPr>
              <a:t>}</a:t>
            </a:r>
            <a:endParaRPr lang="en-US" dirty="0">
              <a:solidFill>
                <a:srgbClr val="000000"/>
              </a:solidFill>
              <a:highlight>
                <a:srgbClr val="FFFFFF"/>
              </a:highlight>
              <a:latin typeface="Consolas"/>
            </a:endParaRPr>
          </a:p>
          <a:p>
            <a:r>
              <a:rPr lang="en-US" dirty="0">
                <a:solidFill>
                  <a:srgbClr val="0000FF"/>
                </a:solidFill>
                <a:highlight>
                  <a:srgbClr val="FFFFFF"/>
                </a:highlight>
                <a:latin typeface="Consolas"/>
              </a:rPr>
              <a:t>void</a:t>
            </a:r>
            <a:r>
              <a:rPr lang="en-US" dirty="0">
                <a:solidFill>
                  <a:srgbClr val="000000"/>
                </a:solidFill>
                <a:highlight>
                  <a:srgbClr val="FFFFFF"/>
                </a:highlight>
                <a:latin typeface="Consolas"/>
              </a:rPr>
              <a:t> </a:t>
            </a:r>
            <a:r>
              <a:rPr lang="en-US" dirty="0" smtClean="0">
                <a:solidFill>
                  <a:srgbClr val="880000"/>
                </a:solidFill>
                <a:highlight>
                  <a:srgbClr val="FFFFFF"/>
                </a:highlight>
                <a:latin typeface="Consolas"/>
              </a:rPr>
              <a:t>g</a:t>
            </a:r>
            <a:r>
              <a:rPr lang="en-US" dirty="0" smtClean="0">
                <a:solidFill>
                  <a:srgbClr val="000000"/>
                </a:solidFill>
                <a:highlight>
                  <a:srgbClr val="FFFFFF"/>
                </a:highlight>
                <a:latin typeface="Consolas"/>
              </a:rPr>
              <a:t>(</a:t>
            </a:r>
            <a:r>
              <a:rPr lang="en-US" dirty="0" smtClean="0">
                <a:solidFill>
                  <a:srgbClr val="0000FF"/>
                </a:solidFill>
                <a:highlight>
                  <a:srgbClr val="FFFFFF"/>
                </a:highlight>
                <a:latin typeface="Consolas"/>
              </a:rPr>
              <a:t>Noisy</a:t>
            </a:r>
            <a:r>
              <a:rPr lang="en-US" dirty="0" smtClean="0">
                <a:solidFill>
                  <a:srgbClr val="000000"/>
                </a:solidFill>
                <a:highlight>
                  <a:srgbClr val="FFFFFF"/>
                </a:highlight>
                <a:latin typeface="Consolas"/>
              </a:rPr>
              <a:t> </a:t>
            </a:r>
            <a:r>
              <a:rPr lang="en-US" dirty="0" err="1">
                <a:solidFill>
                  <a:srgbClr val="000080"/>
                </a:solidFill>
                <a:highlight>
                  <a:srgbClr val="FFFFFF"/>
                </a:highlight>
                <a:latin typeface="Consolas"/>
              </a:rPr>
              <a:t>arg</a:t>
            </a:r>
            <a:r>
              <a:rPr lang="en-US" dirty="0" smtClean="0">
                <a:solidFill>
                  <a:srgbClr val="000000"/>
                </a:solidFill>
                <a:highlight>
                  <a:srgbClr val="FFFFFF"/>
                </a:highlight>
                <a:latin typeface="Consolas"/>
              </a:rPr>
              <a:t>){</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i="1" dirty="0" err="1">
                <a:solidFill>
                  <a:srgbClr val="0000FF"/>
                </a:solidFill>
                <a:highlight>
                  <a:srgbClr val="FFFFFF"/>
                </a:highlight>
                <a:latin typeface="Consolas"/>
              </a:rPr>
              <a:t>std</a:t>
            </a:r>
            <a:r>
              <a:rPr lang="en-US" dirty="0">
                <a:solidFill>
                  <a:srgbClr val="000000"/>
                </a:solidFill>
                <a:highlight>
                  <a:srgbClr val="FFFFFF"/>
                </a:highlight>
                <a:latin typeface="Consolas"/>
              </a:rPr>
              <a:t>::</a:t>
            </a:r>
            <a:r>
              <a:rPr lang="en-US" i="1" dirty="0" err="1">
                <a:solidFill>
                  <a:srgbClr val="000080"/>
                </a:solidFill>
                <a:highlight>
                  <a:srgbClr val="FFFFFF"/>
                </a:highlight>
                <a:latin typeface="Consolas"/>
              </a:rPr>
              <a:t>cout</a:t>
            </a:r>
            <a:r>
              <a:rPr lang="en-US" dirty="0">
                <a:solidFill>
                  <a:srgbClr val="000000"/>
                </a:solidFill>
                <a:highlight>
                  <a:srgbClr val="FFFFFF"/>
                </a:highlight>
                <a:latin typeface="Consolas"/>
              </a:rPr>
              <a:t> </a:t>
            </a:r>
            <a:r>
              <a:rPr lang="en-US" dirty="0">
                <a:solidFill>
                  <a:srgbClr val="008080"/>
                </a:solidFill>
                <a:highlight>
                  <a:srgbClr val="FFFFFF"/>
                </a:highlight>
                <a:latin typeface="Consolas"/>
              </a:rPr>
              <a:t>&lt;&lt;</a:t>
            </a:r>
            <a:r>
              <a:rPr lang="en-US" dirty="0">
                <a:solidFill>
                  <a:srgbClr val="000000"/>
                </a:solidFill>
                <a:highlight>
                  <a:srgbClr val="FFFFFF"/>
                </a:highlight>
                <a:latin typeface="Consolas"/>
              </a:rPr>
              <a:t> </a:t>
            </a:r>
            <a:r>
              <a:rPr lang="en-US" dirty="0" smtClean="0">
                <a:solidFill>
                  <a:srgbClr val="A31515"/>
                </a:solidFill>
                <a:highlight>
                  <a:srgbClr val="FFFFFF"/>
                </a:highlight>
                <a:latin typeface="Consolas"/>
              </a:rPr>
              <a:t>“inside g \n“;</a:t>
            </a:r>
          </a:p>
          <a:p>
            <a:r>
              <a:rPr lang="en-US" dirty="0" smtClean="0">
                <a:solidFill>
                  <a:srgbClr val="000000"/>
                </a:solidFill>
                <a:highlight>
                  <a:srgbClr val="FFFFFF"/>
                </a:highlight>
                <a:latin typeface="Consolas"/>
              </a:rPr>
              <a:t>}</a:t>
            </a:r>
            <a:endParaRPr lang="en-US" dirty="0">
              <a:solidFill>
                <a:srgbClr val="000000"/>
              </a:solidFill>
              <a:highlight>
                <a:srgbClr val="FFFFFF"/>
              </a:highlight>
              <a:latin typeface="Consolas"/>
            </a:endParaRPr>
          </a:p>
          <a:p>
            <a:r>
              <a:rPr lang="en-US" dirty="0" err="1" smtClean="0">
                <a:solidFill>
                  <a:srgbClr val="0000FF"/>
                </a:solidFill>
                <a:highlight>
                  <a:srgbClr val="FFFFFF"/>
                </a:highlight>
                <a:latin typeface="Consolas"/>
              </a:rPr>
              <a:t>int</a:t>
            </a:r>
            <a:r>
              <a:rPr lang="en-US" dirty="0" smtClean="0">
                <a:solidFill>
                  <a:srgbClr val="000000"/>
                </a:solidFill>
                <a:highlight>
                  <a:srgbClr val="FFFFFF"/>
                </a:highlight>
                <a:latin typeface="Consolas"/>
              </a:rPr>
              <a:t> </a:t>
            </a:r>
            <a:r>
              <a:rPr lang="en-US" dirty="0">
                <a:solidFill>
                  <a:srgbClr val="880000"/>
                </a:solidFill>
                <a:highlight>
                  <a:srgbClr val="FFFFFF"/>
                </a:highlight>
                <a:latin typeface="Consolas"/>
              </a:rPr>
              <a:t>main</a:t>
            </a:r>
            <a:r>
              <a:rPr lang="en-US" dirty="0" smtClean="0">
                <a:solidFill>
                  <a:srgbClr val="000000"/>
                </a:solidFill>
                <a:highlight>
                  <a:srgbClr val="FFFFFF"/>
                </a:highlight>
                <a:latin typeface="Consolas"/>
              </a:rPr>
              <a:t>(){</a:t>
            </a:r>
            <a:endParaRPr lang="en-US" dirty="0">
              <a:solidFill>
                <a:srgbClr val="000000"/>
              </a:solidFill>
              <a:highlight>
                <a:srgbClr val="FFFFFF"/>
              </a:highlight>
              <a:latin typeface="Consolas"/>
            </a:endParaRPr>
          </a:p>
          <a:p>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Noisy</a:t>
            </a:r>
            <a:r>
              <a:rPr lang="en-US" dirty="0" smtClean="0">
                <a:solidFill>
                  <a:srgbClr val="000000"/>
                </a:solidFill>
                <a:highlight>
                  <a:srgbClr val="FFFFFF"/>
                </a:highlight>
                <a:latin typeface="Consolas"/>
              </a:rPr>
              <a:t> </a:t>
            </a:r>
            <a:r>
              <a:rPr lang="en-US" dirty="0" smtClean="0">
                <a:solidFill>
                  <a:srgbClr val="000080"/>
                </a:solidFill>
                <a:highlight>
                  <a:srgbClr val="FFFFFF"/>
                </a:highlight>
                <a:latin typeface="Consolas"/>
              </a:rPr>
              <a:t>v</a:t>
            </a:r>
            <a:r>
              <a:rPr lang="en-US" dirty="0" smtClean="0">
                <a:solidFill>
                  <a:srgbClr val="000000"/>
                </a:solidFill>
                <a:highlight>
                  <a:srgbClr val="FFFFFF"/>
                </a:highlight>
                <a:latin typeface="Consolas"/>
              </a:rPr>
              <a:t> = </a:t>
            </a:r>
            <a:r>
              <a:rPr lang="en-US" dirty="0" smtClean="0">
                <a:solidFill>
                  <a:srgbClr val="880000"/>
                </a:solidFill>
                <a:highlight>
                  <a:srgbClr val="FFFFFF"/>
                </a:highlight>
                <a:latin typeface="Consolas"/>
              </a:rPr>
              <a:t>f</a:t>
            </a:r>
            <a:r>
              <a:rPr lang="en-US" dirty="0" smtClean="0">
                <a:solidFill>
                  <a:srgbClr val="000000"/>
                </a:solidFill>
                <a:highlight>
                  <a:srgbClr val="FFFFFF"/>
                </a:highlight>
                <a:latin typeface="Consolas"/>
              </a:rPr>
              <a:t>(); //output: constructed</a:t>
            </a:r>
          </a:p>
          <a:p>
            <a:r>
              <a:rPr lang="en-US" dirty="0" smtClean="0">
                <a:solidFill>
                  <a:srgbClr val="000000"/>
                </a:solidFill>
                <a:highlight>
                  <a:srgbClr val="FFFFFF"/>
                </a:highlight>
                <a:latin typeface="Consolas"/>
              </a:rPr>
              <a:t>    </a:t>
            </a:r>
            <a:r>
              <a:rPr lang="en-US" dirty="0" smtClean="0">
                <a:solidFill>
                  <a:srgbClr val="880000"/>
                </a:solidFill>
                <a:highlight>
                  <a:srgbClr val="FFFFFF"/>
                </a:highlight>
                <a:latin typeface="Consolas"/>
              </a:rPr>
              <a:t>g</a:t>
            </a:r>
            <a:r>
              <a:rPr lang="en-US" dirty="0" smtClean="0">
                <a:solidFill>
                  <a:srgbClr val="000000"/>
                </a:solidFill>
                <a:highlight>
                  <a:srgbClr val="FFFFFF"/>
                </a:highlight>
                <a:latin typeface="Consolas"/>
              </a:rPr>
              <a:t>(</a:t>
            </a:r>
            <a:r>
              <a:rPr lang="en-US" dirty="0" smtClean="0">
                <a:solidFill>
                  <a:srgbClr val="880000"/>
                </a:solidFill>
                <a:highlight>
                  <a:srgbClr val="FFFFFF"/>
                </a:highlight>
                <a:latin typeface="Consolas"/>
              </a:rPr>
              <a:t>f</a:t>
            </a:r>
            <a:r>
              <a:rPr lang="en-US" dirty="0" smtClean="0">
                <a:solidFill>
                  <a:srgbClr val="000000"/>
                </a:solidFill>
                <a:highlight>
                  <a:srgbClr val="FFFFFF"/>
                </a:highlight>
                <a:latin typeface="Consolas"/>
              </a:rPr>
              <a:t>());//output: constructed\n inside g \n destructed</a:t>
            </a:r>
          </a:p>
          <a:p>
            <a:r>
              <a:rPr lang="en-US" dirty="0" smtClean="0">
                <a:solidFill>
                  <a:srgbClr val="000000"/>
                </a:solidFill>
                <a:highlight>
                  <a:srgbClr val="FFFFFF"/>
                </a:highlight>
                <a:latin typeface="Consolas"/>
              </a:rPr>
              <a:t>}//output: destructed\n</a:t>
            </a:r>
            <a:endParaRPr lang="en-US" dirty="0"/>
          </a:p>
        </p:txBody>
      </p:sp>
    </p:spTree>
    <p:extLst>
      <p:ext uri="{BB962C8B-B14F-4D97-AF65-F5344CB8AC3E}">
        <p14:creationId xmlns:p14="http://schemas.microsoft.com/office/powerpoint/2010/main" xmlns="" val="51360308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Common C++ Idioms</a:t>
            </a:r>
            <a:endParaRPr lang="en-US" dirty="0"/>
          </a:p>
        </p:txBody>
      </p:sp>
      <p:sp>
        <p:nvSpPr>
          <p:cNvPr id="3" name="内容占位符 2"/>
          <p:cNvSpPr>
            <a:spLocks noGrp="1"/>
          </p:cNvSpPr>
          <p:nvPr>
            <p:ph sz="quarter" idx="1"/>
          </p:nvPr>
        </p:nvSpPr>
        <p:spPr/>
        <p:txBody>
          <a:bodyPr/>
          <a:lstStyle/>
          <a:p>
            <a:r>
              <a:rPr lang="en-US" dirty="0" smtClean="0"/>
              <a:t>RAII</a:t>
            </a:r>
          </a:p>
          <a:p>
            <a:r>
              <a:rPr lang="en-US" dirty="0" smtClean="0"/>
              <a:t>Copy and swap</a:t>
            </a:r>
          </a:p>
          <a:p>
            <a:r>
              <a:rPr lang="en-US" dirty="0" smtClean="0"/>
              <a:t>PIMPL</a:t>
            </a:r>
          </a:p>
          <a:p>
            <a:r>
              <a:rPr lang="en-US" dirty="0" smtClean="0"/>
              <a:t>Safe double checked lock</a:t>
            </a:r>
          </a:p>
          <a:p>
            <a:r>
              <a:rPr lang="en-US" dirty="0" smtClean="0"/>
              <a:t>…</a:t>
            </a:r>
          </a:p>
          <a:p>
            <a:endParaRPr lang="en-US" dirty="0"/>
          </a:p>
        </p:txBody>
      </p:sp>
    </p:spTree>
    <p:extLst>
      <p:ext uri="{BB962C8B-B14F-4D97-AF65-F5344CB8AC3E}">
        <p14:creationId xmlns:p14="http://schemas.microsoft.com/office/powerpoint/2010/main" xmlns="" val="121100122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RAII</a:t>
            </a:r>
            <a:endParaRPr lang="en-US" dirty="0"/>
          </a:p>
        </p:txBody>
      </p:sp>
      <p:sp>
        <p:nvSpPr>
          <p:cNvPr id="3" name="内容占位符 2"/>
          <p:cNvSpPr>
            <a:spLocks noGrp="1"/>
          </p:cNvSpPr>
          <p:nvPr>
            <p:ph sz="quarter" idx="1"/>
          </p:nvPr>
        </p:nvSpPr>
        <p:spPr/>
        <p:txBody>
          <a:bodyPr/>
          <a:lstStyle/>
          <a:p>
            <a:pPr marL="0" indent="0">
              <a:buNone/>
            </a:pPr>
            <a:r>
              <a:rPr lang="en-US" dirty="0" smtClean="0"/>
              <a:t>RAII(Resource </a:t>
            </a:r>
            <a:r>
              <a:rPr lang="en-US" dirty="0"/>
              <a:t>Acquisition Is </a:t>
            </a:r>
            <a:r>
              <a:rPr lang="en-US" dirty="0" smtClean="0"/>
              <a:t>Initialization) is a very common idiom almost all non-trivial </a:t>
            </a:r>
            <a:r>
              <a:rPr lang="en-US" dirty="0" err="1" smtClean="0"/>
              <a:t>c++</a:t>
            </a:r>
            <a:r>
              <a:rPr lang="en-US" dirty="0" smtClean="0"/>
              <a:t> project have used it.</a:t>
            </a:r>
          </a:p>
          <a:p>
            <a:pPr marL="0" indent="0">
              <a:buNone/>
            </a:pPr>
            <a:endParaRPr lang="en-US" dirty="0" smtClean="0"/>
          </a:p>
          <a:p>
            <a:r>
              <a:rPr lang="en-US" dirty="0" smtClean="0"/>
              <a:t>Guarantees </a:t>
            </a:r>
            <a:r>
              <a:rPr lang="en-US" dirty="0"/>
              <a:t>release of resource(s) at the end of a scope</a:t>
            </a:r>
          </a:p>
          <a:p>
            <a:r>
              <a:rPr lang="en-US" dirty="0" smtClean="0"/>
              <a:t>Provide </a:t>
            </a:r>
            <a:r>
              <a:rPr lang="en-US" dirty="0"/>
              <a:t>basic exception safety guarantee</a:t>
            </a:r>
          </a:p>
          <a:p>
            <a:endParaRPr lang="en-US" sz="1800" dirty="0"/>
          </a:p>
          <a:p>
            <a:pPr marL="0" indent="0">
              <a:buNone/>
            </a:pPr>
            <a:endParaRPr lang="en-US" dirty="0"/>
          </a:p>
        </p:txBody>
      </p:sp>
    </p:spTree>
    <p:extLst>
      <p:ext uri="{BB962C8B-B14F-4D97-AF65-F5344CB8AC3E}">
        <p14:creationId xmlns:p14="http://schemas.microsoft.com/office/powerpoint/2010/main" xmlns="" val="222578289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RAII</a:t>
            </a:r>
            <a:endParaRPr lang="en-US" dirty="0"/>
          </a:p>
        </p:txBody>
      </p:sp>
      <p:sp>
        <p:nvSpPr>
          <p:cNvPr id="4" name="TextBox 3"/>
          <p:cNvSpPr txBox="1"/>
          <p:nvPr/>
        </p:nvSpPr>
        <p:spPr>
          <a:xfrm>
            <a:off x="323528" y="1845979"/>
            <a:ext cx="8542723" cy="4247317"/>
          </a:xfrm>
          <a:prstGeom prst="rect">
            <a:avLst/>
          </a:prstGeom>
          <a:noFill/>
        </p:spPr>
        <p:txBody>
          <a:bodyPr wrap="none" rtlCol="0">
            <a:spAutoFit/>
          </a:bodyPr>
          <a:lstStyle/>
          <a:p>
            <a:r>
              <a:rPr lang="en-US" dirty="0">
                <a:solidFill>
                  <a:srgbClr val="0000FF"/>
                </a:solidFill>
                <a:highlight>
                  <a:srgbClr val="FFFFFF"/>
                </a:highlight>
                <a:latin typeface="Consolas"/>
              </a:rPr>
              <a:t>void</a:t>
            </a:r>
            <a:r>
              <a:rPr lang="en-US" dirty="0">
                <a:solidFill>
                  <a:srgbClr val="000000"/>
                </a:solidFill>
                <a:highlight>
                  <a:srgbClr val="FFFFFF"/>
                </a:highlight>
                <a:latin typeface="Consolas"/>
              </a:rPr>
              <a:t> </a:t>
            </a:r>
            <a:r>
              <a:rPr lang="en-US" dirty="0">
                <a:solidFill>
                  <a:srgbClr val="880000"/>
                </a:solidFill>
                <a:highlight>
                  <a:srgbClr val="FFFFFF"/>
                </a:highlight>
                <a:latin typeface="Consolas"/>
              </a:rPr>
              <a:t>bad</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err="1">
                <a:solidFill>
                  <a:srgbClr val="000080"/>
                </a:solidFill>
                <a:highlight>
                  <a:srgbClr val="FFFFFF"/>
                </a:highlight>
                <a:latin typeface="Consolas"/>
              </a:rPr>
              <a:t>m</a:t>
            </a:r>
            <a:r>
              <a:rPr lang="en-US" dirty="0" err="1">
                <a:solidFill>
                  <a:srgbClr val="000000"/>
                </a:solidFill>
                <a:highlight>
                  <a:srgbClr val="FFFFFF"/>
                </a:highlight>
                <a:latin typeface="Consolas"/>
              </a:rPr>
              <a:t>.</a:t>
            </a:r>
            <a:r>
              <a:rPr lang="en-US" i="1" dirty="0" err="1">
                <a:solidFill>
                  <a:srgbClr val="880000"/>
                </a:solidFill>
                <a:highlight>
                  <a:srgbClr val="FFFFFF"/>
                </a:highlight>
                <a:latin typeface="Consolas"/>
              </a:rPr>
              <a:t>lock</a:t>
            </a:r>
            <a:r>
              <a:rPr lang="en-US" dirty="0" smtClean="0">
                <a:solidFill>
                  <a:srgbClr val="000000"/>
                </a:solidFill>
                <a:highlight>
                  <a:srgbClr val="FFFFFF"/>
                </a:highlight>
                <a:latin typeface="Consolas"/>
              </a:rPr>
              <a:t>();</a:t>
            </a:r>
            <a:r>
              <a:rPr lang="en-US" dirty="0" smtClean="0">
                <a:solidFill>
                  <a:srgbClr val="008000"/>
                </a:solidFill>
                <a:highlight>
                  <a:srgbClr val="FFFFFF"/>
                </a:highlight>
                <a:latin typeface="Consolas"/>
              </a:rPr>
              <a:t>// </a:t>
            </a:r>
            <a:r>
              <a:rPr lang="en-US" dirty="0">
                <a:solidFill>
                  <a:srgbClr val="008000"/>
                </a:solidFill>
                <a:highlight>
                  <a:srgbClr val="FFFFFF"/>
                </a:highlight>
                <a:latin typeface="Consolas"/>
              </a:rPr>
              <a:t>acquire the </a:t>
            </a:r>
            <a:r>
              <a:rPr lang="en-US" dirty="0" err="1">
                <a:solidFill>
                  <a:srgbClr val="008000"/>
                </a:solidFill>
                <a:highlight>
                  <a:srgbClr val="FFFFFF"/>
                </a:highlight>
                <a:latin typeface="Consolas"/>
              </a:rPr>
              <a:t>mutex</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i="1" dirty="0">
                <a:solidFill>
                  <a:srgbClr val="000080"/>
                </a:solidFill>
                <a:highlight>
                  <a:srgbClr val="FFFFFF"/>
                </a:highlight>
                <a:latin typeface="Consolas"/>
              </a:rPr>
              <a:t>f</a:t>
            </a:r>
            <a:r>
              <a:rPr lang="en-US" dirty="0" smtClean="0">
                <a:solidFill>
                  <a:srgbClr val="000000"/>
                </a:solidFill>
                <a:highlight>
                  <a:srgbClr val="FFFFFF"/>
                </a:highlight>
                <a:latin typeface="Consolas"/>
              </a:rPr>
              <a:t>();</a:t>
            </a:r>
            <a:r>
              <a:rPr lang="en-US" dirty="0" smtClean="0">
                <a:solidFill>
                  <a:srgbClr val="008000"/>
                </a:solidFill>
                <a:highlight>
                  <a:srgbClr val="FFFFFF"/>
                </a:highlight>
                <a:latin typeface="Consolas"/>
              </a:rPr>
              <a:t>// </a:t>
            </a:r>
            <a:r>
              <a:rPr lang="en-US" dirty="0">
                <a:solidFill>
                  <a:srgbClr val="008000"/>
                </a:solidFill>
                <a:highlight>
                  <a:srgbClr val="FFFFFF"/>
                </a:highlight>
                <a:latin typeface="Consolas"/>
              </a:rPr>
              <a:t>if f() throws an exception, the </a:t>
            </a:r>
            <a:r>
              <a:rPr lang="en-US" dirty="0" err="1">
                <a:solidFill>
                  <a:srgbClr val="008000"/>
                </a:solidFill>
                <a:highlight>
                  <a:srgbClr val="FFFFFF"/>
                </a:highlight>
                <a:latin typeface="Consolas"/>
              </a:rPr>
              <a:t>mutex</a:t>
            </a:r>
            <a:r>
              <a:rPr lang="en-US" dirty="0">
                <a:solidFill>
                  <a:srgbClr val="008000"/>
                </a:solidFill>
                <a:highlight>
                  <a:srgbClr val="FFFFFF"/>
                </a:highlight>
                <a:latin typeface="Consolas"/>
              </a:rPr>
              <a:t> is never released</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if</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everything_ok</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return</a:t>
            </a:r>
            <a:r>
              <a:rPr lang="en-US" dirty="0">
                <a:solidFill>
                  <a:srgbClr val="000000"/>
                </a:solidFill>
                <a:highlight>
                  <a:srgbClr val="FFFFFF"/>
                </a:highlight>
                <a:latin typeface="Consolas"/>
              </a:rPr>
              <a:t>; </a:t>
            </a:r>
            <a:r>
              <a:rPr lang="en-US" dirty="0" smtClean="0">
                <a:solidFill>
                  <a:srgbClr val="008000"/>
                </a:solidFill>
                <a:highlight>
                  <a:srgbClr val="FFFFFF"/>
                </a:highlight>
                <a:latin typeface="Consolas"/>
              </a:rPr>
              <a:t>//the </a:t>
            </a:r>
            <a:r>
              <a:rPr lang="en-US" dirty="0" err="1">
                <a:solidFill>
                  <a:srgbClr val="008000"/>
                </a:solidFill>
                <a:highlight>
                  <a:srgbClr val="FFFFFF"/>
                </a:highlight>
                <a:latin typeface="Consolas"/>
              </a:rPr>
              <a:t>mutex</a:t>
            </a:r>
            <a:r>
              <a:rPr lang="en-US" dirty="0">
                <a:solidFill>
                  <a:srgbClr val="008000"/>
                </a:solidFill>
                <a:highlight>
                  <a:srgbClr val="FFFFFF"/>
                </a:highlight>
                <a:latin typeface="Consolas"/>
              </a:rPr>
              <a:t> is never released</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err="1">
                <a:solidFill>
                  <a:srgbClr val="000080"/>
                </a:solidFill>
                <a:highlight>
                  <a:srgbClr val="FFFFFF"/>
                </a:highlight>
                <a:latin typeface="Consolas"/>
              </a:rPr>
              <a:t>m</a:t>
            </a:r>
            <a:r>
              <a:rPr lang="en-US" dirty="0" err="1">
                <a:solidFill>
                  <a:srgbClr val="000000"/>
                </a:solidFill>
                <a:highlight>
                  <a:srgbClr val="FFFFFF"/>
                </a:highlight>
                <a:latin typeface="Consolas"/>
              </a:rPr>
              <a:t>.</a:t>
            </a:r>
            <a:r>
              <a:rPr lang="en-US" i="1" dirty="0" err="1">
                <a:solidFill>
                  <a:srgbClr val="880000"/>
                </a:solidFill>
                <a:highlight>
                  <a:srgbClr val="FFFFFF"/>
                </a:highlight>
                <a:latin typeface="Consolas"/>
              </a:rPr>
              <a:t>unlock</a:t>
            </a:r>
            <a:r>
              <a:rPr lang="en-US" dirty="0" smtClean="0">
                <a:solidFill>
                  <a:srgbClr val="000000"/>
                </a:solidFill>
                <a:highlight>
                  <a:srgbClr val="FFFFFF"/>
                </a:highlight>
                <a:latin typeface="Consolas"/>
              </a:rPr>
              <a:t>();</a:t>
            </a:r>
            <a:r>
              <a:rPr lang="en-US" dirty="0" smtClean="0">
                <a:solidFill>
                  <a:srgbClr val="008000"/>
                </a:solidFill>
                <a:highlight>
                  <a:srgbClr val="FFFFFF"/>
                </a:highlight>
                <a:latin typeface="Consolas"/>
              </a:rPr>
              <a:t>//the </a:t>
            </a:r>
            <a:r>
              <a:rPr lang="en-US" dirty="0" err="1">
                <a:solidFill>
                  <a:srgbClr val="008000"/>
                </a:solidFill>
                <a:highlight>
                  <a:srgbClr val="FFFFFF"/>
                </a:highlight>
                <a:latin typeface="Consolas"/>
              </a:rPr>
              <a:t>mutex</a:t>
            </a:r>
            <a:r>
              <a:rPr lang="en-US" dirty="0">
                <a:solidFill>
                  <a:srgbClr val="008000"/>
                </a:solidFill>
                <a:highlight>
                  <a:srgbClr val="FFFFFF"/>
                </a:highlight>
                <a:latin typeface="Consolas"/>
              </a:rPr>
              <a:t> is released</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a:t>
            </a:r>
          </a:p>
          <a:p>
            <a:endParaRPr lang="en-US" dirty="0">
              <a:solidFill>
                <a:srgbClr val="000000"/>
              </a:solidFill>
              <a:highlight>
                <a:srgbClr val="FFFFFF"/>
              </a:highlight>
              <a:latin typeface="Consolas"/>
            </a:endParaRPr>
          </a:p>
          <a:p>
            <a:r>
              <a:rPr lang="en-US" dirty="0">
                <a:solidFill>
                  <a:srgbClr val="0000FF"/>
                </a:solidFill>
                <a:highlight>
                  <a:srgbClr val="FFFFFF"/>
                </a:highlight>
                <a:latin typeface="Consolas"/>
              </a:rPr>
              <a:t>void</a:t>
            </a:r>
            <a:r>
              <a:rPr lang="en-US" dirty="0">
                <a:solidFill>
                  <a:srgbClr val="000000"/>
                </a:solidFill>
                <a:highlight>
                  <a:srgbClr val="FFFFFF"/>
                </a:highlight>
                <a:latin typeface="Consolas"/>
              </a:rPr>
              <a:t> </a:t>
            </a:r>
            <a:r>
              <a:rPr lang="en-US" dirty="0">
                <a:solidFill>
                  <a:srgbClr val="880000"/>
                </a:solidFill>
                <a:highlight>
                  <a:srgbClr val="FFFFFF"/>
                </a:highlight>
                <a:latin typeface="Consolas"/>
              </a:rPr>
              <a:t>good</a:t>
            </a:r>
            <a:r>
              <a:rPr lang="en-US" dirty="0">
                <a:solidFill>
                  <a:srgbClr val="000000"/>
                </a:solidFill>
                <a:highlight>
                  <a:srgbClr val="FFFFFF"/>
                </a:highlight>
                <a:latin typeface="Consolas"/>
              </a:rPr>
              <a:t>()</a:t>
            </a:r>
          </a:p>
          <a:p>
            <a:r>
              <a:rPr lang="en-US" dirty="0" smtClean="0">
                <a:solidFill>
                  <a:srgbClr val="000000"/>
                </a:solidFill>
                <a:highlight>
                  <a:srgbClr val="FFFFFF"/>
                </a:highlight>
                <a:latin typeface="Consolas"/>
              </a:rPr>
              <a:t>{</a:t>
            </a:r>
          </a:p>
          <a:p>
            <a:r>
              <a:rPr lang="en-US" dirty="0">
                <a:solidFill>
                  <a:srgbClr val="008000"/>
                </a:solidFill>
                <a:highlight>
                  <a:srgbClr val="FFFFFF"/>
                </a:highlight>
                <a:latin typeface="Consolas"/>
              </a:rPr>
              <a:t>// RAII class: </a:t>
            </a:r>
            <a:r>
              <a:rPr lang="en-US" dirty="0" err="1">
                <a:solidFill>
                  <a:srgbClr val="008000"/>
                </a:solidFill>
                <a:highlight>
                  <a:srgbClr val="FFFFFF"/>
                </a:highlight>
                <a:latin typeface="Consolas"/>
              </a:rPr>
              <a:t>mutex</a:t>
            </a:r>
            <a:r>
              <a:rPr lang="en-US" dirty="0">
                <a:solidFill>
                  <a:srgbClr val="008000"/>
                </a:solidFill>
                <a:highlight>
                  <a:srgbClr val="FFFFFF"/>
                </a:highlight>
                <a:latin typeface="Consolas"/>
              </a:rPr>
              <a:t> acquisition is initialization</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i="1" dirty="0" err="1">
                <a:solidFill>
                  <a:srgbClr val="0000FF"/>
                </a:solidFill>
                <a:highlight>
                  <a:srgbClr val="FFFFFF"/>
                </a:highlight>
                <a:latin typeface="Consolas"/>
              </a:rPr>
              <a:t>std</a:t>
            </a:r>
            <a:r>
              <a:rPr lang="en-US" dirty="0">
                <a:solidFill>
                  <a:srgbClr val="000000"/>
                </a:solidFill>
                <a:highlight>
                  <a:srgbClr val="FFFFFF"/>
                </a:highlight>
                <a:latin typeface="Consolas"/>
              </a:rPr>
              <a:t>::</a:t>
            </a:r>
            <a:r>
              <a:rPr lang="en-US" i="1" dirty="0" err="1">
                <a:solidFill>
                  <a:srgbClr val="0000FF"/>
                </a:solidFill>
                <a:highlight>
                  <a:srgbClr val="FFFFFF"/>
                </a:highlight>
                <a:latin typeface="Consolas"/>
              </a:rPr>
              <a:t>lock_guard</a:t>
            </a:r>
            <a:r>
              <a:rPr lang="en-US" dirty="0">
                <a:solidFill>
                  <a:srgbClr val="000000"/>
                </a:solidFill>
                <a:highlight>
                  <a:srgbClr val="FFFFFF"/>
                </a:highlight>
                <a:latin typeface="Consolas"/>
              </a:rPr>
              <a:t>&lt;</a:t>
            </a:r>
            <a:r>
              <a:rPr lang="en-US" i="1" dirty="0" err="1">
                <a:solidFill>
                  <a:srgbClr val="0000FF"/>
                </a:solidFill>
                <a:highlight>
                  <a:srgbClr val="FFFFFF"/>
                </a:highlight>
                <a:latin typeface="Consolas"/>
              </a:rPr>
              <a:t>std</a:t>
            </a:r>
            <a:r>
              <a:rPr lang="en-US" dirty="0">
                <a:solidFill>
                  <a:srgbClr val="000000"/>
                </a:solidFill>
                <a:highlight>
                  <a:srgbClr val="FFFFFF"/>
                </a:highlight>
                <a:latin typeface="Consolas"/>
              </a:rPr>
              <a:t>::</a:t>
            </a:r>
            <a:r>
              <a:rPr lang="en-US" i="1" dirty="0" err="1">
                <a:solidFill>
                  <a:srgbClr val="0000FF"/>
                </a:solidFill>
                <a:highlight>
                  <a:srgbClr val="FFFFFF"/>
                </a:highlight>
                <a:latin typeface="Consolas"/>
              </a:rPr>
              <a:t>mutex</a:t>
            </a:r>
            <a:r>
              <a:rPr lang="en-US" dirty="0">
                <a:solidFill>
                  <a:srgbClr val="000000"/>
                </a:solidFill>
                <a:highlight>
                  <a:srgbClr val="FFFFFF"/>
                </a:highlight>
                <a:latin typeface="Consolas"/>
              </a:rPr>
              <a:t>&gt; </a:t>
            </a:r>
            <a:r>
              <a:rPr lang="en-US" dirty="0" err="1">
                <a:solidFill>
                  <a:srgbClr val="000080"/>
                </a:solidFill>
                <a:highlight>
                  <a:srgbClr val="FFFFFF"/>
                </a:highlight>
                <a:latin typeface="Consolas"/>
              </a:rPr>
              <a:t>lk</a:t>
            </a:r>
            <a:r>
              <a:rPr lang="en-US" dirty="0">
                <a:solidFill>
                  <a:srgbClr val="000000"/>
                </a:solidFill>
                <a:highlight>
                  <a:srgbClr val="FFFFFF"/>
                </a:highlight>
                <a:latin typeface="Consolas"/>
              </a:rPr>
              <a:t>(</a:t>
            </a:r>
            <a:r>
              <a:rPr lang="en-US" dirty="0">
                <a:solidFill>
                  <a:srgbClr val="000080"/>
                </a:solidFill>
                <a:highlight>
                  <a:srgbClr val="FFFFFF"/>
                </a:highlight>
                <a:latin typeface="Consolas"/>
              </a:rPr>
              <a:t>m</a:t>
            </a:r>
            <a:r>
              <a:rPr lang="en-US" dirty="0">
                <a:solidFill>
                  <a:srgbClr val="000000"/>
                </a:solidFill>
                <a:highlight>
                  <a:srgbClr val="FFFFFF"/>
                </a:highlight>
                <a:latin typeface="Consolas"/>
              </a:rPr>
              <a:t>); </a:t>
            </a:r>
            <a:endParaRPr lang="en-US" dirty="0" smtClean="0">
              <a:solidFill>
                <a:srgbClr val="000000"/>
              </a:solidFill>
              <a:highlight>
                <a:srgbClr val="FFFFFF"/>
              </a:highlight>
              <a:latin typeface="Consolas"/>
            </a:endParaRPr>
          </a:p>
          <a:p>
            <a:r>
              <a:rPr lang="en-US" dirty="0" smtClean="0">
                <a:solidFill>
                  <a:srgbClr val="000000"/>
                </a:solidFill>
                <a:highlight>
                  <a:srgbClr val="FFFFFF"/>
                </a:highlight>
                <a:latin typeface="Consolas"/>
              </a:rPr>
              <a:t>    </a:t>
            </a:r>
            <a:r>
              <a:rPr lang="en-US" i="1" dirty="0" smtClean="0">
                <a:solidFill>
                  <a:srgbClr val="000080"/>
                </a:solidFill>
                <a:highlight>
                  <a:srgbClr val="FFFFFF"/>
                </a:highlight>
                <a:latin typeface="Consolas"/>
              </a:rPr>
              <a:t>f</a:t>
            </a:r>
            <a:r>
              <a:rPr lang="en-US" dirty="0" smtClean="0">
                <a:solidFill>
                  <a:srgbClr val="000000"/>
                </a:solidFill>
                <a:highlight>
                  <a:srgbClr val="FFFFFF"/>
                </a:highlight>
                <a:latin typeface="Consolas"/>
              </a:rPr>
              <a:t>();</a:t>
            </a:r>
            <a:r>
              <a:rPr lang="en-US" dirty="0" smtClean="0">
                <a:solidFill>
                  <a:srgbClr val="008000"/>
                </a:solidFill>
                <a:highlight>
                  <a:srgbClr val="FFFFFF"/>
                </a:highlight>
                <a:latin typeface="Consolas"/>
              </a:rPr>
              <a:t>// if f() throws an exception, the </a:t>
            </a:r>
            <a:r>
              <a:rPr lang="en-US" dirty="0" err="1" smtClean="0">
                <a:solidFill>
                  <a:srgbClr val="008000"/>
                </a:solidFill>
                <a:highlight>
                  <a:srgbClr val="FFFFFF"/>
                </a:highlight>
                <a:latin typeface="Consolas"/>
              </a:rPr>
              <a:t>mutex</a:t>
            </a:r>
            <a:r>
              <a:rPr lang="en-US" dirty="0" smtClean="0">
                <a:solidFill>
                  <a:srgbClr val="008000"/>
                </a:solidFill>
                <a:highlight>
                  <a:srgbClr val="FFFFFF"/>
                </a:highlight>
                <a:latin typeface="Consolas"/>
              </a:rPr>
              <a:t> is released</a:t>
            </a:r>
            <a:endParaRPr lang="en-US" dirty="0" smtClean="0">
              <a:solidFill>
                <a:srgbClr val="000000"/>
              </a:solidFill>
              <a:highlight>
                <a:srgbClr val="FFFFFF"/>
              </a:highlight>
              <a:latin typeface="Consolas"/>
            </a:endParaRPr>
          </a:p>
          <a:p>
            <a:r>
              <a:rPr lang="en-US" dirty="0" smtClean="0">
                <a:solidFill>
                  <a:srgbClr val="000000"/>
                </a:solidFill>
                <a:highlight>
                  <a:srgbClr val="FFFFFF"/>
                </a:highlight>
                <a:latin typeface="Consolas"/>
              </a:rPr>
              <a:t>    </a:t>
            </a:r>
            <a:r>
              <a:rPr lang="en-US" dirty="0">
                <a:solidFill>
                  <a:srgbClr val="0000FF"/>
                </a:solidFill>
                <a:highlight>
                  <a:srgbClr val="FFFFFF"/>
                </a:highlight>
                <a:latin typeface="Consolas"/>
              </a:rPr>
              <a:t>if</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everything_ok</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return</a:t>
            </a:r>
            <a:r>
              <a:rPr lang="en-US" dirty="0" smtClean="0">
                <a:solidFill>
                  <a:srgbClr val="000000"/>
                </a:solidFill>
                <a:highlight>
                  <a:srgbClr val="FFFFFF"/>
                </a:highlight>
                <a:latin typeface="Consolas"/>
              </a:rPr>
              <a:t>;</a:t>
            </a:r>
            <a:r>
              <a:rPr lang="en-US" dirty="0" smtClean="0">
                <a:solidFill>
                  <a:srgbClr val="008000"/>
                </a:solidFill>
                <a:highlight>
                  <a:srgbClr val="FFFFFF"/>
                </a:highlight>
                <a:latin typeface="Consolas"/>
              </a:rPr>
              <a:t>//the </a:t>
            </a:r>
            <a:r>
              <a:rPr lang="en-US" dirty="0" err="1">
                <a:solidFill>
                  <a:srgbClr val="008000"/>
                </a:solidFill>
                <a:highlight>
                  <a:srgbClr val="FFFFFF"/>
                </a:highlight>
                <a:latin typeface="Consolas"/>
              </a:rPr>
              <a:t>mutex</a:t>
            </a:r>
            <a:r>
              <a:rPr lang="en-US" dirty="0">
                <a:solidFill>
                  <a:srgbClr val="008000"/>
                </a:solidFill>
                <a:highlight>
                  <a:srgbClr val="FFFFFF"/>
                </a:highlight>
                <a:latin typeface="Consolas"/>
              </a:rPr>
              <a:t> is released</a:t>
            </a:r>
            <a:endParaRPr lang="en-US" dirty="0">
              <a:solidFill>
                <a:srgbClr val="000000"/>
              </a:solidFill>
              <a:highlight>
                <a:srgbClr val="FFFFFF"/>
              </a:highlight>
              <a:latin typeface="Consolas"/>
            </a:endParaRPr>
          </a:p>
          <a:p>
            <a:r>
              <a:rPr lang="en-US" dirty="0" smtClean="0">
                <a:solidFill>
                  <a:srgbClr val="000000"/>
                </a:solidFill>
                <a:highlight>
                  <a:srgbClr val="FFFFFF"/>
                </a:highlight>
                <a:latin typeface="Consolas"/>
              </a:rPr>
              <a:t>}</a:t>
            </a:r>
            <a:r>
              <a:rPr lang="en-US" dirty="0" smtClean="0">
                <a:solidFill>
                  <a:srgbClr val="008000"/>
                </a:solidFill>
                <a:highlight>
                  <a:srgbClr val="FFFFFF"/>
                </a:highlight>
                <a:latin typeface="Consolas"/>
              </a:rPr>
              <a:t>// scope end, RAII class will do the work</a:t>
            </a:r>
            <a:endParaRPr lang="en-US" dirty="0"/>
          </a:p>
        </p:txBody>
      </p:sp>
    </p:spTree>
    <p:extLst>
      <p:ext uri="{BB962C8B-B14F-4D97-AF65-F5344CB8AC3E}">
        <p14:creationId xmlns:p14="http://schemas.microsoft.com/office/powerpoint/2010/main" xmlns="" val="37812488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RAII</a:t>
            </a:r>
            <a:endParaRPr lang="en-US" dirty="0"/>
          </a:p>
        </p:txBody>
      </p:sp>
      <p:sp>
        <p:nvSpPr>
          <p:cNvPr id="3" name="内容占位符 2"/>
          <p:cNvSpPr>
            <a:spLocks noGrp="1"/>
          </p:cNvSpPr>
          <p:nvPr>
            <p:ph sz="quarter" idx="1"/>
          </p:nvPr>
        </p:nvSpPr>
        <p:spPr/>
        <p:txBody>
          <a:bodyPr/>
          <a:lstStyle/>
          <a:p>
            <a:pPr marL="0" indent="0">
              <a:buNone/>
            </a:pPr>
            <a:r>
              <a:rPr lang="en-US" dirty="0" smtClean="0"/>
              <a:t>Implementation</a:t>
            </a:r>
          </a:p>
          <a:p>
            <a:pPr marL="0" indent="0">
              <a:buNone/>
            </a:pPr>
            <a:r>
              <a:rPr lang="en-US" sz="1800" dirty="0"/>
              <a:t>C++ guarantees that all stack objects are destroyed at the end of the enclosing scope, known as stack </a:t>
            </a:r>
            <a:r>
              <a:rPr lang="en-US" sz="1800" dirty="0" smtClean="0"/>
              <a:t>unwinding.</a:t>
            </a:r>
          </a:p>
        </p:txBody>
      </p:sp>
      <p:sp>
        <p:nvSpPr>
          <p:cNvPr id="4" name="TextBox 3"/>
          <p:cNvSpPr txBox="1"/>
          <p:nvPr/>
        </p:nvSpPr>
        <p:spPr>
          <a:xfrm>
            <a:off x="539552" y="2996952"/>
            <a:ext cx="6643165" cy="3139321"/>
          </a:xfrm>
          <a:prstGeom prst="rect">
            <a:avLst/>
          </a:prstGeom>
          <a:noFill/>
        </p:spPr>
        <p:txBody>
          <a:bodyPr wrap="none" rtlCol="0">
            <a:spAutoFit/>
          </a:bodyPr>
          <a:lstStyle/>
          <a:p>
            <a:r>
              <a:rPr lang="en-US" dirty="0">
                <a:solidFill>
                  <a:srgbClr val="0000FF"/>
                </a:solidFill>
                <a:highlight>
                  <a:srgbClr val="FFFFFF"/>
                </a:highlight>
                <a:latin typeface="Consolas"/>
              </a:rPr>
              <a:t>template</a:t>
            </a:r>
            <a:r>
              <a:rPr lang="en-US" dirty="0">
                <a:solidFill>
                  <a:srgbClr val="000000"/>
                </a:solidFill>
                <a:highlight>
                  <a:srgbClr val="FFFFFF"/>
                </a:highlight>
                <a:latin typeface="Consolas"/>
              </a:rPr>
              <a:t> &lt;</a:t>
            </a:r>
            <a:r>
              <a:rPr lang="en-US" dirty="0">
                <a:solidFill>
                  <a:srgbClr val="0000FF"/>
                </a:solidFill>
                <a:highlight>
                  <a:srgbClr val="FFFFFF"/>
                </a:highlight>
                <a:latin typeface="Consolas"/>
              </a:rPr>
              <a:t>class</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T</a:t>
            </a:r>
            <a:r>
              <a:rPr lang="en-US" dirty="0">
                <a:solidFill>
                  <a:srgbClr val="000000"/>
                </a:solidFill>
                <a:highlight>
                  <a:srgbClr val="FFFFFF"/>
                </a:highlight>
                <a:latin typeface="Consolas"/>
              </a:rPr>
              <a:t>&gt;</a:t>
            </a:r>
          </a:p>
          <a:p>
            <a:r>
              <a:rPr lang="en-US" dirty="0">
                <a:solidFill>
                  <a:srgbClr val="0000FF"/>
                </a:solidFill>
                <a:highlight>
                  <a:srgbClr val="FFFFFF"/>
                </a:highlight>
                <a:latin typeface="Consolas"/>
              </a:rPr>
              <a:t>class</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AutoDelete</a:t>
            </a:r>
            <a:r>
              <a:rPr lang="en-US" dirty="0">
                <a:solidFill>
                  <a:srgbClr val="000000"/>
                </a:solidFill>
                <a:highlight>
                  <a:srgbClr val="FFFFFF"/>
                </a:highlight>
                <a:latin typeface="Consolas"/>
              </a:rPr>
              <a:t> : </a:t>
            </a:r>
            <a:r>
              <a:rPr lang="en-US" dirty="0" err="1">
                <a:solidFill>
                  <a:srgbClr val="000000"/>
                </a:solidFill>
                <a:highlight>
                  <a:srgbClr val="FFFFFF"/>
                </a:highlight>
                <a:latin typeface="Consolas"/>
              </a:rPr>
              <a:t>NonCopyable</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a:t>
            </a:r>
          </a:p>
          <a:p>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AutoDelete</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T</a:t>
            </a:r>
            <a:r>
              <a:rPr lang="en-US" dirty="0">
                <a:solidFill>
                  <a:srgbClr val="000000"/>
                </a:solidFill>
                <a:highlight>
                  <a:srgbClr val="FFFFFF"/>
                </a:highlight>
                <a:latin typeface="Consolas"/>
              </a:rPr>
              <a:t> * </a:t>
            </a:r>
            <a:r>
              <a:rPr lang="en-US" dirty="0">
                <a:solidFill>
                  <a:srgbClr val="000080"/>
                </a:solidFill>
                <a:highlight>
                  <a:srgbClr val="FFFFFF"/>
                </a:highlight>
                <a:latin typeface="Consolas"/>
              </a:rPr>
              <a:t>p</a:t>
            </a:r>
            <a:r>
              <a:rPr lang="en-US" dirty="0">
                <a:solidFill>
                  <a:srgbClr val="000000"/>
                </a:solidFill>
                <a:highlight>
                  <a:srgbClr val="FFFFFF"/>
                </a:highlight>
                <a:latin typeface="Consolas"/>
              </a:rPr>
              <a:t> = 0) : </a:t>
            </a:r>
            <a:r>
              <a:rPr lang="en-US" dirty="0" err="1">
                <a:solidFill>
                  <a:srgbClr val="000080"/>
                </a:solidFill>
                <a:highlight>
                  <a:srgbClr val="FFFFFF"/>
                </a:highlight>
                <a:latin typeface="Consolas"/>
              </a:rPr>
              <a:t>ptr</a:t>
            </a:r>
            <a:r>
              <a:rPr lang="en-US" dirty="0">
                <a:solidFill>
                  <a:srgbClr val="000080"/>
                </a:solidFill>
                <a:highlight>
                  <a:srgbClr val="FFFFFF"/>
                </a:highlight>
                <a:latin typeface="Consolas"/>
              </a:rPr>
              <a:t>_</a:t>
            </a:r>
            <a:r>
              <a:rPr lang="en-US" dirty="0">
                <a:solidFill>
                  <a:srgbClr val="000000"/>
                </a:solidFill>
                <a:highlight>
                  <a:srgbClr val="FFFFFF"/>
                </a:highlight>
                <a:latin typeface="Consolas"/>
              </a:rPr>
              <a:t>(</a:t>
            </a:r>
            <a:r>
              <a:rPr lang="en-US" dirty="0">
                <a:solidFill>
                  <a:srgbClr val="000080"/>
                </a:solidFill>
                <a:highlight>
                  <a:srgbClr val="FFFFFF"/>
                </a:highlight>
                <a:latin typeface="Consolas"/>
              </a:rPr>
              <a:t>p</a:t>
            </a:r>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AutoDelete</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throw</a:t>
            </a:r>
            <a:r>
              <a:rPr lang="en-US" dirty="0">
                <a:solidFill>
                  <a:srgbClr val="000000"/>
                </a:solidFill>
                <a:highlight>
                  <a:srgbClr val="FFFFFF"/>
                </a:highlight>
                <a:latin typeface="Consolas"/>
              </a:rPr>
              <a:t>() { </a:t>
            </a:r>
            <a:r>
              <a:rPr lang="en-US" dirty="0">
                <a:solidFill>
                  <a:srgbClr val="0000FF"/>
                </a:solidFill>
                <a:highlight>
                  <a:srgbClr val="FFFFFF"/>
                </a:highlight>
                <a:latin typeface="Consolas"/>
              </a:rPr>
              <a:t>delete</a:t>
            </a:r>
            <a:r>
              <a:rPr lang="en-US" dirty="0">
                <a:solidFill>
                  <a:srgbClr val="000000"/>
                </a:solidFill>
                <a:highlight>
                  <a:srgbClr val="FFFFFF"/>
                </a:highlight>
                <a:latin typeface="Consolas"/>
              </a:rPr>
              <a:t> </a:t>
            </a:r>
            <a:r>
              <a:rPr lang="en-US" dirty="0" err="1">
                <a:solidFill>
                  <a:srgbClr val="000080"/>
                </a:solidFill>
                <a:highlight>
                  <a:srgbClr val="FFFFFF"/>
                </a:highlight>
                <a:latin typeface="Consolas"/>
              </a:rPr>
              <a:t>ptr</a:t>
            </a:r>
            <a:r>
              <a:rPr lang="en-US" dirty="0">
                <a:solidFill>
                  <a:srgbClr val="000080"/>
                </a:solidFill>
                <a:highlight>
                  <a:srgbClr val="FFFFFF"/>
                </a:highlight>
                <a:latin typeface="Consolas"/>
              </a:rPr>
              <a:t>_</a:t>
            </a:r>
            <a:r>
              <a:rPr lang="en-US" dirty="0">
                <a:solidFill>
                  <a:srgbClr val="000000"/>
                </a:solidFill>
                <a:highlight>
                  <a:srgbClr val="FFFFFF"/>
                </a:highlight>
                <a:latin typeface="Consolas"/>
              </a:rPr>
              <a:t>; }</a:t>
            </a:r>
          </a:p>
          <a:p>
            <a:r>
              <a:rPr lang="en-US" dirty="0">
                <a:solidFill>
                  <a:srgbClr val="0000FF"/>
                </a:solidFill>
                <a:highlight>
                  <a:srgbClr val="FFFFFF"/>
                </a:highlight>
                <a:latin typeface="Consolas"/>
              </a:rPr>
              <a:t>private</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T</a:t>
            </a:r>
            <a:r>
              <a:rPr lang="en-US" dirty="0">
                <a:solidFill>
                  <a:srgbClr val="000000"/>
                </a:solidFill>
                <a:highlight>
                  <a:srgbClr val="FFFFFF"/>
                </a:highlight>
                <a:latin typeface="Consolas"/>
              </a:rPr>
              <a:t> *</a:t>
            </a:r>
            <a:r>
              <a:rPr lang="en-US" dirty="0" err="1">
                <a:solidFill>
                  <a:srgbClr val="000080"/>
                </a:solidFill>
                <a:highlight>
                  <a:srgbClr val="FFFFFF"/>
                </a:highlight>
                <a:latin typeface="Consolas"/>
              </a:rPr>
              <a:t>ptr</a:t>
            </a:r>
            <a:r>
              <a:rPr lang="en-US" dirty="0">
                <a:solidFill>
                  <a:srgbClr val="000080"/>
                </a:solidFill>
                <a:highlight>
                  <a:srgbClr val="FFFFFF"/>
                </a:highlight>
                <a:latin typeface="Consolas"/>
              </a:rPr>
              <a:t>_</a:t>
            </a:r>
            <a:r>
              <a:rPr lang="en-US" dirty="0">
                <a:solidFill>
                  <a:srgbClr val="000000"/>
                </a:solidFill>
                <a:highlight>
                  <a:srgbClr val="FFFFFF"/>
                </a:highlight>
                <a:latin typeface="Consolas"/>
              </a:rPr>
              <a:t>;</a:t>
            </a:r>
          </a:p>
          <a:p>
            <a:r>
              <a:rPr lang="en-US" dirty="0" smtClean="0">
                <a:solidFill>
                  <a:srgbClr val="000000"/>
                </a:solidFill>
                <a:highlight>
                  <a:srgbClr val="FFFFFF"/>
                </a:highlight>
                <a:latin typeface="Consolas"/>
              </a:rPr>
              <a:t>};</a:t>
            </a:r>
          </a:p>
          <a:p>
            <a:r>
              <a:rPr lang="en-US" dirty="0">
                <a:solidFill>
                  <a:srgbClr val="0000FF"/>
                </a:solidFill>
                <a:highlight>
                  <a:srgbClr val="FFFFFF"/>
                </a:highlight>
                <a:latin typeface="Consolas"/>
              </a:rPr>
              <a:t>Data</a:t>
            </a:r>
            <a:r>
              <a:rPr lang="en-US" dirty="0">
                <a:solidFill>
                  <a:srgbClr val="000000"/>
                </a:solidFill>
                <a:highlight>
                  <a:srgbClr val="FFFFFF"/>
                </a:highlight>
                <a:latin typeface="Consolas"/>
              </a:rPr>
              <a:t> * </a:t>
            </a:r>
            <a:r>
              <a:rPr lang="en-US" dirty="0">
                <a:solidFill>
                  <a:srgbClr val="000080"/>
                </a:solidFill>
                <a:highlight>
                  <a:srgbClr val="FFFFFF"/>
                </a:highlight>
                <a:latin typeface="Consolas"/>
              </a:rPr>
              <a:t>data</a:t>
            </a:r>
            <a:r>
              <a:rPr lang="en-US" dirty="0">
                <a:solidFill>
                  <a:srgbClr val="000000"/>
                </a:solidFill>
                <a:highlight>
                  <a:srgbClr val="FFFFFF"/>
                </a:highlight>
                <a:latin typeface="Consolas"/>
              </a:rPr>
              <a:t> = </a:t>
            </a:r>
            <a:r>
              <a:rPr lang="en-US" dirty="0">
                <a:solidFill>
                  <a:srgbClr val="008080"/>
                </a:solidFill>
                <a:highlight>
                  <a:srgbClr val="FFFFFF"/>
                </a:highlight>
                <a:latin typeface="Consolas"/>
              </a:rPr>
              <a:t>new</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Data</a:t>
            </a:r>
            <a:r>
              <a:rPr lang="en-US" dirty="0">
                <a:solidFill>
                  <a:srgbClr val="000000"/>
                </a:solidFill>
                <a:highlight>
                  <a:srgbClr val="FFFFFF"/>
                </a:highlight>
                <a:latin typeface="Consolas"/>
              </a:rPr>
              <a:t>();</a:t>
            </a:r>
          </a:p>
          <a:p>
            <a:r>
              <a:rPr lang="en-US" dirty="0" err="1" smtClean="0">
                <a:solidFill>
                  <a:srgbClr val="0000FF"/>
                </a:solidFill>
                <a:highlight>
                  <a:srgbClr val="FFFFFF"/>
                </a:highlight>
                <a:latin typeface="Consolas"/>
              </a:rPr>
              <a:t>AutoDelete</a:t>
            </a:r>
            <a:r>
              <a:rPr lang="en-US" dirty="0" smtClean="0">
                <a:solidFill>
                  <a:srgbClr val="000000"/>
                </a:solidFill>
                <a:highlight>
                  <a:srgbClr val="FFFFFF"/>
                </a:highlight>
                <a:latin typeface="Consolas"/>
              </a:rPr>
              <a:t>&lt;</a:t>
            </a:r>
            <a:r>
              <a:rPr lang="en-US" dirty="0" smtClean="0">
                <a:solidFill>
                  <a:srgbClr val="0000FF"/>
                </a:solidFill>
                <a:highlight>
                  <a:srgbClr val="FFFFFF"/>
                </a:highlight>
                <a:latin typeface="Consolas"/>
              </a:rPr>
              <a:t>Data</a:t>
            </a:r>
            <a:r>
              <a:rPr lang="en-US" dirty="0">
                <a:solidFill>
                  <a:srgbClr val="000000"/>
                </a:solidFill>
                <a:highlight>
                  <a:srgbClr val="FFFFFF"/>
                </a:highlight>
                <a:latin typeface="Consolas"/>
              </a:rPr>
              <a:t>&gt; </a:t>
            </a:r>
            <a:r>
              <a:rPr lang="en-US" dirty="0" err="1">
                <a:solidFill>
                  <a:srgbClr val="000080"/>
                </a:solidFill>
                <a:highlight>
                  <a:srgbClr val="FFFFFF"/>
                </a:highlight>
                <a:latin typeface="Consolas"/>
              </a:rPr>
              <a:t>res_guard</a:t>
            </a:r>
            <a:r>
              <a:rPr lang="en-US" dirty="0">
                <a:solidFill>
                  <a:srgbClr val="000000"/>
                </a:solidFill>
                <a:highlight>
                  <a:srgbClr val="FFFFFF"/>
                </a:highlight>
                <a:latin typeface="Consolas"/>
              </a:rPr>
              <a:t>(</a:t>
            </a:r>
            <a:r>
              <a:rPr lang="en-US" dirty="0">
                <a:solidFill>
                  <a:srgbClr val="000080"/>
                </a:solidFill>
                <a:highlight>
                  <a:srgbClr val="FFFFFF"/>
                </a:highlight>
                <a:latin typeface="Consolas"/>
              </a:rPr>
              <a:t>data</a:t>
            </a:r>
            <a:r>
              <a:rPr lang="en-US" dirty="0">
                <a:solidFill>
                  <a:srgbClr val="000000"/>
                </a:solidFill>
                <a:highlight>
                  <a:srgbClr val="FFFFFF"/>
                </a:highlight>
                <a:latin typeface="Consolas"/>
              </a:rPr>
              <a:t>); </a:t>
            </a:r>
            <a:r>
              <a:rPr lang="en-US" dirty="0" smtClean="0">
                <a:solidFill>
                  <a:srgbClr val="008000"/>
                </a:solidFill>
                <a:highlight>
                  <a:srgbClr val="FFFFFF"/>
                </a:highlight>
                <a:latin typeface="Consolas"/>
              </a:rPr>
              <a:t>//no memory leak</a:t>
            </a:r>
            <a:endParaRPr lang="en-US" dirty="0"/>
          </a:p>
        </p:txBody>
      </p:sp>
    </p:spTree>
    <p:extLst>
      <p:ext uri="{BB962C8B-B14F-4D97-AF65-F5344CB8AC3E}">
        <p14:creationId xmlns:p14="http://schemas.microsoft.com/office/powerpoint/2010/main" xmlns="" val="24958339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auto</a:t>
            </a:r>
            <a:endParaRPr lang="en-US" dirty="0"/>
          </a:p>
        </p:txBody>
      </p:sp>
      <p:sp>
        <p:nvSpPr>
          <p:cNvPr id="3" name="内容占位符 2"/>
          <p:cNvSpPr>
            <a:spLocks noGrp="1"/>
          </p:cNvSpPr>
          <p:nvPr>
            <p:ph sz="quarter" idx="1"/>
          </p:nvPr>
        </p:nvSpPr>
        <p:spPr/>
        <p:txBody>
          <a:bodyPr>
            <a:normAutofit/>
          </a:bodyPr>
          <a:lstStyle/>
          <a:p>
            <a:pPr marL="0" indent="0">
              <a:buNone/>
            </a:pPr>
            <a:r>
              <a:rPr lang="en-US" dirty="0" smtClean="0"/>
              <a:t>Caveats</a:t>
            </a:r>
            <a:endParaRPr lang="en-US" dirty="0"/>
          </a:p>
        </p:txBody>
      </p:sp>
      <p:sp>
        <p:nvSpPr>
          <p:cNvPr id="4" name="TextBox 3"/>
          <p:cNvSpPr txBox="1"/>
          <p:nvPr/>
        </p:nvSpPr>
        <p:spPr>
          <a:xfrm>
            <a:off x="539552" y="2492896"/>
            <a:ext cx="5503430" cy="1754326"/>
          </a:xfrm>
          <a:prstGeom prst="rect">
            <a:avLst/>
          </a:prstGeom>
          <a:noFill/>
        </p:spPr>
        <p:txBody>
          <a:bodyPr wrap="none" rtlCol="0">
            <a:spAutoFit/>
          </a:bodyPr>
          <a:lstStyle/>
          <a:p>
            <a:r>
              <a:rPr lang="en-US" dirty="0" smtClean="0">
                <a:solidFill>
                  <a:srgbClr val="008000"/>
                </a:solidFill>
                <a:highlight>
                  <a:srgbClr val="FFFFFF"/>
                </a:highlight>
                <a:latin typeface="Consolas"/>
              </a:rPr>
              <a:t>//</a:t>
            </a:r>
            <a:r>
              <a:rPr lang="en-US" dirty="0">
                <a:solidFill>
                  <a:srgbClr val="008000"/>
                </a:solidFill>
                <a:highlight>
                  <a:srgbClr val="FFFFFF"/>
                </a:highlight>
                <a:latin typeface="Consolas"/>
              </a:rPr>
              <a:t>res will have a copy of </a:t>
            </a:r>
            <a:r>
              <a:rPr lang="en-US" dirty="0" err="1" smtClean="0">
                <a:solidFill>
                  <a:srgbClr val="008000"/>
                </a:solidFill>
                <a:highlight>
                  <a:srgbClr val="FFFFFF"/>
                </a:highlight>
                <a:latin typeface="Consolas"/>
              </a:rPr>
              <a:t>resource_object</a:t>
            </a:r>
            <a:endParaRPr lang="en-US" dirty="0" smtClean="0">
              <a:solidFill>
                <a:srgbClr val="008000"/>
              </a:solidFill>
              <a:highlight>
                <a:srgbClr val="FFFFFF"/>
              </a:highlight>
              <a:latin typeface="Consolas"/>
            </a:endParaRPr>
          </a:p>
          <a:p>
            <a:r>
              <a:rPr lang="en-US" dirty="0" smtClean="0">
                <a:solidFill>
                  <a:srgbClr val="008000"/>
                </a:solidFill>
                <a:highlight>
                  <a:srgbClr val="FFFFFF"/>
                </a:highlight>
                <a:latin typeface="Consolas"/>
              </a:rPr>
              <a:t>//for </a:t>
            </a:r>
            <a:r>
              <a:rPr lang="en-US" dirty="0">
                <a:solidFill>
                  <a:srgbClr val="008000"/>
                </a:solidFill>
                <a:highlight>
                  <a:srgbClr val="FFFFFF"/>
                </a:highlight>
                <a:latin typeface="Consolas"/>
              </a:rPr>
              <a:t>detail see type deduction part</a:t>
            </a:r>
            <a:endParaRPr lang="en-US" dirty="0">
              <a:solidFill>
                <a:srgbClr val="000000"/>
              </a:solidFill>
              <a:highlight>
                <a:srgbClr val="FFFFFF"/>
              </a:highlight>
              <a:latin typeface="Consolas"/>
            </a:endParaRPr>
          </a:p>
          <a:p>
            <a:r>
              <a:rPr lang="en-US" dirty="0" smtClean="0">
                <a:solidFill>
                  <a:srgbClr val="0000FF"/>
                </a:solidFill>
                <a:highlight>
                  <a:srgbClr val="FFFFFF"/>
                </a:highlight>
                <a:latin typeface="Consolas"/>
              </a:rPr>
              <a:t>auto</a:t>
            </a:r>
            <a:r>
              <a:rPr lang="en-US" dirty="0" smtClean="0">
                <a:solidFill>
                  <a:srgbClr val="000000"/>
                </a:solidFill>
                <a:highlight>
                  <a:srgbClr val="FFFFFF"/>
                </a:highlight>
                <a:latin typeface="Consolas"/>
              </a:rPr>
              <a:t> </a:t>
            </a:r>
            <a:r>
              <a:rPr lang="en-US" dirty="0">
                <a:solidFill>
                  <a:srgbClr val="000080"/>
                </a:solidFill>
                <a:highlight>
                  <a:srgbClr val="FFFFFF"/>
                </a:highlight>
                <a:latin typeface="Consolas"/>
              </a:rPr>
              <a:t>res</a:t>
            </a:r>
            <a:r>
              <a:rPr lang="en-US" dirty="0">
                <a:solidFill>
                  <a:srgbClr val="000000"/>
                </a:solidFill>
                <a:highlight>
                  <a:srgbClr val="FFFFFF"/>
                </a:highlight>
                <a:latin typeface="Consolas"/>
              </a:rPr>
              <a:t> = </a:t>
            </a:r>
            <a:r>
              <a:rPr lang="en-US" dirty="0" err="1">
                <a:solidFill>
                  <a:srgbClr val="000000"/>
                </a:solidFill>
                <a:highlight>
                  <a:srgbClr val="FFFFFF"/>
                </a:highlight>
                <a:latin typeface="Consolas"/>
              </a:rPr>
              <a:t>resource_object</a:t>
            </a:r>
            <a:r>
              <a:rPr lang="en-US" dirty="0">
                <a:solidFill>
                  <a:srgbClr val="000000"/>
                </a:solidFill>
                <a:highlight>
                  <a:srgbClr val="FFFFFF"/>
                </a:highlight>
                <a:latin typeface="Consolas"/>
              </a:rPr>
              <a:t>;</a:t>
            </a:r>
          </a:p>
          <a:p>
            <a:endParaRPr lang="en-US" dirty="0">
              <a:solidFill>
                <a:srgbClr val="000000"/>
              </a:solidFill>
              <a:highlight>
                <a:srgbClr val="FFFFFF"/>
              </a:highlight>
              <a:latin typeface="Consolas"/>
            </a:endParaRPr>
          </a:p>
          <a:p>
            <a:r>
              <a:rPr lang="en-US" dirty="0" smtClean="0">
                <a:solidFill>
                  <a:srgbClr val="008000"/>
                </a:solidFill>
                <a:highlight>
                  <a:srgbClr val="FFFFFF"/>
                </a:highlight>
                <a:latin typeface="Consolas"/>
              </a:rPr>
              <a:t>//</a:t>
            </a:r>
            <a:r>
              <a:rPr lang="en-US" dirty="0">
                <a:solidFill>
                  <a:srgbClr val="008000"/>
                </a:solidFill>
                <a:highlight>
                  <a:srgbClr val="FFFFFF"/>
                </a:highlight>
                <a:latin typeface="Consolas"/>
              </a:rPr>
              <a:t>items type is </a:t>
            </a:r>
            <a:r>
              <a:rPr lang="en-US" dirty="0" err="1">
                <a:solidFill>
                  <a:srgbClr val="008000"/>
                </a:solidFill>
                <a:highlight>
                  <a:srgbClr val="FFFFFF"/>
                </a:highlight>
                <a:latin typeface="Consolas"/>
              </a:rPr>
              <a:t>std</a:t>
            </a:r>
            <a:r>
              <a:rPr lang="en-US" dirty="0">
                <a:solidFill>
                  <a:srgbClr val="008000"/>
                </a:solidFill>
                <a:highlight>
                  <a:srgbClr val="FFFFFF"/>
                </a:highlight>
                <a:latin typeface="Consolas"/>
              </a:rPr>
              <a:t>::</a:t>
            </a:r>
            <a:r>
              <a:rPr lang="en-US" dirty="0" err="1">
                <a:solidFill>
                  <a:srgbClr val="008000"/>
                </a:solidFill>
                <a:highlight>
                  <a:srgbClr val="FFFFFF"/>
                </a:highlight>
                <a:latin typeface="Consolas"/>
              </a:rPr>
              <a:t>initializer_list</a:t>
            </a:r>
            <a:r>
              <a:rPr lang="en-US" dirty="0">
                <a:solidFill>
                  <a:srgbClr val="008000"/>
                </a:solidFill>
                <a:highlight>
                  <a:srgbClr val="FFFFFF"/>
                </a:highlight>
                <a:latin typeface="Consolas"/>
              </a:rPr>
              <a:t>&lt;</a:t>
            </a:r>
            <a:r>
              <a:rPr lang="en-US" dirty="0" err="1">
                <a:solidFill>
                  <a:srgbClr val="008000"/>
                </a:solidFill>
                <a:highlight>
                  <a:srgbClr val="FFFFFF"/>
                </a:highlight>
                <a:latin typeface="Consolas"/>
              </a:rPr>
              <a:t>int</a:t>
            </a:r>
            <a:r>
              <a:rPr lang="en-US" dirty="0">
                <a:solidFill>
                  <a:srgbClr val="008000"/>
                </a:solidFill>
                <a:highlight>
                  <a:srgbClr val="FFFFFF"/>
                </a:highlight>
                <a:latin typeface="Consolas"/>
              </a:rPr>
              <a:t>&gt;</a:t>
            </a:r>
            <a:endParaRPr lang="en-US" dirty="0">
              <a:solidFill>
                <a:srgbClr val="000000"/>
              </a:solidFill>
              <a:highlight>
                <a:srgbClr val="FFFFFF"/>
              </a:highlight>
              <a:latin typeface="Consolas"/>
            </a:endParaRPr>
          </a:p>
          <a:p>
            <a:r>
              <a:rPr lang="en-US" dirty="0" smtClean="0">
                <a:solidFill>
                  <a:srgbClr val="0000FF"/>
                </a:solidFill>
                <a:highlight>
                  <a:srgbClr val="FFFFFF"/>
                </a:highlight>
                <a:latin typeface="Consolas"/>
              </a:rPr>
              <a:t>auto</a:t>
            </a:r>
            <a:r>
              <a:rPr lang="en-US" dirty="0" smtClean="0">
                <a:solidFill>
                  <a:srgbClr val="000000"/>
                </a:solidFill>
                <a:highlight>
                  <a:srgbClr val="FFFFFF"/>
                </a:highlight>
                <a:latin typeface="Consolas"/>
              </a:rPr>
              <a:t> </a:t>
            </a:r>
            <a:r>
              <a:rPr lang="en-US" dirty="0">
                <a:solidFill>
                  <a:srgbClr val="000080"/>
                </a:solidFill>
                <a:highlight>
                  <a:srgbClr val="FFFFFF"/>
                </a:highlight>
                <a:latin typeface="Consolas"/>
              </a:rPr>
              <a:t>items</a:t>
            </a:r>
            <a:r>
              <a:rPr lang="en-US" dirty="0">
                <a:solidFill>
                  <a:srgbClr val="000000"/>
                </a:solidFill>
                <a:highlight>
                  <a:srgbClr val="FFFFFF"/>
                </a:highlight>
                <a:latin typeface="Consolas"/>
              </a:rPr>
              <a:t> = { 1, 2, 3, 4, 5 };</a:t>
            </a:r>
            <a:endParaRPr lang="en-US" dirty="0"/>
          </a:p>
        </p:txBody>
      </p:sp>
    </p:spTree>
    <p:extLst>
      <p:ext uri="{BB962C8B-B14F-4D97-AF65-F5344CB8AC3E}">
        <p14:creationId xmlns:p14="http://schemas.microsoft.com/office/powerpoint/2010/main" xmlns="" val="8166878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Copy-and-swap</a:t>
            </a:r>
            <a:endParaRPr lang="en-US" dirty="0"/>
          </a:p>
        </p:txBody>
      </p:sp>
      <p:sp>
        <p:nvSpPr>
          <p:cNvPr id="3" name="内容占位符 2"/>
          <p:cNvSpPr>
            <a:spLocks noGrp="1"/>
          </p:cNvSpPr>
          <p:nvPr>
            <p:ph sz="quarter" idx="1"/>
          </p:nvPr>
        </p:nvSpPr>
        <p:spPr/>
        <p:txBody>
          <a:bodyPr/>
          <a:lstStyle/>
          <a:p>
            <a:pPr marL="0" indent="0">
              <a:buNone/>
            </a:pPr>
            <a:r>
              <a:rPr lang="en-US" sz="1800" dirty="0" smtClean="0"/>
              <a:t>Have you heard rule of three? </a:t>
            </a:r>
          </a:p>
          <a:p>
            <a:pPr marL="0" indent="0">
              <a:buNone/>
            </a:pPr>
            <a:r>
              <a:rPr lang="en-US" sz="1800" dirty="0" smtClean="0"/>
              <a:t>After </a:t>
            </a:r>
            <a:r>
              <a:rPr lang="en-US" sz="1800" dirty="0" err="1" smtClean="0"/>
              <a:t>c++</a:t>
            </a:r>
            <a:r>
              <a:rPr lang="en-US" sz="1800" dirty="0" smtClean="0"/>
              <a:t>11 it becomes rule of five! (Or rule of zero, if you use automatic resource management)</a:t>
            </a:r>
          </a:p>
          <a:p>
            <a:pPr marL="0" indent="0">
              <a:buNone/>
            </a:pPr>
            <a:r>
              <a:rPr lang="en-US" sz="1800" dirty="0" smtClean="0"/>
              <a:t>Have you thought about exception? What will happen if exception occur?</a:t>
            </a:r>
          </a:p>
          <a:p>
            <a:pPr marL="0" indent="0">
              <a:buNone/>
            </a:pPr>
            <a:endParaRPr lang="en-US" dirty="0"/>
          </a:p>
        </p:txBody>
      </p:sp>
      <p:sp>
        <p:nvSpPr>
          <p:cNvPr id="4" name="TextBox 3"/>
          <p:cNvSpPr txBox="1"/>
          <p:nvPr/>
        </p:nvSpPr>
        <p:spPr>
          <a:xfrm>
            <a:off x="611560" y="2780928"/>
            <a:ext cx="7909538" cy="8402300"/>
          </a:xfrm>
          <a:prstGeom prst="rect">
            <a:avLst/>
          </a:prstGeom>
          <a:noFill/>
        </p:spPr>
        <p:txBody>
          <a:bodyPr wrap="none" rtlCol="0">
            <a:spAutoFit/>
          </a:bodyPr>
          <a:lstStyle/>
          <a:p>
            <a:r>
              <a:rPr lang="en-US" dirty="0">
                <a:solidFill>
                  <a:srgbClr val="0000FF"/>
                </a:solidFill>
                <a:highlight>
                  <a:srgbClr val="FFFFFF"/>
                </a:highlight>
                <a:latin typeface="Consolas"/>
              </a:rPr>
              <a:t>class</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foo</a:t>
            </a:r>
            <a:r>
              <a:rPr lang="en-US" dirty="0">
                <a:solidFill>
                  <a:srgbClr val="000000"/>
                </a:solidFill>
                <a:highlight>
                  <a:srgbClr val="FFFFFF"/>
                </a:highlight>
                <a:latin typeface="Consolas"/>
              </a:rPr>
              <a:t> {</a:t>
            </a:r>
          </a:p>
          <a:p>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foo</a:t>
            </a:r>
            <a:r>
              <a:rPr lang="en-US" dirty="0">
                <a:solidFill>
                  <a:srgbClr val="000000"/>
                </a:solidFill>
                <a:highlight>
                  <a:srgbClr val="FFFFFF"/>
                </a:highlight>
                <a:latin typeface="Consolas"/>
              </a:rPr>
              <a:t>() : </a:t>
            </a:r>
            <a:r>
              <a:rPr lang="en-US" dirty="0">
                <a:solidFill>
                  <a:srgbClr val="000080"/>
                </a:solidFill>
                <a:highlight>
                  <a:srgbClr val="FFFFFF"/>
                </a:highlight>
                <a:latin typeface="Consolas"/>
              </a:rPr>
              <a:t>p</a:t>
            </a:r>
            <a:r>
              <a:rPr lang="en-US" dirty="0">
                <a:solidFill>
                  <a:srgbClr val="000000"/>
                </a:solidFill>
                <a:highlight>
                  <a:srgbClr val="FFFFFF"/>
                </a:highlight>
                <a:latin typeface="Consolas"/>
              </a:rPr>
              <a:t>{ </a:t>
            </a:r>
            <a:r>
              <a:rPr lang="en-US" dirty="0">
                <a:solidFill>
                  <a:srgbClr val="008080"/>
                </a:solidFill>
                <a:highlight>
                  <a:srgbClr val="FFFFFF"/>
                </a:highlight>
                <a:latin typeface="Consolas"/>
              </a:rPr>
              <a:t>new</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resource</a:t>
            </a:r>
            <a:r>
              <a:rPr lang="en-US" dirty="0">
                <a:solidFill>
                  <a:srgbClr val="000000"/>
                </a:solidFill>
                <a:highlight>
                  <a:srgbClr val="FFFFFF"/>
                </a:highlight>
                <a:latin typeface="Consolas"/>
              </a:rPr>
              <a:t>{} } {}</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foo</a:t>
            </a:r>
            <a:r>
              <a:rPr lang="en-US" dirty="0">
                <a:solidFill>
                  <a:srgbClr val="000000"/>
                </a:solidFill>
                <a:highlight>
                  <a:srgbClr val="FFFFFF"/>
                </a:highlight>
                <a:latin typeface="Consolas"/>
              </a:rPr>
              <a:t>(</a:t>
            </a:r>
            <a:r>
              <a:rPr lang="en-US" dirty="0" err="1">
                <a:solidFill>
                  <a:srgbClr val="0000FF"/>
                </a:solidFill>
                <a:highlight>
                  <a:srgbClr val="FFFFFF"/>
                </a:highlight>
                <a:latin typeface="Consolas"/>
              </a:rPr>
              <a:t>const</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foo</a:t>
            </a:r>
            <a:r>
              <a:rPr lang="en-US" dirty="0">
                <a:solidFill>
                  <a:srgbClr val="000000"/>
                </a:solidFill>
                <a:highlight>
                  <a:srgbClr val="FFFFFF"/>
                </a:highlight>
                <a:latin typeface="Consolas"/>
              </a:rPr>
              <a:t>&amp; </a:t>
            </a:r>
            <a:r>
              <a:rPr lang="en-US" dirty="0">
                <a:solidFill>
                  <a:srgbClr val="000080"/>
                </a:solidFill>
                <a:highlight>
                  <a:srgbClr val="FFFFFF"/>
                </a:highlight>
                <a:latin typeface="Consolas"/>
              </a:rPr>
              <a:t>other</a:t>
            </a:r>
            <a:r>
              <a:rPr lang="en-US" dirty="0">
                <a:solidFill>
                  <a:srgbClr val="000000"/>
                </a:solidFill>
                <a:highlight>
                  <a:srgbClr val="FFFFFF"/>
                </a:highlight>
                <a:latin typeface="Consolas"/>
              </a:rPr>
              <a:t>) : </a:t>
            </a:r>
            <a:r>
              <a:rPr lang="en-US" dirty="0">
                <a:solidFill>
                  <a:srgbClr val="000080"/>
                </a:solidFill>
                <a:highlight>
                  <a:srgbClr val="FFFFFF"/>
                </a:highlight>
                <a:latin typeface="Consolas"/>
              </a:rPr>
              <a:t>p</a:t>
            </a:r>
            <a:r>
              <a:rPr lang="en-US" dirty="0">
                <a:solidFill>
                  <a:srgbClr val="000000"/>
                </a:solidFill>
                <a:highlight>
                  <a:srgbClr val="FFFFFF"/>
                </a:highlight>
                <a:latin typeface="Consolas"/>
              </a:rPr>
              <a:t>{ </a:t>
            </a:r>
            <a:r>
              <a:rPr lang="en-US" dirty="0">
                <a:solidFill>
                  <a:srgbClr val="008080"/>
                </a:solidFill>
                <a:highlight>
                  <a:srgbClr val="FFFFFF"/>
                </a:highlight>
                <a:latin typeface="Consolas"/>
              </a:rPr>
              <a:t>new</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resource</a:t>
            </a:r>
            <a:r>
              <a:rPr lang="en-US" dirty="0">
                <a:solidFill>
                  <a:srgbClr val="000000"/>
                </a:solidFill>
                <a:highlight>
                  <a:srgbClr val="FFFFFF"/>
                </a:highlight>
                <a:latin typeface="Consolas"/>
              </a:rPr>
              <a:t>{ *(</a:t>
            </a:r>
            <a:r>
              <a:rPr lang="en-US" dirty="0" err="1">
                <a:solidFill>
                  <a:srgbClr val="000080"/>
                </a:solidFill>
                <a:highlight>
                  <a:srgbClr val="FFFFFF"/>
                </a:highlight>
                <a:latin typeface="Consolas"/>
              </a:rPr>
              <a:t>other</a:t>
            </a:r>
            <a:r>
              <a:rPr lang="en-US" dirty="0" err="1">
                <a:solidFill>
                  <a:srgbClr val="000000"/>
                </a:solidFill>
                <a:highlight>
                  <a:srgbClr val="FFFFFF"/>
                </a:highlight>
                <a:latin typeface="Consolas"/>
              </a:rPr>
              <a:t>.</a:t>
            </a:r>
            <a:r>
              <a:rPr lang="en-US" dirty="0" err="1">
                <a:solidFill>
                  <a:srgbClr val="000080"/>
                </a:solidFill>
                <a:highlight>
                  <a:srgbClr val="FFFFFF"/>
                </a:highlight>
                <a:latin typeface="Consolas"/>
              </a:rPr>
              <a:t>p</a:t>
            </a:r>
            <a:r>
              <a:rPr lang="en-US" dirty="0">
                <a:solidFill>
                  <a:srgbClr val="000000"/>
                </a:solidFill>
                <a:highlight>
                  <a:srgbClr val="FFFFFF"/>
                </a:highlight>
                <a:latin typeface="Consolas"/>
              </a:rPr>
              <a:t>) } }{}</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foo</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foo</a:t>
            </a:r>
            <a:r>
              <a:rPr lang="en-US" dirty="0">
                <a:solidFill>
                  <a:srgbClr val="000000"/>
                </a:solidFill>
                <a:highlight>
                  <a:srgbClr val="FFFFFF"/>
                </a:highlight>
                <a:latin typeface="Consolas"/>
              </a:rPr>
              <a:t>&amp;&amp; </a:t>
            </a:r>
            <a:r>
              <a:rPr lang="en-US" dirty="0">
                <a:solidFill>
                  <a:srgbClr val="000080"/>
                </a:solidFill>
                <a:highlight>
                  <a:srgbClr val="FFFFFF"/>
                </a:highlight>
                <a:latin typeface="Consolas"/>
              </a:rPr>
              <a:t>other</a:t>
            </a:r>
            <a:r>
              <a:rPr lang="en-US" dirty="0">
                <a:solidFill>
                  <a:srgbClr val="000000"/>
                </a:solidFill>
                <a:highlight>
                  <a:srgbClr val="FFFFFF"/>
                </a:highlight>
                <a:latin typeface="Consolas"/>
              </a:rPr>
              <a:t>) : </a:t>
            </a:r>
            <a:r>
              <a:rPr lang="en-US" dirty="0">
                <a:solidFill>
                  <a:srgbClr val="000080"/>
                </a:solidFill>
                <a:highlight>
                  <a:srgbClr val="FFFFFF"/>
                </a:highlight>
                <a:latin typeface="Consolas"/>
              </a:rPr>
              <a:t>p</a:t>
            </a:r>
            <a:r>
              <a:rPr lang="en-US" dirty="0">
                <a:solidFill>
                  <a:srgbClr val="000000"/>
                </a:solidFill>
                <a:highlight>
                  <a:srgbClr val="FFFFFF"/>
                </a:highlight>
                <a:latin typeface="Consolas"/>
              </a:rPr>
              <a:t>{ </a:t>
            </a:r>
            <a:r>
              <a:rPr lang="en-US" dirty="0" err="1" smtClean="0">
                <a:solidFill>
                  <a:srgbClr val="000000"/>
                </a:solidFill>
                <a:highlight>
                  <a:srgbClr val="FFFFFF"/>
                </a:highlight>
                <a:latin typeface="Consolas"/>
              </a:rPr>
              <a:t>std</a:t>
            </a:r>
            <a:r>
              <a:rPr lang="en-US" dirty="0" smtClean="0">
                <a:solidFill>
                  <a:srgbClr val="000000"/>
                </a:solidFill>
                <a:highlight>
                  <a:srgbClr val="FFFFFF"/>
                </a:highlight>
                <a:latin typeface="Consolas"/>
              </a:rPr>
              <a:t>::move(</a:t>
            </a:r>
            <a:r>
              <a:rPr lang="en-US" dirty="0" err="1" smtClean="0">
                <a:solidFill>
                  <a:srgbClr val="000080"/>
                </a:solidFill>
                <a:highlight>
                  <a:srgbClr val="FFFFFF"/>
                </a:highlight>
                <a:latin typeface="Consolas"/>
              </a:rPr>
              <a:t>other</a:t>
            </a:r>
            <a:r>
              <a:rPr lang="en-US" dirty="0" err="1" smtClean="0">
                <a:solidFill>
                  <a:srgbClr val="000000"/>
                </a:solidFill>
                <a:highlight>
                  <a:srgbClr val="FFFFFF"/>
                </a:highlight>
                <a:latin typeface="Consolas"/>
              </a:rPr>
              <a:t>.</a:t>
            </a:r>
            <a:r>
              <a:rPr lang="en-US" dirty="0" err="1" smtClean="0">
                <a:solidFill>
                  <a:srgbClr val="000080"/>
                </a:solidFill>
                <a:highlight>
                  <a:srgbClr val="FFFFFF"/>
                </a:highlight>
                <a:latin typeface="Consolas"/>
              </a:rPr>
              <a:t>p</a:t>
            </a:r>
            <a:r>
              <a:rPr lang="en-US" dirty="0" smtClean="0">
                <a:solidFill>
                  <a:srgbClr val="000080"/>
                </a:solidFill>
                <a:highlight>
                  <a:srgbClr val="FFFFFF"/>
                </a:highlight>
                <a:latin typeface="Consolas"/>
              </a:rPr>
              <a:t>)</a:t>
            </a:r>
            <a:r>
              <a:rPr lang="en-US" dirty="0" smtClean="0">
                <a:solidFill>
                  <a:srgbClr val="000000"/>
                </a:solidFill>
                <a:highlight>
                  <a:srgbClr val="FFFFFF"/>
                </a:highlight>
                <a:latin typeface="Consolas"/>
              </a:rPr>
              <a:t> </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err="1">
                <a:solidFill>
                  <a:srgbClr val="000080"/>
                </a:solidFill>
                <a:highlight>
                  <a:srgbClr val="FFFFFF"/>
                </a:highlight>
                <a:latin typeface="Consolas"/>
              </a:rPr>
              <a:t>other</a:t>
            </a:r>
            <a:r>
              <a:rPr lang="en-US" dirty="0" err="1">
                <a:solidFill>
                  <a:srgbClr val="000000"/>
                </a:solidFill>
                <a:highlight>
                  <a:srgbClr val="FFFFFF"/>
                </a:highlight>
                <a:latin typeface="Consolas"/>
              </a:rPr>
              <a:t>.</a:t>
            </a:r>
            <a:r>
              <a:rPr lang="en-US" dirty="0" err="1">
                <a:solidFill>
                  <a:srgbClr val="000080"/>
                </a:solidFill>
                <a:highlight>
                  <a:srgbClr val="FFFFFF"/>
                </a:highlight>
                <a:latin typeface="Consolas"/>
              </a:rPr>
              <a:t>p</a:t>
            </a:r>
            <a:r>
              <a:rPr lang="en-US" dirty="0">
                <a:solidFill>
                  <a:srgbClr val="000000"/>
                </a:solidFill>
                <a:highlight>
                  <a:srgbClr val="FFFFFF"/>
                </a:highlight>
                <a:latin typeface="Consolas"/>
              </a:rPr>
              <a:t> = </a:t>
            </a:r>
            <a:r>
              <a:rPr lang="en-US" dirty="0" err="1">
                <a:solidFill>
                  <a:srgbClr val="0000FF"/>
                </a:solidFill>
                <a:highlight>
                  <a:srgbClr val="FFFFFF"/>
                </a:highlight>
                <a:latin typeface="Consolas"/>
              </a:rPr>
              <a:t>nullptr</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foo</a:t>
            </a:r>
            <a:r>
              <a:rPr lang="en-US" dirty="0">
                <a:solidFill>
                  <a:srgbClr val="000000"/>
                </a:solidFill>
                <a:highlight>
                  <a:srgbClr val="FFFFFF"/>
                </a:highlight>
                <a:latin typeface="Consolas"/>
              </a:rPr>
              <a:t>&amp; </a:t>
            </a:r>
            <a:r>
              <a:rPr lang="en-US" dirty="0">
                <a:solidFill>
                  <a:srgbClr val="008080"/>
                </a:solidFill>
                <a:highlight>
                  <a:srgbClr val="FFFFFF"/>
                </a:highlight>
                <a:latin typeface="Consolas"/>
              </a:rPr>
              <a:t>operator=</a:t>
            </a:r>
            <a:r>
              <a:rPr lang="en-US" dirty="0">
                <a:solidFill>
                  <a:srgbClr val="000000"/>
                </a:solidFill>
                <a:highlight>
                  <a:srgbClr val="FFFFFF"/>
                </a:highlight>
                <a:latin typeface="Consolas"/>
              </a:rPr>
              <a:t>(</a:t>
            </a:r>
            <a:r>
              <a:rPr lang="en-US" dirty="0" err="1">
                <a:solidFill>
                  <a:srgbClr val="0000FF"/>
                </a:solidFill>
                <a:highlight>
                  <a:srgbClr val="FFFFFF"/>
                </a:highlight>
                <a:latin typeface="Consolas"/>
              </a:rPr>
              <a:t>const</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foo</a:t>
            </a:r>
            <a:r>
              <a:rPr lang="en-US" dirty="0">
                <a:solidFill>
                  <a:srgbClr val="000000"/>
                </a:solidFill>
                <a:highlight>
                  <a:srgbClr val="FFFFFF"/>
                </a:highlight>
                <a:latin typeface="Consolas"/>
              </a:rPr>
              <a:t>&amp; </a:t>
            </a:r>
            <a:r>
              <a:rPr lang="en-US" dirty="0">
                <a:solidFill>
                  <a:srgbClr val="000080"/>
                </a:solidFill>
                <a:highlight>
                  <a:srgbClr val="FFFFFF"/>
                </a:highlight>
                <a:latin typeface="Consolas"/>
              </a:rPr>
              <a:t>other</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if</a:t>
            </a:r>
            <a:r>
              <a:rPr lang="en-US" dirty="0">
                <a:solidFill>
                  <a:srgbClr val="000000"/>
                </a:solidFill>
                <a:highlight>
                  <a:srgbClr val="FFFFFF"/>
                </a:highlight>
                <a:latin typeface="Consolas"/>
              </a:rPr>
              <a:t> (&amp;</a:t>
            </a:r>
            <a:r>
              <a:rPr lang="en-US" dirty="0">
                <a:solidFill>
                  <a:srgbClr val="000080"/>
                </a:solidFill>
                <a:highlight>
                  <a:srgbClr val="FFFFFF"/>
                </a:highlight>
                <a:latin typeface="Consolas"/>
              </a:rPr>
              <a:t>other</a:t>
            </a:r>
            <a:r>
              <a:rPr lang="en-US" dirty="0">
                <a:solidFill>
                  <a:srgbClr val="000000"/>
                </a:solidFill>
                <a:highlight>
                  <a:srgbClr val="FFFFFF"/>
                </a:highlight>
                <a:latin typeface="Consolas"/>
              </a:rPr>
              <a:t> != </a:t>
            </a:r>
            <a:r>
              <a:rPr lang="en-US" dirty="0">
                <a:solidFill>
                  <a:srgbClr val="0000FF"/>
                </a:solidFill>
                <a:highlight>
                  <a:srgbClr val="FFFFFF"/>
                </a:highlight>
                <a:latin typeface="Consolas"/>
              </a:rPr>
              <a:t>this</a:t>
            </a:r>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a:solidFill>
                  <a:srgbClr val="008080"/>
                </a:solidFill>
                <a:highlight>
                  <a:srgbClr val="FFFFFF"/>
                </a:highlight>
                <a:latin typeface="Consolas"/>
              </a:rPr>
              <a:t>delete</a:t>
            </a:r>
            <a:r>
              <a:rPr lang="en-US" dirty="0">
                <a:solidFill>
                  <a:srgbClr val="000000"/>
                </a:solidFill>
                <a:highlight>
                  <a:srgbClr val="FFFFFF"/>
                </a:highlight>
                <a:latin typeface="Consolas"/>
              </a:rPr>
              <a:t> </a:t>
            </a:r>
            <a:r>
              <a:rPr lang="en-US" dirty="0">
                <a:solidFill>
                  <a:srgbClr val="000080"/>
                </a:solidFill>
                <a:highlight>
                  <a:srgbClr val="FFFFFF"/>
                </a:highlight>
                <a:latin typeface="Consolas"/>
              </a:rPr>
              <a:t>p</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a:solidFill>
                  <a:srgbClr val="000080"/>
                </a:solidFill>
                <a:highlight>
                  <a:srgbClr val="FFFFFF"/>
                </a:highlight>
                <a:latin typeface="Consolas"/>
              </a:rPr>
              <a:t>p</a:t>
            </a:r>
            <a:r>
              <a:rPr lang="en-US" dirty="0">
                <a:solidFill>
                  <a:srgbClr val="000000"/>
                </a:solidFill>
                <a:highlight>
                  <a:srgbClr val="FFFFFF"/>
                </a:highlight>
                <a:latin typeface="Consolas"/>
              </a:rPr>
              <a:t> = </a:t>
            </a:r>
            <a:r>
              <a:rPr lang="en-US" dirty="0" err="1">
                <a:solidFill>
                  <a:srgbClr val="0000FF"/>
                </a:solidFill>
                <a:highlight>
                  <a:srgbClr val="FFFFFF"/>
                </a:highlight>
                <a:latin typeface="Consolas"/>
              </a:rPr>
              <a:t>nullptr</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a:solidFill>
                  <a:srgbClr val="000080"/>
                </a:solidFill>
                <a:highlight>
                  <a:srgbClr val="FFFFFF"/>
                </a:highlight>
                <a:latin typeface="Consolas"/>
              </a:rPr>
              <a:t>p</a:t>
            </a:r>
            <a:r>
              <a:rPr lang="en-US" dirty="0">
                <a:solidFill>
                  <a:srgbClr val="000000"/>
                </a:solidFill>
                <a:highlight>
                  <a:srgbClr val="FFFFFF"/>
                </a:highlight>
                <a:latin typeface="Consolas"/>
              </a:rPr>
              <a:t> = </a:t>
            </a:r>
            <a:r>
              <a:rPr lang="en-US" dirty="0">
                <a:solidFill>
                  <a:srgbClr val="008080"/>
                </a:solidFill>
                <a:highlight>
                  <a:srgbClr val="FFFFFF"/>
                </a:highlight>
                <a:latin typeface="Consolas"/>
              </a:rPr>
              <a:t>new</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resource</a:t>
            </a:r>
            <a:r>
              <a:rPr lang="en-US" dirty="0">
                <a:solidFill>
                  <a:srgbClr val="000000"/>
                </a:solidFill>
                <a:highlight>
                  <a:srgbClr val="FFFFFF"/>
                </a:highlight>
                <a:latin typeface="Consolas"/>
              </a:rPr>
              <a:t>{ *(</a:t>
            </a:r>
            <a:r>
              <a:rPr lang="en-US" dirty="0" err="1">
                <a:solidFill>
                  <a:srgbClr val="000080"/>
                </a:solidFill>
                <a:highlight>
                  <a:srgbClr val="FFFFFF"/>
                </a:highlight>
                <a:latin typeface="Consolas"/>
              </a:rPr>
              <a:t>other</a:t>
            </a:r>
            <a:r>
              <a:rPr lang="en-US" dirty="0" err="1">
                <a:solidFill>
                  <a:srgbClr val="000000"/>
                </a:solidFill>
                <a:highlight>
                  <a:srgbClr val="FFFFFF"/>
                </a:highlight>
                <a:latin typeface="Consolas"/>
              </a:rPr>
              <a:t>.</a:t>
            </a:r>
            <a:r>
              <a:rPr lang="en-US" dirty="0" err="1">
                <a:solidFill>
                  <a:srgbClr val="000080"/>
                </a:solidFill>
                <a:highlight>
                  <a:srgbClr val="FFFFFF"/>
                </a:highlight>
                <a:latin typeface="Consolas"/>
              </a:rPr>
              <a:t>p</a:t>
            </a:r>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return</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this</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foo</a:t>
            </a:r>
            <a:r>
              <a:rPr lang="en-US" dirty="0">
                <a:solidFill>
                  <a:srgbClr val="000000"/>
                </a:solidFill>
                <a:highlight>
                  <a:srgbClr val="FFFFFF"/>
                </a:highlight>
                <a:latin typeface="Consolas"/>
              </a:rPr>
              <a:t>&amp; </a:t>
            </a:r>
            <a:r>
              <a:rPr lang="en-US" dirty="0">
                <a:solidFill>
                  <a:srgbClr val="008080"/>
                </a:solidFill>
                <a:highlight>
                  <a:srgbClr val="FFFFFF"/>
                </a:highlight>
                <a:latin typeface="Consolas"/>
              </a:rPr>
              <a:t>operator=</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foo</a:t>
            </a:r>
            <a:r>
              <a:rPr lang="en-US" dirty="0">
                <a:solidFill>
                  <a:srgbClr val="000000"/>
                </a:solidFill>
                <a:highlight>
                  <a:srgbClr val="FFFFFF"/>
                </a:highlight>
                <a:latin typeface="Consolas"/>
              </a:rPr>
              <a:t>&amp;&amp; </a:t>
            </a:r>
            <a:r>
              <a:rPr lang="en-US" dirty="0">
                <a:solidFill>
                  <a:srgbClr val="000080"/>
                </a:solidFill>
                <a:highlight>
                  <a:srgbClr val="FFFFFF"/>
                </a:highlight>
                <a:latin typeface="Consolas"/>
              </a:rPr>
              <a:t>other</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if</a:t>
            </a:r>
            <a:r>
              <a:rPr lang="en-US" dirty="0">
                <a:solidFill>
                  <a:srgbClr val="000000"/>
                </a:solidFill>
                <a:highlight>
                  <a:srgbClr val="FFFFFF"/>
                </a:highlight>
                <a:latin typeface="Consolas"/>
              </a:rPr>
              <a:t> (&amp;</a:t>
            </a:r>
            <a:r>
              <a:rPr lang="en-US" dirty="0">
                <a:solidFill>
                  <a:srgbClr val="000080"/>
                </a:solidFill>
                <a:highlight>
                  <a:srgbClr val="FFFFFF"/>
                </a:highlight>
                <a:latin typeface="Consolas"/>
              </a:rPr>
              <a:t>other</a:t>
            </a:r>
            <a:r>
              <a:rPr lang="en-US" dirty="0">
                <a:solidFill>
                  <a:srgbClr val="000000"/>
                </a:solidFill>
                <a:highlight>
                  <a:srgbClr val="FFFFFF"/>
                </a:highlight>
                <a:latin typeface="Consolas"/>
              </a:rPr>
              <a:t> != </a:t>
            </a:r>
            <a:r>
              <a:rPr lang="en-US" dirty="0">
                <a:solidFill>
                  <a:srgbClr val="0000FF"/>
                </a:solidFill>
                <a:highlight>
                  <a:srgbClr val="FFFFFF"/>
                </a:highlight>
                <a:latin typeface="Consolas"/>
              </a:rPr>
              <a:t>this</a:t>
            </a:r>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a:solidFill>
                  <a:srgbClr val="008080"/>
                </a:solidFill>
                <a:highlight>
                  <a:srgbClr val="FFFFFF"/>
                </a:highlight>
                <a:latin typeface="Consolas"/>
              </a:rPr>
              <a:t>delete</a:t>
            </a:r>
            <a:r>
              <a:rPr lang="en-US" dirty="0">
                <a:solidFill>
                  <a:srgbClr val="000000"/>
                </a:solidFill>
                <a:highlight>
                  <a:srgbClr val="FFFFFF"/>
                </a:highlight>
                <a:latin typeface="Consolas"/>
              </a:rPr>
              <a:t> </a:t>
            </a:r>
            <a:r>
              <a:rPr lang="en-US" dirty="0">
                <a:solidFill>
                  <a:srgbClr val="000080"/>
                </a:solidFill>
                <a:highlight>
                  <a:srgbClr val="FFFFFF"/>
                </a:highlight>
                <a:latin typeface="Consolas"/>
              </a:rPr>
              <a:t>p</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a:solidFill>
                  <a:srgbClr val="000080"/>
                </a:solidFill>
                <a:highlight>
                  <a:srgbClr val="FFFFFF"/>
                </a:highlight>
                <a:latin typeface="Consolas"/>
              </a:rPr>
              <a:t>p</a:t>
            </a:r>
            <a:r>
              <a:rPr lang="en-US" dirty="0">
                <a:solidFill>
                  <a:srgbClr val="000000"/>
                </a:solidFill>
                <a:highlight>
                  <a:srgbClr val="FFFFFF"/>
                </a:highlight>
                <a:latin typeface="Consolas"/>
              </a:rPr>
              <a:t> = </a:t>
            </a:r>
            <a:r>
              <a:rPr lang="en-US" dirty="0" err="1">
                <a:solidFill>
                  <a:srgbClr val="000080"/>
                </a:solidFill>
                <a:highlight>
                  <a:srgbClr val="FFFFFF"/>
                </a:highlight>
                <a:latin typeface="Consolas"/>
              </a:rPr>
              <a:t>other</a:t>
            </a:r>
            <a:r>
              <a:rPr lang="en-US" dirty="0" err="1">
                <a:solidFill>
                  <a:srgbClr val="000000"/>
                </a:solidFill>
                <a:highlight>
                  <a:srgbClr val="FFFFFF"/>
                </a:highlight>
                <a:latin typeface="Consolas"/>
              </a:rPr>
              <a:t>.</a:t>
            </a:r>
            <a:r>
              <a:rPr lang="en-US" dirty="0" err="1">
                <a:solidFill>
                  <a:srgbClr val="000080"/>
                </a:solidFill>
                <a:highlight>
                  <a:srgbClr val="FFFFFF"/>
                </a:highlight>
                <a:latin typeface="Consolas"/>
              </a:rPr>
              <a:t>p</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err="1">
                <a:solidFill>
                  <a:srgbClr val="000080"/>
                </a:solidFill>
                <a:highlight>
                  <a:srgbClr val="FFFFFF"/>
                </a:highlight>
                <a:latin typeface="Consolas"/>
              </a:rPr>
              <a:t>other</a:t>
            </a:r>
            <a:r>
              <a:rPr lang="en-US" dirty="0" err="1">
                <a:solidFill>
                  <a:srgbClr val="000000"/>
                </a:solidFill>
                <a:highlight>
                  <a:srgbClr val="FFFFFF"/>
                </a:highlight>
                <a:latin typeface="Consolas"/>
              </a:rPr>
              <a:t>.</a:t>
            </a:r>
            <a:r>
              <a:rPr lang="en-US" dirty="0" err="1">
                <a:solidFill>
                  <a:srgbClr val="000080"/>
                </a:solidFill>
                <a:highlight>
                  <a:srgbClr val="FFFFFF"/>
                </a:highlight>
                <a:latin typeface="Consolas"/>
              </a:rPr>
              <a:t>p</a:t>
            </a:r>
            <a:r>
              <a:rPr lang="en-US" dirty="0">
                <a:solidFill>
                  <a:srgbClr val="000000"/>
                </a:solidFill>
                <a:highlight>
                  <a:srgbClr val="FFFFFF"/>
                </a:highlight>
                <a:latin typeface="Consolas"/>
              </a:rPr>
              <a:t> = </a:t>
            </a:r>
            <a:r>
              <a:rPr lang="en-US" dirty="0" err="1">
                <a:solidFill>
                  <a:srgbClr val="0000FF"/>
                </a:solidFill>
                <a:highlight>
                  <a:srgbClr val="FFFFFF"/>
                </a:highlight>
                <a:latin typeface="Consolas"/>
              </a:rPr>
              <a:t>nullptr</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return</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this</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foo</a:t>
            </a:r>
            <a:r>
              <a:rPr lang="en-US" dirty="0">
                <a:solidFill>
                  <a:srgbClr val="000000"/>
                </a:solidFill>
                <a:highlight>
                  <a:srgbClr val="FFFFFF"/>
                </a:highlight>
                <a:latin typeface="Consolas"/>
              </a:rPr>
              <a:t>() { </a:t>
            </a:r>
            <a:r>
              <a:rPr lang="en-US" dirty="0">
                <a:solidFill>
                  <a:srgbClr val="008080"/>
                </a:solidFill>
                <a:highlight>
                  <a:srgbClr val="FFFFFF"/>
                </a:highlight>
                <a:latin typeface="Consolas"/>
              </a:rPr>
              <a:t>delete</a:t>
            </a:r>
            <a:r>
              <a:rPr lang="en-US" dirty="0">
                <a:solidFill>
                  <a:srgbClr val="000000"/>
                </a:solidFill>
                <a:highlight>
                  <a:srgbClr val="FFFFFF"/>
                </a:highlight>
                <a:latin typeface="Consolas"/>
              </a:rPr>
              <a:t> </a:t>
            </a:r>
            <a:r>
              <a:rPr lang="en-US" dirty="0">
                <a:solidFill>
                  <a:srgbClr val="000080"/>
                </a:solidFill>
                <a:highlight>
                  <a:srgbClr val="FFFFFF"/>
                </a:highlight>
                <a:latin typeface="Consolas"/>
              </a:rPr>
              <a:t>p</a:t>
            </a:r>
            <a:r>
              <a:rPr lang="en-US" dirty="0">
                <a:solidFill>
                  <a:srgbClr val="000000"/>
                </a:solidFill>
                <a:highlight>
                  <a:srgbClr val="FFFFFF"/>
                </a:highlight>
                <a:latin typeface="Consolas"/>
              </a:rPr>
              <a:t>; }</a:t>
            </a:r>
          </a:p>
          <a:p>
            <a:r>
              <a:rPr lang="en-US" dirty="0">
                <a:solidFill>
                  <a:srgbClr val="0000FF"/>
                </a:solidFill>
                <a:highlight>
                  <a:srgbClr val="FFFFFF"/>
                </a:highlight>
                <a:latin typeface="Consolas"/>
              </a:rPr>
              <a:t>private</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resource</a:t>
            </a:r>
            <a:r>
              <a:rPr lang="en-US" dirty="0">
                <a:solidFill>
                  <a:srgbClr val="000000"/>
                </a:solidFill>
                <a:highlight>
                  <a:srgbClr val="FFFFFF"/>
                </a:highlight>
                <a:latin typeface="Consolas"/>
              </a:rPr>
              <a:t>* </a:t>
            </a:r>
            <a:r>
              <a:rPr lang="en-US" dirty="0">
                <a:solidFill>
                  <a:srgbClr val="000080"/>
                </a:solidFill>
                <a:highlight>
                  <a:srgbClr val="FFFFFF"/>
                </a:highlight>
                <a:latin typeface="Consolas"/>
              </a:rPr>
              <a:t>p</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a:t>
            </a:r>
            <a:endParaRPr lang="en-US" dirty="0"/>
          </a:p>
        </p:txBody>
      </p:sp>
    </p:spTree>
    <p:extLst>
      <p:ext uri="{BB962C8B-B14F-4D97-AF65-F5344CB8AC3E}">
        <p14:creationId xmlns:p14="http://schemas.microsoft.com/office/powerpoint/2010/main" xmlns="" val="5471765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Copy-and-swap</a:t>
            </a:r>
          </a:p>
        </p:txBody>
      </p:sp>
      <p:sp>
        <p:nvSpPr>
          <p:cNvPr id="3" name="内容占位符 2"/>
          <p:cNvSpPr>
            <a:spLocks noGrp="1"/>
          </p:cNvSpPr>
          <p:nvPr>
            <p:ph sz="quarter" idx="1"/>
          </p:nvPr>
        </p:nvSpPr>
        <p:spPr/>
        <p:txBody>
          <a:bodyPr/>
          <a:lstStyle/>
          <a:p>
            <a:pPr marL="0" indent="0">
              <a:buNone/>
            </a:pPr>
            <a:r>
              <a:rPr lang="en-US" dirty="0" smtClean="0"/>
              <a:t>An </a:t>
            </a:r>
            <a:r>
              <a:rPr lang="en-US" dirty="0"/>
              <a:t>exception safe implementation of overloaded assignment operator</a:t>
            </a:r>
            <a:r>
              <a:rPr lang="en-US" dirty="0" smtClean="0"/>
              <a:t>. </a:t>
            </a:r>
            <a:endParaRPr lang="en-US" dirty="0"/>
          </a:p>
        </p:txBody>
      </p:sp>
      <p:sp>
        <p:nvSpPr>
          <p:cNvPr id="4" name="TextBox 3"/>
          <p:cNvSpPr txBox="1"/>
          <p:nvPr/>
        </p:nvSpPr>
        <p:spPr>
          <a:xfrm>
            <a:off x="539552" y="2564904"/>
            <a:ext cx="8922635" cy="5632311"/>
          </a:xfrm>
          <a:prstGeom prst="rect">
            <a:avLst/>
          </a:prstGeom>
          <a:noFill/>
        </p:spPr>
        <p:txBody>
          <a:bodyPr wrap="none" rtlCol="0">
            <a:spAutoFit/>
          </a:bodyPr>
          <a:lstStyle/>
          <a:p>
            <a:r>
              <a:rPr lang="en-US" dirty="0">
                <a:solidFill>
                  <a:srgbClr val="0000FF"/>
                </a:solidFill>
                <a:highlight>
                  <a:srgbClr val="FFFFFF"/>
                </a:highlight>
                <a:latin typeface="Consolas"/>
              </a:rPr>
              <a:t>class</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foo</a:t>
            </a:r>
            <a:r>
              <a:rPr lang="en-US" dirty="0">
                <a:solidFill>
                  <a:srgbClr val="000000"/>
                </a:solidFill>
                <a:highlight>
                  <a:srgbClr val="FFFFFF"/>
                </a:highlight>
                <a:latin typeface="Consolas"/>
              </a:rPr>
              <a:t> {</a:t>
            </a:r>
          </a:p>
          <a:p>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a:t>
            </a:r>
          </a:p>
          <a:p>
            <a:r>
              <a:rPr lang="en-US" dirty="0">
                <a:solidFill>
                  <a:srgbClr val="0000FF"/>
                </a:solidFill>
                <a:highlight>
                  <a:srgbClr val="FFFFFF"/>
                </a:highlight>
                <a:latin typeface="Consolas"/>
              </a:rPr>
              <a:t> </a:t>
            </a:r>
            <a:r>
              <a:rPr lang="en-US" dirty="0" smtClean="0">
                <a:solidFill>
                  <a:srgbClr val="0000FF"/>
                </a:solidFill>
                <a:highlight>
                  <a:srgbClr val="FFFFFF"/>
                </a:highlight>
                <a:latin typeface="Consolas"/>
              </a:rPr>
              <a:t>   void</a:t>
            </a:r>
            <a:r>
              <a:rPr lang="en-US" dirty="0" smtClean="0">
                <a:solidFill>
                  <a:srgbClr val="000000"/>
                </a:solidFill>
                <a:highlight>
                  <a:srgbClr val="FFFFFF"/>
                </a:highlight>
                <a:latin typeface="Consolas"/>
              </a:rPr>
              <a:t> </a:t>
            </a:r>
            <a:r>
              <a:rPr lang="en-US" dirty="0">
                <a:solidFill>
                  <a:srgbClr val="880000"/>
                </a:solidFill>
                <a:highlight>
                  <a:srgbClr val="FFFFFF"/>
                </a:highlight>
                <a:latin typeface="Consolas"/>
              </a:rPr>
              <a:t>swap</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foo</a:t>
            </a:r>
            <a:r>
              <a:rPr lang="en-US" dirty="0">
                <a:solidFill>
                  <a:srgbClr val="000000"/>
                </a:solidFill>
                <a:highlight>
                  <a:srgbClr val="FFFFFF"/>
                </a:highlight>
                <a:latin typeface="Consolas"/>
              </a:rPr>
              <a:t>&amp; </a:t>
            </a:r>
            <a:r>
              <a:rPr lang="en-US" dirty="0">
                <a:solidFill>
                  <a:srgbClr val="000080"/>
                </a:solidFill>
                <a:highlight>
                  <a:srgbClr val="FFFFFF"/>
                </a:highlight>
                <a:latin typeface="Consolas"/>
              </a:rPr>
              <a:t>other</a:t>
            </a:r>
            <a:r>
              <a:rPr lang="en-US" dirty="0" smtClean="0">
                <a:solidFill>
                  <a:srgbClr val="000000"/>
                </a:solidFill>
                <a:highlight>
                  <a:srgbClr val="FFFFFF"/>
                </a:highlight>
                <a:latin typeface="Consolas"/>
              </a:rPr>
              <a:t>){</a:t>
            </a:r>
            <a:r>
              <a:rPr lang="en-US" dirty="0" smtClean="0">
                <a:solidFill>
                  <a:srgbClr val="008000"/>
                </a:solidFill>
                <a:highlight>
                  <a:srgbClr val="FFFFFF"/>
                </a:highlight>
                <a:latin typeface="Consolas"/>
              </a:rPr>
              <a:t>//</a:t>
            </a:r>
            <a:r>
              <a:rPr lang="en-US" dirty="0">
                <a:solidFill>
                  <a:srgbClr val="008000"/>
                </a:solidFill>
                <a:highlight>
                  <a:srgbClr val="FFFFFF"/>
                </a:highlight>
                <a:latin typeface="Consolas"/>
              </a:rPr>
              <a:t>custom </a:t>
            </a:r>
            <a:r>
              <a:rPr lang="en-US" dirty="0" smtClean="0">
                <a:solidFill>
                  <a:srgbClr val="008000"/>
                </a:solidFill>
                <a:highlight>
                  <a:srgbClr val="FFFFFF"/>
                </a:highlight>
                <a:latin typeface="Consolas"/>
              </a:rPr>
              <a:t>swap</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using</a:t>
            </a:r>
            <a:r>
              <a:rPr lang="en-US" dirty="0">
                <a:solidFill>
                  <a:srgbClr val="000000"/>
                </a:solidFill>
                <a:highlight>
                  <a:srgbClr val="FFFFFF"/>
                </a:highlight>
                <a:latin typeface="Consolas"/>
              </a:rPr>
              <a:t> </a:t>
            </a:r>
            <a:r>
              <a:rPr lang="en-US" i="1" dirty="0" err="1">
                <a:solidFill>
                  <a:srgbClr val="0000FF"/>
                </a:solidFill>
                <a:highlight>
                  <a:srgbClr val="FFFFFF"/>
                </a:highlight>
                <a:latin typeface="Consolas"/>
              </a:rPr>
              <a:t>std</a:t>
            </a:r>
            <a:r>
              <a:rPr lang="en-US" dirty="0">
                <a:solidFill>
                  <a:srgbClr val="000000"/>
                </a:solidFill>
                <a:highlight>
                  <a:srgbClr val="FFFFFF"/>
                </a:highlight>
                <a:latin typeface="Consolas"/>
              </a:rPr>
              <a:t>::</a:t>
            </a:r>
            <a:r>
              <a:rPr lang="en-US" i="1" dirty="0">
                <a:solidFill>
                  <a:srgbClr val="880000"/>
                </a:solidFill>
                <a:highlight>
                  <a:srgbClr val="FFFFFF"/>
                </a:highlight>
                <a:latin typeface="Consolas"/>
              </a:rPr>
              <a:t>swap</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a:solidFill>
                  <a:srgbClr val="880000"/>
                </a:solidFill>
                <a:highlight>
                  <a:srgbClr val="FFFFFF"/>
                </a:highlight>
                <a:latin typeface="Consolas"/>
              </a:rPr>
              <a:t>swap</a:t>
            </a:r>
            <a:r>
              <a:rPr lang="en-US" dirty="0">
                <a:solidFill>
                  <a:srgbClr val="000000"/>
                </a:solidFill>
                <a:highlight>
                  <a:srgbClr val="FFFFFF"/>
                </a:highlight>
                <a:latin typeface="Consolas"/>
              </a:rPr>
              <a:t>(</a:t>
            </a:r>
            <a:r>
              <a:rPr lang="en-US" dirty="0">
                <a:solidFill>
                  <a:srgbClr val="000080"/>
                </a:solidFill>
                <a:highlight>
                  <a:srgbClr val="FFFFFF"/>
                </a:highlight>
                <a:latin typeface="Consolas"/>
              </a:rPr>
              <a:t>p</a:t>
            </a:r>
            <a:r>
              <a:rPr lang="en-US" dirty="0">
                <a:solidFill>
                  <a:srgbClr val="000000"/>
                </a:solidFill>
                <a:highlight>
                  <a:srgbClr val="FFFFFF"/>
                </a:highlight>
                <a:latin typeface="Consolas"/>
              </a:rPr>
              <a:t>, </a:t>
            </a:r>
            <a:r>
              <a:rPr lang="en-US" dirty="0" err="1">
                <a:solidFill>
                  <a:srgbClr val="000080"/>
                </a:solidFill>
                <a:highlight>
                  <a:srgbClr val="FFFFFF"/>
                </a:highlight>
                <a:latin typeface="Consolas"/>
              </a:rPr>
              <a:t>other</a:t>
            </a:r>
            <a:r>
              <a:rPr lang="en-US" dirty="0" err="1">
                <a:solidFill>
                  <a:srgbClr val="000000"/>
                </a:solidFill>
                <a:highlight>
                  <a:srgbClr val="FFFFFF"/>
                </a:highlight>
                <a:latin typeface="Consolas"/>
              </a:rPr>
              <a:t>.</a:t>
            </a:r>
            <a:r>
              <a:rPr lang="en-US" dirty="0" err="1">
                <a:solidFill>
                  <a:srgbClr val="000080"/>
                </a:solidFill>
                <a:highlight>
                  <a:srgbClr val="FFFFFF"/>
                </a:highlight>
                <a:latin typeface="Consolas"/>
              </a:rPr>
              <a:t>p</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foo</a:t>
            </a:r>
            <a:r>
              <a:rPr lang="en-US" dirty="0">
                <a:solidFill>
                  <a:srgbClr val="000000"/>
                </a:solidFill>
                <a:highlight>
                  <a:srgbClr val="FFFFFF"/>
                </a:highlight>
                <a:latin typeface="Consolas"/>
              </a:rPr>
              <a:t>&amp; </a:t>
            </a:r>
            <a:r>
              <a:rPr lang="en-US" dirty="0">
                <a:solidFill>
                  <a:srgbClr val="008080"/>
                </a:solidFill>
                <a:highlight>
                  <a:srgbClr val="FFFFFF"/>
                </a:highlight>
                <a:latin typeface="Consolas"/>
              </a:rPr>
              <a:t>operator=</a:t>
            </a:r>
            <a:r>
              <a:rPr lang="en-US" dirty="0">
                <a:solidFill>
                  <a:srgbClr val="000000"/>
                </a:solidFill>
                <a:highlight>
                  <a:srgbClr val="FFFFFF"/>
                </a:highlight>
                <a:latin typeface="Consolas"/>
              </a:rPr>
              <a:t>(</a:t>
            </a:r>
            <a:r>
              <a:rPr lang="en-US" dirty="0" err="1">
                <a:solidFill>
                  <a:srgbClr val="0000FF"/>
                </a:solidFill>
                <a:highlight>
                  <a:srgbClr val="FFFFFF"/>
                </a:highlight>
                <a:latin typeface="Consolas"/>
              </a:rPr>
              <a:t>const</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foo</a:t>
            </a:r>
            <a:r>
              <a:rPr lang="en-US" dirty="0">
                <a:solidFill>
                  <a:srgbClr val="000000"/>
                </a:solidFill>
                <a:highlight>
                  <a:srgbClr val="FFFFFF"/>
                </a:highlight>
                <a:latin typeface="Consolas"/>
              </a:rPr>
              <a:t>&amp; </a:t>
            </a:r>
            <a:r>
              <a:rPr lang="en-US" dirty="0">
                <a:solidFill>
                  <a:srgbClr val="000080"/>
                </a:solidFill>
                <a:highlight>
                  <a:srgbClr val="FFFFFF"/>
                </a:highlight>
                <a:latin typeface="Consolas"/>
              </a:rPr>
              <a:t>other</a:t>
            </a:r>
            <a:r>
              <a:rPr lang="en-US" dirty="0" smtClean="0">
                <a:solidFill>
                  <a:srgbClr val="000000"/>
                </a:solidFill>
                <a:highlight>
                  <a:srgbClr val="FFFFFF"/>
                </a:highlight>
                <a:latin typeface="Consolas"/>
              </a:rPr>
              <a:t>){</a:t>
            </a:r>
            <a:r>
              <a:rPr lang="en-US" dirty="0" smtClean="0">
                <a:solidFill>
                  <a:srgbClr val="008000"/>
                </a:solidFill>
                <a:highlight>
                  <a:srgbClr val="FFFFFF"/>
                </a:highlight>
                <a:latin typeface="Consolas"/>
              </a:rPr>
              <a:t>//</a:t>
            </a:r>
            <a:r>
              <a:rPr lang="en-US" dirty="0">
                <a:solidFill>
                  <a:srgbClr val="008000"/>
                </a:solidFill>
                <a:highlight>
                  <a:srgbClr val="FFFFFF"/>
                </a:highlight>
                <a:latin typeface="Consolas"/>
              </a:rPr>
              <a:t>can use RVO to reduce </a:t>
            </a:r>
            <a:r>
              <a:rPr lang="en-US" dirty="0" smtClean="0">
                <a:solidFill>
                  <a:srgbClr val="008000"/>
                </a:solidFill>
                <a:highlight>
                  <a:srgbClr val="FFFFFF"/>
                </a:highlight>
                <a:latin typeface="Consolas"/>
              </a:rPr>
              <a:t>copy</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foo</a:t>
            </a:r>
            <a:r>
              <a:rPr lang="en-US" dirty="0">
                <a:solidFill>
                  <a:srgbClr val="000000"/>
                </a:solidFill>
                <a:highlight>
                  <a:srgbClr val="FFFFFF"/>
                </a:highlight>
                <a:latin typeface="Consolas"/>
              </a:rPr>
              <a:t> </a:t>
            </a:r>
            <a:r>
              <a:rPr lang="en-US" dirty="0" err="1">
                <a:solidFill>
                  <a:srgbClr val="880000"/>
                </a:solidFill>
                <a:highlight>
                  <a:srgbClr val="FFFFFF"/>
                </a:highlight>
                <a:latin typeface="Consolas"/>
              </a:rPr>
              <a:t>tmp</a:t>
            </a:r>
            <a:r>
              <a:rPr lang="en-US" dirty="0">
                <a:solidFill>
                  <a:srgbClr val="000000"/>
                </a:solidFill>
                <a:highlight>
                  <a:srgbClr val="FFFFFF"/>
                </a:highlight>
                <a:latin typeface="Consolas"/>
              </a:rPr>
              <a:t>(</a:t>
            </a:r>
            <a:r>
              <a:rPr lang="en-US" dirty="0">
                <a:solidFill>
                  <a:srgbClr val="000080"/>
                </a:solidFill>
                <a:highlight>
                  <a:srgbClr val="FFFFFF"/>
                </a:highlight>
                <a:latin typeface="Consolas"/>
              </a:rPr>
              <a:t>other</a:t>
            </a:r>
            <a:r>
              <a:rPr lang="en-US" dirty="0">
                <a:solidFill>
                  <a:srgbClr val="000000"/>
                </a:solidFill>
                <a:highlight>
                  <a:srgbClr val="FFFFFF"/>
                </a:highlight>
                <a:latin typeface="Consolas"/>
              </a:rPr>
              <a:t>);</a:t>
            </a:r>
            <a:r>
              <a:rPr lang="en-US" dirty="0">
                <a:solidFill>
                  <a:srgbClr val="008000"/>
                </a:solidFill>
                <a:highlight>
                  <a:srgbClr val="FFFFFF"/>
                </a:highlight>
                <a:latin typeface="Consolas"/>
              </a:rPr>
              <a:t>//copy</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err="1">
                <a:solidFill>
                  <a:srgbClr val="880000"/>
                </a:solidFill>
                <a:highlight>
                  <a:srgbClr val="FFFFFF"/>
                </a:highlight>
                <a:latin typeface="Consolas"/>
              </a:rPr>
              <a:t>tmp</a:t>
            </a:r>
            <a:r>
              <a:rPr lang="en-US" dirty="0" err="1">
                <a:solidFill>
                  <a:srgbClr val="000000"/>
                </a:solidFill>
                <a:highlight>
                  <a:srgbClr val="FFFFFF"/>
                </a:highlight>
                <a:latin typeface="Consolas"/>
              </a:rPr>
              <a:t>.</a:t>
            </a:r>
            <a:r>
              <a:rPr lang="en-US" i="1" dirty="0" err="1">
                <a:solidFill>
                  <a:srgbClr val="880000"/>
                </a:solidFill>
                <a:highlight>
                  <a:srgbClr val="FFFFFF"/>
                </a:highlight>
                <a:latin typeface="Consolas"/>
              </a:rPr>
              <a:t>swap</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this</a:t>
            </a:r>
            <a:r>
              <a:rPr lang="en-US" dirty="0">
                <a:solidFill>
                  <a:srgbClr val="000000"/>
                </a:solidFill>
                <a:highlight>
                  <a:srgbClr val="FFFFFF"/>
                </a:highlight>
                <a:latin typeface="Consolas"/>
              </a:rPr>
              <a:t>);</a:t>
            </a:r>
            <a:r>
              <a:rPr lang="en-US" dirty="0">
                <a:solidFill>
                  <a:srgbClr val="008000"/>
                </a:solidFill>
                <a:highlight>
                  <a:srgbClr val="FFFFFF"/>
                </a:highlight>
                <a:latin typeface="Consolas"/>
              </a:rPr>
              <a:t>//swap</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return</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this</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foo</a:t>
            </a:r>
            <a:r>
              <a:rPr lang="en-US" dirty="0">
                <a:solidFill>
                  <a:srgbClr val="000000"/>
                </a:solidFill>
                <a:highlight>
                  <a:srgbClr val="FFFFFF"/>
                </a:highlight>
                <a:latin typeface="Consolas"/>
              </a:rPr>
              <a:t>&amp; </a:t>
            </a:r>
            <a:r>
              <a:rPr lang="en-US" dirty="0">
                <a:solidFill>
                  <a:srgbClr val="008080"/>
                </a:solidFill>
                <a:highlight>
                  <a:srgbClr val="FFFFFF"/>
                </a:highlight>
                <a:latin typeface="Consolas"/>
              </a:rPr>
              <a:t>operator=</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foo</a:t>
            </a:r>
            <a:r>
              <a:rPr lang="en-US" dirty="0">
                <a:solidFill>
                  <a:srgbClr val="000000"/>
                </a:solidFill>
                <a:highlight>
                  <a:srgbClr val="FFFFFF"/>
                </a:highlight>
                <a:latin typeface="Consolas"/>
              </a:rPr>
              <a:t>&amp;&amp; </a:t>
            </a:r>
            <a:r>
              <a:rPr lang="en-US" dirty="0">
                <a:solidFill>
                  <a:srgbClr val="000080"/>
                </a:solidFill>
                <a:highlight>
                  <a:srgbClr val="FFFFFF"/>
                </a:highlight>
                <a:latin typeface="Consolas"/>
              </a:rPr>
              <a:t>other</a:t>
            </a:r>
            <a:r>
              <a:rPr lang="en-US" dirty="0" smtClean="0">
                <a:solidFill>
                  <a:srgbClr val="000000"/>
                </a:solidFill>
                <a:highlight>
                  <a:srgbClr val="FFFFFF"/>
                </a:highlight>
                <a:latin typeface="Consolas"/>
              </a:rPr>
              <a:t>){</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foo</a:t>
            </a:r>
            <a:r>
              <a:rPr lang="en-US" dirty="0">
                <a:solidFill>
                  <a:srgbClr val="000000"/>
                </a:solidFill>
                <a:highlight>
                  <a:srgbClr val="FFFFFF"/>
                </a:highlight>
                <a:latin typeface="Consolas"/>
              </a:rPr>
              <a:t> </a:t>
            </a:r>
            <a:r>
              <a:rPr lang="en-US" dirty="0" err="1">
                <a:solidFill>
                  <a:srgbClr val="880000"/>
                </a:solidFill>
                <a:highlight>
                  <a:srgbClr val="FFFFFF"/>
                </a:highlight>
                <a:latin typeface="Consolas"/>
              </a:rPr>
              <a:t>tmp</a:t>
            </a:r>
            <a:r>
              <a:rPr lang="en-US" dirty="0">
                <a:solidFill>
                  <a:srgbClr val="000000"/>
                </a:solidFill>
                <a:highlight>
                  <a:srgbClr val="FFFFFF"/>
                </a:highlight>
                <a:latin typeface="Consolas"/>
              </a:rPr>
              <a:t>(</a:t>
            </a:r>
            <a:r>
              <a:rPr lang="en-US" i="1" dirty="0" err="1">
                <a:solidFill>
                  <a:srgbClr val="0000FF"/>
                </a:solidFill>
                <a:highlight>
                  <a:srgbClr val="FFFFFF"/>
                </a:highlight>
                <a:latin typeface="Consolas"/>
              </a:rPr>
              <a:t>std</a:t>
            </a:r>
            <a:r>
              <a:rPr lang="en-US" dirty="0">
                <a:solidFill>
                  <a:srgbClr val="000000"/>
                </a:solidFill>
                <a:highlight>
                  <a:srgbClr val="FFFFFF"/>
                </a:highlight>
                <a:latin typeface="Consolas"/>
              </a:rPr>
              <a:t>::</a:t>
            </a:r>
            <a:r>
              <a:rPr lang="en-US" i="1" dirty="0">
                <a:solidFill>
                  <a:srgbClr val="880000"/>
                </a:solidFill>
                <a:highlight>
                  <a:srgbClr val="FFFFFF"/>
                </a:highlight>
                <a:latin typeface="Consolas"/>
              </a:rPr>
              <a:t>move</a:t>
            </a:r>
            <a:r>
              <a:rPr lang="en-US" dirty="0">
                <a:solidFill>
                  <a:srgbClr val="000000"/>
                </a:solidFill>
                <a:highlight>
                  <a:srgbClr val="FFFFFF"/>
                </a:highlight>
                <a:latin typeface="Consolas"/>
              </a:rPr>
              <a:t>(</a:t>
            </a:r>
            <a:r>
              <a:rPr lang="en-US" dirty="0">
                <a:solidFill>
                  <a:srgbClr val="000080"/>
                </a:solidFill>
                <a:highlight>
                  <a:srgbClr val="FFFFFF"/>
                </a:highlight>
                <a:latin typeface="Consolas"/>
              </a:rPr>
              <a:t>other</a:t>
            </a:r>
            <a:r>
              <a:rPr lang="en-US" dirty="0">
                <a:solidFill>
                  <a:srgbClr val="000000"/>
                </a:solidFill>
                <a:highlight>
                  <a:srgbClr val="FFFFFF"/>
                </a:highlight>
                <a:latin typeface="Consolas"/>
              </a:rPr>
              <a:t>));</a:t>
            </a:r>
            <a:r>
              <a:rPr lang="en-US" dirty="0">
                <a:solidFill>
                  <a:srgbClr val="008000"/>
                </a:solidFill>
                <a:highlight>
                  <a:srgbClr val="FFFFFF"/>
                </a:highlight>
                <a:latin typeface="Consolas"/>
              </a:rPr>
              <a:t>//other is </a:t>
            </a:r>
            <a:r>
              <a:rPr lang="en-US" dirty="0" err="1">
                <a:solidFill>
                  <a:srgbClr val="008000"/>
                </a:solidFill>
                <a:highlight>
                  <a:srgbClr val="FFFFFF"/>
                </a:highlight>
                <a:latin typeface="Consolas"/>
              </a:rPr>
              <a:t>lvalue</a:t>
            </a:r>
            <a:r>
              <a:rPr lang="en-US" dirty="0">
                <a:solidFill>
                  <a:srgbClr val="008000"/>
                </a:solidFill>
                <a:highlight>
                  <a:srgbClr val="FFFFFF"/>
                </a:highlight>
                <a:latin typeface="Consolas"/>
              </a:rPr>
              <a:t>, </a:t>
            </a:r>
            <a:r>
              <a:rPr lang="en-US" dirty="0" err="1">
                <a:solidFill>
                  <a:srgbClr val="008000"/>
                </a:solidFill>
                <a:highlight>
                  <a:srgbClr val="FFFFFF"/>
                </a:highlight>
                <a:latin typeface="Consolas"/>
              </a:rPr>
              <a:t>conver</a:t>
            </a:r>
            <a:r>
              <a:rPr lang="en-US" dirty="0">
                <a:solidFill>
                  <a:srgbClr val="008000"/>
                </a:solidFill>
                <a:highlight>
                  <a:srgbClr val="FFFFFF"/>
                </a:highlight>
                <a:latin typeface="Consolas"/>
              </a:rPr>
              <a:t> to </a:t>
            </a:r>
            <a:r>
              <a:rPr lang="en-US" dirty="0" err="1">
                <a:solidFill>
                  <a:srgbClr val="008000"/>
                </a:solidFill>
                <a:highlight>
                  <a:srgbClr val="FFFFFF"/>
                </a:highlight>
                <a:latin typeface="Consolas"/>
              </a:rPr>
              <a:t>rvalue</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err="1">
                <a:solidFill>
                  <a:srgbClr val="880000"/>
                </a:solidFill>
                <a:highlight>
                  <a:srgbClr val="FFFFFF"/>
                </a:highlight>
                <a:latin typeface="Consolas"/>
              </a:rPr>
              <a:t>tmp</a:t>
            </a:r>
            <a:r>
              <a:rPr lang="en-US" dirty="0" err="1">
                <a:solidFill>
                  <a:srgbClr val="000000"/>
                </a:solidFill>
                <a:highlight>
                  <a:srgbClr val="FFFFFF"/>
                </a:highlight>
                <a:latin typeface="Consolas"/>
              </a:rPr>
              <a:t>.</a:t>
            </a:r>
            <a:r>
              <a:rPr lang="en-US" i="1" dirty="0" err="1">
                <a:solidFill>
                  <a:srgbClr val="880000"/>
                </a:solidFill>
                <a:highlight>
                  <a:srgbClr val="FFFFFF"/>
                </a:highlight>
                <a:latin typeface="Consolas"/>
              </a:rPr>
              <a:t>swap</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this</a:t>
            </a:r>
            <a:r>
              <a:rPr lang="en-US" dirty="0">
                <a:solidFill>
                  <a:srgbClr val="000000"/>
                </a:solidFill>
                <a:highlight>
                  <a:srgbClr val="FFFFFF"/>
                </a:highlight>
                <a:latin typeface="Consolas"/>
              </a:rPr>
              <a:t>);</a:t>
            </a:r>
            <a:r>
              <a:rPr lang="en-US" dirty="0">
                <a:solidFill>
                  <a:srgbClr val="008000"/>
                </a:solidFill>
                <a:highlight>
                  <a:srgbClr val="FFFFFF"/>
                </a:highlight>
                <a:latin typeface="Consolas"/>
              </a:rPr>
              <a:t>//swap</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return</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this</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foo</a:t>
            </a:r>
            <a:r>
              <a:rPr lang="en-US" dirty="0">
                <a:solidFill>
                  <a:srgbClr val="000000"/>
                </a:solidFill>
                <a:highlight>
                  <a:srgbClr val="FFFFFF"/>
                </a:highlight>
                <a:latin typeface="Consolas"/>
              </a:rPr>
              <a:t>() { </a:t>
            </a:r>
            <a:r>
              <a:rPr lang="en-US" dirty="0">
                <a:solidFill>
                  <a:srgbClr val="008080"/>
                </a:solidFill>
                <a:highlight>
                  <a:srgbClr val="FFFFFF"/>
                </a:highlight>
                <a:latin typeface="Consolas"/>
              </a:rPr>
              <a:t>delete</a:t>
            </a:r>
            <a:r>
              <a:rPr lang="en-US" dirty="0">
                <a:solidFill>
                  <a:srgbClr val="000000"/>
                </a:solidFill>
                <a:highlight>
                  <a:srgbClr val="FFFFFF"/>
                </a:highlight>
                <a:latin typeface="Consolas"/>
              </a:rPr>
              <a:t> </a:t>
            </a:r>
            <a:r>
              <a:rPr lang="en-US" dirty="0">
                <a:solidFill>
                  <a:srgbClr val="000080"/>
                </a:solidFill>
                <a:highlight>
                  <a:srgbClr val="FFFFFF"/>
                </a:highlight>
                <a:latin typeface="Consolas"/>
              </a:rPr>
              <a:t>p</a:t>
            </a:r>
            <a:r>
              <a:rPr lang="en-US" dirty="0">
                <a:solidFill>
                  <a:srgbClr val="000000"/>
                </a:solidFill>
                <a:highlight>
                  <a:srgbClr val="FFFFFF"/>
                </a:highlight>
                <a:latin typeface="Consolas"/>
              </a:rPr>
              <a:t>; }</a:t>
            </a:r>
          </a:p>
          <a:p>
            <a:r>
              <a:rPr lang="en-US" dirty="0">
                <a:solidFill>
                  <a:srgbClr val="0000FF"/>
                </a:solidFill>
                <a:highlight>
                  <a:srgbClr val="FFFFFF"/>
                </a:highlight>
                <a:latin typeface="Consolas"/>
              </a:rPr>
              <a:t>private</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resource</a:t>
            </a:r>
            <a:r>
              <a:rPr lang="en-US" dirty="0">
                <a:solidFill>
                  <a:srgbClr val="000000"/>
                </a:solidFill>
                <a:highlight>
                  <a:srgbClr val="FFFFFF"/>
                </a:highlight>
                <a:latin typeface="Consolas"/>
              </a:rPr>
              <a:t>* </a:t>
            </a:r>
            <a:r>
              <a:rPr lang="en-US" dirty="0">
                <a:solidFill>
                  <a:srgbClr val="000080"/>
                </a:solidFill>
                <a:highlight>
                  <a:srgbClr val="FFFFFF"/>
                </a:highlight>
                <a:latin typeface="Consolas"/>
              </a:rPr>
              <a:t>p</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a:t>
            </a:r>
            <a:endParaRPr lang="en-US" dirty="0"/>
          </a:p>
        </p:txBody>
      </p:sp>
    </p:spTree>
    <p:extLst>
      <p:ext uri="{BB962C8B-B14F-4D97-AF65-F5344CB8AC3E}">
        <p14:creationId xmlns:p14="http://schemas.microsoft.com/office/powerpoint/2010/main" xmlns="" val="393351210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PIMPL</a:t>
            </a:r>
            <a:endParaRPr lang="en-US" dirty="0"/>
          </a:p>
        </p:txBody>
      </p:sp>
      <p:sp>
        <p:nvSpPr>
          <p:cNvPr id="3" name="Content Placeholder 2"/>
          <p:cNvSpPr>
            <a:spLocks noGrp="1"/>
          </p:cNvSpPr>
          <p:nvPr>
            <p:ph sz="quarter" idx="1"/>
          </p:nvPr>
        </p:nvSpPr>
        <p:spPr/>
        <p:txBody>
          <a:bodyPr/>
          <a:lstStyle/>
          <a:p>
            <a:pPr>
              <a:buNone/>
            </a:pPr>
            <a:r>
              <a:rPr lang="en-US" dirty="0" smtClean="0"/>
              <a:t>PIMPL(pointer to </a:t>
            </a:r>
            <a:r>
              <a:rPr lang="en-US" dirty="0" err="1" smtClean="0"/>
              <a:t>impl</a:t>
            </a:r>
            <a:r>
              <a:rPr lang="en-US" dirty="0" smtClean="0"/>
              <a:t>) also known as “Compilation firewall”, “Opaque pointer”. It’s a way to separate implementation and abstraction. </a:t>
            </a:r>
          </a:p>
          <a:p>
            <a:r>
              <a:rPr lang="en-US" dirty="0" smtClean="0"/>
              <a:t>Hide private data from declaration</a:t>
            </a:r>
          </a:p>
          <a:p>
            <a:r>
              <a:rPr lang="en-US" dirty="0" smtClean="0"/>
              <a:t>Binary compatibility (declaration remains unchanged, you can update the library as you want)</a:t>
            </a:r>
          </a:p>
          <a:p>
            <a:r>
              <a:rPr lang="en-US" dirty="0" smtClean="0"/>
              <a:t>Speed up compilation</a:t>
            </a:r>
          </a:p>
          <a:p>
            <a:r>
              <a:rPr lang="en-US" dirty="0" smtClean="0"/>
              <a:t>But caution with extra memory usage and potential indirect call overhead</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PIMPL</a:t>
            </a:r>
            <a:endParaRPr lang="en-US" dirty="0"/>
          </a:p>
        </p:txBody>
      </p:sp>
      <p:sp>
        <p:nvSpPr>
          <p:cNvPr id="4" name="TextBox 3"/>
          <p:cNvSpPr txBox="1"/>
          <p:nvPr/>
        </p:nvSpPr>
        <p:spPr>
          <a:xfrm>
            <a:off x="571472" y="1225689"/>
            <a:ext cx="7909538" cy="5078313"/>
          </a:xfrm>
          <a:prstGeom prst="rect">
            <a:avLst/>
          </a:prstGeom>
          <a:noFill/>
        </p:spPr>
        <p:txBody>
          <a:bodyPr wrap="none" rtlCol="0">
            <a:spAutoFit/>
          </a:bodyPr>
          <a:lstStyle/>
          <a:p>
            <a:r>
              <a:rPr lang="en-US" dirty="0" smtClean="0">
                <a:solidFill>
                  <a:srgbClr val="008000"/>
                </a:solidFill>
                <a:highlight>
                  <a:srgbClr val="FFFFFF"/>
                </a:highlight>
                <a:latin typeface="Consolas"/>
              </a:rPr>
              <a:t>//</a:t>
            </a:r>
            <a:r>
              <a:rPr lang="en-US" dirty="0" err="1" smtClean="0">
                <a:solidFill>
                  <a:srgbClr val="008000"/>
                </a:solidFill>
                <a:highlight>
                  <a:srgbClr val="FFFFFF"/>
                </a:highlight>
                <a:latin typeface="Consolas"/>
              </a:rPr>
              <a:t>platform_interface.h</a:t>
            </a:r>
            <a:endParaRPr lang="en-US" dirty="0" smtClean="0">
              <a:solidFill>
                <a:srgbClr val="000000"/>
              </a:solidFill>
              <a:highlight>
                <a:srgbClr val="FFFFFF"/>
              </a:highlight>
              <a:latin typeface="Consolas"/>
            </a:endParaRPr>
          </a:p>
          <a:p>
            <a:r>
              <a:rPr lang="en-US" dirty="0" smtClean="0">
                <a:solidFill>
                  <a:srgbClr val="0000FF"/>
                </a:solidFill>
                <a:highlight>
                  <a:srgbClr val="FFFFFF"/>
                </a:highlight>
                <a:latin typeface="Consolas"/>
              </a:rPr>
              <a:t>class</a:t>
            </a:r>
            <a:r>
              <a:rPr lang="en-US" dirty="0" smtClean="0">
                <a:solidFill>
                  <a:srgbClr val="000000"/>
                </a:solidFill>
                <a:highlight>
                  <a:srgbClr val="FFFFFF"/>
                </a:highlight>
                <a:latin typeface="Consolas"/>
              </a:rPr>
              <a:t> </a:t>
            </a:r>
            <a:r>
              <a:rPr lang="en-US" dirty="0" err="1" smtClean="0">
                <a:solidFill>
                  <a:srgbClr val="0000FF"/>
                </a:solidFill>
                <a:highlight>
                  <a:srgbClr val="FFFFFF"/>
                </a:highlight>
                <a:latin typeface="Consolas"/>
              </a:rPr>
              <a:t>PlatformInterface</a:t>
            </a:r>
            <a:r>
              <a:rPr lang="en-US" dirty="0" smtClean="0">
                <a:solidFill>
                  <a:srgbClr val="000000"/>
                </a:solidFill>
                <a:highlight>
                  <a:srgbClr val="FFFFFF"/>
                </a:highlight>
                <a:latin typeface="Consolas"/>
              </a:rPr>
              <a:t>{</a:t>
            </a:r>
          </a:p>
          <a:p>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class</a:t>
            </a:r>
            <a:r>
              <a:rPr lang="en-US" dirty="0" smtClean="0">
                <a:solidFill>
                  <a:srgbClr val="000000"/>
                </a:solidFill>
                <a:highlight>
                  <a:srgbClr val="FFFFFF"/>
                </a:highlight>
                <a:latin typeface="Consolas"/>
              </a:rPr>
              <a:t> </a:t>
            </a:r>
            <a:r>
              <a:rPr lang="en-US" dirty="0" err="1" smtClean="0">
                <a:solidFill>
                  <a:srgbClr val="0000FF"/>
                </a:solidFill>
                <a:highlight>
                  <a:srgbClr val="FFFFFF"/>
                </a:highlight>
                <a:latin typeface="Consolas"/>
              </a:rPr>
              <a:t>PlatformImpl</a:t>
            </a:r>
            <a:r>
              <a:rPr lang="en-US" dirty="0" smtClean="0">
                <a:solidFill>
                  <a:srgbClr val="000000"/>
                </a:solidFill>
                <a:highlight>
                  <a:srgbClr val="FFFFFF"/>
                </a:highlight>
                <a:latin typeface="Consolas"/>
              </a:rPr>
              <a:t>;</a:t>
            </a:r>
          </a:p>
          <a:p>
            <a:r>
              <a:rPr lang="en-US" dirty="0" smtClean="0">
                <a:solidFill>
                  <a:srgbClr val="0000FF"/>
                </a:solidFill>
                <a:highlight>
                  <a:srgbClr val="FFFFFF"/>
                </a:highlight>
                <a:latin typeface="Consolas"/>
              </a:rPr>
              <a:t>public</a:t>
            </a:r>
            <a:r>
              <a:rPr lang="en-US" dirty="0" smtClean="0">
                <a:solidFill>
                  <a:srgbClr val="000000"/>
                </a:solidFill>
                <a:highlight>
                  <a:srgbClr val="FFFFFF"/>
                </a:highlight>
                <a:latin typeface="Consolas"/>
              </a:rPr>
              <a:t>:</a:t>
            </a:r>
          </a:p>
          <a:p>
            <a:r>
              <a:rPr lang="en-US" dirty="0" smtClean="0">
                <a:solidFill>
                  <a:srgbClr val="000000"/>
                </a:solidFill>
                <a:highlight>
                  <a:srgbClr val="FFFFFF"/>
                </a:highlight>
                <a:latin typeface="Consolas"/>
              </a:rPr>
              <a:t>    </a:t>
            </a:r>
            <a:r>
              <a:rPr lang="en-US" dirty="0" err="1" smtClean="0">
                <a:solidFill>
                  <a:srgbClr val="0000FF"/>
                </a:solidFill>
                <a:highlight>
                  <a:srgbClr val="FFFFFF"/>
                </a:highlight>
                <a:latin typeface="Consolas"/>
              </a:rPr>
              <a:t>PlatformInterface</a:t>
            </a:r>
            <a:r>
              <a:rPr lang="en-US" dirty="0" smtClean="0">
                <a:solidFill>
                  <a:srgbClr val="000000"/>
                </a:solidFill>
                <a:highlight>
                  <a:srgbClr val="FFFFFF"/>
                </a:highlight>
                <a:latin typeface="Consolas"/>
              </a:rPr>
              <a:t>();</a:t>
            </a:r>
          </a:p>
          <a:p>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void</a:t>
            </a:r>
            <a:r>
              <a:rPr lang="en-US" dirty="0" smtClean="0">
                <a:solidFill>
                  <a:srgbClr val="000000"/>
                </a:solidFill>
                <a:highlight>
                  <a:srgbClr val="FFFFFF"/>
                </a:highlight>
                <a:latin typeface="Consolas"/>
              </a:rPr>
              <a:t>* allocate(</a:t>
            </a:r>
            <a:r>
              <a:rPr lang="en-US" i="1" dirty="0" err="1" smtClean="0">
                <a:solidFill>
                  <a:srgbClr val="0000FF"/>
                </a:solidFill>
                <a:highlight>
                  <a:srgbClr val="FFFFFF"/>
                </a:highlight>
                <a:latin typeface="Consolas"/>
              </a:rPr>
              <a:t>size_t</a:t>
            </a:r>
            <a:r>
              <a:rPr lang="en-US" i="1" dirty="0" smtClean="0">
                <a:solidFill>
                  <a:srgbClr val="000000"/>
                </a:solidFill>
                <a:highlight>
                  <a:srgbClr val="FFFFFF"/>
                </a:highlight>
                <a:latin typeface="Consolas"/>
              </a:rPr>
              <a:t>);</a:t>
            </a:r>
          </a:p>
          <a:p>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void</a:t>
            </a:r>
            <a:r>
              <a:rPr lang="en-US" dirty="0" smtClean="0">
                <a:solidFill>
                  <a:srgbClr val="000000"/>
                </a:solidFill>
                <a:highlight>
                  <a:srgbClr val="FFFFFF"/>
                </a:highlight>
                <a:latin typeface="Consolas"/>
              </a:rPr>
              <a:t> </a:t>
            </a:r>
            <a:r>
              <a:rPr lang="en-US" dirty="0" err="1" smtClean="0">
                <a:solidFill>
                  <a:srgbClr val="880000"/>
                </a:solidFill>
                <a:highlight>
                  <a:srgbClr val="FFFFFF"/>
                </a:highlight>
                <a:latin typeface="Consolas"/>
              </a:rPr>
              <a:t>deallocate</a:t>
            </a:r>
            <a:r>
              <a:rPr lang="en-US" dirty="0" smtClean="0">
                <a:solidFill>
                  <a:srgbClr val="000000"/>
                </a:solidFill>
                <a:highlight>
                  <a:srgbClr val="FFFFFF"/>
                </a:highlight>
                <a:latin typeface="Consolas"/>
              </a:rPr>
              <a:t>(</a:t>
            </a:r>
            <a:r>
              <a:rPr lang="en-US" dirty="0" smtClean="0">
                <a:solidFill>
                  <a:srgbClr val="0000FF"/>
                </a:solidFill>
                <a:highlight>
                  <a:srgbClr val="FFFFFF"/>
                </a:highlight>
                <a:latin typeface="Consolas"/>
              </a:rPr>
              <a:t>void</a:t>
            </a:r>
            <a:r>
              <a:rPr lang="en-US" dirty="0" smtClean="0">
                <a:solidFill>
                  <a:srgbClr val="000000"/>
                </a:solidFill>
                <a:highlight>
                  <a:srgbClr val="FFFFFF"/>
                </a:highlight>
                <a:latin typeface="Consolas"/>
              </a:rPr>
              <a:t>*, </a:t>
            </a:r>
            <a:r>
              <a:rPr lang="en-US" i="1" dirty="0" err="1" smtClean="0">
                <a:solidFill>
                  <a:srgbClr val="0000FF"/>
                </a:solidFill>
                <a:highlight>
                  <a:srgbClr val="FFFFFF"/>
                </a:highlight>
                <a:latin typeface="Consolas"/>
              </a:rPr>
              <a:t>size_t</a:t>
            </a:r>
            <a:r>
              <a:rPr lang="en-US" i="1" dirty="0" smtClean="0">
                <a:solidFill>
                  <a:srgbClr val="000000"/>
                </a:solidFill>
                <a:highlight>
                  <a:srgbClr val="FFFFFF"/>
                </a:highlight>
                <a:latin typeface="Consolas"/>
              </a:rPr>
              <a:t>);</a:t>
            </a:r>
          </a:p>
          <a:p>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void</a:t>
            </a:r>
            <a:r>
              <a:rPr lang="en-US" dirty="0" smtClean="0">
                <a:solidFill>
                  <a:srgbClr val="000000"/>
                </a:solidFill>
                <a:highlight>
                  <a:srgbClr val="FFFFFF"/>
                </a:highlight>
                <a:latin typeface="Consolas"/>
              </a:rPr>
              <a:t> </a:t>
            </a:r>
            <a:r>
              <a:rPr lang="en-US" dirty="0" smtClean="0">
                <a:solidFill>
                  <a:srgbClr val="880000"/>
                </a:solidFill>
                <a:highlight>
                  <a:srgbClr val="FFFFFF"/>
                </a:highlight>
                <a:latin typeface="Consolas"/>
              </a:rPr>
              <a:t>init</a:t>
            </a:r>
            <a:r>
              <a:rPr lang="en-US" dirty="0" smtClean="0">
                <a:solidFill>
                  <a:srgbClr val="000000"/>
                </a:solidFill>
                <a:highlight>
                  <a:srgbClr val="FFFFFF"/>
                </a:highlight>
                <a:latin typeface="Consolas"/>
              </a:rPr>
              <a:t>();</a:t>
            </a:r>
          </a:p>
          <a:p>
            <a:r>
              <a:rPr lang="en-US" dirty="0" smtClean="0">
                <a:solidFill>
                  <a:srgbClr val="0000FF"/>
                </a:solidFill>
                <a:highlight>
                  <a:srgbClr val="FFFFFF"/>
                </a:highlight>
                <a:latin typeface="Consolas"/>
              </a:rPr>
              <a:t>private</a:t>
            </a:r>
            <a:r>
              <a:rPr lang="en-US" dirty="0" smtClean="0">
                <a:solidFill>
                  <a:srgbClr val="000000"/>
                </a:solidFill>
                <a:highlight>
                  <a:srgbClr val="FFFFFF"/>
                </a:highlight>
                <a:latin typeface="Consolas"/>
              </a:rPr>
              <a:t>:</a:t>
            </a:r>
          </a:p>
          <a:p>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const</a:t>
            </a:r>
            <a:r>
              <a:rPr lang="en-US" dirty="0" smtClean="0">
                <a:solidFill>
                  <a:srgbClr val="000000"/>
                </a:solidFill>
                <a:highlight>
                  <a:srgbClr val="FFFFFF"/>
                </a:highlight>
                <a:latin typeface="Consolas"/>
              </a:rPr>
              <a:t> </a:t>
            </a:r>
            <a:r>
              <a:rPr lang="en-US" i="1" dirty="0" smtClean="0">
                <a:solidFill>
                  <a:srgbClr val="0000FF"/>
                </a:solidFill>
                <a:highlight>
                  <a:srgbClr val="FFFFFF"/>
                </a:highlight>
                <a:latin typeface="Consolas"/>
              </a:rPr>
              <a:t>std</a:t>
            </a:r>
            <a:r>
              <a:rPr lang="en-US" i="1" dirty="0" smtClean="0">
                <a:solidFill>
                  <a:srgbClr val="000000"/>
                </a:solidFill>
                <a:highlight>
                  <a:srgbClr val="FFFFFF"/>
                </a:highlight>
                <a:latin typeface="Consolas"/>
              </a:rPr>
              <a:t>::</a:t>
            </a:r>
            <a:r>
              <a:rPr lang="en-US" i="1" dirty="0" err="1" smtClean="0">
                <a:solidFill>
                  <a:srgbClr val="0000FF"/>
                </a:solidFill>
                <a:highlight>
                  <a:srgbClr val="FFFFFF"/>
                </a:highlight>
                <a:latin typeface="Consolas"/>
              </a:rPr>
              <a:t>unique_ptr</a:t>
            </a:r>
            <a:r>
              <a:rPr lang="en-US" i="1" dirty="0" smtClean="0">
                <a:solidFill>
                  <a:srgbClr val="000000"/>
                </a:solidFill>
                <a:highlight>
                  <a:srgbClr val="FFFFFF"/>
                </a:highlight>
                <a:latin typeface="Consolas"/>
              </a:rPr>
              <a:t>&lt;</a:t>
            </a:r>
            <a:r>
              <a:rPr lang="en-US" i="1" dirty="0" err="1" smtClean="0">
                <a:solidFill>
                  <a:srgbClr val="0000FF"/>
                </a:solidFill>
                <a:highlight>
                  <a:srgbClr val="FFFFFF"/>
                </a:highlight>
                <a:latin typeface="Consolas"/>
              </a:rPr>
              <a:t>PlatformImpl</a:t>
            </a:r>
            <a:r>
              <a:rPr lang="en-US" i="1" dirty="0" smtClean="0">
                <a:solidFill>
                  <a:srgbClr val="000000"/>
                </a:solidFill>
                <a:highlight>
                  <a:srgbClr val="FFFFFF"/>
                </a:highlight>
                <a:latin typeface="Consolas"/>
              </a:rPr>
              <a:t>&gt; </a:t>
            </a:r>
            <a:r>
              <a:rPr lang="en-US" i="1" dirty="0" err="1" smtClean="0">
                <a:solidFill>
                  <a:srgbClr val="000080"/>
                </a:solidFill>
                <a:highlight>
                  <a:srgbClr val="FFFFFF"/>
                </a:highlight>
                <a:latin typeface="Consolas"/>
              </a:rPr>
              <a:t>impl</a:t>
            </a:r>
            <a:r>
              <a:rPr lang="en-US" i="1" dirty="0" smtClean="0">
                <a:solidFill>
                  <a:srgbClr val="000080"/>
                </a:solidFill>
                <a:highlight>
                  <a:srgbClr val="FFFFFF"/>
                </a:highlight>
                <a:latin typeface="Consolas"/>
              </a:rPr>
              <a:t>_</a:t>
            </a:r>
            <a:r>
              <a:rPr lang="en-US" i="1" dirty="0" smtClean="0">
                <a:solidFill>
                  <a:srgbClr val="000000"/>
                </a:solidFill>
                <a:highlight>
                  <a:srgbClr val="FFFFFF"/>
                </a:highlight>
                <a:latin typeface="Consolas"/>
              </a:rPr>
              <a:t>;</a:t>
            </a:r>
          </a:p>
          <a:p>
            <a:r>
              <a:rPr lang="en-US" dirty="0" smtClean="0">
                <a:solidFill>
                  <a:srgbClr val="000000"/>
                </a:solidFill>
                <a:highlight>
                  <a:srgbClr val="FFFFFF"/>
                </a:highlight>
                <a:latin typeface="Consolas"/>
              </a:rPr>
              <a:t>};</a:t>
            </a:r>
          </a:p>
          <a:p>
            <a:r>
              <a:rPr lang="en-US" dirty="0" smtClean="0">
                <a:solidFill>
                  <a:srgbClr val="008000"/>
                </a:solidFill>
                <a:highlight>
                  <a:srgbClr val="FFFFFF"/>
                </a:highlight>
                <a:latin typeface="Consolas"/>
              </a:rPr>
              <a:t>//platform_interface.cpp</a:t>
            </a:r>
            <a:endParaRPr lang="en-US" dirty="0" smtClean="0">
              <a:solidFill>
                <a:srgbClr val="000000"/>
              </a:solidFill>
              <a:highlight>
                <a:srgbClr val="FFFFFF"/>
              </a:highlight>
              <a:latin typeface="Consolas"/>
            </a:endParaRPr>
          </a:p>
          <a:p>
            <a:r>
              <a:rPr lang="en-US" dirty="0" smtClean="0">
                <a:solidFill>
                  <a:srgbClr val="008000"/>
                </a:solidFill>
                <a:highlight>
                  <a:srgbClr val="FFFFFF"/>
                </a:highlight>
                <a:latin typeface="Consolas"/>
              </a:rPr>
              <a:t>//#include "win/</a:t>
            </a:r>
            <a:r>
              <a:rPr lang="en-US" dirty="0" err="1" smtClean="0">
                <a:solidFill>
                  <a:srgbClr val="008000"/>
                </a:solidFill>
                <a:highlight>
                  <a:srgbClr val="FFFFFF"/>
                </a:highlight>
                <a:latin typeface="Consolas"/>
              </a:rPr>
              <a:t>platform.h</a:t>
            </a:r>
            <a:r>
              <a:rPr lang="en-US" dirty="0" smtClean="0">
                <a:solidFill>
                  <a:srgbClr val="008000"/>
                </a:solidFill>
                <a:highlight>
                  <a:srgbClr val="FFFFFF"/>
                </a:highlight>
                <a:latin typeface="Consolas"/>
              </a:rPr>
              <a:t>"</a:t>
            </a:r>
            <a:endParaRPr lang="en-US" dirty="0" smtClean="0">
              <a:solidFill>
                <a:srgbClr val="000000"/>
              </a:solidFill>
              <a:highlight>
                <a:srgbClr val="FFFFFF"/>
              </a:highlight>
              <a:latin typeface="Consolas"/>
            </a:endParaRPr>
          </a:p>
          <a:p>
            <a:r>
              <a:rPr lang="en-US" dirty="0" err="1" smtClean="0">
                <a:solidFill>
                  <a:srgbClr val="0000FF"/>
                </a:solidFill>
                <a:highlight>
                  <a:srgbClr val="FFFFFF"/>
                </a:highlight>
                <a:latin typeface="Consolas"/>
              </a:rPr>
              <a:t>PlatformInterface</a:t>
            </a:r>
            <a:r>
              <a:rPr lang="en-US" dirty="0" smtClean="0">
                <a:solidFill>
                  <a:srgbClr val="000000"/>
                </a:solidFill>
                <a:highlight>
                  <a:srgbClr val="FFFFFF"/>
                </a:highlight>
                <a:latin typeface="Consolas"/>
              </a:rPr>
              <a:t>() : </a:t>
            </a:r>
            <a:r>
              <a:rPr lang="en-US" dirty="0" err="1" smtClean="0">
                <a:solidFill>
                  <a:srgbClr val="000080"/>
                </a:solidFill>
                <a:highlight>
                  <a:srgbClr val="FFFFFF"/>
                </a:highlight>
                <a:latin typeface="Consolas"/>
              </a:rPr>
              <a:t>impl</a:t>
            </a:r>
            <a:r>
              <a:rPr lang="en-US" dirty="0" smtClean="0">
                <a:solidFill>
                  <a:srgbClr val="000080"/>
                </a:solidFill>
                <a:highlight>
                  <a:srgbClr val="FFFFFF"/>
                </a:highlight>
                <a:latin typeface="Consolas"/>
              </a:rPr>
              <a:t>_</a:t>
            </a:r>
            <a:r>
              <a:rPr lang="en-US" dirty="0" smtClean="0">
                <a:solidFill>
                  <a:srgbClr val="000000"/>
                </a:solidFill>
                <a:highlight>
                  <a:srgbClr val="FFFFFF"/>
                </a:highlight>
                <a:latin typeface="Consolas"/>
              </a:rPr>
              <a:t>(</a:t>
            </a:r>
            <a:r>
              <a:rPr lang="en-US" i="1" dirty="0" smtClean="0">
                <a:solidFill>
                  <a:srgbClr val="0000FF"/>
                </a:solidFill>
                <a:highlight>
                  <a:srgbClr val="FFFFFF"/>
                </a:highlight>
                <a:latin typeface="Consolas"/>
              </a:rPr>
              <a:t>std</a:t>
            </a:r>
            <a:r>
              <a:rPr lang="en-US" i="1" dirty="0" smtClean="0">
                <a:solidFill>
                  <a:srgbClr val="000000"/>
                </a:solidFill>
                <a:highlight>
                  <a:srgbClr val="FFFFFF"/>
                </a:highlight>
                <a:latin typeface="Consolas"/>
              </a:rPr>
              <a:t>::</a:t>
            </a:r>
            <a:r>
              <a:rPr lang="en-US" i="1" dirty="0" err="1" smtClean="0">
                <a:solidFill>
                  <a:srgbClr val="880000"/>
                </a:solidFill>
                <a:highlight>
                  <a:srgbClr val="FFFFFF"/>
                </a:highlight>
                <a:latin typeface="Consolas"/>
              </a:rPr>
              <a:t>make_unique</a:t>
            </a:r>
            <a:r>
              <a:rPr lang="en-US" i="1" dirty="0" smtClean="0">
                <a:solidFill>
                  <a:srgbClr val="000000"/>
                </a:solidFill>
                <a:highlight>
                  <a:srgbClr val="FFFFFF"/>
                </a:highlight>
                <a:latin typeface="Consolas"/>
              </a:rPr>
              <a:t>&lt;</a:t>
            </a:r>
            <a:r>
              <a:rPr lang="en-US" i="1" dirty="0" err="1" smtClean="0">
                <a:solidFill>
                  <a:srgbClr val="0000FF"/>
                </a:solidFill>
                <a:highlight>
                  <a:srgbClr val="FFFFFF"/>
                </a:highlight>
                <a:latin typeface="Consolas"/>
              </a:rPr>
              <a:t>PlatformImpl</a:t>
            </a:r>
            <a:r>
              <a:rPr lang="en-US" i="1" dirty="0" smtClean="0">
                <a:solidFill>
                  <a:srgbClr val="000000"/>
                </a:solidFill>
                <a:highlight>
                  <a:srgbClr val="FFFFFF"/>
                </a:highlight>
                <a:latin typeface="Consolas"/>
              </a:rPr>
              <a:t>&gt;())</a:t>
            </a:r>
          </a:p>
          <a:p>
            <a:r>
              <a:rPr lang="en-US" dirty="0" smtClean="0">
                <a:solidFill>
                  <a:srgbClr val="000000"/>
                </a:solidFill>
                <a:highlight>
                  <a:srgbClr val="FFFFFF"/>
                </a:highlight>
                <a:latin typeface="Consolas"/>
              </a:rPr>
              <a:t>{}</a:t>
            </a:r>
          </a:p>
          <a:p>
            <a:r>
              <a:rPr lang="en-US" dirty="0" smtClean="0">
                <a:solidFill>
                  <a:srgbClr val="0000FF"/>
                </a:solidFill>
                <a:highlight>
                  <a:srgbClr val="FFFFFF"/>
                </a:highlight>
                <a:latin typeface="Consolas"/>
              </a:rPr>
              <a:t>void</a:t>
            </a:r>
            <a:r>
              <a:rPr lang="en-US" dirty="0" smtClean="0">
                <a:solidFill>
                  <a:srgbClr val="000000"/>
                </a:solidFill>
                <a:highlight>
                  <a:srgbClr val="FFFFFF"/>
                </a:highlight>
                <a:latin typeface="Consolas"/>
              </a:rPr>
              <a:t>* allocate(</a:t>
            </a:r>
            <a:r>
              <a:rPr lang="en-US" i="1" dirty="0" err="1" smtClean="0">
                <a:solidFill>
                  <a:srgbClr val="0000FF"/>
                </a:solidFill>
                <a:highlight>
                  <a:srgbClr val="FFFFFF"/>
                </a:highlight>
                <a:latin typeface="Consolas"/>
              </a:rPr>
              <a:t>size_t</a:t>
            </a:r>
            <a:r>
              <a:rPr lang="en-US" i="1" dirty="0" smtClean="0">
                <a:solidFill>
                  <a:srgbClr val="000000"/>
                </a:solidFill>
                <a:highlight>
                  <a:srgbClr val="FFFFFF"/>
                </a:highlight>
                <a:latin typeface="Consolas"/>
              </a:rPr>
              <a:t> </a:t>
            </a:r>
            <a:r>
              <a:rPr lang="en-US" i="1" dirty="0" smtClean="0">
                <a:solidFill>
                  <a:srgbClr val="000080"/>
                </a:solidFill>
                <a:highlight>
                  <a:srgbClr val="FFFFFF"/>
                </a:highlight>
                <a:latin typeface="Consolas"/>
              </a:rPr>
              <a:t>size</a:t>
            </a:r>
            <a:r>
              <a:rPr lang="en-US" i="1" dirty="0" smtClean="0">
                <a:solidFill>
                  <a:srgbClr val="000000"/>
                </a:solidFill>
                <a:highlight>
                  <a:srgbClr val="FFFFFF"/>
                </a:highlight>
                <a:latin typeface="Consolas"/>
              </a:rPr>
              <a:t>)</a:t>
            </a:r>
            <a:r>
              <a:rPr lang="en-US" dirty="0" smtClean="0">
                <a:solidFill>
                  <a:srgbClr val="000000"/>
                </a:solidFill>
                <a:highlight>
                  <a:srgbClr val="FFFFFF"/>
                </a:highlight>
                <a:latin typeface="Consolas"/>
              </a:rPr>
              <a:t>{</a:t>
            </a:r>
          </a:p>
          <a:p>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return</a:t>
            </a:r>
            <a:r>
              <a:rPr lang="en-US" dirty="0" smtClean="0">
                <a:solidFill>
                  <a:srgbClr val="000000"/>
                </a:solidFill>
                <a:highlight>
                  <a:srgbClr val="FFFFFF"/>
                </a:highlight>
                <a:latin typeface="Consolas"/>
              </a:rPr>
              <a:t> </a:t>
            </a:r>
            <a:r>
              <a:rPr lang="en-US" dirty="0" err="1" smtClean="0">
                <a:solidFill>
                  <a:srgbClr val="000000"/>
                </a:solidFill>
                <a:highlight>
                  <a:srgbClr val="FFFFFF"/>
                </a:highlight>
                <a:latin typeface="Consolas"/>
              </a:rPr>
              <a:t>impl</a:t>
            </a:r>
            <a:r>
              <a:rPr lang="en-US" dirty="0" smtClean="0">
                <a:solidFill>
                  <a:srgbClr val="000000"/>
                </a:solidFill>
                <a:highlight>
                  <a:srgbClr val="FFFFFF"/>
                </a:highlight>
                <a:latin typeface="Consolas"/>
              </a:rPr>
              <a:t>-&gt;</a:t>
            </a:r>
            <a:r>
              <a:rPr lang="en-US" dirty="0" err="1" smtClean="0">
                <a:solidFill>
                  <a:srgbClr val="000000"/>
                </a:solidFill>
                <a:highlight>
                  <a:srgbClr val="FFFFFF"/>
                </a:highlight>
                <a:latin typeface="Consolas"/>
              </a:rPr>
              <a:t>allocate_aligned</a:t>
            </a:r>
            <a:r>
              <a:rPr lang="en-US" dirty="0" smtClean="0">
                <a:solidFill>
                  <a:srgbClr val="000000"/>
                </a:solidFill>
                <a:highlight>
                  <a:srgbClr val="FFFFFF"/>
                </a:highlight>
                <a:latin typeface="Consolas"/>
              </a:rPr>
              <a:t>(</a:t>
            </a:r>
            <a:r>
              <a:rPr lang="en-US" dirty="0" smtClean="0">
                <a:solidFill>
                  <a:srgbClr val="000080"/>
                </a:solidFill>
                <a:highlight>
                  <a:srgbClr val="FFFFFF"/>
                </a:highlight>
                <a:latin typeface="Consolas"/>
              </a:rPr>
              <a:t>size</a:t>
            </a:r>
            <a:r>
              <a:rPr lang="en-US" dirty="0" smtClean="0">
                <a:solidFill>
                  <a:srgbClr val="000000"/>
                </a:solidFill>
                <a:highlight>
                  <a:srgbClr val="FFFFFF"/>
                </a:highlight>
                <a:latin typeface="Consolas"/>
              </a:rPr>
              <a:t>);</a:t>
            </a:r>
          </a:p>
          <a:p>
            <a:r>
              <a:rPr lang="en-US" dirty="0" smtClean="0">
                <a:solidFill>
                  <a:srgbClr val="000000"/>
                </a:solidFill>
                <a:highlight>
                  <a:srgbClr val="FFFFFF"/>
                </a:highlight>
                <a:latin typeface="Consolas"/>
              </a:rPr>
              <a:t>}</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Safe double checked locking</a:t>
            </a:r>
            <a:endParaRPr lang="en-US" dirty="0"/>
          </a:p>
        </p:txBody>
      </p:sp>
      <p:sp>
        <p:nvSpPr>
          <p:cNvPr id="3" name="Content Placeholder 2"/>
          <p:cNvSpPr>
            <a:spLocks noGrp="1"/>
          </p:cNvSpPr>
          <p:nvPr>
            <p:ph sz="quarter" idx="1"/>
          </p:nvPr>
        </p:nvSpPr>
        <p:spPr/>
        <p:txBody>
          <a:bodyPr/>
          <a:lstStyle/>
          <a:p>
            <a:pPr>
              <a:buNone/>
            </a:pPr>
            <a:r>
              <a:rPr lang="en-US" dirty="0" smtClean="0"/>
              <a:t>What is double checked locking?</a:t>
            </a:r>
          </a:p>
          <a:p>
            <a:pPr>
              <a:buNone/>
            </a:pPr>
            <a:r>
              <a:rPr lang="en-US" sz="2400" dirty="0" smtClean="0"/>
              <a:t>Let’s begin with the singleton,  if you want to write a thread safe singleton.</a:t>
            </a:r>
          </a:p>
          <a:p>
            <a:pPr>
              <a:buNone/>
            </a:pPr>
            <a:r>
              <a:rPr lang="en-US" sz="2400" dirty="0" smtClean="0"/>
              <a:t>The basic approach</a:t>
            </a:r>
          </a:p>
          <a:p>
            <a:pPr>
              <a:buNone/>
            </a:pPr>
            <a:endParaRPr lang="en-US" sz="2400" dirty="0" smtClean="0"/>
          </a:p>
          <a:p>
            <a:pPr>
              <a:buNone/>
            </a:pPr>
            <a:endParaRPr lang="en-US" dirty="0"/>
          </a:p>
        </p:txBody>
      </p:sp>
      <p:sp>
        <p:nvSpPr>
          <p:cNvPr id="4" name="TextBox 3"/>
          <p:cNvSpPr txBox="1"/>
          <p:nvPr/>
        </p:nvSpPr>
        <p:spPr>
          <a:xfrm>
            <a:off x="642910" y="3214686"/>
            <a:ext cx="8579593" cy="2308324"/>
          </a:xfrm>
          <a:prstGeom prst="rect">
            <a:avLst/>
          </a:prstGeom>
          <a:noFill/>
        </p:spPr>
        <p:txBody>
          <a:bodyPr wrap="none" rtlCol="0">
            <a:spAutoFit/>
          </a:bodyPr>
          <a:lstStyle/>
          <a:p>
            <a:r>
              <a:rPr lang="en-US" dirty="0" smtClean="0">
                <a:solidFill>
                  <a:srgbClr val="0000FF"/>
                </a:solidFill>
                <a:highlight>
                  <a:srgbClr val="FFFFFF"/>
                </a:highlight>
                <a:latin typeface="Consolas"/>
              </a:rPr>
              <a:t>Singleton</a:t>
            </a:r>
            <a:r>
              <a:rPr lang="en-US" dirty="0" smtClean="0">
                <a:solidFill>
                  <a:srgbClr val="000000"/>
                </a:solidFill>
                <a:highlight>
                  <a:srgbClr val="FFFFFF"/>
                </a:highlight>
                <a:latin typeface="Consolas"/>
              </a:rPr>
              <a:t>* </a:t>
            </a:r>
            <a:r>
              <a:rPr lang="en-US" dirty="0" err="1" smtClean="0">
                <a:solidFill>
                  <a:srgbClr val="880000"/>
                </a:solidFill>
                <a:highlight>
                  <a:srgbClr val="FFFFFF"/>
                </a:highlight>
                <a:latin typeface="Consolas"/>
              </a:rPr>
              <a:t>get_instance</a:t>
            </a:r>
            <a:r>
              <a:rPr lang="en-US" dirty="0" smtClean="0">
                <a:solidFill>
                  <a:srgbClr val="000000"/>
                </a:solidFill>
                <a:highlight>
                  <a:srgbClr val="FFFFFF"/>
                </a:highlight>
                <a:latin typeface="Consolas"/>
              </a:rPr>
              <a:t>() {</a:t>
            </a:r>
          </a:p>
          <a:p>
            <a:r>
              <a:rPr lang="en-US" i="1" dirty="0" smtClean="0">
                <a:solidFill>
                  <a:srgbClr val="008000"/>
                </a:solidFill>
                <a:highlight>
                  <a:srgbClr val="FFFFFF"/>
                </a:highlight>
                <a:latin typeface="Consolas"/>
              </a:rPr>
              <a:t>	//scope lock</a:t>
            </a:r>
            <a:r>
              <a:rPr lang="en-US" altLang="zh-CN" i="1" dirty="0" smtClean="0">
                <a:solidFill>
                  <a:srgbClr val="008000"/>
                </a:solidFill>
                <a:highlight>
                  <a:srgbClr val="FFFFFF"/>
                </a:highlight>
                <a:latin typeface="Consolas"/>
              </a:rPr>
              <a:t>, low throughput, only one thread per call</a:t>
            </a:r>
            <a:endParaRPr lang="en-US" dirty="0" smtClean="0">
              <a:solidFill>
                <a:srgbClr val="000000"/>
              </a:solidFill>
              <a:highlight>
                <a:srgbClr val="FFFFFF"/>
              </a:highlight>
              <a:latin typeface="Consolas"/>
            </a:endParaRPr>
          </a:p>
          <a:p>
            <a:r>
              <a:rPr lang="en-US" i="1" dirty="0" smtClean="0">
                <a:solidFill>
                  <a:srgbClr val="0000FF"/>
                </a:solidFill>
                <a:highlight>
                  <a:srgbClr val="FFFFFF"/>
                </a:highlight>
                <a:latin typeface="Consolas"/>
              </a:rPr>
              <a:t>	std</a:t>
            </a:r>
            <a:r>
              <a:rPr lang="en-US" i="1" dirty="0" smtClean="0">
                <a:solidFill>
                  <a:srgbClr val="000000"/>
                </a:solidFill>
                <a:highlight>
                  <a:srgbClr val="FFFFFF"/>
                </a:highlight>
                <a:latin typeface="Consolas"/>
              </a:rPr>
              <a:t>::</a:t>
            </a:r>
            <a:r>
              <a:rPr lang="en-US" i="1" dirty="0" err="1" smtClean="0">
                <a:solidFill>
                  <a:srgbClr val="0000FF"/>
                </a:solidFill>
                <a:highlight>
                  <a:srgbClr val="FFFFFF"/>
                </a:highlight>
                <a:latin typeface="Consolas"/>
              </a:rPr>
              <a:t>lock_guard</a:t>
            </a:r>
            <a:r>
              <a:rPr lang="en-US" i="1" dirty="0" smtClean="0">
                <a:solidFill>
                  <a:srgbClr val="000000"/>
                </a:solidFill>
                <a:highlight>
                  <a:srgbClr val="FFFFFF"/>
                </a:highlight>
                <a:latin typeface="Consolas"/>
              </a:rPr>
              <a:t>&lt;</a:t>
            </a:r>
            <a:r>
              <a:rPr lang="en-US" i="1" dirty="0" smtClean="0">
                <a:solidFill>
                  <a:srgbClr val="0000FF"/>
                </a:solidFill>
                <a:highlight>
                  <a:srgbClr val="FFFFFF"/>
                </a:highlight>
                <a:latin typeface="Consolas"/>
              </a:rPr>
              <a:t>std</a:t>
            </a:r>
            <a:r>
              <a:rPr lang="en-US" i="1" dirty="0" smtClean="0">
                <a:solidFill>
                  <a:srgbClr val="000000"/>
                </a:solidFill>
                <a:highlight>
                  <a:srgbClr val="FFFFFF"/>
                </a:highlight>
                <a:latin typeface="Consolas"/>
              </a:rPr>
              <a:t>::</a:t>
            </a:r>
            <a:r>
              <a:rPr lang="en-US" i="1" dirty="0" err="1" smtClean="0">
                <a:solidFill>
                  <a:srgbClr val="0000FF"/>
                </a:solidFill>
                <a:highlight>
                  <a:srgbClr val="FFFFFF"/>
                </a:highlight>
                <a:latin typeface="Consolas"/>
              </a:rPr>
              <a:t>mutex</a:t>
            </a:r>
            <a:r>
              <a:rPr lang="en-US" i="1" dirty="0" smtClean="0">
                <a:solidFill>
                  <a:srgbClr val="000000"/>
                </a:solidFill>
                <a:highlight>
                  <a:srgbClr val="FFFFFF"/>
                </a:highlight>
                <a:latin typeface="Consolas"/>
              </a:rPr>
              <a:t>&gt; </a:t>
            </a:r>
            <a:r>
              <a:rPr lang="en-US" i="1" dirty="0" err="1" smtClean="0">
                <a:solidFill>
                  <a:srgbClr val="000080"/>
                </a:solidFill>
                <a:highlight>
                  <a:srgbClr val="FFFFFF"/>
                </a:highlight>
                <a:latin typeface="Consolas"/>
              </a:rPr>
              <a:t>instance_guard</a:t>
            </a:r>
            <a:r>
              <a:rPr lang="en-US" i="1" dirty="0" smtClean="0">
                <a:solidFill>
                  <a:srgbClr val="000000"/>
                </a:solidFill>
                <a:highlight>
                  <a:srgbClr val="FFFFFF"/>
                </a:highlight>
                <a:latin typeface="Consolas"/>
              </a:rPr>
              <a:t>(</a:t>
            </a:r>
            <a:r>
              <a:rPr lang="en-US" i="1" dirty="0" err="1" smtClean="0">
                <a:solidFill>
                  <a:srgbClr val="000000"/>
                </a:solidFill>
                <a:highlight>
                  <a:srgbClr val="FFFFFF"/>
                </a:highlight>
                <a:latin typeface="Consolas"/>
              </a:rPr>
              <a:t>instance_lock</a:t>
            </a:r>
            <a:r>
              <a:rPr lang="en-US" i="1" dirty="0" smtClean="0">
                <a:solidFill>
                  <a:srgbClr val="000000"/>
                </a:solidFill>
                <a:highlight>
                  <a:srgbClr val="FFFFFF"/>
                </a:highlight>
                <a:latin typeface="Consolas"/>
              </a:rPr>
              <a:t>_);</a:t>
            </a:r>
          </a:p>
          <a:p>
            <a:r>
              <a:rPr lang="en-US" dirty="0" smtClean="0">
                <a:solidFill>
                  <a:srgbClr val="0000FF"/>
                </a:solidFill>
                <a:highlight>
                  <a:srgbClr val="FFFFFF"/>
                </a:highlight>
                <a:latin typeface="Consolas"/>
              </a:rPr>
              <a:t>	if</a:t>
            </a:r>
            <a:r>
              <a:rPr lang="en-US" dirty="0" smtClean="0">
                <a:solidFill>
                  <a:srgbClr val="000000"/>
                </a:solidFill>
                <a:highlight>
                  <a:srgbClr val="FFFFFF"/>
                </a:highlight>
                <a:latin typeface="Consolas"/>
              </a:rPr>
              <a:t> (</a:t>
            </a:r>
            <a:r>
              <a:rPr lang="en-US" dirty="0" smtClean="0">
                <a:solidFill>
                  <a:srgbClr val="000080"/>
                </a:solidFill>
                <a:highlight>
                  <a:srgbClr val="FFFFFF"/>
                </a:highlight>
                <a:latin typeface="Consolas"/>
              </a:rPr>
              <a:t>instance_</a:t>
            </a:r>
            <a:r>
              <a:rPr lang="en-US" dirty="0" smtClean="0">
                <a:solidFill>
                  <a:srgbClr val="000000"/>
                </a:solidFill>
                <a:highlight>
                  <a:srgbClr val="FFFFFF"/>
                </a:highlight>
                <a:latin typeface="Consolas"/>
              </a:rPr>
              <a:t> == </a:t>
            </a:r>
            <a:r>
              <a:rPr lang="en-US" dirty="0" err="1" smtClean="0">
                <a:solidFill>
                  <a:srgbClr val="0000FF"/>
                </a:solidFill>
                <a:highlight>
                  <a:srgbClr val="FFFFFF"/>
                </a:highlight>
                <a:latin typeface="Consolas"/>
              </a:rPr>
              <a:t>nullptr</a:t>
            </a:r>
            <a:r>
              <a:rPr lang="en-US" dirty="0" smtClean="0">
                <a:solidFill>
                  <a:srgbClr val="000000"/>
                </a:solidFill>
                <a:highlight>
                  <a:srgbClr val="FFFFFF"/>
                </a:highlight>
                <a:latin typeface="Consolas"/>
              </a:rPr>
              <a:t>) {</a:t>
            </a:r>
          </a:p>
          <a:p>
            <a:r>
              <a:rPr lang="en-US" dirty="0" smtClean="0">
                <a:solidFill>
                  <a:srgbClr val="000000"/>
                </a:solidFill>
                <a:highlight>
                  <a:srgbClr val="FFFFFF"/>
                </a:highlight>
                <a:latin typeface="Consolas"/>
              </a:rPr>
              <a:t>            </a:t>
            </a:r>
            <a:r>
              <a:rPr lang="en-US" dirty="0" smtClean="0">
                <a:solidFill>
                  <a:srgbClr val="000080"/>
                </a:solidFill>
                <a:highlight>
                  <a:srgbClr val="FFFFFF"/>
                </a:highlight>
                <a:latin typeface="Consolas"/>
              </a:rPr>
              <a:t>instance_</a:t>
            </a:r>
            <a:r>
              <a:rPr lang="en-US" dirty="0" smtClean="0">
                <a:solidFill>
                  <a:srgbClr val="000000"/>
                </a:solidFill>
                <a:highlight>
                  <a:srgbClr val="FFFFFF"/>
                </a:highlight>
                <a:latin typeface="Consolas"/>
              </a:rPr>
              <a:t> = </a:t>
            </a:r>
            <a:r>
              <a:rPr lang="en-US" dirty="0" smtClean="0">
                <a:solidFill>
                  <a:srgbClr val="008080"/>
                </a:solidFill>
                <a:highlight>
                  <a:srgbClr val="FFFFFF"/>
                </a:highlight>
                <a:latin typeface="Consolas"/>
              </a:rPr>
              <a:t>new</a:t>
            </a: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Singleton</a:t>
            </a:r>
            <a:r>
              <a:rPr lang="en-US" dirty="0" smtClean="0">
                <a:solidFill>
                  <a:srgbClr val="000000"/>
                </a:solidFill>
                <a:highlight>
                  <a:srgbClr val="FFFFFF"/>
                </a:highlight>
                <a:latin typeface="Consolas"/>
              </a:rPr>
              <a:t>{};</a:t>
            </a:r>
          </a:p>
          <a:p>
            <a:r>
              <a:rPr lang="en-US" dirty="0" smtClean="0">
                <a:solidFill>
                  <a:srgbClr val="000000"/>
                </a:solidFill>
                <a:highlight>
                  <a:srgbClr val="FFFFFF"/>
                </a:highlight>
                <a:latin typeface="Consolas"/>
              </a:rPr>
              <a:t>        }</a:t>
            </a:r>
          </a:p>
          <a:p>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return</a:t>
            </a:r>
            <a:r>
              <a:rPr lang="en-US" dirty="0" smtClean="0">
                <a:solidFill>
                  <a:srgbClr val="000000"/>
                </a:solidFill>
                <a:highlight>
                  <a:srgbClr val="FFFFFF"/>
                </a:highlight>
                <a:latin typeface="Consolas"/>
              </a:rPr>
              <a:t> </a:t>
            </a:r>
            <a:r>
              <a:rPr lang="en-US" dirty="0" smtClean="0">
                <a:solidFill>
                  <a:srgbClr val="000080"/>
                </a:solidFill>
                <a:highlight>
                  <a:srgbClr val="FFFFFF"/>
                </a:highlight>
                <a:latin typeface="Consolas"/>
              </a:rPr>
              <a:t>instance_</a:t>
            </a:r>
            <a:r>
              <a:rPr lang="en-US" dirty="0" smtClean="0">
                <a:solidFill>
                  <a:srgbClr val="000000"/>
                </a:solidFill>
                <a:highlight>
                  <a:srgbClr val="FFFFFF"/>
                </a:highlight>
                <a:latin typeface="Consolas"/>
              </a:rPr>
              <a:t>;</a:t>
            </a:r>
          </a:p>
          <a:p>
            <a:r>
              <a:rPr lang="en-US" dirty="0" smtClean="0">
                <a:solidFill>
                  <a:srgbClr val="000000"/>
                </a:solidFill>
                <a:highlight>
                  <a:srgbClr val="FFFFFF"/>
                </a:highlight>
                <a:latin typeface="Consolas"/>
              </a:rPr>
              <a:t>}</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Safe double checked locking</a:t>
            </a:r>
            <a:endParaRPr lang="en-US" dirty="0"/>
          </a:p>
        </p:txBody>
      </p:sp>
      <p:sp>
        <p:nvSpPr>
          <p:cNvPr id="3" name="Content Placeholder 2"/>
          <p:cNvSpPr>
            <a:spLocks noGrp="1"/>
          </p:cNvSpPr>
          <p:nvPr>
            <p:ph sz="quarter" idx="1"/>
          </p:nvPr>
        </p:nvSpPr>
        <p:spPr/>
        <p:txBody>
          <a:bodyPr/>
          <a:lstStyle/>
          <a:p>
            <a:pPr>
              <a:buNone/>
            </a:pPr>
            <a:r>
              <a:rPr lang="en-US" dirty="0" smtClean="0"/>
              <a:t>What is double checked locking?</a:t>
            </a:r>
          </a:p>
          <a:p>
            <a:pPr>
              <a:buNone/>
            </a:pPr>
            <a:r>
              <a:rPr lang="en-US" sz="2400" dirty="0" smtClean="0"/>
              <a:t>Let’s begin with the singleton,  if you want to write a thread safe singleton.</a:t>
            </a:r>
          </a:p>
          <a:p>
            <a:pPr>
              <a:buNone/>
            </a:pPr>
            <a:r>
              <a:rPr lang="en-US" sz="2400" dirty="0" smtClean="0"/>
              <a:t>Then you want to do some improvement, because instance should create once, but locked every time. Looks good?</a:t>
            </a:r>
          </a:p>
          <a:p>
            <a:pPr>
              <a:buNone/>
            </a:pPr>
            <a:endParaRPr lang="en-US" sz="2400" dirty="0" smtClean="0"/>
          </a:p>
          <a:p>
            <a:pPr>
              <a:buNone/>
            </a:pPr>
            <a:endParaRPr lang="en-US" dirty="0"/>
          </a:p>
        </p:txBody>
      </p:sp>
      <p:sp>
        <p:nvSpPr>
          <p:cNvPr id="5" name="TextBox 4"/>
          <p:cNvSpPr txBox="1"/>
          <p:nvPr/>
        </p:nvSpPr>
        <p:spPr>
          <a:xfrm>
            <a:off x="785786" y="3500438"/>
            <a:ext cx="9682459" cy="2862322"/>
          </a:xfrm>
          <a:prstGeom prst="rect">
            <a:avLst/>
          </a:prstGeom>
          <a:noFill/>
        </p:spPr>
        <p:txBody>
          <a:bodyPr wrap="none" rtlCol="0">
            <a:spAutoFit/>
          </a:bodyPr>
          <a:lstStyle/>
          <a:p>
            <a:r>
              <a:rPr lang="en-US" dirty="0" smtClean="0">
                <a:solidFill>
                  <a:srgbClr val="0000FF"/>
                </a:solidFill>
                <a:highlight>
                  <a:srgbClr val="FFFFFF"/>
                </a:highlight>
                <a:latin typeface="Consolas"/>
              </a:rPr>
              <a:t>Singleton</a:t>
            </a:r>
            <a:r>
              <a:rPr lang="en-US" dirty="0" smtClean="0">
                <a:solidFill>
                  <a:srgbClr val="000000"/>
                </a:solidFill>
                <a:highlight>
                  <a:srgbClr val="FFFFFF"/>
                </a:highlight>
                <a:latin typeface="Consolas"/>
              </a:rPr>
              <a:t>* </a:t>
            </a:r>
            <a:r>
              <a:rPr lang="en-US" dirty="0" err="1" smtClean="0">
                <a:solidFill>
                  <a:srgbClr val="880000"/>
                </a:solidFill>
                <a:highlight>
                  <a:srgbClr val="FFFFFF"/>
                </a:highlight>
                <a:latin typeface="Consolas"/>
              </a:rPr>
              <a:t>get_instance</a:t>
            </a:r>
            <a:r>
              <a:rPr lang="en-US" dirty="0" smtClean="0">
                <a:solidFill>
                  <a:srgbClr val="000000"/>
                </a:solidFill>
                <a:highlight>
                  <a:srgbClr val="FFFFFF"/>
                </a:highlight>
                <a:latin typeface="Consolas"/>
              </a:rPr>
              <a:t>() {</a:t>
            </a:r>
          </a:p>
          <a:p>
            <a:r>
              <a:rPr lang="en-US" dirty="0" smtClean="0">
                <a:solidFill>
                  <a:srgbClr val="0000FF"/>
                </a:solidFill>
                <a:highlight>
                  <a:srgbClr val="FFFFFF"/>
                </a:highlight>
                <a:latin typeface="Consolas"/>
              </a:rPr>
              <a:t>  if</a:t>
            </a:r>
            <a:r>
              <a:rPr lang="en-US" dirty="0" smtClean="0">
                <a:solidFill>
                  <a:srgbClr val="000000"/>
                </a:solidFill>
                <a:highlight>
                  <a:srgbClr val="FFFFFF"/>
                </a:highlight>
                <a:latin typeface="Consolas"/>
              </a:rPr>
              <a:t> (</a:t>
            </a:r>
            <a:r>
              <a:rPr lang="en-US" dirty="0" smtClean="0">
                <a:solidFill>
                  <a:srgbClr val="000080"/>
                </a:solidFill>
                <a:highlight>
                  <a:srgbClr val="FFFFFF"/>
                </a:highlight>
                <a:latin typeface="Consolas"/>
              </a:rPr>
              <a:t>instance_</a:t>
            </a:r>
            <a:r>
              <a:rPr lang="en-US" dirty="0" smtClean="0">
                <a:solidFill>
                  <a:srgbClr val="000000"/>
                </a:solidFill>
                <a:highlight>
                  <a:srgbClr val="FFFFFF"/>
                </a:highlight>
                <a:latin typeface="Consolas"/>
              </a:rPr>
              <a:t> == </a:t>
            </a:r>
            <a:r>
              <a:rPr lang="en-US" dirty="0" err="1" smtClean="0">
                <a:solidFill>
                  <a:srgbClr val="0000FF"/>
                </a:solidFill>
                <a:highlight>
                  <a:srgbClr val="FFFFFF"/>
                </a:highlight>
                <a:latin typeface="Consolas"/>
              </a:rPr>
              <a:t>nullptr</a:t>
            </a:r>
            <a:r>
              <a:rPr lang="en-US" dirty="0" smtClean="0">
                <a:solidFill>
                  <a:srgbClr val="000000"/>
                </a:solidFill>
                <a:highlight>
                  <a:srgbClr val="FFFFFF"/>
                </a:highlight>
                <a:latin typeface="Consolas"/>
              </a:rPr>
              <a:t>) {</a:t>
            </a:r>
          </a:p>
          <a:p>
            <a:r>
              <a:rPr lang="en-US" i="1" dirty="0" smtClean="0">
                <a:solidFill>
                  <a:srgbClr val="0000FF"/>
                </a:solidFill>
                <a:highlight>
                  <a:srgbClr val="FFFFFF"/>
                </a:highlight>
                <a:latin typeface="Consolas"/>
              </a:rPr>
              <a:t>    std</a:t>
            </a:r>
            <a:r>
              <a:rPr lang="en-US" i="1" dirty="0" smtClean="0">
                <a:solidFill>
                  <a:srgbClr val="000000"/>
                </a:solidFill>
                <a:highlight>
                  <a:srgbClr val="FFFFFF"/>
                </a:highlight>
                <a:latin typeface="Consolas"/>
              </a:rPr>
              <a:t>::</a:t>
            </a:r>
            <a:r>
              <a:rPr lang="en-US" i="1" dirty="0" err="1" smtClean="0">
                <a:solidFill>
                  <a:srgbClr val="0000FF"/>
                </a:solidFill>
                <a:highlight>
                  <a:srgbClr val="FFFFFF"/>
                </a:highlight>
                <a:latin typeface="Consolas"/>
              </a:rPr>
              <a:t>lock_guard</a:t>
            </a:r>
            <a:r>
              <a:rPr lang="en-US" i="1" dirty="0" smtClean="0">
                <a:solidFill>
                  <a:srgbClr val="000000"/>
                </a:solidFill>
                <a:highlight>
                  <a:srgbClr val="FFFFFF"/>
                </a:highlight>
                <a:latin typeface="Consolas"/>
              </a:rPr>
              <a:t>&lt;</a:t>
            </a:r>
            <a:r>
              <a:rPr lang="en-US" i="1" dirty="0" smtClean="0">
                <a:solidFill>
                  <a:srgbClr val="0000FF"/>
                </a:solidFill>
                <a:highlight>
                  <a:srgbClr val="FFFFFF"/>
                </a:highlight>
                <a:latin typeface="Consolas"/>
              </a:rPr>
              <a:t>std</a:t>
            </a:r>
            <a:r>
              <a:rPr lang="en-US" i="1" dirty="0" smtClean="0">
                <a:solidFill>
                  <a:srgbClr val="000000"/>
                </a:solidFill>
                <a:highlight>
                  <a:srgbClr val="FFFFFF"/>
                </a:highlight>
                <a:latin typeface="Consolas"/>
              </a:rPr>
              <a:t>::</a:t>
            </a:r>
            <a:r>
              <a:rPr lang="en-US" i="1" dirty="0" err="1" smtClean="0">
                <a:solidFill>
                  <a:srgbClr val="0000FF"/>
                </a:solidFill>
                <a:highlight>
                  <a:srgbClr val="FFFFFF"/>
                </a:highlight>
                <a:latin typeface="Consolas"/>
              </a:rPr>
              <a:t>mutex</a:t>
            </a:r>
            <a:r>
              <a:rPr lang="en-US" i="1" dirty="0" smtClean="0">
                <a:solidFill>
                  <a:srgbClr val="000000"/>
                </a:solidFill>
                <a:highlight>
                  <a:srgbClr val="FFFFFF"/>
                </a:highlight>
                <a:latin typeface="Consolas"/>
              </a:rPr>
              <a:t>&gt; </a:t>
            </a:r>
            <a:r>
              <a:rPr lang="en-US" i="1" dirty="0" err="1" smtClean="0">
                <a:solidFill>
                  <a:srgbClr val="000080"/>
                </a:solidFill>
                <a:highlight>
                  <a:srgbClr val="FFFFFF"/>
                </a:highlight>
                <a:latin typeface="Consolas"/>
              </a:rPr>
              <a:t>instance_guard</a:t>
            </a:r>
            <a:r>
              <a:rPr lang="en-US" i="1" dirty="0" smtClean="0">
                <a:solidFill>
                  <a:srgbClr val="000000"/>
                </a:solidFill>
                <a:highlight>
                  <a:srgbClr val="FFFFFF"/>
                </a:highlight>
                <a:latin typeface="Consolas"/>
              </a:rPr>
              <a:t>(</a:t>
            </a:r>
            <a:r>
              <a:rPr lang="en-US" i="1" dirty="0" err="1" smtClean="0">
                <a:solidFill>
                  <a:srgbClr val="000080"/>
                </a:solidFill>
                <a:highlight>
                  <a:srgbClr val="FFFFFF"/>
                </a:highlight>
                <a:latin typeface="Consolas"/>
              </a:rPr>
              <a:t>instance_lock</a:t>
            </a:r>
            <a:r>
              <a:rPr lang="en-US" i="1" dirty="0" smtClean="0">
                <a:solidFill>
                  <a:srgbClr val="000080"/>
                </a:solidFill>
                <a:highlight>
                  <a:srgbClr val="FFFFFF"/>
                </a:highlight>
                <a:latin typeface="Consolas"/>
              </a:rPr>
              <a:t>_</a:t>
            </a:r>
            <a:r>
              <a:rPr lang="en-US" i="1" dirty="0" smtClean="0">
                <a:solidFill>
                  <a:srgbClr val="000000"/>
                </a:solidFill>
                <a:highlight>
                  <a:srgbClr val="FFFFFF"/>
                </a:highlight>
                <a:latin typeface="Consolas"/>
              </a:rPr>
              <a:t>);</a:t>
            </a:r>
            <a:r>
              <a:rPr lang="en-US" i="1" dirty="0" smtClean="0">
                <a:solidFill>
                  <a:srgbClr val="008000"/>
                </a:solidFill>
                <a:highlight>
                  <a:srgbClr val="FFFFFF"/>
                </a:highlight>
                <a:latin typeface="Consolas"/>
              </a:rPr>
              <a:t>//scope lock</a:t>
            </a:r>
            <a:endParaRPr lang="en-US" i="1" dirty="0" smtClean="0">
              <a:solidFill>
                <a:srgbClr val="000000"/>
              </a:solidFill>
              <a:highlight>
                <a:srgbClr val="FFFFFF"/>
              </a:highlight>
              <a:latin typeface="Consolas"/>
            </a:endParaRPr>
          </a:p>
          <a:p>
            <a:r>
              <a:rPr lang="en-US" dirty="0" smtClean="0">
                <a:solidFill>
                  <a:srgbClr val="008000"/>
                </a:solidFill>
                <a:highlight>
                  <a:srgbClr val="FFFFFF"/>
                </a:highlight>
                <a:latin typeface="Consolas"/>
              </a:rPr>
              <a:t>    //you know the existence of another thread</a:t>
            </a:r>
            <a:endParaRPr lang="en-US" dirty="0" smtClean="0">
              <a:solidFill>
                <a:srgbClr val="000000"/>
              </a:solidFill>
              <a:highlight>
                <a:srgbClr val="FFFFFF"/>
              </a:highlight>
              <a:latin typeface="Consolas"/>
            </a:endParaRPr>
          </a:p>
          <a:p>
            <a:r>
              <a:rPr lang="en-US" dirty="0" smtClean="0">
                <a:solidFill>
                  <a:srgbClr val="0000FF"/>
                </a:solidFill>
                <a:highlight>
                  <a:srgbClr val="FFFFFF"/>
                </a:highlight>
                <a:latin typeface="Consolas"/>
              </a:rPr>
              <a:t>    if</a:t>
            </a:r>
            <a:r>
              <a:rPr lang="en-US" dirty="0" smtClean="0">
                <a:solidFill>
                  <a:srgbClr val="000000"/>
                </a:solidFill>
                <a:highlight>
                  <a:srgbClr val="FFFFFF"/>
                </a:highlight>
                <a:latin typeface="Consolas"/>
              </a:rPr>
              <a:t> (</a:t>
            </a:r>
            <a:r>
              <a:rPr lang="en-US" dirty="0" smtClean="0">
                <a:solidFill>
                  <a:srgbClr val="000080"/>
                </a:solidFill>
                <a:highlight>
                  <a:srgbClr val="FFFFFF"/>
                </a:highlight>
                <a:latin typeface="Consolas"/>
              </a:rPr>
              <a:t>instance_</a:t>
            </a:r>
            <a:r>
              <a:rPr lang="en-US" dirty="0" smtClean="0">
                <a:solidFill>
                  <a:srgbClr val="000000"/>
                </a:solidFill>
                <a:highlight>
                  <a:srgbClr val="FFFFFF"/>
                </a:highlight>
                <a:latin typeface="Consolas"/>
              </a:rPr>
              <a:t> == </a:t>
            </a:r>
            <a:r>
              <a:rPr lang="en-US" dirty="0" err="1" smtClean="0">
                <a:solidFill>
                  <a:srgbClr val="0000FF"/>
                </a:solidFill>
                <a:highlight>
                  <a:srgbClr val="FFFFFF"/>
                </a:highlight>
                <a:latin typeface="Consolas"/>
              </a:rPr>
              <a:t>nullptr</a:t>
            </a:r>
            <a:r>
              <a:rPr lang="en-US" dirty="0" smtClean="0">
                <a:solidFill>
                  <a:srgbClr val="000000"/>
                </a:solidFill>
                <a:highlight>
                  <a:srgbClr val="FFFFFF"/>
                </a:highlight>
                <a:latin typeface="Consolas"/>
              </a:rPr>
              <a:t>) {</a:t>
            </a:r>
          </a:p>
          <a:p>
            <a:r>
              <a:rPr lang="en-US" dirty="0" smtClean="0">
                <a:solidFill>
                  <a:srgbClr val="000080"/>
                </a:solidFill>
                <a:highlight>
                  <a:srgbClr val="FFFFFF"/>
                </a:highlight>
                <a:latin typeface="Consolas"/>
              </a:rPr>
              <a:t>        instance_</a:t>
            </a:r>
            <a:r>
              <a:rPr lang="en-US" dirty="0" smtClean="0">
                <a:solidFill>
                  <a:srgbClr val="000000"/>
                </a:solidFill>
                <a:highlight>
                  <a:srgbClr val="FFFFFF"/>
                </a:highlight>
                <a:latin typeface="Consolas"/>
              </a:rPr>
              <a:t> = </a:t>
            </a:r>
            <a:r>
              <a:rPr lang="en-US" dirty="0" smtClean="0">
                <a:solidFill>
                  <a:srgbClr val="008080"/>
                </a:solidFill>
                <a:highlight>
                  <a:srgbClr val="FFFFFF"/>
                </a:highlight>
                <a:latin typeface="Consolas"/>
              </a:rPr>
              <a:t>new</a:t>
            </a:r>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Singleton</a:t>
            </a:r>
            <a:r>
              <a:rPr lang="en-US" dirty="0" smtClean="0">
                <a:solidFill>
                  <a:srgbClr val="000000"/>
                </a:solidFill>
                <a:highlight>
                  <a:srgbClr val="FFFFFF"/>
                </a:highlight>
                <a:latin typeface="Consolas"/>
              </a:rPr>
              <a:t>{};</a:t>
            </a:r>
          </a:p>
          <a:p>
            <a:r>
              <a:rPr lang="en-US" dirty="0" smtClean="0">
                <a:solidFill>
                  <a:srgbClr val="000000"/>
                </a:solidFill>
                <a:highlight>
                  <a:srgbClr val="FFFFFF"/>
                </a:highlight>
                <a:latin typeface="Consolas"/>
              </a:rPr>
              <a:t>    }</a:t>
            </a:r>
          </a:p>
          <a:p>
            <a:r>
              <a:rPr lang="en-US" dirty="0" smtClean="0">
                <a:solidFill>
                  <a:srgbClr val="000000"/>
                </a:solidFill>
                <a:highlight>
                  <a:srgbClr val="FFFFFF"/>
                </a:highlight>
                <a:latin typeface="Consolas"/>
              </a:rPr>
              <a:t>  }</a:t>
            </a:r>
          </a:p>
          <a:p>
            <a:r>
              <a:rPr lang="en-US" dirty="0" smtClean="0">
                <a:solidFill>
                  <a:srgbClr val="0000FF"/>
                </a:solidFill>
                <a:highlight>
                  <a:srgbClr val="FFFFFF"/>
                </a:highlight>
                <a:latin typeface="Consolas"/>
              </a:rPr>
              <a:t>  return</a:t>
            </a:r>
            <a:r>
              <a:rPr lang="en-US" dirty="0" smtClean="0">
                <a:solidFill>
                  <a:srgbClr val="000000"/>
                </a:solidFill>
                <a:highlight>
                  <a:srgbClr val="FFFFFF"/>
                </a:highlight>
                <a:latin typeface="Consolas"/>
              </a:rPr>
              <a:t> </a:t>
            </a:r>
            <a:r>
              <a:rPr lang="en-US" dirty="0" smtClean="0">
                <a:solidFill>
                  <a:srgbClr val="000080"/>
                </a:solidFill>
                <a:highlight>
                  <a:srgbClr val="FFFFFF"/>
                </a:highlight>
                <a:latin typeface="Consolas"/>
              </a:rPr>
              <a:t>instance_</a:t>
            </a:r>
            <a:r>
              <a:rPr lang="en-US" dirty="0" smtClean="0">
                <a:solidFill>
                  <a:srgbClr val="000000"/>
                </a:solidFill>
                <a:highlight>
                  <a:srgbClr val="FFFFFF"/>
                </a:highlight>
                <a:latin typeface="Consolas"/>
              </a:rPr>
              <a:t>;</a:t>
            </a:r>
          </a:p>
          <a:p>
            <a:r>
              <a:rPr lang="en-US" dirty="0" smtClean="0">
                <a:solidFill>
                  <a:srgbClr val="000000"/>
                </a:solidFill>
                <a:highlight>
                  <a:srgbClr val="FFFFFF"/>
                </a:highlight>
                <a:latin typeface="Consolas"/>
              </a:rPr>
              <a:t>}</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Safe double checked locking</a:t>
            </a:r>
            <a:endParaRPr lang="en-US" dirty="0"/>
          </a:p>
        </p:txBody>
      </p:sp>
      <p:sp>
        <p:nvSpPr>
          <p:cNvPr id="3" name="Content Placeholder 2"/>
          <p:cNvSpPr>
            <a:spLocks noGrp="1"/>
          </p:cNvSpPr>
          <p:nvPr>
            <p:ph sz="quarter" idx="1"/>
          </p:nvPr>
        </p:nvSpPr>
        <p:spPr/>
        <p:txBody>
          <a:bodyPr/>
          <a:lstStyle/>
          <a:p>
            <a:pPr>
              <a:buNone/>
            </a:pPr>
            <a:r>
              <a:rPr lang="en-US" dirty="0" smtClean="0"/>
              <a:t>What is double checked locking?</a:t>
            </a:r>
          </a:p>
          <a:p>
            <a:pPr>
              <a:buNone/>
            </a:pPr>
            <a:r>
              <a:rPr lang="en-US" sz="2400" dirty="0" smtClean="0"/>
              <a:t>Let’s begin with the singleton,  if you want to write a thread safe singleton.</a:t>
            </a:r>
          </a:p>
          <a:p>
            <a:pPr>
              <a:buNone/>
            </a:pPr>
            <a:r>
              <a:rPr lang="en-US" sz="2400" dirty="0" smtClean="0"/>
              <a:t>Then you want to do some improvement, because instance should create once, but locked every time. Looks good?</a:t>
            </a:r>
          </a:p>
          <a:p>
            <a:pPr>
              <a:buNone/>
            </a:pPr>
            <a:r>
              <a:rPr lang="en-US" sz="2400" dirty="0" smtClean="0"/>
              <a:t>But you have ignored the power of modern compiler and hardware.  </a:t>
            </a:r>
            <a:r>
              <a:rPr lang="en-US" sz="2400" dirty="0" smtClean="0">
                <a:sym typeface="Wingdings" pitchFamily="2" charset="2"/>
              </a:rPr>
              <a:t></a:t>
            </a:r>
            <a:r>
              <a:rPr lang="en-US" sz="2400" dirty="0" smtClean="0"/>
              <a:t> </a:t>
            </a:r>
            <a:r>
              <a:rPr lang="en-US" sz="2400" dirty="0" err="1" smtClean="0"/>
              <a:t>cppcon</a:t>
            </a:r>
            <a:r>
              <a:rPr lang="en-US" sz="2400" dirty="0" smtClean="0"/>
              <a:t> 2016  “Instruction reordering everywhere”</a:t>
            </a:r>
          </a:p>
          <a:p>
            <a:pPr>
              <a:buNone/>
            </a:pPr>
            <a:endParaRPr lang="en-US" sz="2400" dirty="0" smtClean="0"/>
          </a:p>
          <a:p>
            <a:pPr>
              <a:buNone/>
            </a:pPr>
            <a:endParaRPr lang="en-US" sz="2400" dirty="0" smtClean="0"/>
          </a:p>
          <a:p>
            <a:pPr>
              <a:buNone/>
            </a:pP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Safe double checked locking</a:t>
            </a:r>
            <a:endParaRPr lang="en-US" dirty="0"/>
          </a:p>
        </p:txBody>
      </p:sp>
      <p:sp>
        <p:nvSpPr>
          <p:cNvPr id="3" name="Content Placeholder 2"/>
          <p:cNvSpPr>
            <a:spLocks noGrp="1"/>
          </p:cNvSpPr>
          <p:nvPr>
            <p:ph sz="quarter" idx="1"/>
          </p:nvPr>
        </p:nvSpPr>
        <p:spPr/>
        <p:txBody>
          <a:bodyPr>
            <a:normAutofit/>
          </a:bodyPr>
          <a:lstStyle/>
          <a:p>
            <a:pPr>
              <a:buNone/>
            </a:pPr>
            <a:r>
              <a:rPr lang="en-US" sz="2400" dirty="0" smtClean="0"/>
              <a:t>In the old days, to avoid instruction reordering, you need manually insert </a:t>
            </a:r>
            <a:r>
              <a:rPr lang="en-US" sz="2400" dirty="0" err="1" smtClean="0"/>
              <a:t>asm</a:t>
            </a:r>
            <a:r>
              <a:rPr lang="en-US" sz="2400" dirty="0" smtClean="0"/>
              <a:t> code(memory barrier), which is platform dependent.</a:t>
            </a:r>
          </a:p>
          <a:p>
            <a:pPr>
              <a:buNone/>
            </a:pPr>
            <a:r>
              <a:rPr lang="en-US" dirty="0" smtClean="0"/>
              <a:t>Fortunately, we’re in modern age of </a:t>
            </a:r>
            <a:r>
              <a:rPr lang="en-US" dirty="0" err="1" smtClean="0"/>
              <a:t>c++</a:t>
            </a:r>
            <a:r>
              <a:rPr lang="en-US" dirty="0" smtClean="0"/>
              <a:t>, double checked locking is much simpler than ever.  You can use atomic operation, guaranteed initialization, or </a:t>
            </a:r>
            <a:r>
              <a:rPr lang="en-US" sz="2800" i="1" dirty="0" smtClean="0">
                <a:solidFill>
                  <a:srgbClr val="0000FF"/>
                </a:solidFill>
                <a:highlight>
                  <a:srgbClr val="FFFFFF"/>
                </a:highlight>
                <a:latin typeface="Consolas"/>
              </a:rPr>
              <a:t>std</a:t>
            </a:r>
            <a:r>
              <a:rPr lang="en-US" sz="2800" i="1" dirty="0" smtClean="0">
                <a:solidFill>
                  <a:srgbClr val="000000"/>
                </a:solidFill>
                <a:highlight>
                  <a:srgbClr val="FFFFFF"/>
                </a:highlight>
                <a:latin typeface="Consolas"/>
              </a:rPr>
              <a:t>::</a:t>
            </a:r>
            <a:r>
              <a:rPr lang="en-US" sz="2800" i="1" dirty="0" err="1" smtClean="0">
                <a:solidFill>
                  <a:srgbClr val="880000"/>
                </a:solidFill>
                <a:highlight>
                  <a:srgbClr val="FFFFFF"/>
                </a:highlight>
                <a:latin typeface="Consolas"/>
              </a:rPr>
              <a:t>call_once</a:t>
            </a:r>
            <a:r>
              <a:rPr lang="en-US" dirty="0" smtClean="0"/>
              <a:t>…</a:t>
            </a:r>
            <a:endParaRPr lang="en-US" dirty="0"/>
          </a:p>
        </p:txBody>
      </p:sp>
      <p:sp>
        <p:nvSpPr>
          <p:cNvPr id="4" name="TextBox 3"/>
          <p:cNvSpPr txBox="1"/>
          <p:nvPr/>
        </p:nvSpPr>
        <p:spPr>
          <a:xfrm>
            <a:off x="642910" y="3214686"/>
            <a:ext cx="184731" cy="369332"/>
          </a:xfrm>
          <a:prstGeom prst="rect">
            <a:avLst/>
          </a:prstGeom>
          <a:noFill/>
        </p:spPr>
        <p:txBody>
          <a:bodyPr wrap="none" rtlCol="0">
            <a:spAutoFit/>
          </a:bodyPr>
          <a:lstStyle/>
          <a:p>
            <a:endParaRPr lang="en-US" dirty="0"/>
          </a:p>
        </p:txBody>
      </p:sp>
      <p:sp>
        <p:nvSpPr>
          <p:cNvPr id="5" name="TextBox 4"/>
          <p:cNvSpPr txBox="1"/>
          <p:nvPr/>
        </p:nvSpPr>
        <p:spPr>
          <a:xfrm>
            <a:off x="571472" y="3357562"/>
            <a:ext cx="184731"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 double checked locking</a:t>
            </a:r>
            <a:endParaRPr lang="en-US" dirty="0"/>
          </a:p>
        </p:txBody>
      </p:sp>
      <p:sp>
        <p:nvSpPr>
          <p:cNvPr id="3" name="Content Placeholder 2"/>
          <p:cNvSpPr>
            <a:spLocks noGrp="1"/>
          </p:cNvSpPr>
          <p:nvPr>
            <p:ph sz="quarter" idx="1"/>
          </p:nvPr>
        </p:nvSpPr>
        <p:spPr/>
        <p:txBody>
          <a:bodyPr/>
          <a:lstStyle/>
          <a:p>
            <a:pPr>
              <a:buNone/>
            </a:pPr>
            <a:r>
              <a:rPr lang="en-US" dirty="0" smtClean="0"/>
              <a:t>implementations</a:t>
            </a:r>
            <a:endParaRPr lang="en-US" dirty="0"/>
          </a:p>
        </p:txBody>
      </p:sp>
      <p:sp>
        <p:nvSpPr>
          <p:cNvPr id="4" name="TextBox 3"/>
          <p:cNvSpPr txBox="1"/>
          <p:nvPr/>
        </p:nvSpPr>
        <p:spPr>
          <a:xfrm>
            <a:off x="571472" y="1643050"/>
            <a:ext cx="8289449" cy="5355312"/>
          </a:xfrm>
          <a:prstGeom prst="rect">
            <a:avLst/>
          </a:prstGeom>
          <a:noFill/>
        </p:spPr>
        <p:txBody>
          <a:bodyPr wrap="none" rtlCol="0">
            <a:spAutoFit/>
          </a:bodyPr>
          <a:lstStyle/>
          <a:p>
            <a:r>
              <a:rPr lang="en-US" dirty="0" smtClean="0">
                <a:solidFill>
                  <a:srgbClr val="0000FF"/>
                </a:solidFill>
                <a:highlight>
                  <a:srgbClr val="FFFFFF"/>
                </a:highlight>
                <a:latin typeface="Consolas"/>
              </a:rPr>
              <a:t>Singleton</a:t>
            </a:r>
            <a:r>
              <a:rPr lang="en-US" dirty="0" smtClean="0">
                <a:solidFill>
                  <a:srgbClr val="000000"/>
                </a:solidFill>
                <a:highlight>
                  <a:srgbClr val="FFFFFF"/>
                </a:highlight>
                <a:latin typeface="Consolas"/>
              </a:rPr>
              <a:t>* </a:t>
            </a:r>
            <a:r>
              <a:rPr lang="en-US" dirty="0" err="1" smtClean="0">
                <a:solidFill>
                  <a:srgbClr val="880000"/>
                </a:solidFill>
                <a:highlight>
                  <a:srgbClr val="FFFFFF"/>
                </a:highlight>
                <a:latin typeface="Consolas"/>
              </a:rPr>
              <a:t>get_instance</a:t>
            </a:r>
            <a:r>
              <a:rPr lang="en-US" dirty="0" smtClean="0">
                <a:solidFill>
                  <a:srgbClr val="000000"/>
                </a:solidFill>
                <a:highlight>
                  <a:srgbClr val="FFFFFF"/>
                </a:highlight>
                <a:latin typeface="Consolas"/>
              </a:rPr>
              <a:t>(){</a:t>
            </a:r>
          </a:p>
          <a:p>
            <a:r>
              <a:rPr lang="en-US" dirty="0" smtClean="0">
                <a:solidFill>
                  <a:srgbClr val="008000"/>
                </a:solidFill>
                <a:highlight>
                  <a:srgbClr val="FFFFFF"/>
                </a:highlight>
                <a:latin typeface="Consolas"/>
              </a:rPr>
              <a:t>//</a:t>
            </a:r>
            <a:r>
              <a:rPr lang="en-US" dirty="0" err="1" smtClean="0">
                <a:solidFill>
                  <a:srgbClr val="008000"/>
                </a:solidFill>
                <a:highlight>
                  <a:srgbClr val="FFFFFF"/>
                </a:highlight>
                <a:latin typeface="Consolas"/>
              </a:rPr>
              <a:t>c++</a:t>
            </a:r>
            <a:r>
              <a:rPr lang="en-US" dirty="0" smtClean="0">
                <a:solidFill>
                  <a:srgbClr val="008000"/>
                </a:solidFill>
                <a:highlight>
                  <a:srgbClr val="FFFFFF"/>
                </a:highlight>
                <a:latin typeface="Consolas"/>
              </a:rPr>
              <a:t> memory model ensure the initialization is thread safe</a:t>
            </a:r>
            <a:endParaRPr lang="en-US" dirty="0" smtClean="0">
              <a:solidFill>
                <a:srgbClr val="000000"/>
              </a:solidFill>
              <a:highlight>
                <a:srgbClr val="FFFFFF"/>
              </a:highlight>
              <a:latin typeface="Consolas"/>
            </a:endParaRPr>
          </a:p>
          <a:p>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static</a:t>
            </a:r>
            <a:r>
              <a:rPr lang="en-US" dirty="0" smtClean="0">
                <a:solidFill>
                  <a:srgbClr val="000000"/>
                </a:solidFill>
                <a:highlight>
                  <a:srgbClr val="FFFFFF"/>
                </a:highlight>
                <a:latin typeface="Consolas"/>
              </a:rPr>
              <a:t> </a:t>
            </a:r>
            <a:r>
              <a:rPr lang="en-US" dirty="0" smtClean="0">
                <a:solidFill>
                  <a:srgbClr val="2B91AF"/>
                </a:solidFill>
                <a:highlight>
                  <a:srgbClr val="FFFFFF"/>
                </a:highlight>
                <a:latin typeface="Consolas"/>
              </a:rPr>
              <a:t>Singleton</a:t>
            </a:r>
            <a:r>
              <a:rPr lang="en-US" dirty="0" smtClean="0">
                <a:solidFill>
                  <a:srgbClr val="000000"/>
                </a:solidFill>
                <a:highlight>
                  <a:srgbClr val="FFFFFF"/>
                </a:highlight>
                <a:latin typeface="Consolas"/>
              </a:rPr>
              <a:t> </a:t>
            </a:r>
            <a:r>
              <a:rPr lang="en-US" dirty="0" err="1" smtClean="0">
                <a:solidFill>
                  <a:srgbClr val="000080"/>
                </a:solidFill>
                <a:highlight>
                  <a:srgbClr val="FFFFFF"/>
                </a:highlight>
                <a:latin typeface="Consolas"/>
              </a:rPr>
              <a:t>s_inst</a:t>
            </a:r>
            <a:r>
              <a:rPr lang="en-US" dirty="0" smtClean="0">
                <a:solidFill>
                  <a:srgbClr val="000000"/>
                </a:solidFill>
                <a:highlight>
                  <a:srgbClr val="FFFFFF"/>
                </a:highlight>
                <a:latin typeface="Consolas"/>
              </a:rPr>
              <a:t>;</a:t>
            </a:r>
          </a:p>
          <a:p>
            <a:r>
              <a:rPr lang="en-US" dirty="0" smtClean="0">
                <a:solidFill>
                  <a:srgbClr val="0000FF"/>
                </a:solidFill>
                <a:highlight>
                  <a:srgbClr val="FFFFFF"/>
                </a:highlight>
                <a:latin typeface="Consolas"/>
              </a:rPr>
              <a:t>  return</a:t>
            </a:r>
            <a:r>
              <a:rPr lang="en-US" dirty="0" smtClean="0">
                <a:solidFill>
                  <a:srgbClr val="000000"/>
                </a:solidFill>
                <a:highlight>
                  <a:srgbClr val="FFFFFF"/>
                </a:highlight>
                <a:latin typeface="Consolas"/>
              </a:rPr>
              <a:t> &amp;</a:t>
            </a:r>
            <a:r>
              <a:rPr lang="en-US" dirty="0" err="1" smtClean="0">
                <a:solidFill>
                  <a:srgbClr val="000080"/>
                </a:solidFill>
                <a:highlight>
                  <a:srgbClr val="FFFFFF"/>
                </a:highlight>
                <a:latin typeface="Consolas"/>
              </a:rPr>
              <a:t>s_inst</a:t>
            </a:r>
            <a:r>
              <a:rPr lang="en-US" dirty="0" smtClean="0">
                <a:solidFill>
                  <a:srgbClr val="000000"/>
                </a:solidFill>
                <a:highlight>
                  <a:srgbClr val="FFFFFF"/>
                </a:highlight>
                <a:latin typeface="Consolas"/>
              </a:rPr>
              <a:t>;</a:t>
            </a:r>
          </a:p>
          <a:p>
            <a:r>
              <a:rPr lang="en-US" dirty="0" smtClean="0">
                <a:solidFill>
                  <a:srgbClr val="000000"/>
                </a:solidFill>
                <a:highlight>
                  <a:srgbClr val="FFFFFF"/>
                </a:highlight>
                <a:latin typeface="Consolas"/>
              </a:rPr>
              <a:t>}</a:t>
            </a:r>
          </a:p>
          <a:p>
            <a:r>
              <a:rPr lang="en-US" dirty="0" smtClean="0">
                <a:solidFill>
                  <a:srgbClr val="008000"/>
                </a:solidFill>
                <a:highlight>
                  <a:srgbClr val="FFFFFF"/>
                </a:highlight>
                <a:latin typeface="Consolas"/>
              </a:rPr>
              <a:t>//or </a:t>
            </a:r>
            <a:endParaRPr lang="en-US" dirty="0" smtClean="0">
              <a:solidFill>
                <a:srgbClr val="000000"/>
              </a:solidFill>
              <a:highlight>
                <a:srgbClr val="FFFFFF"/>
              </a:highlight>
              <a:latin typeface="Consolas"/>
            </a:endParaRPr>
          </a:p>
          <a:p>
            <a:r>
              <a:rPr lang="en-US" i="1" dirty="0" smtClean="0">
                <a:solidFill>
                  <a:srgbClr val="0000FF"/>
                </a:solidFill>
                <a:highlight>
                  <a:srgbClr val="FFFFFF"/>
                </a:highlight>
                <a:latin typeface="Consolas"/>
              </a:rPr>
              <a:t>std</a:t>
            </a:r>
            <a:r>
              <a:rPr lang="en-US" i="1" dirty="0" smtClean="0">
                <a:solidFill>
                  <a:srgbClr val="000000"/>
                </a:solidFill>
                <a:highlight>
                  <a:srgbClr val="FFFFFF"/>
                </a:highlight>
                <a:latin typeface="Consolas"/>
              </a:rPr>
              <a:t>::</a:t>
            </a:r>
            <a:r>
              <a:rPr lang="en-US" i="1" dirty="0" smtClean="0">
                <a:solidFill>
                  <a:srgbClr val="0000FF"/>
                </a:solidFill>
                <a:highlight>
                  <a:srgbClr val="FFFFFF"/>
                </a:highlight>
                <a:latin typeface="Consolas"/>
              </a:rPr>
              <a:t>atomic</a:t>
            </a:r>
            <a:r>
              <a:rPr lang="en-US" i="1" dirty="0" smtClean="0">
                <a:solidFill>
                  <a:srgbClr val="000000"/>
                </a:solidFill>
                <a:highlight>
                  <a:srgbClr val="FFFFFF"/>
                </a:highlight>
                <a:latin typeface="Consolas"/>
              </a:rPr>
              <a:t>&lt;Singleton*&gt; Singleton::</a:t>
            </a:r>
            <a:r>
              <a:rPr lang="en-US" i="1" dirty="0" smtClean="0">
                <a:solidFill>
                  <a:srgbClr val="000080"/>
                </a:solidFill>
                <a:highlight>
                  <a:srgbClr val="FFFFFF"/>
                </a:highlight>
                <a:latin typeface="Consolas"/>
              </a:rPr>
              <a:t>instance_</a:t>
            </a:r>
            <a:r>
              <a:rPr lang="en-US" i="1" dirty="0" smtClean="0">
                <a:solidFill>
                  <a:srgbClr val="000000"/>
                </a:solidFill>
                <a:highlight>
                  <a:srgbClr val="FFFFFF"/>
                </a:highlight>
                <a:latin typeface="Consolas"/>
              </a:rPr>
              <a:t>;</a:t>
            </a:r>
          </a:p>
          <a:p>
            <a:r>
              <a:rPr lang="en-US" dirty="0" smtClean="0">
                <a:solidFill>
                  <a:srgbClr val="2B91AF"/>
                </a:solidFill>
                <a:highlight>
                  <a:srgbClr val="FFFFFF"/>
                </a:highlight>
                <a:latin typeface="Consolas"/>
              </a:rPr>
              <a:t>Singleton</a:t>
            </a:r>
            <a:r>
              <a:rPr lang="en-US" dirty="0" smtClean="0">
                <a:solidFill>
                  <a:srgbClr val="000000"/>
                </a:solidFill>
                <a:highlight>
                  <a:srgbClr val="FFFFFF"/>
                </a:highlight>
                <a:latin typeface="Consolas"/>
              </a:rPr>
              <a:t>* </a:t>
            </a:r>
            <a:r>
              <a:rPr lang="en-US" dirty="0" smtClean="0">
                <a:solidFill>
                  <a:srgbClr val="2B91AF"/>
                </a:solidFill>
                <a:highlight>
                  <a:srgbClr val="FFFFFF"/>
                </a:highlight>
                <a:latin typeface="Consolas"/>
              </a:rPr>
              <a:t>Singleton</a:t>
            </a:r>
            <a:r>
              <a:rPr lang="en-US" dirty="0" smtClean="0">
                <a:solidFill>
                  <a:srgbClr val="000000"/>
                </a:solidFill>
                <a:highlight>
                  <a:srgbClr val="FFFFFF"/>
                </a:highlight>
                <a:latin typeface="Consolas"/>
              </a:rPr>
              <a:t>::</a:t>
            </a:r>
            <a:r>
              <a:rPr lang="en-US" dirty="0" err="1" smtClean="0">
                <a:solidFill>
                  <a:srgbClr val="880000"/>
                </a:solidFill>
                <a:highlight>
                  <a:srgbClr val="FFFFFF"/>
                </a:highlight>
                <a:latin typeface="Consolas"/>
              </a:rPr>
              <a:t>getInstance</a:t>
            </a:r>
            <a:r>
              <a:rPr lang="en-US" dirty="0" smtClean="0">
                <a:solidFill>
                  <a:srgbClr val="000000"/>
                </a:solidFill>
                <a:highlight>
                  <a:srgbClr val="FFFFFF"/>
                </a:highlight>
                <a:latin typeface="Consolas"/>
              </a:rPr>
              <a:t>() {</a:t>
            </a:r>
          </a:p>
          <a:p>
            <a:r>
              <a:rPr lang="en-US" dirty="0" smtClean="0">
                <a:solidFill>
                  <a:srgbClr val="000000"/>
                </a:solidFill>
                <a:highlight>
                  <a:srgbClr val="FFFFFF"/>
                </a:highlight>
                <a:latin typeface="Consolas"/>
              </a:rPr>
              <a:t>    </a:t>
            </a:r>
            <a:r>
              <a:rPr lang="en-US" dirty="0" smtClean="0">
                <a:solidFill>
                  <a:srgbClr val="2B91AF"/>
                </a:solidFill>
                <a:highlight>
                  <a:srgbClr val="FFFFFF"/>
                </a:highlight>
                <a:latin typeface="Consolas"/>
              </a:rPr>
              <a:t>Singleton</a:t>
            </a:r>
            <a:r>
              <a:rPr lang="en-US" dirty="0" smtClean="0">
                <a:solidFill>
                  <a:srgbClr val="000000"/>
                </a:solidFill>
                <a:highlight>
                  <a:srgbClr val="FFFFFF"/>
                </a:highlight>
                <a:latin typeface="Consolas"/>
              </a:rPr>
              <a:t>* </a:t>
            </a:r>
            <a:r>
              <a:rPr lang="en-US" dirty="0" err="1" smtClean="0">
                <a:solidFill>
                  <a:srgbClr val="000080"/>
                </a:solidFill>
                <a:highlight>
                  <a:srgbClr val="FFFFFF"/>
                </a:highlight>
                <a:latin typeface="Consolas"/>
              </a:rPr>
              <a:t>tmp</a:t>
            </a:r>
            <a:r>
              <a:rPr lang="en-US" dirty="0" smtClean="0">
                <a:solidFill>
                  <a:srgbClr val="000000"/>
                </a:solidFill>
                <a:highlight>
                  <a:srgbClr val="FFFFFF"/>
                </a:highlight>
                <a:latin typeface="Consolas"/>
              </a:rPr>
              <a:t> = </a:t>
            </a:r>
            <a:r>
              <a:rPr lang="en-US" dirty="0" err="1" smtClean="0">
                <a:solidFill>
                  <a:srgbClr val="000080"/>
                </a:solidFill>
                <a:highlight>
                  <a:srgbClr val="FFFFFF"/>
                </a:highlight>
                <a:latin typeface="Consolas"/>
              </a:rPr>
              <a:t>instance_</a:t>
            </a:r>
            <a:r>
              <a:rPr lang="en-US" dirty="0" err="1" smtClean="0">
                <a:solidFill>
                  <a:srgbClr val="000000"/>
                </a:solidFill>
                <a:highlight>
                  <a:srgbClr val="FFFFFF"/>
                </a:highlight>
                <a:latin typeface="Consolas"/>
              </a:rPr>
              <a:t>.</a:t>
            </a:r>
            <a:r>
              <a:rPr lang="en-US" i="1" dirty="0" err="1" smtClean="0">
                <a:solidFill>
                  <a:srgbClr val="880000"/>
                </a:solidFill>
                <a:highlight>
                  <a:srgbClr val="FFFFFF"/>
                </a:highlight>
                <a:latin typeface="Consolas"/>
              </a:rPr>
              <a:t>load</a:t>
            </a:r>
            <a:r>
              <a:rPr lang="en-US" i="1" dirty="0" smtClean="0">
                <a:solidFill>
                  <a:srgbClr val="000000"/>
                </a:solidFill>
                <a:highlight>
                  <a:srgbClr val="FFFFFF"/>
                </a:highlight>
                <a:latin typeface="Consolas"/>
              </a:rPr>
              <a:t>(</a:t>
            </a:r>
            <a:r>
              <a:rPr lang="en-US" i="1" dirty="0" smtClean="0">
                <a:solidFill>
                  <a:srgbClr val="0000FF"/>
                </a:solidFill>
                <a:highlight>
                  <a:srgbClr val="FFFFFF"/>
                </a:highlight>
                <a:latin typeface="Consolas"/>
              </a:rPr>
              <a:t>std</a:t>
            </a:r>
            <a:r>
              <a:rPr lang="en-US" i="1" dirty="0" smtClean="0">
                <a:solidFill>
                  <a:srgbClr val="000000"/>
                </a:solidFill>
                <a:highlight>
                  <a:srgbClr val="FFFFFF"/>
                </a:highlight>
                <a:latin typeface="Consolas"/>
              </a:rPr>
              <a:t>::</a:t>
            </a:r>
            <a:r>
              <a:rPr lang="en-US" i="1" dirty="0" err="1" smtClean="0">
                <a:solidFill>
                  <a:srgbClr val="A000A0"/>
                </a:solidFill>
                <a:highlight>
                  <a:srgbClr val="FFFFFF"/>
                </a:highlight>
                <a:latin typeface="Consolas"/>
              </a:rPr>
              <a:t>memory_order_acquire</a:t>
            </a:r>
            <a:r>
              <a:rPr lang="en-US" i="1" dirty="0" smtClean="0">
                <a:solidFill>
                  <a:srgbClr val="000000"/>
                </a:solidFill>
                <a:highlight>
                  <a:srgbClr val="FFFFFF"/>
                </a:highlight>
                <a:latin typeface="Consolas"/>
              </a:rPr>
              <a:t>);</a:t>
            </a:r>
          </a:p>
          <a:p>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if</a:t>
            </a:r>
            <a:r>
              <a:rPr lang="en-US" dirty="0" smtClean="0">
                <a:solidFill>
                  <a:srgbClr val="000000"/>
                </a:solidFill>
                <a:highlight>
                  <a:srgbClr val="FFFFFF"/>
                </a:highlight>
                <a:latin typeface="Consolas"/>
              </a:rPr>
              <a:t> (</a:t>
            </a:r>
            <a:r>
              <a:rPr lang="en-US" dirty="0" err="1" smtClean="0">
                <a:solidFill>
                  <a:srgbClr val="000080"/>
                </a:solidFill>
                <a:highlight>
                  <a:srgbClr val="FFFFFF"/>
                </a:highlight>
                <a:latin typeface="Consolas"/>
              </a:rPr>
              <a:t>tmp</a:t>
            </a:r>
            <a:r>
              <a:rPr lang="en-US" dirty="0" smtClean="0">
                <a:solidFill>
                  <a:srgbClr val="000000"/>
                </a:solidFill>
                <a:highlight>
                  <a:srgbClr val="FFFFFF"/>
                </a:highlight>
                <a:latin typeface="Consolas"/>
              </a:rPr>
              <a:t> == </a:t>
            </a:r>
            <a:r>
              <a:rPr lang="en-US" dirty="0" err="1" smtClean="0">
                <a:solidFill>
                  <a:srgbClr val="0000FF"/>
                </a:solidFill>
                <a:highlight>
                  <a:srgbClr val="FFFFFF"/>
                </a:highlight>
                <a:latin typeface="Consolas"/>
              </a:rPr>
              <a:t>nullptr</a:t>
            </a:r>
            <a:r>
              <a:rPr lang="en-US" dirty="0" smtClean="0">
                <a:solidFill>
                  <a:srgbClr val="000000"/>
                </a:solidFill>
                <a:highlight>
                  <a:srgbClr val="FFFFFF"/>
                </a:highlight>
                <a:latin typeface="Consolas"/>
              </a:rPr>
              <a:t>) {</a:t>
            </a:r>
          </a:p>
          <a:p>
            <a:r>
              <a:rPr lang="en-US" dirty="0" smtClean="0">
                <a:solidFill>
                  <a:srgbClr val="000000"/>
                </a:solidFill>
                <a:highlight>
                  <a:srgbClr val="FFFFFF"/>
                </a:highlight>
                <a:latin typeface="Consolas"/>
              </a:rPr>
              <a:t>        </a:t>
            </a:r>
            <a:r>
              <a:rPr lang="en-US" i="1" dirty="0" smtClean="0">
                <a:solidFill>
                  <a:srgbClr val="0000FF"/>
                </a:solidFill>
                <a:highlight>
                  <a:srgbClr val="FFFFFF"/>
                </a:highlight>
                <a:latin typeface="Consolas"/>
              </a:rPr>
              <a:t>std</a:t>
            </a:r>
            <a:r>
              <a:rPr lang="en-US" i="1" dirty="0" smtClean="0">
                <a:solidFill>
                  <a:srgbClr val="000000"/>
                </a:solidFill>
                <a:highlight>
                  <a:srgbClr val="FFFFFF"/>
                </a:highlight>
                <a:latin typeface="Consolas"/>
              </a:rPr>
              <a:t>::</a:t>
            </a:r>
            <a:r>
              <a:rPr lang="en-US" i="1" dirty="0" err="1" smtClean="0">
                <a:solidFill>
                  <a:srgbClr val="0000FF"/>
                </a:solidFill>
                <a:highlight>
                  <a:srgbClr val="FFFFFF"/>
                </a:highlight>
                <a:latin typeface="Consolas"/>
              </a:rPr>
              <a:t>lock_guard</a:t>
            </a:r>
            <a:r>
              <a:rPr lang="en-US" i="1" dirty="0" smtClean="0">
                <a:solidFill>
                  <a:srgbClr val="000000"/>
                </a:solidFill>
                <a:highlight>
                  <a:srgbClr val="FFFFFF"/>
                </a:highlight>
                <a:latin typeface="Consolas"/>
              </a:rPr>
              <a:t>&lt;</a:t>
            </a:r>
            <a:r>
              <a:rPr lang="en-US" i="1" dirty="0" smtClean="0">
                <a:solidFill>
                  <a:srgbClr val="0000FF"/>
                </a:solidFill>
                <a:highlight>
                  <a:srgbClr val="FFFFFF"/>
                </a:highlight>
                <a:latin typeface="Consolas"/>
              </a:rPr>
              <a:t>std</a:t>
            </a:r>
            <a:r>
              <a:rPr lang="en-US" i="1" dirty="0" smtClean="0">
                <a:solidFill>
                  <a:srgbClr val="000000"/>
                </a:solidFill>
                <a:highlight>
                  <a:srgbClr val="FFFFFF"/>
                </a:highlight>
                <a:latin typeface="Consolas"/>
              </a:rPr>
              <a:t>::</a:t>
            </a:r>
            <a:r>
              <a:rPr lang="en-US" i="1" dirty="0" err="1" smtClean="0">
                <a:solidFill>
                  <a:srgbClr val="0000FF"/>
                </a:solidFill>
                <a:highlight>
                  <a:srgbClr val="FFFFFF"/>
                </a:highlight>
                <a:latin typeface="Consolas"/>
              </a:rPr>
              <a:t>mutex</a:t>
            </a:r>
            <a:r>
              <a:rPr lang="en-US" i="1" dirty="0" smtClean="0">
                <a:solidFill>
                  <a:srgbClr val="000000"/>
                </a:solidFill>
                <a:highlight>
                  <a:srgbClr val="FFFFFF"/>
                </a:highlight>
                <a:latin typeface="Consolas"/>
              </a:rPr>
              <a:t>&gt; </a:t>
            </a:r>
            <a:r>
              <a:rPr lang="en-US" i="1" dirty="0" smtClean="0">
                <a:solidFill>
                  <a:srgbClr val="000080"/>
                </a:solidFill>
                <a:highlight>
                  <a:srgbClr val="FFFFFF"/>
                </a:highlight>
                <a:latin typeface="Consolas"/>
              </a:rPr>
              <a:t>lock</a:t>
            </a:r>
            <a:r>
              <a:rPr lang="en-US" i="1" dirty="0" smtClean="0">
                <a:solidFill>
                  <a:srgbClr val="000000"/>
                </a:solidFill>
                <a:highlight>
                  <a:srgbClr val="FFFFFF"/>
                </a:highlight>
                <a:latin typeface="Consolas"/>
              </a:rPr>
              <a:t>(</a:t>
            </a:r>
            <a:r>
              <a:rPr lang="en-US" i="1" dirty="0" err="1" smtClean="0">
                <a:solidFill>
                  <a:srgbClr val="000080"/>
                </a:solidFill>
                <a:highlight>
                  <a:srgbClr val="FFFFFF"/>
                </a:highlight>
                <a:latin typeface="Consolas"/>
              </a:rPr>
              <a:t>m_mutex</a:t>
            </a:r>
            <a:r>
              <a:rPr lang="en-US" i="1" dirty="0" smtClean="0">
                <a:solidFill>
                  <a:srgbClr val="000000"/>
                </a:solidFill>
                <a:highlight>
                  <a:srgbClr val="FFFFFF"/>
                </a:highlight>
                <a:latin typeface="Consolas"/>
              </a:rPr>
              <a:t>);</a:t>
            </a:r>
          </a:p>
          <a:p>
            <a:r>
              <a:rPr lang="en-US" dirty="0" smtClean="0">
                <a:solidFill>
                  <a:srgbClr val="000000"/>
                </a:solidFill>
                <a:highlight>
                  <a:srgbClr val="FFFFFF"/>
                </a:highlight>
                <a:latin typeface="Consolas"/>
              </a:rPr>
              <a:t>        </a:t>
            </a:r>
            <a:r>
              <a:rPr lang="en-US" dirty="0" err="1" smtClean="0">
                <a:solidFill>
                  <a:srgbClr val="000080"/>
                </a:solidFill>
                <a:highlight>
                  <a:srgbClr val="FFFFFF"/>
                </a:highlight>
                <a:latin typeface="Consolas"/>
              </a:rPr>
              <a:t>tmp</a:t>
            </a:r>
            <a:r>
              <a:rPr lang="en-US" dirty="0" smtClean="0">
                <a:solidFill>
                  <a:srgbClr val="000000"/>
                </a:solidFill>
                <a:highlight>
                  <a:srgbClr val="FFFFFF"/>
                </a:highlight>
                <a:latin typeface="Consolas"/>
              </a:rPr>
              <a:t> = </a:t>
            </a:r>
            <a:r>
              <a:rPr lang="en-US" dirty="0" err="1" smtClean="0">
                <a:solidFill>
                  <a:srgbClr val="000080"/>
                </a:solidFill>
                <a:highlight>
                  <a:srgbClr val="FFFFFF"/>
                </a:highlight>
                <a:latin typeface="Consolas"/>
              </a:rPr>
              <a:t>m_instance</a:t>
            </a:r>
            <a:r>
              <a:rPr lang="en-US" dirty="0" err="1" smtClean="0">
                <a:solidFill>
                  <a:srgbClr val="000000"/>
                </a:solidFill>
                <a:highlight>
                  <a:srgbClr val="FFFFFF"/>
                </a:highlight>
                <a:latin typeface="Consolas"/>
              </a:rPr>
              <a:t>.</a:t>
            </a:r>
            <a:r>
              <a:rPr lang="en-US" i="1" dirty="0" err="1" smtClean="0">
                <a:solidFill>
                  <a:srgbClr val="880000"/>
                </a:solidFill>
                <a:highlight>
                  <a:srgbClr val="FFFFFF"/>
                </a:highlight>
                <a:latin typeface="Consolas"/>
              </a:rPr>
              <a:t>load</a:t>
            </a:r>
            <a:r>
              <a:rPr lang="en-US" i="1" dirty="0" smtClean="0">
                <a:solidFill>
                  <a:srgbClr val="000000"/>
                </a:solidFill>
                <a:highlight>
                  <a:srgbClr val="FFFFFF"/>
                </a:highlight>
                <a:latin typeface="Consolas"/>
              </a:rPr>
              <a:t>(</a:t>
            </a:r>
            <a:r>
              <a:rPr lang="en-US" i="1" dirty="0" smtClean="0">
                <a:solidFill>
                  <a:srgbClr val="0000FF"/>
                </a:solidFill>
                <a:highlight>
                  <a:srgbClr val="FFFFFF"/>
                </a:highlight>
                <a:latin typeface="Consolas"/>
              </a:rPr>
              <a:t>std</a:t>
            </a:r>
            <a:r>
              <a:rPr lang="en-US" i="1" dirty="0" smtClean="0">
                <a:solidFill>
                  <a:srgbClr val="000000"/>
                </a:solidFill>
                <a:highlight>
                  <a:srgbClr val="FFFFFF"/>
                </a:highlight>
                <a:latin typeface="Consolas"/>
              </a:rPr>
              <a:t>::</a:t>
            </a:r>
            <a:r>
              <a:rPr lang="en-US" i="1" dirty="0" err="1" smtClean="0">
                <a:solidFill>
                  <a:srgbClr val="A000A0"/>
                </a:solidFill>
                <a:highlight>
                  <a:srgbClr val="FFFFFF"/>
                </a:highlight>
                <a:latin typeface="Consolas"/>
              </a:rPr>
              <a:t>memory_order_relaxed</a:t>
            </a:r>
            <a:r>
              <a:rPr lang="en-US" i="1" dirty="0" smtClean="0">
                <a:solidFill>
                  <a:srgbClr val="000000"/>
                </a:solidFill>
                <a:highlight>
                  <a:srgbClr val="FFFFFF"/>
                </a:highlight>
                <a:latin typeface="Consolas"/>
              </a:rPr>
              <a:t>);</a:t>
            </a:r>
          </a:p>
          <a:p>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if</a:t>
            </a:r>
            <a:r>
              <a:rPr lang="en-US" dirty="0" smtClean="0">
                <a:solidFill>
                  <a:srgbClr val="000000"/>
                </a:solidFill>
                <a:highlight>
                  <a:srgbClr val="FFFFFF"/>
                </a:highlight>
                <a:latin typeface="Consolas"/>
              </a:rPr>
              <a:t> (</a:t>
            </a:r>
            <a:r>
              <a:rPr lang="en-US" dirty="0" err="1" smtClean="0">
                <a:solidFill>
                  <a:srgbClr val="000080"/>
                </a:solidFill>
                <a:highlight>
                  <a:srgbClr val="FFFFFF"/>
                </a:highlight>
                <a:latin typeface="Consolas"/>
              </a:rPr>
              <a:t>tmp</a:t>
            </a:r>
            <a:r>
              <a:rPr lang="en-US" dirty="0" smtClean="0">
                <a:solidFill>
                  <a:srgbClr val="000000"/>
                </a:solidFill>
                <a:highlight>
                  <a:srgbClr val="FFFFFF"/>
                </a:highlight>
                <a:latin typeface="Consolas"/>
              </a:rPr>
              <a:t> == </a:t>
            </a:r>
            <a:r>
              <a:rPr lang="en-US" dirty="0" err="1" smtClean="0">
                <a:solidFill>
                  <a:srgbClr val="0000FF"/>
                </a:solidFill>
                <a:highlight>
                  <a:srgbClr val="FFFFFF"/>
                </a:highlight>
                <a:latin typeface="Consolas"/>
              </a:rPr>
              <a:t>nullptr</a:t>
            </a:r>
            <a:r>
              <a:rPr lang="en-US" dirty="0" smtClean="0">
                <a:solidFill>
                  <a:srgbClr val="000000"/>
                </a:solidFill>
                <a:highlight>
                  <a:srgbClr val="FFFFFF"/>
                </a:highlight>
                <a:latin typeface="Consolas"/>
              </a:rPr>
              <a:t>) {</a:t>
            </a:r>
          </a:p>
          <a:p>
            <a:r>
              <a:rPr lang="en-US" dirty="0" smtClean="0">
                <a:solidFill>
                  <a:srgbClr val="000000"/>
                </a:solidFill>
                <a:highlight>
                  <a:srgbClr val="FFFFFF"/>
                </a:highlight>
                <a:latin typeface="Consolas"/>
              </a:rPr>
              <a:t>            </a:t>
            </a:r>
            <a:r>
              <a:rPr lang="en-US" dirty="0" err="1" smtClean="0">
                <a:solidFill>
                  <a:srgbClr val="000080"/>
                </a:solidFill>
                <a:highlight>
                  <a:srgbClr val="FFFFFF"/>
                </a:highlight>
                <a:latin typeface="Consolas"/>
              </a:rPr>
              <a:t>tmp</a:t>
            </a:r>
            <a:r>
              <a:rPr lang="en-US" dirty="0" smtClean="0">
                <a:solidFill>
                  <a:srgbClr val="000000"/>
                </a:solidFill>
                <a:highlight>
                  <a:srgbClr val="FFFFFF"/>
                </a:highlight>
                <a:latin typeface="Consolas"/>
              </a:rPr>
              <a:t> = </a:t>
            </a:r>
            <a:r>
              <a:rPr lang="en-US" dirty="0" smtClean="0">
                <a:solidFill>
                  <a:srgbClr val="008080"/>
                </a:solidFill>
                <a:highlight>
                  <a:srgbClr val="FFFFFF"/>
                </a:highlight>
                <a:latin typeface="Consolas"/>
              </a:rPr>
              <a:t>new</a:t>
            </a:r>
            <a:r>
              <a:rPr lang="en-US" dirty="0" smtClean="0">
                <a:solidFill>
                  <a:srgbClr val="000000"/>
                </a:solidFill>
                <a:highlight>
                  <a:srgbClr val="FFFFFF"/>
                </a:highlight>
                <a:latin typeface="Consolas"/>
              </a:rPr>
              <a:t> </a:t>
            </a:r>
            <a:r>
              <a:rPr lang="en-US" dirty="0" smtClean="0">
                <a:solidFill>
                  <a:srgbClr val="2B91AF"/>
                </a:solidFill>
                <a:highlight>
                  <a:srgbClr val="FFFFFF"/>
                </a:highlight>
                <a:latin typeface="Consolas"/>
              </a:rPr>
              <a:t>Singleton</a:t>
            </a:r>
            <a:r>
              <a:rPr lang="en-US" dirty="0" smtClean="0">
                <a:solidFill>
                  <a:srgbClr val="000000"/>
                </a:solidFill>
                <a:highlight>
                  <a:srgbClr val="FFFFFF"/>
                </a:highlight>
                <a:latin typeface="Consolas"/>
              </a:rPr>
              <a:t>;</a:t>
            </a:r>
          </a:p>
          <a:p>
            <a:r>
              <a:rPr lang="en-US" dirty="0" smtClean="0">
                <a:solidFill>
                  <a:srgbClr val="000000"/>
                </a:solidFill>
                <a:highlight>
                  <a:srgbClr val="FFFFFF"/>
                </a:highlight>
                <a:latin typeface="Consolas"/>
              </a:rPr>
              <a:t>            </a:t>
            </a:r>
            <a:r>
              <a:rPr lang="en-US" dirty="0" err="1" smtClean="0">
                <a:solidFill>
                  <a:srgbClr val="000080"/>
                </a:solidFill>
                <a:highlight>
                  <a:srgbClr val="FFFFFF"/>
                </a:highlight>
                <a:latin typeface="Consolas"/>
              </a:rPr>
              <a:t>instance_</a:t>
            </a:r>
            <a:r>
              <a:rPr lang="en-US" dirty="0" err="1" smtClean="0">
                <a:solidFill>
                  <a:srgbClr val="000000"/>
                </a:solidFill>
                <a:highlight>
                  <a:srgbClr val="FFFFFF"/>
                </a:highlight>
                <a:latin typeface="Consolas"/>
              </a:rPr>
              <a:t>.</a:t>
            </a:r>
            <a:r>
              <a:rPr lang="en-US" i="1" dirty="0" err="1" smtClean="0">
                <a:solidFill>
                  <a:srgbClr val="880000"/>
                </a:solidFill>
                <a:highlight>
                  <a:srgbClr val="FFFFFF"/>
                </a:highlight>
                <a:latin typeface="Consolas"/>
              </a:rPr>
              <a:t>store</a:t>
            </a:r>
            <a:r>
              <a:rPr lang="en-US" i="1" dirty="0" smtClean="0">
                <a:solidFill>
                  <a:srgbClr val="000000"/>
                </a:solidFill>
                <a:highlight>
                  <a:srgbClr val="FFFFFF"/>
                </a:highlight>
                <a:latin typeface="Consolas"/>
              </a:rPr>
              <a:t>(</a:t>
            </a:r>
            <a:r>
              <a:rPr lang="en-US" i="1" dirty="0" err="1" smtClean="0">
                <a:solidFill>
                  <a:srgbClr val="000080"/>
                </a:solidFill>
                <a:highlight>
                  <a:srgbClr val="FFFFFF"/>
                </a:highlight>
                <a:latin typeface="Consolas"/>
              </a:rPr>
              <a:t>tmp</a:t>
            </a:r>
            <a:r>
              <a:rPr lang="en-US" i="1" dirty="0" smtClean="0">
                <a:solidFill>
                  <a:srgbClr val="000000"/>
                </a:solidFill>
                <a:highlight>
                  <a:srgbClr val="FFFFFF"/>
                </a:highlight>
                <a:latin typeface="Consolas"/>
              </a:rPr>
              <a:t>, </a:t>
            </a:r>
            <a:r>
              <a:rPr lang="en-US" i="1" dirty="0" smtClean="0">
                <a:solidFill>
                  <a:srgbClr val="0000FF"/>
                </a:solidFill>
                <a:highlight>
                  <a:srgbClr val="FFFFFF"/>
                </a:highlight>
                <a:latin typeface="Consolas"/>
              </a:rPr>
              <a:t>std</a:t>
            </a:r>
            <a:r>
              <a:rPr lang="en-US" i="1" dirty="0" smtClean="0">
                <a:solidFill>
                  <a:srgbClr val="000000"/>
                </a:solidFill>
                <a:highlight>
                  <a:srgbClr val="FFFFFF"/>
                </a:highlight>
                <a:latin typeface="Consolas"/>
              </a:rPr>
              <a:t>::</a:t>
            </a:r>
            <a:r>
              <a:rPr lang="en-US" i="1" dirty="0" err="1" smtClean="0">
                <a:solidFill>
                  <a:srgbClr val="A000A0"/>
                </a:solidFill>
                <a:highlight>
                  <a:srgbClr val="FFFFFF"/>
                </a:highlight>
                <a:latin typeface="Consolas"/>
              </a:rPr>
              <a:t>memory_order_release</a:t>
            </a:r>
            <a:r>
              <a:rPr lang="en-US" i="1" dirty="0" smtClean="0">
                <a:solidFill>
                  <a:srgbClr val="000000"/>
                </a:solidFill>
                <a:highlight>
                  <a:srgbClr val="FFFFFF"/>
                </a:highlight>
                <a:latin typeface="Consolas"/>
              </a:rPr>
              <a:t>);</a:t>
            </a:r>
          </a:p>
          <a:p>
            <a:r>
              <a:rPr lang="en-US" dirty="0" smtClean="0">
                <a:solidFill>
                  <a:srgbClr val="000000"/>
                </a:solidFill>
                <a:highlight>
                  <a:srgbClr val="FFFFFF"/>
                </a:highlight>
                <a:latin typeface="Consolas"/>
              </a:rPr>
              <a:t>        }</a:t>
            </a:r>
          </a:p>
          <a:p>
            <a:r>
              <a:rPr lang="en-US" dirty="0" smtClean="0">
                <a:solidFill>
                  <a:srgbClr val="000000"/>
                </a:solidFill>
                <a:highlight>
                  <a:srgbClr val="FFFFFF"/>
                </a:highlight>
                <a:latin typeface="Consolas"/>
              </a:rPr>
              <a:t>    }</a:t>
            </a:r>
          </a:p>
          <a:p>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return</a:t>
            </a:r>
            <a:r>
              <a:rPr lang="en-US" dirty="0" smtClean="0">
                <a:solidFill>
                  <a:srgbClr val="000000"/>
                </a:solidFill>
                <a:highlight>
                  <a:srgbClr val="FFFFFF"/>
                </a:highlight>
                <a:latin typeface="Consolas"/>
              </a:rPr>
              <a:t> </a:t>
            </a:r>
            <a:r>
              <a:rPr lang="en-US" dirty="0" err="1" smtClean="0">
                <a:solidFill>
                  <a:srgbClr val="000080"/>
                </a:solidFill>
                <a:highlight>
                  <a:srgbClr val="FFFFFF"/>
                </a:highlight>
                <a:latin typeface="Consolas"/>
              </a:rPr>
              <a:t>tmp</a:t>
            </a:r>
            <a:r>
              <a:rPr lang="en-US" dirty="0" smtClean="0">
                <a:solidFill>
                  <a:srgbClr val="000000"/>
                </a:solidFill>
                <a:highlight>
                  <a:srgbClr val="FFFFFF"/>
                </a:highlight>
                <a:latin typeface="Consolas"/>
              </a:rPr>
              <a:t>;</a:t>
            </a:r>
          </a:p>
          <a:p>
            <a:r>
              <a:rPr lang="en-US" dirty="0" smtClean="0">
                <a:solidFill>
                  <a:srgbClr val="000000"/>
                </a:solidFill>
                <a:highlight>
                  <a:srgbClr val="FFFFFF"/>
                </a:highlight>
                <a:latin typeface="Consolas"/>
              </a:rPr>
              <a:t>}</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QA</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Refs:</a:t>
            </a:r>
          </a:p>
          <a:p>
            <a:pPr>
              <a:buNone/>
            </a:pPr>
            <a:r>
              <a:rPr lang="en-US" sz="1800" dirty="0" smtClean="0"/>
              <a:t>Reading list:</a:t>
            </a:r>
          </a:p>
          <a:p>
            <a:pPr>
              <a:buNone/>
            </a:pPr>
            <a:r>
              <a:rPr lang="en-US" sz="1700" dirty="0" smtClean="0"/>
              <a:t>The </a:t>
            </a:r>
            <a:r>
              <a:rPr lang="en-US" sz="1700" dirty="0" err="1" smtClean="0"/>
              <a:t>c++</a:t>
            </a:r>
            <a:r>
              <a:rPr lang="en-US" sz="1700" dirty="0" smtClean="0"/>
              <a:t> programming language 4th</a:t>
            </a:r>
          </a:p>
          <a:p>
            <a:pPr>
              <a:buNone/>
            </a:pPr>
            <a:r>
              <a:rPr lang="en-US" sz="1700" dirty="0" smtClean="0"/>
              <a:t>Effective Modern </a:t>
            </a:r>
            <a:r>
              <a:rPr lang="en-US" sz="1700" dirty="0" err="1" smtClean="0"/>
              <a:t>c++</a:t>
            </a:r>
            <a:endParaRPr lang="en-US" sz="1700" dirty="0" smtClean="0"/>
          </a:p>
          <a:p>
            <a:pPr>
              <a:buNone/>
            </a:pPr>
            <a:r>
              <a:rPr lang="en-US" sz="1700" dirty="0" smtClean="0"/>
              <a:t>https://github.com/cppcon/</a:t>
            </a:r>
          </a:p>
          <a:p>
            <a:pPr>
              <a:buNone/>
            </a:pPr>
            <a:r>
              <a:rPr lang="en-US" sz="1700" dirty="0" smtClean="0"/>
              <a:t>http://www.stroustrup.com/C++11FAQ.html</a:t>
            </a:r>
          </a:p>
          <a:p>
            <a:pPr>
              <a:buNone/>
            </a:pPr>
            <a:r>
              <a:rPr lang="en-US" sz="1700" dirty="0" smtClean="0"/>
              <a:t>http://isocpp.github.io/CppCoreGuidelines/CppCoreGuidelines</a:t>
            </a:r>
          </a:p>
          <a:p>
            <a:pPr>
              <a:buNone/>
            </a:pPr>
            <a:endParaRPr lang="en-US" sz="1700" dirty="0" smtClean="0"/>
          </a:p>
          <a:p>
            <a:pPr>
              <a:buNone/>
            </a:pPr>
            <a:r>
              <a:rPr lang="en-US" sz="1700" dirty="0" smtClean="0"/>
              <a:t>The hard way:</a:t>
            </a:r>
          </a:p>
          <a:p>
            <a:pPr>
              <a:buNone/>
            </a:pPr>
            <a:r>
              <a:rPr lang="en-US" sz="1700" dirty="0" smtClean="0"/>
              <a:t>http://www.open-std.org/jtc1/sc22/wg21/docs/papers/2012/n3337.pdf  </a:t>
            </a:r>
            <a:r>
              <a:rPr lang="en-US" sz="1700" dirty="0" err="1" smtClean="0"/>
              <a:t>c++</a:t>
            </a:r>
            <a:r>
              <a:rPr lang="en-US" sz="1700" dirty="0" smtClean="0"/>
              <a:t> 11standard draft</a:t>
            </a:r>
          </a:p>
          <a:p>
            <a:pPr>
              <a:buNone/>
            </a:pPr>
            <a:r>
              <a:rPr lang="en-US" sz="1700" dirty="0" smtClean="0"/>
              <a:t>http://www.open-std.org/jtc1/sc22/wg21/docs/papers/2014/n4296.pdf </a:t>
            </a:r>
            <a:r>
              <a:rPr lang="en-US" sz="1700" dirty="0" err="1" smtClean="0"/>
              <a:t>c++</a:t>
            </a:r>
            <a:r>
              <a:rPr lang="en-US" sz="1700" dirty="0" smtClean="0"/>
              <a:t>14 standard draft</a:t>
            </a:r>
          </a:p>
          <a:p>
            <a:pPr>
              <a:buNone/>
            </a:pPr>
            <a:r>
              <a:rPr lang="en-US" sz="1700" dirty="0" smtClean="0"/>
              <a:t>http://open-std.org/JTC1/SC22/WG21/docs/papers/2016/n4606.pdf </a:t>
            </a:r>
            <a:r>
              <a:rPr lang="en-US" sz="1700" dirty="0" err="1" smtClean="0"/>
              <a:t>c++</a:t>
            </a:r>
            <a:r>
              <a:rPr lang="en-US" sz="1700" dirty="0" smtClean="0"/>
              <a:t>17 standard draft</a:t>
            </a:r>
            <a:endParaRPr lang="en-US" sz="17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nullptr</a:t>
            </a:r>
            <a:endParaRPr lang="en-US" dirty="0"/>
          </a:p>
        </p:txBody>
      </p:sp>
      <p:sp>
        <p:nvSpPr>
          <p:cNvPr id="3" name="内容占位符 2"/>
          <p:cNvSpPr>
            <a:spLocks noGrp="1"/>
          </p:cNvSpPr>
          <p:nvPr>
            <p:ph sz="quarter" idx="1"/>
          </p:nvPr>
        </p:nvSpPr>
        <p:spPr/>
        <p:txBody>
          <a:bodyPr/>
          <a:lstStyle/>
          <a:p>
            <a:pPr marL="0" indent="0">
              <a:buNone/>
            </a:pPr>
            <a:r>
              <a:rPr lang="en-US" dirty="0"/>
              <a:t>Always use </a:t>
            </a:r>
            <a:r>
              <a:rPr lang="en-US" dirty="0" err="1" smtClean="0">
                <a:solidFill>
                  <a:srgbClr val="0000FF"/>
                </a:solidFill>
                <a:highlight>
                  <a:srgbClr val="FFFFFF"/>
                </a:highlight>
                <a:latin typeface="Consolas"/>
              </a:rPr>
              <a:t>nullptr</a:t>
            </a:r>
            <a:r>
              <a:rPr lang="en-US" dirty="0" smtClean="0">
                <a:solidFill>
                  <a:srgbClr val="0000FF"/>
                </a:solidFill>
                <a:highlight>
                  <a:srgbClr val="FFFFFF"/>
                </a:highlight>
                <a:latin typeface="Consolas"/>
              </a:rPr>
              <a:t> </a:t>
            </a:r>
            <a:r>
              <a:rPr lang="en-US" dirty="0" smtClean="0"/>
              <a:t>for </a:t>
            </a:r>
            <a:r>
              <a:rPr lang="en-US" dirty="0"/>
              <a:t>a null pointer value, never the literal 0 or the </a:t>
            </a:r>
            <a:r>
              <a:rPr lang="en-US" dirty="0" smtClean="0"/>
              <a:t>macro </a:t>
            </a:r>
            <a:r>
              <a:rPr lang="en-US" i="1" dirty="0" smtClean="0">
                <a:solidFill>
                  <a:srgbClr val="A000A0"/>
                </a:solidFill>
                <a:highlight>
                  <a:srgbClr val="FFFFFF"/>
                </a:highlight>
                <a:latin typeface="Consolas"/>
              </a:rPr>
              <a:t>NULL</a:t>
            </a:r>
            <a:r>
              <a:rPr lang="en-US" dirty="0" smtClean="0"/>
              <a:t> </a:t>
            </a:r>
            <a:r>
              <a:rPr lang="en-US" dirty="0"/>
              <a:t>which are ambiguous because they could be either an integer or a pointer.</a:t>
            </a:r>
          </a:p>
          <a:p>
            <a:pPr marL="0" indent="0">
              <a:buNone/>
            </a:pPr>
            <a:endParaRPr lang="en-US" dirty="0"/>
          </a:p>
          <a:p>
            <a:pPr marL="0" indent="0">
              <a:buNone/>
            </a:pPr>
            <a:r>
              <a:rPr lang="en-US" dirty="0" err="1">
                <a:solidFill>
                  <a:srgbClr val="0000FF"/>
                </a:solidFill>
                <a:highlight>
                  <a:srgbClr val="FFFFFF"/>
                </a:highlight>
                <a:latin typeface="Consolas"/>
              </a:rPr>
              <a:t>nullptr</a:t>
            </a:r>
            <a:r>
              <a:rPr lang="en-US" dirty="0" err="1" smtClean="0"/>
              <a:t>'s</a:t>
            </a:r>
            <a:r>
              <a:rPr lang="en-US" dirty="0" smtClean="0"/>
              <a:t> </a:t>
            </a:r>
            <a:r>
              <a:rPr lang="en-US" dirty="0"/>
              <a:t>type is </a:t>
            </a:r>
            <a:r>
              <a:rPr lang="en-US" i="1" dirty="0" err="1">
                <a:solidFill>
                  <a:srgbClr val="0000FF"/>
                </a:solidFill>
                <a:highlight>
                  <a:srgbClr val="FFFFFF"/>
                </a:highlight>
                <a:latin typeface="Consolas"/>
              </a:rPr>
              <a:t>std</a:t>
            </a:r>
            <a:r>
              <a:rPr lang="en-US" dirty="0">
                <a:solidFill>
                  <a:srgbClr val="000000"/>
                </a:solidFill>
                <a:highlight>
                  <a:srgbClr val="FFFFFF"/>
                </a:highlight>
                <a:latin typeface="Consolas"/>
              </a:rPr>
              <a:t>::</a:t>
            </a:r>
            <a:r>
              <a:rPr lang="en-US" i="1" dirty="0" err="1" smtClean="0">
                <a:solidFill>
                  <a:srgbClr val="880000"/>
                </a:solidFill>
                <a:highlight>
                  <a:srgbClr val="FFFFFF"/>
                </a:highlight>
                <a:latin typeface="Consolas"/>
              </a:rPr>
              <a:t>nullptr_t</a:t>
            </a:r>
            <a:r>
              <a:rPr lang="en-US" i="1" dirty="0" smtClean="0">
                <a:solidFill>
                  <a:srgbClr val="880000"/>
                </a:solidFill>
                <a:highlight>
                  <a:srgbClr val="FFFFFF"/>
                </a:highlight>
                <a:latin typeface="Consolas"/>
              </a:rPr>
              <a:t> </a:t>
            </a:r>
            <a:r>
              <a:rPr lang="en-US" dirty="0" smtClean="0"/>
              <a:t>which </a:t>
            </a:r>
            <a:r>
              <a:rPr lang="en-US" dirty="0"/>
              <a:t>can implicit convert to </a:t>
            </a:r>
            <a:r>
              <a:rPr lang="en-US" dirty="0">
                <a:solidFill>
                  <a:srgbClr val="0000FF"/>
                </a:solidFill>
                <a:highlight>
                  <a:srgbClr val="FFFFFF"/>
                </a:highlight>
                <a:latin typeface="Consolas"/>
              </a:rPr>
              <a:t>T</a:t>
            </a:r>
            <a:r>
              <a:rPr lang="en-US" dirty="0" smtClean="0"/>
              <a:t>*</a:t>
            </a:r>
            <a:endParaRPr lang="en-US" dirty="0"/>
          </a:p>
        </p:txBody>
      </p:sp>
    </p:spTree>
    <p:extLst>
      <p:ext uri="{BB962C8B-B14F-4D97-AF65-F5344CB8AC3E}">
        <p14:creationId xmlns:p14="http://schemas.microsoft.com/office/powerpoint/2010/main" xmlns="" val="1493197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nullptr</a:t>
            </a:r>
            <a:endParaRPr lang="en-US" dirty="0"/>
          </a:p>
        </p:txBody>
      </p:sp>
      <p:sp>
        <p:nvSpPr>
          <p:cNvPr id="3" name="内容占位符 2"/>
          <p:cNvSpPr>
            <a:spLocks noGrp="1"/>
          </p:cNvSpPr>
          <p:nvPr>
            <p:ph sz="quarter" idx="1"/>
          </p:nvPr>
        </p:nvSpPr>
        <p:spPr/>
        <p:txBody>
          <a:bodyPr>
            <a:normAutofit/>
          </a:bodyPr>
          <a:lstStyle/>
          <a:p>
            <a:pPr marL="0" indent="0">
              <a:buNone/>
            </a:pPr>
            <a:r>
              <a:rPr lang="en-US" sz="1800" dirty="0" smtClean="0">
                <a:solidFill>
                  <a:srgbClr val="0000FF"/>
                </a:solidFill>
                <a:highlight>
                  <a:srgbClr val="FFFFFF"/>
                </a:highlight>
                <a:latin typeface="Consolas"/>
              </a:rPr>
              <a:t>void</a:t>
            </a:r>
            <a:r>
              <a:rPr lang="en-US" sz="1800" dirty="0" smtClean="0">
                <a:solidFill>
                  <a:srgbClr val="000000"/>
                </a:solidFill>
                <a:highlight>
                  <a:srgbClr val="FFFFFF"/>
                </a:highlight>
                <a:latin typeface="Consolas"/>
              </a:rPr>
              <a:t> </a:t>
            </a:r>
            <a:r>
              <a:rPr lang="en-US" sz="1800" dirty="0">
                <a:solidFill>
                  <a:srgbClr val="880000"/>
                </a:solidFill>
                <a:highlight>
                  <a:srgbClr val="FFFFFF"/>
                </a:highlight>
                <a:latin typeface="Consolas"/>
              </a:rPr>
              <a:t>foo</a:t>
            </a:r>
            <a:r>
              <a:rPr lang="en-US" sz="1800" dirty="0">
                <a:solidFill>
                  <a:srgbClr val="000000"/>
                </a:solidFill>
                <a:highlight>
                  <a:srgbClr val="FFFFFF"/>
                </a:highlight>
                <a:latin typeface="Consolas"/>
              </a:rPr>
              <a:t>(</a:t>
            </a:r>
            <a:r>
              <a:rPr lang="en-US" sz="1800" dirty="0" err="1">
                <a:solidFill>
                  <a:srgbClr val="0000FF"/>
                </a:solidFill>
                <a:highlight>
                  <a:srgbClr val="FFFFFF"/>
                </a:highlight>
                <a:latin typeface="Consolas"/>
              </a:rPr>
              <a:t>int</a:t>
            </a:r>
            <a:r>
              <a:rPr lang="en-US" sz="1800" dirty="0">
                <a:solidFill>
                  <a:srgbClr val="000000"/>
                </a:solidFill>
                <a:highlight>
                  <a:srgbClr val="FFFFFF"/>
                </a:highlight>
                <a:latin typeface="Consolas"/>
              </a:rPr>
              <a:t> </a:t>
            </a:r>
            <a:r>
              <a:rPr lang="en-US" sz="1800" i="1" dirty="0">
                <a:solidFill>
                  <a:srgbClr val="0000FF"/>
                </a:solidFill>
                <a:highlight>
                  <a:srgbClr val="FFFFFF"/>
                </a:highlight>
                <a:latin typeface="Consolas"/>
              </a:rPr>
              <a:t>id</a:t>
            </a:r>
            <a:r>
              <a:rPr lang="en-US" sz="1800" dirty="0">
                <a:solidFill>
                  <a:srgbClr val="000000"/>
                </a:solidFill>
                <a:highlight>
                  <a:srgbClr val="FFFFFF"/>
                </a:highlight>
                <a:latin typeface="Consolas"/>
              </a:rPr>
              <a:t>);</a:t>
            </a:r>
          </a:p>
          <a:p>
            <a:pPr marL="0" indent="0">
              <a:buNone/>
            </a:pPr>
            <a:r>
              <a:rPr lang="en-US" sz="1800" dirty="0" smtClean="0">
                <a:solidFill>
                  <a:srgbClr val="0000FF"/>
                </a:solidFill>
                <a:highlight>
                  <a:srgbClr val="FFFFFF"/>
                </a:highlight>
                <a:latin typeface="Consolas"/>
              </a:rPr>
              <a:t>void</a:t>
            </a:r>
            <a:r>
              <a:rPr lang="en-US" sz="1800" dirty="0" smtClean="0">
                <a:solidFill>
                  <a:srgbClr val="000000"/>
                </a:solidFill>
                <a:highlight>
                  <a:srgbClr val="FFFFFF"/>
                </a:highlight>
                <a:latin typeface="Consolas"/>
              </a:rPr>
              <a:t> </a:t>
            </a:r>
            <a:r>
              <a:rPr lang="en-US" sz="1800" dirty="0">
                <a:solidFill>
                  <a:srgbClr val="880000"/>
                </a:solidFill>
                <a:highlight>
                  <a:srgbClr val="FFFFFF"/>
                </a:highlight>
                <a:latin typeface="Consolas"/>
              </a:rPr>
              <a:t>foo</a:t>
            </a:r>
            <a:r>
              <a:rPr lang="en-US" sz="1800" dirty="0">
                <a:solidFill>
                  <a:srgbClr val="000000"/>
                </a:solidFill>
                <a:highlight>
                  <a:srgbClr val="FFFFFF"/>
                </a:highlight>
                <a:latin typeface="Consolas"/>
              </a:rPr>
              <a:t>(</a:t>
            </a:r>
            <a:r>
              <a:rPr lang="en-US" sz="1800" dirty="0">
                <a:solidFill>
                  <a:srgbClr val="0000FF"/>
                </a:solidFill>
                <a:highlight>
                  <a:srgbClr val="FFFFFF"/>
                </a:highlight>
                <a:latin typeface="Consolas"/>
              </a:rPr>
              <a:t>char</a:t>
            </a:r>
            <a:r>
              <a:rPr lang="en-US" sz="1800" dirty="0">
                <a:solidFill>
                  <a:srgbClr val="000000"/>
                </a:solidFill>
                <a:highlight>
                  <a:srgbClr val="FFFFFF"/>
                </a:highlight>
                <a:latin typeface="Consolas"/>
              </a:rPr>
              <a:t>* </a:t>
            </a:r>
            <a:r>
              <a:rPr lang="en-US" sz="1800" i="1" dirty="0">
                <a:solidFill>
                  <a:srgbClr val="000080"/>
                </a:solidFill>
                <a:highlight>
                  <a:srgbClr val="FFFFFF"/>
                </a:highlight>
                <a:latin typeface="Consolas"/>
              </a:rPr>
              <a:t>name</a:t>
            </a:r>
            <a:r>
              <a:rPr lang="en-US" sz="1800" dirty="0">
                <a:solidFill>
                  <a:srgbClr val="000000"/>
                </a:solidFill>
                <a:highlight>
                  <a:srgbClr val="FFFFFF"/>
                </a:highlight>
                <a:latin typeface="Consolas"/>
              </a:rPr>
              <a:t>);</a:t>
            </a:r>
          </a:p>
          <a:p>
            <a:pPr marL="0" indent="0">
              <a:buNone/>
            </a:pPr>
            <a:endParaRPr lang="en-US" sz="1800" dirty="0" smtClean="0">
              <a:solidFill>
                <a:srgbClr val="000000"/>
              </a:solidFill>
              <a:highlight>
                <a:srgbClr val="FFFFFF"/>
              </a:highlight>
              <a:latin typeface="Consolas"/>
            </a:endParaRPr>
          </a:p>
          <a:p>
            <a:pPr marL="0" indent="0">
              <a:buNone/>
            </a:pPr>
            <a:r>
              <a:rPr lang="en-US" sz="1800" dirty="0">
                <a:solidFill>
                  <a:srgbClr val="008000"/>
                </a:solidFill>
                <a:highlight>
                  <a:srgbClr val="FFFFFF"/>
                </a:highlight>
                <a:latin typeface="Consolas"/>
              </a:rPr>
              <a:t>//ok</a:t>
            </a:r>
            <a:endParaRPr lang="en-US" sz="1800" dirty="0">
              <a:solidFill>
                <a:srgbClr val="000000"/>
              </a:solidFill>
              <a:highlight>
                <a:srgbClr val="FFFFFF"/>
              </a:highlight>
              <a:latin typeface="Consolas"/>
            </a:endParaRPr>
          </a:p>
          <a:p>
            <a:pPr marL="0" indent="0">
              <a:buNone/>
            </a:pPr>
            <a:r>
              <a:rPr lang="en-US" sz="1800" dirty="0" smtClean="0">
                <a:solidFill>
                  <a:srgbClr val="880000"/>
                </a:solidFill>
                <a:highlight>
                  <a:srgbClr val="FFFFFF"/>
                </a:highlight>
                <a:latin typeface="Consolas"/>
              </a:rPr>
              <a:t>foo</a:t>
            </a:r>
            <a:r>
              <a:rPr lang="en-US" sz="1800" dirty="0" smtClean="0">
                <a:solidFill>
                  <a:srgbClr val="000000"/>
                </a:solidFill>
                <a:highlight>
                  <a:srgbClr val="FFFFFF"/>
                </a:highlight>
                <a:latin typeface="Consolas"/>
              </a:rPr>
              <a:t>(9527);</a:t>
            </a:r>
          </a:p>
          <a:p>
            <a:pPr marL="0" indent="0">
              <a:buNone/>
            </a:pPr>
            <a:r>
              <a:rPr lang="en-US" sz="1800" dirty="0">
                <a:solidFill>
                  <a:srgbClr val="008000"/>
                </a:solidFill>
                <a:highlight>
                  <a:srgbClr val="FFFFFF"/>
                </a:highlight>
                <a:latin typeface="Consolas"/>
              </a:rPr>
              <a:t>//</a:t>
            </a:r>
            <a:r>
              <a:rPr lang="en-US" sz="1800" dirty="0" smtClean="0">
                <a:solidFill>
                  <a:srgbClr val="008000"/>
                </a:solidFill>
                <a:highlight>
                  <a:srgbClr val="FFFFFF"/>
                </a:highlight>
                <a:latin typeface="Consolas"/>
              </a:rPr>
              <a:t>ambiguous, NULL can be 0 or (void*)0</a:t>
            </a:r>
            <a:endParaRPr lang="en-US" sz="1800" dirty="0">
              <a:solidFill>
                <a:srgbClr val="000000"/>
              </a:solidFill>
              <a:highlight>
                <a:srgbClr val="FFFFFF"/>
              </a:highlight>
              <a:latin typeface="Consolas"/>
            </a:endParaRPr>
          </a:p>
          <a:p>
            <a:pPr marL="0" indent="0">
              <a:buNone/>
            </a:pPr>
            <a:r>
              <a:rPr lang="en-US" sz="1800" dirty="0" smtClean="0">
                <a:solidFill>
                  <a:srgbClr val="880000"/>
                </a:solidFill>
                <a:highlight>
                  <a:srgbClr val="FFFFFF"/>
                </a:highlight>
                <a:latin typeface="Consolas"/>
              </a:rPr>
              <a:t>foo</a:t>
            </a:r>
            <a:r>
              <a:rPr lang="en-US" sz="1800" dirty="0" smtClean="0">
                <a:solidFill>
                  <a:srgbClr val="000000"/>
                </a:solidFill>
                <a:highlight>
                  <a:srgbClr val="FFFFFF"/>
                </a:highlight>
                <a:latin typeface="Consolas"/>
              </a:rPr>
              <a:t>(</a:t>
            </a:r>
            <a:r>
              <a:rPr lang="en-US" sz="1800" i="1" dirty="0" smtClean="0">
                <a:solidFill>
                  <a:srgbClr val="A000A0"/>
                </a:solidFill>
                <a:highlight>
                  <a:srgbClr val="FFFFFF"/>
                </a:highlight>
                <a:latin typeface="Consolas"/>
              </a:rPr>
              <a:t>NULL</a:t>
            </a:r>
            <a:r>
              <a:rPr lang="en-US" sz="1800" dirty="0" smtClean="0">
                <a:solidFill>
                  <a:srgbClr val="000000"/>
                </a:solidFill>
                <a:highlight>
                  <a:srgbClr val="FFFFFF"/>
                </a:highlight>
                <a:latin typeface="Consolas"/>
              </a:rPr>
              <a:t>);</a:t>
            </a:r>
            <a:endParaRPr lang="en-US" sz="1800" dirty="0">
              <a:solidFill>
                <a:srgbClr val="000000"/>
              </a:solidFill>
              <a:highlight>
                <a:srgbClr val="FFFFFF"/>
              </a:highlight>
              <a:latin typeface="Consolas"/>
            </a:endParaRPr>
          </a:p>
          <a:p>
            <a:pPr marL="0" indent="0">
              <a:buNone/>
            </a:pPr>
            <a:endParaRPr lang="en-US" sz="1800" dirty="0" smtClean="0">
              <a:solidFill>
                <a:srgbClr val="000000"/>
              </a:solidFill>
              <a:highlight>
                <a:srgbClr val="FFFFFF"/>
              </a:highlight>
              <a:latin typeface="Consolas"/>
            </a:endParaRPr>
          </a:p>
          <a:p>
            <a:pPr marL="0" indent="0">
              <a:buNone/>
            </a:pPr>
            <a:r>
              <a:rPr lang="en-US" sz="1800" dirty="0">
                <a:solidFill>
                  <a:srgbClr val="008000"/>
                </a:solidFill>
                <a:highlight>
                  <a:srgbClr val="FFFFFF"/>
                </a:highlight>
                <a:latin typeface="Consolas"/>
              </a:rPr>
              <a:t>//</a:t>
            </a:r>
            <a:r>
              <a:rPr lang="en-US" sz="1800" dirty="0" smtClean="0">
                <a:solidFill>
                  <a:srgbClr val="008000"/>
                </a:solidFill>
                <a:highlight>
                  <a:srgbClr val="FFFFFF"/>
                </a:highlight>
                <a:latin typeface="Consolas"/>
              </a:rPr>
              <a:t>ok, </a:t>
            </a:r>
            <a:r>
              <a:rPr lang="en-US" sz="1800" dirty="0" err="1" smtClean="0">
                <a:solidFill>
                  <a:srgbClr val="008000"/>
                </a:solidFill>
                <a:highlight>
                  <a:srgbClr val="FFFFFF"/>
                </a:highlight>
                <a:latin typeface="Consolas"/>
              </a:rPr>
              <a:t>nullptr</a:t>
            </a:r>
            <a:r>
              <a:rPr lang="en-US" sz="1800" dirty="0" smtClean="0">
                <a:solidFill>
                  <a:srgbClr val="008000"/>
                </a:solidFill>
                <a:highlight>
                  <a:srgbClr val="FFFFFF"/>
                </a:highlight>
                <a:latin typeface="Consolas"/>
              </a:rPr>
              <a:t> will implicit convert to (char*)0</a:t>
            </a:r>
            <a:endParaRPr lang="en-US" sz="1800" dirty="0" smtClean="0">
              <a:solidFill>
                <a:srgbClr val="000000"/>
              </a:solidFill>
              <a:highlight>
                <a:srgbClr val="FFFFFF"/>
              </a:highlight>
              <a:latin typeface="Consolas"/>
            </a:endParaRPr>
          </a:p>
          <a:p>
            <a:pPr marL="0" indent="0">
              <a:buNone/>
            </a:pPr>
            <a:r>
              <a:rPr lang="en-US" sz="1800" dirty="0" smtClean="0">
                <a:solidFill>
                  <a:srgbClr val="880000"/>
                </a:solidFill>
                <a:highlight>
                  <a:srgbClr val="FFFFFF"/>
                </a:highlight>
                <a:latin typeface="Consolas"/>
              </a:rPr>
              <a:t>foo</a:t>
            </a:r>
            <a:r>
              <a:rPr lang="en-US" sz="1800" dirty="0" smtClean="0">
                <a:solidFill>
                  <a:srgbClr val="000000"/>
                </a:solidFill>
                <a:highlight>
                  <a:srgbClr val="FFFFFF"/>
                </a:highlight>
                <a:latin typeface="Consolas"/>
              </a:rPr>
              <a:t>(</a:t>
            </a:r>
            <a:r>
              <a:rPr lang="en-US" sz="1800" dirty="0" err="1" smtClean="0">
                <a:solidFill>
                  <a:srgbClr val="0000FF"/>
                </a:solidFill>
                <a:highlight>
                  <a:srgbClr val="FFFFFF"/>
                </a:highlight>
                <a:latin typeface="Consolas"/>
              </a:rPr>
              <a:t>nullptr</a:t>
            </a:r>
            <a:r>
              <a:rPr lang="en-US" sz="1800" dirty="0" smtClean="0">
                <a:solidFill>
                  <a:srgbClr val="000000"/>
                </a:solidFill>
                <a:highlight>
                  <a:srgbClr val="FFFFFF"/>
                </a:highlight>
                <a:latin typeface="Consolas"/>
              </a:rPr>
              <a:t>);</a:t>
            </a:r>
            <a:endParaRPr lang="en-US" sz="1800" dirty="0"/>
          </a:p>
        </p:txBody>
      </p:sp>
    </p:spTree>
    <p:extLst>
      <p:ext uri="{BB962C8B-B14F-4D97-AF65-F5344CB8AC3E}">
        <p14:creationId xmlns:p14="http://schemas.microsoft.com/office/powerpoint/2010/main" xmlns="" val="31698065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uniform initializer</a:t>
            </a:r>
          </a:p>
        </p:txBody>
      </p:sp>
      <p:sp>
        <p:nvSpPr>
          <p:cNvPr id="3" name="内容占位符 2"/>
          <p:cNvSpPr>
            <a:spLocks noGrp="1"/>
          </p:cNvSpPr>
          <p:nvPr>
            <p:ph sz="quarter" idx="1"/>
          </p:nvPr>
        </p:nvSpPr>
        <p:spPr/>
        <p:txBody>
          <a:bodyPr/>
          <a:lstStyle/>
          <a:p>
            <a:pPr marL="0" indent="0">
              <a:buNone/>
            </a:pPr>
            <a:r>
              <a:rPr lang="en-US" dirty="0"/>
              <a:t>C++ has several object initialization syntax, sometimes lead ambiguous </a:t>
            </a:r>
            <a:r>
              <a:rPr lang="en-US" dirty="0" smtClean="0"/>
              <a:t>and error-prone</a:t>
            </a:r>
            <a:r>
              <a:rPr lang="en-US" dirty="0"/>
              <a:t>. Since </a:t>
            </a:r>
            <a:r>
              <a:rPr lang="en-US" dirty="0" err="1"/>
              <a:t>c++</a:t>
            </a:r>
            <a:r>
              <a:rPr lang="en-US" dirty="0"/>
              <a:t>11 you can use uniform initializer, </a:t>
            </a:r>
            <a:r>
              <a:rPr lang="en-US" dirty="0" smtClean="0"/>
              <a:t>which </a:t>
            </a:r>
            <a:r>
              <a:rPr lang="en-US" dirty="0"/>
              <a:t>is more </a:t>
            </a:r>
            <a:r>
              <a:rPr lang="en-US" dirty="0" smtClean="0"/>
              <a:t>simple and </a:t>
            </a:r>
            <a:r>
              <a:rPr lang="en-US" dirty="0"/>
              <a:t>safe.</a:t>
            </a:r>
          </a:p>
        </p:txBody>
      </p:sp>
    </p:spTree>
    <p:extLst>
      <p:ext uri="{BB962C8B-B14F-4D97-AF65-F5344CB8AC3E}">
        <p14:creationId xmlns:p14="http://schemas.microsoft.com/office/powerpoint/2010/main" xmlns="" val="5777088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6691</TotalTime>
  <Words>5832</Words>
  <Application>Microsoft Office PowerPoint</Application>
  <PresentationFormat>On-screen Show (4:3)</PresentationFormat>
  <Paragraphs>941</Paragraphs>
  <Slides>69</Slides>
  <Notes>35</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Origin</vt:lpstr>
      <vt:lpstr>Modern c++ introduction and best practice</vt:lpstr>
      <vt:lpstr>Modern C++(c++ &gt;= 11) Feature Intro</vt:lpstr>
      <vt:lpstr>ISO C++ Timeline </vt:lpstr>
      <vt:lpstr>auto</vt:lpstr>
      <vt:lpstr>auto</vt:lpstr>
      <vt:lpstr>auto</vt:lpstr>
      <vt:lpstr>nullptr</vt:lpstr>
      <vt:lpstr>nullptr</vt:lpstr>
      <vt:lpstr>uniform initializer</vt:lpstr>
      <vt:lpstr>uniform initializer</vt:lpstr>
      <vt:lpstr>uniform initializer</vt:lpstr>
      <vt:lpstr>uniform initializer</vt:lpstr>
      <vt:lpstr>uniform initializer</vt:lpstr>
      <vt:lpstr>uniform initializer</vt:lpstr>
      <vt:lpstr>in class initialization</vt:lpstr>
      <vt:lpstr>in class initialization</vt:lpstr>
      <vt:lpstr>in class initialization</vt:lpstr>
      <vt:lpstr>constexpr</vt:lpstr>
      <vt:lpstr>constexpr</vt:lpstr>
      <vt:lpstr>default and deleted function</vt:lpstr>
      <vt:lpstr>default and deleted function</vt:lpstr>
      <vt:lpstr>override controls</vt:lpstr>
      <vt:lpstr>override controls</vt:lpstr>
      <vt:lpstr>scoped enum</vt:lpstr>
      <vt:lpstr>scoped enum</vt:lpstr>
      <vt:lpstr>User defined literal</vt:lpstr>
      <vt:lpstr>User defined literal</vt:lpstr>
      <vt:lpstr>lambda</vt:lpstr>
      <vt:lpstr>lambda</vt:lpstr>
      <vt:lpstr>lambda</vt:lpstr>
      <vt:lpstr>Smart pointer</vt:lpstr>
      <vt:lpstr>Smart pointer</vt:lpstr>
      <vt:lpstr>Smart pointer</vt:lpstr>
      <vt:lpstr>Smart pointer</vt:lpstr>
      <vt:lpstr>More features</vt:lpstr>
      <vt:lpstr>Modern C++ Advanced</vt:lpstr>
      <vt:lpstr>Type deduction</vt:lpstr>
      <vt:lpstr>Type deduction</vt:lpstr>
      <vt:lpstr>Type deduction</vt:lpstr>
      <vt:lpstr>Type deduction</vt:lpstr>
      <vt:lpstr>rvalue refrerence</vt:lpstr>
      <vt:lpstr>rvalue refrerence</vt:lpstr>
      <vt:lpstr>rvalue refrerence</vt:lpstr>
      <vt:lpstr>rvalue refrerence</vt:lpstr>
      <vt:lpstr>rvalue refrerence</vt:lpstr>
      <vt:lpstr>rvalue refrerence</vt:lpstr>
      <vt:lpstr>rvalue refrerence</vt:lpstr>
      <vt:lpstr>rvalue refrerence</vt:lpstr>
      <vt:lpstr>Move semantics</vt:lpstr>
      <vt:lpstr>Move semantics</vt:lpstr>
      <vt:lpstr>Move semantics</vt:lpstr>
      <vt:lpstr>Copy Elision, RVO, NRVO</vt:lpstr>
      <vt:lpstr>Copy Elision, RVO, NRVO</vt:lpstr>
      <vt:lpstr>Copy Elision, RVO, NRVO</vt:lpstr>
      <vt:lpstr>Copy Elision, RVO, NRVO</vt:lpstr>
      <vt:lpstr>Common C++ Idioms</vt:lpstr>
      <vt:lpstr>RAII</vt:lpstr>
      <vt:lpstr>RAII</vt:lpstr>
      <vt:lpstr>RAII</vt:lpstr>
      <vt:lpstr>Copy-and-swap</vt:lpstr>
      <vt:lpstr>Copy-and-swap</vt:lpstr>
      <vt:lpstr>PIMPL</vt:lpstr>
      <vt:lpstr>PIMPL</vt:lpstr>
      <vt:lpstr>Safe double checked locking</vt:lpstr>
      <vt:lpstr>Safe double checked locking</vt:lpstr>
      <vt:lpstr>Safe double checked locking</vt:lpstr>
      <vt:lpstr>Safe double checked locking</vt:lpstr>
      <vt:lpstr>Safe double checked locking</vt:lpstr>
      <vt:lpstr>QA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c++ introduction and best practice</dc:title>
  <dc:creator>Frei Zhang</dc:creator>
  <cp:lastModifiedBy>zhangyongxiang</cp:lastModifiedBy>
  <cp:revision>380</cp:revision>
  <dcterms:created xsi:type="dcterms:W3CDTF">2016-12-05T12:45:51Z</dcterms:created>
  <dcterms:modified xsi:type="dcterms:W3CDTF">2016-12-13T10:13:17Z</dcterms:modified>
</cp:coreProperties>
</file>