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19296E-2322-4B30-9773-104B844C359E}">
  <a:tblStyle styleId="{AD19296E-2322-4B30-9773-104B844C3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2db68a8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2db68a8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db68a8d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2db68a8d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2db68a8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2db68a8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32403c0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32403c0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2403c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2403c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cf04c56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cf04c56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cf04c5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2cf04c5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2cf04c5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2cf04c5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cf04c5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cf04c5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2cf04c5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2cf04c5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2cf04c56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2cf04c5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2cf04c5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2cf04c5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2db68a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2db68a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1.png"/><Relationship Id="rId7" Type="http://schemas.openxmlformats.org/officeDocument/2006/relationships/image" Target="../media/image16.png"/><Relationship Id="rId8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gif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 with Variational Inference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40300"/>
            <a:ext cx="8520600" cy="16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Name : 李權桓(Jack Li)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Student ID: D10546004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Name: Nonlinear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2"/>
          <p:cNvGraphicFramePr/>
          <p:nvPr/>
        </p:nvGraphicFramePr>
        <p:xfrm>
          <a:off x="334475" y="2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{AD19296E-2322-4B30-9773-104B844C359E}</a:tableStyleId>
              </a:tblPr>
              <a:tblGrid>
                <a:gridCol w="4095425"/>
                <a:gridCol w="4624275"/>
              </a:tblGrid>
              <a:tr h="389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CE5CD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Vanilla GMM model: </a:t>
                      </a:r>
                      <a:endParaRPr sz="1200">
                        <a:highlight>
                          <a:srgbClr val="FCE5CD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weights: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[0.26594647 0.23062394 0.22338953 0.22630703 0.01443529 0.03927455],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means: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[[6.32213808 2.35767698]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[8.75275074 8.2155947 ]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[2.67778884 5.43553413]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[1.71303902 1.46485518]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[5.3869087  9.19282174]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[1.4555381  4.10617346]],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cov: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[[[ 2.38092292 -0.27707638]  [-0.27707638  0.70244211]]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[[ 1.77909436  0.16122733]  [ 0.16122733  0.49937488]]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[[ 2.80589061 -0.11374297]  [-0.11374297  0.24995371]]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[[ 1.88645364  0.07396465]  [ 0.07396465  0.52119153]]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[[ 0.26950374  0.08554552]  [ 0.08554552  0.05829775]]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[[ 6.17115731  4.81799474]  [ 4.81799474  3.84442762]]]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CFE2F3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 GMM Model: </a:t>
                      </a:r>
                      <a:endParaRPr sz="1200">
                        <a:highlight>
                          <a:srgbClr val="CFE2F3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weights: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[3.57306088e-11 2.32240414e-01 3.57306088e-11 2.95132962e-01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1.65161887e-01 3.07464738e-01],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means: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[[0.         0.        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[9.39217567 8.38590059]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[0.         0.        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[4.03528407 1.9113075 ]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[7.32249954 8.10698907]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[2.74723794 5.33736873]],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cov: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[[[ 1.00000000e-04  0.00000000e+00]  [ 0.00000000e+00  1.00000000e-04]]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[[ 1.10218465e+00  9.28470182e-02]  [ 9.28470182e-02  4.74811277e-01]]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[[ 1.00000000e-04  0.00000000e+00]  [ 0.00000000e+00  1.00000000e-04]]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[[ 8.12813397e+00  8.62306637e-01]  [ 8.62306637e-01  7.40959782e-01]]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[[ 1.65220708e+00 -4.78582925e-01]  [-4.78582925e-01  5.48463200e-01]]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[[ 2.88096356e+00 -8.83487528e-02]  [-8.83487528e-02  4.05972940e-01]]]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950" y="292625"/>
            <a:ext cx="5134700" cy="4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/>
          <p:nvPr/>
        </p:nvSpPr>
        <p:spPr>
          <a:xfrm>
            <a:off x="119600" y="1152525"/>
            <a:ext cx="3381300" cy="8697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5" y="1239825"/>
            <a:ext cx="294588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87225" y="3353200"/>
            <a:ext cx="3381300" cy="171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19600" y="2157025"/>
            <a:ext cx="3381300" cy="1113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75" y="3394150"/>
            <a:ext cx="2667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775" y="2335650"/>
            <a:ext cx="2933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0500" y="4755600"/>
            <a:ext cx="1161900" cy="3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818525" y="4484150"/>
            <a:ext cx="5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t_2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2903025" y="2850150"/>
            <a:ext cx="56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t_1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051750" y="3001825"/>
            <a:ext cx="1404600" cy="384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r>
              <a:rPr lang="en"/>
              <a:t> of VI GMM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</a:t>
            </a:r>
            <a:r>
              <a:rPr lang="en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Fast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Multivariate normal distribution assumption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Obtain optimal weights given by every </a:t>
            </a:r>
            <a:r>
              <a:rPr lang="en"/>
              <a:t>iteration normal distribution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7274"/>
            <a:ext cx="9144001" cy="27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26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774050" y="251600"/>
            <a:ext cx="43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Vanilla GMM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441200" y="2875100"/>
            <a:ext cx="43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</a:t>
            </a:r>
            <a:r>
              <a:rPr lang="en" sz="1800">
                <a:solidFill>
                  <a:schemeClr val="dk2"/>
                </a:solidFill>
              </a:rPr>
              <a:t> GMM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260575" y="2736500"/>
            <a:ext cx="17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Underestimate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Variance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likelihood experiment 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6647"/>
            <a:ext cx="9144001" cy="357685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7260575" y="1832850"/>
            <a:ext cx="177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Only fit one line because of local optimality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algorithm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979725" y="1724700"/>
            <a:ext cx="2408400" cy="14289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Step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408175" y="1724700"/>
            <a:ext cx="2408400" cy="14289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 - Step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988" y="445025"/>
            <a:ext cx="2894025" cy="6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25" y="3602425"/>
            <a:ext cx="3206500" cy="6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3313" y="1288400"/>
            <a:ext cx="898113" cy="3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9024" y="3151129"/>
            <a:ext cx="1564350" cy="498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1743" y="3784375"/>
            <a:ext cx="18612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9300" y="4567550"/>
            <a:ext cx="3449216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64" idx="2"/>
            <a:endCxn id="63" idx="0"/>
          </p:cNvCxnSpPr>
          <p:nvPr/>
        </p:nvCxnSpPr>
        <p:spPr>
          <a:xfrm>
            <a:off x="4572000" y="1076450"/>
            <a:ext cx="20403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>
            <a:stCxn id="64" idx="2"/>
            <a:endCxn id="62" idx="0"/>
          </p:cNvCxnSpPr>
          <p:nvPr/>
        </p:nvCxnSpPr>
        <p:spPr>
          <a:xfrm flipH="1">
            <a:off x="2184000" y="1076450"/>
            <a:ext cx="2388000" cy="6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3655225" y="1975475"/>
            <a:ext cx="1564500" cy="236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 rot="10800000">
            <a:off x="3655225" y="2661275"/>
            <a:ext cx="1564500" cy="236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scenario 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001400" cy="351977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819000" y="2788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: [0.27109111 0.01420764 0.71470124],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mu: [ 9.01648564 10.73647351  6.08668571],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std: [0.69868933 0.22180447 0.73436439]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311275" y="4615575"/>
            <a:ext cx="42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Original std: [</a:t>
            </a:r>
            <a:r>
              <a:rPr lang="en" sz="1300">
                <a:solidFill>
                  <a:schemeClr val="dk2"/>
                </a:solidFill>
              </a:rPr>
              <a:t>0.4236, 0.4376, 0.9637</a:t>
            </a:r>
            <a:r>
              <a:rPr lang="en" sz="1300">
                <a:solidFill>
                  <a:schemeClr val="dk2"/>
                </a:solidFill>
              </a:rPr>
              <a:t>]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scenario 2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3317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819000" y="2788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: [0.3550 0.0209 0.2057 0.0303 0.3125 0.0753],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mu: [ 5.5189 10.674</a:t>
            </a:r>
            <a:r>
              <a:rPr lang="en" sz="1200">
                <a:solidFill>
                  <a:schemeClr val="dk2"/>
                </a:solidFill>
              </a:rPr>
              <a:t>29</a:t>
            </a:r>
            <a:r>
              <a:rPr lang="en" sz="1200">
                <a:solidFill>
                  <a:schemeClr val="dk2"/>
                </a:solidFill>
              </a:rPr>
              <a:t>   9.2149  8.4331  6.524911 7.5983],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std: [0.4553 0.2701 0.512</a:t>
            </a:r>
            <a:r>
              <a:rPr lang="en" sz="1200">
                <a:solidFill>
                  <a:schemeClr val="dk2"/>
                </a:solidFill>
              </a:rPr>
              <a:t>05</a:t>
            </a:r>
            <a:r>
              <a:rPr lang="en" sz="1200">
                <a:solidFill>
                  <a:schemeClr val="dk2"/>
                </a:solidFill>
              </a:rPr>
              <a:t>   0.15114 0.36980 0.39282]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311275" y="4615575"/>
            <a:ext cx="42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Original std: [0.4236, 0.4376, 0.9637]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Optimal components With Bayesian Information Criterion </a:t>
            </a:r>
            <a:endParaRPr sz="232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00" y="1176355"/>
            <a:ext cx="8116200" cy="38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256750" y="3887775"/>
            <a:ext cx="3395100" cy="11829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076700" y="199750"/>
            <a:ext cx="5008200" cy="48750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31225" y="1147425"/>
            <a:ext cx="3395100" cy="118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00" y="1382650"/>
            <a:ext cx="3188400" cy="7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100" y="4183425"/>
            <a:ext cx="3188400" cy="5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050" y="717450"/>
            <a:ext cx="4708024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31225" y="2563050"/>
            <a:ext cx="166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Posterior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Use surrogate q(Z|X)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rot="10800000">
            <a:off x="891575" y="2011500"/>
            <a:ext cx="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 txBox="1"/>
          <p:nvPr/>
        </p:nvSpPr>
        <p:spPr>
          <a:xfrm>
            <a:off x="3048350" y="2470525"/>
            <a:ext cx="83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 rot="10798586">
            <a:off x="3675499" y="1432323"/>
            <a:ext cx="729600" cy="1196100"/>
          </a:xfrm>
          <a:prstGeom prst="curvedRightArrow">
            <a:avLst>
              <a:gd fmla="val 0" name="adj1"/>
              <a:gd fmla="val 50000" name="adj2"/>
              <a:gd fmla="val 2500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 title="[89,89,89,&quot;https://www.codecogs.com/eqnedit.php?latex=%5Cgeq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225" y="1107950"/>
            <a:ext cx="34097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 title="[89,89,89,&quot;https://www.codecogs.com/eqnedit.php?latex=%5Cleq%20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1850" y="3857775"/>
            <a:ext cx="34097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 title="[89,89,89,&quot;https://www.codecogs.com/eqnedit.php?latex=%5Cgeq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6575" y="3887775"/>
            <a:ext cx="34097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 title="[89,89,89,&quot;https://www.codecogs.com/eqnedit.php?latex=ELBO%3DL(q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3438" y="4679850"/>
            <a:ext cx="115697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with VI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39990" t="0"/>
          <a:stretch/>
        </p:blipFill>
        <p:spPr>
          <a:xfrm>
            <a:off x="2732550" y="81825"/>
            <a:ext cx="54532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700" y="4045350"/>
            <a:ext cx="5519751" cy="10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75" y="1924375"/>
            <a:ext cx="2198569" cy="4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730500" y="4717925"/>
            <a:ext cx="2993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Stop iteration when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19" title="[89,89,89,&quot;https://www.codecogs.com/eqnedit.php?latex=%7C%5Cmu_%7Bnew%7D%20-%20%5Cmu_%7Bold%7D%20%7C%20%5Cleq%20%5Cepsilon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450" y="4837375"/>
            <a:ext cx="129794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results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25" y="1075075"/>
            <a:ext cx="873702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3819000" y="2788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X : [0.30739646 0.30970736 0.38289618],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mu: [6.4922638  5.4806742  8.79821412],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std: [0.38949513 0.43832324 1.00545024]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311275" y="4615575"/>
            <a:ext cx="42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Original std: [0.4236, 0.4376, 0.9637]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2-D </a:t>
            </a:r>
            <a:r>
              <a:rPr lang="en"/>
              <a:t>Experiments results 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50" y="1359000"/>
            <a:ext cx="4208250" cy="29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325" y="1451625"/>
            <a:ext cx="4056975" cy="28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