
<file path=[Content_Types].xml><?xml version="1.0" encoding="utf-8"?>
<Types xmlns="http://schemas.openxmlformats.org/package/2006/content-types">
  <Default Extension="png" ContentType="image/png"/>
  <Default Extension="jpeg" ContentType="image/jpeg"/>
  <Default Extension="JPG" ContentType="image/.jp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138"/>
  </p:handoutMasterIdLst>
  <p:sldIdLst>
    <p:sldId id="1015" r:id="rId3"/>
    <p:sldId id="1020" r:id="rId4"/>
    <p:sldId id="790" r:id="rId6"/>
    <p:sldId id="583" r:id="rId7"/>
    <p:sldId id="718" r:id="rId8"/>
    <p:sldId id="1021" r:id="rId9"/>
    <p:sldId id="1022" r:id="rId10"/>
    <p:sldId id="1023" r:id="rId11"/>
    <p:sldId id="1024" r:id="rId12"/>
    <p:sldId id="720" r:id="rId13"/>
    <p:sldId id="1029" r:id="rId14"/>
    <p:sldId id="764" r:id="rId15"/>
    <p:sldId id="766" r:id="rId16"/>
    <p:sldId id="767" r:id="rId17"/>
    <p:sldId id="768" r:id="rId18"/>
    <p:sldId id="769" r:id="rId19"/>
    <p:sldId id="770" r:id="rId20"/>
    <p:sldId id="771" r:id="rId21"/>
    <p:sldId id="772" r:id="rId22"/>
    <p:sldId id="773" r:id="rId23"/>
    <p:sldId id="775" r:id="rId24"/>
    <p:sldId id="685" r:id="rId25"/>
    <p:sldId id="1016" r:id="rId26"/>
    <p:sldId id="778" r:id="rId27"/>
    <p:sldId id="780" r:id="rId28"/>
    <p:sldId id="696" r:id="rId29"/>
    <p:sldId id="698" r:id="rId30"/>
    <p:sldId id="700" r:id="rId31"/>
    <p:sldId id="701" r:id="rId32"/>
    <p:sldId id="703" r:id="rId33"/>
    <p:sldId id="782" r:id="rId34"/>
    <p:sldId id="1026" r:id="rId35"/>
    <p:sldId id="1025" r:id="rId36"/>
    <p:sldId id="1030" r:id="rId37"/>
    <p:sldId id="469" r:id="rId38"/>
    <p:sldId id="470" r:id="rId39"/>
    <p:sldId id="471" r:id="rId40"/>
    <p:sldId id="660" r:id="rId41"/>
    <p:sldId id="585" r:id="rId42"/>
    <p:sldId id="661" r:id="rId43"/>
    <p:sldId id="586" r:id="rId44"/>
    <p:sldId id="662" r:id="rId45"/>
    <p:sldId id="587" r:id="rId46"/>
    <p:sldId id="588" r:id="rId47"/>
    <p:sldId id="664" r:id="rId48"/>
    <p:sldId id="786" r:id="rId49"/>
    <p:sldId id="787" r:id="rId50"/>
    <p:sldId id="597" r:id="rId51"/>
    <p:sldId id="1035" r:id="rId52"/>
    <p:sldId id="1036" r:id="rId53"/>
    <p:sldId id="1037" r:id="rId54"/>
    <p:sldId id="1038" r:id="rId55"/>
    <p:sldId id="1039" r:id="rId56"/>
    <p:sldId id="1040" r:id="rId57"/>
    <p:sldId id="1041" r:id="rId58"/>
    <p:sldId id="665" r:id="rId59"/>
    <p:sldId id="674" r:id="rId60"/>
    <p:sldId id="675" r:id="rId61"/>
    <p:sldId id="676" r:id="rId62"/>
    <p:sldId id="677" r:id="rId63"/>
    <p:sldId id="1042" r:id="rId64"/>
    <p:sldId id="598" r:id="rId65"/>
    <p:sldId id="666" r:id="rId66"/>
    <p:sldId id="599" r:id="rId67"/>
    <p:sldId id="672" r:id="rId68"/>
    <p:sldId id="1043" r:id="rId69"/>
    <p:sldId id="602" r:id="rId70"/>
    <p:sldId id="667" r:id="rId71"/>
    <p:sldId id="603" r:id="rId72"/>
    <p:sldId id="668" r:id="rId73"/>
    <p:sldId id="589" r:id="rId74"/>
    <p:sldId id="1031" r:id="rId75"/>
    <p:sldId id="605" r:id="rId76"/>
    <p:sldId id="682" r:id="rId77"/>
    <p:sldId id="591" r:id="rId78"/>
    <p:sldId id="592" r:id="rId79"/>
    <p:sldId id="593" r:id="rId80"/>
    <p:sldId id="683" r:id="rId81"/>
    <p:sldId id="594" r:id="rId82"/>
    <p:sldId id="607" r:id="rId83"/>
    <p:sldId id="606" r:id="rId84"/>
    <p:sldId id="608" r:id="rId85"/>
    <p:sldId id="684" r:id="rId86"/>
    <p:sldId id="1032" r:id="rId87"/>
    <p:sldId id="622" r:id="rId88"/>
    <p:sldId id="623" r:id="rId89"/>
    <p:sldId id="1073" r:id="rId90"/>
    <p:sldId id="624" r:id="rId91"/>
    <p:sldId id="689" r:id="rId92"/>
    <p:sldId id="611" r:id="rId93"/>
    <p:sldId id="1014" r:id="rId94"/>
    <p:sldId id="1033" r:id="rId95"/>
    <p:sldId id="626" r:id="rId96"/>
    <p:sldId id="1044" r:id="rId97"/>
    <p:sldId id="1045" r:id="rId98"/>
    <p:sldId id="612" r:id="rId99"/>
    <p:sldId id="627" r:id="rId100"/>
    <p:sldId id="628" r:id="rId101"/>
    <p:sldId id="1046" r:id="rId102"/>
    <p:sldId id="681" r:id="rId103"/>
    <p:sldId id="1047" r:id="rId104"/>
    <p:sldId id="629" r:id="rId105"/>
    <p:sldId id="614" r:id="rId106"/>
    <p:sldId id="615" r:id="rId107"/>
    <p:sldId id="1048" r:id="rId108"/>
    <p:sldId id="692" r:id="rId109"/>
    <p:sldId id="1049" r:id="rId110"/>
    <p:sldId id="1050" r:id="rId111"/>
    <p:sldId id="618" r:id="rId112"/>
    <p:sldId id="1052" r:id="rId113"/>
    <p:sldId id="1053" r:id="rId114"/>
    <p:sldId id="1054" r:id="rId115"/>
    <p:sldId id="1055" r:id="rId116"/>
    <p:sldId id="1056" r:id="rId117"/>
    <p:sldId id="1057" r:id="rId118"/>
    <p:sldId id="1059" r:id="rId119"/>
    <p:sldId id="1060" r:id="rId120"/>
    <p:sldId id="1062" r:id="rId121"/>
    <p:sldId id="1063" r:id="rId122"/>
    <p:sldId id="1064" r:id="rId123"/>
    <p:sldId id="1065" r:id="rId124"/>
    <p:sldId id="1034" r:id="rId125"/>
    <p:sldId id="1066" r:id="rId126"/>
    <p:sldId id="652" r:id="rId127"/>
    <p:sldId id="1068" r:id="rId128"/>
    <p:sldId id="1069" r:id="rId129"/>
    <p:sldId id="1070" r:id="rId130"/>
    <p:sldId id="1071" r:id="rId131"/>
    <p:sldId id="1072" r:id="rId132"/>
    <p:sldId id="655" r:id="rId133"/>
    <p:sldId id="656" r:id="rId134"/>
    <p:sldId id="658" r:id="rId135"/>
    <p:sldId id="637" r:id="rId136"/>
    <p:sldId id="638" r:id="rId137"/>
  </p:sldIdLst>
  <p:sldSz cx="12192000" cy="6858000"/>
  <p:notesSz cx="6858000" cy="9144000"/>
  <p:custDataLst>
    <p:tags r:id="rId142"/>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6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5" d="100"/>
          <a:sy n="75" d="100"/>
        </p:scale>
        <p:origin x="516" y="452"/>
      </p:cViewPr>
      <p:guideLst>
        <p:guide orient="horz" pos="206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2" Type="http://schemas.openxmlformats.org/officeDocument/2006/relationships/tags" Target="tags/tag4.xml"/><Relationship Id="rId141" Type="http://schemas.openxmlformats.org/officeDocument/2006/relationships/tableStyles" Target="tableStyles.xml"/><Relationship Id="rId140" Type="http://schemas.openxmlformats.org/officeDocument/2006/relationships/viewProps" Target="viewProps.xml"/><Relationship Id="rId14" Type="http://schemas.openxmlformats.org/officeDocument/2006/relationships/slide" Target="slides/slide11.xml"/><Relationship Id="rId139" Type="http://schemas.openxmlformats.org/officeDocument/2006/relationships/presProps" Target="presProps.xml"/><Relationship Id="rId138" Type="http://schemas.openxmlformats.org/officeDocument/2006/relationships/handoutMaster" Target="handoutMasters/handoutMaster1.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48500CB-998E-42BF-9206-4891E26AC8B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DE203B85-7E5E-4180-A417-169511999270}">
      <dgm:prSet phldrT="[文本]"/>
      <dgm:spPr/>
      <dgm:t>
        <a:bodyPr/>
        <a:lstStyle/>
        <a:p>
          <a:r>
            <a:rPr lang="en-US" altLang="zh-CN" dirty="0">
              <a:solidFill>
                <a:srgbClr val="0070C0"/>
              </a:solidFill>
            </a:rPr>
            <a:t>Cache</a:t>
          </a:r>
          <a:r>
            <a:rPr lang="zh-CN" altLang="en-US" dirty="0">
              <a:solidFill>
                <a:srgbClr val="0070C0"/>
              </a:solidFill>
            </a:rPr>
            <a:t>放置数据的常用地址变换方法</a:t>
          </a:r>
        </a:p>
      </dgm:t>
    </dgm:pt>
    <dgm:pt modelId="{D94030D9-4C72-469F-8508-373BE3C86DB0}" cxnId="{9F0870FD-F969-4C7F-B272-6E0462F845BA}" type="parTrans">
      <dgm:prSet/>
      <dgm:spPr/>
      <dgm:t>
        <a:bodyPr/>
        <a:lstStyle/>
        <a:p>
          <a:endParaRPr lang="zh-CN" altLang="en-US"/>
        </a:p>
      </dgm:t>
    </dgm:pt>
    <dgm:pt modelId="{E60F649D-18C4-42E6-8B0B-52D5820650FA}" cxnId="{9F0870FD-F969-4C7F-B272-6E0462F845BA}" type="sibTrans">
      <dgm:prSet/>
      <dgm:spPr/>
      <dgm:t>
        <a:bodyPr/>
        <a:lstStyle/>
        <a:p>
          <a:endParaRPr lang="zh-CN" altLang="en-US"/>
        </a:p>
      </dgm:t>
    </dgm:pt>
    <dgm:pt modelId="{8C570773-663B-4898-94ED-E26926AD7198}">
      <dgm:prSet phldrT="[文本]"/>
      <dgm:spPr/>
      <dgm:t>
        <a:bodyPr/>
        <a:lstStyle/>
        <a:p>
          <a:r>
            <a:rPr lang="zh-CN" altLang="en-US" dirty="0"/>
            <a:t>直接映像</a:t>
          </a:r>
        </a:p>
      </dgm:t>
    </dgm:pt>
    <dgm:pt modelId="{7E07C3DD-0F83-4ED7-B608-8F5AE6D6C52F}" cxnId="{EE4D6E46-25E2-4C10-A224-7F71FC5D4D4C}" type="parTrans">
      <dgm:prSet/>
      <dgm:spPr/>
      <dgm:t>
        <a:bodyPr/>
        <a:lstStyle/>
        <a:p>
          <a:endParaRPr lang="zh-CN" altLang="en-US"/>
        </a:p>
      </dgm:t>
    </dgm:pt>
    <dgm:pt modelId="{EA25A610-ECC8-40C5-A135-34204583383F}" cxnId="{EE4D6E46-25E2-4C10-A224-7F71FC5D4D4C}" type="sibTrans">
      <dgm:prSet/>
      <dgm:spPr/>
      <dgm:t>
        <a:bodyPr/>
        <a:lstStyle/>
        <a:p>
          <a:endParaRPr lang="zh-CN" altLang="en-US"/>
        </a:p>
      </dgm:t>
    </dgm:pt>
    <dgm:pt modelId="{729B167B-E5EC-4BA8-9182-4CA4DA0681B1}">
      <dgm:prSet phldrT="[文本]"/>
      <dgm:spPr/>
      <dgm:t>
        <a:bodyPr/>
        <a:lstStyle/>
        <a:p>
          <a:r>
            <a:rPr lang="zh-CN" altLang="en-US" dirty="0"/>
            <a:t>组相联映像</a:t>
          </a:r>
        </a:p>
      </dgm:t>
    </dgm:pt>
    <dgm:pt modelId="{5AD0D75D-0313-45DA-A396-8E74A15E59AC}" cxnId="{235937F3-8D9C-467A-B4FA-79A5ED7D40F8}" type="parTrans">
      <dgm:prSet/>
      <dgm:spPr/>
      <dgm:t>
        <a:bodyPr/>
        <a:lstStyle/>
        <a:p>
          <a:endParaRPr lang="zh-CN" altLang="en-US"/>
        </a:p>
      </dgm:t>
    </dgm:pt>
    <dgm:pt modelId="{2EDD6F73-A8B5-4A03-B18F-8112D274C78D}" cxnId="{235937F3-8D9C-467A-B4FA-79A5ED7D40F8}" type="sibTrans">
      <dgm:prSet/>
      <dgm:spPr/>
      <dgm:t>
        <a:bodyPr/>
        <a:lstStyle/>
        <a:p>
          <a:endParaRPr lang="zh-CN" altLang="en-US"/>
        </a:p>
      </dgm:t>
    </dgm:pt>
    <dgm:pt modelId="{E0021ABB-77D3-4451-AF85-61A143B467D4}">
      <dgm:prSet phldrT="[文本]"/>
      <dgm:spPr/>
      <dgm:t>
        <a:bodyPr/>
        <a:lstStyle/>
        <a:p>
          <a:r>
            <a:rPr lang="zh-CN" altLang="en-US" dirty="0">
              <a:solidFill>
                <a:srgbClr val="0070C0"/>
              </a:solidFill>
            </a:rPr>
            <a:t>替换算法</a:t>
          </a:r>
        </a:p>
      </dgm:t>
    </dgm:pt>
    <dgm:pt modelId="{EF0395C6-EF9E-44A9-861C-8612C233B247}" cxnId="{8ABE0BD6-6E79-4DD7-9FAA-2D60D28E72B9}" type="parTrans">
      <dgm:prSet/>
      <dgm:spPr/>
      <dgm:t>
        <a:bodyPr/>
        <a:lstStyle/>
        <a:p>
          <a:endParaRPr lang="zh-CN" altLang="en-US"/>
        </a:p>
      </dgm:t>
    </dgm:pt>
    <dgm:pt modelId="{D4F89BA3-AB7C-437B-A450-E822F0510D2A}" cxnId="{8ABE0BD6-6E79-4DD7-9FAA-2D60D28E72B9}" type="sibTrans">
      <dgm:prSet/>
      <dgm:spPr/>
      <dgm:t>
        <a:bodyPr/>
        <a:lstStyle/>
        <a:p>
          <a:endParaRPr lang="zh-CN" altLang="en-US"/>
        </a:p>
      </dgm:t>
    </dgm:pt>
    <dgm:pt modelId="{03622E69-A6D9-47E6-BDBA-9796B7E44FEB}">
      <dgm:prSet phldrT="[文本]"/>
      <dgm:spPr/>
      <dgm:t>
        <a:bodyPr/>
        <a:lstStyle/>
        <a:p>
          <a:r>
            <a:rPr lang="zh-CN" altLang="en-US" dirty="0"/>
            <a:t>随机法</a:t>
          </a:r>
        </a:p>
      </dgm:t>
    </dgm:pt>
    <dgm:pt modelId="{DB19402A-F3EE-41CA-B8FE-B81E1E921BA0}" cxnId="{C6628B0D-8459-4A22-8C11-14383D66E350}" type="parTrans">
      <dgm:prSet/>
      <dgm:spPr/>
      <dgm:t>
        <a:bodyPr/>
        <a:lstStyle/>
        <a:p>
          <a:endParaRPr lang="zh-CN" altLang="en-US"/>
        </a:p>
      </dgm:t>
    </dgm:pt>
    <dgm:pt modelId="{4B7E8AF2-84FD-4EBB-A291-342DFA150289}" cxnId="{C6628B0D-8459-4A22-8C11-14383D66E350}" type="sibTrans">
      <dgm:prSet/>
      <dgm:spPr/>
      <dgm:t>
        <a:bodyPr/>
        <a:lstStyle/>
        <a:p>
          <a:endParaRPr lang="zh-CN" altLang="en-US"/>
        </a:p>
      </dgm:t>
    </dgm:pt>
    <dgm:pt modelId="{3F826B34-DE23-42C0-AED1-9127D01117FC}">
      <dgm:prSet phldrT="[文本]"/>
      <dgm:spPr/>
      <dgm:t>
        <a:bodyPr/>
        <a:lstStyle/>
        <a:p>
          <a:r>
            <a:rPr lang="zh-CN" altLang="en-US" dirty="0"/>
            <a:t>近期最少使用法</a:t>
          </a:r>
        </a:p>
      </dgm:t>
    </dgm:pt>
    <dgm:pt modelId="{3B2E101D-82DE-4987-8A4A-0F378377656E}" cxnId="{9A1B13DE-0500-4407-8242-DC0977F899EF}" type="parTrans">
      <dgm:prSet/>
      <dgm:spPr/>
      <dgm:t>
        <a:bodyPr/>
        <a:lstStyle/>
        <a:p>
          <a:endParaRPr lang="zh-CN" altLang="en-US"/>
        </a:p>
      </dgm:t>
    </dgm:pt>
    <dgm:pt modelId="{9F057BEE-4E2C-471B-AE16-606F6242F844}" cxnId="{9A1B13DE-0500-4407-8242-DC0977F899EF}" type="sibTrans">
      <dgm:prSet/>
      <dgm:spPr/>
      <dgm:t>
        <a:bodyPr/>
        <a:lstStyle/>
        <a:p>
          <a:endParaRPr lang="zh-CN" altLang="en-US"/>
        </a:p>
      </dgm:t>
    </dgm:pt>
    <dgm:pt modelId="{DC5812A9-F15B-43E0-9831-837AA2188271}">
      <dgm:prSet phldrT="[文本]"/>
      <dgm:spPr/>
      <dgm:t>
        <a:bodyPr/>
        <a:lstStyle/>
        <a:p>
          <a:r>
            <a:rPr lang="zh-CN" altLang="en-US" dirty="0">
              <a:solidFill>
                <a:srgbClr val="0070C0"/>
              </a:solidFill>
            </a:rPr>
            <a:t>存储器写策略</a:t>
          </a:r>
        </a:p>
      </dgm:t>
    </dgm:pt>
    <dgm:pt modelId="{72EFA38E-5C5D-4454-B45A-05261D5EC2B6}" cxnId="{A2F082B5-A45F-4E99-BC2D-1589515D0914}" type="parTrans">
      <dgm:prSet/>
      <dgm:spPr/>
      <dgm:t>
        <a:bodyPr/>
        <a:lstStyle/>
        <a:p>
          <a:endParaRPr lang="zh-CN" altLang="en-US"/>
        </a:p>
      </dgm:t>
    </dgm:pt>
    <dgm:pt modelId="{87919B32-E890-43E0-8240-9CB5935FE85D}" cxnId="{A2F082B5-A45F-4E99-BC2D-1589515D0914}" type="sibTrans">
      <dgm:prSet/>
      <dgm:spPr/>
      <dgm:t>
        <a:bodyPr/>
        <a:lstStyle/>
        <a:p>
          <a:endParaRPr lang="zh-CN" altLang="en-US"/>
        </a:p>
      </dgm:t>
    </dgm:pt>
    <dgm:pt modelId="{AFB737EB-B798-4C1D-8A10-6E81ED368FDB}">
      <dgm:prSet phldrT="[文本]"/>
      <dgm:spPr/>
      <dgm:t>
        <a:bodyPr/>
        <a:lstStyle/>
        <a:p>
          <a:r>
            <a:rPr lang="zh-CN" altLang="en-US" dirty="0"/>
            <a:t>写直达法</a:t>
          </a:r>
        </a:p>
      </dgm:t>
    </dgm:pt>
    <dgm:pt modelId="{3FE97BE2-667F-46AA-9FB0-85E01E07188D}" cxnId="{7B9AD7F2-4943-4E3C-A70B-049F34726356}" type="parTrans">
      <dgm:prSet/>
      <dgm:spPr/>
      <dgm:t>
        <a:bodyPr/>
        <a:lstStyle/>
        <a:p>
          <a:endParaRPr lang="zh-CN" altLang="en-US"/>
        </a:p>
      </dgm:t>
    </dgm:pt>
    <dgm:pt modelId="{8847A334-9C5F-49C0-825B-8C25AD9F92FD}" cxnId="{7B9AD7F2-4943-4E3C-A70B-049F34726356}" type="sibTrans">
      <dgm:prSet/>
      <dgm:spPr/>
      <dgm:t>
        <a:bodyPr/>
        <a:lstStyle/>
        <a:p>
          <a:endParaRPr lang="zh-CN" altLang="en-US"/>
        </a:p>
      </dgm:t>
    </dgm:pt>
    <dgm:pt modelId="{FF0F8653-4429-4723-9500-4BDD016DA37D}">
      <dgm:prSet phldrT="[文本]"/>
      <dgm:spPr/>
      <dgm:t>
        <a:bodyPr/>
        <a:lstStyle/>
        <a:p>
          <a:r>
            <a:rPr lang="zh-CN" altLang="en-US" dirty="0"/>
            <a:t>通过缓存写直达法</a:t>
          </a:r>
        </a:p>
      </dgm:t>
    </dgm:pt>
    <dgm:pt modelId="{99B474C4-45C3-46EB-9B2B-E281F4092955}" cxnId="{AE29DF96-1BC1-4881-9CB2-153585141A7B}" type="parTrans">
      <dgm:prSet/>
      <dgm:spPr/>
      <dgm:t>
        <a:bodyPr/>
        <a:lstStyle/>
        <a:p>
          <a:endParaRPr lang="zh-CN" altLang="en-US"/>
        </a:p>
      </dgm:t>
    </dgm:pt>
    <dgm:pt modelId="{88AFC8FB-FF65-4EBA-B620-53DEB831F3A9}" cxnId="{AE29DF96-1BC1-4881-9CB2-153585141A7B}" type="sibTrans">
      <dgm:prSet/>
      <dgm:spPr/>
      <dgm:t>
        <a:bodyPr/>
        <a:lstStyle/>
        <a:p>
          <a:endParaRPr lang="zh-CN" altLang="en-US"/>
        </a:p>
      </dgm:t>
    </dgm:pt>
    <dgm:pt modelId="{6B3DF5D4-EBC0-41CF-B556-0F8877FD7FEC}">
      <dgm:prSet phldrT="[文本]"/>
      <dgm:spPr/>
      <dgm:t>
        <a:bodyPr/>
        <a:lstStyle/>
        <a:p>
          <a:r>
            <a:rPr lang="zh-CN" altLang="en-US" dirty="0"/>
            <a:t>全相联映射方式</a:t>
          </a:r>
        </a:p>
      </dgm:t>
    </dgm:pt>
    <dgm:pt modelId="{360894C2-C150-4D0E-9975-965022BB8436}" cxnId="{31E05E55-BB4D-4CE4-9759-D730C652CAAF}" type="parTrans">
      <dgm:prSet/>
      <dgm:spPr/>
      <dgm:t>
        <a:bodyPr/>
        <a:lstStyle/>
        <a:p>
          <a:endParaRPr lang="zh-CN" altLang="en-US"/>
        </a:p>
      </dgm:t>
    </dgm:pt>
    <dgm:pt modelId="{BB020A06-C8E6-4D42-A9A7-044A78614300}" cxnId="{31E05E55-BB4D-4CE4-9759-D730C652CAAF}" type="sibTrans">
      <dgm:prSet/>
      <dgm:spPr/>
      <dgm:t>
        <a:bodyPr/>
        <a:lstStyle/>
        <a:p>
          <a:endParaRPr lang="zh-CN" altLang="en-US"/>
        </a:p>
      </dgm:t>
    </dgm:pt>
    <dgm:pt modelId="{F2284D72-E4F9-4F0A-A714-002FC813C264}">
      <dgm:prSet phldrT="[文本]"/>
      <dgm:spPr/>
      <dgm:t>
        <a:bodyPr/>
        <a:lstStyle/>
        <a:p>
          <a:r>
            <a:rPr lang="zh-CN" altLang="en-US" dirty="0"/>
            <a:t>循环法</a:t>
          </a:r>
        </a:p>
      </dgm:t>
    </dgm:pt>
    <dgm:pt modelId="{C445AF8E-A227-4A1B-97D8-CD5644937C29}" cxnId="{5856D602-4EB6-4EF8-BD29-72D6E0FF5CEA}" type="parTrans">
      <dgm:prSet/>
      <dgm:spPr/>
      <dgm:t>
        <a:bodyPr/>
        <a:lstStyle/>
        <a:p>
          <a:endParaRPr lang="zh-CN" altLang="en-US"/>
        </a:p>
      </dgm:t>
    </dgm:pt>
    <dgm:pt modelId="{B84999CA-DB6E-453A-9558-1457E1213B96}" cxnId="{5856D602-4EB6-4EF8-BD29-72D6E0FF5CEA}" type="sibTrans">
      <dgm:prSet/>
      <dgm:spPr/>
      <dgm:t>
        <a:bodyPr/>
        <a:lstStyle/>
        <a:p>
          <a:endParaRPr lang="zh-CN" altLang="en-US"/>
        </a:p>
      </dgm:t>
    </dgm:pt>
    <dgm:pt modelId="{D3489132-2E15-460F-80D5-B805A40F61C9}">
      <dgm:prSet phldrT="[文本]"/>
      <dgm:spPr/>
      <dgm:t>
        <a:bodyPr/>
        <a:lstStyle/>
        <a:p>
          <a:r>
            <a:rPr lang="zh-CN" altLang="en-US" dirty="0"/>
            <a:t>写回法</a:t>
          </a:r>
        </a:p>
      </dgm:t>
    </dgm:pt>
    <dgm:pt modelId="{3E88C8C1-A344-4265-9796-153D9BA67721}" cxnId="{FEFFDE7E-B9C9-4988-8BAE-12268CF077DF}" type="parTrans">
      <dgm:prSet/>
      <dgm:spPr/>
      <dgm:t>
        <a:bodyPr/>
        <a:lstStyle/>
        <a:p>
          <a:endParaRPr lang="zh-CN" altLang="en-US"/>
        </a:p>
      </dgm:t>
    </dgm:pt>
    <dgm:pt modelId="{C648255A-7CB0-472F-9D77-0383EC9C5EA2}" cxnId="{FEFFDE7E-B9C9-4988-8BAE-12268CF077DF}" type="sibTrans">
      <dgm:prSet/>
      <dgm:spPr/>
      <dgm:t>
        <a:bodyPr/>
        <a:lstStyle/>
        <a:p>
          <a:endParaRPr lang="zh-CN" altLang="en-US"/>
        </a:p>
      </dgm:t>
    </dgm:pt>
    <dgm:pt modelId="{4E2D9F23-D9A0-459D-94E6-EC2F0E0FEF97}" type="pres">
      <dgm:prSet presAssocID="{048500CB-998E-42BF-9206-4891E26AC8B5}" presName="Name0" presStyleCnt="0">
        <dgm:presLayoutVars>
          <dgm:dir/>
          <dgm:animLvl val="lvl"/>
          <dgm:resizeHandles val="exact"/>
        </dgm:presLayoutVars>
      </dgm:prSet>
      <dgm:spPr/>
    </dgm:pt>
    <dgm:pt modelId="{B807D334-4324-42AA-B110-7A2416491125}" type="pres">
      <dgm:prSet presAssocID="{DE203B85-7E5E-4180-A417-169511999270}" presName="composite" presStyleCnt="0"/>
      <dgm:spPr/>
    </dgm:pt>
    <dgm:pt modelId="{F7006265-8E7C-42D4-BD76-7C347607D465}" type="pres">
      <dgm:prSet presAssocID="{DE203B85-7E5E-4180-A417-169511999270}" presName="parTx" presStyleLbl="alignNode1" presStyleIdx="0" presStyleCnt="3">
        <dgm:presLayoutVars>
          <dgm:chMax val="0"/>
          <dgm:chPref val="0"/>
          <dgm:bulletEnabled val="1"/>
        </dgm:presLayoutVars>
      </dgm:prSet>
      <dgm:spPr/>
    </dgm:pt>
    <dgm:pt modelId="{1DE38128-C112-4F62-BD09-667A5BC49272}" type="pres">
      <dgm:prSet presAssocID="{DE203B85-7E5E-4180-A417-169511999270}" presName="desTx" presStyleLbl="alignAccFollowNode1" presStyleIdx="0" presStyleCnt="3">
        <dgm:presLayoutVars>
          <dgm:bulletEnabled val="1"/>
        </dgm:presLayoutVars>
      </dgm:prSet>
      <dgm:spPr/>
    </dgm:pt>
    <dgm:pt modelId="{33BA76DE-B1B7-4929-945E-C1EB4DB53B79}" type="pres">
      <dgm:prSet presAssocID="{E60F649D-18C4-42E6-8B0B-52D5820650FA}" presName="space" presStyleCnt="0"/>
      <dgm:spPr/>
    </dgm:pt>
    <dgm:pt modelId="{D6BA78E8-BA8E-408D-B1A7-A739BBF234FE}" type="pres">
      <dgm:prSet presAssocID="{E0021ABB-77D3-4451-AF85-61A143B467D4}" presName="composite" presStyleCnt="0"/>
      <dgm:spPr/>
    </dgm:pt>
    <dgm:pt modelId="{2D394B79-1B63-44A6-972C-7B8FFF8E9ACC}" type="pres">
      <dgm:prSet presAssocID="{E0021ABB-77D3-4451-AF85-61A143B467D4}" presName="parTx" presStyleLbl="alignNode1" presStyleIdx="1" presStyleCnt="3">
        <dgm:presLayoutVars>
          <dgm:chMax val="0"/>
          <dgm:chPref val="0"/>
          <dgm:bulletEnabled val="1"/>
        </dgm:presLayoutVars>
      </dgm:prSet>
      <dgm:spPr/>
    </dgm:pt>
    <dgm:pt modelId="{31841E16-68E9-49C1-9750-AA6A6CF7673D}" type="pres">
      <dgm:prSet presAssocID="{E0021ABB-77D3-4451-AF85-61A143B467D4}" presName="desTx" presStyleLbl="alignAccFollowNode1" presStyleIdx="1" presStyleCnt="3">
        <dgm:presLayoutVars>
          <dgm:bulletEnabled val="1"/>
        </dgm:presLayoutVars>
      </dgm:prSet>
      <dgm:spPr/>
    </dgm:pt>
    <dgm:pt modelId="{A428C8C3-BBCD-4881-B269-656289A6282F}" type="pres">
      <dgm:prSet presAssocID="{D4F89BA3-AB7C-437B-A450-E822F0510D2A}" presName="space" presStyleCnt="0"/>
      <dgm:spPr/>
    </dgm:pt>
    <dgm:pt modelId="{B7B4C809-C9A2-46B0-A123-8152E4742F8C}" type="pres">
      <dgm:prSet presAssocID="{DC5812A9-F15B-43E0-9831-837AA2188271}" presName="composite" presStyleCnt="0"/>
      <dgm:spPr/>
    </dgm:pt>
    <dgm:pt modelId="{C6493E41-DFE2-4FE4-B04C-EB4D116C81A4}" type="pres">
      <dgm:prSet presAssocID="{DC5812A9-F15B-43E0-9831-837AA2188271}" presName="parTx" presStyleLbl="alignNode1" presStyleIdx="2" presStyleCnt="3">
        <dgm:presLayoutVars>
          <dgm:chMax val="0"/>
          <dgm:chPref val="0"/>
          <dgm:bulletEnabled val="1"/>
        </dgm:presLayoutVars>
      </dgm:prSet>
      <dgm:spPr/>
    </dgm:pt>
    <dgm:pt modelId="{7528FD8C-96C4-488C-B758-8CD40C7F6FAA}" type="pres">
      <dgm:prSet presAssocID="{DC5812A9-F15B-43E0-9831-837AA2188271}" presName="desTx" presStyleLbl="alignAccFollowNode1" presStyleIdx="2" presStyleCnt="3">
        <dgm:presLayoutVars>
          <dgm:bulletEnabled val="1"/>
        </dgm:presLayoutVars>
      </dgm:prSet>
      <dgm:spPr/>
    </dgm:pt>
  </dgm:ptLst>
  <dgm:cxnLst>
    <dgm:cxn modelId="{5856D602-4EB6-4EF8-BD29-72D6E0FF5CEA}" srcId="{E0021ABB-77D3-4451-AF85-61A143B467D4}" destId="{F2284D72-E4F9-4F0A-A714-002FC813C264}" srcOrd="2" destOrd="0" parTransId="{C445AF8E-A227-4A1B-97D8-CD5644937C29}" sibTransId="{B84999CA-DB6E-453A-9558-1457E1213B96}"/>
    <dgm:cxn modelId="{C6628B0D-8459-4A22-8C11-14383D66E350}" srcId="{E0021ABB-77D3-4451-AF85-61A143B467D4}" destId="{03622E69-A6D9-47E6-BDBA-9796B7E44FEB}" srcOrd="0" destOrd="0" parTransId="{DB19402A-F3EE-41CA-B8FE-B81E1E921BA0}" sibTransId="{4B7E8AF2-84FD-4EBB-A291-342DFA150289}"/>
    <dgm:cxn modelId="{4F46300E-C205-4E88-9134-6028DA2EF5C8}" type="presOf" srcId="{8C570773-663B-4898-94ED-E26926AD7198}" destId="{1DE38128-C112-4F62-BD09-667A5BC49272}" srcOrd="0" destOrd="0" presId="urn:microsoft.com/office/officeart/2005/8/layout/hList1"/>
    <dgm:cxn modelId="{CDB94618-A67A-4F7C-9972-2A6AFBCFF458}" type="presOf" srcId="{F2284D72-E4F9-4F0A-A714-002FC813C264}" destId="{31841E16-68E9-49C1-9750-AA6A6CF7673D}" srcOrd="0" destOrd="2" presId="urn:microsoft.com/office/officeart/2005/8/layout/hList1"/>
    <dgm:cxn modelId="{326B1A24-6FA9-4E88-A920-E65C5281C42A}" type="presOf" srcId="{048500CB-998E-42BF-9206-4891E26AC8B5}" destId="{4E2D9F23-D9A0-459D-94E6-EC2F0E0FEF97}" srcOrd="0" destOrd="0" presId="urn:microsoft.com/office/officeart/2005/8/layout/hList1"/>
    <dgm:cxn modelId="{EE4D6E46-25E2-4C10-A224-7F71FC5D4D4C}" srcId="{DE203B85-7E5E-4180-A417-169511999270}" destId="{8C570773-663B-4898-94ED-E26926AD7198}" srcOrd="0" destOrd="0" parTransId="{7E07C3DD-0F83-4ED7-B608-8F5AE6D6C52F}" sibTransId="{EA25A610-ECC8-40C5-A135-34204583383F}"/>
    <dgm:cxn modelId="{B7BA6968-1C35-482C-97D4-88C5BBC16099}" type="presOf" srcId="{729B167B-E5EC-4BA8-9182-4CA4DA0681B1}" destId="{1DE38128-C112-4F62-BD09-667A5BC49272}" srcOrd="0" destOrd="1" presId="urn:microsoft.com/office/officeart/2005/8/layout/hList1"/>
    <dgm:cxn modelId="{31E05E55-BB4D-4CE4-9759-D730C652CAAF}" srcId="{DE203B85-7E5E-4180-A417-169511999270}" destId="{6B3DF5D4-EBC0-41CF-B556-0F8877FD7FEC}" srcOrd="2" destOrd="0" parTransId="{360894C2-C150-4D0E-9975-965022BB8436}" sibTransId="{BB020A06-C8E6-4D42-A9A7-044A78614300}"/>
    <dgm:cxn modelId="{FEFFDE7E-B9C9-4988-8BAE-12268CF077DF}" srcId="{DC5812A9-F15B-43E0-9831-837AA2188271}" destId="{D3489132-2E15-460F-80D5-B805A40F61C9}" srcOrd="2" destOrd="0" parTransId="{3E88C8C1-A344-4265-9796-153D9BA67721}" sibTransId="{C648255A-7CB0-472F-9D77-0383EC9C5EA2}"/>
    <dgm:cxn modelId="{5205CF82-40C2-4B02-8A97-F6427254F555}" type="presOf" srcId="{03622E69-A6D9-47E6-BDBA-9796B7E44FEB}" destId="{31841E16-68E9-49C1-9750-AA6A6CF7673D}" srcOrd="0" destOrd="0" presId="urn:microsoft.com/office/officeart/2005/8/layout/hList1"/>
    <dgm:cxn modelId="{AE29DF96-1BC1-4881-9CB2-153585141A7B}" srcId="{DC5812A9-F15B-43E0-9831-837AA2188271}" destId="{FF0F8653-4429-4723-9500-4BDD016DA37D}" srcOrd="1" destOrd="0" parTransId="{99B474C4-45C3-46EB-9B2B-E281F4092955}" sibTransId="{88AFC8FB-FF65-4EBA-B620-53DEB831F3A9}"/>
    <dgm:cxn modelId="{4AB75899-88FA-47EF-8263-5EE8C9F7DE6F}" type="presOf" srcId="{E0021ABB-77D3-4451-AF85-61A143B467D4}" destId="{2D394B79-1B63-44A6-972C-7B8FFF8E9ACC}" srcOrd="0" destOrd="0" presId="urn:microsoft.com/office/officeart/2005/8/layout/hList1"/>
    <dgm:cxn modelId="{5D6090A0-1449-4FD8-85E7-6B6EC1B6EEF8}" type="presOf" srcId="{6B3DF5D4-EBC0-41CF-B556-0F8877FD7FEC}" destId="{1DE38128-C112-4F62-BD09-667A5BC49272}" srcOrd="0" destOrd="2" presId="urn:microsoft.com/office/officeart/2005/8/layout/hList1"/>
    <dgm:cxn modelId="{247B02AB-EBA7-4D58-A007-21D837473A20}" type="presOf" srcId="{DE203B85-7E5E-4180-A417-169511999270}" destId="{F7006265-8E7C-42D4-BD76-7C347607D465}" srcOrd="0" destOrd="0" presId="urn:microsoft.com/office/officeart/2005/8/layout/hList1"/>
    <dgm:cxn modelId="{A2F082B5-A45F-4E99-BC2D-1589515D0914}" srcId="{048500CB-998E-42BF-9206-4891E26AC8B5}" destId="{DC5812A9-F15B-43E0-9831-837AA2188271}" srcOrd="2" destOrd="0" parTransId="{72EFA38E-5C5D-4454-B45A-05261D5EC2B6}" sibTransId="{87919B32-E890-43E0-8240-9CB5935FE85D}"/>
    <dgm:cxn modelId="{813F27CB-0DFC-4E54-863E-16493481BBDF}" type="presOf" srcId="{DC5812A9-F15B-43E0-9831-837AA2188271}" destId="{C6493E41-DFE2-4FE4-B04C-EB4D116C81A4}" srcOrd="0" destOrd="0" presId="urn:microsoft.com/office/officeart/2005/8/layout/hList1"/>
    <dgm:cxn modelId="{5BADC8D1-4518-4879-9CE0-C42B0129BEFC}" type="presOf" srcId="{FF0F8653-4429-4723-9500-4BDD016DA37D}" destId="{7528FD8C-96C4-488C-B758-8CD40C7F6FAA}" srcOrd="0" destOrd="1" presId="urn:microsoft.com/office/officeart/2005/8/layout/hList1"/>
    <dgm:cxn modelId="{8ABE0BD6-6E79-4DD7-9FAA-2D60D28E72B9}" srcId="{048500CB-998E-42BF-9206-4891E26AC8B5}" destId="{E0021ABB-77D3-4451-AF85-61A143B467D4}" srcOrd="1" destOrd="0" parTransId="{EF0395C6-EF9E-44A9-861C-8612C233B247}" sibTransId="{D4F89BA3-AB7C-437B-A450-E822F0510D2A}"/>
    <dgm:cxn modelId="{E13F3EDB-1A11-462F-94F4-32F829FA7887}" type="presOf" srcId="{3F826B34-DE23-42C0-AED1-9127D01117FC}" destId="{31841E16-68E9-49C1-9750-AA6A6CF7673D}" srcOrd="0" destOrd="1" presId="urn:microsoft.com/office/officeart/2005/8/layout/hList1"/>
    <dgm:cxn modelId="{9A1B13DE-0500-4407-8242-DC0977F899EF}" srcId="{E0021ABB-77D3-4451-AF85-61A143B467D4}" destId="{3F826B34-DE23-42C0-AED1-9127D01117FC}" srcOrd="1" destOrd="0" parTransId="{3B2E101D-82DE-4987-8A4A-0F378377656E}" sibTransId="{9F057BEE-4E2C-471B-AE16-606F6242F844}"/>
    <dgm:cxn modelId="{054512E6-0647-413C-98AF-18ABF8FA75B0}" type="presOf" srcId="{D3489132-2E15-460F-80D5-B805A40F61C9}" destId="{7528FD8C-96C4-488C-B758-8CD40C7F6FAA}" srcOrd="0" destOrd="2" presId="urn:microsoft.com/office/officeart/2005/8/layout/hList1"/>
    <dgm:cxn modelId="{828617E7-3993-40B9-8960-B86977BC0D03}" type="presOf" srcId="{AFB737EB-B798-4C1D-8A10-6E81ED368FDB}" destId="{7528FD8C-96C4-488C-B758-8CD40C7F6FAA}" srcOrd="0" destOrd="0" presId="urn:microsoft.com/office/officeart/2005/8/layout/hList1"/>
    <dgm:cxn modelId="{7B9AD7F2-4943-4E3C-A70B-049F34726356}" srcId="{DC5812A9-F15B-43E0-9831-837AA2188271}" destId="{AFB737EB-B798-4C1D-8A10-6E81ED368FDB}" srcOrd="0" destOrd="0" parTransId="{3FE97BE2-667F-46AA-9FB0-85E01E07188D}" sibTransId="{8847A334-9C5F-49C0-825B-8C25AD9F92FD}"/>
    <dgm:cxn modelId="{235937F3-8D9C-467A-B4FA-79A5ED7D40F8}" srcId="{DE203B85-7E5E-4180-A417-169511999270}" destId="{729B167B-E5EC-4BA8-9182-4CA4DA0681B1}" srcOrd="1" destOrd="0" parTransId="{5AD0D75D-0313-45DA-A396-8E74A15E59AC}" sibTransId="{2EDD6F73-A8B5-4A03-B18F-8112D274C78D}"/>
    <dgm:cxn modelId="{9F0870FD-F969-4C7F-B272-6E0462F845BA}" srcId="{048500CB-998E-42BF-9206-4891E26AC8B5}" destId="{DE203B85-7E5E-4180-A417-169511999270}" srcOrd="0" destOrd="0" parTransId="{D94030D9-4C72-469F-8508-373BE3C86DB0}" sibTransId="{E60F649D-18C4-42E6-8B0B-52D5820650FA}"/>
    <dgm:cxn modelId="{029281AD-2C6D-481C-BFCC-73493BA94FEB}" type="presParOf" srcId="{4E2D9F23-D9A0-459D-94E6-EC2F0E0FEF97}" destId="{B807D334-4324-42AA-B110-7A2416491125}" srcOrd="0" destOrd="0" presId="urn:microsoft.com/office/officeart/2005/8/layout/hList1"/>
    <dgm:cxn modelId="{8B545B91-1C89-4885-AC2E-75B2CD226686}" type="presParOf" srcId="{B807D334-4324-42AA-B110-7A2416491125}" destId="{F7006265-8E7C-42D4-BD76-7C347607D465}" srcOrd="0" destOrd="0" presId="urn:microsoft.com/office/officeart/2005/8/layout/hList1"/>
    <dgm:cxn modelId="{BB44E109-231B-42BA-9F7F-6CA1F451DD14}" type="presParOf" srcId="{B807D334-4324-42AA-B110-7A2416491125}" destId="{1DE38128-C112-4F62-BD09-667A5BC49272}" srcOrd="1" destOrd="0" presId="urn:microsoft.com/office/officeart/2005/8/layout/hList1"/>
    <dgm:cxn modelId="{A4331FAF-06E3-4A6A-B821-0FF7E5886846}" type="presParOf" srcId="{4E2D9F23-D9A0-459D-94E6-EC2F0E0FEF97}" destId="{33BA76DE-B1B7-4929-945E-C1EB4DB53B79}" srcOrd="1" destOrd="0" presId="urn:microsoft.com/office/officeart/2005/8/layout/hList1"/>
    <dgm:cxn modelId="{18EC21B9-98E8-4F25-A17A-87E68F8C0374}" type="presParOf" srcId="{4E2D9F23-D9A0-459D-94E6-EC2F0E0FEF97}" destId="{D6BA78E8-BA8E-408D-B1A7-A739BBF234FE}" srcOrd="2" destOrd="0" presId="urn:microsoft.com/office/officeart/2005/8/layout/hList1"/>
    <dgm:cxn modelId="{D7A349BB-2FF4-41E3-B2C3-481D5449470F}" type="presParOf" srcId="{D6BA78E8-BA8E-408D-B1A7-A739BBF234FE}" destId="{2D394B79-1B63-44A6-972C-7B8FFF8E9ACC}" srcOrd="0" destOrd="0" presId="urn:microsoft.com/office/officeart/2005/8/layout/hList1"/>
    <dgm:cxn modelId="{6B62BC12-25A2-4F24-B603-06A30D8DD87E}" type="presParOf" srcId="{D6BA78E8-BA8E-408D-B1A7-A739BBF234FE}" destId="{31841E16-68E9-49C1-9750-AA6A6CF7673D}" srcOrd="1" destOrd="0" presId="urn:microsoft.com/office/officeart/2005/8/layout/hList1"/>
    <dgm:cxn modelId="{AB31BF11-D82E-4FBA-980D-FEE39B3F4948}" type="presParOf" srcId="{4E2D9F23-D9A0-459D-94E6-EC2F0E0FEF97}" destId="{A428C8C3-BBCD-4881-B269-656289A6282F}" srcOrd="3" destOrd="0" presId="urn:microsoft.com/office/officeart/2005/8/layout/hList1"/>
    <dgm:cxn modelId="{B53E2497-D9BA-4D99-B855-5A9FE2A69F92}" type="presParOf" srcId="{4E2D9F23-D9A0-459D-94E6-EC2F0E0FEF97}" destId="{B7B4C809-C9A2-46B0-A123-8152E4742F8C}" srcOrd="4" destOrd="0" presId="urn:microsoft.com/office/officeart/2005/8/layout/hList1"/>
    <dgm:cxn modelId="{9F1A32B5-18A6-4F5D-B905-306A3B5BF844}" type="presParOf" srcId="{B7B4C809-C9A2-46B0-A123-8152E4742F8C}" destId="{C6493E41-DFE2-4FE4-B04C-EB4D116C81A4}" srcOrd="0" destOrd="0" presId="urn:microsoft.com/office/officeart/2005/8/layout/hList1"/>
    <dgm:cxn modelId="{83F9891F-1806-4B5C-8CA9-DFFC3F7CC19E}" type="presParOf" srcId="{B7B4C809-C9A2-46B0-A123-8152E4742F8C}" destId="{7528FD8C-96C4-488C-B758-8CD40C7F6FAA}"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40464" cy="5418667"/>
        <a:chOff x="0" y="0"/>
        <a:chExt cx="8240464" cy="5418667"/>
      </a:xfrm>
    </dsp:grpSpPr>
    <dsp:sp modelId="{F7006265-8E7C-42D4-BD76-7C347607D465}">
      <dsp:nvSpPr>
        <dsp:cNvPr id="3" name="矩形 2"/>
        <dsp:cNvSpPr/>
      </dsp:nvSpPr>
      <dsp:spPr bwMode="white">
        <a:xfrm>
          <a:off x="0" y="1474259"/>
          <a:ext cx="2512337" cy="810895"/>
        </a:xfrm>
        <a:prstGeom prst="rect">
          <a:avLst/>
        </a:prstGeom>
      </dsp:spPr>
      <dsp:style>
        <a:lnRef idx="2">
          <a:schemeClr val="accent1"/>
        </a:lnRef>
        <a:fillRef idx="1">
          <a:schemeClr val="accent1"/>
        </a:fillRef>
        <a:effectRef idx="0">
          <a:scrgbClr r="0" g="0" b="0"/>
        </a:effectRef>
        <a:fontRef idx="minor">
          <a:schemeClr val="lt1"/>
        </a:fontRef>
      </dsp:style>
      <dsp:txBody>
        <a:bodyPr lIns="149352" tIns="85344" rIns="149352" bIns="85344"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altLang="zh-CN" dirty="0">
              <a:solidFill>
                <a:srgbClr val="0070C0"/>
              </a:solidFill>
            </a:rPr>
            <a:t>Cache</a:t>
          </a:r>
          <a:r>
            <a:rPr lang="zh-CN" altLang="en-US" dirty="0">
              <a:solidFill>
                <a:srgbClr val="0070C0"/>
              </a:solidFill>
            </a:rPr>
            <a:t>放置数据的常用地址变换方法</a:t>
          </a:r>
        </a:p>
      </dsp:txBody>
      <dsp:txXfrm>
        <a:off x="0" y="1474259"/>
        <a:ext cx="2512337" cy="810895"/>
      </dsp:txXfrm>
    </dsp:sp>
    <dsp:sp modelId="{1DE38128-C112-4F62-BD09-667A5BC49272}">
      <dsp:nvSpPr>
        <dsp:cNvPr id="4" name="矩形 3"/>
        <dsp:cNvSpPr/>
      </dsp:nvSpPr>
      <dsp:spPr bwMode="white">
        <a:xfrm>
          <a:off x="0" y="2285154"/>
          <a:ext cx="2512337" cy="165925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12014" tIns="112014" rIns="149352" bIns="168021" anchor="t"/>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zh-CN" altLang="en-US" dirty="0">
              <a:solidFill>
                <a:schemeClr val="dk1"/>
              </a:solidFill>
            </a:rPr>
            <a:t>直接映像</a:t>
          </a:r>
          <a:endParaRPr lang="zh-CN" altLang="en-US" dirty="0">
            <a:solidFill>
              <a:schemeClr val="dk1"/>
            </a:solidFill>
          </a:endParaRPr>
        </a:p>
        <a:p>
          <a:pPr lvl="1">
            <a:lnSpc>
              <a:spcPct val="100000"/>
            </a:lnSpc>
            <a:spcBef>
              <a:spcPct val="0"/>
            </a:spcBef>
            <a:spcAft>
              <a:spcPct val="15000"/>
            </a:spcAft>
            <a:buChar char="•"/>
          </a:pPr>
          <a:r>
            <a:rPr lang="zh-CN" altLang="en-US" dirty="0">
              <a:solidFill>
                <a:schemeClr val="dk1"/>
              </a:solidFill>
            </a:rPr>
            <a:t>组相联映像</a:t>
          </a:r>
          <a:endParaRPr lang="zh-CN" altLang="en-US" dirty="0">
            <a:solidFill>
              <a:schemeClr val="dk1"/>
            </a:solidFill>
          </a:endParaRPr>
        </a:p>
        <a:p>
          <a:pPr lvl="1">
            <a:lnSpc>
              <a:spcPct val="100000"/>
            </a:lnSpc>
            <a:spcBef>
              <a:spcPct val="0"/>
            </a:spcBef>
            <a:spcAft>
              <a:spcPct val="15000"/>
            </a:spcAft>
            <a:buChar char="•"/>
          </a:pPr>
          <a:r>
            <a:rPr lang="zh-CN" altLang="en-US" dirty="0">
              <a:solidFill>
                <a:schemeClr val="dk1"/>
              </a:solidFill>
            </a:rPr>
            <a:t>全相联映射方式</a:t>
          </a:r>
          <a:endParaRPr>
            <a:solidFill>
              <a:schemeClr val="dk1"/>
            </a:solidFill>
          </a:endParaRPr>
        </a:p>
      </dsp:txBody>
      <dsp:txXfrm>
        <a:off x="0" y="2285154"/>
        <a:ext cx="2512337" cy="1659255"/>
      </dsp:txXfrm>
    </dsp:sp>
    <dsp:sp modelId="{2D394B79-1B63-44A6-972C-7B8FFF8E9ACC}">
      <dsp:nvSpPr>
        <dsp:cNvPr id="5" name="矩形 4"/>
        <dsp:cNvSpPr/>
      </dsp:nvSpPr>
      <dsp:spPr bwMode="white">
        <a:xfrm>
          <a:off x="2864064" y="1474259"/>
          <a:ext cx="2512337" cy="810895"/>
        </a:xfrm>
        <a:prstGeom prst="rect">
          <a:avLst/>
        </a:prstGeom>
      </dsp:spPr>
      <dsp:style>
        <a:lnRef idx="2">
          <a:schemeClr val="accent1"/>
        </a:lnRef>
        <a:fillRef idx="1">
          <a:schemeClr val="accent1"/>
        </a:fillRef>
        <a:effectRef idx="0">
          <a:scrgbClr r="0" g="0" b="0"/>
        </a:effectRef>
        <a:fontRef idx="minor">
          <a:schemeClr val="lt1"/>
        </a:fontRef>
      </dsp:style>
      <dsp:txBody>
        <a:bodyPr lIns="149352" tIns="85344" rIns="149352" bIns="85344"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a:solidFill>
                <a:srgbClr val="0070C0"/>
              </a:solidFill>
            </a:rPr>
            <a:t>替换算法</a:t>
          </a:r>
        </a:p>
      </dsp:txBody>
      <dsp:txXfrm>
        <a:off x="2864064" y="1474259"/>
        <a:ext cx="2512337" cy="810895"/>
      </dsp:txXfrm>
    </dsp:sp>
    <dsp:sp modelId="{31841E16-68E9-49C1-9750-AA6A6CF7673D}">
      <dsp:nvSpPr>
        <dsp:cNvPr id="6" name="矩形 5"/>
        <dsp:cNvSpPr/>
      </dsp:nvSpPr>
      <dsp:spPr bwMode="white">
        <a:xfrm>
          <a:off x="2864064" y="2285154"/>
          <a:ext cx="2512337" cy="165925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12014" tIns="112014" rIns="149352" bIns="168021" anchor="t"/>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zh-CN" altLang="en-US" dirty="0">
              <a:solidFill>
                <a:schemeClr val="dk1"/>
              </a:solidFill>
            </a:rPr>
            <a:t>随机法</a:t>
          </a:r>
          <a:endParaRPr lang="zh-CN" altLang="en-US" dirty="0">
            <a:solidFill>
              <a:schemeClr val="dk1"/>
            </a:solidFill>
          </a:endParaRPr>
        </a:p>
        <a:p>
          <a:pPr lvl="1">
            <a:lnSpc>
              <a:spcPct val="100000"/>
            </a:lnSpc>
            <a:spcBef>
              <a:spcPct val="0"/>
            </a:spcBef>
            <a:spcAft>
              <a:spcPct val="15000"/>
            </a:spcAft>
            <a:buChar char="•"/>
          </a:pPr>
          <a:r>
            <a:rPr lang="zh-CN" altLang="en-US" dirty="0">
              <a:solidFill>
                <a:schemeClr val="dk1"/>
              </a:solidFill>
            </a:rPr>
            <a:t>近期最少使用法</a:t>
          </a:r>
          <a:endParaRPr lang="zh-CN" altLang="en-US" dirty="0">
            <a:solidFill>
              <a:schemeClr val="dk1"/>
            </a:solidFill>
          </a:endParaRPr>
        </a:p>
        <a:p>
          <a:pPr lvl="1">
            <a:lnSpc>
              <a:spcPct val="100000"/>
            </a:lnSpc>
            <a:spcBef>
              <a:spcPct val="0"/>
            </a:spcBef>
            <a:spcAft>
              <a:spcPct val="15000"/>
            </a:spcAft>
            <a:buChar char="•"/>
          </a:pPr>
          <a:r>
            <a:rPr lang="zh-CN" altLang="en-US" dirty="0">
              <a:solidFill>
                <a:schemeClr val="dk1"/>
              </a:solidFill>
            </a:rPr>
            <a:t>循环法</a:t>
          </a:r>
          <a:endParaRPr>
            <a:solidFill>
              <a:schemeClr val="dk1"/>
            </a:solidFill>
          </a:endParaRPr>
        </a:p>
      </dsp:txBody>
      <dsp:txXfrm>
        <a:off x="2864064" y="2285154"/>
        <a:ext cx="2512337" cy="1659255"/>
      </dsp:txXfrm>
    </dsp:sp>
    <dsp:sp modelId="{C6493E41-DFE2-4FE4-B04C-EB4D116C81A4}">
      <dsp:nvSpPr>
        <dsp:cNvPr id="7" name="矩形 6"/>
        <dsp:cNvSpPr/>
      </dsp:nvSpPr>
      <dsp:spPr bwMode="white">
        <a:xfrm>
          <a:off x="5728127" y="1474259"/>
          <a:ext cx="2512337" cy="810895"/>
        </a:xfrm>
        <a:prstGeom prst="rect">
          <a:avLst/>
        </a:prstGeom>
      </dsp:spPr>
      <dsp:style>
        <a:lnRef idx="2">
          <a:schemeClr val="accent1"/>
        </a:lnRef>
        <a:fillRef idx="1">
          <a:schemeClr val="accent1"/>
        </a:fillRef>
        <a:effectRef idx="0">
          <a:scrgbClr r="0" g="0" b="0"/>
        </a:effectRef>
        <a:fontRef idx="minor">
          <a:schemeClr val="lt1"/>
        </a:fontRef>
      </dsp:style>
      <dsp:txBody>
        <a:bodyPr lIns="149352" tIns="85344" rIns="149352" bIns="85344"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a:solidFill>
                <a:srgbClr val="0070C0"/>
              </a:solidFill>
            </a:rPr>
            <a:t>存储器写策略</a:t>
          </a:r>
        </a:p>
      </dsp:txBody>
      <dsp:txXfrm>
        <a:off x="5728127" y="1474259"/>
        <a:ext cx="2512337" cy="810895"/>
      </dsp:txXfrm>
    </dsp:sp>
    <dsp:sp modelId="{7528FD8C-96C4-488C-B758-8CD40C7F6FAA}">
      <dsp:nvSpPr>
        <dsp:cNvPr id="8" name="矩形 7"/>
        <dsp:cNvSpPr/>
      </dsp:nvSpPr>
      <dsp:spPr bwMode="white">
        <a:xfrm>
          <a:off x="5728127" y="2285154"/>
          <a:ext cx="2512337" cy="165925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12014" tIns="112014" rIns="149352" bIns="168021" anchor="t"/>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zh-CN" altLang="en-US" dirty="0">
              <a:solidFill>
                <a:schemeClr val="dk1"/>
              </a:solidFill>
            </a:rPr>
            <a:t>写直达法</a:t>
          </a:r>
          <a:endParaRPr lang="zh-CN" altLang="en-US" dirty="0">
            <a:solidFill>
              <a:schemeClr val="dk1"/>
            </a:solidFill>
          </a:endParaRPr>
        </a:p>
        <a:p>
          <a:pPr lvl="1">
            <a:lnSpc>
              <a:spcPct val="100000"/>
            </a:lnSpc>
            <a:spcBef>
              <a:spcPct val="0"/>
            </a:spcBef>
            <a:spcAft>
              <a:spcPct val="15000"/>
            </a:spcAft>
            <a:buChar char="•"/>
          </a:pPr>
          <a:r>
            <a:rPr lang="zh-CN" altLang="en-US" dirty="0">
              <a:solidFill>
                <a:schemeClr val="dk1"/>
              </a:solidFill>
            </a:rPr>
            <a:t>通过缓存写直达法</a:t>
          </a:r>
          <a:endParaRPr lang="zh-CN" altLang="en-US" dirty="0">
            <a:solidFill>
              <a:schemeClr val="dk1"/>
            </a:solidFill>
          </a:endParaRPr>
        </a:p>
        <a:p>
          <a:pPr lvl="1">
            <a:lnSpc>
              <a:spcPct val="100000"/>
            </a:lnSpc>
            <a:spcBef>
              <a:spcPct val="0"/>
            </a:spcBef>
            <a:spcAft>
              <a:spcPct val="15000"/>
            </a:spcAft>
            <a:buChar char="•"/>
          </a:pPr>
          <a:r>
            <a:rPr lang="zh-CN" altLang="en-US" dirty="0">
              <a:solidFill>
                <a:schemeClr val="dk1"/>
              </a:solidFill>
            </a:rPr>
            <a:t>写回法</a:t>
          </a:r>
          <a:endParaRPr>
            <a:solidFill>
              <a:schemeClr val="dk1"/>
            </a:solidFill>
          </a:endParaRPr>
        </a:p>
      </dsp:txBody>
      <dsp:txXfrm>
        <a:off x="5728127" y="2285154"/>
        <a:ext cx="2512337" cy="165925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页眉占位符 1"/>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en-US"/>
          </a:p>
        </p:txBody>
      </p:sp>
      <p:sp>
        <p:nvSpPr>
          <p:cNvPr id="10243" name="日期占位符 2"/>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endParaRPr lang="zh-CN" altLang="en-US"/>
          </a:p>
        </p:txBody>
      </p:sp>
      <p:sp>
        <p:nvSpPr>
          <p:cNvPr id="16388"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10245" name="备注占位符 4"/>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ctr"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0246" name="页脚占位符 5"/>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a:defRPr/>
            </a:pPr>
            <a:endParaRPr lang="zh-CN" altLang="en-US"/>
          </a:p>
        </p:txBody>
      </p:sp>
      <p:sp>
        <p:nvSpPr>
          <p:cNvPr id="10247" name="灯片编号占位符 6"/>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a:defRPr/>
            </a:pPr>
            <a:fld id="{5D2169E0-0D64-47C9-8F8B-FC994FDD178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4146"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D7DF540C-D8C6-4FA5-B992-A53425C20EF6}" type="slidenum">
              <a:rPr lang="zh-CN" altLang="en-US"/>
            </a:fld>
            <a:endParaRPr lang="en-US" altLang="zh-CN"/>
          </a:p>
        </p:txBody>
      </p:sp>
      <p:sp>
        <p:nvSpPr>
          <p:cNvPr id="134147" name="Rectangle 2"/>
          <p:cNvSpPr>
            <a:spLocks noGrp="1" noRot="1" noChangeAspect="1" noChangeArrowheads="1" noTextEdit="1"/>
          </p:cNvSpPr>
          <p:nvPr>
            <p:ph type="sldImg"/>
          </p:nvPr>
        </p:nvSpPr>
        <p:spPr>
          <a:xfrm>
            <a:off x="381000" y="685800"/>
            <a:ext cx="6096000" cy="3429000"/>
          </a:xfrm>
        </p:spPr>
      </p:sp>
      <p:sp>
        <p:nvSpPr>
          <p:cNvPr id="134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p:nvPr>
        </p:nvSpPr>
        <p:spPr>
          <a:xfrm>
            <a:off x="381000" y="685800"/>
            <a:ext cx="6096000" cy="3429000"/>
          </a:xfrm>
        </p:spPr>
      </p:sp>
      <p:sp>
        <p:nvSpPr>
          <p:cNvPr id="4608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60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A5C1BA-2861-43F6-B4DD-C9E2A98B10E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0" y="19050"/>
            <a:ext cx="10972800" cy="574675"/>
          </a:xfrm>
        </p:spPr>
        <p:txBody>
          <a:bodyPr/>
          <a:lstStyle>
            <a:lvl1pPr>
              <a:defRPr u="none"/>
            </a:lvl1p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6"/>
          <p:cNvSpPr>
            <a:spLocks noGrp="1" noChangeArrowheads="1"/>
          </p:cNvSpPr>
          <p:nvPr>
            <p:ph type="sldNum" sz="quarter" idx="10"/>
          </p:nvPr>
        </p:nvSpPr>
        <p:spPr>
          <a:xfrm>
            <a:off x="1" y="6318250"/>
            <a:ext cx="1200151" cy="457200"/>
          </a:xfrm>
        </p:spPr>
        <p:txBody>
          <a:bodyPr/>
          <a:lstStyle>
            <a:lvl1pPr>
              <a:defRPr/>
            </a:lvl1pPr>
          </a:lstStyle>
          <a:p>
            <a:pPr>
              <a:defRPr/>
            </a:pPr>
            <a:fld id="{9FDBDFDC-7116-4DB0-A961-14952A82F93B}" type="slidenum">
              <a:rPr lang="zh-CN" altLang="en-US"/>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766764"/>
            <a:ext cx="2745317" cy="53879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1" y="766764"/>
            <a:ext cx="8039100" cy="53879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6"/>
          <p:cNvSpPr>
            <a:spLocks noGrp="1" noChangeArrowheads="1"/>
          </p:cNvSpPr>
          <p:nvPr>
            <p:ph type="sldNum" sz="quarter" idx="10"/>
          </p:nvPr>
        </p:nvSpPr>
        <p:spPr>
          <a:xfrm>
            <a:off x="1" y="6308725"/>
            <a:ext cx="1200151" cy="457200"/>
          </a:xfrm>
        </p:spPr>
        <p:txBody>
          <a:bodyPr/>
          <a:lstStyle>
            <a:lvl1pPr>
              <a:defRPr/>
            </a:lvl1pPr>
          </a:lstStyle>
          <a:p>
            <a:pPr>
              <a:defRPr/>
            </a:pPr>
            <a:fld id="{01A677FC-1CBB-46E2-8256-AED7B74E739B}" type="slidenum">
              <a:rPr lang="zh-CN" altLang="en-US"/>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88" y="19050"/>
            <a:ext cx="10972800" cy="574675"/>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24417" y="980729"/>
            <a:ext cx="5384800" cy="517401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内容占位符 3"/>
          <p:cNvSpPr>
            <a:spLocks noGrp="1"/>
          </p:cNvSpPr>
          <p:nvPr>
            <p:ph sz="half" idx="2"/>
          </p:nvPr>
        </p:nvSpPr>
        <p:spPr>
          <a:xfrm>
            <a:off x="6212417" y="980729"/>
            <a:ext cx="5384800" cy="517401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6" name="Rectangle 6"/>
          <p:cNvSpPr>
            <a:spLocks noGrp="1" noChangeArrowheads="1"/>
          </p:cNvSpPr>
          <p:nvPr>
            <p:ph type="sldNum" sz="quarter" idx="10"/>
          </p:nvPr>
        </p:nvSpPr>
        <p:spPr>
          <a:xfrm>
            <a:off x="23284" y="6313488"/>
            <a:ext cx="1464733" cy="457200"/>
          </a:xfrm>
        </p:spPr>
        <p:txBody>
          <a:bodyPr/>
          <a:lstStyle>
            <a:lvl1pPr>
              <a:defRPr/>
            </a:lvl1pPr>
          </a:lstStyle>
          <a:p>
            <a:pPr>
              <a:defRPr/>
            </a:pPr>
            <a:fld id="{584C07A2-0CCB-4763-B9D1-1BC283CDDF11}" type="slidenum">
              <a:rPr lang="zh-CN" altLang="en-US"/>
            </a:fld>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1" y="766764"/>
            <a:ext cx="10987617" cy="53879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6"/>
          <p:cNvSpPr>
            <a:spLocks noGrp="1" noChangeArrowheads="1"/>
          </p:cNvSpPr>
          <p:nvPr>
            <p:ph type="sldNum" sz="quarter" idx="10"/>
          </p:nvPr>
        </p:nvSpPr>
        <p:spPr>
          <a:xfrm>
            <a:off x="0" y="6308725"/>
            <a:ext cx="1295400" cy="457200"/>
          </a:xfrm>
        </p:spPr>
        <p:txBody>
          <a:bodyPr/>
          <a:lstStyle>
            <a:lvl1pPr>
              <a:defRPr/>
            </a:lvl1pPr>
          </a:lstStyle>
          <a:p>
            <a:pPr>
              <a:defRPr/>
            </a:pPr>
            <a:fld id="{01B820E0-7728-4AD4-9782-ECD041BC3849}" type="slidenum">
              <a:rPr lang="zh-CN" altLang="en-US"/>
            </a:fld>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0972800" cy="574675"/>
          </a:xfrm>
        </p:spPr>
        <p:txBody>
          <a:bodyPr/>
          <a:lstStyle/>
          <a:p>
            <a:r>
              <a:rPr lang="zh-CN" altLang="en-US"/>
              <a:t>单击此处编辑母版标题样式</a:t>
            </a:r>
            <a:endParaRPr lang="zh-CN" altLang="en-US" dirty="0"/>
          </a:p>
        </p:txBody>
      </p:sp>
      <p:sp>
        <p:nvSpPr>
          <p:cNvPr id="3" name="表格占位符 2"/>
          <p:cNvSpPr>
            <a:spLocks noGrp="1"/>
          </p:cNvSpPr>
          <p:nvPr>
            <p:ph type="tbl" idx="1" hasCustomPrompt="1"/>
          </p:nvPr>
        </p:nvSpPr>
        <p:spPr>
          <a:xfrm>
            <a:off x="624417" y="764705"/>
            <a:ext cx="10972800" cy="5390034"/>
          </a:xfrm>
        </p:spPr>
        <p:txBody>
          <a:bodyPr/>
          <a:lstStyle/>
          <a:p>
            <a:pPr lvl="0"/>
            <a:r>
              <a:rPr lang="zh-CN" altLang="en-US" noProof="0"/>
              <a:t>单击图标添加表格</a:t>
            </a:r>
            <a:endParaRPr lang="zh-CN" altLang="en-US" noProof="0"/>
          </a:p>
        </p:txBody>
      </p:sp>
      <p:sp>
        <p:nvSpPr>
          <p:cNvPr id="5" name="Rectangle 6"/>
          <p:cNvSpPr>
            <a:spLocks noGrp="1" noChangeArrowheads="1"/>
          </p:cNvSpPr>
          <p:nvPr>
            <p:ph type="sldNum" sz="quarter" idx="10"/>
          </p:nvPr>
        </p:nvSpPr>
        <p:spPr>
          <a:xfrm>
            <a:off x="0" y="6237288"/>
            <a:ext cx="1295400" cy="457200"/>
          </a:xfrm>
        </p:spPr>
        <p:txBody>
          <a:bodyPr/>
          <a:lstStyle>
            <a:lvl1pPr>
              <a:defRPr/>
            </a:lvl1pPr>
          </a:lstStyle>
          <a:p>
            <a:pPr>
              <a:defRPr/>
            </a:pPr>
            <a:fld id="{296E9BCF-480A-4614-AD77-58751316947D}" type="slidenum">
              <a:rPr lang="zh-CN" altLang="en-US"/>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6"/>
          <p:cNvSpPr>
            <a:spLocks noGrp="1" noChangeArrowheads="1"/>
          </p:cNvSpPr>
          <p:nvPr>
            <p:ph type="sldNum" sz="quarter" idx="10"/>
          </p:nvPr>
        </p:nvSpPr>
        <p:spPr>
          <a:xfrm>
            <a:off x="0" y="6354763"/>
            <a:ext cx="1390651" cy="457200"/>
          </a:xfrm>
        </p:spPr>
        <p:txBody>
          <a:bodyPr/>
          <a:lstStyle>
            <a:lvl1pPr>
              <a:defRPr/>
            </a:lvl1pPr>
          </a:lstStyle>
          <a:p>
            <a:pPr>
              <a:defRPr/>
            </a:pPr>
            <a:fld id="{59D88341-56F4-430E-96B2-0DDEC50C3C66}"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a:xfrm>
            <a:off x="61385" y="6273800"/>
            <a:ext cx="1426633" cy="457200"/>
          </a:xfrm>
        </p:spPr>
        <p:txBody>
          <a:bodyPr/>
          <a:lstStyle>
            <a:lvl1pPr>
              <a:defRPr/>
            </a:lvl1pPr>
          </a:lstStyle>
          <a:p>
            <a:pPr>
              <a:defRPr/>
            </a:pPr>
            <a:fld id="{CB98F08D-2304-4C14-9A7C-0512125A5D54}" type="slidenum">
              <a:rPr lang="zh-CN" altLang="en-US"/>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4417" y="830507"/>
            <a:ext cx="5384800" cy="53242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内容占位符 3"/>
          <p:cNvSpPr>
            <a:spLocks noGrp="1"/>
          </p:cNvSpPr>
          <p:nvPr>
            <p:ph sz="half" idx="2"/>
          </p:nvPr>
        </p:nvSpPr>
        <p:spPr>
          <a:xfrm>
            <a:off x="6212417" y="830506"/>
            <a:ext cx="5384800" cy="53242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Rectangle 6"/>
          <p:cNvSpPr>
            <a:spLocks noGrp="1" noChangeArrowheads="1"/>
          </p:cNvSpPr>
          <p:nvPr>
            <p:ph type="sldNum" sz="quarter" idx="10"/>
          </p:nvPr>
        </p:nvSpPr>
        <p:spPr>
          <a:xfrm>
            <a:off x="46568" y="6343650"/>
            <a:ext cx="1056217" cy="457200"/>
          </a:xfrm>
        </p:spPr>
        <p:txBody>
          <a:bodyPr/>
          <a:lstStyle>
            <a:lvl1pPr>
              <a:defRPr/>
            </a:lvl1pPr>
          </a:lstStyle>
          <a:p>
            <a:pPr>
              <a:defRPr/>
            </a:pPr>
            <a:fld id="{91E4CB95-3FD9-4DF2-8E63-F20F414C1B82}" type="slidenum">
              <a:rPr lang="zh-CN" altLang="en-US"/>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0" y="46037"/>
            <a:ext cx="10972800" cy="574652"/>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8" name="Rectangle 6"/>
          <p:cNvSpPr>
            <a:spLocks noGrp="1" noChangeArrowheads="1"/>
          </p:cNvSpPr>
          <p:nvPr>
            <p:ph type="sldNum" sz="quarter" idx="10"/>
          </p:nvPr>
        </p:nvSpPr>
        <p:spPr>
          <a:xfrm>
            <a:off x="1" y="6308725"/>
            <a:ext cx="960967" cy="457200"/>
          </a:xfrm>
        </p:spPr>
        <p:txBody>
          <a:bodyPr/>
          <a:lstStyle>
            <a:lvl1pPr>
              <a:defRPr/>
            </a:lvl1pPr>
          </a:lstStyle>
          <a:p>
            <a:pPr>
              <a:defRPr/>
            </a:pPr>
            <a:fld id="{4FE9D2FA-A01D-4CCD-BB46-F7CB50C0373C}" type="slidenum">
              <a:rPr lang="zh-CN" altLang="en-US"/>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Rectangle 6"/>
          <p:cNvSpPr>
            <a:spLocks noGrp="1" noChangeArrowheads="1"/>
          </p:cNvSpPr>
          <p:nvPr>
            <p:ph type="sldNum" sz="quarter" idx="10"/>
          </p:nvPr>
        </p:nvSpPr>
        <p:spPr>
          <a:xfrm>
            <a:off x="46567" y="6237288"/>
            <a:ext cx="960967" cy="457200"/>
          </a:xfrm>
        </p:spPr>
        <p:txBody>
          <a:bodyPr/>
          <a:lstStyle>
            <a:lvl1pPr>
              <a:defRPr/>
            </a:lvl1pPr>
          </a:lstStyle>
          <a:p>
            <a:pPr>
              <a:defRPr/>
            </a:pPr>
            <a:fld id="{CE2083E5-68E3-49D1-9F22-03AC8796B547}" type="slidenum">
              <a:rPr lang="zh-CN" altLang="en-US"/>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6"/>
          <p:cNvSpPr>
            <a:spLocks noGrp="1" noChangeArrowheads="1"/>
          </p:cNvSpPr>
          <p:nvPr>
            <p:ph type="sldNum" sz="quarter" idx="10"/>
          </p:nvPr>
        </p:nvSpPr>
        <p:spPr>
          <a:xfrm>
            <a:off x="0" y="6237288"/>
            <a:ext cx="1390651" cy="457200"/>
          </a:xfrm>
        </p:spPr>
        <p:txBody>
          <a:bodyPr/>
          <a:lstStyle>
            <a:lvl1pPr>
              <a:defRPr/>
            </a:lvl1pPr>
          </a:lstStyle>
          <a:p>
            <a:pPr>
              <a:defRPr/>
            </a:pPr>
            <a:fld id="{0D172203-5CB1-41ED-9E92-64353C9C639E}" type="slidenum">
              <a:rPr lang="zh-CN" altLang="en-US"/>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99" y="731837"/>
            <a:ext cx="4011084" cy="1162050"/>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645619" y="620689"/>
            <a:ext cx="6815667" cy="5505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文本占位符 3"/>
          <p:cNvSpPr>
            <a:spLocks noGrp="1"/>
          </p:cNvSpPr>
          <p:nvPr>
            <p:ph type="body" sz="half" idx="2"/>
          </p:nvPr>
        </p:nvSpPr>
        <p:spPr>
          <a:xfrm>
            <a:off x="609601" y="1916833"/>
            <a:ext cx="4011084" cy="420933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6" name="Rectangle 6"/>
          <p:cNvSpPr>
            <a:spLocks noGrp="1" noChangeArrowheads="1"/>
          </p:cNvSpPr>
          <p:nvPr>
            <p:ph type="sldNum" sz="quarter" idx="10"/>
          </p:nvPr>
        </p:nvSpPr>
        <p:spPr>
          <a:xfrm>
            <a:off x="0" y="6308725"/>
            <a:ext cx="1678517" cy="457200"/>
          </a:xfrm>
        </p:spPr>
        <p:txBody>
          <a:bodyPr/>
          <a:lstStyle>
            <a:lvl1pPr>
              <a:defRPr/>
            </a:lvl1pPr>
          </a:lstStyle>
          <a:p>
            <a:pPr>
              <a:defRPr/>
            </a:pPr>
            <a:fld id="{06913E73-DCCF-4F9E-8363-E48E130E689A}" type="slidenum">
              <a:rPr lang="zh-CN" altLang="en-US"/>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6" name="Rectangle 6"/>
          <p:cNvSpPr>
            <a:spLocks noGrp="1" noChangeArrowheads="1"/>
          </p:cNvSpPr>
          <p:nvPr>
            <p:ph type="sldNum" sz="quarter" idx="10"/>
          </p:nvPr>
        </p:nvSpPr>
        <p:spPr>
          <a:xfrm>
            <a:off x="0" y="6262688"/>
            <a:ext cx="1295400" cy="457200"/>
          </a:xfrm>
        </p:spPr>
        <p:txBody>
          <a:bodyPr/>
          <a:lstStyle>
            <a:lvl1pPr>
              <a:defRPr/>
            </a:lvl1pPr>
          </a:lstStyle>
          <a:p>
            <a:pPr>
              <a:defRPr/>
            </a:pPr>
            <a:fld id="{41EB9619-DB31-4998-84D3-56876B378243}" type="slidenum">
              <a:rPr lang="zh-CN" altLang="en-US"/>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2.jpeg"/><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6567" y="28576"/>
            <a:ext cx="10972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4"/>
          <p:cNvSpPr>
            <a:spLocks noGrp="1" noChangeArrowheads="1"/>
          </p:cNvSpPr>
          <p:nvPr>
            <p:ph type="body" idx="1"/>
          </p:nvPr>
        </p:nvSpPr>
        <p:spPr bwMode="auto">
          <a:xfrm>
            <a:off x="431801" y="865188"/>
            <a:ext cx="11233151" cy="521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p:txBody>
      </p:sp>
      <p:grpSp>
        <p:nvGrpSpPr>
          <p:cNvPr id="1028" name="Group 21"/>
          <p:cNvGrpSpPr/>
          <p:nvPr/>
        </p:nvGrpSpPr>
        <p:grpSpPr bwMode="auto">
          <a:xfrm>
            <a:off x="0" y="6218238"/>
            <a:ext cx="12192000" cy="19050"/>
            <a:chOff x="0" y="3917"/>
            <a:chExt cx="5760" cy="12"/>
          </a:xfrm>
        </p:grpSpPr>
        <p:sp>
          <p:nvSpPr>
            <p:cNvPr id="1031" name="Freeform 17"/>
            <p:cNvSpPr/>
            <p:nvPr userDrawn="1"/>
          </p:nvSpPr>
          <p:spPr bwMode="ltGray">
            <a:xfrm>
              <a:off x="767" y="3917"/>
              <a:ext cx="252" cy="12"/>
            </a:xfrm>
            <a:custGeom>
              <a:avLst/>
              <a:gdLst>
                <a:gd name="T0" fmla="*/ 282 w 251"/>
                <a:gd name="T1" fmla="*/ 0 h 12"/>
                <a:gd name="T2" fmla="*/ 0 w 251"/>
                <a:gd name="T3" fmla="*/ 0 h 12"/>
                <a:gd name="T4" fmla="*/ 0 w 251"/>
                <a:gd name="T5" fmla="*/ 12 h 12"/>
                <a:gd name="T6" fmla="*/ 282 w 251"/>
                <a:gd name="T7" fmla="*/ 12 h 12"/>
                <a:gd name="T8" fmla="*/ 282 w 251"/>
                <a:gd name="T9" fmla="*/ 0 h 12"/>
                <a:gd name="T10" fmla="*/ 282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2" name="Freeform 18"/>
            <p:cNvSpPr/>
            <p:nvPr userDrawn="1"/>
          </p:nvSpPr>
          <p:spPr bwMode="ltGray">
            <a:xfrm>
              <a:off x="0" y="3917"/>
              <a:ext cx="351" cy="12"/>
            </a:xfrm>
            <a:custGeom>
              <a:avLst/>
              <a:gdLst>
                <a:gd name="T0" fmla="*/ 0 w 251"/>
                <a:gd name="T1" fmla="*/ 0 h 12"/>
                <a:gd name="T2" fmla="*/ 0 w 251"/>
                <a:gd name="T3" fmla="*/ 12 h 12"/>
                <a:gd name="T4" fmla="*/ 8218802 w 251"/>
                <a:gd name="T5" fmla="*/ 12 h 12"/>
                <a:gd name="T6" fmla="*/ 8218802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3" name="Freeform 19"/>
            <p:cNvSpPr/>
            <p:nvPr userDrawn="1"/>
          </p:nvSpPr>
          <p:spPr bwMode="ltGray">
            <a:xfrm>
              <a:off x="1021" y="3917"/>
              <a:ext cx="4739" cy="12"/>
            </a:xfrm>
            <a:custGeom>
              <a:avLst/>
              <a:gdLst>
                <a:gd name="T0" fmla="*/ 5209 w 4724"/>
                <a:gd name="T1" fmla="*/ 0 h 12"/>
                <a:gd name="T2" fmla="*/ 0 w 4724"/>
                <a:gd name="T3" fmla="*/ 0 h 12"/>
                <a:gd name="T4" fmla="*/ 0 w 4724"/>
                <a:gd name="T5" fmla="*/ 12 h 12"/>
                <a:gd name="T6" fmla="*/ 5209 w 4724"/>
                <a:gd name="T7" fmla="*/ 12 h 12"/>
                <a:gd name="T8" fmla="*/ 5209 w 4724"/>
                <a:gd name="T9" fmla="*/ 0 h 12"/>
                <a:gd name="T10" fmla="*/ 5209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1572" name="Freeform 20"/>
            <p:cNvSpPr/>
            <p:nvPr userDrawn="1"/>
          </p:nvSpPr>
          <p:spPr bwMode="ltGray">
            <a:xfrm>
              <a:off x="350" y="3917"/>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p:spPr>
          <p:txBody>
            <a:bodyPr/>
            <a:lstStyle/>
            <a:p>
              <a:pPr eaLnBrk="1" hangingPunct="1">
                <a:defRPr/>
              </a:pPr>
              <a:endParaRPr lang="zh-CN" altLang="en-US">
                <a:ea typeface="黑体" panose="02010609060101010101" pitchFamily="2" charset="-122"/>
              </a:endParaRPr>
            </a:p>
          </p:txBody>
        </p:sp>
      </p:grpSp>
      <p:pic>
        <p:nvPicPr>
          <p:cNvPr id="1029" name="图片 1"/>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1352584" y="1"/>
            <a:ext cx="72008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Grp="1" noChangeArrowheads="1"/>
          </p:cNvSpPr>
          <p:nvPr>
            <p:ph type="sldNum" sz="quarter" idx="4"/>
          </p:nvPr>
        </p:nvSpPr>
        <p:spPr bwMode="auto">
          <a:xfrm>
            <a:off x="4078818" y="6381750"/>
            <a:ext cx="3600449"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400" b="1">
                <a:solidFill>
                  <a:srgbClr val="FF3300"/>
                </a:solidFill>
                <a:effectLst>
                  <a:outerShdw blurRad="38100" dist="38100" dir="2700000" algn="tl">
                    <a:srgbClr val="C0C0C0"/>
                  </a:outerShdw>
                </a:effectLst>
                <a:latin typeface="Times New Roman" panose="02020603050405020304" pitchFamily="18" charset="0"/>
              </a:defRPr>
            </a:lvl1pPr>
          </a:lstStyle>
          <a:p>
            <a:pPr>
              <a:defRPr/>
            </a:pPr>
            <a:fld id="{F9A6D047-934C-4714-9173-1766E320C2D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hf hdr="0" dt="0"/>
  <p:txStyles>
    <p:title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e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3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3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e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emf"/></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image" Target="../media/image5.GI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5.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上节回顾</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灯片编号占位符 3"/>
          <p:cNvSpPr>
            <a:spLocks noGrp="1"/>
          </p:cNvSpPr>
          <p:nvPr>
            <p:ph type="sldNum" sz="quarter" idx="10"/>
          </p:nvPr>
        </p:nvSpPr>
        <p:spPr/>
        <p:txBody>
          <a:bodyPr/>
          <a:lstStyle/>
          <a:p>
            <a:pPr>
              <a:defRPr/>
            </a:pPr>
            <a:fld id="{59D88341-56F4-430E-96B2-0DDEC50C3C66}"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577574" y="785935"/>
            <a:ext cx="5328592" cy="5065702"/>
          </a:xfrm>
          <a:prstGeom prst="rect">
            <a:avLst/>
          </a:prstGeom>
        </p:spPr>
      </p:pic>
      <p:sp>
        <p:nvSpPr>
          <p:cNvPr id="6" name="文本框 5"/>
          <p:cNvSpPr txBox="1"/>
          <p:nvPr/>
        </p:nvSpPr>
        <p:spPr>
          <a:xfrm>
            <a:off x="6672064" y="5266862"/>
            <a:ext cx="3467616" cy="584775"/>
          </a:xfrm>
          <a:prstGeom prst="rect">
            <a:avLst/>
          </a:prstGeom>
          <a:noFill/>
        </p:spPr>
        <p:txBody>
          <a:bodyPr wrap="none" rtlCol="0">
            <a:spAutoFit/>
          </a:bodyPr>
          <a:lstStyle/>
          <a:p>
            <a:r>
              <a:rPr lang="zh-CN" altLang="en-US" sz="3200" dirty="0">
                <a:solidFill>
                  <a:srgbClr val="FF0000"/>
                </a:solidFill>
              </a:rPr>
              <a:t>嵌入式系统的结构</a:t>
            </a:r>
            <a:endParaRPr lang="zh-CN" altLang="en-US" sz="3200" dirty="0">
              <a:solidFill>
                <a:srgbClr val="FF000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4" name="Group 2"/>
          <p:cNvGraphicFramePr>
            <a:graphicFrameLocks noGrp="1"/>
          </p:cNvGraphicFramePr>
          <p:nvPr>
            <p:ph idx="4294967295"/>
          </p:nvPr>
        </p:nvGraphicFramePr>
        <p:xfrm>
          <a:off x="1992313" y="836613"/>
          <a:ext cx="8147050" cy="5149850"/>
        </p:xfrm>
        <a:graphic>
          <a:graphicData uri="http://schemas.openxmlformats.org/drawingml/2006/table">
            <a:tbl>
              <a:tblPr/>
              <a:tblGrid>
                <a:gridCol w="1182687"/>
                <a:gridCol w="3265488"/>
                <a:gridCol w="3698875"/>
              </a:tblGrid>
              <a:tr h="38735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rgbClr val="FF0000"/>
                          </a:solidFill>
                          <a:effectLst/>
                          <a:latin typeface="华文楷体" panose="02010600040101010101" pitchFamily="2" charset="-122"/>
                          <a:ea typeface="华文楷体" panose="02010600040101010101" pitchFamily="2" charset="-122"/>
                        </a:rPr>
                        <a:t>类别</a:t>
                      </a:r>
                      <a:endParaRPr kumimoji="0" lang="zh-CN" altLang="en-US" sz="2000" b="0" i="0" u="none" strike="noStrike" cap="none" normalizeH="0" baseline="0" dirty="0">
                        <a:ln>
                          <a:noFill/>
                        </a:ln>
                        <a:solidFill>
                          <a:srgbClr val="FF0000"/>
                        </a:solidFill>
                        <a:effectLst/>
                        <a:latin typeface="华文楷体" panose="02010600040101010101" pitchFamily="2" charset="-122"/>
                        <a:ea typeface="华文楷体" panose="02010600040101010101" pitchFamily="2" charset="-122"/>
                      </a:endParaRPr>
                    </a:p>
                  </a:txBody>
                  <a:tcPr marL="82550" marR="82550" marT="41275" marB="41275"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0" i="0" u="none" strike="noStrike" cap="none" normalizeH="0" baseline="0">
                          <a:ln>
                            <a:noFill/>
                          </a:ln>
                          <a:solidFill>
                            <a:srgbClr val="FF0000"/>
                          </a:solidFill>
                          <a:effectLst/>
                          <a:latin typeface="华文楷体" panose="02010600040101010101" pitchFamily="2" charset="-122"/>
                          <a:ea typeface="华文楷体" panose="02010600040101010101" pitchFamily="2" charset="-122"/>
                        </a:rPr>
                        <a:t>CISC</a:t>
                      </a:r>
                      <a:endParaRPr kumimoji="0" lang="en-US" sz="2000" b="0" i="0" u="none" strike="noStrike" cap="none" normalizeH="0" baseline="0">
                        <a:ln>
                          <a:noFill/>
                        </a:ln>
                        <a:solidFill>
                          <a:srgbClr val="FF0000"/>
                        </a:solidFill>
                        <a:effectLst/>
                        <a:latin typeface="华文楷体" panose="02010600040101010101" pitchFamily="2" charset="-122"/>
                        <a:ea typeface="华文楷体" panose="02010600040101010101" pitchFamily="2" charset="-122"/>
                      </a:endParaRPr>
                    </a:p>
                  </a:txBody>
                  <a:tcPr marL="82550" marR="82550" marT="41275" marB="412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2000" b="0" i="0" u="none" strike="noStrike" cap="none" normalizeH="0" baseline="0">
                          <a:ln>
                            <a:noFill/>
                          </a:ln>
                          <a:solidFill>
                            <a:srgbClr val="FF0000"/>
                          </a:solidFill>
                          <a:effectLst/>
                          <a:latin typeface="华文楷体" panose="02010600040101010101" pitchFamily="2" charset="-122"/>
                          <a:ea typeface="华文楷体" panose="02010600040101010101" pitchFamily="2" charset="-122"/>
                        </a:rPr>
                        <a:t>RISC</a:t>
                      </a:r>
                      <a:endParaRPr kumimoji="0" lang="en-US" sz="2000" b="0" i="0" u="none" strike="noStrike" cap="none" normalizeH="0" baseline="0">
                        <a:ln>
                          <a:noFill/>
                        </a:ln>
                        <a:solidFill>
                          <a:srgbClr val="FF0000"/>
                        </a:solidFill>
                        <a:effectLst/>
                        <a:latin typeface="华文楷体" panose="02010600040101010101" pitchFamily="2" charset="-122"/>
                        <a:ea typeface="华文楷体" panose="02010600040101010101" pitchFamily="2" charset="-122"/>
                      </a:endParaRPr>
                    </a:p>
                  </a:txBody>
                  <a:tcPr marL="82550" marR="82550" marT="41275" marB="41275"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指令系统</a:t>
                      </a:r>
                      <a:endParaRPr kumimoji="0" lang="zh-CN" altLang="en-US" sz="2000" b="0" i="0" u="none" strike="noStrike" cap="none" normalizeH="0" baseline="0">
                        <a:ln>
                          <a:noFill/>
                        </a:ln>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txBody>
                  <a:tcPr marL="82550" marR="82550" marT="41275" marB="41275"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指令数量很多</a:t>
                      </a:r>
                      <a:endParaRPr kumimoji="0"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txBody>
                  <a:tcPr marL="82550" marR="82550" marT="41275" marB="412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较少，通常少于</a:t>
                      </a:r>
                      <a:r>
                        <a:rPr kumimoji="0" lang="en-US" sz="2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100</a:t>
                      </a:r>
                      <a:endParaRPr kumimoji="0" 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L="82550" marR="82550" marT="41275" marB="41275"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30175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执行时间</a:t>
                      </a:r>
                      <a:endParaRPr kumimoji="0" lang="zh-CN" altLang="en-US" sz="2000" b="0" i="0" u="none" strike="noStrike" cap="none" normalizeH="0" baseline="0">
                        <a:ln>
                          <a:noFill/>
                        </a:ln>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txBody>
                  <a:tcPr marL="82550" marR="82550" marT="41275" marB="41275"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有些指令执行时间很长，如整块的存储器内容拷贝；或将多个寄存器的内容拷贝到存贮器</a:t>
                      </a:r>
                      <a:endParaRPr kumimoji="0"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L="82550" marR="82550" marT="41275" marB="412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没有较长执行时间的指令</a:t>
                      </a:r>
                      <a:endParaRPr kumimoji="0"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L="82550" marR="82550" marT="41275" marB="41275"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编码长度</a:t>
                      </a:r>
                      <a:endParaRPr kumimoji="0" lang="zh-CN" altLang="en-US" sz="2000" b="0" i="0" u="none" strike="noStrike" cap="none" normalizeH="0" baseline="0">
                        <a:ln>
                          <a:noFill/>
                        </a:ln>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txBody>
                  <a:tcPr marL="82550" marR="82550" marT="41275" marB="41275"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编码长度可变，</a:t>
                      </a:r>
                      <a:r>
                        <a:rPr kumimoji="0" lang="en-US" sz="2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1-15</a:t>
                      </a:r>
                      <a:r>
                        <a:rPr kumimoji="0" lang="zh-CN" altLang="en-US" sz="2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字节</a:t>
                      </a:r>
                      <a:endParaRPr kumimoji="0"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L="82550" marR="82550" marT="41275" marB="412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编码长度固定，通常为</a:t>
                      </a:r>
                      <a:r>
                        <a:rPr kumimoji="0" lang="en-US" sz="2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4</a:t>
                      </a:r>
                      <a:r>
                        <a:rPr kumimoji="0" lang="zh-CN" altLang="en-US" sz="2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个字节</a:t>
                      </a:r>
                      <a:endParaRPr kumimoji="0"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L="82550" marR="82550" marT="41275" marB="41275"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寻址方式</a:t>
                      </a:r>
                      <a:endParaRPr kumimoji="0" lang="zh-CN" altLang="en-US" sz="2000" b="0" i="0" u="none" strike="noStrike" cap="none" normalizeH="0" baseline="0">
                        <a:ln>
                          <a:noFill/>
                        </a:ln>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txBody>
                  <a:tcPr marL="82550" marR="82550" marT="41275" marB="41275"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寻址方式多样</a:t>
                      </a:r>
                      <a:endParaRPr kumimoji="0"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L="82550" marR="82550" marT="41275" marB="412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简单寻址</a:t>
                      </a:r>
                      <a:endParaRPr kumimoji="0"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L="82550" marR="82550" marT="41275" marB="41275"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操作</a:t>
                      </a:r>
                      <a:endParaRPr kumimoji="0" lang="zh-CN" altLang="en-US" sz="2000" b="0" i="0" u="none" strike="noStrike" cap="none" normalizeH="0" baseline="0">
                        <a:ln>
                          <a:noFill/>
                        </a:ln>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txBody>
                  <a:tcPr marL="82550" marR="82550" marT="41275" marB="41275"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可以对存储器和寄存器进行算术和逻辑操作</a:t>
                      </a:r>
                      <a:endParaRPr kumimoji="0"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L="82550" marR="82550" marT="41275" marB="412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只能对寄存器对行算术和逻辑操作，</a:t>
                      </a:r>
                      <a:r>
                        <a:rPr kumimoji="0" lang="en-US" sz="2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Load/Store</a:t>
                      </a:r>
                      <a:r>
                        <a:rPr kumimoji="0" lang="zh-CN" altLang="en-US" sz="2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体系结构</a:t>
                      </a:r>
                      <a:endParaRPr kumimoji="0"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L="82550" marR="82550" marT="41275" marB="41275"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编译</a:t>
                      </a:r>
                      <a:endParaRPr kumimoji="0" lang="zh-CN" altLang="en-US" sz="2000" b="0" i="0" u="none" strike="noStrike" cap="none" normalizeH="0" baseline="0">
                        <a:ln>
                          <a:noFill/>
                        </a:ln>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txBody>
                  <a:tcPr marL="82550" marR="82550" marT="41275" marB="41275"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难以用优化编译器生成高效的目标代码程序 </a:t>
                      </a:r>
                      <a:endParaRPr kumimoji="0"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L="82550" marR="82550" marT="41275" marB="412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采用优化编译技术，生成高效的目标代码程序 </a:t>
                      </a:r>
                      <a:endParaRPr kumimoji="0"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txBody>
                  <a:tcPr marL="82550" marR="82550" marT="41275" marB="41275"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Rectangle 4"/>
          <p:cNvSpPr txBox="1">
            <a:spLocks noChangeArrowheads="1"/>
          </p:cNvSpPr>
          <p:nvPr/>
        </p:nvSpPr>
        <p:spPr bwMode="auto">
          <a:xfrm>
            <a:off x="46567" y="28576"/>
            <a:ext cx="10972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zh-CN" altLang="en-US" kern="0" dirty="0"/>
              <a:t>微处理器</a:t>
            </a:r>
            <a:r>
              <a:rPr lang="en-US" altLang="zh-CN" kern="0" dirty="0"/>
              <a:t>—</a:t>
            </a:r>
            <a:r>
              <a:rPr lang="zh-CN" altLang="en-US" kern="0" dirty="0"/>
              <a:t>指令集构架</a:t>
            </a:r>
            <a:endParaRPr lang="zh-CN" altLang="en-US" kern="0"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B1D01FF-16AE-4823-9CE7-0312699CB568}"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120835" name="Rectangle 3"/>
          <p:cNvSpPr>
            <a:spLocks noGrp="1" noChangeArrowheads="1"/>
          </p:cNvSpPr>
          <p:nvPr>
            <p:ph type="body" idx="4294967295"/>
          </p:nvPr>
        </p:nvSpPr>
        <p:spPr>
          <a:xfrm>
            <a:off x="1487488" y="3733800"/>
            <a:ext cx="6305549" cy="685800"/>
          </a:xfrm>
          <a:noFill/>
        </p:spPr>
        <p:txBody>
          <a:bodyPr/>
          <a:lstStyle/>
          <a:p>
            <a:pPr eaLnBrk="1" hangingPunct="1">
              <a:buFont typeface="Wingdings 2" panose="05020102010507070707" pitchFamily="18" charset="2"/>
              <a:buNone/>
            </a:pPr>
            <a:r>
              <a:rPr lang="en-US" altLang="zh-CN" dirty="0"/>
              <a:t>		    </a:t>
            </a:r>
            <a:r>
              <a:rPr lang="zh-CN" altLang="en-US" dirty="0"/>
              <a:t>大端</a:t>
            </a:r>
            <a:r>
              <a:rPr lang="en-US" altLang="zh-CN" dirty="0"/>
              <a:t>:                                     </a:t>
            </a:r>
            <a:r>
              <a:rPr lang="zh-CN" altLang="en-US" dirty="0"/>
              <a:t>小端</a:t>
            </a:r>
            <a:r>
              <a:rPr lang="en-US" altLang="zh-CN" dirty="0"/>
              <a:t>:</a:t>
            </a:r>
            <a:endParaRPr lang="en-US" altLang="zh-CN" dirty="0"/>
          </a:p>
        </p:txBody>
      </p:sp>
      <p:sp>
        <p:nvSpPr>
          <p:cNvPr id="120836" name="Line 4"/>
          <p:cNvSpPr>
            <a:spLocks noChangeShapeType="1"/>
          </p:cNvSpPr>
          <p:nvPr/>
        </p:nvSpPr>
        <p:spPr bwMode="auto">
          <a:xfrm>
            <a:off x="3879850" y="2820988"/>
            <a:ext cx="0" cy="37322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37" name="Line 5"/>
          <p:cNvSpPr>
            <a:spLocks noChangeShapeType="1"/>
          </p:cNvSpPr>
          <p:nvPr/>
        </p:nvSpPr>
        <p:spPr bwMode="auto">
          <a:xfrm>
            <a:off x="5467350" y="2820988"/>
            <a:ext cx="0" cy="37322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38" name="Line 6"/>
          <p:cNvSpPr>
            <a:spLocks noChangeShapeType="1"/>
          </p:cNvSpPr>
          <p:nvPr/>
        </p:nvSpPr>
        <p:spPr bwMode="auto">
          <a:xfrm>
            <a:off x="3879850" y="3754438"/>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39" name="Line 7"/>
          <p:cNvSpPr>
            <a:spLocks noChangeShapeType="1"/>
          </p:cNvSpPr>
          <p:nvPr/>
        </p:nvSpPr>
        <p:spPr bwMode="auto">
          <a:xfrm>
            <a:off x="3879850" y="4065588"/>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40" name="Line 8"/>
          <p:cNvSpPr>
            <a:spLocks noChangeShapeType="1"/>
          </p:cNvSpPr>
          <p:nvPr/>
        </p:nvSpPr>
        <p:spPr bwMode="auto">
          <a:xfrm>
            <a:off x="3879850" y="4375150"/>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41" name="Line 9"/>
          <p:cNvSpPr>
            <a:spLocks noChangeShapeType="1"/>
          </p:cNvSpPr>
          <p:nvPr/>
        </p:nvSpPr>
        <p:spPr bwMode="auto">
          <a:xfrm>
            <a:off x="3879850" y="4997450"/>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42" name="Line 10"/>
          <p:cNvSpPr>
            <a:spLocks noChangeShapeType="1"/>
          </p:cNvSpPr>
          <p:nvPr/>
        </p:nvSpPr>
        <p:spPr bwMode="auto">
          <a:xfrm>
            <a:off x="3879850" y="5308600"/>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43" name="Line 11"/>
          <p:cNvSpPr>
            <a:spLocks noChangeShapeType="1"/>
          </p:cNvSpPr>
          <p:nvPr/>
        </p:nvSpPr>
        <p:spPr bwMode="auto">
          <a:xfrm>
            <a:off x="3879850" y="5619750"/>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44" name="Line 12"/>
          <p:cNvSpPr>
            <a:spLocks noChangeShapeType="1"/>
          </p:cNvSpPr>
          <p:nvPr/>
        </p:nvSpPr>
        <p:spPr bwMode="auto">
          <a:xfrm>
            <a:off x="3879850" y="5930900"/>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45" name="Line 13"/>
          <p:cNvSpPr>
            <a:spLocks noChangeShapeType="1"/>
          </p:cNvSpPr>
          <p:nvPr/>
        </p:nvSpPr>
        <p:spPr bwMode="auto">
          <a:xfrm>
            <a:off x="3879850" y="3443288"/>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46" name="Line 14"/>
          <p:cNvSpPr>
            <a:spLocks noChangeShapeType="1"/>
          </p:cNvSpPr>
          <p:nvPr/>
        </p:nvSpPr>
        <p:spPr bwMode="auto">
          <a:xfrm>
            <a:off x="3879850" y="3132138"/>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47" name="Text Box 15"/>
          <p:cNvSpPr txBox="1">
            <a:spLocks noChangeArrowheads="1"/>
          </p:cNvSpPr>
          <p:nvPr/>
        </p:nvSpPr>
        <p:spPr bwMode="auto">
          <a:xfrm>
            <a:off x="2576514" y="2917826"/>
            <a:ext cx="1247775" cy="466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1600"/>
              <a:t>0xb3204500</a:t>
            </a:r>
            <a:endParaRPr lang="en-US" altLang="zh-CN" sz="1600" b="0"/>
          </a:p>
        </p:txBody>
      </p:sp>
      <p:sp>
        <p:nvSpPr>
          <p:cNvPr id="120848" name="Text Box 16"/>
          <p:cNvSpPr txBox="1">
            <a:spLocks noChangeArrowheads="1"/>
          </p:cNvSpPr>
          <p:nvPr/>
        </p:nvSpPr>
        <p:spPr bwMode="auto">
          <a:xfrm>
            <a:off x="2505075" y="4841876"/>
            <a:ext cx="1296988" cy="466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1600"/>
              <a:t>0xddddddd0</a:t>
            </a:r>
            <a:endParaRPr lang="en-US" altLang="zh-CN" sz="1600"/>
          </a:p>
        </p:txBody>
      </p:sp>
      <p:sp>
        <p:nvSpPr>
          <p:cNvPr id="120849" name="Line 17"/>
          <p:cNvSpPr>
            <a:spLocks noChangeShapeType="1"/>
          </p:cNvSpPr>
          <p:nvPr/>
        </p:nvSpPr>
        <p:spPr bwMode="auto">
          <a:xfrm>
            <a:off x="3879850" y="6242050"/>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50" name="Line 18"/>
          <p:cNvSpPr>
            <a:spLocks noChangeShapeType="1"/>
          </p:cNvSpPr>
          <p:nvPr/>
        </p:nvSpPr>
        <p:spPr bwMode="auto">
          <a:xfrm>
            <a:off x="7632700" y="2820988"/>
            <a:ext cx="0" cy="37322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51" name="Line 19"/>
          <p:cNvSpPr>
            <a:spLocks noChangeShapeType="1"/>
          </p:cNvSpPr>
          <p:nvPr/>
        </p:nvSpPr>
        <p:spPr bwMode="auto">
          <a:xfrm>
            <a:off x="9220200" y="2820988"/>
            <a:ext cx="0" cy="37322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52" name="Line 20"/>
          <p:cNvSpPr>
            <a:spLocks noChangeShapeType="1"/>
          </p:cNvSpPr>
          <p:nvPr/>
        </p:nvSpPr>
        <p:spPr bwMode="auto">
          <a:xfrm>
            <a:off x="7632700" y="3754438"/>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53" name="Line 21"/>
          <p:cNvSpPr>
            <a:spLocks noChangeShapeType="1"/>
          </p:cNvSpPr>
          <p:nvPr/>
        </p:nvSpPr>
        <p:spPr bwMode="auto">
          <a:xfrm>
            <a:off x="7632700" y="4065588"/>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54" name="Line 22"/>
          <p:cNvSpPr>
            <a:spLocks noChangeShapeType="1"/>
          </p:cNvSpPr>
          <p:nvPr/>
        </p:nvSpPr>
        <p:spPr bwMode="auto">
          <a:xfrm>
            <a:off x="7632700" y="4375150"/>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55" name="Line 23"/>
          <p:cNvSpPr>
            <a:spLocks noChangeShapeType="1"/>
          </p:cNvSpPr>
          <p:nvPr/>
        </p:nvSpPr>
        <p:spPr bwMode="auto">
          <a:xfrm>
            <a:off x="7632700" y="4997450"/>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56" name="Line 24"/>
          <p:cNvSpPr>
            <a:spLocks noChangeShapeType="1"/>
          </p:cNvSpPr>
          <p:nvPr/>
        </p:nvSpPr>
        <p:spPr bwMode="auto">
          <a:xfrm>
            <a:off x="7632700" y="5308600"/>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57" name="Line 25"/>
          <p:cNvSpPr>
            <a:spLocks noChangeShapeType="1"/>
          </p:cNvSpPr>
          <p:nvPr/>
        </p:nvSpPr>
        <p:spPr bwMode="auto">
          <a:xfrm>
            <a:off x="7632700" y="5619750"/>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58" name="Line 26"/>
          <p:cNvSpPr>
            <a:spLocks noChangeShapeType="1"/>
          </p:cNvSpPr>
          <p:nvPr/>
        </p:nvSpPr>
        <p:spPr bwMode="auto">
          <a:xfrm>
            <a:off x="7632700" y="5930900"/>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59" name="Line 27"/>
          <p:cNvSpPr>
            <a:spLocks noChangeShapeType="1"/>
          </p:cNvSpPr>
          <p:nvPr/>
        </p:nvSpPr>
        <p:spPr bwMode="auto">
          <a:xfrm>
            <a:off x="7632700" y="3443288"/>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60" name="Line 28"/>
          <p:cNvSpPr>
            <a:spLocks noChangeShapeType="1"/>
          </p:cNvSpPr>
          <p:nvPr/>
        </p:nvSpPr>
        <p:spPr bwMode="auto">
          <a:xfrm>
            <a:off x="7632700" y="3132138"/>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61" name="Text Box 29"/>
          <p:cNvSpPr txBox="1">
            <a:spLocks noChangeArrowheads="1"/>
          </p:cNvSpPr>
          <p:nvPr/>
        </p:nvSpPr>
        <p:spPr bwMode="auto">
          <a:xfrm>
            <a:off x="6248400" y="2990851"/>
            <a:ext cx="1328738" cy="466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1600"/>
              <a:t>0xb3204500</a:t>
            </a:r>
            <a:endParaRPr lang="en-US" altLang="zh-CN" sz="1600"/>
          </a:p>
        </p:txBody>
      </p:sp>
      <p:sp>
        <p:nvSpPr>
          <p:cNvPr id="120862" name="Text Box 30"/>
          <p:cNvSpPr txBox="1">
            <a:spLocks noChangeArrowheads="1"/>
          </p:cNvSpPr>
          <p:nvPr/>
        </p:nvSpPr>
        <p:spPr bwMode="auto">
          <a:xfrm>
            <a:off x="6248401" y="4841876"/>
            <a:ext cx="1306513" cy="466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1600"/>
              <a:t>0xddddddd0</a:t>
            </a:r>
            <a:endParaRPr lang="en-US" altLang="zh-CN" sz="1600"/>
          </a:p>
        </p:txBody>
      </p:sp>
      <p:sp>
        <p:nvSpPr>
          <p:cNvPr id="120863" name="Line 31"/>
          <p:cNvSpPr>
            <a:spLocks noChangeShapeType="1"/>
          </p:cNvSpPr>
          <p:nvPr/>
        </p:nvSpPr>
        <p:spPr bwMode="auto">
          <a:xfrm>
            <a:off x="7632700" y="6242050"/>
            <a:ext cx="15875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0864" name="Text Box 32"/>
          <p:cNvSpPr txBox="1">
            <a:spLocks noChangeArrowheads="1"/>
          </p:cNvSpPr>
          <p:nvPr/>
        </p:nvSpPr>
        <p:spPr bwMode="auto">
          <a:xfrm>
            <a:off x="4075114" y="3025775"/>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b="0"/>
              <a:t>     f6</a:t>
            </a:r>
            <a:endParaRPr lang="en-US" altLang="zh-CN" b="0"/>
          </a:p>
        </p:txBody>
      </p:sp>
      <p:sp>
        <p:nvSpPr>
          <p:cNvPr id="120865" name="Rectangle 33"/>
          <p:cNvSpPr>
            <a:spLocks noChangeArrowheads="1"/>
          </p:cNvSpPr>
          <p:nvPr/>
        </p:nvSpPr>
        <p:spPr bwMode="auto">
          <a:xfrm>
            <a:off x="8020050" y="3960813"/>
            <a:ext cx="51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b="0"/>
              <a:t> f6</a:t>
            </a:r>
            <a:endParaRPr lang="en-US" altLang="zh-CN" b="0"/>
          </a:p>
        </p:txBody>
      </p:sp>
      <p:sp>
        <p:nvSpPr>
          <p:cNvPr id="120866" name="Rectangle 34"/>
          <p:cNvSpPr>
            <a:spLocks noChangeArrowheads="1"/>
          </p:cNvSpPr>
          <p:nvPr/>
        </p:nvSpPr>
        <p:spPr bwMode="auto">
          <a:xfrm>
            <a:off x="4343400" y="3360738"/>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b="0"/>
              <a:t> 73</a:t>
            </a:r>
            <a:endParaRPr lang="en-US" altLang="zh-CN" b="0"/>
          </a:p>
        </p:txBody>
      </p:sp>
      <p:sp>
        <p:nvSpPr>
          <p:cNvPr id="120867" name="Rectangle 35"/>
          <p:cNvSpPr>
            <a:spLocks noChangeArrowheads="1"/>
          </p:cNvSpPr>
          <p:nvPr/>
        </p:nvSpPr>
        <p:spPr bwMode="auto">
          <a:xfrm>
            <a:off x="8001000" y="3673475"/>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b="0"/>
              <a:t> 73</a:t>
            </a:r>
            <a:endParaRPr lang="en-US" altLang="zh-CN" b="0"/>
          </a:p>
        </p:txBody>
      </p:sp>
      <p:sp>
        <p:nvSpPr>
          <p:cNvPr id="120868" name="Rectangle 36"/>
          <p:cNvSpPr>
            <a:spLocks noChangeArrowheads="1"/>
          </p:cNvSpPr>
          <p:nvPr/>
        </p:nvSpPr>
        <p:spPr bwMode="auto">
          <a:xfrm>
            <a:off x="4343400" y="3673475"/>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b="0"/>
              <a:t> 4b</a:t>
            </a:r>
            <a:endParaRPr lang="en-US" altLang="zh-CN" b="0"/>
          </a:p>
        </p:txBody>
      </p:sp>
      <p:sp>
        <p:nvSpPr>
          <p:cNvPr id="120869" name="Rectangle 37"/>
          <p:cNvSpPr>
            <a:spLocks noChangeArrowheads="1"/>
          </p:cNvSpPr>
          <p:nvPr/>
        </p:nvSpPr>
        <p:spPr bwMode="auto">
          <a:xfrm>
            <a:off x="7988300" y="338455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b="0"/>
              <a:t> 4b</a:t>
            </a:r>
            <a:endParaRPr lang="en-US" altLang="zh-CN" b="0"/>
          </a:p>
        </p:txBody>
      </p:sp>
      <p:sp>
        <p:nvSpPr>
          <p:cNvPr id="120870" name="Rectangle 38"/>
          <p:cNvSpPr>
            <a:spLocks noChangeArrowheads="1"/>
          </p:cNvSpPr>
          <p:nvPr/>
        </p:nvSpPr>
        <p:spPr bwMode="auto">
          <a:xfrm>
            <a:off x="4343400" y="3963988"/>
            <a:ext cx="547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b="0"/>
              <a:t> cd</a:t>
            </a:r>
            <a:endParaRPr lang="en-US" altLang="zh-CN" b="0"/>
          </a:p>
        </p:txBody>
      </p:sp>
      <p:sp>
        <p:nvSpPr>
          <p:cNvPr id="120871" name="Rectangle 39"/>
          <p:cNvSpPr>
            <a:spLocks noChangeArrowheads="1"/>
          </p:cNvSpPr>
          <p:nvPr/>
        </p:nvSpPr>
        <p:spPr bwMode="auto">
          <a:xfrm>
            <a:off x="7977189" y="3071813"/>
            <a:ext cx="547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b="0"/>
              <a:t> cd</a:t>
            </a:r>
            <a:endParaRPr lang="en-US" altLang="zh-CN" b="0"/>
          </a:p>
        </p:txBody>
      </p:sp>
      <p:sp>
        <p:nvSpPr>
          <p:cNvPr id="120872" name="Rectangle 40"/>
          <p:cNvSpPr>
            <a:spLocks noChangeArrowheads="1"/>
          </p:cNvSpPr>
          <p:nvPr/>
        </p:nvSpPr>
        <p:spPr bwMode="auto">
          <a:xfrm>
            <a:off x="4405314" y="5257800"/>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b="0"/>
              <a:t>da</a:t>
            </a:r>
            <a:endParaRPr lang="en-US" altLang="zh-CN" b="0"/>
          </a:p>
        </p:txBody>
      </p:sp>
      <p:sp>
        <p:nvSpPr>
          <p:cNvPr id="120873" name="Rectangle 41"/>
          <p:cNvSpPr>
            <a:spLocks noChangeArrowheads="1"/>
          </p:cNvSpPr>
          <p:nvPr/>
        </p:nvSpPr>
        <p:spPr bwMode="auto">
          <a:xfrm>
            <a:off x="8153400" y="4919663"/>
            <a:ext cx="47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b="0"/>
              <a:t>da</a:t>
            </a:r>
            <a:endParaRPr lang="en-US" altLang="zh-CN" b="0"/>
          </a:p>
        </p:txBody>
      </p:sp>
      <p:sp>
        <p:nvSpPr>
          <p:cNvPr id="120874" name="Rectangle 42"/>
          <p:cNvSpPr>
            <a:spLocks noChangeArrowheads="1"/>
          </p:cNvSpPr>
          <p:nvPr/>
        </p:nvSpPr>
        <p:spPr bwMode="auto">
          <a:xfrm>
            <a:off x="8153400" y="5257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b="0"/>
              <a:t>00</a:t>
            </a:r>
            <a:endParaRPr lang="en-US" altLang="zh-CN" b="0"/>
          </a:p>
        </p:txBody>
      </p:sp>
      <p:sp>
        <p:nvSpPr>
          <p:cNvPr id="120875" name="Rectangle 43"/>
          <p:cNvSpPr>
            <a:spLocks noChangeArrowheads="1"/>
          </p:cNvSpPr>
          <p:nvPr/>
        </p:nvSpPr>
        <p:spPr bwMode="auto">
          <a:xfrm>
            <a:off x="4387850" y="49530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b="0"/>
              <a:t>00 </a:t>
            </a:r>
            <a:endParaRPr lang="en-US" altLang="zh-CN" b="0"/>
          </a:p>
        </p:txBody>
      </p:sp>
      <p:sp>
        <p:nvSpPr>
          <p:cNvPr id="120876" name="Rectangle 44"/>
          <p:cNvSpPr>
            <a:spLocks noChangeArrowheads="1"/>
          </p:cNvSpPr>
          <p:nvPr/>
        </p:nvSpPr>
        <p:spPr bwMode="auto">
          <a:xfrm>
            <a:off x="2133600" y="762000"/>
            <a:ext cx="779303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Tx/>
              <a:buFontTx/>
              <a:buChar char="•"/>
            </a:pPr>
            <a:r>
              <a:rPr lang="zh-CN" altLang="en-US">
                <a:solidFill>
                  <a:schemeClr val="accent2"/>
                </a:solidFill>
              </a:rPr>
              <a:t>实例</a:t>
            </a:r>
            <a:endParaRPr lang="zh-CN" altLang="en-US">
              <a:solidFill>
                <a:schemeClr val="accent2"/>
              </a:solidFill>
            </a:endParaRPr>
          </a:p>
          <a:p>
            <a:pPr lvl="1" eaLnBrk="1" hangingPunct="1">
              <a:buClrTx/>
              <a:buFontTx/>
              <a:buChar char="–"/>
            </a:pPr>
            <a:r>
              <a:rPr lang="zh-CN" altLang="en-US" sz="2400"/>
              <a:t>变量</a:t>
            </a:r>
            <a:r>
              <a:rPr lang="en-US" altLang="zh-CN" sz="2400"/>
              <a:t>A</a:t>
            </a:r>
            <a:r>
              <a:rPr lang="zh-CN" altLang="en-US" sz="2400"/>
              <a:t>：</a:t>
            </a:r>
            <a:r>
              <a:rPr lang="en-US" altLang="zh-CN" sz="2400"/>
              <a:t>word A=0x f6 73 4b cd</a:t>
            </a:r>
            <a:r>
              <a:rPr lang="zh-CN" altLang="en-US" sz="2400"/>
              <a:t>，在内存中的起始地址为</a:t>
            </a:r>
            <a:r>
              <a:rPr lang="en-US" altLang="zh-CN" sz="2400"/>
              <a:t>0x b3 20 45 00</a:t>
            </a:r>
            <a:endParaRPr lang="en-US" altLang="zh-CN" sz="2400"/>
          </a:p>
          <a:p>
            <a:pPr lvl="1" eaLnBrk="1" hangingPunct="1">
              <a:buClrTx/>
              <a:buFontTx/>
              <a:buChar char="–"/>
            </a:pPr>
            <a:r>
              <a:rPr lang="zh-CN" altLang="en-US" sz="2400"/>
              <a:t>变量</a:t>
            </a:r>
            <a:r>
              <a:rPr lang="en-US" altLang="zh-CN" sz="2400"/>
              <a:t>B</a:t>
            </a:r>
            <a:r>
              <a:rPr lang="zh-CN" altLang="en-US" sz="2400"/>
              <a:t>：</a:t>
            </a:r>
            <a:r>
              <a:rPr lang="en-US" altLang="zh-CN" sz="2400"/>
              <a:t>half word B=218</a:t>
            </a:r>
            <a:r>
              <a:rPr lang="zh-CN" altLang="en-US" sz="2400"/>
              <a:t>，在内存中的起始地址为</a:t>
            </a:r>
            <a:r>
              <a:rPr lang="en-US" altLang="zh-CN" sz="2400"/>
              <a:t>0x dd dd dd d0</a:t>
            </a:r>
            <a:endParaRPr lang="en-US" altLang="zh-CN" sz="240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a:t>
            </a:r>
            <a:endParaRPr lang="zh-CN" altLang="en-US" kern="0" dirty="0">
              <a:solidFill>
                <a:srgbClr val="FF0000"/>
              </a:solidFill>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
          <p:cNvSpPr>
            <a:spLocks noChangeArrowheads="1"/>
          </p:cNvSpPr>
          <p:nvPr/>
        </p:nvSpPr>
        <p:spPr bwMode="auto">
          <a:xfrm>
            <a:off x="119336" y="609768"/>
            <a:ext cx="35080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dirty="0">
                <a:solidFill>
                  <a:srgbClr val="0070C0"/>
                </a:solidFill>
                <a:latin typeface="Times New Roman" panose="02020603050405020304" pitchFamily="18" charset="0"/>
                <a:ea typeface="+mn-ea"/>
                <a:cs typeface="Times New Roman" panose="02020603050405020304" pitchFamily="18" charset="0"/>
              </a:rPr>
              <a:t>Cortex-A8</a:t>
            </a:r>
            <a:r>
              <a:rPr lang="zh-CN" altLang="en-US" sz="2800" b="0" dirty="0">
                <a:solidFill>
                  <a:srgbClr val="0070C0"/>
                </a:solidFill>
                <a:latin typeface="Times New Roman" panose="02020603050405020304" pitchFamily="18" charset="0"/>
                <a:ea typeface="+mn-ea"/>
                <a:cs typeface="Times New Roman" panose="02020603050405020304" pitchFamily="18" charset="0"/>
              </a:rPr>
              <a:t>存储系统</a:t>
            </a:r>
            <a:endParaRPr lang="zh-CN" altLang="en-US" sz="2800" b="0" dirty="0">
              <a:solidFill>
                <a:srgbClr val="0070C0"/>
              </a:solidFill>
              <a:latin typeface="Times New Roman" panose="02020603050405020304" pitchFamily="18" charset="0"/>
              <a:ea typeface="+mn-ea"/>
              <a:cs typeface="Times New Roman" panose="02020603050405020304" pitchFamily="18" charset="0"/>
            </a:endParaRPr>
          </a:p>
        </p:txBody>
      </p:sp>
      <p:sp>
        <p:nvSpPr>
          <p:cNvPr id="133123" name="矩形 3"/>
          <p:cNvSpPr>
            <a:spLocks noChangeArrowheads="1"/>
          </p:cNvSpPr>
          <p:nvPr/>
        </p:nvSpPr>
        <p:spPr bwMode="auto">
          <a:xfrm>
            <a:off x="399860" y="1262317"/>
            <a:ext cx="11089232" cy="100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spcBef>
                <a:spcPct val="0"/>
              </a:spcBef>
              <a:buClrTx/>
              <a:buFontTx/>
              <a:buNone/>
            </a:pPr>
            <a:r>
              <a:rPr lang="zh-CN" altLang="en-US" b="0" dirty="0"/>
              <a:t>  </a:t>
            </a:r>
            <a:r>
              <a:rPr lang="zh-CN" altLang="en-US" b="0" dirty="0">
                <a:latin typeface="Times New Roman" panose="02020603050405020304" pitchFamily="18" charset="0"/>
                <a:ea typeface="+mn-ea"/>
                <a:cs typeface="Times New Roman" panose="02020603050405020304" pitchFamily="18" charset="0"/>
              </a:rPr>
              <a:t>在</a:t>
            </a:r>
            <a:r>
              <a:rPr lang="en-US" altLang="zh-CN" b="0" dirty="0">
                <a:latin typeface="Times New Roman" panose="02020603050405020304" pitchFamily="18" charset="0"/>
                <a:ea typeface="+mn-ea"/>
                <a:cs typeface="Times New Roman" panose="02020603050405020304" pitchFamily="18" charset="0"/>
              </a:rPr>
              <a:t>ARM </a:t>
            </a:r>
            <a:r>
              <a:rPr lang="zh-CN" altLang="en-US" b="0" dirty="0">
                <a:latin typeface="Times New Roman" panose="02020603050405020304" pitchFamily="18" charset="0"/>
                <a:ea typeface="+mn-ea"/>
                <a:cs typeface="Times New Roman" panose="02020603050405020304" pitchFamily="18" charset="0"/>
              </a:rPr>
              <a:t>嵌入式系统设计中，按照不同的存储容量、存取速度和价格，将存储器系统的层次结构分为</a:t>
            </a:r>
            <a:r>
              <a:rPr lang="en-US" altLang="zh-CN" b="0" dirty="0">
                <a:latin typeface="Times New Roman" panose="02020603050405020304" pitchFamily="18" charset="0"/>
                <a:ea typeface="+mn-ea"/>
                <a:cs typeface="Times New Roman" panose="02020603050405020304" pitchFamily="18" charset="0"/>
              </a:rPr>
              <a:t>4</a:t>
            </a:r>
            <a:r>
              <a:rPr lang="zh-CN" altLang="en-US" b="0" dirty="0">
                <a:latin typeface="Times New Roman" panose="02020603050405020304" pitchFamily="18" charset="0"/>
                <a:ea typeface="+mn-ea"/>
                <a:cs typeface="Times New Roman" panose="02020603050405020304" pitchFamily="18" charset="0"/>
              </a:rPr>
              <a:t>级：</a:t>
            </a:r>
            <a:endParaRPr lang="zh-CN" altLang="en-US" sz="2200" b="0" dirty="0">
              <a:latin typeface="Times New Roman" panose="02020603050405020304" pitchFamily="18" charset="0"/>
              <a:ea typeface="+mn-ea"/>
              <a:cs typeface="Times New Roman" panose="02020603050405020304" pitchFamily="18" charset="0"/>
            </a:endParaRPr>
          </a:p>
        </p:txBody>
      </p:sp>
      <p:pic>
        <p:nvPicPr>
          <p:cNvPr id="13312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90243" y="2092579"/>
            <a:ext cx="321151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5" name="矩形 1"/>
          <p:cNvSpPr>
            <a:spLocks noChangeArrowheads="1"/>
          </p:cNvSpPr>
          <p:nvPr/>
        </p:nvSpPr>
        <p:spPr bwMode="auto">
          <a:xfrm>
            <a:off x="399860" y="3733565"/>
            <a:ext cx="1152128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ClrTx/>
              <a:buFontTx/>
              <a:buNone/>
            </a:pPr>
            <a:r>
              <a:rPr lang="zh-CN" altLang="en-US" sz="2200" b="0" dirty="0">
                <a:latin typeface="Times New Roman" panose="02020603050405020304" pitchFamily="18" charset="0"/>
                <a:ea typeface="+mn-ea"/>
                <a:cs typeface="Times New Roman" panose="02020603050405020304" pitchFamily="18" charset="0"/>
              </a:rPr>
              <a:t>寄存器包含在</a:t>
            </a:r>
            <a:r>
              <a:rPr lang="en-US" altLang="zh-CN" sz="2200" b="0" dirty="0">
                <a:latin typeface="Times New Roman" panose="02020603050405020304" pitchFamily="18" charset="0"/>
                <a:ea typeface="+mn-ea"/>
                <a:cs typeface="Times New Roman" panose="02020603050405020304" pitchFamily="18" charset="0"/>
              </a:rPr>
              <a:t>CPU</a:t>
            </a:r>
            <a:r>
              <a:rPr lang="zh-CN" altLang="en-US" sz="2200" b="0" dirty="0">
                <a:latin typeface="Times New Roman" panose="02020603050405020304" pitchFamily="18" charset="0"/>
                <a:ea typeface="+mn-ea"/>
                <a:cs typeface="Times New Roman" panose="02020603050405020304" pitchFamily="18" charset="0"/>
              </a:rPr>
              <a:t>内部，用于指令执行时的数据存放，如上节介绍的</a:t>
            </a:r>
            <a:r>
              <a:rPr lang="en-US" altLang="zh-CN" sz="2200" b="0" dirty="0">
                <a:latin typeface="Times New Roman" panose="02020603050405020304" pitchFamily="18" charset="0"/>
                <a:ea typeface="+mn-ea"/>
                <a:cs typeface="Times New Roman" panose="02020603050405020304" pitchFamily="18" charset="0"/>
              </a:rPr>
              <a:t>Cortex-A8</a:t>
            </a:r>
            <a:r>
              <a:rPr lang="zh-CN" altLang="en-US" sz="2200" b="0" dirty="0">
                <a:latin typeface="Times New Roman" panose="02020603050405020304" pitchFamily="18" charset="0"/>
                <a:ea typeface="+mn-ea"/>
                <a:cs typeface="Times New Roman" panose="02020603050405020304" pitchFamily="18" charset="0"/>
              </a:rPr>
              <a:t>处理器寄存器组。</a:t>
            </a:r>
            <a:r>
              <a:rPr lang="en-US" altLang="zh-CN" sz="2200" b="0" dirty="0">
                <a:latin typeface="Times New Roman" panose="02020603050405020304" pitchFamily="18" charset="0"/>
                <a:ea typeface="+mn-ea"/>
                <a:cs typeface="Times New Roman" panose="02020603050405020304" pitchFamily="18" charset="0"/>
              </a:rPr>
              <a:t>Cache</a:t>
            </a:r>
            <a:r>
              <a:rPr lang="zh-CN" altLang="en-US" sz="2200" b="0" dirty="0">
                <a:latin typeface="Times New Roman" panose="02020603050405020304" pitchFamily="18" charset="0"/>
                <a:ea typeface="+mn-ea"/>
                <a:cs typeface="Times New Roman" panose="02020603050405020304" pitchFamily="18" charset="0"/>
              </a:rPr>
              <a:t>是高速缓存，暂存</a:t>
            </a:r>
            <a:r>
              <a:rPr lang="en-US" altLang="zh-CN" sz="2200" b="0" dirty="0">
                <a:latin typeface="Times New Roman" panose="02020603050405020304" pitchFamily="18" charset="0"/>
                <a:ea typeface="+mn-ea"/>
                <a:cs typeface="Times New Roman" panose="02020603050405020304" pitchFamily="18" charset="0"/>
              </a:rPr>
              <a:t>CPU</a:t>
            </a:r>
            <a:r>
              <a:rPr lang="zh-CN" altLang="en-US" sz="2200" b="0" dirty="0">
                <a:latin typeface="Times New Roman" panose="02020603050405020304" pitchFamily="18" charset="0"/>
                <a:ea typeface="+mn-ea"/>
                <a:cs typeface="Times New Roman" panose="02020603050405020304" pitchFamily="18" charset="0"/>
              </a:rPr>
              <a:t>正在</a:t>
            </a:r>
            <a:r>
              <a:rPr lang="zh-CN" altLang="en-US" sz="2200" dirty="0">
                <a:solidFill>
                  <a:srgbClr val="FF0000"/>
                </a:solidFill>
                <a:latin typeface="Times New Roman" panose="02020603050405020304" pitchFamily="18" charset="0"/>
                <a:ea typeface="+mn-ea"/>
                <a:cs typeface="Times New Roman" panose="02020603050405020304" pitchFamily="18" charset="0"/>
              </a:rPr>
              <a:t>使用的指令和数据</a:t>
            </a:r>
            <a:r>
              <a:rPr lang="zh-CN" altLang="en-US" sz="2200" b="0" dirty="0">
                <a:latin typeface="Times New Roman" panose="02020603050405020304" pitchFamily="18" charset="0"/>
                <a:ea typeface="+mn-ea"/>
                <a:cs typeface="Times New Roman" panose="02020603050405020304" pitchFamily="18" charset="0"/>
              </a:rPr>
              <a:t>。主存储器是程序</a:t>
            </a:r>
            <a:r>
              <a:rPr lang="zh-CN" altLang="en-US" sz="2200" dirty="0">
                <a:solidFill>
                  <a:srgbClr val="FF0000"/>
                </a:solidFill>
                <a:latin typeface="Times New Roman" panose="02020603050405020304" pitchFamily="18" charset="0"/>
                <a:ea typeface="+mn-ea"/>
                <a:cs typeface="Times New Roman" panose="02020603050405020304" pitchFamily="18" charset="0"/>
              </a:rPr>
              <a:t>执行代码和数据</a:t>
            </a:r>
            <a:r>
              <a:rPr lang="zh-CN" altLang="en-US" sz="2200" b="0" dirty="0">
                <a:latin typeface="Times New Roman" panose="02020603050405020304" pitchFamily="18" charset="0"/>
                <a:ea typeface="+mn-ea"/>
                <a:cs typeface="Times New Roman" panose="02020603050405020304" pitchFamily="18" charset="0"/>
              </a:rPr>
              <a:t>的存放区，像</a:t>
            </a:r>
            <a:r>
              <a:rPr lang="en-US" altLang="zh-CN" sz="2200" b="0" dirty="0">
                <a:latin typeface="Times New Roman" panose="02020603050405020304" pitchFamily="18" charset="0"/>
                <a:ea typeface="+mn-ea"/>
                <a:cs typeface="Times New Roman" panose="02020603050405020304" pitchFamily="18" charset="0"/>
              </a:rPr>
              <a:t>DDR2 SDRAM</a:t>
            </a:r>
            <a:r>
              <a:rPr lang="zh-CN" altLang="en-US" sz="2200" b="0" dirty="0">
                <a:latin typeface="Times New Roman" panose="02020603050405020304" pitchFamily="18" charset="0"/>
                <a:ea typeface="+mn-ea"/>
                <a:cs typeface="Times New Roman" panose="02020603050405020304" pitchFamily="18" charset="0"/>
              </a:rPr>
              <a:t>存储芯片。辅助存储器类似</a:t>
            </a:r>
            <a:r>
              <a:rPr lang="en-US" altLang="zh-CN" sz="2200" b="0" dirty="0">
                <a:latin typeface="Times New Roman" panose="02020603050405020304" pitchFamily="18" charset="0"/>
                <a:ea typeface="+mn-ea"/>
                <a:cs typeface="Times New Roman" panose="02020603050405020304" pitchFamily="18" charset="0"/>
              </a:rPr>
              <a:t>PC</a:t>
            </a:r>
            <a:r>
              <a:rPr lang="zh-CN" altLang="en-US" sz="2200" b="0" dirty="0">
                <a:latin typeface="Times New Roman" panose="02020603050405020304" pitchFamily="18" charset="0"/>
                <a:ea typeface="+mn-ea"/>
                <a:cs typeface="Times New Roman" panose="02020603050405020304" pitchFamily="18" charset="0"/>
              </a:rPr>
              <a:t>机中的硬盘，在嵌入式系统中常采用</a:t>
            </a:r>
            <a:r>
              <a:rPr lang="en-US" altLang="zh-CN" sz="2200" dirty="0">
                <a:solidFill>
                  <a:srgbClr val="FF0000"/>
                </a:solidFill>
                <a:latin typeface="Times New Roman" panose="02020603050405020304" pitchFamily="18" charset="0"/>
                <a:ea typeface="+mn-ea"/>
                <a:cs typeface="Times New Roman" panose="02020603050405020304" pitchFamily="18" charset="0"/>
              </a:rPr>
              <a:t>FLASH</a:t>
            </a:r>
            <a:r>
              <a:rPr lang="zh-CN" altLang="en-US" sz="2200" dirty="0">
                <a:solidFill>
                  <a:srgbClr val="FF0000"/>
                </a:solidFill>
                <a:latin typeface="Times New Roman" panose="02020603050405020304" pitchFamily="18" charset="0"/>
                <a:ea typeface="+mn-ea"/>
                <a:cs typeface="Times New Roman" panose="02020603050405020304" pitchFamily="18" charset="0"/>
              </a:rPr>
              <a:t>芯片</a:t>
            </a:r>
            <a:r>
              <a:rPr lang="zh-CN" altLang="en-US" sz="2200" b="0" dirty="0">
                <a:latin typeface="Times New Roman" panose="02020603050405020304" pitchFamily="18" charset="0"/>
                <a:ea typeface="+mn-ea"/>
                <a:cs typeface="Times New Roman" panose="02020603050405020304" pitchFamily="18" charset="0"/>
              </a:rPr>
              <a:t>。</a:t>
            </a:r>
            <a:endParaRPr lang="en-US" altLang="zh-CN" sz="2200" b="0" dirty="0">
              <a:latin typeface="Times New Roman" panose="02020603050405020304" pitchFamily="18" charset="0"/>
              <a:ea typeface="+mn-ea"/>
              <a:cs typeface="Times New Roman" panose="02020603050405020304" pitchFamily="18" charset="0"/>
            </a:endParaRPr>
          </a:p>
          <a:p>
            <a:pPr eaLnBrk="1" hangingPunct="1">
              <a:spcBef>
                <a:spcPct val="0"/>
              </a:spcBef>
              <a:buClrTx/>
              <a:buFontTx/>
              <a:buNone/>
            </a:pPr>
            <a:endParaRPr lang="en-US" altLang="zh-CN" sz="2200" b="0" dirty="0"/>
          </a:p>
          <a:p>
            <a:pPr algn="just" eaLnBrk="1" hangingPunct="1">
              <a:spcBef>
                <a:spcPct val="0"/>
              </a:spcBef>
              <a:buClrTx/>
              <a:buFontTx/>
              <a:buNone/>
            </a:pPr>
            <a:r>
              <a:rPr lang="zh-CN" altLang="en-US" sz="2200" b="0" dirty="0">
                <a:latin typeface="Times New Roman" panose="02020603050405020304" pitchFamily="18" charset="0"/>
                <a:ea typeface="+mn-ea"/>
                <a:cs typeface="Times New Roman" panose="02020603050405020304" pitchFamily="18" charset="0"/>
              </a:rPr>
              <a:t>整个存储结构又可以被看成两个层次：主存</a:t>
            </a:r>
            <a:r>
              <a:rPr lang="en-US" altLang="zh-CN" sz="2200" b="0" dirty="0">
                <a:latin typeface="Times New Roman" panose="02020603050405020304" pitchFamily="18" charset="0"/>
                <a:ea typeface="+mn-ea"/>
                <a:cs typeface="Times New Roman" panose="02020603050405020304" pitchFamily="18" charset="0"/>
              </a:rPr>
              <a:t>-</a:t>
            </a:r>
            <a:r>
              <a:rPr lang="zh-CN" altLang="en-US" sz="2200" b="0" dirty="0">
                <a:latin typeface="Times New Roman" panose="02020603050405020304" pitchFamily="18" charset="0"/>
                <a:ea typeface="+mn-ea"/>
                <a:cs typeface="Times New Roman" panose="02020603050405020304" pitchFamily="18" charset="0"/>
              </a:rPr>
              <a:t>辅存层次和</a:t>
            </a:r>
            <a:r>
              <a:rPr lang="en-US" altLang="zh-CN" sz="2200" b="0" dirty="0">
                <a:latin typeface="Times New Roman" panose="02020603050405020304" pitchFamily="18" charset="0"/>
                <a:ea typeface="+mn-ea"/>
                <a:cs typeface="Times New Roman" panose="02020603050405020304" pitchFamily="18" charset="0"/>
              </a:rPr>
              <a:t>Cache-</a:t>
            </a:r>
            <a:r>
              <a:rPr lang="zh-CN" altLang="en-US" sz="2200" b="0" dirty="0">
                <a:latin typeface="Times New Roman" panose="02020603050405020304" pitchFamily="18" charset="0"/>
                <a:ea typeface="+mn-ea"/>
                <a:cs typeface="Times New Roman" panose="02020603050405020304" pitchFamily="18" charset="0"/>
              </a:rPr>
              <a:t>主存层次。</a:t>
            </a:r>
            <a:endParaRPr lang="zh-CN" altLang="en-US" sz="2200" dirty="0">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424E5E9A-AAC9-41A0-BAAE-F2AA9152FFD8}"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a:t>
            </a:r>
            <a:endParaRPr lang="zh-CN" altLang="en-US" kern="0" dirty="0">
              <a:solidFill>
                <a:srgbClr val="FF0000"/>
              </a:solidFill>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
          <p:cNvSpPr>
            <a:spLocks noChangeArrowheads="1"/>
          </p:cNvSpPr>
          <p:nvPr/>
        </p:nvSpPr>
        <p:spPr bwMode="auto">
          <a:xfrm>
            <a:off x="335360" y="818218"/>
            <a:ext cx="22512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dirty="0">
                <a:solidFill>
                  <a:srgbClr val="0070C0"/>
                </a:solidFill>
                <a:latin typeface="Times New Roman" panose="02020603050405020304" pitchFamily="18" charset="0"/>
                <a:ea typeface="+mn-ea"/>
                <a:cs typeface="Times New Roman" panose="02020603050405020304" pitchFamily="18" charset="0"/>
              </a:rPr>
              <a:t>1. </a:t>
            </a:r>
            <a:r>
              <a:rPr lang="zh-CN" altLang="en-US" sz="2800" b="0" dirty="0">
                <a:solidFill>
                  <a:srgbClr val="0070C0"/>
                </a:solidFill>
                <a:latin typeface="Times New Roman" panose="02020603050405020304" pitchFamily="18" charset="0"/>
                <a:ea typeface="+mn-ea"/>
                <a:cs typeface="Times New Roman" panose="02020603050405020304" pitchFamily="18" charset="0"/>
              </a:rPr>
              <a:t>寄存器组</a:t>
            </a:r>
            <a:endParaRPr lang="zh-CN" altLang="en-US" sz="2800" b="0" dirty="0">
              <a:solidFill>
                <a:srgbClr val="0070C0"/>
              </a:solidFill>
              <a:latin typeface="Times New Roman" panose="02020603050405020304" pitchFamily="18" charset="0"/>
              <a:ea typeface="+mn-ea"/>
              <a:cs typeface="Times New Roman" panose="02020603050405020304" pitchFamily="18" charset="0"/>
            </a:endParaRPr>
          </a:p>
        </p:txBody>
      </p:sp>
      <p:sp>
        <p:nvSpPr>
          <p:cNvPr id="121859" name="矩形 3"/>
          <p:cNvSpPr>
            <a:spLocks noChangeArrowheads="1"/>
          </p:cNvSpPr>
          <p:nvPr/>
        </p:nvSpPr>
        <p:spPr bwMode="auto">
          <a:xfrm>
            <a:off x="263352" y="1316671"/>
            <a:ext cx="11665295" cy="447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Font typeface="Wingdings" panose="05000000000000000000" pitchFamily="2" charset="2"/>
              <a:buChar char="p"/>
            </a:pPr>
            <a:r>
              <a:rPr lang="en-US" altLang="zh-CN" b="0" dirty="0"/>
              <a:t>Cortex-A8</a:t>
            </a:r>
            <a:r>
              <a:rPr lang="zh-CN" altLang="en-US" b="0" dirty="0"/>
              <a:t>处理器共有</a:t>
            </a:r>
            <a:r>
              <a:rPr lang="en-US" altLang="zh-CN" b="0" dirty="0"/>
              <a:t>40</a:t>
            </a:r>
            <a:r>
              <a:rPr lang="zh-CN" altLang="en-US" b="0" dirty="0"/>
              <a:t>个</a:t>
            </a:r>
            <a:r>
              <a:rPr lang="en-US" altLang="zh-CN" b="0" dirty="0"/>
              <a:t>32</a:t>
            </a:r>
            <a:r>
              <a:rPr lang="zh-CN" altLang="en-US" b="0" dirty="0"/>
              <a:t>位寄存器，包括</a:t>
            </a:r>
            <a:r>
              <a:rPr lang="en-US" altLang="zh-CN" dirty="0">
                <a:solidFill>
                  <a:srgbClr val="FF0000"/>
                </a:solidFill>
              </a:rPr>
              <a:t>33</a:t>
            </a:r>
            <a:r>
              <a:rPr lang="zh-CN" altLang="en-US" dirty="0">
                <a:solidFill>
                  <a:srgbClr val="FF0000"/>
                </a:solidFill>
              </a:rPr>
              <a:t>个通用寄存器和</a:t>
            </a:r>
            <a:r>
              <a:rPr lang="en-US" altLang="zh-CN" dirty="0">
                <a:solidFill>
                  <a:srgbClr val="FF0000"/>
                </a:solidFill>
              </a:rPr>
              <a:t>7</a:t>
            </a:r>
            <a:r>
              <a:rPr lang="zh-CN" altLang="en-US" dirty="0">
                <a:solidFill>
                  <a:srgbClr val="FF0000"/>
                </a:solidFill>
              </a:rPr>
              <a:t>个状态寄存器</a:t>
            </a:r>
            <a:r>
              <a:rPr lang="zh-CN" altLang="en-US" b="0" dirty="0"/>
              <a:t>。</a:t>
            </a:r>
            <a:endParaRPr lang="en-US" altLang="zh-CN" b="0" dirty="0"/>
          </a:p>
          <a:p>
            <a:pPr marL="720090" indent="0">
              <a:lnSpc>
                <a:spcPct val="150000"/>
              </a:lnSpc>
              <a:spcBef>
                <a:spcPct val="0"/>
              </a:spcBef>
              <a:buClrTx/>
              <a:buFont typeface="Wingdings" panose="05000000000000000000" pitchFamily="2" charset="2"/>
              <a:buChar char="ü"/>
            </a:pPr>
            <a:r>
              <a:rPr lang="en-US" altLang="zh-CN" b="0" dirty="0"/>
              <a:t>      R0~R14</a:t>
            </a:r>
            <a:r>
              <a:rPr lang="zh-CN" altLang="en-US" b="0" dirty="0"/>
              <a:t>用于一般数据存储</a:t>
            </a:r>
            <a:endParaRPr lang="en-US" altLang="zh-CN" b="0" dirty="0"/>
          </a:p>
          <a:p>
            <a:pPr marL="720090">
              <a:lnSpc>
                <a:spcPct val="150000"/>
              </a:lnSpc>
              <a:spcBef>
                <a:spcPct val="0"/>
              </a:spcBef>
              <a:buClrTx/>
              <a:buFont typeface="Wingdings" panose="05000000000000000000" pitchFamily="2" charset="2"/>
              <a:buChar char="ü"/>
            </a:pPr>
            <a:r>
              <a:rPr lang="en-US" altLang="zh-CN" b="0" dirty="0"/>
              <a:t>   R15</a:t>
            </a:r>
            <a:r>
              <a:rPr lang="zh-CN" altLang="en-US" b="0" dirty="0"/>
              <a:t>用于程序计数器</a:t>
            </a:r>
            <a:endParaRPr lang="en-US" altLang="zh-CN" b="0" dirty="0"/>
          </a:p>
          <a:p>
            <a:pPr>
              <a:lnSpc>
                <a:spcPct val="150000"/>
              </a:lnSpc>
              <a:spcBef>
                <a:spcPct val="0"/>
              </a:spcBef>
              <a:buClrTx/>
              <a:buFont typeface="Wingdings" panose="05000000000000000000" pitchFamily="2" charset="2"/>
              <a:buChar char="p"/>
            </a:pPr>
            <a:r>
              <a:rPr lang="zh-CN" altLang="en-US" b="0" dirty="0"/>
              <a:t>状态寄存器</a:t>
            </a:r>
            <a:endParaRPr lang="en-US" altLang="zh-CN" b="0" dirty="0"/>
          </a:p>
          <a:p>
            <a:pPr marL="720090">
              <a:lnSpc>
                <a:spcPct val="150000"/>
              </a:lnSpc>
              <a:spcBef>
                <a:spcPct val="0"/>
              </a:spcBef>
              <a:buClrTx/>
              <a:buFont typeface="Wingdings" panose="05000000000000000000" pitchFamily="2" charset="2"/>
              <a:buChar char="ü"/>
            </a:pPr>
            <a:r>
              <a:rPr lang="en-US" altLang="zh-CN" b="0" dirty="0"/>
              <a:t>   1</a:t>
            </a:r>
            <a:r>
              <a:rPr lang="zh-CN" altLang="en-US" b="0" dirty="0"/>
              <a:t>个</a:t>
            </a:r>
            <a:r>
              <a:rPr lang="en-US" altLang="zh-CN" dirty="0">
                <a:solidFill>
                  <a:srgbClr val="FF0000"/>
                </a:solidFill>
              </a:rPr>
              <a:t>CPSR</a:t>
            </a:r>
            <a:r>
              <a:rPr lang="zh-CN" altLang="en-US" b="0" dirty="0"/>
              <a:t>（</a:t>
            </a:r>
            <a:r>
              <a:rPr lang="en-US" altLang="zh-CN" b="0" dirty="0"/>
              <a:t>Current Program Status Register</a:t>
            </a:r>
            <a:r>
              <a:rPr lang="zh-CN" altLang="en-US" b="0" dirty="0"/>
              <a:t>，当前程序状态寄存器）</a:t>
            </a:r>
            <a:endParaRPr lang="en-US" altLang="zh-CN" b="0" dirty="0"/>
          </a:p>
          <a:p>
            <a:pPr marL="720090">
              <a:lnSpc>
                <a:spcPct val="150000"/>
              </a:lnSpc>
              <a:spcBef>
                <a:spcPct val="0"/>
              </a:spcBef>
              <a:buClrTx/>
              <a:buFont typeface="Wingdings" panose="05000000000000000000" pitchFamily="2" charset="2"/>
              <a:buChar char="ü"/>
            </a:pPr>
            <a:r>
              <a:rPr lang="en-US" altLang="zh-CN" b="0" dirty="0"/>
              <a:t>   6</a:t>
            </a:r>
            <a:r>
              <a:rPr lang="zh-CN" altLang="en-US" b="0" dirty="0"/>
              <a:t>个</a:t>
            </a:r>
            <a:r>
              <a:rPr lang="en-US" altLang="zh-CN" dirty="0">
                <a:solidFill>
                  <a:srgbClr val="FF0000"/>
                </a:solidFill>
              </a:rPr>
              <a:t>SPSR</a:t>
            </a:r>
            <a:r>
              <a:rPr lang="zh-CN" altLang="en-US" b="0" dirty="0"/>
              <a:t>（</a:t>
            </a:r>
            <a:r>
              <a:rPr lang="en-US" altLang="zh-CN" b="0" dirty="0"/>
              <a:t>Saved Program Status Register</a:t>
            </a:r>
            <a:r>
              <a:rPr lang="zh-CN" altLang="en-US" b="0" dirty="0"/>
              <a:t>，备份程序状态寄存器）。</a:t>
            </a:r>
            <a:endParaRPr lang="en-US" altLang="zh-CN" b="0" dirty="0"/>
          </a:p>
          <a:p>
            <a:pPr indent="0">
              <a:lnSpc>
                <a:spcPct val="150000"/>
              </a:lnSpc>
              <a:spcBef>
                <a:spcPct val="0"/>
              </a:spcBef>
              <a:buClrTx/>
              <a:buNone/>
            </a:pPr>
            <a:r>
              <a:rPr lang="zh-CN" altLang="en-US" b="0" dirty="0"/>
              <a:t>🔈这些寄存器不能同时访问，在不同的处理器工作模式下只能够访问一组相应的寄存器组。</a:t>
            </a:r>
            <a:endParaRPr lang="zh-CN" altLang="en-US"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7D3ACF5-8B8C-4CAE-A6E2-A8111362F90B}"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存储器管理（寄存器）</a:t>
            </a:r>
            <a:endParaRPr lang="zh-CN" altLang="en-US" kern="0" dirty="0">
              <a:solidFill>
                <a:srgbClr val="FF0000"/>
              </a:solidFill>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寄存器组"/>
          <p:cNvPicPr>
            <a:picLocks noChangeAspect="1"/>
          </p:cNvPicPr>
          <p:nvPr/>
        </p:nvPicPr>
        <p:blipFill>
          <a:blip r:embed="rId1"/>
          <a:stretch>
            <a:fillRect/>
          </a:stretch>
        </p:blipFill>
        <p:spPr>
          <a:xfrm>
            <a:off x="3095463" y="1331675"/>
            <a:ext cx="7139826" cy="3659736"/>
          </a:xfrm>
          <a:prstGeom prst="rect">
            <a:avLst/>
          </a:prstGeom>
        </p:spPr>
      </p:pic>
      <p:sp>
        <p:nvSpPr>
          <p:cNvPr id="122884" name="矩形 2"/>
          <p:cNvSpPr>
            <a:spLocks noChangeArrowheads="1"/>
          </p:cNvSpPr>
          <p:nvPr/>
        </p:nvSpPr>
        <p:spPr bwMode="auto">
          <a:xfrm>
            <a:off x="335360" y="797236"/>
            <a:ext cx="30235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dirty="0">
                <a:solidFill>
                  <a:srgbClr val="0070C0"/>
                </a:solidFill>
                <a:latin typeface="Arial" panose="020B0604020202020204" pitchFamily="34" charset="0"/>
                <a:ea typeface="宋体" panose="02010600030101010101" pitchFamily="2" charset="-122"/>
              </a:rPr>
              <a:t>ARM</a:t>
            </a:r>
            <a:r>
              <a:rPr lang="zh-CN" altLang="en-US" b="0" dirty="0">
                <a:solidFill>
                  <a:srgbClr val="0070C0"/>
                </a:solidFill>
                <a:latin typeface="Arial" panose="020B0604020202020204" pitchFamily="34" charset="0"/>
                <a:ea typeface="宋体" panose="02010600030101010101" pitchFamily="2" charset="-122"/>
              </a:rPr>
              <a:t>状态下的存器组</a:t>
            </a:r>
            <a:endParaRPr lang="zh-CN" altLang="en-US" b="0" dirty="0">
              <a:solidFill>
                <a:srgbClr val="0070C0"/>
              </a:solidFill>
              <a:latin typeface="Arial" panose="020B0604020202020204" pitchFamily="34" charset="0"/>
              <a:ea typeface="宋体" panose="02010600030101010101" pitchFamily="2" charset="-122"/>
            </a:endParaRPr>
          </a:p>
        </p:txBody>
      </p:sp>
      <p:sp>
        <p:nvSpPr>
          <p:cNvPr id="86021" name="矩形 3"/>
          <p:cNvSpPr>
            <a:spLocks noChangeArrowheads="1"/>
          </p:cNvSpPr>
          <p:nvPr/>
        </p:nvSpPr>
        <p:spPr bwMode="auto">
          <a:xfrm>
            <a:off x="3081133" y="1643504"/>
            <a:ext cx="7129721" cy="1641480"/>
          </a:xfrm>
          <a:prstGeom prst="rect">
            <a:avLst/>
          </a:prstGeom>
          <a:noFill/>
          <a:ln w="38100">
            <a:solidFill>
              <a:srgbClr val="FF0000"/>
            </a:solidFill>
            <a:bevel/>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86022" name="矩形标注 5"/>
          <p:cNvSpPr>
            <a:spLocks noChangeArrowheads="1"/>
          </p:cNvSpPr>
          <p:nvPr/>
        </p:nvSpPr>
        <p:spPr bwMode="auto">
          <a:xfrm>
            <a:off x="8641853" y="796689"/>
            <a:ext cx="2519362" cy="452438"/>
          </a:xfrm>
          <a:prstGeom prst="wedgeRectCallout">
            <a:avLst>
              <a:gd name="adj1" fmla="val -35991"/>
              <a:gd name="adj2" fmla="val 138394"/>
            </a:avLst>
          </a:prstGeom>
          <a:solidFill>
            <a:schemeClr val="accent1"/>
          </a:solidFill>
          <a:ln w="9525">
            <a:solidFill>
              <a:schemeClr val="tx1"/>
            </a:solidFill>
            <a:bevel/>
          </a:ln>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000" dirty="0">
                <a:solidFill>
                  <a:srgbClr val="FF0000"/>
                </a:solidFill>
                <a:latin typeface="Arial" panose="020B0604020202020204" pitchFamily="34" charset="0"/>
                <a:ea typeface="宋体" panose="02010600030101010101" pitchFamily="2" charset="-122"/>
              </a:rPr>
              <a:t>不分组的通用寄存器</a:t>
            </a:r>
            <a:endParaRPr lang="zh-CN" altLang="en-US" sz="2000" dirty="0">
              <a:solidFill>
                <a:srgbClr val="FF0000"/>
              </a:solidFill>
              <a:latin typeface="Arial" panose="020B0604020202020204" pitchFamily="34" charset="0"/>
              <a:ea typeface="宋体" panose="02010600030101010101" pitchFamily="2" charset="-122"/>
            </a:endParaRPr>
          </a:p>
          <a:p>
            <a:pPr eaLnBrk="1" hangingPunct="1">
              <a:spcBef>
                <a:spcPct val="0"/>
              </a:spcBef>
              <a:buClrTx/>
              <a:buFontTx/>
              <a:buNone/>
            </a:pPr>
            <a:endParaRPr lang="zh-CN" altLang="en-US" sz="1800" b="0" dirty="0">
              <a:latin typeface="Arial" panose="020B0604020202020204" pitchFamily="34" charset="0"/>
              <a:ea typeface="宋体" panose="02010600030101010101" pitchFamily="2" charset="-122"/>
            </a:endParaRPr>
          </a:p>
        </p:txBody>
      </p:sp>
      <p:sp>
        <p:nvSpPr>
          <p:cNvPr id="86023" name="矩形 6"/>
          <p:cNvSpPr>
            <a:spLocks noChangeArrowheads="1"/>
          </p:cNvSpPr>
          <p:nvPr/>
        </p:nvSpPr>
        <p:spPr bwMode="auto">
          <a:xfrm>
            <a:off x="3081133" y="3284984"/>
            <a:ext cx="7129721" cy="1720755"/>
          </a:xfrm>
          <a:prstGeom prst="rect">
            <a:avLst/>
          </a:prstGeom>
          <a:noFill/>
          <a:ln w="38100">
            <a:solidFill>
              <a:srgbClr val="FF0000"/>
            </a:solidFill>
            <a:bevel/>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86024" name="矩形标注 7"/>
          <p:cNvSpPr>
            <a:spLocks noChangeArrowheads="1"/>
          </p:cNvSpPr>
          <p:nvPr/>
        </p:nvSpPr>
        <p:spPr bwMode="auto">
          <a:xfrm>
            <a:off x="8522241" y="5184649"/>
            <a:ext cx="2254279" cy="343224"/>
          </a:xfrm>
          <a:prstGeom prst="wedgeRectCallout">
            <a:avLst>
              <a:gd name="adj1" fmla="val -43509"/>
              <a:gd name="adj2" fmla="val -98213"/>
            </a:avLst>
          </a:prstGeom>
          <a:solidFill>
            <a:schemeClr val="accent1"/>
          </a:solidFill>
          <a:ln w="9525">
            <a:solidFill>
              <a:schemeClr val="tx1"/>
            </a:solidFill>
            <a:bevel/>
          </a:ln>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000" dirty="0">
                <a:solidFill>
                  <a:srgbClr val="FF0000"/>
                </a:solidFill>
                <a:latin typeface="Arial" panose="020B0604020202020204" pitchFamily="34" charset="0"/>
                <a:ea typeface="宋体" panose="02010600030101010101" pitchFamily="2" charset="-122"/>
              </a:rPr>
              <a:t>分组的通用寄存器</a:t>
            </a:r>
            <a:endParaRPr lang="zh-CN" altLang="en-US" sz="2000" dirty="0">
              <a:solidFill>
                <a:srgbClr val="FF0000"/>
              </a:solidFill>
              <a:latin typeface="Arial" panose="020B0604020202020204" pitchFamily="34" charset="0"/>
              <a:ea typeface="宋体" panose="02010600030101010101" pitchFamily="2" charset="-122"/>
            </a:endParaRPr>
          </a:p>
        </p:txBody>
      </p:sp>
      <p:sp>
        <p:nvSpPr>
          <p:cNvPr id="86025" name="圆角矩形标注 10"/>
          <p:cNvSpPr>
            <a:spLocks noChangeArrowheads="1"/>
          </p:cNvSpPr>
          <p:nvPr/>
        </p:nvSpPr>
        <p:spPr bwMode="auto">
          <a:xfrm>
            <a:off x="5088817" y="5865042"/>
            <a:ext cx="6072398" cy="372246"/>
          </a:xfrm>
          <a:prstGeom prst="wedgeRoundRectCallout">
            <a:avLst>
              <a:gd name="adj1" fmla="val -68245"/>
              <a:gd name="adj2" fmla="val -51671"/>
              <a:gd name="adj3" fmla="val 16667"/>
            </a:avLst>
          </a:prstGeom>
          <a:solidFill>
            <a:schemeClr val="accent1"/>
          </a:solidFill>
          <a:ln w="9525">
            <a:solidFill>
              <a:schemeClr val="tx1"/>
            </a:solidFill>
            <a:bevel/>
          </a:ln>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000" b="0" dirty="0">
                <a:solidFill>
                  <a:srgbClr val="FF0000"/>
                </a:solidFill>
                <a:latin typeface="Arial" panose="020B0604020202020204" pitchFamily="34" charset="0"/>
                <a:ea typeface="宋体" panose="02010600030101010101" pitchFamily="2" charset="-122"/>
              </a:rPr>
              <a:t>在特权模式下，特定模式下的寄存器阵列才是有效的</a:t>
            </a:r>
            <a:endParaRPr lang="zh-CN" altLang="en-US" sz="2000" b="0" dirty="0">
              <a:solidFill>
                <a:srgbClr val="FF0000"/>
              </a:solidFill>
              <a:latin typeface="Arial" panose="020B0604020202020204" pitchFamily="34" charset="0"/>
              <a:ea typeface="宋体" panose="02010600030101010101" pitchFamily="2" charset="-122"/>
            </a:endParaRPr>
          </a:p>
        </p:txBody>
      </p:sp>
      <p:grpSp>
        <p:nvGrpSpPr>
          <p:cNvPr id="122890" name="组合 12"/>
          <p:cNvGrpSpPr/>
          <p:nvPr/>
        </p:nvGrpSpPr>
        <p:grpSpPr bwMode="auto">
          <a:xfrm>
            <a:off x="2477476" y="5649896"/>
            <a:ext cx="1861026" cy="430292"/>
            <a:chOff x="0" y="0"/>
            <a:chExt cx="2105350" cy="541775"/>
          </a:xfrm>
        </p:grpSpPr>
        <p:pic>
          <p:nvPicPr>
            <p:cNvPr id="1228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58192" cy="5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4" name="TextBox 11"/>
            <p:cNvSpPr txBox="1">
              <a:spLocks noChangeArrowheads="1"/>
            </p:cNvSpPr>
            <p:nvPr/>
          </p:nvSpPr>
          <p:spPr bwMode="auto">
            <a:xfrm>
              <a:off x="449166" y="83434"/>
              <a:ext cx="1656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0">
                  <a:latin typeface="Arial" panose="020B0604020202020204" pitchFamily="34" charset="0"/>
                  <a:ea typeface="宋体" panose="02010600030101010101" pitchFamily="2" charset="-122"/>
                </a:rPr>
                <a:t>= </a:t>
              </a:r>
              <a:r>
                <a:rPr lang="zh-CN" altLang="en-US" sz="1800" b="0">
                  <a:latin typeface="Arial" panose="020B0604020202020204" pitchFamily="34" charset="0"/>
                  <a:ea typeface="宋体" panose="02010600030101010101" pitchFamily="2" charset="-122"/>
                </a:rPr>
                <a:t>特权模式</a:t>
              </a:r>
              <a:endParaRPr lang="zh-CN" altLang="en-US" sz="1800" b="0">
                <a:latin typeface="Arial" panose="020B0604020202020204" pitchFamily="34" charset="0"/>
                <a:ea typeface="宋体" panose="02010600030101010101" pitchFamily="2" charset="-122"/>
              </a:endParaRPr>
            </a:p>
          </p:txBody>
        </p:sp>
      </p:grpSp>
      <p:sp>
        <p:nvSpPr>
          <p:cNvPr id="86029" name="椭圆 8"/>
          <p:cNvSpPr>
            <a:spLocks noChangeArrowheads="1"/>
          </p:cNvSpPr>
          <p:nvPr/>
        </p:nvSpPr>
        <p:spPr bwMode="auto">
          <a:xfrm>
            <a:off x="2351584" y="5649896"/>
            <a:ext cx="1772606" cy="430292"/>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199A288-3CE7-431D-B0BD-D84F5E72D2F4}"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存储器管理（寄存器）</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circle(in)">
                                      <p:cBhvr>
                                        <p:cTn id="7" dur="2000"/>
                                        <p:tgtEl>
                                          <p:spTgt spid="860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022"/>
                                        </p:tgtEl>
                                        <p:attrNameLst>
                                          <p:attrName>style.visibility</p:attrName>
                                        </p:attrNameLst>
                                      </p:cBhvr>
                                      <p:to>
                                        <p:strVal val="visible"/>
                                      </p:to>
                                    </p:set>
                                    <p:animEffect transition="in" filter="fade">
                                      <p:cBhvr>
                                        <p:cTn id="12" dur="500"/>
                                        <p:tgtEl>
                                          <p:spTgt spid="8602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6023"/>
                                        </p:tgtEl>
                                        <p:attrNameLst>
                                          <p:attrName>style.visibility</p:attrName>
                                        </p:attrNameLst>
                                      </p:cBhvr>
                                      <p:to>
                                        <p:strVal val="visible"/>
                                      </p:to>
                                    </p:set>
                                    <p:anim calcmode="lin" valueType="num">
                                      <p:cBhvr additive="base">
                                        <p:cTn id="17" dur="500" fill="hold"/>
                                        <p:tgtEl>
                                          <p:spTgt spid="86023"/>
                                        </p:tgtEl>
                                        <p:attrNameLst>
                                          <p:attrName>ppt_x</p:attrName>
                                        </p:attrNameLst>
                                      </p:cBhvr>
                                      <p:tavLst>
                                        <p:tav tm="0">
                                          <p:val>
                                            <p:strVal val="#ppt_x"/>
                                          </p:val>
                                        </p:tav>
                                        <p:tav tm="100000">
                                          <p:val>
                                            <p:strVal val="#ppt_x"/>
                                          </p:val>
                                        </p:tav>
                                      </p:tavLst>
                                    </p:anim>
                                    <p:anim calcmode="lin" valueType="num">
                                      <p:cBhvr additive="base">
                                        <p:cTn id="18" dur="500" fill="hold"/>
                                        <p:tgtEl>
                                          <p:spTgt spid="8602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6024"/>
                                        </p:tgtEl>
                                        <p:attrNameLst>
                                          <p:attrName>style.visibility</p:attrName>
                                        </p:attrNameLst>
                                      </p:cBhvr>
                                      <p:to>
                                        <p:strVal val="visible"/>
                                      </p:to>
                                    </p:set>
                                    <p:animEffect transition="in" filter="fade">
                                      <p:cBhvr>
                                        <p:cTn id="23" dur="500"/>
                                        <p:tgtEl>
                                          <p:spTgt spid="86024"/>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6029"/>
                                        </p:tgtEl>
                                        <p:attrNameLst>
                                          <p:attrName>style.visibility</p:attrName>
                                        </p:attrNameLst>
                                      </p:cBhvr>
                                      <p:to>
                                        <p:strVal val="visible"/>
                                      </p:to>
                                    </p:set>
                                    <p:animEffect transition="in" filter="fade">
                                      <p:cBhvr>
                                        <p:cTn id="28" dur="1000"/>
                                        <p:tgtEl>
                                          <p:spTgt spid="86029"/>
                                        </p:tgtEl>
                                      </p:cBhvr>
                                    </p:animEffect>
                                    <p:anim calcmode="lin" valueType="num">
                                      <p:cBhvr>
                                        <p:cTn id="29" dur="1000" fill="hold"/>
                                        <p:tgtEl>
                                          <p:spTgt spid="86029"/>
                                        </p:tgtEl>
                                        <p:attrNameLst>
                                          <p:attrName>ppt_x</p:attrName>
                                        </p:attrNameLst>
                                      </p:cBhvr>
                                      <p:tavLst>
                                        <p:tav tm="0">
                                          <p:val>
                                            <p:strVal val="#ppt_x"/>
                                          </p:val>
                                        </p:tav>
                                        <p:tav tm="100000">
                                          <p:val>
                                            <p:strVal val="#ppt_x"/>
                                          </p:val>
                                        </p:tav>
                                      </p:tavLst>
                                    </p:anim>
                                    <p:anim calcmode="lin" valueType="num">
                                      <p:cBhvr>
                                        <p:cTn id="30" dur="1000" fill="hold"/>
                                        <p:tgtEl>
                                          <p:spTgt spid="8602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6025"/>
                                        </p:tgtEl>
                                        <p:attrNameLst>
                                          <p:attrName>style.visibility</p:attrName>
                                        </p:attrNameLst>
                                      </p:cBhvr>
                                      <p:to>
                                        <p:strVal val="visible"/>
                                      </p:to>
                                    </p:set>
                                    <p:animEffect transition="in" filter="fade">
                                      <p:cBhvr>
                                        <p:cTn id="35" dur="500"/>
                                        <p:tgtEl>
                                          <p:spTgt spid="86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autoUpdateAnimBg="0"/>
      <p:bldP spid="86022" grpId="0" animBg="1" autoUpdateAnimBg="0"/>
      <p:bldP spid="86023" grpId="0" animBg="1" autoUpdateAnimBg="0"/>
      <p:bldP spid="86024" grpId="0" animBg="1" autoUpdateAnimBg="0"/>
      <p:bldP spid="86025" grpId="0" animBg="1" autoUpdateAnimBg="0"/>
      <p:bldP spid="86029"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矩形 1"/>
          <p:cNvSpPr>
            <a:spLocks noChangeArrowheads="1"/>
          </p:cNvSpPr>
          <p:nvPr/>
        </p:nvSpPr>
        <p:spPr bwMode="auto">
          <a:xfrm>
            <a:off x="227348" y="1575470"/>
            <a:ext cx="11737304" cy="447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50000"/>
              </a:lnSpc>
              <a:spcBef>
                <a:spcPct val="0"/>
              </a:spcBef>
              <a:buClrTx/>
              <a:buFont typeface="Wingdings" panose="05000000000000000000" pitchFamily="2" charset="2"/>
              <a:buChar char="p"/>
            </a:pPr>
            <a:r>
              <a:rPr lang="zh-CN" altLang="en-US" b="0" dirty="0"/>
              <a:t>未分组的通用寄存器</a:t>
            </a:r>
            <a:r>
              <a:rPr lang="en-US" altLang="zh-CN" b="0" dirty="0"/>
              <a:t>R0</a:t>
            </a:r>
            <a:r>
              <a:rPr lang="zh-CN" altLang="en-US" b="0" dirty="0"/>
              <a:t>～</a:t>
            </a:r>
            <a:r>
              <a:rPr lang="en-US" altLang="zh-CN" b="0" dirty="0"/>
              <a:t>R7</a:t>
            </a:r>
            <a:r>
              <a:rPr lang="zh-CN" altLang="en-US" b="0" dirty="0"/>
              <a:t>用于保存数据和地址</a:t>
            </a:r>
            <a:endParaRPr lang="en-US" altLang="zh-CN" b="0" dirty="0"/>
          </a:p>
          <a:p>
            <a:pPr marL="702310" indent="-342900" eaLnBrk="1" hangingPunct="1">
              <a:lnSpc>
                <a:spcPct val="150000"/>
              </a:lnSpc>
              <a:spcBef>
                <a:spcPct val="0"/>
              </a:spcBef>
              <a:buClrTx/>
              <a:buFont typeface="Wingdings" panose="05000000000000000000" pitchFamily="2" charset="2"/>
              <a:buChar char="ü"/>
            </a:pPr>
            <a:r>
              <a:rPr lang="zh-CN" altLang="en-US" b="0" dirty="0"/>
              <a:t>在处理器的所有工作模式下，它们中的每一个都指向一个物理寄存器，且没有被系统用于特殊用途。</a:t>
            </a:r>
            <a:endParaRPr lang="en-US" altLang="zh-CN" b="0" dirty="0"/>
          </a:p>
          <a:p>
            <a:pPr marL="702310" indent="-342900" eaLnBrk="1" hangingPunct="1">
              <a:lnSpc>
                <a:spcPct val="150000"/>
              </a:lnSpc>
              <a:spcBef>
                <a:spcPct val="0"/>
              </a:spcBef>
              <a:buClrTx/>
              <a:buFont typeface="Wingdings" panose="05000000000000000000" pitchFamily="2" charset="2"/>
              <a:buChar char="ü"/>
            </a:pPr>
            <a:r>
              <a:rPr lang="zh-CN" altLang="en-US" b="0" dirty="0"/>
              <a:t>在处理器工作模式切换时，由于使用的是相同的物理存储器，可能会破坏寄存器中的数据。</a:t>
            </a:r>
            <a:endParaRPr lang="zh-CN" altLang="en-US" b="0" dirty="0"/>
          </a:p>
          <a:p>
            <a:pPr marL="342900" indent="-342900" eaLnBrk="1" hangingPunct="1">
              <a:lnSpc>
                <a:spcPct val="150000"/>
              </a:lnSpc>
              <a:spcBef>
                <a:spcPct val="0"/>
              </a:spcBef>
              <a:buClrTx/>
              <a:buFont typeface="Wingdings" panose="05000000000000000000" pitchFamily="2" charset="2"/>
              <a:buChar char="p"/>
            </a:pPr>
            <a:r>
              <a:rPr lang="zh-CN" altLang="en-US" b="0" dirty="0"/>
              <a:t>分组的通用寄存器</a:t>
            </a:r>
            <a:r>
              <a:rPr lang="en-US" altLang="zh-CN" b="0" dirty="0"/>
              <a:t>R8</a:t>
            </a:r>
            <a:r>
              <a:rPr lang="zh-CN" altLang="en-US" b="0" dirty="0"/>
              <a:t>～</a:t>
            </a:r>
            <a:r>
              <a:rPr lang="en-US" altLang="zh-CN" b="0" dirty="0"/>
              <a:t>R15</a:t>
            </a:r>
            <a:r>
              <a:rPr lang="zh-CN" altLang="en-US" b="0" dirty="0"/>
              <a:t>则具由不同的处理器工作模式决定访问的物理存储器</a:t>
            </a:r>
            <a:endParaRPr lang="en-US" altLang="zh-CN" b="0" dirty="0"/>
          </a:p>
          <a:p>
            <a:pPr marL="702310" indent="-342900" eaLnBrk="1" hangingPunct="1">
              <a:lnSpc>
                <a:spcPct val="150000"/>
              </a:lnSpc>
              <a:spcBef>
                <a:spcPct val="0"/>
              </a:spcBef>
              <a:buClrTx/>
              <a:buFont typeface="Wingdings" panose="05000000000000000000" pitchFamily="2" charset="2"/>
              <a:buChar char="ü"/>
            </a:pPr>
            <a:r>
              <a:rPr lang="zh-CN" altLang="en-US" b="0" dirty="0"/>
              <a:t>每个物理寄存器名字的形式为</a:t>
            </a:r>
            <a:r>
              <a:rPr lang="en-US" altLang="zh-CN" b="0" dirty="0"/>
              <a:t> Rx_&lt;mode&gt;</a:t>
            </a:r>
            <a:r>
              <a:rPr lang="zh-CN" altLang="en-US" b="0" dirty="0"/>
              <a:t>，</a:t>
            </a:r>
            <a:r>
              <a:rPr lang="en-US" altLang="zh-CN" b="0" dirty="0"/>
              <a:t>&lt;mode&gt;</a:t>
            </a:r>
            <a:r>
              <a:rPr lang="zh-CN" altLang="en-US" b="0" dirty="0"/>
              <a:t>是模式标识符，每个模式标识符指示当前所处的工作模式。</a:t>
            </a:r>
            <a:endParaRPr lang="en-US" altLang="zh-CN" b="0" dirty="0">
              <a:solidFill>
                <a:srgbClr val="FF0000"/>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33C9FBE-5524-4E55-892F-3CEC21ED2890}"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存储器管理（寄存器）</a:t>
            </a:r>
            <a:endParaRPr lang="zh-CN" altLang="en-US" kern="0" dirty="0">
              <a:solidFill>
                <a:srgbClr val="FF0000"/>
              </a:solidFill>
            </a:endParaRPr>
          </a:p>
        </p:txBody>
      </p:sp>
      <p:sp>
        <p:nvSpPr>
          <p:cNvPr id="5" name="Rectangle 1"/>
          <p:cNvSpPr>
            <a:spLocks noChangeArrowheads="1"/>
          </p:cNvSpPr>
          <p:nvPr/>
        </p:nvSpPr>
        <p:spPr bwMode="auto">
          <a:xfrm>
            <a:off x="335360" y="818218"/>
            <a:ext cx="29998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dirty="0">
                <a:solidFill>
                  <a:srgbClr val="0070C0"/>
                </a:solidFill>
                <a:latin typeface="Times New Roman" panose="02020603050405020304" pitchFamily="18" charset="0"/>
                <a:ea typeface="+mn-ea"/>
                <a:cs typeface="Times New Roman" panose="02020603050405020304" pitchFamily="18" charset="0"/>
              </a:rPr>
              <a:t>1) </a:t>
            </a:r>
            <a:r>
              <a:rPr lang="zh-CN" altLang="en-US" sz="2800" b="0" dirty="0">
                <a:solidFill>
                  <a:srgbClr val="0070C0"/>
                </a:solidFill>
                <a:latin typeface="Times New Roman" panose="02020603050405020304" pitchFamily="18" charset="0"/>
                <a:ea typeface="+mn-ea"/>
                <a:cs typeface="Times New Roman" panose="02020603050405020304" pitchFamily="18" charset="0"/>
              </a:rPr>
              <a:t>通用寄存器组</a:t>
            </a:r>
            <a:endParaRPr lang="zh-CN" altLang="en-US" sz="2800" b="0" dirty="0">
              <a:solidFill>
                <a:srgbClr val="0070C0"/>
              </a:solidFill>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矩形 1"/>
          <p:cNvSpPr>
            <a:spLocks noChangeArrowheads="1"/>
          </p:cNvSpPr>
          <p:nvPr/>
        </p:nvSpPr>
        <p:spPr bwMode="auto">
          <a:xfrm>
            <a:off x="227348" y="908720"/>
            <a:ext cx="11737304" cy="51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50000"/>
              </a:lnSpc>
              <a:spcBef>
                <a:spcPct val="0"/>
              </a:spcBef>
              <a:buClrTx/>
              <a:buFont typeface="Wingdings" panose="05000000000000000000" pitchFamily="2" charset="2"/>
              <a:buChar char="p"/>
            </a:pPr>
            <a:r>
              <a:rPr lang="en-US" altLang="zh-CN" sz="2200" b="0" dirty="0"/>
              <a:t>R8</a:t>
            </a:r>
            <a:r>
              <a:rPr lang="zh-CN" altLang="en-US" sz="2200" b="0" dirty="0"/>
              <a:t>～</a:t>
            </a:r>
            <a:r>
              <a:rPr lang="en-US" altLang="zh-CN" sz="2200" b="0" dirty="0"/>
              <a:t>R12</a:t>
            </a:r>
            <a:r>
              <a:rPr lang="zh-CN" altLang="en-US" sz="2200" b="0" dirty="0"/>
              <a:t>寄存器分别对应两个不同的物理寄存器</a:t>
            </a:r>
            <a:endParaRPr lang="en-US" altLang="zh-CN" sz="2200" b="0" dirty="0"/>
          </a:p>
          <a:p>
            <a:pPr marL="702310" indent="-342900" eaLnBrk="1" hangingPunct="1">
              <a:lnSpc>
                <a:spcPct val="150000"/>
              </a:lnSpc>
              <a:spcBef>
                <a:spcPct val="0"/>
              </a:spcBef>
              <a:buClrTx/>
              <a:buFont typeface="Wingdings" panose="05000000000000000000" pitchFamily="2" charset="2"/>
              <a:buChar char="ü"/>
            </a:pPr>
            <a:r>
              <a:rPr lang="zh-CN" altLang="en-US" sz="2200" b="0" dirty="0">
                <a:solidFill>
                  <a:srgbClr val="FF0000"/>
                </a:solidFill>
              </a:rPr>
              <a:t>快速中断模式</a:t>
            </a:r>
            <a:r>
              <a:rPr lang="zh-CN" altLang="en-US" sz="2200" b="0" dirty="0"/>
              <a:t>下的相应存储器和</a:t>
            </a:r>
            <a:r>
              <a:rPr lang="zh-CN" altLang="en-US" sz="2200" b="0" dirty="0">
                <a:solidFill>
                  <a:srgbClr val="FF0000"/>
                </a:solidFill>
              </a:rPr>
              <a:t>非快速中断模式下</a:t>
            </a:r>
            <a:r>
              <a:rPr lang="zh-CN" altLang="en-US" sz="2200" b="0" dirty="0"/>
              <a:t>的相应存储器。</a:t>
            </a:r>
            <a:endParaRPr lang="en-US" altLang="zh-CN" sz="2200" b="0" dirty="0"/>
          </a:p>
          <a:p>
            <a:pPr marL="702310" indent="-342900" eaLnBrk="1" hangingPunct="1">
              <a:lnSpc>
                <a:spcPct val="150000"/>
              </a:lnSpc>
              <a:spcBef>
                <a:spcPct val="0"/>
              </a:spcBef>
              <a:buClrTx/>
              <a:buFont typeface="Wingdings" panose="05000000000000000000" pitchFamily="2" charset="2"/>
              <a:buChar char="ü"/>
            </a:pPr>
            <a:r>
              <a:rPr lang="en-US" altLang="zh-CN" sz="2200" b="0" dirty="0"/>
              <a:t>FIQ</a:t>
            </a:r>
            <a:r>
              <a:rPr lang="zh-CN" altLang="en-US" sz="2200" b="0" dirty="0"/>
              <a:t>模式下有</a:t>
            </a:r>
            <a:r>
              <a:rPr lang="en-US" altLang="zh-CN" sz="2200" b="0" dirty="0"/>
              <a:t>7</a:t>
            </a:r>
            <a:r>
              <a:rPr lang="zh-CN" altLang="en-US" sz="2200" b="0" dirty="0"/>
              <a:t>个分组寄存器映射到</a:t>
            </a:r>
            <a:r>
              <a:rPr lang="en-US" altLang="zh-CN" sz="2200" b="0" dirty="0"/>
              <a:t>R8~R14</a:t>
            </a:r>
            <a:r>
              <a:rPr lang="zh-CN" altLang="en-US" sz="2200" b="0" dirty="0"/>
              <a:t>，即</a:t>
            </a:r>
            <a:r>
              <a:rPr lang="en-US" altLang="zh-CN" sz="2200" b="0" dirty="0"/>
              <a:t>R8_fiq~ R14_fiq</a:t>
            </a:r>
            <a:r>
              <a:rPr lang="zh-CN" altLang="en-US" sz="2200" b="0" dirty="0"/>
              <a:t>，所以快速中断处理不需要保存任何寄存器</a:t>
            </a:r>
            <a:r>
              <a:rPr lang="en-US" altLang="zh-CN" sz="2200" b="0" dirty="0"/>
              <a:t> </a:t>
            </a:r>
            <a:r>
              <a:rPr lang="zh-CN" altLang="en-US" sz="2200" b="0" dirty="0"/>
              <a:t>。</a:t>
            </a:r>
            <a:endParaRPr lang="zh-CN" altLang="en-US" sz="2200" b="0" dirty="0"/>
          </a:p>
          <a:p>
            <a:pPr marL="342900" indent="-342900" eaLnBrk="1" hangingPunct="1">
              <a:lnSpc>
                <a:spcPct val="150000"/>
              </a:lnSpc>
              <a:spcBef>
                <a:spcPct val="0"/>
              </a:spcBef>
              <a:buClrTx/>
              <a:buFont typeface="Wingdings" panose="05000000000000000000" pitchFamily="2" charset="2"/>
              <a:buChar char="p"/>
            </a:pPr>
            <a:r>
              <a:rPr lang="en-US" altLang="zh-CN" sz="2200" b="0" dirty="0"/>
              <a:t>R13</a:t>
            </a:r>
            <a:r>
              <a:rPr lang="zh-CN" altLang="en-US" sz="2200" b="0" dirty="0"/>
              <a:t>、</a:t>
            </a:r>
            <a:r>
              <a:rPr lang="en-US" altLang="zh-CN" sz="2200" b="0" dirty="0"/>
              <a:t>R14</a:t>
            </a:r>
            <a:r>
              <a:rPr lang="zh-CN" altLang="en-US" sz="2200" b="0" dirty="0"/>
              <a:t>寄存器分别对应七个不同的物理存储器</a:t>
            </a:r>
            <a:endParaRPr lang="en-US" altLang="zh-CN" sz="2200" b="0" dirty="0"/>
          </a:p>
          <a:p>
            <a:pPr marL="702310" indent="-342900" eaLnBrk="1" hangingPunct="1">
              <a:lnSpc>
                <a:spcPct val="150000"/>
              </a:lnSpc>
              <a:spcBef>
                <a:spcPct val="0"/>
              </a:spcBef>
              <a:buClrTx/>
              <a:buFont typeface="Wingdings" panose="05000000000000000000" pitchFamily="2" charset="2"/>
              <a:buChar char="ü"/>
            </a:pPr>
            <a:r>
              <a:rPr lang="zh-CN" altLang="en-US" sz="2200" b="0" dirty="0"/>
              <a:t>除了用户和系统模式共用一个物理寄存器外，其它六个分别是</a:t>
            </a:r>
            <a:r>
              <a:rPr lang="en-US" altLang="zh-CN" sz="2200" b="0" dirty="0" err="1"/>
              <a:t>fiq</a:t>
            </a:r>
            <a:r>
              <a:rPr lang="zh-CN" altLang="en-US" sz="2200" b="0" dirty="0"/>
              <a:t>、</a:t>
            </a:r>
            <a:r>
              <a:rPr lang="en-US" altLang="zh-CN" sz="2200" b="0" dirty="0"/>
              <a:t>svc</a:t>
            </a:r>
            <a:r>
              <a:rPr lang="zh-CN" altLang="en-US" sz="2200" b="0" dirty="0"/>
              <a:t>、</a:t>
            </a:r>
            <a:r>
              <a:rPr lang="en-US" altLang="zh-CN" sz="2200" b="0" dirty="0" err="1"/>
              <a:t>abt</a:t>
            </a:r>
            <a:r>
              <a:rPr lang="zh-CN" altLang="en-US" sz="2200" b="0" dirty="0"/>
              <a:t>、</a:t>
            </a:r>
            <a:r>
              <a:rPr lang="en-US" altLang="zh-CN" sz="2200" b="0" dirty="0" err="1"/>
              <a:t>irq</a:t>
            </a:r>
            <a:r>
              <a:rPr lang="zh-CN" altLang="en-US" sz="2200" b="0" dirty="0"/>
              <a:t>、</a:t>
            </a:r>
            <a:r>
              <a:rPr lang="en-US" altLang="zh-CN" sz="2200" b="0" dirty="0"/>
              <a:t>und</a:t>
            </a:r>
            <a:r>
              <a:rPr lang="zh-CN" altLang="en-US" sz="2200" b="0" dirty="0"/>
              <a:t>和</a:t>
            </a:r>
            <a:r>
              <a:rPr lang="en-US" altLang="zh-CN" sz="2200" b="0" dirty="0" err="1"/>
              <a:t>mon</a:t>
            </a:r>
            <a:r>
              <a:rPr lang="zh-CN" altLang="en-US" sz="2200" b="0" dirty="0"/>
              <a:t>模式下的不同物理寄存器</a:t>
            </a:r>
            <a:endParaRPr lang="en-US" altLang="zh-CN" sz="2200" b="0" dirty="0"/>
          </a:p>
          <a:p>
            <a:pPr marL="702310" indent="-342900" eaLnBrk="1" hangingPunct="1">
              <a:lnSpc>
                <a:spcPct val="150000"/>
              </a:lnSpc>
              <a:spcBef>
                <a:spcPct val="0"/>
              </a:spcBef>
              <a:buClrTx/>
              <a:buFont typeface="Wingdings" panose="05000000000000000000" pitchFamily="2" charset="2"/>
              <a:buChar char="ü"/>
            </a:pPr>
            <a:r>
              <a:rPr lang="en-US" altLang="zh-CN" sz="2200" b="0" dirty="0">
                <a:solidFill>
                  <a:srgbClr val="FF0000"/>
                </a:solidFill>
              </a:rPr>
              <a:t>R13</a:t>
            </a:r>
            <a:r>
              <a:rPr lang="zh-CN" altLang="en-US" sz="2200" b="0" dirty="0">
                <a:solidFill>
                  <a:srgbClr val="FF0000"/>
                </a:solidFill>
              </a:rPr>
              <a:t>常作堆栈指针</a:t>
            </a:r>
            <a:r>
              <a:rPr lang="en-US" altLang="zh-CN" sz="2200" b="0" dirty="0"/>
              <a:t>( SP: Stack Pointer )</a:t>
            </a:r>
            <a:endParaRPr lang="en-US" altLang="zh-CN" sz="2200" b="0" dirty="0"/>
          </a:p>
          <a:p>
            <a:pPr marL="702310" indent="-342900" eaLnBrk="1" hangingPunct="1">
              <a:lnSpc>
                <a:spcPct val="150000"/>
              </a:lnSpc>
              <a:spcBef>
                <a:spcPct val="0"/>
              </a:spcBef>
              <a:buClrTx/>
              <a:buFont typeface="Wingdings" panose="05000000000000000000" pitchFamily="2" charset="2"/>
              <a:buChar char="ü"/>
            </a:pPr>
            <a:r>
              <a:rPr lang="en-US" altLang="zh-CN" sz="2200" b="0" dirty="0">
                <a:solidFill>
                  <a:srgbClr val="FF0000"/>
                </a:solidFill>
              </a:rPr>
              <a:t>R14</a:t>
            </a:r>
            <a:r>
              <a:rPr lang="zh-CN" altLang="en-US" sz="2200" b="0" dirty="0">
                <a:solidFill>
                  <a:srgbClr val="FF0000"/>
                </a:solidFill>
              </a:rPr>
              <a:t>子程序链接寄存器</a:t>
            </a:r>
            <a:r>
              <a:rPr lang="en-US" altLang="zh-CN" sz="2200" b="0" dirty="0"/>
              <a:t>( LR: Link Register )</a:t>
            </a:r>
            <a:r>
              <a:rPr lang="zh-CN" altLang="en-US" sz="2200" b="0" dirty="0"/>
              <a:t>，该寄存器由</a:t>
            </a:r>
            <a:r>
              <a:rPr lang="en-US" altLang="zh-CN" sz="2200" b="0" dirty="0"/>
              <a:t>ARM</a:t>
            </a:r>
            <a:r>
              <a:rPr lang="zh-CN" altLang="en-US" sz="2200" b="0" dirty="0"/>
              <a:t>编译器自动使用。在执行</a:t>
            </a:r>
            <a:r>
              <a:rPr lang="en-US" altLang="zh-CN" sz="2200" b="0" dirty="0"/>
              <a:t>BL</a:t>
            </a:r>
            <a:r>
              <a:rPr lang="zh-CN" altLang="en-US" sz="2200" b="0" dirty="0"/>
              <a:t>和</a:t>
            </a:r>
            <a:r>
              <a:rPr lang="en-US" altLang="zh-CN" sz="2200" b="0" dirty="0"/>
              <a:t>BLX</a:t>
            </a:r>
            <a:r>
              <a:rPr lang="zh-CN" altLang="en-US" sz="2200" b="0" dirty="0"/>
              <a:t>指令时，</a:t>
            </a:r>
            <a:r>
              <a:rPr lang="en-US" altLang="zh-CN" sz="2200" b="0" dirty="0"/>
              <a:t>R14</a:t>
            </a:r>
            <a:r>
              <a:rPr lang="zh-CN" altLang="en-US" sz="2200" b="0" dirty="0"/>
              <a:t>保存返回地址。</a:t>
            </a:r>
            <a:endParaRPr lang="en-US" altLang="zh-CN"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33C9FBE-5524-4E55-892F-3CEC21ED2890}"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存储器管理（寄存器）</a:t>
            </a:r>
            <a:endParaRPr lang="zh-CN" altLang="en-US" kern="0" dirty="0">
              <a:solidFill>
                <a:srgbClr val="FF0000"/>
              </a:solidFill>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矩形 1"/>
          <p:cNvSpPr>
            <a:spLocks noChangeArrowheads="1"/>
          </p:cNvSpPr>
          <p:nvPr/>
        </p:nvSpPr>
        <p:spPr bwMode="auto">
          <a:xfrm>
            <a:off x="407368" y="1268760"/>
            <a:ext cx="11953327" cy="258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spcBef>
                <a:spcPct val="0"/>
              </a:spcBef>
              <a:buClrTx/>
              <a:buFont typeface="Wingdings" panose="05000000000000000000" pitchFamily="2" charset="2"/>
              <a:buChar char="p"/>
            </a:pPr>
            <a:r>
              <a:rPr lang="zh-CN" altLang="en-US" sz="2200" b="0" dirty="0">
                <a:solidFill>
                  <a:srgbClr val="FF0000"/>
                </a:solidFill>
              </a:rPr>
              <a:t>程序计数器</a:t>
            </a:r>
            <a:r>
              <a:rPr lang="en-US" altLang="zh-CN" sz="2200" b="0" dirty="0">
                <a:solidFill>
                  <a:srgbClr val="FF0000"/>
                </a:solidFill>
              </a:rPr>
              <a:t>R15</a:t>
            </a:r>
            <a:r>
              <a:rPr lang="zh-CN" altLang="en-US" sz="2200" b="0" dirty="0">
                <a:solidFill>
                  <a:srgbClr val="FF0000"/>
                </a:solidFill>
              </a:rPr>
              <a:t>（</a:t>
            </a:r>
            <a:r>
              <a:rPr lang="en-US" altLang="zh-CN" sz="2200" b="0" dirty="0">
                <a:solidFill>
                  <a:srgbClr val="FF0000"/>
                </a:solidFill>
              </a:rPr>
              <a:t>PC</a:t>
            </a:r>
            <a:r>
              <a:rPr lang="zh-CN" altLang="en-US" sz="2200" b="0" dirty="0">
                <a:solidFill>
                  <a:srgbClr val="FF0000"/>
                </a:solidFill>
              </a:rPr>
              <a:t>）</a:t>
            </a:r>
            <a:endParaRPr lang="en-US" altLang="zh-CN" sz="2200" b="0" dirty="0">
              <a:solidFill>
                <a:srgbClr val="FF0000"/>
              </a:solidFill>
            </a:endParaRPr>
          </a:p>
          <a:p>
            <a:pPr marL="702310" indent="-457200" eaLnBrk="1" hangingPunct="1">
              <a:lnSpc>
                <a:spcPct val="150000"/>
              </a:lnSpc>
              <a:spcBef>
                <a:spcPct val="0"/>
              </a:spcBef>
              <a:buClrTx/>
              <a:buFont typeface="Wingdings" panose="05000000000000000000" pitchFamily="2" charset="2"/>
              <a:buChar char="ü"/>
            </a:pPr>
            <a:r>
              <a:rPr lang="zh-CN" altLang="en-US" sz="2200" b="0" dirty="0"/>
              <a:t>用于记录程序当前的运行地址。</a:t>
            </a:r>
            <a:endParaRPr lang="en-US" altLang="zh-CN" sz="2200" b="0" dirty="0"/>
          </a:p>
          <a:p>
            <a:pPr marL="702310" indent="-457200" eaLnBrk="1" hangingPunct="1">
              <a:lnSpc>
                <a:spcPct val="150000"/>
              </a:lnSpc>
              <a:spcBef>
                <a:spcPct val="0"/>
              </a:spcBef>
              <a:buClrTx/>
              <a:buFont typeface="Wingdings" panose="05000000000000000000" pitchFamily="2" charset="2"/>
              <a:buChar char="ü"/>
            </a:pPr>
            <a:r>
              <a:rPr lang="en-US" altLang="zh-CN" sz="2200" b="0" dirty="0"/>
              <a:t>ARM</a:t>
            </a:r>
            <a:r>
              <a:rPr lang="zh-CN" altLang="en-US" sz="2200" b="0" dirty="0"/>
              <a:t>处理器每执行一条指令，都会把</a:t>
            </a:r>
            <a:r>
              <a:rPr lang="en-US" altLang="zh-CN" sz="2200" b="0" dirty="0"/>
              <a:t>PC</a:t>
            </a:r>
            <a:r>
              <a:rPr lang="zh-CN" altLang="en-US" sz="2200" b="0" dirty="0"/>
              <a:t>增加</a:t>
            </a:r>
            <a:r>
              <a:rPr lang="en-US" altLang="zh-CN" sz="2200" b="0" dirty="0"/>
              <a:t>4</a:t>
            </a:r>
            <a:r>
              <a:rPr lang="zh-CN" altLang="en-US" sz="2200" b="0" dirty="0"/>
              <a:t>字节</a:t>
            </a:r>
            <a:r>
              <a:rPr lang="en-US" altLang="zh-CN" sz="2200" b="0" dirty="0"/>
              <a:t>(Thumb</a:t>
            </a:r>
            <a:r>
              <a:rPr lang="zh-CN" altLang="en-US" sz="2200" b="0" dirty="0"/>
              <a:t>模式为两个字节</a:t>
            </a:r>
            <a:r>
              <a:rPr lang="en-US" altLang="zh-CN" sz="2200" b="0" dirty="0"/>
              <a:t>)</a:t>
            </a:r>
            <a:r>
              <a:rPr lang="zh-CN" altLang="en-US" sz="2200" b="0" dirty="0"/>
              <a:t>。</a:t>
            </a:r>
            <a:endParaRPr lang="en-US" altLang="zh-CN" sz="2200" b="0" dirty="0"/>
          </a:p>
          <a:p>
            <a:pPr marL="702310" indent="-457200" eaLnBrk="1" hangingPunct="1">
              <a:lnSpc>
                <a:spcPct val="150000"/>
              </a:lnSpc>
              <a:spcBef>
                <a:spcPct val="0"/>
              </a:spcBef>
              <a:buClrTx/>
              <a:buFont typeface="Wingdings" panose="05000000000000000000" pitchFamily="2" charset="2"/>
              <a:buChar char="ü"/>
            </a:pPr>
            <a:r>
              <a:rPr lang="zh-CN" altLang="en-US" sz="2200" b="0" dirty="0"/>
              <a:t>相应的分支指令</a:t>
            </a:r>
            <a:r>
              <a:rPr lang="en-US" altLang="zh-CN" sz="2200" b="0" dirty="0"/>
              <a:t>(</a:t>
            </a:r>
            <a:r>
              <a:rPr lang="zh-CN" altLang="en-US" sz="2200" b="0" dirty="0"/>
              <a:t>如</a:t>
            </a:r>
            <a:r>
              <a:rPr lang="en-US" altLang="zh-CN" sz="2200" b="0" dirty="0"/>
              <a:t>BL</a:t>
            </a:r>
            <a:r>
              <a:rPr lang="zh-CN" altLang="en-US" sz="2200" b="0" dirty="0"/>
              <a:t>等</a:t>
            </a:r>
            <a:r>
              <a:rPr lang="en-US" altLang="zh-CN" sz="2200" b="0" dirty="0"/>
              <a:t>)</a:t>
            </a:r>
            <a:r>
              <a:rPr lang="zh-CN" altLang="en-US" sz="2200" b="0" dirty="0"/>
              <a:t>也会改变</a:t>
            </a:r>
            <a:r>
              <a:rPr lang="en-US" altLang="zh-CN" sz="2200" b="0" dirty="0"/>
              <a:t>PC</a:t>
            </a:r>
            <a:r>
              <a:rPr lang="zh-CN" altLang="en-US" sz="2200" b="0" dirty="0"/>
              <a:t>的值。</a:t>
            </a:r>
            <a:endParaRPr lang="en-US" altLang="zh-CN" sz="2200" b="0" dirty="0"/>
          </a:p>
          <a:p>
            <a:pPr marL="702310" indent="-457200" eaLnBrk="1" hangingPunct="1">
              <a:lnSpc>
                <a:spcPct val="150000"/>
              </a:lnSpc>
              <a:spcBef>
                <a:spcPct val="0"/>
              </a:spcBef>
              <a:buClrTx/>
              <a:buFont typeface="Wingdings" panose="05000000000000000000" pitchFamily="2" charset="2"/>
              <a:buChar char="ü"/>
            </a:pPr>
            <a:r>
              <a:rPr lang="zh-CN" altLang="en-US" sz="2200" b="0" dirty="0"/>
              <a:t>在</a:t>
            </a:r>
            <a:r>
              <a:rPr lang="en-US" altLang="zh-CN" sz="2200" b="0" dirty="0"/>
              <a:t>ARM</a:t>
            </a:r>
            <a:r>
              <a:rPr lang="zh-CN" altLang="en-US" sz="2200" b="0" dirty="0"/>
              <a:t>状态下，</a:t>
            </a:r>
            <a:r>
              <a:rPr lang="en-US" altLang="zh-CN" sz="2200" b="0" dirty="0"/>
              <a:t>PC</a:t>
            </a:r>
            <a:r>
              <a:rPr lang="zh-CN" altLang="en-US" sz="2200" b="0" dirty="0"/>
              <a:t>字对齐；在</a:t>
            </a:r>
            <a:r>
              <a:rPr lang="en-US" altLang="zh-CN" sz="2200" b="0" dirty="0"/>
              <a:t>Thumb</a:t>
            </a:r>
            <a:r>
              <a:rPr lang="zh-CN" altLang="en-US" sz="2200" b="0" dirty="0"/>
              <a:t>和</a:t>
            </a:r>
            <a:r>
              <a:rPr lang="en-US" altLang="zh-CN" sz="2200" b="0" dirty="0" err="1"/>
              <a:t>ThumbEE</a:t>
            </a:r>
            <a:r>
              <a:rPr lang="zh-CN" altLang="en-US" sz="2200" b="0" dirty="0"/>
              <a:t>状态下，</a:t>
            </a:r>
            <a:r>
              <a:rPr lang="en-US" altLang="zh-CN" sz="2200" b="0" dirty="0"/>
              <a:t>PC</a:t>
            </a:r>
            <a:r>
              <a:rPr lang="zh-CN" altLang="en-US" sz="2200" b="0" dirty="0"/>
              <a:t>半字对齐。</a:t>
            </a:r>
            <a:endParaRPr lang="zh-CN" altLang="en-US"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F03D808-389B-4942-8AF8-F89DBD24B9D3}"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存储器管理（寄存器）</a:t>
            </a:r>
            <a:endParaRPr lang="zh-CN" altLang="en-US" kern="0" dirty="0">
              <a:solidFill>
                <a:srgbClr val="FF0000"/>
              </a:solidFill>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矩形 2"/>
          <p:cNvSpPr>
            <a:spLocks noChangeArrowheads="1"/>
          </p:cNvSpPr>
          <p:nvPr/>
        </p:nvSpPr>
        <p:spPr bwMode="auto">
          <a:xfrm>
            <a:off x="277504" y="746704"/>
            <a:ext cx="109452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chemeClr val="accent2"/>
                </a:solidFill>
                <a:latin typeface="Times New Roman" panose="02020603050405020304" pitchFamily="18" charset="0"/>
                <a:ea typeface="+mn-ea"/>
                <a:cs typeface="Times New Roman" panose="02020603050405020304" pitchFamily="18" charset="0"/>
              </a:rPr>
              <a:t>2</a:t>
            </a:r>
            <a:r>
              <a:rPr lang="zh-CN" altLang="en-US" sz="2800" b="0" dirty="0">
                <a:solidFill>
                  <a:schemeClr val="accent2"/>
                </a:solidFill>
                <a:latin typeface="Times New Roman" panose="02020603050405020304" pitchFamily="18" charset="0"/>
                <a:ea typeface="+mn-ea"/>
                <a:cs typeface="Times New Roman" panose="02020603050405020304" pitchFamily="18" charset="0"/>
              </a:rPr>
              <a:t>）</a:t>
            </a:r>
            <a:r>
              <a:rPr lang="en-US" altLang="zh-CN" sz="2800" b="0" dirty="0">
                <a:solidFill>
                  <a:schemeClr val="accent2"/>
                </a:solidFill>
                <a:latin typeface="Times New Roman" panose="02020603050405020304" pitchFamily="18" charset="0"/>
                <a:ea typeface="+mn-ea"/>
                <a:cs typeface="Times New Roman" panose="02020603050405020304" pitchFamily="18" charset="0"/>
              </a:rPr>
              <a:t> </a:t>
            </a:r>
            <a:r>
              <a:rPr lang="zh-CN" altLang="en-US" sz="2800" b="0" dirty="0">
                <a:solidFill>
                  <a:schemeClr val="accent2"/>
                </a:solidFill>
                <a:latin typeface="Times New Roman" panose="02020603050405020304" pitchFamily="18" charset="0"/>
                <a:ea typeface="+mn-ea"/>
                <a:cs typeface="Times New Roman" panose="02020603050405020304" pitchFamily="18" charset="0"/>
              </a:rPr>
              <a:t>状态寄存器</a:t>
            </a:r>
            <a:endParaRPr lang="zh-CN" altLang="en-US" sz="2800" b="0" dirty="0">
              <a:solidFill>
                <a:schemeClr val="accent2"/>
              </a:solidFill>
              <a:latin typeface="Times New Roman" panose="02020603050405020304" pitchFamily="18" charset="0"/>
              <a:ea typeface="+mn-ea"/>
              <a:cs typeface="Times New Roman" panose="02020603050405020304" pitchFamily="18" charset="0"/>
            </a:endParaRPr>
          </a:p>
        </p:txBody>
      </p:sp>
      <p:grpSp>
        <p:nvGrpSpPr>
          <p:cNvPr id="128003" name="组合 4"/>
          <p:cNvGrpSpPr>
            <a:grpSpLocks noChangeAspect="1"/>
          </p:cNvGrpSpPr>
          <p:nvPr/>
        </p:nvGrpSpPr>
        <p:grpSpPr bwMode="auto">
          <a:xfrm>
            <a:off x="1703512" y="2746607"/>
            <a:ext cx="8029575" cy="1079500"/>
            <a:chOff x="0" y="0"/>
            <a:chExt cx="8029575" cy="1078941"/>
          </a:xfrm>
        </p:grpSpPr>
        <p:pic>
          <p:nvPicPr>
            <p:cNvPr id="128006"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91230"/>
              <a:ext cx="1309439" cy="38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0295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F3F69C2-B217-498E-BFA7-8952CD90F23D}"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存储器管理（寄存器）</a:t>
            </a:r>
            <a:endParaRPr lang="zh-CN" altLang="en-US" kern="0" dirty="0">
              <a:solidFill>
                <a:srgbClr val="FF0000"/>
              </a:solidFill>
            </a:endParaRPr>
          </a:p>
        </p:txBody>
      </p:sp>
      <p:sp>
        <p:nvSpPr>
          <p:cNvPr id="4" name="文本框 3"/>
          <p:cNvSpPr txBox="1"/>
          <p:nvPr/>
        </p:nvSpPr>
        <p:spPr>
          <a:xfrm>
            <a:off x="767408" y="1292023"/>
            <a:ext cx="6174028" cy="1059649"/>
          </a:xfrm>
          <a:prstGeom prst="rect">
            <a:avLst/>
          </a:prstGeom>
          <a:noFill/>
        </p:spPr>
        <p:txBody>
          <a:bodyPr wrap="square">
            <a:spAutoFit/>
          </a:bodyPr>
          <a:lstStyle/>
          <a:p>
            <a:pPr marL="702310" indent="-457200" eaLnBrk="1" hangingPunct="1">
              <a:lnSpc>
                <a:spcPct val="150000"/>
              </a:lnSpc>
              <a:buFont typeface="Wingdings" panose="05000000000000000000" pitchFamily="2" charset="2"/>
              <a:buChar char="ü"/>
            </a:pPr>
            <a:r>
              <a:rPr lang="en-US" altLang="zh-CN" sz="2200" dirty="0">
                <a:latin typeface="华文楷体" panose="02010600040101010101" pitchFamily="2" charset="-122"/>
                <a:ea typeface="华文楷体" panose="02010600040101010101" pitchFamily="2" charset="-122"/>
              </a:rPr>
              <a:t>1</a:t>
            </a:r>
            <a:r>
              <a:rPr lang="zh-CN" altLang="en-US" sz="2200" dirty="0">
                <a:latin typeface="华文楷体" panose="02010600040101010101" pitchFamily="2" charset="-122"/>
                <a:ea typeface="华文楷体" panose="02010600040101010101" pitchFamily="2" charset="-122"/>
              </a:rPr>
              <a:t>个当前程序状态寄存器</a:t>
            </a:r>
            <a:r>
              <a:rPr lang="en-US" altLang="zh-CN" sz="2200" dirty="0">
                <a:latin typeface="华文楷体" panose="02010600040101010101" pitchFamily="2" charset="-122"/>
                <a:ea typeface="华文楷体" panose="02010600040101010101" pitchFamily="2" charset="-122"/>
              </a:rPr>
              <a:t>CPSR</a:t>
            </a:r>
            <a:r>
              <a:rPr lang="zh-CN" altLang="en-US" sz="2200" dirty="0">
                <a:latin typeface="华文楷体" panose="02010600040101010101" pitchFamily="2" charset="-122"/>
                <a:ea typeface="华文楷体" panose="02010600040101010101" pitchFamily="2" charset="-122"/>
              </a:rPr>
              <a:t>。</a:t>
            </a:r>
            <a:endParaRPr lang="en-US" altLang="zh-CN" sz="2200" dirty="0">
              <a:latin typeface="华文楷体" panose="02010600040101010101" pitchFamily="2" charset="-122"/>
              <a:ea typeface="华文楷体" panose="02010600040101010101" pitchFamily="2" charset="-122"/>
            </a:endParaRPr>
          </a:p>
          <a:p>
            <a:pPr marL="702310" indent="-457200" eaLnBrk="1" hangingPunct="1">
              <a:lnSpc>
                <a:spcPct val="150000"/>
              </a:lnSpc>
              <a:buFont typeface="Wingdings" panose="05000000000000000000" pitchFamily="2" charset="2"/>
              <a:buChar char="ü"/>
            </a:pPr>
            <a:r>
              <a:rPr lang="en-US" altLang="zh-CN" sz="2200" dirty="0">
                <a:latin typeface="华文楷体" panose="02010600040101010101" pitchFamily="2" charset="-122"/>
                <a:ea typeface="华文楷体" panose="02010600040101010101" pitchFamily="2" charset="-122"/>
              </a:rPr>
              <a:t>6</a:t>
            </a:r>
            <a:r>
              <a:rPr lang="zh-CN" altLang="en-US" sz="2200" dirty="0">
                <a:latin typeface="华文楷体" panose="02010600040101010101" pitchFamily="2" charset="-122"/>
                <a:ea typeface="华文楷体" panose="02010600040101010101" pitchFamily="2" charset="-122"/>
              </a:rPr>
              <a:t>个备份程序状态寄存器</a:t>
            </a:r>
            <a:r>
              <a:rPr lang="en-US" altLang="zh-CN" sz="2200" dirty="0">
                <a:latin typeface="华文楷体" panose="02010600040101010101" pitchFamily="2" charset="-122"/>
                <a:ea typeface="华文楷体" panose="02010600040101010101" pitchFamily="2" charset="-122"/>
              </a:rPr>
              <a:t>SPSR</a:t>
            </a:r>
            <a:r>
              <a:rPr lang="zh-CN" altLang="en-US" sz="2200" dirty="0">
                <a:latin typeface="华文楷体" panose="02010600040101010101" pitchFamily="2" charset="-122"/>
                <a:ea typeface="华文楷体" panose="02010600040101010101" pitchFamily="2" charset="-122"/>
              </a:rPr>
              <a:t>。</a:t>
            </a:r>
            <a:endParaRPr lang="zh-CN" altLang="en-US" sz="2200" dirty="0">
              <a:latin typeface="华文楷体" panose="02010600040101010101" pitchFamily="2" charset="-122"/>
              <a:ea typeface="华文楷体" panose="02010600040101010101" pitchFamily="2" charset="-122"/>
            </a:endParaRPr>
          </a:p>
        </p:txBody>
      </p:sp>
      <p:sp>
        <p:nvSpPr>
          <p:cNvPr id="7" name="文本框 6"/>
          <p:cNvSpPr txBox="1"/>
          <p:nvPr/>
        </p:nvSpPr>
        <p:spPr>
          <a:xfrm>
            <a:off x="479376" y="4090199"/>
            <a:ext cx="6174028" cy="2121478"/>
          </a:xfrm>
          <a:prstGeom prst="rect">
            <a:avLst/>
          </a:prstGeom>
          <a:noFill/>
        </p:spPr>
        <p:txBody>
          <a:bodyPr wrap="square">
            <a:spAutoFit/>
          </a:bodyPr>
          <a:lstStyle/>
          <a:p>
            <a:pPr marL="245110" eaLnBrk="1" hangingPunct="1">
              <a:lnSpc>
                <a:spcPct val="150000"/>
              </a:lnSpc>
              <a:buClrTx/>
            </a:pPr>
            <a:r>
              <a:rPr lang="zh-CN" altLang="en-US" sz="2400" dirty="0">
                <a:solidFill>
                  <a:schemeClr val="accent2"/>
                </a:solidFill>
                <a:latin typeface="华文楷体" panose="02010600040101010101" pitchFamily="2" charset="-122"/>
                <a:ea typeface="华文楷体" panose="02010600040101010101" pitchFamily="2" charset="-122"/>
              </a:rPr>
              <a:t>主要功能：</a:t>
            </a:r>
            <a:endParaRPr lang="zh-CN" altLang="en-US" sz="2400" dirty="0">
              <a:solidFill>
                <a:schemeClr val="accent2"/>
              </a:solidFill>
              <a:latin typeface="华文楷体" panose="02010600040101010101" pitchFamily="2" charset="-122"/>
              <a:ea typeface="华文楷体" panose="02010600040101010101" pitchFamily="2" charset="-122"/>
            </a:endParaRPr>
          </a:p>
          <a:p>
            <a:pPr marL="1061720" indent="-457200" eaLnBrk="1" hangingPunct="1">
              <a:lnSpc>
                <a:spcPct val="150000"/>
              </a:lnSpc>
              <a:buClrTx/>
              <a:buFont typeface="Wingdings" panose="05000000000000000000" pitchFamily="2" charset="2"/>
              <a:buChar char="ü"/>
            </a:pPr>
            <a:r>
              <a:rPr lang="zh-CN" altLang="en-US" sz="2200" dirty="0">
                <a:latin typeface="华文楷体" panose="02010600040101010101" pitchFamily="2" charset="-122"/>
                <a:ea typeface="华文楷体" panose="02010600040101010101" pitchFamily="2" charset="-122"/>
              </a:rPr>
              <a:t>保存最近执行的算术或逻辑运算的信息；</a:t>
            </a:r>
            <a:endParaRPr lang="zh-CN" altLang="en-US" sz="2200" dirty="0">
              <a:latin typeface="华文楷体" panose="02010600040101010101" pitchFamily="2" charset="-122"/>
              <a:ea typeface="华文楷体" panose="02010600040101010101" pitchFamily="2" charset="-122"/>
            </a:endParaRPr>
          </a:p>
          <a:p>
            <a:pPr marL="1061720" indent="-457200" eaLnBrk="1" hangingPunct="1">
              <a:lnSpc>
                <a:spcPct val="150000"/>
              </a:lnSpc>
              <a:buClrTx/>
              <a:buFont typeface="Wingdings" panose="05000000000000000000" pitchFamily="2" charset="2"/>
              <a:buChar char="ü"/>
            </a:pPr>
            <a:r>
              <a:rPr lang="zh-CN" altLang="en-US" sz="2200" dirty="0">
                <a:latin typeface="华文楷体" panose="02010600040101010101" pitchFamily="2" charset="-122"/>
                <a:ea typeface="华文楷体" panose="02010600040101010101" pitchFamily="2" charset="-122"/>
              </a:rPr>
              <a:t>控制中断的允许或禁止；</a:t>
            </a:r>
            <a:endParaRPr lang="zh-CN" altLang="en-US" sz="2200" dirty="0">
              <a:latin typeface="华文楷体" panose="02010600040101010101" pitchFamily="2" charset="-122"/>
              <a:ea typeface="华文楷体" panose="02010600040101010101" pitchFamily="2" charset="-122"/>
            </a:endParaRPr>
          </a:p>
          <a:p>
            <a:pPr marL="1061720" indent="-457200" eaLnBrk="1" hangingPunct="1">
              <a:lnSpc>
                <a:spcPct val="150000"/>
              </a:lnSpc>
              <a:buClrTx/>
              <a:buFont typeface="Wingdings" panose="05000000000000000000" pitchFamily="2" charset="2"/>
              <a:buChar char="ü"/>
            </a:pPr>
            <a:r>
              <a:rPr lang="zh-CN" altLang="en-US" sz="2200" dirty="0">
                <a:latin typeface="华文楷体" panose="02010600040101010101" pitchFamily="2" charset="-122"/>
                <a:ea typeface="华文楷体" panose="02010600040101010101" pitchFamily="2" charset="-122"/>
              </a:rPr>
              <a:t>设置处理器工作模式。</a:t>
            </a:r>
            <a:endParaRPr lang="zh-CN" altLang="en-US" sz="2200" dirty="0">
              <a:latin typeface="华文楷体" panose="02010600040101010101" pitchFamily="2" charset="-122"/>
              <a:ea typeface="华文楷体" panose="02010600040101010101" pitchFamily="2" charset="-122"/>
            </a:endParaRP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F3F69C2-B217-498E-BFA7-8952CD90F23D}"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存储器管理（寄存器）</a:t>
            </a:r>
            <a:endParaRPr lang="zh-CN" altLang="en-US" kern="0" dirty="0">
              <a:solidFill>
                <a:srgbClr val="FF0000"/>
              </a:solidFill>
            </a:endParaRPr>
          </a:p>
        </p:txBody>
      </p:sp>
      <p:sp>
        <p:nvSpPr>
          <p:cNvPr id="3" name="文本框 2"/>
          <p:cNvSpPr txBox="1"/>
          <p:nvPr/>
        </p:nvSpPr>
        <p:spPr>
          <a:xfrm>
            <a:off x="479376" y="1340768"/>
            <a:ext cx="10009112" cy="2802370"/>
          </a:xfrm>
          <a:prstGeom prst="rect">
            <a:avLst/>
          </a:prstGeom>
          <a:noFill/>
        </p:spPr>
        <p:txBody>
          <a:bodyPr wrap="square">
            <a:spAutoFit/>
          </a:bodyPr>
          <a:lstStyle/>
          <a:p>
            <a:pPr marL="588010" indent="-342900" eaLnBrk="1" hangingPunct="1">
              <a:lnSpc>
                <a:spcPct val="150000"/>
              </a:lnSpc>
              <a:buClrTx/>
              <a:buFont typeface="Wingdings" panose="05000000000000000000" pitchFamily="2" charset="2"/>
              <a:buChar char="p"/>
            </a:pPr>
            <a:r>
              <a:rPr lang="zh-CN" altLang="en-US" sz="2400" b="0" dirty="0">
                <a:solidFill>
                  <a:schemeClr val="accent2"/>
                </a:solidFill>
              </a:rPr>
              <a:t>每一种处理器模式下使用专用的备份程序状态寄存器</a:t>
            </a:r>
            <a:endParaRPr lang="zh-CN" altLang="en-US" sz="2400" dirty="0">
              <a:solidFill>
                <a:schemeClr val="accent2"/>
              </a:solidFill>
              <a:latin typeface="华文楷体" panose="02010600040101010101" pitchFamily="2" charset="-122"/>
              <a:ea typeface="华文楷体" panose="02010600040101010101" pitchFamily="2" charset="-122"/>
            </a:endParaRPr>
          </a:p>
          <a:p>
            <a:pPr marL="1061720" indent="-457200" algn="just" eaLnBrk="1" hangingPunct="1">
              <a:lnSpc>
                <a:spcPct val="150000"/>
              </a:lnSpc>
              <a:buClrTx/>
              <a:buFont typeface="Wingdings" panose="05000000000000000000" pitchFamily="2" charset="2"/>
              <a:buChar char="ü"/>
            </a:pPr>
            <a:r>
              <a:rPr lang="zh-CN" altLang="en-US" sz="2400" b="0" dirty="0"/>
              <a:t>当特定的中断或异常发生时，处理器切换到对应的工作模式下，该模式下的备份程序状态寄存器保存当前程序状态寄存器的内容。 </a:t>
            </a:r>
            <a:endParaRPr lang="zh-CN" altLang="en-US" sz="2400" dirty="0">
              <a:latin typeface="华文楷体" panose="02010600040101010101" pitchFamily="2" charset="-122"/>
              <a:ea typeface="华文楷体" panose="02010600040101010101" pitchFamily="2" charset="-122"/>
            </a:endParaRPr>
          </a:p>
          <a:p>
            <a:pPr marL="1061720" indent="-457200" algn="just" eaLnBrk="1" hangingPunct="1">
              <a:lnSpc>
                <a:spcPct val="150000"/>
              </a:lnSpc>
              <a:buClrTx/>
              <a:buFont typeface="Wingdings" panose="05000000000000000000" pitchFamily="2" charset="2"/>
              <a:buChar char="ü"/>
            </a:pPr>
            <a:r>
              <a:rPr lang="zh-CN" altLang="en-US" sz="2400" b="0" dirty="0"/>
              <a:t>当异常处理程序返回时，再将其内容从备份程序状态寄存器回复到当前程序状态寄存器</a:t>
            </a:r>
            <a:r>
              <a:rPr lang="zh-CN" altLang="en-US" sz="2400" dirty="0"/>
              <a:t>。</a:t>
            </a:r>
            <a:endParaRPr lang="zh-CN" altLang="en-US" sz="2400" dirty="0">
              <a:latin typeface="华文楷体" panose="02010600040101010101" pitchFamily="2" charset="-122"/>
              <a:ea typeface="华文楷体" panose="02010600040101010101" pitchFamily="2" charset="-122"/>
            </a:endParaRP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矩形 1"/>
          <p:cNvSpPr>
            <a:spLocks noChangeArrowheads="1"/>
          </p:cNvSpPr>
          <p:nvPr/>
        </p:nvSpPr>
        <p:spPr bwMode="auto">
          <a:xfrm>
            <a:off x="551384" y="886915"/>
            <a:ext cx="8958116" cy="3003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zh-CN" altLang="en-US" b="0" dirty="0">
                <a:solidFill>
                  <a:schemeClr val="accent2"/>
                </a:solidFill>
                <a:latin typeface="Times New Roman" panose="02020603050405020304" pitchFamily="18" charset="0"/>
                <a:ea typeface="+mn-ea"/>
                <a:cs typeface="Times New Roman" panose="02020603050405020304" pitchFamily="18" charset="0"/>
              </a:rPr>
              <a:t>程序状态寄存器（</a:t>
            </a:r>
            <a:r>
              <a:rPr lang="en-US" altLang="zh-CN" b="0" dirty="0">
                <a:solidFill>
                  <a:schemeClr val="accent2"/>
                </a:solidFill>
                <a:latin typeface="Times New Roman" panose="02020603050405020304" pitchFamily="18" charset="0"/>
                <a:ea typeface="+mn-ea"/>
                <a:cs typeface="Times New Roman" panose="02020603050405020304" pitchFamily="18" charset="0"/>
              </a:rPr>
              <a:t>CPSR</a:t>
            </a:r>
            <a:r>
              <a:rPr lang="zh-CN" altLang="en-US" b="0" dirty="0">
                <a:solidFill>
                  <a:schemeClr val="accent2"/>
                </a:solidFill>
                <a:latin typeface="Times New Roman" panose="02020603050405020304" pitchFamily="18" charset="0"/>
                <a:ea typeface="+mn-ea"/>
                <a:cs typeface="Times New Roman" panose="02020603050405020304" pitchFamily="18" charset="0"/>
              </a:rPr>
              <a:t>）</a:t>
            </a:r>
            <a:endParaRPr lang="en-US" altLang="zh-CN" b="0" dirty="0">
              <a:solidFill>
                <a:schemeClr val="accent2"/>
              </a:solidFill>
              <a:latin typeface="Times New Roman" panose="02020603050405020304" pitchFamily="18" charset="0"/>
              <a:ea typeface="+mn-ea"/>
              <a:cs typeface="Times New Roman" panose="02020603050405020304" pitchFamily="18" charset="0"/>
            </a:endParaRPr>
          </a:p>
          <a:p>
            <a:pPr eaLnBrk="1" hangingPunct="1">
              <a:lnSpc>
                <a:spcPct val="150000"/>
              </a:lnSpc>
              <a:spcBef>
                <a:spcPct val="0"/>
              </a:spcBef>
              <a:buClrTx/>
              <a:buFontTx/>
              <a:buNone/>
            </a:pPr>
            <a:r>
              <a:rPr lang="en-US" altLang="zh-CN" b="0" dirty="0">
                <a:latin typeface="Times New Roman" panose="02020603050405020304" pitchFamily="18" charset="0"/>
                <a:ea typeface="+mn-ea"/>
                <a:cs typeface="Times New Roman" panose="02020603050405020304" pitchFamily="18" charset="0"/>
              </a:rPr>
              <a:t>         32</a:t>
            </a:r>
            <a:r>
              <a:rPr lang="zh-CN" altLang="en-US" b="0" dirty="0">
                <a:latin typeface="Times New Roman" panose="02020603050405020304" pitchFamily="18" charset="0"/>
                <a:ea typeface="+mn-ea"/>
                <a:cs typeface="Times New Roman" panose="02020603050405020304" pitchFamily="18" charset="0"/>
              </a:rPr>
              <a:t>位寄存器会被分成四个域：</a:t>
            </a:r>
            <a:endParaRPr lang="en-US" altLang="zh-CN" b="0" dirty="0">
              <a:latin typeface="Times New Roman" panose="02020603050405020304" pitchFamily="18" charset="0"/>
              <a:ea typeface="+mn-ea"/>
              <a:cs typeface="Times New Roman" panose="02020603050405020304" pitchFamily="18" charset="0"/>
            </a:endParaRPr>
          </a:p>
          <a:p>
            <a:pPr marL="899795" eaLnBrk="1" hangingPunct="1">
              <a:lnSpc>
                <a:spcPct val="150000"/>
              </a:lnSpc>
              <a:spcBef>
                <a:spcPct val="0"/>
              </a:spcBef>
              <a:buClrTx/>
              <a:buFont typeface="Wingdings" panose="05000000000000000000" pitchFamily="2" charset="2"/>
              <a:buChar char="Ø"/>
            </a:pPr>
            <a:r>
              <a:rPr lang="zh-CN" altLang="en-US" sz="2000" b="0" dirty="0"/>
              <a:t>标志位域</a:t>
            </a:r>
            <a:r>
              <a:rPr lang="en-US" altLang="zh-CN" sz="2000" b="0" dirty="0"/>
              <a:t>f (flag field)</a:t>
            </a:r>
            <a:r>
              <a:rPr lang="zh-CN" altLang="en-US" sz="2000" b="0" dirty="0"/>
              <a:t>，</a:t>
            </a:r>
            <a:r>
              <a:rPr lang="en-US" altLang="zh-CN" sz="2000" b="0" dirty="0"/>
              <a:t>  PSR[31:24]</a:t>
            </a:r>
            <a:r>
              <a:rPr lang="zh-CN" altLang="en-US" sz="2000" b="0" dirty="0"/>
              <a:t>；</a:t>
            </a:r>
            <a:endParaRPr lang="en-US" altLang="zh-CN" sz="2000" b="0" dirty="0"/>
          </a:p>
          <a:p>
            <a:pPr marL="899795" eaLnBrk="1" hangingPunct="1">
              <a:lnSpc>
                <a:spcPct val="150000"/>
              </a:lnSpc>
              <a:spcBef>
                <a:spcPct val="0"/>
              </a:spcBef>
              <a:buClrTx/>
              <a:buFont typeface="Wingdings" panose="05000000000000000000" pitchFamily="2" charset="2"/>
              <a:buChar char="Ø"/>
            </a:pPr>
            <a:r>
              <a:rPr lang="zh-CN" altLang="en-US" sz="2000" b="0" dirty="0"/>
              <a:t>状态域</a:t>
            </a:r>
            <a:r>
              <a:rPr lang="en-US" altLang="zh-CN" sz="2000" b="0" dirty="0"/>
              <a:t>s (status field)</a:t>
            </a:r>
            <a:r>
              <a:rPr lang="zh-CN" altLang="en-US" sz="2000" b="0" dirty="0"/>
              <a:t>，</a:t>
            </a:r>
            <a:r>
              <a:rPr lang="en-US" altLang="zh-CN" sz="2000" b="0" dirty="0"/>
              <a:t> PSR[23:16]</a:t>
            </a:r>
            <a:r>
              <a:rPr lang="zh-CN" altLang="en-US" sz="2000" b="0" dirty="0"/>
              <a:t>；</a:t>
            </a:r>
            <a:endParaRPr lang="en-US" altLang="zh-CN" sz="2000" b="0" dirty="0"/>
          </a:p>
          <a:p>
            <a:pPr marL="899795" eaLnBrk="1" hangingPunct="1">
              <a:lnSpc>
                <a:spcPct val="150000"/>
              </a:lnSpc>
              <a:spcBef>
                <a:spcPct val="0"/>
              </a:spcBef>
              <a:buClrTx/>
              <a:buFont typeface="Wingdings" panose="05000000000000000000" pitchFamily="2" charset="2"/>
              <a:buChar char="Ø"/>
            </a:pPr>
            <a:r>
              <a:rPr lang="zh-CN" altLang="en-US" sz="2000" b="0" dirty="0"/>
              <a:t>扩展域</a:t>
            </a:r>
            <a:r>
              <a:rPr lang="en-US" altLang="zh-CN" sz="2000" b="0" dirty="0"/>
              <a:t>x (extend field)</a:t>
            </a:r>
            <a:r>
              <a:rPr lang="zh-CN" altLang="en-US" sz="2000" b="0" dirty="0"/>
              <a:t>，</a:t>
            </a:r>
            <a:r>
              <a:rPr lang="en-US" altLang="zh-CN" sz="2000" b="0" dirty="0"/>
              <a:t>PSR[15:8]</a:t>
            </a:r>
            <a:r>
              <a:rPr lang="zh-CN" altLang="en-US" sz="2000" b="0" dirty="0"/>
              <a:t>；</a:t>
            </a:r>
            <a:endParaRPr lang="en-US" altLang="zh-CN" sz="2000" b="0" dirty="0"/>
          </a:p>
          <a:p>
            <a:pPr marL="899795" eaLnBrk="1" hangingPunct="1">
              <a:lnSpc>
                <a:spcPct val="150000"/>
              </a:lnSpc>
              <a:spcBef>
                <a:spcPct val="0"/>
              </a:spcBef>
              <a:buClrTx/>
              <a:buFont typeface="Wingdings" panose="05000000000000000000" pitchFamily="2" charset="2"/>
              <a:buChar char="Ø"/>
            </a:pPr>
            <a:r>
              <a:rPr lang="zh-CN" altLang="en-US" sz="2000" b="0" dirty="0"/>
              <a:t>控制域</a:t>
            </a:r>
            <a:r>
              <a:rPr lang="en-US" altLang="zh-CN" sz="2000" b="0" dirty="0"/>
              <a:t>c (control field)</a:t>
            </a:r>
            <a:r>
              <a:rPr lang="zh-CN" altLang="en-US" sz="2000" b="0" dirty="0"/>
              <a:t>，</a:t>
            </a:r>
            <a:r>
              <a:rPr lang="en-US" altLang="zh-CN" sz="2000" b="0" dirty="0"/>
              <a:t>PSR[7:0] </a:t>
            </a:r>
            <a:r>
              <a:rPr lang="zh-CN" altLang="en-US" sz="2000" b="0" dirty="0"/>
              <a:t>。</a:t>
            </a:r>
            <a:endParaRPr lang="zh-CN" altLang="en-US" sz="2000" b="0" dirty="0"/>
          </a:p>
        </p:txBody>
      </p:sp>
      <p:pic>
        <p:nvPicPr>
          <p:cNvPr id="129027"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9416" y="4293096"/>
            <a:ext cx="799306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ECB46FFB-19CE-4E06-BF46-369D6FC3A398}"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存储器管理（寄存器）</a:t>
            </a:r>
            <a:endParaRPr lang="zh-CN" altLang="en-US" kern="0" dirty="0">
              <a:solidFill>
                <a:srgbClr val="FF0000"/>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3719513" y="4764"/>
            <a:ext cx="3744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4000"/>
              <a:t>目    录 </a:t>
            </a:r>
            <a:endParaRPr lang="zh-CN" altLang="en-US" sz="4000"/>
          </a:p>
        </p:txBody>
      </p:sp>
      <p:sp>
        <p:nvSpPr>
          <p:cNvPr id="18435" name="矩形 2"/>
          <p:cNvSpPr>
            <a:spLocks noChangeArrowheads="1"/>
          </p:cNvSpPr>
          <p:nvPr/>
        </p:nvSpPr>
        <p:spPr bwMode="auto">
          <a:xfrm>
            <a:off x="2135189" y="1052514"/>
            <a:ext cx="7704137"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dirty="0">
                <a:solidFill>
                  <a:schemeClr val="accent2"/>
                </a:solidFill>
              </a:rPr>
              <a:t>1.  </a:t>
            </a:r>
            <a:r>
              <a:rPr lang="zh-CN" altLang="en-US" sz="3200" dirty="0">
                <a:solidFill>
                  <a:srgbClr val="FF0000"/>
                </a:solidFill>
              </a:rPr>
              <a:t>嵌入式处理器概述</a:t>
            </a:r>
            <a:endParaRPr lang="en-US" altLang="zh-CN" sz="3200" dirty="0">
              <a:solidFill>
                <a:srgbClr val="FF0000"/>
              </a:solidFill>
            </a:endParaRPr>
          </a:p>
          <a:p>
            <a:pPr eaLnBrk="1" hangingPunct="1">
              <a:lnSpc>
                <a:spcPct val="150000"/>
              </a:lnSpc>
              <a:spcBef>
                <a:spcPct val="0"/>
              </a:spcBef>
              <a:buClrTx/>
              <a:buFontTx/>
              <a:buNone/>
            </a:pPr>
            <a:r>
              <a:rPr lang="en-US" altLang="zh-CN" sz="3200" dirty="0">
                <a:solidFill>
                  <a:schemeClr val="accent2"/>
                </a:solidFill>
              </a:rPr>
              <a:t>2.  </a:t>
            </a:r>
            <a:r>
              <a:rPr lang="zh-CN" altLang="en-US" sz="3200" dirty="0">
                <a:solidFill>
                  <a:schemeClr val="accent2"/>
                </a:solidFill>
              </a:rPr>
              <a:t>ARM处理器概述</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3.  </a:t>
            </a:r>
            <a:r>
              <a:rPr lang="zh-CN" altLang="en-US" sz="3200" dirty="0">
                <a:solidFill>
                  <a:schemeClr val="accent2"/>
                </a:solidFill>
              </a:rPr>
              <a:t>Cortex-A8处理器架构</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4.  </a:t>
            </a:r>
            <a:r>
              <a:rPr lang="zh-CN" altLang="en-US" sz="3200" dirty="0">
                <a:solidFill>
                  <a:schemeClr val="accent2"/>
                </a:solidFill>
              </a:rPr>
              <a:t>Cortex-A8处理器工作模式和状态</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5.  </a:t>
            </a:r>
            <a:r>
              <a:rPr lang="zh-CN" altLang="en-US" sz="3200" dirty="0">
                <a:solidFill>
                  <a:schemeClr val="accent2"/>
                </a:solidFill>
              </a:rPr>
              <a:t>Cortex-A8存储器管理</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6.  </a:t>
            </a:r>
            <a:r>
              <a:rPr lang="zh-CN" altLang="en-US" sz="3200" dirty="0">
                <a:solidFill>
                  <a:schemeClr val="accent2"/>
                </a:solidFill>
              </a:rPr>
              <a:t>Cortex-A8异常处理</a:t>
            </a:r>
            <a:endParaRPr lang="zh-CN" altLang="en-US" sz="3200" dirty="0">
              <a:solidFill>
                <a:schemeClr val="accent2"/>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2C4652BA-D265-4B63-859A-3A8EF33CDF67}"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7"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7488" y="1052736"/>
            <a:ext cx="799306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ECB46FFB-19CE-4E06-BF46-369D6FC3A398}"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存储器管理（寄存器）</a:t>
            </a:r>
            <a:endParaRPr lang="zh-CN" altLang="en-US" kern="0" dirty="0">
              <a:solidFill>
                <a:srgbClr val="FF0000"/>
              </a:solidFill>
            </a:endParaRPr>
          </a:p>
        </p:txBody>
      </p:sp>
      <p:sp>
        <p:nvSpPr>
          <p:cNvPr id="5" name="文本框 4"/>
          <p:cNvSpPr txBox="1"/>
          <p:nvPr/>
        </p:nvSpPr>
        <p:spPr>
          <a:xfrm>
            <a:off x="767408" y="2188231"/>
            <a:ext cx="9793088" cy="3648948"/>
          </a:xfrm>
          <a:prstGeom prst="rect">
            <a:avLst/>
          </a:prstGeom>
          <a:noFill/>
        </p:spPr>
        <p:txBody>
          <a:bodyPr wrap="square">
            <a:spAutoFit/>
          </a:bodyPr>
          <a:lstStyle/>
          <a:p>
            <a:pPr algn="just" eaLnBrk="1" hangingPunct="1">
              <a:lnSpc>
                <a:spcPct val="130000"/>
              </a:lnSpc>
              <a:spcBef>
                <a:spcPct val="0"/>
              </a:spcBef>
              <a:buClrTx/>
              <a:buFontTx/>
              <a:buNone/>
            </a:pPr>
            <a:r>
              <a:rPr lang="zh-CN" altLang="en-US" sz="2000" dirty="0">
                <a:solidFill>
                  <a:srgbClr val="FF0000"/>
                </a:solidFill>
              </a:rPr>
              <a:t>（</a:t>
            </a:r>
            <a:r>
              <a:rPr lang="en-US" altLang="zh-CN" sz="2000" dirty="0">
                <a:solidFill>
                  <a:srgbClr val="FF0000"/>
                </a:solidFill>
              </a:rPr>
              <a:t>1</a:t>
            </a:r>
            <a:r>
              <a:rPr lang="zh-CN" altLang="en-US" sz="2000" dirty="0">
                <a:solidFill>
                  <a:srgbClr val="FF0000"/>
                </a:solidFill>
              </a:rPr>
              <a:t>）条件标志位：</a:t>
            </a:r>
            <a:r>
              <a:rPr lang="en-US" altLang="zh-CN" sz="2000" b="0" dirty="0"/>
              <a:t>N</a:t>
            </a:r>
            <a:r>
              <a:rPr lang="zh-CN" altLang="en-US" sz="2000" b="0" dirty="0"/>
              <a:t>、</a:t>
            </a:r>
            <a:r>
              <a:rPr lang="en-US" altLang="zh-CN" sz="2000" b="0" dirty="0"/>
              <a:t>Z</a:t>
            </a:r>
            <a:r>
              <a:rPr lang="zh-CN" altLang="en-US" sz="2000" b="0" dirty="0"/>
              <a:t>、</a:t>
            </a:r>
            <a:r>
              <a:rPr lang="en-US" altLang="zh-CN" sz="2000" b="0" dirty="0"/>
              <a:t>C</a:t>
            </a:r>
            <a:r>
              <a:rPr lang="zh-CN" altLang="en-US" sz="2000" b="0" dirty="0"/>
              <a:t>和</a:t>
            </a:r>
            <a:r>
              <a:rPr lang="en-US" altLang="zh-CN" sz="2000" b="0" dirty="0"/>
              <a:t>V</a:t>
            </a:r>
            <a:r>
              <a:rPr lang="zh-CN" altLang="en-US" sz="2000" b="0" dirty="0"/>
              <a:t>统称为条件标志位，这些标志位会根据程序中的算术和逻辑指令的执行结果修改。处理器则通过测试这些标志位来确定一条指令是否执行。</a:t>
            </a:r>
            <a:endParaRPr lang="zh-CN" altLang="en-US" sz="2000" b="0" dirty="0"/>
          </a:p>
          <a:p>
            <a:pPr marL="360045" algn="just" eaLnBrk="1" hangingPunct="1">
              <a:lnSpc>
                <a:spcPct val="130000"/>
              </a:lnSpc>
              <a:spcBef>
                <a:spcPct val="0"/>
              </a:spcBef>
              <a:buClrTx/>
              <a:buFont typeface="Wingdings" panose="05000000000000000000" pitchFamily="2" charset="2"/>
              <a:buChar char="Ø"/>
            </a:pPr>
            <a:r>
              <a:rPr lang="en-US" altLang="zh-CN" sz="2000" b="0" dirty="0"/>
              <a:t>N</a:t>
            </a:r>
            <a:r>
              <a:rPr lang="zh-CN" altLang="en-US" sz="2000" b="0" dirty="0"/>
              <a:t>（</a:t>
            </a:r>
            <a:r>
              <a:rPr lang="en-US" altLang="zh-CN" sz="2000" b="0" dirty="0"/>
              <a:t>Negative</a:t>
            </a:r>
            <a:r>
              <a:rPr lang="zh-CN" altLang="en-US" sz="2000" b="0" dirty="0"/>
              <a:t>）：</a:t>
            </a:r>
            <a:r>
              <a:rPr lang="en-US" altLang="zh-CN" sz="2000" b="0" dirty="0"/>
              <a:t>N=1</a:t>
            </a:r>
            <a:r>
              <a:rPr lang="zh-CN" altLang="en-US" sz="2000" b="0" dirty="0"/>
              <a:t>表示运算的结果为负数，</a:t>
            </a:r>
            <a:r>
              <a:rPr lang="en-US" altLang="zh-CN" sz="2000" b="0" dirty="0"/>
              <a:t>N=0</a:t>
            </a:r>
            <a:r>
              <a:rPr lang="zh-CN" altLang="en-US" sz="2000" b="0" dirty="0"/>
              <a:t>表示结果为正数或零。</a:t>
            </a:r>
            <a:endParaRPr lang="zh-CN" altLang="en-US" sz="2000" b="0" dirty="0"/>
          </a:p>
          <a:p>
            <a:pPr marL="360045" algn="just" eaLnBrk="1" hangingPunct="1">
              <a:lnSpc>
                <a:spcPct val="130000"/>
              </a:lnSpc>
              <a:spcBef>
                <a:spcPct val="0"/>
              </a:spcBef>
              <a:buClrTx/>
              <a:buFont typeface="Wingdings" panose="05000000000000000000" pitchFamily="2" charset="2"/>
              <a:buChar char="Ø"/>
            </a:pPr>
            <a:r>
              <a:rPr lang="en-US" altLang="zh-CN" sz="2000" b="0" dirty="0"/>
              <a:t>Z</a:t>
            </a:r>
            <a:r>
              <a:rPr lang="zh-CN" altLang="en-US" sz="2000" b="0" dirty="0"/>
              <a:t>（</a:t>
            </a:r>
            <a:r>
              <a:rPr lang="en-US" altLang="zh-CN" sz="2000" b="0" dirty="0"/>
              <a:t>Zero</a:t>
            </a:r>
            <a:r>
              <a:rPr lang="zh-CN" altLang="en-US" sz="2000" b="0" dirty="0"/>
              <a:t>）：</a:t>
            </a:r>
            <a:r>
              <a:rPr lang="en-US" altLang="zh-CN" sz="2000" b="0" dirty="0"/>
              <a:t>Z=1</a:t>
            </a:r>
            <a:r>
              <a:rPr lang="zh-CN" altLang="en-US" sz="2000" b="0" dirty="0"/>
              <a:t>表示运算的结果为零，</a:t>
            </a:r>
            <a:r>
              <a:rPr lang="en-US" altLang="zh-CN" sz="2000" b="0" dirty="0"/>
              <a:t>Z=0</a:t>
            </a:r>
            <a:r>
              <a:rPr lang="zh-CN" altLang="en-US" sz="2000" b="0" dirty="0"/>
              <a:t>表示运算的结果不为零。</a:t>
            </a:r>
            <a:endParaRPr lang="zh-CN" altLang="en-US" sz="2000" b="0" dirty="0"/>
          </a:p>
          <a:p>
            <a:pPr marL="360045" algn="just" eaLnBrk="1" hangingPunct="1">
              <a:lnSpc>
                <a:spcPct val="130000"/>
              </a:lnSpc>
              <a:spcBef>
                <a:spcPct val="0"/>
              </a:spcBef>
              <a:buClrTx/>
              <a:buFont typeface="Wingdings" panose="05000000000000000000" pitchFamily="2" charset="2"/>
              <a:buChar char="Ø"/>
            </a:pPr>
            <a:r>
              <a:rPr lang="en-US" altLang="zh-CN" sz="2000" b="0" dirty="0"/>
              <a:t>C </a:t>
            </a:r>
            <a:r>
              <a:rPr lang="zh-CN" altLang="en-US" sz="2000" b="0" dirty="0"/>
              <a:t>（</a:t>
            </a:r>
            <a:r>
              <a:rPr lang="en-US" altLang="zh-CN" sz="2000" b="0" dirty="0"/>
              <a:t>Carry</a:t>
            </a:r>
            <a:r>
              <a:rPr lang="zh-CN" altLang="en-US" sz="2000" b="0" dirty="0"/>
              <a:t>）：在加法指令中，当结果产生了进位，</a:t>
            </a:r>
            <a:r>
              <a:rPr lang="en-US" altLang="zh-CN" sz="2000" b="0" dirty="0"/>
              <a:t>C=1</a:t>
            </a:r>
            <a:r>
              <a:rPr lang="zh-CN" altLang="en-US" sz="2000" b="0" dirty="0"/>
              <a:t>，其它情况</a:t>
            </a:r>
            <a:r>
              <a:rPr lang="en-US" altLang="zh-CN" sz="2000" b="0" dirty="0"/>
              <a:t>C=0</a:t>
            </a:r>
            <a:r>
              <a:rPr lang="zh-CN" altLang="en-US" sz="2000" b="0" dirty="0"/>
              <a:t>；在减法指令中，当运算发生了借位，</a:t>
            </a:r>
            <a:r>
              <a:rPr lang="en-US" altLang="zh-CN" sz="2000" b="0" dirty="0"/>
              <a:t>C=1</a:t>
            </a:r>
            <a:r>
              <a:rPr lang="zh-CN" altLang="en-US" sz="2000" b="0" dirty="0"/>
              <a:t>，其它情况</a:t>
            </a:r>
            <a:r>
              <a:rPr lang="en-US" altLang="zh-CN" sz="2000" b="0" dirty="0"/>
              <a:t>C=0</a:t>
            </a:r>
            <a:r>
              <a:rPr lang="zh-CN" altLang="en-US" sz="2000" b="0" dirty="0"/>
              <a:t>；在移位运算指令中，</a:t>
            </a:r>
            <a:r>
              <a:rPr lang="en-US" altLang="zh-CN" sz="2000" b="0" dirty="0"/>
              <a:t>C</a:t>
            </a:r>
            <a:r>
              <a:rPr lang="zh-CN" altLang="en-US" sz="2000" b="0" dirty="0"/>
              <a:t>被设置成被移位寄存器最后移出去的位。</a:t>
            </a:r>
            <a:endParaRPr lang="zh-CN" altLang="en-US" sz="2000" b="0" dirty="0"/>
          </a:p>
          <a:p>
            <a:pPr marL="360045" algn="just" eaLnBrk="1" hangingPunct="1">
              <a:lnSpc>
                <a:spcPct val="130000"/>
              </a:lnSpc>
              <a:spcBef>
                <a:spcPct val="0"/>
              </a:spcBef>
              <a:buClrTx/>
              <a:buFont typeface="Wingdings" panose="05000000000000000000" pitchFamily="2" charset="2"/>
              <a:buChar char="Ø"/>
            </a:pPr>
            <a:r>
              <a:rPr lang="en-US" altLang="zh-CN" sz="2000" b="0" dirty="0"/>
              <a:t>V</a:t>
            </a:r>
            <a:r>
              <a:rPr lang="zh-CN" altLang="en-US" sz="2000" b="0" dirty="0"/>
              <a:t>（</a:t>
            </a:r>
            <a:r>
              <a:rPr lang="en-US" altLang="zh-CN" sz="2000" b="0" dirty="0" err="1"/>
              <a:t>oVerflow</a:t>
            </a:r>
            <a:r>
              <a:rPr lang="zh-CN" altLang="en-US" sz="2000" b="0" dirty="0"/>
              <a:t>）：对于加</a:t>
            </a:r>
            <a:r>
              <a:rPr lang="en-US" altLang="zh-CN" sz="2000" b="0" dirty="0"/>
              <a:t>/</a:t>
            </a:r>
            <a:r>
              <a:rPr lang="zh-CN" altLang="en-US" sz="2000" b="0" dirty="0"/>
              <a:t>减法运算指令，当操作数和运算结果为二进制补码表示的带符号数时，</a:t>
            </a:r>
            <a:r>
              <a:rPr lang="en-US" altLang="zh-CN" sz="2000" b="0" dirty="0"/>
              <a:t>V=1</a:t>
            </a:r>
            <a:r>
              <a:rPr lang="zh-CN" altLang="en-US" sz="2000" b="0" dirty="0"/>
              <a:t>表示符号位溢出。</a:t>
            </a:r>
            <a:endParaRPr lang="zh-CN" altLang="en-US" sz="2000" b="0" dirty="0"/>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7"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7488" y="1052736"/>
            <a:ext cx="799306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ECB46FFB-19CE-4E06-BF46-369D6FC3A398}"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存储器管理（寄存器）</a:t>
            </a:r>
            <a:endParaRPr lang="zh-CN" altLang="en-US" kern="0" dirty="0">
              <a:solidFill>
                <a:srgbClr val="FF0000"/>
              </a:solidFill>
            </a:endParaRPr>
          </a:p>
        </p:txBody>
      </p:sp>
      <p:sp>
        <p:nvSpPr>
          <p:cNvPr id="5" name="文本框 4"/>
          <p:cNvSpPr txBox="1"/>
          <p:nvPr/>
        </p:nvSpPr>
        <p:spPr>
          <a:xfrm>
            <a:off x="767408" y="2188231"/>
            <a:ext cx="9793088" cy="4051815"/>
          </a:xfrm>
          <a:prstGeom prst="rect">
            <a:avLst/>
          </a:prstGeom>
          <a:noFill/>
        </p:spPr>
        <p:txBody>
          <a:bodyPr wrap="square">
            <a:spAutoFit/>
          </a:bodyPr>
          <a:lstStyle/>
          <a:p>
            <a:pPr algn="just" eaLnBrk="1" hangingPunct="1">
              <a:lnSpc>
                <a:spcPct val="130000"/>
              </a:lnSpc>
              <a:spcBef>
                <a:spcPct val="0"/>
              </a:spcBef>
              <a:buClrTx/>
              <a:buFontTx/>
              <a:buNone/>
            </a:pPr>
            <a:r>
              <a:rPr lang="zh-CN" altLang="en-US" sz="2000" dirty="0"/>
              <a:t>（</a:t>
            </a:r>
            <a:r>
              <a:rPr lang="en-US" altLang="zh-CN" sz="2000" dirty="0"/>
              <a:t>2</a:t>
            </a:r>
            <a:r>
              <a:rPr lang="zh-CN" altLang="en-US" sz="2000" dirty="0"/>
              <a:t>）</a:t>
            </a:r>
            <a:r>
              <a:rPr lang="en-US" altLang="zh-CN" sz="2000" b="0" dirty="0">
                <a:solidFill>
                  <a:schemeClr val="accent2"/>
                </a:solidFill>
              </a:rPr>
              <a:t>Q</a:t>
            </a:r>
            <a:r>
              <a:rPr lang="zh-CN" altLang="en-US" sz="2000" b="0" dirty="0">
                <a:solidFill>
                  <a:schemeClr val="accent2"/>
                </a:solidFill>
              </a:rPr>
              <a:t>标志位</a:t>
            </a:r>
            <a:r>
              <a:rPr lang="zh-CN" altLang="en-US" sz="2000" b="0" dirty="0"/>
              <a:t>：在带有</a:t>
            </a:r>
            <a:r>
              <a:rPr lang="en-US" altLang="zh-CN" sz="2000" b="0" dirty="0"/>
              <a:t>DSP</a:t>
            </a:r>
            <a:r>
              <a:rPr lang="zh-CN" altLang="en-US" sz="2000" b="0" dirty="0"/>
              <a:t>指令扩展的</a:t>
            </a:r>
            <a:r>
              <a:rPr lang="en-US" altLang="zh-CN" sz="2000" b="0" dirty="0"/>
              <a:t>ARMv5</a:t>
            </a:r>
            <a:r>
              <a:rPr lang="zh-CN" altLang="en-US" sz="2000" b="0" dirty="0"/>
              <a:t>及以上版本中，</a:t>
            </a:r>
            <a:r>
              <a:rPr lang="en-US" altLang="zh-CN" sz="2000" b="0" dirty="0"/>
              <a:t>Q</a:t>
            </a:r>
            <a:r>
              <a:rPr lang="zh-CN" altLang="en-US" sz="2000" b="0" dirty="0"/>
              <a:t>标志位用于指示增强的</a:t>
            </a:r>
            <a:r>
              <a:rPr lang="en-US" altLang="zh-CN" sz="2000" b="0" dirty="0"/>
              <a:t>DSP</a:t>
            </a:r>
            <a:r>
              <a:rPr lang="zh-CN" altLang="en-US" sz="2000" b="0" dirty="0"/>
              <a:t>指令是否发生了溢出。</a:t>
            </a:r>
            <a:r>
              <a:rPr lang="en-US" altLang="zh-CN" sz="2000" b="0" dirty="0"/>
              <a:t>Q</a:t>
            </a:r>
            <a:r>
              <a:rPr lang="zh-CN" altLang="en-US" sz="2000" b="0" dirty="0"/>
              <a:t>标志位具有粘性，当因某条指令将其设置为</a:t>
            </a:r>
            <a:r>
              <a:rPr lang="en-US" altLang="zh-CN" sz="2000" b="0" dirty="0"/>
              <a:t>1</a:t>
            </a:r>
            <a:r>
              <a:rPr lang="zh-CN" altLang="en-US" sz="2000" b="0" dirty="0"/>
              <a:t>时，它将一直保持为</a:t>
            </a:r>
            <a:r>
              <a:rPr lang="en-US" altLang="zh-CN" sz="2000" b="0" dirty="0"/>
              <a:t>1</a:t>
            </a:r>
            <a:r>
              <a:rPr lang="zh-CN" altLang="en-US" sz="2000" b="0" dirty="0"/>
              <a:t>直到通过</a:t>
            </a:r>
            <a:r>
              <a:rPr lang="en-US" altLang="zh-CN" sz="2000" b="0" dirty="0"/>
              <a:t>MSR</a:t>
            </a:r>
            <a:r>
              <a:rPr lang="zh-CN" altLang="en-US" sz="2000" b="0" dirty="0"/>
              <a:t>指令写</a:t>
            </a:r>
            <a:r>
              <a:rPr lang="en-US" altLang="zh-CN" sz="2000" b="0" dirty="0"/>
              <a:t>CPSR</a:t>
            </a:r>
            <a:r>
              <a:rPr lang="zh-CN" altLang="en-US" sz="2000" b="0" dirty="0"/>
              <a:t>寄存器明确地将该位清</a:t>
            </a:r>
            <a:r>
              <a:rPr lang="en-US" altLang="zh-CN" sz="2000" b="0" dirty="0"/>
              <a:t>0</a:t>
            </a:r>
            <a:r>
              <a:rPr lang="zh-CN" altLang="en-US" sz="2000" b="0" dirty="0"/>
              <a:t>，不能根据</a:t>
            </a:r>
            <a:r>
              <a:rPr lang="en-US" altLang="zh-CN" sz="2000" b="0" dirty="0"/>
              <a:t>Q</a:t>
            </a:r>
            <a:r>
              <a:rPr lang="zh-CN" altLang="en-US" sz="2000" b="0" dirty="0"/>
              <a:t>标志位的状态来有条件地执行某条指令。</a:t>
            </a:r>
            <a:endParaRPr lang="en-US" altLang="zh-CN" sz="2000" b="0" dirty="0"/>
          </a:p>
          <a:p>
            <a:pPr algn="just" eaLnBrk="1" hangingPunct="1">
              <a:lnSpc>
                <a:spcPct val="130000"/>
              </a:lnSpc>
            </a:pPr>
            <a:r>
              <a:rPr lang="zh-CN" altLang="en-US" sz="2000" b="0" dirty="0"/>
              <a:t>（</a:t>
            </a:r>
            <a:r>
              <a:rPr lang="en-US" altLang="zh-CN" sz="2000" b="0" dirty="0"/>
              <a:t>3</a:t>
            </a:r>
            <a:r>
              <a:rPr lang="zh-CN" altLang="en-US" sz="2000" b="0" dirty="0"/>
              <a:t>）</a:t>
            </a:r>
            <a:r>
              <a:rPr lang="en-US" altLang="zh-CN" sz="2000" b="0" dirty="0">
                <a:solidFill>
                  <a:schemeClr val="accent2"/>
                </a:solidFill>
              </a:rPr>
              <a:t>IT</a:t>
            </a:r>
            <a:r>
              <a:rPr lang="zh-CN" altLang="en-US" sz="2000" b="0" dirty="0">
                <a:solidFill>
                  <a:schemeClr val="accent2"/>
                </a:solidFill>
              </a:rPr>
              <a:t>块</a:t>
            </a:r>
            <a:r>
              <a:rPr lang="zh-CN" altLang="en-US" sz="2000" b="0" dirty="0"/>
              <a:t>：</a:t>
            </a:r>
            <a:r>
              <a:rPr lang="en-US" altLang="zh-CN" sz="2000" b="0" dirty="0"/>
              <a:t>IT</a:t>
            </a:r>
            <a:r>
              <a:rPr lang="zh-CN" altLang="en-US" sz="2000" b="0" dirty="0"/>
              <a:t>块用于对</a:t>
            </a:r>
            <a:r>
              <a:rPr lang="en-US" altLang="zh-CN" sz="2000" b="0" dirty="0"/>
              <a:t>Thumb</a:t>
            </a:r>
            <a:r>
              <a:rPr lang="zh-CN" altLang="en-US" sz="2000" b="0" dirty="0"/>
              <a:t>指令集中</a:t>
            </a:r>
            <a:r>
              <a:rPr lang="en-US" altLang="zh-CN" sz="2000" b="0" dirty="0"/>
              <a:t>if-then-else</a:t>
            </a:r>
            <a:r>
              <a:rPr lang="zh-CN" altLang="en-US" sz="2000" b="0" dirty="0"/>
              <a:t>这一类语句块的控制。如果有</a:t>
            </a:r>
            <a:r>
              <a:rPr lang="en-US" altLang="zh-CN" sz="2000" b="0" dirty="0"/>
              <a:t>IT</a:t>
            </a:r>
            <a:r>
              <a:rPr lang="zh-CN" altLang="en-US" sz="2000" b="0" dirty="0"/>
              <a:t>块，则</a:t>
            </a:r>
            <a:r>
              <a:rPr lang="en-US" altLang="zh-CN" sz="2000" b="0" dirty="0"/>
              <a:t>IT[7</a:t>
            </a:r>
            <a:r>
              <a:rPr lang="zh-CN" altLang="en-US" sz="2000" b="0" dirty="0"/>
              <a:t>：</a:t>
            </a:r>
            <a:r>
              <a:rPr lang="en-US" altLang="zh-CN" sz="2000" b="0" dirty="0"/>
              <a:t>5]</a:t>
            </a:r>
            <a:r>
              <a:rPr lang="zh-CN" altLang="en-US" sz="2000" b="0" dirty="0"/>
              <a:t>为当前</a:t>
            </a:r>
            <a:r>
              <a:rPr lang="en-US" altLang="zh-CN" sz="2000" b="0" dirty="0"/>
              <a:t>IT</a:t>
            </a:r>
            <a:r>
              <a:rPr lang="zh-CN" altLang="en-US" sz="2000" b="0" dirty="0"/>
              <a:t>块的基本条件码。在没有</a:t>
            </a:r>
            <a:r>
              <a:rPr lang="en-US" altLang="zh-CN" sz="2000" b="0" dirty="0"/>
              <a:t>IT</a:t>
            </a:r>
            <a:r>
              <a:rPr lang="zh-CN" altLang="en-US" sz="2000" b="0" dirty="0"/>
              <a:t>块处于活动状态时，该</a:t>
            </a:r>
            <a:r>
              <a:rPr lang="en-US" altLang="zh-CN" sz="2000" b="0" dirty="0"/>
              <a:t>3</a:t>
            </a:r>
            <a:r>
              <a:rPr lang="zh-CN" altLang="en-US" sz="2000" b="0" dirty="0"/>
              <a:t>位为</a:t>
            </a:r>
            <a:r>
              <a:rPr lang="en-US" altLang="zh-CN" sz="2000" b="0" dirty="0"/>
              <a:t>000</a:t>
            </a:r>
            <a:r>
              <a:rPr lang="zh-CN" altLang="en-US" sz="2000" b="0" dirty="0"/>
              <a:t>。</a:t>
            </a:r>
            <a:r>
              <a:rPr lang="en-US" altLang="zh-CN" sz="2000" b="0" dirty="0"/>
              <a:t>IT[4</a:t>
            </a:r>
            <a:r>
              <a:rPr lang="zh-CN" altLang="en-US" sz="2000" b="0" dirty="0"/>
              <a:t>：</a:t>
            </a:r>
            <a:r>
              <a:rPr lang="en-US" altLang="zh-CN" sz="2000" b="0" dirty="0"/>
              <a:t>0]</a:t>
            </a:r>
            <a:r>
              <a:rPr lang="zh-CN" altLang="en-US" sz="2000" b="0" dirty="0"/>
              <a:t>表示条件执行指令的数量，不论指令的条件是基本条件码或是基本条件的逆条件码。在没有</a:t>
            </a:r>
            <a:r>
              <a:rPr lang="en-US" altLang="zh-CN" sz="2000" b="0" dirty="0"/>
              <a:t>IT</a:t>
            </a:r>
            <a:r>
              <a:rPr lang="zh-CN" altLang="en-US" sz="2000" b="0" dirty="0"/>
              <a:t>块处于活动状态时，该</a:t>
            </a:r>
            <a:r>
              <a:rPr lang="en-US" altLang="zh-CN" sz="2000" b="0" dirty="0"/>
              <a:t>5</a:t>
            </a:r>
            <a:r>
              <a:rPr lang="zh-CN" altLang="en-US" sz="2000" b="0" dirty="0"/>
              <a:t>位为</a:t>
            </a:r>
            <a:r>
              <a:rPr lang="en-US" altLang="zh-CN" sz="2000" b="0" dirty="0"/>
              <a:t>00000</a:t>
            </a:r>
            <a:r>
              <a:rPr lang="zh-CN" altLang="en-US" sz="2000" b="0" dirty="0"/>
              <a:t>。当处理器执行</a:t>
            </a:r>
            <a:r>
              <a:rPr lang="en-US" altLang="zh-CN" sz="2000" b="0" dirty="0"/>
              <a:t>IT</a:t>
            </a:r>
            <a:r>
              <a:rPr lang="zh-CN" altLang="en-US" sz="2000" b="0" dirty="0"/>
              <a:t>指令时，通过指令的条件和指令中</a:t>
            </a:r>
            <a:r>
              <a:rPr lang="en-US" altLang="zh-CN" sz="2000" b="0" dirty="0"/>
              <a:t>Then</a:t>
            </a:r>
            <a:r>
              <a:rPr lang="zh-CN" altLang="en-US" sz="2000" b="0" dirty="0"/>
              <a:t>、</a:t>
            </a:r>
            <a:r>
              <a:rPr lang="en-US" altLang="zh-CN" sz="2000" b="0" dirty="0"/>
              <a:t>Else</a:t>
            </a:r>
            <a:r>
              <a:rPr lang="zh-CN" altLang="en-US" sz="2000" b="0" dirty="0"/>
              <a:t>（</a:t>
            </a:r>
            <a:r>
              <a:rPr lang="en-US" altLang="zh-CN" sz="2000" b="0" dirty="0"/>
              <a:t>T</a:t>
            </a:r>
            <a:r>
              <a:rPr lang="zh-CN" altLang="en-US" sz="2000" b="0" dirty="0"/>
              <a:t>和</a:t>
            </a:r>
            <a:r>
              <a:rPr lang="en-US" altLang="zh-CN" sz="2000" b="0" dirty="0"/>
              <a:t>E</a:t>
            </a:r>
            <a:r>
              <a:rPr lang="zh-CN" altLang="en-US" sz="2000" b="0" dirty="0"/>
              <a:t>）参数来设置这些位。</a:t>
            </a:r>
            <a:endParaRPr lang="zh-CN" altLang="en-US" sz="2000" b="0" dirty="0"/>
          </a:p>
          <a:p>
            <a:pPr algn="just" eaLnBrk="1" hangingPunct="1">
              <a:lnSpc>
                <a:spcPct val="130000"/>
              </a:lnSpc>
              <a:spcBef>
                <a:spcPct val="0"/>
              </a:spcBef>
              <a:buClrTx/>
              <a:buFontTx/>
              <a:buNone/>
            </a:pPr>
            <a:endParaRPr lang="zh-CN" altLang="en-US" sz="2000" b="0" dirty="0"/>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7"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7488" y="1052736"/>
            <a:ext cx="799306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ECB46FFB-19CE-4E06-BF46-369D6FC3A398}"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存储器管理（寄存器）</a:t>
            </a:r>
            <a:endParaRPr lang="zh-CN" altLang="en-US" kern="0" dirty="0">
              <a:solidFill>
                <a:srgbClr val="FF0000"/>
              </a:solidFill>
            </a:endParaRPr>
          </a:p>
        </p:txBody>
      </p:sp>
      <p:sp>
        <p:nvSpPr>
          <p:cNvPr id="5" name="文本框 4"/>
          <p:cNvSpPr txBox="1"/>
          <p:nvPr/>
        </p:nvSpPr>
        <p:spPr>
          <a:xfrm>
            <a:off x="767408" y="2188231"/>
            <a:ext cx="9793088" cy="3587392"/>
          </a:xfrm>
          <a:prstGeom prst="rect">
            <a:avLst/>
          </a:prstGeom>
          <a:noFill/>
        </p:spPr>
        <p:txBody>
          <a:bodyPr wrap="square">
            <a:spAutoFit/>
          </a:bodyPr>
          <a:lstStyle/>
          <a:p>
            <a:pPr algn="just" eaLnBrk="1" hangingPunct="1">
              <a:spcBef>
                <a:spcPct val="0"/>
              </a:spcBef>
              <a:buClrTx/>
              <a:buFontTx/>
              <a:buNone/>
            </a:pPr>
            <a:r>
              <a:rPr lang="zh-CN" altLang="en-US" sz="2000" dirty="0"/>
              <a:t>（</a:t>
            </a:r>
            <a:r>
              <a:rPr lang="en-US" altLang="zh-CN" sz="2000" dirty="0"/>
              <a:t>4</a:t>
            </a:r>
            <a:r>
              <a:rPr lang="zh-CN" altLang="en-US" sz="2000" dirty="0"/>
              <a:t>）</a:t>
            </a:r>
            <a:r>
              <a:rPr lang="en-US" altLang="zh-CN" sz="2000" dirty="0">
                <a:solidFill>
                  <a:srgbClr val="FF0000"/>
                </a:solidFill>
              </a:rPr>
              <a:t>J</a:t>
            </a:r>
            <a:r>
              <a:rPr lang="zh-CN" altLang="en-US" sz="2000" dirty="0">
                <a:solidFill>
                  <a:srgbClr val="FF0000"/>
                </a:solidFill>
              </a:rPr>
              <a:t>标志位：</a:t>
            </a:r>
            <a:r>
              <a:rPr lang="zh-CN" altLang="en-US" sz="2000" b="0" dirty="0"/>
              <a:t>用于表示处理器是否处于</a:t>
            </a:r>
            <a:r>
              <a:rPr lang="en-US" altLang="zh-CN" sz="2000" b="0" dirty="0" err="1"/>
              <a:t>ThumbEE</a:t>
            </a:r>
            <a:r>
              <a:rPr lang="zh-CN" altLang="en-US" sz="2000" b="0" dirty="0"/>
              <a:t>状态。</a:t>
            </a:r>
            <a:r>
              <a:rPr lang="en-US" altLang="zh-CN" sz="2000" b="0" dirty="0"/>
              <a:t>T=1</a:t>
            </a:r>
            <a:r>
              <a:rPr lang="zh-CN" altLang="en-US" sz="2000" b="0" dirty="0"/>
              <a:t>时，</a:t>
            </a:r>
            <a:endParaRPr lang="zh-CN" altLang="en-US" sz="2000" b="0" dirty="0"/>
          </a:p>
          <a:p>
            <a:pPr marL="539750" algn="just" eaLnBrk="1" hangingPunct="1">
              <a:spcBef>
                <a:spcPct val="0"/>
              </a:spcBef>
              <a:buClrTx/>
              <a:buFont typeface="Wingdings" panose="05000000000000000000" pitchFamily="2" charset="2"/>
              <a:buChar char="Ø"/>
            </a:pPr>
            <a:r>
              <a:rPr lang="en-US" altLang="zh-CN" sz="2000" b="0" dirty="0"/>
              <a:t>J=0</a:t>
            </a:r>
            <a:r>
              <a:rPr lang="zh-CN" altLang="en-US" sz="2000" b="0" dirty="0"/>
              <a:t>，表示处理器处于</a:t>
            </a:r>
            <a:r>
              <a:rPr lang="en-US" altLang="zh-CN" sz="2000" b="0" dirty="0"/>
              <a:t>Thumb</a:t>
            </a:r>
            <a:r>
              <a:rPr lang="zh-CN" altLang="en-US" sz="2000" b="0" dirty="0"/>
              <a:t>状态。</a:t>
            </a:r>
            <a:endParaRPr lang="zh-CN" altLang="en-US" sz="2000" b="0" dirty="0"/>
          </a:p>
          <a:p>
            <a:pPr marL="539750" algn="just" eaLnBrk="1" hangingPunct="1">
              <a:spcBef>
                <a:spcPct val="0"/>
              </a:spcBef>
              <a:buClrTx/>
              <a:buFont typeface="Wingdings" panose="05000000000000000000" pitchFamily="2" charset="2"/>
              <a:buChar char="Ø"/>
            </a:pPr>
            <a:r>
              <a:rPr lang="en-US" altLang="zh-CN" sz="2000" b="0" dirty="0"/>
              <a:t>J=1</a:t>
            </a:r>
            <a:r>
              <a:rPr lang="zh-CN" altLang="en-US" sz="2000" b="0" dirty="0"/>
              <a:t>，表示处理器处于</a:t>
            </a:r>
            <a:r>
              <a:rPr lang="en-US" altLang="zh-CN" sz="2000" b="0" dirty="0" err="1"/>
              <a:t>ThumbEE</a:t>
            </a:r>
            <a:r>
              <a:rPr lang="zh-CN" altLang="en-US" sz="2000" b="0" dirty="0"/>
              <a:t>状态。</a:t>
            </a:r>
            <a:endParaRPr lang="zh-CN" altLang="en-US" sz="2000" b="0" dirty="0"/>
          </a:p>
          <a:p>
            <a:pPr algn="just" eaLnBrk="1" hangingPunct="1">
              <a:spcBef>
                <a:spcPct val="0"/>
              </a:spcBef>
              <a:buClrTx/>
              <a:buFontTx/>
              <a:buNone/>
            </a:pPr>
            <a:r>
              <a:rPr lang="zh-CN" altLang="en-US" sz="2000" b="0" dirty="0"/>
              <a:t>注意：</a:t>
            </a:r>
            <a:r>
              <a:rPr lang="en-US" altLang="zh-CN" sz="2000" b="0" dirty="0"/>
              <a:t>T=0</a:t>
            </a:r>
            <a:r>
              <a:rPr lang="zh-CN" altLang="en-US" sz="2000" b="0" dirty="0"/>
              <a:t>时，不能够设置</a:t>
            </a:r>
            <a:r>
              <a:rPr lang="en-US" altLang="zh-CN" sz="2000" b="0" dirty="0"/>
              <a:t>J=1</a:t>
            </a:r>
            <a:r>
              <a:rPr lang="zh-CN" altLang="en-US" sz="2000" b="0" dirty="0"/>
              <a:t>；当</a:t>
            </a:r>
            <a:r>
              <a:rPr lang="en-US" altLang="zh-CN" sz="2000" b="0" dirty="0"/>
              <a:t>T=0</a:t>
            </a:r>
            <a:r>
              <a:rPr lang="zh-CN" altLang="en-US" sz="2000" b="0" dirty="0"/>
              <a:t>时，</a:t>
            </a:r>
            <a:r>
              <a:rPr lang="en-US" altLang="zh-CN" sz="2000" b="0" dirty="0"/>
              <a:t>J=0</a:t>
            </a:r>
            <a:r>
              <a:rPr lang="zh-CN" altLang="en-US" sz="2000" b="0" dirty="0"/>
              <a:t>。不能通过</a:t>
            </a:r>
            <a:r>
              <a:rPr lang="en-US" altLang="zh-CN" sz="2000" b="0" dirty="0"/>
              <a:t>MSR</a:t>
            </a:r>
            <a:r>
              <a:rPr lang="zh-CN" altLang="en-US" sz="2000" b="0" dirty="0"/>
              <a:t>指令来改变</a:t>
            </a:r>
            <a:r>
              <a:rPr lang="en-US" altLang="zh-CN" sz="2000" b="0" dirty="0"/>
              <a:t>CPSR</a:t>
            </a:r>
            <a:r>
              <a:rPr lang="zh-CN" altLang="en-US" sz="2000" b="0" dirty="0"/>
              <a:t>的</a:t>
            </a:r>
            <a:r>
              <a:rPr lang="en-US" altLang="zh-CN" sz="2000" b="0" dirty="0"/>
              <a:t>J</a:t>
            </a:r>
            <a:r>
              <a:rPr lang="zh-CN" altLang="en-US" sz="2000" b="0" dirty="0"/>
              <a:t>标志位。</a:t>
            </a:r>
            <a:endParaRPr lang="en-US" altLang="zh-CN" sz="2000" b="0" dirty="0"/>
          </a:p>
          <a:p>
            <a:pPr algn="just" eaLnBrk="1" hangingPunct="1">
              <a:lnSpc>
                <a:spcPct val="130000"/>
              </a:lnSpc>
            </a:pPr>
            <a:r>
              <a:rPr lang="zh-CN" altLang="en-US" sz="2000" b="0" dirty="0"/>
              <a:t>（</a:t>
            </a:r>
            <a:r>
              <a:rPr lang="en-US" altLang="zh-CN" sz="2000" b="0" dirty="0"/>
              <a:t>5</a:t>
            </a:r>
            <a:r>
              <a:rPr lang="zh-CN" altLang="en-US" sz="2000" b="0" dirty="0"/>
              <a:t>）</a:t>
            </a:r>
            <a:r>
              <a:rPr lang="en-US" altLang="zh-CN" sz="2000" b="0" dirty="0"/>
              <a:t>GE[3</a:t>
            </a:r>
            <a:r>
              <a:rPr lang="zh-CN" altLang="en-US" sz="2000" b="0" dirty="0"/>
              <a:t>：</a:t>
            </a:r>
            <a:r>
              <a:rPr lang="en-US" altLang="zh-CN" sz="2000" b="0" dirty="0"/>
              <a:t>0]</a:t>
            </a:r>
            <a:r>
              <a:rPr lang="zh-CN" altLang="en-US" sz="2000" b="0" dirty="0"/>
              <a:t>位：该位用于表示在</a:t>
            </a:r>
            <a:r>
              <a:rPr lang="en-US" altLang="zh-CN" sz="2000" b="0" dirty="0"/>
              <a:t>SIMD</a:t>
            </a:r>
            <a:r>
              <a:rPr lang="zh-CN" altLang="en-US" sz="2000" b="0" dirty="0"/>
              <a:t>指令集中的大于、等于标志。在任何模式下可读可写。</a:t>
            </a:r>
            <a:endParaRPr lang="en-US" altLang="zh-CN" sz="2000" b="0" dirty="0"/>
          </a:p>
          <a:p>
            <a:pPr algn="just" eaLnBrk="1" hangingPunct="1">
              <a:lnSpc>
                <a:spcPct val="130000"/>
              </a:lnSpc>
            </a:pPr>
            <a:r>
              <a:rPr lang="zh-CN" altLang="en-US" sz="2000" b="0" dirty="0"/>
              <a:t>（</a:t>
            </a:r>
            <a:r>
              <a:rPr lang="en-US" altLang="zh-CN" sz="2000" b="0" dirty="0"/>
              <a:t>6</a:t>
            </a:r>
            <a:r>
              <a:rPr lang="zh-CN" altLang="en-US" sz="2000" b="0" dirty="0"/>
              <a:t>）</a:t>
            </a:r>
            <a:r>
              <a:rPr lang="en-US" altLang="zh-CN" sz="2000" b="0" dirty="0"/>
              <a:t>E</a:t>
            </a:r>
            <a:r>
              <a:rPr lang="zh-CN" altLang="en-US" sz="2000" b="0" dirty="0"/>
              <a:t>标志位：该标志位控制存取操作的字节顺序。</a:t>
            </a:r>
            <a:r>
              <a:rPr lang="en-US" altLang="zh-CN" sz="2000" b="0" dirty="0"/>
              <a:t>0</a:t>
            </a:r>
            <a:r>
              <a:rPr lang="zh-CN" altLang="en-US" sz="2000" b="0" dirty="0"/>
              <a:t>表示小端操作，</a:t>
            </a:r>
            <a:r>
              <a:rPr lang="en-US" altLang="zh-CN" sz="2000" b="0" dirty="0"/>
              <a:t>1</a:t>
            </a:r>
            <a:r>
              <a:rPr lang="zh-CN" altLang="en-US" sz="2000" b="0" dirty="0"/>
              <a:t>表示大端操作。</a:t>
            </a:r>
            <a:r>
              <a:rPr lang="en-US" altLang="zh-CN" sz="2000" b="0" dirty="0"/>
              <a:t>ARM</a:t>
            </a:r>
            <a:r>
              <a:rPr lang="zh-CN" altLang="en-US" sz="2000" b="0" dirty="0"/>
              <a:t>和</a:t>
            </a:r>
            <a:r>
              <a:rPr lang="en-US" altLang="zh-CN" sz="2000" b="0" dirty="0"/>
              <a:t>Thumb</a:t>
            </a:r>
            <a:r>
              <a:rPr lang="zh-CN" altLang="en-US" sz="2000" b="0" dirty="0"/>
              <a:t>指令集都提供指令用于设置和清除</a:t>
            </a:r>
            <a:r>
              <a:rPr lang="en-US" altLang="zh-CN" sz="2000" b="0" dirty="0"/>
              <a:t>E</a:t>
            </a:r>
            <a:r>
              <a:rPr lang="zh-CN" altLang="en-US" sz="2000" b="0" dirty="0"/>
              <a:t>标志位。当使用</a:t>
            </a:r>
            <a:r>
              <a:rPr lang="en-US" altLang="zh-CN" sz="2000" b="0" dirty="0"/>
              <a:t>CFGEND0</a:t>
            </a:r>
            <a:r>
              <a:rPr lang="zh-CN" altLang="en-US" sz="2000" b="0" dirty="0"/>
              <a:t>信号复位时，</a:t>
            </a:r>
            <a:r>
              <a:rPr lang="en-US" altLang="zh-CN" sz="2000" b="0" dirty="0"/>
              <a:t>E</a:t>
            </a:r>
            <a:r>
              <a:rPr lang="zh-CN" altLang="en-US" sz="2000" b="0" dirty="0"/>
              <a:t>标志位将被初始化。</a:t>
            </a:r>
            <a:endParaRPr lang="zh-CN" altLang="en-US" sz="2000" b="0" dirty="0"/>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7"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7488" y="1052736"/>
            <a:ext cx="799306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ECB46FFB-19CE-4E06-BF46-369D6FC3A398}"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存储器管理（寄存器）</a:t>
            </a:r>
            <a:endParaRPr lang="zh-CN" altLang="en-US" kern="0" dirty="0">
              <a:solidFill>
                <a:srgbClr val="FF0000"/>
              </a:solidFill>
            </a:endParaRPr>
          </a:p>
        </p:txBody>
      </p:sp>
      <p:sp>
        <p:nvSpPr>
          <p:cNvPr id="5" name="文本框 4"/>
          <p:cNvSpPr txBox="1"/>
          <p:nvPr/>
        </p:nvSpPr>
        <p:spPr>
          <a:xfrm>
            <a:off x="767408" y="2188231"/>
            <a:ext cx="9793088" cy="2448619"/>
          </a:xfrm>
          <a:prstGeom prst="rect">
            <a:avLst/>
          </a:prstGeom>
          <a:noFill/>
        </p:spPr>
        <p:txBody>
          <a:bodyPr wrap="square">
            <a:spAutoFit/>
          </a:bodyPr>
          <a:lstStyle/>
          <a:p>
            <a:pPr algn="just" eaLnBrk="1" hangingPunct="1">
              <a:lnSpc>
                <a:spcPct val="130000"/>
              </a:lnSpc>
              <a:spcBef>
                <a:spcPct val="0"/>
              </a:spcBef>
              <a:buClrTx/>
              <a:buFontTx/>
              <a:buNone/>
            </a:pPr>
            <a:r>
              <a:rPr lang="zh-CN" altLang="en-US" sz="2000" dirty="0"/>
              <a:t>（</a:t>
            </a:r>
            <a:r>
              <a:rPr lang="en-US" altLang="zh-CN" sz="2000" dirty="0"/>
              <a:t>7</a:t>
            </a:r>
            <a:r>
              <a:rPr lang="zh-CN" altLang="en-US" sz="2000" dirty="0"/>
              <a:t>）</a:t>
            </a:r>
            <a:r>
              <a:rPr lang="en-US" altLang="zh-CN" sz="2000" b="0" dirty="0"/>
              <a:t> A</a:t>
            </a:r>
            <a:r>
              <a:rPr lang="zh-CN" altLang="en-US" sz="2000" b="0" dirty="0"/>
              <a:t>标志位：表示异步异常禁止。该位自动置为</a:t>
            </a:r>
            <a:r>
              <a:rPr lang="en-US" altLang="zh-CN" sz="2000" b="0" dirty="0"/>
              <a:t>1</a:t>
            </a:r>
            <a:r>
              <a:rPr lang="zh-CN" altLang="en-US" sz="2000" b="0" dirty="0"/>
              <a:t>，用于禁止不精确的数据中止</a:t>
            </a:r>
            <a:r>
              <a:rPr lang="zh-CN" altLang="en-US" sz="2000" dirty="0"/>
              <a:t>。</a:t>
            </a:r>
            <a:endParaRPr lang="zh-CN" altLang="en-US" sz="2000" b="0" dirty="0"/>
          </a:p>
          <a:p>
            <a:pPr eaLnBrk="1" hangingPunct="1">
              <a:lnSpc>
                <a:spcPct val="130000"/>
              </a:lnSpc>
              <a:spcBef>
                <a:spcPct val="0"/>
              </a:spcBef>
              <a:buClrTx/>
              <a:buFontTx/>
              <a:buNone/>
            </a:pPr>
            <a:r>
              <a:rPr lang="zh-CN" altLang="en-US" sz="2000" b="0" dirty="0"/>
              <a:t>（</a:t>
            </a:r>
            <a:r>
              <a:rPr lang="en-US" altLang="zh-CN" sz="2000" b="0" dirty="0"/>
              <a:t>8</a:t>
            </a:r>
            <a:r>
              <a:rPr lang="zh-CN" altLang="en-US" sz="2000" b="0" dirty="0"/>
              <a:t>）</a:t>
            </a:r>
            <a:r>
              <a:rPr lang="zh-CN" altLang="en-US" sz="2000" dirty="0">
                <a:solidFill>
                  <a:srgbClr val="FF0000"/>
                </a:solidFill>
              </a:rPr>
              <a:t>控制位：</a:t>
            </a:r>
            <a:r>
              <a:rPr lang="zh-CN" altLang="en-US" sz="2000" b="0" dirty="0"/>
              <a:t>程序状态寄存器的低</a:t>
            </a:r>
            <a:r>
              <a:rPr lang="en-US" altLang="zh-CN" sz="2000" b="0" dirty="0"/>
              <a:t>8</a:t>
            </a:r>
            <a:r>
              <a:rPr lang="zh-CN" altLang="en-US" sz="2000" b="0" dirty="0"/>
              <a:t>位是控制位。当异常发生时，这些位的值将发生改变。在特权模式下，可通过软件编程来修改这些标志位的值。</a:t>
            </a:r>
            <a:endParaRPr lang="zh-CN" altLang="en-US" sz="2000" b="0" dirty="0"/>
          </a:p>
          <a:p>
            <a:pPr marL="539750" eaLnBrk="1" hangingPunct="1">
              <a:lnSpc>
                <a:spcPct val="130000"/>
              </a:lnSpc>
              <a:spcBef>
                <a:spcPct val="0"/>
              </a:spcBef>
              <a:buClrTx/>
              <a:buFont typeface="Wingdings" panose="05000000000000000000" pitchFamily="2" charset="2"/>
              <a:buChar char="Ø"/>
            </a:pPr>
            <a:r>
              <a:rPr lang="zh-CN" altLang="en-US" sz="2000" b="0" dirty="0"/>
              <a:t>中断屏蔽位：</a:t>
            </a:r>
            <a:r>
              <a:rPr lang="en-US" altLang="zh-CN" sz="2000" b="0" dirty="0"/>
              <a:t>I=1</a:t>
            </a:r>
            <a:r>
              <a:rPr lang="zh-CN" altLang="en-US" sz="2000" b="0" dirty="0"/>
              <a:t>，</a:t>
            </a:r>
            <a:r>
              <a:rPr lang="en-US" altLang="zh-CN" sz="2000" b="0" dirty="0"/>
              <a:t>IRQ</a:t>
            </a:r>
            <a:r>
              <a:rPr lang="zh-CN" altLang="en-US" sz="2000" b="0" dirty="0"/>
              <a:t>中断被屏蔽；</a:t>
            </a:r>
            <a:r>
              <a:rPr lang="en-US" altLang="zh-CN" sz="2000" b="0" dirty="0"/>
              <a:t>F=1</a:t>
            </a:r>
            <a:r>
              <a:rPr lang="zh-CN" altLang="en-US" sz="2000" b="0" dirty="0"/>
              <a:t>，</a:t>
            </a:r>
            <a:r>
              <a:rPr lang="en-US" altLang="zh-CN" sz="2000" b="0" dirty="0"/>
              <a:t>FIQ</a:t>
            </a:r>
            <a:r>
              <a:rPr lang="zh-CN" altLang="en-US" sz="2000" b="0" dirty="0"/>
              <a:t>中断被屏蔽。</a:t>
            </a:r>
            <a:endParaRPr lang="zh-CN" altLang="en-US" sz="2000" b="0" dirty="0"/>
          </a:p>
          <a:p>
            <a:pPr marL="539750" eaLnBrk="1" hangingPunct="1">
              <a:lnSpc>
                <a:spcPct val="130000"/>
              </a:lnSpc>
              <a:spcBef>
                <a:spcPct val="0"/>
              </a:spcBef>
              <a:buClrTx/>
              <a:buFont typeface="Wingdings" panose="05000000000000000000" pitchFamily="2" charset="2"/>
              <a:buChar char="Ø"/>
            </a:pPr>
            <a:r>
              <a:rPr lang="zh-CN" altLang="en-US" sz="2000" b="0" dirty="0"/>
              <a:t>状态控制位：</a:t>
            </a:r>
            <a:r>
              <a:rPr lang="en-US" altLang="zh-CN" sz="2000" b="0" dirty="0"/>
              <a:t>T=0</a:t>
            </a:r>
            <a:r>
              <a:rPr lang="zh-CN" altLang="en-US" sz="2000" b="0" dirty="0"/>
              <a:t>，处理器处于</a:t>
            </a:r>
            <a:r>
              <a:rPr lang="en-US" altLang="zh-CN" sz="2000" b="0" dirty="0"/>
              <a:t>ARM</a:t>
            </a:r>
            <a:r>
              <a:rPr lang="zh-CN" altLang="en-US" sz="2000" b="0" dirty="0"/>
              <a:t>状态；</a:t>
            </a:r>
            <a:r>
              <a:rPr lang="en-US" altLang="zh-CN" sz="2000" b="0" dirty="0"/>
              <a:t>T=1</a:t>
            </a:r>
            <a:r>
              <a:rPr lang="zh-CN" altLang="en-US" sz="2000" b="0" dirty="0"/>
              <a:t>，处理器处于</a:t>
            </a:r>
            <a:r>
              <a:rPr lang="en-US" altLang="zh-CN" sz="2000" b="0" dirty="0"/>
              <a:t>Thumb</a:t>
            </a:r>
            <a:r>
              <a:rPr lang="zh-CN" altLang="en-US" sz="2000" b="0" dirty="0"/>
              <a:t>状态。</a:t>
            </a:r>
            <a:endParaRPr lang="zh-CN" altLang="en-US" sz="2000" b="0" dirty="0"/>
          </a:p>
          <a:p>
            <a:pPr marL="539750" eaLnBrk="1" hangingPunct="1">
              <a:lnSpc>
                <a:spcPct val="130000"/>
              </a:lnSpc>
              <a:spcBef>
                <a:spcPct val="0"/>
              </a:spcBef>
              <a:buClrTx/>
              <a:buFont typeface="Wingdings" panose="05000000000000000000" pitchFamily="2" charset="2"/>
              <a:buChar char="Ø"/>
            </a:pPr>
            <a:r>
              <a:rPr lang="zh-CN" altLang="en-US" sz="2000" b="0" dirty="0"/>
              <a:t>模式控制位：</a:t>
            </a:r>
            <a:r>
              <a:rPr lang="en-US" altLang="zh-CN" sz="2000" b="0" dirty="0"/>
              <a:t>M[4</a:t>
            </a:r>
            <a:r>
              <a:rPr lang="zh-CN" altLang="en-US" sz="2000" b="0" dirty="0"/>
              <a:t>：</a:t>
            </a:r>
            <a:r>
              <a:rPr lang="en-US" altLang="zh-CN" sz="2000" b="0" dirty="0"/>
              <a:t>0]</a:t>
            </a:r>
            <a:r>
              <a:rPr lang="zh-CN" altLang="en-US" sz="2000" b="0" dirty="0"/>
              <a:t>为模式控制位，决定处理器的工作模式，如表</a:t>
            </a:r>
            <a:r>
              <a:rPr lang="en-US" altLang="zh-CN" sz="2000" b="0" dirty="0"/>
              <a:t>2-3</a:t>
            </a:r>
            <a:r>
              <a:rPr lang="zh-CN" altLang="en-US" sz="2000" b="0" dirty="0"/>
              <a:t>所示。</a:t>
            </a:r>
            <a:endParaRPr lang="zh-CN" altLang="en-US" sz="2000" b="0" dirty="0"/>
          </a:p>
        </p:txBody>
      </p:sp>
      <p:graphicFrame>
        <p:nvGraphicFramePr>
          <p:cNvPr id="3" name="Group 7"/>
          <p:cNvGraphicFramePr>
            <a:graphicFrameLocks noGrp="1"/>
          </p:cNvGraphicFramePr>
          <p:nvPr/>
        </p:nvGraphicFramePr>
        <p:xfrm>
          <a:off x="1471235" y="4918097"/>
          <a:ext cx="8797925" cy="1079500"/>
        </p:xfrm>
        <a:graphic>
          <a:graphicData uri="http://schemas.openxmlformats.org/drawingml/2006/table">
            <a:tbl>
              <a:tblPr/>
              <a:tblGrid>
                <a:gridCol w="1079500"/>
                <a:gridCol w="925512"/>
                <a:gridCol w="923925"/>
                <a:gridCol w="925513"/>
                <a:gridCol w="1073150"/>
                <a:gridCol w="904875"/>
                <a:gridCol w="1035050"/>
                <a:gridCol w="885825"/>
                <a:gridCol w="1044575"/>
              </a:tblGrid>
              <a:tr h="44291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M[4</a:t>
                      </a:r>
                      <a:r>
                        <a:rPr kumimoji="0" lang="zh-CN" altLang="en-US"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en-US" altLang="zh-CN" sz="14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5" marR="6858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0b10000</a:t>
                      </a:r>
                      <a:endParaRPr kumimoji="0" lang="en-US" altLang="zh-CN" sz="14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5" marR="6858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0b10001</a:t>
                      </a:r>
                      <a:endParaRPr kumimoji="0" lang="en-US" altLang="zh-CN" sz="14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5" marR="6858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0b10010</a:t>
                      </a:r>
                      <a:endParaRPr kumimoji="0" lang="en-US" altLang="zh-CN" sz="14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5" marR="6858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0b10011</a:t>
                      </a:r>
                      <a:endParaRPr kumimoji="0" lang="en-US" altLang="zh-CN" sz="14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5" marR="6858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0b10111</a:t>
                      </a:r>
                      <a:endParaRPr kumimoji="0" lang="en-US" altLang="zh-CN" sz="14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5" marR="6858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0b11011</a:t>
                      </a:r>
                      <a:endParaRPr kumimoji="0" lang="en-US" altLang="zh-CN" sz="14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5" marR="6858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0b11111</a:t>
                      </a:r>
                      <a:endParaRPr kumimoji="0" lang="en-US" altLang="zh-CN" sz="14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5" marR="6858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0b10110</a:t>
                      </a:r>
                      <a:endParaRPr kumimoji="0" lang="en-US" altLang="zh-CN" sz="14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5" marR="6858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36587">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工作模式</a:t>
                      </a:r>
                      <a:endParaRPr kumimoji="0" lang="zh-CN" altLang="zh-CN" sz="14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5" marR="6858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User</a:t>
                      </a:r>
                      <a:endParaRPr kumimoji="0" lang="en-US" altLang="zh-CN" sz="14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5" marR="6858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FIQ</a:t>
                      </a:r>
                      <a:endParaRPr kumimoji="0" lang="en-US" altLang="zh-CN" sz="14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5" marR="6858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IRQ</a:t>
                      </a:r>
                      <a:endParaRPr kumimoji="0" lang="en-US" altLang="zh-CN" sz="14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5" marR="6858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Supervisor</a:t>
                      </a:r>
                      <a:endParaRPr kumimoji="0" lang="en-US" altLang="zh-CN" sz="14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5" marR="6858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Abort</a:t>
                      </a:r>
                      <a:endParaRPr kumimoji="0" lang="en-US" altLang="zh-CN" sz="14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5" marR="6858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Undefined</a:t>
                      </a:r>
                      <a:endParaRPr kumimoji="0" lang="en-US" altLang="zh-CN" sz="14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5" marR="6858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System</a:t>
                      </a:r>
                      <a:endParaRPr kumimoji="0" lang="en-US" altLang="zh-CN" sz="1400" b="1"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5" marR="6858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Secure</a:t>
                      </a:r>
                      <a:endParaRPr kumimoji="0" lang="zh-CN" altLang="en-US"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Monitor</a:t>
                      </a:r>
                      <a:endParaRPr kumimoji="0" lang="en-US" altLang="zh-CN" sz="1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5" marR="6858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ECB46FFB-19CE-4E06-BF46-369D6FC3A398}"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存储器管理（协处理器）</a:t>
            </a:r>
            <a:endParaRPr lang="zh-CN" altLang="en-US" kern="0" dirty="0">
              <a:solidFill>
                <a:srgbClr val="FF0000"/>
              </a:solidFill>
            </a:endParaRPr>
          </a:p>
        </p:txBody>
      </p:sp>
      <p:sp>
        <p:nvSpPr>
          <p:cNvPr id="7" name="文本框 6"/>
          <p:cNvSpPr txBox="1"/>
          <p:nvPr/>
        </p:nvSpPr>
        <p:spPr>
          <a:xfrm>
            <a:off x="623392" y="980728"/>
            <a:ext cx="2952328" cy="523220"/>
          </a:xfrm>
          <a:prstGeom prst="rect">
            <a:avLst/>
          </a:prstGeom>
          <a:noFill/>
        </p:spPr>
        <p:txBody>
          <a:bodyPr wrap="square">
            <a:spAutoFit/>
          </a:bodyPr>
          <a:lstStyle/>
          <a:p>
            <a:r>
              <a:rPr lang="en-US" altLang="zh-CN" sz="2800" dirty="0">
                <a:solidFill>
                  <a:srgbClr val="0070C0"/>
                </a:solidFill>
                <a:latin typeface="Times New Roman" panose="02020603050405020304" pitchFamily="18" charset="0"/>
                <a:ea typeface="+mn-ea"/>
                <a:cs typeface="Times New Roman" panose="02020603050405020304" pitchFamily="18" charset="0"/>
              </a:rPr>
              <a:t>2. </a:t>
            </a:r>
            <a:r>
              <a:rPr lang="zh-CN" altLang="en-US" sz="2800" dirty="0">
                <a:solidFill>
                  <a:srgbClr val="0070C0"/>
                </a:solidFill>
                <a:latin typeface="Times New Roman" panose="02020603050405020304" pitchFamily="18" charset="0"/>
                <a:ea typeface="+mn-ea"/>
                <a:cs typeface="Times New Roman" panose="02020603050405020304" pitchFamily="18" charset="0"/>
              </a:rPr>
              <a:t>协处理器</a:t>
            </a:r>
            <a:r>
              <a:rPr lang="en-US" altLang="zh-CN" sz="2800" dirty="0">
                <a:solidFill>
                  <a:srgbClr val="0070C0"/>
                </a:solidFill>
                <a:latin typeface="Times New Roman" panose="02020603050405020304" pitchFamily="18" charset="0"/>
                <a:ea typeface="+mn-ea"/>
                <a:cs typeface="Times New Roman" panose="02020603050405020304" pitchFamily="18" charset="0"/>
              </a:rPr>
              <a:t>CP15</a:t>
            </a:r>
            <a:endParaRPr lang="zh-CN" altLang="en-US" sz="2800" dirty="0">
              <a:solidFill>
                <a:srgbClr val="0070C0"/>
              </a:solidFill>
              <a:latin typeface="Times New Roman" panose="02020603050405020304" pitchFamily="18" charset="0"/>
              <a:ea typeface="+mn-ea"/>
              <a:cs typeface="Times New Roman" panose="02020603050405020304" pitchFamily="18" charset="0"/>
            </a:endParaRPr>
          </a:p>
        </p:txBody>
      </p:sp>
      <p:sp>
        <p:nvSpPr>
          <p:cNvPr id="9" name="文本框 8"/>
          <p:cNvSpPr txBox="1"/>
          <p:nvPr/>
        </p:nvSpPr>
        <p:spPr>
          <a:xfrm>
            <a:off x="713328" y="1628800"/>
            <a:ext cx="10063192" cy="3778022"/>
          </a:xfrm>
          <a:prstGeom prst="rect">
            <a:avLst/>
          </a:prstGeom>
          <a:noFill/>
        </p:spPr>
        <p:txBody>
          <a:bodyPr wrap="square">
            <a:spAutoFit/>
          </a:bodyPr>
          <a:lstStyle/>
          <a:p>
            <a:pPr marL="285750" indent="-285750" algn="just" eaLnBrk="1" hangingPunct="1">
              <a:lnSpc>
                <a:spcPct val="150000"/>
              </a:lnSpc>
              <a:spcBef>
                <a:spcPct val="0"/>
              </a:spcBef>
              <a:buClrTx/>
              <a:buFont typeface="Wingdings" panose="05000000000000000000" pitchFamily="2" charset="2"/>
              <a:buChar char="p"/>
            </a:pPr>
            <a:r>
              <a:rPr lang="zh-CN" altLang="en-US" sz="1800" b="0" dirty="0"/>
              <a:t>在</a:t>
            </a:r>
            <a:r>
              <a:rPr lang="en-US" altLang="zh-CN" sz="1800" b="0" dirty="0"/>
              <a:t>ARM</a:t>
            </a:r>
            <a:r>
              <a:rPr lang="zh-CN" altLang="en-US" sz="1800" b="0" dirty="0"/>
              <a:t>系统中，实现对存储系统的管理通常使用的是协处理器</a:t>
            </a:r>
            <a:r>
              <a:rPr lang="en-US" altLang="zh-CN" sz="1800" b="0" dirty="0"/>
              <a:t>CP15</a:t>
            </a:r>
            <a:r>
              <a:rPr lang="zh-CN" altLang="en-US" sz="1800" b="0" dirty="0"/>
              <a:t>，也被称为系统控制协处理器（</a:t>
            </a:r>
            <a:r>
              <a:rPr lang="en-US" altLang="zh-CN" sz="1800" b="0" dirty="0"/>
              <a:t>System Control </a:t>
            </a:r>
            <a:r>
              <a:rPr lang="en-US" altLang="zh-CN" sz="1800" b="0" dirty="0" err="1"/>
              <a:t>Coprocesssor</a:t>
            </a:r>
            <a:r>
              <a:rPr lang="zh-CN" altLang="en-US" sz="1800" b="0" dirty="0"/>
              <a:t>）。</a:t>
            </a:r>
            <a:r>
              <a:rPr lang="en-US" altLang="zh-CN" sz="1800" b="0" dirty="0">
                <a:solidFill>
                  <a:srgbClr val="0070C0"/>
                </a:solidFill>
              </a:rPr>
              <a:t>ARM</a:t>
            </a:r>
            <a:r>
              <a:rPr lang="zh-CN" altLang="en-US" sz="1800" b="0" dirty="0">
                <a:solidFill>
                  <a:srgbClr val="0070C0"/>
                </a:solidFill>
              </a:rPr>
              <a:t>处理器支持</a:t>
            </a:r>
            <a:r>
              <a:rPr lang="en-US" altLang="zh-CN" sz="1800" b="0" dirty="0">
                <a:solidFill>
                  <a:srgbClr val="0070C0"/>
                </a:solidFill>
              </a:rPr>
              <a:t>16</a:t>
            </a:r>
            <a:r>
              <a:rPr lang="zh-CN" altLang="en-US" sz="1800" b="0" dirty="0">
                <a:solidFill>
                  <a:srgbClr val="0070C0"/>
                </a:solidFill>
              </a:rPr>
              <a:t>个协处理器</a:t>
            </a:r>
            <a:r>
              <a:rPr lang="zh-CN" altLang="en-US" sz="1800" b="0" dirty="0"/>
              <a:t>。</a:t>
            </a:r>
            <a:endParaRPr lang="en-US" altLang="zh-CN" sz="1800" b="0" dirty="0"/>
          </a:p>
          <a:p>
            <a:pPr marL="285750" indent="-285750" algn="just" eaLnBrk="1" hangingPunct="1">
              <a:lnSpc>
                <a:spcPct val="150000"/>
              </a:lnSpc>
              <a:spcBef>
                <a:spcPct val="0"/>
              </a:spcBef>
              <a:buClrTx/>
              <a:buFont typeface="Wingdings" panose="05000000000000000000" pitchFamily="2" charset="2"/>
              <a:buChar char="p"/>
            </a:pPr>
            <a:r>
              <a:rPr lang="zh-CN" altLang="en-US" sz="1800" b="0" dirty="0"/>
              <a:t> 程序在执行过程中，</a:t>
            </a:r>
            <a:r>
              <a:rPr lang="zh-CN" altLang="en-US" sz="1800" b="0" dirty="0">
                <a:solidFill>
                  <a:srgbClr val="0070C0"/>
                </a:solidFill>
              </a:rPr>
              <a:t>每个协处理器忽略属于</a:t>
            </a:r>
            <a:r>
              <a:rPr lang="en-US" altLang="zh-CN" sz="1800" b="0" dirty="0">
                <a:solidFill>
                  <a:srgbClr val="0070C0"/>
                </a:solidFill>
              </a:rPr>
              <a:t>ARM</a:t>
            </a:r>
            <a:r>
              <a:rPr lang="zh-CN" altLang="en-US" sz="1800" b="0" dirty="0">
                <a:solidFill>
                  <a:srgbClr val="0070C0"/>
                </a:solidFill>
              </a:rPr>
              <a:t>处理器和其它协处理器的指令</a:t>
            </a:r>
            <a:r>
              <a:rPr lang="zh-CN" altLang="en-US" sz="1800" b="0" dirty="0"/>
              <a:t>。</a:t>
            </a:r>
            <a:r>
              <a:rPr lang="zh-CN" altLang="en-US" sz="1800" b="0" dirty="0">
                <a:solidFill>
                  <a:srgbClr val="0070C0"/>
                </a:solidFill>
              </a:rPr>
              <a:t>当一个协处理器不能执行属于它的协处理器指令时，将产生一个未定义指令异常中断</a:t>
            </a:r>
            <a:r>
              <a:rPr lang="zh-CN" altLang="en-US" sz="1800" b="0" dirty="0"/>
              <a:t>。</a:t>
            </a:r>
            <a:endParaRPr lang="zh-CN" altLang="en-US" sz="1800" b="0" dirty="0"/>
          </a:p>
          <a:p>
            <a:pPr marL="285750" indent="-285750" algn="just" eaLnBrk="1" hangingPunct="1">
              <a:lnSpc>
                <a:spcPct val="150000"/>
              </a:lnSpc>
              <a:spcBef>
                <a:spcPct val="0"/>
              </a:spcBef>
              <a:buClrTx/>
              <a:buFont typeface="Wingdings" panose="05000000000000000000" pitchFamily="2" charset="2"/>
              <a:buChar char="p"/>
            </a:pPr>
            <a:r>
              <a:rPr lang="en-US" altLang="zh-CN" sz="1800" b="0" dirty="0"/>
              <a:t>CP15</a:t>
            </a:r>
            <a:r>
              <a:rPr lang="zh-CN" altLang="en-US" sz="1800" b="0" dirty="0"/>
              <a:t>负责完成</a:t>
            </a:r>
            <a:r>
              <a:rPr lang="zh-CN" altLang="en-US" sz="1800" dirty="0">
                <a:solidFill>
                  <a:srgbClr val="FF0000"/>
                </a:solidFill>
              </a:rPr>
              <a:t>大部分的存储器管理</a:t>
            </a:r>
            <a:r>
              <a:rPr lang="zh-CN" altLang="en-US" sz="1800" b="0" dirty="0"/>
              <a:t>。当在一些没有标准存储管理的系统中，</a:t>
            </a:r>
            <a:r>
              <a:rPr lang="en-US" altLang="zh-CN" sz="1800" b="0" dirty="0"/>
              <a:t>CP15</a:t>
            </a:r>
            <a:r>
              <a:rPr lang="zh-CN" altLang="en-US" sz="1800" b="0" dirty="0"/>
              <a:t>是不存在的。针对</a:t>
            </a:r>
            <a:r>
              <a:rPr lang="en-US" altLang="zh-CN" sz="1800" b="0" dirty="0"/>
              <a:t>CP15</a:t>
            </a:r>
            <a:r>
              <a:rPr lang="zh-CN" altLang="en-US" sz="1800" b="0" dirty="0"/>
              <a:t>的指令将被视为未定义指令，指令的执行结果是不可预知的。</a:t>
            </a:r>
            <a:endParaRPr lang="zh-CN" altLang="en-US" sz="1800" b="0" dirty="0"/>
          </a:p>
          <a:p>
            <a:pPr marL="285750" indent="-285750" algn="just" eaLnBrk="1" hangingPunct="1">
              <a:lnSpc>
                <a:spcPct val="150000"/>
              </a:lnSpc>
              <a:spcBef>
                <a:spcPct val="0"/>
              </a:spcBef>
              <a:buClrTx/>
              <a:buFont typeface="Wingdings" panose="05000000000000000000" pitchFamily="2" charset="2"/>
              <a:buChar char="p"/>
            </a:pPr>
            <a:r>
              <a:rPr lang="en-US" altLang="zh-CN" sz="1800" b="0" dirty="0"/>
              <a:t>CP15</a:t>
            </a:r>
            <a:r>
              <a:rPr lang="zh-CN" altLang="en-US" sz="1800" b="0" dirty="0"/>
              <a:t>有</a:t>
            </a:r>
            <a:r>
              <a:rPr lang="en-US" altLang="zh-CN" sz="1800" b="0" dirty="0"/>
              <a:t>16</a:t>
            </a:r>
            <a:r>
              <a:rPr lang="zh-CN" altLang="en-US" sz="1800" b="0" dirty="0"/>
              <a:t>个</a:t>
            </a:r>
            <a:r>
              <a:rPr lang="en-US" altLang="zh-CN" sz="1800" b="0" dirty="0"/>
              <a:t>32</a:t>
            </a:r>
            <a:r>
              <a:rPr lang="zh-CN" altLang="en-US" sz="1800" b="0" dirty="0"/>
              <a:t>位寄存器，编号</a:t>
            </a:r>
            <a:r>
              <a:rPr lang="en-US" altLang="zh-CN" sz="1800" b="0" dirty="0"/>
              <a:t>0</a:t>
            </a:r>
            <a:r>
              <a:rPr lang="zh-CN" altLang="en-US" sz="1800" b="0" dirty="0"/>
              <a:t>～</a:t>
            </a:r>
            <a:r>
              <a:rPr lang="en-US" altLang="zh-CN" sz="1800" b="0" dirty="0"/>
              <a:t>15</a:t>
            </a:r>
            <a:r>
              <a:rPr lang="zh-CN" altLang="en-US" sz="1800" b="0" dirty="0"/>
              <a:t>。某些编号的寄存器可能对应多个物理寄存器，在指令中指定特定的标志位来区分这些物理寄存器，类似于</a:t>
            </a:r>
            <a:r>
              <a:rPr lang="en-US" altLang="zh-CN" sz="1800" b="0" dirty="0"/>
              <a:t>ARM</a:t>
            </a:r>
            <a:r>
              <a:rPr lang="zh-CN" altLang="en-US" sz="1800" b="0" dirty="0"/>
              <a:t>中的寄存器。处于不同的处理器模式时，</a:t>
            </a:r>
            <a:r>
              <a:rPr lang="en-US" altLang="zh-CN" sz="1800" b="0" dirty="0"/>
              <a:t>ARM</a:t>
            </a:r>
            <a:r>
              <a:rPr lang="zh-CN" altLang="en-US" sz="1800" b="0" dirty="0"/>
              <a:t>某些寄存器可能不同。</a:t>
            </a:r>
            <a:endParaRPr lang="zh-CN" altLang="en-US" sz="1800" b="0" dirty="0"/>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ECB46FFB-19CE-4E06-BF46-369D6FC3A398}"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a:t>
            </a:r>
            <a:r>
              <a:rPr lang="en-US" altLang="zh-CN" kern="0" dirty="0"/>
              <a:t>MMU</a:t>
            </a:r>
            <a:r>
              <a:rPr lang="zh-CN" altLang="en-US" kern="0" dirty="0"/>
              <a:t>）</a:t>
            </a:r>
            <a:endParaRPr lang="zh-CN" altLang="en-US" kern="0" dirty="0">
              <a:solidFill>
                <a:srgbClr val="FF0000"/>
              </a:solidFill>
            </a:endParaRPr>
          </a:p>
        </p:txBody>
      </p:sp>
      <p:sp>
        <p:nvSpPr>
          <p:cNvPr id="7" name="文本框 6"/>
          <p:cNvSpPr txBox="1"/>
          <p:nvPr/>
        </p:nvSpPr>
        <p:spPr>
          <a:xfrm>
            <a:off x="479376" y="890400"/>
            <a:ext cx="4392488" cy="523220"/>
          </a:xfrm>
          <a:prstGeom prst="rect">
            <a:avLst/>
          </a:prstGeom>
          <a:noFill/>
        </p:spPr>
        <p:txBody>
          <a:bodyPr wrap="square">
            <a:spAutoFit/>
          </a:bodyPr>
          <a:lstStyle/>
          <a:p>
            <a:r>
              <a:rPr lang="en-US" altLang="zh-CN" sz="2800" dirty="0">
                <a:solidFill>
                  <a:srgbClr val="0070C0"/>
                </a:solidFill>
                <a:latin typeface="Times New Roman" panose="02020603050405020304" pitchFamily="18" charset="0"/>
                <a:ea typeface="+mn-ea"/>
                <a:cs typeface="Times New Roman" panose="02020603050405020304" pitchFamily="18" charset="0"/>
              </a:rPr>
              <a:t>3. </a:t>
            </a:r>
            <a:r>
              <a:rPr lang="zh-CN" altLang="en-US" sz="2800" dirty="0">
                <a:solidFill>
                  <a:srgbClr val="0070C0"/>
                </a:solidFill>
                <a:latin typeface="Times New Roman" panose="02020603050405020304" pitchFamily="18" charset="0"/>
                <a:ea typeface="+mn-ea"/>
                <a:cs typeface="Times New Roman" panose="02020603050405020304" pitchFamily="18" charset="0"/>
              </a:rPr>
              <a:t>内存管理单元</a:t>
            </a:r>
            <a:r>
              <a:rPr lang="en-US" altLang="zh-CN" sz="2800" dirty="0">
                <a:solidFill>
                  <a:srgbClr val="0070C0"/>
                </a:solidFill>
                <a:latin typeface="Times New Roman" panose="02020603050405020304" pitchFamily="18" charset="0"/>
                <a:ea typeface="+mn-ea"/>
                <a:cs typeface="Times New Roman" panose="02020603050405020304" pitchFamily="18" charset="0"/>
              </a:rPr>
              <a:t>MMU</a:t>
            </a:r>
            <a:endParaRPr lang="zh-CN" altLang="en-US" sz="2800" dirty="0">
              <a:solidFill>
                <a:srgbClr val="0070C0"/>
              </a:solidFill>
              <a:latin typeface="Times New Roman" panose="02020603050405020304" pitchFamily="18" charset="0"/>
              <a:ea typeface="+mn-ea"/>
              <a:cs typeface="Times New Roman" panose="02020603050405020304" pitchFamily="18" charset="0"/>
            </a:endParaRPr>
          </a:p>
        </p:txBody>
      </p:sp>
      <p:sp>
        <p:nvSpPr>
          <p:cNvPr id="9" name="文本框 8"/>
          <p:cNvSpPr txBox="1"/>
          <p:nvPr/>
        </p:nvSpPr>
        <p:spPr>
          <a:xfrm>
            <a:off x="623392" y="1556791"/>
            <a:ext cx="10513168" cy="2534027"/>
          </a:xfrm>
          <a:prstGeom prst="rect">
            <a:avLst/>
          </a:prstGeom>
          <a:noFill/>
        </p:spPr>
        <p:txBody>
          <a:bodyPr wrap="square">
            <a:spAutoFit/>
          </a:bodyPr>
          <a:lstStyle/>
          <a:p>
            <a:pPr marL="285750" indent="-285750" algn="just" eaLnBrk="1" hangingPunct="1">
              <a:lnSpc>
                <a:spcPct val="150000"/>
              </a:lnSpc>
              <a:spcBef>
                <a:spcPct val="0"/>
              </a:spcBef>
              <a:buClrTx/>
              <a:buFont typeface="Wingdings" panose="05000000000000000000" pitchFamily="2" charset="2"/>
              <a:buChar char="p"/>
            </a:pPr>
            <a:r>
              <a:rPr lang="zh-CN" altLang="en-US" sz="1800" b="0" dirty="0"/>
              <a:t>面对一些复杂的、多任务的嵌入式应用时，常使用嵌入式操作系统来管理整个系统和任务的运行。</a:t>
            </a:r>
            <a:endParaRPr lang="en-US" altLang="zh-CN" sz="1800" b="0" dirty="0"/>
          </a:p>
          <a:p>
            <a:pPr marL="285750" indent="-285750" algn="just" eaLnBrk="1" hangingPunct="1">
              <a:lnSpc>
                <a:spcPct val="150000"/>
              </a:lnSpc>
              <a:spcBef>
                <a:spcPct val="0"/>
              </a:spcBef>
              <a:buClrTx/>
              <a:buFont typeface="Wingdings" panose="05000000000000000000" pitchFamily="2" charset="2"/>
              <a:buChar char="p"/>
            </a:pPr>
            <a:r>
              <a:rPr lang="zh-CN" altLang="en-US" sz="1800" b="0" dirty="0"/>
              <a:t>高级的嵌入式操作系统都带有</a:t>
            </a:r>
            <a:r>
              <a:rPr lang="zh-CN" altLang="en-US" sz="1800" dirty="0">
                <a:solidFill>
                  <a:srgbClr val="FF0000"/>
                </a:solidFill>
              </a:rPr>
              <a:t>内存管理单元</a:t>
            </a:r>
            <a:r>
              <a:rPr lang="en-US" altLang="zh-CN" sz="1800" dirty="0">
                <a:solidFill>
                  <a:srgbClr val="FF0000"/>
                </a:solidFill>
              </a:rPr>
              <a:t>MMU</a:t>
            </a:r>
            <a:r>
              <a:rPr lang="zh-CN" altLang="en-US" sz="1800" dirty="0">
                <a:solidFill>
                  <a:srgbClr val="FF0000"/>
                </a:solidFill>
              </a:rPr>
              <a:t>（</a:t>
            </a:r>
            <a:r>
              <a:rPr lang="en-US" altLang="zh-CN" sz="1800" dirty="0">
                <a:solidFill>
                  <a:srgbClr val="FF0000"/>
                </a:solidFill>
              </a:rPr>
              <a:t>Memory Management Unit</a:t>
            </a:r>
            <a:r>
              <a:rPr lang="zh-CN" altLang="en-US" sz="1800" dirty="0">
                <a:solidFill>
                  <a:srgbClr val="FF0000"/>
                </a:solidFill>
              </a:rPr>
              <a:t>）</a:t>
            </a:r>
            <a:r>
              <a:rPr lang="zh-CN" altLang="en-US" sz="1800" b="0" dirty="0"/>
              <a:t>来管理每个任务各自的存储空间。</a:t>
            </a:r>
            <a:endParaRPr lang="en-US" altLang="zh-CN" sz="1800" b="0" dirty="0"/>
          </a:p>
          <a:p>
            <a:pPr marL="285750" indent="-285750" algn="just" eaLnBrk="1" hangingPunct="1">
              <a:lnSpc>
                <a:spcPct val="150000"/>
              </a:lnSpc>
              <a:spcBef>
                <a:spcPct val="0"/>
              </a:spcBef>
              <a:buClrTx/>
              <a:buFont typeface="Wingdings" panose="05000000000000000000" pitchFamily="2" charset="2"/>
              <a:buChar char="p"/>
            </a:pPr>
            <a:r>
              <a:rPr lang="zh-CN" altLang="en-US" sz="1800" b="0" dirty="0"/>
              <a:t>当应用程序的规模不断增大，超过了内存的增长速度，以至于内存存放不下应用程序时，需要采用了虚拟内存（</a:t>
            </a:r>
            <a:r>
              <a:rPr lang="en-US" altLang="zh-CN" sz="1800" b="0" dirty="0"/>
              <a:t>Virtual Memory</a:t>
            </a:r>
            <a:r>
              <a:rPr lang="zh-CN" altLang="en-US" sz="1800" b="0" dirty="0"/>
              <a:t>）技术。</a:t>
            </a:r>
            <a:endParaRPr lang="en-US" altLang="zh-CN" sz="1800" b="0" dirty="0"/>
          </a:p>
          <a:p>
            <a:pPr eaLnBrk="1" hangingPunct="1">
              <a:lnSpc>
                <a:spcPct val="150000"/>
              </a:lnSpc>
              <a:spcBef>
                <a:spcPct val="0"/>
              </a:spcBef>
              <a:buClrTx/>
            </a:pPr>
            <a:r>
              <a:rPr lang="en-US" altLang="zh-CN" dirty="0"/>
              <a:t>     </a:t>
            </a:r>
            <a:endParaRPr lang="zh-CN" altLang="en-US" sz="1800" b="0" dirty="0"/>
          </a:p>
        </p:txBody>
      </p:sp>
      <p:sp>
        <p:nvSpPr>
          <p:cNvPr id="5" name="文本框 4"/>
          <p:cNvSpPr txBox="1"/>
          <p:nvPr/>
        </p:nvSpPr>
        <p:spPr>
          <a:xfrm>
            <a:off x="1955540" y="4281341"/>
            <a:ext cx="6174028" cy="1285032"/>
          </a:xfrm>
          <a:prstGeom prst="rect">
            <a:avLst/>
          </a:prstGeom>
          <a:noFill/>
        </p:spPr>
        <p:txBody>
          <a:bodyPr wrap="square">
            <a:spAutoFit/>
          </a:bodyPr>
          <a:lstStyle/>
          <a:p>
            <a:pPr algn="just" eaLnBrk="1" hangingPunct="1">
              <a:lnSpc>
                <a:spcPct val="150000"/>
              </a:lnSpc>
              <a:spcBef>
                <a:spcPct val="0"/>
              </a:spcBef>
              <a:buClrTx/>
            </a:pPr>
            <a:r>
              <a:rPr lang="zh-CN" altLang="en-US" sz="1800" b="0" dirty="0">
                <a:solidFill>
                  <a:srgbClr val="FF0000"/>
                </a:solidFill>
              </a:rPr>
              <a:t>虚拟内存的基本思想</a:t>
            </a:r>
            <a:r>
              <a:rPr lang="zh-CN" altLang="en-US" sz="1800" b="0" dirty="0"/>
              <a:t>就是程序、数据、堆栈的总大小可以超过物理内存的大小，</a:t>
            </a:r>
            <a:r>
              <a:rPr lang="zh-CN" altLang="en-US" sz="1800" dirty="0">
                <a:solidFill>
                  <a:schemeClr val="tx2"/>
                </a:solidFill>
              </a:rPr>
              <a:t>操作系统把当前使用的部分保存在内存中，其它未使用的部分保存在外存上</a:t>
            </a:r>
            <a:r>
              <a:rPr lang="zh-CN" altLang="en-US" sz="1800" b="0" dirty="0">
                <a:solidFill>
                  <a:schemeClr val="tx2"/>
                </a:solidFill>
              </a:rPr>
              <a:t>。</a:t>
            </a:r>
            <a:endParaRPr lang="zh-CN" altLang="en-US" sz="1800" b="0" dirty="0">
              <a:solidFill>
                <a:schemeClr val="tx2"/>
              </a:solidFill>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ECB46FFB-19CE-4E06-BF46-369D6FC3A398}"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a:t>
            </a:r>
            <a:r>
              <a:rPr lang="en-US" altLang="zh-CN" kern="0" dirty="0"/>
              <a:t>MMU</a:t>
            </a:r>
            <a:r>
              <a:rPr lang="zh-CN" altLang="en-US" kern="0" dirty="0"/>
              <a:t>）</a:t>
            </a:r>
            <a:endParaRPr lang="zh-CN" altLang="en-US" kern="0" dirty="0">
              <a:solidFill>
                <a:srgbClr val="FF0000"/>
              </a:solidFill>
            </a:endParaRPr>
          </a:p>
        </p:txBody>
      </p:sp>
      <p:sp>
        <p:nvSpPr>
          <p:cNvPr id="7" name="文本框 6"/>
          <p:cNvSpPr txBox="1"/>
          <p:nvPr/>
        </p:nvSpPr>
        <p:spPr>
          <a:xfrm>
            <a:off x="479376" y="890400"/>
            <a:ext cx="2952328" cy="461665"/>
          </a:xfrm>
          <a:prstGeom prst="rect">
            <a:avLst/>
          </a:prstGeom>
          <a:noFill/>
        </p:spPr>
        <p:txBody>
          <a:bodyPr wrap="square">
            <a:spAutoFit/>
          </a:bodyPr>
          <a:lstStyle/>
          <a:p>
            <a:r>
              <a:rPr lang="zh-CN" altLang="en-US" sz="2400" dirty="0">
                <a:solidFill>
                  <a:srgbClr val="0070C0"/>
                </a:solidFill>
                <a:latin typeface="Times New Roman" panose="02020603050405020304" pitchFamily="18" charset="0"/>
                <a:ea typeface="+mn-ea"/>
                <a:cs typeface="Times New Roman" panose="02020603050405020304" pitchFamily="18" charset="0"/>
              </a:rPr>
              <a:t>内存管理单元</a:t>
            </a:r>
            <a:r>
              <a:rPr lang="en-US" altLang="zh-CN" sz="2400" dirty="0">
                <a:solidFill>
                  <a:srgbClr val="0070C0"/>
                </a:solidFill>
                <a:latin typeface="Times New Roman" panose="02020603050405020304" pitchFamily="18" charset="0"/>
                <a:ea typeface="+mn-ea"/>
                <a:cs typeface="Times New Roman" panose="02020603050405020304" pitchFamily="18" charset="0"/>
              </a:rPr>
              <a:t>MMU</a:t>
            </a:r>
            <a:endParaRPr lang="zh-CN" altLang="en-US" sz="2400" dirty="0">
              <a:solidFill>
                <a:srgbClr val="0070C0"/>
              </a:solidFill>
              <a:latin typeface="Times New Roman" panose="02020603050405020304" pitchFamily="18" charset="0"/>
              <a:ea typeface="+mn-ea"/>
              <a:cs typeface="Times New Roman" panose="02020603050405020304" pitchFamily="18" charset="0"/>
            </a:endParaRPr>
          </a:p>
        </p:txBody>
      </p:sp>
      <p:sp>
        <p:nvSpPr>
          <p:cNvPr id="9" name="文本框 8"/>
          <p:cNvSpPr txBox="1"/>
          <p:nvPr/>
        </p:nvSpPr>
        <p:spPr>
          <a:xfrm>
            <a:off x="623392" y="1533226"/>
            <a:ext cx="10513168" cy="3778022"/>
          </a:xfrm>
          <a:prstGeom prst="rect">
            <a:avLst/>
          </a:prstGeom>
          <a:noFill/>
        </p:spPr>
        <p:txBody>
          <a:bodyPr wrap="square">
            <a:spAutoFit/>
          </a:bodyPr>
          <a:lstStyle/>
          <a:p>
            <a:pPr marL="285750" indent="-285750" algn="just" eaLnBrk="1" hangingPunct="1">
              <a:lnSpc>
                <a:spcPct val="150000"/>
              </a:lnSpc>
              <a:buFont typeface="Wingdings" panose="05000000000000000000" pitchFamily="2" charset="2"/>
              <a:buChar char="p"/>
            </a:pPr>
            <a:r>
              <a:rPr lang="zh-CN" altLang="en-US" sz="1800" b="0" dirty="0"/>
              <a:t>任何时候，计算机上都有一个程序能够产生的地址集合，称为地址范围。</a:t>
            </a:r>
            <a:endParaRPr lang="en-US" altLang="zh-CN" sz="1800" b="0" dirty="0"/>
          </a:p>
          <a:p>
            <a:pPr marL="644525" indent="-285750" algn="just" eaLnBrk="1" hangingPunct="1">
              <a:lnSpc>
                <a:spcPct val="150000"/>
              </a:lnSpc>
              <a:spcBef>
                <a:spcPct val="0"/>
              </a:spcBef>
              <a:buClrTx/>
              <a:buFont typeface="Wingdings" panose="05000000000000000000" pitchFamily="2" charset="2"/>
              <a:buChar char="ü"/>
            </a:pPr>
            <a:r>
              <a:rPr lang="zh-CN" altLang="en-US" sz="1800" b="0" dirty="0"/>
              <a:t>该范围由</a:t>
            </a:r>
            <a:r>
              <a:rPr lang="en-US" altLang="zh-CN" sz="1800" b="0" dirty="0"/>
              <a:t>CPU</a:t>
            </a:r>
            <a:r>
              <a:rPr lang="zh-CN" altLang="en-US" sz="1800" b="0" dirty="0"/>
              <a:t>的位数决定，如</a:t>
            </a:r>
            <a:r>
              <a:rPr lang="en-US" altLang="zh-CN" sz="1800" b="0" dirty="0"/>
              <a:t>32</a:t>
            </a:r>
            <a:r>
              <a:rPr lang="zh-CN" altLang="en-US" sz="1800" b="0" dirty="0"/>
              <a:t>位的</a:t>
            </a:r>
            <a:r>
              <a:rPr lang="en-US" altLang="zh-CN" sz="1800" b="0" dirty="0"/>
              <a:t>Cortex-A8</a:t>
            </a:r>
            <a:r>
              <a:rPr lang="zh-CN" altLang="en-US" sz="1800" b="0" dirty="0"/>
              <a:t>处理器</a:t>
            </a:r>
            <a:r>
              <a:rPr lang="en-US" altLang="zh-CN" sz="1800" b="0" dirty="0"/>
              <a:t>S5PV210</a:t>
            </a:r>
            <a:r>
              <a:rPr lang="zh-CN" altLang="en-US" sz="1800" b="0" dirty="0"/>
              <a:t>，它的地址范围是</a:t>
            </a:r>
            <a:r>
              <a:rPr lang="en-US" altLang="zh-CN" sz="1800" b="0" dirty="0"/>
              <a:t>0</a:t>
            </a:r>
            <a:r>
              <a:rPr lang="zh-CN" altLang="en-US" sz="1800" b="0" dirty="0"/>
              <a:t>～</a:t>
            </a:r>
            <a:r>
              <a:rPr lang="en-US" altLang="zh-CN" sz="1800" b="0" dirty="0"/>
              <a:t>0xFFFF_FFFF</a:t>
            </a:r>
            <a:r>
              <a:rPr lang="zh-CN" altLang="en-US" sz="1800" b="0" dirty="0"/>
              <a:t>（</a:t>
            </a:r>
            <a:r>
              <a:rPr lang="en-US" altLang="zh-CN" sz="1800" b="0" dirty="0"/>
              <a:t>4GB</a:t>
            </a:r>
            <a:r>
              <a:rPr lang="zh-CN" altLang="en-US" sz="1800" b="0" dirty="0"/>
              <a:t>）。</a:t>
            </a:r>
            <a:endParaRPr lang="en-US" altLang="zh-CN" sz="1800" b="0" dirty="0"/>
          </a:p>
          <a:p>
            <a:pPr marL="644525" indent="-285750" algn="just" eaLnBrk="1" hangingPunct="1">
              <a:lnSpc>
                <a:spcPct val="150000"/>
              </a:lnSpc>
              <a:spcBef>
                <a:spcPct val="0"/>
              </a:spcBef>
              <a:buClrTx/>
              <a:buFont typeface="Wingdings" panose="05000000000000000000" pitchFamily="2" charset="2"/>
              <a:buChar char="ü"/>
            </a:pPr>
            <a:r>
              <a:rPr lang="zh-CN" altLang="en-US" sz="1800" b="0" dirty="0"/>
              <a:t>这个范围就是程序能够产生的地址范围，这个地址范围就称为虚拟地址空间，该空间中的任一地址就是虚拟地址。</a:t>
            </a:r>
            <a:endParaRPr lang="en-US" altLang="zh-CN" sz="1800" b="0" dirty="0"/>
          </a:p>
          <a:p>
            <a:pPr marL="285750" indent="-285750" algn="just" eaLnBrk="1" hangingPunct="1">
              <a:lnSpc>
                <a:spcPct val="150000"/>
              </a:lnSpc>
              <a:spcBef>
                <a:spcPct val="0"/>
              </a:spcBef>
              <a:buClrTx/>
              <a:buFont typeface="Wingdings" panose="05000000000000000000" pitchFamily="2" charset="2"/>
              <a:buChar char="p"/>
            </a:pPr>
            <a:r>
              <a:rPr lang="zh-CN" altLang="en-US" sz="1800" b="0" dirty="0"/>
              <a:t>与虚拟地址和虚拟地址空间对应的就是物理地址和物理地址空间，</a:t>
            </a:r>
            <a:endParaRPr lang="en-US" altLang="zh-CN" sz="1800" b="0" dirty="0"/>
          </a:p>
          <a:p>
            <a:pPr marL="644525" indent="-285750" algn="just" eaLnBrk="1" hangingPunct="1">
              <a:lnSpc>
                <a:spcPct val="150000"/>
              </a:lnSpc>
              <a:spcBef>
                <a:spcPct val="0"/>
              </a:spcBef>
              <a:buClrTx/>
              <a:buFont typeface="Wingdings" panose="05000000000000000000" pitchFamily="2" charset="2"/>
              <a:buChar char="ü"/>
            </a:pPr>
            <a:r>
              <a:rPr lang="zh-CN" altLang="en-US" sz="1800" b="0" dirty="0"/>
              <a:t>大多数时候物理地址空间只是虚拟地址空间的一个子集。例如，</a:t>
            </a:r>
            <a:r>
              <a:rPr lang="zh-CN" altLang="en-US" sz="1800" dirty="0">
                <a:solidFill>
                  <a:srgbClr val="FF0000"/>
                </a:solidFill>
              </a:rPr>
              <a:t>内存为</a:t>
            </a:r>
            <a:r>
              <a:rPr lang="en-US" altLang="zh-CN" sz="1800" dirty="0">
                <a:solidFill>
                  <a:srgbClr val="FF0000"/>
                </a:solidFill>
              </a:rPr>
              <a:t>256M</a:t>
            </a:r>
            <a:r>
              <a:rPr lang="zh-CN" altLang="en-US" sz="1800" dirty="0">
                <a:solidFill>
                  <a:srgbClr val="FF0000"/>
                </a:solidFill>
              </a:rPr>
              <a:t>的</a:t>
            </a:r>
            <a:r>
              <a:rPr lang="en-US" altLang="zh-CN" sz="1800" dirty="0">
                <a:solidFill>
                  <a:srgbClr val="FF0000"/>
                </a:solidFill>
              </a:rPr>
              <a:t>32</a:t>
            </a:r>
            <a:r>
              <a:rPr lang="zh-CN" altLang="en-US" sz="1800" dirty="0">
                <a:solidFill>
                  <a:srgbClr val="FF0000"/>
                </a:solidFill>
              </a:rPr>
              <a:t>位嵌入式系统中，虚拟地址空间范围是</a:t>
            </a:r>
            <a:r>
              <a:rPr lang="en-US" altLang="zh-CN" sz="1800" dirty="0">
                <a:solidFill>
                  <a:srgbClr val="FF0000"/>
                </a:solidFill>
              </a:rPr>
              <a:t>0</a:t>
            </a:r>
            <a:r>
              <a:rPr lang="zh-CN" altLang="en-US" sz="1800" dirty="0">
                <a:solidFill>
                  <a:srgbClr val="FF0000"/>
                </a:solidFill>
              </a:rPr>
              <a:t>～</a:t>
            </a:r>
            <a:r>
              <a:rPr lang="en-US" altLang="zh-CN" sz="1800" dirty="0">
                <a:solidFill>
                  <a:srgbClr val="FF0000"/>
                </a:solidFill>
              </a:rPr>
              <a:t>0xFFFF_FFFF</a:t>
            </a:r>
            <a:r>
              <a:rPr lang="zh-CN" altLang="en-US" sz="1800" dirty="0">
                <a:solidFill>
                  <a:srgbClr val="FF0000"/>
                </a:solidFill>
              </a:rPr>
              <a:t>（</a:t>
            </a:r>
            <a:r>
              <a:rPr lang="en-US" altLang="zh-CN" sz="1800" dirty="0">
                <a:solidFill>
                  <a:srgbClr val="FF0000"/>
                </a:solidFill>
              </a:rPr>
              <a:t>4GB</a:t>
            </a:r>
            <a:r>
              <a:rPr lang="zh-CN" altLang="en-US" sz="1800" dirty="0">
                <a:solidFill>
                  <a:srgbClr val="FF0000"/>
                </a:solidFill>
              </a:rPr>
              <a:t>），而物理地址空间是</a:t>
            </a:r>
            <a:r>
              <a:rPr lang="en-US" altLang="zh-CN" sz="1800" dirty="0">
                <a:solidFill>
                  <a:srgbClr val="FF0000"/>
                </a:solidFill>
              </a:rPr>
              <a:t>0</a:t>
            </a:r>
            <a:r>
              <a:rPr lang="zh-CN" altLang="en-US" sz="1800" dirty="0">
                <a:solidFill>
                  <a:srgbClr val="FF0000"/>
                </a:solidFill>
              </a:rPr>
              <a:t>～</a:t>
            </a:r>
            <a:r>
              <a:rPr lang="en-US" altLang="zh-CN" sz="1800" dirty="0">
                <a:solidFill>
                  <a:srgbClr val="FF0000"/>
                </a:solidFill>
              </a:rPr>
              <a:t>0x0FFF_FFFF</a:t>
            </a:r>
            <a:r>
              <a:rPr lang="zh-CN" altLang="en-US" sz="1800" dirty="0">
                <a:solidFill>
                  <a:srgbClr val="FF0000"/>
                </a:solidFill>
              </a:rPr>
              <a:t>（</a:t>
            </a:r>
            <a:r>
              <a:rPr lang="en-US" altLang="zh-CN" sz="1800" dirty="0">
                <a:solidFill>
                  <a:srgbClr val="FF0000"/>
                </a:solidFill>
              </a:rPr>
              <a:t>256MB</a:t>
            </a:r>
            <a:r>
              <a:rPr lang="zh-CN" altLang="en-US" sz="1800" dirty="0">
                <a:solidFill>
                  <a:srgbClr val="FF0000"/>
                </a:solidFill>
              </a:rPr>
              <a:t>）</a:t>
            </a:r>
            <a:r>
              <a:rPr lang="zh-CN" altLang="en-US" sz="1800" b="0" dirty="0"/>
              <a:t>。</a:t>
            </a:r>
            <a:endParaRPr lang="zh-CN" altLang="en-US" sz="1800" b="0" dirty="0"/>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ECB46FFB-19CE-4E06-BF46-369D6FC3A398}"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a:t>
            </a:r>
            <a:r>
              <a:rPr lang="en-US" altLang="zh-CN" kern="0" dirty="0"/>
              <a:t>MMU</a:t>
            </a:r>
            <a:r>
              <a:rPr lang="zh-CN" altLang="en-US" kern="0" dirty="0"/>
              <a:t>）</a:t>
            </a:r>
            <a:endParaRPr lang="zh-CN" altLang="en-US" kern="0" dirty="0">
              <a:solidFill>
                <a:srgbClr val="FF0000"/>
              </a:solidFill>
            </a:endParaRPr>
          </a:p>
        </p:txBody>
      </p:sp>
      <p:sp>
        <p:nvSpPr>
          <p:cNvPr id="7" name="文本框 6"/>
          <p:cNvSpPr txBox="1"/>
          <p:nvPr/>
        </p:nvSpPr>
        <p:spPr>
          <a:xfrm>
            <a:off x="479376" y="890400"/>
            <a:ext cx="4536504" cy="461665"/>
          </a:xfrm>
          <a:prstGeom prst="rect">
            <a:avLst/>
          </a:prstGeom>
          <a:noFill/>
        </p:spPr>
        <p:txBody>
          <a:bodyPr wrap="square">
            <a:spAutoFit/>
          </a:bodyPr>
          <a:lstStyle/>
          <a:p>
            <a:r>
              <a:rPr lang="zh-CN" altLang="en-US" sz="2400" dirty="0">
                <a:solidFill>
                  <a:srgbClr val="0070C0"/>
                </a:solidFill>
                <a:latin typeface="Times New Roman" panose="02020603050405020304" pitchFamily="18" charset="0"/>
                <a:ea typeface="+mn-ea"/>
                <a:cs typeface="Times New Roman" panose="02020603050405020304" pitchFamily="18" charset="0"/>
              </a:rPr>
              <a:t>虚拟内存和物理内存之间的映射</a:t>
            </a:r>
            <a:endParaRPr lang="zh-CN" altLang="en-US" sz="2400" dirty="0">
              <a:solidFill>
                <a:srgbClr val="0070C0"/>
              </a:solidFill>
              <a:latin typeface="Times New Roman" panose="02020603050405020304" pitchFamily="18" charset="0"/>
              <a:ea typeface="+mn-ea"/>
              <a:cs typeface="Times New Roman" panose="02020603050405020304" pitchFamily="18" charset="0"/>
            </a:endParaRPr>
          </a:p>
        </p:txBody>
      </p:sp>
      <p:sp>
        <p:nvSpPr>
          <p:cNvPr id="9" name="文本框 8"/>
          <p:cNvSpPr txBox="1"/>
          <p:nvPr/>
        </p:nvSpPr>
        <p:spPr>
          <a:xfrm>
            <a:off x="623392" y="1533226"/>
            <a:ext cx="10513168" cy="1285032"/>
          </a:xfrm>
          <a:prstGeom prst="rect">
            <a:avLst/>
          </a:prstGeom>
          <a:noFill/>
        </p:spPr>
        <p:txBody>
          <a:bodyPr wrap="square">
            <a:spAutoFit/>
          </a:bodyPr>
          <a:lstStyle/>
          <a:p>
            <a:pPr marL="285750" indent="-285750" algn="just" eaLnBrk="1" hangingPunct="1">
              <a:lnSpc>
                <a:spcPct val="150000"/>
              </a:lnSpc>
              <a:buFont typeface="Wingdings" panose="05000000000000000000" pitchFamily="2" charset="2"/>
              <a:buChar char="p"/>
            </a:pPr>
            <a:r>
              <a:rPr lang="zh-CN" altLang="en-US" sz="1800" b="0" dirty="0"/>
              <a:t>虚拟地址由编译器和连接器在定位程序时分配。</a:t>
            </a:r>
            <a:endParaRPr lang="en-US" altLang="zh-CN" sz="1800" b="0" dirty="0"/>
          </a:p>
          <a:p>
            <a:pPr marL="285750" indent="-285750" algn="just" eaLnBrk="1" hangingPunct="1">
              <a:lnSpc>
                <a:spcPct val="150000"/>
              </a:lnSpc>
              <a:buFont typeface="Wingdings" panose="05000000000000000000" pitchFamily="2" charset="2"/>
              <a:buChar char="p"/>
            </a:pPr>
            <a:r>
              <a:rPr lang="zh-CN" altLang="en-US" dirty="0"/>
              <a:t>物理地址用来访问实际的主存储器硬件模块</a:t>
            </a:r>
            <a:endParaRPr lang="en-US" altLang="zh-CN" dirty="0"/>
          </a:p>
          <a:p>
            <a:pPr marL="285750" indent="-285750" algn="just" eaLnBrk="1" hangingPunct="1">
              <a:lnSpc>
                <a:spcPct val="150000"/>
              </a:lnSpc>
              <a:buFont typeface="Wingdings" panose="05000000000000000000" pitchFamily="2" charset="2"/>
              <a:buChar char="p"/>
            </a:pPr>
            <a:r>
              <a:rPr lang="zh-CN" altLang="en-US" sz="1800" b="0" dirty="0"/>
              <a:t>在</a:t>
            </a:r>
            <a:r>
              <a:rPr lang="en-US" altLang="zh-CN" sz="1800" b="0" dirty="0"/>
              <a:t>ARM</a:t>
            </a:r>
            <a:r>
              <a:rPr lang="zh-CN" altLang="en-US" sz="1800" b="0" dirty="0"/>
              <a:t>中采用了页（</a:t>
            </a:r>
            <a:r>
              <a:rPr lang="en-US" altLang="zh-CN" sz="1800" b="0" dirty="0"/>
              <a:t>Page</a:t>
            </a:r>
            <a:r>
              <a:rPr lang="zh-CN" altLang="en-US" sz="1800" b="0" dirty="0"/>
              <a:t>）式虚拟存储管理方式</a:t>
            </a:r>
            <a:endParaRPr lang="en-US" altLang="zh-CN" sz="1800" b="0" dirty="0"/>
          </a:p>
        </p:txBody>
      </p:sp>
      <p:sp>
        <p:nvSpPr>
          <p:cNvPr id="3" name="文本框 2"/>
          <p:cNvSpPr txBox="1"/>
          <p:nvPr/>
        </p:nvSpPr>
        <p:spPr>
          <a:xfrm>
            <a:off x="470808" y="2925143"/>
            <a:ext cx="5736250" cy="869533"/>
          </a:xfrm>
          <a:prstGeom prst="rect">
            <a:avLst/>
          </a:prstGeom>
          <a:noFill/>
        </p:spPr>
        <p:txBody>
          <a:bodyPr wrap="square">
            <a:spAutoFit/>
          </a:bodyPr>
          <a:lstStyle/>
          <a:p>
            <a:pPr algn="just" eaLnBrk="1" hangingPunct="1">
              <a:lnSpc>
                <a:spcPct val="150000"/>
              </a:lnSpc>
            </a:pPr>
            <a:r>
              <a:rPr lang="en-US" altLang="zh-CN" sz="1800" b="0" dirty="0"/>
              <a:t>        </a:t>
            </a:r>
            <a:r>
              <a:rPr lang="zh-CN" altLang="en-US" sz="1800" b="0" dirty="0"/>
              <a:t>虚拟地址空间划分为页的单位，而响应的物理地址</a:t>
            </a:r>
            <a:endParaRPr lang="en-US" altLang="zh-CN" sz="1800" b="0" dirty="0"/>
          </a:p>
          <a:p>
            <a:pPr algn="just" eaLnBrk="1" hangingPunct="1">
              <a:lnSpc>
                <a:spcPct val="150000"/>
              </a:lnSpc>
            </a:pPr>
            <a:r>
              <a:rPr lang="zh-CN" altLang="en-US" sz="1800" b="0" dirty="0"/>
              <a:t>空间也被进行划分，单位是页帧（</a:t>
            </a:r>
            <a:r>
              <a:rPr lang="en-US" altLang="zh-CN" dirty="0"/>
              <a:t>frame</a:t>
            </a:r>
            <a:r>
              <a:rPr lang="zh-CN" altLang="en-US" sz="1800" b="0" dirty="0"/>
              <a:t>）</a:t>
            </a:r>
            <a:r>
              <a:rPr lang="zh-CN" altLang="en-US" dirty="0"/>
              <a:t>。</a:t>
            </a:r>
            <a:endParaRPr lang="en-US" altLang="zh-CN" sz="1800" b="0" dirty="0"/>
          </a:p>
        </p:txBody>
      </p:sp>
      <p:pic>
        <p:nvPicPr>
          <p:cNvPr id="5"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44072" y="1916832"/>
            <a:ext cx="4968875" cy="394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nvSpPr>
        <p:spPr>
          <a:xfrm>
            <a:off x="479053" y="4039743"/>
            <a:ext cx="6174028" cy="2212978"/>
          </a:xfrm>
          <a:prstGeom prst="rect">
            <a:avLst/>
          </a:prstGeom>
          <a:noFill/>
        </p:spPr>
        <p:txBody>
          <a:bodyPr wrap="square">
            <a:spAutoFit/>
          </a:bodyPr>
          <a:lstStyle/>
          <a:p>
            <a:pPr algn="just" eaLnBrk="1" hangingPunct="1">
              <a:lnSpc>
                <a:spcPct val="130000"/>
              </a:lnSpc>
              <a:spcBef>
                <a:spcPct val="0"/>
              </a:spcBef>
              <a:buClrTx/>
              <a:buFontTx/>
              <a:buNone/>
            </a:pPr>
            <a:r>
              <a:rPr lang="zh-CN" altLang="en-US" sz="1800" b="0" dirty="0"/>
              <a:t>       虚拟地址</a:t>
            </a:r>
            <a:r>
              <a:rPr lang="en-US" altLang="zh-CN" sz="1800" b="0" dirty="0"/>
              <a:t>0</a:t>
            </a:r>
            <a:r>
              <a:rPr lang="zh-CN" altLang="en-US" sz="1800" b="0" dirty="0"/>
              <a:t>被送往</a:t>
            </a:r>
            <a:r>
              <a:rPr lang="en-US" altLang="zh-CN" sz="1800" b="0" dirty="0"/>
              <a:t>MMU</a:t>
            </a:r>
            <a:r>
              <a:rPr lang="zh-CN" altLang="en-US" sz="1800" b="0" dirty="0"/>
              <a:t>，</a:t>
            </a:r>
            <a:r>
              <a:rPr lang="en-US" altLang="zh-CN" sz="1800" b="0" dirty="0"/>
              <a:t>MMU</a:t>
            </a:r>
            <a:r>
              <a:rPr lang="zh-CN" altLang="en-US" sz="1800" b="0" dirty="0"/>
              <a:t>发现该地址在页</a:t>
            </a:r>
            <a:r>
              <a:rPr lang="en-US" altLang="zh-CN" sz="1800" b="0" dirty="0"/>
              <a:t>0</a:t>
            </a:r>
            <a:r>
              <a:rPr lang="zh-CN" altLang="en-US" sz="1800" b="0" dirty="0"/>
              <a:t>（</a:t>
            </a:r>
            <a:r>
              <a:rPr lang="en-US" altLang="zh-CN" sz="1800" b="0" dirty="0"/>
              <a:t>0</a:t>
            </a:r>
            <a:r>
              <a:rPr lang="zh-CN" altLang="en-US" sz="1800" b="0" dirty="0"/>
              <a:t>～</a:t>
            </a:r>
            <a:r>
              <a:rPr lang="en-US" altLang="zh-CN" sz="1800" b="0" dirty="0"/>
              <a:t>4095</a:t>
            </a:r>
            <a:r>
              <a:rPr lang="zh-CN" altLang="en-US" sz="1800" b="0" dirty="0"/>
              <a:t>）的范围内，页</a:t>
            </a:r>
            <a:r>
              <a:rPr lang="en-US" altLang="zh-CN" sz="1800" b="0" dirty="0"/>
              <a:t>0</a:t>
            </a:r>
            <a:r>
              <a:rPr lang="zh-CN" altLang="en-US" sz="1800" b="0" dirty="0"/>
              <a:t>所映射的页框为</a:t>
            </a:r>
            <a:r>
              <a:rPr lang="en-US" altLang="zh-CN" sz="1800" b="0" dirty="0"/>
              <a:t>2</a:t>
            </a:r>
            <a:r>
              <a:rPr lang="zh-CN" altLang="en-US" sz="1800" b="0" dirty="0"/>
              <a:t>（页框</a:t>
            </a:r>
            <a:r>
              <a:rPr lang="en-US" altLang="zh-CN" sz="1800" b="0" dirty="0"/>
              <a:t>2</a:t>
            </a:r>
            <a:r>
              <a:rPr lang="zh-CN" altLang="en-US" sz="1800" b="0" dirty="0"/>
              <a:t>的地址范围是</a:t>
            </a:r>
            <a:r>
              <a:rPr lang="en-US" altLang="zh-CN" sz="1800" b="0" dirty="0"/>
              <a:t>8192</a:t>
            </a:r>
            <a:r>
              <a:rPr lang="zh-CN" altLang="en-US" sz="1800" b="0" dirty="0"/>
              <a:t>～</a:t>
            </a:r>
            <a:r>
              <a:rPr lang="en-US" altLang="zh-CN" sz="1800" b="0" dirty="0"/>
              <a:t>12287</a:t>
            </a:r>
            <a:r>
              <a:rPr lang="zh-CN" altLang="en-US" sz="1800" b="0" dirty="0"/>
              <a:t>）。因此</a:t>
            </a:r>
            <a:r>
              <a:rPr lang="en-US" altLang="zh-CN" sz="1800" b="0" dirty="0"/>
              <a:t>MMU</a:t>
            </a:r>
            <a:r>
              <a:rPr lang="zh-CN" altLang="en-US" sz="1800" b="0" dirty="0"/>
              <a:t>将该虚拟地址转化为物理地址</a:t>
            </a:r>
            <a:r>
              <a:rPr lang="en-US" altLang="zh-CN" sz="1800" b="0" dirty="0"/>
              <a:t>8192</a:t>
            </a:r>
            <a:r>
              <a:rPr lang="zh-CN" altLang="en-US" sz="1800" b="0" dirty="0"/>
              <a:t>，并把地址</a:t>
            </a:r>
            <a:r>
              <a:rPr lang="en-US" altLang="zh-CN" sz="1800" b="0" dirty="0"/>
              <a:t>8192</a:t>
            </a:r>
            <a:r>
              <a:rPr lang="zh-CN" altLang="en-US" sz="1800" b="0" dirty="0"/>
              <a:t>送到内存地址总线上。内存对地址的映射过程并不清楚，它只是接收到一个对地址</a:t>
            </a:r>
            <a:r>
              <a:rPr lang="en-US" altLang="zh-CN" sz="1800" b="0" dirty="0"/>
              <a:t>8192</a:t>
            </a:r>
            <a:r>
              <a:rPr lang="zh-CN" altLang="en-US" sz="1800" b="0" dirty="0"/>
              <a:t>的访问请求并执行。</a:t>
            </a:r>
            <a:endParaRPr lang="zh-CN" altLang="en-US" sz="1800" b="0" dirty="0"/>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ECB46FFB-19CE-4E06-BF46-369D6FC3A398}"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a:t>
            </a:r>
            <a:r>
              <a:rPr lang="en-US" altLang="zh-CN" kern="0" dirty="0"/>
              <a:t>MMU</a:t>
            </a:r>
            <a:r>
              <a:rPr lang="zh-CN" altLang="en-US" kern="0" dirty="0"/>
              <a:t>）</a:t>
            </a:r>
            <a:endParaRPr lang="zh-CN" altLang="en-US" kern="0" dirty="0">
              <a:solidFill>
                <a:srgbClr val="FF0000"/>
              </a:solidFill>
            </a:endParaRPr>
          </a:p>
        </p:txBody>
      </p:sp>
      <p:sp>
        <p:nvSpPr>
          <p:cNvPr id="7" name="文本框 6"/>
          <p:cNvSpPr txBox="1"/>
          <p:nvPr/>
        </p:nvSpPr>
        <p:spPr>
          <a:xfrm>
            <a:off x="479376" y="890400"/>
            <a:ext cx="4536504" cy="461665"/>
          </a:xfrm>
          <a:prstGeom prst="rect">
            <a:avLst/>
          </a:prstGeom>
          <a:noFill/>
        </p:spPr>
        <p:txBody>
          <a:bodyPr wrap="square">
            <a:spAutoFit/>
          </a:bodyPr>
          <a:lstStyle/>
          <a:p>
            <a:r>
              <a:rPr lang="zh-CN" altLang="en-US" sz="2400" dirty="0">
                <a:solidFill>
                  <a:srgbClr val="0070C0"/>
                </a:solidFill>
                <a:latin typeface="Times New Roman" panose="02020603050405020304" pitchFamily="18" charset="0"/>
                <a:ea typeface="+mn-ea"/>
                <a:cs typeface="Times New Roman" panose="02020603050405020304" pitchFamily="18" charset="0"/>
              </a:rPr>
              <a:t>内存管理单元</a:t>
            </a:r>
            <a:r>
              <a:rPr lang="en-US" altLang="zh-CN" sz="2400" dirty="0">
                <a:solidFill>
                  <a:srgbClr val="0070C0"/>
                </a:solidFill>
                <a:latin typeface="Times New Roman" panose="02020603050405020304" pitchFamily="18" charset="0"/>
                <a:ea typeface="+mn-ea"/>
                <a:cs typeface="Times New Roman" panose="02020603050405020304" pitchFamily="18" charset="0"/>
              </a:rPr>
              <a:t>MMU</a:t>
            </a:r>
            <a:endParaRPr lang="zh-CN" altLang="en-US" sz="2400" dirty="0">
              <a:solidFill>
                <a:srgbClr val="0070C0"/>
              </a:solidFill>
              <a:latin typeface="Times New Roman" panose="02020603050405020304" pitchFamily="18" charset="0"/>
              <a:ea typeface="+mn-ea"/>
              <a:cs typeface="Times New Roman" panose="02020603050405020304" pitchFamily="18" charset="0"/>
            </a:endParaRPr>
          </a:p>
        </p:txBody>
      </p:sp>
      <p:sp>
        <p:nvSpPr>
          <p:cNvPr id="9" name="文本框 8"/>
          <p:cNvSpPr txBox="1"/>
          <p:nvPr/>
        </p:nvSpPr>
        <p:spPr>
          <a:xfrm>
            <a:off x="623392" y="1533226"/>
            <a:ext cx="10513168" cy="2802562"/>
          </a:xfrm>
          <a:prstGeom prst="rect">
            <a:avLst/>
          </a:prstGeom>
          <a:noFill/>
        </p:spPr>
        <p:txBody>
          <a:bodyPr wrap="square">
            <a:spAutoFit/>
          </a:bodyPr>
          <a:lstStyle/>
          <a:p>
            <a:pPr marL="285750" indent="-285750" algn="just" eaLnBrk="1" hangingPunct="1">
              <a:lnSpc>
                <a:spcPct val="150000"/>
              </a:lnSpc>
              <a:buFont typeface="Wingdings" panose="05000000000000000000" pitchFamily="2" charset="2"/>
              <a:buChar char="p"/>
            </a:pPr>
            <a:r>
              <a:rPr lang="en-US" altLang="zh-CN" sz="2000" dirty="0"/>
              <a:t>MMU</a:t>
            </a:r>
            <a:r>
              <a:rPr lang="zh-CN" altLang="en-US" sz="2000" dirty="0"/>
              <a:t>的</a:t>
            </a:r>
            <a:r>
              <a:rPr lang="zh-CN" altLang="en-US" sz="2000" dirty="0">
                <a:solidFill>
                  <a:srgbClr val="0070C0"/>
                </a:solidFill>
              </a:rPr>
              <a:t>重要任务</a:t>
            </a:r>
            <a:r>
              <a:rPr lang="zh-CN" altLang="en-US" sz="2000" dirty="0"/>
              <a:t>：让每个任务都运行在各自的虚拟存储空间中</a:t>
            </a:r>
            <a:endParaRPr lang="en-US" altLang="zh-CN" sz="2000" dirty="0"/>
          </a:p>
          <a:p>
            <a:pPr marL="285750" indent="-285750" algn="just" eaLnBrk="1" hangingPunct="1">
              <a:lnSpc>
                <a:spcPct val="150000"/>
              </a:lnSpc>
              <a:buFont typeface="Wingdings" panose="05000000000000000000" pitchFamily="2" charset="2"/>
              <a:buChar char="p"/>
            </a:pPr>
            <a:r>
              <a:rPr lang="en-US" altLang="zh-CN" sz="2000" dirty="0"/>
              <a:t>MMU</a:t>
            </a:r>
            <a:r>
              <a:rPr lang="zh-CN" altLang="en-US" sz="2000" dirty="0"/>
              <a:t>作为转换器，将程序和数据的虚拟地址转换成实际的物理地址，实现虚拟地址存储空间到物理存储空间的映射</a:t>
            </a:r>
            <a:endParaRPr lang="en-US" altLang="zh-CN" sz="2000" dirty="0"/>
          </a:p>
          <a:p>
            <a:pPr marL="285750" indent="-285750" algn="just" eaLnBrk="1" hangingPunct="1">
              <a:lnSpc>
                <a:spcPct val="150000"/>
              </a:lnSpc>
              <a:buFont typeface="Wingdings" panose="05000000000000000000" pitchFamily="2" charset="2"/>
              <a:buChar char="p"/>
            </a:pPr>
            <a:r>
              <a:rPr lang="en-US" altLang="zh-CN" sz="2000" dirty="0"/>
              <a:t>MMU</a:t>
            </a:r>
            <a:r>
              <a:rPr lang="zh-CN" altLang="en-US" sz="2000" dirty="0"/>
              <a:t>的其他重要功能</a:t>
            </a:r>
            <a:endParaRPr lang="en-US" altLang="zh-CN" sz="2000" dirty="0"/>
          </a:p>
          <a:p>
            <a:pPr marL="702310" indent="-342900" algn="just" eaLnBrk="1" hangingPunct="1">
              <a:lnSpc>
                <a:spcPct val="150000"/>
              </a:lnSpc>
              <a:buFont typeface="Wingdings" panose="05000000000000000000" pitchFamily="2" charset="2"/>
              <a:buChar char="ü"/>
            </a:pPr>
            <a:r>
              <a:rPr lang="zh-CN" altLang="en-US" sz="2000" dirty="0"/>
              <a:t>存储器访问权限的控制，提供硬件机制的内存访问权限</a:t>
            </a:r>
            <a:endParaRPr lang="en-US" altLang="zh-CN" sz="2000" dirty="0"/>
          </a:p>
          <a:p>
            <a:pPr marL="702310" indent="-342900" algn="just" eaLnBrk="1" hangingPunct="1">
              <a:lnSpc>
                <a:spcPct val="150000"/>
              </a:lnSpc>
              <a:buFont typeface="Wingdings" panose="05000000000000000000" pitchFamily="2" charset="2"/>
              <a:buChar char="ü"/>
            </a:pPr>
            <a:r>
              <a:rPr lang="zh-CN" altLang="en-US" sz="2000" dirty="0"/>
              <a:t>设置虚拟存储空间缓冲的特性</a:t>
            </a:r>
            <a:endParaRPr lang="en-US" altLang="zh-CN" sz="2000" dirty="0"/>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ECB46FFB-19CE-4E06-BF46-369D6FC3A398}"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a:t>
            </a:r>
            <a:r>
              <a:rPr lang="en-US" altLang="zh-CN" kern="0" dirty="0"/>
              <a:t>MMU</a:t>
            </a:r>
            <a:r>
              <a:rPr lang="zh-CN" altLang="en-US" kern="0" dirty="0"/>
              <a:t>）</a:t>
            </a:r>
            <a:endParaRPr lang="zh-CN" altLang="en-US" kern="0" dirty="0">
              <a:solidFill>
                <a:srgbClr val="FF0000"/>
              </a:solidFill>
            </a:endParaRPr>
          </a:p>
        </p:txBody>
      </p:sp>
      <p:sp>
        <p:nvSpPr>
          <p:cNvPr id="7" name="文本框 6"/>
          <p:cNvSpPr txBox="1"/>
          <p:nvPr/>
        </p:nvSpPr>
        <p:spPr>
          <a:xfrm>
            <a:off x="479376" y="890400"/>
            <a:ext cx="4536504" cy="461665"/>
          </a:xfrm>
          <a:prstGeom prst="rect">
            <a:avLst/>
          </a:prstGeom>
          <a:noFill/>
        </p:spPr>
        <p:txBody>
          <a:bodyPr wrap="square">
            <a:spAutoFit/>
          </a:bodyPr>
          <a:lstStyle/>
          <a:p>
            <a:r>
              <a:rPr lang="zh-CN" altLang="en-US" sz="2400" dirty="0">
                <a:solidFill>
                  <a:srgbClr val="0070C0"/>
                </a:solidFill>
                <a:latin typeface="Times New Roman" panose="02020603050405020304" pitchFamily="18" charset="0"/>
                <a:ea typeface="+mn-ea"/>
                <a:cs typeface="Times New Roman" panose="02020603050405020304" pitchFamily="18" charset="0"/>
              </a:rPr>
              <a:t>内存管理单元</a:t>
            </a:r>
            <a:r>
              <a:rPr lang="en-US" altLang="zh-CN" sz="2400" dirty="0">
                <a:solidFill>
                  <a:srgbClr val="0070C0"/>
                </a:solidFill>
                <a:latin typeface="Times New Roman" panose="02020603050405020304" pitchFamily="18" charset="0"/>
                <a:ea typeface="+mn-ea"/>
                <a:cs typeface="Times New Roman" panose="02020603050405020304" pitchFamily="18" charset="0"/>
              </a:rPr>
              <a:t>MMU</a:t>
            </a:r>
            <a:endParaRPr lang="zh-CN" altLang="en-US" sz="2400" dirty="0">
              <a:solidFill>
                <a:srgbClr val="0070C0"/>
              </a:solidFill>
              <a:latin typeface="Times New Roman" panose="02020603050405020304" pitchFamily="18" charset="0"/>
              <a:ea typeface="+mn-ea"/>
              <a:cs typeface="Times New Roman" panose="02020603050405020304" pitchFamily="18" charset="0"/>
            </a:endParaRPr>
          </a:p>
        </p:txBody>
      </p:sp>
      <p:sp>
        <p:nvSpPr>
          <p:cNvPr id="9" name="文本框 8"/>
          <p:cNvSpPr txBox="1"/>
          <p:nvPr/>
        </p:nvSpPr>
        <p:spPr>
          <a:xfrm>
            <a:off x="623392" y="1533226"/>
            <a:ext cx="10513168" cy="3264227"/>
          </a:xfrm>
          <a:prstGeom prst="rect">
            <a:avLst/>
          </a:prstGeom>
          <a:noFill/>
        </p:spPr>
        <p:txBody>
          <a:bodyPr wrap="square">
            <a:spAutoFit/>
          </a:bodyPr>
          <a:lstStyle/>
          <a:p>
            <a:pPr marL="285750" indent="-285750" algn="just" eaLnBrk="1" hangingPunct="1">
              <a:lnSpc>
                <a:spcPct val="150000"/>
              </a:lnSpc>
              <a:buFont typeface="Wingdings" panose="05000000000000000000" pitchFamily="2" charset="2"/>
              <a:buChar char="p"/>
            </a:pPr>
            <a:r>
              <a:rPr lang="en-US" altLang="zh-CN" sz="2000" b="0" dirty="0"/>
              <a:t>MMU</a:t>
            </a:r>
            <a:r>
              <a:rPr lang="zh-CN" altLang="en-US" sz="2000" b="0" dirty="0"/>
              <a:t>中的虚拟地址转换成实际的物理地址的变换过程是通过两级页表实现的。</a:t>
            </a:r>
            <a:endParaRPr lang="en-US" altLang="zh-CN" sz="2000" b="0" dirty="0"/>
          </a:p>
          <a:p>
            <a:pPr algn="just" eaLnBrk="1" hangingPunct="1">
              <a:lnSpc>
                <a:spcPct val="150000"/>
              </a:lnSpc>
            </a:pPr>
            <a:r>
              <a:rPr lang="zh-CN" altLang="en-US" sz="2000" dirty="0"/>
              <a:t>      </a:t>
            </a:r>
            <a:r>
              <a:rPr lang="zh-CN" altLang="en-US" sz="2000" dirty="0">
                <a:solidFill>
                  <a:srgbClr val="0070C0"/>
                </a:solidFill>
              </a:rPr>
              <a:t>一级页表中包含有以段为单位的地址变换条目以及指向二级页表的指针：</a:t>
            </a:r>
            <a:endParaRPr lang="en-US" altLang="zh-CN" sz="2000" dirty="0">
              <a:solidFill>
                <a:srgbClr val="0070C0"/>
              </a:solidFill>
            </a:endParaRPr>
          </a:p>
          <a:p>
            <a:pPr marL="1004570" indent="-285750" algn="just" eaLnBrk="1" hangingPunct="1">
              <a:lnSpc>
                <a:spcPct val="150000"/>
              </a:lnSpc>
              <a:buFont typeface="Wingdings" panose="05000000000000000000" pitchFamily="2" charset="2"/>
              <a:buChar char="ü"/>
            </a:pPr>
            <a:r>
              <a:rPr lang="zh-CN" altLang="en-US" sz="2000" dirty="0"/>
              <a:t>  一级页表实现的地址映射力度较大</a:t>
            </a:r>
            <a:endParaRPr lang="en-US" altLang="zh-CN" sz="2000" dirty="0"/>
          </a:p>
          <a:p>
            <a:pPr marL="1004570" indent="-285750" algn="just" eaLnBrk="1" hangingPunct="1">
              <a:lnSpc>
                <a:spcPct val="150000"/>
              </a:lnSpc>
              <a:buFont typeface="Wingdings" panose="05000000000000000000" pitchFamily="2" charset="2"/>
              <a:buChar char="ü"/>
            </a:pPr>
            <a:r>
              <a:rPr lang="en-US" altLang="zh-CN" sz="2000" dirty="0"/>
              <a:t> </a:t>
            </a:r>
            <a:r>
              <a:rPr lang="zh-CN" altLang="en-US" sz="2000" dirty="0"/>
              <a:t>以段为单位的地址变换过程只需要一级页表</a:t>
            </a:r>
            <a:endParaRPr lang="en-US" altLang="zh-CN" sz="2000" dirty="0"/>
          </a:p>
          <a:p>
            <a:pPr algn="just" eaLnBrk="1" hangingPunct="1">
              <a:lnSpc>
                <a:spcPct val="150000"/>
              </a:lnSpc>
            </a:pPr>
            <a:r>
              <a:rPr lang="en-US" altLang="zh-CN" sz="2000" dirty="0"/>
              <a:t>      </a:t>
            </a:r>
            <a:r>
              <a:rPr lang="zh-CN" altLang="en-US" sz="2000" dirty="0">
                <a:solidFill>
                  <a:srgbClr val="0070C0"/>
                </a:solidFill>
              </a:rPr>
              <a:t>二级页表中包含有以大页和小页为单位的地址变换条目：</a:t>
            </a:r>
            <a:endParaRPr lang="en-US" altLang="zh-CN" sz="2000" dirty="0">
              <a:solidFill>
                <a:srgbClr val="0070C0"/>
              </a:solidFill>
            </a:endParaRPr>
          </a:p>
          <a:p>
            <a:pPr marL="1004570" indent="-285750" algn="just" eaLnBrk="1" hangingPunct="1">
              <a:lnSpc>
                <a:spcPct val="150000"/>
              </a:lnSpc>
              <a:buFont typeface="Wingdings" panose="05000000000000000000" pitchFamily="2" charset="2"/>
              <a:buChar char="ü"/>
            </a:pPr>
            <a:r>
              <a:rPr lang="zh-CN" altLang="en-US" sz="2000" dirty="0"/>
              <a:t>有一种类型的二级页表还包含有以极小页为单位的地址变换条目</a:t>
            </a:r>
            <a:endParaRPr lang="en-US" altLang="zh-CN" sz="2000" dirty="0"/>
          </a:p>
          <a:p>
            <a:pPr marL="1004570" indent="-285750" algn="just" eaLnBrk="1" hangingPunct="1">
              <a:lnSpc>
                <a:spcPct val="150000"/>
              </a:lnSpc>
              <a:buFont typeface="Wingdings" panose="05000000000000000000" pitchFamily="2" charset="2"/>
              <a:buChar char="ü"/>
            </a:pPr>
            <a:r>
              <a:rPr lang="zh-CN" altLang="en-US" sz="2000" dirty="0"/>
              <a:t>以页为单位的地址变换过程需要二级页表</a:t>
            </a:r>
            <a:endParaRPr lang="en-US" altLang="zh-CN" sz="20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1" name="Rectangle 3"/>
          <p:cNvSpPr>
            <a:spLocks noGrp="1" noChangeArrowheads="1"/>
          </p:cNvSpPr>
          <p:nvPr>
            <p:ph idx="1"/>
          </p:nvPr>
        </p:nvSpPr>
        <p:spPr>
          <a:xfrm>
            <a:off x="119336" y="945356"/>
            <a:ext cx="11809312" cy="4967287"/>
          </a:xfrm>
        </p:spPr>
        <p:txBody>
          <a:bodyPr/>
          <a:lstStyle/>
          <a:p>
            <a:pPr eaLnBrk="1" hangingPunct="1">
              <a:lnSpc>
                <a:spcPct val="135000"/>
              </a:lnSpc>
              <a:spcBef>
                <a:spcPct val="45000"/>
              </a:spcBef>
              <a:buSzPct val="125000"/>
              <a:buFont typeface="Wingdings" panose="05000000000000000000" pitchFamily="2" charset="2"/>
              <a:buBlip>
                <a:blip r:embed="rId1"/>
              </a:buBlip>
            </a:pPr>
            <a:r>
              <a:rPr lang="zh-CN" altLang="en-US" sz="2800" dirty="0"/>
              <a:t>嵌入式处理器是嵌入式系统最核心的部件。</a:t>
            </a:r>
            <a:endParaRPr lang="zh-CN" altLang="en-US" sz="2800" dirty="0"/>
          </a:p>
          <a:p>
            <a:pPr eaLnBrk="1" hangingPunct="1">
              <a:lnSpc>
                <a:spcPct val="135000"/>
              </a:lnSpc>
              <a:spcBef>
                <a:spcPct val="45000"/>
              </a:spcBef>
              <a:buSzPct val="125000"/>
              <a:buFont typeface="Wingdings" panose="05000000000000000000" pitchFamily="2" charset="2"/>
              <a:buBlip>
                <a:blip r:embed="rId1"/>
              </a:buBlip>
            </a:pPr>
            <a:r>
              <a:rPr lang="en-US" altLang="zh-CN" sz="2800" dirty="0"/>
              <a:t>RISC</a:t>
            </a:r>
            <a:r>
              <a:rPr lang="zh-CN" altLang="en-US" sz="2800" dirty="0"/>
              <a:t>结构已经被证明是嵌入式处理器最适合的结构。</a:t>
            </a:r>
            <a:endParaRPr lang="zh-CN" altLang="en-US" sz="2800" dirty="0"/>
          </a:p>
          <a:p>
            <a:pPr eaLnBrk="1" hangingPunct="1">
              <a:lnSpc>
                <a:spcPct val="135000"/>
              </a:lnSpc>
              <a:spcBef>
                <a:spcPct val="45000"/>
              </a:spcBef>
              <a:buSzPct val="125000"/>
              <a:buFont typeface="Wingdings" panose="05000000000000000000" pitchFamily="2" charset="2"/>
              <a:buBlip>
                <a:blip r:embed="rId1"/>
              </a:buBlip>
            </a:pPr>
            <a:r>
              <a:rPr lang="en-US" altLang="zh-CN" sz="2800" dirty="0"/>
              <a:t>ARM</a:t>
            </a:r>
            <a:r>
              <a:rPr lang="zh-CN" altLang="en-US" sz="2800" dirty="0"/>
              <a:t>处理器是真正意义上的</a:t>
            </a:r>
            <a:r>
              <a:rPr lang="en-US" altLang="zh-CN" sz="2800" dirty="0"/>
              <a:t>RISC</a:t>
            </a:r>
            <a:r>
              <a:rPr lang="zh-CN" altLang="en-US" sz="2800" dirty="0"/>
              <a:t>结构的处理器，且具有处理速度快、功耗低、价格便宜等方面的优点，得到了广泛使用。 </a:t>
            </a:r>
            <a:endParaRPr lang="zh-CN" altLang="en-US" sz="280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C7C1D813-8426-4D27-BAB5-C3CC73697CC3}"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9" name="Rectangle 2"/>
          <p:cNvSpPr txBox="1">
            <a:spLocks noChangeArrowheads="1"/>
          </p:cNvSpPr>
          <p:nvPr/>
        </p:nvSpPr>
        <p:spPr bwMode="auto">
          <a:xfrm>
            <a:off x="0" y="-13960"/>
            <a:ext cx="7543800" cy="666750"/>
          </a:xfrm>
          <a:prstGeom prst="rect">
            <a:avLst/>
          </a:prstGeom>
          <a:noFill/>
          <a:ln>
            <a:noFill/>
          </a:ln>
          <a:effectLst/>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1" fontAlgn="base" hangingPunct="1">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1" fontAlgn="base" hangingPunct="1">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defRPr/>
            </a:pPr>
            <a:r>
              <a:rPr lang="zh-CN" altLang="en-US" sz="3200" kern="0" dirty="0"/>
              <a:t>嵌入式处理器</a:t>
            </a:r>
            <a:r>
              <a:rPr lang="en-US" altLang="zh-CN" sz="3200" kern="0" dirty="0"/>
              <a:t>—</a:t>
            </a:r>
            <a:r>
              <a:rPr lang="zh-CN" altLang="en-US" sz="3200" kern="0" dirty="0"/>
              <a:t>概述 </a:t>
            </a:r>
            <a:endParaRPr lang="zh-CN" altLang="en-US" sz="3200"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0851">
                                            <p:txEl>
                                              <p:pRg st="0" end="0"/>
                                            </p:txEl>
                                          </p:spTgt>
                                        </p:tgtEl>
                                        <p:attrNameLst>
                                          <p:attrName>style.visibility</p:attrName>
                                        </p:attrNameLst>
                                      </p:cBhvr>
                                      <p:to>
                                        <p:strVal val="visible"/>
                                      </p:to>
                                    </p:set>
                                    <p:animEffect transition="in" filter="dissolve">
                                      <p:cBhvr>
                                        <p:cTn id="7" dur="500"/>
                                        <p:tgtEl>
                                          <p:spTgt spid="590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0851">
                                            <p:txEl>
                                              <p:pRg st="1" end="1"/>
                                            </p:txEl>
                                          </p:spTgt>
                                        </p:tgtEl>
                                        <p:attrNameLst>
                                          <p:attrName>style.visibility</p:attrName>
                                        </p:attrNameLst>
                                      </p:cBhvr>
                                      <p:to>
                                        <p:strVal val="visible"/>
                                      </p:to>
                                    </p:set>
                                    <p:animEffect transition="in" filter="dissolve">
                                      <p:cBhvr>
                                        <p:cTn id="12" dur="500"/>
                                        <p:tgtEl>
                                          <p:spTgt spid="590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90851">
                                            <p:txEl>
                                              <p:pRg st="2" end="2"/>
                                            </p:txEl>
                                          </p:spTgt>
                                        </p:tgtEl>
                                        <p:attrNameLst>
                                          <p:attrName>style.visibility</p:attrName>
                                        </p:attrNameLst>
                                      </p:cBhvr>
                                      <p:to>
                                        <p:strVal val="visible"/>
                                      </p:to>
                                    </p:set>
                                    <p:animEffect transition="in" filter="dissolve">
                                      <p:cBhvr>
                                        <p:cTn id="17" dur="500"/>
                                        <p:tgtEl>
                                          <p:spTgt spid="590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ECB46FFB-19CE-4E06-BF46-369D6FC3A398}"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a:t>
            </a:r>
            <a:r>
              <a:rPr lang="en-US" altLang="zh-CN" kern="0" dirty="0"/>
              <a:t>Cache</a:t>
            </a:r>
            <a:r>
              <a:rPr lang="zh-CN" altLang="en-US" kern="0" dirty="0"/>
              <a:t>）</a:t>
            </a:r>
            <a:endParaRPr lang="zh-CN" altLang="en-US" kern="0" dirty="0">
              <a:solidFill>
                <a:srgbClr val="FF0000"/>
              </a:solidFill>
            </a:endParaRPr>
          </a:p>
        </p:txBody>
      </p:sp>
      <p:sp>
        <p:nvSpPr>
          <p:cNvPr id="7" name="文本框 6"/>
          <p:cNvSpPr txBox="1"/>
          <p:nvPr/>
        </p:nvSpPr>
        <p:spPr>
          <a:xfrm>
            <a:off x="479376" y="890400"/>
            <a:ext cx="4536504" cy="523220"/>
          </a:xfrm>
          <a:prstGeom prst="rect">
            <a:avLst/>
          </a:prstGeom>
          <a:noFill/>
        </p:spPr>
        <p:txBody>
          <a:bodyPr wrap="square">
            <a:spAutoFit/>
          </a:bodyPr>
          <a:lstStyle/>
          <a:p>
            <a:r>
              <a:rPr lang="en-US" altLang="zh-CN" sz="2800" dirty="0">
                <a:solidFill>
                  <a:srgbClr val="0070C0"/>
                </a:solidFill>
                <a:latin typeface="Times New Roman" panose="02020603050405020304" pitchFamily="18" charset="0"/>
                <a:ea typeface="+mn-ea"/>
                <a:cs typeface="Times New Roman" panose="02020603050405020304" pitchFamily="18" charset="0"/>
              </a:rPr>
              <a:t>4. </a:t>
            </a:r>
            <a:r>
              <a:rPr lang="zh-CN" altLang="en-US" sz="2800" dirty="0">
                <a:solidFill>
                  <a:srgbClr val="0070C0"/>
                </a:solidFill>
                <a:latin typeface="Times New Roman" panose="02020603050405020304" pitchFamily="18" charset="0"/>
                <a:ea typeface="+mn-ea"/>
                <a:cs typeface="Times New Roman" panose="02020603050405020304" pitchFamily="18" charset="0"/>
              </a:rPr>
              <a:t>高速缓冲存储器</a:t>
            </a:r>
            <a:r>
              <a:rPr lang="en-US" altLang="zh-CN" sz="2800" dirty="0">
                <a:solidFill>
                  <a:srgbClr val="0070C0"/>
                </a:solidFill>
                <a:latin typeface="Times New Roman" panose="02020603050405020304" pitchFamily="18" charset="0"/>
                <a:ea typeface="+mn-ea"/>
                <a:cs typeface="Times New Roman" panose="02020603050405020304" pitchFamily="18" charset="0"/>
              </a:rPr>
              <a:t>Cache</a:t>
            </a:r>
            <a:endParaRPr lang="zh-CN" altLang="en-US" sz="2800" dirty="0">
              <a:solidFill>
                <a:srgbClr val="0070C0"/>
              </a:solidFill>
              <a:latin typeface="Times New Roman" panose="02020603050405020304" pitchFamily="18" charset="0"/>
              <a:ea typeface="+mn-ea"/>
              <a:cs typeface="Times New Roman" panose="02020603050405020304" pitchFamily="18" charset="0"/>
            </a:endParaRPr>
          </a:p>
        </p:txBody>
      </p:sp>
      <p:sp>
        <p:nvSpPr>
          <p:cNvPr id="9" name="文本框 8"/>
          <p:cNvSpPr txBox="1"/>
          <p:nvPr/>
        </p:nvSpPr>
        <p:spPr>
          <a:xfrm>
            <a:off x="623392" y="1533226"/>
            <a:ext cx="10513168" cy="4190314"/>
          </a:xfrm>
          <a:prstGeom prst="rect">
            <a:avLst/>
          </a:prstGeom>
          <a:noFill/>
        </p:spPr>
        <p:txBody>
          <a:bodyPr wrap="square">
            <a:spAutoFit/>
          </a:bodyPr>
          <a:lstStyle/>
          <a:p>
            <a:pPr marL="285750" indent="-285750" algn="just" eaLnBrk="1" hangingPunct="1">
              <a:lnSpc>
                <a:spcPct val="150000"/>
              </a:lnSpc>
              <a:buFont typeface="Wingdings" panose="05000000000000000000" pitchFamily="2" charset="2"/>
              <a:buChar char="p"/>
            </a:pPr>
            <a:r>
              <a:rPr lang="en-US" altLang="zh-CN" sz="2000" b="0" dirty="0"/>
              <a:t>Cache</a:t>
            </a:r>
            <a:r>
              <a:rPr lang="zh-CN" altLang="en-US" sz="2000" b="0" dirty="0"/>
              <a:t>是一种小容量、高速度的存储器，用于处理器与主存之间存放当前被使用的主存内容，以减少访问主存的等待时间。</a:t>
            </a:r>
            <a:endParaRPr lang="en-US" altLang="zh-CN" sz="2000" b="0" dirty="0"/>
          </a:p>
          <a:p>
            <a:pPr marL="1061720" indent="-342900" algn="just" eaLnBrk="1" hangingPunct="1">
              <a:lnSpc>
                <a:spcPct val="150000"/>
              </a:lnSpc>
              <a:buFont typeface="Wingdings" panose="05000000000000000000" pitchFamily="2" charset="2"/>
              <a:buChar char="ü"/>
            </a:pPr>
            <a:r>
              <a:rPr lang="zh-CN" altLang="en-US" sz="2000" dirty="0"/>
              <a:t> </a:t>
            </a:r>
            <a:r>
              <a:rPr lang="en-US" altLang="zh-CN" sz="2000" b="0" dirty="0"/>
              <a:t>Cache</a:t>
            </a:r>
            <a:r>
              <a:rPr lang="zh-CN" altLang="en-US" sz="2000" b="0" dirty="0"/>
              <a:t>通常和处理器核在同一个芯片上</a:t>
            </a:r>
            <a:endParaRPr lang="en-US" altLang="zh-CN" sz="2000" b="0" dirty="0"/>
          </a:p>
          <a:p>
            <a:pPr marL="285750" indent="-285750" algn="just" eaLnBrk="1" hangingPunct="1">
              <a:lnSpc>
                <a:spcPct val="150000"/>
              </a:lnSpc>
              <a:buFont typeface="Wingdings" panose="05000000000000000000" pitchFamily="2" charset="2"/>
              <a:buChar char="p"/>
            </a:pPr>
            <a:r>
              <a:rPr lang="en-US" altLang="zh-CN" sz="2000" dirty="0"/>
              <a:t>Cache</a:t>
            </a:r>
            <a:r>
              <a:rPr lang="zh-CN" altLang="en-US" sz="2000" dirty="0"/>
              <a:t>一般和写缓存一起使用</a:t>
            </a:r>
            <a:r>
              <a:rPr lang="zh-CN" altLang="en-US" sz="2000" b="0" dirty="0"/>
              <a:t> </a:t>
            </a:r>
            <a:endParaRPr lang="en-US" altLang="zh-CN" sz="2000" b="0" dirty="0"/>
          </a:p>
          <a:p>
            <a:pPr marL="1004570" indent="-285750" algn="just" eaLnBrk="1" hangingPunct="1">
              <a:lnSpc>
                <a:spcPct val="150000"/>
              </a:lnSpc>
              <a:buFont typeface="Wingdings" panose="05000000000000000000" pitchFamily="2" charset="2"/>
              <a:buChar char="ü"/>
            </a:pPr>
            <a:r>
              <a:rPr lang="zh-CN" altLang="en-US" sz="2000" dirty="0"/>
              <a:t> </a:t>
            </a:r>
            <a:r>
              <a:rPr lang="zh-CN" altLang="en-US" sz="2000" b="0" dirty="0"/>
              <a:t>写缓存是一个非常小的先进先出（</a:t>
            </a:r>
            <a:r>
              <a:rPr lang="en-US" altLang="zh-CN" sz="2000" b="0" dirty="0"/>
              <a:t>FIFO</a:t>
            </a:r>
            <a:r>
              <a:rPr lang="zh-CN" altLang="en-US" sz="2000" b="0" dirty="0"/>
              <a:t>）存储器，位于处理核和主存之间</a:t>
            </a:r>
            <a:endParaRPr lang="en-US" altLang="zh-CN" sz="2000" dirty="0"/>
          </a:p>
          <a:p>
            <a:pPr marL="1004570" indent="-285750" algn="just" eaLnBrk="1" hangingPunct="1">
              <a:lnSpc>
                <a:spcPct val="150000"/>
              </a:lnSpc>
              <a:buFont typeface="Wingdings" panose="05000000000000000000" pitchFamily="2" charset="2"/>
              <a:buChar char="ü"/>
            </a:pPr>
            <a:r>
              <a:rPr lang="en-US" altLang="zh-CN" sz="2000" dirty="0"/>
              <a:t> </a:t>
            </a:r>
            <a:r>
              <a:rPr lang="zh-CN" altLang="en-US" sz="2000" dirty="0"/>
              <a:t>使用写缓存是为了将处理器核和</a:t>
            </a:r>
            <a:r>
              <a:rPr lang="en-US" altLang="zh-CN" sz="2000" dirty="0"/>
              <a:t>Cache</a:t>
            </a:r>
            <a:r>
              <a:rPr lang="zh-CN" altLang="en-US" sz="2000" dirty="0"/>
              <a:t>从较慢的主存写操作中解脱出来</a:t>
            </a:r>
            <a:endParaRPr lang="en-US" altLang="zh-CN" sz="2000" dirty="0"/>
          </a:p>
          <a:p>
            <a:pPr marL="1004570" indent="-285750" algn="just" eaLnBrk="1" hangingPunct="1">
              <a:lnSpc>
                <a:spcPct val="150000"/>
              </a:lnSpc>
              <a:buFont typeface="Wingdings" panose="05000000000000000000" pitchFamily="2" charset="2"/>
              <a:buChar char="ü"/>
            </a:pPr>
            <a:r>
              <a:rPr lang="zh-CN" altLang="en-US" sz="2000" dirty="0"/>
              <a:t>当</a:t>
            </a:r>
            <a:r>
              <a:rPr lang="en-US" altLang="zh-CN" sz="2000" dirty="0"/>
              <a:t>CPU</a:t>
            </a:r>
            <a:r>
              <a:rPr lang="zh-CN" altLang="en-US" sz="2000" dirty="0"/>
              <a:t>向主存储器写入时，先将数据写入到写缓存区中，由于写缓存的速度很高，这种写入操作的速度也很高</a:t>
            </a:r>
            <a:endParaRPr lang="en-US" altLang="zh-CN" sz="2000" dirty="0"/>
          </a:p>
          <a:p>
            <a:pPr marL="1004570" indent="-285750" algn="just" eaLnBrk="1" hangingPunct="1">
              <a:lnSpc>
                <a:spcPct val="150000"/>
              </a:lnSpc>
              <a:buFont typeface="Wingdings" panose="05000000000000000000" pitchFamily="2" charset="2"/>
              <a:buChar char="ü"/>
            </a:pPr>
            <a:r>
              <a:rPr lang="zh-CN" altLang="en-US" sz="2000" dirty="0"/>
              <a:t>写缓存在</a:t>
            </a:r>
            <a:r>
              <a:rPr lang="en-US" altLang="zh-CN" sz="2000" dirty="0"/>
              <a:t>CPU</a:t>
            </a:r>
            <a:r>
              <a:rPr lang="zh-CN" altLang="en-US" sz="2000" dirty="0"/>
              <a:t>空闲时，以较低的速度将数据写入到主存储器中相应的位置</a:t>
            </a:r>
            <a:endParaRPr lang="en-US" altLang="zh-CN" sz="2000" dirty="0"/>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ECB46FFB-19CE-4E06-BF46-369D6FC3A398}"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a:t>
            </a:r>
            <a:r>
              <a:rPr lang="en-US" altLang="zh-CN" kern="0" dirty="0"/>
              <a:t>Cache</a:t>
            </a:r>
            <a:r>
              <a:rPr lang="zh-CN" altLang="en-US" kern="0" dirty="0"/>
              <a:t>）</a:t>
            </a:r>
            <a:endParaRPr lang="zh-CN" altLang="en-US" kern="0" dirty="0">
              <a:solidFill>
                <a:srgbClr val="FF0000"/>
              </a:solidFill>
            </a:endParaRPr>
          </a:p>
        </p:txBody>
      </p:sp>
      <p:sp>
        <p:nvSpPr>
          <p:cNvPr id="7" name="文本框 6"/>
          <p:cNvSpPr txBox="1"/>
          <p:nvPr/>
        </p:nvSpPr>
        <p:spPr>
          <a:xfrm>
            <a:off x="479376" y="836712"/>
            <a:ext cx="4536504" cy="523220"/>
          </a:xfrm>
          <a:prstGeom prst="rect">
            <a:avLst/>
          </a:prstGeom>
          <a:noFill/>
        </p:spPr>
        <p:txBody>
          <a:bodyPr wrap="square">
            <a:spAutoFit/>
          </a:bodyPr>
          <a:lstStyle/>
          <a:p>
            <a:r>
              <a:rPr lang="zh-CN" altLang="en-US" sz="2800" dirty="0">
                <a:solidFill>
                  <a:srgbClr val="0070C0"/>
                </a:solidFill>
                <a:latin typeface="Times New Roman" panose="02020603050405020304" pitchFamily="18" charset="0"/>
                <a:ea typeface="+mn-ea"/>
                <a:cs typeface="Times New Roman" panose="02020603050405020304" pitchFamily="18" charset="0"/>
              </a:rPr>
              <a:t>高速缓冲存储器</a:t>
            </a:r>
            <a:r>
              <a:rPr lang="en-US" altLang="zh-CN" sz="2800" dirty="0">
                <a:solidFill>
                  <a:srgbClr val="0070C0"/>
                </a:solidFill>
                <a:latin typeface="Times New Roman" panose="02020603050405020304" pitchFamily="18" charset="0"/>
                <a:ea typeface="+mn-ea"/>
                <a:cs typeface="Times New Roman" panose="02020603050405020304" pitchFamily="18" charset="0"/>
              </a:rPr>
              <a:t>Cache</a:t>
            </a:r>
            <a:endParaRPr lang="zh-CN" altLang="en-US" sz="2800" dirty="0">
              <a:solidFill>
                <a:srgbClr val="0070C0"/>
              </a:solidFill>
              <a:latin typeface="Times New Roman" panose="02020603050405020304" pitchFamily="18" charset="0"/>
              <a:ea typeface="+mn-ea"/>
              <a:cs typeface="Times New Roman" panose="02020603050405020304" pitchFamily="18" charset="0"/>
            </a:endParaRPr>
          </a:p>
        </p:txBody>
      </p:sp>
      <p:graphicFrame>
        <p:nvGraphicFramePr>
          <p:cNvPr id="5" name="图示 4"/>
          <p:cNvGraphicFramePr/>
          <p:nvPr/>
        </p:nvGraphicFramePr>
        <p:xfrm>
          <a:off x="2032000" y="719666"/>
          <a:ext cx="8240464"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3719513" y="4764"/>
            <a:ext cx="3744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4000"/>
              <a:t>目    录 </a:t>
            </a:r>
            <a:endParaRPr lang="zh-CN" altLang="en-US" sz="4000"/>
          </a:p>
        </p:txBody>
      </p:sp>
      <p:sp>
        <p:nvSpPr>
          <p:cNvPr id="18435" name="矩形 2"/>
          <p:cNvSpPr>
            <a:spLocks noChangeArrowheads="1"/>
          </p:cNvSpPr>
          <p:nvPr/>
        </p:nvSpPr>
        <p:spPr bwMode="auto">
          <a:xfrm>
            <a:off x="2135189" y="1052514"/>
            <a:ext cx="7704137"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dirty="0">
                <a:solidFill>
                  <a:schemeClr val="accent2"/>
                </a:solidFill>
              </a:rPr>
              <a:t>1.  </a:t>
            </a:r>
            <a:r>
              <a:rPr lang="zh-CN" altLang="en-US" sz="3200" dirty="0">
                <a:solidFill>
                  <a:schemeClr val="accent2"/>
                </a:solidFill>
              </a:rPr>
              <a:t>嵌入式处理器概述</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2.  </a:t>
            </a:r>
            <a:r>
              <a:rPr lang="zh-CN" altLang="en-US" sz="3200" dirty="0">
                <a:solidFill>
                  <a:schemeClr val="accent2"/>
                </a:solidFill>
              </a:rPr>
              <a:t>ARM处理器概述</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3.  </a:t>
            </a:r>
            <a:r>
              <a:rPr lang="zh-CN" altLang="en-US" sz="3200" dirty="0">
                <a:solidFill>
                  <a:schemeClr val="accent2"/>
                </a:solidFill>
              </a:rPr>
              <a:t>Cortex-A8处理器架构</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4.  </a:t>
            </a:r>
            <a:r>
              <a:rPr lang="zh-CN" altLang="en-US" sz="3200" dirty="0">
                <a:solidFill>
                  <a:schemeClr val="accent2"/>
                </a:solidFill>
              </a:rPr>
              <a:t>Cortex-A8处理器工作模式和状态</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5.  </a:t>
            </a:r>
            <a:r>
              <a:rPr lang="zh-CN" altLang="en-US" sz="3200" dirty="0">
                <a:solidFill>
                  <a:schemeClr val="accent2"/>
                </a:solidFill>
              </a:rPr>
              <a:t>Cortex-A8存储器管理</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6.  </a:t>
            </a:r>
            <a:r>
              <a:rPr lang="zh-CN" altLang="en-US" sz="3200" dirty="0">
                <a:solidFill>
                  <a:srgbClr val="FF0000"/>
                </a:solidFill>
              </a:rPr>
              <a:t>Cortex-A8异常处理</a:t>
            </a:r>
            <a:endParaRPr lang="zh-CN" altLang="en-US" sz="3200" dirty="0">
              <a:solidFill>
                <a:srgbClr val="FF0000"/>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2C4652BA-D265-4B63-859A-3A8EF33CDF67}"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矩形 1"/>
          <p:cNvSpPr>
            <a:spLocks noChangeArrowheads="1"/>
          </p:cNvSpPr>
          <p:nvPr/>
        </p:nvSpPr>
        <p:spPr bwMode="auto">
          <a:xfrm>
            <a:off x="47328" y="908720"/>
            <a:ext cx="9217024" cy="59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6286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zh-CN" altLang="en-US" b="0" dirty="0">
                <a:solidFill>
                  <a:srgbClr val="0070C0"/>
                </a:solidFill>
              </a:rPr>
              <a:t>异常</a:t>
            </a:r>
            <a:r>
              <a:rPr lang="zh-CN" altLang="en-US" b="0" dirty="0"/>
              <a:t>是</a:t>
            </a:r>
            <a:r>
              <a:rPr lang="en-US" altLang="zh-CN" b="0" dirty="0"/>
              <a:t>ARM</a:t>
            </a:r>
            <a:r>
              <a:rPr lang="zh-CN" altLang="en-US" b="0" dirty="0"/>
              <a:t>处理器处理外部异步事件的一种方法，也称为</a:t>
            </a:r>
            <a:r>
              <a:rPr lang="zh-CN" altLang="en-US" b="0" dirty="0">
                <a:solidFill>
                  <a:srgbClr val="0070C0"/>
                </a:solidFill>
              </a:rPr>
              <a:t>中断</a:t>
            </a:r>
            <a:r>
              <a:rPr lang="zh-CN" altLang="en-US" b="0" dirty="0"/>
              <a:t>。</a:t>
            </a:r>
            <a:endParaRPr lang="zh-CN" altLang="en-US"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6AEB5303-015C-49F9-BD23-959AC1F70FE7}"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异常处理</a:t>
            </a:r>
            <a:endParaRPr lang="zh-CN" altLang="en-US" kern="0" dirty="0">
              <a:solidFill>
                <a:srgbClr val="FF0000"/>
              </a:solidFill>
            </a:endParaRPr>
          </a:p>
        </p:txBody>
      </p:sp>
      <p:sp>
        <p:nvSpPr>
          <p:cNvPr id="5" name="文本框 4"/>
          <p:cNvSpPr txBox="1"/>
          <p:nvPr/>
        </p:nvSpPr>
        <p:spPr>
          <a:xfrm>
            <a:off x="479376" y="2045551"/>
            <a:ext cx="6174028" cy="2448619"/>
          </a:xfrm>
          <a:prstGeom prst="rect">
            <a:avLst/>
          </a:prstGeom>
          <a:noFill/>
        </p:spPr>
        <p:txBody>
          <a:bodyPr wrap="square">
            <a:spAutoFit/>
          </a:bodyPr>
          <a:lstStyle/>
          <a:p>
            <a:pPr>
              <a:lnSpc>
                <a:spcPct val="130000"/>
              </a:lnSpc>
            </a:pPr>
            <a:r>
              <a:rPr lang="zh-CN" altLang="en-US" b="0" dirty="0"/>
              <a:t>       </a:t>
            </a:r>
            <a:r>
              <a:rPr lang="zh-CN" altLang="en-US" sz="2000" b="0" dirty="0"/>
              <a:t>当处理器在正常执行程序的过程中，一个来自外部或内部的异常事件发生，处理器暂时中断当前程序的执行，跳转到相应的异常处理程序入口执行异常处理。在处理这个异常事件之前，处理器要保存当前处理器的状态和返回地址，以便异常处理程序结束后能返回原来的程序继续执行。</a:t>
            </a:r>
            <a:endParaRPr lang="zh-CN" altLang="en-US" dirty="0"/>
          </a:p>
        </p:txBody>
      </p:sp>
      <p:pic>
        <p:nvPicPr>
          <p:cNvPr id="7" name="图片 6"/>
          <p:cNvPicPr>
            <a:picLocks noChangeAspect="1"/>
          </p:cNvPicPr>
          <p:nvPr/>
        </p:nvPicPr>
        <p:blipFill>
          <a:blip r:embed="rId1"/>
          <a:stretch>
            <a:fillRect/>
          </a:stretch>
        </p:blipFill>
        <p:spPr>
          <a:xfrm>
            <a:off x="7479878" y="2132856"/>
            <a:ext cx="3136900" cy="2876550"/>
          </a:xfrm>
          <a:prstGeom prst="rect">
            <a:avLst/>
          </a:prstGeom>
        </p:spPr>
      </p:pic>
      <p:sp>
        <p:nvSpPr>
          <p:cNvPr id="9" name="文本框 8"/>
          <p:cNvSpPr txBox="1"/>
          <p:nvPr/>
        </p:nvSpPr>
        <p:spPr>
          <a:xfrm>
            <a:off x="4151784" y="5579948"/>
            <a:ext cx="7704856" cy="369332"/>
          </a:xfrm>
          <a:prstGeom prst="rect">
            <a:avLst/>
          </a:prstGeom>
          <a:noFill/>
        </p:spPr>
        <p:txBody>
          <a:bodyPr wrap="square">
            <a:spAutoFit/>
          </a:bodyPr>
          <a:lstStyle/>
          <a:p>
            <a:r>
              <a:rPr lang="zh-CN" altLang="en-US" sz="1800" b="0" dirty="0">
                <a:solidFill>
                  <a:srgbClr val="0070C0"/>
                </a:solidFill>
              </a:rPr>
              <a:t>若同时有多个异常发生，处理器将根据异常中断优先级来处理这些异常。</a:t>
            </a:r>
            <a:endParaRPr lang="zh-CN" altLang="en-US" dirty="0">
              <a:solidFill>
                <a:srgbClr val="0070C0"/>
              </a:solidFill>
            </a:endParaRP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
          <p:cNvSpPr>
            <a:spLocks noChangeArrowheads="1"/>
          </p:cNvSpPr>
          <p:nvPr/>
        </p:nvSpPr>
        <p:spPr bwMode="auto">
          <a:xfrm>
            <a:off x="24448" y="781018"/>
            <a:ext cx="26103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800" dirty="0">
                <a:solidFill>
                  <a:srgbClr val="0070C0"/>
                </a:solidFill>
                <a:cs typeface="Times New Roman" panose="02020603050405020304" pitchFamily="18" charset="0"/>
              </a:rPr>
              <a:t>异常和优先级</a:t>
            </a:r>
            <a:endParaRPr lang="zh-CN" altLang="en-US" sz="2800" dirty="0">
              <a:solidFill>
                <a:srgbClr val="0070C0"/>
              </a:solidFill>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4DDF0A-B737-47B2-9C93-9570953CADC7}"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异常处理</a:t>
            </a:r>
            <a:endParaRPr lang="zh-CN" altLang="en-US" kern="0" dirty="0">
              <a:solidFill>
                <a:srgbClr val="FF0000"/>
              </a:solidFill>
            </a:endParaRPr>
          </a:p>
        </p:txBody>
      </p:sp>
      <p:graphicFrame>
        <p:nvGraphicFramePr>
          <p:cNvPr id="5" name="Group 3"/>
          <p:cNvGraphicFramePr>
            <a:graphicFrameLocks noGrp="1"/>
          </p:cNvGraphicFramePr>
          <p:nvPr>
            <p:custDataLst>
              <p:tags r:id="rId1"/>
            </p:custDataLst>
          </p:nvPr>
        </p:nvGraphicFramePr>
        <p:xfrm>
          <a:off x="2495600" y="1229966"/>
          <a:ext cx="9577064" cy="5081594"/>
        </p:xfrm>
        <a:graphic>
          <a:graphicData uri="http://schemas.openxmlformats.org/drawingml/2006/table">
            <a:tbl>
              <a:tblPr/>
              <a:tblGrid>
                <a:gridCol w="1630139"/>
                <a:gridCol w="1222604"/>
                <a:gridCol w="747147"/>
                <a:gridCol w="1222604"/>
                <a:gridCol w="1154681"/>
                <a:gridCol w="3599889"/>
              </a:tblGrid>
              <a:tr h="162729">
                <a:tc rowSpan="2">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zh-CN" sz="1400" b="1"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异常类型</a:t>
                      </a:r>
                      <a:endParaRPr kumimoji="0" lang="zh-CN" altLang="zh-CN" sz="1400" b="1"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rowSpan="2">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zh-CN" sz="1400" b="1"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处理器模式</a:t>
                      </a:r>
                      <a:endParaRPr kumimoji="0" lang="zh-CN" altLang="zh-CN" sz="1400" b="1"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rowSpan="2">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zh-CN" sz="1400" b="1"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优先级</a:t>
                      </a:r>
                      <a:endParaRPr kumimoji="0" lang="zh-CN" altLang="zh-CN" sz="1400" b="1"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zh-CN" sz="1000" b="1"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异常向量地址</a:t>
                      </a:r>
                      <a:endParaRPr kumimoji="0" lang="zh-CN" altLang="zh-CN" sz="1000" b="1"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cPr/>
                </a:tc>
                <a:tc rowSpan="2">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zh-CN" sz="1200" b="1"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说明</a:t>
                      </a:r>
                      <a:endParaRPr kumimoji="0" lang="zh-CN" altLang="zh-CN" sz="1200" b="1"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938">
                <a:tc vMerge="1">
                  <a:tcPr/>
                </a:tc>
                <a:tc vMerge="1">
                  <a:tcPr/>
                </a:tc>
                <a:tc vMerge="1">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低端</a:t>
                      </a:r>
                      <a:endParaRPr kumimoji="0" lang="zh-CN"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高端</a:t>
                      </a:r>
                      <a:endParaRPr kumimoji="0" lang="zh-CN"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vMerge="1">
                  <a:tcPr/>
                </a:tc>
              </a:tr>
              <a:tr h="47131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en-US" sz="1400" b="1"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复位异常</a:t>
                      </a:r>
                      <a:endParaRPr kumimoji="0" lang="zh-CN" altLang="en-US" sz="14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(Rest)</a:t>
                      </a:r>
                      <a:endParaRPr kumimoji="0" lang="en-US" altLang="zh-CN" sz="1400" b="1"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管理模式</a:t>
                      </a:r>
                      <a:endParaRPr kumimoji="0" lang="zh-CN"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1</a:t>
                      </a:r>
                      <a:endPar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0x00000000</a:t>
                      </a:r>
                      <a:endPar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0xFFFF0000</a:t>
                      </a:r>
                      <a:endPar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25000"/>
                        </a:lnSpc>
                        <a:spcBef>
                          <a:spcPct val="0"/>
                        </a:spcBef>
                        <a:spcAft>
                          <a:spcPct val="0"/>
                        </a:spcAft>
                        <a:buClrTx/>
                        <a:buSzTx/>
                        <a:buFontTx/>
                        <a:buNone/>
                      </a:pPr>
                      <a:r>
                        <a:rPr kumimoji="0" lang="en-US" altLang="zh-CN" sz="12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RESET</a:t>
                      </a:r>
                      <a:r>
                        <a:rPr kumimoji="0" lang="zh-CN" altLang="en-US" sz="12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复位脚有效时进入该异常，常用在系统加电时和系统复位时</a:t>
                      </a:r>
                      <a:endParaRPr kumimoji="0" lang="zh-CN" altLang="en-US" sz="12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710981">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en-US" sz="1400" b="1"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未定义指令异常</a:t>
                      </a:r>
                      <a:endParaRPr kumimoji="0" lang="zh-CN" altLang="en-US" sz="14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(Undefined Interrupt)</a:t>
                      </a:r>
                      <a:endParaRPr kumimoji="0" lang="en-US" altLang="zh-CN" sz="1400" b="1"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未定义指令模式</a:t>
                      </a:r>
                      <a:endParaRPr kumimoji="0" lang="zh-CN"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6</a:t>
                      </a:r>
                      <a:endPar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0x00000004</a:t>
                      </a:r>
                      <a:endPar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0xFFFF0004</a:t>
                      </a:r>
                      <a:endPar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25000"/>
                        </a:lnSpc>
                        <a:spcBef>
                          <a:spcPct val="0"/>
                        </a:spcBef>
                        <a:spcAft>
                          <a:spcPct val="0"/>
                        </a:spcAft>
                        <a:buClrTx/>
                        <a:buSzTx/>
                        <a:buFontTx/>
                        <a:buNone/>
                      </a:pPr>
                      <a:r>
                        <a:rPr kumimoji="0" lang="en-US" altLang="zh-CN" sz="12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ARM</a:t>
                      </a:r>
                      <a:r>
                        <a:rPr kumimoji="0" lang="zh-CN" altLang="en-US" sz="12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处理器或协处理器遇到不能处理的指令时产生该异常，可利用该异常进行软件仿真</a:t>
                      </a:r>
                      <a:endParaRPr kumimoji="0" lang="zh-CN" altLang="en-US" sz="12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7131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en-US" sz="1400" b="1"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软件中断异常</a:t>
                      </a:r>
                      <a:endParaRPr kumimoji="0" lang="zh-CN" altLang="en-US" sz="14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(SWI)</a:t>
                      </a:r>
                      <a:endParaRPr kumimoji="0" lang="en-US" altLang="zh-CN" sz="1400" b="1"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管理模式</a:t>
                      </a:r>
                      <a:endParaRPr kumimoji="0" lang="zh-CN"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6</a:t>
                      </a:r>
                      <a:endParaRPr kumimoji="0" lang="en-US"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0x00000008</a:t>
                      </a:r>
                      <a:endParaRPr kumimoji="0" lang="en-US"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0xFFFF0008</a:t>
                      </a:r>
                      <a:endPar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25000"/>
                        </a:lnSpc>
                        <a:spcBef>
                          <a:spcPct val="0"/>
                        </a:spcBef>
                        <a:spcAft>
                          <a:spcPct val="0"/>
                        </a:spcAft>
                        <a:buClrTx/>
                        <a:buSzTx/>
                        <a:buFontTx/>
                        <a:buNone/>
                      </a:pPr>
                      <a:r>
                        <a:rPr kumimoji="0" lang="zh-CN" altLang="en-US" sz="12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由</a:t>
                      </a:r>
                      <a:r>
                        <a:rPr kumimoji="0" lang="en-US" altLang="zh-CN" sz="12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SWI</a:t>
                      </a:r>
                      <a:r>
                        <a:rPr kumimoji="0" lang="zh-CN" altLang="en-US" sz="12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指令产生，可用于用户模式下的程序调用特权操作</a:t>
                      </a:r>
                      <a:endParaRPr kumimoji="0" lang="zh-CN" altLang="en-US" sz="12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609437">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en-US" sz="1400" b="1"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指令预取中止异常</a:t>
                      </a:r>
                      <a:endParaRPr kumimoji="0" lang="zh-CN" altLang="en-US" sz="1400" b="1" i="0" u="none" strike="noStrike" cap="none" normalizeH="0" baseline="0">
                        <a:ln>
                          <a:noFill/>
                        </a:ln>
                        <a:solidFill>
                          <a:srgbClr val="FFFFFF"/>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(Prefetch Abort)</a:t>
                      </a:r>
                      <a:endParaRPr kumimoji="0" lang="en-US" altLang="zh-CN" sz="1400" b="1"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未定义指令中止模式</a:t>
                      </a:r>
                      <a:endParaRPr kumimoji="0" lang="zh-CN"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5</a:t>
                      </a:r>
                      <a:endPar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0x0000000C</a:t>
                      </a:r>
                      <a:endParaRPr kumimoji="0" lang="en-US"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0xFFFF000C</a:t>
                      </a:r>
                      <a:endPar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25000"/>
                        </a:lnSpc>
                        <a:spcBef>
                          <a:spcPct val="0"/>
                        </a:spcBef>
                        <a:spcAft>
                          <a:spcPct val="0"/>
                        </a:spcAft>
                        <a:buClrTx/>
                        <a:buSzTx/>
                        <a:buFontTx/>
                        <a:buNone/>
                      </a:pPr>
                      <a:r>
                        <a:rPr kumimoji="0" lang="zh-CN" altLang="zh-CN" sz="12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当预取指令不存在或该地址不允许当前指令访问时产生该异常，常用于虚存和存储器保护</a:t>
                      </a:r>
                      <a:endParaRPr kumimoji="0" lang="zh-CN" altLang="zh-CN" sz="12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81702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en-US" sz="1400" b="1"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数据访问中止异常</a:t>
                      </a:r>
                      <a:endParaRPr kumimoji="0" lang="zh-CN" altLang="en-US" sz="1400" b="1" i="0" u="none" strike="noStrike" cap="none" normalizeH="0" baseline="0" dirty="0">
                        <a:ln>
                          <a:noFill/>
                        </a:ln>
                        <a:solidFill>
                          <a:srgbClr val="FFFFFF"/>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(Data Abort)</a:t>
                      </a:r>
                      <a:endParaRPr kumimoji="0" lang="en-US" altLang="zh-CN" sz="1400" b="1"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数据访问中止模式</a:t>
                      </a:r>
                      <a:endParaRPr kumimoji="0" lang="zh-CN"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2</a:t>
                      </a:r>
                      <a:endPar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0x00000010</a:t>
                      </a:r>
                      <a:endParaRPr kumimoji="0" lang="en-US"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0xFFFF0010</a:t>
                      </a:r>
                      <a:endParaRPr kumimoji="0" lang="en-US"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25000"/>
                        </a:lnSpc>
                        <a:spcBef>
                          <a:spcPct val="0"/>
                        </a:spcBef>
                        <a:spcAft>
                          <a:spcPct val="0"/>
                        </a:spcAft>
                        <a:buClrTx/>
                        <a:buSzTx/>
                        <a:buFontTx/>
                        <a:buNone/>
                      </a:pPr>
                      <a:r>
                        <a:rPr kumimoji="0" lang="zh-CN" altLang="zh-CN" sz="12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数据访问指令的目标地址不存在或该地址不允许当前指令访问时产生该异常，常用于虚存和存储器保护</a:t>
                      </a:r>
                      <a:endParaRPr kumimoji="0" lang="zh-CN" altLang="zh-CN" sz="12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609437">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en-US" sz="1400" b="1"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外部中断异常</a:t>
                      </a:r>
                      <a:endParaRPr kumimoji="0" lang="zh-CN" altLang="en-US" sz="1400" b="1" i="0" u="none" strike="noStrike" cap="none" normalizeH="0" baseline="0" dirty="0">
                        <a:ln>
                          <a:noFill/>
                        </a:ln>
                        <a:solidFill>
                          <a:srgbClr val="FFFFFF"/>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(IRQ)</a:t>
                      </a:r>
                      <a:endParaRPr kumimoji="0" lang="en-US" altLang="zh-CN" sz="1400" b="1"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外部中断模式</a:t>
                      </a:r>
                      <a:endParaRPr kumimoji="0" lang="zh-CN"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4</a:t>
                      </a:r>
                      <a:endPar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0x00000018</a:t>
                      </a:r>
                      <a:endPar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0xFFFF0018</a:t>
                      </a:r>
                      <a:endParaRPr kumimoji="0" lang="en-US"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25000"/>
                        </a:lnSpc>
                        <a:spcBef>
                          <a:spcPct val="0"/>
                        </a:spcBef>
                        <a:spcAft>
                          <a:spcPct val="0"/>
                        </a:spcAft>
                        <a:buClrTx/>
                        <a:buSzTx/>
                        <a:buFontTx/>
                        <a:buNone/>
                      </a:pPr>
                      <a:r>
                        <a:rPr kumimoji="0" lang="zh-CN" altLang="en-US" sz="12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处理器的外部中断请求引脚有效，且</a:t>
                      </a:r>
                      <a:r>
                        <a:rPr kumimoji="0" lang="en-US" altLang="zh-CN" sz="12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CPSR</a:t>
                      </a:r>
                      <a:r>
                        <a:rPr kumimoji="0" lang="zh-CN" altLang="en-US" sz="12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的</a:t>
                      </a:r>
                      <a:r>
                        <a:rPr kumimoji="0" lang="en-US" altLang="zh-CN" sz="12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I</a:t>
                      </a:r>
                      <a:r>
                        <a:rPr kumimoji="0" lang="zh-CN" altLang="en-US" sz="12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位为</a:t>
                      </a:r>
                      <a:r>
                        <a:rPr kumimoji="0" lang="en-US" altLang="zh-CN" sz="12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0</a:t>
                      </a:r>
                      <a:r>
                        <a:rPr kumimoji="0" lang="zh-CN" altLang="en-US" sz="12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时，产生该异常，常用于系统外设请求</a:t>
                      </a:r>
                      <a:endParaRPr kumimoji="0" lang="zh-CN" altLang="en-US" sz="12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81702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en-US" sz="1400" b="1"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快速中断异常</a:t>
                      </a:r>
                      <a:endParaRPr kumimoji="0" lang="zh-CN" altLang="en-US" sz="1400" b="1" i="0" u="none" strike="noStrike" cap="none" normalizeH="0" baseline="0" dirty="0">
                        <a:ln>
                          <a:noFill/>
                        </a:ln>
                        <a:solidFill>
                          <a:srgbClr val="FFFFFF"/>
                        </a:solidFill>
                        <a:effectLst/>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1"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(FIQ)</a:t>
                      </a:r>
                      <a:endParaRPr kumimoji="0" lang="en-US" altLang="zh-CN" sz="1400" b="1"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快速中断模式</a:t>
                      </a:r>
                      <a:endParaRPr kumimoji="0" lang="zh-CN"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3</a:t>
                      </a:r>
                      <a:endParaRPr kumimoji="0" lang="en-US"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0x0000001C</a:t>
                      </a:r>
                      <a:endParaRPr kumimoji="0" lang="en-US" altLang="zh-CN" sz="1400" b="0" i="0" u="none" strike="noStrike" cap="none" normalizeH="0" baseline="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25000"/>
                        </a:lnSpc>
                        <a:spcBef>
                          <a:spcPct val="0"/>
                        </a:spcBef>
                        <a:spcAft>
                          <a:spcPct val="0"/>
                        </a:spcAft>
                        <a:buClrTx/>
                        <a:buSzTx/>
                        <a:buFontTx/>
                        <a:buNone/>
                      </a:pPr>
                      <a:r>
                        <a:rPr kumimoji="0" lang="en-US"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0xFFFF001C</a:t>
                      </a:r>
                      <a:endParaRPr kumimoji="0" lang="en-US" altLang="zh-CN" sz="14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indent="1270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25000"/>
                        </a:lnSpc>
                        <a:spcBef>
                          <a:spcPct val="0"/>
                        </a:spcBef>
                        <a:spcAft>
                          <a:spcPct val="0"/>
                        </a:spcAft>
                        <a:buClrTx/>
                        <a:buSzTx/>
                        <a:buFontTx/>
                        <a:buNone/>
                      </a:pPr>
                      <a:r>
                        <a:rPr kumimoji="0" lang="zh-CN" altLang="en-US" sz="12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该异常是为了支持数据传送或通道处理而设计的，处理器的快速中断请求引脚有效，且</a:t>
                      </a:r>
                      <a:r>
                        <a:rPr kumimoji="0" lang="en-US" altLang="zh-CN" sz="12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CPSR</a:t>
                      </a:r>
                      <a:r>
                        <a:rPr kumimoji="0" lang="zh-CN" altLang="en-US" sz="12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的</a:t>
                      </a:r>
                      <a:r>
                        <a:rPr kumimoji="0" lang="en-US" altLang="zh-CN" sz="12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F</a:t>
                      </a:r>
                      <a:r>
                        <a:rPr kumimoji="0" lang="zh-CN" altLang="en-US" sz="12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为</a:t>
                      </a:r>
                      <a:r>
                        <a:rPr kumimoji="0" lang="en-US" altLang="zh-CN" sz="12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0</a:t>
                      </a:r>
                      <a:r>
                        <a:rPr kumimoji="0" lang="zh-CN" altLang="en-US" sz="12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rPr>
                        <a:t>时，产生该异常。</a:t>
                      </a:r>
                      <a:endParaRPr kumimoji="0" lang="zh-CN" altLang="en-US" sz="1200" b="0" i="0" u="none" strike="noStrike" cap="none" normalizeH="0" baseline="0" dirty="0">
                        <a:ln>
                          <a:noFill/>
                        </a:ln>
                        <a:solidFill>
                          <a:srgbClr val="333333"/>
                        </a:solidFill>
                        <a:effectLst/>
                        <a:latin typeface="华文楷体" panose="02010600040101010101" pitchFamily="2" charset="-122"/>
                        <a:ea typeface="华文楷体" panose="02010600040101010101" pitchFamily="2" charset="-122"/>
                        <a:cs typeface="Arial" panose="020B0604020202020204" pitchFamily="34" charset="0"/>
                      </a:endParaRPr>
                    </a:p>
                  </a:txBody>
                  <a:tcPr marL="68578" marR="68578"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
        <p:nvSpPr>
          <p:cNvPr id="7" name="文本框 6"/>
          <p:cNvSpPr txBox="1"/>
          <p:nvPr/>
        </p:nvSpPr>
        <p:spPr>
          <a:xfrm>
            <a:off x="3791744" y="781018"/>
            <a:ext cx="6174028" cy="369332"/>
          </a:xfrm>
          <a:prstGeom prst="rect">
            <a:avLst/>
          </a:prstGeom>
          <a:noFill/>
        </p:spPr>
        <p:txBody>
          <a:bodyPr wrap="square">
            <a:spAutoFit/>
          </a:bodyPr>
          <a:lstStyle/>
          <a:p>
            <a:r>
              <a:rPr lang="en-US" altLang="zh-CN" sz="1800" b="0" dirty="0"/>
              <a:t>ARM</a:t>
            </a:r>
            <a:r>
              <a:rPr lang="zh-CN" altLang="en-US" sz="1800" b="0" dirty="0"/>
              <a:t>体系结构中有</a:t>
            </a:r>
            <a:r>
              <a:rPr lang="en-US" altLang="zh-CN" sz="1800" b="0" dirty="0"/>
              <a:t>7</a:t>
            </a:r>
            <a:r>
              <a:rPr lang="zh-CN" altLang="en-US" sz="1800" b="0" dirty="0"/>
              <a:t>种异常中断</a:t>
            </a:r>
            <a:r>
              <a:rPr lang="en-US" altLang="zh-CN" sz="1800" b="0" dirty="0"/>
              <a:t>,1</a:t>
            </a:r>
            <a:r>
              <a:rPr lang="zh-CN" altLang="en-US" sz="1800" b="0" dirty="0"/>
              <a:t>优先级最高，</a:t>
            </a:r>
            <a:r>
              <a:rPr lang="en-US" altLang="zh-CN" sz="1800" b="0" dirty="0"/>
              <a:t>6</a:t>
            </a:r>
            <a:r>
              <a:rPr lang="zh-CN" altLang="en-US" sz="1800" b="0" dirty="0"/>
              <a:t>优先级最低</a:t>
            </a:r>
            <a:endParaRPr lang="zh-CN" altLang="en-US" dirty="0"/>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
          <p:cNvSpPr>
            <a:spLocks noChangeArrowheads="1"/>
          </p:cNvSpPr>
          <p:nvPr/>
        </p:nvSpPr>
        <p:spPr bwMode="auto">
          <a:xfrm>
            <a:off x="263352" y="737085"/>
            <a:ext cx="30255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dirty="0">
                <a:solidFill>
                  <a:srgbClr val="0070C0"/>
                </a:solidFill>
                <a:cs typeface="Times New Roman" panose="02020603050405020304" pitchFamily="18" charset="0"/>
              </a:rPr>
              <a:t>6.1</a:t>
            </a:r>
            <a:r>
              <a:rPr lang="zh-CN" altLang="en-US" sz="2800" dirty="0">
                <a:solidFill>
                  <a:srgbClr val="0070C0"/>
                </a:solidFill>
                <a:cs typeface="Times New Roman" panose="02020603050405020304" pitchFamily="18" charset="0"/>
              </a:rPr>
              <a:t>异常向量和表</a:t>
            </a:r>
            <a:endParaRPr lang="zh-CN" altLang="en-US" sz="2800" dirty="0">
              <a:solidFill>
                <a:srgbClr val="0070C0"/>
              </a:solidFill>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4DDF0A-B737-47B2-9C93-9570953CADC7}"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异常处理</a:t>
            </a:r>
            <a:r>
              <a:rPr lang="en-US" altLang="zh-CN" kern="0" dirty="0"/>
              <a:t>(</a:t>
            </a:r>
            <a:r>
              <a:rPr lang="zh-CN" altLang="en-US" kern="0" dirty="0"/>
              <a:t>异常向量和表</a:t>
            </a:r>
            <a:r>
              <a:rPr lang="en-US" altLang="zh-CN" kern="0" dirty="0"/>
              <a:t>)</a:t>
            </a:r>
            <a:endParaRPr lang="zh-CN" altLang="en-US" kern="0" dirty="0">
              <a:solidFill>
                <a:srgbClr val="FF0000"/>
              </a:solidFill>
            </a:endParaRPr>
          </a:p>
        </p:txBody>
      </p:sp>
      <p:sp>
        <p:nvSpPr>
          <p:cNvPr id="6" name="文本框 5"/>
          <p:cNvSpPr txBox="1"/>
          <p:nvPr/>
        </p:nvSpPr>
        <p:spPr>
          <a:xfrm>
            <a:off x="695325" y="1271639"/>
            <a:ext cx="9649072" cy="4849276"/>
          </a:xfrm>
          <a:prstGeom prst="rect">
            <a:avLst/>
          </a:prstGeom>
          <a:noFill/>
        </p:spPr>
        <p:txBody>
          <a:bodyPr wrap="square">
            <a:spAutoFit/>
          </a:bodyPr>
          <a:lstStyle/>
          <a:p>
            <a:pPr marL="285750" indent="-285750" algn="just">
              <a:lnSpc>
                <a:spcPct val="130000"/>
              </a:lnSpc>
              <a:buFont typeface="Wingdings" panose="05000000000000000000" pitchFamily="2" charset="2"/>
              <a:buChar char="p"/>
            </a:pPr>
            <a:r>
              <a:rPr lang="zh-CN" altLang="en-US" sz="2000" b="0" dirty="0"/>
              <a:t>异常发生时，处理器会将</a:t>
            </a:r>
            <a:r>
              <a:rPr lang="en-US" altLang="zh-CN" sz="2000" b="0" dirty="0"/>
              <a:t>PC</a:t>
            </a:r>
            <a:r>
              <a:rPr lang="zh-CN" altLang="en-US" sz="2000" b="0" dirty="0"/>
              <a:t>寄存器设置为一个特定的存储器地址，这些特定的存储器地址称为异常向量</a:t>
            </a:r>
            <a:endParaRPr lang="en-US" altLang="zh-CN" sz="2000" b="0" dirty="0"/>
          </a:p>
          <a:p>
            <a:pPr marL="702310" indent="-342900" algn="just">
              <a:lnSpc>
                <a:spcPct val="130000"/>
              </a:lnSpc>
              <a:buFont typeface="Wingdings" panose="05000000000000000000" pitchFamily="2" charset="2"/>
              <a:buChar char="ü"/>
            </a:pPr>
            <a:r>
              <a:rPr lang="zh-CN" altLang="en-US" sz="2000" dirty="0">
                <a:solidFill>
                  <a:srgbClr val="FF0000"/>
                </a:solidFill>
              </a:rPr>
              <a:t>所有异常的异常向量被集中放在程序存储器的一个连续地址空间中，称为异常向量表。</a:t>
            </a:r>
            <a:endParaRPr lang="en-US" altLang="zh-CN" sz="2000" dirty="0">
              <a:solidFill>
                <a:srgbClr val="FF0000"/>
              </a:solidFill>
            </a:endParaRPr>
          </a:p>
          <a:p>
            <a:pPr marL="702310" indent="-342900" algn="just">
              <a:lnSpc>
                <a:spcPct val="130000"/>
              </a:lnSpc>
              <a:buFont typeface="Wingdings" panose="05000000000000000000" pitchFamily="2" charset="2"/>
              <a:buChar char="ü"/>
            </a:pPr>
            <a:r>
              <a:rPr lang="zh-CN" altLang="en-US" sz="2000" b="0" dirty="0"/>
              <a:t>每个异常向量只占</a:t>
            </a:r>
            <a:r>
              <a:rPr lang="en-US" altLang="zh-CN" sz="2000" b="0" dirty="0"/>
              <a:t>4</a:t>
            </a:r>
            <a:r>
              <a:rPr lang="zh-CN" altLang="en-US" sz="2000" b="0" dirty="0"/>
              <a:t>个字节，异常向量处是一些跳转指令，跳转到对应的异常处理程序。</a:t>
            </a:r>
            <a:endParaRPr lang="en-US" altLang="zh-CN" sz="2000" dirty="0"/>
          </a:p>
          <a:p>
            <a:pPr marL="342265" indent="-342900" algn="just">
              <a:lnSpc>
                <a:spcPct val="130000"/>
              </a:lnSpc>
              <a:buFont typeface="Wingdings" panose="05000000000000000000" pitchFamily="2" charset="2"/>
              <a:buChar char="p"/>
            </a:pPr>
            <a:r>
              <a:rPr lang="zh-CN" altLang="en-US" sz="2000" b="0" dirty="0"/>
              <a:t>通常存储器地址映射地址</a:t>
            </a:r>
            <a:r>
              <a:rPr lang="en-US" altLang="zh-CN" sz="2000" dirty="0">
                <a:solidFill>
                  <a:srgbClr val="FF0000"/>
                </a:solidFill>
              </a:rPr>
              <a:t>0x00000000</a:t>
            </a:r>
            <a:r>
              <a:rPr lang="zh-CN" altLang="en-US" sz="2000" dirty="0">
                <a:solidFill>
                  <a:srgbClr val="FF0000"/>
                </a:solidFill>
              </a:rPr>
              <a:t>是为异常向量表保留的</a:t>
            </a:r>
            <a:endParaRPr lang="en-US" altLang="zh-CN" sz="2000" dirty="0">
              <a:solidFill>
                <a:srgbClr val="FF0000"/>
              </a:solidFill>
            </a:endParaRPr>
          </a:p>
          <a:p>
            <a:pPr marL="702310" indent="-342900" algn="just">
              <a:lnSpc>
                <a:spcPct val="130000"/>
              </a:lnSpc>
              <a:buFont typeface="Wingdings" panose="05000000000000000000" pitchFamily="2" charset="2"/>
              <a:buChar char="ü"/>
            </a:pPr>
            <a:r>
              <a:rPr lang="zh-CN" altLang="en-US" sz="2000" b="0" dirty="0"/>
              <a:t>某些嵌入式系统中在系统配置使能时，低端的异常向量表可以选择映射到特定的高端地址</a:t>
            </a:r>
            <a:r>
              <a:rPr lang="en-US" altLang="zh-CN" sz="2000" b="0" dirty="0"/>
              <a:t>0xFFFF0000</a:t>
            </a:r>
            <a:r>
              <a:rPr lang="zh-CN" altLang="en-US" sz="2000" b="0" dirty="0"/>
              <a:t>处</a:t>
            </a:r>
            <a:r>
              <a:rPr lang="zh-CN" altLang="en-US" sz="2000" dirty="0"/>
              <a:t>。</a:t>
            </a:r>
            <a:endParaRPr lang="en-US" altLang="zh-CN" sz="2000" b="0" dirty="0"/>
          </a:p>
          <a:p>
            <a:pPr marL="702310" indent="-342900" algn="just">
              <a:lnSpc>
                <a:spcPct val="130000"/>
              </a:lnSpc>
              <a:buFont typeface="Wingdings" panose="05000000000000000000" pitchFamily="2" charset="2"/>
              <a:buChar char="ü"/>
            </a:pPr>
            <a:r>
              <a:rPr lang="zh-CN" altLang="en-US" sz="2000" b="0" dirty="0"/>
              <a:t>嵌入式操作系统，如</a:t>
            </a:r>
            <a:r>
              <a:rPr lang="en-US" altLang="zh-CN" sz="2000" b="0" dirty="0"/>
              <a:t>Linux</a:t>
            </a:r>
            <a:r>
              <a:rPr lang="zh-CN" altLang="en-US" sz="2000" b="0" dirty="0"/>
              <a:t>和</a:t>
            </a:r>
            <a:r>
              <a:rPr lang="en-US" altLang="zh-CN" sz="2000" b="0" dirty="0"/>
              <a:t>Windows CE</a:t>
            </a:r>
            <a:r>
              <a:rPr lang="zh-CN" altLang="en-US" sz="2000" b="0" dirty="0"/>
              <a:t>就利用了这一特性。</a:t>
            </a:r>
            <a:endParaRPr lang="en-US" altLang="zh-CN" sz="2000" dirty="0"/>
          </a:p>
          <a:p>
            <a:pPr marL="702310" indent="-342900" algn="just">
              <a:lnSpc>
                <a:spcPct val="130000"/>
              </a:lnSpc>
              <a:buFont typeface="Wingdings" panose="05000000000000000000" pitchFamily="2" charset="2"/>
              <a:buChar char="ü"/>
            </a:pPr>
            <a:r>
              <a:rPr lang="en-US" altLang="zh-CN" sz="2000" b="0" dirty="0"/>
              <a:t>Cortex-A8</a:t>
            </a:r>
            <a:r>
              <a:rPr lang="zh-CN" altLang="en-US" sz="2000" b="0" dirty="0"/>
              <a:t>处理器支持通过设置协处理</a:t>
            </a:r>
            <a:r>
              <a:rPr lang="en-US" altLang="zh-CN" sz="2000" b="0" dirty="0"/>
              <a:t>CP15</a:t>
            </a:r>
            <a:r>
              <a:rPr lang="zh-CN" altLang="en-US" sz="2000" b="0" dirty="0"/>
              <a:t>的</a:t>
            </a:r>
            <a:r>
              <a:rPr lang="en-US" altLang="zh-CN" sz="2000" b="0" dirty="0"/>
              <a:t>C12</a:t>
            </a:r>
            <a:r>
              <a:rPr lang="zh-CN" altLang="en-US" sz="2000" b="0" dirty="0"/>
              <a:t>寄存器将异常向量表的首地址设置在任意地址</a:t>
            </a:r>
            <a:r>
              <a:rPr lang="zh-CN" altLang="en-US" sz="2000" dirty="0"/>
              <a:t>。</a:t>
            </a:r>
            <a:endParaRPr lang="en-US" altLang="zh-CN" sz="2000" dirty="0">
              <a:solidFill>
                <a:srgbClr val="FF0000"/>
              </a:solidFill>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
          <p:cNvSpPr>
            <a:spLocks noChangeArrowheads="1"/>
          </p:cNvSpPr>
          <p:nvPr/>
        </p:nvSpPr>
        <p:spPr bwMode="auto">
          <a:xfrm>
            <a:off x="263352" y="737085"/>
            <a:ext cx="26103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800" dirty="0">
                <a:solidFill>
                  <a:srgbClr val="0070C0"/>
                </a:solidFill>
                <a:cs typeface="Times New Roman" panose="02020603050405020304" pitchFamily="18" charset="0"/>
              </a:rPr>
              <a:t>异常向量和表</a:t>
            </a:r>
            <a:endParaRPr lang="zh-CN" altLang="en-US" sz="2800" dirty="0">
              <a:solidFill>
                <a:srgbClr val="0070C0"/>
              </a:solidFill>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4DDF0A-B737-47B2-9C93-9570953CADC7}"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264352"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异常处理（异常向量和表）</a:t>
            </a:r>
            <a:endParaRPr lang="zh-CN" altLang="en-US" kern="0" dirty="0">
              <a:solidFill>
                <a:srgbClr val="FF0000"/>
              </a:solidFill>
            </a:endParaRPr>
          </a:p>
        </p:txBody>
      </p:sp>
      <p:sp>
        <p:nvSpPr>
          <p:cNvPr id="6" name="文本框 5"/>
          <p:cNvSpPr txBox="1"/>
          <p:nvPr/>
        </p:nvSpPr>
        <p:spPr>
          <a:xfrm>
            <a:off x="767408" y="1484784"/>
            <a:ext cx="9649072" cy="2340897"/>
          </a:xfrm>
          <a:prstGeom prst="rect">
            <a:avLst/>
          </a:prstGeom>
          <a:noFill/>
        </p:spPr>
        <p:txBody>
          <a:bodyPr wrap="square">
            <a:spAutoFit/>
          </a:bodyPr>
          <a:lstStyle/>
          <a:p>
            <a:pPr marL="285750" indent="-285750" algn="just">
              <a:lnSpc>
                <a:spcPct val="150000"/>
              </a:lnSpc>
              <a:buFont typeface="Wingdings" panose="05000000000000000000" pitchFamily="2" charset="2"/>
              <a:buChar char="p"/>
            </a:pPr>
            <a:r>
              <a:rPr lang="zh-CN" altLang="en-US" sz="2000" b="0" dirty="0"/>
              <a:t>异常</a:t>
            </a:r>
            <a:r>
              <a:rPr lang="en-US" altLang="zh-CN" sz="2000" b="0" dirty="0"/>
              <a:t>(</a:t>
            </a:r>
            <a:r>
              <a:rPr lang="zh-CN" altLang="en-US" sz="2000" b="0" dirty="0"/>
              <a:t>中断</a:t>
            </a:r>
            <a:r>
              <a:rPr lang="en-US" altLang="zh-CN" sz="2000" b="0" dirty="0"/>
              <a:t>)</a:t>
            </a:r>
            <a:r>
              <a:rPr lang="zh-CN" altLang="en-US" sz="2000" b="0" dirty="0"/>
              <a:t>响应大致可以分为以下几个步骤：</a:t>
            </a:r>
            <a:endParaRPr lang="en-US" altLang="zh-CN" sz="2000" b="0" dirty="0"/>
          </a:p>
          <a:p>
            <a:pPr marL="702310" indent="-342900" algn="just">
              <a:lnSpc>
                <a:spcPct val="150000"/>
              </a:lnSpc>
              <a:buFont typeface="Wingdings" panose="05000000000000000000" pitchFamily="2" charset="2"/>
              <a:buChar char="ü"/>
            </a:pPr>
            <a:r>
              <a:rPr lang="zh-CN" altLang="en-US" sz="2000" dirty="0"/>
              <a:t>保护断点，即保存下一个将要执行的指令的地址，就是把这个地址送入堆栈。</a:t>
            </a:r>
            <a:endParaRPr lang="en-US" altLang="zh-CN" sz="2000" dirty="0"/>
          </a:p>
          <a:p>
            <a:pPr marL="702310" indent="-342900" algn="just">
              <a:lnSpc>
                <a:spcPct val="150000"/>
              </a:lnSpc>
              <a:buFont typeface="Wingdings" panose="05000000000000000000" pitchFamily="2" charset="2"/>
              <a:buChar char="ü"/>
            </a:pPr>
            <a:r>
              <a:rPr lang="zh-CN" altLang="en-US" sz="2000" dirty="0"/>
              <a:t>寻找中断入口，根据不同的中断源所产生的中断，查找不同的入口地址</a:t>
            </a:r>
            <a:endParaRPr lang="en-US" altLang="zh-CN" sz="2000" dirty="0"/>
          </a:p>
          <a:p>
            <a:pPr marL="702310" indent="-342900" algn="just">
              <a:lnSpc>
                <a:spcPct val="150000"/>
              </a:lnSpc>
              <a:buFont typeface="Wingdings" panose="05000000000000000000" pitchFamily="2" charset="2"/>
              <a:buChar char="ü"/>
            </a:pPr>
            <a:r>
              <a:rPr lang="zh-CN" altLang="en-US" sz="2000" dirty="0"/>
              <a:t>执行中断处理程序</a:t>
            </a:r>
            <a:endParaRPr lang="en-US" altLang="zh-CN" sz="2000" dirty="0"/>
          </a:p>
          <a:p>
            <a:pPr marL="702310" indent="-342900" algn="just">
              <a:lnSpc>
                <a:spcPct val="150000"/>
              </a:lnSpc>
              <a:buFont typeface="Wingdings" panose="05000000000000000000" pitchFamily="2" charset="2"/>
              <a:buChar char="ü"/>
            </a:pPr>
            <a:r>
              <a:rPr lang="zh-CN" altLang="en-US" sz="2000" dirty="0"/>
              <a:t>中断返回，执行完中断指令后，就从中断处返回到主程序，继续执行。</a:t>
            </a:r>
            <a:endParaRPr lang="en-US" altLang="zh-CN" sz="2000" dirty="0"/>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
          <p:cNvSpPr>
            <a:spLocks noChangeArrowheads="1"/>
          </p:cNvSpPr>
          <p:nvPr/>
        </p:nvSpPr>
        <p:spPr bwMode="auto">
          <a:xfrm>
            <a:off x="263352" y="737085"/>
            <a:ext cx="49603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dirty="0">
                <a:solidFill>
                  <a:srgbClr val="0070C0"/>
                </a:solidFill>
                <a:cs typeface="Times New Roman" panose="02020603050405020304" pitchFamily="18" charset="0"/>
              </a:rPr>
              <a:t>6.2 ARM</a:t>
            </a:r>
            <a:r>
              <a:rPr lang="zh-CN" altLang="en-US" sz="2800" dirty="0">
                <a:solidFill>
                  <a:srgbClr val="0070C0"/>
                </a:solidFill>
                <a:cs typeface="Times New Roman" panose="02020603050405020304" pitchFamily="18" charset="0"/>
              </a:rPr>
              <a:t>处理器对异常的响应</a:t>
            </a:r>
            <a:endParaRPr lang="zh-CN" altLang="en-US" sz="2800" dirty="0">
              <a:solidFill>
                <a:srgbClr val="0070C0"/>
              </a:solidFill>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4DDF0A-B737-47B2-9C93-9570953CADC7}"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异常处理（异常响应）</a:t>
            </a:r>
            <a:endParaRPr lang="zh-CN" altLang="en-US" kern="0" dirty="0">
              <a:solidFill>
                <a:srgbClr val="FF0000"/>
              </a:solidFill>
            </a:endParaRPr>
          </a:p>
        </p:txBody>
      </p:sp>
      <p:sp>
        <p:nvSpPr>
          <p:cNvPr id="3" name="矩形 1"/>
          <p:cNvSpPr>
            <a:spLocks noChangeArrowheads="1"/>
          </p:cNvSpPr>
          <p:nvPr/>
        </p:nvSpPr>
        <p:spPr bwMode="auto">
          <a:xfrm>
            <a:off x="299356" y="1371478"/>
            <a:ext cx="11593287"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zh-CN" altLang="en-US" sz="2000" b="0" dirty="0"/>
              <a:t>具体到</a:t>
            </a:r>
            <a:r>
              <a:rPr lang="en-US" altLang="zh-CN" sz="2000" b="0" dirty="0"/>
              <a:t>ARM</a:t>
            </a:r>
            <a:r>
              <a:rPr lang="zh-CN" altLang="en-US" sz="2000" b="0" dirty="0"/>
              <a:t>处理器中，当异常发生后，</a:t>
            </a:r>
            <a:r>
              <a:rPr lang="zh-CN" altLang="en-US" sz="2000" dirty="0">
                <a:solidFill>
                  <a:srgbClr val="FF0000"/>
                </a:solidFill>
              </a:rPr>
              <a:t>除了复位异常会立即中止当前指令以外，其余异常都是在处理器完成当前指令后再执行异常处理程序。</a:t>
            </a:r>
            <a:r>
              <a:rPr lang="en-US" altLang="zh-CN" sz="2000" b="0" dirty="0"/>
              <a:t>ARM</a:t>
            </a:r>
            <a:r>
              <a:rPr lang="zh-CN" altLang="en-US" sz="2000" b="0" dirty="0"/>
              <a:t>处理器对异常的响应过程如下：</a:t>
            </a:r>
            <a:endParaRPr lang="zh-CN" altLang="en-US" sz="2000" b="0" dirty="0"/>
          </a:p>
          <a:p>
            <a:pPr algn="just" eaLnBrk="1" hangingPunct="1">
              <a:lnSpc>
                <a:spcPct val="150000"/>
              </a:lnSpc>
              <a:spcBef>
                <a:spcPct val="0"/>
              </a:spcBef>
              <a:buClrTx/>
              <a:buFontTx/>
              <a:buNone/>
            </a:pPr>
            <a:r>
              <a:rPr lang="zh-CN" altLang="en-US" sz="2000" b="0" dirty="0"/>
              <a:t>（</a:t>
            </a:r>
            <a:r>
              <a:rPr lang="en-US" altLang="zh-CN" sz="2000" b="0" dirty="0"/>
              <a:t>1</a:t>
            </a:r>
            <a:r>
              <a:rPr lang="zh-CN" altLang="en-US" sz="2000" b="0" dirty="0"/>
              <a:t>）进入与特定的异常相应的运行模式。</a:t>
            </a:r>
            <a:endParaRPr lang="zh-CN" altLang="en-US" sz="2000" b="0" dirty="0"/>
          </a:p>
          <a:p>
            <a:pPr algn="just" eaLnBrk="1" hangingPunct="1">
              <a:lnSpc>
                <a:spcPct val="150000"/>
              </a:lnSpc>
              <a:spcBef>
                <a:spcPct val="0"/>
              </a:spcBef>
              <a:buClrTx/>
              <a:buFontTx/>
              <a:buNone/>
            </a:pPr>
            <a:r>
              <a:rPr lang="zh-CN" altLang="en-US" sz="2000" b="0" dirty="0"/>
              <a:t>（</a:t>
            </a:r>
            <a:r>
              <a:rPr lang="en-US" altLang="zh-CN" sz="2000" b="0" dirty="0"/>
              <a:t>2</a:t>
            </a:r>
            <a:r>
              <a:rPr lang="zh-CN" altLang="en-US" sz="2000" b="0" dirty="0"/>
              <a:t>）将</a:t>
            </a:r>
            <a:r>
              <a:rPr lang="en-US" altLang="zh-CN" sz="2000" b="0" dirty="0"/>
              <a:t>CPSR</a:t>
            </a:r>
            <a:r>
              <a:rPr lang="zh-CN" altLang="en-US" sz="2000" b="0" dirty="0"/>
              <a:t>寄存器的值保存到将要执行的异常中断各自对应的</a:t>
            </a:r>
            <a:r>
              <a:rPr lang="en-US" altLang="zh-CN" sz="2000" dirty="0" err="1">
                <a:solidFill>
                  <a:srgbClr val="FF0000"/>
                </a:solidFill>
              </a:rPr>
              <a:t>SPSR_mode</a:t>
            </a:r>
            <a:r>
              <a:rPr lang="zh-CN" altLang="en-US" sz="2000" b="0" dirty="0"/>
              <a:t>中，以实现对处理器当前运行状态、中断屏蔽和各标志位的保护。</a:t>
            </a:r>
            <a:endParaRPr lang="zh-CN" altLang="en-US" sz="2000" b="0" dirty="0"/>
          </a:p>
          <a:p>
            <a:pPr algn="just" eaLnBrk="1" hangingPunct="1">
              <a:lnSpc>
                <a:spcPct val="150000"/>
              </a:lnSpc>
              <a:spcBef>
                <a:spcPct val="0"/>
              </a:spcBef>
              <a:buClrTx/>
              <a:buFontTx/>
              <a:buNone/>
            </a:pPr>
            <a:r>
              <a:rPr lang="zh-CN" altLang="en-US" sz="2000" b="0" dirty="0"/>
              <a:t>（</a:t>
            </a:r>
            <a:r>
              <a:rPr lang="en-US" altLang="zh-CN" sz="2000" b="0" dirty="0"/>
              <a:t>3</a:t>
            </a:r>
            <a:r>
              <a:rPr lang="zh-CN" altLang="en-US" sz="2000" b="0" dirty="0"/>
              <a:t>）将引起异常指令的下一条指令的地址存入相应的</a:t>
            </a:r>
            <a:r>
              <a:rPr lang="zh-CN" altLang="en-US" sz="2000" dirty="0">
                <a:solidFill>
                  <a:srgbClr val="FF0000"/>
                </a:solidFill>
              </a:rPr>
              <a:t>链接寄存器</a:t>
            </a:r>
            <a:r>
              <a:rPr lang="en-US" altLang="zh-CN" sz="2000" dirty="0">
                <a:solidFill>
                  <a:srgbClr val="FF0000"/>
                </a:solidFill>
              </a:rPr>
              <a:t>LR</a:t>
            </a:r>
            <a:r>
              <a:rPr lang="zh-CN" altLang="en-US" sz="2000" dirty="0">
                <a:solidFill>
                  <a:srgbClr val="FF0000"/>
                </a:solidFill>
              </a:rPr>
              <a:t>（</a:t>
            </a:r>
            <a:r>
              <a:rPr lang="en-US" altLang="zh-CN" sz="2000" dirty="0">
                <a:solidFill>
                  <a:srgbClr val="FF0000"/>
                </a:solidFill>
              </a:rPr>
              <a:t>R14_mode</a:t>
            </a:r>
            <a:r>
              <a:rPr lang="zh-CN" altLang="en-US" sz="2000" dirty="0">
                <a:solidFill>
                  <a:srgbClr val="FF0000"/>
                </a:solidFill>
              </a:rPr>
              <a:t>）</a:t>
            </a:r>
            <a:r>
              <a:rPr lang="zh-CN" altLang="en-US" sz="2000" b="0" dirty="0"/>
              <a:t>，</a:t>
            </a:r>
            <a:r>
              <a:rPr lang="zh-CN" altLang="en-US" sz="2000" dirty="0">
                <a:solidFill>
                  <a:srgbClr val="FF0000"/>
                </a:solidFill>
              </a:rPr>
              <a:t>以便程序在异常处理结束返回时能正确的返回到原来的程序处继续向下执行</a:t>
            </a:r>
            <a:r>
              <a:rPr lang="zh-CN" altLang="en-US" sz="2000" b="0" dirty="0"/>
              <a:t>。若异常是从</a:t>
            </a:r>
            <a:r>
              <a:rPr lang="en-US" altLang="zh-CN" sz="2000" b="0" dirty="0"/>
              <a:t>ARM</a:t>
            </a:r>
            <a:r>
              <a:rPr lang="zh-CN" altLang="en-US" sz="2000" b="0" dirty="0"/>
              <a:t>态进入的，则链接寄存器</a:t>
            </a:r>
            <a:r>
              <a:rPr lang="en-US" altLang="zh-CN" sz="2000" b="0" dirty="0"/>
              <a:t>LR</a:t>
            </a:r>
            <a:r>
              <a:rPr lang="zh-CN" altLang="en-US" sz="2000" b="0" dirty="0"/>
              <a:t>保存的是下一条指令的地址；若异常是从</a:t>
            </a:r>
            <a:r>
              <a:rPr lang="en-US" altLang="zh-CN" sz="2000" b="0" dirty="0"/>
              <a:t>Thumb</a:t>
            </a:r>
            <a:r>
              <a:rPr lang="zh-CN" altLang="en-US" sz="2000" b="0" dirty="0"/>
              <a:t>状态进入的，则将当前</a:t>
            </a:r>
            <a:r>
              <a:rPr lang="en-US" altLang="zh-CN" sz="2000" b="0" dirty="0"/>
              <a:t>PC</a:t>
            </a:r>
            <a:r>
              <a:rPr lang="zh-CN" altLang="en-US" sz="2000" b="0" dirty="0"/>
              <a:t>的偏移量值保存到</a:t>
            </a:r>
            <a:r>
              <a:rPr lang="en-US" altLang="zh-CN" sz="2000" b="0" dirty="0"/>
              <a:t>LR</a:t>
            </a:r>
            <a:r>
              <a:rPr lang="zh-CN" altLang="en-US" sz="2000" b="0" dirty="0"/>
              <a:t>中，</a:t>
            </a:r>
            <a:r>
              <a:rPr lang="zh-CN" altLang="en-US" sz="2000" dirty="0">
                <a:solidFill>
                  <a:srgbClr val="FF0000"/>
                </a:solidFill>
              </a:rPr>
              <a:t>这样异常处理程序就不需要确定异常是从何种状态进入的</a:t>
            </a:r>
            <a:r>
              <a:rPr lang="zh-CN" altLang="en-US" sz="2000" b="0" dirty="0"/>
              <a:t>。</a:t>
            </a:r>
            <a:endParaRPr lang="zh-CN" altLang="en-US" sz="2000" b="0" dirty="0"/>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矩形 1"/>
          <p:cNvSpPr>
            <a:spLocks noChangeArrowheads="1"/>
          </p:cNvSpPr>
          <p:nvPr/>
        </p:nvSpPr>
        <p:spPr bwMode="auto">
          <a:xfrm>
            <a:off x="191344" y="1196752"/>
            <a:ext cx="11593288" cy="290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zh-CN" altLang="en-US" sz="2000" b="0" dirty="0"/>
              <a:t>（</a:t>
            </a:r>
            <a:r>
              <a:rPr lang="en-US" altLang="zh-CN" sz="2000" b="0" dirty="0"/>
              <a:t>4</a:t>
            </a:r>
            <a:r>
              <a:rPr lang="zh-CN" altLang="en-US" sz="2000" b="0" dirty="0"/>
              <a:t>）设置</a:t>
            </a:r>
            <a:r>
              <a:rPr lang="en-US" altLang="zh-CN" sz="2000" b="0" dirty="0"/>
              <a:t>CPSR</a:t>
            </a:r>
            <a:r>
              <a:rPr lang="zh-CN" altLang="en-US" sz="2000" b="0" dirty="0"/>
              <a:t>寄存器的低</a:t>
            </a:r>
            <a:r>
              <a:rPr lang="en-US" altLang="zh-CN" sz="2000" b="0" dirty="0"/>
              <a:t>5</a:t>
            </a:r>
            <a:r>
              <a:rPr lang="zh-CN" altLang="en-US" sz="2000" b="0" dirty="0"/>
              <a:t>位，使处理器进入相应的工作模式。设置</a:t>
            </a:r>
            <a:r>
              <a:rPr lang="en-US" altLang="zh-CN" sz="2000" b="0" dirty="0"/>
              <a:t>I=1</a:t>
            </a:r>
            <a:r>
              <a:rPr lang="zh-CN" altLang="en-US" sz="2000" b="0" dirty="0"/>
              <a:t>，以禁止</a:t>
            </a:r>
            <a:r>
              <a:rPr lang="en-US" altLang="zh-CN" sz="2000" b="0" dirty="0"/>
              <a:t>IRQ</a:t>
            </a:r>
            <a:r>
              <a:rPr lang="zh-CN" altLang="en-US" sz="2000" b="0" dirty="0"/>
              <a:t>中断；如果进入</a:t>
            </a:r>
            <a:r>
              <a:rPr lang="zh-CN" altLang="en-US" sz="2000" dirty="0">
                <a:solidFill>
                  <a:srgbClr val="FF0000"/>
                </a:solidFill>
              </a:rPr>
              <a:t>复位模式或</a:t>
            </a:r>
            <a:r>
              <a:rPr lang="en-US" altLang="zh-CN" sz="2000" dirty="0">
                <a:solidFill>
                  <a:srgbClr val="FF0000"/>
                </a:solidFill>
              </a:rPr>
              <a:t>FIQ</a:t>
            </a:r>
            <a:r>
              <a:rPr lang="zh-CN" altLang="en-US" sz="2000" dirty="0">
                <a:solidFill>
                  <a:srgbClr val="FF0000"/>
                </a:solidFill>
              </a:rPr>
              <a:t>模式</a:t>
            </a:r>
            <a:r>
              <a:rPr lang="zh-CN" altLang="en-US" sz="2000" b="0" dirty="0"/>
              <a:t>，还要设置</a:t>
            </a:r>
            <a:r>
              <a:rPr lang="en-US" altLang="zh-CN" sz="2000" b="0" dirty="0"/>
              <a:t>F=1</a:t>
            </a:r>
            <a:r>
              <a:rPr lang="zh-CN" altLang="en-US" sz="2000" b="0" dirty="0"/>
              <a:t>以禁止</a:t>
            </a:r>
            <a:r>
              <a:rPr lang="en-US" altLang="zh-CN" sz="2000" b="0" dirty="0"/>
              <a:t>FIQ</a:t>
            </a:r>
            <a:r>
              <a:rPr lang="zh-CN" altLang="en-US" sz="2000" b="0" dirty="0"/>
              <a:t>中断。</a:t>
            </a:r>
            <a:endParaRPr lang="zh-CN" altLang="en-US" sz="2000" b="0" dirty="0"/>
          </a:p>
          <a:p>
            <a:pPr algn="just" eaLnBrk="1" hangingPunct="1">
              <a:lnSpc>
                <a:spcPct val="150000"/>
              </a:lnSpc>
              <a:spcBef>
                <a:spcPct val="0"/>
              </a:spcBef>
              <a:buClrTx/>
              <a:buFontTx/>
              <a:buNone/>
            </a:pPr>
            <a:r>
              <a:rPr lang="zh-CN" altLang="en-US" sz="2000" b="0" dirty="0"/>
              <a:t>（</a:t>
            </a:r>
            <a:r>
              <a:rPr lang="en-US" altLang="zh-CN" sz="2000" b="0" dirty="0"/>
              <a:t>5</a:t>
            </a:r>
            <a:r>
              <a:rPr lang="zh-CN" altLang="en-US" sz="2000" b="0" dirty="0"/>
              <a:t>）根据异常类型，将表</a:t>
            </a:r>
            <a:r>
              <a:rPr lang="en-US" altLang="zh-CN" sz="2000" b="0" dirty="0"/>
              <a:t>2-4</a:t>
            </a:r>
            <a:r>
              <a:rPr lang="zh-CN" altLang="en-US" sz="2000" b="0" dirty="0"/>
              <a:t>中的向量地址强制复制给程序计数器</a:t>
            </a:r>
            <a:r>
              <a:rPr lang="en-US" altLang="zh-CN" sz="2000" b="0" dirty="0"/>
              <a:t>PC</a:t>
            </a:r>
            <a:r>
              <a:rPr lang="zh-CN" altLang="en-US" sz="2000" b="0" dirty="0"/>
              <a:t>，以便执行相应的异常处理程序。以复位异常为例，比如存储器地址映射地址</a:t>
            </a:r>
            <a:r>
              <a:rPr lang="en-US" altLang="zh-CN" sz="2000" b="0" dirty="0"/>
              <a:t>0x00000000</a:t>
            </a:r>
            <a:r>
              <a:rPr lang="zh-CN" altLang="en-US" sz="2000" b="0" dirty="0"/>
              <a:t>是为异常向量表保留的情况下，则</a:t>
            </a:r>
            <a:r>
              <a:rPr lang="en-US" altLang="zh-CN" sz="2000" b="0" dirty="0"/>
              <a:t>PC =0x00000000</a:t>
            </a:r>
            <a:r>
              <a:rPr lang="zh-CN" altLang="en-US" sz="2000" b="0" dirty="0"/>
              <a:t>，如果异常向量表选择映射到特定的高端地址</a:t>
            </a:r>
            <a:r>
              <a:rPr lang="en-US" altLang="zh-CN" sz="2000" b="0" dirty="0"/>
              <a:t>0xFFFF0000</a:t>
            </a:r>
            <a:r>
              <a:rPr lang="zh-CN" altLang="en-US" sz="2000" b="0" dirty="0"/>
              <a:t>处，则</a:t>
            </a:r>
            <a:r>
              <a:rPr lang="en-US" altLang="zh-CN" sz="2000" b="0" dirty="0"/>
              <a:t>PC = 0xffff0000</a:t>
            </a:r>
            <a:r>
              <a:rPr lang="zh-CN" altLang="en-US" sz="2000" b="0" dirty="0"/>
              <a:t>。</a:t>
            </a:r>
            <a:endParaRPr lang="zh-CN" altLang="en-US" sz="2000" b="0" dirty="0"/>
          </a:p>
          <a:p>
            <a:pPr eaLnBrk="1" hangingPunct="1">
              <a:lnSpc>
                <a:spcPct val="150000"/>
              </a:lnSpc>
              <a:spcBef>
                <a:spcPct val="0"/>
              </a:spcBef>
              <a:buClrTx/>
              <a:buFontTx/>
              <a:buNone/>
            </a:pPr>
            <a:endParaRPr lang="zh-CN" altLang="en-US"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F0004E1-E059-4355-8952-21ABC8216921}"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异常处理（异常响应）</a:t>
            </a:r>
            <a:endParaRPr lang="zh-CN" altLang="en-US" kern="0" dirty="0">
              <a:solidFill>
                <a:srgbClr val="FF0000"/>
              </a:solidFill>
            </a:endParaRP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F0004E1-E059-4355-8952-21ABC8216921}"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异常处理（异常响应）</a:t>
            </a:r>
            <a:endParaRPr lang="zh-CN" altLang="en-US" kern="0" dirty="0">
              <a:solidFill>
                <a:srgbClr val="FF0000"/>
              </a:solidFill>
            </a:endParaRPr>
          </a:p>
        </p:txBody>
      </p:sp>
      <p:sp>
        <p:nvSpPr>
          <p:cNvPr id="3" name="矩形 1"/>
          <p:cNvSpPr>
            <a:spLocks noChangeArrowheads="1"/>
          </p:cNvSpPr>
          <p:nvPr/>
        </p:nvSpPr>
        <p:spPr bwMode="auto">
          <a:xfrm>
            <a:off x="1127448" y="1556792"/>
            <a:ext cx="8748712"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 typeface="Wingdings" panose="05000000000000000000" pitchFamily="2" charset="2"/>
              <a:buChar char="p"/>
            </a:pPr>
            <a:r>
              <a:rPr lang="zh-CN" altLang="en-US" sz="2800" b="0" dirty="0"/>
              <a:t>每种异常模式对应两个寄存器</a:t>
            </a:r>
            <a:r>
              <a:rPr lang="en-US" altLang="zh-CN" sz="2800" b="0" dirty="0">
                <a:solidFill>
                  <a:srgbClr val="FF0000"/>
                </a:solidFill>
              </a:rPr>
              <a:t>R13_mode</a:t>
            </a:r>
            <a:r>
              <a:rPr lang="zh-CN" altLang="en-US" sz="2800" b="0" dirty="0"/>
              <a:t>和</a:t>
            </a:r>
            <a:r>
              <a:rPr lang="en-US" altLang="zh-CN" sz="2800" b="0" dirty="0">
                <a:solidFill>
                  <a:srgbClr val="FF0000"/>
                </a:solidFill>
              </a:rPr>
              <a:t>R14_mode</a:t>
            </a:r>
            <a:endParaRPr lang="en-US" altLang="zh-CN" sz="2800" b="0" dirty="0">
              <a:solidFill>
                <a:srgbClr val="FF0000"/>
              </a:solidFill>
            </a:endParaRPr>
          </a:p>
          <a:p>
            <a:pPr marL="360045" eaLnBrk="1" hangingPunct="1">
              <a:lnSpc>
                <a:spcPct val="150000"/>
              </a:lnSpc>
              <a:spcBef>
                <a:spcPct val="0"/>
              </a:spcBef>
              <a:buClrTx/>
              <a:buFont typeface="Wingdings" panose="05000000000000000000" pitchFamily="2" charset="2"/>
              <a:buChar char="ü"/>
            </a:pPr>
            <a:r>
              <a:rPr lang="en-US" altLang="zh-CN" sz="2800" b="0" dirty="0"/>
              <a:t>mode</a:t>
            </a:r>
            <a:r>
              <a:rPr lang="zh-CN" altLang="en-US" sz="2800" b="0" dirty="0"/>
              <a:t>为</a:t>
            </a:r>
            <a:r>
              <a:rPr lang="en-US" altLang="zh-CN" sz="2800" b="0" dirty="0"/>
              <a:t>svc</a:t>
            </a:r>
            <a:r>
              <a:rPr lang="zh-CN" altLang="en-US" sz="2800" b="0" dirty="0"/>
              <a:t>、</a:t>
            </a:r>
            <a:r>
              <a:rPr lang="en-US" altLang="zh-CN" sz="2800" b="0" dirty="0" err="1"/>
              <a:t>irq</a:t>
            </a:r>
            <a:r>
              <a:rPr lang="zh-CN" altLang="en-US" sz="2800" b="0" dirty="0"/>
              <a:t>、</a:t>
            </a:r>
            <a:r>
              <a:rPr lang="en-US" altLang="zh-CN" sz="2800" b="0" dirty="0"/>
              <a:t>und</a:t>
            </a:r>
            <a:r>
              <a:rPr lang="zh-CN" altLang="en-US" sz="2800" b="0" dirty="0"/>
              <a:t>、</a:t>
            </a:r>
            <a:r>
              <a:rPr lang="en-US" altLang="zh-CN" sz="2800" b="0" dirty="0" err="1"/>
              <a:t>fiq</a:t>
            </a:r>
            <a:r>
              <a:rPr lang="zh-CN" altLang="en-US" sz="2800" b="0" dirty="0"/>
              <a:t>或</a:t>
            </a:r>
            <a:r>
              <a:rPr lang="en-US" altLang="zh-CN" sz="2800" b="0" dirty="0" err="1"/>
              <a:t>abt</a:t>
            </a:r>
            <a:r>
              <a:rPr lang="zh-CN" altLang="en-US" sz="2800" b="0" dirty="0"/>
              <a:t>之一</a:t>
            </a:r>
            <a:endParaRPr lang="en-US" altLang="zh-CN" sz="2800" b="0" dirty="0"/>
          </a:p>
          <a:p>
            <a:pPr marL="360045" eaLnBrk="1" hangingPunct="1">
              <a:lnSpc>
                <a:spcPct val="150000"/>
              </a:lnSpc>
              <a:spcBef>
                <a:spcPct val="0"/>
              </a:spcBef>
              <a:buClrTx/>
              <a:buFont typeface="Wingdings" panose="05000000000000000000" pitchFamily="2" charset="2"/>
              <a:buChar char="ü"/>
            </a:pPr>
            <a:r>
              <a:rPr lang="zh-CN" altLang="en-US" sz="2800" b="0" dirty="0"/>
              <a:t>分别存放</a:t>
            </a:r>
            <a:r>
              <a:rPr lang="zh-CN" altLang="en-US" sz="2800" dirty="0">
                <a:solidFill>
                  <a:srgbClr val="FF0000"/>
                </a:solidFill>
              </a:rPr>
              <a:t>堆栈指针和断点地址</a:t>
            </a:r>
            <a:endParaRPr lang="zh-CN" altLang="en-US" sz="2800" b="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2424114" y="1844676"/>
            <a:ext cx="7704137" cy="3960813"/>
          </a:xfrm>
        </p:spPr>
        <p:txBody>
          <a:bodyPr/>
          <a:lstStyle/>
          <a:p>
            <a:pPr algn="ctr" eaLnBrk="1" hangingPunct="1">
              <a:lnSpc>
                <a:spcPct val="175000"/>
              </a:lnSpc>
              <a:spcBef>
                <a:spcPct val="80000"/>
              </a:spcBef>
              <a:buClr>
                <a:srgbClr val="FFD317"/>
              </a:buClr>
            </a:pPr>
            <a:r>
              <a:rPr lang="en-US" altLang="zh-CN" sz="3600" dirty="0"/>
              <a:t> 1.1  </a:t>
            </a:r>
            <a:r>
              <a:rPr lang="zh-CN" altLang="en-US" sz="3600" dirty="0"/>
              <a:t>嵌入式处理器的分类 </a:t>
            </a:r>
            <a:endParaRPr lang="zh-CN" altLang="en-US" sz="3600" dirty="0"/>
          </a:p>
          <a:p>
            <a:pPr algn="ctr" eaLnBrk="1" hangingPunct="1">
              <a:lnSpc>
                <a:spcPct val="175000"/>
              </a:lnSpc>
              <a:spcBef>
                <a:spcPct val="80000"/>
              </a:spcBef>
              <a:buClr>
                <a:srgbClr val="FFD317"/>
              </a:buClr>
            </a:pPr>
            <a:r>
              <a:rPr lang="zh-CN" altLang="en-US" sz="3600" dirty="0"/>
              <a:t> </a:t>
            </a:r>
            <a:r>
              <a:rPr lang="en-US" altLang="zh-CN" sz="3600" dirty="0"/>
              <a:t>1.2  </a:t>
            </a:r>
            <a:r>
              <a:rPr lang="zh-CN" altLang="en-US" sz="3600" dirty="0"/>
              <a:t>典型的嵌入式处理器 </a:t>
            </a:r>
            <a:endParaRPr lang="zh-CN" altLang="en-US" sz="360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BF3F1868-9479-4E6A-A562-188BED53CB4C}"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标题 3"/>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3960"/>
            <a:ext cx="7543800" cy="666750"/>
          </a:xfrm>
          <a:prstGeom prst="rect">
            <a:avLst/>
          </a:prstGeom>
          <a:noFill/>
          <a:ln>
            <a:noFill/>
          </a:ln>
          <a:effectLst/>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1" fontAlgn="base" hangingPunct="1">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1" fontAlgn="base" hangingPunct="1">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defRPr/>
            </a:pPr>
            <a:r>
              <a:rPr lang="zh-CN" altLang="en-US" sz="3200" kern="0" dirty="0"/>
              <a:t>嵌入式处理器</a:t>
            </a:r>
            <a:r>
              <a:rPr lang="en-US" altLang="zh-CN" sz="3200" kern="0" dirty="0"/>
              <a:t>—</a:t>
            </a:r>
            <a:r>
              <a:rPr lang="zh-CN" altLang="en-US" sz="3200" kern="0" dirty="0"/>
              <a:t>概述 </a:t>
            </a:r>
            <a:endParaRPr lang="zh-CN" altLang="en-US" sz="3200" kern="0" dirty="0"/>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
          <p:cNvSpPr>
            <a:spLocks noChangeArrowheads="1"/>
          </p:cNvSpPr>
          <p:nvPr/>
        </p:nvSpPr>
        <p:spPr bwMode="auto">
          <a:xfrm>
            <a:off x="37897" y="766983"/>
            <a:ext cx="31489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dirty="0">
                <a:solidFill>
                  <a:srgbClr val="0070C0"/>
                </a:solidFill>
                <a:latin typeface="Times New Roman" panose="02020603050405020304" pitchFamily="18" charset="0"/>
                <a:ea typeface="+mn-ea"/>
                <a:cs typeface="Times New Roman" panose="02020603050405020304" pitchFamily="18" charset="0"/>
              </a:rPr>
              <a:t>6.3</a:t>
            </a:r>
            <a:r>
              <a:rPr lang="zh-CN" altLang="en-US" sz="2800" b="0" dirty="0">
                <a:solidFill>
                  <a:srgbClr val="0070C0"/>
                </a:solidFill>
                <a:latin typeface="Times New Roman" panose="02020603050405020304" pitchFamily="18" charset="0"/>
                <a:ea typeface="+mn-ea"/>
                <a:cs typeface="Times New Roman" panose="02020603050405020304" pitchFamily="18" charset="0"/>
              </a:rPr>
              <a:t>异常返回过程</a:t>
            </a:r>
            <a:endParaRPr lang="zh-CN" altLang="en-US" sz="2800" b="0" dirty="0">
              <a:solidFill>
                <a:srgbClr val="0070C0"/>
              </a:solidFill>
              <a:latin typeface="Times New Roman" panose="02020603050405020304" pitchFamily="18" charset="0"/>
              <a:ea typeface="+mn-ea"/>
              <a:cs typeface="Times New Roman" panose="02020603050405020304" pitchFamily="18" charset="0"/>
            </a:endParaRPr>
          </a:p>
        </p:txBody>
      </p:sp>
      <p:sp>
        <p:nvSpPr>
          <p:cNvPr id="148483" name="矩形 3"/>
          <p:cNvSpPr>
            <a:spLocks noChangeArrowheads="1"/>
          </p:cNvSpPr>
          <p:nvPr/>
        </p:nvSpPr>
        <p:spPr bwMode="auto">
          <a:xfrm>
            <a:off x="576197" y="1340768"/>
            <a:ext cx="10560363" cy="442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0000"/>
              </a:lnSpc>
              <a:buClrTx/>
              <a:buFont typeface="Wingdings" panose="05000000000000000000" pitchFamily="2" charset="2"/>
              <a:buChar char="p"/>
            </a:pPr>
            <a:r>
              <a:rPr lang="zh-CN" altLang="en-US" sz="2200" b="0" dirty="0"/>
              <a:t>复位异常发生后，由于系统自动从</a:t>
            </a:r>
            <a:r>
              <a:rPr lang="en-US" altLang="zh-CN" sz="2200" b="0" dirty="0"/>
              <a:t>0x00000000</a:t>
            </a:r>
            <a:r>
              <a:rPr lang="zh-CN" altLang="en-US" sz="2200" b="0" dirty="0"/>
              <a:t>开始重新执行程序，因此</a:t>
            </a:r>
            <a:r>
              <a:rPr lang="zh-CN" altLang="en-US" sz="2200" dirty="0">
                <a:solidFill>
                  <a:srgbClr val="FF0000"/>
                </a:solidFill>
              </a:rPr>
              <a:t>复位异常处理程序执行完后无须返回</a:t>
            </a:r>
            <a:r>
              <a:rPr lang="zh-CN" altLang="en-US" sz="2200" b="0" dirty="0"/>
              <a:t>。</a:t>
            </a:r>
            <a:endParaRPr lang="en-US" altLang="zh-CN" sz="2200" b="0" dirty="0"/>
          </a:p>
          <a:p>
            <a:pPr>
              <a:lnSpc>
                <a:spcPct val="130000"/>
              </a:lnSpc>
              <a:buClrTx/>
              <a:buFont typeface="Wingdings" panose="05000000000000000000" pitchFamily="2" charset="2"/>
              <a:buChar char="p"/>
            </a:pPr>
            <a:r>
              <a:rPr lang="zh-CN" altLang="en-US" sz="2200" b="0" dirty="0"/>
              <a:t>其它异常处理完后必须返回到原来程序的断点处继续执行。</a:t>
            </a:r>
            <a:endParaRPr lang="en-US" altLang="zh-CN" sz="2200" b="0" dirty="0"/>
          </a:p>
          <a:p>
            <a:pPr>
              <a:lnSpc>
                <a:spcPct val="130000"/>
              </a:lnSpc>
              <a:buClrTx/>
              <a:buFont typeface="Wingdings" panose="05000000000000000000" pitchFamily="2" charset="2"/>
              <a:buChar char="p"/>
            </a:pPr>
            <a:r>
              <a:rPr lang="en-US" altLang="zh-CN" sz="2200" b="0" dirty="0"/>
              <a:t>ARM</a:t>
            </a:r>
            <a:r>
              <a:rPr lang="zh-CN" altLang="en-US" sz="2200" b="0" dirty="0"/>
              <a:t>处理器从异常处理程序中</a:t>
            </a:r>
            <a:r>
              <a:rPr lang="zh-CN" altLang="en-US" sz="2200" dirty="0">
                <a:solidFill>
                  <a:srgbClr val="FF0000"/>
                </a:solidFill>
              </a:rPr>
              <a:t>返回的过程</a:t>
            </a:r>
            <a:r>
              <a:rPr lang="zh-CN" altLang="en-US" sz="2200" b="0" dirty="0"/>
              <a:t>如下：</a:t>
            </a:r>
            <a:endParaRPr lang="zh-CN" altLang="en-US" sz="2200" b="0" dirty="0"/>
          </a:p>
          <a:p>
            <a:pPr marL="720090">
              <a:lnSpc>
                <a:spcPct val="130000"/>
              </a:lnSpc>
              <a:buClrTx/>
              <a:buFont typeface="Wingdings" panose="05000000000000000000" pitchFamily="2" charset="2"/>
              <a:buChar char="ü"/>
            </a:pPr>
            <a:r>
              <a:rPr lang="zh-CN" altLang="en-US" sz="2200" b="0" dirty="0"/>
              <a:t>恢复原来被保存的用户寄存器（从栈中恢复）。</a:t>
            </a:r>
            <a:endParaRPr lang="zh-CN" altLang="en-US" sz="2200" b="0" dirty="0"/>
          </a:p>
          <a:p>
            <a:pPr marL="720090">
              <a:lnSpc>
                <a:spcPct val="130000"/>
              </a:lnSpc>
              <a:buClrTx/>
              <a:buFont typeface="Wingdings" panose="05000000000000000000" pitchFamily="2" charset="2"/>
              <a:buChar char="ü"/>
            </a:pPr>
            <a:r>
              <a:rPr lang="zh-CN" altLang="en-US" sz="2200" b="0" dirty="0"/>
              <a:t>将</a:t>
            </a:r>
            <a:r>
              <a:rPr lang="en-US" altLang="zh-CN" sz="2200" dirty="0" err="1">
                <a:solidFill>
                  <a:srgbClr val="FF0000"/>
                </a:solidFill>
              </a:rPr>
              <a:t>SPSR_mode</a:t>
            </a:r>
            <a:r>
              <a:rPr lang="zh-CN" altLang="en-US" sz="2200" b="0" dirty="0"/>
              <a:t>寄存器的值复制到</a:t>
            </a:r>
            <a:r>
              <a:rPr lang="en-US" altLang="zh-CN" sz="2200" dirty="0">
                <a:solidFill>
                  <a:srgbClr val="FF0000"/>
                </a:solidFill>
              </a:rPr>
              <a:t>CPSR</a:t>
            </a:r>
            <a:r>
              <a:rPr lang="zh-CN" altLang="en-US" sz="2200" b="0" dirty="0"/>
              <a:t>中，以恢复被中断的程序工作状态。</a:t>
            </a:r>
            <a:endParaRPr lang="zh-CN" altLang="en-US" sz="2200" b="0" dirty="0"/>
          </a:p>
          <a:p>
            <a:pPr marL="720090">
              <a:lnSpc>
                <a:spcPct val="130000"/>
              </a:lnSpc>
              <a:buClrTx/>
              <a:buFont typeface="Wingdings" panose="05000000000000000000" pitchFamily="2" charset="2"/>
              <a:buChar char="ü"/>
            </a:pPr>
            <a:r>
              <a:rPr lang="zh-CN" altLang="en-US" sz="2200" b="0" dirty="0"/>
              <a:t>根据异常类型将</a:t>
            </a:r>
            <a:r>
              <a:rPr lang="en-US" altLang="zh-CN" sz="2200" b="0" dirty="0"/>
              <a:t>PC</a:t>
            </a:r>
            <a:r>
              <a:rPr lang="zh-CN" altLang="en-US" sz="2200" b="0" dirty="0"/>
              <a:t>寄存器值恢复成断点地址（从</a:t>
            </a:r>
            <a:r>
              <a:rPr lang="en-US" altLang="zh-CN" sz="2200" dirty="0">
                <a:solidFill>
                  <a:srgbClr val="FF0000"/>
                </a:solidFill>
              </a:rPr>
              <a:t>R14_mode</a:t>
            </a:r>
            <a:r>
              <a:rPr lang="zh-CN" altLang="en-US" sz="2200" dirty="0">
                <a:solidFill>
                  <a:srgbClr val="FF0000"/>
                </a:solidFill>
              </a:rPr>
              <a:t>寄存器</a:t>
            </a:r>
            <a:r>
              <a:rPr lang="zh-CN" altLang="en-US" sz="2200" b="0" dirty="0"/>
              <a:t>中获取），以执行原来被中断打断的程序。</a:t>
            </a:r>
            <a:endParaRPr lang="zh-CN" altLang="en-US" sz="2200" b="0" dirty="0"/>
          </a:p>
          <a:p>
            <a:pPr marL="720090">
              <a:lnSpc>
                <a:spcPct val="130000"/>
              </a:lnSpc>
              <a:buClrTx/>
              <a:buFont typeface="Wingdings" panose="05000000000000000000" pitchFamily="2" charset="2"/>
              <a:buChar char="ü"/>
            </a:pPr>
            <a:r>
              <a:rPr lang="zh-CN" altLang="en-US" sz="2200" b="0" dirty="0"/>
              <a:t>清除</a:t>
            </a:r>
            <a:r>
              <a:rPr lang="en-US" altLang="zh-CN" sz="2200" b="0" dirty="0"/>
              <a:t>CPSR</a:t>
            </a:r>
            <a:r>
              <a:rPr lang="zh-CN" altLang="en-US" sz="2200" b="0" dirty="0"/>
              <a:t>中的中断屏蔽标志位</a:t>
            </a:r>
            <a:r>
              <a:rPr lang="en-US" altLang="zh-CN" sz="2200" dirty="0">
                <a:solidFill>
                  <a:srgbClr val="FF0000"/>
                </a:solidFill>
              </a:rPr>
              <a:t>I</a:t>
            </a:r>
            <a:r>
              <a:rPr lang="zh-CN" altLang="en-US" sz="2200" dirty="0">
                <a:solidFill>
                  <a:srgbClr val="FF0000"/>
                </a:solidFill>
              </a:rPr>
              <a:t>和</a:t>
            </a:r>
            <a:r>
              <a:rPr lang="en-US" altLang="zh-CN" sz="2200" dirty="0">
                <a:solidFill>
                  <a:srgbClr val="FF0000"/>
                </a:solidFill>
              </a:rPr>
              <a:t>F</a:t>
            </a:r>
            <a:r>
              <a:rPr lang="zh-CN" altLang="en-US" sz="2200" b="0" dirty="0"/>
              <a:t>，开放</a:t>
            </a:r>
            <a:r>
              <a:rPr lang="zh-CN" altLang="en-US" sz="2200" dirty="0">
                <a:solidFill>
                  <a:srgbClr val="FF0000"/>
                </a:solidFill>
              </a:rPr>
              <a:t>外部中断和快速中断</a:t>
            </a:r>
            <a:r>
              <a:rPr lang="zh-CN" altLang="en-US" sz="2200" b="0" dirty="0"/>
              <a:t>。</a:t>
            </a:r>
            <a:endParaRPr lang="zh-CN" altLang="en-US"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D20986D-E456-450B-A054-7247DA827489}"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异常处理（异常返回）</a:t>
            </a:r>
            <a:endParaRPr lang="zh-CN" altLang="en-US" kern="0" dirty="0">
              <a:solidFill>
                <a:srgbClr val="FF0000"/>
              </a:solidFill>
            </a:endParaRP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矩形 1"/>
          <p:cNvSpPr>
            <a:spLocks noChangeArrowheads="1"/>
          </p:cNvSpPr>
          <p:nvPr/>
        </p:nvSpPr>
        <p:spPr bwMode="auto">
          <a:xfrm>
            <a:off x="551384" y="1130028"/>
            <a:ext cx="892899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6286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b="0" dirty="0"/>
              <a:t>当返回地址保存在当前模式的</a:t>
            </a:r>
            <a:r>
              <a:rPr lang="en-US" altLang="zh-CN" b="0" dirty="0"/>
              <a:t>R14_mode</a:t>
            </a:r>
            <a:r>
              <a:rPr lang="zh-CN" altLang="en-US" b="0" dirty="0"/>
              <a:t>中时，从不同的模式返回，所用的指令有所不同。</a:t>
            </a:r>
            <a:endParaRPr lang="zh-CN" altLang="en-US" b="0" dirty="0"/>
          </a:p>
        </p:txBody>
      </p:sp>
      <p:graphicFrame>
        <p:nvGraphicFramePr>
          <p:cNvPr id="112643" name="Group 3"/>
          <p:cNvGraphicFramePr>
            <a:graphicFrameLocks noGrp="1"/>
          </p:cNvGraphicFramePr>
          <p:nvPr>
            <p:custDataLst>
              <p:tags r:id="rId1"/>
            </p:custDataLst>
          </p:nvPr>
        </p:nvGraphicFramePr>
        <p:xfrm>
          <a:off x="1991544" y="2348880"/>
          <a:ext cx="7889875" cy="2743200"/>
        </p:xfrm>
        <a:graphic>
          <a:graphicData uri="http://schemas.openxmlformats.org/drawingml/2006/table">
            <a:tbl>
              <a:tblPr/>
              <a:tblGrid>
                <a:gridCol w="2246312"/>
                <a:gridCol w="1577975"/>
                <a:gridCol w="4065588"/>
              </a:tblGrid>
              <a:tr h="342900">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异 常</a:t>
                      </a:r>
                      <a:endParaRPr kumimoji="0" lang="zh-CN" altLang="zh-CN" sz="1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返回地址</a:t>
                      </a:r>
                      <a:endParaRPr kumimoji="0" lang="zh-CN" altLang="zh-CN" sz="18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12573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25730" algn="just" defTabSz="914400" rtl="0" eaLnBrk="1" fontAlgn="base" latinLnBrk="0" hangingPunct="1">
                        <a:lnSpc>
                          <a:spcPct val="125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  </a:t>
                      </a:r>
                      <a:r>
                        <a:rPr kumimoji="0" lang="zh-CN" altLang="en-US" sz="1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说明</a:t>
                      </a:r>
                      <a:endParaRPr kumimoji="0" lang="zh-CN" altLang="en-US" sz="1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42900">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复位</a:t>
                      </a:r>
                      <a:endParaRPr kumimoji="0" lang="zh-CN" altLang="zh-CN" sz="1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endParaRPr kumimoji="0" lang="zh-CN" altLang="zh-CN" sz="18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复位没有定义</a:t>
                      </a:r>
                      <a:r>
                        <a:rPr kumimoji="0" lang="en-US"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LR</a:t>
                      </a:r>
                      <a:endParaRPr kumimoji="0" lang="en-US"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42900">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数据中止</a:t>
                      </a:r>
                      <a:endParaRPr kumimoji="0" lang="zh-CN" altLang="zh-CN" sz="1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LR-8</a:t>
                      </a:r>
                      <a:endParaRPr kumimoji="0" lang="en-US"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指向导致数据中止异常的指令</a:t>
                      </a:r>
                      <a:endParaRPr kumimoji="0" lang="zh-CN"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42900">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FIQ</a:t>
                      </a:r>
                      <a:endParaRPr kumimoji="0" lang="en-US" altLang="zh-CN" sz="1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LR-4</a:t>
                      </a:r>
                      <a:endParaRPr kumimoji="0" lang="en-US"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指向发生异常时正在执行的指令</a:t>
                      </a:r>
                      <a:endParaRPr kumimoji="0" lang="zh-CN"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42900">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IRQ</a:t>
                      </a:r>
                      <a:endParaRPr kumimoji="0" lang="en-US" altLang="zh-CN" sz="1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LR-4</a:t>
                      </a:r>
                      <a:endParaRPr kumimoji="0" lang="en-US"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指向发生异常时正在执行的指令</a:t>
                      </a:r>
                      <a:endParaRPr kumimoji="0" lang="zh-CN"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42900">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预取指令中止</a:t>
                      </a:r>
                      <a:endParaRPr kumimoji="0" lang="zh-CN" altLang="zh-CN" sz="1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LR-4</a:t>
                      </a:r>
                      <a:endParaRPr kumimoji="0" lang="en-US"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指向导致预取指令异常的那条指令</a:t>
                      </a:r>
                      <a:endParaRPr kumimoji="0" lang="zh-CN"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42900">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SWI</a:t>
                      </a:r>
                      <a:endParaRPr kumimoji="0" lang="en-US" altLang="zh-CN" sz="1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LR</a:t>
                      </a:r>
                      <a:endParaRPr kumimoji="0" lang="en-US"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执行</a:t>
                      </a:r>
                      <a:r>
                        <a:rPr kumimoji="0" lang="en-US"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SWI</a:t>
                      </a:r>
                      <a:r>
                        <a:rPr kumimoji="0" lang="zh-CN" altLang="en-US"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指令的下一条指令</a:t>
                      </a:r>
                      <a:endParaRPr kumimoji="0" lang="zh-CN" altLang="en-US"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42900">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未定义指令</a:t>
                      </a:r>
                      <a:endParaRPr kumimoji="0" lang="zh-CN" altLang="zh-CN" sz="18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LR</a:t>
                      </a:r>
                      <a:endParaRPr kumimoji="0" lang="en-US" altLang="zh-CN" sz="18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indent="2667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25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指向未定义指令的下一条指令</a:t>
                      </a:r>
                      <a:endParaRPr kumimoji="0" lang="zh-CN" altLang="zh-CN" sz="18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76" marR="68576"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9F20BDD-0AC2-42F2-8EE7-F536FF60A67B}"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异常处理（异常返回）</a:t>
            </a:r>
            <a:endParaRPr lang="zh-CN" altLang="en-US" kern="0" dirty="0">
              <a:solidFill>
                <a:srgbClr val="FF0000"/>
              </a:solidFill>
            </a:endParaRP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
          <p:cNvSpPr>
            <a:spLocks noChangeArrowheads="1"/>
          </p:cNvSpPr>
          <p:nvPr/>
        </p:nvSpPr>
        <p:spPr bwMode="auto">
          <a:xfrm>
            <a:off x="0" y="749000"/>
            <a:ext cx="64912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dirty="0">
                <a:solidFill>
                  <a:srgbClr val="0070C0"/>
                </a:solidFill>
                <a:latin typeface="Times New Roman" panose="02020603050405020304" pitchFamily="18" charset="0"/>
                <a:ea typeface="+mn-ea"/>
                <a:cs typeface="Times New Roman" panose="02020603050405020304" pitchFamily="18" charset="0"/>
              </a:rPr>
              <a:t>6</a:t>
            </a:r>
            <a:r>
              <a:rPr lang="zh-CN" altLang="en-US" sz="2800" b="0" dirty="0">
                <a:solidFill>
                  <a:srgbClr val="0070C0"/>
                </a:solidFill>
                <a:latin typeface="Times New Roman" panose="02020603050405020304" pitchFamily="18" charset="0"/>
                <a:ea typeface="+mn-ea"/>
                <a:cs typeface="Times New Roman" panose="02020603050405020304" pitchFamily="18" charset="0"/>
              </a:rPr>
              <a:t>.</a:t>
            </a:r>
            <a:r>
              <a:rPr lang="en-US" altLang="zh-CN" sz="2800" b="0" dirty="0">
                <a:solidFill>
                  <a:srgbClr val="0070C0"/>
                </a:solidFill>
                <a:latin typeface="Times New Roman" panose="02020603050405020304" pitchFamily="18" charset="0"/>
                <a:ea typeface="+mn-ea"/>
                <a:cs typeface="Times New Roman" panose="02020603050405020304" pitchFamily="18" charset="0"/>
              </a:rPr>
              <a:t>4</a:t>
            </a:r>
            <a:r>
              <a:rPr lang="zh-CN" altLang="en-US" sz="2800" b="0" dirty="0">
                <a:solidFill>
                  <a:srgbClr val="0070C0"/>
                </a:solidFill>
                <a:latin typeface="Times New Roman" panose="02020603050405020304" pitchFamily="18" charset="0"/>
                <a:ea typeface="+mn-ea"/>
                <a:cs typeface="Times New Roman" panose="02020603050405020304" pitchFamily="18" charset="0"/>
              </a:rPr>
              <a:t> </a:t>
            </a:r>
            <a:r>
              <a:rPr lang="en-US" altLang="zh-CN" sz="2800" b="0" dirty="0">
                <a:solidFill>
                  <a:srgbClr val="0070C0"/>
                </a:solidFill>
                <a:latin typeface="Times New Roman" panose="02020603050405020304" pitchFamily="18" charset="0"/>
                <a:ea typeface="+mn-ea"/>
                <a:cs typeface="Times New Roman" panose="02020603050405020304" pitchFamily="18" charset="0"/>
              </a:rPr>
              <a:t>Cortex-A8</a:t>
            </a:r>
            <a:r>
              <a:rPr lang="zh-CN" altLang="en-US" sz="2800" b="0" dirty="0">
                <a:solidFill>
                  <a:srgbClr val="0070C0"/>
                </a:solidFill>
                <a:latin typeface="Times New Roman" panose="02020603050405020304" pitchFamily="18" charset="0"/>
                <a:ea typeface="+mn-ea"/>
                <a:cs typeface="Times New Roman" panose="02020603050405020304" pitchFamily="18" charset="0"/>
              </a:rPr>
              <a:t>处理器</a:t>
            </a:r>
            <a:r>
              <a:rPr lang="en-US" altLang="zh-CN" sz="2800" b="0" dirty="0">
                <a:solidFill>
                  <a:srgbClr val="0070C0"/>
                </a:solidFill>
                <a:latin typeface="Times New Roman" panose="02020603050405020304" pitchFamily="18" charset="0"/>
                <a:ea typeface="+mn-ea"/>
                <a:cs typeface="Times New Roman" panose="02020603050405020304" pitchFamily="18" charset="0"/>
              </a:rPr>
              <a:t> S5PC100</a:t>
            </a:r>
            <a:r>
              <a:rPr lang="zh-CN" altLang="en-US" sz="2800" b="0" dirty="0">
                <a:solidFill>
                  <a:srgbClr val="0070C0"/>
                </a:solidFill>
                <a:latin typeface="Times New Roman" panose="02020603050405020304" pitchFamily="18" charset="0"/>
                <a:ea typeface="+mn-ea"/>
                <a:cs typeface="Times New Roman" panose="02020603050405020304" pitchFamily="18" charset="0"/>
              </a:rPr>
              <a:t>中断机制</a:t>
            </a:r>
            <a:endParaRPr lang="zh-CN" altLang="en-US" sz="2800" b="0" dirty="0">
              <a:solidFill>
                <a:srgbClr val="0070C0"/>
              </a:solidFill>
              <a:latin typeface="Times New Roman" panose="02020603050405020304" pitchFamily="18" charset="0"/>
              <a:ea typeface="+mn-ea"/>
              <a:cs typeface="Times New Roman" panose="02020603050405020304" pitchFamily="18" charset="0"/>
            </a:endParaRPr>
          </a:p>
        </p:txBody>
      </p:sp>
      <p:sp>
        <p:nvSpPr>
          <p:cNvPr id="152579" name="矩形 3"/>
          <p:cNvSpPr>
            <a:spLocks noChangeArrowheads="1"/>
          </p:cNvSpPr>
          <p:nvPr/>
        </p:nvSpPr>
        <p:spPr bwMode="auto">
          <a:xfrm>
            <a:off x="227348" y="1308734"/>
            <a:ext cx="11737303" cy="489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buClrTx/>
              <a:buFontTx/>
              <a:buNone/>
            </a:pPr>
            <a:r>
              <a:rPr lang="en-US" altLang="zh-CN" b="0" dirty="0"/>
              <a:t>S5PC100</a:t>
            </a:r>
            <a:r>
              <a:rPr lang="zh-CN" altLang="en-US" b="0" dirty="0"/>
              <a:t>集成了</a:t>
            </a:r>
            <a:r>
              <a:rPr lang="en-US" altLang="zh-CN" b="0" dirty="0"/>
              <a:t>3</a:t>
            </a:r>
            <a:r>
              <a:rPr lang="zh-CN" altLang="en-US" b="0" dirty="0"/>
              <a:t>个向量中断控制器</a:t>
            </a:r>
            <a:r>
              <a:rPr lang="en-US" altLang="zh-CN" b="0" dirty="0"/>
              <a:t>(VIC)</a:t>
            </a:r>
            <a:r>
              <a:rPr lang="zh-CN" altLang="en-US" b="0" dirty="0"/>
              <a:t>，支持</a:t>
            </a:r>
            <a:r>
              <a:rPr lang="en-US" altLang="zh-CN" b="0" dirty="0"/>
              <a:t>94</a:t>
            </a:r>
            <a:r>
              <a:rPr lang="zh-CN" altLang="en-US" b="0" dirty="0"/>
              <a:t>个中断源。</a:t>
            </a:r>
            <a:endParaRPr lang="en-US" altLang="zh-CN" b="0" dirty="0"/>
          </a:p>
          <a:p>
            <a:pPr>
              <a:lnSpc>
                <a:spcPct val="150000"/>
              </a:lnSpc>
              <a:buClrTx/>
              <a:buFontTx/>
              <a:buNone/>
            </a:pPr>
            <a:r>
              <a:rPr lang="zh-CN" altLang="en-US" b="0" dirty="0"/>
              <a:t>一个向量中断控制器（</a:t>
            </a:r>
            <a:r>
              <a:rPr lang="en-US" altLang="zh-CN" b="0" dirty="0"/>
              <a:t>Vector Interrupt Controller</a:t>
            </a:r>
            <a:r>
              <a:rPr lang="zh-CN" altLang="en-US" b="0" dirty="0"/>
              <a:t>）是用来处理多个中断源的外围设备，通常包含以下几个特性：</a:t>
            </a:r>
            <a:endParaRPr lang="en-US" altLang="zh-CN" b="0" dirty="0"/>
          </a:p>
          <a:p>
            <a:pPr>
              <a:lnSpc>
                <a:spcPct val="150000"/>
              </a:lnSpc>
              <a:buClrTx/>
              <a:buFontTx/>
              <a:buNone/>
            </a:pPr>
            <a:r>
              <a:rPr lang="zh-CN" altLang="en-US" b="0" dirty="0"/>
              <a:t>（</a:t>
            </a:r>
            <a:r>
              <a:rPr lang="en-US" altLang="zh-CN" b="0" dirty="0"/>
              <a:t>1</a:t>
            </a:r>
            <a:r>
              <a:rPr lang="zh-CN" altLang="en-US" b="0" dirty="0"/>
              <a:t>）确定请求服务的中断源以及确定中断处理程序的地址。</a:t>
            </a:r>
            <a:endParaRPr lang="zh-CN" altLang="en-US" b="0" dirty="0"/>
          </a:p>
          <a:p>
            <a:pPr>
              <a:lnSpc>
                <a:spcPct val="150000"/>
              </a:lnSpc>
              <a:buClrTx/>
              <a:buFontTx/>
              <a:buNone/>
            </a:pPr>
            <a:r>
              <a:rPr lang="zh-CN" altLang="en-US" b="0" dirty="0"/>
              <a:t>（</a:t>
            </a:r>
            <a:r>
              <a:rPr lang="en-US" altLang="zh-CN" b="0" dirty="0"/>
              <a:t>2</a:t>
            </a:r>
            <a:r>
              <a:rPr lang="zh-CN" altLang="en-US" b="0" dirty="0"/>
              <a:t>）为每个中断源分配一个中断请求输入端口。为每个中断请求分配一个中断请求输出端口，以能连接到处理器的</a:t>
            </a:r>
            <a:r>
              <a:rPr lang="en-US" altLang="zh-CN" b="0" dirty="0"/>
              <a:t>VIC</a:t>
            </a:r>
            <a:r>
              <a:rPr lang="zh-CN" altLang="en-US" b="0" dirty="0"/>
              <a:t>端口。</a:t>
            </a:r>
            <a:endParaRPr lang="zh-CN" altLang="en-US" b="0" dirty="0"/>
          </a:p>
          <a:p>
            <a:pPr>
              <a:lnSpc>
                <a:spcPct val="150000"/>
              </a:lnSpc>
              <a:buClrTx/>
              <a:buFontTx/>
              <a:buNone/>
            </a:pPr>
            <a:r>
              <a:rPr lang="zh-CN" altLang="en-US" b="0" dirty="0"/>
              <a:t>（</a:t>
            </a:r>
            <a:r>
              <a:rPr lang="en-US" altLang="zh-CN" b="0" dirty="0"/>
              <a:t>3</a:t>
            </a:r>
            <a:r>
              <a:rPr lang="zh-CN" altLang="en-US" b="0" dirty="0"/>
              <a:t>）可以用软件屏蔽掉任意制定的中断源的中断。</a:t>
            </a:r>
            <a:endParaRPr lang="zh-CN" altLang="en-US" b="0" dirty="0"/>
          </a:p>
          <a:p>
            <a:pPr>
              <a:lnSpc>
                <a:spcPct val="150000"/>
              </a:lnSpc>
              <a:buClrTx/>
              <a:buFontTx/>
              <a:buNone/>
            </a:pPr>
            <a:r>
              <a:rPr lang="zh-CN" altLang="en-US" b="0" dirty="0"/>
              <a:t>（</a:t>
            </a:r>
            <a:r>
              <a:rPr lang="en-US" altLang="zh-CN" b="0" dirty="0"/>
              <a:t>4</a:t>
            </a:r>
            <a:r>
              <a:rPr lang="zh-CN" altLang="en-US" b="0" dirty="0"/>
              <a:t>）可以为每个中断设置</a:t>
            </a:r>
            <a:r>
              <a:rPr lang="zh-CN" altLang="en-US" dirty="0">
                <a:solidFill>
                  <a:srgbClr val="FF0000"/>
                </a:solidFill>
              </a:rPr>
              <a:t>优先级</a:t>
            </a:r>
            <a:r>
              <a:rPr lang="zh-CN" altLang="en-US" b="0" dirty="0"/>
              <a:t>。</a:t>
            </a:r>
            <a:endParaRPr lang="zh-CN" altLang="en-US"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25D42D01-D288-4D10-9165-C44D6CBA537F}"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异常处理（中断机制）</a:t>
            </a:r>
            <a:endParaRPr lang="zh-CN" altLang="en-US" kern="0" dirty="0">
              <a:solidFill>
                <a:srgbClr val="FF0000"/>
              </a:solidFill>
            </a:endParaRP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矩形 1"/>
          <p:cNvSpPr>
            <a:spLocks noChangeArrowheads="1"/>
          </p:cNvSpPr>
          <p:nvPr/>
        </p:nvSpPr>
        <p:spPr bwMode="auto">
          <a:xfrm>
            <a:off x="191344" y="765175"/>
            <a:ext cx="11665296"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200" b="0" dirty="0"/>
              <a:t>S5PC100</a:t>
            </a:r>
            <a:r>
              <a:rPr lang="zh-CN" altLang="en-US" sz="2200" b="0" dirty="0"/>
              <a:t>中断控制器的特点主要有：</a:t>
            </a:r>
            <a:endParaRPr lang="zh-CN" altLang="en-US" sz="2200" b="0" dirty="0"/>
          </a:p>
          <a:p>
            <a:pPr eaLnBrk="1" hangingPunct="1">
              <a:spcBef>
                <a:spcPct val="0"/>
              </a:spcBef>
              <a:buClrTx/>
              <a:buFont typeface="Wingdings" panose="05000000000000000000" pitchFamily="2" charset="2"/>
              <a:buChar char="Ø"/>
            </a:pPr>
            <a:r>
              <a:rPr lang="zh-CN" altLang="en-US" sz="2200" b="0" dirty="0"/>
              <a:t>灵活的硬件中断优先级以及</a:t>
            </a:r>
            <a:r>
              <a:rPr lang="zh-CN" altLang="en-US" sz="2200" dirty="0">
                <a:solidFill>
                  <a:srgbClr val="FF0000"/>
                </a:solidFill>
              </a:rPr>
              <a:t>可编程的中断优先级设置</a:t>
            </a:r>
            <a:r>
              <a:rPr lang="zh-CN" altLang="en-US" sz="2200" b="0" dirty="0"/>
              <a:t>；</a:t>
            </a:r>
            <a:endParaRPr lang="zh-CN" altLang="en-US" sz="2200" b="0" dirty="0"/>
          </a:p>
          <a:p>
            <a:pPr eaLnBrk="1" hangingPunct="1">
              <a:spcBef>
                <a:spcPct val="0"/>
              </a:spcBef>
              <a:buClrTx/>
              <a:buFont typeface="Wingdings" panose="05000000000000000000" pitchFamily="2" charset="2"/>
              <a:buChar char="Ø"/>
            </a:pPr>
            <a:r>
              <a:rPr lang="zh-CN" altLang="en-US" sz="2200" b="0" dirty="0"/>
              <a:t>支持硬件上的优先级屏蔽和编程上的优先级屏蔽；</a:t>
            </a:r>
            <a:endParaRPr lang="zh-CN" altLang="en-US" sz="2200" b="0" dirty="0"/>
          </a:p>
          <a:p>
            <a:pPr eaLnBrk="1" hangingPunct="1">
              <a:spcBef>
                <a:spcPct val="0"/>
              </a:spcBef>
              <a:buClrTx/>
              <a:buFont typeface="Wingdings" panose="05000000000000000000" pitchFamily="2" charset="2"/>
              <a:buChar char="Ø"/>
            </a:pPr>
            <a:r>
              <a:rPr lang="zh-CN" altLang="en-US" sz="2200" b="0" dirty="0"/>
              <a:t>内置</a:t>
            </a:r>
            <a:r>
              <a:rPr lang="en-US" altLang="zh-CN" sz="2200" b="0" dirty="0"/>
              <a:t>IRQ/FIQ/</a:t>
            </a:r>
            <a:r>
              <a:rPr lang="zh-CN" altLang="en-US" sz="2200" b="0" dirty="0"/>
              <a:t>软件中断产生器、用于调试方案的寄存器和原始中断状态寄存器</a:t>
            </a:r>
            <a:r>
              <a:rPr lang="en-US" altLang="zh-CN" sz="2200" b="0" dirty="0"/>
              <a:t>/</a:t>
            </a:r>
            <a:r>
              <a:rPr lang="zh-CN" altLang="en-US" sz="2200" b="0" dirty="0"/>
              <a:t>中断源请求状态寄存器；</a:t>
            </a:r>
            <a:endParaRPr lang="zh-CN" altLang="en-US" sz="2200" b="0" dirty="0"/>
          </a:p>
          <a:p>
            <a:pPr eaLnBrk="1" hangingPunct="1">
              <a:spcBef>
                <a:spcPct val="0"/>
              </a:spcBef>
              <a:buClrTx/>
              <a:buFont typeface="Wingdings" panose="05000000000000000000" pitchFamily="2" charset="2"/>
              <a:buChar char="Ø"/>
            </a:pPr>
            <a:r>
              <a:rPr lang="zh-CN" altLang="en-US" sz="2200" b="0" dirty="0"/>
              <a:t>支持特权模式下的限制性存取数据。</a:t>
            </a:r>
            <a:endParaRPr lang="zh-CN" altLang="en-US" sz="2200" b="0" dirty="0"/>
          </a:p>
        </p:txBody>
      </p:sp>
      <p:sp>
        <p:nvSpPr>
          <p:cNvPr id="153603" name="矩形 2"/>
          <p:cNvSpPr>
            <a:spLocks noChangeArrowheads="1"/>
          </p:cNvSpPr>
          <p:nvPr/>
        </p:nvSpPr>
        <p:spPr bwMode="auto">
          <a:xfrm>
            <a:off x="335360" y="2997200"/>
            <a:ext cx="11521280"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200" b="0" dirty="0"/>
              <a:t>Cortex-A8</a:t>
            </a:r>
            <a:r>
              <a:rPr lang="zh-CN" altLang="en-US" sz="2200" b="0" dirty="0"/>
              <a:t>提供了</a:t>
            </a:r>
            <a:r>
              <a:rPr lang="en-US" altLang="zh-CN" sz="2200" b="0" dirty="0"/>
              <a:t>2</a:t>
            </a:r>
            <a:r>
              <a:rPr lang="zh-CN" altLang="en-US" sz="2200" b="0" dirty="0"/>
              <a:t>种中断模式，即</a:t>
            </a:r>
            <a:r>
              <a:rPr lang="en-US" altLang="zh-CN" sz="2200" b="0" dirty="0"/>
              <a:t>FIQ</a:t>
            </a:r>
            <a:r>
              <a:rPr lang="zh-CN" altLang="en-US" sz="2200" b="0" dirty="0"/>
              <a:t>模式和</a:t>
            </a:r>
            <a:r>
              <a:rPr lang="en-US" altLang="zh-CN" sz="2200" b="0" dirty="0"/>
              <a:t>IRQ</a:t>
            </a:r>
            <a:r>
              <a:rPr lang="zh-CN" altLang="en-US" sz="2200" b="0" dirty="0"/>
              <a:t>模式。所有的中断源在中断请求时都要确定使用哪一种中断模式。</a:t>
            </a:r>
            <a:endParaRPr lang="en-US" altLang="zh-CN" sz="2200" b="0" dirty="0"/>
          </a:p>
          <a:p>
            <a:pPr eaLnBrk="1" hangingPunct="1">
              <a:spcBef>
                <a:spcPct val="0"/>
              </a:spcBef>
              <a:buClrTx/>
              <a:buFontTx/>
              <a:buNone/>
            </a:pPr>
            <a:r>
              <a:rPr lang="zh-CN" altLang="en-US" sz="2200" b="0" dirty="0"/>
              <a:t>当处理器收到来自片内外设和外部中断请求引脚的多个中断请求时，</a:t>
            </a:r>
            <a:r>
              <a:rPr lang="en-US" altLang="zh-CN" sz="2200" b="0" dirty="0"/>
              <a:t>S5PC100</a:t>
            </a:r>
            <a:r>
              <a:rPr lang="zh-CN" altLang="en-US" sz="2200" b="0" dirty="0"/>
              <a:t>的中断控制器在中断仲裁过程后向</a:t>
            </a:r>
            <a:r>
              <a:rPr lang="en-US" altLang="zh-CN" sz="2200" b="0" dirty="0"/>
              <a:t>S5PC100</a:t>
            </a:r>
            <a:r>
              <a:rPr lang="zh-CN" altLang="en-US" sz="2200" b="0" dirty="0"/>
              <a:t>处理器内核请求</a:t>
            </a:r>
            <a:r>
              <a:rPr lang="en-US" altLang="zh-CN" sz="2200" b="0" dirty="0"/>
              <a:t>FIQ</a:t>
            </a:r>
            <a:r>
              <a:rPr lang="zh-CN" altLang="en-US" sz="2200" b="0" dirty="0"/>
              <a:t>或</a:t>
            </a:r>
            <a:r>
              <a:rPr lang="en-US" altLang="zh-CN" sz="2200" b="0" dirty="0"/>
              <a:t>IRQ</a:t>
            </a:r>
            <a:r>
              <a:rPr lang="zh-CN" altLang="en-US" sz="2200" b="0" dirty="0"/>
              <a:t>中断</a:t>
            </a:r>
            <a:r>
              <a:rPr lang="zh-CN" altLang="en-US" sz="2200" dirty="0">
                <a:solidFill>
                  <a:srgbClr val="FF0000"/>
                </a:solidFill>
              </a:rPr>
              <a:t>。中断仲裁过程依靠处理器的硬件优先级逻辑</a:t>
            </a:r>
            <a:r>
              <a:rPr lang="zh-CN" altLang="en-US" sz="2200" b="0" dirty="0"/>
              <a:t>，在处理器这边会跳转到中断异常处理例程中，执行异常处理程序，这个时候</a:t>
            </a:r>
            <a:r>
              <a:rPr lang="en-US" altLang="zh-CN" sz="2200" b="0" dirty="0"/>
              <a:t>VICADDRESS</a:t>
            </a:r>
            <a:r>
              <a:rPr lang="zh-CN" altLang="en-US" sz="2200" b="0" dirty="0"/>
              <a:t>寄存器的值就是仲裁后中断源对应的（</a:t>
            </a:r>
            <a:r>
              <a:rPr lang="en-US" altLang="zh-CN" sz="2200" b="0" dirty="0"/>
              <a:t>ISR</a:t>
            </a:r>
            <a:r>
              <a:rPr lang="zh-CN" altLang="en-US" sz="2200" b="0" dirty="0"/>
              <a:t>）中断处理程序的入口地址。</a:t>
            </a:r>
            <a:endParaRPr lang="zh-CN" altLang="en-US"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EB1C998-3008-4113-A54B-E9C2E12A94AE}"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异常处理（中断机制）</a:t>
            </a:r>
            <a:endParaRPr lang="zh-CN" altLang="en-US" kern="0" dirty="0">
              <a:solidFill>
                <a:srgbClr val="FF0000"/>
              </a:solidFill>
            </a:endParaRP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1"/>
          <p:cNvSpPr>
            <a:spLocks noChangeArrowheads="1"/>
          </p:cNvSpPr>
          <p:nvPr/>
        </p:nvSpPr>
        <p:spPr bwMode="auto">
          <a:xfrm>
            <a:off x="119336" y="890589"/>
            <a:ext cx="11953328"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200" b="0" dirty="0"/>
              <a:t>S5PC100</a:t>
            </a:r>
            <a:r>
              <a:rPr lang="zh-CN" altLang="en-US" sz="2200" b="0" dirty="0"/>
              <a:t>的中断控制器的最主要任务是在有多个中断发生时，选择其中一个中断通过</a:t>
            </a:r>
            <a:r>
              <a:rPr lang="en-US" altLang="zh-CN" sz="2200" b="0" dirty="0"/>
              <a:t>IRQ</a:t>
            </a:r>
            <a:r>
              <a:rPr lang="zh-CN" altLang="en-US" sz="2200" b="0" dirty="0"/>
              <a:t>或</a:t>
            </a:r>
            <a:r>
              <a:rPr lang="en-US" altLang="zh-CN" sz="2200" b="0" dirty="0"/>
              <a:t>FIQ</a:t>
            </a:r>
            <a:r>
              <a:rPr lang="zh-CN" altLang="en-US" sz="2200" b="0" dirty="0"/>
              <a:t>向</a:t>
            </a:r>
            <a:r>
              <a:rPr lang="en-US" altLang="zh-CN" sz="2200" b="0" dirty="0"/>
              <a:t>CPU</a:t>
            </a:r>
            <a:r>
              <a:rPr lang="zh-CN" altLang="en-US" sz="2200" b="0" dirty="0"/>
              <a:t>内核发出中断请求。实际上，最初</a:t>
            </a:r>
            <a:r>
              <a:rPr lang="en-US" altLang="zh-CN" sz="2200" b="0" dirty="0"/>
              <a:t>CPU</a:t>
            </a:r>
            <a:r>
              <a:rPr lang="zh-CN" altLang="en-US" sz="2200" b="0" dirty="0"/>
              <a:t>内核只有</a:t>
            </a:r>
            <a:r>
              <a:rPr lang="en-US" altLang="zh-CN" sz="2200" b="0" dirty="0"/>
              <a:t>FIQ</a:t>
            </a:r>
            <a:r>
              <a:rPr lang="zh-CN" altLang="en-US" sz="2200" b="0" dirty="0"/>
              <a:t>和</a:t>
            </a:r>
            <a:r>
              <a:rPr lang="en-US" altLang="zh-CN" sz="2200" b="0" dirty="0"/>
              <a:t>IRQ</a:t>
            </a:r>
            <a:r>
              <a:rPr lang="zh-CN" altLang="en-US" sz="2200" b="0" dirty="0"/>
              <a:t>两种中断，其他中断都是各个芯片厂家在设计芯片时，通过加入一个中断控制器来扩展定义的，这些中断根据中断的优先级高低来进行处理，更符合实际应用系统中要求提供多个中断源的要求，除此之外，向量中断控制器比以前的中断方式更加灵活，方便，</a:t>
            </a:r>
            <a:r>
              <a:rPr lang="zh-CN" altLang="en-US" sz="2200" dirty="0">
                <a:solidFill>
                  <a:srgbClr val="FF0000"/>
                </a:solidFill>
              </a:rPr>
              <a:t>把判断的任务留给了硬件</a:t>
            </a:r>
            <a:r>
              <a:rPr lang="zh-CN" altLang="en-US" sz="2200" b="0" dirty="0"/>
              <a:t>，使得中断编程更为简洁。比如</a:t>
            </a:r>
            <a:r>
              <a:rPr lang="en-US" altLang="zh-CN" sz="2200" b="0" dirty="0"/>
              <a:t>PL192</a:t>
            </a:r>
            <a:r>
              <a:rPr lang="zh-CN" altLang="en-US" sz="2200" b="0" dirty="0"/>
              <a:t>核心</a:t>
            </a:r>
            <a:r>
              <a:rPr lang="en-US" altLang="zh-CN" sz="2200" b="0" dirty="0"/>
              <a:t>VIC</a:t>
            </a:r>
            <a:r>
              <a:rPr lang="zh-CN" altLang="en-US" sz="2200" b="0" dirty="0"/>
              <a:t>就可以通过</a:t>
            </a:r>
            <a:r>
              <a:rPr lang="en-US" altLang="zh-CN" sz="2200" b="0" dirty="0"/>
              <a:t>VICVECTADDROUT[31:0]</a:t>
            </a:r>
            <a:r>
              <a:rPr lang="zh-CN" altLang="en-US" sz="2200" b="0" dirty="0"/>
              <a:t>这个端口获取当前中断的中断服务程序</a:t>
            </a:r>
            <a:r>
              <a:rPr lang="en-US" altLang="zh-CN" sz="2200" b="0" dirty="0"/>
              <a:t>ISR</a:t>
            </a:r>
            <a:r>
              <a:rPr lang="zh-CN" altLang="en-US" sz="2200" b="0" dirty="0"/>
              <a:t>入口，这比</a:t>
            </a:r>
            <a:r>
              <a:rPr lang="en-US" altLang="zh-CN" sz="2200" b="0" dirty="0"/>
              <a:t>ARM9</a:t>
            </a:r>
            <a:r>
              <a:rPr lang="zh-CN" altLang="en-US" sz="2200" b="0" dirty="0"/>
              <a:t>系列处理器采用的强制跳转至</a:t>
            </a:r>
            <a:r>
              <a:rPr lang="en-US" altLang="zh-CN" sz="2200" b="0" dirty="0"/>
              <a:t>0x00000018</a:t>
            </a:r>
            <a:r>
              <a:rPr lang="zh-CN" altLang="en-US" sz="2200" b="0" dirty="0"/>
              <a:t>或者</a:t>
            </a:r>
            <a:r>
              <a:rPr lang="en-US" altLang="zh-CN" sz="2200" b="0" dirty="0"/>
              <a:t>0xffff0018</a:t>
            </a:r>
            <a:r>
              <a:rPr lang="zh-CN" altLang="en-US" sz="2200" b="0" dirty="0"/>
              <a:t>的策略有了很大的进步。但是处理器的</a:t>
            </a:r>
            <a:r>
              <a:rPr lang="en-US" altLang="zh-CN" sz="2200" b="0" dirty="0"/>
              <a:t>VIC</a:t>
            </a:r>
            <a:r>
              <a:rPr lang="zh-CN" altLang="en-US" sz="2200" b="0" dirty="0"/>
              <a:t>端口不支持读</a:t>
            </a:r>
            <a:r>
              <a:rPr lang="en-US" altLang="zh-CN" sz="2200" b="0" dirty="0"/>
              <a:t> FIQ </a:t>
            </a:r>
            <a:r>
              <a:rPr lang="zh-CN" altLang="en-US" sz="2200" b="0" dirty="0"/>
              <a:t>的向量地址。</a:t>
            </a:r>
            <a:endParaRPr lang="zh-CN" altLang="en-US"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852436E-FE6A-444D-8AB3-D7994BD6BFC1}"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异常处理（中断机制）</a:t>
            </a:r>
            <a:endParaRPr lang="zh-CN" altLang="en-US" kern="0" dirty="0">
              <a:solidFill>
                <a:srgbClr val="FF0000"/>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335360" y="905317"/>
            <a:ext cx="75438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b="0" dirty="0">
                <a:latin typeface="Times New Roman" panose="02020603050405020304" pitchFamily="18" charset="0"/>
                <a:ea typeface="+mn-ea"/>
                <a:cs typeface="Times New Roman" panose="02020603050405020304" pitchFamily="18" charset="0"/>
              </a:rPr>
              <a:t>1.1 </a:t>
            </a:r>
            <a:r>
              <a:rPr lang="zh-CN" altLang="en-US" sz="2800" b="0" dirty="0">
                <a:latin typeface="Times New Roman" panose="02020603050405020304" pitchFamily="18" charset="0"/>
                <a:ea typeface="+mn-ea"/>
                <a:cs typeface="Times New Roman" panose="02020603050405020304" pitchFamily="18" charset="0"/>
              </a:rPr>
              <a:t>嵌入式处理器的分类</a:t>
            </a:r>
            <a:endParaRPr lang="zh-CN" altLang="en-US" sz="2800" b="0" dirty="0">
              <a:latin typeface="Times New Roman" panose="02020603050405020304" pitchFamily="18" charset="0"/>
              <a:ea typeface="+mn-ea"/>
              <a:cs typeface="Times New Roman" panose="02020603050405020304" pitchFamily="18" charset="0"/>
            </a:endParaRPr>
          </a:p>
        </p:txBody>
      </p:sp>
      <p:grpSp>
        <p:nvGrpSpPr>
          <p:cNvPr id="22531" name="Group 45"/>
          <p:cNvGrpSpPr/>
          <p:nvPr/>
        </p:nvGrpSpPr>
        <p:grpSpPr bwMode="auto">
          <a:xfrm>
            <a:off x="1703512" y="1697039"/>
            <a:ext cx="7665299" cy="4537075"/>
            <a:chOff x="703" y="1207"/>
            <a:chExt cx="4405" cy="2677"/>
          </a:xfrm>
        </p:grpSpPr>
        <p:sp>
          <p:nvSpPr>
            <p:cNvPr id="600096" name="Rectangle 32"/>
            <p:cNvSpPr>
              <a:spLocks noChangeArrowheads="1"/>
            </p:cNvSpPr>
            <p:nvPr/>
          </p:nvSpPr>
          <p:spPr bwMode="auto">
            <a:xfrm>
              <a:off x="703" y="2160"/>
              <a:ext cx="1497" cy="590"/>
            </a:xfrm>
            <a:prstGeom prst="rect">
              <a:avLst/>
            </a:prstGeom>
            <a:solidFill>
              <a:schemeClr val="hlink"/>
            </a:solidFill>
            <a:ln>
              <a:noFill/>
            </a:ln>
            <a:effectLst/>
          </p:spPr>
          <p:txBody>
            <a:bodyPr wrap="none" anchor="ctr"/>
            <a:lstStyle/>
            <a:p>
              <a:pPr algn="ctr">
                <a:defRPr/>
              </a:pPr>
              <a:r>
                <a:rPr kumimoji="1" lang="zh-CN" altLang="en-US" sz="2800" dirty="0">
                  <a:solidFill>
                    <a:srgbClr val="FF33CC"/>
                  </a:solidFill>
                  <a:effectLst>
                    <a:outerShdw blurRad="38100" dist="38100" dir="2700000" algn="tl">
                      <a:srgbClr val="000000"/>
                    </a:outerShdw>
                  </a:effectLst>
                  <a:latin typeface="楷体" panose="02010609060101010101" pitchFamily="49" charset="-122"/>
                  <a:ea typeface="楷体" panose="02010609060101010101" pitchFamily="49" charset="-122"/>
                </a:rPr>
                <a:t>嵌入式处理器</a:t>
              </a:r>
              <a:endParaRPr kumimoji="1" lang="zh-CN" altLang="en-US" sz="2800" dirty="0">
                <a:solidFill>
                  <a:srgbClr val="FF33CC"/>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
          <p:nvSpPr>
            <p:cNvPr id="600097" name="Rectangle 33"/>
            <p:cNvSpPr>
              <a:spLocks noChangeArrowheads="1"/>
            </p:cNvSpPr>
            <p:nvPr/>
          </p:nvSpPr>
          <p:spPr bwMode="auto">
            <a:xfrm>
              <a:off x="3016" y="1207"/>
              <a:ext cx="2092" cy="454"/>
            </a:xfrm>
            <a:prstGeom prst="rect">
              <a:avLst/>
            </a:prstGeom>
            <a:solidFill>
              <a:schemeClr val="hlink"/>
            </a:solidFill>
            <a:ln>
              <a:noFill/>
            </a:ln>
            <a:effectLst/>
          </p:spPr>
          <p:txBody>
            <a:bodyPr wrap="none" anchor="ctr"/>
            <a:lstStyle/>
            <a:p>
              <a:pPr algn="ctr">
                <a:defRPr/>
              </a:pPr>
              <a:r>
                <a:rPr kumimoji="1" lang="zh-CN" altLang="en-US" sz="2000" dirty="0">
                  <a:solidFill>
                    <a:srgbClr val="060606"/>
                  </a:solidFill>
                  <a:effectLst>
                    <a:outerShdw blurRad="38100" dist="38100" dir="2700000" algn="tl">
                      <a:srgbClr val="FFFFFF"/>
                    </a:outerShdw>
                  </a:effectLst>
                  <a:latin typeface="楷体" panose="02010609060101010101" pitchFamily="49" charset="-122"/>
                  <a:ea typeface="楷体" panose="02010609060101010101" pitchFamily="49" charset="-122"/>
                </a:rPr>
                <a:t>嵌入式微控制器（</a:t>
              </a:r>
              <a:r>
                <a:rPr kumimoji="1" lang="en-US" altLang="zh-CN" sz="2000" dirty="0">
                  <a:solidFill>
                    <a:srgbClr val="060606"/>
                  </a:solidFill>
                  <a:effectLst>
                    <a:outerShdw blurRad="38100" dist="38100" dir="2700000" algn="tl">
                      <a:srgbClr val="FFFFFF"/>
                    </a:outerShdw>
                  </a:effectLst>
                  <a:latin typeface="楷体" panose="02010609060101010101" pitchFamily="49" charset="-122"/>
                  <a:ea typeface="楷体" panose="02010609060101010101" pitchFamily="49" charset="-122"/>
                </a:rPr>
                <a:t>MCU</a:t>
              </a:r>
              <a:r>
                <a:rPr kumimoji="1" lang="zh-CN" altLang="en-US" sz="2000" dirty="0">
                  <a:solidFill>
                    <a:srgbClr val="060606"/>
                  </a:solidFill>
                  <a:effectLst>
                    <a:outerShdw blurRad="38100" dist="38100" dir="2700000" algn="tl">
                      <a:srgbClr val="FFFFFF"/>
                    </a:outerShdw>
                  </a:effectLst>
                  <a:latin typeface="楷体" panose="02010609060101010101" pitchFamily="49" charset="-122"/>
                  <a:ea typeface="楷体" panose="02010609060101010101" pitchFamily="49" charset="-122"/>
                </a:rPr>
                <a:t>）</a:t>
              </a:r>
              <a:endParaRPr kumimoji="1" lang="zh-CN" altLang="en-US" sz="2000" dirty="0">
                <a:solidFill>
                  <a:srgbClr val="060606"/>
                </a:solidFill>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600102" name="Rectangle 38"/>
            <p:cNvSpPr>
              <a:spLocks noChangeArrowheads="1"/>
            </p:cNvSpPr>
            <p:nvPr/>
          </p:nvSpPr>
          <p:spPr bwMode="auto">
            <a:xfrm>
              <a:off x="3016" y="1933"/>
              <a:ext cx="2092" cy="454"/>
            </a:xfrm>
            <a:prstGeom prst="rect">
              <a:avLst/>
            </a:prstGeom>
            <a:solidFill>
              <a:schemeClr val="hlink"/>
            </a:solidFill>
            <a:ln>
              <a:noFill/>
            </a:ln>
            <a:effectLst/>
          </p:spPr>
          <p:txBody>
            <a:bodyPr wrap="none" anchor="ctr"/>
            <a:lstStyle/>
            <a:p>
              <a:pPr algn="ctr">
                <a:defRPr/>
              </a:pPr>
              <a:r>
                <a:rPr kumimoji="1" lang="zh-CN" altLang="en-US" sz="2000" dirty="0">
                  <a:solidFill>
                    <a:srgbClr val="060606"/>
                  </a:solidFill>
                  <a:effectLst>
                    <a:outerShdw blurRad="38100" dist="38100" dir="2700000" algn="tl">
                      <a:srgbClr val="FFFFFF"/>
                    </a:outerShdw>
                  </a:effectLst>
                  <a:latin typeface="楷体" panose="02010609060101010101" pitchFamily="49" charset="-122"/>
                  <a:ea typeface="楷体" panose="02010609060101010101" pitchFamily="49" charset="-122"/>
                </a:rPr>
                <a:t>嵌入式微处理器（</a:t>
              </a:r>
              <a:r>
                <a:rPr kumimoji="1" lang="en-US" altLang="zh-CN" sz="2000" dirty="0">
                  <a:solidFill>
                    <a:srgbClr val="060606"/>
                  </a:solidFill>
                  <a:effectLst>
                    <a:outerShdw blurRad="38100" dist="38100" dir="2700000" algn="tl">
                      <a:srgbClr val="FFFFFF"/>
                    </a:outerShdw>
                  </a:effectLst>
                  <a:latin typeface="楷体" panose="02010609060101010101" pitchFamily="49" charset="-122"/>
                  <a:ea typeface="楷体" panose="02010609060101010101" pitchFamily="49" charset="-122"/>
                </a:rPr>
                <a:t>MPU</a:t>
              </a:r>
              <a:r>
                <a:rPr kumimoji="1" lang="zh-CN" altLang="en-US" sz="2000" dirty="0">
                  <a:solidFill>
                    <a:srgbClr val="060606"/>
                  </a:solidFill>
                  <a:effectLst>
                    <a:outerShdw blurRad="38100" dist="38100" dir="2700000" algn="tl">
                      <a:srgbClr val="FFFFFF"/>
                    </a:outerShdw>
                  </a:effectLst>
                  <a:latin typeface="楷体" panose="02010609060101010101" pitchFamily="49" charset="-122"/>
                  <a:ea typeface="楷体" panose="02010609060101010101" pitchFamily="49" charset="-122"/>
                </a:rPr>
                <a:t>）</a:t>
              </a:r>
              <a:endParaRPr kumimoji="1" lang="zh-CN" altLang="en-US" sz="2000" dirty="0">
                <a:solidFill>
                  <a:srgbClr val="060606"/>
                </a:solidFill>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600103" name="Rectangle 39"/>
            <p:cNvSpPr>
              <a:spLocks noChangeArrowheads="1"/>
            </p:cNvSpPr>
            <p:nvPr/>
          </p:nvSpPr>
          <p:spPr bwMode="auto">
            <a:xfrm>
              <a:off x="3016" y="2659"/>
              <a:ext cx="2092" cy="454"/>
            </a:xfrm>
            <a:prstGeom prst="rect">
              <a:avLst/>
            </a:prstGeom>
            <a:solidFill>
              <a:schemeClr val="hlink"/>
            </a:solidFill>
            <a:ln>
              <a:noFill/>
            </a:ln>
            <a:effectLst/>
          </p:spPr>
          <p:txBody>
            <a:bodyPr wrap="none" anchor="ctr"/>
            <a:lstStyle/>
            <a:p>
              <a:pPr algn="ctr">
                <a:defRPr/>
              </a:pPr>
              <a:r>
                <a:rPr kumimoji="1" lang="zh-CN" altLang="en-US" sz="2000" dirty="0">
                  <a:solidFill>
                    <a:srgbClr val="060606"/>
                  </a:solidFill>
                  <a:effectLst>
                    <a:outerShdw blurRad="38100" dist="38100" dir="2700000" algn="tl">
                      <a:srgbClr val="FFFFFF"/>
                    </a:outerShdw>
                  </a:effectLst>
                  <a:latin typeface="楷体" panose="02010609060101010101" pitchFamily="49" charset="-122"/>
                  <a:ea typeface="楷体" panose="02010609060101010101" pitchFamily="49" charset="-122"/>
                </a:rPr>
                <a:t>嵌入式</a:t>
              </a:r>
              <a:r>
                <a:rPr kumimoji="1" lang="en-US" altLang="zh-CN" sz="2000" dirty="0">
                  <a:solidFill>
                    <a:srgbClr val="060606"/>
                  </a:solidFill>
                  <a:effectLst>
                    <a:outerShdw blurRad="38100" dist="38100" dir="2700000" algn="tl">
                      <a:srgbClr val="FFFFFF"/>
                    </a:outerShdw>
                  </a:effectLst>
                  <a:latin typeface="楷体" panose="02010609060101010101" pitchFamily="49" charset="-122"/>
                  <a:ea typeface="楷体" panose="02010609060101010101" pitchFamily="49" charset="-122"/>
                </a:rPr>
                <a:t>DSP</a:t>
              </a:r>
              <a:r>
                <a:rPr kumimoji="1" lang="zh-CN" altLang="en-US" sz="2000" dirty="0">
                  <a:solidFill>
                    <a:srgbClr val="060606"/>
                  </a:solidFill>
                  <a:effectLst>
                    <a:outerShdw blurRad="38100" dist="38100" dir="2700000" algn="tl">
                      <a:srgbClr val="FFFFFF"/>
                    </a:outerShdw>
                  </a:effectLst>
                  <a:latin typeface="楷体" panose="02010609060101010101" pitchFamily="49" charset="-122"/>
                  <a:ea typeface="楷体" panose="02010609060101010101" pitchFamily="49" charset="-122"/>
                </a:rPr>
                <a:t>（</a:t>
              </a:r>
              <a:r>
                <a:rPr kumimoji="1" lang="en-US" altLang="zh-CN" sz="2000" dirty="0">
                  <a:solidFill>
                    <a:srgbClr val="060606"/>
                  </a:solidFill>
                  <a:effectLst>
                    <a:outerShdw blurRad="38100" dist="38100" dir="2700000" algn="tl">
                      <a:srgbClr val="FFFFFF"/>
                    </a:outerShdw>
                  </a:effectLst>
                  <a:latin typeface="楷体" panose="02010609060101010101" pitchFamily="49" charset="-122"/>
                  <a:ea typeface="楷体" panose="02010609060101010101" pitchFamily="49" charset="-122"/>
                </a:rPr>
                <a:t>DSP</a:t>
              </a:r>
              <a:r>
                <a:rPr kumimoji="1" lang="zh-CN" altLang="en-US" sz="2000" dirty="0">
                  <a:solidFill>
                    <a:srgbClr val="060606"/>
                  </a:solidFill>
                  <a:effectLst>
                    <a:outerShdw blurRad="38100" dist="38100" dir="2700000" algn="tl">
                      <a:srgbClr val="FFFFFF"/>
                    </a:outerShdw>
                  </a:effectLst>
                  <a:latin typeface="楷体" panose="02010609060101010101" pitchFamily="49" charset="-122"/>
                  <a:ea typeface="楷体" panose="02010609060101010101" pitchFamily="49" charset="-122"/>
                </a:rPr>
                <a:t>）</a:t>
              </a:r>
              <a:endParaRPr kumimoji="1" lang="zh-CN" altLang="en-US" sz="2000" dirty="0">
                <a:solidFill>
                  <a:srgbClr val="060606"/>
                </a:solidFill>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600104" name="Rectangle 40"/>
            <p:cNvSpPr>
              <a:spLocks noChangeArrowheads="1"/>
            </p:cNvSpPr>
            <p:nvPr/>
          </p:nvSpPr>
          <p:spPr bwMode="auto">
            <a:xfrm>
              <a:off x="3016" y="3430"/>
              <a:ext cx="2092" cy="454"/>
            </a:xfrm>
            <a:prstGeom prst="rect">
              <a:avLst/>
            </a:prstGeom>
            <a:solidFill>
              <a:schemeClr val="hlink"/>
            </a:solidFill>
            <a:ln>
              <a:noFill/>
            </a:ln>
            <a:effectLst/>
          </p:spPr>
          <p:txBody>
            <a:bodyPr wrap="none" anchor="ctr"/>
            <a:lstStyle/>
            <a:p>
              <a:pPr algn="ctr">
                <a:defRPr/>
              </a:pPr>
              <a:r>
                <a:rPr kumimoji="1" lang="zh-CN" altLang="en-US" sz="2000" dirty="0">
                  <a:solidFill>
                    <a:srgbClr val="060606"/>
                  </a:solidFill>
                  <a:effectLst>
                    <a:outerShdw blurRad="38100" dist="38100" dir="2700000" algn="tl">
                      <a:srgbClr val="FFFFFF"/>
                    </a:outerShdw>
                  </a:effectLst>
                  <a:latin typeface="楷体" panose="02010609060101010101" pitchFamily="49" charset="-122"/>
                  <a:ea typeface="楷体" panose="02010609060101010101" pitchFamily="49" charset="-122"/>
                </a:rPr>
                <a:t>嵌入式片上系统（</a:t>
              </a:r>
              <a:r>
                <a:rPr kumimoji="1" lang="en-US" altLang="zh-CN" sz="2000" dirty="0">
                  <a:solidFill>
                    <a:srgbClr val="060606"/>
                  </a:solidFill>
                  <a:effectLst>
                    <a:outerShdw blurRad="38100" dist="38100" dir="2700000" algn="tl">
                      <a:srgbClr val="FFFFFF"/>
                    </a:outerShdw>
                  </a:effectLst>
                  <a:latin typeface="楷体" panose="02010609060101010101" pitchFamily="49" charset="-122"/>
                  <a:ea typeface="楷体" panose="02010609060101010101" pitchFamily="49" charset="-122"/>
                </a:rPr>
                <a:t>SoC</a:t>
              </a:r>
              <a:r>
                <a:rPr kumimoji="1" lang="zh-CN" altLang="en-US" sz="2000" dirty="0">
                  <a:solidFill>
                    <a:srgbClr val="060606"/>
                  </a:solidFill>
                  <a:effectLst>
                    <a:outerShdw blurRad="38100" dist="38100" dir="2700000" algn="tl">
                      <a:srgbClr val="FFFFFF"/>
                    </a:outerShdw>
                  </a:effectLst>
                  <a:latin typeface="楷体" panose="02010609060101010101" pitchFamily="49" charset="-122"/>
                  <a:ea typeface="楷体" panose="02010609060101010101" pitchFamily="49" charset="-122"/>
                </a:rPr>
                <a:t>）</a:t>
              </a:r>
              <a:endParaRPr kumimoji="1" lang="zh-CN" altLang="en-US" sz="2000" dirty="0">
                <a:solidFill>
                  <a:srgbClr val="060606"/>
                </a:solidFill>
                <a:effectLst>
                  <a:outerShdw blurRad="38100" dist="38100" dir="2700000" algn="tl">
                    <a:srgbClr val="FFFFFF"/>
                  </a:outerShdw>
                </a:effectLst>
                <a:latin typeface="楷体" panose="02010609060101010101" pitchFamily="49" charset="-122"/>
                <a:ea typeface="楷体" panose="02010609060101010101" pitchFamily="49" charset="-122"/>
              </a:endParaRPr>
            </a:p>
          </p:txBody>
        </p:sp>
        <p:cxnSp>
          <p:nvCxnSpPr>
            <p:cNvPr id="22539" name="AutoShape 41"/>
            <p:cNvCxnSpPr>
              <a:cxnSpLocks noChangeShapeType="1"/>
              <a:stCxn id="600096" idx="3"/>
              <a:endCxn id="600097" idx="1"/>
            </p:cNvCxnSpPr>
            <p:nvPr/>
          </p:nvCxnSpPr>
          <p:spPr bwMode="auto">
            <a:xfrm flipV="1">
              <a:off x="2200" y="1434"/>
              <a:ext cx="816" cy="1021"/>
            </a:xfrm>
            <a:prstGeom prst="bentConnector3">
              <a:avLst>
                <a:gd name="adj1" fmla="val 50000"/>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0" name="AutoShape 42"/>
            <p:cNvCxnSpPr>
              <a:cxnSpLocks noChangeShapeType="1"/>
              <a:endCxn id="600104" idx="1"/>
            </p:cNvCxnSpPr>
            <p:nvPr/>
          </p:nvCxnSpPr>
          <p:spPr bwMode="auto">
            <a:xfrm rot="16200000" flipH="1">
              <a:off x="2177" y="2818"/>
              <a:ext cx="1270" cy="408"/>
            </a:xfrm>
            <a:prstGeom prst="bentConnector2">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1" name="AutoShape 43"/>
            <p:cNvCxnSpPr>
              <a:cxnSpLocks noChangeShapeType="1"/>
              <a:endCxn id="600103" idx="1"/>
            </p:cNvCxnSpPr>
            <p:nvPr/>
          </p:nvCxnSpPr>
          <p:spPr bwMode="auto">
            <a:xfrm>
              <a:off x="2608" y="2886"/>
              <a:ext cx="40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2" name="AutoShape 44"/>
            <p:cNvCxnSpPr>
              <a:cxnSpLocks noChangeShapeType="1"/>
              <a:endCxn id="600102" idx="1"/>
            </p:cNvCxnSpPr>
            <p:nvPr/>
          </p:nvCxnSpPr>
          <p:spPr bwMode="auto">
            <a:xfrm>
              <a:off x="2608" y="2160"/>
              <a:ext cx="408" cy="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9B0D7FE-DA6A-4268-BCD6-E363C74DB642}" type="slidenum">
              <a:rPr lang="zh-CN" altLang="en-US" smtClean="0">
                <a:solidFill>
                  <a:srgbClr val="FF3300"/>
                </a:solidFill>
                <a:latin typeface="楷体" panose="02010609060101010101" pitchFamily="49" charset="-122"/>
                <a:ea typeface="楷体" panose="02010609060101010101" pitchFamily="49" charset="-122"/>
              </a:rPr>
            </a:fld>
            <a:endParaRPr lang="zh-CN" altLang="en-US">
              <a:solidFill>
                <a:srgbClr val="FF3300"/>
              </a:solidFill>
              <a:latin typeface="楷体" panose="02010609060101010101" pitchFamily="49" charset="-122"/>
              <a:ea typeface="楷体" panose="02010609060101010101" pitchFamily="49" charset="-122"/>
            </a:endParaRPr>
          </a:p>
        </p:txBody>
      </p:sp>
      <p:sp>
        <p:nvSpPr>
          <p:cNvPr id="3" name="Rectangle 2"/>
          <p:cNvSpPr txBox="1">
            <a:spLocks noChangeArrowheads="1"/>
          </p:cNvSpPr>
          <p:nvPr/>
        </p:nvSpPr>
        <p:spPr bwMode="auto">
          <a:xfrm>
            <a:off x="0" y="-13960"/>
            <a:ext cx="7543800" cy="666750"/>
          </a:xfrm>
          <a:prstGeom prst="rect">
            <a:avLst/>
          </a:prstGeom>
          <a:noFill/>
          <a:ln>
            <a:noFill/>
          </a:ln>
          <a:effectLst/>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1" fontAlgn="base" hangingPunct="1">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1" fontAlgn="base" hangingPunct="1">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defRPr/>
            </a:pPr>
            <a:r>
              <a:rPr lang="zh-CN" altLang="en-US" sz="3200" kern="0" dirty="0"/>
              <a:t>嵌入式处理器</a:t>
            </a:r>
            <a:r>
              <a:rPr lang="en-US" altLang="zh-CN" sz="3200" kern="0" dirty="0"/>
              <a:t>—</a:t>
            </a:r>
            <a:r>
              <a:rPr lang="zh-CN" altLang="en-US" sz="3200" kern="0" dirty="0"/>
              <a:t>概述 </a:t>
            </a:r>
            <a:endParaRPr lang="zh-CN" altLang="en-US" sz="3200" kern="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07368" y="908721"/>
            <a:ext cx="6768752" cy="720080"/>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800" b="0" dirty="0">
                <a:solidFill>
                  <a:schemeClr val="tx1"/>
                </a:solidFill>
                <a:latin typeface="Times New Roman" panose="02020603050405020304" pitchFamily="18" charset="0"/>
                <a:ea typeface="+mn-ea"/>
                <a:cs typeface="Times New Roman" panose="02020603050405020304" pitchFamily="18" charset="0"/>
              </a:rPr>
              <a:t>1) </a:t>
            </a:r>
            <a:r>
              <a:rPr lang="zh-CN" altLang="en-US" sz="2800" b="0" dirty="0">
                <a:solidFill>
                  <a:schemeClr val="tx1"/>
                </a:solidFill>
                <a:latin typeface="Times New Roman" panose="02020603050405020304" pitchFamily="18" charset="0"/>
                <a:ea typeface="+mn-ea"/>
                <a:cs typeface="Times New Roman" panose="02020603050405020304" pitchFamily="18" charset="0"/>
              </a:rPr>
              <a:t>嵌入式微控制器 </a:t>
            </a:r>
            <a:r>
              <a:rPr lang="en-US" altLang="zh-CN" sz="2800" b="0" dirty="0">
                <a:solidFill>
                  <a:schemeClr val="tx1"/>
                </a:solidFill>
                <a:latin typeface="Times New Roman" panose="02020603050405020304" pitchFamily="18" charset="0"/>
                <a:ea typeface="+mn-ea"/>
                <a:cs typeface="Times New Roman" panose="02020603050405020304" pitchFamily="18" charset="0"/>
              </a:rPr>
              <a:t>(Micro Controller Unit)</a:t>
            </a:r>
            <a:endParaRPr lang="en-US" altLang="zh-CN"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A86312F-4373-495F-BE2C-17E59EBB5448}"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620549" name="Text Box 5"/>
          <p:cNvSpPr txBox="1">
            <a:spLocks noChangeArrowheads="1"/>
          </p:cNvSpPr>
          <p:nvPr/>
        </p:nvSpPr>
        <p:spPr bwMode="auto">
          <a:xfrm>
            <a:off x="623392" y="1701801"/>
            <a:ext cx="11161240" cy="2603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40000"/>
              </a:lnSpc>
              <a:spcBef>
                <a:spcPct val="50000"/>
              </a:spcBef>
              <a:spcAft>
                <a:spcPct val="50000"/>
              </a:spcAft>
              <a:buClrTx/>
              <a:buSzPct val="125000"/>
              <a:buFontTx/>
              <a:buBlip>
                <a:blip r:embed="rId1"/>
              </a:buBlip>
            </a:pPr>
            <a:r>
              <a:rPr lang="en-US" altLang="zh-CN" sz="2800" dirty="0">
                <a:cs typeface="Times New Roman" panose="02020603050405020304" pitchFamily="18" charset="0"/>
              </a:rPr>
              <a:t> </a:t>
            </a:r>
            <a:r>
              <a:rPr lang="zh-CN" altLang="en-US" b="0" dirty="0">
                <a:latin typeface="Times New Roman" panose="02020603050405020304" pitchFamily="18" charset="0"/>
                <a:ea typeface="+mn-ea"/>
                <a:cs typeface="Times New Roman" panose="02020603050405020304" pitchFamily="18" charset="0"/>
              </a:rPr>
              <a:t>嵌入式微控制器又称单片机，就是将整个计算机系统集成到一块芯片中。</a:t>
            </a:r>
            <a:endParaRPr lang="zh-CN" altLang="en-US" b="0" dirty="0">
              <a:latin typeface="Times New Roman" panose="02020603050405020304" pitchFamily="18" charset="0"/>
              <a:ea typeface="+mn-ea"/>
              <a:cs typeface="Times New Roman" panose="02020603050405020304" pitchFamily="18" charset="0"/>
            </a:endParaRPr>
          </a:p>
          <a:p>
            <a:pPr algn="just">
              <a:lnSpc>
                <a:spcPct val="140000"/>
              </a:lnSpc>
              <a:spcBef>
                <a:spcPct val="50000"/>
              </a:spcBef>
              <a:spcAft>
                <a:spcPct val="50000"/>
              </a:spcAft>
              <a:buClrTx/>
              <a:buSzPct val="125000"/>
              <a:buFontTx/>
              <a:buBlip>
                <a:blip r:embed="rId1"/>
              </a:buBlip>
            </a:pPr>
            <a:r>
              <a:rPr lang="zh-CN" altLang="en-US" b="0" dirty="0">
                <a:latin typeface="Times New Roman" panose="02020603050405020304" pitchFamily="18" charset="0"/>
                <a:ea typeface="+mn-ea"/>
                <a:cs typeface="Times New Roman" panose="02020603050405020304" pitchFamily="18" charset="0"/>
              </a:rPr>
              <a:t> 嵌入式微控制器将</a:t>
            </a:r>
            <a:r>
              <a:rPr lang="en-US" altLang="zh-CN" b="0" dirty="0">
                <a:latin typeface="Times New Roman" panose="02020603050405020304" pitchFamily="18" charset="0"/>
                <a:ea typeface="+mn-ea"/>
                <a:cs typeface="Times New Roman" panose="02020603050405020304" pitchFamily="18" charset="0"/>
              </a:rPr>
              <a:t>CPU</a:t>
            </a:r>
            <a:r>
              <a:rPr lang="zh-CN" altLang="en-US" b="0" dirty="0">
                <a:latin typeface="Times New Roman" panose="02020603050405020304" pitchFamily="18" charset="0"/>
                <a:ea typeface="+mn-ea"/>
                <a:cs typeface="Times New Roman" panose="02020603050405020304" pitchFamily="18" charset="0"/>
              </a:rPr>
              <a:t>、存储器（少量的</a:t>
            </a:r>
            <a:r>
              <a:rPr lang="en-US" altLang="zh-CN" b="0" dirty="0">
                <a:latin typeface="Times New Roman" panose="02020603050405020304" pitchFamily="18" charset="0"/>
                <a:ea typeface="+mn-ea"/>
                <a:cs typeface="Times New Roman" panose="02020603050405020304" pitchFamily="18" charset="0"/>
              </a:rPr>
              <a:t>RAM</a:t>
            </a:r>
            <a:r>
              <a:rPr lang="zh-CN" altLang="en-US"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ROM</a:t>
            </a:r>
            <a:r>
              <a:rPr lang="zh-CN" altLang="en-US" b="0" dirty="0">
                <a:latin typeface="Times New Roman" panose="02020603050405020304" pitchFamily="18" charset="0"/>
                <a:ea typeface="+mn-ea"/>
                <a:cs typeface="Times New Roman" panose="02020603050405020304" pitchFamily="18" charset="0"/>
              </a:rPr>
              <a:t>或两者都有）和其他外设封装在同一片集成电路里，因为其片上外设资源一般比较丰富，适合于控制，因此称为微控制器。</a:t>
            </a:r>
            <a:endParaRPr lang="zh-CN" altLang="en-US" b="0" dirty="0">
              <a:latin typeface="Times New Roman" panose="02020603050405020304" pitchFamily="18" charset="0"/>
              <a:ea typeface="+mn-ea"/>
              <a:cs typeface="Times New Roman" panose="02020603050405020304" pitchFamily="18" charset="0"/>
            </a:endParaRPr>
          </a:p>
        </p:txBody>
      </p:sp>
      <p:sp>
        <p:nvSpPr>
          <p:cNvPr id="3" name="Rectangle 2"/>
          <p:cNvSpPr txBox="1">
            <a:spLocks noChangeArrowheads="1"/>
          </p:cNvSpPr>
          <p:nvPr/>
        </p:nvSpPr>
        <p:spPr bwMode="auto">
          <a:xfrm>
            <a:off x="0" y="-13960"/>
            <a:ext cx="7543800" cy="666750"/>
          </a:xfrm>
          <a:prstGeom prst="rect">
            <a:avLst/>
          </a:prstGeom>
          <a:noFill/>
          <a:ln>
            <a:noFill/>
          </a:ln>
          <a:effectLst/>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1" fontAlgn="base" hangingPunct="1">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1" fontAlgn="base" hangingPunct="1">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defRPr/>
            </a:pPr>
            <a:r>
              <a:rPr lang="zh-CN" altLang="en-US" sz="3200" kern="0" dirty="0"/>
              <a:t>嵌入式处理器</a:t>
            </a:r>
            <a:r>
              <a:rPr lang="en-US" altLang="zh-CN" sz="3200" kern="0" dirty="0"/>
              <a:t>—</a:t>
            </a:r>
            <a:r>
              <a:rPr lang="zh-CN" altLang="en-US" sz="3200" kern="0" dirty="0"/>
              <a:t>概述 </a:t>
            </a:r>
            <a:endParaRPr lang="zh-CN" altLang="en-US" sz="3200"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20549">
                                            <p:txEl>
                                              <p:pRg st="0" end="0"/>
                                            </p:txEl>
                                          </p:spTgt>
                                        </p:tgtEl>
                                        <p:attrNameLst>
                                          <p:attrName>style.visibility</p:attrName>
                                        </p:attrNameLst>
                                      </p:cBhvr>
                                      <p:to>
                                        <p:strVal val="visible"/>
                                      </p:to>
                                    </p:set>
                                    <p:animEffect transition="in" filter="randombar(horizontal)">
                                      <p:cBhvr>
                                        <p:cTn id="7" dur="500"/>
                                        <p:tgtEl>
                                          <p:spTgt spid="6205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20549">
                                            <p:txEl>
                                              <p:pRg st="1" end="1"/>
                                            </p:txEl>
                                          </p:spTgt>
                                        </p:tgtEl>
                                        <p:attrNameLst>
                                          <p:attrName>style.visibility</p:attrName>
                                        </p:attrNameLst>
                                      </p:cBhvr>
                                      <p:to>
                                        <p:strVal val="visible"/>
                                      </p:to>
                                    </p:set>
                                    <p:animEffect transition="in" filter="randombar(horizontal)">
                                      <p:cBhvr>
                                        <p:cTn id="12" dur="500"/>
                                        <p:tgtEl>
                                          <p:spTgt spid="6205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9"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BB3F117-45D6-4B00-855E-1C2EB6FA6987}"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664579" name="Text Box 3"/>
          <p:cNvSpPr txBox="1">
            <a:spLocks noChangeArrowheads="1"/>
          </p:cNvSpPr>
          <p:nvPr/>
        </p:nvSpPr>
        <p:spPr bwMode="auto">
          <a:xfrm>
            <a:off x="551384" y="980728"/>
            <a:ext cx="10873208" cy="450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35000"/>
              </a:lnSpc>
              <a:spcBef>
                <a:spcPts val="600"/>
              </a:spcBef>
              <a:spcAft>
                <a:spcPts val="600"/>
              </a:spcAft>
              <a:buClrTx/>
              <a:buSzPct val="125000"/>
              <a:buFontTx/>
              <a:buBlip>
                <a:blip r:embed="rId1"/>
              </a:buBlip>
            </a:pPr>
            <a:r>
              <a:rPr lang="en-US" altLang="zh-CN" dirty="0">
                <a:cs typeface="Times New Roman" panose="02020603050405020304" pitchFamily="18" charset="0"/>
              </a:rPr>
              <a:t> </a:t>
            </a:r>
            <a:r>
              <a:rPr lang="zh-CN" altLang="en-US" dirty="0">
                <a:cs typeface="Times New Roman" panose="02020603050405020304" pitchFamily="18" charset="0"/>
              </a:rPr>
              <a:t>与嵌入式微处理器相比，微控制器的最大特点是单片化，体积大大减小，从而使功耗和成本降低、可靠性提高。</a:t>
            </a:r>
            <a:endParaRPr lang="zh-CN" altLang="en-US" dirty="0">
              <a:cs typeface="Times New Roman" panose="02020603050405020304" pitchFamily="18" charset="0"/>
            </a:endParaRPr>
          </a:p>
          <a:p>
            <a:pPr algn="just">
              <a:lnSpc>
                <a:spcPct val="135000"/>
              </a:lnSpc>
              <a:spcBef>
                <a:spcPts val="600"/>
              </a:spcBef>
              <a:spcAft>
                <a:spcPts val="600"/>
              </a:spcAft>
              <a:buClrTx/>
              <a:buSzPct val="125000"/>
              <a:buFontTx/>
              <a:buBlip>
                <a:blip r:embed="rId1"/>
              </a:buBlip>
            </a:pPr>
            <a:r>
              <a:rPr lang="zh-CN" altLang="en-US" dirty="0">
                <a:cs typeface="Times New Roman" panose="02020603050405020304" pitchFamily="18" charset="0"/>
              </a:rPr>
              <a:t> 由于微控制器低廉的价格、优良的功能，所以拥有的品种和数量最多，是目前嵌入式系统工业的主流。</a:t>
            </a:r>
            <a:endParaRPr lang="en-US" altLang="zh-CN" dirty="0">
              <a:cs typeface="Times New Roman" panose="02020603050405020304" pitchFamily="18" charset="0"/>
            </a:endParaRPr>
          </a:p>
          <a:p>
            <a:pPr algn="just">
              <a:lnSpc>
                <a:spcPct val="135000"/>
              </a:lnSpc>
              <a:spcBef>
                <a:spcPts val="600"/>
              </a:spcBef>
              <a:spcAft>
                <a:spcPts val="600"/>
              </a:spcAft>
              <a:buClrTx/>
              <a:buSzPct val="125000"/>
              <a:buFontTx/>
              <a:buBlip>
                <a:blip r:embed="rId1"/>
              </a:buBlip>
            </a:pPr>
            <a:r>
              <a:rPr lang="zh-CN" altLang="en-US" dirty="0">
                <a:cs typeface="Times New Roman" panose="02020603050405020304" pitchFamily="18" charset="0"/>
              </a:rPr>
              <a:t>比较有代表性的通用系列包括</a:t>
            </a:r>
            <a:r>
              <a:rPr lang="en-US" altLang="zh-CN" dirty="0">
                <a:cs typeface="Times New Roman" panose="02020603050405020304" pitchFamily="18" charset="0"/>
              </a:rPr>
              <a:t>8051</a:t>
            </a:r>
            <a:r>
              <a:rPr lang="zh-CN" altLang="en-US" dirty="0">
                <a:cs typeface="Times New Roman" panose="02020603050405020304" pitchFamily="18" charset="0"/>
              </a:rPr>
              <a:t>、</a:t>
            </a:r>
            <a:r>
              <a:rPr lang="en-US" altLang="zh-CN" dirty="0">
                <a:cs typeface="Times New Roman" panose="02020603050405020304" pitchFamily="18" charset="0"/>
              </a:rPr>
              <a:t>C166/167</a:t>
            </a:r>
            <a:r>
              <a:rPr lang="zh-CN" altLang="en-US" dirty="0">
                <a:cs typeface="Times New Roman" panose="02020603050405020304" pitchFamily="18" charset="0"/>
              </a:rPr>
              <a:t>、</a:t>
            </a:r>
            <a:r>
              <a:rPr lang="en-US" altLang="zh-CN" dirty="0">
                <a:cs typeface="Times New Roman" panose="02020603050405020304" pitchFamily="18" charset="0"/>
              </a:rPr>
              <a:t>MCS-251</a:t>
            </a:r>
            <a:r>
              <a:rPr lang="zh-CN" altLang="en-US" dirty="0">
                <a:cs typeface="Times New Roman" panose="02020603050405020304" pitchFamily="18" charset="0"/>
              </a:rPr>
              <a:t>、</a:t>
            </a:r>
            <a:r>
              <a:rPr lang="en-US" altLang="zh-CN" dirty="0">
                <a:cs typeface="Times New Roman" panose="02020603050405020304" pitchFamily="18" charset="0"/>
              </a:rPr>
              <a:t>MCS-96/196/296</a:t>
            </a:r>
            <a:r>
              <a:rPr lang="zh-CN" altLang="en-US" dirty="0">
                <a:cs typeface="Times New Roman" panose="02020603050405020304" pitchFamily="18" charset="0"/>
              </a:rPr>
              <a:t>、</a:t>
            </a:r>
            <a:r>
              <a:rPr lang="en-US" altLang="zh-CN" dirty="0">
                <a:cs typeface="Times New Roman" panose="02020603050405020304" pitchFamily="18" charset="0"/>
              </a:rPr>
              <a:t>P51XA</a:t>
            </a:r>
            <a:r>
              <a:rPr lang="zh-CN" altLang="en-US" dirty="0">
                <a:cs typeface="Times New Roman" panose="02020603050405020304" pitchFamily="18" charset="0"/>
              </a:rPr>
              <a:t>、</a:t>
            </a:r>
            <a:r>
              <a:rPr lang="en-US" altLang="zh-CN" dirty="0">
                <a:cs typeface="Times New Roman" panose="02020603050405020304" pitchFamily="18" charset="0"/>
              </a:rPr>
              <a:t>MC 68HC05/11/12/16</a:t>
            </a:r>
            <a:r>
              <a:rPr lang="zh-CN" altLang="en-US" dirty="0">
                <a:cs typeface="Times New Roman" panose="02020603050405020304" pitchFamily="18" charset="0"/>
              </a:rPr>
              <a:t>、</a:t>
            </a:r>
            <a:r>
              <a:rPr lang="en-US" altLang="zh-CN" dirty="0">
                <a:cs typeface="Times New Roman" panose="02020603050405020304" pitchFamily="18" charset="0"/>
              </a:rPr>
              <a:t>68300</a:t>
            </a:r>
            <a:r>
              <a:rPr lang="zh-CN" altLang="en-US" dirty="0">
                <a:cs typeface="Times New Roman" panose="02020603050405020304" pitchFamily="18" charset="0"/>
              </a:rPr>
              <a:t>等。</a:t>
            </a:r>
            <a:endParaRPr lang="en-US" altLang="zh-CN" dirty="0">
              <a:cs typeface="Times New Roman" panose="02020603050405020304" pitchFamily="18" charset="0"/>
            </a:endParaRPr>
          </a:p>
          <a:p>
            <a:pPr algn="just">
              <a:lnSpc>
                <a:spcPct val="135000"/>
              </a:lnSpc>
              <a:spcBef>
                <a:spcPts val="600"/>
              </a:spcBef>
              <a:spcAft>
                <a:spcPts val="600"/>
              </a:spcAft>
              <a:buClrTx/>
              <a:buSzPct val="125000"/>
              <a:buFontTx/>
              <a:buBlip>
                <a:blip r:embed="rId1"/>
              </a:buBlip>
            </a:pPr>
            <a:r>
              <a:rPr lang="zh-CN" altLang="en-US" dirty="0">
                <a:cs typeface="Times New Roman" panose="02020603050405020304" pitchFamily="18" charset="0"/>
              </a:rPr>
              <a:t>半通用系列，如支持</a:t>
            </a:r>
            <a:r>
              <a:rPr lang="en-US" altLang="zh-CN" dirty="0">
                <a:cs typeface="Times New Roman" panose="02020603050405020304" pitchFamily="18" charset="0"/>
              </a:rPr>
              <a:t>USB</a:t>
            </a:r>
            <a:r>
              <a:rPr lang="zh-CN" altLang="en-US" dirty="0">
                <a:cs typeface="Times New Roman" panose="02020603050405020304" pitchFamily="18" charset="0"/>
              </a:rPr>
              <a:t>接口的</a:t>
            </a:r>
            <a:r>
              <a:rPr lang="en-US" altLang="zh-CN" dirty="0">
                <a:cs typeface="Times New Roman" panose="02020603050405020304" pitchFamily="18" charset="0"/>
              </a:rPr>
              <a:t>MCU8XC930/931</a:t>
            </a:r>
            <a:r>
              <a:rPr lang="zh-CN" altLang="en-US" dirty="0">
                <a:cs typeface="Times New Roman" panose="02020603050405020304" pitchFamily="18" charset="0"/>
              </a:rPr>
              <a:t>、</a:t>
            </a:r>
            <a:r>
              <a:rPr lang="en-US" altLang="zh-CN" dirty="0">
                <a:cs typeface="Times New Roman" panose="02020603050405020304" pitchFamily="18" charset="0"/>
              </a:rPr>
              <a:t>C540</a:t>
            </a:r>
            <a:r>
              <a:rPr lang="zh-CN" altLang="en-US" dirty="0">
                <a:cs typeface="Times New Roman" panose="02020603050405020304" pitchFamily="18" charset="0"/>
              </a:rPr>
              <a:t>、</a:t>
            </a:r>
            <a:r>
              <a:rPr lang="en-US" altLang="zh-CN" dirty="0">
                <a:cs typeface="Times New Roman" panose="02020603050405020304" pitchFamily="18" charset="0"/>
              </a:rPr>
              <a:t>C541</a:t>
            </a:r>
            <a:r>
              <a:rPr lang="zh-CN" altLang="en-US" dirty="0">
                <a:cs typeface="Times New Roman" panose="02020603050405020304" pitchFamily="18" charset="0"/>
              </a:rPr>
              <a:t>；支持</a:t>
            </a:r>
            <a:r>
              <a:rPr lang="en-US" altLang="zh-CN" dirty="0">
                <a:cs typeface="Times New Roman" panose="02020603050405020304" pitchFamily="18" charset="0"/>
              </a:rPr>
              <a:t>I</a:t>
            </a:r>
            <a:r>
              <a:rPr lang="en-US" altLang="zh-CN" baseline="30000" dirty="0">
                <a:cs typeface="Times New Roman" panose="02020603050405020304" pitchFamily="18" charset="0"/>
              </a:rPr>
              <a:t>2</a:t>
            </a:r>
            <a:r>
              <a:rPr lang="en-US" altLang="zh-CN" dirty="0">
                <a:cs typeface="Times New Roman" panose="02020603050405020304" pitchFamily="18" charset="0"/>
              </a:rPr>
              <a:t>C</a:t>
            </a:r>
            <a:r>
              <a:rPr lang="zh-CN" altLang="en-US" dirty="0">
                <a:cs typeface="Times New Roman" panose="02020603050405020304" pitchFamily="18" charset="0"/>
              </a:rPr>
              <a:t>、</a:t>
            </a:r>
            <a:r>
              <a:rPr lang="en-US" altLang="zh-CN" dirty="0">
                <a:cs typeface="Times New Roman" panose="02020603050405020304" pitchFamily="18" charset="0"/>
              </a:rPr>
              <a:t>CAN</a:t>
            </a:r>
            <a:r>
              <a:rPr lang="zh-CN" altLang="en-US" dirty="0">
                <a:cs typeface="Times New Roman" panose="02020603050405020304" pitchFamily="18" charset="0"/>
              </a:rPr>
              <a:t>、</a:t>
            </a:r>
            <a:r>
              <a:rPr lang="en-US" altLang="zh-CN" dirty="0">
                <a:cs typeface="Times New Roman" panose="02020603050405020304" pitchFamily="18" charset="0"/>
              </a:rPr>
              <a:t>LCD</a:t>
            </a:r>
            <a:r>
              <a:rPr lang="zh-CN" altLang="en-US" dirty="0">
                <a:cs typeface="Times New Roman" panose="02020603050405020304" pitchFamily="18" charset="0"/>
              </a:rPr>
              <a:t>及众多专用</a:t>
            </a:r>
            <a:r>
              <a:rPr lang="en-US" altLang="zh-CN" dirty="0">
                <a:cs typeface="Times New Roman" panose="02020603050405020304" pitchFamily="18" charset="0"/>
              </a:rPr>
              <a:t>MCU</a:t>
            </a:r>
            <a:r>
              <a:rPr lang="zh-CN" altLang="en-US" dirty="0">
                <a:cs typeface="Times New Roman" panose="02020603050405020304" pitchFamily="18" charset="0"/>
              </a:rPr>
              <a:t>和兼容系列。</a:t>
            </a:r>
            <a:endParaRPr lang="zh-CN" altLang="en-US" dirty="0">
              <a:cs typeface="Times New Roman" panose="02020603050405020304" pitchFamily="18" charset="0"/>
            </a:endParaRPr>
          </a:p>
        </p:txBody>
      </p:sp>
      <p:sp>
        <p:nvSpPr>
          <p:cNvPr id="3" name="Rectangle 2"/>
          <p:cNvSpPr txBox="1">
            <a:spLocks noChangeArrowheads="1"/>
          </p:cNvSpPr>
          <p:nvPr/>
        </p:nvSpPr>
        <p:spPr bwMode="auto">
          <a:xfrm>
            <a:off x="0" y="-13960"/>
            <a:ext cx="7543800" cy="666750"/>
          </a:xfrm>
          <a:prstGeom prst="rect">
            <a:avLst/>
          </a:prstGeom>
          <a:noFill/>
          <a:ln>
            <a:noFill/>
          </a:ln>
          <a:effectLst/>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1" fontAlgn="base" hangingPunct="1">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1" fontAlgn="base" hangingPunct="1">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defRPr/>
            </a:pPr>
            <a:r>
              <a:rPr lang="zh-CN" altLang="en-US" sz="3200" kern="0" dirty="0"/>
              <a:t>嵌入式处理器</a:t>
            </a:r>
            <a:r>
              <a:rPr lang="en-US" altLang="zh-CN" sz="3200" kern="0" dirty="0"/>
              <a:t>—</a:t>
            </a:r>
            <a:r>
              <a:rPr lang="zh-CN" altLang="en-US" sz="3200" kern="0" dirty="0"/>
              <a:t>概述 </a:t>
            </a:r>
            <a:endParaRPr lang="zh-CN" altLang="en-US" sz="3200" kern="0" dirty="0"/>
          </a:p>
        </p:txBody>
      </p:sp>
      <p:sp>
        <p:nvSpPr>
          <p:cNvPr id="4" name="标题 3"/>
          <p:cNvSpPr>
            <a:spLocks noGrp="1"/>
          </p:cNvSpPr>
          <p:nvPr>
            <p:ph type="title"/>
          </p:nvPr>
        </p:nvSpPr>
        <p:spPr/>
        <p:txBody>
          <a:bodyPr/>
          <a:lstStyle/>
          <a:p>
            <a:r>
              <a:rPr lang="en-US" altLang="zh-CN" dirty="0"/>
              <a:t>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64579">
                                            <p:txEl>
                                              <p:pRg st="0" end="0"/>
                                            </p:txEl>
                                          </p:spTgt>
                                        </p:tgtEl>
                                        <p:attrNameLst>
                                          <p:attrName>style.visibility</p:attrName>
                                        </p:attrNameLst>
                                      </p:cBhvr>
                                      <p:to>
                                        <p:strVal val="visible"/>
                                      </p:to>
                                    </p:set>
                                    <p:animEffect transition="in" filter="randombar(horizontal)">
                                      <p:cBhvr>
                                        <p:cTn id="7" dur="500"/>
                                        <p:tgtEl>
                                          <p:spTgt spid="66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64579">
                                            <p:txEl>
                                              <p:pRg st="1" end="1"/>
                                            </p:txEl>
                                          </p:spTgt>
                                        </p:tgtEl>
                                        <p:attrNameLst>
                                          <p:attrName>style.visibility</p:attrName>
                                        </p:attrNameLst>
                                      </p:cBhvr>
                                      <p:to>
                                        <p:strVal val="visible"/>
                                      </p:to>
                                    </p:set>
                                    <p:animEffect transition="in" filter="randombar(horizontal)">
                                      <p:cBhvr>
                                        <p:cTn id="12" dur="500"/>
                                        <p:tgtEl>
                                          <p:spTgt spid="66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64579">
                                            <p:txEl>
                                              <p:pRg st="2" end="2"/>
                                            </p:txEl>
                                          </p:spTgt>
                                        </p:tgtEl>
                                        <p:attrNameLst>
                                          <p:attrName>style.visibility</p:attrName>
                                        </p:attrNameLst>
                                      </p:cBhvr>
                                      <p:to>
                                        <p:strVal val="visible"/>
                                      </p:to>
                                    </p:set>
                                    <p:animEffect transition="in" filter="randombar(horizontal)">
                                      <p:cBhvr>
                                        <p:cTn id="17" dur="500"/>
                                        <p:tgtEl>
                                          <p:spTgt spid="66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64579">
                                            <p:txEl>
                                              <p:pRg st="3" end="3"/>
                                            </p:txEl>
                                          </p:spTgt>
                                        </p:tgtEl>
                                        <p:attrNameLst>
                                          <p:attrName>style.visibility</p:attrName>
                                        </p:attrNameLst>
                                      </p:cBhvr>
                                      <p:to>
                                        <p:strVal val="visible"/>
                                      </p:to>
                                    </p:set>
                                    <p:animEffect transition="in" filter="randombar(horizontal)">
                                      <p:cBhvr>
                                        <p:cTn id="22" dur="500"/>
                                        <p:tgtEl>
                                          <p:spTgt spid="66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B8D1465-E39F-4396-A216-69CADE0A73ED}"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665603" name="Text Box 3"/>
          <p:cNvSpPr txBox="1">
            <a:spLocks noChangeArrowheads="1"/>
          </p:cNvSpPr>
          <p:nvPr/>
        </p:nvSpPr>
        <p:spPr bwMode="auto">
          <a:xfrm>
            <a:off x="443372" y="1556792"/>
            <a:ext cx="11305256" cy="241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35000"/>
              </a:lnSpc>
              <a:spcBef>
                <a:spcPct val="50000"/>
              </a:spcBef>
              <a:spcAft>
                <a:spcPct val="50000"/>
              </a:spcAft>
              <a:buClrTx/>
              <a:buSzPct val="125000"/>
              <a:buFontTx/>
              <a:buBlip>
                <a:blip r:embed="rId1"/>
              </a:buBlip>
            </a:pPr>
            <a:r>
              <a:rPr lang="en-US" altLang="zh-CN" dirty="0">
                <a:cs typeface="Times New Roman" panose="02020603050405020304" pitchFamily="18" charset="0"/>
              </a:rPr>
              <a:t> </a:t>
            </a:r>
            <a:r>
              <a:rPr lang="zh-CN" altLang="en-US" dirty="0">
                <a:cs typeface="Times New Roman" panose="02020603050405020304" pitchFamily="18" charset="0"/>
              </a:rPr>
              <a:t>比较有代表性的通用系列包括</a:t>
            </a:r>
            <a:r>
              <a:rPr lang="en-US" altLang="zh-CN" dirty="0">
                <a:cs typeface="Times New Roman" panose="02020603050405020304" pitchFamily="18" charset="0"/>
              </a:rPr>
              <a:t>8051</a:t>
            </a:r>
            <a:r>
              <a:rPr lang="zh-CN" altLang="en-US" dirty="0">
                <a:cs typeface="Times New Roman" panose="02020603050405020304" pitchFamily="18" charset="0"/>
              </a:rPr>
              <a:t>、</a:t>
            </a:r>
            <a:r>
              <a:rPr lang="en-US" altLang="zh-CN" dirty="0">
                <a:cs typeface="Times New Roman" panose="02020603050405020304" pitchFamily="18" charset="0"/>
              </a:rPr>
              <a:t>C166/167</a:t>
            </a:r>
            <a:r>
              <a:rPr lang="zh-CN" altLang="en-US" dirty="0">
                <a:cs typeface="Times New Roman" panose="02020603050405020304" pitchFamily="18" charset="0"/>
              </a:rPr>
              <a:t>、</a:t>
            </a:r>
            <a:r>
              <a:rPr lang="en-US" altLang="zh-CN" dirty="0">
                <a:cs typeface="Times New Roman" panose="02020603050405020304" pitchFamily="18" charset="0"/>
              </a:rPr>
              <a:t>MCS-251</a:t>
            </a:r>
            <a:r>
              <a:rPr lang="zh-CN" altLang="en-US" dirty="0">
                <a:cs typeface="Times New Roman" panose="02020603050405020304" pitchFamily="18" charset="0"/>
              </a:rPr>
              <a:t>、</a:t>
            </a:r>
            <a:r>
              <a:rPr lang="en-US" altLang="zh-CN" dirty="0">
                <a:cs typeface="Times New Roman" panose="02020603050405020304" pitchFamily="18" charset="0"/>
              </a:rPr>
              <a:t>MCS-96/196/296</a:t>
            </a:r>
            <a:r>
              <a:rPr lang="zh-CN" altLang="en-US" dirty="0">
                <a:cs typeface="Times New Roman" panose="02020603050405020304" pitchFamily="18" charset="0"/>
              </a:rPr>
              <a:t>、</a:t>
            </a:r>
            <a:r>
              <a:rPr lang="en-US" altLang="zh-CN" dirty="0">
                <a:cs typeface="Times New Roman" panose="02020603050405020304" pitchFamily="18" charset="0"/>
              </a:rPr>
              <a:t>P51XA</a:t>
            </a:r>
            <a:r>
              <a:rPr lang="zh-CN" altLang="en-US" dirty="0">
                <a:cs typeface="Times New Roman" panose="02020603050405020304" pitchFamily="18" charset="0"/>
              </a:rPr>
              <a:t>、</a:t>
            </a:r>
            <a:r>
              <a:rPr lang="en-US" altLang="zh-CN" dirty="0">
                <a:cs typeface="Times New Roman" panose="02020603050405020304" pitchFamily="18" charset="0"/>
              </a:rPr>
              <a:t>MC 68HC05/11/12/16</a:t>
            </a:r>
            <a:r>
              <a:rPr lang="zh-CN" altLang="en-US" dirty="0">
                <a:cs typeface="Times New Roman" panose="02020603050405020304" pitchFamily="18" charset="0"/>
              </a:rPr>
              <a:t>、</a:t>
            </a:r>
            <a:r>
              <a:rPr lang="en-US" altLang="zh-CN" dirty="0">
                <a:cs typeface="Times New Roman" panose="02020603050405020304" pitchFamily="18" charset="0"/>
              </a:rPr>
              <a:t>68300</a:t>
            </a:r>
            <a:r>
              <a:rPr lang="zh-CN" altLang="en-US" dirty="0">
                <a:cs typeface="Times New Roman" panose="02020603050405020304" pitchFamily="18" charset="0"/>
              </a:rPr>
              <a:t>等。</a:t>
            </a:r>
            <a:endParaRPr lang="zh-CN" altLang="en-US" dirty="0">
              <a:cs typeface="Times New Roman" panose="02020603050405020304" pitchFamily="18" charset="0"/>
            </a:endParaRPr>
          </a:p>
          <a:p>
            <a:pPr algn="just">
              <a:lnSpc>
                <a:spcPct val="135000"/>
              </a:lnSpc>
              <a:spcBef>
                <a:spcPct val="50000"/>
              </a:spcBef>
              <a:spcAft>
                <a:spcPct val="50000"/>
              </a:spcAft>
              <a:buClrTx/>
              <a:buSzPct val="125000"/>
              <a:buFontTx/>
              <a:buBlip>
                <a:blip r:embed="rId1"/>
              </a:buBlip>
            </a:pPr>
            <a:r>
              <a:rPr lang="zh-CN" altLang="en-US" dirty="0">
                <a:cs typeface="Times New Roman" panose="02020603050405020304" pitchFamily="18" charset="0"/>
              </a:rPr>
              <a:t>半通用系列，如支持</a:t>
            </a:r>
            <a:r>
              <a:rPr lang="en-US" altLang="zh-CN" dirty="0">
                <a:cs typeface="Times New Roman" panose="02020603050405020304" pitchFamily="18" charset="0"/>
              </a:rPr>
              <a:t>USB</a:t>
            </a:r>
            <a:r>
              <a:rPr lang="zh-CN" altLang="en-US" dirty="0">
                <a:cs typeface="Times New Roman" panose="02020603050405020304" pitchFamily="18" charset="0"/>
              </a:rPr>
              <a:t>接口的</a:t>
            </a:r>
            <a:r>
              <a:rPr lang="en-US" altLang="zh-CN" dirty="0">
                <a:cs typeface="Times New Roman" panose="02020603050405020304" pitchFamily="18" charset="0"/>
              </a:rPr>
              <a:t>MCU8XC930/931</a:t>
            </a:r>
            <a:r>
              <a:rPr lang="zh-CN" altLang="en-US" dirty="0">
                <a:cs typeface="Times New Roman" panose="02020603050405020304" pitchFamily="18" charset="0"/>
              </a:rPr>
              <a:t>、</a:t>
            </a:r>
            <a:r>
              <a:rPr lang="en-US" altLang="zh-CN" dirty="0">
                <a:cs typeface="Times New Roman" panose="02020603050405020304" pitchFamily="18" charset="0"/>
              </a:rPr>
              <a:t>C540</a:t>
            </a:r>
            <a:r>
              <a:rPr lang="zh-CN" altLang="en-US" dirty="0">
                <a:cs typeface="Times New Roman" panose="02020603050405020304" pitchFamily="18" charset="0"/>
              </a:rPr>
              <a:t>、</a:t>
            </a:r>
            <a:r>
              <a:rPr lang="en-US" altLang="zh-CN" dirty="0">
                <a:cs typeface="Times New Roman" panose="02020603050405020304" pitchFamily="18" charset="0"/>
              </a:rPr>
              <a:t>C541</a:t>
            </a:r>
            <a:r>
              <a:rPr lang="zh-CN" altLang="en-US" dirty="0">
                <a:cs typeface="Times New Roman" panose="02020603050405020304" pitchFamily="18" charset="0"/>
              </a:rPr>
              <a:t>；支持</a:t>
            </a:r>
            <a:r>
              <a:rPr lang="en-US" altLang="zh-CN" dirty="0">
                <a:cs typeface="Times New Roman" panose="02020603050405020304" pitchFamily="18" charset="0"/>
              </a:rPr>
              <a:t>I</a:t>
            </a:r>
            <a:r>
              <a:rPr lang="en-US" altLang="zh-CN" baseline="30000" dirty="0">
                <a:cs typeface="Times New Roman" panose="02020603050405020304" pitchFamily="18" charset="0"/>
              </a:rPr>
              <a:t>2</a:t>
            </a:r>
            <a:r>
              <a:rPr lang="en-US" altLang="zh-CN" dirty="0">
                <a:cs typeface="Times New Roman" panose="02020603050405020304" pitchFamily="18" charset="0"/>
              </a:rPr>
              <a:t>C</a:t>
            </a:r>
            <a:r>
              <a:rPr lang="zh-CN" altLang="en-US" dirty="0">
                <a:cs typeface="Times New Roman" panose="02020603050405020304" pitchFamily="18" charset="0"/>
              </a:rPr>
              <a:t>、</a:t>
            </a:r>
            <a:r>
              <a:rPr lang="en-US" altLang="zh-CN" dirty="0">
                <a:cs typeface="Times New Roman" panose="02020603050405020304" pitchFamily="18" charset="0"/>
              </a:rPr>
              <a:t>CAN</a:t>
            </a:r>
            <a:r>
              <a:rPr lang="zh-CN" altLang="en-US" dirty="0">
                <a:cs typeface="Times New Roman" panose="02020603050405020304" pitchFamily="18" charset="0"/>
              </a:rPr>
              <a:t>、</a:t>
            </a:r>
            <a:r>
              <a:rPr lang="en-US" altLang="zh-CN" dirty="0">
                <a:cs typeface="Times New Roman" panose="02020603050405020304" pitchFamily="18" charset="0"/>
              </a:rPr>
              <a:t>LCD</a:t>
            </a:r>
            <a:r>
              <a:rPr lang="zh-CN" altLang="en-US" dirty="0">
                <a:cs typeface="Times New Roman" panose="02020603050405020304" pitchFamily="18" charset="0"/>
              </a:rPr>
              <a:t>及众多专用</a:t>
            </a:r>
            <a:r>
              <a:rPr lang="en-US" altLang="zh-CN" dirty="0">
                <a:cs typeface="Times New Roman" panose="02020603050405020304" pitchFamily="18" charset="0"/>
              </a:rPr>
              <a:t>MCU</a:t>
            </a:r>
            <a:r>
              <a:rPr lang="zh-CN" altLang="en-US" dirty="0">
                <a:cs typeface="Times New Roman" panose="02020603050405020304" pitchFamily="18" charset="0"/>
              </a:rPr>
              <a:t>和兼容系列。 </a:t>
            </a:r>
            <a:endParaRPr lang="zh-CN" altLang="en-US" dirty="0">
              <a:cs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3960"/>
            <a:ext cx="7543800" cy="666750"/>
          </a:xfrm>
          <a:prstGeom prst="rect">
            <a:avLst/>
          </a:prstGeom>
          <a:noFill/>
          <a:ln>
            <a:noFill/>
          </a:ln>
          <a:effectLst/>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1" fontAlgn="base" hangingPunct="1">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1" fontAlgn="base" hangingPunct="1">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defRPr/>
            </a:pPr>
            <a:r>
              <a:rPr lang="zh-CN" altLang="en-US" sz="3200" kern="0" dirty="0"/>
              <a:t>嵌入式处理器</a:t>
            </a:r>
            <a:r>
              <a:rPr lang="en-US" altLang="zh-CN" sz="3200" kern="0" dirty="0"/>
              <a:t>—</a:t>
            </a:r>
            <a:r>
              <a:rPr lang="zh-CN" altLang="en-US" sz="3200" kern="0" dirty="0"/>
              <a:t>概述 </a:t>
            </a:r>
            <a:endParaRPr lang="zh-CN" altLang="en-US" sz="3200"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65603">
                                            <p:txEl>
                                              <p:pRg st="0" end="0"/>
                                            </p:txEl>
                                          </p:spTgt>
                                        </p:tgtEl>
                                        <p:attrNameLst>
                                          <p:attrName>style.visibility</p:attrName>
                                        </p:attrNameLst>
                                      </p:cBhvr>
                                      <p:to>
                                        <p:strVal val="visible"/>
                                      </p:to>
                                    </p:set>
                                    <p:animEffect transition="in" filter="randombar(horizontal)">
                                      <p:cBhvr>
                                        <p:cTn id="7" dur="500"/>
                                        <p:tgtEl>
                                          <p:spTgt spid="66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65603">
                                            <p:txEl>
                                              <p:pRg st="1" end="1"/>
                                            </p:txEl>
                                          </p:spTgt>
                                        </p:tgtEl>
                                        <p:attrNameLst>
                                          <p:attrName>style.visibility</p:attrName>
                                        </p:attrNameLst>
                                      </p:cBhvr>
                                      <p:to>
                                        <p:strVal val="visible"/>
                                      </p:to>
                                    </p:set>
                                    <p:animEffect transition="in" filter="randombar(horizontal)">
                                      <p:cBhvr>
                                        <p:cTn id="12" dur="500"/>
                                        <p:tgtEl>
                                          <p:spTgt spid="66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63352" y="767460"/>
            <a:ext cx="8243887" cy="666750"/>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800" b="0" dirty="0">
                <a:solidFill>
                  <a:schemeClr val="tx1"/>
                </a:solidFill>
                <a:latin typeface="Times New Roman" panose="02020603050405020304" pitchFamily="18" charset="0"/>
                <a:ea typeface="+mn-ea"/>
                <a:cs typeface="Times New Roman" panose="02020603050405020304" pitchFamily="18" charset="0"/>
              </a:rPr>
              <a:t>2) </a:t>
            </a:r>
            <a:r>
              <a:rPr lang="zh-CN" altLang="en-US" sz="2800" b="0" dirty="0">
                <a:solidFill>
                  <a:schemeClr val="tx1"/>
                </a:solidFill>
                <a:latin typeface="Times New Roman" panose="02020603050405020304" pitchFamily="18" charset="0"/>
                <a:ea typeface="+mn-ea"/>
                <a:cs typeface="Times New Roman" panose="02020603050405020304" pitchFamily="18" charset="0"/>
              </a:rPr>
              <a:t>嵌入式微处理器</a:t>
            </a:r>
            <a:r>
              <a:rPr lang="en-US" altLang="zh-CN" sz="2800" b="0" dirty="0">
                <a:solidFill>
                  <a:schemeClr val="tx1"/>
                </a:solidFill>
                <a:latin typeface="Times New Roman" panose="02020603050405020304" pitchFamily="18" charset="0"/>
                <a:ea typeface="+mn-ea"/>
                <a:cs typeface="Times New Roman" panose="02020603050405020304" pitchFamily="18" charset="0"/>
              </a:rPr>
              <a:t>(Micro Processor Unit)</a:t>
            </a:r>
            <a:endParaRPr lang="en-US" altLang="zh-CN"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A8F8DE81-9353-436D-B4FD-F85C95A1572B}"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656387" name="Text Box 3"/>
          <p:cNvSpPr txBox="1">
            <a:spLocks noChangeArrowheads="1"/>
          </p:cNvSpPr>
          <p:nvPr/>
        </p:nvSpPr>
        <p:spPr bwMode="auto">
          <a:xfrm>
            <a:off x="191345" y="1487488"/>
            <a:ext cx="6696820" cy="3520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40000"/>
              </a:lnSpc>
              <a:spcBef>
                <a:spcPct val="50000"/>
              </a:spcBef>
              <a:spcAft>
                <a:spcPct val="50000"/>
              </a:spcAft>
              <a:buClrTx/>
              <a:buSzPct val="125000"/>
              <a:buFontTx/>
              <a:buBlip>
                <a:blip r:embed="rId1"/>
              </a:buBlip>
            </a:pPr>
            <a:r>
              <a:rPr lang="en-US" altLang="zh-CN" dirty="0">
                <a:cs typeface="Times New Roman" panose="02020603050405020304" pitchFamily="18" charset="0"/>
              </a:rPr>
              <a:t> </a:t>
            </a:r>
            <a:r>
              <a:rPr lang="zh-CN" altLang="en-US" b="0" dirty="0">
                <a:latin typeface="Times New Roman" panose="02020603050405020304" pitchFamily="18" charset="0"/>
                <a:ea typeface="+mn-ea"/>
                <a:cs typeface="Times New Roman" panose="02020603050405020304" pitchFamily="18" charset="0"/>
              </a:rPr>
              <a:t>嵌入式微处理器是由通用计算机中的</a:t>
            </a:r>
            <a:r>
              <a:rPr lang="en-US" altLang="zh-CN" b="0" dirty="0">
                <a:latin typeface="Times New Roman" panose="02020603050405020304" pitchFamily="18" charset="0"/>
                <a:ea typeface="+mn-ea"/>
                <a:cs typeface="Times New Roman" panose="02020603050405020304" pitchFamily="18" charset="0"/>
              </a:rPr>
              <a:t>CPU</a:t>
            </a:r>
            <a:r>
              <a:rPr lang="zh-CN" altLang="en-US" b="0" dirty="0">
                <a:latin typeface="Times New Roman" panose="02020603050405020304" pitchFamily="18" charset="0"/>
                <a:ea typeface="+mn-ea"/>
                <a:cs typeface="Times New Roman" panose="02020603050405020304" pitchFamily="18" charset="0"/>
              </a:rPr>
              <a:t>演变而来的。 </a:t>
            </a:r>
            <a:endParaRPr lang="zh-CN" altLang="en-US" b="0" dirty="0">
              <a:latin typeface="Times New Roman" panose="02020603050405020304" pitchFamily="18" charset="0"/>
              <a:ea typeface="+mn-ea"/>
              <a:cs typeface="Times New Roman" panose="02020603050405020304" pitchFamily="18" charset="0"/>
            </a:endParaRPr>
          </a:p>
          <a:p>
            <a:pPr algn="just">
              <a:lnSpc>
                <a:spcPct val="140000"/>
              </a:lnSpc>
              <a:spcBef>
                <a:spcPct val="50000"/>
              </a:spcBef>
              <a:spcAft>
                <a:spcPct val="50000"/>
              </a:spcAft>
              <a:buClrTx/>
              <a:buSzPct val="125000"/>
              <a:buFontTx/>
              <a:buBlip>
                <a:blip r:embed="rId1"/>
              </a:buBlip>
            </a:pPr>
            <a:r>
              <a:rPr lang="zh-CN" altLang="en-US" b="0" dirty="0">
                <a:latin typeface="Times New Roman" panose="02020603050405020304" pitchFamily="18" charset="0"/>
                <a:ea typeface="+mn-ea"/>
                <a:cs typeface="Times New Roman" panose="02020603050405020304" pitchFamily="18" charset="0"/>
              </a:rPr>
              <a:t> 与通用计算机处理器不同，在实际应用中，嵌入式系统将微处理器装配在专门设计的电路板上，只保留与嵌入式应用紧密相关的功能硬件，以满足嵌入式系统体积小、功耗低的特殊要求。 </a:t>
            </a:r>
            <a:endParaRPr lang="zh-CN" altLang="en-US" b="0" dirty="0">
              <a:latin typeface="Times New Roman" panose="02020603050405020304" pitchFamily="18" charset="0"/>
              <a:ea typeface="+mn-ea"/>
              <a:cs typeface="Times New Roman" panose="02020603050405020304" pitchFamily="18" charset="0"/>
            </a:endParaRPr>
          </a:p>
        </p:txBody>
      </p:sp>
      <p:pic>
        <p:nvPicPr>
          <p:cNvPr id="2662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6160" y="1772816"/>
            <a:ext cx="3582987" cy="369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bwMode="auto">
          <a:xfrm>
            <a:off x="0" y="-13960"/>
            <a:ext cx="7543800" cy="666750"/>
          </a:xfrm>
          <a:prstGeom prst="rect">
            <a:avLst/>
          </a:prstGeom>
          <a:noFill/>
          <a:ln>
            <a:noFill/>
          </a:ln>
          <a:effectLst/>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1" fontAlgn="base" hangingPunct="1">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1" fontAlgn="base" hangingPunct="1">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defRPr/>
            </a:pPr>
            <a:r>
              <a:rPr lang="zh-CN" altLang="en-US" sz="3200" kern="0" dirty="0"/>
              <a:t>嵌入式处理器</a:t>
            </a:r>
            <a:r>
              <a:rPr lang="en-US" altLang="zh-CN" sz="3200" kern="0" dirty="0"/>
              <a:t>—</a:t>
            </a:r>
            <a:r>
              <a:rPr lang="zh-CN" altLang="en-US" sz="3200" kern="0" dirty="0"/>
              <a:t>概述 </a:t>
            </a:r>
            <a:endParaRPr lang="zh-CN" altLang="en-US" sz="3200"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56387">
                                            <p:txEl>
                                              <p:pRg st="0" end="0"/>
                                            </p:txEl>
                                          </p:spTgt>
                                        </p:tgtEl>
                                        <p:attrNameLst>
                                          <p:attrName>style.visibility</p:attrName>
                                        </p:attrNameLst>
                                      </p:cBhvr>
                                      <p:to>
                                        <p:strVal val="visible"/>
                                      </p:to>
                                    </p:set>
                                    <p:animEffect transition="in" filter="dissolve">
                                      <p:cBhvr>
                                        <p:cTn id="7" dur="500"/>
                                        <p:tgtEl>
                                          <p:spTgt spid="65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56387">
                                            <p:txEl>
                                              <p:pRg st="1" end="1"/>
                                            </p:txEl>
                                          </p:spTgt>
                                        </p:tgtEl>
                                        <p:attrNameLst>
                                          <p:attrName>style.visibility</p:attrName>
                                        </p:attrNameLst>
                                      </p:cBhvr>
                                      <p:to>
                                        <p:strVal val="visible"/>
                                      </p:to>
                                    </p:set>
                                    <p:animEffect transition="in" filter="dissolve">
                                      <p:cBhvr>
                                        <p:cTn id="12" dur="500"/>
                                        <p:tgtEl>
                                          <p:spTgt spid="656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ABD46412-8081-4486-B075-A73CC89A7DAB}"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666627" name="Text Box 3"/>
          <p:cNvSpPr txBox="1">
            <a:spLocks noChangeArrowheads="1"/>
          </p:cNvSpPr>
          <p:nvPr/>
        </p:nvSpPr>
        <p:spPr bwMode="auto">
          <a:xfrm>
            <a:off x="506199" y="1340768"/>
            <a:ext cx="10513168"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40000"/>
              </a:lnSpc>
              <a:spcBef>
                <a:spcPct val="50000"/>
              </a:spcBef>
              <a:spcAft>
                <a:spcPct val="50000"/>
              </a:spcAft>
              <a:buClrTx/>
              <a:buSzPct val="125000"/>
              <a:buFontTx/>
              <a:buBlip>
                <a:blip r:embed="rId1"/>
              </a:buBlip>
            </a:pPr>
            <a:r>
              <a:rPr lang="en-US" altLang="zh-CN" dirty="0">
                <a:cs typeface="Times New Roman" panose="02020603050405020304" pitchFamily="18" charset="0"/>
              </a:rPr>
              <a:t> </a:t>
            </a:r>
            <a:r>
              <a:rPr lang="zh-CN" altLang="en-US" dirty="0">
                <a:cs typeface="Times New Roman" panose="02020603050405020304" pitchFamily="18" charset="0"/>
              </a:rPr>
              <a:t>与工业控制计算机相比，嵌入式微处理器具有体积小、重量轻、成本低和可靠性高的优点。 </a:t>
            </a:r>
            <a:endParaRPr lang="zh-CN" altLang="en-US" dirty="0">
              <a:cs typeface="Times New Roman" panose="02020603050405020304" pitchFamily="18" charset="0"/>
            </a:endParaRPr>
          </a:p>
          <a:p>
            <a:pPr>
              <a:lnSpc>
                <a:spcPct val="140000"/>
              </a:lnSpc>
              <a:spcBef>
                <a:spcPct val="50000"/>
              </a:spcBef>
              <a:spcAft>
                <a:spcPct val="50000"/>
              </a:spcAft>
              <a:buClrTx/>
              <a:buSzPct val="125000"/>
              <a:buFontTx/>
              <a:buBlip>
                <a:blip r:embed="rId1"/>
              </a:buBlip>
            </a:pPr>
            <a:r>
              <a:rPr lang="zh-CN" altLang="en-US" dirty="0">
                <a:cs typeface="Times New Roman" panose="02020603050405020304" pitchFamily="18" charset="0"/>
              </a:rPr>
              <a:t> 目前的嵌入式微处理器主要有</a:t>
            </a:r>
            <a:r>
              <a:rPr lang="en-US" altLang="zh-CN" dirty="0">
                <a:cs typeface="Times New Roman" panose="02020603050405020304" pitchFamily="18" charset="0"/>
              </a:rPr>
              <a:t>Am186/88</a:t>
            </a:r>
            <a:r>
              <a:rPr lang="zh-CN" altLang="en-US" dirty="0">
                <a:cs typeface="Times New Roman" panose="02020603050405020304" pitchFamily="18" charset="0"/>
              </a:rPr>
              <a:t>、</a:t>
            </a:r>
            <a:r>
              <a:rPr lang="en-US" altLang="zh-CN" dirty="0">
                <a:cs typeface="Times New Roman" panose="02020603050405020304" pitchFamily="18" charset="0"/>
              </a:rPr>
              <a:t>386EX</a:t>
            </a:r>
            <a:r>
              <a:rPr lang="zh-CN" altLang="en-US" dirty="0">
                <a:cs typeface="Times New Roman" panose="02020603050405020304" pitchFamily="18" charset="0"/>
              </a:rPr>
              <a:t>、</a:t>
            </a:r>
            <a:r>
              <a:rPr lang="en-US" altLang="zh-CN" dirty="0">
                <a:cs typeface="Times New Roman" panose="02020603050405020304" pitchFamily="18" charset="0"/>
              </a:rPr>
              <a:t>PowerPC</a:t>
            </a:r>
            <a:r>
              <a:rPr lang="zh-CN" altLang="en-US" dirty="0">
                <a:cs typeface="Times New Roman" panose="02020603050405020304" pitchFamily="18" charset="0"/>
              </a:rPr>
              <a:t>、</a:t>
            </a:r>
            <a:r>
              <a:rPr lang="en-US" altLang="zh-CN" dirty="0">
                <a:cs typeface="Times New Roman" panose="02020603050405020304" pitchFamily="18" charset="0"/>
              </a:rPr>
              <a:t>ARM</a:t>
            </a:r>
            <a:r>
              <a:rPr lang="zh-CN" altLang="en-US" dirty="0">
                <a:cs typeface="Times New Roman" panose="02020603050405020304" pitchFamily="18" charset="0"/>
              </a:rPr>
              <a:t>、</a:t>
            </a:r>
            <a:r>
              <a:rPr lang="en-US" altLang="zh-CN" dirty="0">
                <a:cs typeface="Times New Roman" panose="02020603050405020304" pitchFamily="18" charset="0"/>
              </a:rPr>
              <a:t>MIPS</a:t>
            </a:r>
            <a:r>
              <a:rPr lang="zh-CN" altLang="en-US" dirty="0">
                <a:cs typeface="Times New Roman" panose="02020603050405020304" pitchFamily="18" charset="0"/>
              </a:rPr>
              <a:t>、</a:t>
            </a:r>
            <a:r>
              <a:rPr lang="en-US" altLang="zh-CN" dirty="0">
                <a:cs typeface="Times New Roman" panose="02020603050405020304" pitchFamily="18" charset="0"/>
              </a:rPr>
              <a:t>Motorola 68K</a:t>
            </a:r>
            <a:r>
              <a:rPr lang="zh-CN" altLang="en-US" dirty="0">
                <a:cs typeface="Times New Roman" panose="02020603050405020304" pitchFamily="18" charset="0"/>
              </a:rPr>
              <a:t>等。 </a:t>
            </a:r>
            <a:endParaRPr lang="zh-CN" altLang="en-US" dirty="0">
              <a:cs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4" name="Rectangle 2"/>
          <p:cNvSpPr txBox="1">
            <a:spLocks noChangeArrowheads="1"/>
          </p:cNvSpPr>
          <p:nvPr/>
        </p:nvSpPr>
        <p:spPr bwMode="auto">
          <a:xfrm>
            <a:off x="0" y="-13960"/>
            <a:ext cx="7543800" cy="666750"/>
          </a:xfrm>
          <a:prstGeom prst="rect">
            <a:avLst/>
          </a:prstGeom>
          <a:noFill/>
          <a:ln>
            <a:noFill/>
          </a:ln>
          <a:effectLst/>
        </p:spPr>
        <p:txBody>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1" fontAlgn="base" hangingPunct="1">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1" fontAlgn="base" hangingPunct="1">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defRPr/>
            </a:pPr>
            <a:r>
              <a:rPr lang="zh-CN" altLang="en-US" sz="3200" kern="0" dirty="0"/>
              <a:t>嵌入式处理器</a:t>
            </a:r>
            <a:r>
              <a:rPr lang="en-US" altLang="zh-CN" sz="3200" kern="0" dirty="0"/>
              <a:t>—</a:t>
            </a:r>
            <a:r>
              <a:rPr lang="zh-CN" altLang="en-US" sz="3200" kern="0" dirty="0"/>
              <a:t>概述 </a:t>
            </a:r>
            <a:endParaRPr lang="zh-CN" altLang="en-US" sz="3200"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66627">
                                            <p:txEl>
                                              <p:pRg st="0" end="0"/>
                                            </p:txEl>
                                          </p:spTgt>
                                        </p:tgtEl>
                                        <p:attrNameLst>
                                          <p:attrName>style.visibility</p:attrName>
                                        </p:attrNameLst>
                                      </p:cBhvr>
                                      <p:to>
                                        <p:strVal val="visible"/>
                                      </p:to>
                                    </p:set>
                                    <p:animEffect transition="in" filter="dissolve">
                                      <p:cBhvr>
                                        <p:cTn id="7" dur="500"/>
                                        <p:tgtEl>
                                          <p:spTgt spid="66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66627">
                                            <p:txEl>
                                              <p:pRg st="1" end="1"/>
                                            </p:txEl>
                                          </p:spTgt>
                                        </p:tgtEl>
                                        <p:attrNameLst>
                                          <p:attrName>style.visibility</p:attrName>
                                        </p:attrNameLst>
                                      </p:cBhvr>
                                      <p:to>
                                        <p:strVal val="visible"/>
                                      </p:to>
                                    </p:set>
                                    <p:animEffect transition="in" filter="dissolve">
                                      <p:cBhvr>
                                        <p:cTn id="12" dur="500"/>
                                        <p:tgtEl>
                                          <p:spTgt spid="6666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2171700" y="1844824"/>
            <a:ext cx="7848600" cy="2592388"/>
          </a:xfrm>
        </p:spPr>
        <p:txBody>
          <a:bodyPr/>
          <a:lstStyle/>
          <a:p>
            <a:pPr algn="ctr" eaLnBrk="1" hangingPunct="1">
              <a:lnSpc>
                <a:spcPts val="3215"/>
              </a:lnSpc>
            </a:pPr>
            <a:r>
              <a:rPr lang="zh-CN" altLang="en-US" sz="5400" dirty="0">
                <a:solidFill>
                  <a:schemeClr val="accent2"/>
                </a:solidFill>
              </a:rPr>
              <a:t>第</a:t>
            </a:r>
            <a:r>
              <a:rPr lang="en-US" altLang="zh-CN" sz="5400" dirty="0">
                <a:solidFill>
                  <a:schemeClr val="accent2"/>
                </a:solidFill>
              </a:rPr>
              <a:t>2</a:t>
            </a:r>
            <a:r>
              <a:rPr lang="zh-CN" altLang="en-US" sz="5400" dirty="0">
                <a:solidFill>
                  <a:schemeClr val="accent2"/>
                </a:solidFill>
              </a:rPr>
              <a:t>章 嵌入式处理器</a:t>
            </a:r>
            <a:endParaRPr lang="zh-CN" altLang="en-US" sz="5400" dirty="0">
              <a:solidFill>
                <a:schemeClr val="accent2"/>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9336" y="620689"/>
            <a:ext cx="8243887" cy="792088"/>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800" b="0" dirty="0">
                <a:solidFill>
                  <a:schemeClr val="tx1"/>
                </a:solidFill>
                <a:latin typeface="Times New Roman" panose="02020603050405020304" pitchFamily="18" charset="0"/>
                <a:ea typeface="+mn-ea"/>
                <a:cs typeface="Times New Roman" panose="02020603050405020304" pitchFamily="18" charset="0"/>
              </a:rPr>
              <a:t>3) </a:t>
            </a:r>
            <a:r>
              <a:rPr lang="zh-CN" altLang="en-US" sz="2800" b="0" dirty="0">
                <a:solidFill>
                  <a:schemeClr val="tx1"/>
                </a:solidFill>
                <a:latin typeface="Times New Roman" panose="02020603050405020304" pitchFamily="18" charset="0"/>
                <a:ea typeface="+mn-ea"/>
                <a:cs typeface="Times New Roman" panose="02020603050405020304" pitchFamily="18" charset="0"/>
              </a:rPr>
              <a:t>嵌入式</a:t>
            </a:r>
            <a:r>
              <a:rPr lang="en-US" altLang="zh-CN" sz="2800" b="0" dirty="0">
                <a:solidFill>
                  <a:schemeClr val="tx1"/>
                </a:solidFill>
                <a:latin typeface="Times New Roman" panose="02020603050405020304" pitchFamily="18" charset="0"/>
                <a:ea typeface="+mn-ea"/>
                <a:cs typeface="Times New Roman" panose="02020603050405020304" pitchFamily="18" charset="0"/>
              </a:rPr>
              <a:t>DSP (Digital Signal Processor )</a:t>
            </a:r>
            <a:endParaRPr lang="en-US" altLang="zh-CN"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09096B1-1F0C-4E52-83C8-BAFA8126ECA6}"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657411" name="Text Box 3"/>
          <p:cNvSpPr txBox="1">
            <a:spLocks noChangeArrowheads="1"/>
          </p:cNvSpPr>
          <p:nvPr/>
        </p:nvSpPr>
        <p:spPr bwMode="auto">
          <a:xfrm>
            <a:off x="263352" y="1412777"/>
            <a:ext cx="11449272" cy="5641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40000"/>
              </a:lnSpc>
              <a:spcBef>
                <a:spcPts val="0"/>
              </a:spcBef>
              <a:spcAft>
                <a:spcPts val="0"/>
              </a:spcAft>
              <a:buClrTx/>
              <a:buSzPct val="125000"/>
              <a:buFontTx/>
              <a:buBlip>
                <a:blip r:embed="rId1"/>
              </a:buBlip>
            </a:pPr>
            <a:r>
              <a:rPr lang="en-US" altLang="zh-CN" dirty="0">
                <a:cs typeface="Times New Roman" panose="02020603050405020304" pitchFamily="18" charset="0"/>
              </a:rPr>
              <a:t> </a:t>
            </a:r>
            <a:r>
              <a:rPr lang="zh-CN" altLang="en-US" sz="2200" b="0" dirty="0">
                <a:latin typeface="Times New Roman" panose="02020603050405020304" pitchFamily="18" charset="0"/>
                <a:ea typeface="+mn-ea"/>
                <a:cs typeface="Times New Roman" panose="02020603050405020304" pitchFamily="18" charset="0"/>
              </a:rPr>
              <a:t>嵌入式</a:t>
            </a:r>
            <a:r>
              <a:rPr lang="en-US" altLang="zh-CN" sz="2200" b="0" dirty="0">
                <a:latin typeface="Times New Roman" panose="02020603050405020304" pitchFamily="18" charset="0"/>
                <a:ea typeface="+mn-ea"/>
                <a:cs typeface="Times New Roman" panose="02020603050405020304" pitchFamily="18" charset="0"/>
              </a:rPr>
              <a:t>DSP</a:t>
            </a:r>
            <a:r>
              <a:rPr lang="zh-CN" altLang="en-US" sz="2200" b="0" dirty="0">
                <a:latin typeface="Times New Roman" panose="02020603050405020304" pitchFamily="18" charset="0"/>
                <a:ea typeface="+mn-ea"/>
                <a:cs typeface="Times New Roman" panose="02020603050405020304" pitchFamily="18" charset="0"/>
              </a:rPr>
              <a:t>是专门用于信号处理的嵌入式芯片。 </a:t>
            </a:r>
            <a:endParaRPr lang="zh-CN" altLang="en-US" sz="2200" b="0" dirty="0">
              <a:latin typeface="Times New Roman" panose="02020603050405020304" pitchFamily="18" charset="0"/>
              <a:ea typeface="+mn-ea"/>
              <a:cs typeface="Times New Roman" panose="02020603050405020304" pitchFamily="18" charset="0"/>
            </a:endParaRPr>
          </a:p>
          <a:p>
            <a:pPr algn="just">
              <a:lnSpc>
                <a:spcPct val="140000"/>
              </a:lnSpc>
              <a:spcBef>
                <a:spcPts val="0"/>
              </a:spcBef>
              <a:spcAft>
                <a:spcPts val="0"/>
              </a:spcAft>
              <a:buClrTx/>
              <a:buSzPct val="125000"/>
              <a:buFontTx/>
              <a:buBlip>
                <a:blip r:embed="rId1"/>
              </a:buBlip>
            </a:pPr>
            <a:r>
              <a:rPr lang="zh-CN" altLang="en-US" sz="2200" b="0" dirty="0">
                <a:latin typeface="Times New Roman" panose="02020603050405020304" pitchFamily="18" charset="0"/>
                <a:ea typeface="+mn-ea"/>
                <a:cs typeface="Times New Roman" panose="02020603050405020304" pitchFamily="18" charset="0"/>
              </a:rPr>
              <a:t> </a:t>
            </a:r>
            <a:r>
              <a:rPr lang="en-US" altLang="zh-CN" sz="2200" b="0" dirty="0">
                <a:latin typeface="Times New Roman" panose="02020603050405020304" pitchFamily="18" charset="0"/>
                <a:ea typeface="+mn-ea"/>
                <a:cs typeface="Times New Roman" panose="02020603050405020304" pitchFamily="18" charset="0"/>
              </a:rPr>
              <a:t>DSP</a:t>
            </a:r>
            <a:r>
              <a:rPr lang="zh-CN" altLang="en-US" sz="2200" b="0" dirty="0">
                <a:latin typeface="Times New Roman" panose="02020603050405020304" pitchFamily="18" charset="0"/>
                <a:ea typeface="+mn-ea"/>
                <a:cs typeface="Times New Roman" panose="02020603050405020304" pitchFamily="18" charset="0"/>
              </a:rPr>
              <a:t>处理器在系统结构和指令算法方面进行了特殊设计，使其适合于执行</a:t>
            </a:r>
            <a:r>
              <a:rPr lang="en-US" altLang="zh-CN" sz="2200" b="0" dirty="0">
                <a:latin typeface="Times New Roman" panose="02020603050405020304" pitchFamily="18" charset="0"/>
                <a:ea typeface="+mn-ea"/>
                <a:cs typeface="Times New Roman" panose="02020603050405020304" pitchFamily="18" charset="0"/>
              </a:rPr>
              <a:t>DSP</a:t>
            </a:r>
            <a:r>
              <a:rPr lang="zh-CN" altLang="en-US" sz="2200" b="0" dirty="0">
                <a:latin typeface="Times New Roman" panose="02020603050405020304" pitchFamily="18" charset="0"/>
                <a:ea typeface="+mn-ea"/>
                <a:cs typeface="Times New Roman" panose="02020603050405020304" pitchFamily="18" charset="0"/>
              </a:rPr>
              <a:t>算法 ，使其适合于执行</a:t>
            </a:r>
            <a:r>
              <a:rPr lang="en-US" altLang="zh-CN" sz="2200" b="0" dirty="0">
                <a:latin typeface="Times New Roman" panose="02020603050405020304" pitchFamily="18" charset="0"/>
                <a:ea typeface="+mn-ea"/>
                <a:cs typeface="Times New Roman" panose="02020603050405020304" pitchFamily="18" charset="0"/>
              </a:rPr>
              <a:t>DSP</a:t>
            </a:r>
            <a:r>
              <a:rPr lang="zh-CN" altLang="en-US" sz="2200" b="0" dirty="0">
                <a:latin typeface="Times New Roman" panose="02020603050405020304" pitchFamily="18" charset="0"/>
                <a:ea typeface="+mn-ea"/>
                <a:cs typeface="Times New Roman" panose="02020603050405020304" pitchFamily="18" charset="0"/>
              </a:rPr>
              <a:t>算法，因而能够对离散时间信号进行极快的处理计算，提高了编译效率和执行速度 。</a:t>
            </a:r>
            <a:endParaRPr lang="en-US" altLang="zh-CN" sz="2200" b="0" dirty="0">
              <a:latin typeface="Times New Roman" panose="02020603050405020304" pitchFamily="18" charset="0"/>
              <a:ea typeface="+mn-ea"/>
              <a:cs typeface="Times New Roman" panose="02020603050405020304" pitchFamily="18" charset="0"/>
            </a:endParaRPr>
          </a:p>
          <a:p>
            <a:pPr marL="342900" indent="-342900" algn="just">
              <a:lnSpc>
                <a:spcPct val="140000"/>
              </a:lnSpc>
              <a:spcBef>
                <a:spcPts val="0"/>
              </a:spcBef>
              <a:spcAft>
                <a:spcPts val="0"/>
              </a:spcAft>
              <a:buClrTx/>
              <a:buSzPct val="125000"/>
              <a:buBlip>
                <a:blip r:embed="rId1"/>
              </a:buBlip>
            </a:pPr>
            <a:r>
              <a:rPr lang="zh-CN" altLang="en-US" sz="2200" b="0" dirty="0">
                <a:latin typeface="Times New Roman" panose="02020603050405020304" pitchFamily="18" charset="0"/>
                <a:ea typeface="+mn-ea"/>
                <a:cs typeface="Times New Roman" panose="02020603050405020304" pitchFamily="18" charset="0"/>
              </a:rPr>
              <a:t>在数字滤波、</a:t>
            </a:r>
            <a:r>
              <a:rPr lang="en-US" altLang="zh-CN" sz="2200" b="0" dirty="0">
                <a:latin typeface="Times New Roman" panose="02020603050405020304" pitchFamily="18" charset="0"/>
                <a:ea typeface="+mn-ea"/>
                <a:cs typeface="Times New Roman" panose="02020603050405020304" pitchFamily="18" charset="0"/>
              </a:rPr>
              <a:t>FFT</a:t>
            </a:r>
            <a:r>
              <a:rPr lang="zh-CN" altLang="en-US" sz="2200" b="0" dirty="0">
                <a:latin typeface="Times New Roman" panose="02020603050405020304" pitchFamily="18" charset="0"/>
                <a:ea typeface="+mn-ea"/>
                <a:cs typeface="Times New Roman" panose="02020603050405020304" pitchFamily="18" charset="0"/>
              </a:rPr>
              <a:t>、频谱分析等方面，嵌入式</a:t>
            </a:r>
            <a:r>
              <a:rPr lang="en-US" altLang="zh-CN" sz="2200" b="0" dirty="0">
                <a:latin typeface="Times New Roman" panose="02020603050405020304" pitchFamily="18" charset="0"/>
                <a:ea typeface="+mn-ea"/>
                <a:cs typeface="Times New Roman" panose="02020603050405020304" pitchFamily="18" charset="0"/>
              </a:rPr>
              <a:t>DSP</a:t>
            </a:r>
            <a:r>
              <a:rPr lang="zh-CN" altLang="en-US" sz="2200" b="0" dirty="0">
                <a:latin typeface="Times New Roman" panose="02020603050405020304" pitchFamily="18" charset="0"/>
                <a:ea typeface="+mn-ea"/>
                <a:cs typeface="Times New Roman" panose="02020603050405020304" pitchFamily="18" charset="0"/>
              </a:rPr>
              <a:t>获得了大规模的应用。</a:t>
            </a:r>
            <a:endParaRPr lang="en-US" altLang="zh-CN" sz="2200" b="0" dirty="0">
              <a:latin typeface="Times New Roman" panose="02020603050405020304" pitchFamily="18" charset="0"/>
              <a:ea typeface="+mn-ea"/>
              <a:cs typeface="Times New Roman" panose="02020603050405020304" pitchFamily="18" charset="0"/>
            </a:endParaRPr>
          </a:p>
          <a:p>
            <a:pPr lvl="1">
              <a:lnSpc>
                <a:spcPct val="135000"/>
              </a:lnSpc>
              <a:spcBef>
                <a:spcPct val="40000"/>
              </a:spcBef>
              <a:buClrTx/>
              <a:buSzPct val="125000"/>
              <a:buFont typeface="Wingdings" panose="05000000000000000000" pitchFamily="2" charset="2"/>
              <a:buChar char="ü"/>
            </a:pPr>
            <a:r>
              <a:rPr lang="zh-CN" altLang="en-US" sz="2200" b="0" dirty="0">
                <a:latin typeface="Times New Roman" panose="02020603050405020304" pitchFamily="18" charset="0"/>
                <a:ea typeface="+mn-ea"/>
                <a:cs typeface="Times New Roman" panose="02020603050405020304" pitchFamily="18" charset="0"/>
              </a:rPr>
              <a:t>一方面，嵌入式</a:t>
            </a:r>
            <a:r>
              <a:rPr lang="en-US" altLang="zh-CN" sz="2200" b="0" dirty="0">
                <a:latin typeface="Times New Roman" panose="02020603050405020304" pitchFamily="18" charset="0"/>
                <a:ea typeface="+mn-ea"/>
                <a:cs typeface="Times New Roman" panose="02020603050405020304" pitchFamily="18" charset="0"/>
              </a:rPr>
              <a:t>DSP</a:t>
            </a:r>
            <a:r>
              <a:rPr lang="zh-CN" altLang="en-US" sz="2200" b="0" dirty="0">
                <a:latin typeface="Times New Roman" panose="02020603050405020304" pitchFamily="18" charset="0"/>
                <a:ea typeface="+mn-ea"/>
                <a:cs typeface="Times New Roman" panose="02020603050405020304" pitchFamily="18" charset="0"/>
              </a:rPr>
              <a:t>处理器经过单片化设计，通过在片上增加丰富的外设使之成为具有高性能</a:t>
            </a:r>
            <a:r>
              <a:rPr lang="en-US" altLang="zh-CN" sz="2200" b="0" dirty="0">
                <a:latin typeface="Times New Roman" panose="02020603050405020304" pitchFamily="18" charset="0"/>
                <a:ea typeface="+mn-ea"/>
                <a:cs typeface="Times New Roman" panose="02020603050405020304" pitchFamily="18" charset="0"/>
              </a:rPr>
              <a:t>DSP</a:t>
            </a:r>
            <a:r>
              <a:rPr lang="zh-CN" altLang="en-US" sz="2200" b="0" dirty="0">
                <a:latin typeface="Times New Roman" panose="02020603050405020304" pitchFamily="18" charset="0"/>
                <a:ea typeface="+mn-ea"/>
                <a:cs typeface="Times New Roman" panose="02020603050405020304" pitchFamily="18" charset="0"/>
              </a:rPr>
              <a:t>功能的片上系统；</a:t>
            </a:r>
            <a:endParaRPr lang="zh-CN" altLang="en-US" sz="2200" b="0" dirty="0">
              <a:latin typeface="Times New Roman" panose="02020603050405020304" pitchFamily="18" charset="0"/>
              <a:ea typeface="+mn-ea"/>
              <a:cs typeface="Times New Roman" panose="02020603050405020304" pitchFamily="18" charset="0"/>
            </a:endParaRPr>
          </a:p>
          <a:p>
            <a:pPr lvl="1">
              <a:lnSpc>
                <a:spcPct val="135000"/>
              </a:lnSpc>
              <a:spcBef>
                <a:spcPct val="40000"/>
              </a:spcBef>
              <a:buClrTx/>
              <a:buSzPct val="125000"/>
              <a:buFont typeface="Wingdings" panose="05000000000000000000" pitchFamily="2" charset="2"/>
              <a:buChar char="ü"/>
            </a:pPr>
            <a:r>
              <a:rPr lang="zh-CN" altLang="en-US" sz="2200" b="0" dirty="0">
                <a:latin typeface="Times New Roman" panose="02020603050405020304" pitchFamily="18" charset="0"/>
                <a:ea typeface="+mn-ea"/>
                <a:cs typeface="Times New Roman" panose="02020603050405020304" pitchFamily="18" charset="0"/>
              </a:rPr>
              <a:t>另一方面，在微处理器、微控制器或片上系统中增加</a:t>
            </a:r>
            <a:r>
              <a:rPr lang="en-US" altLang="zh-CN" sz="2200" b="0" dirty="0">
                <a:latin typeface="Times New Roman" panose="02020603050405020304" pitchFamily="18" charset="0"/>
                <a:ea typeface="+mn-ea"/>
                <a:cs typeface="Times New Roman" panose="02020603050405020304" pitchFamily="18" charset="0"/>
              </a:rPr>
              <a:t>DSP</a:t>
            </a:r>
            <a:r>
              <a:rPr lang="zh-CN" altLang="en-US" sz="2200" b="0" dirty="0">
                <a:latin typeface="Times New Roman" panose="02020603050405020304" pitchFamily="18" charset="0"/>
                <a:ea typeface="+mn-ea"/>
                <a:cs typeface="Times New Roman" panose="02020603050405020304" pitchFamily="18" charset="0"/>
              </a:rPr>
              <a:t>协处理器来实现</a:t>
            </a:r>
            <a:r>
              <a:rPr lang="en-US" altLang="zh-CN" sz="2200" b="0" dirty="0">
                <a:latin typeface="Times New Roman" panose="02020603050405020304" pitchFamily="18" charset="0"/>
                <a:ea typeface="+mn-ea"/>
                <a:cs typeface="Times New Roman" panose="02020603050405020304" pitchFamily="18" charset="0"/>
              </a:rPr>
              <a:t>DSP</a:t>
            </a:r>
            <a:r>
              <a:rPr lang="zh-CN" altLang="en-US" sz="2200" b="0" dirty="0">
                <a:latin typeface="Times New Roman" panose="02020603050405020304" pitchFamily="18" charset="0"/>
                <a:ea typeface="+mn-ea"/>
                <a:cs typeface="Times New Roman" panose="02020603050405020304" pitchFamily="18" charset="0"/>
              </a:rPr>
              <a:t>运算。 </a:t>
            </a:r>
            <a:endParaRPr lang="zh-CN" altLang="en-US" sz="2200" b="0" dirty="0">
              <a:latin typeface="Times New Roman" panose="02020603050405020304" pitchFamily="18" charset="0"/>
              <a:ea typeface="+mn-ea"/>
              <a:cs typeface="Times New Roman" panose="02020603050405020304" pitchFamily="18" charset="0"/>
            </a:endParaRPr>
          </a:p>
          <a:p>
            <a:pPr algn="just">
              <a:lnSpc>
                <a:spcPct val="140000"/>
              </a:lnSpc>
              <a:spcBef>
                <a:spcPts val="0"/>
              </a:spcBef>
              <a:spcAft>
                <a:spcPts val="0"/>
              </a:spcAft>
              <a:buClrTx/>
              <a:buSzPct val="125000"/>
              <a:buNone/>
            </a:pPr>
            <a:endParaRPr lang="en-US" altLang="zh-CN" b="0" dirty="0">
              <a:latin typeface="Times New Roman" panose="02020603050405020304" pitchFamily="18" charset="0"/>
              <a:ea typeface="+mn-ea"/>
              <a:cs typeface="Times New Roman" panose="02020603050405020304" pitchFamily="18" charset="0"/>
            </a:endParaRPr>
          </a:p>
          <a:p>
            <a:pPr marL="342900" indent="-342900" algn="just">
              <a:lnSpc>
                <a:spcPct val="140000"/>
              </a:lnSpc>
              <a:spcBef>
                <a:spcPts val="0"/>
              </a:spcBef>
              <a:spcAft>
                <a:spcPts val="0"/>
              </a:spcAft>
              <a:buClrTx/>
              <a:buSzPct val="125000"/>
              <a:buBlip>
                <a:blip r:embed="rId1"/>
              </a:buBlip>
            </a:pPr>
            <a:endParaRPr lang="zh-CN" altLang="en-US" b="0" dirty="0">
              <a:latin typeface="Times New Roman" panose="02020603050405020304" pitchFamily="18" charset="0"/>
              <a:ea typeface="+mn-ea"/>
              <a:cs typeface="Times New Roman" panose="02020603050405020304" pitchFamily="18" charset="0"/>
            </a:endParaRPr>
          </a:p>
          <a:p>
            <a:pPr algn="just">
              <a:lnSpc>
                <a:spcPct val="140000"/>
              </a:lnSpc>
              <a:spcBef>
                <a:spcPts val="0"/>
              </a:spcBef>
              <a:spcAft>
                <a:spcPts val="0"/>
              </a:spcAft>
              <a:buClrTx/>
              <a:buSzPct val="125000"/>
              <a:buFontTx/>
              <a:buBlip>
                <a:blip r:embed="rId1"/>
              </a:buBlip>
            </a:pPr>
            <a:endParaRPr lang="zh-CN" altLang="en-US" b="0" dirty="0">
              <a:latin typeface="Times New Roman" panose="02020603050405020304" pitchFamily="18" charset="0"/>
              <a:ea typeface="+mn-ea"/>
              <a:cs typeface="Times New Roman" panose="02020603050405020304" pitchFamily="18" charset="0"/>
            </a:endParaRPr>
          </a:p>
        </p:txBody>
      </p:sp>
      <p:sp>
        <p:nvSpPr>
          <p:cNvPr id="7" name="Rectangle 2"/>
          <p:cNvSpPr txBox="1">
            <a:spLocks noChangeArrowheads="1"/>
          </p:cNvSpPr>
          <p:nvPr/>
        </p:nvSpPr>
        <p:spPr bwMode="auto">
          <a:xfrm>
            <a:off x="-7640" y="46037"/>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t>
            </a:r>
            <a:r>
              <a:rPr lang="zh-CN" altLang="en-US" kern="0" dirty="0"/>
              <a:t>概述 </a:t>
            </a:r>
            <a:endParaRPr lang="zh-CN" altLang="en-US"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657411">
                                            <p:txEl>
                                              <p:pRg st="0" end="0"/>
                                            </p:txEl>
                                          </p:spTgt>
                                        </p:tgtEl>
                                        <p:attrNameLst>
                                          <p:attrName>style.visibility</p:attrName>
                                        </p:attrNameLst>
                                      </p:cBhvr>
                                      <p:to>
                                        <p:strVal val="visible"/>
                                      </p:to>
                                    </p:set>
                                    <p:anim calcmode="lin" valueType="num">
                                      <p:cBhvr>
                                        <p:cTn id="7" dur="1000" fill="hold"/>
                                        <p:tgtEl>
                                          <p:spTgt spid="65741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65741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5741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657411">
                                            <p:txEl>
                                              <p:pRg st="1" end="1"/>
                                            </p:txEl>
                                          </p:spTgt>
                                        </p:tgtEl>
                                        <p:attrNameLst>
                                          <p:attrName>style.visibility</p:attrName>
                                        </p:attrNameLst>
                                      </p:cBhvr>
                                      <p:to>
                                        <p:strVal val="visible"/>
                                      </p:to>
                                    </p:set>
                                    <p:anim calcmode="lin" valueType="num">
                                      <p:cBhvr>
                                        <p:cTn id="14" dur="1000" fill="hold"/>
                                        <p:tgtEl>
                                          <p:spTgt spid="657411">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657411">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6574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57411">
                                            <p:txEl>
                                              <p:pRg st="2" end="2"/>
                                            </p:txEl>
                                          </p:spTgt>
                                        </p:tgtEl>
                                        <p:attrNameLst>
                                          <p:attrName>style.visibility</p:attrName>
                                        </p:attrNameLst>
                                      </p:cBhvr>
                                      <p:to>
                                        <p:strVal val="visible"/>
                                      </p:to>
                                    </p:set>
                                    <p:anim calcmode="lin" valueType="num">
                                      <p:cBhvr>
                                        <p:cTn id="21" dur="1000" fill="hold"/>
                                        <p:tgtEl>
                                          <p:spTgt spid="657411">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657411">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65741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657411">
                                            <p:txEl>
                                              <p:pRg st="3" end="3"/>
                                            </p:txEl>
                                          </p:spTgt>
                                        </p:tgtEl>
                                        <p:attrNameLst>
                                          <p:attrName>style.visibility</p:attrName>
                                        </p:attrNameLst>
                                      </p:cBhvr>
                                      <p:to>
                                        <p:strVal val="visible"/>
                                      </p:to>
                                    </p:set>
                                    <p:anim calcmode="lin" valueType="num">
                                      <p:cBhvr>
                                        <p:cTn id="28" dur="1000" fill="hold"/>
                                        <p:tgtEl>
                                          <p:spTgt spid="657411">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657411">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65741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657411">
                                            <p:txEl>
                                              <p:pRg st="4" end="4"/>
                                            </p:txEl>
                                          </p:spTgt>
                                        </p:tgtEl>
                                        <p:attrNameLst>
                                          <p:attrName>style.visibility</p:attrName>
                                        </p:attrNameLst>
                                      </p:cBhvr>
                                      <p:to>
                                        <p:strVal val="visible"/>
                                      </p:to>
                                    </p:set>
                                    <p:anim calcmode="lin" valueType="num">
                                      <p:cBhvr>
                                        <p:cTn id="35" dur="1000" fill="hold"/>
                                        <p:tgtEl>
                                          <p:spTgt spid="657411">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657411">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657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63352" y="866413"/>
            <a:ext cx="7543800" cy="523875"/>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800" b="0" dirty="0">
                <a:solidFill>
                  <a:schemeClr val="tx1"/>
                </a:solidFill>
                <a:latin typeface="Times New Roman" panose="02020603050405020304" pitchFamily="18" charset="0"/>
                <a:ea typeface="+mn-ea"/>
                <a:cs typeface="Times New Roman" panose="02020603050405020304" pitchFamily="18" charset="0"/>
              </a:rPr>
              <a:t>4) </a:t>
            </a:r>
            <a:r>
              <a:rPr lang="zh-CN" altLang="en-US" sz="2800" b="0" dirty="0">
                <a:solidFill>
                  <a:schemeClr val="tx1"/>
                </a:solidFill>
                <a:latin typeface="Times New Roman" panose="02020603050405020304" pitchFamily="18" charset="0"/>
                <a:ea typeface="+mn-ea"/>
                <a:cs typeface="Times New Roman" panose="02020603050405020304" pitchFamily="18" charset="0"/>
              </a:rPr>
              <a:t>嵌入式片上系统 </a:t>
            </a:r>
            <a:r>
              <a:rPr lang="en-US" altLang="zh-CN" sz="2800" b="0" dirty="0">
                <a:solidFill>
                  <a:schemeClr val="tx1"/>
                </a:solidFill>
                <a:latin typeface="Times New Roman" panose="02020603050405020304" pitchFamily="18" charset="0"/>
                <a:ea typeface="+mn-ea"/>
                <a:cs typeface="Times New Roman" panose="02020603050405020304" pitchFamily="18" charset="0"/>
              </a:rPr>
              <a:t>(System on Chip )</a:t>
            </a:r>
            <a:endParaRPr lang="en-US" altLang="zh-CN"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6C828953-58E8-49C0-82DF-6310C5EABCF3}"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658435" name="Text Box 3"/>
          <p:cNvSpPr txBox="1">
            <a:spLocks noChangeArrowheads="1"/>
          </p:cNvSpPr>
          <p:nvPr/>
        </p:nvSpPr>
        <p:spPr bwMode="auto">
          <a:xfrm>
            <a:off x="263352" y="1732540"/>
            <a:ext cx="11737304" cy="292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5000"/>
              </a:lnSpc>
              <a:spcBef>
                <a:spcPct val="55000"/>
              </a:spcBef>
              <a:spcAft>
                <a:spcPct val="20000"/>
              </a:spcAft>
              <a:buClrTx/>
              <a:buSzPct val="125000"/>
              <a:buFontTx/>
              <a:buBlip>
                <a:blip r:embed="rId1"/>
              </a:buBlip>
            </a:pPr>
            <a:r>
              <a:rPr lang="en-US" altLang="zh-CN" b="0" dirty="0">
                <a:latin typeface="Times New Roman" panose="02020603050405020304" pitchFamily="18" charset="0"/>
                <a:ea typeface="+mn-ea"/>
                <a:cs typeface="Times New Roman" panose="02020603050405020304" pitchFamily="18" charset="0"/>
              </a:rPr>
              <a:t> </a:t>
            </a:r>
            <a:r>
              <a:rPr lang="zh-CN" altLang="en-US" b="0" dirty="0">
                <a:latin typeface="Times New Roman" panose="02020603050405020304" pitchFamily="18" charset="0"/>
                <a:ea typeface="+mn-ea"/>
                <a:cs typeface="Times New Roman" panose="02020603050405020304" pitchFamily="18" charset="0"/>
              </a:rPr>
              <a:t>片上系统</a:t>
            </a:r>
            <a:r>
              <a:rPr lang="en-US" altLang="zh-CN" b="0" dirty="0">
                <a:latin typeface="Times New Roman" panose="02020603050405020304" pitchFamily="18" charset="0"/>
                <a:ea typeface="+mn-ea"/>
                <a:cs typeface="Times New Roman" panose="02020603050405020304" pitchFamily="18" charset="0"/>
              </a:rPr>
              <a:t>SoC</a:t>
            </a:r>
            <a:r>
              <a:rPr lang="zh-CN" altLang="en-US" b="0" dirty="0">
                <a:latin typeface="Times New Roman" panose="02020603050405020304" pitchFamily="18" charset="0"/>
                <a:ea typeface="+mn-ea"/>
                <a:cs typeface="Times New Roman" panose="02020603050405020304" pitchFamily="18" charset="0"/>
              </a:rPr>
              <a:t>是</a:t>
            </a:r>
            <a:r>
              <a:rPr lang="en-US" altLang="zh-CN" b="0" dirty="0">
                <a:latin typeface="Times New Roman" panose="02020603050405020304" pitchFamily="18" charset="0"/>
                <a:ea typeface="+mn-ea"/>
                <a:cs typeface="Times New Roman" panose="02020603050405020304" pitchFamily="18" charset="0"/>
              </a:rPr>
              <a:t>20</a:t>
            </a:r>
            <a:r>
              <a:rPr lang="zh-CN" altLang="en-US" b="0" dirty="0">
                <a:latin typeface="Times New Roman" panose="02020603050405020304" pitchFamily="18" charset="0"/>
                <a:ea typeface="+mn-ea"/>
                <a:cs typeface="Times New Roman" panose="02020603050405020304" pitchFamily="18" charset="0"/>
              </a:rPr>
              <a:t>世纪</a:t>
            </a:r>
            <a:r>
              <a:rPr lang="en-US" altLang="zh-CN" b="0" dirty="0">
                <a:latin typeface="Times New Roman" panose="02020603050405020304" pitchFamily="18" charset="0"/>
                <a:ea typeface="+mn-ea"/>
                <a:cs typeface="Times New Roman" panose="02020603050405020304" pitchFamily="18" charset="0"/>
              </a:rPr>
              <a:t>90</a:t>
            </a:r>
            <a:r>
              <a:rPr lang="zh-CN" altLang="en-US" b="0" dirty="0">
                <a:latin typeface="Times New Roman" panose="02020603050405020304" pitchFamily="18" charset="0"/>
                <a:ea typeface="+mn-ea"/>
                <a:cs typeface="Times New Roman" panose="02020603050405020304" pitchFamily="18" charset="0"/>
              </a:rPr>
              <a:t>年代后出现的一种新的嵌入式集成器件。</a:t>
            </a:r>
            <a:endParaRPr lang="zh-CN" altLang="en-US" b="0" dirty="0">
              <a:latin typeface="Times New Roman" panose="02020603050405020304" pitchFamily="18" charset="0"/>
              <a:ea typeface="+mn-ea"/>
              <a:cs typeface="Times New Roman" panose="02020603050405020304" pitchFamily="18" charset="0"/>
            </a:endParaRPr>
          </a:p>
          <a:p>
            <a:pPr>
              <a:lnSpc>
                <a:spcPct val="125000"/>
              </a:lnSpc>
              <a:spcBef>
                <a:spcPct val="55000"/>
              </a:spcBef>
              <a:spcAft>
                <a:spcPct val="20000"/>
              </a:spcAft>
              <a:buClrTx/>
              <a:buSzPct val="125000"/>
              <a:buFontTx/>
              <a:buBlip>
                <a:blip r:embed="rId1"/>
              </a:buBlip>
            </a:pPr>
            <a:r>
              <a:rPr lang="zh-CN" altLang="en-US" b="0" dirty="0">
                <a:latin typeface="Times New Roman" panose="02020603050405020304" pitchFamily="18" charset="0"/>
                <a:ea typeface="+mn-ea"/>
                <a:cs typeface="Times New Roman" panose="02020603050405020304" pitchFamily="18" charset="0"/>
              </a:rPr>
              <a:t> 在嵌入式系统设计从 “</a:t>
            </a:r>
            <a:r>
              <a:rPr lang="zh-CN" altLang="en-US" b="0" dirty="0">
                <a:solidFill>
                  <a:srgbClr val="FF0000"/>
                </a:solidFill>
                <a:latin typeface="Times New Roman" panose="02020603050405020304" pitchFamily="18" charset="0"/>
                <a:ea typeface="+mn-ea"/>
                <a:cs typeface="Times New Roman" panose="02020603050405020304" pitchFamily="18" charset="0"/>
              </a:rPr>
              <a:t>集成电路</a:t>
            </a:r>
            <a:r>
              <a:rPr lang="zh-CN" altLang="en-US" b="0" dirty="0">
                <a:latin typeface="Times New Roman" panose="02020603050405020304" pitchFamily="18" charset="0"/>
                <a:ea typeface="+mn-ea"/>
                <a:cs typeface="Times New Roman" panose="02020603050405020304" pitchFamily="18" charset="0"/>
              </a:rPr>
              <a:t>”级设计不断转向“</a:t>
            </a:r>
            <a:r>
              <a:rPr lang="zh-CN" altLang="en-US" b="0" dirty="0">
                <a:solidFill>
                  <a:srgbClr val="FF0000"/>
                </a:solidFill>
                <a:latin typeface="Times New Roman" panose="02020603050405020304" pitchFamily="18" charset="0"/>
                <a:ea typeface="+mn-ea"/>
                <a:cs typeface="Times New Roman" panose="02020603050405020304" pitchFamily="18" charset="0"/>
              </a:rPr>
              <a:t>集成系统</a:t>
            </a:r>
            <a:r>
              <a:rPr lang="zh-CN" altLang="en-US" b="0" dirty="0">
                <a:latin typeface="Times New Roman" panose="02020603050405020304" pitchFamily="18" charset="0"/>
                <a:ea typeface="+mn-ea"/>
                <a:cs typeface="Times New Roman" panose="02020603050405020304" pitchFamily="18" charset="0"/>
              </a:rPr>
              <a:t>”级设计过程中，提出了</a:t>
            </a:r>
            <a:r>
              <a:rPr lang="en-US" altLang="zh-CN" b="0" dirty="0">
                <a:latin typeface="Times New Roman" panose="02020603050405020304" pitchFamily="18" charset="0"/>
                <a:ea typeface="+mn-ea"/>
                <a:cs typeface="Times New Roman" panose="02020603050405020304" pitchFamily="18" charset="0"/>
              </a:rPr>
              <a:t>SoC</a:t>
            </a:r>
            <a:r>
              <a:rPr lang="zh-CN" altLang="en-US" b="0" dirty="0">
                <a:latin typeface="Times New Roman" panose="02020603050405020304" pitchFamily="18" charset="0"/>
                <a:ea typeface="+mn-ea"/>
                <a:cs typeface="Times New Roman" panose="02020603050405020304" pitchFamily="18" charset="0"/>
              </a:rPr>
              <a:t>的概念。 </a:t>
            </a:r>
            <a:endParaRPr lang="zh-CN" altLang="en-US" b="0" dirty="0">
              <a:latin typeface="Times New Roman" panose="02020603050405020304" pitchFamily="18" charset="0"/>
              <a:ea typeface="+mn-ea"/>
              <a:cs typeface="Times New Roman" panose="02020603050405020304" pitchFamily="18" charset="0"/>
            </a:endParaRPr>
          </a:p>
          <a:p>
            <a:pPr>
              <a:lnSpc>
                <a:spcPct val="125000"/>
              </a:lnSpc>
              <a:spcBef>
                <a:spcPct val="55000"/>
              </a:spcBef>
              <a:spcAft>
                <a:spcPct val="20000"/>
              </a:spcAft>
              <a:buClrTx/>
              <a:buSzPct val="125000"/>
              <a:buFontTx/>
              <a:buBlip>
                <a:blip r:embed="rId1"/>
              </a:buBlip>
            </a:pPr>
            <a:r>
              <a:rPr lang="zh-CN" altLang="en-US" b="0" dirty="0">
                <a:latin typeface="Times New Roman" panose="02020603050405020304" pitchFamily="18" charset="0"/>
                <a:ea typeface="+mn-ea"/>
                <a:cs typeface="Times New Roman" panose="02020603050405020304" pitchFamily="18" charset="0"/>
              </a:rPr>
              <a:t> </a:t>
            </a:r>
            <a:r>
              <a:rPr lang="en-US" altLang="zh-CN" b="0" dirty="0">
                <a:latin typeface="Times New Roman" panose="02020603050405020304" pitchFamily="18" charset="0"/>
                <a:ea typeface="+mn-ea"/>
                <a:cs typeface="Times New Roman" panose="02020603050405020304" pitchFamily="18" charset="0"/>
              </a:rPr>
              <a:t>Soc</a:t>
            </a:r>
            <a:r>
              <a:rPr lang="zh-CN" altLang="en-US" b="0" dirty="0">
                <a:latin typeface="Times New Roman" panose="02020603050405020304" pitchFamily="18" charset="0"/>
                <a:ea typeface="+mn-ea"/>
                <a:cs typeface="Times New Roman" panose="02020603050405020304" pitchFamily="18" charset="0"/>
              </a:rPr>
              <a:t>追求产品系统的最大包容，已成为提高移动通信、网络、信息家电、高速计算、多媒体应用以及军用电子系统性能的核心器件。</a:t>
            </a:r>
            <a:endParaRPr lang="zh-CN" altLang="en-US" b="0" dirty="0">
              <a:latin typeface="Times New Roman" panose="02020603050405020304" pitchFamily="18" charset="0"/>
              <a:ea typeface="+mn-ea"/>
              <a:cs typeface="Times New Roman" panose="02020603050405020304" pitchFamily="18" charset="0"/>
            </a:endParaRPr>
          </a:p>
        </p:txBody>
      </p:sp>
      <p:sp>
        <p:nvSpPr>
          <p:cNvPr id="3" name="Rectangle 2"/>
          <p:cNvSpPr txBox="1">
            <a:spLocks noChangeArrowheads="1"/>
          </p:cNvSpPr>
          <p:nvPr/>
        </p:nvSpPr>
        <p:spPr bwMode="auto">
          <a:xfrm>
            <a:off x="-7640" y="46037"/>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t>
            </a:r>
            <a:r>
              <a:rPr lang="zh-CN" altLang="en-US" kern="0" dirty="0"/>
              <a:t>概述 </a:t>
            </a:r>
            <a:endParaRPr lang="zh-CN" altLang="en-US"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58435">
                                            <p:txEl>
                                              <p:pRg st="0" end="0"/>
                                            </p:txEl>
                                          </p:spTgt>
                                        </p:tgtEl>
                                        <p:attrNameLst>
                                          <p:attrName>style.visibility</p:attrName>
                                        </p:attrNameLst>
                                      </p:cBhvr>
                                      <p:to>
                                        <p:strVal val="visible"/>
                                      </p:to>
                                    </p:set>
                                    <p:animEffect transition="in" filter="strips(downLeft)">
                                      <p:cBhvr>
                                        <p:cTn id="7" dur="500"/>
                                        <p:tgtEl>
                                          <p:spTgt spid="65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58435">
                                            <p:txEl>
                                              <p:pRg st="1" end="1"/>
                                            </p:txEl>
                                          </p:spTgt>
                                        </p:tgtEl>
                                        <p:attrNameLst>
                                          <p:attrName>style.visibility</p:attrName>
                                        </p:attrNameLst>
                                      </p:cBhvr>
                                      <p:to>
                                        <p:strVal val="visible"/>
                                      </p:to>
                                    </p:set>
                                    <p:animEffect transition="in" filter="strips(downLeft)">
                                      <p:cBhvr>
                                        <p:cTn id="12" dur="500"/>
                                        <p:tgtEl>
                                          <p:spTgt spid="65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658435">
                                            <p:txEl>
                                              <p:pRg st="2" end="2"/>
                                            </p:txEl>
                                          </p:spTgt>
                                        </p:tgtEl>
                                        <p:attrNameLst>
                                          <p:attrName>style.visibility</p:attrName>
                                        </p:attrNameLst>
                                      </p:cBhvr>
                                      <p:to>
                                        <p:strVal val="visible"/>
                                      </p:to>
                                    </p:set>
                                    <p:animEffect transition="in" filter="strips(downLeft)">
                                      <p:cBhvr>
                                        <p:cTn id="17" dur="500"/>
                                        <p:tgtEl>
                                          <p:spTgt spid="65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E8A1F46-E67C-4C05-880E-C6506BBFC22C}"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660483" name="Text Box 3"/>
          <p:cNvSpPr txBox="1">
            <a:spLocks noChangeArrowheads="1"/>
          </p:cNvSpPr>
          <p:nvPr/>
        </p:nvSpPr>
        <p:spPr bwMode="auto">
          <a:xfrm>
            <a:off x="263352" y="1026846"/>
            <a:ext cx="11665296" cy="47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ct val="35000"/>
              </a:spcBef>
              <a:buClrTx/>
              <a:buSzPct val="125000"/>
              <a:buFontTx/>
              <a:buBlip>
                <a:blip r:embed="rId1"/>
              </a:buBlip>
            </a:pPr>
            <a:r>
              <a:rPr lang="en-US" altLang="zh-CN" b="0" dirty="0">
                <a:latin typeface="Times New Roman" panose="02020603050405020304" pitchFamily="18" charset="0"/>
                <a:ea typeface="+mn-ea"/>
                <a:cs typeface="Times New Roman" panose="02020603050405020304" pitchFamily="18" charset="0"/>
              </a:rPr>
              <a:t> SoC</a:t>
            </a:r>
            <a:r>
              <a:rPr lang="zh-CN" altLang="en-US" b="0" dirty="0">
                <a:latin typeface="Times New Roman" panose="02020603050405020304" pitchFamily="18" charset="0"/>
                <a:ea typeface="+mn-ea"/>
                <a:cs typeface="Times New Roman" panose="02020603050405020304" pitchFamily="18" charset="0"/>
              </a:rPr>
              <a:t>不是把系统所需要的所有集成电路简单地二次集成到一个芯片上，而是从整个系统的性能要求出发，把各层次电路器件紧密结合起来，并通过系统的软硬件协同设计，在单个芯片上实现整个系统的功能。</a:t>
            </a:r>
            <a:endParaRPr lang="zh-CN" altLang="en-US" b="0" dirty="0">
              <a:latin typeface="Times New Roman" panose="02020603050405020304" pitchFamily="18" charset="0"/>
              <a:ea typeface="+mn-ea"/>
              <a:cs typeface="Times New Roman" panose="02020603050405020304" pitchFamily="18" charset="0"/>
            </a:endParaRPr>
          </a:p>
          <a:p>
            <a:pPr algn="just">
              <a:lnSpc>
                <a:spcPct val="150000"/>
              </a:lnSpc>
              <a:spcBef>
                <a:spcPct val="35000"/>
              </a:spcBef>
              <a:buClrTx/>
              <a:buSzPct val="125000"/>
              <a:buFontTx/>
              <a:buBlip>
                <a:blip r:embed="rId1"/>
              </a:buBlip>
            </a:pPr>
            <a:r>
              <a:rPr lang="zh-CN" altLang="en-US" b="0" dirty="0">
                <a:latin typeface="Times New Roman" panose="02020603050405020304" pitchFamily="18" charset="0"/>
                <a:ea typeface="+mn-ea"/>
                <a:cs typeface="Times New Roman" panose="02020603050405020304" pitchFamily="18" charset="0"/>
              </a:rPr>
              <a:t> </a:t>
            </a:r>
            <a:r>
              <a:rPr lang="en-US" altLang="zh-CN" b="0" dirty="0">
                <a:latin typeface="Times New Roman" panose="02020603050405020304" pitchFamily="18" charset="0"/>
                <a:ea typeface="+mn-ea"/>
                <a:cs typeface="Times New Roman" panose="02020603050405020304" pitchFamily="18" charset="0"/>
              </a:rPr>
              <a:t>SoC</a:t>
            </a:r>
            <a:r>
              <a:rPr lang="zh-CN" altLang="en-US" b="0" dirty="0">
                <a:latin typeface="Times New Roman" panose="02020603050405020304" pitchFamily="18" charset="0"/>
                <a:ea typeface="+mn-ea"/>
                <a:cs typeface="Times New Roman" panose="02020603050405020304" pitchFamily="18" charset="0"/>
              </a:rPr>
              <a:t>最大的特点就是成功实现了</a:t>
            </a:r>
            <a:r>
              <a:rPr lang="zh-CN" altLang="en-US" b="0" dirty="0">
                <a:solidFill>
                  <a:srgbClr val="FF0000"/>
                </a:solidFill>
                <a:latin typeface="Times New Roman" panose="02020603050405020304" pitchFamily="18" charset="0"/>
                <a:ea typeface="+mn-ea"/>
                <a:cs typeface="Times New Roman" panose="02020603050405020304" pitchFamily="18" charset="0"/>
              </a:rPr>
              <a:t>软硬件无缝结合</a:t>
            </a:r>
            <a:r>
              <a:rPr lang="zh-CN" altLang="en-US" b="0" dirty="0">
                <a:latin typeface="Times New Roman" panose="02020603050405020304" pitchFamily="18" charset="0"/>
                <a:ea typeface="+mn-ea"/>
                <a:cs typeface="Times New Roman" panose="02020603050405020304" pitchFamily="18" charset="0"/>
              </a:rPr>
              <a:t>，直接在处理器片内嵌入操作系统的代码模块，满足了单片系统所要求的高密度、高速度、高性能、小体积、低电压和低功耗等指标。</a:t>
            </a:r>
            <a:endParaRPr lang="en-US" altLang="zh-CN" b="0" dirty="0">
              <a:latin typeface="Times New Roman" panose="02020603050405020304" pitchFamily="18" charset="0"/>
              <a:ea typeface="+mn-ea"/>
              <a:cs typeface="Times New Roman" panose="02020603050405020304" pitchFamily="18" charset="0"/>
            </a:endParaRPr>
          </a:p>
          <a:p>
            <a:pPr algn="just">
              <a:lnSpc>
                <a:spcPct val="150000"/>
              </a:lnSpc>
              <a:spcBef>
                <a:spcPct val="35000"/>
              </a:spcBef>
              <a:buClrTx/>
              <a:buSzPct val="125000"/>
              <a:buFontTx/>
              <a:buBlip>
                <a:blip r:embed="rId1"/>
              </a:buBlip>
            </a:pPr>
            <a:r>
              <a:rPr lang="zh-CN" altLang="en-US" b="0" dirty="0">
                <a:latin typeface="Times New Roman" panose="02020603050405020304" pitchFamily="18" charset="0"/>
                <a:ea typeface="+mn-ea"/>
                <a:cs typeface="Times New Roman" panose="02020603050405020304" pitchFamily="18" charset="0"/>
              </a:rPr>
              <a:t>目前比较典型的几款</a:t>
            </a:r>
            <a:r>
              <a:rPr lang="en-US" altLang="zh-CN" b="0" dirty="0">
                <a:latin typeface="Times New Roman" panose="02020603050405020304" pitchFamily="18" charset="0"/>
                <a:ea typeface="+mn-ea"/>
                <a:cs typeface="Times New Roman" panose="02020603050405020304" pitchFamily="18" charset="0"/>
              </a:rPr>
              <a:t>SoC</a:t>
            </a:r>
            <a:r>
              <a:rPr lang="zh-CN" altLang="en-US" b="0" dirty="0">
                <a:latin typeface="Times New Roman" panose="02020603050405020304" pitchFamily="18" charset="0"/>
                <a:ea typeface="+mn-ea"/>
                <a:cs typeface="Times New Roman" panose="02020603050405020304" pitchFamily="18" charset="0"/>
              </a:rPr>
              <a:t>产品包括</a:t>
            </a:r>
            <a:r>
              <a:rPr lang="en-US" altLang="zh-CN" b="0" dirty="0">
                <a:latin typeface="Times New Roman" panose="02020603050405020304" pitchFamily="18" charset="0"/>
                <a:ea typeface="+mn-ea"/>
                <a:cs typeface="Times New Roman" panose="02020603050405020304" pitchFamily="18" charset="0"/>
              </a:rPr>
              <a:t>Siemens</a:t>
            </a:r>
            <a:r>
              <a:rPr lang="zh-CN" altLang="en-US" b="0" dirty="0">
                <a:latin typeface="Times New Roman" panose="02020603050405020304" pitchFamily="18" charset="0"/>
                <a:ea typeface="+mn-ea"/>
                <a:cs typeface="Times New Roman" panose="02020603050405020304" pitchFamily="18" charset="0"/>
              </a:rPr>
              <a:t>的</a:t>
            </a:r>
            <a:r>
              <a:rPr lang="en-US" altLang="zh-CN" b="0" dirty="0" err="1">
                <a:latin typeface="Times New Roman" panose="02020603050405020304" pitchFamily="18" charset="0"/>
                <a:ea typeface="+mn-ea"/>
                <a:cs typeface="Times New Roman" panose="02020603050405020304" pitchFamily="18" charset="0"/>
              </a:rPr>
              <a:t>TriCore</a:t>
            </a:r>
            <a:r>
              <a:rPr lang="zh-CN" altLang="en-US"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Philips</a:t>
            </a:r>
            <a:r>
              <a:rPr lang="zh-CN" altLang="en-US" b="0" dirty="0">
                <a:latin typeface="Times New Roman" panose="02020603050405020304" pitchFamily="18" charset="0"/>
                <a:ea typeface="+mn-ea"/>
                <a:cs typeface="Times New Roman" panose="02020603050405020304" pitchFamily="18" charset="0"/>
              </a:rPr>
              <a:t>的</a:t>
            </a:r>
            <a:r>
              <a:rPr lang="en-US" altLang="zh-CN" b="0" dirty="0">
                <a:latin typeface="Times New Roman" panose="02020603050405020304" pitchFamily="18" charset="0"/>
                <a:ea typeface="+mn-ea"/>
                <a:cs typeface="Times New Roman" panose="02020603050405020304" pitchFamily="18" charset="0"/>
              </a:rPr>
              <a:t>Smart XA</a:t>
            </a:r>
            <a:r>
              <a:rPr lang="zh-CN" altLang="en-US"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Motorola</a:t>
            </a:r>
            <a:r>
              <a:rPr lang="zh-CN" altLang="en-US" b="0" dirty="0">
                <a:latin typeface="Times New Roman" panose="02020603050405020304" pitchFamily="18" charset="0"/>
                <a:ea typeface="+mn-ea"/>
                <a:cs typeface="Times New Roman" panose="02020603050405020304" pitchFamily="18" charset="0"/>
              </a:rPr>
              <a:t>的</a:t>
            </a:r>
            <a:r>
              <a:rPr lang="en-US" altLang="zh-CN" b="0" dirty="0">
                <a:latin typeface="Times New Roman" panose="02020603050405020304" pitchFamily="18" charset="0"/>
                <a:ea typeface="+mn-ea"/>
                <a:cs typeface="Times New Roman" panose="02020603050405020304" pitchFamily="18" charset="0"/>
              </a:rPr>
              <a:t>M-Core</a:t>
            </a:r>
            <a:r>
              <a:rPr lang="zh-CN" altLang="en-US" b="0" dirty="0">
                <a:latin typeface="Times New Roman" panose="02020603050405020304" pitchFamily="18" charset="0"/>
                <a:ea typeface="+mn-ea"/>
                <a:cs typeface="Times New Roman" panose="02020603050405020304" pitchFamily="18" charset="0"/>
              </a:rPr>
              <a:t>、某些</a:t>
            </a:r>
            <a:r>
              <a:rPr lang="en-US" altLang="zh-CN" b="0" dirty="0">
                <a:latin typeface="Times New Roman" panose="02020603050405020304" pitchFamily="18" charset="0"/>
                <a:ea typeface="+mn-ea"/>
                <a:cs typeface="Times New Roman" panose="02020603050405020304" pitchFamily="18" charset="0"/>
              </a:rPr>
              <a:t>ARM</a:t>
            </a:r>
            <a:r>
              <a:rPr lang="zh-CN" altLang="en-US" b="0" dirty="0">
                <a:latin typeface="Times New Roman" panose="02020603050405020304" pitchFamily="18" charset="0"/>
                <a:ea typeface="+mn-ea"/>
                <a:cs typeface="Times New Roman" panose="02020603050405020304" pitchFamily="18" charset="0"/>
              </a:rPr>
              <a:t>系列器件、</a:t>
            </a:r>
            <a:r>
              <a:rPr lang="en-US" altLang="zh-CN" b="0" dirty="0">
                <a:latin typeface="Times New Roman" panose="02020603050405020304" pitchFamily="18" charset="0"/>
                <a:ea typeface="+mn-ea"/>
                <a:cs typeface="Times New Roman" panose="02020603050405020304" pitchFamily="18" charset="0"/>
              </a:rPr>
              <a:t>Echelon</a:t>
            </a:r>
            <a:r>
              <a:rPr lang="zh-CN" altLang="en-US" b="0" dirty="0">
                <a:latin typeface="Times New Roman" panose="02020603050405020304" pitchFamily="18" charset="0"/>
                <a:ea typeface="+mn-ea"/>
                <a:cs typeface="Times New Roman" panose="02020603050405020304" pitchFamily="18" charset="0"/>
              </a:rPr>
              <a:t>和</a:t>
            </a:r>
            <a:r>
              <a:rPr lang="en-US" altLang="zh-CN" b="0" dirty="0">
                <a:latin typeface="Times New Roman" panose="02020603050405020304" pitchFamily="18" charset="0"/>
                <a:ea typeface="+mn-ea"/>
                <a:cs typeface="Times New Roman" panose="02020603050405020304" pitchFamily="18" charset="0"/>
              </a:rPr>
              <a:t>Motorola</a:t>
            </a:r>
            <a:r>
              <a:rPr lang="zh-CN" altLang="en-US" b="0" dirty="0">
                <a:latin typeface="Times New Roman" panose="02020603050405020304" pitchFamily="18" charset="0"/>
                <a:ea typeface="+mn-ea"/>
                <a:cs typeface="Times New Roman" panose="02020603050405020304" pitchFamily="18" charset="0"/>
              </a:rPr>
              <a:t>联合研制的</a:t>
            </a:r>
            <a:r>
              <a:rPr lang="en-US" altLang="zh-CN" b="0" dirty="0">
                <a:latin typeface="Times New Roman" panose="02020603050405020304" pitchFamily="18" charset="0"/>
                <a:ea typeface="+mn-ea"/>
                <a:cs typeface="Times New Roman" panose="02020603050405020304" pitchFamily="18" charset="0"/>
              </a:rPr>
              <a:t>Neuron</a:t>
            </a:r>
            <a:r>
              <a:rPr lang="zh-CN" altLang="en-US" b="0" dirty="0">
                <a:latin typeface="Times New Roman" panose="02020603050405020304" pitchFamily="18" charset="0"/>
                <a:ea typeface="+mn-ea"/>
                <a:cs typeface="Times New Roman" panose="02020603050405020304" pitchFamily="18" charset="0"/>
              </a:rPr>
              <a:t>芯片等。</a:t>
            </a:r>
            <a:endParaRPr lang="zh-CN" altLang="en-US" b="0" dirty="0">
              <a:latin typeface="Times New Roman" panose="02020603050405020304" pitchFamily="18" charset="0"/>
              <a:ea typeface="+mn-ea"/>
              <a:cs typeface="Times New Roman" panose="02020603050405020304" pitchFamily="18" charset="0"/>
            </a:endParaRPr>
          </a:p>
        </p:txBody>
      </p:sp>
      <p:sp>
        <p:nvSpPr>
          <p:cNvPr id="7" name="Rectangle 2"/>
          <p:cNvSpPr txBox="1">
            <a:spLocks noChangeArrowheads="1"/>
          </p:cNvSpPr>
          <p:nvPr/>
        </p:nvSpPr>
        <p:spPr bwMode="auto">
          <a:xfrm>
            <a:off x="11106" y="46037"/>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t>
            </a:r>
            <a:r>
              <a:rPr lang="zh-CN" altLang="en-US" kern="0" dirty="0"/>
              <a:t>概述 </a:t>
            </a:r>
            <a:endParaRPr lang="zh-CN" altLang="en-US" kern="0" dirty="0"/>
          </a:p>
        </p:txBody>
      </p:sp>
      <p:sp>
        <p:nvSpPr>
          <p:cNvPr id="3" name="标题 2"/>
          <p:cNvSpPr>
            <a:spLocks noGrp="1"/>
          </p:cNvSpPr>
          <p:nvPr>
            <p:ph type="title"/>
          </p:nvPr>
        </p:nvSpPr>
        <p:spPr/>
        <p:txBody>
          <a:bodyPr/>
          <a:lstStyle/>
          <a:p>
            <a:r>
              <a:rPr lang="en-US" altLang="zh-CN" dirty="0"/>
              <a:t>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60483">
                                            <p:txEl>
                                              <p:pRg st="0" end="0"/>
                                            </p:txEl>
                                          </p:spTgt>
                                        </p:tgtEl>
                                        <p:attrNameLst>
                                          <p:attrName>style.visibility</p:attrName>
                                        </p:attrNameLst>
                                      </p:cBhvr>
                                      <p:to>
                                        <p:strVal val="visible"/>
                                      </p:to>
                                    </p:set>
                                    <p:animEffect transition="in" filter="strips(downLeft)">
                                      <p:cBhvr>
                                        <p:cTn id="7" dur="500"/>
                                        <p:tgtEl>
                                          <p:spTgt spid="66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60483">
                                            <p:txEl>
                                              <p:pRg st="1" end="1"/>
                                            </p:txEl>
                                          </p:spTgt>
                                        </p:tgtEl>
                                        <p:attrNameLst>
                                          <p:attrName>style.visibility</p:attrName>
                                        </p:attrNameLst>
                                      </p:cBhvr>
                                      <p:to>
                                        <p:strVal val="visible"/>
                                      </p:to>
                                    </p:set>
                                    <p:animEffect transition="in" filter="strips(downLeft)">
                                      <p:cBhvr>
                                        <p:cTn id="12" dur="500"/>
                                        <p:tgtEl>
                                          <p:spTgt spid="66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660483">
                                            <p:txEl>
                                              <p:pRg st="2" end="2"/>
                                            </p:txEl>
                                          </p:spTgt>
                                        </p:tgtEl>
                                        <p:attrNameLst>
                                          <p:attrName>style.visibility</p:attrName>
                                        </p:attrNameLst>
                                      </p:cBhvr>
                                      <p:to>
                                        <p:strVal val="visible"/>
                                      </p:to>
                                    </p:set>
                                    <p:animEffect transition="in" filter="strips(downLeft)">
                                      <p:cBhvr>
                                        <p:cTn id="17" dur="500"/>
                                        <p:tgtEl>
                                          <p:spTgt spid="660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324100" y="782638"/>
            <a:ext cx="7543800"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4000" b="0" dirty="0"/>
              <a:t>1.2 </a:t>
            </a:r>
            <a:r>
              <a:rPr lang="zh-CN" altLang="en-US" sz="4000" b="0" dirty="0"/>
              <a:t>典型的嵌入式处理器 </a:t>
            </a:r>
            <a:endParaRPr lang="zh-CN" altLang="en-US" sz="4000" b="0" dirty="0"/>
          </a:p>
        </p:txBody>
      </p:sp>
      <p:sp>
        <p:nvSpPr>
          <p:cNvPr id="33795" name="Rectangle 3"/>
          <p:cNvSpPr>
            <a:spLocks noChangeArrowheads="1"/>
          </p:cNvSpPr>
          <p:nvPr/>
        </p:nvSpPr>
        <p:spPr bwMode="auto">
          <a:xfrm>
            <a:off x="3055939" y="1612900"/>
            <a:ext cx="6408737"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990600" indent="-53340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371600" indent="-4572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752600" indent="-381000">
              <a:spcBef>
                <a:spcPct val="20000"/>
              </a:spcBef>
              <a:buChar char="–"/>
              <a:defRPr sz="2000">
                <a:solidFill>
                  <a:schemeClr val="tx1"/>
                </a:solidFill>
                <a:latin typeface="Arial" panose="020B0604020202020204" pitchFamily="34" charset="0"/>
                <a:ea typeface="宋体" panose="02010600030101010101" pitchFamily="2" charset="-122"/>
              </a:defRPr>
            </a:lvl4pPr>
            <a:lvl5pPr marL="2209800" indent="-381000">
              <a:spcBef>
                <a:spcPct val="20000"/>
              </a:spcBef>
              <a:buChar char="»"/>
              <a:defRPr sz="2000">
                <a:solidFill>
                  <a:schemeClr val="tx1"/>
                </a:solidFill>
                <a:latin typeface="Arial" panose="020B0604020202020204" pitchFamily="34" charset="0"/>
                <a:ea typeface="宋体" panose="02010600030101010101" pitchFamily="2" charset="-122"/>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ct val="130000"/>
              </a:lnSpc>
              <a:spcBef>
                <a:spcPct val="30000"/>
              </a:spcBef>
              <a:buClr>
                <a:srgbClr val="FFD317"/>
              </a:buClr>
              <a:buNone/>
            </a:pPr>
            <a:r>
              <a:rPr lang="en-US" altLang="zh-CN" sz="3200" dirty="0"/>
              <a:t>1)  ARM</a:t>
            </a:r>
            <a:r>
              <a:rPr lang="zh-CN" altLang="en-US" sz="3200" dirty="0"/>
              <a:t>处理器 </a:t>
            </a:r>
            <a:endParaRPr lang="zh-CN" altLang="en-US" sz="3200" dirty="0"/>
          </a:p>
          <a:p>
            <a:pPr marL="0" indent="0">
              <a:lnSpc>
                <a:spcPct val="130000"/>
              </a:lnSpc>
              <a:spcBef>
                <a:spcPct val="30000"/>
              </a:spcBef>
              <a:buClr>
                <a:srgbClr val="FFD317"/>
              </a:buClr>
              <a:buNone/>
            </a:pPr>
            <a:r>
              <a:rPr lang="en-US" altLang="zh-CN" sz="3200" dirty="0"/>
              <a:t>2)</a:t>
            </a:r>
            <a:r>
              <a:rPr lang="zh-CN" altLang="en-US" sz="3200" dirty="0"/>
              <a:t>  </a:t>
            </a:r>
            <a:r>
              <a:rPr lang="en-US" altLang="zh-CN" sz="3200" dirty="0"/>
              <a:t>Power PC</a:t>
            </a:r>
            <a:r>
              <a:rPr lang="zh-CN" altLang="en-US" sz="3200" dirty="0"/>
              <a:t>处理器 </a:t>
            </a:r>
            <a:endParaRPr lang="zh-CN" altLang="en-US" sz="3200" dirty="0"/>
          </a:p>
          <a:p>
            <a:pPr marL="0" indent="0">
              <a:lnSpc>
                <a:spcPct val="130000"/>
              </a:lnSpc>
              <a:spcBef>
                <a:spcPct val="30000"/>
              </a:spcBef>
              <a:buClr>
                <a:srgbClr val="FFD317"/>
              </a:buClr>
              <a:buNone/>
            </a:pPr>
            <a:r>
              <a:rPr lang="en-US" altLang="zh-CN" sz="3200" dirty="0">
                <a:solidFill>
                  <a:schemeClr val="tx2"/>
                </a:solidFill>
              </a:rPr>
              <a:t>3)  MIPS</a:t>
            </a:r>
            <a:r>
              <a:rPr lang="zh-CN" altLang="en-US" sz="3200" dirty="0">
                <a:solidFill>
                  <a:schemeClr val="tx2"/>
                </a:solidFill>
              </a:rPr>
              <a:t>处理器 </a:t>
            </a:r>
            <a:endParaRPr lang="en-US" altLang="zh-CN" sz="3200" dirty="0">
              <a:solidFill>
                <a:schemeClr val="tx2"/>
              </a:solidFill>
            </a:endParaRPr>
          </a:p>
          <a:p>
            <a:pPr marL="0" indent="0">
              <a:lnSpc>
                <a:spcPct val="130000"/>
              </a:lnSpc>
              <a:spcBef>
                <a:spcPct val="30000"/>
              </a:spcBef>
              <a:buClr>
                <a:srgbClr val="FFD317"/>
              </a:buClr>
              <a:buNone/>
            </a:pPr>
            <a:r>
              <a:rPr lang="en-US" altLang="zh-CN" sz="3200" dirty="0">
                <a:solidFill>
                  <a:schemeClr val="tx2"/>
                </a:solidFill>
              </a:rPr>
              <a:t>4)  Sparc</a:t>
            </a:r>
            <a:r>
              <a:rPr lang="zh-CN" altLang="en-US" sz="3200" dirty="0">
                <a:solidFill>
                  <a:schemeClr val="tx2"/>
                </a:solidFill>
              </a:rPr>
              <a:t>处理器 </a:t>
            </a:r>
            <a:endParaRPr lang="zh-CN" altLang="en-US" sz="3200" dirty="0">
              <a:solidFill>
                <a:schemeClr val="tx2"/>
              </a:solidFill>
            </a:endParaRPr>
          </a:p>
          <a:p>
            <a:pPr marL="0" indent="0">
              <a:lnSpc>
                <a:spcPct val="130000"/>
              </a:lnSpc>
              <a:spcBef>
                <a:spcPct val="30000"/>
              </a:spcBef>
              <a:buClr>
                <a:srgbClr val="FFD317"/>
              </a:buClr>
              <a:buNone/>
            </a:pPr>
            <a:r>
              <a:rPr lang="en-US" altLang="zh-CN" sz="3200" dirty="0">
                <a:solidFill>
                  <a:schemeClr val="tx2"/>
                </a:solidFill>
              </a:rPr>
              <a:t>5)</a:t>
            </a:r>
            <a:r>
              <a:rPr lang="zh-CN" altLang="en-US" sz="3200" dirty="0">
                <a:solidFill>
                  <a:schemeClr val="tx2"/>
                </a:solidFill>
              </a:rPr>
              <a:t>  龙芯系列</a:t>
            </a:r>
            <a:r>
              <a:rPr lang="zh-CN" altLang="en-US" sz="3200" dirty="0"/>
              <a:t>处理器</a:t>
            </a:r>
            <a:endParaRPr lang="en-US" altLang="zh-CN" sz="320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EF055BD9-B08E-42B8-9CF3-3FDDA7A36D41}"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11106" y="46037"/>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t>
            </a:r>
            <a:r>
              <a:rPr lang="zh-CN" altLang="en-US" kern="0" dirty="0"/>
              <a:t>概述 </a:t>
            </a:r>
            <a:endParaRPr lang="zh-CN" altLang="en-US" kern="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63352" y="798964"/>
            <a:ext cx="7704138" cy="522287"/>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800" dirty="0">
                <a:solidFill>
                  <a:schemeClr val="tx1"/>
                </a:solidFill>
              </a:rPr>
              <a:t>1</a:t>
            </a:r>
            <a:r>
              <a:rPr lang="zh-CN" altLang="en-US" sz="2800" dirty="0">
                <a:solidFill>
                  <a:schemeClr val="tx1"/>
                </a:solidFill>
              </a:rPr>
              <a:t>）</a:t>
            </a:r>
            <a:r>
              <a:rPr lang="en-US" altLang="zh-CN" sz="2800" dirty="0">
                <a:solidFill>
                  <a:schemeClr val="tx1"/>
                </a:solidFill>
              </a:rPr>
              <a:t>ARM</a:t>
            </a:r>
            <a:r>
              <a:rPr lang="zh-CN" altLang="en-US" sz="2800" dirty="0">
                <a:solidFill>
                  <a:schemeClr val="tx1"/>
                </a:solidFill>
              </a:rPr>
              <a:t>处理器</a:t>
            </a:r>
            <a:endParaRPr lang="zh-CN" altLang="en-US" sz="2800" dirty="0">
              <a:solidFill>
                <a:schemeClr val="tx1"/>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E16C7188-A711-442D-B642-CA925A70680A}"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659461" name="Text Box 5"/>
          <p:cNvSpPr txBox="1">
            <a:spLocks noChangeArrowheads="1"/>
          </p:cNvSpPr>
          <p:nvPr/>
        </p:nvSpPr>
        <p:spPr bwMode="auto">
          <a:xfrm>
            <a:off x="299356" y="1407428"/>
            <a:ext cx="11593288" cy="3951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50000"/>
              </a:lnSpc>
              <a:spcBef>
                <a:spcPts val="600"/>
              </a:spcBef>
              <a:spcAft>
                <a:spcPts val="600"/>
              </a:spcAft>
              <a:buClrTx/>
              <a:buSzPct val="125000"/>
              <a:buFontTx/>
              <a:buBlip>
                <a:blip r:embed="rId1"/>
              </a:buBlip>
            </a:pPr>
            <a:r>
              <a:rPr lang="en-US" altLang="zh-CN" dirty="0">
                <a:cs typeface="Times New Roman" panose="02020603050405020304" pitchFamily="18" charset="0"/>
              </a:rPr>
              <a:t> </a:t>
            </a:r>
            <a:r>
              <a:rPr lang="zh-CN" altLang="en-US" sz="2200" b="0" dirty="0">
                <a:latin typeface="Times New Roman" panose="02020603050405020304" pitchFamily="18" charset="0"/>
                <a:ea typeface="+mn-ea"/>
                <a:cs typeface="Times New Roman" panose="02020603050405020304" pitchFamily="18" charset="0"/>
              </a:rPr>
              <a:t>英国先进</a:t>
            </a:r>
            <a:r>
              <a:rPr lang="en-US" altLang="zh-CN" sz="2200" b="0" dirty="0">
                <a:latin typeface="Times New Roman" panose="02020603050405020304" pitchFamily="18" charset="0"/>
                <a:ea typeface="+mn-ea"/>
                <a:cs typeface="Times New Roman" panose="02020603050405020304" pitchFamily="18" charset="0"/>
              </a:rPr>
              <a:t>RISC</a:t>
            </a:r>
            <a:r>
              <a:rPr lang="zh-CN" altLang="en-US" sz="2200" b="0" dirty="0">
                <a:latin typeface="Times New Roman" panose="02020603050405020304" pitchFamily="18" charset="0"/>
                <a:ea typeface="+mn-ea"/>
                <a:cs typeface="Times New Roman" panose="02020603050405020304" pitchFamily="18" charset="0"/>
              </a:rPr>
              <a:t>机器公司（</a:t>
            </a:r>
            <a:r>
              <a:rPr lang="en-US" altLang="zh-CN" sz="2200" b="0" dirty="0">
                <a:solidFill>
                  <a:srgbClr val="FF0000"/>
                </a:solidFill>
                <a:latin typeface="Times New Roman" panose="02020603050405020304" pitchFamily="18" charset="0"/>
                <a:ea typeface="+mn-ea"/>
                <a:cs typeface="Times New Roman" panose="02020603050405020304" pitchFamily="18" charset="0"/>
              </a:rPr>
              <a:t>A</a:t>
            </a:r>
            <a:r>
              <a:rPr lang="en-US" altLang="zh-CN" sz="2200" b="0" dirty="0">
                <a:latin typeface="Times New Roman" panose="02020603050405020304" pitchFamily="18" charset="0"/>
                <a:ea typeface="+mn-ea"/>
                <a:cs typeface="Times New Roman" panose="02020603050405020304" pitchFamily="18" charset="0"/>
              </a:rPr>
              <a:t>dvanced </a:t>
            </a:r>
            <a:r>
              <a:rPr lang="en-US" altLang="zh-CN" sz="2200" b="0" dirty="0">
                <a:solidFill>
                  <a:srgbClr val="FF0000"/>
                </a:solidFill>
                <a:latin typeface="Times New Roman" panose="02020603050405020304" pitchFamily="18" charset="0"/>
                <a:ea typeface="+mn-ea"/>
                <a:cs typeface="Times New Roman" panose="02020603050405020304" pitchFamily="18" charset="0"/>
              </a:rPr>
              <a:t>R</a:t>
            </a:r>
            <a:r>
              <a:rPr lang="en-US" altLang="zh-CN" sz="2200" b="0" dirty="0">
                <a:latin typeface="Times New Roman" panose="02020603050405020304" pitchFamily="18" charset="0"/>
                <a:ea typeface="+mn-ea"/>
                <a:cs typeface="Times New Roman" panose="02020603050405020304" pitchFamily="18" charset="0"/>
              </a:rPr>
              <a:t>ISC </a:t>
            </a:r>
            <a:r>
              <a:rPr lang="en-US" altLang="zh-CN" sz="2200" b="0" dirty="0">
                <a:solidFill>
                  <a:srgbClr val="FF0000"/>
                </a:solidFill>
                <a:latin typeface="Times New Roman" panose="02020603050405020304" pitchFamily="18" charset="0"/>
                <a:ea typeface="+mn-ea"/>
                <a:cs typeface="Times New Roman" panose="02020603050405020304" pitchFamily="18" charset="0"/>
              </a:rPr>
              <a:t>M</a:t>
            </a:r>
            <a:r>
              <a:rPr lang="en-US" altLang="zh-CN" sz="2200" b="0" dirty="0">
                <a:latin typeface="Times New Roman" panose="02020603050405020304" pitchFamily="18" charset="0"/>
                <a:ea typeface="+mn-ea"/>
                <a:cs typeface="Times New Roman" panose="02020603050405020304" pitchFamily="18" charset="0"/>
              </a:rPr>
              <a:t>achines</a:t>
            </a:r>
            <a:r>
              <a:rPr lang="zh-CN" altLang="en-US" sz="2200" b="0" dirty="0">
                <a:latin typeface="Times New Roman" panose="02020603050405020304" pitchFamily="18" charset="0"/>
                <a:ea typeface="+mn-ea"/>
                <a:cs typeface="Times New Roman" panose="02020603050405020304" pitchFamily="18" charset="0"/>
              </a:rPr>
              <a:t>，</a:t>
            </a:r>
            <a:r>
              <a:rPr lang="en-US" altLang="zh-CN" sz="2200" b="0" dirty="0">
                <a:solidFill>
                  <a:srgbClr val="FF0000"/>
                </a:solidFill>
                <a:latin typeface="Times New Roman" panose="02020603050405020304" pitchFamily="18" charset="0"/>
                <a:ea typeface="+mn-ea"/>
                <a:cs typeface="Times New Roman" panose="02020603050405020304" pitchFamily="18" charset="0"/>
              </a:rPr>
              <a:t>ARM</a:t>
            </a:r>
            <a:r>
              <a:rPr lang="zh-CN" altLang="en-US" sz="2200" b="0" dirty="0">
                <a:latin typeface="Times New Roman" panose="02020603050405020304" pitchFamily="18" charset="0"/>
                <a:ea typeface="+mn-ea"/>
                <a:cs typeface="Times New Roman" panose="02020603050405020304" pitchFamily="18" charset="0"/>
              </a:rPr>
              <a:t>）是全球领先的</a:t>
            </a:r>
            <a:r>
              <a:rPr lang="en-US" altLang="zh-CN" sz="2200" b="0" dirty="0">
                <a:latin typeface="Times New Roman" panose="02020603050405020304" pitchFamily="18" charset="0"/>
                <a:ea typeface="+mn-ea"/>
                <a:cs typeface="Times New Roman" panose="02020603050405020304" pitchFamily="18" charset="0"/>
              </a:rPr>
              <a:t>16/32/64</a:t>
            </a:r>
            <a:r>
              <a:rPr lang="zh-CN" altLang="en-US" sz="2200" b="0" dirty="0">
                <a:latin typeface="Times New Roman" panose="02020603050405020304" pitchFamily="18" charset="0"/>
                <a:ea typeface="+mn-ea"/>
                <a:cs typeface="Times New Roman" panose="02020603050405020304" pitchFamily="18" charset="0"/>
              </a:rPr>
              <a:t>位</a:t>
            </a:r>
            <a:r>
              <a:rPr lang="en-US" altLang="zh-CN" sz="2200" b="0" dirty="0">
                <a:latin typeface="Times New Roman" panose="02020603050405020304" pitchFamily="18" charset="0"/>
                <a:ea typeface="+mn-ea"/>
                <a:cs typeface="Times New Roman" panose="02020603050405020304" pitchFamily="18" charset="0"/>
              </a:rPr>
              <a:t>RISC</a:t>
            </a:r>
            <a:r>
              <a:rPr lang="zh-CN" altLang="en-US" sz="2200" b="0" dirty="0">
                <a:latin typeface="Times New Roman" panose="02020603050405020304" pitchFamily="18" charset="0"/>
                <a:ea typeface="+mn-ea"/>
                <a:cs typeface="Times New Roman" panose="02020603050405020304" pitchFamily="18" charset="0"/>
              </a:rPr>
              <a:t>微处理器知识产权（</a:t>
            </a:r>
            <a:r>
              <a:rPr lang="en-US" altLang="zh-CN" sz="2200" b="0" dirty="0">
                <a:solidFill>
                  <a:srgbClr val="FF0000"/>
                </a:solidFill>
                <a:latin typeface="Times New Roman" panose="02020603050405020304" pitchFamily="18" charset="0"/>
                <a:ea typeface="+mn-ea"/>
                <a:cs typeface="Times New Roman" panose="02020603050405020304" pitchFamily="18" charset="0"/>
              </a:rPr>
              <a:t>I</a:t>
            </a:r>
            <a:r>
              <a:rPr lang="en-US" altLang="zh-CN" sz="2200" b="0" dirty="0">
                <a:latin typeface="Times New Roman" panose="02020603050405020304" pitchFamily="18" charset="0"/>
                <a:ea typeface="+mn-ea"/>
                <a:cs typeface="Times New Roman" panose="02020603050405020304" pitchFamily="18" charset="0"/>
              </a:rPr>
              <a:t>ntellectual </a:t>
            </a:r>
            <a:r>
              <a:rPr lang="en-US" altLang="zh-CN" sz="2200" b="0" dirty="0">
                <a:solidFill>
                  <a:srgbClr val="FF0000"/>
                </a:solidFill>
                <a:latin typeface="Times New Roman" panose="02020603050405020304" pitchFamily="18" charset="0"/>
                <a:ea typeface="+mn-ea"/>
                <a:cs typeface="Times New Roman" panose="02020603050405020304" pitchFamily="18" charset="0"/>
              </a:rPr>
              <a:t>P</a:t>
            </a:r>
            <a:r>
              <a:rPr lang="en-US" altLang="zh-CN" sz="2200" b="0" dirty="0">
                <a:latin typeface="Times New Roman" panose="02020603050405020304" pitchFamily="18" charset="0"/>
                <a:ea typeface="+mn-ea"/>
                <a:cs typeface="Times New Roman" panose="02020603050405020304" pitchFamily="18" charset="0"/>
              </a:rPr>
              <a:t>roperty</a:t>
            </a:r>
            <a:r>
              <a:rPr lang="zh-CN" altLang="en-US" sz="2200" b="0" dirty="0">
                <a:latin typeface="Times New Roman" panose="02020603050405020304" pitchFamily="18" charset="0"/>
                <a:ea typeface="+mn-ea"/>
                <a:cs typeface="Times New Roman" panose="02020603050405020304" pitchFamily="18" charset="0"/>
              </a:rPr>
              <a:t>，</a:t>
            </a:r>
            <a:r>
              <a:rPr lang="en-US" altLang="zh-CN" sz="2200" b="0" dirty="0">
                <a:solidFill>
                  <a:srgbClr val="FF0000"/>
                </a:solidFill>
                <a:latin typeface="Times New Roman" panose="02020603050405020304" pitchFamily="18" charset="0"/>
                <a:ea typeface="+mn-ea"/>
                <a:cs typeface="Times New Roman" panose="02020603050405020304" pitchFamily="18" charset="0"/>
              </a:rPr>
              <a:t>IP</a:t>
            </a:r>
            <a:r>
              <a:rPr lang="zh-CN" altLang="en-US" sz="2200" b="0" dirty="0">
                <a:latin typeface="Times New Roman" panose="02020603050405020304" pitchFamily="18" charset="0"/>
                <a:ea typeface="+mn-ea"/>
                <a:cs typeface="Times New Roman" panose="02020603050405020304" pitchFamily="18" charset="0"/>
              </a:rPr>
              <a:t>）供应商。 </a:t>
            </a:r>
            <a:endParaRPr lang="zh-CN" altLang="en-US" sz="2200" b="0" dirty="0">
              <a:latin typeface="Times New Roman" panose="02020603050405020304" pitchFamily="18" charset="0"/>
              <a:ea typeface="+mn-ea"/>
              <a:cs typeface="Times New Roman" panose="02020603050405020304" pitchFamily="18" charset="0"/>
            </a:endParaRPr>
          </a:p>
          <a:p>
            <a:pPr algn="just">
              <a:lnSpc>
                <a:spcPct val="150000"/>
              </a:lnSpc>
              <a:spcBef>
                <a:spcPts val="600"/>
              </a:spcBef>
              <a:spcAft>
                <a:spcPts val="600"/>
              </a:spcAft>
              <a:buClrTx/>
              <a:buSzPct val="125000"/>
              <a:buFontTx/>
              <a:buBlip>
                <a:blip r:embed="rId1"/>
              </a:buBlip>
            </a:pPr>
            <a:r>
              <a:rPr lang="zh-CN" altLang="en-US" sz="2200" b="0" dirty="0">
                <a:latin typeface="Times New Roman" panose="02020603050405020304" pitchFamily="18" charset="0"/>
                <a:ea typeface="+mn-ea"/>
                <a:cs typeface="Times New Roman" panose="02020603050405020304" pitchFamily="18" charset="0"/>
              </a:rPr>
              <a:t> </a:t>
            </a:r>
            <a:r>
              <a:rPr lang="en-US" altLang="zh-CN" sz="2200" b="0" dirty="0">
                <a:latin typeface="Times New Roman" panose="02020603050405020304" pitchFamily="18" charset="0"/>
                <a:ea typeface="+mn-ea"/>
                <a:cs typeface="Times New Roman" panose="02020603050405020304" pitchFamily="18" charset="0"/>
              </a:rPr>
              <a:t>ARM</a:t>
            </a:r>
            <a:r>
              <a:rPr lang="zh-CN" altLang="en-US" sz="2200" b="0" dirty="0">
                <a:latin typeface="Times New Roman" panose="02020603050405020304" pitchFamily="18" charset="0"/>
                <a:ea typeface="+mn-ea"/>
                <a:cs typeface="Times New Roman" panose="02020603050405020304" pitchFamily="18" charset="0"/>
              </a:rPr>
              <a:t>公司本身不直接从事芯片生产，而是依靠转让微处理器、外围和系统芯片的设计技术给合作公司，由合作公司使用这些技术来生产各具特色的芯片。</a:t>
            </a:r>
            <a:endParaRPr lang="en-US" altLang="zh-CN" sz="2200" b="0" dirty="0">
              <a:latin typeface="Times New Roman" panose="02020603050405020304" pitchFamily="18" charset="0"/>
              <a:ea typeface="+mn-ea"/>
              <a:cs typeface="Times New Roman" panose="02020603050405020304" pitchFamily="18" charset="0"/>
            </a:endParaRPr>
          </a:p>
          <a:p>
            <a:pPr algn="just">
              <a:lnSpc>
                <a:spcPct val="135000"/>
              </a:lnSpc>
              <a:spcBef>
                <a:spcPts val="600"/>
              </a:spcBef>
              <a:spcAft>
                <a:spcPts val="600"/>
              </a:spcAft>
              <a:buClrTx/>
              <a:buSzPct val="125000"/>
              <a:buFontTx/>
              <a:buBlip>
                <a:blip r:embed="rId1"/>
              </a:buBlip>
            </a:pPr>
            <a:r>
              <a:rPr lang="en-US" altLang="zh-CN" sz="2200" b="0" dirty="0">
                <a:latin typeface="Times New Roman" panose="02020603050405020304" pitchFamily="18" charset="0"/>
                <a:ea typeface="+mn-ea"/>
                <a:cs typeface="Times New Roman" panose="02020603050405020304" pitchFamily="18" charset="0"/>
              </a:rPr>
              <a:t>ARM</a:t>
            </a:r>
            <a:r>
              <a:rPr lang="zh-CN" altLang="en-US" sz="2200" b="0" dirty="0">
                <a:latin typeface="Times New Roman" panose="02020603050405020304" pitchFamily="18" charset="0"/>
                <a:ea typeface="+mn-ea"/>
                <a:cs typeface="Times New Roman" panose="02020603050405020304" pitchFamily="18" charset="0"/>
              </a:rPr>
              <a:t>已成为移动通信、手持设备、多媒体数字消费等嵌入式解决方案事实上的标准。</a:t>
            </a:r>
            <a:endParaRPr lang="zh-CN" altLang="en-US" sz="2200" b="0" dirty="0">
              <a:latin typeface="Times New Roman" panose="02020603050405020304" pitchFamily="18" charset="0"/>
              <a:ea typeface="+mn-ea"/>
              <a:cs typeface="Times New Roman" panose="02020603050405020304" pitchFamily="18" charset="0"/>
            </a:endParaRPr>
          </a:p>
          <a:p>
            <a:pPr algn="just">
              <a:lnSpc>
                <a:spcPct val="135000"/>
              </a:lnSpc>
              <a:spcBef>
                <a:spcPts val="600"/>
              </a:spcBef>
              <a:spcAft>
                <a:spcPts val="600"/>
              </a:spcAft>
              <a:buClrTx/>
              <a:buSzPct val="125000"/>
              <a:buFontTx/>
              <a:buBlip>
                <a:blip r:embed="rId1"/>
              </a:buBlip>
            </a:pPr>
            <a:r>
              <a:rPr lang="zh-CN" altLang="en-US" sz="2200" b="0" dirty="0">
                <a:latin typeface="Times New Roman" panose="02020603050405020304" pitchFamily="18" charset="0"/>
                <a:ea typeface="+mn-ea"/>
                <a:cs typeface="Times New Roman" panose="02020603050405020304" pitchFamily="18" charset="0"/>
              </a:rPr>
              <a:t> </a:t>
            </a:r>
            <a:r>
              <a:rPr lang="en-US" altLang="zh-CN" sz="2200" b="0" dirty="0">
                <a:latin typeface="Times New Roman" panose="02020603050405020304" pitchFamily="18" charset="0"/>
                <a:ea typeface="+mn-ea"/>
                <a:cs typeface="Times New Roman" panose="02020603050405020304" pitchFamily="18" charset="0"/>
              </a:rPr>
              <a:t>ARM</a:t>
            </a:r>
            <a:r>
              <a:rPr lang="zh-CN" altLang="en-US" sz="2200" b="0" dirty="0">
                <a:latin typeface="Times New Roman" panose="02020603050405020304" pitchFamily="18" charset="0"/>
                <a:ea typeface="+mn-ea"/>
                <a:cs typeface="Times New Roman" panose="02020603050405020304" pitchFamily="18" charset="0"/>
              </a:rPr>
              <a:t>进入中国几年以来，已经与中兴、华为、东南大学、上海集成电路设计中心、中芯国际以及大唐签订了芯片核心技术授权协议。</a:t>
            </a:r>
            <a:endParaRPr lang="zh-CN" altLang="en-US" sz="2200" b="0" dirty="0">
              <a:latin typeface="Times New Roman" panose="02020603050405020304" pitchFamily="18" charset="0"/>
              <a:ea typeface="+mn-ea"/>
              <a:cs typeface="Times New Roman" panose="02020603050405020304" pitchFamily="18" charset="0"/>
            </a:endParaRPr>
          </a:p>
        </p:txBody>
      </p:sp>
      <p:sp>
        <p:nvSpPr>
          <p:cNvPr id="3" name="Rectangle 2"/>
          <p:cNvSpPr txBox="1">
            <a:spLocks noChangeArrowheads="1"/>
          </p:cNvSpPr>
          <p:nvPr/>
        </p:nvSpPr>
        <p:spPr bwMode="auto">
          <a:xfrm>
            <a:off x="11106" y="46037"/>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t>
            </a:r>
            <a:r>
              <a:rPr lang="zh-CN" altLang="en-US" kern="0" dirty="0"/>
              <a:t>典型的嵌入式处理器 </a:t>
            </a:r>
            <a:endParaRPr lang="zh-CN" altLang="en-US"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59461">
                                            <p:txEl>
                                              <p:pRg st="0" end="0"/>
                                            </p:txEl>
                                          </p:spTgt>
                                        </p:tgtEl>
                                        <p:attrNameLst>
                                          <p:attrName>style.visibility</p:attrName>
                                        </p:attrNameLst>
                                      </p:cBhvr>
                                      <p:to>
                                        <p:strVal val="visible"/>
                                      </p:to>
                                    </p:set>
                                    <p:animEffect transition="in" filter="checkerboard(across)">
                                      <p:cBhvr>
                                        <p:cTn id="7" dur="500"/>
                                        <p:tgtEl>
                                          <p:spTgt spid="65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59461">
                                            <p:txEl>
                                              <p:pRg st="1" end="1"/>
                                            </p:txEl>
                                          </p:spTgt>
                                        </p:tgtEl>
                                        <p:attrNameLst>
                                          <p:attrName>style.visibility</p:attrName>
                                        </p:attrNameLst>
                                      </p:cBhvr>
                                      <p:to>
                                        <p:strVal val="visible"/>
                                      </p:to>
                                    </p:set>
                                    <p:animEffect transition="in" filter="checkerboard(across)">
                                      <p:cBhvr>
                                        <p:cTn id="12" dur="500"/>
                                        <p:tgtEl>
                                          <p:spTgt spid="6594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59461">
                                            <p:txEl>
                                              <p:pRg st="2" end="2"/>
                                            </p:txEl>
                                          </p:spTgt>
                                        </p:tgtEl>
                                        <p:attrNameLst>
                                          <p:attrName>style.visibility</p:attrName>
                                        </p:attrNameLst>
                                      </p:cBhvr>
                                      <p:to>
                                        <p:strVal val="visible"/>
                                      </p:to>
                                    </p:set>
                                    <p:animEffect transition="in" filter="checkerboard(across)">
                                      <p:cBhvr>
                                        <p:cTn id="17" dur="500"/>
                                        <p:tgtEl>
                                          <p:spTgt spid="6594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59461">
                                            <p:txEl>
                                              <p:pRg st="3" end="3"/>
                                            </p:txEl>
                                          </p:spTgt>
                                        </p:tgtEl>
                                        <p:attrNameLst>
                                          <p:attrName>style.visibility</p:attrName>
                                        </p:attrNameLst>
                                      </p:cBhvr>
                                      <p:to>
                                        <p:strVal val="visible"/>
                                      </p:to>
                                    </p:set>
                                    <p:animEffect transition="in" filter="checkerboard(across)">
                                      <p:cBhvr>
                                        <p:cTn id="22" dur="500"/>
                                        <p:tgtEl>
                                          <p:spTgt spid="6594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51631" y="777812"/>
            <a:ext cx="6840538" cy="452438"/>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800" dirty="0">
                <a:solidFill>
                  <a:schemeClr val="tx1"/>
                </a:solidFill>
              </a:rPr>
              <a:t>1</a:t>
            </a:r>
            <a:r>
              <a:rPr lang="zh-CN" altLang="en-US" sz="2800" dirty="0">
                <a:solidFill>
                  <a:schemeClr val="tx1"/>
                </a:solidFill>
              </a:rPr>
              <a:t>）</a:t>
            </a:r>
            <a:r>
              <a:rPr lang="en-US" altLang="zh-CN" sz="2800" dirty="0">
                <a:solidFill>
                  <a:schemeClr val="tx1"/>
                </a:solidFill>
              </a:rPr>
              <a:t>ARM</a:t>
            </a:r>
            <a:r>
              <a:rPr lang="zh-CN" altLang="en-US" sz="2800" dirty="0">
                <a:solidFill>
                  <a:schemeClr val="tx1"/>
                </a:solidFill>
              </a:rPr>
              <a:t>处理器</a:t>
            </a:r>
            <a:endParaRPr lang="zh-CN" altLang="en-US" sz="2800" dirty="0">
              <a:solidFill>
                <a:schemeClr val="tx1"/>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04FEEAA-AE5D-44FE-A153-6895F3898321}"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670723" name="Text Box 3"/>
          <p:cNvSpPr txBox="1">
            <a:spLocks noChangeArrowheads="1"/>
          </p:cNvSpPr>
          <p:nvPr/>
        </p:nvSpPr>
        <p:spPr bwMode="auto">
          <a:xfrm>
            <a:off x="335360" y="1412776"/>
            <a:ext cx="11521280" cy="3489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5000"/>
              </a:lnSpc>
              <a:spcBef>
                <a:spcPts val="600"/>
              </a:spcBef>
              <a:spcAft>
                <a:spcPts val="600"/>
              </a:spcAft>
              <a:buClrTx/>
              <a:buSzPct val="125000"/>
              <a:buFontTx/>
              <a:buBlip>
                <a:blip r:embed="rId1"/>
              </a:buBlip>
            </a:pPr>
            <a:r>
              <a:rPr lang="en-US" altLang="zh-CN" dirty="0">
                <a:cs typeface="Times New Roman" panose="02020603050405020304" pitchFamily="18" charset="0"/>
              </a:rPr>
              <a:t> </a:t>
            </a:r>
            <a:r>
              <a:rPr lang="en-US" altLang="zh-CN" b="0" dirty="0">
                <a:latin typeface="Times New Roman" panose="02020603050405020304" pitchFamily="18" charset="0"/>
                <a:ea typeface="+mn-ea"/>
                <a:cs typeface="Times New Roman" panose="02020603050405020304" pitchFamily="18" charset="0"/>
              </a:rPr>
              <a:t>ARM</a:t>
            </a:r>
            <a:r>
              <a:rPr lang="zh-CN" altLang="en-US" b="0" dirty="0">
                <a:latin typeface="Times New Roman" panose="02020603050405020304" pitchFamily="18" charset="0"/>
                <a:ea typeface="+mn-ea"/>
                <a:cs typeface="Times New Roman" panose="02020603050405020304" pitchFamily="18" charset="0"/>
              </a:rPr>
              <a:t>处理器本身是</a:t>
            </a:r>
            <a:r>
              <a:rPr lang="en-US" altLang="zh-CN" b="0" dirty="0">
                <a:latin typeface="Times New Roman" panose="02020603050405020304" pitchFamily="18" charset="0"/>
                <a:ea typeface="+mn-ea"/>
                <a:cs typeface="Times New Roman" panose="02020603050405020304" pitchFamily="18" charset="0"/>
              </a:rPr>
              <a:t>16/32/64</a:t>
            </a:r>
            <a:r>
              <a:rPr lang="zh-CN" altLang="en-US" b="0" dirty="0">
                <a:latin typeface="Times New Roman" panose="02020603050405020304" pitchFamily="18" charset="0"/>
                <a:ea typeface="+mn-ea"/>
                <a:cs typeface="Times New Roman" panose="02020603050405020304" pitchFamily="18" charset="0"/>
              </a:rPr>
              <a:t>位设计，但也配备</a:t>
            </a:r>
            <a:r>
              <a:rPr lang="en-US" altLang="zh-CN" b="0" dirty="0">
                <a:latin typeface="Times New Roman" panose="02020603050405020304" pitchFamily="18" charset="0"/>
                <a:ea typeface="+mn-ea"/>
                <a:cs typeface="Times New Roman" panose="02020603050405020304" pitchFamily="18" charset="0"/>
              </a:rPr>
              <a:t>16</a:t>
            </a:r>
            <a:r>
              <a:rPr lang="zh-CN" altLang="en-US" b="0" dirty="0">
                <a:latin typeface="Times New Roman" panose="02020603050405020304" pitchFamily="18" charset="0"/>
                <a:ea typeface="+mn-ea"/>
                <a:cs typeface="Times New Roman" panose="02020603050405020304" pitchFamily="18" charset="0"/>
              </a:rPr>
              <a:t>位指令集 。</a:t>
            </a:r>
            <a:endParaRPr lang="zh-CN" altLang="en-US" b="0" dirty="0">
              <a:latin typeface="Times New Roman" panose="02020603050405020304" pitchFamily="18" charset="0"/>
              <a:ea typeface="+mn-ea"/>
              <a:cs typeface="Times New Roman" panose="02020603050405020304" pitchFamily="18" charset="0"/>
            </a:endParaRPr>
          </a:p>
          <a:p>
            <a:pPr algn="just" eaLnBrk="1" hangingPunct="1">
              <a:lnSpc>
                <a:spcPct val="135000"/>
              </a:lnSpc>
              <a:spcBef>
                <a:spcPts val="600"/>
              </a:spcBef>
              <a:spcAft>
                <a:spcPts val="600"/>
              </a:spcAft>
              <a:buClrTx/>
              <a:buSzPct val="125000"/>
              <a:buFontTx/>
              <a:buBlip>
                <a:blip r:embed="rId1"/>
              </a:buBlip>
            </a:pPr>
            <a:r>
              <a:rPr lang="zh-CN" altLang="en-US" b="0" dirty="0">
                <a:latin typeface="Times New Roman" panose="02020603050405020304" pitchFamily="18" charset="0"/>
                <a:ea typeface="+mn-ea"/>
                <a:cs typeface="Times New Roman" panose="02020603050405020304" pitchFamily="18" charset="0"/>
              </a:rPr>
              <a:t> </a:t>
            </a:r>
            <a:r>
              <a:rPr lang="en-US" altLang="zh-CN" b="0" dirty="0">
                <a:latin typeface="Times New Roman" panose="02020603050405020304" pitchFamily="18" charset="0"/>
                <a:ea typeface="+mn-ea"/>
                <a:cs typeface="Times New Roman" panose="02020603050405020304" pitchFamily="18" charset="0"/>
              </a:rPr>
              <a:t>ARM</a:t>
            </a:r>
            <a:r>
              <a:rPr lang="zh-CN" altLang="en-US" b="0" dirty="0">
                <a:latin typeface="Times New Roman" panose="02020603050405020304" pitchFamily="18" charset="0"/>
                <a:ea typeface="+mn-ea"/>
                <a:cs typeface="Times New Roman" panose="02020603050405020304" pitchFamily="18" charset="0"/>
              </a:rPr>
              <a:t>的</a:t>
            </a:r>
            <a:r>
              <a:rPr lang="en-US" altLang="zh-CN" b="0" dirty="0" err="1">
                <a:latin typeface="Times New Roman" panose="02020603050405020304" pitchFamily="18" charset="0"/>
                <a:ea typeface="+mn-ea"/>
                <a:cs typeface="Times New Roman" panose="02020603050405020304" pitchFamily="18" charset="0"/>
              </a:rPr>
              <a:t>Jazelle</a:t>
            </a:r>
            <a:r>
              <a:rPr lang="zh-CN" altLang="en-US" b="0" dirty="0">
                <a:latin typeface="Times New Roman" panose="02020603050405020304" pitchFamily="18" charset="0"/>
                <a:ea typeface="+mn-ea"/>
                <a:cs typeface="Times New Roman" panose="02020603050405020304" pitchFamily="18" charset="0"/>
              </a:rPr>
              <a:t>技术提供了</a:t>
            </a:r>
            <a:r>
              <a:rPr lang="en-US" altLang="zh-CN" b="0" dirty="0">
                <a:latin typeface="Times New Roman" panose="02020603050405020304" pitchFamily="18" charset="0"/>
                <a:ea typeface="+mn-ea"/>
                <a:cs typeface="Times New Roman" panose="02020603050405020304" pitchFamily="18" charset="0"/>
              </a:rPr>
              <a:t>Java</a:t>
            </a:r>
            <a:r>
              <a:rPr lang="zh-CN" altLang="en-US" b="0" dirty="0">
                <a:latin typeface="Times New Roman" panose="02020603050405020304" pitchFamily="18" charset="0"/>
                <a:ea typeface="+mn-ea"/>
                <a:cs typeface="Times New Roman" panose="02020603050405020304" pitchFamily="18" charset="0"/>
              </a:rPr>
              <a:t>加速，可得到比基于软件的</a:t>
            </a:r>
            <a:r>
              <a:rPr lang="en-US" altLang="zh-CN" b="0" dirty="0">
                <a:latin typeface="Times New Roman" panose="02020603050405020304" pitchFamily="18" charset="0"/>
                <a:ea typeface="+mn-ea"/>
                <a:cs typeface="Times New Roman" panose="02020603050405020304" pitchFamily="18" charset="0"/>
              </a:rPr>
              <a:t>Java</a:t>
            </a:r>
            <a:r>
              <a:rPr lang="zh-CN" altLang="en-US" b="0" dirty="0">
                <a:latin typeface="Times New Roman" panose="02020603050405020304" pitchFamily="18" charset="0"/>
                <a:ea typeface="+mn-ea"/>
                <a:cs typeface="Times New Roman" panose="02020603050405020304" pitchFamily="18" charset="0"/>
              </a:rPr>
              <a:t>虚拟机高得多的性能。</a:t>
            </a:r>
            <a:endParaRPr lang="zh-CN" altLang="en-US" b="0" dirty="0">
              <a:latin typeface="Times New Roman" panose="02020603050405020304" pitchFamily="18" charset="0"/>
              <a:ea typeface="+mn-ea"/>
              <a:cs typeface="Times New Roman" panose="02020603050405020304" pitchFamily="18" charset="0"/>
            </a:endParaRPr>
          </a:p>
          <a:p>
            <a:pPr algn="just" eaLnBrk="1" hangingPunct="1">
              <a:lnSpc>
                <a:spcPct val="135000"/>
              </a:lnSpc>
              <a:spcBef>
                <a:spcPts val="600"/>
              </a:spcBef>
              <a:spcAft>
                <a:spcPts val="600"/>
              </a:spcAft>
              <a:buClrTx/>
              <a:buSzPct val="125000"/>
              <a:buFontTx/>
              <a:buBlip>
                <a:blip r:embed="rId1"/>
              </a:buBlip>
            </a:pPr>
            <a:r>
              <a:rPr lang="zh-CN" altLang="en-US" b="0" dirty="0">
                <a:latin typeface="Times New Roman" panose="02020603050405020304" pitchFamily="18" charset="0"/>
                <a:ea typeface="+mn-ea"/>
                <a:cs typeface="Times New Roman" panose="02020603050405020304" pitchFamily="18" charset="0"/>
              </a:rPr>
              <a:t> </a:t>
            </a:r>
            <a:r>
              <a:rPr lang="en-US" altLang="zh-CN" b="0" dirty="0">
                <a:latin typeface="Times New Roman" panose="02020603050405020304" pitchFamily="18" charset="0"/>
                <a:ea typeface="+mn-ea"/>
                <a:cs typeface="Times New Roman" panose="02020603050405020304" pitchFamily="18" charset="0"/>
              </a:rPr>
              <a:t>ARM</a:t>
            </a:r>
            <a:r>
              <a:rPr lang="zh-CN" altLang="en-US" b="0" dirty="0">
                <a:latin typeface="Times New Roman" panose="02020603050405020304" pitchFamily="18" charset="0"/>
                <a:ea typeface="+mn-ea"/>
                <a:cs typeface="Times New Roman" panose="02020603050405020304" pitchFamily="18" charset="0"/>
              </a:rPr>
              <a:t>采用</a:t>
            </a:r>
            <a:r>
              <a:rPr lang="en-US" altLang="zh-CN" b="0" dirty="0">
                <a:latin typeface="Times New Roman" panose="02020603050405020304" pitchFamily="18" charset="0"/>
                <a:ea typeface="+mn-ea"/>
                <a:cs typeface="Times New Roman" panose="02020603050405020304" pitchFamily="18" charset="0"/>
              </a:rPr>
              <a:t>DSP</a:t>
            </a:r>
            <a:r>
              <a:rPr lang="zh-CN" altLang="en-US" b="0" dirty="0">
                <a:latin typeface="Times New Roman" panose="02020603050405020304" pitchFamily="18" charset="0"/>
                <a:ea typeface="+mn-ea"/>
                <a:cs typeface="Times New Roman" panose="02020603050405020304" pitchFamily="18" charset="0"/>
              </a:rPr>
              <a:t>指令集的扩充提供了增强的</a:t>
            </a:r>
            <a:r>
              <a:rPr lang="en-US" altLang="zh-CN" b="0" dirty="0">
                <a:latin typeface="Times New Roman" panose="02020603050405020304" pitchFamily="18" charset="0"/>
                <a:ea typeface="+mn-ea"/>
                <a:cs typeface="Times New Roman" panose="02020603050405020304" pitchFamily="18" charset="0"/>
              </a:rPr>
              <a:t>16</a:t>
            </a:r>
            <a:r>
              <a:rPr lang="zh-CN" altLang="en-US" b="0" dirty="0">
                <a:latin typeface="Times New Roman" panose="02020603050405020304" pitchFamily="18" charset="0"/>
                <a:ea typeface="+mn-ea"/>
                <a:cs typeface="Times New Roman" panose="02020603050405020304" pitchFamily="18" charset="0"/>
              </a:rPr>
              <a:t>位和</a:t>
            </a:r>
            <a:r>
              <a:rPr lang="en-US" altLang="zh-CN" b="0" dirty="0">
                <a:latin typeface="Times New Roman" panose="02020603050405020304" pitchFamily="18" charset="0"/>
                <a:ea typeface="+mn-ea"/>
                <a:cs typeface="Times New Roman" panose="02020603050405020304" pitchFamily="18" charset="0"/>
              </a:rPr>
              <a:t>32</a:t>
            </a:r>
            <a:r>
              <a:rPr lang="zh-CN" altLang="en-US" b="0" dirty="0">
                <a:latin typeface="Times New Roman" panose="02020603050405020304" pitchFamily="18" charset="0"/>
                <a:ea typeface="+mn-ea"/>
                <a:cs typeface="Times New Roman" panose="02020603050405020304" pitchFamily="18" charset="0"/>
              </a:rPr>
              <a:t>位算术运算能力，提高了性能和灵活性 。 </a:t>
            </a:r>
            <a:endParaRPr lang="zh-CN" altLang="en-US" b="0" dirty="0">
              <a:latin typeface="Times New Roman" panose="02020603050405020304" pitchFamily="18" charset="0"/>
              <a:ea typeface="+mn-ea"/>
              <a:cs typeface="Times New Roman" panose="02020603050405020304" pitchFamily="18" charset="0"/>
            </a:endParaRPr>
          </a:p>
          <a:p>
            <a:pPr algn="just" eaLnBrk="1" hangingPunct="1">
              <a:lnSpc>
                <a:spcPct val="135000"/>
              </a:lnSpc>
              <a:spcBef>
                <a:spcPts val="600"/>
              </a:spcBef>
              <a:spcAft>
                <a:spcPts val="600"/>
              </a:spcAft>
              <a:buClrTx/>
              <a:buSzPct val="125000"/>
              <a:buFontTx/>
              <a:buBlip>
                <a:blip r:embed="rId1"/>
              </a:buBlip>
            </a:pPr>
            <a:r>
              <a:rPr lang="zh-CN" altLang="en-US" b="0" dirty="0">
                <a:latin typeface="Times New Roman" panose="02020603050405020304" pitchFamily="18" charset="0"/>
                <a:ea typeface="+mn-ea"/>
                <a:cs typeface="Times New Roman" panose="02020603050405020304" pitchFamily="18" charset="0"/>
              </a:rPr>
              <a:t> </a:t>
            </a:r>
            <a:r>
              <a:rPr lang="en-US" altLang="zh-CN" b="0" dirty="0">
                <a:latin typeface="Times New Roman" panose="02020603050405020304" pitchFamily="18" charset="0"/>
                <a:ea typeface="+mn-ea"/>
                <a:cs typeface="Times New Roman" panose="02020603050405020304" pitchFamily="18" charset="0"/>
              </a:rPr>
              <a:t>ARM</a:t>
            </a:r>
            <a:r>
              <a:rPr lang="zh-CN" altLang="en-US" b="0" dirty="0">
                <a:latin typeface="Times New Roman" panose="02020603050405020304" pitchFamily="18" charset="0"/>
                <a:ea typeface="+mn-ea"/>
                <a:cs typeface="Times New Roman" panose="02020603050405020304" pitchFamily="18" charset="0"/>
              </a:rPr>
              <a:t>还提供了两个前沿特性</a:t>
            </a:r>
            <a:r>
              <a:rPr lang="en-US" altLang="zh-CN" b="0" dirty="0">
                <a:latin typeface="Times New Roman" panose="02020603050405020304" pitchFamily="18" charset="0"/>
                <a:ea typeface="+mn-ea"/>
                <a:cs typeface="Times New Roman" panose="02020603050405020304" pitchFamily="18" charset="0"/>
              </a:rPr>
              <a:t>——</a:t>
            </a:r>
            <a:r>
              <a:rPr lang="zh-CN" altLang="en-US" b="0" dirty="0">
                <a:latin typeface="Times New Roman" panose="02020603050405020304" pitchFamily="18" charset="0"/>
                <a:ea typeface="+mn-ea"/>
                <a:cs typeface="Times New Roman" panose="02020603050405020304" pitchFamily="18" charset="0"/>
              </a:rPr>
              <a:t>嵌入式</a:t>
            </a:r>
            <a:r>
              <a:rPr lang="en-US" altLang="zh-CN" b="0" dirty="0">
                <a:latin typeface="Times New Roman" panose="02020603050405020304" pitchFamily="18" charset="0"/>
                <a:ea typeface="+mn-ea"/>
                <a:cs typeface="Times New Roman" panose="02020603050405020304" pitchFamily="18" charset="0"/>
              </a:rPr>
              <a:t>ICE-RT</a:t>
            </a:r>
            <a:r>
              <a:rPr lang="zh-CN" altLang="en-US" b="0" dirty="0">
                <a:latin typeface="Times New Roman" panose="02020603050405020304" pitchFamily="18" charset="0"/>
                <a:ea typeface="+mn-ea"/>
                <a:cs typeface="Times New Roman" panose="02020603050405020304" pitchFamily="18" charset="0"/>
              </a:rPr>
              <a:t>逻辑和嵌入式跟踪宏核系列，用以辅助带嵌入式核的、高集成的</a:t>
            </a:r>
            <a:r>
              <a:rPr lang="en-US" altLang="zh-CN" b="0" dirty="0">
                <a:latin typeface="Times New Roman" panose="02020603050405020304" pitchFamily="18" charset="0"/>
                <a:ea typeface="+mn-ea"/>
                <a:cs typeface="Times New Roman" panose="02020603050405020304" pitchFamily="18" charset="0"/>
              </a:rPr>
              <a:t>SoC</a:t>
            </a:r>
            <a:r>
              <a:rPr lang="zh-CN" altLang="en-US" b="0" dirty="0">
                <a:latin typeface="Times New Roman" panose="02020603050405020304" pitchFamily="18" charset="0"/>
                <a:ea typeface="+mn-ea"/>
                <a:cs typeface="Times New Roman" panose="02020603050405020304" pitchFamily="18" charset="0"/>
              </a:rPr>
              <a:t>器件的调试。  </a:t>
            </a:r>
            <a:endParaRPr lang="zh-CN" altLang="en-US" b="0" dirty="0">
              <a:latin typeface="Times New Roman" panose="02020603050405020304" pitchFamily="18" charset="0"/>
              <a:ea typeface="+mn-ea"/>
              <a:cs typeface="Times New Roman" panose="02020603050405020304" pitchFamily="18" charset="0"/>
            </a:endParaRPr>
          </a:p>
        </p:txBody>
      </p:sp>
      <p:sp>
        <p:nvSpPr>
          <p:cNvPr id="3"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t>
            </a:r>
            <a:r>
              <a:rPr lang="zh-CN" altLang="en-US" kern="0" dirty="0"/>
              <a:t>典型的嵌入式处理器</a:t>
            </a:r>
            <a:endParaRPr lang="zh-CN" altLang="en-US"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670723">
                                            <p:txEl>
                                              <p:pRg st="0" end="0"/>
                                            </p:txEl>
                                          </p:spTgt>
                                        </p:tgtEl>
                                        <p:attrNameLst>
                                          <p:attrName>style.visibility</p:attrName>
                                        </p:attrNameLst>
                                      </p:cBhvr>
                                      <p:to>
                                        <p:strVal val="visible"/>
                                      </p:to>
                                    </p:set>
                                    <p:animEffect transition="in" filter="checkerboard(across)">
                                      <p:cBhvr>
                                        <p:cTn id="7" dur="500"/>
                                        <p:tgtEl>
                                          <p:spTgt spid="67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70723">
                                            <p:txEl>
                                              <p:pRg st="1" end="1"/>
                                            </p:txEl>
                                          </p:spTgt>
                                        </p:tgtEl>
                                        <p:attrNameLst>
                                          <p:attrName>style.visibility</p:attrName>
                                        </p:attrNameLst>
                                      </p:cBhvr>
                                      <p:to>
                                        <p:strVal val="visible"/>
                                      </p:to>
                                    </p:set>
                                    <p:animEffect transition="in" filter="checkerboard(across)">
                                      <p:cBhvr>
                                        <p:cTn id="12" dur="500"/>
                                        <p:tgtEl>
                                          <p:spTgt spid="67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70723">
                                            <p:txEl>
                                              <p:pRg st="2" end="2"/>
                                            </p:txEl>
                                          </p:spTgt>
                                        </p:tgtEl>
                                        <p:attrNameLst>
                                          <p:attrName>style.visibility</p:attrName>
                                        </p:attrNameLst>
                                      </p:cBhvr>
                                      <p:to>
                                        <p:strVal val="visible"/>
                                      </p:to>
                                    </p:set>
                                    <p:animEffect transition="in" filter="checkerboard(across)">
                                      <p:cBhvr>
                                        <p:cTn id="17" dur="500"/>
                                        <p:tgtEl>
                                          <p:spTgt spid="670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70723">
                                            <p:txEl>
                                              <p:pRg st="3" end="3"/>
                                            </p:txEl>
                                          </p:spTgt>
                                        </p:tgtEl>
                                        <p:attrNameLst>
                                          <p:attrName>style.visibility</p:attrName>
                                        </p:attrNameLst>
                                      </p:cBhvr>
                                      <p:to>
                                        <p:strVal val="visible"/>
                                      </p:to>
                                    </p:set>
                                    <p:animEffect transition="in" filter="checkerboard(across)">
                                      <p:cBhvr>
                                        <p:cTn id="22" dur="500"/>
                                        <p:tgtEl>
                                          <p:spTgt spid="67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1344" y="836712"/>
            <a:ext cx="7543800" cy="450850"/>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800" dirty="0">
                <a:solidFill>
                  <a:schemeClr val="tx1"/>
                </a:solidFill>
              </a:rPr>
              <a:t>2</a:t>
            </a:r>
            <a:r>
              <a:rPr lang="zh-CN" altLang="en-US" sz="2800" dirty="0">
                <a:solidFill>
                  <a:schemeClr val="tx1"/>
                </a:solidFill>
              </a:rPr>
              <a:t>）</a:t>
            </a:r>
            <a:r>
              <a:rPr lang="en-US" altLang="zh-CN" sz="2800" dirty="0">
                <a:solidFill>
                  <a:schemeClr val="tx1"/>
                </a:solidFill>
              </a:rPr>
              <a:t>PowerPC</a:t>
            </a:r>
            <a:r>
              <a:rPr lang="zh-CN" altLang="en-US" sz="2800" dirty="0">
                <a:solidFill>
                  <a:schemeClr val="tx1"/>
                </a:solidFill>
              </a:rPr>
              <a:t>处理器</a:t>
            </a:r>
            <a:endParaRPr lang="zh-CN" altLang="en-US" sz="2800" dirty="0">
              <a:solidFill>
                <a:schemeClr val="tx1"/>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E396DC4-FA0B-4DC5-A44B-63E620EDF1D0}"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672771" name="Text Box 3"/>
          <p:cNvSpPr txBox="1">
            <a:spLocks noChangeArrowheads="1"/>
          </p:cNvSpPr>
          <p:nvPr/>
        </p:nvSpPr>
        <p:spPr bwMode="auto">
          <a:xfrm>
            <a:off x="191344" y="1700213"/>
            <a:ext cx="11881320" cy="37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35000"/>
              </a:lnSpc>
              <a:spcBef>
                <a:spcPct val="50000"/>
              </a:spcBef>
              <a:spcAft>
                <a:spcPct val="50000"/>
              </a:spcAft>
              <a:buClrTx/>
              <a:buSzPct val="125000"/>
              <a:buFontTx/>
              <a:buBlip>
                <a:blip r:embed="rId1"/>
              </a:buBlip>
            </a:pPr>
            <a:r>
              <a:rPr lang="en-US" altLang="zh-CN" dirty="0">
                <a:cs typeface="Times New Roman" panose="02020603050405020304" pitchFamily="18" charset="0"/>
              </a:rPr>
              <a:t> </a:t>
            </a:r>
            <a:r>
              <a:rPr lang="en-US" altLang="zh-CN" b="0" dirty="0">
                <a:latin typeface="Times New Roman" panose="02020603050405020304" pitchFamily="18" charset="0"/>
                <a:ea typeface="+mn-ea"/>
                <a:cs typeface="Times New Roman" panose="02020603050405020304" pitchFamily="18" charset="0"/>
              </a:rPr>
              <a:t>POWER</a:t>
            </a:r>
            <a:r>
              <a:rPr lang="zh-CN" altLang="en-US" b="0" dirty="0">
                <a:latin typeface="Times New Roman" panose="02020603050405020304" pitchFamily="18" charset="0"/>
                <a:ea typeface="+mn-ea"/>
                <a:cs typeface="Times New Roman" panose="02020603050405020304" pitchFamily="18" charset="0"/>
              </a:rPr>
              <a:t>是</a:t>
            </a:r>
            <a:r>
              <a:rPr lang="en-US" altLang="zh-CN" b="0" dirty="0">
                <a:latin typeface="Times New Roman" panose="02020603050405020304" pitchFamily="18" charset="0"/>
                <a:ea typeface="+mn-ea"/>
                <a:cs typeface="Times New Roman" panose="02020603050405020304" pitchFamily="18" charset="0"/>
              </a:rPr>
              <a:t>1991</a:t>
            </a:r>
            <a:r>
              <a:rPr lang="zh-CN" altLang="en-US" b="0" dirty="0">
                <a:latin typeface="Times New Roman" panose="02020603050405020304" pitchFamily="18" charset="0"/>
                <a:ea typeface="+mn-ea"/>
                <a:cs typeface="Times New Roman" panose="02020603050405020304" pitchFamily="18" charset="0"/>
              </a:rPr>
              <a:t>年，</a:t>
            </a:r>
            <a:r>
              <a:rPr lang="en-US" altLang="zh-CN" b="0" dirty="0">
                <a:latin typeface="Times New Roman" panose="02020603050405020304" pitchFamily="18" charset="0"/>
                <a:ea typeface="+mn-ea"/>
                <a:cs typeface="Times New Roman" panose="02020603050405020304" pitchFamily="18" charset="0"/>
              </a:rPr>
              <a:t>Apple</a:t>
            </a:r>
            <a:r>
              <a:rPr lang="zh-CN" altLang="en-US"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IBM</a:t>
            </a:r>
            <a:r>
              <a:rPr lang="zh-CN" altLang="en-US"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Motorola</a:t>
            </a:r>
            <a:r>
              <a:rPr lang="zh-CN" altLang="en-US" b="0" dirty="0">
                <a:latin typeface="Times New Roman" panose="02020603050405020304" pitchFamily="18" charset="0"/>
                <a:ea typeface="+mn-ea"/>
                <a:cs typeface="Times New Roman" panose="02020603050405020304" pitchFamily="18" charset="0"/>
              </a:rPr>
              <a:t>组成的</a:t>
            </a:r>
            <a:r>
              <a:rPr lang="en-US" altLang="zh-CN" b="0" dirty="0">
                <a:latin typeface="Times New Roman" panose="02020603050405020304" pitchFamily="18" charset="0"/>
                <a:ea typeface="+mn-ea"/>
                <a:cs typeface="Times New Roman" panose="02020603050405020304" pitchFamily="18" charset="0"/>
              </a:rPr>
              <a:t>AIM</a:t>
            </a:r>
            <a:r>
              <a:rPr lang="zh-CN" altLang="en-US" b="0" dirty="0">
                <a:latin typeface="Times New Roman" panose="02020603050405020304" pitchFamily="18" charset="0"/>
                <a:ea typeface="+mn-ea"/>
                <a:cs typeface="Times New Roman" panose="02020603050405020304" pitchFamily="18" charset="0"/>
              </a:rPr>
              <a:t>联盟所发展出的微处理器架构。</a:t>
            </a:r>
            <a:r>
              <a:rPr lang="en-US" altLang="zh-CN" b="0" dirty="0">
                <a:latin typeface="Times New Roman" panose="02020603050405020304" pitchFamily="18" charset="0"/>
                <a:ea typeface="+mn-ea"/>
                <a:cs typeface="Times New Roman" panose="02020603050405020304" pitchFamily="18" charset="0"/>
              </a:rPr>
              <a:t>PowerPC</a:t>
            </a:r>
            <a:r>
              <a:rPr lang="zh-CN" altLang="en-US" b="0" dirty="0">
                <a:latin typeface="Times New Roman" panose="02020603050405020304" pitchFamily="18" charset="0"/>
                <a:ea typeface="+mn-ea"/>
                <a:cs typeface="Times New Roman" panose="02020603050405020304" pitchFamily="18" charset="0"/>
              </a:rPr>
              <a:t>是整个</a:t>
            </a:r>
            <a:r>
              <a:rPr lang="en-US" altLang="zh-CN" b="0" dirty="0">
                <a:latin typeface="Times New Roman" panose="02020603050405020304" pitchFamily="18" charset="0"/>
                <a:ea typeface="+mn-ea"/>
                <a:cs typeface="Times New Roman" panose="02020603050405020304" pitchFamily="18" charset="0"/>
              </a:rPr>
              <a:t>AIM</a:t>
            </a:r>
            <a:r>
              <a:rPr lang="zh-CN" altLang="en-US" b="0" dirty="0">
                <a:latin typeface="Times New Roman" panose="02020603050405020304" pitchFamily="18" charset="0"/>
                <a:ea typeface="+mn-ea"/>
                <a:cs typeface="Times New Roman" panose="02020603050405020304" pitchFamily="18" charset="0"/>
              </a:rPr>
              <a:t>联盟平台的一部分，并且是唯一的一部分。</a:t>
            </a:r>
            <a:endParaRPr lang="en-US" altLang="zh-CN" b="0" dirty="0">
              <a:latin typeface="Times New Roman" panose="02020603050405020304" pitchFamily="18" charset="0"/>
              <a:ea typeface="+mn-ea"/>
              <a:cs typeface="Times New Roman" panose="02020603050405020304" pitchFamily="18" charset="0"/>
            </a:endParaRPr>
          </a:p>
          <a:p>
            <a:pPr>
              <a:lnSpc>
                <a:spcPct val="135000"/>
              </a:lnSpc>
              <a:spcBef>
                <a:spcPct val="50000"/>
              </a:spcBef>
              <a:spcAft>
                <a:spcPct val="50000"/>
              </a:spcAft>
              <a:buClrTx/>
              <a:buSzPct val="125000"/>
              <a:buFontTx/>
              <a:buBlip>
                <a:blip r:embed="rId1"/>
              </a:buBlip>
            </a:pPr>
            <a:r>
              <a:rPr lang="en-US" altLang="zh-CN" b="0" dirty="0">
                <a:latin typeface="Times New Roman" panose="02020603050405020304" pitchFamily="18" charset="0"/>
                <a:ea typeface="+mn-ea"/>
                <a:cs typeface="Times New Roman" panose="02020603050405020304" pitchFamily="18" charset="0"/>
              </a:rPr>
              <a:t>PowerPC </a:t>
            </a:r>
            <a:r>
              <a:rPr lang="zh-CN" altLang="en-US" b="0" dirty="0">
                <a:latin typeface="Times New Roman" panose="02020603050405020304" pitchFamily="18" charset="0"/>
                <a:ea typeface="+mn-ea"/>
                <a:cs typeface="Times New Roman" panose="02020603050405020304" pitchFamily="18" charset="0"/>
              </a:rPr>
              <a:t>处理器有非常强的嵌入式表现，具有优异的性能、较低的能量损耗以及较低的散热量等特点。</a:t>
            </a:r>
            <a:endParaRPr lang="en-US" altLang="zh-CN" b="0" dirty="0">
              <a:latin typeface="Times New Roman" panose="02020603050405020304" pitchFamily="18" charset="0"/>
              <a:ea typeface="+mn-ea"/>
              <a:cs typeface="Times New Roman" panose="02020603050405020304" pitchFamily="18" charset="0"/>
            </a:endParaRPr>
          </a:p>
          <a:p>
            <a:pPr>
              <a:lnSpc>
                <a:spcPct val="135000"/>
              </a:lnSpc>
              <a:spcBef>
                <a:spcPct val="50000"/>
              </a:spcBef>
              <a:spcAft>
                <a:spcPct val="50000"/>
              </a:spcAft>
              <a:buClrTx/>
              <a:buSzPct val="125000"/>
              <a:buFontTx/>
              <a:buBlip>
                <a:blip r:embed="rId1"/>
              </a:buBlip>
            </a:pPr>
            <a:r>
              <a:rPr lang="en-US" altLang="zh-CN" b="0" dirty="0">
                <a:latin typeface="Times New Roman" panose="02020603050405020304" pitchFamily="18" charset="0"/>
                <a:ea typeface="+mn-ea"/>
                <a:cs typeface="Times New Roman" panose="02020603050405020304" pitchFamily="18" charset="0"/>
              </a:rPr>
              <a:t>Motorola</a:t>
            </a:r>
            <a:r>
              <a:rPr lang="zh-CN" altLang="en-US" b="0" dirty="0">
                <a:latin typeface="Times New Roman" panose="02020603050405020304" pitchFamily="18" charset="0"/>
                <a:ea typeface="+mn-ea"/>
                <a:cs typeface="Times New Roman" panose="02020603050405020304" pitchFamily="18" charset="0"/>
              </a:rPr>
              <a:t>的基于</a:t>
            </a:r>
            <a:r>
              <a:rPr lang="en-US" altLang="zh-CN" b="0" dirty="0">
                <a:latin typeface="Times New Roman" panose="02020603050405020304" pitchFamily="18" charset="0"/>
                <a:ea typeface="+mn-ea"/>
                <a:cs typeface="Times New Roman" panose="02020603050405020304" pitchFamily="18" charset="0"/>
              </a:rPr>
              <a:t>PowerPC</a:t>
            </a:r>
            <a:r>
              <a:rPr lang="zh-CN" altLang="en-US" b="0" dirty="0">
                <a:latin typeface="Times New Roman" panose="02020603050405020304" pitchFamily="18" charset="0"/>
                <a:ea typeface="+mn-ea"/>
                <a:cs typeface="Times New Roman" panose="02020603050405020304" pitchFamily="18" charset="0"/>
              </a:rPr>
              <a:t>体系结构的嵌入式处理器芯片有</a:t>
            </a:r>
            <a:r>
              <a:rPr lang="en-US" altLang="zh-CN" b="0" dirty="0">
                <a:latin typeface="Times New Roman" panose="02020603050405020304" pitchFamily="18" charset="0"/>
                <a:ea typeface="+mn-ea"/>
                <a:cs typeface="Times New Roman" panose="02020603050405020304" pitchFamily="18" charset="0"/>
              </a:rPr>
              <a:t>MPC505</a:t>
            </a:r>
            <a:r>
              <a:rPr lang="zh-CN" altLang="en-US"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821</a:t>
            </a:r>
            <a:r>
              <a:rPr lang="zh-CN" altLang="en-US"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850</a:t>
            </a:r>
            <a:r>
              <a:rPr lang="zh-CN" altLang="en-US"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860</a:t>
            </a:r>
            <a:r>
              <a:rPr lang="zh-CN" altLang="en-US"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8240</a:t>
            </a:r>
            <a:r>
              <a:rPr lang="zh-CN" altLang="en-US"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8245</a:t>
            </a:r>
            <a:r>
              <a:rPr lang="zh-CN" altLang="en-US"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8260</a:t>
            </a:r>
            <a:r>
              <a:rPr lang="zh-CN" altLang="en-US"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8560</a:t>
            </a:r>
            <a:r>
              <a:rPr lang="zh-CN" altLang="en-US" b="0" dirty="0">
                <a:latin typeface="Times New Roman" panose="02020603050405020304" pitchFamily="18" charset="0"/>
                <a:ea typeface="+mn-ea"/>
                <a:cs typeface="Times New Roman" panose="02020603050405020304" pitchFamily="18" charset="0"/>
              </a:rPr>
              <a:t>等近几十种产品</a:t>
            </a:r>
            <a:r>
              <a:rPr lang="zh-CN" altLang="en-US" dirty="0">
                <a:latin typeface="Times New Roman" panose="02020603050405020304" pitchFamily="18" charset="0"/>
                <a:ea typeface="+mn-ea"/>
                <a:cs typeface="Times New Roman" panose="02020603050405020304" pitchFamily="18" charset="0"/>
              </a:rPr>
              <a:t>。</a:t>
            </a:r>
            <a:endParaRPr lang="zh-CN" altLang="en-US"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t>
            </a:r>
            <a:r>
              <a:rPr lang="zh-CN" altLang="en-US" kern="0" dirty="0"/>
              <a:t>典型的嵌入式处理器</a:t>
            </a:r>
            <a:endParaRPr lang="zh-CN" altLang="en-US"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672771">
                                            <p:txEl>
                                              <p:pRg st="0" end="0"/>
                                            </p:txEl>
                                          </p:spTgt>
                                        </p:tgtEl>
                                        <p:attrNameLst>
                                          <p:attrName>style.visibility</p:attrName>
                                        </p:attrNameLst>
                                      </p:cBhvr>
                                      <p:to>
                                        <p:strVal val="visible"/>
                                      </p:to>
                                    </p:set>
                                    <p:animEffect transition="in" filter="diamond(in)">
                                      <p:cBhvr>
                                        <p:cTn id="7" dur="500"/>
                                        <p:tgtEl>
                                          <p:spTgt spid="672771">
                                            <p:txEl>
                                              <p:pRg st="0" end="0"/>
                                            </p:txEl>
                                          </p:spTgt>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672771">
                                            <p:txEl>
                                              <p:pRg st="1" end="1"/>
                                            </p:txEl>
                                          </p:spTgt>
                                        </p:tgtEl>
                                        <p:attrNameLst>
                                          <p:attrName>style.visibility</p:attrName>
                                        </p:attrNameLst>
                                      </p:cBhvr>
                                      <p:to>
                                        <p:strVal val="visible"/>
                                      </p:to>
                                    </p:set>
                                    <p:animEffect transition="in" filter="diamond(in)">
                                      <p:cBhvr>
                                        <p:cTn id="11" dur="500"/>
                                        <p:tgtEl>
                                          <p:spTgt spid="672771">
                                            <p:txEl>
                                              <p:pRg st="1" end="1"/>
                                            </p:txEl>
                                          </p:spTgt>
                                        </p:tgtEl>
                                      </p:cBhvr>
                                    </p:animEffect>
                                  </p:childTnLst>
                                </p:cTn>
                              </p:par>
                            </p:childTnLst>
                          </p:cTn>
                        </p:par>
                        <p:par>
                          <p:cTn id="12" fill="hold">
                            <p:stCondLst>
                              <p:cond delay="1000"/>
                            </p:stCondLst>
                            <p:childTnLst>
                              <p:par>
                                <p:cTn id="13" presetID="8" presetClass="entr" presetSubtype="16" fill="hold" nodeType="afterEffect">
                                  <p:stCondLst>
                                    <p:cond delay="0"/>
                                  </p:stCondLst>
                                  <p:childTnLst>
                                    <p:set>
                                      <p:cBhvr>
                                        <p:cTn id="14" dur="1" fill="hold">
                                          <p:stCondLst>
                                            <p:cond delay="0"/>
                                          </p:stCondLst>
                                        </p:cTn>
                                        <p:tgtEl>
                                          <p:spTgt spid="672771">
                                            <p:txEl>
                                              <p:pRg st="2" end="2"/>
                                            </p:txEl>
                                          </p:spTgt>
                                        </p:tgtEl>
                                        <p:attrNameLst>
                                          <p:attrName>style.visibility</p:attrName>
                                        </p:attrNameLst>
                                      </p:cBhvr>
                                      <p:to>
                                        <p:strVal val="visible"/>
                                      </p:to>
                                    </p:set>
                                    <p:animEffect transition="in" filter="diamond(in)">
                                      <p:cBhvr>
                                        <p:cTn id="15" dur="500"/>
                                        <p:tgtEl>
                                          <p:spTgt spid="67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9336" y="803882"/>
            <a:ext cx="7488237" cy="595312"/>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800" dirty="0">
                <a:solidFill>
                  <a:schemeClr val="tx1"/>
                </a:solidFill>
              </a:rPr>
              <a:t>3</a:t>
            </a:r>
            <a:r>
              <a:rPr lang="zh-CN" altLang="en-US" sz="2800" dirty="0">
                <a:solidFill>
                  <a:schemeClr val="tx1"/>
                </a:solidFill>
              </a:rPr>
              <a:t>）</a:t>
            </a:r>
            <a:r>
              <a:rPr lang="en-US" altLang="zh-CN" sz="2800" dirty="0">
                <a:solidFill>
                  <a:schemeClr val="tx1"/>
                </a:solidFill>
              </a:rPr>
              <a:t> MIPS</a:t>
            </a:r>
            <a:r>
              <a:rPr lang="zh-CN" altLang="en-US" sz="2800" dirty="0">
                <a:solidFill>
                  <a:schemeClr val="tx1"/>
                </a:solidFill>
              </a:rPr>
              <a:t>处理器</a:t>
            </a:r>
            <a:r>
              <a:rPr lang="zh-CN" altLang="en-US" sz="2400" dirty="0">
                <a:solidFill>
                  <a:schemeClr val="tx1"/>
                </a:solidFill>
              </a:rPr>
              <a:t> </a:t>
            </a:r>
            <a:endParaRPr lang="zh-CN" altLang="en-US" sz="2400" dirty="0">
              <a:solidFill>
                <a:schemeClr val="tx1"/>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E82A948-2ADB-4A3A-82AD-BA50EC06CAF1}"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674819" name="Text Box 3"/>
          <p:cNvSpPr txBox="1">
            <a:spLocks noChangeArrowheads="1"/>
          </p:cNvSpPr>
          <p:nvPr/>
        </p:nvSpPr>
        <p:spPr bwMode="auto">
          <a:xfrm>
            <a:off x="191344" y="1522413"/>
            <a:ext cx="11737304" cy="4318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ts val="0"/>
              </a:spcBef>
              <a:spcAft>
                <a:spcPts val="0"/>
              </a:spcAft>
              <a:buClrTx/>
              <a:buSzPct val="125000"/>
              <a:buFontTx/>
              <a:buBlip>
                <a:blip r:embed="rId1"/>
              </a:buBlip>
            </a:pPr>
            <a:r>
              <a:rPr lang="en-US" altLang="zh-CN" sz="2000" dirty="0">
                <a:cs typeface="Times New Roman" panose="02020603050405020304" pitchFamily="18" charset="0"/>
              </a:rPr>
              <a:t> </a:t>
            </a:r>
            <a:r>
              <a:rPr lang="en-US" altLang="zh-CN" sz="2000" b="0" dirty="0">
                <a:solidFill>
                  <a:srgbClr val="FF0000"/>
                </a:solidFill>
                <a:latin typeface="Times New Roman" panose="02020603050405020304" pitchFamily="18" charset="0"/>
                <a:ea typeface="+mn-ea"/>
                <a:cs typeface="Times New Roman" panose="02020603050405020304" pitchFamily="18" charset="0"/>
              </a:rPr>
              <a:t>MIPS</a:t>
            </a:r>
            <a:r>
              <a:rPr lang="zh-CN" altLang="en-US" sz="2000" b="0" dirty="0">
                <a:latin typeface="Times New Roman" panose="02020603050405020304" pitchFamily="18" charset="0"/>
                <a:ea typeface="+mn-ea"/>
                <a:cs typeface="Times New Roman" panose="02020603050405020304" pitchFamily="18" charset="0"/>
              </a:rPr>
              <a:t>是</a:t>
            </a:r>
            <a:r>
              <a:rPr lang="en-US" altLang="zh-CN" sz="2000" b="0" dirty="0">
                <a:latin typeface="Times New Roman" panose="02020603050405020304" pitchFamily="18" charset="0"/>
                <a:ea typeface="+mn-ea"/>
                <a:cs typeface="Times New Roman" panose="02020603050405020304" pitchFamily="18" charset="0"/>
              </a:rPr>
              <a:t>Microprocessor without Interlocked Pipeline Stages</a:t>
            </a:r>
            <a:r>
              <a:rPr lang="zh-CN" altLang="en-US" sz="2000" b="0" dirty="0">
                <a:latin typeface="Times New Roman" panose="02020603050405020304" pitchFamily="18" charset="0"/>
                <a:ea typeface="+mn-ea"/>
                <a:cs typeface="Times New Roman" panose="02020603050405020304" pitchFamily="18" charset="0"/>
              </a:rPr>
              <a:t>的缩写，即“无</a:t>
            </a:r>
            <a:r>
              <a:rPr lang="zh-CN" altLang="en-US" sz="2000" b="0" dirty="0">
                <a:solidFill>
                  <a:srgbClr val="FF0000"/>
                </a:solidFill>
                <a:latin typeface="Times New Roman" panose="02020603050405020304" pitchFamily="18" charset="0"/>
                <a:ea typeface="+mn-ea"/>
                <a:cs typeface="Times New Roman" panose="02020603050405020304" pitchFamily="18" charset="0"/>
              </a:rPr>
              <a:t>内部互锁流水级的微处理器</a:t>
            </a:r>
            <a:r>
              <a:rPr lang="zh-CN" altLang="en-US" sz="2000" b="0" dirty="0">
                <a:latin typeface="Times New Roman" panose="02020603050405020304" pitchFamily="18" charset="0"/>
                <a:ea typeface="+mn-ea"/>
                <a:cs typeface="Times New Roman" panose="02020603050405020304" pitchFamily="18" charset="0"/>
              </a:rPr>
              <a:t>”。 </a:t>
            </a:r>
            <a:r>
              <a:rPr lang="en-US" altLang="zh-CN" sz="2000" b="0" dirty="0">
                <a:latin typeface="Times New Roman" panose="02020603050405020304" pitchFamily="18" charset="0"/>
                <a:ea typeface="+mn-ea"/>
                <a:cs typeface="Times New Roman" panose="02020603050405020304" pitchFamily="18" charset="0"/>
              </a:rPr>
              <a:t>MIPS</a:t>
            </a:r>
            <a:r>
              <a:rPr lang="zh-CN" altLang="en-US" sz="2000" b="0" dirty="0">
                <a:latin typeface="Times New Roman" panose="02020603050405020304" pitchFamily="18" charset="0"/>
                <a:ea typeface="+mn-ea"/>
                <a:cs typeface="Times New Roman" panose="02020603050405020304" pitchFamily="18" charset="0"/>
              </a:rPr>
              <a:t>的机制是尽量利用软件办法避免流水线中的数据相关问题，最早在</a:t>
            </a:r>
            <a:r>
              <a:rPr lang="en-US" altLang="zh-CN" sz="2000" b="0" dirty="0">
                <a:latin typeface="Times New Roman" panose="02020603050405020304" pitchFamily="18" charset="0"/>
                <a:ea typeface="+mn-ea"/>
                <a:cs typeface="Times New Roman" panose="02020603050405020304" pitchFamily="18" charset="0"/>
              </a:rPr>
              <a:t>80</a:t>
            </a:r>
            <a:r>
              <a:rPr lang="zh-CN" altLang="en-US" sz="2000" b="0" dirty="0">
                <a:latin typeface="Times New Roman" panose="02020603050405020304" pitchFamily="18" charset="0"/>
                <a:ea typeface="+mn-ea"/>
                <a:cs typeface="Times New Roman" panose="02020603050405020304" pitchFamily="18" charset="0"/>
              </a:rPr>
              <a:t>年代初期由斯坦福（</a:t>
            </a:r>
            <a:r>
              <a:rPr lang="en-US" altLang="zh-CN" sz="2000" b="0" dirty="0">
                <a:latin typeface="Times New Roman" panose="02020603050405020304" pitchFamily="18" charset="0"/>
                <a:ea typeface="+mn-ea"/>
                <a:cs typeface="Times New Roman" panose="02020603050405020304" pitchFamily="18" charset="0"/>
              </a:rPr>
              <a:t>Stanford</a:t>
            </a:r>
            <a:r>
              <a:rPr lang="zh-CN" altLang="en-US" sz="2000" b="0" dirty="0">
                <a:latin typeface="Times New Roman" panose="02020603050405020304" pitchFamily="18" charset="0"/>
                <a:ea typeface="+mn-ea"/>
                <a:cs typeface="Times New Roman" panose="02020603050405020304" pitchFamily="18" charset="0"/>
              </a:rPr>
              <a:t>）大学</a:t>
            </a:r>
            <a:r>
              <a:rPr lang="en-US" altLang="zh-CN" sz="2000" b="0" dirty="0">
                <a:latin typeface="Times New Roman" panose="02020603050405020304" pitchFamily="18" charset="0"/>
                <a:ea typeface="+mn-ea"/>
                <a:cs typeface="Times New Roman" panose="02020603050405020304" pitchFamily="18" charset="0"/>
              </a:rPr>
              <a:t>Hennessy</a:t>
            </a:r>
            <a:r>
              <a:rPr lang="zh-CN" altLang="en-US" sz="2000" b="0" dirty="0">
                <a:latin typeface="Times New Roman" panose="02020603050405020304" pitchFamily="18" charset="0"/>
                <a:ea typeface="+mn-ea"/>
                <a:cs typeface="Times New Roman" panose="02020603050405020304" pitchFamily="18" charset="0"/>
              </a:rPr>
              <a:t>教授领导的研究小组研制出来的。 </a:t>
            </a:r>
            <a:endParaRPr lang="en-US" altLang="zh-CN" sz="2000" b="0" dirty="0">
              <a:latin typeface="Times New Roman" panose="02020603050405020304" pitchFamily="18" charset="0"/>
              <a:ea typeface="+mn-ea"/>
              <a:cs typeface="Times New Roman" panose="02020603050405020304" pitchFamily="18" charset="0"/>
            </a:endParaRPr>
          </a:p>
          <a:p>
            <a:pPr eaLnBrk="1" hangingPunct="1">
              <a:lnSpc>
                <a:spcPct val="200000"/>
              </a:lnSpc>
              <a:spcBef>
                <a:spcPts val="0"/>
              </a:spcBef>
              <a:spcAft>
                <a:spcPts val="0"/>
              </a:spcAft>
              <a:buClrTx/>
              <a:buSzPct val="125000"/>
              <a:buFontTx/>
              <a:buBlip>
                <a:blip r:embed="rId1"/>
              </a:buBlip>
            </a:pPr>
            <a:r>
              <a:rPr lang="zh-CN" altLang="en-US" sz="2000" b="0" dirty="0">
                <a:latin typeface="Times New Roman" panose="02020603050405020304" pitchFamily="18" charset="0"/>
                <a:ea typeface="+mn-ea"/>
                <a:cs typeface="Times New Roman" panose="02020603050405020304" pitchFamily="18" charset="0"/>
              </a:rPr>
              <a:t>在嵌入式应用方面，</a:t>
            </a:r>
            <a:r>
              <a:rPr lang="en-US" altLang="zh-CN" sz="2000" b="0" dirty="0">
                <a:latin typeface="Times New Roman" panose="02020603050405020304" pitchFamily="18" charset="0"/>
                <a:ea typeface="+mn-ea"/>
                <a:cs typeface="Times New Roman" panose="02020603050405020304" pitchFamily="18" charset="0"/>
              </a:rPr>
              <a:t>MIPS</a:t>
            </a:r>
            <a:r>
              <a:rPr lang="zh-CN" altLang="en-US" sz="2000" b="0" dirty="0">
                <a:latin typeface="Times New Roman" panose="02020603050405020304" pitchFamily="18" charset="0"/>
                <a:ea typeface="+mn-ea"/>
                <a:cs typeface="Times New Roman" panose="02020603050405020304" pitchFamily="18" charset="0"/>
              </a:rPr>
              <a:t>系列微处理器是目前仅次于</a:t>
            </a:r>
            <a:r>
              <a:rPr lang="en-US" altLang="zh-CN" sz="2000" b="0" dirty="0">
                <a:latin typeface="Times New Roman" panose="02020603050405020304" pitchFamily="18" charset="0"/>
                <a:ea typeface="+mn-ea"/>
                <a:cs typeface="Times New Roman" panose="02020603050405020304" pitchFamily="18" charset="0"/>
              </a:rPr>
              <a:t>ARM</a:t>
            </a:r>
            <a:r>
              <a:rPr lang="zh-CN" altLang="en-US" sz="2000" b="0" dirty="0">
                <a:latin typeface="Times New Roman" panose="02020603050405020304" pitchFamily="18" charset="0"/>
                <a:ea typeface="+mn-ea"/>
                <a:cs typeface="Times New Roman" panose="02020603050405020304" pitchFamily="18" charset="0"/>
              </a:rPr>
              <a:t>的使用最广泛的处理器之一，其应用领域覆盖机顶盒、游戏机、路由器、激光打印机、掌上电脑等各个方面。</a:t>
            </a:r>
            <a:endParaRPr lang="zh-CN" altLang="en-US" sz="2000" b="0" dirty="0">
              <a:latin typeface="Times New Roman" panose="02020603050405020304" pitchFamily="18" charset="0"/>
              <a:ea typeface="+mn-ea"/>
              <a:cs typeface="Times New Roman" panose="02020603050405020304" pitchFamily="18" charset="0"/>
            </a:endParaRPr>
          </a:p>
          <a:p>
            <a:pPr eaLnBrk="1" hangingPunct="1">
              <a:lnSpc>
                <a:spcPct val="200000"/>
              </a:lnSpc>
              <a:spcBef>
                <a:spcPts val="0"/>
              </a:spcBef>
              <a:spcAft>
                <a:spcPts val="0"/>
              </a:spcAft>
              <a:buClrTx/>
              <a:buSzPct val="125000"/>
              <a:buFontTx/>
              <a:buBlip>
                <a:blip r:embed="rId1"/>
              </a:buBlip>
            </a:pPr>
            <a:r>
              <a:rPr lang="zh-CN" altLang="en-US" sz="2000" b="0" dirty="0">
                <a:latin typeface="Times New Roman" panose="02020603050405020304" pitchFamily="18" charset="0"/>
                <a:ea typeface="+mn-ea"/>
                <a:cs typeface="Times New Roman" panose="02020603050405020304" pitchFamily="18" charset="0"/>
              </a:rPr>
              <a:t> </a:t>
            </a:r>
            <a:r>
              <a:rPr lang="en-US" altLang="zh-CN" sz="2000" b="0" dirty="0">
                <a:latin typeface="Times New Roman" panose="02020603050405020304" pitchFamily="18" charset="0"/>
                <a:ea typeface="+mn-ea"/>
                <a:cs typeface="Times New Roman" panose="02020603050405020304" pitchFamily="18" charset="0"/>
              </a:rPr>
              <a:t>MIPS</a:t>
            </a:r>
            <a:r>
              <a:rPr lang="zh-CN" altLang="en-US" sz="2000" b="0" dirty="0">
                <a:latin typeface="Times New Roman" panose="02020603050405020304" pitchFamily="18" charset="0"/>
                <a:ea typeface="+mn-ea"/>
                <a:cs typeface="Times New Roman" panose="02020603050405020304" pitchFamily="18" charset="0"/>
              </a:rPr>
              <a:t>的系统结构及设计理念比较先进，强调软硬件协同提供性能，同时简化硬件设计。</a:t>
            </a:r>
            <a:endParaRPr lang="zh-CN" altLang="en-US" sz="2000" b="0" dirty="0">
              <a:latin typeface="Times New Roman" panose="02020603050405020304" pitchFamily="18" charset="0"/>
              <a:ea typeface="+mn-ea"/>
              <a:cs typeface="Times New Roman" panose="02020603050405020304" pitchFamily="18" charset="0"/>
            </a:endParaRPr>
          </a:p>
          <a:p>
            <a:pPr eaLnBrk="1" hangingPunct="1">
              <a:lnSpc>
                <a:spcPct val="200000"/>
              </a:lnSpc>
              <a:spcBef>
                <a:spcPts val="0"/>
              </a:spcBef>
              <a:spcAft>
                <a:spcPts val="0"/>
              </a:spcAft>
              <a:buClrTx/>
              <a:buSzPct val="125000"/>
              <a:buFontTx/>
              <a:buBlip>
                <a:blip r:embed="rId1"/>
              </a:buBlip>
            </a:pPr>
            <a:r>
              <a:rPr lang="zh-CN" altLang="en-US" sz="2000" b="0" dirty="0">
                <a:latin typeface="Times New Roman" panose="02020603050405020304" pitchFamily="18" charset="0"/>
                <a:ea typeface="+mn-ea"/>
                <a:cs typeface="Times New Roman" panose="02020603050405020304" pitchFamily="18" charset="0"/>
              </a:rPr>
              <a:t> </a:t>
            </a:r>
            <a:r>
              <a:rPr lang="en-US" altLang="zh-CN" sz="2000" b="0" dirty="0">
                <a:latin typeface="Times New Roman" panose="02020603050405020304" pitchFamily="18" charset="0"/>
                <a:ea typeface="+mn-ea"/>
                <a:cs typeface="Times New Roman" panose="02020603050405020304" pitchFamily="18" charset="0"/>
              </a:rPr>
              <a:t>MIPS IDF(MIPS Integrated Development Framework)</a:t>
            </a:r>
            <a:r>
              <a:rPr lang="zh-CN" altLang="en-US" sz="2000" b="0" dirty="0">
                <a:latin typeface="Times New Roman" panose="02020603050405020304" pitchFamily="18" charset="0"/>
                <a:ea typeface="+mn-ea"/>
                <a:cs typeface="Times New Roman" panose="02020603050405020304" pitchFamily="18" charset="0"/>
              </a:rPr>
              <a:t>集成开发工具，特别适用于嵌入式系统的开发。</a:t>
            </a:r>
            <a:endParaRPr lang="zh-CN" altLang="en-US" sz="2000" b="0" dirty="0">
              <a:latin typeface="Times New Roman" panose="02020603050405020304" pitchFamily="18" charset="0"/>
              <a:ea typeface="+mn-ea"/>
              <a:cs typeface="Times New Roman" panose="02020603050405020304" pitchFamily="18" charset="0"/>
            </a:endParaRPr>
          </a:p>
        </p:txBody>
      </p:sp>
      <p:sp>
        <p:nvSpPr>
          <p:cNvPr id="3"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t>
            </a:r>
            <a:r>
              <a:rPr lang="zh-CN" altLang="en-US" kern="0" dirty="0"/>
              <a:t>典型的嵌入式处理器</a:t>
            </a:r>
            <a:endParaRPr lang="zh-CN" altLang="en-US"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674819">
                                            <p:txEl>
                                              <p:pRg st="0" end="0"/>
                                            </p:txEl>
                                          </p:spTgt>
                                        </p:tgtEl>
                                        <p:attrNameLst>
                                          <p:attrName>style.visibility</p:attrName>
                                        </p:attrNameLst>
                                      </p:cBhvr>
                                      <p:to>
                                        <p:strVal val="visible"/>
                                      </p:to>
                                    </p:set>
                                    <p:animEffect transition="in" filter="box(out)">
                                      <p:cBhvr>
                                        <p:cTn id="7" dur="500"/>
                                        <p:tgtEl>
                                          <p:spTgt spid="674819">
                                            <p:txEl>
                                              <p:pRg st="0" end="0"/>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674819">
                                            <p:txEl>
                                              <p:pRg st="1" end="1"/>
                                            </p:txEl>
                                          </p:spTgt>
                                        </p:tgtEl>
                                        <p:attrNameLst>
                                          <p:attrName>style.visibility</p:attrName>
                                        </p:attrNameLst>
                                      </p:cBhvr>
                                      <p:to>
                                        <p:strVal val="visible"/>
                                      </p:to>
                                    </p:set>
                                    <p:animEffect transition="in" filter="box(out)">
                                      <p:cBhvr>
                                        <p:cTn id="11" dur="500"/>
                                        <p:tgtEl>
                                          <p:spTgt spid="674819">
                                            <p:txEl>
                                              <p:pRg st="1" end="1"/>
                                            </p:txEl>
                                          </p:spTgt>
                                        </p:tgtEl>
                                      </p:cBhvr>
                                    </p:animEffect>
                                  </p:child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674819">
                                            <p:txEl>
                                              <p:pRg st="2" end="2"/>
                                            </p:txEl>
                                          </p:spTgt>
                                        </p:tgtEl>
                                        <p:attrNameLst>
                                          <p:attrName>style.visibility</p:attrName>
                                        </p:attrNameLst>
                                      </p:cBhvr>
                                      <p:to>
                                        <p:strVal val="visible"/>
                                      </p:to>
                                    </p:set>
                                    <p:animEffect transition="in" filter="box(out)">
                                      <p:cBhvr>
                                        <p:cTn id="15" dur="500"/>
                                        <p:tgtEl>
                                          <p:spTgt spid="674819">
                                            <p:txEl>
                                              <p:pRg st="2" end="2"/>
                                            </p:txEl>
                                          </p:spTgt>
                                        </p:tgtEl>
                                      </p:cBhvr>
                                    </p:animEffect>
                                  </p:childTnLst>
                                </p:cTn>
                              </p:par>
                            </p:childTnLst>
                          </p:cTn>
                        </p:par>
                        <p:par>
                          <p:cTn id="16" fill="hold">
                            <p:stCondLst>
                              <p:cond delay="1500"/>
                            </p:stCondLst>
                            <p:childTnLst>
                              <p:par>
                                <p:cTn id="17" presetID="4" presetClass="entr" presetSubtype="32" fill="hold" nodeType="afterEffect">
                                  <p:stCondLst>
                                    <p:cond delay="0"/>
                                  </p:stCondLst>
                                  <p:childTnLst>
                                    <p:set>
                                      <p:cBhvr>
                                        <p:cTn id="18" dur="1" fill="hold">
                                          <p:stCondLst>
                                            <p:cond delay="0"/>
                                          </p:stCondLst>
                                        </p:cTn>
                                        <p:tgtEl>
                                          <p:spTgt spid="674819">
                                            <p:txEl>
                                              <p:pRg st="3" end="3"/>
                                            </p:txEl>
                                          </p:spTgt>
                                        </p:tgtEl>
                                        <p:attrNameLst>
                                          <p:attrName>style.visibility</p:attrName>
                                        </p:attrNameLst>
                                      </p:cBhvr>
                                      <p:to>
                                        <p:strVal val="visible"/>
                                      </p:to>
                                    </p:set>
                                    <p:animEffect transition="in" filter="box(out)">
                                      <p:cBhvr>
                                        <p:cTn id="19" dur="500"/>
                                        <p:tgtEl>
                                          <p:spTgt spid="674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35360" y="806232"/>
            <a:ext cx="7704138" cy="534987"/>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800" dirty="0">
                <a:solidFill>
                  <a:schemeClr val="tx1"/>
                </a:solidFill>
              </a:rPr>
              <a:t>4</a:t>
            </a:r>
            <a:r>
              <a:rPr lang="zh-CN" altLang="en-US" sz="2800" dirty="0">
                <a:solidFill>
                  <a:schemeClr val="tx1"/>
                </a:solidFill>
              </a:rPr>
              <a:t>）</a:t>
            </a:r>
            <a:r>
              <a:rPr lang="en-US" altLang="zh-CN" sz="2800" dirty="0">
                <a:solidFill>
                  <a:schemeClr val="tx1"/>
                </a:solidFill>
              </a:rPr>
              <a:t> Sparc</a:t>
            </a:r>
            <a:r>
              <a:rPr lang="zh-CN" altLang="en-US" sz="2800" dirty="0">
                <a:solidFill>
                  <a:schemeClr val="tx1"/>
                </a:solidFill>
              </a:rPr>
              <a:t>处理器</a:t>
            </a:r>
            <a:r>
              <a:rPr lang="zh-CN" altLang="en-US" sz="2400" dirty="0">
                <a:solidFill>
                  <a:schemeClr val="tx1"/>
                </a:solidFill>
              </a:rPr>
              <a:t>  </a:t>
            </a:r>
            <a:endParaRPr lang="zh-CN" altLang="en-US" sz="2400" dirty="0">
              <a:solidFill>
                <a:schemeClr val="tx1"/>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8585F74-DFBD-47E8-9B78-F836D59EB3F6}"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676867" name="Text Box 3"/>
          <p:cNvSpPr txBox="1">
            <a:spLocks noChangeArrowheads="1"/>
          </p:cNvSpPr>
          <p:nvPr/>
        </p:nvSpPr>
        <p:spPr bwMode="auto">
          <a:xfrm>
            <a:off x="119336" y="1495426"/>
            <a:ext cx="11809311" cy="298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spcBef>
                <a:spcPct val="45000"/>
              </a:spcBef>
              <a:spcAft>
                <a:spcPct val="50000"/>
              </a:spcAft>
              <a:buClrTx/>
              <a:buSzPct val="125000"/>
              <a:buFontTx/>
              <a:buBlip>
                <a:blip r:embed="rId1"/>
              </a:buBlip>
            </a:pPr>
            <a:r>
              <a:rPr lang="en-US" altLang="zh-CN" b="0" dirty="0">
                <a:latin typeface="Times New Roman" panose="02020603050405020304" pitchFamily="18" charset="0"/>
                <a:ea typeface="+mn-ea"/>
                <a:cs typeface="Times New Roman" panose="02020603050405020304" pitchFamily="18" charset="0"/>
              </a:rPr>
              <a:t> Sparc</a:t>
            </a:r>
            <a:r>
              <a:rPr lang="zh-CN" altLang="en-US" b="0" dirty="0">
                <a:latin typeface="Times New Roman" panose="02020603050405020304" pitchFamily="18" charset="0"/>
                <a:ea typeface="+mn-ea"/>
                <a:cs typeface="Times New Roman" panose="02020603050405020304" pitchFamily="18" charset="0"/>
              </a:rPr>
              <a:t>处理器是由著名的</a:t>
            </a:r>
            <a:r>
              <a:rPr lang="en-US" altLang="zh-CN" b="0" dirty="0">
                <a:latin typeface="Times New Roman" panose="02020603050405020304" pitchFamily="18" charset="0"/>
                <a:ea typeface="+mn-ea"/>
                <a:cs typeface="Times New Roman" panose="02020603050405020304" pitchFamily="18" charset="0"/>
              </a:rPr>
              <a:t>Sun</a:t>
            </a:r>
            <a:r>
              <a:rPr lang="zh-CN" altLang="en-US" b="0" dirty="0">
                <a:latin typeface="Times New Roman" panose="02020603050405020304" pitchFamily="18" charset="0"/>
                <a:ea typeface="+mn-ea"/>
                <a:cs typeface="Times New Roman" panose="02020603050405020304" pitchFamily="18" charset="0"/>
              </a:rPr>
              <a:t>公司自行研发的微处理器芯片。 </a:t>
            </a:r>
            <a:endParaRPr lang="zh-CN" altLang="en-US" b="0" dirty="0">
              <a:latin typeface="Times New Roman" panose="02020603050405020304" pitchFamily="18" charset="0"/>
              <a:ea typeface="+mn-ea"/>
              <a:cs typeface="Times New Roman" panose="02020603050405020304" pitchFamily="18" charset="0"/>
            </a:endParaRPr>
          </a:p>
          <a:p>
            <a:pPr algn="just" eaLnBrk="1" hangingPunct="1">
              <a:lnSpc>
                <a:spcPct val="140000"/>
              </a:lnSpc>
              <a:spcBef>
                <a:spcPct val="45000"/>
              </a:spcBef>
              <a:spcAft>
                <a:spcPct val="50000"/>
              </a:spcAft>
              <a:buClrTx/>
              <a:buSzPct val="125000"/>
              <a:buFontTx/>
              <a:buBlip>
                <a:blip r:embed="rId1"/>
              </a:buBlip>
            </a:pPr>
            <a:r>
              <a:rPr lang="zh-CN" altLang="en-US" b="0" dirty="0">
                <a:latin typeface="Times New Roman" panose="02020603050405020304" pitchFamily="18" charset="0"/>
                <a:ea typeface="+mn-ea"/>
                <a:cs typeface="Times New Roman" panose="02020603050405020304" pitchFamily="18" charset="0"/>
              </a:rPr>
              <a:t> </a:t>
            </a:r>
            <a:r>
              <a:rPr lang="en-US" altLang="zh-CN" b="0" dirty="0">
                <a:latin typeface="Times New Roman" panose="02020603050405020304" pitchFamily="18" charset="0"/>
                <a:ea typeface="+mn-ea"/>
                <a:cs typeface="Times New Roman" panose="02020603050405020304" pitchFamily="18" charset="0"/>
              </a:rPr>
              <a:t>Sun</a:t>
            </a:r>
            <a:r>
              <a:rPr lang="zh-CN" altLang="en-US" b="0" dirty="0">
                <a:latin typeface="Times New Roman" panose="02020603050405020304" pitchFamily="18" charset="0"/>
                <a:ea typeface="+mn-ea"/>
                <a:cs typeface="Times New Roman" panose="02020603050405020304" pitchFamily="18" charset="0"/>
              </a:rPr>
              <a:t>在</a:t>
            </a:r>
            <a:r>
              <a:rPr lang="en-US" altLang="zh-CN" b="0" dirty="0">
                <a:latin typeface="Times New Roman" panose="02020603050405020304" pitchFamily="18" charset="0"/>
                <a:ea typeface="+mn-ea"/>
                <a:cs typeface="Times New Roman" panose="02020603050405020304" pitchFamily="18" charset="0"/>
              </a:rPr>
              <a:t>64</a:t>
            </a:r>
            <a:r>
              <a:rPr lang="zh-CN" altLang="en-US" b="0" dirty="0">
                <a:latin typeface="Times New Roman" panose="02020603050405020304" pitchFamily="18" charset="0"/>
                <a:ea typeface="+mn-ea"/>
                <a:cs typeface="Times New Roman" panose="02020603050405020304" pitchFamily="18" charset="0"/>
              </a:rPr>
              <a:t>位</a:t>
            </a:r>
            <a:r>
              <a:rPr lang="en-US" altLang="zh-CN" b="0" dirty="0" err="1">
                <a:latin typeface="Times New Roman" panose="02020603050405020304" pitchFamily="18" charset="0"/>
                <a:ea typeface="+mn-ea"/>
                <a:cs typeface="Times New Roman" panose="02020603050405020304" pitchFamily="18" charset="0"/>
              </a:rPr>
              <a:t>UltraSparc</a:t>
            </a:r>
            <a:r>
              <a:rPr lang="zh-CN" altLang="en-US" b="0" dirty="0">
                <a:latin typeface="Times New Roman" panose="02020603050405020304" pitchFamily="18" charset="0"/>
                <a:ea typeface="+mn-ea"/>
                <a:cs typeface="Times New Roman" panose="02020603050405020304" pitchFamily="18" charset="0"/>
              </a:rPr>
              <a:t>处理器方面，主要有</a:t>
            </a:r>
            <a:r>
              <a:rPr lang="en-US" altLang="zh-CN" b="0" dirty="0">
                <a:latin typeface="Times New Roman" panose="02020603050405020304" pitchFamily="18" charset="0"/>
                <a:ea typeface="+mn-ea"/>
                <a:cs typeface="Times New Roman" panose="02020603050405020304" pitchFamily="18" charset="0"/>
              </a:rPr>
              <a:t>3</a:t>
            </a:r>
            <a:r>
              <a:rPr lang="zh-CN" altLang="en-US" b="0" dirty="0">
                <a:latin typeface="Times New Roman" panose="02020603050405020304" pitchFamily="18" charset="0"/>
                <a:ea typeface="+mn-ea"/>
                <a:cs typeface="Times New Roman" panose="02020603050405020304" pitchFamily="18" charset="0"/>
              </a:rPr>
              <a:t>个系列：</a:t>
            </a:r>
            <a:r>
              <a:rPr lang="zh-CN" altLang="en-US" b="0" dirty="0">
                <a:solidFill>
                  <a:srgbClr val="FF0000"/>
                </a:solidFill>
                <a:latin typeface="Times New Roman" panose="02020603050405020304" pitchFamily="18" charset="0"/>
                <a:ea typeface="+mn-ea"/>
                <a:cs typeface="Times New Roman" panose="02020603050405020304" pitchFamily="18" charset="0"/>
              </a:rPr>
              <a:t>可扩展</a:t>
            </a:r>
            <a:r>
              <a:rPr lang="zh-CN" altLang="en-US" b="0" dirty="0">
                <a:latin typeface="Times New Roman" panose="02020603050405020304" pitchFamily="18" charset="0"/>
                <a:ea typeface="+mn-ea"/>
                <a:cs typeface="Times New Roman" panose="02020603050405020304" pitchFamily="18" charset="0"/>
              </a:rPr>
              <a:t>的</a:t>
            </a:r>
            <a:r>
              <a:rPr lang="en-US" altLang="zh-CN" b="0" dirty="0">
                <a:latin typeface="Times New Roman" panose="02020603050405020304" pitchFamily="18" charset="0"/>
                <a:ea typeface="+mn-ea"/>
                <a:cs typeface="Times New Roman" panose="02020603050405020304" pitchFamily="18" charset="0"/>
              </a:rPr>
              <a:t>s</a:t>
            </a:r>
            <a:r>
              <a:rPr lang="zh-CN" altLang="en-US" b="0" dirty="0">
                <a:latin typeface="Times New Roman" panose="02020603050405020304" pitchFamily="18" charset="0"/>
                <a:ea typeface="+mn-ea"/>
                <a:cs typeface="Times New Roman" panose="02020603050405020304" pitchFamily="18" charset="0"/>
              </a:rPr>
              <a:t>系列主要用于高性能、易扩展的多处理器系统；集成式</a:t>
            </a:r>
            <a:r>
              <a:rPr lang="en-US" altLang="zh-CN" b="0" dirty="0" err="1">
                <a:latin typeface="Times New Roman" panose="02020603050405020304" pitchFamily="18" charset="0"/>
                <a:ea typeface="+mn-ea"/>
                <a:cs typeface="Times New Roman" panose="02020603050405020304" pitchFamily="18" charset="0"/>
              </a:rPr>
              <a:t>i</a:t>
            </a:r>
            <a:r>
              <a:rPr lang="zh-CN" altLang="en-US" b="0" dirty="0">
                <a:latin typeface="Times New Roman" panose="02020603050405020304" pitchFamily="18" charset="0"/>
                <a:ea typeface="+mn-ea"/>
                <a:cs typeface="Times New Roman" panose="02020603050405020304" pitchFamily="18" charset="0"/>
              </a:rPr>
              <a:t>系列将多种系统功能集成在一个处理器上，为单处理器系统提供了更高的效益；嵌入式</a:t>
            </a:r>
            <a:r>
              <a:rPr lang="en-US" altLang="zh-CN" b="0" dirty="0">
                <a:latin typeface="Times New Roman" panose="02020603050405020304" pitchFamily="18" charset="0"/>
                <a:ea typeface="+mn-ea"/>
                <a:cs typeface="Times New Roman" panose="02020603050405020304" pitchFamily="18" charset="0"/>
              </a:rPr>
              <a:t>e</a:t>
            </a:r>
            <a:r>
              <a:rPr lang="zh-CN" altLang="en-US" b="0" dirty="0">
                <a:latin typeface="Times New Roman" panose="02020603050405020304" pitchFamily="18" charset="0"/>
                <a:ea typeface="+mn-ea"/>
                <a:cs typeface="Times New Roman" panose="02020603050405020304" pitchFamily="18" charset="0"/>
              </a:rPr>
              <a:t>系列为用户提供理想的性能价格比，其嵌入式应用包括瘦客户机、电缆调制解调器和网络接口等。</a:t>
            </a:r>
            <a:endParaRPr lang="zh-CN" altLang="en-US" b="0" dirty="0">
              <a:latin typeface="Times New Roman" panose="02020603050405020304" pitchFamily="18" charset="0"/>
              <a:ea typeface="+mn-ea"/>
              <a:cs typeface="Times New Roman" panose="02020603050405020304" pitchFamily="18" charset="0"/>
            </a:endParaRPr>
          </a:p>
        </p:txBody>
      </p:sp>
      <p:sp>
        <p:nvSpPr>
          <p:cNvPr id="3"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t>
            </a:r>
            <a:r>
              <a:rPr lang="zh-CN" altLang="en-US" kern="0" dirty="0"/>
              <a:t>典型的嵌入式处理器</a:t>
            </a:r>
            <a:endParaRPr lang="zh-CN" altLang="en-US"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676867">
                                            <p:txEl>
                                              <p:pRg st="0" end="0"/>
                                            </p:txEl>
                                          </p:spTgt>
                                        </p:tgtEl>
                                        <p:attrNameLst>
                                          <p:attrName>style.visibility</p:attrName>
                                        </p:attrNameLst>
                                      </p:cBhvr>
                                      <p:to>
                                        <p:strVal val="visible"/>
                                      </p:to>
                                    </p:set>
                                    <p:animEffect transition="in" filter="box(out)">
                                      <p:cBhvr>
                                        <p:cTn id="7" dur="500"/>
                                        <p:tgtEl>
                                          <p:spTgt spid="67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76867">
                                            <p:txEl>
                                              <p:pRg st="1" end="1"/>
                                            </p:txEl>
                                          </p:spTgt>
                                        </p:tgtEl>
                                        <p:attrNameLst>
                                          <p:attrName>style.visibility</p:attrName>
                                        </p:attrNameLst>
                                      </p:cBhvr>
                                      <p:to>
                                        <p:strVal val="visible"/>
                                      </p:to>
                                    </p:set>
                                    <p:animEffect transition="in" filter="box(out)">
                                      <p:cBhvr>
                                        <p:cTn id="12" dur="500"/>
                                        <p:tgtEl>
                                          <p:spTgt spid="676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9336" y="736600"/>
            <a:ext cx="8243887" cy="811213"/>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800" dirty="0">
                <a:solidFill>
                  <a:schemeClr val="tx1"/>
                </a:solidFill>
              </a:rPr>
              <a:t>5</a:t>
            </a:r>
            <a:r>
              <a:rPr lang="zh-CN" altLang="en-US" sz="2800" dirty="0">
                <a:solidFill>
                  <a:schemeClr val="tx1"/>
                </a:solidFill>
              </a:rPr>
              <a:t>）龙芯系列处理器  </a:t>
            </a:r>
            <a:endParaRPr lang="zh-CN" altLang="en-US" sz="2800" dirty="0">
              <a:solidFill>
                <a:schemeClr val="tx1"/>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7EAAAD2-01F2-4AD4-9C71-03A321623E5E}"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677891" name="Text Box 3"/>
          <p:cNvSpPr txBox="1">
            <a:spLocks noChangeArrowheads="1"/>
          </p:cNvSpPr>
          <p:nvPr/>
        </p:nvSpPr>
        <p:spPr bwMode="auto">
          <a:xfrm>
            <a:off x="191344" y="1547813"/>
            <a:ext cx="11809312" cy="196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50000"/>
              </a:spcBef>
              <a:spcAft>
                <a:spcPct val="50000"/>
              </a:spcAft>
              <a:buClrTx/>
              <a:buSzPct val="125000"/>
              <a:buFontTx/>
              <a:buBlip>
                <a:blip r:embed="rId1"/>
              </a:buBlip>
            </a:pPr>
            <a:r>
              <a:rPr lang="en-US" altLang="zh-CN" b="0" dirty="0">
                <a:latin typeface="Times New Roman" panose="02020603050405020304" pitchFamily="18" charset="0"/>
                <a:ea typeface="+mn-ea"/>
                <a:cs typeface="Times New Roman" panose="02020603050405020304" pitchFamily="18" charset="0"/>
              </a:rPr>
              <a:t> </a:t>
            </a:r>
            <a:r>
              <a:rPr lang="zh-CN" altLang="en-US" b="0" dirty="0">
                <a:latin typeface="Times New Roman" panose="02020603050405020304" pitchFamily="18" charset="0"/>
                <a:ea typeface="+mn-ea"/>
                <a:cs typeface="Times New Roman" panose="02020603050405020304" pitchFamily="18" charset="0"/>
              </a:rPr>
              <a:t>龙芯系列处理器是神州龙芯公司推出的兼顾通用及嵌入式处理器特点的新一代</a:t>
            </a:r>
            <a:r>
              <a:rPr lang="en-US" altLang="zh-CN" b="0" dirty="0">
                <a:latin typeface="Times New Roman" panose="02020603050405020304" pitchFamily="18" charset="0"/>
                <a:ea typeface="+mn-ea"/>
                <a:cs typeface="Times New Roman" panose="02020603050405020304" pitchFamily="18" charset="0"/>
              </a:rPr>
              <a:t>32/64</a:t>
            </a:r>
            <a:r>
              <a:rPr lang="zh-CN" altLang="en-US" b="0" dirty="0">
                <a:latin typeface="Times New Roman" panose="02020603050405020304" pitchFamily="18" charset="0"/>
                <a:ea typeface="+mn-ea"/>
                <a:cs typeface="Times New Roman" panose="02020603050405020304" pitchFamily="18" charset="0"/>
              </a:rPr>
              <a:t>位处理器。</a:t>
            </a:r>
            <a:endParaRPr lang="en-US" altLang="zh-CN" b="0" dirty="0">
              <a:latin typeface="Times New Roman" panose="02020603050405020304" pitchFamily="18" charset="0"/>
              <a:ea typeface="+mn-ea"/>
              <a:cs typeface="Times New Roman" panose="02020603050405020304" pitchFamily="18" charset="0"/>
            </a:endParaRPr>
          </a:p>
          <a:p>
            <a:pPr eaLnBrk="1" hangingPunct="1">
              <a:lnSpc>
                <a:spcPct val="140000"/>
              </a:lnSpc>
              <a:spcBef>
                <a:spcPct val="50000"/>
              </a:spcBef>
              <a:spcAft>
                <a:spcPct val="50000"/>
              </a:spcAft>
              <a:buClrTx/>
              <a:buSzPct val="125000"/>
              <a:buFontTx/>
              <a:buBlip>
                <a:blip r:embed="rId1"/>
              </a:buBlip>
            </a:pPr>
            <a:r>
              <a:rPr lang="zh-CN" altLang="en-US" b="0" dirty="0">
                <a:latin typeface="Times New Roman" panose="02020603050405020304" pitchFamily="18" charset="0"/>
                <a:ea typeface="+mn-ea"/>
                <a:cs typeface="Times New Roman" panose="02020603050405020304" pitchFamily="18" charset="0"/>
              </a:rPr>
              <a:t>最新产品是龙芯三号</a:t>
            </a:r>
            <a:endParaRPr lang="zh-CN" altLang="en-US" b="0" dirty="0">
              <a:latin typeface="Times New Roman" panose="02020603050405020304" pitchFamily="18" charset="0"/>
              <a:ea typeface="+mn-ea"/>
              <a:cs typeface="Times New Roman" panose="02020603050405020304" pitchFamily="18" charset="0"/>
            </a:endParaRPr>
          </a:p>
        </p:txBody>
      </p:sp>
      <p:pic>
        <p:nvPicPr>
          <p:cNvPr id="43013"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51" y="3844925"/>
            <a:ext cx="5813425"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t>
            </a:r>
            <a:r>
              <a:rPr lang="zh-CN" altLang="en-US" kern="0" dirty="0"/>
              <a:t>典型的嵌入式处理器</a:t>
            </a:r>
            <a:endParaRPr lang="zh-CN" altLang="en-US"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677891">
                                            <p:txEl>
                                              <p:pRg st="0" end="0"/>
                                            </p:txEl>
                                          </p:spTgt>
                                        </p:tgtEl>
                                        <p:attrNameLst>
                                          <p:attrName>style.visibility</p:attrName>
                                        </p:attrNameLst>
                                      </p:cBhvr>
                                      <p:to>
                                        <p:strVal val="visible"/>
                                      </p:to>
                                    </p:set>
                                    <p:animEffect transition="in" filter="wedge">
                                      <p:cBhvr>
                                        <p:cTn id="7" dur="500"/>
                                        <p:tgtEl>
                                          <p:spTgt spid="677891">
                                            <p:txEl>
                                              <p:pRg st="0" end="0"/>
                                            </p:txEl>
                                          </p:spTgt>
                                        </p:tgtEl>
                                      </p:cBhvr>
                                    </p:animEffect>
                                  </p:childTnLst>
                                </p:cTn>
                              </p:par>
                            </p:childTnLst>
                          </p:cTn>
                        </p:par>
                        <p:par>
                          <p:cTn id="8" fill="hold">
                            <p:stCondLst>
                              <p:cond delay="500"/>
                            </p:stCondLst>
                            <p:childTnLst>
                              <p:par>
                                <p:cTn id="9" presetID="20" presetClass="entr" presetSubtype="0" fill="hold" nodeType="afterEffect">
                                  <p:stCondLst>
                                    <p:cond delay="0"/>
                                  </p:stCondLst>
                                  <p:childTnLst>
                                    <p:set>
                                      <p:cBhvr>
                                        <p:cTn id="10" dur="1" fill="hold">
                                          <p:stCondLst>
                                            <p:cond delay="0"/>
                                          </p:stCondLst>
                                        </p:cTn>
                                        <p:tgtEl>
                                          <p:spTgt spid="677891">
                                            <p:txEl>
                                              <p:pRg st="1" end="1"/>
                                            </p:txEl>
                                          </p:spTgt>
                                        </p:tgtEl>
                                        <p:attrNameLst>
                                          <p:attrName>style.visibility</p:attrName>
                                        </p:attrNameLst>
                                      </p:cBhvr>
                                      <p:to>
                                        <p:strVal val="visible"/>
                                      </p:to>
                                    </p:set>
                                    <p:animEffect transition="in" filter="wedge">
                                      <p:cBhvr>
                                        <p:cTn id="11" dur="500"/>
                                        <p:tgtEl>
                                          <p:spTgt spid="6778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本节要求</a:t>
            </a:r>
            <a:endParaRPr lang="zh-CN" altLang="en-US" dirty="0"/>
          </a:p>
        </p:txBody>
      </p:sp>
      <p:sp>
        <p:nvSpPr>
          <p:cNvPr id="3" name="内容占位符 2"/>
          <p:cNvSpPr>
            <a:spLocks noGrp="1"/>
          </p:cNvSpPr>
          <p:nvPr>
            <p:ph idx="1"/>
          </p:nvPr>
        </p:nvSpPr>
        <p:spPr>
          <a:xfrm>
            <a:off x="431801" y="764704"/>
            <a:ext cx="11568855" cy="5218112"/>
          </a:xfrm>
        </p:spPr>
        <p:txBody>
          <a:bodyPr/>
          <a:lstStyle/>
          <a:p>
            <a:pPr>
              <a:lnSpc>
                <a:spcPct val="200000"/>
              </a:lnSpc>
              <a:spcBef>
                <a:spcPts val="0"/>
              </a:spcBef>
            </a:pPr>
            <a:r>
              <a:rPr lang="zh-CN" altLang="en-US" dirty="0">
                <a:solidFill>
                  <a:srgbClr val="FF0000"/>
                </a:solidFill>
              </a:rPr>
              <a:t>基础：</a:t>
            </a:r>
            <a:r>
              <a:rPr lang="zh-CN" altLang="en-US" dirty="0"/>
              <a:t>熟悉常见嵌入式处理器的优缺点，能够根据项目实际需求，选择合适的嵌入式处理。</a:t>
            </a:r>
            <a:endParaRPr lang="en-US" altLang="zh-CN" dirty="0"/>
          </a:p>
          <a:p>
            <a:pPr>
              <a:lnSpc>
                <a:spcPct val="200000"/>
              </a:lnSpc>
              <a:spcBef>
                <a:spcPts val="0"/>
              </a:spcBef>
            </a:pPr>
            <a:r>
              <a:rPr lang="zh-CN" altLang="en-US" dirty="0">
                <a:solidFill>
                  <a:srgbClr val="FF0000"/>
                </a:solidFill>
              </a:rPr>
              <a:t>提升：</a:t>
            </a:r>
            <a:r>
              <a:rPr lang="zh-CN" altLang="en-US" dirty="0"/>
              <a:t>掌握</a:t>
            </a:r>
            <a:r>
              <a:rPr lang="en-US" altLang="zh-CN" dirty="0"/>
              <a:t>ARM</a:t>
            </a:r>
            <a:r>
              <a:rPr lang="zh-CN" altLang="en-US" dirty="0"/>
              <a:t>嵌入式处理的功能特色，能够根据项目实际需求，完成处理器选型，并给出理由。</a:t>
            </a:r>
            <a:endParaRPr lang="en-US" altLang="zh-CN" dirty="0"/>
          </a:p>
          <a:p>
            <a:pPr>
              <a:lnSpc>
                <a:spcPct val="200000"/>
              </a:lnSpc>
              <a:spcBef>
                <a:spcPts val="0"/>
              </a:spcBef>
            </a:pPr>
            <a:r>
              <a:rPr lang="zh-CN" altLang="en-US" dirty="0">
                <a:solidFill>
                  <a:srgbClr val="FF0000"/>
                </a:solidFill>
              </a:rPr>
              <a:t>优化：</a:t>
            </a:r>
            <a:r>
              <a:rPr lang="zh-CN" altLang="en-US" dirty="0"/>
              <a:t>掌握</a:t>
            </a:r>
            <a:r>
              <a:rPr lang="en-US" altLang="zh-CN" dirty="0"/>
              <a:t>ARM</a:t>
            </a:r>
            <a:r>
              <a:rPr lang="zh-CN" altLang="en-US" dirty="0"/>
              <a:t>处理器的系列发展与特点，能够根据软硬件一体化的开发要求，适配复杂工程的解决方案。</a:t>
            </a:r>
            <a:endParaRPr lang="zh-CN" altLang="en-US" dirty="0"/>
          </a:p>
        </p:txBody>
      </p:sp>
      <p:sp>
        <p:nvSpPr>
          <p:cNvPr id="4" name="灯片编号占位符 3"/>
          <p:cNvSpPr>
            <a:spLocks noGrp="1"/>
          </p:cNvSpPr>
          <p:nvPr>
            <p:ph type="sldNum" sz="quarter" idx="10"/>
          </p:nvPr>
        </p:nvSpPr>
        <p:spPr/>
        <p:txBody>
          <a:bodyPr/>
          <a:lstStyle/>
          <a:p>
            <a:pPr>
              <a:defRPr/>
            </a:pPr>
            <a:fld id="{59D88341-56F4-430E-96B2-0DDEC50C3C66}"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CD672FC-218B-476F-B19B-17BCA7AD2EAA}"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679939" name="Text Box 3"/>
          <p:cNvSpPr txBox="1">
            <a:spLocks noChangeArrowheads="1"/>
          </p:cNvSpPr>
          <p:nvPr/>
        </p:nvSpPr>
        <p:spPr bwMode="auto">
          <a:xfrm>
            <a:off x="263352" y="908720"/>
            <a:ext cx="11449272" cy="220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spcBef>
                <a:spcPct val="0"/>
              </a:spcBef>
              <a:buClrTx/>
              <a:buSzPct val="125000"/>
              <a:buFontTx/>
              <a:buBlip>
                <a:blip r:embed="rId1"/>
              </a:buBlip>
            </a:pPr>
            <a:r>
              <a:rPr lang="zh-CN" altLang="en-US" b="0" dirty="0">
                <a:latin typeface="Times New Roman" panose="02020603050405020304" pitchFamily="18" charset="0"/>
                <a:ea typeface="+mn-ea"/>
                <a:cs typeface="Times New Roman" panose="02020603050405020304" pitchFamily="18" charset="0"/>
              </a:rPr>
              <a:t>龙芯中科研制的处理器产品包括龙芯</a:t>
            </a:r>
            <a:r>
              <a:rPr lang="en-US" altLang="zh-CN" b="0" dirty="0">
                <a:latin typeface="Times New Roman" panose="02020603050405020304" pitchFamily="18" charset="0"/>
                <a:ea typeface="+mn-ea"/>
                <a:cs typeface="Times New Roman" panose="02020603050405020304" pitchFamily="18" charset="0"/>
              </a:rPr>
              <a:t>1</a:t>
            </a:r>
            <a:r>
              <a:rPr lang="zh-CN" altLang="en-US" b="0" dirty="0">
                <a:latin typeface="Times New Roman" panose="02020603050405020304" pitchFamily="18" charset="0"/>
                <a:ea typeface="+mn-ea"/>
                <a:cs typeface="Times New Roman" panose="02020603050405020304" pitchFamily="18" charset="0"/>
              </a:rPr>
              <a:t>号、龙芯</a:t>
            </a:r>
            <a:r>
              <a:rPr lang="en-US" altLang="zh-CN" b="0" dirty="0">
                <a:latin typeface="Times New Roman" panose="02020603050405020304" pitchFamily="18" charset="0"/>
                <a:ea typeface="+mn-ea"/>
                <a:cs typeface="Times New Roman" panose="02020603050405020304" pitchFamily="18" charset="0"/>
              </a:rPr>
              <a:t>2</a:t>
            </a:r>
            <a:r>
              <a:rPr lang="zh-CN" altLang="en-US" b="0" dirty="0">
                <a:latin typeface="Times New Roman" panose="02020603050405020304" pitchFamily="18" charset="0"/>
                <a:ea typeface="+mn-ea"/>
                <a:cs typeface="Times New Roman" panose="02020603050405020304" pitchFamily="18" charset="0"/>
              </a:rPr>
              <a:t>号、龙芯</a:t>
            </a:r>
            <a:r>
              <a:rPr lang="en-US" altLang="zh-CN" b="0" dirty="0">
                <a:latin typeface="Times New Roman" panose="02020603050405020304" pitchFamily="18" charset="0"/>
                <a:ea typeface="+mn-ea"/>
                <a:cs typeface="Times New Roman" panose="02020603050405020304" pitchFamily="18" charset="0"/>
              </a:rPr>
              <a:t>3</a:t>
            </a:r>
            <a:r>
              <a:rPr lang="zh-CN" altLang="en-US" b="0" dirty="0">
                <a:latin typeface="Times New Roman" panose="02020603050405020304" pitchFamily="18" charset="0"/>
                <a:ea typeface="+mn-ea"/>
                <a:cs typeface="Times New Roman" panose="02020603050405020304" pitchFamily="18" charset="0"/>
              </a:rPr>
              <a:t>号三大系列，涵盖小、中、大三类</a:t>
            </a:r>
            <a:r>
              <a:rPr lang="en-US" altLang="zh-CN" b="0" dirty="0">
                <a:latin typeface="Times New Roman" panose="02020603050405020304" pitchFamily="18" charset="0"/>
                <a:ea typeface="+mn-ea"/>
                <a:cs typeface="Times New Roman" panose="02020603050405020304" pitchFamily="18" charset="0"/>
              </a:rPr>
              <a:t>CPU</a:t>
            </a:r>
            <a:r>
              <a:rPr lang="zh-CN" altLang="en-US" b="0" dirty="0">
                <a:latin typeface="Times New Roman" panose="02020603050405020304" pitchFamily="18" charset="0"/>
                <a:ea typeface="+mn-ea"/>
                <a:cs typeface="Times New Roman" panose="02020603050405020304" pitchFamily="18" charset="0"/>
              </a:rPr>
              <a:t>产品。为了将国家重大创新成果产业化，龙芯公司努力探索，在国防、政府、教育、工业、物联网等行业取得了重大市场突破和良好的应用。</a:t>
            </a:r>
            <a:endParaRPr lang="zh-CN" altLang="en-US" b="0" dirty="0">
              <a:latin typeface="Times New Roman" panose="02020603050405020304" pitchFamily="18" charset="0"/>
              <a:ea typeface="+mn-ea"/>
              <a:cs typeface="Times New Roman" panose="02020603050405020304" pitchFamily="18" charset="0"/>
            </a:endParaRPr>
          </a:p>
        </p:txBody>
      </p:sp>
      <p:sp>
        <p:nvSpPr>
          <p:cNvPr id="3"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t>
            </a:r>
            <a:r>
              <a:rPr lang="zh-CN" altLang="en-US" kern="0" dirty="0"/>
              <a:t>典型的嵌入式处理器</a:t>
            </a:r>
            <a:endParaRPr lang="zh-CN" altLang="en-US"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679939">
                                            <p:txEl>
                                              <p:pRg st="0" end="0"/>
                                            </p:txEl>
                                          </p:spTgt>
                                        </p:tgtEl>
                                        <p:attrNameLst>
                                          <p:attrName>style.visibility</p:attrName>
                                        </p:attrNameLst>
                                      </p:cBhvr>
                                      <p:to>
                                        <p:strVal val="visible"/>
                                      </p:to>
                                    </p:set>
                                    <p:animEffect transition="in" filter="wedge">
                                      <p:cBhvr>
                                        <p:cTn id="7" dur="500"/>
                                        <p:tgtEl>
                                          <p:spTgt spid="6799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D4FDF71-4A2F-4B18-894B-900CDC036951}"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679939" name="Text Box 3"/>
          <p:cNvSpPr txBox="1">
            <a:spLocks noChangeArrowheads="1"/>
          </p:cNvSpPr>
          <p:nvPr/>
        </p:nvSpPr>
        <p:spPr bwMode="auto">
          <a:xfrm>
            <a:off x="0" y="1340768"/>
            <a:ext cx="11881320" cy="391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Pct val="125000"/>
              <a:buFont typeface="Wingdings" panose="05000000000000000000" pitchFamily="2" charset="2"/>
              <a:buNone/>
            </a:pPr>
            <a:r>
              <a:rPr lang="zh-CN" altLang="en-US" dirty="0">
                <a:cs typeface="Times New Roman" panose="02020603050405020304" pitchFamily="18" charset="0"/>
              </a:rPr>
              <a:t>       </a:t>
            </a:r>
            <a:r>
              <a:rPr lang="zh-CN" altLang="en-US" b="0" dirty="0">
                <a:cs typeface="Times New Roman" panose="02020603050405020304" pitchFamily="18" charset="0"/>
              </a:rPr>
              <a:t>目前龙芯处理器产品在各领域取得了广泛应用。在安全领域，龙芯处理器已经通过了严格的可靠性实验，作为核心元器件应用在几十种型号和系统中，</a:t>
            </a:r>
            <a:r>
              <a:rPr lang="en-US" altLang="zh-CN" b="0" dirty="0">
                <a:cs typeface="Times New Roman" panose="02020603050405020304" pitchFamily="18" charset="0"/>
              </a:rPr>
              <a:t>2015</a:t>
            </a:r>
            <a:r>
              <a:rPr lang="zh-CN" altLang="en-US" b="0" dirty="0">
                <a:cs typeface="Times New Roman" panose="02020603050405020304" pitchFamily="18" charset="0"/>
              </a:rPr>
              <a:t>年龙芯处理器成功应用于</a:t>
            </a:r>
            <a:r>
              <a:rPr lang="zh-CN" altLang="en-US" b="0" dirty="0">
                <a:solidFill>
                  <a:srgbClr val="0070C0"/>
                </a:solidFill>
                <a:cs typeface="Times New Roman" panose="02020603050405020304" pitchFamily="18" charset="0"/>
              </a:rPr>
              <a:t>北斗二代导航卫星</a:t>
            </a:r>
            <a:r>
              <a:rPr lang="zh-CN" altLang="en-US" b="0" dirty="0">
                <a:cs typeface="Times New Roman" panose="02020603050405020304" pitchFamily="18" charset="0"/>
              </a:rPr>
              <a:t>。在通用领域，龙芯处理器已经应用在：个人电脑、服务器及高性能计算机、行业电脑终端、以及云计算终端等方面。在嵌入式领域，基于龙芯</a:t>
            </a:r>
            <a:r>
              <a:rPr lang="en-US" altLang="zh-CN" b="0" dirty="0">
                <a:cs typeface="Times New Roman" panose="02020603050405020304" pitchFamily="18" charset="0"/>
              </a:rPr>
              <a:t>CPU</a:t>
            </a:r>
            <a:r>
              <a:rPr lang="zh-CN" altLang="en-US" b="0" dirty="0">
                <a:cs typeface="Times New Roman" panose="02020603050405020304" pitchFamily="18" charset="0"/>
              </a:rPr>
              <a:t>的防火墙等网安系列产品已达到规模销售；应用于国产高端数控机床等系列工控产品显著提升了我国工控领域的自主化程度和产业化水平；龙芯提供的</a:t>
            </a:r>
            <a:r>
              <a:rPr lang="en-US" altLang="zh-CN" b="0" dirty="0">
                <a:cs typeface="Times New Roman" panose="02020603050405020304" pitchFamily="18" charset="0"/>
              </a:rPr>
              <a:t>IP</a:t>
            </a:r>
            <a:r>
              <a:rPr lang="zh-CN" altLang="en-US" b="0" dirty="0">
                <a:cs typeface="Times New Roman" panose="02020603050405020304" pitchFamily="18" charset="0"/>
              </a:rPr>
              <a:t>设计服务在国产数字电视领域也与国内多家知名厂家展开合作，其</a:t>
            </a:r>
            <a:r>
              <a:rPr lang="en-US" altLang="zh-CN" b="0" dirty="0">
                <a:cs typeface="Times New Roman" panose="02020603050405020304" pitchFamily="18" charset="0"/>
              </a:rPr>
              <a:t>IP</a:t>
            </a:r>
            <a:r>
              <a:rPr lang="zh-CN" altLang="en-US" b="0" dirty="0">
                <a:cs typeface="Times New Roman" panose="02020603050405020304" pitchFamily="18" charset="0"/>
              </a:rPr>
              <a:t>授权已达百万片以上。</a:t>
            </a:r>
            <a:endParaRPr lang="zh-CN" altLang="en-US" b="0" dirty="0">
              <a:cs typeface="Times New Roman" panose="02020603050405020304" pitchFamily="18" charset="0"/>
            </a:endParaRPr>
          </a:p>
        </p:txBody>
      </p:sp>
      <p:sp>
        <p:nvSpPr>
          <p:cNvPr id="3"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t>
            </a:r>
            <a:r>
              <a:rPr lang="zh-CN" altLang="en-US" kern="0" dirty="0"/>
              <a:t>典型的嵌入式处理器</a:t>
            </a:r>
            <a:endParaRPr lang="zh-CN" altLang="en-US" kern="0" dirty="0"/>
          </a:p>
        </p:txBody>
      </p:sp>
      <p:sp>
        <p:nvSpPr>
          <p:cNvPr id="4" name="标题 3"/>
          <p:cNvSpPr>
            <a:spLocks noGrp="1"/>
          </p:cNvSpPr>
          <p:nvPr>
            <p:ph type="title"/>
          </p:nvPr>
        </p:nvSpPr>
        <p:spPr/>
        <p:txBody>
          <a:bodyPr/>
          <a:lstStyle/>
          <a:p>
            <a:r>
              <a:rPr lang="en-US" altLang="zh-CN" dirty="0"/>
              <a:t>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679939">
                                            <p:txEl>
                                              <p:pRg st="0" end="0"/>
                                            </p:txEl>
                                          </p:spTgt>
                                        </p:tgtEl>
                                        <p:attrNameLst>
                                          <p:attrName>style.visibility</p:attrName>
                                        </p:attrNameLst>
                                      </p:cBhvr>
                                      <p:to>
                                        <p:strVal val="visible"/>
                                      </p:to>
                                    </p:set>
                                    <p:animEffect transition="in" filter="wedge">
                                      <p:cBhvr>
                                        <p:cTn id="7" dur="500"/>
                                        <p:tgtEl>
                                          <p:spTgt spid="6799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p:txBody>
          <a:bodyPr/>
          <a:lstStyle/>
          <a:p>
            <a:pPr marL="0" indent="0" algn="just">
              <a:lnSpc>
                <a:spcPct val="150000"/>
              </a:lnSpc>
              <a:buNone/>
            </a:pPr>
            <a:r>
              <a:rPr lang="en-US" altLang="zh-CN" sz="3200" dirty="0">
                <a:solidFill>
                  <a:srgbClr val="FF0000"/>
                </a:solidFill>
              </a:rPr>
              <a:t>         </a:t>
            </a:r>
            <a:r>
              <a:rPr lang="en-US" altLang="zh-CN" sz="2800" dirty="0">
                <a:solidFill>
                  <a:srgbClr val="FF0000"/>
                </a:solidFill>
              </a:rPr>
              <a:t>ARM </a:t>
            </a:r>
            <a:r>
              <a:rPr lang="zh-CN" altLang="en-US" sz="2800" dirty="0"/>
              <a:t>既可以认为是</a:t>
            </a:r>
            <a:r>
              <a:rPr lang="zh-CN" altLang="en-US" sz="2800" dirty="0">
                <a:solidFill>
                  <a:srgbClr val="FF0000"/>
                </a:solidFill>
              </a:rPr>
              <a:t>一个公司的名字</a:t>
            </a:r>
            <a:r>
              <a:rPr lang="zh-CN" altLang="en-US" sz="2800" dirty="0"/>
              <a:t>，也可以认为是对</a:t>
            </a:r>
            <a:r>
              <a:rPr lang="zh-CN" altLang="en-US" sz="2800" dirty="0">
                <a:solidFill>
                  <a:srgbClr val="FF0000"/>
                </a:solidFill>
              </a:rPr>
              <a:t>一类处理器的统称</a:t>
            </a:r>
            <a:r>
              <a:rPr lang="zh-CN" altLang="en-US" sz="2800" dirty="0"/>
              <a:t>，还可以认为是</a:t>
            </a:r>
            <a:r>
              <a:rPr lang="zh-CN" altLang="en-US" sz="2800" dirty="0">
                <a:solidFill>
                  <a:srgbClr val="FF0000"/>
                </a:solidFill>
              </a:rPr>
              <a:t>一种技术的名字</a:t>
            </a:r>
            <a:r>
              <a:rPr lang="zh-CN" altLang="en-US" sz="2800" dirty="0"/>
              <a:t>。</a:t>
            </a:r>
            <a:endParaRPr lang="en-US" altLang="zh-CN" sz="2800" dirty="0"/>
          </a:p>
          <a:p>
            <a:pPr marL="0" indent="0" algn="just">
              <a:lnSpc>
                <a:spcPct val="150000"/>
              </a:lnSpc>
              <a:buNone/>
            </a:pPr>
            <a:endParaRPr lang="en-US" altLang="zh-CN" dirty="0"/>
          </a:p>
          <a:p>
            <a:pPr marL="0" indent="0" algn="just">
              <a:lnSpc>
                <a:spcPct val="150000"/>
              </a:lnSpc>
              <a:buNone/>
            </a:pPr>
            <a:r>
              <a:rPr lang="en-US" altLang="zh-CN" dirty="0"/>
              <a:t>         </a:t>
            </a:r>
            <a:r>
              <a:rPr lang="en-US" altLang="zh-CN" b="0" dirty="0">
                <a:latin typeface="Times New Roman" panose="02020603050405020304" pitchFamily="18" charset="0"/>
                <a:ea typeface="+mn-ea"/>
                <a:cs typeface="Times New Roman" panose="02020603050405020304" pitchFamily="18" charset="0"/>
              </a:rPr>
              <a:t>ARM</a:t>
            </a:r>
            <a:r>
              <a:rPr lang="zh-CN" altLang="en-US" b="0" dirty="0">
                <a:latin typeface="Times New Roman" panose="02020603050405020304" pitchFamily="18" charset="0"/>
                <a:ea typeface="+mn-ea"/>
                <a:cs typeface="Times New Roman" panose="02020603050405020304" pitchFamily="18" charset="0"/>
              </a:rPr>
              <a:t>公司是专门从事</a:t>
            </a:r>
            <a:r>
              <a:rPr lang="zh-CN" altLang="en-US" b="0" dirty="0">
                <a:solidFill>
                  <a:srgbClr val="0070C0"/>
                </a:solidFill>
                <a:latin typeface="Times New Roman" panose="02020603050405020304" pitchFamily="18" charset="0"/>
                <a:ea typeface="+mn-ea"/>
                <a:cs typeface="Times New Roman" panose="02020603050405020304" pitchFamily="18" charset="0"/>
              </a:rPr>
              <a:t>基于</a:t>
            </a:r>
            <a:r>
              <a:rPr lang="en-US" altLang="zh-CN" b="0" dirty="0">
                <a:solidFill>
                  <a:srgbClr val="0070C0"/>
                </a:solidFill>
                <a:latin typeface="Times New Roman" panose="02020603050405020304" pitchFamily="18" charset="0"/>
                <a:ea typeface="+mn-ea"/>
                <a:cs typeface="Times New Roman" panose="02020603050405020304" pitchFamily="18" charset="0"/>
              </a:rPr>
              <a:t>RISC</a:t>
            </a:r>
            <a:r>
              <a:rPr lang="zh-CN" altLang="en-US" b="0" dirty="0">
                <a:solidFill>
                  <a:srgbClr val="0070C0"/>
                </a:solidFill>
                <a:latin typeface="Times New Roman" panose="02020603050405020304" pitchFamily="18" charset="0"/>
                <a:ea typeface="+mn-ea"/>
                <a:cs typeface="Times New Roman" panose="02020603050405020304" pitchFamily="18" charset="0"/>
              </a:rPr>
              <a:t>技术芯片设计开发</a:t>
            </a:r>
            <a:r>
              <a:rPr lang="zh-CN" altLang="en-US" b="0" dirty="0">
                <a:latin typeface="Times New Roman" panose="02020603050405020304" pitchFamily="18" charset="0"/>
                <a:ea typeface="+mn-ea"/>
                <a:cs typeface="Times New Roman" panose="02020603050405020304" pitchFamily="18" charset="0"/>
              </a:rPr>
              <a:t>的公司，作为知识产权供应商，</a:t>
            </a:r>
            <a:r>
              <a:rPr lang="zh-CN" altLang="en-US" b="0" dirty="0">
                <a:solidFill>
                  <a:srgbClr val="0070C0"/>
                </a:solidFill>
                <a:latin typeface="Times New Roman" panose="02020603050405020304" pitchFamily="18" charset="0"/>
                <a:ea typeface="+mn-ea"/>
                <a:cs typeface="Times New Roman" panose="02020603050405020304" pitchFamily="18" charset="0"/>
              </a:rPr>
              <a:t>本身不直接从事芯片生产</a:t>
            </a:r>
            <a:r>
              <a:rPr lang="zh-CN" altLang="en-US" b="0" dirty="0">
                <a:latin typeface="Times New Roman" panose="02020603050405020304" pitchFamily="18" charset="0"/>
                <a:ea typeface="+mn-ea"/>
                <a:cs typeface="Times New Roman" panose="02020603050405020304" pitchFamily="18" charset="0"/>
              </a:rPr>
              <a:t>，</a:t>
            </a:r>
            <a:r>
              <a:rPr lang="zh-CN" altLang="en-US" b="0" dirty="0">
                <a:solidFill>
                  <a:srgbClr val="0070C0"/>
                </a:solidFill>
                <a:latin typeface="Times New Roman" panose="02020603050405020304" pitchFamily="18" charset="0"/>
                <a:ea typeface="+mn-ea"/>
                <a:cs typeface="Times New Roman" panose="02020603050405020304" pitchFamily="18" charset="0"/>
              </a:rPr>
              <a:t>而是转让设计许可</a:t>
            </a:r>
            <a:r>
              <a:rPr lang="zh-CN" altLang="en-US" b="0" dirty="0">
                <a:latin typeface="Times New Roman" panose="02020603050405020304" pitchFamily="18" charset="0"/>
                <a:ea typeface="+mn-ea"/>
                <a:cs typeface="Times New Roman" panose="02020603050405020304" pitchFamily="18" charset="0"/>
              </a:rPr>
              <a:t>，由合作公司生产具有特色的芯片。</a:t>
            </a:r>
            <a:r>
              <a:rPr lang="en-US" altLang="zh-CN" b="0" dirty="0">
                <a:solidFill>
                  <a:srgbClr val="0070C0"/>
                </a:solidFill>
                <a:latin typeface="Times New Roman" panose="02020603050405020304" pitchFamily="18" charset="0"/>
                <a:ea typeface="+mn-ea"/>
                <a:cs typeface="Times New Roman" panose="02020603050405020304" pitchFamily="18" charset="0"/>
              </a:rPr>
              <a:t>ARM</a:t>
            </a:r>
            <a:r>
              <a:rPr lang="zh-CN" altLang="en-US" b="0" dirty="0">
                <a:solidFill>
                  <a:srgbClr val="0070C0"/>
                </a:solidFill>
                <a:latin typeface="Times New Roman" panose="02020603050405020304" pitchFamily="18" charset="0"/>
                <a:ea typeface="+mn-ea"/>
                <a:cs typeface="Times New Roman" panose="02020603050405020304" pitchFamily="18" charset="0"/>
              </a:rPr>
              <a:t>处理器的内核是统一的</a:t>
            </a:r>
            <a:r>
              <a:rPr lang="zh-CN" altLang="en-US" b="0" dirty="0">
                <a:latin typeface="Times New Roman" panose="02020603050405020304" pitchFamily="18" charset="0"/>
                <a:ea typeface="+mn-ea"/>
                <a:cs typeface="Times New Roman" panose="02020603050405020304" pitchFamily="18" charset="0"/>
              </a:rPr>
              <a:t>，由</a:t>
            </a:r>
            <a:r>
              <a:rPr lang="en-US" altLang="zh-CN" b="0" dirty="0">
                <a:latin typeface="Times New Roman" panose="02020603050405020304" pitchFamily="18" charset="0"/>
                <a:ea typeface="+mn-ea"/>
                <a:cs typeface="Times New Roman" panose="02020603050405020304" pitchFamily="18" charset="0"/>
              </a:rPr>
              <a:t>ARM</a:t>
            </a:r>
            <a:r>
              <a:rPr lang="zh-CN" altLang="en-US" b="0" dirty="0">
                <a:latin typeface="Times New Roman" panose="02020603050405020304" pitchFamily="18" charset="0"/>
                <a:ea typeface="+mn-ea"/>
                <a:cs typeface="Times New Roman" panose="02020603050405020304" pitchFamily="18" charset="0"/>
              </a:rPr>
              <a:t>公司提供，</a:t>
            </a:r>
            <a:r>
              <a:rPr lang="zh-CN" altLang="en-US" b="0" dirty="0">
                <a:solidFill>
                  <a:srgbClr val="0070C0"/>
                </a:solidFill>
                <a:latin typeface="Times New Roman" panose="02020603050405020304" pitchFamily="18" charset="0"/>
                <a:ea typeface="+mn-ea"/>
                <a:cs typeface="Times New Roman" panose="02020603050405020304" pitchFamily="18" charset="0"/>
              </a:rPr>
              <a:t>而片内部件则是多样的</a:t>
            </a:r>
            <a:r>
              <a:rPr lang="zh-CN" altLang="en-US" b="0" dirty="0">
                <a:latin typeface="Times New Roman" panose="02020603050405020304" pitchFamily="18" charset="0"/>
                <a:ea typeface="+mn-ea"/>
                <a:cs typeface="Times New Roman" panose="02020603050405020304" pitchFamily="18" charset="0"/>
              </a:rPr>
              <a:t>，由各大半导体公司设计，这使得</a:t>
            </a:r>
            <a:r>
              <a:rPr lang="en-US" altLang="zh-CN" b="0" dirty="0">
                <a:solidFill>
                  <a:srgbClr val="0070C0"/>
                </a:solidFill>
                <a:latin typeface="Times New Roman" panose="02020603050405020304" pitchFamily="18" charset="0"/>
                <a:ea typeface="+mn-ea"/>
                <a:cs typeface="Times New Roman" panose="02020603050405020304" pitchFamily="18" charset="0"/>
              </a:rPr>
              <a:t>ARM</a:t>
            </a:r>
            <a:r>
              <a:rPr lang="zh-CN" altLang="en-US" b="0" dirty="0">
                <a:solidFill>
                  <a:srgbClr val="0070C0"/>
                </a:solidFill>
                <a:latin typeface="Times New Roman" panose="02020603050405020304" pitchFamily="18" charset="0"/>
                <a:ea typeface="+mn-ea"/>
                <a:cs typeface="Times New Roman" panose="02020603050405020304" pitchFamily="18" charset="0"/>
              </a:rPr>
              <a:t>设计嵌入式系统的时候，可以基于同样的核心，使用不同的片内外设</a:t>
            </a:r>
            <a:r>
              <a:rPr lang="zh-CN" altLang="en-US" b="0" dirty="0">
                <a:latin typeface="Times New Roman" panose="02020603050405020304" pitchFamily="18" charset="0"/>
                <a:ea typeface="+mn-ea"/>
                <a:cs typeface="Times New Roman" panose="02020603050405020304" pitchFamily="18" charset="0"/>
              </a:rPr>
              <a:t>。</a:t>
            </a:r>
            <a:endParaRPr lang="zh-CN" altLang="en-US" b="0" dirty="0">
              <a:latin typeface="Times New Roman" panose="02020603050405020304" pitchFamily="18" charset="0"/>
              <a:ea typeface="+mn-ea"/>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59D88341-56F4-430E-96B2-0DDEC50C3C66}" type="slidenum">
              <a:rPr lang="zh-CN" altLang="en-US" smtClean="0"/>
            </a:fld>
            <a:endParaRPr lang="zh-CN" altLang="en-US"/>
          </a:p>
        </p:txBody>
      </p:sp>
      <p:sp>
        <p:nvSpPr>
          <p:cNvPr id="5"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t>
            </a:r>
            <a:r>
              <a:rPr lang="zh-CN" altLang="en-US" kern="0" dirty="0"/>
              <a:t>典型的嵌入式处理器</a:t>
            </a:r>
            <a:endParaRPr lang="zh-CN" altLang="en-US" kern="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a:xfrm>
            <a:off x="119336" y="750893"/>
            <a:ext cx="10972800" cy="574675"/>
          </a:xfrm>
        </p:spPr>
        <p:txBody>
          <a:bodyPr/>
          <a:lstStyle/>
          <a:p>
            <a:r>
              <a:rPr lang="en-US" altLang="zh-CN" sz="2800" dirty="0"/>
              <a:t>ARM</a:t>
            </a:r>
            <a:r>
              <a:rPr lang="zh-CN" altLang="en-US" sz="2800" dirty="0"/>
              <a:t>授权简介</a:t>
            </a:r>
            <a:endParaRPr lang="zh-CN" altLang="en-US" sz="2800" dirty="0"/>
          </a:p>
        </p:txBody>
      </p:sp>
      <p:sp>
        <p:nvSpPr>
          <p:cNvPr id="3" name="内容占位符 2"/>
          <p:cNvSpPr>
            <a:spLocks noGrp="1"/>
          </p:cNvSpPr>
          <p:nvPr>
            <p:ph idx="1"/>
          </p:nvPr>
        </p:nvSpPr>
        <p:spPr>
          <a:xfrm>
            <a:off x="335360" y="1332962"/>
            <a:ext cx="11737304" cy="4824065"/>
          </a:xfrm>
        </p:spPr>
        <p:txBody>
          <a:bodyPr>
            <a:normAutofit/>
          </a:bodyPr>
          <a:lstStyle/>
          <a:p>
            <a:pPr>
              <a:lnSpc>
                <a:spcPct val="150000"/>
              </a:lnSpc>
              <a:defRPr/>
            </a:pPr>
            <a:r>
              <a:rPr lang="zh-CN" altLang="en-US" dirty="0">
                <a:solidFill>
                  <a:srgbClr val="FF0000"/>
                </a:solidFill>
              </a:rPr>
              <a:t>架构</a:t>
            </a:r>
            <a:r>
              <a:rPr lang="en-US" altLang="zh-CN" dirty="0">
                <a:solidFill>
                  <a:srgbClr val="FF0000"/>
                </a:solidFill>
              </a:rPr>
              <a:t>/</a:t>
            </a:r>
            <a:r>
              <a:rPr lang="zh-CN" altLang="en-US" dirty="0">
                <a:solidFill>
                  <a:srgbClr val="FF0000"/>
                </a:solidFill>
              </a:rPr>
              <a:t>指令集层级授权</a:t>
            </a:r>
            <a:endParaRPr lang="zh-CN" altLang="en-US" dirty="0">
              <a:solidFill>
                <a:srgbClr val="FF0000"/>
              </a:solidFill>
            </a:endParaRPr>
          </a:p>
          <a:p>
            <a:pPr marL="0" indent="0">
              <a:lnSpc>
                <a:spcPct val="150000"/>
              </a:lnSpc>
              <a:buNone/>
              <a:defRPr/>
            </a:pPr>
            <a:r>
              <a:rPr lang="zh-CN" altLang="en-US" dirty="0"/>
              <a:t>   指可以对</a:t>
            </a:r>
            <a:r>
              <a:rPr lang="en-US" altLang="zh-CN" dirty="0"/>
              <a:t>ARM</a:t>
            </a:r>
            <a:r>
              <a:rPr lang="zh-CN" altLang="en-US" dirty="0"/>
              <a:t>架构进行大幅度改造，甚至可以对</a:t>
            </a:r>
            <a:r>
              <a:rPr lang="en-US" altLang="zh-CN" dirty="0"/>
              <a:t>ARM</a:t>
            </a:r>
            <a:r>
              <a:rPr lang="zh-CN" altLang="en-US" dirty="0"/>
              <a:t>指令集进行扩展或缩减。</a:t>
            </a:r>
            <a:endParaRPr lang="zh-CN" altLang="en-US" dirty="0"/>
          </a:p>
          <a:p>
            <a:pPr>
              <a:lnSpc>
                <a:spcPct val="150000"/>
              </a:lnSpc>
              <a:defRPr/>
            </a:pPr>
            <a:r>
              <a:rPr lang="zh-CN" altLang="en-US" dirty="0">
                <a:solidFill>
                  <a:srgbClr val="FF0000"/>
                </a:solidFill>
              </a:rPr>
              <a:t>内核层级授权</a:t>
            </a:r>
            <a:r>
              <a:rPr lang="en-US" altLang="zh-CN" dirty="0"/>
              <a:t>(</a:t>
            </a:r>
            <a:r>
              <a:rPr lang="zh-CN" altLang="en-US" dirty="0"/>
              <a:t>最常见的</a:t>
            </a:r>
            <a:r>
              <a:rPr lang="en-US" altLang="zh-CN" dirty="0" err="1"/>
              <a:t>ip</a:t>
            </a:r>
            <a:r>
              <a:rPr lang="zh-CN" altLang="en-US" dirty="0"/>
              <a:t>核授权</a:t>
            </a:r>
            <a:r>
              <a:rPr lang="en-US" altLang="zh-CN" dirty="0"/>
              <a:t>)</a:t>
            </a:r>
            <a:endParaRPr lang="en-US" altLang="zh-CN" dirty="0"/>
          </a:p>
          <a:p>
            <a:pPr marL="0" indent="0">
              <a:lnSpc>
                <a:spcPct val="150000"/>
              </a:lnSpc>
              <a:buNone/>
              <a:defRPr/>
            </a:pPr>
            <a:r>
              <a:rPr lang="zh-CN" altLang="en-US" dirty="0"/>
              <a:t>  指可以以一个内核为基础然后在加上自己的外设，比如</a:t>
            </a:r>
            <a:r>
              <a:rPr lang="en-US" altLang="zh-CN" dirty="0"/>
              <a:t>USART GPIO SPI ADC </a:t>
            </a:r>
            <a:r>
              <a:rPr lang="zh-CN" altLang="en-US" dirty="0"/>
              <a:t>等等，最后形成了自己的</a:t>
            </a:r>
            <a:r>
              <a:rPr lang="en-US" altLang="zh-CN" dirty="0"/>
              <a:t>MCU</a:t>
            </a:r>
            <a:r>
              <a:rPr lang="zh-CN" altLang="en-US" dirty="0"/>
              <a:t>，这些很多，比如三星、德州仪器</a:t>
            </a:r>
            <a:r>
              <a:rPr lang="en-US" altLang="zh-CN" dirty="0"/>
              <a:t>(TI)</a:t>
            </a:r>
            <a:r>
              <a:rPr lang="zh-CN" altLang="en-US" dirty="0"/>
              <a:t>、博通、飞思卡尔等等。</a:t>
            </a:r>
            <a:endParaRPr lang="zh-CN" altLang="en-US" dirty="0"/>
          </a:p>
          <a:p>
            <a:pPr>
              <a:lnSpc>
                <a:spcPct val="150000"/>
              </a:lnSpc>
              <a:defRPr/>
            </a:pPr>
            <a:r>
              <a:rPr lang="zh-CN" altLang="en-US" dirty="0">
                <a:solidFill>
                  <a:srgbClr val="FF0000"/>
                </a:solidFill>
              </a:rPr>
              <a:t>使用层级授权</a:t>
            </a:r>
            <a:endParaRPr lang="zh-CN" altLang="en-US" dirty="0">
              <a:solidFill>
                <a:srgbClr val="FF0000"/>
              </a:solidFill>
            </a:endParaRPr>
          </a:p>
          <a:p>
            <a:pPr marL="0" indent="0">
              <a:lnSpc>
                <a:spcPct val="150000"/>
              </a:lnSpc>
              <a:buNone/>
              <a:defRPr/>
            </a:pPr>
            <a:r>
              <a:rPr lang="zh-CN" altLang="en-US" dirty="0"/>
              <a:t>   最基本的授权，只能使用。由于担心对知识产权保护不力，</a:t>
            </a:r>
            <a:r>
              <a:rPr lang="en-US" altLang="zh-CN" dirty="0"/>
              <a:t>ARM</a:t>
            </a:r>
            <a:r>
              <a:rPr lang="zh-CN" altLang="en-US" dirty="0"/>
              <a:t>对很多中国背景的企业均采取这一级别的授权。</a:t>
            </a:r>
            <a:endParaRPr lang="zh-CN" altLang="en-US" dirty="0"/>
          </a:p>
        </p:txBody>
      </p:sp>
      <p:sp>
        <p:nvSpPr>
          <p:cNvPr id="4" name="灯片编号占位符 3"/>
          <p:cNvSpPr>
            <a:spLocks noGrp="1"/>
          </p:cNvSpPr>
          <p:nvPr>
            <p:ph type="sldNum" sz="quarter" idx="10"/>
          </p:nvPr>
        </p:nvSpPr>
        <p:spPr/>
        <p:txBody>
          <a:bodyPr/>
          <a:lstStyle/>
          <a:p>
            <a:pPr>
              <a:defRPr/>
            </a:pPr>
            <a:fld id="{A83F5F7A-2CE1-4BE6-A687-E4B5B9C17E1A}" type="slidenum">
              <a:rPr lang="zh-CN" altLang="en-US" smtClean="0"/>
            </a:fld>
            <a:endParaRPr lang="zh-CN" altLang="en-US"/>
          </a:p>
        </p:txBody>
      </p:sp>
      <p:sp>
        <p:nvSpPr>
          <p:cNvPr id="2"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t>
            </a:r>
            <a:r>
              <a:rPr lang="zh-CN" altLang="en-US" kern="0" dirty="0"/>
              <a:t>典型的嵌入式处理器</a:t>
            </a:r>
            <a:endParaRPr lang="zh-CN" altLang="en-US" kern="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3719513" y="4764"/>
            <a:ext cx="3744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4000"/>
              <a:t>目    录 </a:t>
            </a:r>
            <a:endParaRPr lang="zh-CN" altLang="en-US" sz="4000"/>
          </a:p>
        </p:txBody>
      </p:sp>
      <p:sp>
        <p:nvSpPr>
          <p:cNvPr id="18435" name="矩形 2"/>
          <p:cNvSpPr>
            <a:spLocks noChangeArrowheads="1"/>
          </p:cNvSpPr>
          <p:nvPr/>
        </p:nvSpPr>
        <p:spPr bwMode="auto">
          <a:xfrm>
            <a:off x="2135189" y="1052514"/>
            <a:ext cx="7704137"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dirty="0">
                <a:solidFill>
                  <a:schemeClr val="accent2"/>
                </a:solidFill>
              </a:rPr>
              <a:t>1.  </a:t>
            </a:r>
            <a:r>
              <a:rPr lang="zh-CN" altLang="en-US" sz="3200" dirty="0">
                <a:solidFill>
                  <a:schemeClr val="accent2"/>
                </a:solidFill>
              </a:rPr>
              <a:t>嵌入式处理器概述</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2.  </a:t>
            </a:r>
            <a:r>
              <a:rPr lang="zh-CN" altLang="en-US" sz="3200" dirty="0">
                <a:solidFill>
                  <a:srgbClr val="FF0000"/>
                </a:solidFill>
              </a:rPr>
              <a:t>ARM处理器概述</a:t>
            </a:r>
            <a:endParaRPr lang="en-US" altLang="zh-CN" sz="3200" dirty="0">
              <a:solidFill>
                <a:srgbClr val="FF0000"/>
              </a:solidFill>
            </a:endParaRPr>
          </a:p>
          <a:p>
            <a:pPr eaLnBrk="1" hangingPunct="1">
              <a:lnSpc>
                <a:spcPct val="150000"/>
              </a:lnSpc>
              <a:spcBef>
                <a:spcPct val="0"/>
              </a:spcBef>
              <a:buClrTx/>
              <a:buFontTx/>
              <a:buNone/>
            </a:pPr>
            <a:r>
              <a:rPr lang="en-US" altLang="zh-CN" sz="3200" dirty="0">
                <a:solidFill>
                  <a:schemeClr val="accent2"/>
                </a:solidFill>
              </a:rPr>
              <a:t>3.  </a:t>
            </a:r>
            <a:r>
              <a:rPr lang="zh-CN" altLang="en-US" sz="3200" dirty="0">
                <a:solidFill>
                  <a:schemeClr val="accent2"/>
                </a:solidFill>
              </a:rPr>
              <a:t>Cortex-A8处理器架构</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4.  </a:t>
            </a:r>
            <a:r>
              <a:rPr lang="zh-CN" altLang="en-US" sz="3200" dirty="0">
                <a:solidFill>
                  <a:schemeClr val="accent2"/>
                </a:solidFill>
              </a:rPr>
              <a:t>Cortex-A8处理器工作模式和状态</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5.  </a:t>
            </a:r>
            <a:r>
              <a:rPr lang="zh-CN" altLang="en-US" sz="3200" dirty="0">
                <a:solidFill>
                  <a:schemeClr val="accent2"/>
                </a:solidFill>
              </a:rPr>
              <a:t>Cortex-A8存储器管理</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6.  </a:t>
            </a:r>
            <a:r>
              <a:rPr lang="zh-CN" altLang="en-US" sz="3200" dirty="0">
                <a:solidFill>
                  <a:schemeClr val="accent2"/>
                </a:solidFill>
              </a:rPr>
              <a:t>Cortex-A8异常处理</a:t>
            </a:r>
            <a:endParaRPr lang="zh-CN" altLang="en-US" sz="3200" dirty="0">
              <a:solidFill>
                <a:schemeClr val="accent2"/>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2C4652BA-D265-4B63-859A-3A8EF33CDF67}"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2"/>
          <p:cNvSpPr>
            <a:spLocks noChangeArrowheads="1"/>
          </p:cNvSpPr>
          <p:nvPr/>
        </p:nvSpPr>
        <p:spPr bwMode="auto">
          <a:xfrm>
            <a:off x="1711508" y="1759751"/>
            <a:ext cx="8531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dirty="0"/>
              <a:t>        一种</a:t>
            </a:r>
            <a:r>
              <a:rPr lang="en-US" altLang="zh-CN" dirty="0"/>
              <a:t>CPU</a:t>
            </a:r>
            <a:r>
              <a:rPr lang="zh-CN" altLang="en-US" dirty="0"/>
              <a:t>的体系结构定义了其支持的指令集和基于该体系结构下的处理器编程模型。</a:t>
            </a:r>
            <a:endParaRPr lang="zh-CN" altLang="en-US" dirty="0"/>
          </a:p>
        </p:txBody>
      </p:sp>
      <p:sp>
        <p:nvSpPr>
          <p:cNvPr id="52227" name="Rectangle 1"/>
          <p:cNvSpPr>
            <a:spLocks noChangeArrowheads="1"/>
          </p:cNvSpPr>
          <p:nvPr/>
        </p:nvSpPr>
        <p:spPr bwMode="auto">
          <a:xfrm>
            <a:off x="335360" y="874629"/>
            <a:ext cx="33781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dirty="0">
                <a:solidFill>
                  <a:srgbClr val="0070C0"/>
                </a:solidFill>
                <a:cs typeface="Times New Roman" panose="02020603050405020304" pitchFamily="18" charset="0"/>
              </a:rPr>
              <a:t>ARM</a:t>
            </a:r>
            <a:r>
              <a:rPr lang="zh-CN" altLang="en-US" sz="2800" dirty="0">
                <a:solidFill>
                  <a:srgbClr val="0070C0"/>
                </a:solidFill>
                <a:cs typeface="Times New Roman" panose="02020603050405020304" pitchFamily="18" charset="0"/>
              </a:rPr>
              <a:t>体系结构发展</a:t>
            </a:r>
            <a:endParaRPr lang="zh-CN" altLang="en-US" sz="2800" dirty="0">
              <a:solidFill>
                <a:srgbClr val="0070C0"/>
              </a:solidFill>
            </a:endParaRPr>
          </a:p>
        </p:txBody>
      </p:sp>
      <p:sp>
        <p:nvSpPr>
          <p:cNvPr id="52228" name="矩形 1"/>
          <p:cNvSpPr>
            <a:spLocks noChangeArrowheads="1"/>
          </p:cNvSpPr>
          <p:nvPr/>
        </p:nvSpPr>
        <p:spPr bwMode="auto">
          <a:xfrm>
            <a:off x="1741489" y="4437063"/>
            <a:ext cx="85312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dirty="0"/>
              <a:t>      到目前为止，</a:t>
            </a:r>
            <a:r>
              <a:rPr lang="en-US" altLang="zh-CN" dirty="0"/>
              <a:t>ARM</a:t>
            </a:r>
            <a:r>
              <a:rPr lang="zh-CN" altLang="en-US" dirty="0"/>
              <a:t>处理器的体系结构发展了</a:t>
            </a:r>
            <a:r>
              <a:rPr lang="en-US" altLang="zh-CN" dirty="0"/>
              <a:t>v1</a:t>
            </a:r>
            <a:r>
              <a:rPr lang="zh-CN" altLang="en-US" dirty="0"/>
              <a:t>～</a:t>
            </a:r>
            <a:r>
              <a:rPr lang="en-US" altLang="zh-CN" dirty="0"/>
              <a:t>v9</a:t>
            </a:r>
            <a:r>
              <a:rPr lang="zh-CN" altLang="en-US" dirty="0"/>
              <a:t>共</a:t>
            </a:r>
            <a:r>
              <a:rPr lang="en-US" altLang="zh-CN" dirty="0"/>
              <a:t>9</a:t>
            </a:r>
            <a:r>
              <a:rPr lang="zh-CN" altLang="en-US" dirty="0"/>
              <a:t>个版本。</a:t>
            </a:r>
            <a:endParaRPr lang="zh-CN" altLang="en-US" dirty="0"/>
          </a:p>
        </p:txBody>
      </p:sp>
      <p:sp>
        <p:nvSpPr>
          <p:cNvPr id="52229" name="矩形 2"/>
          <p:cNvSpPr>
            <a:spLocks noChangeArrowheads="1"/>
          </p:cNvSpPr>
          <p:nvPr/>
        </p:nvSpPr>
        <p:spPr bwMode="auto">
          <a:xfrm>
            <a:off x="1741489" y="3105150"/>
            <a:ext cx="85312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dirty="0"/>
              <a:t>       相同的体系结构下，由于所面向的应用不同，对性能的要求不同，会有多种处理器。</a:t>
            </a:r>
            <a:endParaRPr lang="zh-CN" altLang="en-US"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D1DB810-018C-4FBE-BCF0-6F98183587A4}"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3"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处理器概述</a:t>
            </a:r>
            <a:endParaRPr lang="zh-CN" altLang="en-US" kern="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Group 2"/>
          <p:cNvGraphicFramePr>
            <a:graphicFrameLocks noGrp="1"/>
          </p:cNvGraphicFramePr>
          <p:nvPr/>
        </p:nvGraphicFramePr>
        <p:xfrm>
          <a:off x="335360" y="808039"/>
          <a:ext cx="11305255" cy="4795835"/>
        </p:xfrm>
        <a:graphic>
          <a:graphicData uri="http://schemas.openxmlformats.org/drawingml/2006/table">
            <a:tbl>
              <a:tblPr/>
              <a:tblGrid>
                <a:gridCol w="2092286"/>
                <a:gridCol w="9212969"/>
              </a:tblGrid>
              <a:tr h="601217">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zh-CN"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体系结构</a:t>
                      </a:r>
                      <a:endParaRPr kumimoji="0" lang="zh-CN"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ARM</a:t>
                      </a:r>
                      <a:r>
                        <a:rPr kumimoji="0"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内核版本</a:t>
                      </a:r>
                      <a:endParaRPr kumimoji="0"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723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v1</a:t>
                      </a:r>
                      <a:endPar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ARM1</a:t>
                      </a:r>
                      <a:endParaRPr kumimoji="0" lang="en-US" altLang="zh-CN" sz="20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6723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v2</a:t>
                      </a:r>
                      <a:endPar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ARM2</a:t>
                      </a:r>
                      <a:endParaRPr kumimoji="0" lang="en-US" altLang="zh-CN" sz="20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6723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v2a</a:t>
                      </a:r>
                      <a:endPar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ARM2aS</a:t>
                      </a:r>
                      <a:r>
                        <a:rPr kumimoji="0" lang="zh-CN" altLang="en-US" sz="20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a:t>
                      </a:r>
                      <a:r>
                        <a:rPr kumimoji="0" lang="en-US" altLang="zh-CN" sz="20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rPr>
                        <a:t>ARM3</a:t>
                      </a:r>
                      <a:endParaRPr kumimoji="0" lang="en-US" altLang="zh-CN" sz="2000" b="0" i="0" u="none" strike="noStrike" cap="none" normalizeH="0" baseline="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730626">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v3</a:t>
                      </a:r>
                      <a:endPar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ARM6</a:t>
                      </a:r>
                      <a:r>
                        <a:rPr kumimoji="0" lang="zh-CN" altLang="en-US"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ARM600</a:t>
                      </a:r>
                      <a:r>
                        <a:rPr kumimoji="0" lang="zh-CN" altLang="en-US"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ARM610</a:t>
                      </a:r>
                      <a:r>
                        <a:rPr kumimoji="0" lang="zh-CN" altLang="en-US"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ARM7</a:t>
                      </a:r>
                      <a:r>
                        <a:rPr kumimoji="0" lang="zh-CN" altLang="en-US"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ARM700</a:t>
                      </a:r>
                      <a:r>
                        <a:rPr kumimoji="0" lang="zh-CN" altLang="en-US"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ARM710</a:t>
                      </a:r>
                      <a:endPar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6723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v4</a:t>
                      </a:r>
                      <a:endPar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Strong ARM</a:t>
                      </a:r>
                      <a:r>
                        <a:rPr kumimoji="0" lang="zh-CN" altLang="en-US"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ARM8</a:t>
                      </a:r>
                      <a:r>
                        <a:rPr kumimoji="0" lang="zh-CN" altLang="en-US"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ARM810</a:t>
                      </a:r>
                      <a:endPar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536864">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v4T</a:t>
                      </a:r>
                      <a:endPar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ARM7TDMI</a:t>
                      </a:r>
                      <a:r>
                        <a:rPr kumimoji="0" lang="zh-CN" altLang="en-US"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ARM720T</a:t>
                      </a:r>
                      <a:r>
                        <a:rPr kumimoji="0" lang="zh-CN" altLang="en-US"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ARM740T</a:t>
                      </a:r>
                      <a:r>
                        <a:rPr kumimoji="0" lang="zh-CN" altLang="en-US"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ARM9TDMI</a:t>
                      </a:r>
                      <a:r>
                        <a:rPr kumimoji="0" lang="zh-CN" altLang="en-US"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ARM920T</a:t>
                      </a:r>
                      <a:r>
                        <a:rPr kumimoji="0" lang="zh-CN" altLang="en-US"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ARM940T</a:t>
                      </a:r>
                      <a:endParaRPr kumimoji="0" lang="en-US" altLang="zh-CN"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6723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v5TE</a:t>
                      </a:r>
                      <a:endPar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ARM9E-S</a:t>
                      </a:r>
                      <a:r>
                        <a:rPr kumimoji="0" lang="zh-CN" altLang="en-US"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ARM10TDMI</a:t>
                      </a:r>
                      <a:r>
                        <a:rPr kumimoji="0" lang="zh-CN" altLang="en-US"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ARM1020E</a:t>
                      </a:r>
                      <a:endPar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56504">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v6</a:t>
                      </a:r>
                      <a:endPar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ARM11</a:t>
                      </a:r>
                      <a:r>
                        <a:rPr kumimoji="0" lang="zh-CN" altLang="en-US"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ARM1156T2-S</a:t>
                      </a:r>
                      <a:r>
                        <a:rPr kumimoji="0" lang="zh-CN" altLang="en-US"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ARM1156T2F-S</a:t>
                      </a:r>
                      <a:r>
                        <a:rPr kumimoji="0" lang="zh-CN" altLang="en-US"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ARM1176JZF-S</a:t>
                      </a:r>
                      <a:r>
                        <a:rPr kumimoji="0" lang="zh-CN" altLang="en-US"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ARM11JZF-S</a:t>
                      </a:r>
                      <a:endParaRPr kumimoji="0" lang="en-US" altLang="zh-CN" sz="16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6723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v7</a:t>
                      </a:r>
                      <a:endPar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 Cortex-M</a:t>
                      </a:r>
                      <a:r>
                        <a:rPr kumimoji="0" lang="zh-CN" altLang="en-US"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 Cortex-R</a:t>
                      </a:r>
                      <a:r>
                        <a:rPr kumimoji="0" lang="zh-CN" altLang="en-US"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 Cortex-A</a:t>
                      </a:r>
                      <a:endPar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6723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v8</a:t>
                      </a:r>
                      <a:endPar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Cortex-A53/57</a:t>
                      </a:r>
                      <a:r>
                        <a:rPr kumimoji="0" lang="zh-CN" altLang="en-US"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Cortex-A72</a:t>
                      </a:r>
                      <a:r>
                        <a:rPr kumimoji="0" lang="zh-CN" altLang="en-US"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等</a:t>
                      </a:r>
                      <a:endParaRPr kumimoji="0" lang="zh-CN" altLang="en-US"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499155F-BFD9-479C-ACBB-61F794512480}"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graphicFrame>
        <p:nvGraphicFramePr>
          <p:cNvPr id="3" name="表格 2"/>
          <p:cNvGraphicFramePr>
            <a:graphicFrameLocks noGrp="1"/>
          </p:cNvGraphicFramePr>
          <p:nvPr/>
        </p:nvGraphicFramePr>
        <p:xfrm>
          <a:off x="335360" y="5603876"/>
          <a:ext cx="11233248" cy="366713"/>
        </p:xfrm>
        <a:graphic>
          <a:graphicData uri="http://schemas.openxmlformats.org/drawingml/2006/table">
            <a:tbl>
              <a:tblPr/>
              <a:tblGrid>
                <a:gridCol w="2078960"/>
                <a:gridCol w="9154288"/>
              </a:tblGrid>
              <a:tr h="36671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V9</a:t>
                      </a:r>
                      <a:endPar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5000"/>
                        </a:lnSpc>
                        <a:spcBef>
                          <a:spcPct val="0"/>
                        </a:spcBef>
                        <a:spcAft>
                          <a:spcPct val="0"/>
                        </a:spcAft>
                        <a:buClrTx/>
                        <a:buSzTx/>
                        <a:buFontTx/>
                        <a:buNone/>
                      </a:pPr>
                      <a:r>
                        <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 X2</a:t>
                      </a:r>
                      <a:r>
                        <a:rPr kumimoji="0" lang="zh-CN" altLang="en-US"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t>
                      </a:r>
                      <a:r>
                        <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ARM Cortex-A</a:t>
                      </a:r>
                      <a:r>
                        <a:rPr kumimoji="0" lang="zh-CN" altLang="en-US"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rPr>
                        <a:t>系列等</a:t>
                      </a:r>
                      <a:endParaRPr kumimoji="0" lang="en-US" altLang="zh-CN" sz="2000" b="0" i="0" u="none" strike="noStrike" cap="none" normalizeH="0" baseline="0" dirty="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L="68594" marR="68594"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
        <p:nvSpPr>
          <p:cNvPr id="5"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处理器概述</a:t>
            </a:r>
            <a:endParaRPr lang="zh-CN" altLang="en-US" kern="0"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479376" y="692696"/>
            <a:ext cx="11449272" cy="41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800" dirty="0"/>
              <a:t>1. v1</a:t>
            </a:r>
            <a:r>
              <a:rPr lang="zh-CN" altLang="en-US" sz="2800" dirty="0"/>
              <a:t>版本</a:t>
            </a:r>
            <a:endParaRPr lang="zh-CN" altLang="en-US" sz="2800" b="0" dirty="0"/>
          </a:p>
          <a:p>
            <a:pPr eaLnBrk="1" hangingPunct="1">
              <a:lnSpc>
                <a:spcPct val="150000"/>
              </a:lnSpc>
              <a:spcBef>
                <a:spcPct val="0"/>
              </a:spcBef>
              <a:buClrTx/>
              <a:buFontTx/>
              <a:buNone/>
            </a:pPr>
            <a:r>
              <a:rPr lang="en-US" altLang="zh-CN" sz="2800" b="0" dirty="0"/>
              <a:t>        </a:t>
            </a:r>
            <a:r>
              <a:rPr lang="en-US" altLang="zh-CN" b="0" dirty="0"/>
              <a:t>v1</a:t>
            </a:r>
            <a:r>
              <a:rPr lang="zh-CN" altLang="en-US" b="0" dirty="0"/>
              <a:t>版本</a:t>
            </a:r>
            <a:r>
              <a:rPr lang="en-US" altLang="zh-CN" b="0" dirty="0"/>
              <a:t>ARM</a:t>
            </a:r>
            <a:r>
              <a:rPr lang="zh-CN" altLang="en-US" b="0" dirty="0"/>
              <a:t>处理器没有商品化，只出现在</a:t>
            </a:r>
            <a:r>
              <a:rPr lang="en-US" altLang="zh-CN" b="0" dirty="0"/>
              <a:t>ARM1</a:t>
            </a:r>
            <a:r>
              <a:rPr lang="zh-CN" altLang="en-US" b="0" dirty="0"/>
              <a:t>原型机上。它的主要特点有：</a:t>
            </a:r>
            <a:endParaRPr lang="zh-CN" altLang="en-US" b="0" dirty="0"/>
          </a:p>
          <a:p>
            <a:pPr eaLnBrk="1" hangingPunct="1">
              <a:lnSpc>
                <a:spcPct val="150000"/>
              </a:lnSpc>
              <a:spcBef>
                <a:spcPct val="0"/>
              </a:spcBef>
              <a:buClrTx/>
              <a:buFontTx/>
              <a:buNone/>
            </a:pPr>
            <a:r>
              <a:rPr lang="zh-CN" altLang="en-US" b="0" dirty="0"/>
              <a:t>（</a:t>
            </a:r>
            <a:r>
              <a:rPr lang="en-US" altLang="zh-CN" b="0" dirty="0"/>
              <a:t>1</a:t>
            </a:r>
            <a:r>
              <a:rPr lang="zh-CN" altLang="en-US" b="0" dirty="0"/>
              <a:t>）</a:t>
            </a:r>
            <a:r>
              <a:rPr lang="en-US" altLang="zh-CN" b="0" dirty="0"/>
              <a:t>26</a:t>
            </a:r>
            <a:r>
              <a:rPr lang="zh-CN" altLang="en-US" b="0" dirty="0"/>
              <a:t>位的地址空间，寻址空间</a:t>
            </a:r>
            <a:r>
              <a:rPr lang="en-US" altLang="zh-CN" b="0" dirty="0"/>
              <a:t>64MB</a:t>
            </a:r>
            <a:r>
              <a:rPr lang="zh-CN" altLang="en-US" b="0" dirty="0"/>
              <a:t>；</a:t>
            </a:r>
            <a:endParaRPr lang="zh-CN" altLang="en-US" b="0" dirty="0"/>
          </a:p>
          <a:p>
            <a:pPr eaLnBrk="1" hangingPunct="1">
              <a:lnSpc>
                <a:spcPct val="150000"/>
              </a:lnSpc>
              <a:spcBef>
                <a:spcPct val="0"/>
              </a:spcBef>
              <a:buClrTx/>
              <a:buFontTx/>
              <a:buNone/>
            </a:pPr>
            <a:r>
              <a:rPr lang="zh-CN" altLang="en-US" b="0" dirty="0"/>
              <a:t>（</a:t>
            </a:r>
            <a:r>
              <a:rPr lang="en-US" altLang="zh-CN" b="0" dirty="0"/>
              <a:t>2</a:t>
            </a:r>
            <a:r>
              <a:rPr lang="zh-CN" altLang="en-US" b="0" dirty="0"/>
              <a:t>）只有</a:t>
            </a:r>
            <a:r>
              <a:rPr lang="zh-CN" altLang="en-US" b="0" dirty="0">
                <a:solidFill>
                  <a:srgbClr val="0070C0"/>
                </a:solidFill>
              </a:rPr>
              <a:t>基本的数据处理指令</a:t>
            </a:r>
            <a:r>
              <a:rPr lang="zh-CN" altLang="en-US" b="0" dirty="0"/>
              <a:t>，甚至没有乘法指令；</a:t>
            </a:r>
            <a:endParaRPr lang="zh-CN" altLang="en-US" b="0" dirty="0"/>
          </a:p>
          <a:p>
            <a:pPr eaLnBrk="1" hangingPunct="1">
              <a:lnSpc>
                <a:spcPct val="150000"/>
              </a:lnSpc>
              <a:spcBef>
                <a:spcPct val="0"/>
              </a:spcBef>
              <a:buClrTx/>
              <a:buFontTx/>
              <a:buNone/>
            </a:pPr>
            <a:r>
              <a:rPr lang="zh-CN" altLang="en-US" b="0" dirty="0"/>
              <a:t>（</a:t>
            </a:r>
            <a:r>
              <a:rPr lang="en-US" altLang="zh-CN" b="0" dirty="0"/>
              <a:t>3</a:t>
            </a:r>
            <a:r>
              <a:rPr lang="zh-CN" altLang="en-US" b="0" dirty="0"/>
              <a:t>）基于字节、半字和字的</a:t>
            </a:r>
            <a:r>
              <a:rPr lang="en-US" altLang="zh-CN" b="0" dirty="0"/>
              <a:t>Load/Store</a:t>
            </a:r>
            <a:r>
              <a:rPr lang="zh-CN" altLang="en-US" b="0" dirty="0"/>
              <a:t>存储器访问指令；</a:t>
            </a:r>
            <a:endParaRPr lang="zh-CN" altLang="en-US" b="0" dirty="0"/>
          </a:p>
          <a:p>
            <a:pPr eaLnBrk="1" hangingPunct="1">
              <a:lnSpc>
                <a:spcPct val="150000"/>
              </a:lnSpc>
              <a:spcBef>
                <a:spcPct val="0"/>
              </a:spcBef>
              <a:buClrTx/>
              <a:buFontTx/>
              <a:buNone/>
            </a:pPr>
            <a:r>
              <a:rPr lang="zh-CN" altLang="en-US" b="0" dirty="0"/>
              <a:t>（</a:t>
            </a:r>
            <a:r>
              <a:rPr lang="en-US" altLang="zh-CN" b="0" dirty="0"/>
              <a:t>4</a:t>
            </a:r>
            <a:r>
              <a:rPr lang="zh-CN" altLang="en-US" b="0" dirty="0"/>
              <a:t>）子程序调用指令（</a:t>
            </a:r>
            <a:r>
              <a:rPr lang="en-US" altLang="zh-CN" b="0" dirty="0"/>
              <a:t>BL</a:t>
            </a:r>
            <a:r>
              <a:rPr lang="zh-CN" altLang="en-US" b="0" dirty="0"/>
              <a:t>）和链接指令；</a:t>
            </a:r>
            <a:endParaRPr lang="zh-CN" altLang="en-US" b="0" dirty="0"/>
          </a:p>
          <a:p>
            <a:pPr eaLnBrk="1" hangingPunct="1">
              <a:lnSpc>
                <a:spcPct val="150000"/>
              </a:lnSpc>
              <a:spcBef>
                <a:spcPct val="0"/>
              </a:spcBef>
              <a:buClrTx/>
              <a:buFontTx/>
              <a:buNone/>
            </a:pPr>
            <a:r>
              <a:rPr lang="zh-CN" altLang="en-US" b="0" dirty="0"/>
              <a:t>（</a:t>
            </a:r>
            <a:r>
              <a:rPr lang="en-US" altLang="zh-CN" b="0" dirty="0"/>
              <a:t>5</a:t>
            </a:r>
            <a:r>
              <a:rPr lang="zh-CN" altLang="en-US" b="0" dirty="0"/>
              <a:t>）操作系统调用的软件中断指令（</a:t>
            </a:r>
            <a:r>
              <a:rPr lang="en-US" altLang="zh-CN" b="0" dirty="0"/>
              <a:t>SWI</a:t>
            </a:r>
            <a:r>
              <a:rPr lang="zh-CN" altLang="en-US" b="0" dirty="0"/>
              <a:t>）。</a:t>
            </a:r>
            <a:endParaRPr lang="zh-CN" altLang="en-US"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ECECE4E-4B49-4A04-BA03-D680B0603C7C}"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处理器概述</a:t>
            </a:r>
            <a:endParaRPr lang="zh-CN" altLang="en-US" kern="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2"/>
          <p:cNvSpPr>
            <a:spLocks noChangeArrowheads="1"/>
          </p:cNvSpPr>
          <p:nvPr/>
        </p:nvSpPr>
        <p:spPr bwMode="auto">
          <a:xfrm>
            <a:off x="299356" y="764704"/>
            <a:ext cx="11593288" cy="41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800" dirty="0"/>
              <a:t>2. v2</a:t>
            </a:r>
            <a:r>
              <a:rPr lang="zh-CN" altLang="en-US" sz="2800" dirty="0"/>
              <a:t>版本</a:t>
            </a:r>
            <a:endParaRPr lang="zh-CN" altLang="en-US" sz="2800" b="0" dirty="0"/>
          </a:p>
          <a:p>
            <a:pPr eaLnBrk="1" hangingPunct="1">
              <a:lnSpc>
                <a:spcPct val="150000"/>
              </a:lnSpc>
              <a:spcBef>
                <a:spcPct val="0"/>
              </a:spcBef>
              <a:buClrTx/>
              <a:buFontTx/>
              <a:buNone/>
            </a:pPr>
            <a:r>
              <a:rPr lang="en-US" altLang="zh-CN" sz="2800" b="0" dirty="0"/>
              <a:t>       </a:t>
            </a:r>
            <a:r>
              <a:rPr lang="zh-CN" altLang="en-US" b="0" dirty="0"/>
              <a:t>对</a:t>
            </a:r>
            <a:r>
              <a:rPr lang="en-US" altLang="zh-CN" b="0" dirty="0"/>
              <a:t>v1</a:t>
            </a:r>
            <a:r>
              <a:rPr lang="zh-CN" altLang="en-US" b="0" dirty="0"/>
              <a:t>版本进行了扩展和完善。仍旧采用</a:t>
            </a:r>
            <a:r>
              <a:rPr lang="en-US" altLang="zh-CN" b="0" dirty="0"/>
              <a:t>26</a:t>
            </a:r>
            <a:r>
              <a:rPr lang="zh-CN" altLang="en-US" b="0" dirty="0"/>
              <a:t>位地址空间和</a:t>
            </a:r>
            <a:r>
              <a:rPr lang="en-US" altLang="zh-CN" b="0" dirty="0"/>
              <a:t>64M</a:t>
            </a:r>
            <a:r>
              <a:rPr lang="zh-CN" altLang="en-US" b="0" dirty="0"/>
              <a:t>寻址空间。它的主要特点有：</a:t>
            </a:r>
            <a:endParaRPr lang="zh-CN" altLang="en-US" b="0" dirty="0"/>
          </a:p>
          <a:p>
            <a:pPr eaLnBrk="1" hangingPunct="1">
              <a:lnSpc>
                <a:spcPct val="150000"/>
              </a:lnSpc>
              <a:spcBef>
                <a:spcPct val="0"/>
              </a:spcBef>
              <a:buClrTx/>
              <a:buFontTx/>
              <a:buNone/>
            </a:pPr>
            <a:r>
              <a:rPr lang="zh-CN" altLang="en-US" b="0" dirty="0"/>
              <a:t>（</a:t>
            </a:r>
            <a:r>
              <a:rPr lang="en-US" altLang="zh-CN" b="0" dirty="0"/>
              <a:t>1</a:t>
            </a:r>
            <a:r>
              <a:rPr lang="zh-CN" altLang="en-US" b="0" dirty="0"/>
              <a:t>）</a:t>
            </a:r>
            <a:r>
              <a:rPr lang="zh-CN" altLang="en-US" b="0" dirty="0">
                <a:solidFill>
                  <a:srgbClr val="0070C0"/>
                </a:solidFill>
              </a:rPr>
              <a:t>增加了</a:t>
            </a:r>
            <a:r>
              <a:rPr lang="en-US" altLang="zh-CN" b="0" dirty="0">
                <a:solidFill>
                  <a:srgbClr val="0070C0"/>
                </a:solidFill>
              </a:rPr>
              <a:t>32</a:t>
            </a:r>
            <a:r>
              <a:rPr lang="zh-CN" altLang="en-US" b="0" dirty="0">
                <a:solidFill>
                  <a:srgbClr val="0070C0"/>
                </a:solidFill>
              </a:rPr>
              <a:t>位乘法指令和乘加指令</a:t>
            </a:r>
            <a:r>
              <a:rPr lang="zh-CN" altLang="en-US" b="0" dirty="0"/>
              <a:t>；</a:t>
            </a:r>
            <a:endParaRPr lang="zh-CN" altLang="en-US" b="0" dirty="0"/>
          </a:p>
          <a:p>
            <a:pPr eaLnBrk="1" hangingPunct="1">
              <a:lnSpc>
                <a:spcPct val="150000"/>
              </a:lnSpc>
              <a:spcBef>
                <a:spcPct val="0"/>
              </a:spcBef>
              <a:buClrTx/>
              <a:buFontTx/>
              <a:buNone/>
            </a:pPr>
            <a:r>
              <a:rPr lang="zh-CN" altLang="en-US" b="0" dirty="0"/>
              <a:t>（</a:t>
            </a:r>
            <a:r>
              <a:rPr lang="en-US" altLang="zh-CN" b="0" dirty="0"/>
              <a:t>2</a:t>
            </a:r>
            <a:r>
              <a:rPr lang="zh-CN" altLang="en-US" b="0" dirty="0"/>
              <a:t>）支持协处理器指令；</a:t>
            </a:r>
            <a:endParaRPr lang="zh-CN" altLang="en-US" b="0" dirty="0"/>
          </a:p>
          <a:p>
            <a:pPr eaLnBrk="1" hangingPunct="1">
              <a:lnSpc>
                <a:spcPct val="150000"/>
              </a:lnSpc>
              <a:spcBef>
                <a:spcPct val="0"/>
              </a:spcBef>
              <a:buClrTx/>
              <a:buFontTx/>
              <a:buNone/>
            </a:pPr>
            <a:r>
              <a:rPr lang="zh-CN" altLang="en-US" b="0" dirty="0"/>
              <a:t>（</a:t>
            </a:r>
            <a:r>
              <a:rPr lang="en-US" altLang="zh-CN" b="0" dirty="0"/>
              <a:t>3</a:t>
            </a:r>
            <a:r>
              <a:rPr lang="zh-CN" altLang="en-US" b="0" dirty="0"/>
              <a:t>）对快速中断模式支持；</a:t>
            </a:r>
            <a:endParaRPr lang="zh-CN" altLang="en-US" b="0" dirty="0"/>
          </a:p>
          <a:p>
            <a:pPr eaLnBrk="1" hangingPunct="1">
              <a:lnSpc>
                <a:spcPct val="150000"/>
              </a:lnSpc>
              <a:spcBef>
                <a:spcPct val="0"/>
              </a:spcBef>
              <a:buClrTx/>
              <a:buFontTx/>
              <a:buNone/>
            </a:pPr>
            <a:r>
              <a:rPr lang="zh-CN" altLang="en-US" b="0" dirty="0"/>
              <a:t>（</a:t>
            </a:r>
            <a:r>
              <a:rPr lang="en-US" altLang="zh-CN" b="0" dirty="0"/>
              <a:t>4</a:t>
            </a:r>
            <a:r>
              <a:rPr lang="zh-CN" altLang="en-US" b="0" dirty="0"/>
              <a:t>）支持最基本的存储器与寄存器交换指令</a:t>
            </a:r>
            <a:r>
              <a:rPr lang="en-US" altLang="zh-CN" b="0" dirty="0"/>
              <a:t>SWP/SWPB</a:t>
            </a:r>
            <a:r>
              <a:rPr lang="zh-CN" altLang="en-US" b="0" dirty="0"/>
              <a:t>。</a:t>
            </a:r>
            <a:endParaRPr lang="zh-CN" altLang="en-US"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DB3345C-7E52-4E6A-A58F-0B1F05F4FC64}"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处理器概述</a:t>
            </a:r>
            <a:endParaRPr lang="zh-CN" altLang="en-US" kern="0"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矩形 3"/>
          <p:cNvSpPr>
            <a:spLocks noChangeArrowheads="1"/>
          </p:cNvSpPr>
          <p:nvPr/>
        </p:nvSpPr>
        <p:spPr bwMode="auto">
          <a:xfrm>
            <a:off x="191344" y="620713"/>
            <a:ext cx="11665296" cy="567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800" dirty="0"/>
              <a:t>3. v3</a:t>
            </a:r>
            <a:r>
              <a:rPr lang="zh-CN" altLang="en-US" sz="2800" dirty="0"/>
              <a:t>版本</a:t>
            </a:r>
            <a:endParaRPr lang="zh-CN" altLang="en-US" sz="2800" b="0" dirty="0"/>
          </a:p>
          <a:p>
            <a:pPr eaLnBrk="1" hangingPunct="1">
              <a:lnSpc>
                <a:spcPct val="150000"/>
              </a:lnSpc>
              <a:spcBef>
                <a:spcPct val="0"/>
              </a:spcBef>
              <a:buClrTx/>
              <a:buFontTx/>
              <a:buNone/>
            </a:pPr>
            <a:r>
              <a:rPr lang="en-US" altLang="zh-CN" b="0" dirty="0"/>
              <a:t>        </a:t>
            </a:r>
            <a:r>
              <a:rPr lang="zh-CN" altLang="en-US" b="0" dirty="0"/>
              <a:t>该版本在体系结构上较以前的版本有很大变化。基于该版本的</a:t>
            </a:r>
            <a:r>
              <a:rPr lang="en-US" altLang="zh-CN" b="0" dirty="0"/>
              <a:t>ARM6</a:t>
            </a:r>
            <a:r>
              <a:rPr lang="zh-CN" altLang="en-US" b="0" dirty="0"/>
              <a:t>处理器，做为</a:t>
            </a:r>
            <a:r>
              <a:rPr lang="en-US" altLang="zh-CN" b="0" dirty="0"/>
              <a:t>IP</a:t>
            </a:r>
            <a:r>
              <a:rPr lang="zh-CN" altLang="en-US" b="0" dirty="0"/>
              <a:t>核独立的处理器，具有片上高速缓存、</a:t>
            </a:r>
            <a:r>
              <a:rPr lang="en-US" altLang="zh-CN" b="0" dirty="0"/>
              <a:t>MMU</a:t>
            </a:r>
            <a:r>
              <a:rPr lang="zh-CN" altLang="en-US" b="0" dirty="0"/>
              <a:t>和写缓存的集成</a:t>
            </a:r>
            <a:r>
              <a:rPr lang="en-US" altLang="zh-CN" b="0" dirty="0"/>
              <a:t>CPU</a:t>
            </a:r>
            <a:r>
              <a:rPr lang="zh-CN" altLang="en-US" b="0" dirty="0"/>
              <a:t>。它的主要特点有：</a:t>
            </a:r>
            <a:endParaRPr lang="zh-CN" altLang="en-US" b="0" dirty="0"/>
          </a:p>
          <a:p>
            <a:pPr eaLnBrk="1" hangingPunct="1">
              <a:lnSpc>
                <a:spcPct val="150000"/>
              </a:lnSpc>
              <a:spcBef>
                <a:spcPct val="0"/>
              </a:spcBef>
              <a:buClrTx/>
              <a:buFontTx/>
              <a:buNone/>
            </a:pPr>
            <a:r>
              <a:rPr lang="zh-CN" altLang="en-US" b="0" dirty="0"/>
              <a:t>（</a:t>
            </a:r>
            <a:r>
              <a:rPr lang="en-US" altLang="zh-CN" b="0" dirty="0"/>
              <a:t>1</a:t>
            </a:r>
            <a:r>
              <a:rPr lang="zh-CN" altLang="en-US" b="0" dirty="0"/>
              <a:t>）寻址空间增加到</a:t>
            </a:r>
            <a:r>
              <a:rPr lang="en-US" altLang="zh-CN" b="0" dirty="0"/>
              <a:t>32</a:t>
            </a:r>
            <a:r>
              <a:rPr lang="zh-CN" altLang="en-US" b="0" dirty="0"/>
              <a:t>位（</a:t>
            </a:r>
            <a:r>
              <a:rPr lang="en-US" altLang="zh-CN" b="0" dirty="0"/>
              <a:t>4G</a:t>
            </a:r>
            <a:r>
              <a:rPr lang="zh-CN" altLang="en-US" b="0" dirty="0"/>
              <a:t>）；</a:t>
            </a:r>
            <a:endParaRPr lang="zh-CN" altLang="en-US" b="0" dirty="0"/>
          </a:p>
          <a:p>
            <a:pPr eaLnBrk="1" hangingPunct="1">
              <a:lnSpc>
                <a:spcPct val="150000"/>
              </a:lnSpc>
              <a:spcBef>
                <a:spcPct val="0"/>
              </a:spcBef>
              <a:buClrTx/>
              <a:buFontTx/>
              <a:buNone/>
            </a:pPr>
            <a:r>
              <a:rPr lang="zh-CN" altLang="en-US" b="0" dirty="0"/>
              <a:t>（</a:t>
            </a:r>
            <a:r>
              <a:rPr lang="en-US" altLang="zh-CN" b="0" dirty="0"/>
              <a:t>2</a:t>
            </a:r>
            <a:r>
              <a:rPr lang="zh-CN" altLang="en-US" b="0" dirty="0"/>
              <a:t>）增加了当前程序状态寄存器（</a:t>
            </a:r>
            <a:r>
              <a:rPr lang="en-US" altLang="zh-CN" b="0" dirty="0"/>
              <a:t>CPSR</a:t>
            </a:r>
            <a:r>
              <a:rPr lang="zh-CN" altLang="en-US" b="0" dirty="0"/>
              <a:t>）保存当前程序运行的状态信息；</a:t>
            </a:r>
            <a:endParaRPr lang="zh-CN" altLang="en-US" b="0" dirty="0"/>
          </a:p>
          <a:p>
            <a:pPr eaLnBrk="1" hangingPunct="1">
              <a:lnSpc>
                <a:spcPct val="150000"/>
              </a:lnSpc>
              <a:spcBef>
                <a:spcPct val="0"/>
              </a:spcBef>
              <a:buClrTx/>
              <a:buFontTx/>
              <a:buNone/>
            </a:pPr>
            <a:r>
              <a:rPr lang="zh-CN" altLang="en-US" b="0" dirty="0"/>
              <a:t>（</a:t>
            </a:r>
            <a:r>
              <a:rPr lang="en-US" altLang="zh-CN" b="0" dirty="0"/>
              <a:t>3</a:t>
            </a:r>
            <a:r>
              <a:rPr lang="zh-CN" altLang="en-US" b="0" dirty="0"/>
              <a:t>）增加了备份程序状态寄存器（</a:t>
            </a:r>
            <a:r>
              <a:rPr lang="en-US" altLang="zh-CN" b="0" dirty="0"/>
              <a:t>SPSR</a:t>
            </a:r>
            <a:r>
              <a:rPr lang="zh-CN" altLang="en-US" b="0" dirty="0"/>
              <a:t>），在程序运行被异常中断时保存现场；</a:t>
            </a:r>
            <a:endParaRPr lang="zh-CN" altLang="en-US" b="0" dirty="0"/>
          </a:p>
          <a:p>
            <a:pPr eaLnBrk="1" hangingPunct="1">
              <a:lnSpc>
                <a:spcPct val="150000"/>
              </a:lnSpc>
              <a:spcBef>
                <a:spcPct val="0"/>
              </a:spcBef>
              <a:buClrTx/>
              <a:buFontTx/>
              <a:buNone/>
            </a:pPr>
            <a:r>
              <a:rPr lang="zh-CN" altLang="en-US" b="0" dirty="0"/>
              <a:t>（</a:t>
            </a:r>
            <a:r>
              <a:rPr lang="en-US" altLang="zh-CN" b="0" dirty="0"/>
              <a:t>4</a:t>
            </a:r>
            <a:r>
              <a:rPr lang="zh-CN" altLang="en-US" b="0" dirty="0"/>
              <a:t>）增加了</a:t>
            </a:r>
            <a:r>
              <a:rPr lang="en-US" altLang="zh-CN" b="0" dirty="0"/>
              <a:t>MRS/MSR</a:t>
            </a:r>
            <a:r>
              <a:rPr lang="zh-CN" altLang="en-US" b="0" dirty="0"/>
              <a:t>指令，以访问新增的</a:t>
            </a:r>
            <a:r>
              <a:rPr lang="en-US" altLang="zh-CN" b="0" dirty="0"/>
              <a:t>CPSR/SPSR</a:t>
            </a:r>
            <a:r>
              <a:rPr lang="zh-CN" altLang="en-US" b="0" dirty="0"/>
              <a:t>寄存器；</a:t>
            </a:r>
            <a:endParaRPr lang="zh-CN" altLang="en-US" b="0" dirty="0"/>
          </a:p>
          <a:p>
            <a:pPr eaLnBrk="1" hangingPunct="1">
              <a:lnSpc>
                <a:spcPct val="150000"/>
              </a:lnSpc>
              <a:spcBef>
                <a:spcPct val="0"/>
              </a:spcBef>
              <a:buClrTx/>
              <a:buFontTx/>
              <a:buNone/>
            </a:pPr>
            <a:r>
              <a:rPr lang="zh-CN" altLang="en-US" b="0" dirty="0"/>
              <a:t>（</a:t>
            </a:r>
            <a:r>
              <a:rPr lang="en-US" altLang="zh-CN" b="0" dirty="0"/>
              <a:t>5</a:t>
            </a:r>
            <a:r>
              <a:rPr lang="zh-CN" altLang="en-US" b="0" dirty="0"/>
              <a:t>）增加了中止和未定义两种异常模式，以方便操作系统使用数据访问中止异常、指令预取中止异常和未定义指令异常；</a:t>
            </a:r>
            <a:endParaRPr lang="zh-CN" altLang="en-US" b="0" dirty="0"/>
          </a:p>
          <a:p>
            <a:pPr eaLnBrk="1" hangingPunct="1">
              <a:lnSpc>
                <a:spcPct val="150000"/>
              </a:lnSpc>
              <a:spcBef>
                <a:spcPct val="0"/>
              </a:spcBef>
              <a:buClrTx/>
              <a:buFontTx/>
              <a:buNone/>
            </a:pPr>
            <a:r>
              <a:rPr lang="zh-CN" altLang="en-US" b="0" dirty="0"/>
              <a:t>（</a:t>
            </a:r>
            <a:r>
              <a:rPr lang="en-US" altLang="zh-CN" b="0" dirty="0"/>
              <a:t>6</a:t>
            </a:r>
            <a:r>
              <a:rPr lang="zh-CN" altLang="en-US" b="0" dirty="0"/>
              <a:t>）改进了从异常返回指令。</a:t>
            </a:r>
            <a:endParaRPr lang="zh-CN" altLang="en-US"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A6EF5799-2287-44D1-87C7-1071901FC240}"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处理器概述</a:t>
            </a:r>
            <a:endParaRPr lang="zh-CN" altLang="en-US" kern="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3719513" y="4764"/>
            <a:ext cx="3744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4000"/>
              <a:t>目    录 </a:t>
            </a:r>
            <a:endParaRPr lang="zh-CN" altLang="en-US" sz="4000"/>
          </a:p>
        </p:txBody>
      </p:sp>
      <p:sp>
        <p:nvSpPr>
          <p:cNvPr id="18435" name="矩形 2"/>
          <p:cNvSpPr>
            <a:spLocks noChangeArrowheads="1"/>
          </p:cNvSpPr>
          <p:nvPr/>
        </p:nvSpPr>
        <p:spPr bwMode="auto">
          <a:xfrm>
            <a:off x="2135189" y="1052514"/>
            <a:ext cx="7704137"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dirty="0">
                <a:solidFill>
                  <a:schemeClr val="accent2"/>
                </a:solidFill>
              </a:rPr>
              <a:t>1.  </a:t>
            </a:r>
            <a:r>
              <a:rPr lang="zh-CN" altLang="en-US" sz="3200" dirty="0">
                <a:solidFill>
                  <a:schemeClr val="accent2"/>
                </a:solidFill>
              </a:rPr>
              <a:t>嵌入式处理器概述</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2.  </a:t>
            </a:r>
            <a:r>
              <a:rPr lang="zh-CN" altLang="en-US" sz="3200" dirty="0">
                <a:solidFill>
                  <a:schemeClr val="accent2"/>
                </a:solidFill>
              </a:rPr>
              <a:t>ARM处理器概述</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3.  </a:t>
            </a:r>
            <a:r>
              <a:rPr lang="zh-CN" altLang="en-US" sz="3200" dirty="0">
                <a:solidFill>
                  <a:schemeClr val="accent2"/>
                </a:solidFill>
              </a:rPr>
              <a:t>Cortex-A8处理器架构</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4.  </a:t>
            </a:r>
            <a:r>
              <a:rPr lang="zh-CN" altLang="en-US" sz="3200" dirty="0">
                <a:solidFill>
                  <a:schemeClr val="accent2"/>
                </a:solidFill>
              </a:rPr>
              <a:t>Cortex-A8处理器工作模式和状态</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5.  </a:t>
            </a:r>
            <a:r>
              <a:rPr lang="zh-CN" altLang="en-US" sz="3200" dirty="0">
                <a:solidFill>
                  <a:schemeClr val="accent2"/>
                </a:solidFill>
              </a:rPr>
              <a:t>Cortex-A8存储器管理</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6.  </a:t>
            </a:r>
            <a:r>
              <a:rPr lang="zh-CN" altLang="en-US" sz="3200" dirty="0">
                <a:solidFill>
                  <a:schemeClr val="accent2"/>
                </a:solidFill>
              </a:rPr>
              <a:t>Cortex-A8异常处理</a:t>
            </a:r>
            <a:endParaRPr lang="zh-CN" altLang="en-US" sz="3200" dirty="0">
              <a:solidFill>
                <a:schemeClr val="accent2"/>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2C4652BA-D265-4B63-859A-3A8EF33CDF67}"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1"/>
          <p:cNvSpPr>
            <a:spLocks noChangeArrowheads="1"/>
          </p:cNvSpPr>
          <p:nvPr/>
        </p:nvSpPr>
        <p:spPr bwMode="auto">
          <a:xfrm>
            <a:off x="227348" y="692696"/>
            <a:ext cx="11737303" cy="502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dirty="0"/>
              <a:t>4. v4</a:t>
            </a:r>
            <a:r>
              <a:rPr lang="zh-CN" altLang="en-US" dirty="0"/>
              <a:t>版本</a:t>
            </a:r>
            <a:endParaRPr lang="zh-CN" altLang="en-US" b="0" dirty="0"/>
          </a:p>
          <a:p>
            <a:pPr eaLnBrk="1" hangingPunct="1">
              <a:lnSpc>
                <a:spcPct val="150000"/>
              </a:lnSpc>
              <a:spcBef>
                <a:spcPct val="0"/>
              </a:spcBef>
              <a:buClrTx/>
              <a:buFontTx/>
              <a:buNone/>
            </a:pPr>
            <a:r>
              <a:rPr lang="en-US" altLang="zh-CN" b="0" dirty="0"/>
              <a:t>        </a:t>
            </a:r>
            <a:r>
              <a:rPr lang="zh-CN" altLang="en-US" b="0" dirty="0"/>
              <a:t>该版本在</a:t>
            </a:r>
            <a:r>
              <a:rPr lang="en-US" altLang="zh-CN" b="0" dirty="0"/>
              <a:t>v3</a:t>
            </a:r>
            <a:r>
              <a:rPr lang="zh-CN" altLang="en-US" b="0" dirty="0"/>
              <a:t>版本的基础上做了进一步的扩充，是目前被应用最广的</a:t>
            </a:r>
            <a:r>
              <a:rPr lang="en-US" altLang="zh-CN" b="0" dirty="0"/>
              <a:t>ARM</a:t>
            </a:r>
            <a:r>
              <a:rPr lang="zh-CN" altLang="en-US" b="0" dirty="0"/>
              <a:t>体系结构，</a:t>
            </a:r>
            <a:r>
              <a:rPr lang="en-US" altLang="zh-CN" b="0" dirty="0"/>
              <a:t>ARM7TDMI</a:t>
            </a:r>
            <a:r>
              <a:rPr lang="zh-CN" altLang="en-US" b="0" dirty="0"/>
              <a:t>、</a:t>
            </a:r>
            <a:r>
              <a:rPr lang="en-US" altLang="zh-CN" b="0" dirty="0"/>
              <a:t>ARM9</a:t>
            </a:r>
            <a:r>
              <a:rPr lang="zh-CN" altLang="en-US" b="0" dirty="0"/>
              <a:t>、</a:t>
            </a:r>
            <a:r>
              <a:rPr lang="en-US" altLang="zh-CN" b="0" dirty="0" err="1"/>
              <a:t>StrongARM</a:t>
            </a:r>
            <a:r>
              <a:rPr lang="zh-CN" altLang="en-US" b="0" dirty="0"/>
              <a:t>等都采用该结构。它的主要特点有：</a:t>
            </a:r>
            <a:endParaRPr lang="zh-CN" altLang="en-US" b="0" dirty="0"/>
          </a:p>
          <a:p>
            <a:pPr eaLnBrk="1" hangingPunct="1">
              <a:lnSpc>
                <a:spcPct val="150000"/>
              </a:lnSpc>
              <a:spcBef>
                <a:spcPct val="0"/>
              </a:spcBef>
              <a:buClrTx/>
              <a:buFontTx/>
              <a:buNone/>
            </a:pPr>
            <a:r>
              <a:rPr lang="zh-CN" altLang="en-US" b="0" dirty="0"/>
              <a:t>（</a:t>
            </a:r>
            <a:r>
              <a:rPr lang="en-US" altLang="zh-CN" b="0" dirty="0"/>
              <a:t>1</a:t>
            </a:r>
            <a:r>
              <a:rPr lang="zh-CN" altLang="en-US" b="0" dirty="0"/>
              <a:t>）增加了对有符号、无符号半字及有符号字节的存</a:t>
            </a:r>
            <a:r>
              <a:rPr lang="en-US" altLang="zh-CN" b="0" dirty="0"/>
              <a:t>/</a:t>
            </a:r>
            <a:r>
              <a:rPr lang="zh-CN" altLang="en-US" b="0" dirty="0"/>
              <a:t>取指令；</a:t>
            </a:r>
            <a:endParaRPr lang="zh-CN" altLang="en-US" b="0" dirty="0"/>
          </a:p>
          <a:p>
            <a:pPr eaLnBrk="1" hangingPunct="1">
              <a:lnSpc>
                <a:spcPct val="150000"/>
              </a:lnSpc>
              <a:spcBef>
                <a:spcPct val="0"/>
              </a:spcBef>
              <a:buClrTx/>
              <a:buFontTx/>
              <a:buNone/>
            </a:pPr>
            <a:r>
              <a:rPr lang="zh-CN" altLang="en-US" b="0" dirty="0"/>
              <a:t>（</a:t>
            </a:r>
            <a:r>
              <a:rPr lang="en-US" altLang="zh-CN" b="0" dirty="0"/>
              <a:t>2</a:t>
            </a:r>
            <a:r>
              <a:rPr lang="zh-CN" altLang="en-US" b="0" dirty="0"/>
              <a:t>）增加</a:t>
            </a:r>
            <a:r>
              <a:rPr lang="en-US" altLang="zh-CN" b="0" dirty="0"/>
              <a:t> T</a:t>
            </a:r>
            <a:r>
              <a:rPr lang="zh-CN" altLang="en-US" b="0" dirty="0"/>
              <a:t>变种，引入</a:t>
            </a:r>
            <a:r>
              <a:rPr lang="en-US" altLang="zh-CN" b="0" dirty="0"/>
              <a:t>Thumb</a:t>
            </a:r>
            <a:r>
              <a:rPr lang="zh-CN" altLang="en-US" b="0" dirty="0"/>
              <a:t>状态，处理器工作在该状态下时，指令集为新增的</a:t>
            </a:r>
            <a:r>
              <a:rPr lang="en-US" altLang="zh-CN" b="0" dirty="0"/>
              <a:t>16</a:t>
            </a:r>
            <a:r>
              <a:rPr lang="zh-CN" altLang="en-US" b="0" dirty="0"/>
              <a:t>位</a:t>
            </a:r>
            <a:r>
              <a:rPr lang="en-US" altLang="zh-CN" b="0" dirty="0"/>
              <a:t>Thumb</a:t>
            </a:r>
            <a:r>
              <a:rPr lang="zh-CN" altLang="en-US" b="0" dirty="0"/>
              <a:t>指令集；</a:t>
            </a:r>
            <a:endParaRPr lang="zh-CN" altLang="en-US" b="0" dirty="0"/>
          </a:p>
          <a:p>
            <a:pPr eaLnBrk="1" hangingPunct="1">
              <a:lnSpc>
                <a:spcPct val="150000"/>
              </a:lnSpc>
              <a:spcBef>
                <a:spcPct val="0"/>
              </a:spcBef>
              <a:buClrTx/>
              <a:buFontTx/>
              <a:buNone/>
            </a:pPr>
            <a:r>
              <a:rPr lang="zh-CN" altLang="en-US" b="0" dirty="0"/>
              <a:t>（</a:t>
            </a:r>
            <a:r>
              <a:rPr lang="en-US" altLang="zh-CN" b="0" dirty="0"/>
              <a:t>3</a:t>
            </a:r>
            <a:r>
              <a:rPr lang="zh-CN" altLang="en-US" b="0" dirty="0"/>
              <a:t>）增加了系统模式，该模式下处理器使用用户寄存器；</a:t>
            </a:r>
            <a:endParaRPr lang="zh-CN" altLang="en-US" b="0" dirty="0"/>
          </a:p>
          <a:p>
            <a:pPr eaLnBrk="1" hangingPunct="1">
              <a:lnSpc>
                <a:spcPct val="150000"/>
              </a:lnSpc>
              <a:spcBef>
                <a:spcPct val="0"/>
              </a:spcBef>
              <a:buClrTx/>
              <a:buFontTx/>
              <a:buNone/>
            </a:pPr>
            <a:r>
              <a:rPr lang="zh-CN" altLang="en-US" b="0" dirty="0"/>
              <a:t>（</a:t>
            </a:r>
            <a:r>
              <a:rPr lang="en-US" altLang="zh-CN" b="0" dirty="0"/>
              <a:t>4</a:t>
            </a:r>
            <a:r>
              <a:rPr lang="zh-CN" altLang="en-US" b="0" dirty="0"/>
              <a:t>）完善了软件中断（</a:t>
            </a:r>
            <a:r>
              <a:rPr lang="en-US" altLang="zh-CN" b="0" dirty="0"/>
              <a:t>SWI</a:t>
            </a:r>
            <a:r>
              <a:rPr lang="zh-CN" altLang="en-US" b="0" dirty="0"/>
              <a:t>）指令功能；</a:t>
            </a:r>
            <a:endParaRPr lang="zh-CN" altLang="en-US" b="0" dirty="0"/>
          </a:p>
          <a:p>
            <a:pPr eaLnBrk="1" hangingPunct="1">
              <a:lnSpc>
                <a:spcPct val="150000"/>
              </a:lnSpc>
              <a:spcBef>
                <a:spcPct val="0"/>
              </a:spcBef>
              <a:buClrTx/>
              <a:buFontTx/>
              <a:buNone/>
            </a:pPr>
            <a:r>
              <a:rPr lang="zh-CN" altLang="en-US" b="0" dirty="0"/>
              <a:t>（</a:t>
            </a:r>
            <a:r>
              <a:rPr lang="en-US" altLang="zh-CN" b="0" dirty="0"/>
              <a:t>5</a:t>
            </a:r>
            <a:r>
              <a:rPr lang="zh-CN" altLang="en-US" b="0" dirty="0"/>
              <a:t>）把一些未使用的指令空间捕获为未定义指令。</a:t>
            </a:r>
            <a:endParaRPr lang="zh-CN" altLang="en-US"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97B750D-13CB-4636-9841-DD448B658D14}"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处理器概述</a:t>
            </a:r>
            <a:endParaRPr lang="zh-CN" altLang="en-US" kern="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矩形 1"/>
          <p:cNvSpPr>
            <a:spLocks noChangeArrowheads="1"/>
          </p:cNvSpPr>
          <p:nvPr/>
        </p:nvSpPr>
        <p:spPr bwMode="auto">
          <a:xfrm>
            <a:off x="263352" y="620713"/>
            <a:ext cx="11665296" cy="4563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800" dirty="0"/>
              <a:t>5. v5</a:t>
            </a:r>
            <a:r>
              <a:rPr lang="zh-CN" altLang="en-US" sz="2800" dirty="0"/>
              <a:t>版本</a:t>
            </a:r>
            <a:endParaRPr lang="zh-CN" altLang="en-US" sz="2800" b="0" dirty="0"/>
          </a:p>
          <a:p>
            <a:pPr eaLnBrk="1" hangingPunct="1">
              <a:lnSpc>
                <a:spcPct val="150000"/>
              </a:lnSpc>
              <a:spcBef>
                <a:spcPct val="0"/>
              </a:spcBef>
              <a:buClrTx/>
              <a:buFontTx/>
              <a:buNone/>
            </a:pPr>
            <a:r>
              <a:rPr lang="en-US" altLang="zh-CN" b="0" dirty="0"/>
              <a:t>        </a:t>
            </a:r>
            <a:r>
              <a:rPr lang="zh-CN" altLang="en-US" b="0" dirty="0"/>
              <a:t>在</a:t>
            </a:r>
            <a:r>
              <a:rPr lang="en-US" altLang="zh-CN" b="0" dirty="0"/>
              <a:t>v4</a:t>
            </a:r>
            <a:r>
              <a:rPr lang="zh-CN" altLang="en-US" b="0" dirty="0"/>
              <a:t>版本的基础上增加了一些新的指令。</a:t>
            </a:r>
            <a:r>
              <a:rPr lang="en-US" altLang="zh-CN" b="0" dirty="0"/>
              <a:t>ARM9E</a:t>
            </a:r>
            <a:r>
              <a:rPr lang="zh-CN" altLang="en-US" b="0" dirty="0"/>
              <a:t>、</a:t>
            </a:r>
            <a:r>
              <a:rPr lang="en-US" altLang="zh-CN" b="0" dirty="0"/>
              <a:t>ARM10</a:t>
            </a:r>
            <a:r>
              <a:rPr lang="zh-CN" altLang="en-US" b="0" dirty="0"/>
              <a:t>和</a:t>
            </a:r>
            <a:r>
              <a:rPr lang="en-US" altLang="zh-CN" b="0" dirty="0"/>
              <a:t>Intel</a:t>
            </a:r>
            <a:r>
              <a:rPr lang="zh-CN" altLang="en-US" b="0" dirty="0"/>
              <a:t>的</a:t>
            </a:r>
            <a:r>
              <a:rPr lang="en-US" altLang="zh-CN" b="0" dirty="0" err="1"/>
              <a:t>XScale</a:t>
            </a:r>
            <a:r>
              <a:rPr lang="zh-CN" altLang="en-US" b="0" dirty="0"/>
              <a:t>处理器都采用该版本结构。它的主要特点有：</a:t>
            </a:r>
            <a:endParaRPr lang="zh-CN" altLang="en-US" b="0" dirty="0"/>
          </a:p>
          <a:p>
            <a:pPr eaLnBrk="1" hangingPunct="1">
              <a:lnSpc>
                <a:spcPct val="150000"/>
              </a:lnSpc>
              <a:spcBef>
                <a:spcPct val="0"/>
              </a:spcBef>
              <a:buClrTx/>
              <a:buFontTx/>
              <a:buNone/>
            </a:pPr>
            <a:r>
              <a:rPr lang="zh-CN" altLang="en-US" b="0" dirty="0"/>
              <a:t>（</a:t>
            </a:r>
            <a:r>
              <a:rPr lang="en-US" altLang="zh-CN" b="0" dirty="0"/>
              <a:t>1</a:t>
            </a:r>
            <a:r>
              <a:rPr lang="zh-CN" altLang="en-US" b="0" dirty="0"/>
              <a:t>）改进了</a:t>
            </a:r>
            <a:r>
              <a:rPr lang="en-US" altLang="zh-CN" b="0" dirty="0"/>
              <a:t>ARM</a:t>
            </a:r>
            <a:r>
              <a:rPr lang="zh-CN" altLang="en-US" b="0" dirty="0"/>
              <a:t>指令集和</a:t>
            </a:r>
            <a:r>
              <a:rPr lang="en-US" altLang="zh-CN" b="0" dirty="0"/>
              <a:t>Thumb</a:t>
            </a:r>
            <a:r>
              <a:rPr lang="zh-CN" altLang="en-US" b="0" dirty="0"/>
              <a:t>指令集的混合使用效率；</a:t>
            </a:r>
            <a:endParaRPr lang="zh-CN" altLang="en-US" b="0" dirty="0"/>
          </a:p>
          <a:p>
            <a:pPr eaLnBrk="1" hangingPunct="1">
              <a:lnSpc>
                <a:spcPct val="150000"/>
              </a:lnSpc>
              <a:spcBef>
                <a:spcPct val="0"/>
              </a:spcBef>
              <a:buClrTx/>
              <a:buFontTx/>
              <a:buNone/>
            </a:pPr>
            <a:r>
              <a:rPr lang="zh-CN" altLang="en-US" b="0" dirty="0"/>
              <a:t>（</a:t>
            </a:r>
            <a:r>
              <a:rPr lang="en-US" altLang="zh-CN" b="0" dirty="0"/>
              <a:t>2</a:t>
            </a:r>
            <a:r>
              <a:rPr lang="zh-CN" altLang="en-US" b="0" dirty="0"/>
              <a:t>）增加了带有链接和交换的转移指令（</a:t>
            </a:r>
            <a:r>
              <a:rPr lang="en-US" altLang="zh-CN" b="0" dirty="0"/>
              <a:t>BLX</a:t>
            </a:r>
            <a:r>
              <a:rPr lang="zh-CN" altLang="en-US" b="0" dirty="0"/>
              <a:t>）、计数前导零指令（</a:t>
            </a:r>
            <a:r>
              <a:rPr lang="en-US" altLang="zh-CN" b="0" dirty="0"/>
              <a:t>CLZ</a:t>
            </a:r>
            <a:r>
              <a:rPr lang="zh-CN" altLang="en-US" b="0" dirty="0"/>
              <a:t>）、软件断点指令（</a:t>
            </a:r>
            <a:r>
              <a:rPr lang="en-US" altLang="zh-CN" b="0" dirty="0"/>
              <a:t>BKPT</a:t>
            </a:r>
            <a:r>
              <a:rPr lang="zh-CN" altLang="en-US" b="0" dirty="0"/>
              <a:t>）；</a:t>
            </a:r>
            <a:endParaRPr lang="zh-CN" altLang="en-US" b="0" dirty="0"/>
          </a:p>
          <a:p>
            <a:pPr eaLnBrk="1" hangingPunct="1">
              <a:lnSpc>
                <a:spcPct val="150000"/>
              </a:lnSpc>
              <a:spcBef>
                <a:spcPct val="0"/>
              </a:spcBef>
              <a:buClrTx/>
              <a:buFontTx/>
              <a:buNone/>
            </a:pPr>
            <a:r>
              <a:rPr lang="zh-CN" altLang="en-US" b="0" dirty="0"/>
              <a:t>（</a:t>
            </a:r>
            <a:r>
              <a:rPr lang="en-US" altLang="zh-CN" b="0" dirty="0"/>
              <a:t>3</a:t>
            </a:r>
            <a:r>
              <a:rPr lang="zh-CN" altLang="en-US" b="0" dirty="0"/>
              <a:t>）</a:t>
            </a:r>
            <a:r>
              <a:rPr lang="en-US" altLang="zh-CN" b="0" dirty="0"/>
              <a:t>v5TE</a:t>
            </a:r>
            <a:r>
              <a:rPr lang="zh-CN" altLang="en-US" b="0" dirty="0"/>
              <a:t>版本中增加了</a:t>
            </a:r>
            <a:r>
              <a:rPr lang="en-US" altLang="zh-CN" b="0" dirty="0"/>
              <a:t>DSP</a:t>
            </a:r>
            <a:r>
              <a:rPr lang="zh-CN" altLang="en-US" b="0" dirty="0"/>
              <a:t>（数字信号处理）指令集，包括全部算法和</a:t>
            </a:r>
            <a:r>
              <a:rPr lang="en-US" altLang="zh-CN" b="0" dirty="0"/>
              <a:t>16</a:t>
            </a:r>
            <a:r>
              <a:rPr lang="zh-CN" altLang="en-US" b="0" dirty="0"/>
              <a:t>位指令集；</a:t>
            </a:r>
            <a:endParaRPr lang="zh-CN" altLang="en-US" b="0" dirty="0"/>
          </a:p>
          <a:p>
            <a:pPr eaLnBrk="1" hangingPunct="1">
              <a:lnSpc>
                <a:spcPct val="150000"/>
              </a:lnSpc>
              <a:spcBef>
                <a:spcPct val="0"/>
              </a:spcBef>
              <a:buClrTx/>
              <a:buFontTx/>
              <a:buNone/>
            </a:pPr>
            <a:r>
              <a:rPr lang="zh-CN" altLang="en-US" b="0" dirty="0"/>
              <a:t>支持新的</a:t>
            </a:r>
            <a:r>
              <a:rPr lang="en-US" altLang="zh-CN" b="0" dirty="0"/>
              <a:t>Java</a:t>
            </a:r>
            <a:r>
              <a:rPr lang="zh-CN" altLang="en-US" b="0" dirty="0"/>
              <a:t>，提供字节代码执行的硬件和优化软件加速性能。</a:t>
            </a:r>
            <a:endParaRPr lang="zh-CN" altLang="en-US"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4C9AE70-ACBF-4EB1-AA41-B852CE80F1E6}"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处理器概述</a:t>
            </a:r>
            <a:endParaRPr lang="zh-CN" altLang="en-US" kern="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1"/>
          <p:cNvSpPr>
            <a:spLocks noChangeArrowheads="1"/>
          </p:cNvSpPr>
          <p:nvPr/>
        </p:nvSpPr>
        <p:spPr bwMode="auto">
          <a:xfrm>
            <a:off x="335360" y="764704"/>
            <a:ext cx="11809311" cy="507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800" dirty="0"/>
              <a:t>6. v6</a:t>
            </a:r>
            <a:r>
              <a:rPr lang="zh-CN" altLang="en-US" sz="2800" dirty="0"/>
              <a:t>版本</a:t>
            </a:r>
            <a:endParaRPr lang="zh-CN" altLang="en-US" sz="2800" b="0" dirty="0"/>
          </a:p>
          <a:p>
            <a:pPr eaLnBrk="1" hangingPunct="1">
              <a:lnSpc>
                <a:spcPct val="150000"/>
              </a:lnSpc>
              <a:spcBef>
                <a:spcPct val="0"/>
              </a:spcBef>
              <a:buClrTx/>
              <a:buFontTx/>
              <a:buNone/>
            </a:pPr>
            <a:r>
              <a:rPr lang="en-US" altLang="zh-CN" b="0" dirty="0"/>
              <a:t>       </a:t>
            </a:r>
            <a:r>
              <a:rPr lang="zh-CN" altLang="en-US" b="0" dirty="0"/>
              <a:t>该版本</a:t>
            </a:r>
            <a:r>
              <a:rPr lang="en-US" altLang="zh-CN" b="0" dirty="0"/>
              <a:t>2001</a:t>
            </a:r>
            <a:r>
              <a:rPr lang="zh-CN" altLang="en-US" b="0" dirty="0"/>
              <a:t>年发布，并应用在</a:t>
            </a:r>
            <a:r>
              <a:rPr lang="en-US" altLang="zh-CN" b="0" dirty="0"/>
              <a:t>2002</a:t>
            </a:r>
            <a:r>
              <a:rPr lang="zh-CN" altLang="en-US" b="0" dirty="0"/>
              <a:t>年发布的</a:t>
            </a:r>
            <a:r>
              <a:rPr lang="en-US" altLang="zh-CN" b="0" dirty="0"/>
              <a:t>ARM11</a:t>
            </a:r>
            <a:r>
              <a:rPr lang="zh-CN" altLang="en-US" b="0" dirty="0"/>
              <a:t>处理器中。该版本降低耗电量的同时提高了图像处理能力，适合无线和消费类电子产品；高数据吞吐量和高性能的结合。它的主要特点有：</a:t>
            </a:r>
            <a:endParaRPr lang="zh-CN" altLang="en-US" b="0" dirty="0"/>
          </a:p>
          <a:p>
            <a:pPr eaLnBrk="1" hangingPunct="1">
              <a:lnSpc>
                <a:spcPct val="150000"/>
              </a:lnSpc>
              <a:spcBef>
                <a:spcPct val="0"/>
              </a:spcBef>
              <a:buClrTx/>
              <a:buFontTx/>
              <a:buNone/>
            </a:pPr>
            <a:r>
              <a:rPr lang="zh-CN" altLang="en-US" b="0" dirty="0"/>
              <a:t>（</a:t>
            </a:r>
            <a:r>
              <a:rPr lang="en-US" altLang="zh-CN" b="0" dirty="0"/>
              <a:t>1</a:t>
            </a:r>
            <a:r>
              <a:rPr lang="zh-CN" altLang="en-US" b="0" dirty="0"/>
              <a:t>）支持多微处理器内核；</a:t>
            </a:r>
            <a:endParaRPr lang="zh-CN" altLang="en-US" b="0" dirty="0"/>
          </a:p>
          <a:p>
            <a:pPr eaLnBrk="1" hangingPunct="1">
              <a:lnSpc>
                <a:spcPct val="150000"/>
              </a:lnSpc>
              <a:spcBef>
                <a:spcPct val="0"/>
              </a:spcBef>
              <a:buClrTx/>
              <a:buFontTx/>
              <a:buNone/>
            </a:pPr>
            <a:r>
              <a:rPr lang="zh-CN" altLang="en-US" b="0" dirty="0"/>
              <a:t>（</a:t>
            </a:r>
            <a:r>
              <a:rPr lang="en-US" altLang="zh-CN" b="0" dirty="0"/>
              <a:t>2</a:t>
            </a:r>
            <a:r>
              <a:rPr lang="zh-CN" altLang="en-US" b="0" dirty="0"/>
              <a:t>）</a:t>
            </a:r>
            <a:r>
              <a:rPr lang="en-US" altLang="zh-CN" b="0" dirty="0"/>
              <a:t>Thumb</a:t>
            </a:r>
            <a:r>
              <a:rPr lang="zh-CN" altLang="en-US" b="0" dirty="0"/>
              <a:t>代码压缩技术；</a:t>
            </a:r>
            <a:endParaRPr lang="zh-CN" altLang="en-US" b="0" dirty="0"/>
          </a:p>
          <a:p>
            <a:pPr eaLnBrk="1" hangingPunct="1">
              <a:lnSpc>
                <a:spcPct val="150000"/>
              </a:lnSpc>
              <a:spcBef>
                <a:spcPct val="0"/>
              </a:spcBef>
              <a:buClrTx/>
              <a:buFontTx/>
              <a:buNone/>
            </a:pPr>
            <a:r>
              <a:rPr lang="zh-CN" altLang="en-US" b="0" dirty="0"/>
              <a:t>（</a:t>
            </a:r>
            <a:r>
              <a:rPr lang="en-US" altLang="zh-CN" b="0" dirty="0"/>
              <a:t>3</a:t>
            </a:r>
            <a:r>
              <a:rPr lang="zh-CN" altLang="en-US" b="0" dirty="0"/>
              <a:t>）引入</a:t>
            </a:r>
            <a:r>
              <a:rPr lang="en-US" altLang="zh-CN" b="0" dirty="0" err="1"/>
              <a:t>Jazelle</a:t>
            </a:r>
            <a:r>
              <a:rPr lang="zh-CN" altLang="en-US" b="0" dirty="0"/>
              <a:t>技术，提高了</a:t>
            </a:r>
            <a:r>
              <a:rPr lang="en-US" altLang="zh-CN" b="0" dirty="0"/>
              <a:t>Java</a:t>
            </a:r>
            <a:r>
              <a:rPr lang="zh-CN" altLang="en-US" b="0" dirty="0"/>
              <a:t>性能，降低了</a:t>
            </a:r>
            <a:r>
              <a:rPr lang="en-US" altLang="zh-CN" b="0" dirty="0"/>
              <a:t>Java</a:t>
            </a:r>
            <a:r>
              <a:rPr lang="zh-CN" altLang="en-US" b="0" dirty="0"/>
              <a:t>应用程序对内存的空间占用；</a:t>
            </a:r>
            <a:endParaRPr lang="zh-CN" altLang="en-US" b="0" dirty="0"/>
          </a:p>
          <a:p>
            <a:pPr eaLnBrk="1" hangingPunct="1">
              <a:lnSpc>
                <a:spcPct val="150000"/>
              </a:lnSpc>
              <a:spcBef>
                <a:spcPct val="0"/>
              </a:spcBef>
              <a:buClrTx/>
              <a:buFontTx/>
              <a:buNone/>
            </a:pPr>
            <a:r>
              <a:rPr lang="zh-CN" altLang="en-US" b="0" dirty="0"/>
              <a:t>（</a:t>
            </a:r>
            <a:r>
              <a:rPr lang="en-US" altLang="zh-CN" b="0" dirty="0"/>
              <a:t>4</a:t>
            </a:r>
            <a:r>
              <a:rPr lang="zh-CN" altLang="en-US" b="0" dirty="0"/>
              <a:t>）通过</a:t>
            </a:r>
            <a:r>
              <a:rPr lang="en-US" altLang="zh-CN" b="0" dirty="0"/>
              <a:t>SIMD</a:t>
            </a:r>
            <a:r>
              <a:rPr lang="zh-CN" altLang="en-US" b="0" dirty="0"/>
              <a:t>（单指令多数据流）技术，提高了音</a:t>
            </a:r>
            <a:r>
              <a:rPr lang="en-US" altLang="zh-CN" b="0" dirty="0"/>
              <a:t>/</a:t>
            </a:r>
            <a:r>
              <a:rPr lang="zh-CN" altLang="en-US" b="0" dirty="0"/>
              <a:t>视频处</a:t>
            </a:r>
            <a:r>
              <a:rPr lang="en-US" altLang="zh-CN" b="0" dirty="0"/>
              <a:t>理</a:t>
            </a:r>
            <a:r>
              <a:rPr lang="en-US" altLang="zh-CN" sz="2400" b="0" dirty="0"/>
              <a:t>能力。</a:t>
            </a:r>
            <a:br>
              <a:rPr lang="en-US" altLang="zh-CN" sz="2400" b="0" dirty="0"/>
            </a:br>
            <a:r>
              <a:rPr lang="zh-CN" altLang="en-US" sz="2400" b="0" dirty="0"/>
              <a:t>例：从一个指令一次完成两个数的加法操作，升级为一次完成两个向量的加法操作。</a:t>
            </a:r>
            <a:endParaRPr lang="zh-CN" altLang="en-US" sz="24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AA0FFEE-E0E0-467C-BB64-EBD39DFA6A32}"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处理器概述</a:t>
            </a:r>
            <a:endParaRPr lang="zh-CN" altLang="en-US" kern="0"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3"/>
          <p:cNvSpPr>
            <a:spLocks noChangeArrowheads="1"/>
          </p:cNvSpPr>
          <p:nvPr/>
        </p:nvSpPr>
        <p:spPr bwMode="auto">
          <a:xfrm>
            <a:off x="263352" y="548680"/>
            <a:ext cx="11809312" cy="567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800" dirty="0"/>
              <a:t>7. v7</a:t>
            </a:r>
            <a:r>
              <a:rPr lang="zh-CN" altLang="en-US" sz="2800" dirty="0"/>
              <a:t>版本</a:t>
            </a:r>
            <a:endParaRPr lang="zh-CN" altLang="en-US" sz="2800" b="0" dirty="0"/>
          </a:p>
          <a:p>
            <a:pPr eaLnBrk="1" hangingPunct="1">
              <a:lnSpc>
                <a:spcPct val="150000"/>
              </a:lnSpc>
              <a:spcBef>
                <a:spcPct val="0"/>
              </a:spcBef>
              <a:buClrTx/>
              <a:buFontTx/>
              <a:buNone/>
            </a:pPr>
            <a:r>
              <a:rPr lang="en-US" altLang="zh-CN" b="0" dirty="0"/>
              <a:t>       v7</a:t>
            </a:r>
            <a:r>
              <a:rPr lang="zh-CN" altLang="en-US" b="0" dirty="0"/>
              <a:t>版本架构是在</a:t>
            </a:r>
            <a:r>
              <a:rPr lang="en-US" altLang="zh-CN" b="0" dirty="0"/>
              <a:t>v6</a:t>
            </a:r>
            <a:r>
              <a:rPr lang="zh-CN" altLang="en-US" b="0" dirty="0"/>
              <a:t>版本的基础上诞生的，对于早期的</a:t>
            </a:r>
            <a:r>
              <a:rPr lang="en-US" altLang="zh-CN" b="0" dirty="0"/>
              <a:t>ARM</a:t>
            </a:r>
            <a:r>
              <a:rPr lang="zh-CN" altLang="en-US" b="0" dirty="0"/>
              <a:t>处理器软件提供了较好的兼容性。它的主要特点有：</a:t>
            </a:r>
            <a:endParaRPr lang="zh-CN" altLang="en-US" b="0" dirty="0"/>
          </a:p>
          <a:p>
            <a:pPr eaLnBrk="1" hangingPunct="1">
              <a:lnSpc>
                <a:spcPct val="150000"/>
              </a:lnSpc>
              <a:spcBef>
                <a:spcPct val="0"/>
              </a:spcBef>
              <a:buClrTx/>
              <a:buFontTx/>
              <a:buNone/>
            </a:pPr>
            <a:r>
              <a:rPr lang="zh-CN" altLang="en-US" b="0" dirty="0"/>
              <a:t>（</a:t>
            </a:r>
            <a:r>
              <a:rPr lang="en-US" altLang="zh-CN" b="0" dirty="0"/>
              <a:t>1</a:t>
            </a:r>
            <a:r>
              <a:rPr lang="zh-CN" altLang="en-US" b="0" dirty="0"/>
              <a:t>）采用了在</a:t>
            </a:r>
            <a:r>
              <a:rPr lang="en-US" altLang="zh-CN" b="0" dirty="0"/>
              <a:t>Thumb</a:t>
            </a:r>
            <a:r>
              <a:rPr lang="zh-CN" altLang="en-US" b="0" dirty="0"/>
              <a:t>代码压缩技术上发展的</a:t>
            </a:r>
            <a:r>
              <a:rPr lang="en-US" altLang="zh-CN" b="0" dirty="0"/>
              <a:t>Thumb-2</a:t>
            </a:r>
            <a:r>
              <a:rPr lang="zh-CN" altLang="en-US" b="0" dirty="0"/>
              <a:t>技术，比纯</a:t>
            </a:r>
            <a:r>
              <a:rPr lang="en-US" altLang="zh-CN" b="0" dirty="0"/>
              <a:t>32</a:t>
            </a:r>
            <a:r>
              <a:rPr lang="zh-CN" altLang="en-US" b="0" dirty="0"/>
              <a:t>位代码减少了</a:t>
            </a:r>
            <a:r>
              <a:rPr lang="en-US" altLang="zh-CN" b="0" dirty="0"/>
              <a:t>31%</a:t>
            </a:r>
            <a:r>
              <a:rPr lang="zh-CN" altLang="en-US" b="0" dirty="0"/>
              <a:t>的内存占用，减小了系统开销，能够提供比基于</a:t>
            </a:r>
            <a:r>
              <a:rPr lang="en-US" altLang="zh-CN" b="0" dirty="0"/>
              <a:t>Thumb</a:t>
            </a:r>
            <a:r>
              <a:rPr lang="zh-CN" altLang="en-US" b="0" dirty="0"/>
              <a:t>技术的解决方案高出</a:t>
            </a:r>
            <a:r>
              <a:rPr lang="en-US" altLang="zh-CN" b="0" dirty="0"/>
              <a:t>38%</a:t>
            </a:r>
            <a:r>
              <a:rPr lang="zh-CN" altLang="en-US" b="0" dirty="0"/>
              <a:t>的性能；</a:t>
            </a:r>
            <a:endParaRPr lang="zh-CN" altLang="en-US" b="0" dirty="0"/>
          </a:p>
          <a:p>
            <a:pPr eaLnBrk="1" hangingPunct="1">
              <a:lnSpc>
                <a:spcPct val="150000"/>
              </a:lnSpc>
              <a:spcBef>
                <a:spcPct val="0"/>
              </a:spcBef>
              <a:buClrTx/>
              <a:buFontTx/>
              <a:buNone/>
            </a:pPr>
            <a:r>
              <a:rPr lang="zh-CN" altLang="en-US" b="0" dirty="0"/>
              <a:t>（</a:t>
            </a:r>
            <a:r>
              <a:rPr lang="en-US" altLang="zh-CN" b="0" dirty="0"/>
              <a:t>2</a:t>
            </a:r>
            <a:r>
              <a:rPr lang="zh-CN" altLang="en-US" b="0" dirty="0"/>
              <a:t>）首次采用</a:t>
            </a:r>
            <a:r>
              <a:rPr lang="en-US" altLang="zh-CN" b="0" dirty="0"/>
              <a:t>NEON</a:t>
            </a:r>
            <a:r>
              <a:rPr lang="zh-CN" altLang="en-US" b="0" dirty="0"/>
              <a:t>信号处理扩展集，它是一个结合</a:t>
            </a:r>
            <a:r>
              <a:rPr lang="en-US" altLang="zh-CN" b="0" dirty="0"/>
              <a:t>64</a:t>
            </a:r>
            <a:r>
              <a:rPr lang="zh-CN" altLang="en-US" b="0" dirty="0"/>
              <a:t>位和</a:t>
            </a:r>
            <a:r>
              <a:rPr lang="en-US" altLang="zh-CN" b="0" dirty="0"/>
              <a:t>128</a:t>
            </a:r>
            <a:r>
              <a:rPr lang="zh-CN" altLang="en-US" b="0" dirty="0"/>
              <a:t>位的</a:t>
            </a:r>
            <a:r>
              <a:rPr lang="en-US" altLang="zh-CN" b="0" dirty="0"/>
              <a:t>SIMD</a:t>
            </a:r>
            <a:r>
              <a:rPr lang="zh-CN" altLang="en-US" b="0" dirty="0"/>
              <a:t>指令集，对</a:t>
            </a:r>
            <a:r>
              <a:rPr lang="en-US" altLang="zh-CN" b="0" dirty="0"/>
              <a:t>H.264</a:t>
            </a:r>
            <a:r>
              <a:rPr lang="zh-CN" altLang="en-US" b="0" dirty="0"/>
              <a:t>和</a:t>
            </a:r>
            <a:r>
              <a:rPr lang="en-US" altLang="zh-CN" b="0" dirty="0"/>
              <a:t>MP3</a:t>
            </a:r>
            <a:r>
              <a:rPr lang="zh-CN" altLang="en-US" b="0" dirty="0"/>
              <a:t>等媒体解码提供加速，将</a:t>
            </a:r>
            <a:r>
              <a:rPr lang="en-US" altLang="zh-CN" b="0" dirty="0"/>
              <a:t>DSP</a:t>
            </a:r>
            <a:r>
              <a:rPr lang="zh-CN" altLang="en-US" b="0" dirty="0"/>
              <a:t>和媒体处理能力提高了近</a:t>
            </a:r>
            <a:r>
              <a:rPr lang="en-US" altLang="zh-CN" b="0" dirty="0"/>
              <a:t>4</a:t>
            </a:r>
            <a:r>
              <a:rPr lang="zh-CN" altLang="en-US" b="0" dirty="0"/>
              <a:t>倍，并支持改良的浮点运算；</a:t>
            </a:r>
            <a:endParaRPr lang="zh-CN" altLang="en-US" b="0" dirty="0"/>
          </a:p>
          <a:p>
            <a:pPr eaLnBrk="1" hangingPunct="1">
              <a:lnSpc>
                <a:spcPct val="150000"/>
              </a:lnSpc>
              <a:spcBef>
                <a:spcPct val="0"/>
              </a:spcBef>
              <a:buClrTx/>
              <a:buFontTx/>
              <a:buNone/>
            </a:pPr>
            <a:r>
              <a:rPr lang="zh-CN" altLang="en-US" b="0" dirty="0"/>
              <a:t>（</a:t>
            </a:r>
            <a:r>
              <a:rPr lang="en-US" altLang="zh-CN" b="0" dirty="0"/>
              <a:t>3</a:t>
            </a:r>
            <a:r>
              <a:rPr lang="zh-CN" altLang="en-US" b="0" dirty="0"/>
              <a:t>）支持改良的运行环境，迎合不断增加的</a:t>
            </a:r>
            <a:r>
              <a:rPr lang="en-US" altLang="zh-CN" b="0" dirty="0"/>
              <a:t>JIT</a:t>
            </a:r>
            <a:r>
              <a:rPr lang="zh-CN" altLang="en-US" b="0" dirty="0"/>
              <a:t>（</a:t>
            </a:r>
            <a:r>
              <a:rPr lang="en-US" altLang="zh-CN" b="0" dirty="0"/>
              <a:t>Just In Time</a:t>
            </a:r>
            <a:r>
              <a:rPr lang="zh-CN" altLang="en-US" b="0" dirty="0"/>
              <a:t>）和</a:t>
            </a:r>
            <a:r>
              <a:rPr lang="en-US" altLang="zh-CN" b="0" dirty="0"/>
              <a:t>DAC</a:t>
            </a:r>
            <a:r>
              <a:rPr lang="zh-CN" altLang="en-US" b="0" dirty="0"/>
              <a:t>（</a:t>
            </a:r>
            <a:r>
              <a:rPr lang="en-US" altLang="zh-CN" b="0" dirty="0"/>
              <a:t>Dynamic Adaptive Compilation</a:t>
            </a:r>
            <a:r>
              <a:rPr lang="zh-CN" altLang="en-US" b="0" dirty="0"/>
              <a:t>）技术的使用。</a:t>
            </a:r>
            <a:endParaRPr lang="zh-CN" altLang="en-US"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D2D219F-8983-48FC-B7F1-83E291095B2C}"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处理器概述</a:t>
            </a:r>
            <a:endParaRPr lang="zh-CN" altLang="en-US" kern="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矩形 3"/>
          <p:cNvSpPr>
            <a:spLocks noChangeArrowheads="1"/>
          </p:cNvSpPr>
          <p:nvPr/>
        </p:nvSpPr>
        <p:spPr bwMode="auto">
          <a:xfrm>
            <a:off x="191344" y="548680"/>
            <a:ext cx="11809312" cy="567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800" dirty="0"/>
              <a:t>8. v8</a:t>
            </a:r>
            <a:r>
              <a:rPr lang="zh-CN" altLang="en-US" sz="2800" dirty="0"/>
              <a:t>版本</a:t>
            </a:r>
            <a:endParaRPr lang="zh-CN" altLang="en-US" sz="2800" b="0" dirty="0"/>
          </a:p>
          <a:p>
            <a:pPr eaLnBrk="1" hangingPunct="1">
              <a:lnSpc>
                <a:spcPct val="150000"/>
              </a:lnSpc>
              <a:spcBef>
                <a:spcPct val="0"/>
              </a:spcBef>
              <a:buClrTx/>
              <a:buFontTx/>
              <a:buNone/>
            </a:pPr>
            <a:r>
              <a:rPr lang="en-US" altLang="zh-CN" b="0" dirty="0"/>
              <a:t>         2011</a:t>
            </a:r>
            <a:r>
              <a:rPr lang="zh-CN" altLang="en-US" b="0" dirty="0"/>
              <a:t>年</a:t>
            </a:r>
            <a:r>
              <a:rPr lang="en-US" altLang="zh-CN" b="0" dirty="0"/>
              <a:t>11</a:t>
            </a:r>
            <a:r>
              <a:rPr lang="zh-CN" altLang="en-US" b="0" dirty="0"/>
              <a:t>月，</a:t>
            </a:r>
            <a:r>
              <a:rPr lang="en-US" altLang="zh-CN" b="0" dirty="0"/>
              <a:t>ARM</a:t>
            </a:r>
            <a:r>
              <a:rPr lang="zh-CN" altLang="en-US" b="0" dirty="0"/>
              <a:t>公司发布了新一代处理器架构</a:t>
            </a:r>
            <a:r>
              <a:rPr lang="en-US" altLang="zh-CN" b="0" dirty="0"/>
              <a:t>ARMv8</a:t>
            </a:r>
            <a:r>
              <a:rPr lang="zh-CN" altLang="en-US" b="0" dirty="0"/>
              <a:t>的部分技术细节，这是</a:t>
            </a:r>
            <a:r>
              <a:rPr lang="en-US" altLang="zh-CN" b="0" dirty="0"/>
              <a:t>ARM</a:t>
            </a:r>
            <a:r>
              <a:rPr lang="zh-CN" altLang="en-US" b="0" dirty="0"/>
              <a:t>公司的首款支持</a:t>
            </a:r>
            <a:r>
              <a:rPr lang="en-US" altLang="zh-CN" b="0" dirty="0"/>
              <a:t>64</a:t>
            </a:r>
            <a:r>
              <a:rPr lang="zh-CN" altLang="en-US" b="0" dirty="0"/>
              <a:t>位指令集的处理器架构，将被首先用于对扩展虚拟地址和</a:t>
            </a:r>
            <a:r>
              <a:rPr lang="en-US" altLang="zh-CN" b="0" dirty="0"/>
              <a:t>64</a:t>
            </a:r>
            <a:r>
              <a:rPr lang="zh-CN" altLang="en-US" b="0" dirty="0"/>
              <a:t>位数据处理技术有更高要求的产品领域，如企业应用、高档消费电子产品。目前的</a:t>
            </a:r>
            <a:r>
              <a:rPr lang="en-US" altLang="zh-CN" b="0" dirty="0"/>
              <a:t>ARMv7</a:t>
            </a:r>
            <a:r>
              <a:rPr lang="zh-CN" altLang="en-US" b="0" dirty="0"/>
              <a:t>架构的主要特性都将在</a:t>
            </a:r>
            <a:r>
              <a:rPr lang="en-US" altLang="zh-CN" b="0" dirty="0"/>
              <a:t>ARMv8</a:t>
            </a:r>
            <a:r>
              <a:rPr lang="zh-CN" altLang="en-US" b="0" dirty="0"/>
              <a:t>架构中得以保留或进一步拓展，如</a:t>
            </a:r>
            <a:r>
              <a:rPr lang="en-US" altLang="zh-CN" b="0" dirty="0" err="1"/>
              <a:t>TrustZone</a:t>
            </a:r>
            <a:r>
              <a:rPr lang="zh-CN" altLang="en-US" b="0" dirty="0"/>
              <a:t>技术、虚拟化技术及</a:t>
            </a:r>
            <a:r>
              <a:rPr lang="en-US" altLang="zh-CN" b="0" dirty="0"/>
              <a:t>NEON advanced SIMD</a:t>
            </a:r>
            <a:r>
              <a:rPr lang="zh-CN" altLang="en-US" b="0" dirty="0"/>
              <a:t>技术等。</a:t>
            </a:r>
            <a:r>
              <a:rPr lang="en-US" altLang="zh-CN" b="0" dirty="0"/>
              <a:t>ARMv8 </a:t>
            </a:r>
            <a:r>
              <a:rPr lang="zh-CN" altLang="en-US" b="0" dirty="0"/>
              <a:t>架构将</a:t>
            </a:r>
            <a:r>
              <a:rPr lang="en-US" altLang="zh-CN" b="0" dirty="0"/>
              <a:t>64</a:t>
            </a:r>
            <a:r>
              <a:rPr lang="zh-CN" altLang="en-US" b="0" dirty="0"/>
              <a:t>位架构支持引入</a:t>
            </a:r>
            <a:r>
              <a:rPr lang="en-US" altLang="zh-CN" b="0" dirty="0"/>
              <a:t>ARM</a:t>
            </a:r>
            <a:r>
              <a:rPr lang="zh-CN" altLang="en-US" b="0" dirty="0"/>
              <a:t>架构中，其中包括：</a:t>
            </a:r>
            <a:endParaRPr lang="zh-CN" altLang="en-US" b="0" dirty="0"/>
          </a:p>
          <a:p>
            <a:pPr eaLnBrk="1" hangingPunct="1">
              <a:lnSpc>
                <a:spcPct val="150000"/>
              </a:lnSpc>
              <a:spcBef>
                <a:spcPct val="0"/>
              </a:spcBef>
              <a:buClrTx/>
              <a:buFontTx/>
              <a:buNone/>
            </a:pPr>
            <a:r>
              <a:rPr lang="zh-CN" altLang="en-US" b="0" dirty="0"/>
              <a:t>（</a:t>
            </a:r>
            <a:r>
              <a:rPr lang="en-US" altLang="zh-CN" b="0" dirty="0"/>
              <a:t>1</a:t>
            </a:r>
            <a:r>
              <a:rPr lang="zh-CN" altLang="en-US" b="0" dirty="0"/>
              <a:t>）</a:t>
            </a:r>
            <a:r>
              <a:rPr lang="en-US" altLang="zh-CN" b="0" dirty="0"/>
              <a:t>64</a:t>
            </a:r>
            <a:r>
              <a:rPr lang="zh-CN" altLang="en-US" b="0" dirty="0"/>
              <a:t>位通用寄存器、</a:t>
            </a:r>
            <a:r>
              <a:rPr lang="en-US" altLang="zh-CN" b="0" dirty="0"/>
              <a:t>SP</a:t>
            </a:r>
            <a:r>
              <a:rPr lang="zh-CN" altLang="en-US" b="0" dirty="0"/>
              <a:t>（堆栈指针）和</a:t>
            </a:r>
            <a:r>
              <a:rPr lang="en-US" altLang="zh-CN" b="0" dirty="0"/>
              <a:t>PC</a:t>
            </a:r>
            <a:r>
              <a:rPr lang="zh-CN" altLang="en-US" b="0" dirty="0"/>
              <a:t>（程序计数器）；</a:t>
            </a:r>
            <a:endParaRPr lang="zh-CN" altLang="en-US" b="0" dirty="0"/>
          </a:p>
          <a:p>
            <a:pPr eaLnBrk="1" hangingPunct="1">
              <a:lnSpc>
                <a:spcPct val="150000"/>
              </a:lnSpc>
              <a:spcBef>
                <a:spcPct val="0"/>
              </a:spcBef>
              <a:buClrTx/>
              <a:buFontTx/>
              <a:buNone/>
            </a:pPr>
            <a:r>
              <a:rPr lang="zh-CN" altLang="en-US" b="0" dirty="0"/>
              <a:t>（</a:t>
            </a:r>
            <a:r>
              <a:rPr lang="en-US" altLang="zh-CN" b="0" dirty="0"/>
              <a:t>2</a:t>
            </a:r>
            <a:r>
              <a:rPr lang="zh-CN" altLang="en-US" b="0" dirty="0"/>
              <a:t>）</a:t>
            </a:r>
            <a:r>
              <a:rPr lang="en-US" altLang="zh-CN" b="0" dirty="0"/>
              <a:t>64</a:t>
            </a:r>
            <a:r>
              <a:rPr lang="zh-CN" altLang="en-US" b="0" dirty="0"/>
              <a:t>位数据处理和扩展的虚拟寻址；</a:t>
            </a:r>
            <a:endParaRPr lang="zh-CN" altLang="en-US" b="0" dirty="0"/>
          </a:p>
          <a:p>
            <a:pPr eaLnBrk="1" hangingPunct="1">
              <a:lnSpc>
                <a:spcPct val="150000"/>
              </a:lnSpc>
              <a:spcBef>
                <a:spcPct val="0"/>
              </a:spcBef>
              <a:buClrTx/>
              <a:buFontTx/>
              <a:buNone/>
            </a:pPr>
            <a:r>
              <a:rPr lang="zh-CN" altLang="en-US" b="0" dirty="0"/>
              <a:t>（</a:t>
            </a:r>
            <a:r>
              <a:rPr lang="en-US" altLang="zh-CN" b="0" dirty="0"/>
              <a:t>3</a:t>
            </a:r>
            <a:r>
              <a:rPr lang="zh-CN" altLang="en-US" b="0" dirty="0"/>
              <a:t>）两种主要执行状态：</a:t>
            </a:r>
            <a:r>
              <a:rPr lang="en-US" altLang="zh-CN" b="0" dirty="0"/>
              <a:t>AArch64</a:t>
            </a:r>
            <a:r>
              <a:rPr lang="zh-CN" altLang="en-US" b="0" dirty="0"/>
              <a:t>（</a:t>
            </a:r>
            <a:r>
              <a:rPr lang="en-US" altLang="zh-CN" b="0" dirty="0"/>
              <a:t>64</a:t>
            </a:r>
            <a:r>
              <a:rPr lang="zh-CN" altLang="en-US" b="0" dirty="0"/>
              <a:t>位执行状态）和</a:t>
            </a:r>
            <a:r>
              <a:rPr lang="en-US" altLang="zh-CN" b="0" dirty="0"/>
              <a:t>AArch32</a:t>
            </a:r>
            <a:r>
              <a:rPr lang="zh-CN" altLang="en-US" b="0" dirty="0"/>
              <a:t>（</a:t>
            </a:r>
            <a:r>
              <a:rPr lang="en-US" altLang="zh-CN" b="0" dirty="0"/>
              <a:t>32</a:t>
            </a:r>
            <a:r>
              <a:rPr lang="zh-CN" altLang="en-US" b="0" dirty="0"/>
              <a:t>位执行状态）；</a:t>
            </a:r>
            <a:endParaRPr lang="zh-CN" altLang="en-US"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2CAFB829-4E2F-4610-8BF7-E782D2F2AE8D}"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处理器概述</a:t>
            </a:r>
            <a:endParaRPr lang="zh-CN" altLang="en-US" kern="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1"/>
          <p:cNvSpPr>
            <a:spLocks noChangeArrowheads="1"/>
          </p:cNvSpPr>
          <p:nvPr/>
        </p:nvSpPr>
        <p:spPr bwMode="auto">
          <a:xfrm>
            <a:off x="263352" y="764704"/>
            <a:ext cx="11665296" cy="391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1800" b="0" dirty="0"/>
              <a:t> </a:t>
            </a:r>
            <a:r>
              <a:rPr lang="zh-CN" altLang="en-US" b="0" dirty="0"/>
              <a:t>两种执行状态支持三个主要指令集：</a:t>
            </a:r>
            <a:endParaRPr lang="zh-CN" altLang="en-US" b="0" dirty="0"/>
          </a:p>
          <a:p>
            <a:pPr eaLnBrk="1" hangingPunct="1">
              <a:lnSpc>
                <a:spcPct val="150000"/>
              </a:lnSpc>
              <a:spcBef>
                <a:spcPct val="0"/>
              </a:spcBef>
              <a:buClrTx/>
              <a:buFontTx/>
              <a:buNone/>
            </a:pPr>
            <a:r>
              <a:rPr lang="en-US" altLang="zh-CN" b="0" dirty="0">
                <a:solidFill>
                  <a:srgbClr val="FF0000"/>
                </a:solidFill>
              </a:rPr>
              <a:t>A32</a:t>
            </a:r>
            <a:r>
              <a:rPr lang="zh-CN" altLang="en-US" b="0" dirty="0">
                <a:solidFill>
                  <a:srgbClr val="FF0000"/>
                </a:solidFill>
              </a:rPr>
              <a:t>（或</a:t>
            </a:r>
            <a:r>
              <a:rPr lang="en-US" altLang="zh-CN" b="0" dirty="0">
                <a:solidFill>
                  <a:srgbClr val="FF0000"/>
                </a:solidFill>
              </a:rPr>
              <a:t>ARM</a:t>
            </a:r>
            <a:r>
              <a:rPr lang="zh-CN" altLang="en-US" b="0" dirty="0">
                <a:solidFill>
                  <a:srgbClr val="FF0000"/>
                </a:solidFill>
              </a:rPr>
              <a:t>）</a:t>
            </a:r>
            <a:r>
              <a:rPr lang="zh-CN" altLang="en-US" b="0" dirty="0"/>
              <a:t>：</a:t>
            </a:r>
            <a:r>
              <a:rPr lang="en-US" altLang="zh-CN" b="0" dirty="0"/>
              <a:t>32</a:t>
            </a:r>
            <a:r>
              <a:rPr lang="zh-CN" altLang="en-US" b="0" dirty="0"/>
              <a:t>位固定长度指令集，通过不同架构变体增强部分</a:t>
            </a:r>
            <a:r>
              <a:rPr lang="en-US" altLang="zh-CN" b="0" dirty="0"/>
              <a:t>32</a:t>
            </a:r>
            <a:r>
              <a:rPr lang="zh-CN" altLang="en-US" b="0" dirty="0"/>
              <a:t>位架构执行环境，现在称为</a:t>
            </a:r>
            <a:r>
              <a:rPr lang="en-US" altLang="zh-CN" b="0" dirty="0"/>
              <a:t>AArch32</a:t>
            </a:r>
            <a:r>
              <a:rPr lang="zh-CN" altLang="en-US" b="0" dirty="0"/>
              <a:t>；</a:t>
            </a:r>
            <a:endParaRPr lang="zh-CN" altLang="en-US" b="0" dirty="0"/>
          </a:p>
          <a:p>
            <a:pPr eaLnBrk="1" hangingPunct="1">
              <a:lnSpc>
                <a:spcPct val="150000"/>
              </a:lnSpc>
              <a:spcBef>
                <a:spcPct val="0"/>
              </a:spcBef>
              <a:buClrTx/>
              <a:buFontTx/>
              <a:buNone/>
            </a:pPr>
            <a:r>
              <a:rPr lang="en-US" altLang="zh-CN" b="0" dirty="0">
                <a:solidFill>
                  <a:srgbClr val="FF0000"/>
                </a:solidFill>
              </a:rPr>
              <a:t>T32 (Thumb) </a:t>
            </a:r>
            <a:r>
              <a:rPr lang="zh-CN" altLang="en-US" b="0" dirty="0"/>
              <a:t>：以</a:t>
            </a:r>
            <a:r>
              <a:rPr lang="en-US" altLang="zh-CN" b="0" dirty="0"/>
              <a:t>16</a:t>
            </a:r>
            <a:r>
              <a:rPr lang="zh-CN" altLang="en-US" b="0" dirty="0"/>
              <a:t>位固定长度指令集的形式引入的，随后在引入</a:t>
            </a:r>
            <a:r>
              <a:rPr lang="en-US" altLang="zh-CN" b="0" dirty="0"/>
              <a:t>Thumb-2</a:t>
            </a:r>
            <a:r>
              <a:rPr lang="zh-CN" altLang="en-US" b="0" dirty="0"/>
              <a:t>技术时增强为</a:t>
            </a:r>
            <a:r>
              <a:rPr lang="en-US" altLang="zh-CN" b="0" dirty="0"/>
              <a:t>16</a:t>
            </a:r>
            <a:r>
              <a:rPr lang="zh-CN" altLang="en-US" b="0" dirty="0"/>
              <a:t>位和</a:t>
            </a:r>
            <a:r>
              <a:rPr lang="en-US" altLang="zh-CN" b="0" dirty="0"/>
              <a:t>32</a:t>
            </a:r>
            <a:r>
              <a:rPr lang="zh-CN" altLang="en-US" b="0" dirty="0"/>
              <a:t>位混合长度指令集，部分</a:t>
            </a:r>
            <a:r>
              <a:rPr lang="en-US" altLang="zh-CN" b="0" dirty="0"/>
              <a:t>32</a:t>
            </a:r>
            <a:r>
              <a:rPr lang="zh-CN" altLang="en-US" b="0" dirty="0"/>
              <a:t>位架构执行环境现在称为</a:t>
            </a:r>
            <a:r>
              <a:rPr lang="en-US" altLang="zh-CN" b="0" dirty="0"/>
              <a:t> AArch32</a:t>
            </a:r>
            <a:r>
              <a:rPr lang="zh-CN" altLang="en-US" b="0" dirty="0"/>
              <a:t>。</a:t>
            </a:r>
            <a:endParaRPr lang="zh-CN" altLang="en-US" b="0" dirty="0"/>
          </a:p>
          <a:p>
            <a:pPr eaLnBrk="1" hangingPunct="1">
              <a:lnSpc>
                <a:spcPct val="150000"/>
              </a:lnSpc>
              <a:spcBef>
                <a:spcPct val="0"/>
              </a:spcBef>
              <a:buClrTx/>
              <a:buFontTx/>
              <a:buNone/>
            </a:pPr>
            <a:r>
              <a:rPr lang="en-US" altLang="zh-CN" b="0" dirty="0">
                <a:solidFill>
                  <a:srgbClr val="FF0000"/>
                </a:solidFill>
              </a:rPr>
              <a:t>A64</a:t>
            </a:r>
            <a:r>
              <a:rPr lang="zh-CN" altLang="en-US" b="0" dirty="0"/>
              <a:t>：提供与</a:t>
            </a:r>
            <a:r>
              <a:rPr lang="en-US" altLang="zh-CN" b="0" dirty="0"/>
              <a:t>ARM</a:t>
            </a:r>
            <a:r>
              <a:rPr lang="zh-CN" altLang="en-US" b="0" dirty="0"/>
              <a:t>和</a:t>
            </a:r>
            <a:r>
              <a:rPr lang="en-US" altLang="zh-CN" b="0" dirty="0"/>
              <a:t>Thumb</a:t>
            </a:r>
            <a:r>
              <a:rPr lang="zh-CN" altLang="en-US" b="0" dirty="0"/>
              <a:t>指令集类似功能的</a:t>
            </a:r>
            <a:r>
              <a:rPr lang="en-US" altLang="zh-CN" b="0" dirty="0"/>
              <a:t>32</a:t>
            </a:r>
            <a:r>
              <a:rPr lang="zh-CN" altLang="en-US" b="0" dirty="0"/>
              <a:t>位固定长度指令集，随</a:t>
            </a:r>
            <a:r>
              <a:rPr lang="en-US" altLang="zh-CN" b="0" dirty="0"/>
              <a:t>ARMv8</a:t>
            </a:r>
            <a:r>
              <a:rPr lang="zh-CN" altLang="en-US" b="0" dirty="0"/>
              <a:t>一起引入，它是一种</a:t>
            </a:r>
            <a:r>
              <a:rPr lang="en-US" altLang="zh-CN" b="0" dirty="0"/>
              <a:t> AArch64 </a:t>
            </a:r>
            <a:r>
              <a:rPr lang="zh-CN" altLang="en-US" b="0" dirty="0"/>
              <a:t>指令集。</a:t>
            </a:r>
            <a:endParaRPr lang="zh-CN" altLang="en-US"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5239CB6-BA9D-4273-9370-BE181A5CD19E}"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处理器概述</a:t>
            </a:r>
            <a:endParaRPr lang="zh-CN" altLang="en-US" kern="0"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noChangeArrowheads="1"/>
          </p:cNvSpPr>
          <p:nvPr>
            <p:ph type="title"/>
          </p:nvPr>
        </p:nvSpPr>
        <p:spPr>
          <a:xfrm>
            <a:off x="273170" y="813097"/>
            <a:ext cx="10972800" cy="574675"/>
          </a:xfrm>
        </p:spPr>
        <p:txBody>
          <a:bodyPr/>
          <a:lstStyle/>
          <a:p>
            <a:r>
              <a:rPr lang="en-US" altLang="zh-CN" sz="2800" dirty="0"/>
              <a:t>9. ARM V9</a:t>
            </a:r>
            <a:endParaRPr lang="zh-CN" altLang="en-US" sz="2800" dirty="0"/>
          </a:p>
        </p:txBody>
      </p:sp>
      <p:sp>
        <p:nvSpPr>
          <p:cNvPr id="64515" name="内容占位符 2"/>
          <p:cNvSpPr>
            <a:spLocks noGrp="1" noChangeArrowheads="1"/>
          </p:cNvSpPr>
          <p:nvPr>
            <p:ph idx="1"/>
          </p:nvPr>
        </p:nvSpPr>
        <p:spPr>
          <a:xfrm>
            <a:off x="263352" y="1537996"/>
            <a:ext cx="11809312" cy="4114670"/>
          </a:xfrm>
        </p:spPr>
        <p:txBody>
          <a:bodyPr/>
          <a:lstStyle/>
          <a:p>
            <a:pPr algn="just">
              <a:lnSpc>
                <a:spcPct val="120000"/>
              </a:lnSpc>
            </a:pPr>
            <a:r>
              <a:rPr lang="en-US" altLang="zh-CN" sz="2200" b="0" dirty="0">
                <a:latin typeface="Times New Roman" panose="02020603050405020304" pitchFamily="18" charset="0"/>
                <a:ea typeface="楷体" panose="02010609060101010101" pitchFamily="49" charset="-122"/>
              </a:rPr>
              <a:t>2021</a:t>
            </a:r>
            <a:r>
              <a:rPr lang="zh-CN" altLang="en-US" sz="2200" b="0" dirty="0">
                <a:latin typeface="Times New Roman" panose="02020603050405020304" pitchFamily="18" charset="0"/>
                <a:ea typeface="楷体" panose="02010609060101010101" pitchFamily="49" charset="-122"/>
              </a:rPr>
              <a:t>年</a:t>
            </a:r>
            <a:r>
              <a:rPr lang="en-US" altLang="zh-CN" sz="2200" b="0" dirty="0">
                <a:latin typeface="Times New Roman" panose="02020603050405020304" pitchFamily="18" charset="0"/>
                <a:ea typeface="楷体" panose="02010609060101010101" pitchFamily="49" charset="-122"/>
              </a:rPr>
              <a:t>3</a:t>
            </a:r>
            <a:r>
              <a:rPr lang="zh-CN" altLang="en-US" sz="2200" b="0" dirty="0">
                <a:latin typeface="Times New Roman" panose="02020603050405020304" pitchFamily="18" charset="0"/>
                <a:ea typeface="楷体" panose="02010609060101010101" pitchFamily="49" charset="-122"/>
              </a:rPr>
              <a:t>月</a:t>
            </a:r>
            <a:r>
              <a:rPr lang="en-US" altLang="zh-CN" sz="2200" b="0" dirty="0">
                <a:latin typeface="Times New Roman" panose="02020603050405020304" pitchFamily="18" charset="0"/>
                <a:ea typeface="楷体" panose="02010609060101010101" pitchFamily="49" charset="-122"/>
              </a:rPr>
              <a:t>31</a:t>
            </a:r>
            <a:r>
              <a:rPr lang="zh-CN" altLang="en-US" sz="2200" b="0" dirty="0">
                <a:latin typeface="Times New Roman" panose="02020603050405020304" pitchFamily="18" charset="0"/>
                <a:ea typeface="楷体" panose="02010609060101010101" pitchFamily="49" charset="-122"/>
              </a:rPr>
              <a:t>日发布。</a:t>
            </a:r>
            <a:endParaRPr lang="en-US" altLang="zh-CN" sz="2200" b="0" dirty="0">
              <a:latin typeface="Times New Roman" panose="02020603050405020304" pitchFamily="18" charset="0"/>
              <a:ea typeface="楷体" panose="02010609060101010101" pitchFamily="49" charset="-122"/>
            </a:endParaRPr>
          </a:p>
          <a:p>
            <a:pPr algn="just">
              <a:lnSpc>
                <a:spcPct val="120000"/>
              </a:lnSpc>
            </a:pPr>
            <a:r>
              <a:rPr lang="en-US" altLang="zh-CN" sz="2200" b="0" dirty="0">
                <a:solidFill>
                  <a:srgbClr val="333333"/>
                </a:solidFill>
                <a:latin typeface="Times New Roman" panose="02020603050405020304" pitchFamily="18" charset="0"/>
                <a:ea typeface="楷体" panose="02010609060101010101" pitchFamily="49" charset="-122"/>
              </a:rPr>
              <a:t>ARMv9</a:t>
            </a:r>
            <a:r>
              <a:rPr lang="zh-CN" altLang="en-US" sz="2200" b="0" dirty="0">
                <a:solidFill>
                  <a:srgbClr val="333333"/>
                </a:solidFill>
                <a:latin typeface="Times New Roman" panose="02020603050405020304" pitchFamily="18" charset="0"/>
                <a:ea typeface="楷体" panose="02010609060101010101" pitchFamily="49" charset="-122"/>
              </a:rPr>
              <a:t>架构，最重大的升级在于</a:t>
            </a:r>
            <a:r>
              <a:rPr lang="en-US" altLang="zh-CN" sz="2200" b="0" dirty="0">
                <a:solidFill>
                  <a:srgbClr val="333333"/>
                </a:solidFill>
                <a:latin typeface="Times New Roman" panose="02020603050405020304" pitchFamily="18" charset="0"/>
                <a:ea typeface="楷体" panose="02010609060101010101" pitchFamily="49" charset="-122"/>
              </a:rPr>
              <a:t>AI</a:t>
            </a:r>
            <a:r>
              <a:rPr lang="zh-CN" altLang="en-US" sz="2200" b="0" dirty="0">
                <a:solidFill>
                  <a:srgbClr val="333333"/>
                </a:solidFill>
                <a:latin typeface="Times New Roman" panose="02020603050405020304" pitchFamily="18" charset="0"/>
                <a:ea typeface="楷体" panose="02010609060101010101" pitchFamily="49" charset="-122"/>
              </a:rPr>
              <a:t>和安全，在兼容</a:t>
            </a:r>
            <a:r>
              <a:rPr lang="en-US" altLang="zh-CN" sz="2200" b="0" dirty="0">
                <a:solidFill>
                  <a:srgbClr val="333333"/>
                </a:solidFill>
                <a:latin typeface="Times New Roman" panose="02020603050405020304" pitchFamily="18" charset="0"/>
                <a:ea typeface="楷体" panose="02010609060101010101" pitchFamily="49" charset="-122"/>
              </a:rPr>
              <a:t>ARMv8</a:t>
            </a:r>
            <a:r>
              <a:rPr lang="zh-CN" altLang="en-US" sz="2200" b="0" dirty="0">
                <a:solidFill>
                  <a:srgbClr val="333333"/>
                </a:solidFill>
                <a:latin typeface="Times New Roman" panose="02020603050405020304" pitchFamily="18" charset="0"/>
                <a:ea typeface="楷体" panose="02010609060101010101" pitchFamily="49" charset="-122"/>
              </a:rPr>
              <a:t>的基础上，提升了安全性，增加了矢量计算、机器学习和数据信号处理等多方面能力，性能表现也将得到极大幅度的提升。</a:t>
            </a:r>
            <a:endParaRPr lang="zh-CN" altLang="en-US" sz="2200" b="0" dirty="0">
              <a:solidFill>
                <a:srgbClr val="333333"/>
              </a:solidFill>
              <a:latin typeface="Times New Roman" panose="02020603050405020304" pitchFamily="18" charset="0"/>
              <a:ea typeface="楷体" panose="02010609060101010101" pitchFamily="49" charset="-122"/>
            </a:endParaRPr>
          </a:p>
          <a:p>
            <a:pPr algn="just">
              <a:lnSpc>
                <a:spcPct val="120000"/>
              </a:lnSpc>
            </a:pPr>
            <a:r>
              <a:rPr lang="zh-CN" altLang="en-US" sz="2200" b="0" dirty="0">
                <a:solidFill>
                  <a:srgbClr val="333333"/>
                </a:solidFill>
                <a:latin typeface="Times New Roman" panose="02020603050405020304" pitchFamily="18" charset="0"/>
                <a:ea typeface="楷体" panose="02010609060101010101" pitchFamily="49" charset="-122"/>
              </a:rPr>
              <a:t>和</a:t>
            </a:r>
            <a:r>
              <a:rPr lang="en-US" altLang="zh-CN" sz="2200" b="0" dirty="0">
                <a:solidFill>
                  <a:srgbClr val="333333"/>
                </a:solidFill>
                <a:latin typeface="Times New Roman" panose="02020603050405020304" pitchFamily="18" charset="0"/>
                <a:ea typeface="楷体" panose="02010609060101010101" pitchFamily="49" charset="-122"/>
              </a:rPr>
              <a:t>ARMv8</a:t>
            </a:r>
            <a:r>
              <a:rPr lang="zh-CN" altLang="en-US" sz="2200" b="0" dirty="0">
                <a:solidFill>
                  <a:srgbClr val="333333"/>
                </a:solidFill>
                <a:latin typeface="Times New Roman" panose="02020603050405020304" pitchFamily="18" charset="0"/>
                <a:ea typeface="楷体" panose="02010609060101010101" pitchFamily="49" charset="-122"/>
              </a:rPr>
              <a:t>相比，</a:t>
            </a:r>
            <a:r>
              <a:rPr lang="en-US" altLang="zh-CN" sz="2200" b="0" dirty="0">
                <a:solidFill>
                  <a:srgbClr val="333333"/>
                </a:solidFill>
                <a:latin typeface="Times New Roman" panose="02020603050405020304" pitchFamily="18" charset="0"/>
                <a:ea typeface="楷体" panose="02010609060101010101" pitchFamily="49" charset="-122"/>
              </a:rPr>
              <a:t>ARMv9</a:t>
            </a:r>
            <a:r>
              <a:rPr lang="zh-CN" altLang="en-US" sz="2200" b="0" dirty="0">
                <a:solidFill>
                  <a:srgbClr val="333333"/>
                </a:solidFill>
                <a:latin typeface="Times New Roman" panose="02020603050405020304" pitchFamily="18" charset="0"/>
                <a:ea typeface="楷体" panose="02010609060101010101" pitchFamily="49" charset="-122"/>
              </a:rPr>
              <a:t>升级了</a:t>
            </a:r>
            <a:r>
              <a:rPr lang="en-US" altLang="zh-CN" sz="2200" b="0" dirty="0">
                <a:solidFill>
                  <a:srgbClr val="333333"/>
                </a:solidFill>
                <a:latin typeface="Times New Roman" panose="02020603050405020304" pitchFamily="18" charset="0"/>
                <a:ea typeface="楷体" panose="02010609060101010101" pitchFamily="49" charset="-122"/>
              </a:rPr>
              <a:t>SVE2</a:t>
            </a:r>
            <a:r>
              <a:rPr lang="zh-CN" altLang="en-US" sz="2200" b="0" dirty="0">
                <a:solidFill>
                  <a:srgbClr val="333333"/>
                </a:solidFill>
                <a:latin typeface="Times New Roman" panose="02020603050405020304" pitchFamily="18" charset="0"/>
                <a:ea typeface="楷体" panose="02010609060101010101" pitchFamily="49" charset="-122"/>
              </a:rPr>
              <a:t>指令集，可以支持多倍</a:t>
            </a:r>
            <a:r>
              <a:rPr lang="en-US" altLang="zh-CN" sz="2200" b="0" dirty="0">
                <a:solidFill>
                  <a:srgbClr val="333333"/>
                </a:solidFill>
                <a:latin typeface="Times New Roman" panose="02020603050405020304" pitchFamily="18" charset="0"/>
                <a:ea typeface="楷体" panose="02010609060101010101" pitchFamily="49" charset="-122"/>
              </a:rPr>
              <a:t>128</a:t>
            </a:r>
            <a:r>
              <a:rPr lang="zh-CN" altLang="en-US" sz="2200" b="0" dirty="0">
                <a:solidFill>
                  <a:srgbClr val="333333"/>
                </a:solidFill>
                <a:latin typeface="Times New Roman" panose="02020603050405020304" pitchFamily="18" charset="0"/>
                <a:ea typeface="楷体" panose="02010609060101010101" pitchFamily="49" charset="-122"/>
              </a:rPr>
              <a:t>位运算，最多</a:t>
            </a:r>
            <a:r>
              <a:rPr lang="en-US" altLang="zh-CN" sz="2200" b="0" dirty="0">
                <a:solidFill>
                  <a:srgbClr val="333333"/>
                </a:solidFill>
                <a:latin typeface="Times New Roman" panose="02020603050405020304" pitchFamily="18" charset="0"/>
                <a:ea typeface="楷体" panose="02010609060101010101" pitchFamily="49" charset="-122"/>
              </a:rPr>
              <a:t>2048</a:t>
            </a:r>
            <a:r>
              <a:rPr lang="zh-CN" altLang="en-US" sz="2200" b="0" dirty="0">
                <a:solidFill>
                  <a:srgbClr val="333333"/>
                </a:solidFill>
                <a:latin typeface="Times New Roman" panose="02020603050405020304" pitchFamily="18" charset="0"/>
                <a:ea typeface="楷体" panose="02010609060101010101" pitchFamily="49" charset="-122"/>
              </a:rPr>
              <a:t>位，全面增强了机器学习、</a:t>
            </a:r>
            <a:r>
              <a:rPr lang="en-US" altLang="zh-CN" sz="2200" b="0" dirty="0">
                <a:solidFill>
                  <a:srgbClr val="333333"/>
                </a:solidFill>
                <a:latin typeface="Times New Roman" panose="02020603050405020304" pitchFamily="18" charset="0"/>
                <a:ea typeface="楷体" panose="02010609060101010101" pitchFamily="49" charset="-122"/>
              </a:rPr>
              <a:t>DSP</a:t>
            </a:r>
            <a:r>
              <a:rPr lang="zh-CN" altLang="en-US" sz="2200" b="0" dirty="0">
                <a:solidFill>
                  <a:srgbClr val="333333"/>
                </a:solidFill>
                <a:latin typeface="Times New Roman" panose="02020603050405020304" pitchFamily="18" charset="0"/>
                <a:ea typeface="楷体" panose="02010609060101010101" pitchFamily="49" charset="-122"/>
              </a:rPr>
              <a:t>信号处理等方面能力，对于物联网、</a:t>
            </a:r>
            <a:r>
              <a:rPr lang="en-US" altLang="zh-CN" sz="2200" b="0" dirty="0">
                <a:solidFill>
                  <a:srgbClr val="333333"/>
                </a:solidFill>
                <a:latin typeface="Times New Roman" panose="02020603050405020304" pitchFamily="18" charset="0"/>
                <a:ea typeface="楷体" panose="02010609060101010101" pitchFamily="49" charset="-122"/>
              </a:rPr>
              <a:t>5G</a:t>
            </a:r>
            <a:r>
              <a:rPr lang="zh-CN" altLang="en-US" sz="2200" b="0" dirty="0">
                <a:solidFill>
                  <a:srgbClr val="333333"/>
                </a:solidFill>
                <a:latin typeface="Times New Roman" panose="02020603050405020304" pitchFamily="18" charset="0"/>
                <a:ea typeface="楷体" panose="02010609060101010101" pitchFamily="49" charset="-122"/>
              </a:rPr>
              <a:t>、</a:t>
            </a:r>
            <a:r>
              <a:rPr lang="en-US" altLang="zh-CN" sz="2200" b="0" dirty="0">
                <a:solidFill>
                  <a:srgbClr val="333333"/>
                </a:solidFill>
                <a:latin typeface="Times New Roman" panose="02020603050405020304" pitchFamily="18" charset="0"/>
                <a:ea typeface="楷体" panose="02010609060101010101" pitchFamily="49" charset="-122"/>
              </a:rPr>
              <a:t>AR/VR</a:t>
            </a:r>
            <a:r>
              <a:rPr lang="zh-CN" altLang="en-US" sz="2200" b="0" dirty="0">
                <a:solidFill>
                  <a:srgbClr val="333333"/>
                </a:solidFill>
                <a:latin typeface="Times New Roman" panose="02020603050405020304" pitchFamily="18" charset="0"/>
                <a:ea typeface="楷体" panose="02010609060101010101" pitchFamily="49" charset="-122"/>
              </a:rPr>
              <a:t>等能带来更大的性能提升。另外，</a:t>
            </a:r>
            <a:r>
              <a:rPr lang="en-US" altLang="zh-CN" sz="2200" b="0" dirty="0">
                <a:solidFill>
                  <a:srgbClr val="333333"/>
                </a:solidFill>
                <a:latin typeface="Times New Roman" panose="02020603050405020304" pitchFamily="18" charset="0"/>
                <a:ea typeface="楷体" panose="02010609060101010101" pitchFamily="49" charset="-122"/>
              </a:rPr>
              <a:t>ARMv9</a:t>
            </a:r>
            <a:r>
              <a:rPr lang="zh-CN" altLang="en-US" sz="2200" b="0" dirty="0">
                <a:solidFill>
                  <a:srgbClr val="333333"/>
                </a:solidFill>
                <a:latin typeface="Times New Roman" panose="02020603050405020304" pitchFamily="18" charset="0"/>
                <a:ea typeface="楷体" panose="02010609060101010101" pitchFamily="49" charset="-122"/>
              </a:rPr>
              <a:t>还推出</a:t>
            </a:r>
            <a:r>
              <a:rPr lang="en-US" altLang="zh-CN" sz="2200" b="0" dirty="0">
                <a:solidFill>
                  <a:srgbClr val="333333"/>
                </a:solidFill>
                <a:latin typeface="Times New Roman" panose="02020603050405020304" pitchFamily="18" charset="0"/>
                <a:ea typeface="楷体" panose="02010609060101010101" pitchFamily="49" charset="-122"/>
              </a:rPr>
              <a:t>CCA</a:t>
            </a:r>
            <a:r>
              <a:rPr lang="zh-CN" altLang="en-US" sz="2200" b="0" dirty="0">
                <a:solidFill>
                  <a:srgbClr val="333333"/>
                </a:solidFill>
                <a:latin typeface="Times New Roman" panose="02020603050405020304" pitchFamily="18" charset="0"/>
                <a:ea typeface="楷体" panose="02010609060101010101" pitchFamily="49" charset="-122"/>
              </a:rPr>
              <a:t>机密计算机体系架构，引入动态域技术，增强了系统安全性，不轻易被破解和攻击。</a:t>
            </a:r>
            <a:endParaRPr lang="en-US" altLang="zh-CN" sz="2200" b="0" dirty="0">
              <a:solidFill>
                <a:srgbClr val="333333"/>
              </a:solidFill>
              <a:latin typeface="Times New Roman" panose="02020603050405020304" pitchFamily="18" charset="0"/>
              <a:ea typeface="楷体" panose="02010609060101010101" pitchFamily="49" charset="-122"/>
            </a:endParaRPr>
          </a:p>
          <a:p>
            <a:pPr algn="just">
              <a:lnSpc>
                <a:spcPct val="120000"/>
              </a:lnSpc>
            </a:pPr>
            <a:r>
              <a:rPr lang="en-US" altLang="zh-CN" sz="2200" b="0" dirty="0">
                <a:solidFill>
                  <a:srgbClr val="333333"/>
                </a:solidFill>
                <a:latin typeface="Times New Roman" panose="02020603050405020304" pitchFamily="18" charset="0"/>
                <a:ea typeface="楷体" panose="02010609060101010101" pitchFamily="49" charset="-122"/>
              </a:rPr>
              <a:t>ARMv9</a:t>
            </a:r>
            <a:r>
              <a:rPr lang="zh-CN" altLang="en-US" sz="2200" b="0" dirty="0">
                <a:solidFill>
                  <a:srgbClr val="333333"/>
                </a:solidFill>
                <a:latin typeface="Times New Roman" panose="02020603050405020304" pitchFamily="18" charset="0"/>
                <a:ea typeface="楷体" panose="02010609060101010101" pitchFamily="49" charset="-122"/>
              </a:rPr>
              <a:t>有望带来</a:t>
            </a:r>
            <a:r>
              <a:rPr lang="en-US" altLang="zh-CN" sz="2200" b="0" dirty="0">
                <a:solidFill>
                  <a:srgbClr val="333333"/>
                </a:solidFill>
                <a:latin typeface="Times New Roman" panose="02020603050405020304" pitchFamily="18" charset="0"/>
                <a:ea typeface="楷体" panose="02010609060101010101" pitchFamily="49" charset="-122"/>
              </a:rPr>
              <a:t>30%</a:t>
            </a:r>
            <a:r>
              <a:rPr lang="zh-CN" altLang="en-US" sz="2200" b="0" dirty="0">
                <a:solidFill>
                  <a:srgbClr val="333333"/>
                </a:solidFill>
                <a:latin typeface="Times New Roman" panose="02020603050405020304" pitchFamily="18" charset="0"/>
                <a:ea typeface="楷体" panose="02010609060101010101" pitchFamily="49" charset="-122"/>
              </a:rPr>
              <a:t>以上的</a:t>
            </a:r>
            <a:r>
              <a:rPr lang="en-US" altLang="zh-CN" sz="2200" b="0" dirty="0">
                <a:solidFill>
                  <a:srgbClr val="333333"/>
                </a:solidFill>
                <a:latin typeface="Times New Roman" panose="02020603050405020304" pitchFamily="18" charset="0"/>
                <a:ea typeface="楷体" panose="02010609060101010101" pitchFamily="49" charset="-122"/>
              </a:rPr>
              <a:t>CPU</a:t>
            </a:r>
            <a:r>
              <a:rPr lang="zh-CN" altLang="en-US" sz="2200" b="0" dirty="0">
                <a:solidFill>
                  <a:srgbClr val="333333"/>
                </a:solidFill>
                <a:latin typeface="Times New Roman" panose="02020603050405020304" pitchFamily="18" charset="0"/>
                <a:ea typeface="楷体" panose="02010609060101010101" pitchFamily="49" charset="-122"/>
              </a:rPr>
              <a:t>性能提升。目前手机处理器使用最先进的为</a:t>
            </a:r>
            <a:r>
              <a:rPr lang="en-US" altLang="zh-CN" sz="2200" b="0" dirty="0">
                <a:solidFill>
                  <a:srgbClr val="333333"/>
                </a:solidFill>
                <a:latin typeface="Times New Roman" panose="02020603050405020304" pitchFamily="18" charset="0"/>
                <a:ea typeface="楷体" panose="02010609060101010101" pitchFamily="49" charset="-122"/>
              </a:rPr>
              <a:t>Cortex-X1/A78</a:t>
            </a:r>
            <a:r>
              <a:rPr lang="zh-CN" altLang="en-US" sz="2200" b="0" dirty="0">
                <a:solidFill>
                  <a:srgbClr val="333333"/>
                </a:solidFill>
                <a:latin typeface="Times New Roman" panose="02020603050405020304" pitchFamily="18" charset="0"/>
                <a:ea typeface="楷体" panose="02010609060101010101" pitchFamily="49" charset="-122"/>
              </a:rPr>
              <a:t>架构，下一代将更名为</a:t>
            </a:r>
            <a:r>
              <a:rPr lang="en-US" altLang="zh-CN" sz="2200" b="0" dirty="0">
                <a:solidFill>
                  <a:srgbClr val="333333"/>
                </a:solidFill>
                <a:latin typeface="Times New Roman" panose="02020603050405020304" pitchFamily="18" charset="0"/>
                <a:ea typeface="楷体" panose="02010609060101010101" pitchFamily="49" charset="-122"/>
              </a:rPr>
              <a:t>Matterhorn</a:t>
            </a:r>
            <a:r>
              <a:rPr lang="zh-CN" altLang="en-US" sz="2200" b="0" dirty="0">
                <a:solidFill>
                  <a:srgbClr val="333333"/>
                </a:solidFill>
                <a:latin typeface="Times New Roman" panose="02020603050405020304" pitchFamily="18" charset="0"/>
                <a:ea typeface="楷体" panose="02010609060101010101" pitchFamily="49" charset="-122"/>
              </a:rPr>
              <a:t>架构及</a:t>
            </a:r>
            <a:r>
              <a:rPr lang="en-US" altLang="zh-CN" sz="2200" b="0" dirty="0">
                <a:solidFill>
                  <a:srgbClr val="333333"/>
                </a:solidFill>
                <a:latin typeface="Times New Roman" panose="02020603050405020304" pitchFamily="18" charset="0"/>
                <a:ea typeface="楷体" panose="02010609060101010101" pitchFamily="49" charset="-122"/>
              </a:rPr>
              <a:t>Makalu</a:t>
            </a:r>
            <a:r>
              <a:rPr lang="zh-CN" altLang="en-US" sz="2200" b="0" dirty="0">
                <a:solidFill>
                  <a:srgbClr val="333333"/>
                </a:solidFill>
                <a:latin typeface="Times New Roman" panose="02020603050405020304" pitchFamily="18" charset="0"/>
                <a:ea typeface="楷体" panose="02010609060101010101" pitchFamily="49" charset="-122"/>
              </a:rPr>
              <a:t>架构，并保持</a:t>
            </a:r>
            <a:r>
              <a:rPr lang="en-US" altLang="zh-CN" sz="2200" b="0" dirty="0">
                <a:solidFill>
                  <a:srgbClr val="333333"/>
                </a:solidFill>
                <a:latin typeface="Times New Roman" panose="02020603050405020304" pitchFamily="18" charset="0"/>
                <a:ea typeface="楷体" panose="02010609060101010101" pitchFamily="49" charset="-122"/>
              </a:rPr>
              <a:t>30%</a:t>
            </a:r>
            <a:r>
              <a:rPr lang="zh-CN" altLang="en-US" sz="2200" b="0" dirty="0">
                <a:solidFill>
                  <a:srgbClr val="333333"/>
                </a:solidFill>
                <a:latin typeface="Times New Roman" panose="02020603050405020304" pitchFamily="18" charset="0"/>
                <a:ea typeface="楷体" panose="02010609060101010101" pitchFamily="49" charset="-122"/>
              </a:rPr>
              <a:t>以上的</a:t>
            </a:r>
            <a:r>
              <a:rPr lang="en-US" altLang="zh-CN" sz="2200" b="0" dirty="0">
                <a:solidFill>
                  <a:srgbClr val="333333"/>
                </a:solidFill>
                <a:latin typeface="Times New Roman" panose="02020603050405020304" pitchFamily="18" charset="0"/>
                <a:ea typeface="楷体" panose="02010609060101010101" pitchFamily="49" charset="-122"/>
              </a:rPr>
              <a:t>IPC</a:t>
            </a:r>
            <a:r>
              <a:rPr lang="zh-CN" altLang="en-US" sz="2200" b="0" dirty="0">
                <a:solidFill>
                  <a:srgbClr val="333333"/>
                </a:solidFill>
                <a:latin typeface="Times New Roman" panose="02020603050405020304" pitchFamily="18" charset="0"/>
                <a:ea typeface="楷体" panose="02010609060101010101" pitchFamily="49" charset="-122"/>
              </a:rPr>
              <a:t>性能提升。</a:t>
            </a:r>
            <a:endParaRPr lang="zh-CN" altLang="en-US" sz="2200" b="0" dirty="0">
              <a:latin typeface="Times New Roman" panose="02020603050405020304" pitchFamily="18" charset="0"/>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A8195E95-B0DA-4F92-94E1-F43DEC60AD40}" type="slidenum">
              <a:rPr lang="zh-CN" altLang="en-US" smtClean="0"/>
            </a:fld>
            <a:endParaRPr lang="zh-CN" altLang="en-US"/>
          </a:p>
        </p:txBody>
      </p:sp>
      <p:sp>
        <p:nvSpPr>
          <p:cNvPr id="2"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处理器概述</a:t>
            </a:r>
            <a:endParaRPr lang="zh-CN" altLang="en-US" kern="0"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71E17BF4-DB9B-4778-BE48-647218BB906D}" type="slidenum">
              <a:rPr lang="zh-CN" altLang="en-US" smtClean="0"/>
            </a:fld>
            <a:endParaRPr lang="zh-CN" altLang="en-US"/>
          </a:p>
        </p:txBody>
      </p:sp>
      <p:pic>
        <p:nvPicPr>
          <p:cNvPr id="6554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344" y="621121"/>
            <a:ext cx="6768752"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760" y="3645024"/>
            <a:ext cx="8208764" cy="30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7320136" y="1124744"/>
            <a:ext cx="2052165" cy="400110"/>
          </a:xfrm>
          <a:prstGeom prst="rect">
            <a:avLst/>
          </a:prstGeom>
          <a:noFill/>
        </p:spPr>
        <p:txBody>
          <a:bodyPr wrap="none" rtlCol="0">
            <a:spAutoFit/>
          </a:bodyPr>
          <a:lstStyle/>
          <a:p>
            <a:r>
              <a:rPr lang="en-US" altLang="zh-CN" sz="2000" dirty="0">
                <a:latin typeface="Times New Roman" panose="02020603050405020304" pitchFamily="18" charset="0"/>
                <a:ea typeface="+mn-ea"/>
                <a:cs typeface="Times New Roman" panose="02020603050405020304" pitchFamily="18" charset="0"/>
              </a:rPr>
              <a:t>ARM</a:t>
            </a:r>
            <a:r>
              <a:rPr lang="zh-CN" altLang="en-US" sz="2000" dirty="0">
                <a:latin typeface="Times New Roman" panose="02020603050405020304" pitchFamily="18" charset="0"/>
                <a:ea typeface="+mn-ea"/>
                <a:cs typeface="Times New Roman" panose="02020603050405020304" pitchFamily="18" charset="0"/>
              </a:rPr>
              <a:t>指令发展史</a:t>
            </a:r>
            <a:endParaRPr lang="zh-CN" altLang="en-US" sz="2000" dirty="0">
              <a:latin typeface="Times New Roman" panose="02020603050405020304" pitchFamily="18" charset="0"/>
              <a:ea typeface="+mn-ea"/>
              <a:cs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754380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处理器概述</a:t>
            </a:r>
            <a:endParaRPr lang="zh-CN" altLang="en-US" kern="0"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矩形 4"/>
          <p:cNvSpPr>
            <a:spLocks noChangeArrowheads="1"/>
          </p:cNvSpPr>
          <p:nvPr/>
        </p:nvSpPr>
        <p:spPr bwMode="auto">
          <a:xfrm>
            <a:off x="191344" y="836712"/>
            <a:ext cx="11809312" cy="475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800" dirty="0"/>
              <a:t>1.ARM7</a:t>
            </a:r>
            <a:r>
              <a:rPr lang="zh-CN" altLang="en-US" sz="2800" dirty="0"/>
              <a:t>系列</a:t>
            </a:r>
            <a:endParaRPr lang="zh-CN" altLang="en-US" sz="2800" b="0" dirty="0"/>
          </a:p>
          <a:p>
            <a:pPr algn="just" eaLnBrk="1" hangingPunct="1">
              <a:lnSpc>
                <a:spcPct val="150000"/>
              </a:lnSpc>
              <a:spcBef>
                <a:spcPct val="0"/>
              </a:spcBef>
              <a:buClrTx/>
              <a:buFontTx/>
              <a:buNone/>
            </a:pPr>
            <a:r>
              <a:rPr lang="en-US" altLang="zh-CN" sz="2000" b="0" dirty="0"/>
              <a:t>         </a:t>
            </a:r>
            <a:r>
              <a:rPr lang="en-US" altLang="zh-CN" sz="2200" b="0" dirty="0"/>
              <a:t>ARM7</a:t>
            </a:r>
            <a:r>
              <a:rPr lang="zh-CN" altLang="en-US" sz="2200" b="0" dirty="0"/>
              <a:t>系列主要包括</a:t>
            </a:r>
            <a:r>
              <a:rPr lang="en-US" altLang="zh-CN" sz="2200" b="0" dirty="0"/>
              <a:t>ARM7TDMI</a:t>
            </a:r>
            <a:r>
              <a:rPr lang="zh-CN" altLang="en-US" sz="2200" b="0" dirty="0"/>
              <a:t>、</a:t>
            </a:r>
            <a:r>
              <a:rPr lang="en-US" altLang="zh-CN" sz="2200" b="0" dirty="0"/>
              <a:t>ARM7TDMI-S</a:t>
            </a:r>
            <a:r>
              <a:rPr lang="zh-CN" altLang="en-US" sz="2200" b="0" dirty="0"/>
              <a:t>、带有高速缓存处理器宏单元的</a:t>
            </a:r>
            <a:r>
              <a:rPr lang="en-US" altLang="zh-CN" sz="2200" b="0" dirty="0"/>
              <a:t>ARM720T</a:t>
            </a:r>
            <a:r>
              <a:rPr lang="zh-CN" altLang="en-US" sz="2200" b="0" dirty="0"/>
              <a:t>。</a:t>
            </a:r>
            <a:r>
              <a:rPr lang="en-US" altLang="zh-CN" sz="2200" dirty="0">
                <a:solidFill>
                  <a:srgbClr val="FF0000"/>
                </a:solidFill>
              </a:rPr>
              <a:t>ARM7TDMI</a:t>
            </a:r>
            <a:r>
              <a:rPr lang="zh-CN" altLang="en-US" sz="2200" dirty="0">
                <a:solidFill>
                  <a:srgbClr val="FF0000"/>
                </a:solidFill>
              </a:rPr>
              <a:t>基于</a:t>
            </a:r>
            <a:r>
              <a:rPr lang="en-US" altLang="zh-CN" sz="2200" dirty="0">
                <a:solidFill>
                  <a:srgbClr val="FF0000"/>
                </a:solidFill>
              </a:rPr>
              <a:t>ARM</a:t>
            </a:r>
            <a:r>
              <a:rPr lang="zh-CN" altLang="en-US" sz="2200" dirty="0">
                <a:solidFill>
                  <a:srgbClr val="FF0000"/>
                </a:solidFill>
              </a:rPr>
              <a:t>体系结构</a:t>
            </a:r>
            <a:r>
              <a:rPr lang="en-US" altLang="zh-CN" sz="2200" dirty="0">
                <a:solidFill>
                  <a:srgbClr val="FF0000"/>
                </a:solidFill>
              </a:rPr>
              <a:t>V4</a:t>
            </a:r>
            <a:r>
              <a:rPr lang="zh-CN" altLang="en-US" sz="2200" dirty="0">
                <a:solidFill>
                  <a:srgbClr val="FF0000"/>
                </a:solidFill>
              </a:rPr>
              <a:t>版本，是目前低端的</a:t>
            </a:r>
            <a:r>
              <a:rPr lang="en-US" altLang="zh-CN" sz="2200" dirty="0">
                <a:solidFill>
                  <a:srgbClr val="FF0000"/>
                </a:solidFill>
              </a:rPr>
              <a:t>ARM</a:t>
            </a:r>
            <a:r>
              <a:rPr lang="zh-CN" altLang="en-US" sz="2200" dirty="0">
                <a:solidFill>
                  <a:srgbClr val="FF0000"/>
                </a:solidFill>
              </a:rPr>
              <a:t>核。</a:t>
            </a:r>
            <a:endParaRPr lang="en-US" altLang="zh-CN" sz="2200" b="0" dirty="0">
              <a:solidFill>
                <a:srgbClr val="FF0000"/>
              </a:solidFill>
            </a:endParaRPr>
          </a:p>
          <a:p>
            <a:pPr algn="just" eaLnBrk="1" hangingPunct="1">
              <a:lnSpc>
                <a:spcPct val="150000"/>
              </a:lnSpc>
              <a:spcBef>
                <a:spcPct val="0"/>
              </a:spcBef>
              <a:buClrTx/>
              <a:buFontTx/>
              <a:buNone/>
            </a:pPr>
            <a:r>
              <a:rPr lang="en-US" altLang="zh-CN" sz="2200" b="0" dirty="0"/>
              <a:t>        ARM7TDMI</a:t>
            </a:r>
            <a:r>
              <a:rPr lang="zh-CN" altLang="en-US" sz="2200" b="0" dirty="0"/>
              <a:t>中的</a:t>
            </a:r>
            <a:r>
              <a:rPr lang="en-US" altLang="zh-CN" sz="2200" b="0" dirty="0"/>
              <a:t>T</a:t>
            </a:r>
            <a:r>
              <a:rPr lang="zh-CN" altLang="en-US" sz="2200" b="0" dirty="0"/>
              <a:t>代表</a:t>
            </a:r>
            <a:r>
              <a:rPr lang="en-US" altLang="zh-CN" sz="2200" b="0" dirty="0"/>
              <a:t>Thumb </a:t>
            </a:r>
            <a:r>
              <a:rPr lang="zh-CN" altLang="en-US" sz="2200" b="0" dirty="0"/>
              <a:t>架构扩展</a:t>
            </a:r>
            <a:r>
              <a:rPr lang="en-US" altLang="zh-CN" sz="2200" b="0" dirty="0"/>
              <a:t>, </a:t>
            </a:r>
            <a:r>
              <a:rPr lang="zh-CN" altLang="en-US" sz="2200" b="0" dirty="0"/>
              <a:t>提供两个独立的指令集，</a:t>
            </a:r>
            <a:r>
              <a:rPr lang="en-US" altLang="zh-CN" sz="2200" b="0" dirty="0"/>
              <a:t>D</a:t>
            </a:r>
            <a:r>
              <a:rPr lang="zh-CN" altLang="en-US" sz="2200" b="0" dirty="0"/>
              <a:t>代表内核具有</a:t>
            </a:r>
            <a:r>
              <a:rPr lang="en-US" altLang="zh-CN" sz="2200" b="0" dirty="0"/>
              <a:t>Debug</a:t>
            </a:r>
            <a:r>
              <a:rPr lang="zh-CN" altLang="en-US" sz="2200" b="0" dirty="0"/>
              <a:t>扩展结构，</a:t>
            </a:r>
            <a:r>
              <a:rPr lang="en-US" altLang="zh-CN" sz="2200" b="0" dirty="0"/>
              <a:t>M</a:t>
            </a:r>
            <a:r>
              <a:rPr lang="zh-CN" altLang="en-US" sz="2200" b="0" dirty="0"/>
              <a:t>代表</a:t>
            </a:r>
            <a:r>
              <a:rPr lang="en-US" altLang="zh-CN" sz="2200" b="0" dirty="0" err="1"/>
              <a:t>EmbeddedICE</a:t>
            </a:r>
            <a:r>
              <a:rPr lang="en-US" altLang="zh-CN" sz="2200" b="0" dirty="0"/>
              <a:t> </a:t>
            </a:r>
            <a:r>
              <a:rPr lang="zh-CN" altLang="en-US" sz="2200" b="0" dirty="0"/>
              <a:t>逻辑，</a:t>
            </a:r>
            <a:r>
              <a:rPr lang="en-US" altLang="zh-CN" sz="2200" b="0" dirty="0"/>
              <a:t>I</a:t>
            </a:r>
            <a:r>
              <a:rPr lang="zh-CN" altLang="en-US" sz="2200" b="0" dirty="0"/>
              <a:t>代表增强乘法器，支持</a:t>
            </a:r>
            <a:r>
              <a:rPr lang="en-US" altLang="zh-CN" sz="2200" b="0" dirty="0"/>
              <a:t>64</a:t>
            </a:r>
            <a:r>
              <a:rPr lang="zh-CN" altLang="en-US" sz="2200" b="0" dirty="0"/>
              <a:t>位结果。</a:t>
            </a:r>
            <a:r>
              <a:rPr lang="en-US" altLang="zh-CN" sz="2200" b="0" dirty="0"/>
              <a:t>ARM7TDMI</a:t>
            </a:r>
            <a:r>
              <a:rPr lang="zh-CN" altLang="en-US" sz="2200" b="0" dirty="0"/>
              <a:t>属于</a:t>
            </a:r>
            <a:r>
              <a:rPr lang="en-US" altLang="zh-CN" sz="2200" b="0" dirty="0"/>
              <a:t>ARM v4</a:t>
            </a:r>
            <a:r>
              <a:rPr lang="zh-CN" altLang="en-US" sz="2200" b="0" dirty="0"/>
              <a:t>体系结构，</a:t>
            </a:r>
            <a:r>
              <a:rPr lang="zh-CN" altLang="en-US" sz="2200" dirty="0">
                <a:solidFill>
                  <a:srgbClr val="FF0000"/>
                </a:solidFill>
              </a:rPr>
              <a:t>采用冯诺依曼结构（指令和数据在存储中统一存放，采用同一套总线分时传输）</a:t>
            </a:r>
            <a:r>
              <a:rPr lang="zh-CN" altLang="en-US" sz="2200" b="0" dirty="0"/>
              <a:t>，</a:t>
            </a:r>
            <a:r>
              <a:rPr lang="en-US" altLang="zh-CN" sz="2200" b="0" dirty="0"/>
              <a:t>3</a:t>
            </a:r>
            <a:r>
              <a:rPr lang="zh-CN" altLang="en-US" sz="2200" b="0" dirty="0"/>
              <a:t>级流水处理，平均</a:t>
            </a:r>
            <a:r>
              <a:rPr lang="en-US" altLang="zh-CN" sz="2200" b="0" dirty="0"/>
              <a:t>0.9DMIPs/</a:t>
            </a:r>
            <a:r>
              <a:rPr lang="en-US" altLang="zh-CN" sz="2200" b="0" dirty="0" err="1"/>
              <a:t>Mhz</a:t>
            </a:r>
            <a:r>
              <a:rPr lang="zh-CN" altLang="en-US" sz="2200" b="0" dirty="0"/>
              <a:t>性能。</a:t>
            </a:r>
            <a:r>
              <a:rPr lang="en-US" altLang="zh-CN" sz="2200" b="0" dirty="0"/>
              <a:t>ARM7TDMI</a:t>
            </a:r>
            <a:r>
              <a:rPr lang="zh-CN" altLang="en-US" sz="2200" dirty="0">
                <a:solidFill>
                  <a:srgbClr val="FF0000"/>
                </a:solidFill>
              </a:rPr>
              <a:t>没有</a:t>
            </a:r>
            <a:r>
              <a:rPr lang="en-US" altLang="zh-CN" sz="2200" dirty="0">
                <a:solidFill>
                  <a:srgbClr val="FF0000"/>
                </a:solidFill>
              </a:rPr>
              <a:t>MMU</a:t>
            </a:r>
            <a:r>
              <a:rPr lang="zh-CN" altLang="en-US" sz="2200" dirty="0">
                <a:solidFill>
                  <a:srgbClr val="FF0000"/>
                </a:solidFill>
              </a:rPr>
              <a:t>（</a:t>
            </a:r>
            <a:r>
              <a:rPr lang="en-US" altLang="zh-CN" sz="2200" dirty="0">
                <a:solidFill>
                  <a:srgbClr val="FF0000"/>
                </a:solidFill>
              </a:rPr>
              <a:t>Memory Management Unit</a:t>
            </a:r>
            <a:r>
              <a:rPr lang="zh-CN" altLang="en-US" sz="2200" dirty="0">
                <a:solidFill>
                  <a:srgbClr val="FF0000"/>
                </a:solidFill>
              </a:rPr>
              <a:t>）和</a:t>
            </a:r>
            <a:r>
              <a:rPr lang="en-US" altLang="zh-CN" sz="2200" dirty="0">
                <a:solidFill>
                  <a:srgbClr val="FF0000"/>
                </a:solidFill>
              </a:rPr>
              <a:t>Cache</a:t>
            </a:r>
            <a:r>
              <a:rPr lang="zh-CN" altLang="en-US" sz="2200" dirty="0">
                <a:solidFill>
                  <a:srgbClr val="FF0000"/>
                </a:solidFill>
              </a:rPr>
              <a:t>，</a:t>
            </a:r>
            <a:r>
              <a:rPr lang="zh-CN" altLang="en-US" sz="2200" b="0" dirty="0"/>
              <a:t>所以仅支持那些不需要</a:t>
            </a:r>
            <a:r>
              <a:rPr lang="en-US" altLang="zh-CN" sz="2200" b="0" dirty="0"/>
              <a:t>MMU</a:t>
            </a:r>
            <a:r>
              <a:rPr lang="zh-CN" altLang="en-US" sz="2200" b="0" dirty="0"/>
              <a:t>和</a:t>
            </a:r>
            <a:r>
              <a:rPr lang="en-US" altLang="zh-CN" sz="2200" b="0" dirty="0" err="1"/>
              <a:t>Cahce</a:t>
            </a:r>
            <a:r>
              <a:rPr lang="zh-CN" altLang="en-US" sz="2200" b="0" dirty="0"/>
              <a:t>的小型实时操作系统，如</a:t>
            </a:r>
            <a:r>
              <a:rPr lang="en-US" altLang="zh-CN" sz="2200" b="0" dirty="0"/>
              <a:t>VxWorks</a:t>
            </a:r>
            <a:r>
              <a:rPr lang="zh-CN" altLang="en-US" sz="2200" b="0" dirty="0"/>
              <a:t>、</a:t>
            </a:r>
            <a:r>
              <a:rPr lang="en-US" altLang="zh-CN" sz="2200" b="0" dirty="0" err="1"/>
              <a:t>uC</a:t>
            </a:r>
            <a:r>
              <a:rPr lang="en-US" altLang="zh-CN" sz="2200" b="0" dirty="0"/>
              <a:t>/OS-II</a:t>
            </a:r>
            <a:r>
              <a:rPr lang="zh-CN" altLang="en-US" sz="2200" b="0" dirty="0"/>
              <a:t>和</a:t>
            </a:r>
            <a:r>
              <a:rPr lang="en-US" altLang="zh-CN" sz="2200" b="0" dirty="0" err="1"/>
              <a:t>uLinux</a:t>
            </a:r>
            <a:r>
              <a:rPr lang="zh-CN" altLang="en-US" sz="2200" b="0" dirty="0"/>
              <a:t>等</a:t>
            </a:r>
            <a:r>
              <a:rPr lang="en-US" altLang="zh-CN" sz="2200" b="0" dirty="0"/>
              <a:t>RTOS</a:t>
            </a:r>
            <a:r>
              <a:rPr lang="zh-CN" altLang="en-US" sz="2200" b="0" dirty="0"/>
              <a:t>。 </a:t>
            </a:r>
            <a:endParaRPr lang="en-US" altLang="zh-CN"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DAFC8D1-E80F-4559-A198-62404C9E5134}"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处理器系列主要产品</a:t>
            </a:r>
            <a:endParaRPr lang="zh-CN" altLang="en-US" kern="0"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ChangeArrowheads="1"/>
          </p:cNvSpPr>
          <p:nvPr/>
        </p:nvSpPr>
        <p:spPr bwMode="auto">
          <a:xfrm>
            <a:off x="6035" y="-287"/>
            <a:ext cx="86632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3200" dirty="0">
                <a:cs typeface="Times New Roman" panose="02020603050405020304" pitchFamily="18" charset="0"/>
              </a:rPr>
              <a:t>ARM</a:t>
            </a:r>
            <a:r>
              <a:rPr lang="zh-CN" altLang="en-US" sz="3200" dirty="0">
                <a:cs typeface="Times New Roman" panose="02020603050405020304" pitchFamily="18" charset="0"/>
              </a:rPr>
              <a:t>处理器概述</a:t>
            </a:r>
            <a:r>
              <a:rPr lang="en-US" altLang="zh-CN" sz="3200" dirty="0">
                <a:cs typeface="Times New Roman" panose="02020603050405020304" pitchFamily="18" charset="0"/>
              </a:rPr>
              <a:t>—ARM</a:t>
            </a:r>
            <a:r>
              <a:rPr lang="zh-CN" altLang="en-US" sz="3200" dirty="0">
                <a:cs typeface="Times New Roman" panose="02020603050405020304" pitchFamily="18" charset="0"/>
              </a:rPr>
              <a:t>处理器系列主要产品</a:t>
            </a:r>
            <a:endParaRPr lang="zh-CN" altLang="en-US" sz="3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DAFC8D1-E80F-4559-A198-62404C9E5134}"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3" name="文本框 2"/>
          <p:cNvSpPr txBox="1"/>
          <p:nvPr/>
        </p:nvSpPr>
        <p:spPr>
          <a:xfrm>
            <a:off x="933450" y="1052736"/>
            <a:ext cx="2714278" cy="461665"/>
          </a:xfrm>
          <a:prstGeom prst="rect">
            <a:avLst/>
          </a:prstGeom>
          <a:noFill/>
        </p:spPr>
        <p:txBody>
          <a:bodyPr wrap="square" rtlCol="0">
            <a:spAutoFit/>
          </a:bodyPr>
          <a:lstStyle/>
          <a:p>
            <a:r>
              <a:rPr lang="zh-CN" altLang="en-US" sz="2400" dirty="0">
                <a:solidFill>
                  <a:srgbClr val="FF0000"/>
                </a:solidFill>
              </a:rPr>
              <a:t>冯</a:t>
            </a:r>
            <a:r>
              <a:rPr lang="en-US" altLang="zh-CN" sz="2400" dirty="0">
                <a:solidFill>
                  <a:srgbClr val="FF0000"/>
                </a:solidFill>
              </a:rPr>
              <a:t>·</a:t>
            </a:r>
            <a:r>
              <a:rPr lang="zh-CN" altLang="en-US" sz="2400" dirty="0">
                <a:solidFill>
                  <a:srgbClr val="FF0000"/>
                </a:solidFill>
              </a:rPr>
              <a:t>诺依曼瓶颈：</a:t>
            </a:r>
            <a:endParaRPr lang="zh-CN" altLang="en-US" sz="2400" dirty="0">
              <a:solidFill>
                <a:srgbClr val="FF0000"/>
              </a:solidFill>
            </a:endParaRPr>
          </a:p>
        </p:txBody>
      </p:sp>
      <p:sp>
        <p:nvSpPr>
          <p:cNvPr id="4" name="文本框 3"/>
          <p:cNvSpPr txBox="1"/>
          <p:nvPr/>
        </p:nvSpPr>
        <p:spPr>
          <a:xfrm>
            <a:off x="983432" y="1797983"/>
            <a:ext cx="10225136" cy="2802562"/>
          </a:xfrm>
          <a:prstGeom prst="rect">
            <a:avLst/>
          </a:prstGeom>
          <a:noFill/>
        </p:spPr>
        <p:txBody>
          <a:bodyPr wrap="square" rtlCol="0">
            <a:spAutoFit/>
          </a:bodyPr>
          <a:lstStyle/>
          <a:p>
            <a:pPr algn="just">
              <a:lnSpc>
                <a:spcPct val="150000"/>
              </a:lnSpc>
            </a:pPr>
            <a:r>
              <a:rPr lang="zh-CN" altLang="en-US" sz="2000" dirty="0"/>
              <a:t>        “将</a:t>
            </a:r>
            <a:r>
              <a:rPr lang="en-US" altLang="zh-CN" sz="2000" dirty="0"/>
              <a:t>CPU</a:t>
            </a:r>
            <a:r>
              <a:rPr lang="zh-CN" altLang="en-US" sz="2000" dirty="0"/>
              <a:t>与存储器分开并非十全十美，反而会导致所谓的冯</a:t>
            </a:r>
            <a:r>
              <a:rPr lang="en-US" altLang="zh-CN" sz="2000" dirty="0"/>
              <a:t>·</a:t>
            </a:r>
            <a:r>
              <a:rPr lang="zh-CN" altLang="en-US" sz="2000" dirty="0"/>
              <a:t>诺依曼瓶颈（</a:t>
            </a:r>
            <a:r>
              <a:rPr lang="en-US" altLang="zh-CN" sz="2000" dirty="0"/>
              <a:t>von Neumann bottleneck</a:t>
            </a:r>
            <a:r>
              <a:rPr lang="zh-CN" altLang="en-US" sz="2000" dirty="0"/>
              <a:t>）</a:t>
            </a:r>
            <a:r>
              <a:rPr lang="en-US" altLang="zh-CN" sz="2000" dirty="0"/>
              <a:t>:</a:t>
            </a:r>
            <a:r>
              <a:rPr lang="zh-CN" altLang="en-US" sz="2000" dirty="0"/>
              <a:t>在</a:t>
            </a:r>
            <a:r>
              <a:rPr lang="en-US" altLang="zh-CN" sz="2000" dirty="0"/>
              <a:t>CPU</a:t>
            </a:r>
            <a:r>
              <a:rPr lang="zh-CN" altLang="en-US" sz="2000" dirty="0"/>
              <a:t>与存储器之间的流量（数据传输率）与存储器的容量相比起来相当小，在现代计算机中，流量与</a:t>
            </a:r>
            <a:r>
              <a:rPr lang="en-US" altLang="zh-CN" sz="2000" dirty="0"/>
              <a:t>CPU</a:t>
            </a:r>
            <a:r>
              <a:rPr lang="zh-CN" altLang="en-US" sz="2000" dirty="0"/>
              <a:t>的工作效率相比之下非常小，在某些情况下（当</a:t>
            </a:r>
            <a:r>
              <a:rPr lang="en-US" altLang="zh-CN" sz="2000" dirty="0"/>
              <a:t>CPU</a:t>
            </a:r>
            <a:r>
              <a:rPr lang="zh-CN" altLang="en-US" sz="2000" dirty="0"/>
              <a:t>需要在巨大的数据上运行一些简单指令时），数据流量就成了整体效率非常严重的限制。</a:t>
            </a:r>
            <a:r>
              <a:rPr lang="en-US" altLang="zh-CN" sz="2000" dirty="0"/>
              <a:t>CPU</a:t>
            </a:r>
            <a:r>
              <a:rPr lang="zh-CN" altLang="en-US" sz="2000" dirty="0"/>
              <a:t>将会在数据输入或输出存储器时闲置。由于</a:t>
            </a:r>
            <a:r>
              <a:rPr lang="en-US" altLang="zh-CN" sz="2000" dirty="0"/>
              <a:t>CPU</a:t>
            </a:r>
            <a:r>
              <a:rPr lang="zh-CN" altLang="en-US" sz="2000" dirty="0"/>
              <a:t>速度远大于存储器读写速率，因此瓶颈问题越来越严重。”</a:t>
            </a:r>
            <a:r>
              <a:rPr lang="en-US" altLang="zh-CN" sz="2000" dirty="0"/>
              <a:t>---</a:t>
            </a:r>
            <a:r>
              <a:rPr lang="zh-CN" altLang="en-US" sz="2000" dirty="0"/>
              <a:t>维基百科</a:t>
            </a:r>
            <a:endParaRPr lang="zh-CN" altLang="en-US" sz="20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sz="half" idx="4294967295"/>
          </p:nvPr>
        </p:nvSpPr>
        <p:spPr>
          <a:xfrm>
            <a:off x="263352" y="1155400"/>
            <a:ext cx="7199312" cy="936625"/>
          </a:xfrm>
        </p:spPr>
        <p:txBody>
          <a:bodyPr/>
          <a:lstStyle/>
          <a:p>
            <a:pPr algn="just" eaLnBrk="1" hangingPunct="1">
              <a:buFont typeface="Wingdings" panose="05000000000000000000" pitchFamily="2" charset="2"/>
              <a:buNone/>
            </a:pPr>
            <a:r>
              <a:rPr lang="zh-CN" altLang="en-US" dirty="0">
                <a:solidFill>
                  <a:srgbClr val="CC0000"/>
                </a:solidFill>
              </a:rPr>
              <a:t>     </a:t>
            </a:r>
            <a:r>
              <a:rPr lang="zh-CN" altLang="en-US" dirty="0"/>
              <a:t>微处理器又称中央微处理器，简称</a:t>
            </a:r>
            <a:r>
              <a:rPr lang="en-US" altLang="zh-CN" dirty="0"/>
              <a:t>CPU</a:t>
            </a:r>
            <a:r>
              <a:rPr lang="zh-CN" altLang="en-US" dirty="0"/>
              <a:t>，它决定嵌入式系统的主要功能特性。</a:t>
            </a:r>
            <a:endParaRPr lang="zh-CN" altLang="en-US" dirty="0"/>
          </a:p>
        </p:txBody>
      </p:sp>
      <p:sp>
        <p:nvSpPr>
          <p:cNvPr id="133123" name="Rectangle 4"/>
          <p:cNvSpPr>
            <a:spLocks noGrp="1" noChangeArrowheads="1"/>
          </p:cNvSpPr>
          <p:nvPr>
            <p:ph type="title" idx="4294967295"/>
          </p:nvPr>
        </p:nvSpPr>
        <p:spPr/>
        <p:txBody>
          <a:bodyPr/>
          <a:lstStyle/>
          <a:p>
            <a:pPr eaLnBrk="1" hangingPunct="1"/>
            <a:r>
              <a:rPr lang="zh-CN" altLang="en-US" u="none" dirty="0"/>
              <a:t>微处理器</a:t>
            </a:r>
            <a:endParaRPr lang="zh-CN" altLang="en-US" u="none" dirty="0"/>
          </a:p>
        </p:txBody>
      </p:sp>
      <p:sp>
        <p:nvSpPr>
          <p:cNvPr id="133124" name="Rectangle 5"/>
          <p:cNvSpPr>
            <a:spLocks noChangeArrowheads="1"/>
          </p:cNvSpPr>
          <p:nvPr/>
        </p:nvSpPr>
        <p:spPr bwMode="auto">
          <a:xfrm>
            <a:off x="2838747" y="2529310"/>
            <a:ext cx="1962150" cy="2339975"/>
          </a:xfrm>
          <a:prstGeom prst="rect">
            <a:avLst/>
          </a:prstGeom>
          <a:noFill/>
          <a:ln w="2222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b="0">
              <a:latin typeface="Tahoma" panose="020B0604030504040204" pitchFamily="34" charset="0"/>
              <a:ea typeface="宋体" panose="02010600030101010101" pitchFamily="2" charset="-122"/>
            </a:endParaRPr>
          </a:p>
        </p:txBody>
      </p:sp>
      <p:sp>
        <p:nvSpPr>
          <p:cNvPr id="51205" name="Text Box 6"/>
          <p:cNvSpPr txBox="1">
            <a:spLocks noChangeArrowheads="1"/>
          </p:cNvSpPr>
          <p:nvPr/>
        </p:nvSpPr>
        <p:spPr bwMode="auto">
          <a:xfrm>
            <a:off x="3070522" y="2803946"/>
            <a:ext cx="1414462" cy="369332"/>
          </a:xfrm>
          <a:prstGeom prst="rect">
            <a:avLst/>
          </a:prstGeom>
          <a:solidFill>
            <a:srgbClr val="FF0000"/>
          </a:solidFill>
          <a:ln w="25400" cmpd="sng">
            <a:solidFill>
              <a:schemeClr val="tx1"/>
            </a:solidFill>
            <a:miter lim="800000"/>
          </a:ln>
          <a:effec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zh-CN" altLang="en-US" sz="1800" b="1">
                <a:solidFill>
                  <a:schemeClr val="bg1"/>
                </a:solidFill>
                <a:effectLst>
                  <a:outerShdw blurRad="38100" dist="38100" dir="2700000" algn="tl">
                    <a:srgbClr val="000000"/>
                  </a:outerShdw>
                </a:effectLst>
                <a:latin typeface="楷体_GB2312" pitchFamily="49" charset="-122"/>
                <a:ea typeface="楷体_GB2312" pitchFamily="49" charset="-122"/>
              </a:rPr>
              <a:t>运算器</a:t>
            </a:r>
            <a:endParaRPr lang="zh-CN" altLang="en-US" sz="1800" b="1">
              <a:solidFill>
                <a:schemeClr val="bg1"/>
              </a:solidFill>
              <a:effectLst>
                <a:outerShdw blurRad="38100" dist="38100" dir="2700000" algn="tl">
                  <a:srgbClr val="000000"/>
                </a:outerShdw>
              </a:effectLst>
              <a:latin typeface="楷体_GB2312" pitchFamily="49" charset="-122"/>
              <a:ea typeface="楷体_GB2312" pitchFamily="49" charset="-122"/>
            </a:endParaRPr>
          </a:p>
        </p:txBody>
      </p:sp>
      <p:sp>
        <p:nvSpPr>
          <p:cNvPr id="51206" name="Text Box 7"/>
          <p:cNvSpPr txBox="1">
            <a:spLocks noChangeArrowheads="1"/>
          </p:cNvSpPr>
          <p:nvPr/>
        </p:nvSpPr>
        <p:spPr bwMode="auto">
          <a:xfrm>
            <a:off x="1344909" y="3500859"/>
            <a:ext cx="1054100" cy="338554"/>
          </a:xfrm>
          <a:prstGeom prst="rect">
            <a:avLst/>
          </a:prstGeom>
          <a:solidFill>
            <a:schemeClr val="accent2"/>
          </a:solidFill>
          <a:ln w="25400" cmpd="sng">
            <a:solidFill>
              <a:schemeClr val="tx1"/>
            </a:solidFill>
            <a:miter lim="800000"/>
          </a:ln>
          <a:effec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zh-CN" altLang="en-US" sz="1600" b="1">
                <a:solidFill>
                  <a:schemeClr val="bg1"/>
                </a:solidFill>
                <a:effectLst>
                  <a:outerShdw blurRad="38100" dist="38100" dir="2700000" algn="tl">
                    <a:srgbClr val="000000"/>
                  </a:outerShdw>
                </a:effectLst>
                <a:latin typeface="楷体_GB2312" pitchFamily="49" charset="-122"/>
                <a:ea typeface="楷体_GB2312" pitchFamily="49" charset="-122"/>
              </a:rPr>
              <a:t>存储器</a:t>
            </a:r>
            <a:endParaRPr lang="zh-CN" altLang="en-US" sz="1600" b="1">
              <a:solidFill>
                <a:schemeClr val="bg1"/>
              </a:solidFill>
              <a:effectLst>
                <a:outerShdw blurRad="38100" dist="38100" dir="2700000" algn="tl">
                  <a:srgbClr val="000000"/>
                </a:outerShdw>
              </a:effectLst>
              <a:latin typeface="楷体_GB2312" pitchFamily="49" charset="-122"/>
              <a:ea typeface="楷体_GB2312" pitchFamily="49" charset="-122"/>
            </a:endParaRPr>
          </a:p>
        </p:txBody>
      </p:sp>
      <p:sp>
        <p:nvSpPr>
          <p:cNvPr id="51207" name="Text Box 8"/>
          <p:cNvSpPr txBox="1">
            <a:spLocks noChangeArrowheads="1"/>
          </p:cNvSpPr>
          <p:nvPr/>
        </p:nvSpPr>
        <p:spPr bwMode="auto">
          <a:xfrm>
            <a:off x="2927648" y="5085184"/>
            <a:ext cx="1944687" cy="366712"/>
          </a:xfrm>
          <a:prstGeom prst="rect">
            <a:avLst/>
          </a:prstGeom>
          <a:noFill/>
          <a:ln>
            <a:noFill/>
          </a:ln>
          <a:effec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eaLnBrk="1" hangingPunct="1">
              <a:spcBef>
                <a:spcPct val="50000"/>
              </a:spcBef>
              <a:defRPr/>
            </a:pPr>
            <a:r>
              <a:rPr lang="zh-CN" altLang="en-US" sz="1800" b="1">
                <a:effectLst>
                  <a:outerShdw blurRad="38100" dist="38100" dir="2700000" algn="tl">
                    <a:srgbClr val="C0C0C0"/>
                  </a:outerShdw>
                </a:effectLst>
                <a:latin typeface="楷体_GB2312" pitchFamily="49" charset="-122"/>
                <a:ea typeface="楷体_GB2312" pitchFamily="49" charset="-122"/>
              </a:rPr>
              <a:t>微处理器的组成</a:t>
            </a:r>
            <a:endParaRPr lang="zh-CN" altLang="en-US" sz="1800" b="1">
              <a:effectLst>
                <a:outerShdw blurRad="38100" dist="38100" dir="2700000" algn="tl">
                  <a:srgbClr val="C0C0C0"/>
                </a:outerShdw>
              </a:effectLst>
              <a:latin typeface="楷体_GB2312" pitchFamily="49" charset="-122"/>
              <a:ea typeface="楷体_GB2312" pitchFamily="49" charset="-122"/>
            </a:endParaRPr>
          </a:p>
        </p:txBody>
      </p:sp>
      <p:sp>
        <p:nvSpPr>
          <p:cNvPr id="51208" name="Text Box 9"/>
          <p:cNvSpPr txBox="1">
            <a:spLocks noChangeArrowheads="1"/>
          </p:cNvSpPr>
          <p:nvPr/>
        </p:nvSpPr>
        <p:spPr bwMode="auto">
          <a:xfrm>
            <a:off x="3097510" y="4219996"/>
            <a:ext cx="1414463" cy="369332"/>
          </a:xfrm>
          <a:prstGeom prst="rect">
            <a:avLst/>
          </a:prstGeom>
          <a:solidFill>
            <a:srgbClr val="FF0000"/>
          </a:solidFill>
          <a:ln w="25400" cmpd="sng">
            <a:solidFill>
              <a:schemeClr val="tx1"/>
            </a:solidFill>
            <a:miter lim="800000"/>
          </a:ln>
          <a:effec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lang="zh-CN" altLang="en-US" sz="1800" b="1">
                <a:solidFill>
                  <a:schemeClr val="bg1"/>
                </a:solidFill>
                <a:effectLst>
                  <a:outerShdw blurRad="38100" dist="38100" dir="2700000" algn="tl">
                    <a:srgbClr val="000000"/>
                  </a:outerShdw>
                </a:effectLst>
                <a:latin typeface="楷体_GB2312" pitchFamily="49" charset="-122"/>
                <a:ea typeface="楷体_GB2312" pitchFamily="49" charset="-122"/>
              </a:rPr>
              <a:t>控制器</a:t>
            </a:r>
            <a:endParaRPr lang="zh-CN" altLang="en-US" sz="1800" b="1">
              <a:solidFill>
                <a:schemeClr val="bg1"/>
              </a:solidFill>
              <a:effectLst>
                <a:outerShdw blurRad="38100" dist="38100" dir="2700000" algn="tl">
                  <a:srgbClr val="000000"/>
                </a:outerShdw>
              </a:effectLst>
              <a:latin typeface="楷体_GB2312" pitchFamily="49" charset="-122"/>
              <a:ea typeface="楷体_GB2312" pitchFamily="49" charset="-122"/>
            </a:endParaRPr>
          </a:p>
        </p:txBody>
      </p:sp>
      <p:sp>
        <p:nvSpPr>
          <p:cNvPr id="133129" name="Line 10"/>
          <p:cNvSpPr>
            <a:spLocks noChangeShapeType="1"/>
          </p:cNvSpPr>
          <p:nvPr/>
        </p:nvSpPr>
        <p:spPr bwMode="auto">
          <a:xfrm flipV="1">
            <a:off x="4224634" y="3211934"/>
            <a:ext cx="0" cy="1008062"/>
          </a:xfrm>
          <a:prstGeom prst="line">
            <a:avLst/>
          </a:prstGeom>
          <a:noFill/>
          <a:ln w="25400">
            <a:solidFill>
              <a:schemeClr val="tx1"/>
            </a:solidFill>
            <a:prstDash val="dash"/>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0" name="Line 11"/>
          <p:cNvSpPr>
            <a:spLocks noChangeShapeType="1"/>
          </p:cNvSpPr>
          <p:nvPr/>
        </p:nvSpPr>
        <p:spPr bwMode="auto">
          <a:xfrm flipV="1">
            <a:off x="3432472" y="3572296"/>
            <a:ext cx="0" cy="647700"/>
          </a:xfrm>
          <a:prstGeom prst="line">
            <a:avLst/>
          </a:prstGeom>
          <a:noFill/>
          <a:ln w="254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3131" name="Line 12"/>
          <p:cNvSpPr>
            <a:spLocks noChangeShapeType="1"/>
          </p:cNvSpPr>
          <p:nvPr/>
        </p:nvSpPr>
        <p:spPr bwMode="auto">
          <a:xfrm flipH="1">
            <a:off x="2424410" y="3572296"/>
            <a:ext cx="1008063" cy="0"/>
          </a:xfrm>
          <a:prstGeom prst="line">
            <a:avLst/>
          </a:prstGeom>
          <a:noFill/>
          <a:ln w="25400">
            <a:solidFill>
              <a:schemeClr val="tx1"/>
            </a:solidFill>
            <a:prstDash val="dash"/>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2" name="Line 13"/>
          <p:cNvSpPr>
            <a:spLocks noChangeShapeType="1"/>
          </p:cNvSpPr>
          <p:nvPr/>
        </p:nvSpPr>
        <p:spPr bwMode="auto">
          <a:xfrm>
            <a:off x="1848147" y="2996035"/>
            <a:ext cx="0" cy="504825"/>
          </a:xfrm>
          <a:prstGeom prst="line">
            <a:avLst/>
          </a:prstGeom>
          <a:noFill/>
          <a:ln w="25400">
            <a:solidFill>
              <a:schemeClr val="tx1"/>
            </a:solidFill>
            <a:prstDash val="dash"/>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3" name="Line 14"/>
          <p:cNvSpPr>
            <a:spLocks noChangeShapeType="1"/>
          </p:cNvSpPr>
          <p:nvPr/>
        </p:nvSpPr>
        <p:spPr bwMode="auto">
          <a:xfrm>
            <a:off x="1848147" y="2996034"/>
            <a:ext cx="1223962" cy="0"/>
          </a:xfrm>
          <a:prstGeom prst="line">
            <a:avLst/>
          </a:prstGeom>
          <a:noFill/>
          <a:ln w="25400">
            <a:solidFill>
              <a:schemeClr val="tx1"/>
            </a:solidFill>
            <a:prstDash val="dash"/>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Rectangle 2"/>
          <p:cNvSpPr txBox="1">
            <a:spLocks noChangeArrowheads="1"/>
          </p:cNvSpPr>
          <p:nvPr/>
        </p:nvSpPr>
        <p:spPr bwMode="auto">
          <a:xfrm>
            <a:off x="4971991" y="4079477"/>
            <a:ext cx="6940613" cy="201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a:buNone/>
            </a:pPr>
            <a:r>
              <a:rPr lang="en-US" altLang="zh-CN" sz="2000" b="0" dirty="0"/>
              <a:t>         CPU</a:t>
            </a:r>
            <a:r>
              <a:rPr lang="zh-CN" altLang="en-US" sz="2000" b="0" dirty="0"/>
              <a:t>的工作原理就像一个工厂对产品的加工过程：进入工厂的原料（指令），经过物资分配部门（控制单元）的调度分配，被送往生产线（逻辑运算单元），生产出成品（处理后的数据）后，在储存在仓库（存储器）中，最后等着拿到市场上去卖（交由应用程序使用）。</a:t>
            </a:r>
            <a:r>
              <a:rPr lang="en-US" altLang="zh-CN" dirty="0"/>
              <a:t> </a:t>
            </a:r>
            <a:endParaRPr lang="zh-CN" altLang="en-US" dirty="0"/>
          </a:p>
          <a:p>
            <a:pPr marL="0" indent="0" algn="just">
              <a:buNone/>
            </a:pPr>
            <a:endParaRPr lang="en-US" altLang="zh-CN" dirty="0"/>
          </a:p>
          <a:p>
            <a:pPr marL="0" indent="0" algn="just">
              <a:buNone/>
            </a:pPr>
            <a:endParaRPr lang="en-US" altLang="zh-CN" dirty="0"/>
          </a:p>
          <a:p>
            <a:pPr marL="0" indent="0" algn="just">
              <a:buNone/>
            </a:pPr>
            <a:endParaRPr lang="en-US" altLang="zh-CN" dirty="0"/>
          </a:p>
          <a:p>
            <a:pPr marL="0" indent="0" algn="just">
              <a:buNone/>
            </a:pPr>
            <a:endParaRPr lang="en-US" altLang="zh-CN" dirty="0"/>
          </a:p>
        </p:txBody>
      </p:sp>
      <p:sp>
        <p:nvSpPr>
          <p:cNvPr id="5" name="Rectangle 2"/>
          <p:cNvSpPr txBox="1">
            <a:spLocks noChangeArrowheads="1"/>
          </p:cNvSpPr>
          <p:nvPr/>
        </p:nvSpPr>
        <p:spPr bwMode="auto">
          <a:xfrm>
            <a:off x="4986471" y="2092211"/>
            <a:ext cx="6940613" cy="1408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a:buNone/>
            </a:pPr>
            <a:r>
              <a:rPr lang="zh-CN" altLang="en-US" b="0" dirty="0">
                <a:solidFill>
                  <a:srgbClr val="FF0000"/>
                </a:solidFill>
              </a:rPr>
              <a:t>控制器</a:t>
            </a:r>
            <a:r>
              <a:rPr lang="zh-CN" altLang="en-US" b="0" dirty="0"/>
              <a:t>负责对数据进行算术运算和逻辑运算操作</a:t>
            </a:r>
            <a:endParaRPr lang="en-US" altLang="zh-CN" b="0" dirty="0"/>
          </a:p>
          <a:p>
            <a:pPr marL="0" indent="0" algn="just">
              <a:buNone/>
            </a:pPr>
            <a:r>
              <a:rPr lang="zh-CN" altLang="en-US" b="0" dirty="0">
                <a:solidFill>
                  <a:srgbClr val="FF0000"/>
                </a:solidFill>
              </a:rPr>
              <a:t>运算器</a:t>
            </a:r>
            <a:r>
              <a:rPr lang="zh-CN" altLang="en-US" b="0" dirty="0"/>
              <a:t>负责对程序所执行的指令进行分析，并协调计算机各部件进行工作</a:t>
            </a:r>
            <a:endParaRPr lang="en-US" altLang="zh-CN" sz="2800" dirty="0"/>
          </a:p>
          <a:p>
            <a:pPr marL="0" indent="0" algn="just">
              <a:buNone/>
            </a:pPr>
            <a:endParaRPr lang="en-US" altLang="zh-CN" dirty="0"/>
          </a:p>
          <a:p>
            <a:pPr marL="0" indent="0" algn="just">
              <a:buNone/>
            </a:pPr>
            <a:endParaRPr lang="en-US" altLang="zh-CN" dirty="0"/>
          </a:p>
          <a:p>
            <a:pPr marL="0" indent="0" algn="just">
              <a:buNone/>
            </a:pPr>
            <a:r>
              <a:rPr lang="en-US" altLang="zh-CN" dirty="0"/>
              <a:t>   </a:t>
            </a:r>
            <a:endParaRPr lang="en-US" altLang="zh-CN"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5"/>
          <p:cNvSpPr>
            <a:spLocks noChangeArrowheads="1"/>
          </p:cNvSpPr>
          <p:nvPr/>
        </p:nvSpPr>
        <p:spPr bwMode="auto">
          <a:xfrm>
            <a:off x="983432" y="1772816"/>
            <a:ext cx="2864618" cy="2880320"/>
          </a:xfrm>
          <a:prstGeom prst="rect">
            <a:avLst/>
          </a:prstGeom>
          <a:solidFill>
            <a:schemeClr val="bg1"/>
          </a:solidFill>
          <a:ln w="25400">
            <a:solidFill>
              <a:schemeClr val="tx1"/>
            </a:solidFill>
            <a:miter lim="800000"/>
          </a:ln>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000" b="0" dirty="0">
                <a:latin typeface="Arial" panose="020B0604020202020204" pitchFamily="34" charset="0"/>
                <a:ea typeface="宋体" panose="02010600030101010101" pitchFamily="2" charset="-122"/>
              </a:rPr>
              <a:t>产生原因：</a:t>
            </a:r>
            <a:endParaRPr lang="en-US" altLang="zh-CN" sz="2000" b="0" dirty="0">
              <a:latin typeface="Arial" panose="020B0604020202020204" pitchFamily="34" charset="0"/>
              <a:ea typeface="宋体" panose="02010600030101010101" pitchFamily="2" charset="-122"/>
            </a:endParaRPr>
          </a:p>
          <a:p>
            <a:pPr eaLnBrk="1" hangingPunct="1">
              <a:spcBef>
                <a:spcPct val="0"/>
              </a:spcBef>
              <a:buClrTx/>
              <a:buFontTx/>
              <a:buNone/>
            </a:pPr>
            <a:endParaRPr lang="en-US" altLang="zh-CN" sz="2000" b="0" dirty="0">
              <a:latin typeface="Arial" panose="020B0604020202020204" pitchFamily="34" charset="0"/>
              <a:ea typeface="宋体" panose="02010600030101010101" pitchFamily="2" charset="-122"/>
            </a:endParaRPr>
          </a:p>
          <a:p>
            <a:pPr marL="285750" indent="-285750" eaLnBrk="1" hangingPunct="1">
              <a:spcBef>
                <a:spcPct val="0"/>
              </a:spcBef>
              <a:buClrTx/>
              <a:buFont typeface="Wingdings" panose="05000000000000000000" pitchFamily="2" charset="2"/>
              <a:buChar char="l"/>
            </a:pPr>
            <a:r>
              <a:rPr lang="zh-CN" altLang="en-US" sz="2000" b="0" dirty="0">
                <a:latin typeface="Arial" panose="020B0604020202020204" pitchFamily="34" charset="0"/>
                <a:ea typeface="宋体" panose="02010600030101010101" pitchFamily="2" charset="-122"/>
              </a:rPr>
              <a:t>处理器和存储器分开</a:t>
            </a:r>
            <a:endParaRPr lang="en-US" altLang="zh-CN" sz="2000" b="0" dirty="0">
              <a:latin typeface="Arial" panose="020B0604020202020204" pitchFamily="34" charset="0"/>
              <a:ea typeface="宋体" panose="02010600030101010101" pitchFamily="2" charset="-122"/>
            </a:endParaRPr>
          </a:p>
          <a:p>
            <a:pPr marL="285750" indent="-285750" eaLnBrk="1" hangingPunct="1">
              <a:spcBef>
                <a:spcPct val="0"/>
              </a:spcBef>
              <a:buClrTx/>
              <a:buFont typeface="Wingdings" panose="05000000000000000000" pitchFamily="2" charset="2"/>
              <a:buChar char="l"/>
            </a:pPr>
            <a:r>
              <a:rPr lang="zh-CN" altLang="en-US" sz="2000" b="0" dirty="0">
                <a:latin typeface="Arial" panose="020B0604020202020204" pitchFamily="34" charset="0"/>
                <a:ea typeface="宋体" panose="02010600030101010101" pitchFamily="2" charset="-122"/>
              </a:rPr>
              <a:t>访问时</a:t>
            </a:r>
            <a:r>
              <a:rPr lang="en-US" altLang="zh-CN" sz="2000" b="0" dirty="0">
                <a:latin typeface="Arial" panose="020B0604020202020204" pitchFamily="34" charset="0"/>
                <a:ea typeface="宋体" panose="02010600030101010101" pitchFamily="2" charset="-122"/>
              </a:rPr>
              <a:t>CPU</a:t>
            </a:r>
            <a:r>
              <a:rPr lang="zh-CN" altLang="en-US" sz="2000" b="0" dirty="0">
                <a:latin typeface="Arial" panose="020B0604020202020204" pitchFamily="34" charset="0"/>
                <a:ea typeface="宋体" panose="02010600030101010101" pitchFamily="2" charset="-122"/>
              </a:rPr>
              <a:t>闲置</a:t>
            </a:r>
            <a:endParaRPr lang="en-US" altLang="zh-CN" sz="2000" b="0" dirty="0">
              <a:latin typeface="Arial" panose="020B0604020202020204" pitchFamily="34" charset="0"/>
              <a:ea typeface="宋体" panose="02010600030101010101" pitchFamily="2" charset="-122"/>
            </a:endParaRPr>
          </a:p>
          <a:p>
            <a:pPr marL="285750" indent="-285750" eaLnBrk="1" hangingPunct="1">
              <a:spcBef>
                <a:spcPct val="0"/>
              </a:spcBef>
              <a:buClrTx/>
              <a:buFont typeface="Wingdings" panose="05000000000000000000" pitchFamily="2" charset="2"/>
              <a:buChar char="l"/>
            </a:pPr>
            <a:r>
              <a:rPr lang="en-US" altLang="zh-CN" sz="2000" b="0" dirty="0">
                <a:latin typeface="Arial" panose="020B0604020202020204" pitchFamily="34" charset="0"/>
                <a:ea typeface="宋体" panose="02010600030101010101" pitchFamily="2" charset="-122"/>
              </a:rPr>
              <a:t>CPU</a:t>
            </a:r>
            <a:r>
              <a:rPr lang="zh-CN" altLang="en-US" sz="2000" b="0" dirty="0">
                <a:latin typeface="Arial" panose="020B0604020202020204" pitchFamily="34" charset="0"/>
                <a:ea typeface="宋体" panose="02010600030101010101" pitchFamily="2" charset="-122"/>
              </a:rPr>
              <a:t>效率越高越严重</a:t>
            </a:r>
            <a:endParaRPr lang="en-US" altLang="zh-CN" sz="2000" b="0" dirty="0">
              <a:latin typeface="Arial" panose="020B0604020202020204" pitchFamily="34" charset="0"/>
              <a:ea typeface="宋体" panose="02010600030101010101" pitchFamily="2" charset="-122"/>
            </a:endParaRPr>
          </a:p>
          <a:p>
            <a:pPr marL="285750" indent="-285750" eaLnBrk="1" hangingPunct="1">
              <a:spcBef>
                <a:spcPct val="0"/>
              </a:spcBef>
              <a:buClrTx/>
              <a:buFont typeface="Wingdings" panose="05000000000000000000" pitchFamily="2" charset="2"/>
              <a:buChar char="l"/>
            </a:pPr>
            <a:endParaRPr lang="en-US" altLang="zh-CN" sz="2000" b="0" dirty="0">
              <a:latin typeface="Arial" panose="020B0604020202020204" pitchFamily="34" charset="0"/>
              <a:ea typeface="宋体" panose="02010600030101010101" pitchFamily="2" charset="-122"/>
            </a:endParaRPr>
          </a:p>
          <a:p>
            <a:pPr marL="285750" indent="-285750" eaLnBrk="1" hangingPunct="1">
              <a:spcBef>
                <a:spcPct val="0"/>
              </a:spcBef>
              <a:buClrTx/>
              <a:buFont typeface="Wingdings" panose="05000000000000000000" pitchFamily="2" charset="2"/>
              <a:buChar char="l"/>
            </a:pPr>
            <a:endParaRPr lang="en-US" altLang="zh-CN" sz="2000" b="0" dirty="0">
              <a:latin typeface="Arial" panose="020B0604020202020204" pitchFamily="34" charset="0"/>
              <a:ea typeface="宋体" panose="02010600030101010101" pitchFamily="2" charset="-122"/>
            </a:endParaRPr>
          </a:p>
          <a:p>
            <a:pPr eaLnBrk="1" hangingPunct="1">
              <a:spcBef>
                <a:spcPct val="0"/>
              </a:spcBef>
              <a:buClrTx/>
              <a:buNone/>
            </a:pPr>
            <a:endParaRPr lang="zh-CN" altLang="en-US" sz="2000" b="0"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DAFC8D1-E80F-4559-A198-62404C9E5134}"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3" name="文本框 2"/>
          <p:cNvSpPr txBox="1"/>
          <p:nvPr/>
        </p:nvSpPr>
        <p:spPr>
          <a:xfrm>
            <a:off x="695325" y="1052736"/>
            <a:ext cx="2714278" cy="461665"/>
          </a:xfrm>
          <a:prstGeom prst="rect">
            <a:avLst/>
          </a:prstGeom>
          <a:noFill/>
        </p:spPr>
        <p:txBody>
          <a:bodyPr wrap="square" rtlCol="0">
            <a:spAutoFit/>
          </a:bodyPr>
          <a:lstStyle/>
          <a:p>
            <a:r>
              <a:rPr lang="zh-CN" altLang="en-US" sz="2400" dirty="0">
                <a:solidFill>
                  <a:srgbClr val="FF0000"/>
                </a:solidFill>
              </a:rPr>
              <a:t>冯</a:t>
            </a:r>
            <a:r>
              <a:rPr lang="en-US" altLang="zh-CN" sz="2400" dirty="0">
                <a:solidFill>
                  <a:srgbClr val="FF0000"/>
                </a:solidFill>
              </a:rPr>
              <a:t>·</a:t>
            </a:r>
            <a:r>
              <a:rPr lang="zh-CN" altLang="en-US" sz="2400" dirty="0">
                <a:solidFill>
                  <a:srgbClr val="FF0000"/>
                </a:solidFill>
              </a:rPr>
              <a:t>诺依曼瓶颈：</a:t>
            </a:r>
            <a:endParaRPr lang="zh-CN" altLang="en-US" sz="2400" dirty="0">
              <a:solidFill>
                <a:srgbClr val="FF0000"/>
              </a:solidFill>
            </a:endParaRPr>
          </a:p>
        </p:txBody>
      </p:sp>
      <p:sp>
        <p:nvSpPr>
          <p:cNvPr id="6" name="Rectangle 35"/>
          <p:cNvSpPr>
            <a:spLocks noChangeArrowheads="1"/>
          </p:cNvSpPr>
          <p:nvPr/>
        </p:nvSpPr>
        <p:spPr bwMode="auto">
          <a:xfrm>
            <a:off x="5159896" y="1771197"/>
            <a:ext cx="4320480" cy="2880320"/>
          </a:xfrm>
          <a:prstGeom prst="rect">
            <a:avLst/>
          </a:prstGeom>
          <a:solidFill>
            <a:schemeClr val="bg1"/>
          </a:solidFill>
          <a:ln w="25400">
            <a:solidFill>
              <a:schemeClr val="tx1"/>
            </a:solidFill>
            <a:miter lim="800000"/>
          </a:ln>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000" b="0" dirty="0">
                <a:latin typeface="Arial" panose="020B0604020202020204" pitchFamily="34" charset="0"/>
                <a:ea typeface="宋体" panose="02010600030101010101" pitchFamily="2" charset="-122"/>
              </a:rPr>
              <a:t>解决方法：</a:t>
            </a:r>
            <a:endParaRPr lang="en-US" altLang="zh-CN" sz="2000" b="0" dirty="0">
              <a:latin typeface="Arial" panose="020B0604020202020204" pitchFamily="34" charset="0"/>
              <a:ea typeface="宋体" panose="02010600030101010101" pitchFamily="2" charset="-122"/>
            </a:endParaRPr>
          </a:p>
          <a:p>
            <a:pPr eaLnBrk="1" hangingPunct="1">
              <a:spcBef>
                <a:spcPct val="0"/>
              </a:spcBef>
              <a:buClrTx/>
              <a:buFontTx/>
              <a:buNone/>
            </a:pPr>
            <a:endParaRPr lang="en-US" altLang="zh-CN" sz="2000" b="0" dirty="0">
              <a:latin typeface="Arial" panose="020B0604020202020204" pitchFamily="34" charset="0"/>
              <a:ea typeface="宋体" panose="02010600030101010101" pitchFamily="2" charset="-122"/>
            </a:endParaRPr>
          </a:p>
          <a:p>
            <a:pPr eaLnBrk="1" hangingPunct="1">
              <a:spcBef>
                <a:spcPct val="0"/>
              </a:spcBef>
              <a:buClrTx/>
              <a:buFontTx/>
              <a:buNone/>
            </a:pPr>
            <a:r>
              <a:rPr lang="zh-CN" altLang="en-US" sz="2000" b="0" dirty="0">
                <a:latin typeface="Arial" panose="020B0604020202020204" pitchFamily="34" charset="0"/>
                <a:ea typeface="宋体" panose="02010600030101010101" pitchFamily="2" charset="-122"/>
              </a:rPr>
              <a:t>关键：执行时减少存储器访问</a:t>
            </a:r>
            <a:endParaRPr lang="en-US" altLang="zh-CN" sz="2000" b="0" dirty="0">
              <a:latin typeface="Arial" panose="020B0604020202020204" pitchFamily="34" charset="0"/>
              <a:ea typeface="宋体" panose="02010600030101010101" pitchFamily="2" charset="-122"/>
            </a:endParaRPr>
          </a:p>
          <a:p>
            <a:pPr marL="285750" indent="-285750" eaLnBrk="1" hangingPunct="1">
              <a:spcBef>
                <a:spcPct val="0"/>
              </a:spcBef>
              <a:buClrTx/>
              <a:buFont typeface="Wingdings" panose="05000000000000000000" pitchFamily="2" charset="2"/>
              <a:buChar char="l"/>
            </a:pPr>
            <a:r>
              <a:rPr lang="zh-CN" altLang="en-US" sz="2000" b="0" dirty="0">
                <a:latin typeface="Arial" panose="020B0604020202020204" pitchFamily="34" charset="0"/>
                <a:ea typeface="宋体" panose="02010600030101010101" pitchFamily="2" charset="-122"/>
              </a:rPr>
              <a:t>增加缓存</a:t>
            </a:r>
            <a:endParaRPr lang="en-US" altLang="zh-CN" sz="2000" b="0" dirty="0">
              <a:latin typeface="Arial" panose="020B0604020202020204" pitchFamily="34" charset="0"/>
              <a:ea typeface="宋体" panose="02010600030101010101" pitchFamily="2" charset="-122"/>
            </a:endParaRPr>
          </a:p>
          <a:p>
            <a:pPr marL="285750" indent="-285750" eaLnBrk="1" hangingPunct="1">
              <a:spcBef>
                <a:spcPct val="0"/>
              </a:spcBef>
              <a:buClrTx/>
              <a:buFont typeface="Wingdings" panose="05000000000000000000" pitchFamily="2" charset="2"/>
              <a:buChar char="l"/>
            </a:pPr>
            <a:r>
              <a:rPr lang="zh-CN" altLang="en-US" sz="2000" b="0" dirty="0">
                <a:latin typeface="Arial" panose="020B0604020202020204" pitchFamily="34" charset="0"/>
                <a:ea typeface="宋体" panose="02010600030101010101" pitchFamily="2" charset="-122"/>
              </a:rPr>
              <a:t>采用分支预测算法</a:t>
            </a:r>
            <a:endParaRPr lang="en-US" altLang="zh-CN" sz="2000" b="0" dirty="0">
              <a:latin typeface="Arial" panose="020B0604020202020204" pitchFamily="34" charset="0"/>
              <a:ea typeface="宋体" panose="02010600030101010101" pitchFamily="2" charset="-122"/>
            </a:endParaRPr>
          </a:p>
          <a:p>
            <a:pPr marL="285750" indent="-285750" eaLnBrk="1" hangingPunct="1">
              <a:spcBef>
                <a:spcPct val="0"/>
              </a:spcBef>
              <a:buClrTx/>
              <a:buFont typeface="Wingdings" panose="05000000000000000000" pitchFamily="2" charset="2"/>
              <a:buChar char="l"/>
            </a:pPr>
            <a:r>
              <a:rPr lang="zh-CN" altLang="en-US" sz="2000" b="0" dirty="0">
                <a:latin typeface="Arial" panose="020B0604020202020204" pitchFamily="34" charset="0"/>
                <a:ea typeface="宋体" panose="02010600030101010101" pitchFamily="2" charset="-122"/>
              </a:rPr>
              <a:t>增加片上存储</a:t>
            </a:r>
            <a:endParaRPr lang="en-US" altLang="zh-CN" sz="2000" b="0" dirty="0">
              <a:latin typeface="Arial" panose="020B0604020202020204" pitchFamily="34" charset="0"/>
              <a:ea typeface="宋体" panose="02010600030101010101" pitchFamily="2" charset="-122"/>
            </a:endParaRPr>
          </a:p>
          <a:p>
            <a:pPr marL="285750" indent="-285750" eaLnBrk="1" hangingPunct="1">
              <a:spcBef>
                <a:spcPct val="0"/>
              </a:spcBef>
              <a:buClrTx/>
              <a:buFont typeface="Wingdings" panose="05000000000000000000" pitchFamily="2" charset="2"/>
              <a:buChar char="l"/>
            </a:pPr>
            <a:r>
              <a:rPr lang="zh-CN" altLang="en-US" sz="2000" b="0" dirty="0">
                <a:latin typeface="Arial" panose="020B0604020202020204" pitchFamily="34" charset="0"/>
                <a:ea typeface="宋体" panose="02010600030101010101" pitchFamily="2" charset="-122"/>
              </a:rPr>
              <a:t>指令流和数据流分开（哈弗结构）</a:t>
            </a:r>
            <a:endParaRPr lang="en-US" altLang="zh-CN" sz="2000" b="0" dirty="0">
              <a:latin typeface="Arial" panose="020B0604020202020204" pitchFamily="34" charset="0"/>
              <a:ea typeface="宋体" panose="02010600030101010101" pitchFamily="2" charset="-122"/>
            </a:endParaRPr>
          </a:p>
          <a:p>
            <a:pPr marL="285750" indent="-285750" eaLnBrk="1" hangingPunct="1">
              <a:spcBef>
                <a:spcPct val="0"/>
              </a:spcBef>
              <a:buClrTx/>
              <a:buFont typeface="Wingdings" panose="05000000000000000000" pitchFamily="2" charset="2"/>
              <a:buChar char="l"/>
            </a:pPr>
            <a:endParaRPr lang="en-US" altLang="zh-CN" sz="2000" b="0" dirty="0">
              <a:latin typeface="Arial" panose="020B0604020202020204" pitchFamily="34" charset="0"/>
              <a:ea typeface="宋体" panose="02010600030101010101" pitchFamily="2" charset="-122"/>
            </a:endParaRPr>
          </a:p>
          <a:p>
            <a:pPr eaLnBrk="1" hangingPunct="1">
              <a:spcBef>
                <a:spcPct val="0"/>
              </a:spcBef>
              <a:buClrTx/>
              <a:buNone/>
            </a:pPr>
            <a:endParaRPr lang="zh-CN" altLang="en-US" sz="2000" b="0" dirty="0">
              <a:latin typeface="Arial" panose="020B0604020202020204" pitchFamily="34" charset="0"/>
              <a:ea typeface="宋体" panose="02010600030101010101" pitchFamily="2" charset="-122"/>
            </a:endParaRPr>
          </a:p>
        </p:txBody>
      </p:sp>
      <p:sp>
        <p:nvSpPr>
          <p:cNvPr id="4"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处理器系列主要产品</a:t>
            </a:r>
            <a:endParaRPr lang="zh-CN" altLang="en-US" kern="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DAFC8D1-E80F-4559-A198-62404C9E5134}"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7448" y="1921211"/>
            <a:ext cx="4375907" cy="2018383"/>
          </a:xfrm>
          <a:prstGeom prst="rect">
            <a:avLst/>
          </a:prstGeom>
        </p:spPr>
      </p:pic>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35960" y="1854272"/>
            <a:ext cx="4827607" cy="2112754"/>
          </a:xfrm>
          <a:prstGeom prst="rect">
            <a:avLst/>
          </a:prstGeom>
        </p:spPr>
      </p:pic>
      <p:sp>
        <p:nvSpPr>
          <p:cNvPr id="15" name="文本框 14"/>
          <p:cNvSpPr txBox="1"/>
          <p:nvPr/>
        </p:nvSpPr>
        <p:spPr>
          <a:xfrm>
            <a:off x="1668796" y="4077072"/>
            <a:ext cx="1646605" cy="369332"/>
          </a:xfrm>
          <a:prstGeom prst="rect">
            <a:avLst/>
          </a:prstGeom>
          <a:noFill/>
        </p:spPr>
        <p:txBody>
          <a:bodyPr wrap="none" rtlCol="0">
            <a:spAutoFit/>
          </a:bodyPr>
          <a:lstStyle/>
          <a:p>
            <a:r>
              <a:rPr lang="zh-CN" altLang="en-US" dirty="0"/>
              <a:t>冯</a:t>
            </a:r>
            <a:r>
              <a:rPr lang="en-US" altLang="zh-CN" dirty="0"/>
              <a:t>·</a:t>
            </a:r>
            <a:r>
              <a:rPr lang="zh-CN" altLang="en-US" dirty="0"/>
              <a:t>诺依曼结构</a:t>
            </a:r>
            <a:endParaRPr lang="zh-CN" altLang="en-US" dirty="0"/>
          </a:p>
        </p:txBody>
      </p:sp>
      <p:sp>
        <p:nvSpPr>
          <p:cNvPr id="16" name="文本框 15"/>
          <p:cNvSpPr txBox="1"/>
          <p:nvPr/>
        </p:nvSpPr>
        <p:spPr>
          <a:xfrm>
            <a:off x="6744072" y="4085056"/>
            <a:ext cx="1107996" cy="369332"/>
          </a:xfrm>
          <a:prstGeom prst="rect">
            <a:avLst/>
          </a:prstGeom>
          <a:noFill/>
        </p:spPr>
        <p:txBody>
          <a:bodyPr wrap="none" rtlCol="0">
            <a:spAutoFit/>
          </a:bodyPr>
          <a:lstStyle/>
          <a:p>
            <a:r>
              <a:rPr lang="zh-CN" altLang="en-US" dirty="0"/>
              <a:t>哈弗结构</a:t>
            </a:r>
            <a:endParaRPr lang="zh-CN" altLang="en-US" dirty="0"/>
          </a:p>
        </p:txBody>
      </p:sp>
      <p:sp>
        <p:nvSpPr>
          <p:cNvPr id="17" name="文本框 16"/>
          <p:cNvSpPr txBox="1"/>
          <p:nvPr/>
        </p:nvSpPr>
        <p:spPr>
          <a:xfrm>
            <a:off x="5951984" y="4869160"/>
            <a:ext cx="4108817" cy="923330"/>
          </a:xfrm>
          <a:prstGeom prst="rect">
            <a:avLst/>
          </a:prstGeom>
          <a:noFill/>
        </p:spPr>
        <p:txBody>
          <a:bodyPr wrap="none" rtlCol="0">
            <a:spAutoFit/>
          </a:bodyPr>
          <a:lstStyle/>
          <a:p>
            <a:r>
              <a:rPr lang="zh-CN" altLang="en-US" dirty="0"/>
              <a:t>哈弗结构：一种将程序指令存储和</a:t>
            </a:r>
            <a:endParaRPr lang="en-US" altLang="zh-CN" dirty="0"/>
          </a:p>
          <a:p>
            <a:r>
              <a:rPr lang="en-US" altLang="zh-CN" dirty="0"/>
              <a:t>                  </a:t>
            </a:r>
            <a:r>
              <a:rPr lang="zh-CN" altLang="en-US" dirty="0"/>
              <a:t>数据存储分开的存储器结构</a:t>
            </a:r>
            <a:endParaRPr lang="en-US" altLang="zh-CN" dirty="0"/>
          </a:p>
          <a:p>
            <a:r>
              <a:rPr lang="en-US" altLang="zh-CN" dirty="0"/>
              <a:t>       </a:t>
            </a:r>
            <a:endParaRPr lang="zh-CN" altLang="en-US" dirty="0"/>
          </a:p>
        </p:txBody>
      </p:sp>
      <p:sp>
        <p:nvSpPr>
          <p:cNvPr id="3"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处理器系列主要产品</a:t>
            </a:r>
            <a:endParaRPr lang="zh-CN" altLang="en-US" kern="0"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DAFC8D1-E80F-4559-A198-62404C9E5134}"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17" name="文本框 16"/>
          <p:cNvSpPr txBox="1"/>
          <p:nvPr/>
        </p:nvSpPr>
        <p:spPr>
          <a:xfrm>
            <a:off x="695325" y="1124744"/>
            <a:ext cx="3584636" cy="461665"/>
          </a:xfrm>
          <a:prstGeom prst="rect">
            <a:avLst/>
          </a:prstGeom>
          <a:noFill/>
        </p:spPr>
        <p:txBody>
          <a:bodyPr wrap="none" rtlCol="0">
            <a:spAutoFit/>
          </a:bodyPr>
          <a:lstStyle/>
          <a:p>
            <a:r>
              <a:rPr lang="zh-CN" altLang="en-US" sz="2400" dirty="0">
                <a:solidFill>
                  <a:srgbClr val="0070C0"/>
                </a:solidFill>
              </a:rPr>
              <a:t>如何提高</a:t>
            </a:r>
            <a:r>
              <a:rPr lang="en-US" altLang="zh-CN" sz="2400" dirty="0">
                <a:solidFill>
                  <a:srgbClr val="0070C0"/>
                </a:solidFill>
              </a:rPr>
              <a:t>CPU</a:t>
            </a:r>
            <a:r>
              <a:rPr lang="zh-CN" altLang="en-US" sz="2400" dirty="0">
                <a:solidFill>
                  <a:srgbClr val="0070C0"/>
                </a:solidFill>
              </a:rPr>
              <a:t>速度？</a:t>
            </a:r>
            <a:r>
              <a:rPr lang="en-US" altLang="zh-CN" sz="2400" dirty="0">
                <a:solidFill>
                  <a:srgbClr val="0070C0"/>
                </a:solidFill>
              </a:rPr>
              <a:t>       </a:t>
            </a:r>
            <a:endParaRPr lang="zh-CN" altLang="en-US" sz="2400" dirty="0">
              <a:solidFill>
                <a:srgbClr val="0070C0"/>
              </a:solidFill>
            </a:endParaRPr>
          </a:p>
        </p:txBody>
      </p:sp>
      <p:sp>
        <p:nvSpPr>
          <p:cNvPr id="3" name="Rectangle 35"/>
          <p:cNvSpPr>
            <a:spLocks noChangeArrowheads="1"/>
          </p:cNvSpPr>
          <p:nvPr/>
        </p:nvSpPr>
        <p:spPr bwMode="auto">
          <a:xfrm>
            <a:off x="1271464" y="1916832"/>
            <a:ext cx="2864618" cy="2880320"/>
          </a:xfrm>
          <a:prstGeom prst="rect">
            <a:avLst/>
          </a:prstGeom>
          <a:solidFill>
            <a:schemeClr val="bg1"/>
          </a:solidFill>
          <a:ln w="25400">
            <a:solidFill>
              <a:schemeClr val="tx1"/>
            </a:solidFill>
            <a:miter lim="800000"/>
          </a:ln>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000" b="0" dirty="0">
                <a:latin typeface="Arial" panose="020B0604020202020204" pitchFamily="34" charset="0"/>
                <a:ea typeface="宋体" panose="02010600030101010101" pitchFamily="2" charset="-122"/>
              </a:rPr>
              <a:t>提高时钟频率：</a:t>
            </a:r>
            <a:endParaRPr lang="en-US" altLang="zh-CN" sz="2000" b="0" dirty="0">
              <a:latin typeface="Arial" panose="020B0604020202020204" pitchFamily="34" charset="0"/>
              <a:ea typeface="宋体" panose="02010600030101010101" pitchFamily="2" charset="-122"/>
            </a:endParaRPr>
          </a:p>
          <a:p>
            <a:pPr eaLnBrk="1" hangingPunct="1">
              <a:spcBef>
                <a:spcPct val="0"/>
              </a:spcBef>
              <a:buClrTx/>
              <a:buFontTx/>
              <a:buNone/>
            </a:pPr>
            <a:endParaRPr lang="en-US" altLang="zh-CN" sz="2000" b="0" dirty="0">
              <a:latin typeface="Arial" panose="020B0604020202020204" pitchFamily="34" charset="0"/>
              <a:ea typeface="宋体" panose="02010600030101010101" pitchFamily="2" charset="-122"/>
            </a:endParaRPr>
          </a:p>
          <a:p>
            <a:pPr marL="285750" indent="-285750" eaLnBrk="1" hangingPunct="1">
              <a:spcBef>
                <a:spcPct val="0"/>
              </a:spcBef>
              <a:buClrTx/>
              <a:buFont typeface="Wingdings" panose="05000000000000000000" pitchFamily="2" charset="2"/>
              <a:buChar char="l"/>
            </a:pPr>
            <a:r>
              <a:rPr lang="zh-CN" altLang="en-US" sz="2000" b="0" dirty="0">
                <a:latin typeface="Arial" panose="020B0604020202020204" pitchFamily="34" charset="0"/>
                <a:ea typeface="宋体" panose="02010600030101010101" pitchFamily="2" charset="-122"/>
              </a:rPr>
              <a:t>更高的频率会带来</a:t>
            </a:r>
            <a:endParaRPr lang="en-US" altLang="zh-CN" sz="2000" b="0" dirty="0">
              <a:latin typeface="Arial" panose="020B0604020202020204" pitchFamily="34" charset="0"/>
              <a:ea typeface="宋体" panose="02010600030101010101" pitchFamily="2" charset="-122"/>
            </a:endParaRPr>
          </a:p>
          <a:p>
            <a:pPr eaLnBrk="1" hangingPunct="1">
              <a:spcBef>
                <a:spcPct val="0"/>
              </a:spcBef>
              <a:buClrTx/>
              <a:buNone/>
            </a:pPr>
            <a:r>
              <a:rPr lang="en-US" altLang="zh-CN" sz="2000" b="0" dirty="0">
                <a:latin typeface="Arial" panose="020B0604020202020204" pitchFamily="34" charset="0"/>
                <a:ea typeface="宋体" panose="02010600030101010101" pitchFamily="2" charset="-122"/>
              </a:rPr>
              <a:t>    </a:t>
            </a:r>
            <a:r>
              <a:rPr lang="zh-CN" altLang="en-US" sz="2000" b="0" dirty="0">
                <a:latin typeface="Arial" panose="020B0604020202020204" pitchFamily="34" charset="0"/>
                <a:ea typeface="宋体" panose="02010600030101010101" pitchFamily="2" charset="-122"/>
              </a:rPr>
              <a:t>更高的功耗和热量</a:t>
            </a:r>
            <a:endParaRPr lang="en-US" altLang="zh-CN" sz="2000" b="0" dirty="0">
              <a:latin typeface="Arial" panose="020B0604020202020204" pitchFamily="34" charset="0"/>
              <a:ea typeface="宋体" panose="02010600030101010101" pitchFamily="2" charset="-122"/>
            </a:endParaRPr>
          </a:p>
          <a:p>
            <a:pPr marL="285750" indent="-285750" eaLnBrk="1" hangingPunct="1">
              <a:spcBef>
                <a:spcPct val="0"/>
              </a:spcBef>
              <a:buClrTx/>
              <a:buFont typeface="Wingdings" panose="05000000000000000000" pitchFamily="2" charset="2"/>
              <a:buChar char="l"/>
            </a:pPr>
            <a:r>
              <a:rPr lang="zh-CN" altLang="en-US" sz="2000" b="0" dirty="0">
                <a:latin typeface="Arial" panose="020B0604020202020204" pitchFamily="34" charset="0"/>
                <a:ea typeface="宋体" panose="02010600030101010101" pitchFamily="2" charset="-122"/>
              </a:rPr>
              <a:t>工艺上的限制</a:t>
            </a:r>
            <a:endParaRPr lang="en-US" altLang="zh-CN" sz="2000" b="0" dirty="0">
              <a:latin typeface="Arial" panose="020B0604020202020204" pitchFamily="34" charset="0"/>
              <a:ea typeface="宋体" panose="02010600030101010101" pitchFamily="2" charset="-122"/>
            </a:endParaRPr>
          </a:p>
          <a:p>
            <a:pPr marL="285750" indent="-285750" eaLnBrk="1" hangingPunct="1">
              <a:spcBef>
                <a:spcPct val="0"/>
              </a:spcBef>
              <a:buClrTx/>
              <a:buFont typeface="Wingdings" panose="05000000000000000000" pitchFamily="2" charset="2"/>
              <a:buChar char="l"/>
            </a:pPr>
            <a:endParaRPr lang="en-US" altLang="zh-CN" sz="2000" b="0" dirty="0">
              <a:latin typeface="Arial" panose="020B0604020202020204" pitchFamily="34" charset="0"/>
              <a:ea typeface="宋体" panose="02010600030101010101" pitchFamily="2" charset="-122"/>
            </a:endParaRPr>
          </a:p>
          <a:p>
            <a:pPr eaLnBrk="1" hangingPunct="1">
              <a:spcBef>
                <a:spcPct val="0"/>
              </a:spcBef>
              <a:buClrTx/>
              <a:buNone/>
            </a:pPr>
            <a:endParaRPr lang="zh-CN" altLang="en-US" sz="2000" b="0" dirty="0">
              <a:latin typeface="Arial" panose="020B0604020202020204" pitchFamily="34" charset="0"/>
              <a:ea typeface="宋体" panose="02010600030101010101" pitchFamily="2" charset="-122"/>
            </a:endParaRPr>
          </a:p>
        </p:txBody>
      </p:sp>
      <p:sp>
        <p:nvSpPr>
          <p:cNvPr id="4" name="Rectangle 35"/>
          <p:cNvSpPr>
            <a:spLocks noChangeArrowheads="1"/>
          </p:cNvSpPr>
          <p:nvPr/>
        </p:nvSpPr>
        <p:spPr bwMode="auto">
          <a:xfrm>
            <a:off x="6096000" y="1916832"/>
            <a:ext cx="2864618" cy="2880320"/>
          </a:xfrm>
          <a:prstGeom prst="rect">
            <a:avLst/>
          </a:prstGeom>
          <a:solidFill>
            <a:schemeClr val="bg1"/>
          </a:solidFill>
          <a:ln w="25400">
            <a:solidFill>
              <a:schemeClr val="tx1"/>
            </a:solidFill>
            <a:miter lim="800000"/>
          </a:ln>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000" b="0" dirty="0">
                <a:latin typeface="Arial" panose="020B0604020202020204" pitchFamily="34" charset="0"/>
                <a:ea typeface="宋体" panose="02010600030101010101" pitchFamily="2" charset="-122"/>
              </a:rPr>
              <a:t>改变构架：</a:t>
            </a:r>
            <a:endParaRPr lang="en-US" altLang="zh-CN" sz="2000" b="0" dirty="0">
              <a:latin typeface="Arial" panose="020B0604020202020204" pitchFamily="34" charset="0"/>
              <a:ea typeface="宋体" panose="02010600030101010101" pitchFamily="2" charset="-122"/>
            </a:endParaRPr>
          </a:p>
          <a:p>
            <a:pPr eaLnBrk="1" hangingPunct="1">
              <a:spcBef>
                <a:spcPct val="0"/>
              </a:spcBef>
              <a:buClrTx/>
              <a:buFontTx/>
              <a:buNone/>
            </a:pPr>
            <a:endParaRPr lang="en-US" altLang="zh-CN" sz="2000" b="0" dirty="0">
              <a:latin typeface="Arial" panose="020B0604020202020204" pitchFamily="34" charset="0"/>
              <a:ea typeface="宋体" panose="02010600030101010101" pitchFamily="2" charset="-122"/>
            </a:endParaRPr>
          </a:p>
          <a:p>
            <a:pPr marL="285750" indent="-285750" eaLnBrk="1" hangingPunct="1">
              <a:spcBef>
                <a:spcPct val="0"/>
              </a:spcBef>
              <a:buClrTx/>
              <a:buFont typeface="Wingdings" panose="05000000000000000000" pitchFamily="2" charset="2"/>
              <a:buChar char="l"/>
            </a:pPr>
            <a:r>
              <a:rPr lang="en-US" altLang="zh-CN" sz="2000" b="0" dirty="0">
                <a:latin typeface="Arial" panose="020B0604020202020204" pitchFamily="34" charset="0"/>
                <a:ea typeface="宋体" panose="02010600030101010101" pitchFamily="2" charset="-122"/>
              </a:rPr>
              <a:t>RISC</a:t>
            </a:r>
            <a:endParaRPr lang="en-US" altLang="zh-CN" sz="2000" b="0" dirty="0">
              <a:latin typeface="Arial" panose="020B0604020202020204" pitchFamily="34" charset="0"/>
              <a:ea typeface="宋体" panose="02010600030101010101" pitchFamily="2" charset="-122"/>
            </a:endParaRPr>
          </a:p>
          <a:p>
            <a:pPr marL="285750" indent="-285750" eaLnBrk="1" hangingPunct="1">
              <a:spcBef>
                <a:spcPct val="0"/>
              </a:spcBef>
              <a:buClrTx/>
              <a:buFont typeface="Wingdings" panose="05000000000000000000" pitchFamily="2" charset="2"/>
              <a:buChar char="l"/>
            </a:pPr>
            <a:r>
              <a:rPr lang="zh-CN" altLang="en-US" sz="2000" b="0" dirty="0">
                <a:latin typeface="Arial" panose="020B0604020202020204" pitchFamily="34" charset="0"/>
                <a:ea typeface="宋体" panose="02010600030101010101" pitchFamily="2" charset="-122"/>
              </a:rPr>
              <a:t>流水线</a:t>
            </a:r>
            <a:endParaRPr lang="en-US" altLang="zh-CN" sz="2000" b="0" dirty="0">
              <a:latin typeface="Arial" panose="020B0604020202020204" pitchFamily="34" charset="0"/>
              <a:ea typeface="宋体" panose="02010600030101010101" pitchFamily="2" charset="-122"/>
            </a:endParaRPr>
          </a:p>
          <a:p>
            <a:pPr marL="285750" indent="-285750" eaLnBrk="1" hangingPunct="1">
              <a:spcBef>
                <a:spcPct val="0"/>
              </a:spcBef>
              <a:buClrTx/>
              <a:buFont typeface="Wingdings" panose="05000000000000000000" pitchFamily="2" charset="2"/>
              <a:buChar char="l"/>
            </a:pPr>
            <a:endParaRPr lang="en-US" altLang="zh-CN" sz="2000" b="0" dirty="0">
              <a:latin typeface="Arial" panose="020B0604020202020204" pitchFamily="34" charset="0"/>
              <a:ea typeface="宋体" panose="02010600030101010101" pitchFamily="2" charset="-122"/>
            </a:endParaRPr>
          </a:p>
          <a:p>
            <a:pPr eaLnBrk="1" hangingPunct="1">
              <a:spcBef>
                <a:spcPct val="0"/>
              </a:spcBef>
              <a:buClrTx/>
              <a:buNone/>
            </a:pPr>
            <a:endParaRPr lang="en-US" altLang="zh-CN" sz="2000" b="0" dirty="0">
              <a:latin typeface="Arial" panose="020B0604020202020204" pitchFamily="34" charset="0"/>
              <a:ea typeface="宋体" panose="02010600030101010101" pitchFamily="2" charset="-122"/>
            </a:endParaRPr>
          </a:p>
          <a:p>
            <a:pPr eaLnBrk="1" hangingPunct="1">
              <a:spcBef>
                <a:spcPct val="0"/>
              </a:spcBef>
              <a:buClrTx/>
              <a:buNone/>
            </a:pPr>
            <a:endParaRPr lang="zh-CN" altLang="en-US" sz="2000" b="0" dirty="0">
              <a:latin typeface="Arial" panose="020B0604020202020204" pitchFamily="34" charset="0"/>
              <a:ea typeface="宋体" panose="02010600030101010101" pitchFamily="2" charset="-122"/>
            </a:endParaRPr>
          </a:p>
        </p:txBody>
      </p:sp>
      <p:sp>
        <p:nvSpPr>
          <p:cNvPr id="5"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处理器系列主要产品</a:t>
            </a:r>
            <a:endParaRPr lang="zh-CN" altLang="en-US" kern="0"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3" name="组合 9"/>
          <p:cNvGrpSpPr/>
          <p:nvPr/>
        </p:nvGrpSpPr>
        <p:grpSpPr bwMode="auto">
          <a:xfrm>
            <a:off x="2208214" y="890589"/>
            <a:ext cx="5761037" cy="2046287"/>
            <a:chOff x="0" y="0"/>
            <a:chExt cx="5760640" cy="2045841"/>
          </a:xfrm>
        </p:grpSpPr>
        <p:sp>
          <p:nvSpPr>
            <p:cNvPr id="51206" name="TextBox 1"/>
            <p:cNvSpPr txBox="1">
              <a:spLocks noChangeArrowheads="1"/>
            </p:cNvSpPr>
            <p:nvPr/>
          </p:nvSpPr>
          <p:spPr bwMode="auto">
            <a:xfrm>
              <a:off x="0" y="607423"/>
              <a:ext cx="25202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dirty="0"/>
                <a:t>嵌入式微处理器</a:t>
              </a:r>
              <a:endParaRPr lang="en-US" altLang="zh-CN" dirty="0"/>
            </a:p>
            <a:p>
              <a:pPr eaLnBrk="1" hangingPunct="1">
                <a:spcBef>
                  <a:spcPct val="0"/>
                </a:spcBef>
                <a:buClrTx/>
                <a:buFontTx/>
                <a:buNone/>
              </a:pPr>
              <a:r>
                <a:rPr lang="zh-CN" altLang="en-US" dirty="0"/>
                <a:t>按指令系统分类</a:t>
              </a:r>
              <a:endParaRPr lang="zh-CN" altLang="en-US" dirty="0"/>
            </a:p>
          </p:txBody>
        </p:sp>
        <p:sp>
          <p:nvSpPr>
            <p:cNvPr id="51207" name="TextBox 6"/>
            <p:cNvSpPr txBox="1">
              <a:spLocks noChangeArrowheads="1"/>
            </p:cNvSpPr>
            <p:nvPr/>
          </p:nvSpPr>
          <p:spPr bwMode="auto">
            <a:xfrm>
              <a:off x="2605666" y="0"/>
              <a:ext cx="31549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a:t>精简指令集系统</a:t>
              </a:r>
              <a:r>
                <a:rPr lang="en-US" altLang="zh-CN"/>
                <a:t>RISC</a:t>
              </a:r>
              <a:endParaRPr lang="zh-CN" altLang="en-US"/>
            </a:p>
          </p:txBody>
        </p:sp>
        <p:sp>
          <p:nvSpPr>
            <p:cNvPr id="51208" name="TextBox 7"/>
            <p:cNvSpPr txBox="1">
              <a:spLocks noChangeArrowheads="1"/>
            </p:cNvSpPr>
            <p:nvPr/>
          </p:nvSpPr>
          <p:spPr bwMode="auto">
            <a:xfrm>
              <a:off x="2605666" y="1584176"/>
              <a:ext cx="31549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a:t>复杂指令集系统</a:t>
              </a:r>
              <a:r>
                <a:rPr lang="en-US" altLang="zh-CN"/>
                <a:t>CISC</a:t>
              </a:r>
              <a:endParaRPr lang="zh-CN" altLang="en-US"/>
            </a:p>
          </p:txBody>
        </p:sp>
        <p:sp>
          <p:nvSpPr>
            <p:cNvPr id="51209" name="左大括号 3"/>
            <p:cNvSpPr/>
            <p:nvPr/>
          </p:nvSpPr>
          <p:spPr bwMode="auto">
            <a:xfrm>
              <a:off x="2245626" y="230833"/>
              <a:ext cx="360040" cy="1584176"/>
            </a:xfrm>
            <a:prstGeom prst="leftBrace">
              <a:avLst>
                <a:gd name="adj1" fmla="val 8311"/>
                <a:gd name="adj2" fmla="val 50657"/>
              </a:avLst>
            </a:prstGeom>
            <a:solidFill>
              <a:schemeClr val="bg1"/>
            </a:solidFill>
            <a:ln w="9525">
              <a:solidFill>
                <a:schemeClr val="tx1"/>
              </a:solidFill>
              <a:round/>
            </a:ln>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a:p>
          </p:txBody>
        </p:sp>
      </p:gr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6D4FCC5B-BADC-4A24-B7AC-3DFE374D713E}"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文本框 3"/>
          <p:cNvSpPr txBox="1"/>
          <p:nvPr/>
        </p:nvSpPr>
        <p:spPr>
          <a:xfrm>
            <a:off x="1509548" y="3212976"/>
            <a:ext cx="6796572" cy="2275303"/>
          </a:xfrm>
          <a:prstGeom prst="rect">
            <a:avLst/>
          </a:prstGeom>
          <a:noFill/>
        </p:spPr>
        <p:txBody>
          <a:bodyPr wrap="square">
            <a:spAutoFit/>
          </a:bodyPr>
          <a:lstStyle/>
          <a:p>
            <a:pPr eaLnBrk="1" hangingPunct="1">
              <a:spcBef>
                <a:spcPct val="0"/>
              </a:spcBef>
              <a:buClrTx/>
              <a:buFontTx/>
              <a:buNone/>
            </a:pPr>
            <a:r>
              <a:rPr lang="en-US" altLang="zh-CN" dirty="0">
                <a:solidFill>
                  <a:srgbClr val="0070C0"/>
                </a:solidFill>
              </a:rPr>
              <a:t>RISC</a:t>
            </a:r>
            <a:r>
              <a:rPr lang="zh-CN" altLang="en-US" dirty="0">
                <a:solidFill>
                  <a:srgbClr val="0070C0"/>
                </a:solidFill>
              </a:rPr>
              <a:t>结构一般具有如下特点</a:t>
            </a:r>
            <a:r>
              <a:rPr lang="zh-CN" altLang="en-US" dirty="0"/>
              <a:t>：</a:t>
            </a:r>
            <a:endParaRPr lang="en-US" altLang="zh-CN" dirty="0"/>
          </a:p>
          <a:p>
            <a:pPr eaLnBrk="1" hangingPunct="1">
              <a:spcBef>
                <a:spcPct val="0"/>
              </a:spcBef>
              <a:buClrTx/>
              <a:buFontTx/>
              <a:buNone/>
            </a:pPr>
            <a:endParaRPr lang="zh-CN" altLang="en-US" dirty="0"/>
          </a:p>
          <a:p>
            <a:pPr eaLnBrk="1" hangingPunct="1">
              <a:lnSpc>
                <a:spcPct val="120000"/>
              </a:lnSpc>
              <a:spcBef>
                <a:spcPct val="0"/>
              </a:spcBef>
              <a:buClrTx/>
              <a:buFontTx/>
              <a:buNone/>
            </a:pPr>
            <a:r>
              <a:rPr lang="en-US" altLang="zh-CN" sz="1800" dirty="0"/>
              <a:t>1.</a:t>
            </a:r>
            <a:r>
              <a:rPr lang="zh-CN" altLang="en-US" sz="1800" dirty="0"/>
              <a:t> </a:t>
            </a:r>
            <a:r>
              <a:rPr lang="zh-CN" altLang="en-US" sz="1800" dirty="0">
                <a:solidFill>
                  <a:srgbClr val="0070C0"/>
                </a:solidFill>
              </a:rPr>
              <a:t>单周期执行</a:t>
            </a:r>
            <a:r>
              <a:rPr lang="zh-CN" altLang="en-US" sz="1800" dirty="0"/>
              <a:t>：超过</a:t>
            </a:r>
            <a:r>
              <a:rPr lang="en-US" altLang="zh-CN" sz="1800" dirty="0"/>
              <a:t>95%</a:t>
            </a:r>
            <a:r>
              <a:rPr lang="zh-CN" altLang="en-US" sz="1800" dirty="0"/>
              <a:t>的指令可以在一个机器周期内完成。</a:t>
            </a:r>
            <a:endParaRPr lang="en-US" altLang="zh-CN" sz="1800" dirty="0"/>
          </a:p>
          <a:p>
            <a:pPr eaLnBrk="1" hangingPunct="1">
              <a:lnSpc>
                <a:spcPct val="120000"/>
              </a:lnSpc>
              <a:spcBef>
                <a:spcPct val="0"/>
              </a:spcBef>
              <a:buClrTx/>
              <a:buFontTx/>
              <a:buNone/>
            </a:pPr>
            <a:r>
              <a:rPr lang="en-US" altLang="zh-CN" sz="1800" dirty="0"/>
              <a:t>2.</a:t>
            </a:r>
            <a:r>
              <a:rPr lang="zh-CN" altLang="en-US" sz="1800" dirty="0"/>
              <a:t> </a:t>
            </a:r>
            <a:r>
              <a:rPr lang="zh-CN" altLang="en-US" sz="1800" dirty="0">
                <a:solidFill>
                  <a:srgbClr val="0070C0"/>
                </a:solidFill>
              </a:rPr>
              <a:t>哈弗结构</a:t>
            </a:r>
            <a:r>
              <a:rPr lang="zh-CN" altLang="en-US" sz="1800" dirty="0"/>
              <a:t>：将指令和操作数的总线分开，采用流水线操作。</a:t>
            </a:r>
            <a:endParaRPr lang="en-US" altLang="zh-CN" sz="1800" dirty="0"/>
          </a:p>
          <a:p>
            <a:pPr eaLnBrk="1" hangingPunct="1">
              <a:lnSpc>
                <a:spcPct val="120000"/>
              </a:lnSpc>
              <a:spcBef>
                <a:spcPct val="0"/>
              </a:spcBef>
              <a:buClrTx/>
              <a:buFontTx/>
              <a:buNone/>
            </a:pPr>
            <a:r>
              <a:rPr lang="en-US" altLang="zh-CN" sz="1800" dirty="0"/>
              <a:t>3. </a:t>
            </a:r>
            <a:r>
              <a:rPr lang="zh-CN" altLang="en-US" sz="1800" dirty="0">
                <a:solidFill>
                  <a:srgbClr val="0070C0"/>
                </a:solidFill>
              </a:rPr>
              <a:t>限制地址模式</a:t>
            </a:r>
            <a:r>
              <a:rPr lang="zh-CN" altLang="en-US" sz="1800" dirty="0"/>
              <a:t>：</a:t>
            </a:r>
            <a:endParaRPr lang="en-US" altLang="zh-CN" sz="1800" dirty="0"/>
          </a:p>
          <a:p>
            <a:pPr eaLnBrk="1" hangingPunct="1">
              <a:lnSpc>
                <a:spcPct val="120000"/>
              </a:lnSpc>
              <a:spcBef>
                <a:spcPct val="0"/>
              </a:spcBef>
              <a:buClrTx/>
              <a:buFontTx/>
              <a:buNone/>
            </a:pPr>
            <a:r>
              <a:rPr lang="en-US" altLang="zh-CN" sz="1800" dirty="0"/>
              <a:t>            </a:t>
            </a:r>
            <a:r>
              <a:rPr lang="zh-CN" altLang="en-US" sz="1800" dirty="0"/>
              <a:t>优点：方便用硬连线控制，而不使用微代码；</a:t>
            </a:r>
            <a:endParaRPr lang="en-US" altLang="zh-CN" sz="1800" dirty="0"/>
          </a:p>
          <a:p>
            <a:pPr eaLnBrk="1" hangingPunct="1">
              <a:lnSpc>
                <a:spcPct val="120000"/>
              </a:lnSpc>
              <a:spcBef>
                <a:spcPct val="0"/>
              </a:spcBef>
              <a:buClrTx/>
              <a:buFontTx/>
              <a:buNone/>
            </a:pPr>
            <a:r>
              <a:rPr lang="en-US" altLang="zh-CN" sz="1800" dirty="0"/>
              <a:t>            </a:t>
            </a:r>
            <a:r>
              <a:rPr lang="zh-CN" altLang="en-US" sz="1800" dirty="0"/>
              <a:t>缺点：使得汇编语言更难写</a:t>
            </a:r>
            <a:endParaRPr lang="en-US" altLang="zh-CN" sz="1800" dirty="0"/>
          </a:p>
        </p:txBody>
      </p:sp>
      <p:sp>
        <p:nvSpPr>
          <p:cNvPr id="3"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处理器系列主要产品</a:t>
            </a:r>
            <a:endParaRPr lang="zh-CN" altLang="en-US" kern="0"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矩形 8"/>
          <p:cNvSpPr>
            <a:spLocks noChangeArrowheads="1"/>
          </p:cNvSpPr>
          <p:nvPr/>
        </p:nvSpPr>
        <p:spPr bwMode="auto">
          <a:xfrm>
            <a:off x="551384" y="836712"/>
            <a:ext cx="9001000" cy="5315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r>
              <a:rPr lang="en-US" altLang="zh-CN" sz="2000" dirty="0"/>
              <a:t>4. RISC</a:t>
            </a:r>
            <a:r>
              <a:rPr lang="zh-CN" altLang="en-US" sz="2000" dirty="0"/>
              <a:t>处理器的</a:t>
            </a:r>
            <a:r>
              <a:rPr lang="zh-CN" altLang="en-US" sz="2000" dirty="0">
                <a:solidFill>
                  <a:srgbClr val="0070C0"/>
                </a:solidFill>
              </a:rPr>
              <a:t>指令大小是固定的</a:t>
            </a:r>
            <a:r>
              <a:rPr lang="zh-CN" altLang="en-US" sz="2000" dirty="0"/>
              <a:t>，使得指令解码器更容易实现</a:t>
            </a:r>
            <a:endParaRPr lang="en-US" altLang="zh-CN" sz="2000" dirty="0"/>
          </a:p>
          <a:p>
            <a:pPr eaLnBrk="1" hangingPunct="1">
              <a:lnSpc>
                <a:spcPct val="120000"/>
              </a:lnSpc>
              <a:spcBef>
                <a:spcPct val="0"/>
              </a:spcBef>
              <a:buClrTx/>
              <a:buFontTx/>
              <a:buNone/>
            </a:pPr>
            <a:r>
              <a:rPr lang="en-US" altLang="zh-CN" sz="2000" dirty="0"/>
              <a:t>            ARM</a:t>
            </a:r>
            <a:r>
              <a:rPr lang="zh-CN" altLang="en-US" sz="2000" dirty="0"/>
              <a:t>指令的大小是</a:t>
            </a:r>
            <a:r>
              <a:rPr lang="en-US" altLang="zh-CN" sz="2000" dirty="0"/>
              <a:t>4</a:t>
            </a:r>
            <a:r>
              <a:rPr lang="zh-CN" altLang="en-US" sz="2000" dirty="0"/>
              <a:t>字节</a:t>
            </a:r>
            <a:endParaRPr lang="en-US" altLang="zh-CN" sz="2000" dirty="0"/>
          </a:p>
          <a:p>
            <a:pPr eaLnBrk="1" hangingPunct="1">
              <a:lnSpc>
                <a:spcPct val="120000"/>
              </a:lnSpc>
              <a:spcBef>
                <a:spcPct val="0"/>
              </a:spcBef>
              <a:buClrTx/>
              <a:buFontTx/>
              <a:buNone/>
            </a:pPr>
            <a:r>
              <a:rPr lang="en-US" altLang="zh-CN" sz="2000" dirty="0"/>
              <a:t>            Thumb-2</a:t>
            </a:r>
            <a:r>
              <a:rPr lang="zh-CN" altLang="en-US" sz="2000" dirty="0"/>
              <a:t>的指令大小是</a:t>
            </a:r>
            <a:r>
              <a:rPr lang="en-US" altLang="zh-CN" sz="2000" dirty="0"/>
              <a:t>2</a:t>
            </a:r>
            <a:r>
              <a:rPr lang="zh-CN" altLang="en-US" sz="2000" dirty="0"/>
              <a:t>字节或</a:t>
            </a:r>
            <a:r>
              <a:rPr lang="en-US" altLang="zh-CN" sz="2000" dirty="0"/>
              <a:t>4</a:t>
            </a:r>
            <a:r>
              <a:rPr lang="zh-CN" altLang="en-US" sz="2000" dirty="0"/>
              <a:t>字节</a:t>
            </a:r>
            <a:endParaRPr lang="en-US" altLang="zh-CN" sz="2000" dirty="0"/>
          </a:p>
          <a:p>
            <a:pPr eaLnBrk="1" hangingPunct="1">
              <a:lnSpc>
                <a:spcPct val="120000"/>
              </a:lnSpc>
              <a:spcBef>
                <a:spcPct val="0"/>
              </a:spcBef>
              <a:buClrTx/>
              <a:buFontTx/>
              <a:buNone/>
            </a:pPr>
            <a:r>
              <a:rPr lang="en-US" altLang="zh-CN" dirty="0"/>
              <a:t>          </a:t>
            </a:r>
            <a:r>
              <a:rPr lang="en-US" altLang="zh-CN" sz="2000" dirty="0"/>
              <a:t>CICS</a:t>
            </a:r>
            <a:r>
              <a:rPr lang="zh-CN" altLang="en-US" sz="2000" dirty="0"/>
              <a:t>处理器的指令可能是不同长度的</a:t>
            </a:r>
            <a:endParaRPr lang="en-US" altLang="zh-CN" sz="2000" dirty="0"/>
          </a:p>
          <a:p>
            <a:pPr eaLnBrk="1" hangingPunct="1">
              <a:lnSpc>
                <a:spcPct val="120000"/>
              </a:lnSpc>
              <a:spcBef>
                <a:spcPct val="0"/>
              </a:spcBef>
              <a:buClrTx/>
              <a:buFontTx/>
              <a:buNone/>
            </a:pPr>
            <a:r>
              <a:rPr lang="en-US" altLang="zh-CN" sz="2000" dirty="0"/>
              <a:t>           </a:t>
            </a:r>
            <a:r>
              <a:rPr lang="zh-CN" altLang="en-US" sz="2000" dirty="0"/>
              <a:t>例如：</a:t>
            </a:r>
            <a:r>
              <a:rPr lang="en-US" altLang="zh-CN" sz="2000" dirty="0"/>
              <a:t>8051          -CLR C                     </a:t>
            </a:r>
            <a:r>
              <a:rPr lang="zh-CN" altLang="en-US" sz="2000" dirty="0"/>
              <a:t>；一个字节</a:t>
            </a:r>
            <a:endParaRPr lang="en-US" altLang="zh-CN" sz="2000" dirty="0"/>
          </a:p>
          <a:p>
            <a:pPr eaLnBrk="1" hangingPunct="1">
              <a:lnSpc>
                <a:spcPct val="120000"/>
              </a:lnSpc>
              <a:spcBef>
                <a:spcPct val="0"/>
              </a:spcBef>
              <a:buClrTx/>
              <a:buFontTx/>
              <a:buNone/>
            </a:pPr>
            <a:r>
              <a:rPr lang="en-US" altLang="zh-CN" sz="2000" dirty="0"/>
              <a:t>                                        -ADD A</a:t>
            </a:r>
            <a:r>
              <a:rPr lang="zh-CN" altLang="en-US" sz="2000" dirty="0"/>
              <a:t>，</a:t>
            </a:r>
            <a:r>
              <a:rPr lang="en-US" altLang="zh-CN" sz="2000" dirty="0"/>
              <a:t>#20H       </a:t>
            </a:r>
            <a:r>
              <a:rPr lang="zh-CN" altLang="en-US" sz="2000" dirty="0"/>
              <a:t>；</a:t>
            </a:r>
            <a:r>
              <a:rPr lang="en-US" altLang="zh-CN" sz="2000" dirty="0"/>
              <a:t>2</a:t>
            </a:r>
            <a:r>
              <a:rPr lang="zh-CN" altLang="en-US" sz="2000" dirty="0"/>
              <a:t>个字节</a:t>
            </a:r>
            <a:endParaRPr lang="en-US" altLang="zh-CN" sz="2000" dirty="0"/>
          </a:p>
          <a:p>
            <a:pPr eaLnBrk="1" hangingPunct="1">
              <a:lnSpc>
                <a:spcPct val="120000"/>
              </a:lnSpc>
              <a:spcBef>
                <a:spcPct val="0"/>
              </a:spcBef>
              <a:buClrTx/>
              <a:buFontTx/>
              <a:buNone/>
            </a:pPr>
            <a:r>
              <a:rPr lang="en-US" altLang="zh-CN" sz="2000" dirty="0"/>
              <a:t>                                        -LJMP HERE             ;  3</a:t>
            </a:r>
            <a:r>
              <a:rPr lang="zh-CN" altLang="en-US" sz="2000" dirty="0"/>
              <a:t>个字节</a:t>
            </a:r>
            <a:r>
              <a:rPr lang="en-US" altLang="zh-CN" sz="2000" dirty="0"/>
              <a:t>   </a:t>
            </a:r>
            <a:endParaRPr lang="en-US" altLang="zh-CN" sz="2000" dirty="0"/>
          </a:p>
          <a:p>
            <a:pPr eaLnBrk="1" hangingPunct="1">
              <a:lnSpc>
                <a:spcPct val="120000"/>
              </a:lnSpc>
              <a:spcBef>
                <a:spcPct val="0"/>
              </a:spcBef>
              <a:buClrTx/>
              <a:buFontTx/>
              <a:buNone/>
            </a:pPr>
            <a:r>
              <a:rPr lang="en-US" altLang="zh-CN" sz="2000" dirty="0"/>
              <a:t>5. </a:t>
            </a:r>
            <a:r>
              <a:rPr lang="zh-CN" altLang="en-US" sz="2000" dirty="0"/>
              <a:t>减少指令的个数：</a:t>
            </a:r>
            <a:endParaRPr lang="en-US" altLang="zh-CN" sz="2000" dirty="0"/>
          </a:p>
          <a:p>
            <a:pPr eaLnBrk="1" hangingPunct="1">
              <a:lnSpc>
                <a:spcPct val="120000"/>
              </a:lnSpc>
              <a:spcBef>
                <a:spcPct val="0"/>
              </a:spcBef>
              <a:buClrTx/>
              <a:buFontTx/>
              <a:buNone/>
            </a:pPr>
            <a:r>
              <a:rPr lang="en-US" altLang="zh-CN" sz="2000" dirty="0"/>
              <a:t>           </a:t>
            </a:r>
            <a:r>
              <a:rPr lang="zh-CN" altLang="en-US" sz="2000" dirty="0"/>
              <a:t>优点：减少了相关部件所使用晶体管的个数</a:t>
            </a:r>
            <a:endParaRPr lang="en-US" altLang="zh-CN" sz="2000" dirty="0"/>
          </a:p>
          <a:p>
            <a:pPr eaLnBrk="1" hangingPunct="1">
              <a:lnSpc>
                <a:spcPct val="120000"/>
              </a:lnSpc>
              <a:spcBef>
                <a:spcPct val="0"/>
              </a:spcBef>
              <a:buClrTx/>
              <a:buFontTx/>
              <a:buNone/>
            </a:pPr>
            <a:r>
              <a:rPr lang="en-US" altLang="zh-CN" sz="2000" dirty="0"/>
              <a:t>           </a:t>
            </a:r>
            <a:r>
              <a:rPr lang="zh-CN" altLang="en-US" sz="2000" dirty="0"/>
              <a:t>缺点：使得汇编编程更困难，导致使用更多的存储器</a:t>
            </a:r>
            <a:endParaRPr lang="en-US" altLang="zh-CN" sz="2000" dirty="0"/>
          </a:p>
          <a:p>
            <a:pPr eaLnBrk="1" hangingPunct="1">
              <a:lnSpc>
                <a:spcPct val="120000"/>
              </a:lnSpc>
              <a:spcBef>
                <a:spcPct val="0"/>
              </a:spcBef>
              <a:buClrTx/>
              <a:buFontTx/>
              <a:buNone/>
            </a:pPr>
            <a:r>
              <a:rPr lang="en-US" altLang="zh-CN" sz="2000" dirty="0"/>
              <a:t>6. Load/Store</a:t>
            </a:r>
            <a:r>
              <a:rPr lang="zh-CN" altLang="en-US" sz="2000" dirty="0"/>
              <a:t>指令结构</a:t>
            </a:r>
            <a:r>
              <a:rPr lang="en-US" altLang="zh-CN" sz="2000" dirty="0"/>
              <a:t>:</a:t>
            </a:r>
            <a:endParaRPr lang="en-US" altLang="zh-CN" sz="2000" dirty="0"/>
          </a:p>
          <a:p>
            <a:pPr eaLnBrk="1" hangingPunct="1">
              <a:lnSpc>
                <a:spcPct val="120000"/>
              </a:lnSpc>
              <a:spcBef>
                <a:spcPct val="0"/>
              </a:spcBef>
              <a:buClrTx/>
              <a:buFontTx/>
              <a:buNone/>
            </a:pPr>
            <a:r>
              <a:rPr lang="zh-CN" altLang="en-US" sz="1600" b="0" i="0" dirty="0">
                <a:solidFill>
                  <a:srgbClr val="191B1F"/>
                </a:solidFill>
                <a:effectLst/>
                <a:highlight>
                  <a:srgbClr val="FFFFFF"/>
                </a:highlight>
                <a:latin typeface="-apple-system"/>
              </a:rPr>
              <a:t>               </a:t>
            </a:r>
            <a:r>
              <a:rPr lang="zh-CN" altLang="en-US" sz="2000" dirty="0"/>
              <a:t>所有的计算类指令的源操作数和目的操作数都必须是寄存器</a:t>
            </a:r>
            <a:endParaRPr lang="en-US" altLang="zh-CN" sz="2000" dirty="0"/>
          </a:p>
          <a:p>
            <a:pPr eaLnBrk="1" hangingPunct="1">
              <a:lnSpc>
                <a:spcPct val="120000"/>
              </a:lnSpc>
              <a:spcBef>
                <a:spcPct val="0"/>
              </a:spcBef>
              <a:buClrTx/>
              <a:buFontTx/>
              <a:buNone/>
            </a:pPr>
            <a:r>
              <a:rPr lang="en-US" altLang="zh-CN" sz="2000" dirty="0"/>
              <a:t>7. RISC</a:t>
            </a:r>
            <a:r>
              <a:rPr lang="zh-CN" altLang="en-US" sz="2000" dirty="0"/>
              <a:t>处理器至少有</a:t>
            </a:r>
            <a:r>
              <a:rPr lang="en-US" altLang="zh-CN" sz="2000" dirty="0"/>
              <a:t>32</a:t>
            </a:r>
            <a:r>
              <a:rPr lang="zh-CN" altLang="en-US" sz="2000" dirty="0"/>
              <a:t>个寄存器，减少对堆栈和内存的使用。</a:t>
            </a:r>
            <a:endParaRPr lang="zh-CN" altLang="en-US" sz="2000" dirty="0"/>
          </a:p>
          <a:p>
            <a:pPr eaLnBrk="1" hangingPunct="1">
              <a:lnSpc>
                <a:spcPct val="120000"/>
              </a:lnSpc>
              <a:spcBef>
                <a:spcPct val="0"/>
              </a:spcBef>
              <a:buClrTx/>
              <a:buFontTx/>
              <a:buNone/>
            </a:pPr>
            <a:endParaRPr lang="zh-CN" altLang="en-US" sz="200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6D4FCC5B-BADC-4A24-B7AC-3DFE374D713E}"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3"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处理器系列主要产品</a:t>
            </a:r>
            <a:endParaRPr lang="zh-CN" altLang="en-US" kern="0"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3" name="组合 9"/>
          <p:cNvGrpSpPr/>
          <p:nvPr/>
        </p:nvGrpSpPr>
        <p:grpSpPr bwMode="auto">
          <a:xfrm>
            <a:off x="7104112" y="836712"/>
            <a:ext cx="3155191" cy="594195"/>
            <a:chOff x="2605666" y="0"/>
            <a:chExt cx="3154974" cy="2044451"/>
          </a:xfrm>
        </p:grpSpPr>
        <p:sp>
          <p:nvSpPr>
            <p:cNvPr id="51207" name="TextBox 6"/>
            <p:cNvSpPr txBox="1">
              <a:spLocks noChangeArrowheads="1"/>
            </p:cNvSpPr>
            <p:nvPr/>
          </p:nvSpPr>
          <p:spPr bwMode="auto">
            <a:xfrm>
              <a:off x="2605666" y="0"/>
              <a:ext cx="3154974" cy="46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t>流水线架构</a:t>
              </a:r>
              <a:endParaRPr lang="zh-CN"/>
            </a:p>
          </p:txBody>
        </p:sp>
        <p:sp>
          <p:nvSpPr>
            <p:cNvPr id="51208" name="TextBox 7"/>
            <p:cNvSpPr txBox="1">
              <a:spLocks noChangeArrowheads="1"/>
            </p:cNvSpPr>
            <p:nvPr/>
          </p:nvSpPr>
          <p:spPr bwMode="auto">
            <a:xfrm>
              <a:off x="2605666" y="1584176"/>
              <a:ext cx="3154974" cy="46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a:p>
          </p:txBody>
        </p:sp>
      </p:gr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6D4FCC5B-BADC-4A24-B7AC-3DFE374D713E}"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pic>
        <p:nvPicPr>
          <p:cNvPr id="4" name="图片 3" descr="流水线架构"/>
          <p:cNvPicPr>
            <a:picLocks noChangeAspect="1"/>
          </p:cNvPicPr>
          <p:nvPr/>
        </p:nvPicPr>
        <p:blipFill>
          <a:blip r:embed="rId1"/>
          <a:stretch>
            <a:fillRect/>
          </a:stretch>
        </p:blipFill>
        <p:spPr>
          <a:xfrm>
            <a:off x="4655840" y="1350964"/>
            <a:ext cx="6162675" cy="4200525"/>
          </a:xfrm>
          <a:prstGeom prst="rect">
            <a:avLst/>
          </a:prstGeom>
        </p:spPr>
      </p:pic>
      <p:sp>
        <p:nvSpPr>
          <p:cNvPr id="3" name="文本框 2"/>
          <p:cNvSpPr txBox="1"/>
          <p:nvPr/>
        </p:nvSpPr>
        <p:spPr>
          <a:xfrm>
            <a:off x="479376" y="1112468"/>
            <a:ext cx="1723549" cy="461665"/>
          </a:xfrm>
          <a:prstGeom prst="rect">
            <a:avLst/>
          </a:prstGeom>
          <a:noFill/>
        </p:spPr>
        <p:txBody>
          <a:bodyPr wrap="none" rtlCol="0">
            <a:spAutoFit/>
          </a:bodyPr>
          <a:lstStyle/>
          <a:p>
            <a:r>
              <a:rPr lang="zh-CN" altLang="en-US" sz="2400" dirty="0">
                <a:solidFill>
                  <a:srgbClr val="0070C0"/>
                </a:solidFill>
              </a:rPr>
              <a:t>流水线技术</a:t>
            </a:r>
            <a:endParaRPr lang="zh-CN" altLang="en-US" sz="2400" dirty="0">
              <a:solidFill>
                <a:srgbClr val="0070C0"/>
              </a:solidFill>
            </a:endParaRPr>
          </a:p>
        </p:txBody>
      </p:sp>
      <p:sp>
        <p:nvSpPr>
          <p:cNvPr id="6" name="文本框 5"/>
          <p:cNvSpPr txBox="1"/>
          <p:nvPr/>
        </p:nvSpPr>
        <p:spPr>
          <a:xfrm>
            <a:off x="479375" y="1988840"/>
            <a:ext cx="4288353" cy="2340897"/>
          </a:xfrm>
          <a:prstGeom prst="rect">
            <a:avLst/>
          </a:prstGeom>
          <a:noFill/>
        </p:spPr>
        <p:txBody>
          <a:bodyPr wrap="none" rtlCol="0">
            <a:spAutoFit/>
          </a:bodyPr>
          <a:lstStyle/>
          <a:p>
            <a:pPr>
              <a:lnSpc>
                <a:spcPct val="150000"/>
              </a:lnSpc>
            </a:pPr>
            <a:r>
              <a:rPr lang="zh-CN" altLang="en-US" sz="2000" dirty="0">
                <a:solidFill>
                  <a:srgbClr val="00B050"/>
                </a:solidFill>
              </a:rPr>
              <a:t>       流水线允许多个操作同时处理，</a:t>
            </a:r>
            <a:endParaRPr lang="en-US" altLang="zh-CN" sz="2000" dirty="0">
              <a:solidFill>
                <a:srgbClr val="00B050"/>
              </a:solidFill>
            </a:endParaRPr>
          </a:p>
          <a:p>
            <a:pPr>
              <a:lnSpc>
                <a:spcPct val="150000"/>
              </a:lnSpc>
            </a:pPr>
            <a:r>
              <a:rPr lang="zh-CN" altLang="en-US" sz="2000" dirty="0">
                <a:solidFill>
                  <a:srgbClr val="00B050"/>
                </a:solidFill>
              </a:rPr>
              <a:t>而非顺序执行</a:t>
            </a:r>
            <a:r>
              <a:rPr lang="zh-CN" altLang="en-US" sz="2000" dirty="0">
                <a:solidFill>
                  <a:schemeClr val="tx2"/>
                </a:solidFill>
              </a:rPr>
              <a:t>：</a:t>
            </a:r>
            <a:endParaRPr lang="en-US" altLang="zh-CN" sz="2000" dirty="0">
              <a:solidFill>
                <a:schemeClr val="tx2"/>
              </a:solidFill>
            </a:endParaRPr>
          </a:p>
          <a:p>
            <a:pPr>
              <a:lnSpc>
                <a:spcPct val="150000"/>
              </a:lnSpc>
            </a:pPr>
            <a:r>
              <a:rPr lang="en-US" altLang="zh-CN" sz="2000" dirty="0">
                <a:solidFill>
                  <a:schemeClr val="tx2"/>
                </a:solidFill>
              </a:rPr>
              <a:t>        ARM</a:t>
            </a:r>
            <a:r>
              <a:rPr lang="zh-CN" altLang="en-US" sz="2000" dirty="0">
                <a:solidFill>
                  <a:schemeClr val="tx2"/>
                </a:solidFill>
              </a:rPr>
              <a:t>处理器中的程序计数器</a:t>
            </a:r>
            <a:r>
              <a:rPr lang="en-US" altLang="zh-CN" sz="2000" dirty="0">
                <a:solidFill>
                  <a:schemeClr val="tx2"/>
                </a:solidFill>
              </a:rPr>
              <a:t>PC</a:t>
            </a:r>
            <a:endParaRPr lang="en-US" altLang="zh-CN" sz="2000" dirty="0">
              <a:solidFill>
                <a:schemeClr val="tx2"/>
              </a:solidFill>
            </a:endParaRPr>
          </a:p>
          <a:p>
            <a:pPr algn="just">
              <a:lnSpc>
                <a:spcPct val="150000"/>
              </a:lnSpc>
            </a:pPr>
            <a:r>
              <a:rPr lang="zh-CN" altLang="en-US" sz="2000" dirty="0">
                <a:solidFill>
                  <a:schemeClr val="tx2"/>
                </a:solidFill>
              </a:rPr>
              <a:t>指向正被取指的指令，而非正在执行</a:t>
            </a:r>
            <a:endParaRPr lang="en-US" altLang="zh-CN" sz="2000" dirty="0">
              <a:solidFill>
                <a:schemeClr val="tx2"/>
              </a:solidFill>
            </a:endParaRPr>
          </a:p>
          <a:p>
            <a:pPr>
              <a:lnSpc>
                <a:spcPct val="150000"/>
              </a:lnSpc>
            </a:pPr>
            <a:r>
              <a:rPr lang="zh-CN" altLang="en-US" sz="2000" dirty="0">
                <a:solidFill>
                  <a:schemeClr val="tx2"/>
                </a:solidFill>
              </a:rPr>
              <a:t>的指令。</a:t>
            </a:r>
            <a:endParaRPr lang="zh-CN" altLang="en-US" sz="2000" dirty="0">
              <a:solidFill>
                <a:schemeClr val="tx2"/>
              </a:solidFill>
            </a:endParaRPr>
          </a:p>
        </p:txBody>
      </p:sp>
      <p:sp>
        <p:nvSpPr>
          <p:cNvPr id="7"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处理器系列主要产品</a:t>
            </a:r>
            <a:endParaRPr lang="zh-CN" altLang="en-US" kern="0"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1"/>
          <p:cNvSpPr>
            <a:spLocks noChangeArrowheads="1"/>
          </p:cNvSpPr>
          <p:nvPr/>
        </p:nvSpPr>
        <p:spPr bwMode="auto">
          <a:xfrm>
            <a:off x="119336" y="1474619"/>
            <a:ext cx="11737304" cy="2809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64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en-US" altLang="zh-CN" b="0" dirty="0"/>
              <a:t>ARM7 </a:t>
            </a:r>
            <a:r>
              <a:rPr lang="zh-CN" altLang="en-US" b="0" dirty="0"/>
              <a:t>系列使用</a:t>
            </a:r>
            <a:r>
              <a:rPr lang="zh-CN" altLang="en-US" b="0" dirty="0">
                <a:solidFill>
                  <a:srgbClr val="FF0000"/>
                </a:solidFill>
              </a:rPr>
              <a:t>三级流水线</a:t>
            </a:r>
            <a:r>
              <a:rPr lang="zh-CN" altLang="en-US" b="0" dirty="0"/>
              <a:t>。该流水线允许多个操作同时处理，而非顺序执行。而</a:t>
            </a:r>
            <a:r>
              <a:rPr lang="en-US" altLang="zh-CN" b="0" dirty="0"/>
              <a:t>ARM</a:t>
            </a:r>
            <a:r>
              <a:rPr lang="zh-CN" altLang="en-US" b="0" dirty="0"/>
              <a:t>处理器中的程序计数器</a:t>
            </a:r>
            <a:r>
              <a:rPr lang="en-US" altLang="zh-CN" b="0" dirty="0"/>
              <a:t>PC</a:t>
            </a:r>
            <a:r>
              <a:rPr lang="zh-CN" altLang="en-US" b="0" dirty="0"/>
              <a:t>指向正被取指的指令，而非正在执行的指令。</a:t>
            </a:r>
            <a:endParaRPr lang="zh-CN" altLang="en-US" b="0" dirty="0"/>
          </a:p>
          <a:p>
            <a:pPr algn="just" eaLnBrk="1" hangingPunct="1">
              <a:lnSpc>
                <a:spcPct val="150000"/>
              </a:lnSpc>
              <a:spcBef>
                <a:spcPct val="0"/>
              </a:spcBef>
              <a:buClrTx/>
              <a:buFontTx/>
              <a:buNone/>
            </a:pPr>
            <a:r>
              <a:rPr lang="en-US" altLang="zh-CN" b="0" dirty="0"/>
              <a:t>ARM7</a:t>
            </a:r>
            <a:r>
              <a:rPr lang="zh-CN" altLang="en-US" b="0" dirty="0"/>
              <a:t>的三级流水线技术首先从存储器中读取指令，然后解码指令中用到的寄存器，接下来进行执行操作，主要包括从寄存器组中读寄存器值或者移位及</a:t>
            </a:r>
            <a:r>
              <a:rPr lang="en-US" altLang="zh-CN" b="0" dirty="0"/>
              <a:t>ALU</a:t>
            </a:r>
            <a:r>
              <a:rPr lang="zh-CN" altLang="en-US" b="0" dirty="0"/>
              <a:t>操作或者在寄存器组中写入寄存器值操作等。</a:t>
            </a:r>
            <a:endParaRPr lang="zh-CN" altLang="en-US"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3B02AE1-399C-4768-84E4-8487C2EA3CEA}"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文本框 3"/>
          <p:cNvSpPr txBox="1"/>
          <p:nvPr/>
        </p:nvSpPr>
        <p:spPr>
          <a:xfrm>
            <a:off x="391819" y="836712"/>
            <a:ext cx="2258952" cy="523220"/>
          </a:xfrm>
          <a:prstGeom prst="rect">
            <a:avLst/>
          </a:prstGeom>
          <a:noFill/>
        </p:spPr>
        <p:txBody>
          <a:bodyPr wrap="none" rtlCol="0">
            <a:spAutoFit/>
          </a:bodyPr>
          <a:lstStyle/>
          <a:p>
            <a:r>
              <a:rPr lang="en-US" altLang="zh-CN" sz="2800" dirty="0">
                <a:latin typeface="Times New Roman" panose="02020603050405020304" pitchFamily="18" charset="0"/>
                <a:ea typeface="+mn-ea"/>
                <a:cs typeface="Times New Roman" panose="02020603050405020304" pitchFamily="18" charset="0"/>
              </a:rPr>
              <a:t>1. RAM7</a:t>
            </a:r>
            <a:r>
              <a:rPr lang="zh-CN" altLang="en-US" sz="2800" dirty="0">
                <a:latin typeface="Times New Roman" panose="02020603050405020304" pitchFamily="18" charset="0"/>
                <a:ea typeface="+mn-ea"/>
                <a:cs typeface="Times New Roman" panose="02020603050405020304" pitchFamily="18" charset="0"/>
              </a:rPr>
              <a:t>系列</a:t>
            </a:r>
            <a:endParaRPr lang="zh-CN" altLang="en-US" sz="2800" dirty="0">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处理器系列主要产品</a:t>
            </a:r>
            <a:endParaRPr lang="zh-CN" altLang="en-US" kern="0"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A9B4D5B-A24B-4A20-83CE-F8D416F03AB2}"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69634" name="Rectangle 2"/>
          <p:cNvSpPr>
            <a:spLocks noGrp="1" noChangeArrowheads="1"/>
          </p:cNvSpPr>
          <p:nvPr>
            <p:ph type="title" idx="4294967295"/>
          </p:nvPr>
        </p:nvSpPr>
        <p:spPr>
          <a:xfrm>
            <a:off x="143461" y="803781"/>
            <a:ext cx="8229600" cy="561975"/>
          </a:xfrm>
        </p:spPr>
        <p:txBody>
          <a:bodyPr/>
          <a:lstStyle/>
          <a:p>
            <a:pPr eaLnBrk="1" hangingPunct="1"/>
            <a:r>
              <a:rPr lang="en-US" altLang="zh-CN" sz="2800" b="0" dirty="0">
                <a:solidFill>
                  <a:schemeClr val="tx1"/>
                </a:solidFill>
              </a:rPr>
              <a:t>ARM7TDMI</a:t>
            </a:r>
            <a:r>
              <a:rPr lang="zh-CN" altLang="en-US" sz="2800" b="0" dirty="0">
                <a:solidFill>
                  <a:schemeClr val="tx1"/>
                </a:solidFill>
              </a:rPr>
              <a:t>指令流水线</a:t>
            </a:r>
            <a:endParaRPr lang="zh-CN" altLang="en-US" sz="2800" b="0" dirty="0">
              <a:solidFill>
                <a:schemeClr val="tx1"/>
              </a:solidFill>
            </a:endParaRPr>
          </a:p>
        </p:txBody>
      </p:sp>
      <p:sp>
        <p:nvSpPr>
          <p:cNvPr id="69635" name="Rectangle 3"/>
          <p:cNvSpPr>
            <a:spLocks noGrp="1" noChangeArrowheads="1"/>
          </p:cNvSpPr>
          <p:nvPr>
            <p:ph type="body" idx="4294967295"/>
          </p:nvPr>
        </p:nvSpPr>
        <p:spPr>
          <a:xfrm>
            <a:off x="143461" y="1722436"/>
            <a:ext cx="8229600" cy="1504952"/>
          </a:xfrm>
        </p:spPr>
        <p:txBody>
          <a:bodyPr/>
          <a:lstStyle/>
          <a:p>
            <a:pPr eaLnBrk="1" hangingPunct="1"/>
            <a:r>
              <a:rPr lang="zh-CN" altLang="en-US" b="0" dirty="0"/>
              <a:t>为增加处理器指令流的速度，</a:t>
            </a:r>
            <a:r>
              <a:rPr lang="en-US" altLang="zh-CN" b="0" dirty="0"/>
              <a:t>ARM7 </a:t>
            </a:r>
            <a:r>
              <a:rPr lang="zh-CN" altLang="en-US" b="0" dirty="0"/>
              <a:t>系列使用</a:t>
            </a:r>
            <a:r>
              <a:rPr lang="en-US" altLang="zh-CN" b="0" dirty="0">
                <a:solidFill>
                  <a:srgbClr val="660033"/>
                </a:solidFill>
              </a:rPr>
              <a:t>3</a:t>
            </a:r>
            <a:r>
              <a:rPr lang="zh-CN" altLang="en-US" b="0" dirty="0">
                <a:solidFill>
                  <a:srgbClr val="660033"/>
                </a:solidFill>
              </a:rPr>
              <a:t>级</a:t>
            </a:r>
            <a:r>
              <a:rPr lang="zh-CN" altLang="en-US" b="0" dirty="0"/>
              <a:t>流水线。</a:t>
            </a:r>
            <a:endParaRPr lang="zh-CN" altLang="en-US" b="0" dirty="0"/>
          </a:p>
          <a:p>
            <a:pPr lvl="1" eaLnBrk="1" hangingPunct="1"/>
            <a:r>
              <a:rPr lang="zh-CN" altLang="en-US" sz="2400" b="0" dirty="0"/>
              <a:t>允许多个操作同时处理，而非顺序执行。</a:t>
            </a:r>
            <a:endParaRPr lang="zh-CN" altLang="en-US" sz="2400" b="0" dirty="0"/>
          </a:p>
          <a:p>
            <a:pPr lvl="1" eaLnBrk="1" hangingPunct="1"/>
            <a:r>
              <a:rPr lang="zh-CN" altLang="en-US" sz="2400" b="0" dirty="0"/>
              <a:t> </a:t>
            </a:r>
            <a:r>
              <a:rPr lang="en-US" altLang="zh-CN" sz="2400" b="0" dirty="0"/>
              <a:t>PC</a:t>
            </a:r>
            <a:r>
              <a:rPr lang="zh-CN" altLang="en-US" sz="2400" b="0" dirty="0"/>
              <a:t>指向正被取指的指令，而非正在执行的指令。</a:t>
            </a:r>
            <a:endParaRPr lang="zh-CN" altLang="en-US" sz="2400" b="0" dirty="0"/>
          </a:p>
        </p:txBody>
      </p:sp>
      <p:grpSp>
        <p:nvGrpSpPr>
          <p:cNvPr id="31748" name="Group 4"/>
          <p:cNvGrpSpPr/>
          <p:nvPr/>
        </p:nvGrpSpPr>
        <p:grpSpPr bwMode="auto">
          <a:xfrm>
            <a:off x="4970464" y="3721100"/>
            <a:ext cx="1393825" cy="541338"/>
            <a:chOff x="0" y="0"/>
            <a:chExt cx="878" cy="341"/>
          </a:xfrm>
        </p:grpSpPr>
        <p:sp>
          <p:nvSpPr>
            <p:cNvPr id="69653" name="Rectangle 5"/>
            <p:cNvSpPr>
              <a:spLocks noChangeArrowheads="1"/>
            </p:cNvSpPr>
            <p:nvPr/>
          </p:nvSpPr>
          <p:spPr bwMode="auto">
            <a:xfrm>
              <a:off x="0" y="0"/>
              <a:ext cx="878" cy="341"/>
            </a:xfrm>
            <a:prstGeom prst="rect">
              <a:avLst/>
            </a:prstGeom>
            <a:solidFill>
              <a:srgbClr val="C0C0C0"/>
            </a:solidFill>
            <a:ln w="15875">
              <a:solidFill>
                <a:schemeClr val="tx1"/>
              </a:solidFill>
              <a:miter lim="800000"/>
            </a:ln>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FontTx/>
                <a:buNone/>
              </a:pPr>
              <a:endParaRPr lang="en-GB" altLang="en-US" sz="1800" b="0"/>
            </a:p>
          </p:txBody>
        </p:sp>
        <p:sp>
          <p:nvSpPr>
            <p:cNvPr id="69654" name="Rectangle 6"/>
            <p:cNvSpPr>
              <a:spLocks noChangeArrowheads="1"/>
            </p:cNvSpPr>
            <p:nvPr/>
          </p:nvSpPr>
          <p:spPr bwMode="auto">
            <a:xfrm>
              <a:off x="34" y="56"/>
              <a:ext cx="768" cy="21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91122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defTabSz="911225">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defTabSz="911225">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defTabSz="911225">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800" b="0">
                  <a:solidFill>
                    <a:srgbClr val="000099"/>
                  </a:solidFill>
                </a:rPr>
                <a:t>Fetch</a:t>
              </a:r>
              <a:endParaRPr lang="en-US" altLang="zh-CN" sz="1800" b="0">
                <a:solidFill>
                  <a:srgbClr val="000099"/>
                </a:solidFill>
              </a:endParaRPr>
            </a:p>
          </p:txBody>
        </p:sp>
      </p:grpSp>
      <p:grpSp>
        <p:nvGrpSpPr>
          <p:cNvPr id="31751" name="Group 7"/>
          <p:cNvGrpSpPr/>
          <p:nvPr/>
        </p:nvGrpSpPr>
        <p:grpSpPr bwMode="auto">
          <a:xfrm>
            <a:off x="4948239" y="4572000"/>
            <a:ext cx="1393825" cy="533400"/>
            <a:chOff x="0" y="0"/>
            <a:chExt cx="878" cy="336"/>
          </a:xfrm>
        </p:grpSpPr>
        <p:sp>
          <p:nvSpPr>
            <p:cNvPr id="69651" name="Rectangle 8"/>
            <p:cNvSpPr>
              <a:spLocks noChangeArrowheads="1"/>
            </p:cNvSpPr>
            <p:nvPr/>
          </p:nvSpPr>
          <p:spPr bwMode="auto">
            <a:xfrm>
              <a:off x="0" y="0"/>
              <a:ext cx="878" cy="336"/>
            </a:xfrm>
            <a:prstGeom prst="rect">
              <a:avLst/>
            </a:prstGeom>
            <a:solidFill>
              <a:srgbClr val="FFFF00"/>
            </a:solidFill>
            <a:ln w="15875">
              <a:solidFill>
                <a:schemeClr val="tx1"/>
              </a:solidFill>
              <a:miter lim="800000"/>
            </a:ln>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69652" name="Rectangle 9"/>
            <p:cNvSpPr>
              <a:spLocks noChangeArrowheads="1"/>
            </p:cNvSpPr>
            <p:nvPr/>
          </p:nvSpPr>
          <p:spPr bwMode="auto">
            <a:xfrm>
              <a:off x="26" y="81"/>
              <a:ext cx="838" cy="21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91122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defTabSz="911225">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defTabSz="911225">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defTabSz="911225">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800" b="0">
                  <a:solidFill>
                    <a:srgbClr val="000099"/>
                  </a:solidFill>
                </a:rPr>
                <a:t>Decode</a:t>
              </a:r>
              <a:endParaRPr lang="en-US" altLang="zh-CN" sz="1800" b="0">
                <a:solidFill>
                  <a:srgbClr val="000099"/>
                </a:solidFill>
              </a:endParaRPr>
            </a:p>
          </p:txBody>
        </p:sp>
      </p:grpSp>
      <p:grpSp>
        <p:nvGrpSpPr>
          <p:cNvPr id="31754" name="Group 10"/>
          <p:cNvGrpSpPr/>
          <p:nvPr/>
        </p:nvGrpSpPr>
        <p:grpSpPr bwMode="auto">
          <a:xfrm>
            <a:off x="4948239" y="5410200"/>
            <a:ext cx="1393825" cy="533400"/>
            <a:chOff x="0" y="0"/>
            <a:chExt cx="878" cy="336"/>
          </a:xfrm>
        </p:grpSpPr>
        <p:sp>
          <p:nvSpPr>
            <p:cNvPr id="69649" name="Rectangle 11"/>
            <p:cNvSpPr>
              <a:spLocks noChangeArrowheads="1"/>
            </p:cNvSpPr>
            <p:nvPr/>
          </p:nvSpPr>
          <p:spPr bwMode="auto">
            <a:xfrm>
              <a:off x="0" y="0"/>
              <a:ext cx="878" cy="336"/>
            </a:xfrm>
            <a:prstGeom prst="rect">
              <a:avLst/>
            </a:prstGeom>
            <a:solidFill>
              <a:srgbClr val="FFCC00"/>
            </a:solidFill>
            <a:ln w="15875">
              <a:solidFill>
                <a:schemeClr val="tx1"/>
              </a:solidFill>
              <a:miter lim="800000"/>
            </a:ln>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69650" name="Rectangle 12"/>
            <p:cNvSpPr>
              <a:spLocks noChangeArrowheads="1"/>
            </p:cNvSpPr>
            <p:nvPr/>
          </p:nvSpPr>
          <p:spPr bwMode="auto">
            <a:xfrm>
              <a:off x="48" y="77"/>
              <a:ext cx="768" cy="21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91122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defTabSz="911225">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defTabSz="911225">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defTabSz="911225">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800" b="0">
                  <a:solidFill>
                    <a:srgbClr val="000099"/>
                  </a:solidFill>
                </a:rPr>
                <a:t>Execute</a:t>
              </a:r>
              <a:endParaRPr lang="en-US" altLang="zh-CN" sz="1800" b="0">
                <a:solidFill>
                  <a:srgbClr val="000099"/>
                </a:solidFill>
              </a:endParaRPr>
            </a:p>
          </p:txBody>
        </p:sp>
      </p:grpSp>
      <p:sp>
        <p:nvSpPr>
          <p:cNvPr id="31757" name="Line 13"/>
          <p:cNvSpPr>
            <a:spLocks noChangeShapeType="1"/>
          </p:cNvSpPr>
          <p:nvPr/>
        </p:nvSpPr>
        <p:spPr bwMode="auto">
          <a:xfrm flipH="1">
            <a:off x="5659438" y="4252913"/>
            <a:ext cx="0" cy="322262"/>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8" name="Line 14"/>
          <p:cNvSpPr>
            <a:spLocks noChangeShapeType="1"/>
          </p:cNvSpPr>
          <p:nvPr/>
        </p:nvSpPr>
        <p:spPr bwMode="auto">
          <a:xfrm>
            <a:off x="5634038" y="5100638"/>
            <a:ext cx="0" cy="304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9" name="Rectangle 15"/>
          <p:cNvSpPr>
            <a:spLocks noChangeArrowheads="1"/>
          </p:cNvSpPr>
          <p:nvPr/>
        </p:nvSpPr>
        <p:spPr bwMode="auto">
          <a:xfrm>
            <a:off x="6546850" y="3813176"/>
            <a:ext cx="20320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91122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defTabSz="911225">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defTabSz="911225">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defTabSz="911225">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FontTx/>
              <a:buNone/>
            </a:pPr>
            <a:r>
              <a:rPr lang="zh-CN" altLang="en-US" sz="1600" b="0"/>
              <a:t>从存储器中读取指令</a:t>
            </a:r>
            <a:endParaRPr lang="zh-CN" altLang="en-US" sz="1600" b="0"/>
          </a:p>
        </p:txBody>
      </p:sp>
      <p:sp>
        <p:nvSpPr>
          <p:cNvPr id="31760" name="Rectangle 16"/>
          <p:cNvSpPr>
            <a:spLocks noChangeArrowheads="1"/>
          </p:cNvSpPr>
          <p:nvPr/>
        </p:nvSpPr>
        <p:spPr bwMode="auto">
          <a:xfrm>
            <a:off x="6511926" y="4706938"/>
            <a:ext cx="2443163"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91122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defTabSz="911225">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defTabSz="911225">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defTabSz="911225">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FontTx/>
              <a:buNone/>
            </a:pPr>
            <a:r>
              <a:rPr lang="zh-CN" altLang="en-US" sz="1600" b="0"/>
              <a:t>解码指令中用到的寄存器</a:t>
            </a:r>
            <a:endParaRPr lang="zh-CN" altLang="en-US" sz="1600" b="0"/>
          </a:p>
        </p:txBody>
      </p:sp>
      <p:sp>
        <p:nvSpPr>
          <p:cNvPr id="31761" name="Rectangle 17"/>
          <p:cNvSpPr>
            <a:spLocks noChangeArrowheads="1"/>
          </p:cNvSpPr>
          <p:nvPr/>
        </p:nvSpPr>
        <p:spPr bwMode="auto">
          <a:xfrm>
            <a:off x="6511926" y="5297488"/>
            <a:ext cx="2784475"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91122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defTabSz="911225">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defTabSz="911225">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defTabSz="911225">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FontTx/>
              <a:buNone/>
            </a:pPr>
            <a:r>
              <a:rPr lang="zh-CN" altLang="en-US" sz="1600" b="0"/>
              <a:t>寄存器读（从寄存器</a:t>
            </a:r>
            <a:r>
              <a:rPr lang="en-US" altLang="zh-CN" sz="1600" b="0"/>
              <a:t>Bank</a:t>
            </a:r>
            <a:r>
              <a:rPr lang="zh-CN" altLang="en-US" sz="1600" b="0"/>
              <a:t>）</a:t>
            </a:r>
            <a:endParaRPr lang="zh-CN" altLang="en-US" sz="1600" b="0"/>
          </a:p>
          <a:p>
            <a:pPr>
              <a:lnSpc>
                <a:spcPct val="90000"/>
              </a:lnSpc>
              <a:spcBef>
                <a:spcPct val="0"/>
              </a:spcBef>
              <a:buClrTx/>
              <a:buFontTx/>
              <a:buNone/>
            </a:pPr>
            <a:r>
              <a:rPr lang="zh-CN" altLang="en-US" sz="1600" b="0"/>
              <a:t>移位及</a:t>
            </a:r>
            <a:r>
              <a:rPr lang="en-US" altLang="zh-CN" sz="1600" b="0"/>
              <a:t>ALU</a:t>
            </a:r>
            <a:r>
              <a:rPr lang="zh-CN" altLang="en-US" sz="1600" b="0"/>
              <a:t>操作</a:t>
            </a:r>
            <a:endParaRPr lang="zh-CN" altLang="en-US" sz="1600" b="0"/>
          </a:p>
          <a:p>
            <a:pPr>
              <a:lnSpc>
                <a:spcPct val="90000"/>
              </a:lnSpc>
              <a:spcBef>
                <a:spcPct val="0"/>
              </a:spcBef>
              <a:buClrTx/>
              <a:buFontTx/>
              <a:buNone/>
            </a:pPr>
            <a:r>
              <a:rPr lang="zh-CN" altLang="en-US" sz="1600" b="0"/>
              <a:t>寄存器写（到寄存器</a:t>
            </a:r>
            <a:r>
              <a:rPr lang="en-US" altLang="zh-CN" sz="1600" b="0"/>
              <a:t>Bank </a:t>
            </a:r>
            <a:r>
              <a:rPr lang="zh-CN" altLang="en-US" sz="1600" b="0"/>
              <a:t>）</a:t>
            </a:r>
            <a:endParaRPr lang="zh-CN" altLang="en-US" sz="1600" b="0"/>
          </a:p>
        </p:txBody>
      </p:sp>
      <p:sp>
        <p:nvSpPr>
          <p:cNvPr id="31762" name="Rectangle 18"/>
          <p:cNvSpPr>
            <a:spLocks noChangeArrowheads="1"/>
          </p:cNvSpPr>
          <p:nvPr/>
        </p:nvSpPr>
        <p:spPr bwMode="auto">
          <a:xfrm>
            <a:off x="3195638" y="3805238"/>
            <a:ext cx="1350962"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91122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defTabSz="911225">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defTabSz="911225">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defTabSz="911225">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FontTx/>
              <a:buNone/>
            </a:pPr>
            <a:r>
              <a:rPr lang="en-US" altLang="zh-CN" sz="1600" b="0"/>
              <a:t>PC	PC</a:t>
            </a:r>
            <a:endParaRPr lang="en-US" altLang="zh-CN" sz="1600" b="0"/>
          </a:p>
        </p:txBody>
      </p:sp>
      <p:sp>
        <p:nvSpPr>
          <p:cNvPr id="31763" name="Rectangle 19"/>
          <p:cNvSpPr>
            <a:spLocks noChangeArrowheads="1"/>
          </p:cNvSpPr>
          <p:nvPr/>
        </p:nvSpPr>
        <p:spPr bwMode="auto">
          <a:xfrm>
            <a:off x="3195638" y="4643439"/>
            <a:ext cx="16811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91122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defTabSz="911225">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defTabSz="911225">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defTabSz="911225">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FontTx/>
              <a:buNone/>
            </a:pPr>
            <a:r>
              <a:rPr lang="en-US" altLang="zh-CN" sz="1600" b="0" dirty="0"/>
              <a:t>PC - 4	PC-2</a:t>
            </a:r>
            <a:endParaRPr lang="en-US" altLang="zh-CN" sz="1600" b="0" dirty="0"/>
          </a:p>
        </p:txBody>
      </p:sp>
      <p:sp>
        <p:nvSpPr>
          <p:cNvPr id="31764" name="Rectangle 20"/>
          <p:cNvSpPr>
            <a:spLocks noChangeArrowheads="1"/>
          </p:cNvSpPr>
          <p:nvPr/>
        </p:nvSpPr>
        <p:spPr bwMode="auto">
          <a:xfrm>
            <a:off x="3195639" y="5481638"/>
            <a:ext cx="1614487"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91122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defTabSz="911225">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defTabSz="911225">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defTabSz="911225">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911225">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91122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FontTx/>
              <a:buNone/>
            </a:pPr>
            <a:r>
              <a:rPr lang="en-US" altLang="zh-CN" sz="1600" b="0"/>
              <a:t>PC - 8	PC - 4</a:t>
            </a:r>
            <a:endParaRPr lang="en-US" altLang="zh-CN" sz="1600" b="0"/>
          </a:p>
        </p:txBody>
      </p:sp>
      <p:sp>
        <p:nvSpPr>
          <p:cNvPr id="31765" name="Rectangle 21"/>
          <p:cNvSpPr>
            <a:spLocks noChangeArrowheads="1"/>
          </p:cNvSpPr>
          <p:nvPr/>
        </p:nvSpPr>
        <p:spPr bwMode="auto">
          <a:xfrm>
            <a:off x="3160714" y="3352801"/>
            <a:ext cx="17033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1600" b="0" u="sng" dirty="0"/>
              <a:t>ARM	Thumb</a:t>
            </a:r>
            <a:endParaRPr lang="en-US" altLang="zh-CN" sz="1600" b="0" u="sng" dirty="0"/>
          </a:p>
        </p:txBody>
      </p:sp>
      <p:sp>
        <p:nvSpPr>
          <p:cNvPr id="3" name="Rectangle 1"/>
          <p:cNvSpPr>
            <a:spLocks noChangeArrowheads="1"/>
          </p:cNvSpPr>
          <p:nvPr/>
        </p:nvSpPr>
        <p:spPr bwMode="auto">
          <a:xfrm>
            <a:off x="6035" y="-287"/>
            <a:ext cx="86632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3200" dirty="0">
                <a:cs typeface="Times New Roman" panose="02020603050405020304" pitchFamily="18" charset="0"/>
              </a:rPr>
              <a:t>ARM</a:t>
            </a:r>
            <a:r>
              <a:rPr lang="zh-CN" altLang="en-US" sz="3200" dirty="0">
                <a:cs typeface="Times New Roman" panose="02020603050405020304" pitchFamily="18" charset="0"/>
              </a:rPr>
              <a:t>处理器概述</a:t>
            </a:r>
            <a:r>
              <a:rPr lang="en-US" altLang="zh-CN" sz="3200" dirty="0">
                <a:cs typeface="Times New Roman" panose="02020603050405020304" pitchFamily="18" charset="0"/>
              </a:rPr>
              <a:t>—ARM</a:t>
            </a:r>
            <a:r>
              <a:rPr lang="zh-CN" altLang="en-US" sz="3200" dirty="0">
                <a:cs typeface="Times New Roman" panose="02020603050405020304" pitchFamily="18" charset="0"/>
              </a:rPr>
              <a:t>处理器系列主要产品</a:t>
            </a:r>
            <a:endParaRPr lang="zh-CN" altLang="en-US" sz="3200"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31759"/>
                                        </p:tgtEl>
                                        <p:attrNameLst>
                                          <p:attrName>style.visibility</p:attrName>
                                        </p:attrNameLst>
                                      </p:cBhvr>
                                      <p:to>
                                        <p:strVal val="visible"/>
                                      </p:to>
                                    </p:set>
                                    <p:animEffect transition="in" filter="wipe(left)">
                                      <p:cBhvr>
                                        <p:cTn id="9" dur="500"/>
                                        <p:tgtEl>
                                          <p:spTgt spid="31759"/>
                                        </p:tgtEl>
                                      </p:cBhvr>
                                    </p:animEffec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31757"/>
                                        </p:tgtEl>
                                        <p:attrNameLst>
                                          <p:attrName>style.visibility</p:attrName>
                                        </p:attrNameLst>
                                      </p:cBhvr>
                                      <p:to>
                                        <p:strVal val="visible"/>
                                      </p:to>
                                    </p:set>
                                    <p:animEffect transition="in" filter="wipe(up)">
                                      <p:cBhvr>
                                        <p:cTn id="13" dur="500"/>
                                        <p:tgtEl>
                                          <p:spTgt spid="31757"/>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31751"/>
                                        </p:tgtEl>
                                        <p:attrNameLst>
                                          <p:attrName>style.visibility</p:attrName>
                                        </p:attrNameLst>
                                      </p:cBhvr>
                                      <p:to>
                                        <p:strVal val="visible"/>
                                      </p:to>
                                    </p:se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1760"/>
                                        </p:tgtEl>
                                        <p:attrNameLst>
                                          <p:attrName>style.visibility</p:attrName>
                                        </p:attrNameLst>
                                      </p:cBhvr>
                                      <p:to>
                                        <p:strVal val="visible"/>
                                      </p:to>
                                    </p:set>
                                    <p:animEffect transition="in" filter="wipe(left)">
                                      <p:cBhvr>
                                        <p:cTn id="20" dur="500"/>
                                        <p:tgtEl>
                                          <p:spTgt spid="31760"/>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31758"/>
                                        </p:tgtEl>
                                        <p:attrNameLst>
                                          <p:attrName>style.visibility</p:attrName>
                                        </p:attrNameLst>
                                      </p:cBhvr>
                                      <p:to>
                                        <p:strVal val="visible"/>
                                      </p:to>
                                    </p:set>
                                    <p:animEffect transition="in" filter="wipe(up)">
                                      <p:cBhvr>
                                        <p:cTn id="24" dur="500"/>
                                        <p:tgtEl>
                                          <p:spTgt spid="31758"/>
                                        </p:tgtEl>
                                      </p:cBhvr>
                                    </p:animEffect>
                                  </p:childTnLst>
                                </p:cTn>
                              </p:par>
                            </p:childTnLst>
                          </p:cTn>
                        </p:par>
                        <p:par>
                          <p:cTn id="25" fill="hold">
                            <p:stCondLst>
                              <p:cond delay="1500"/>
                            </p:stCondLst>
                            <p:childTnLst>
                              <p:par>
                                <p:cTn id="26" presetID="1" presetClass="entr" presetSubtype="0" fill="hold" nodeType="afterEffect">
                                  <p:stCondLst>
                                    <p:cond delay="0"/>
                                  </p:stCondLst>
                                  <p:childTnLst>
                                    <p:set>
                                      <p:cBhvr>
                                        <p:cTn id="27" dur="1" fill="hold">
                                          <p:stCondLst>
                                            <p:cond delay="0"/>
                                          </p:stCondLst>
                                        </p:cTn>
                                        <p:tgtEl>
                                          <p:spTgt spid="31754"/>
                                        </p:tgtEl>
                                        <p:attrNameLst>
                                          <p:attrName>style.visibility</p:attrName>
                                        </p:attrNameLst>
                                      </p:cBhvr>
                                      <p:to>
                                        <p:strVal val="visible"/>
                                      </p:to>
                                    </p:se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31761"/>
                                        </p:tgtEl>
                                        <p:attrNameLst>
                                          <p:attrName>style.visibility</p:attrName>
                                        </p:attrNameLst>
                                      </p:cBhvr>
                                      <p:to>
                                        <p:strVal val="visible"/>
                                      </p:to>
                                    </p:set>
                                    <p:animEffect transition="in" filter="wipe(left)">
                                      <p:cBhvr>
                                        <p:cTn id="31" dur="500"/>
                                        <p:tgtEl>
                                          <p:spTgt spid="31761"/>
                                        </p:tgtEl>
                                      </p:cBhvr>
                                    </p:animEffect>
                                  </p:childTnLst>
                                </p:cTn>
                              </p:par>
                            </p:childTnLst>
                          </p:cTn>
                        </p:par>
                        <p:par>
                          <p:cTn id="32" fill="hold">
                            <p:stCondLst>
                              <p:cond delay="2000"/>
                            </p:stCondLst>
                            <p:childTnLst>
                              <p:par>
                                <p:cTn id="33" presetID="22" presetClass="entr" presetSubtype="1" fill="hold" grpId="0" nodeType="afterEffect">
                                  <p:stCondLst>
                                    <p:cond delay="0"/>
                                  </p:stCondLst>
                                  <p:childTnLst>
                                    <p:set>
                                      <p:cBhvr>
                                        <p:cTn id="34" dur="1" fill="hold">
                                          <p:stCondLst>
                                            <p:cond delay="0"/>
                                          </p:stCondLst>
                                        </p:cTn>
                                        <p:tgtEl>
                                          <p:spTgt spid="31765"/>
                                        </p:tgtEl>
                                        <p:attrNameLst>
                                          <p:attrName>style.visibility</p:attrName>
                                        </p:attrNameLst>
                                      </p:cBhvr>
                                      <p:to>
                                        <p:strVal val="visible"/>
                                      </p:to>
                                    </p:set>
                                    <p:animEffect transition="in" filter="wipe(up)">
                                      <p:cBhvr>
                                        <p:cTn id="35" dur="500"/>
                                        <p:tgtEl>
                                          <p:spTgt spid="31765"/>
                                        </p:tgtEl>
                                      </p:cBhvr>
                                    </p:animEffect>
                                  </p:childTnLst>
                                </p:cTn>
                              </p:par>
                            </p:childTnLst>
                          </p:cTn>
                        </p:par>
                        <p:par>
                          <p:cTn id="36" fill="hold">
                            <p:stCondLst>
                              <p:cond delay="2500"/>
                            </p:stCondLst>
                            <p:childTnLst>
                              <p:par>
                                <p:cTn id="37" presetID="22" presetClass="entr" presetSubtype="1" fill="hold" grpId="0" nodeType="afterEffect">
                                  <p:stCondLst>
                                    <p:cond delay="0"/>
                                  </p:stCondLst>
                                  <p:childTnLst>
                                    <p:set>
                                      <p:cBhvr>
                                        <p:cTn id="38" dur="1" fill="hold">
                                          <p:stCondLst>
                                            <p:cond delay="0"/>
                                          </p:stCondLst>
                                        </p:cTn>
                                        <p:tgtEl>
                                          <p:spTgt spid="31762"/>
                                        </p:tgtEl>
                                        <p:attrNameLst>
                                          <p:attrName>style.visibility</p:attrName>
                                        </p:attrNameLst>
                                      </p:cBhvr>
                                      <p:to>
                                        <p:strVal val="visible"/>
                                      </p:to>
                                    </p:set>
                                    <p:animEffect transition="in" filter="wipe(up)">
                                      <p:cBhvr>
                                        <p:cTn id="39" dur="500"/>
                                        <p:tgtEl>
                                          <p:spTgt spid="31762"/>
                                        </p:tgtEl>
                                      </p:cBhvr>
                                    </p:animEffect>
                                  </p:childTnLst>
                                </p:cTn>
                              </p:par>
                            </p:childTnLst>
                          </p:cTn>
                        </p:par>
                        <p:par>
                          <p:cTn id="40" fill="hold">
                            <p:stCondLst>
                              <p:cond delay="3000"/>
                            </p:stCondLst>
                            <p:childTnLst>
                              <p:par>
                                <p:cTn id="41" presetID="22" presetClass="entr" presetSubtype="1" fill="hold" grpId="0" nodeType="afterEffect">
                                  <p:stCondLst>
                                    <p:cond delay="0"/>
                                  </p:stCondLst>
                                  <p:childTnLst>
                                    <p:set>
                                      <p:cBhvr>
                                        <p:cTn id="42" dur="1" fill="hold">
                                          <p:stCondLst>
                                            <p:cond delay="0"/>
                                          </p:stCondLst>
                                        </p:cTn>
                                        <p:tgtEl>
                                          <p:spTgt spid="31763"/>
                                        </p:tgtEl>
                                        <p:attrNameLst>
                                          <p:attrName>style.visibility</p:attrName>
                                        </p:attrNameLst>
                                      </p:cBhvr>
                                      <p:to>
                                        <p:strVal val="visible"/>
                                      </p:to>
                                    </p:set>
                                    <p:animEffect transition="in" filter="wipe(up)">
                                      <p:cBhvr>
                                        <p:cTn id="43" dur="500"/>
                                        <p:tgtEl>
                                          <p:spTgt spid="31763"/>
                                        </p:tgtEl>
                                      </p:cBhvr>
                                    </p:animEffect>
                                  </p:childTnLst>
                                </p:cTn>
                              </p:par>
                            </p:childTnLst>
                          </p:cTn>
                        </p:par>
                        <p:par>
                          <p:cTn id="44" fill="hold">
                            <p:stCondLst>
                              <p:cond delay="3500"/>
                            </p:stCondLst>
                            <p:childTnLst>
                              <p:par>
                                <p:cTn id="45" presetID="22" presetClass="entr" presetSubtype="1" fill="hold" grpId="0" nodeType="afterEffect">
                                  <p:stCondLst>
                                    <p:cond delay="0"/>
                                  </p:stCondLst>
                                  <p:childTnLst>
                                    <p:set>
                                      <p:cBhvr>
                                        <p:cTn id="46" dur="1" fill="hold">
                                          <p:stCondLst>
                                            <p:cond delay="0"/>
                                          </p:stCondLst>
                                        </p:cTn>
                                        <p:tgtEl>
                                          <p:spTgt spid="31764"/>
                                        </p:tgtEl>
                                        <p:attrNameLst>
                                          <p:attrName>style.visibility</p:attrName>
                                        </p:attrNameLst>
                                      </p:cBhvr>
                                      <p:to>
                                        <p:strVal val="visible"/>
                                      </p:to>
                                    </p:set>
                                    <p:animEffect transition="in" filter="wipe(up)">
                                      <p:cBhvr>
                                        <p:cTn id="47" dur="500"/>
                                        <p:tgtEl>
                                          <p:spTgt spid="31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9" grpId="0" autoUpdateAnimBg="0"/>
      <p:bldP spid="31760" grpId="0" autoUpdateAnimBg="0"/>
      <p:bldP spid="31761" grpId="0" autoUpdateAnimBg="0"/>
      <p:bldP spid="31762" grpId="0" autoUpdateAnimBg="0"/>
      <p:bldP spid="31763" grpId="0" autoUpdateAnimBg="0"/>
      <p:bldP spid="31764" grpId="0" autoUpdateAnimBg="0"/>
      <p:bldP spid="3176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F0DC23C4-B29B-4448-9835-696BF1311303}"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70658" name="Rectangle 2"/>
          <p:cNvSpPr>
            <a:spLocks noGrp="1" noChangeArrowheads="1"/>
          </p:cNvSpPr>
          <p:nvPr>
            <p:ph type="title" idx="4294967295"/>
          </p:nvPr>
        </p:nvSpPr>
        <p:spPr>
          <a:xfrm>
            <a:off x="146050" y="769939"/>
            <a:ext cx="8229600" cy="592138"/>
          </a:xfrm>
        </p:spPr>
        <p:txBody>
          <a:bodyPr/>
          <a:lstStyle/>
          <a:p>
            <a:pPr eaLnBrk="1" hangingPunct="1"/>
            <a:r>
              <a:rPr lang="en-US" altLang="zh-CN" sz="2800" b="0" dirty="0">
                <a:solidFill>
                  <a:schemeClr val="tx1"/>
                </a:solidFill>
                <a:latin typeface="Times New Roman" panose="02020603050405020304" pitchFamily="18" charset="0"/>
                <a:ea typeface="+mn-ea"/>
                <a:cs typeface="Times New Roman" panose="02020603050405020304" pitchFamily="18" charset="0"/>
              </a:rPr>
              <a:t>ARM9TDMI</a:t>
            </a:r>
            <a:r>
              <a:rPr lang="zh-CN" altLang="en-US" sz="2800" b="0" dirty="0">
                <a:solidFill>
                  <a:schemeClr val="tx1"/>
                </a:solidFill>
                <a:latin typeface="Times New Roman" panose="02020603050405020304" pitchFamily="18" charset="0"/>
                <a:ea typeface="+mn-ea"/>
                <a:cs typeface="Times New Roman" panose="02020603050405020304" pitchFamily="18" charset="0"/>
              </a:rPr>
              <a:t>指令流水线</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70659" name="Rectangle 3"/>
          <p:cNvSpPr>
            <a:spLocks noChangeArrowheads="1"/>
          </p:cNvSpPr>
          <p:nvPr/>
        </p:nvSpPr>
        <p:spPr bwMode="auto">
          <a:xfrm>
            <a:off x="2127250" y="4083050"/>
            <a:ext cx="1676400" cy="914400"/>
          </a:xfrm>
          <a:prstGeom prst="rect">
            <a:avLst/>
          </a:prstGeom>
          <a:solidFill>
            <a:schemeClr val="bg2"/>
          </a:solidFill>
          <a:ln w="25400">
            <a:solidFill>
              <a:schemeClr val="tx1"/>
            </a:solidFill>
            <a:miter lim="800000"/>
          </a:ln>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70660" name="Rectangle 4"/>
          <p:cNvSpPr>
            <a:spLocks noChangeArrowheads="1"/>
          </p:cNvSpPr>
          <p:nvPr/>
        </p:nvSpPr>
        <p:spPr bwMode="auto">
          <a:xfrm>
            <a:off x="2127250" y="4311650"/>
            <a:ext cx="1676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400">
                <a:solidFill>
                  <a:schemeClr val="bg1"/>
                </a:solidFill>
                <a:latin typeface="Arial" panose="020B0604020202020204" pitchFamily="34" charset="0"/>
                <a:ea typeface="宋体" panose="02010600030101010101" pitchFamily="2" charset="-122"/>
              </a:rPr>
              <a:t>Instruction</a:t>
            </a:r>
            <a:endParaRPr lang="en-US" altLang="zh-CN" sz="1400">
              <a:solidFill>
                <a:schemeClr val="bg1"/>
              </a:solidFill>
              <a:latin typeface="Arial" panose="020B0604020202020204" pitchFamily="34" charset="0"/>
              <a:ea typeface="宋体" panose="02010600030101010101" pitchFamily="2" charset="-122"/>
            </a:endParaRPr>
          </a:p>
          <a:p>
            <a:pPr algn="ctr">
              <a:lnSpc>
                <a:spcPct val="90000"/>
              </a:lnSpc>
              <a:spcBef>
                <a:spcPct val="0"/>
              </a:spcBef>
              <a:buClrTx/>
              <a:buFontTx/>
              <a:buNone/>
            </a:pPr>
            <a:r>
              <a:rPr lang="en-US" altLang="zh-CN" sz="1400">
                <a:solidFill>
                  <a:schemeClr val="bg1"/>
                </a:solidFill>
                <a:latin typeface="Arial" panose="020B0604020202020204" pitchFamily="34" charset="0"/>
                <a:ea typeface="宋体" panose="02010600030101010101" pitchFamily="2" charset="-122"/>
              </a:rPr>
              <a:t>Fetch</a:t>
            </a:r>
            <a:endParaRPr lang="en-US" altLang="zh-CN" sz="1400">
              <a:solidFill>
                <a:schemeClr val="bg1"/>
              </a:solidFill>
              <a:latin typeface="Arial" panose="020B0604020202020204" pitchFamily="34" charset="0"/>
              <a:ea typeface="宋体" panose="02010600030101010101" pitchFamily="2" charset="-122"/>
            </a:endParaRPr>
          </a:p>
        </p:txBody>
      </p:sp>
      <p:sp>
        <p:nvSpPr>
          <p:cNvPr id="70661" name="Rectangle 5"/>
          <p:cNvSpPr>
            <a:spLocks noChangeArrowheads="1"/>
          </p:cNvSpPr>
          <p:nvPr/>
        </p:nvSpPr>
        <p:spPr bwMode="auto">
          <a:xfrm>
            <a:off x="5784850" y="4083050"/>
            <a:ext cx="1676400" cy="901700"/>
          </a:xfrm>
          <a:prstGeom prst="rect">
            <a:avLst/>
          </a:prstGeom>
          <a:solidFill>
            <a:srgbClr val="FFCC00"/>
          </a:solidFill>
          <a:ln w="25400">
            <a:solidFill>
              <a:schemeClr val="tx1"/>
            </a:solidFill>
            <a:miter lim="800000"/>
          </a:ln>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70662" name="Rectangle 6"/>
          <p:cNvSpPr>
            <a:spLocks noChangeArrowheads="1"/>
          </p:cNvSpPr>
          <p:nvPr/>
        </p:nvSpPr>
        <p:spPr bwMode="auto">
          <a:xfrm>
            <a:off x="5867400" y="4387851"/>
            <a:ext cx="1517650" cy="28416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400">
                <a:latin typeface="Arial" panose="020B0604020202020204" pitchFamily="34" charset="0"/>
                <a:ea typeface="宋体" panose="02010600030101010101" pitchFamily="2" charset="-122"/>
              </a:rPr>
              <a:t> Shift + ALU</a:t>
            </a:r>
            <a:endParaRPr lang="en-US" altLang="zh-CN" sz="1400">
              <a:latin typeface="Arial" panose="020B0604020202020204" pitchFamily="34" charset="0"/>
              <a:ea typeface="宋体" panose="02010600030101010101" pitchFamily="2" charset="-122"/>
            </a:endParaRPr>
          </a:p>
        </p:txBody>
      </p:sp>
      <p:sp>
        <p:nvSpPr>
          <p:cNvPr id="70663" name="Rectangle 7"/>
          <p:cNvSpPr>
            <a:spLocks noChangeArrowheads="1"/>
          </p:cNvSpPr>
          <p:nvPr/>
        </p:nvSpPr>
        <p:spPr bwMode="auto">
          <a:xfrm>
            <a:off x="7613650" y="4083050"/>
            <a:ext cx="1676400" cy="901700"/>
          </a:xfrm>
          <a:prstGeom prst="rect">
            <a:avLst/>
          </a:prstGeom>
          <a:solidFill>
            <a:srgbClr val="66FFFF"/>
          </a:solidFill>
          <a:ln w="25400">
            <a:solidFill>
              <a:schemeClr val="tx1"/>
            </a:solidFill>
            <a:miter lim="800000"/>
          </a:ln>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70664" name="Rectangle 8"/>
          <p:cNvSpPr>
            <a:spLocks noChangeArrowheads="1"/>
          </p:cNvSpPr>
          <p:nvPr/>
        </p:nvSpPr>
        <p:spPr bwMode="auto">
          <a:xfrm>
            <a:off x="7766050" y="4311650"/>
            <a:ext cx="1447800" cy="47625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400">
                <a:latin typeface="Arial" panose="020B0604020202020204" pitchFamily="34" charset="0"/>
                <a:ea typeface="宋体" panose="02010600030101010101" pitchFamily="2" charset="-122"/>
              </a:rPr>
              <a:t>Memory</a:t>
            </a:r>
            <a:endParaRPr lang="en-US" altLang="zh-CN" sz="1400">
              <a:latin typeface="Arial" panose="020B0604020202020204" pitchFamily="34" charset="0"/>
              <a:ea typeface="宋体" panose="02010600030101010101" pitchFamily="2" charset="-122"/>
            </a:endParaRPr>
          </a:p>
          <a:p>
            <a:pPr algn="ctr">
              <a:lnSpc>
                <a:spcPct val="90000"/>
              </a:lnSpc>
              <a:spcBef>
                <a:spcPct val="0"/>
              </a:spcBef>
              <a:buClrTx/>
              <a:buFontTx/>
              <a:buNone/>
            </a:pPr>
            <a:r>
              <a:rPr lang="en-US" altLang="zh-CN" sz="1400">
                <a:latin typeface="Arial" panose="020B0604020202020204" pitchFamily="34" charset="0"/>
                <a:ea typeface="宋体" panose="02010600030101010101" pitchFamily="2" charset="-122"/>
              </a:rPr>
              <a:t>Access</a:t>
            </a:r>
            <a:endParaRPr lang="en-US" altLang="zh-CN" sz="1400">
              <a:latin typeface="Arial" panose="020B0604020202020204" pitchFamily="34" charset="0"/>
              <a:ea typeface="宋体" panose="02010600030101010101" pitchFamily="2" charset="-122"/>
            </a:endParaRPr>
          </a:p>
        </p:txBody>
      </p:sp>
      <p:sp>
        <p:nvSpPr>
          <p:cNvPr id="70665" name="Rectangle 9"/>
          <p:cNvSpPr>
            <a:spLocks noChangeArrowheads="1"/>
          </p:cNvSpPr>
          <p:nvPr/>
        </p:nvSpPr>
        <p:spPr bwMode="auto">
          <a:xfrm>
            <a:off x="9448800" y="4083050"/>
            <a:ext cx="914400" cy="901700"/>
          </a:xfrm>
          <a:prstGeom prst="rect">
            <a:avLst/>
          </a:prstGeom>
          <a:solidFill>
            <a:srgbClr val="66CCFF"/>
          </a:solidFill>
          <a:ln w="25400">
            <a:solidFill>
              <a:schemeClr val="tx1"/>
            </a:solidFill>
            <a:miter lim="800000"/>
          </a:ln>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70666" name="Rectangle 10"/>
          <p:cNvSpPr>
            <a:spLocks noChangeArrowheads="1"/>
          </p:cNvSpPr>
          <p:nvPr/>
        </p:nvSpPr>
        <p:spPr bwMode="auto">
          <a:xfrm>
            <a:off x="9442450" y="4279900"/>
            <a:ext cx="914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400">
                <a:latin typeface="Arial" panose="020B0604020202020204" pitchFamily="34" charset="0"/>
                <a:ea typeface="宋体" panose="02010600030101010101" pitchFamily="2" charset="-122"/>
              </a:rPr>
              <a:t>Reg</a:t>
            </a:r>
            <a:endParaRPr lang="en-US" altLang="zh-CN" sz="1400">
              <a:latin typeface="Arial" panose="020B0604020202020204" pitchFamily="34" charset="0"/>
              <a:ea typeface="宋体" panose="02010600030101010101" pitchFamily="2" charset="-122"/>
            </a:endParaRPr>
          </a:p>
          <a:p>
            <a:pPr algn="ctr">
              <a:lnSpc>
                <a:spcPct val="90000"/>
              </a:lnSpc>
              <a:spcBef>
                <a:spcPct val="0"/>
              </a:spcBef>
              <a:buClrTx/>
              <a:buFontTx/>
              <a:buNone/>
            </a:pPr>
            <a:r>
              <a:rPr lang="en-US" altLang="zh-CN" sz="1400">
                <a:latin typeface="Arial" panose="020B0604020202020204" pitchFamily="34" charset="0"/>
                <a:ea typeface="宋体" panose="02010600030101010101" pitchFamily="2" charset="-122"/>
              </a:rPr>
              <a:t>Write</a:t>
            </a:r>
            <a:endParaRPr lang="en-US" altLang="zh-CN" sz="1400">
              <a:latin typeface="Arial" panose="020B0604020202020204" pitchFamily="34" charset="0"/>
              <a:ea typeface="宋体" panose="02010600030101010101" pitchFamily="2" charset="-122"/>
            </a:endParaRPr>
          </a:p>
        </p:txBody>
      </p:sp>
      <p:sp>
        <p:nvSpPr>
          <p:cNvPr id="70667" name="Rectangle 11"/>
          <p:cNvSpPr>
            <a:spLocks noChangeArrowheads="1"/>
          </p:cNvSpPr>
          <p:nvPr/>
        </p:nvSpPr>
        <p:spPr bwMode="auto">
          <a:xfrm>
            <a:off x="3956050" y="4114800"/>
            <a:ext cx="1676400" cy="914400"/>
          </a:xfrm>
          <a:prstGeom prst="rect">
            <a:avLst/>
          </a:prstGeom>
          <a:solidFill>
            <a:srgbClr val="FFFF99"/>
          </a:solidFill>
          <a:ln w="25400">
            <a:solidFill>
              <a:schemeClr val="tx1"/>
            </a:solidFill>
            <a:miter lim="800000"/>
          </a:ln>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70668" name="Rectangle 12"/>
          <p:cNvSpPr>
            <a:spLocks noChangeArrowheads="1"/>
          </p:cNvSpPr>
          <p:nvPr/>
        </p:nvSpPr>
        <p:spPr bwMode="auto">
          <a:xfrm>
            <a:off x="4870450" y="4572000"/>
            <a:ext cx="617538" cy="476250"/>
          </a:xfrm>
          <a:prstGeom prst="rect">
            <a:avLst/>
          </a:prstGeom>
          <a:solidFill>
            <a:srgbClr val="FFFF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400">
                <a:solidFill>
                  <a:schemeClr val="accent2"/>
                </a:solidFill>
                <a:latin typeface="Arial" panose="020B0604020202020204" pitchFamily="34" charset="0"/>
                <a:ea typeface="宋体" panose="02010600030101010101" pitchFamily="2" charset="-122"/>
              </a:rPr>
              <a:t>Reg</a:t>
            </a:r>
            <a:endParaRPr lang="en-US" altLang="zh-CN" sz="1400">
              <a:solidFill>
                <a:schemeClr val="accent2"/>
              </a:solidFill>
              <a:latin typeface="Arial" panose="020B0604020202020204" pitchFamily="34" charset="0"/>
              <a:ea typeface="宋体" panose="02010600030101010101" pitchFamily="2" charset="-122"/>
            </a:endParaRPr>
          </a:p>
          <a:p>
            <a:pPr algn="ctr">
              <a:lnSpc>
                <a:spcPct val="90000"/>
              </a:lnSpc>
              <a:spcBef>
                <a:spcPct val="0"/>
              </a:spcBef>
              <a:buClrTx/>
              <a:buFontTx/>
              <a:buNone/>
            </a:pPr>
            <a:r>
              <a:rPr lang="en-US" altLang="zh-CN" sz="1400">
                <a:solidFill>
                  <a:schemeClr val="accent2"/>
                </a:solidFill>
                <a:latin typeface="Arial" panose="020B0604020202020204" pitchFamily="34" charset="0"/>
                <a:ea typeface="宋体" panose="02010600030101010101" pitchFamily="2" charset="-122"/>
              </a:rPr>
              <a:t>Read</a:t>
            </a:r>
            <a:endParaRPr lang="en-US" altLang="zh-CN" sz="1400">
              <a:solidFill>
                <a:schemeClr val="accent2"/>
              </a:solidFill>
              <a:latin typeface="Arial" panose="020B0604020202020204" pitchFamily="34" charset="0"/>
              <a:ea typeface="宋体" panose="02010600030101010101" pitchFamily="2" charset="-122"/>
            </a:endParaRPr>
          </a:p>
        </p:txBody>
      </p:sp>
      <p:sp>
        <p:nvSpPr>
          <p:cNvPr id="70669" name="Rectangle 13"/>
          <p:cNvSpPr>
            <a:spLocks noChangeArrowheads="1"/>
          </p:cNvSpPr>
          <p:nvPr/>
        </p:nvSpPr>
        <p:spPr bwMode="auto">
          <a:xfrm>
            <a:off x="3951289" y="4543426"/>
            <a:ext cx="833437" cy="485775"/>
          </a:xfrm>
          <a:prstGeom prst="rect">
            <a:avLst/>
          </a:prstGeom>
          <a:solidFill>
            <a:srgbClr val="FFFF99">
              <a:alpha val="0"/>
            </a:srgbClr>
          </a:solidFill>
          <a:ln w="9525">
            <a:solidFill>
              <a:srgbClr val="333300"/>
            </a:solidFill>
            <a:miter lim="800000"/>
          </a:ln>
        </p:spPr>
        <p:txBody>
          <a:bodyPr wrap="none"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400">
                <a:solidFill>
                  <a:schemeClr val="accent2"/>
                </a:solidFill>
                <a:latin typeface="Arial" panose="020B0604020202020204" pitchFamily="34" charset="0"/>
                <a:ea typeface="宋体" panose="02010600030101010101" pitchFamily="2" charset="-122"/>
              </a:rPr>
              <a:t>Reg</a:t>
            </a:r>
            <a:endParaRPr lang="en-US" altLang="zh-CN" sz="1400">
              <a:solidFill>
                <a:schemeClr val="accent2"/>
              </a:solidFill>
              <a:latin typeface="Arial" panose="020B0604020202020204" pitchFamily="34" charset="0"/>
              <a:ea typeface="宋体" panose="02010600030101010101" pitchFamily="2" charset="-122"/>
            </a:endParaRPr>
          </a:p>
          <a:p>
            <a:pPr algn="ctr">
              <a:lnSpc>
                <a:spcPct val="90000"/>
              </a:lnSpc>
              <a:spcBef>
                <a:spcPct val="0"/>
              </a:spcBef>
              <a:buClrTx/>
              <a:buFontTx/>
              <a:buNone/>
            </a:pPr>
            <a:r>
              <a:rPr lang="en-US" altLang="zh-CN" sz="1400">
                <a:solidFill>
                  <a:schemeClr val="accent2"/>
                </a:solidFill>
                <a:latin typeface="Arial" panose="020B0604020202020204" pitchFamily="34" charset="0"/>
                <a:ea typeface="宋体" panose="02010600030101010101" pitchFamily="2" charset="-122"/>
              </a:rPr>
              <a:t>Decode</a:t>
            </a:r>
            <a:endParaRPr lang="en-US" altLang="zh-CN" sz="1400">
              <a:solidFill>
                <a:schemeClr val="accent2"/>
              </a:solidFill>
              <a:latin typeface="Arial" panose="020B0604020202020204" pitchFamily="34" charset="0"/>
              <a:ea typeface="宋体" panose="02010600030101010101" pitchFamily="2" charset="-122"/>
            </a:endParaRPr>
          </a:p>
        </p:txBody>
      </p:sp>
      <p:sp>
        <p:nvSpPr>
          <p:cNvPr id="70670" name="Rectangle 14"/>
          <p:cNvSpPr>
            <a:spLocks noChangeArrowheads="1"/>
          </p:cNvSpPr>
          <p:nvPr/>
        </p:nvSpPr>
        <p:spPr bwMode="auto">
          <a:xfrm>
            <a:off x="2546920" y="5021263"/>
            <a:ext cx="867225" cy="31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600">
                <a:latin typeface="Arial" panose="020B0604020202020204" pitchFamily="34" charset="0"/>
                <a:ea typeface="宋体" panose="02010600030101010101" pitchFamily="2" charset="-122"/>
              </a:rPr>
              <a:t>FETCH</a:t>
            </a:r>
            <a:endParaRPr lang="en-US" altLang="zh-CN" sz="1600">
              <a:latin typeface="Arial" panose="020B0604020202020204" pitchFamily="34" charset="0"/>
              <a:ea typeface="宋体" panose="02010600030101010101" pitchFamily="2" charset="-122"/>
            </a:endParaRPr>
          </a:p>
        </p:txBody>
      </p:sp>
      <p:sp>
        <p:nvSpPr>
          <p:cNvPr id="70671" name="Rectangle 15"/>
          <p:cNvSpPr>
            <a:spLocks noChangeArrowheads="1"/>
          </p:cNvSpPr>
          <p:nvPr/>
        </p:nvSpPr>
        <p:spPr bwMode="auto">
          <a:xfrm>
            <a:off x="4240214" y="5021264"/>
            <a:ext cx="10509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600">
                <a:latin typeface="Arial" panose="020B0604020202020204" pitchFamily="34" charset="0"/>
                <a:ea typeface="宋体" panose="02010600030101010101" pitchFamily="2" charset="-122"/>
              </a:rPr>
              <a:t>DECODE</a:t>
            </a:r>
            <a:endParaRPr lang="en-US" altLang="zh-CN" sz="1600">
              <a:latin typeface="Arial" panose="020B0604020202020204" pitchFamily="34" charset="0"/>
              <a:ea typeface="宋体" panose="02010600030101010101" pitchFamily="2" charset="-122"/>
            </a:endParaRPr>
          </a:p>
        </p:txBody>
      </p:sp>
      <p:sp>
        <p:nvSpPr>
          <p:cNvPr id="70672" name="Rectangle 16"/>
          <p:cNvSpPr>
            <a:spLocks noChangeArrowheads="1"/>
          </p:cNvSpPr>
          <p:nvPr/>
        </p:nvSpPr>
        <p:spPr bwMode="auto">
          <a:xfrm>
            <a:off x="5999164" y="5021264"/>
            <a:ext cx="11398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600">
                <a:latin typeface="Arial" panose="020B0604020202020204" pitchFamily="34" charset="0"/>
                <a:ea typeface="宋体" panose="02010600030101010101" pitchFamily="2" charset="-122"/>
              </a:rPr>
              <a:t>EXECUTE</a:t>
            </a:r>
            <a:endParaRPr lang="en-US" altLang="zh-CN" sz="1600">
              <a:latin typeface="Arial" panose="020B0604020202020204" pitchFamily="34" charset="0"/>
              <a:ea typeface="宋体" panose="02010600030101010101" pitchFamily="2" charset="-122"/>
            </a:endParaRPr>
          </a:p>
        </p:txBody>
      </p:sp>
      <p:sp>
        <p:nvSpPr>
          <p:cNvPr id="70673" name="Rectangle 17"/>
          <p:cNvSpPr>
            <a:spLocks noChangeArrowheads="1"/>
          </p:cNvSpPr>
          <p:nvPr/>
        </p:nvSpPr>
        <p:spPr bwMode="auto">
          <a:xfrm>
            <a:off x="7899400" y="5021264"/>
            <a:ext cx="10985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600" dirty="0">
                <a:latin typeface="Arial" panose="020B0604020202020204" pitchFamily="34" charset="0"/>
                <a:ea typeface="宋体" panose="02010600030101010101" pitchFamily="2" charset="-122"/>
              </a:rPr>
              <a:t>MEMORY</a:t>
            </a:r>
            <a:endParaRPr lang="en-US" altLang="zh-CN" sz="1600" dirty="0">
              <a:latin typeface="Arial" panose="020B0604020202020204" pitchFamily="34" charset="0"/>
              <a:ea typeface="宋体" panose="02010600030101010101" pitchFamily="2" charset="-122"/>
            </a:endParaRPr>
          </a:p>
        </p:txBody>
      </p:sp>
      <p:sp>
        <p:nvSpPr>
          <p:cNvPr id="70674" name="Rectangle 18"/>
          <p:cNvSpPr>
            <a:spLocks noChangeArrowheads="1"/>
          </p:cNvSpPr>
          <p:nvPr/>
        </p:nvSpPr>
        <p:spPr bwMode="auto">
          <a:xfrm>
            <a:off x="9483725" y="5021264"/>
            <a:ext cx="8382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600" dirty="0">
                <a:latin typeface="Arial" panose="020B0604020202020204" pitchFamily="34" charset="0"/>
                <a:ea typeface="宋体" panose="02010600030101010101" pitchFamily="2" charset="-122"/>
              </a:rPr>
              <a:t>WRITE</a:t>
            </a:r>
            <a:endParaRPr lang="en-US" altLang="zh-CN" sz="1600" dirty="0">
              <a:latin typeface="Arial" panose="020B0604020202020204" pitchFamily="34" charset="0"/>
              <a:ea typeface="宋体" panose="02010600030101010101" pitchFamily="2" charset="-122"/>
            </a:endParaRPr>
          </a:p>
        </p:txBody>
      </p:sp>
      <p:sp>
        <p:nvSpPr>
          <p:cNvPr id="70675" name="Rectangle 19"/>
          <p:cNvSpPr>
            <a:spLocks noChangeArrowheads="1"/>
          </p:cNvSpPr>
          <p:nvPr/>
        </p:nvSpPr>
        <p:spPr bwMode="auto">
          <a:xfrm>
            <a:off x="2051050" y="3473450"/>
            <a:ext cx="2133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1800">
                <a:latin typeface="Arial" panose="020B0604020202020204" pitchFamily="34" charset="0"/>
                <a:ea typeface="宋体" panose="02010600030101010101" pitchFamily="2" charset="-122"/>
              </a:rPr>
              <a:t>ARM9TDMI</a:t>
            </a:r>
            <a:endParaRPr lang="en-US" altLang="zh-CN" sz="1800">
              <a:latin typeface="Arial" panose="020B0604020202020204" pitchFamily="34" charset="0"/>
              <a:ea typeface="宋体" panose="02010600030101010101" pitchFamily="2" charset="-122"/>
            </a:endParaRPr>
          </a:p>
        </p:txBody>
      </p:sp>
      <p:sp>
        <p:nvSpPr>
          <p:cNvPr id="70676" name="Line 20"/>
          <p:cNvSpPr>
            <a:spLocks noChangeShapeType="1"/>
          </p:cNvSpPr>
          <p:nvPr/>
        </p:nvSpPr>
        <p:spPr bwMode="auto">
          <a:xfrm>
            <a:off x="3956050" y="4540250"/>
            <a:ext cx="1676400" cy="1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7" name="Line 21"/>
          <p:cNvSpPr>
            <a:spLocks noChangeShapeType="1"/>
          </p:cNvSpPr>
          <p:nvPr/>
        </p:nvSpPr>
        <p:spPr bwMode="auto">
          <a:xfrm>
            <a:off x="4794250" y="4540250"/>
            <a:ext cx="1588" cy="4381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8" name="Rectangle 22"/>
          <p:cNvSpPr>
            <a:spLocks noChangeArrowheads="1"/>
          </p:cNvSpPr>
          <p:nvPr/>
        </p:nvSpPr>
        <p:spPr bwMode="auto">
          <a:xfrm>
            <a:off x="3956050" y="4083050"/>
            <a:ext cx="1676400" cy="476250"/>
          </a:xfrm>
          <a:prstGeom prst="rect">
            <a:avLst/>
          </a:prstGeom>
          <a:solidFill>
            <a:srgbClr val="FFFF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400">
                <a:solidFill>
                  <a:schemeClr val="accent2"/>
                </a:solidFill>
                <a:latin typeface="Arial" panose="020B0604020202020204" pitchFamily="34" charset="0"/>
                <a:ea typeface="宋体" panose="02010600030101010101" pitchFamily="2" charset="-122"/>
              </a:rPr>
              <a:t>ARM or Thumb</a:t>
            </a:r>
            <a:br>
              <a:rPr lang="en-US" altLang="zh-CN" sz="1400">
                <a:solidFill>
                  <a:schemeClr val="accent2"/>
                </a:solidFill>
                <a:latin typeface="Arial" panose="020B0604020202020204" pitchFamily="34" charset="0"/>
                <a:ea typeface="宋体" panose="02010600030101010101" pitchFamily="2" charset="-122"/>
              </a:rPr>
            </a:br>
            <a:r>
              <a:rPr lang="en-US" altLang="zh-CN" sz="1400">
                <a:solidFill>
                  <a:schemeClr val="accent2"/>
                </a:solidFill>
                <a:latin typeface="Arial" panose="020B0604020202020204" pitchFamily="34" charset="0"/>
                <a:ea typeface="宋体" panose="02010600030101010101" pitchFamily="2" charset="-122"/>
              </a:rPr>
              <a:t>Inst Decode</a:t>
            </a:r>
            <a:endParaRPr lang="en-US" altLang="zh-CN" sz="1400">
              <a:solidFill>
                <a:schemeClr val="accent2"/>
              </a:solidFill>
              <a:latin typeface="Arial" panose="020B0604020202020204" pitchFamily="34" charset="0"/>
              <a:ea typeface="宋体" panose="02010600030101010101" pitchFamily="2" charset="-122"/>
            </a:endParaRPr>
          </a:p>
        </p:txBody>
      </p:sp>
      <p:sp>
        <p:nvSpPr>
          <p:cNvPr id="70679" name="Rectangle 23"/>
          <p:cNvSpPr>
            <a:spLocks noChangeArrowheads="1"/>
          </p:cNvSpPr>
          <p:nvPr/>
        </p:nvSpPr>
        <p:spPr bwMode="auto">
          <a:xfrm>
            <a:off x="4922838" y="1992313"/>
            <a:ext cx="2743200" cy="914400"/>
          </a:xfrm>
          <a:prstGeom prst="rect">
            <a:avLst/>
          </a:prstGeom>
          <a:solidFill>
            <a:srgbClr val="FFFF99"/>
          </a:solidFill>
          <a:ln w="25400">
            <a:solidFill>
              <a:schemeClr val="tx1"/>
            </a:solidFill>
            <a:miter lim="800000"/>
          </a:ln>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70680" name="Rectangle 24"/>
          <p:cNvSpPr>
            <a:spLocks noChangeArrowheads="1"/>
          </p:cNvSpPr>
          <p:nvPr/>
        </p:nvSpPr>
        <p:spPr bwMode="auto">
          <a:xfrm>
            <a:off x="7818438" y="1992313"/>
            <a:ext cx="2514600" cy="901700"/>
          </a:xfrm>
          <a:prstGeom prst="rect">
            <a:avLst/>
          </a:prstGeom>
          <a:solidFill>
            <a:srgbClr val="FFCC00"/>
          </a:solidFill>
          <a:ln w="25400">
            <a:solidFill>
              <a:schemeClr val="tx1"/>
            </a:solidFill>
            <a:miter lim="800000"/>
          </a:ln>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70681" name="Rectangle 25"/>
          <p:cNvSpPr>
            <a:spLocks noChangeArrowheads="1"/>
          </p:cNvSpPr>
          <p:nvPr/>
        </p:nvSpPr>
        <p:spPr bwMode="auto">
          <a:xfrm>
            <a:off x="6337300" y="2562226"/>
            <a:ext cx="1295400" cy="2841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400">
                <a:solidFill>
                  <a:schemeClr val="accent2"/>
                </a:solidFill>
                <a:latin typeface="Arial" panose="020B0604020202020204" pitchFamily="34" charset="0"/>
                <a:ea typeface="宋体" panose="02010600030101010101" pitchFamily="2" charset="-122"/>
              </a:rPr>
              <a:t>Reg Select</a:t>
            </a:r>
            <a:endParaRPr lang="en-US" altLang="zh-CN" sz="1400">
              <a:solidFill>
                <a:schemeClr val="accent2"/>
              </a:solidFill>
              <a:latin typeface="Arial" panose="020B0604020202020204" pitchFamily="34" charset="0"/>
              <a:ea typeface="宋体" panose="02010600030101010101" pitchFamily="2" charset="-122"/>
            </a:endParaRPr>
          </a:p>
        </p:txBody>
      </p:sp>
      <p:sp>
        <p:nvSpPr>
          <p:cNvPr id="70682" name="Rectangle 26"/>
          <p:cNvSpPr>
            <a:spLocks noChangeArrowheads="1"/>
          </p:cNvSpPr>
          <p:nvPr/>
        </p:nvSpPr>
        <p:spPr bwMode="auto">
          <a:xfrm>
            <a:off x="7842251" y="2190751"/>
            <a:ext cx="593725" cy="422275"/>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200">
                <a:latin typeface="Arial" panose="020B0604020202020204" pitchFamily="34" charset="0"/>
                <a:ea typeface="宋体" panose="02010600030101010101" pitchFamily="2" charset="-122"/>
              </a:rPr>
              <a:t>Reg</a:t>
            </a:r>
            <a:endParaRPr lang="en-US" altLang="zh-CN" sz="1200">
              <a:latin typeface="Arial" panose="020B0604020202020204" pitchFamily="34" charset="0"/>
              <a:ea typeface="宋体" panose="02010600030101010101" pitchFamily="2" charset="-122"/>
            </a:endParaRPr>
          </a:p>
          <a:p>
            <a:pPr algn="ctr">
              <a:lnSpc>
                <a:spcPct val="90000"/>
              </a:lnSpc>
              <a:spcBef>
                <a:spcPct val="0"/>
              </a:spcBef>
              <a:buClrTx/>
              <a:buFontTx/>
              <a:buNone/>
            </a:pPr>
            <a:r>
              <a:rPr lang="en-US" altLang="zh-CN" sz="1200">
                <a:latin typeface="Arial" panose="020B0604020202020204" pitchFamily="34" charset="0"/>
                <a:ea typeface="宋体" panose="02010600030101010101" pitchFamily="2" charset="-122"/>
              </a:rPr>
              <a:t>Read</a:t>
            </a:r>
            <a:endParaRPr lang="en-US" altLang="zh-CN" sz="1200">
              <a:latin typeface="Arial" panose="020B0604020202020204" pitchFamily="34" charset="0"/>
              <a:ea typeface="宋体" panose="02010600030101010101" pitchFamily="2" charset="-122"/>
            </a:endParaRPr>
          </a:p>
        </p:txBody>
      </p:sp>
      <p:sp>
        <p:nvSpPr>
          <p:cNvPr id="70683" name="Rectangle 27"/>
          <p:cNvSpPr>
            <a:spLocks noChangeArrowheads="1"/>
          </p:cNvSpPr>
          <p:nvPr/>
        </p:nvSpPr>
        <p:spPr bwMode="auto">
          <a:xfrm>
            <a:off x="8375650" y="2286001"/>
            <a:ext cx="762000" cy="28416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400">
                <a:latin typeface="Arial" panose="020B0604020202020204" pitchFamily="34" charset="0"/>
                <a:ea typeface="宋体" panose="02010600030101010101" pitchFamily="2" charset="-122"/>
              </a:rPr>
              <a:t>Shift</a:t>
            </a:r>
            <a:endParaRPr lang="en-US" altLang="zh-CN" sz="1400">
              <a:latin typeface="Arial" panose="020B0604020202020204" pitchFamily="34" charset="0"/>
              <a:ea typeface="宋体" panose="02010600030101010101" pitchFamily="2" charset="-122"/>
            </a:endParaRPr>
          </a:p>
        </p:txBody>
      </p:sp>
      <p:sp>
        <p:nvSpPr>
          <p:cNvPr id="70684" name="Rectangle 28"/>
          <p:cNvSpPr>
            <a:spLocks noChangeArrowheads="1"/>
          </p:cNvSpPr>
          <p:nvPr/>
        </p:nvSpPr>
        <p:spPr bwMode="auto">
          <a:xfrm>
            <a:off x="9061450" y="2286001"/>
            <a:ext cx="685800" cy="28416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400">
                <a:latin typeface="Arial" panose="020B0604020202020204" pitchFamily="34" charset="0"/>
                <a:ea typeface="宋体" panose="02010600030101010101" pitchFamily="2" charset="-122"/>
              </a:rPr>
              <a:t>ALU</a:t>
            </a:r>
            <a:endParaRPr lang="en-US" altLang="zh-CN" sz="1400">
              <a:latin typeface="Arial" panose="020B0604020202020204" pitchFamily="34" charset="0"/>
              <a:ea typeface="宋体" panose="02010600030101010101" pitchFamily="2" charset="-122"/>
            </a:endParaRPr>
          </a:p>
        </p:txBody>
      </p:sp>
      <p:sp>
        <p:nvSpPr>
          <p:cNvPr id="70685" name="Rectangle 29"/>
          <p:cNvSpPr>
            <a:spLocks noChangeArrowheads="1"/>
          </p:cNvSpPr>
          <p:nvPr/>
        </p:nvSpPr>
        <p:spPr bwMode="auto">
          <a:xfrm>
            <a:off x="9699626" y="2190751"/>
            <a:ext cx="581025" cy="44926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400">
                <a:latin typeface="Arial" panose="020B0604020202020204" pitchFamily="34" charset="0"/>
                <a:ea typeface="宋体" panose="02010600030101010101" pitchFamily="2" charset="-122"/>
              </a:rPr>
              <a:t>Reg</a:t>
            </a:r>
            <a:endParaRPr lang="en-US" altLang="zh-CN" sz="1400">
              <a:latin typeface="Arial" panose="020B0604020202020204" pitchFamily="34" charset="0"/>
              <a:ea typeface="宋体" panose="02010600030101010101" pitchFamily="2" charset="-122"/>
            </a:endParaRPr>
          </a:p>
          <a:p>
            <a:pPr algn="ctr">
              <a:lnSpc>
                <a:spcPct val="90000"/>
              </a:lnSpc>
              <a:spcBef>
                <a:spcPct val="0"/>
              </a:spcBef>
              <a:buClrTx/>
              <a:buFontTx/>
              <a:buNone/>
            </a:pPr>
            <a:r>
              <a:rPr lang="en-US" altLang="zh-CN" sz="1200">
                <a:latin typeface="Arial" panose="020B0604020202020204" pitchFamily="34" charset="0"/>
                <a:ea typeface="宋体" panose="02010600030101010101" pitchFamily="2" charset="-122"/>
              </a:rPr>
              <a:t>Write</a:t>
            </a:r>
            <a:endParaRPr lang="en-US" altLang="zh-CN" sz="1200">
              <a:latin typeface="Arial" panose="020B0604020202020204" pitchFamily="34" charset="0"/>
              <a:ea typeface="宋体" panose="02010600030101010101" pitchFamily="2" charset="-122"/>
            </a:endParaRPr>
          </a:p>
        </p:txBody>
      </p:sp>
      <p:sp>
        <p:nvSpPr>
          <p:cNvPr id="70686" name="Line 30"/>
          <p:cNvSpPr>
            <a:spLocks noChangeShapeType="1"/>
          </p:cNvSpPr>
          <p:nvPr/>
        </p:nvSpPr>
        <p:spPr bwMode="auto">
          <a:xfrm>
            <a:off x="8428039" y="1992313"/>
            <a:ext cx="1587" cy="9144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7" name="Line 31"/>
          <p:cNvSpPr>
            <a:spLocks noChangeShapeType="1"/>
          </p:cNvSpPr>
          <p:nvPr/>
        </p:nvSpPr>
        <p:spPr bwMode="auto">
          <a:xfrm>
            <a:off x="9113839" y="1992313"/>
            <a:ext cx="1587" cy="9144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8" name="Line 32"/>
          <p:cNvSpPr>
            <a:spLocks noChangeShapeType="1"/>
          </p:cNvSpPr>
          <p:nvPr/>
        </p:nvSpPr>
        <p:spPr bwMode="auto">
          <a:xfrm>
            <a:off x="9723439" y="1992313"/>
            <a:ext cx="1587" cy="9144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9" name="Rectangle 33"/>
          <p:cNvSpPr>
            <a:spLocks noChangeArrowheads="1"/>
          </p:cNvSpPr>
          <p:nvPr/>
        </p:nvSpPr>
        <p:spPr bwMode="auto">
          <a:xfrm>
            <a:off x="4946650" y="2239963"/>
            <a:ext cx="1371600" cy="4762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400">
                <a:solidFill>
                  <a:schemeClr val="accent2"/>
                </a:solidFill>
                <a:latin typeface="Arial" panose="020B0604020202020204" pitchFamily="34" charset="0"/>
                <a:ea typeface="宋体" panose="02010600030101010101" pitchFamily="2" charset="-122"/>
              </a:rPr>
              <a:t>Thumb</a:t>
            </a:r>
            <a:r>
              <a:rPr lang="en-US" altLang="zh-CN" sz="1400">
                <a:solidFill>
                  <a:schemeClr val="accent2"/>
                </a:solidFill>
                <a:latin typeface="Symbol" panose="05050102010706020507" pitchFamily="18" charset="2"/>
                <a:ea typeface="宋体" panose="02010600030101010101" pitchFamily="2" charset="-122"/>
              </a:rPr>
              <a:t>®</a:t>
            </a:r>
            <a:r>
              <a:rPr lang="en-US" altLang="zh-CN" sz="1400">
                <a:solidFill>
                  <a:schemeClr val="accent2"/>
                </a:solidFill>
                <a:latin typeface="Arial" panose="020B0604020202020204" pitchFamily="34" charset="0"/>
                <a:ea typeface="宋体" panose="02010600030101010101" pitchFamily="2" charset="-122"/>
              </a:rPr>
              <a:t>ARM</a:t>
            </a:r>
            <a:br>
              <a:rPr lang="en-US" altLang="zh-CN" sz="1400">
                <a:solidFill>
                  <a:schemeClr val="accent2"/>
                </a:solidFill>
                <a:latin typeface="Arial" panose="020B0604020202020204" pitchFamily="34" charset="0"/>
                <a:ea typeface="宋体" panose="02010600030101010101" pitchFamily="2" charset="-122"/>
              </a:rPr>
            </a:br>
            <a:r>
              <a:rPr lang="en-US" altLang="zh-CN" sz="1400">
                <a:solidFill>
                  <a:schemeClr val="accent2"/>
                </a:solidFill>
                <a:latin typeface="Arial" panose="020B0604020202020204" pitchFamily="34" charset="0"/>
                <a:ea typeface="宋体" panose="02010600030101010101" pitchFamily="2" charset="-122"/>
              </a:rPr>
              <a:t>decompress</a:t>
            </a:r>
            <a:endParaRPr lang="en-US" altLang="zh-CN" sz="1400">
              <a:solidFill>
                <a:schemeClr val="accent2"/>
              </a:solidFill>
              <a:latin typeface="Arial" panose="020B0604020202020204" pitchFamily="34" charset="0"/>
              <a:ea typeface="宋体" panose="02010600030101010101" pitchFamily="2" charset="-122"/>
            </a:endParaRPr>
          </a:p>
        </p:txBody>
      </p:sp>
      <p:sp>
        <p:nvSpPr>
          <p:cNvPr id="70690" name="Rectangle 34"/>
          <p:cNvSpPr>
            <a:spLocks noChangeArrowheads="1"/>
          </p:cNvSpPr>
          <p:nvPr/>
        </p:nvSpPr>
        <p:spPr bwMode="auto">
          <a:xfrm>
            <a:off x="6305550" y="2085976"/>
            <a:ext cx="1308100" cy="2841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400">
                <a:solidFill>
                  <a:schemeClr val="accent2"/>
                </a:solidFill>
                <a:latin typeface="Arial" panose="020B0604020202020204" pitchFamily="34" charset="0"/>
                <a:ea typeface="宋体" panose="02010600030101010101" pitchFamily="2" charset="-122"/>
              </a:rPr>
              <a:t>ARM decode</a:t>
            </a:r>
            <a:endParaRPr lang="en-US" altLang="zh-CN" sz="1400">
              <a:solidFill>
                <a:schemeClr val="accent2"/>
              </a:solidFill>
              <a:latin typeface="Arial" panose="020B0604020202020204" pitchFamily="34" charset="0"/>
              <a:ea typeface="宋体" panose="02010600030101010101" pitchFamily="2" charset="-122"/>
            </a:endParaRPr>
          </a:p>
        </p:txBody>
      </p:sp>
      <p:sp>
        <p:nvSpPr>
          <p:cNvPr id="70691" name="Rectangle 35"/>
          <p:cNvSpPr>
            <a:spLocks noChangeArrowheads="1"/>
          </p:cNvSpPr>
          <p:nvPr/>
        </p:nvSpPr>
        <p:spPr bwMode="auto">
          <a:xfrm>
            <a:off x="2103438" y="1992313"/>
            <a:ext cx="2667000" cy="914400"/>
          </a:xfrm>
          <a:prstGeom prst="rect">
            <a:avLst/>
          </a:prstGeom>
          <a:solidFill>
            <a:schemeClr val="bg2"/>
          </a:solidFill>
          <a:ln w="25400">
            <a:solidFill>
              <a:schemeClr val="tx1"/>
            </a:solidFill>
            <a:miter lim="800000"/>
          </a:ln>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70692" name="Rectangle 36"/>
          <p:cNvSpPr>
            <a:spLocks noChangeArrowheads="1"/>
          </p:cNvSpPr>
          <p:nvPr/>
        </p:nvSpPr>
        <p:spPr bwMode="auto">
          <a:xfrm>
            <a:off x="2127250" y="2192338"/>
            <a:ext cx="259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400">
                <a:solidFill>
                  <a:schemeClr val="bg1"/>
                </a:solidFill>
                <a:latin typeface="Arial" panose="020B0604020202020204" pitchFamily="34" charset="0"/>
                <a:ea typeface="宋体" panose="02010600030101010101" pitchFamily="2" charset="-122"/>
              </a:rPr>
              <a:t>Instruction</a:t>
            </a:r>
            <a:endParaRPr lang="en-US" altLang="zh-CN" sz="1400">
              <a:solidFill>
                <a:schemeClr val="bg1"/>
              </a:solidFill>
              <a:latin typeface="Arial" panose="020B0604020202020204" pitchFamily="34" charset="0"/>
              <a:ea typeface="宋体" panose="02010600030101010101" pitchFamily="2" charset="-122"/>
            </a:endParaRPr>
          </a:p>
          <a:p>
            <a:pPr algn="ctr">
              <a:lnSpc>
                <a:spcPct val="90000"/>
              </a:lnSpc>
              <a:spcBef>
                <a:spcPct val="0"/>
              </a:spcBef>
              <a:buClrTx/>
              <a:buFontTx/>
              <a:buNone/>
            </a:pPr>
            <a:r>
              <a:rPr lang="en-US" altLang="zh-CN" sz="1400">
                <a:solidFill>
                  <a:schemeClr val="bg1"/>
                </a:solidFill>
                <a:latin typeface="Arial" panose="020B0604020202020204" pitchFamily="34" charset="0"/>
                <a:ea typeface="宋体" panose="02010600030101010101" pitchFamily="2" charset="-122"/>
              </a:rPr>
              <a:t>Fetch</a:t>
            </a:r>
            <a:endParaRPr lang="en-US" altLang="zh-CN" sz="1400">
              <a:solidFill>
                <a:schemeClr val="bg1"/>
              </a:solidFill>
              <a:latin typeface="Arial" panose="020B0604020202020204" pitchFamily="34" charset="0"/>
              <a:ea typeface="宋体" panose="02010600030101010101" pitchFamily="2" charset="-122"/>
            </a:endParaRPr>
          </a:p>
        </p:txBody>
      </p:sp>
      <p:sp>
        <p:nvSpPr>
          <p:cNvPr id="70693" name="Rectangle 37"/>
          <p:cNvSpPr>
            <a:spLocks noChangeArrowheads="1"/>
          </p:cNvSpPr>
          <p:nvPr/>
        </p:nvSpPr>
        <p:spPr bwMode="auto">
          <a:xfrm>
            <a:off x="2863850" y="2941639"/>
            <a:ext cx="85883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600">
                <a:latin typeface="Arial" panose="020B0604020202020204" pitchFamily="34" charset="0"/>
                <a:ea typeface="宋体" panose="02010600030101010101" pitchFamily="2" charset="-122"/>
              </a:rPr>
              <a:t>FETCH</a:t>
            </a:r>
            <a:endParaRPr lang="en-US" altLang="zh-CN" sz="1600">
              <a:latin typeface="Arial" panose="020B0604020202020204" pitchFamily="34" charset="0"/>
              <a:ea typeface="宋体" panose="02010600030101010101" pitchFamily="2" charset="-122"/>
            </a:endParaRPr>
          </a:p>
        </p:txBody>
      </p:sp>
      <p:sp>
        <p:nvSpPr>
          <p:cNvPr id="70694" name="Rectangle 38"/>
          <p:cNvSpPr>
            <a:spLocks noChangeArrowheads="1"/>
          </p:cNvSpPr>
          <p:nvPr/>
        </p:nvSpPr>
        <p:spPr bwMode="auto">
          <a:xfrm>
            <a:off x="5819776" y="2941639"/>
            <a:ext cx="10509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600">
                <a:latin typeface="Arial" panose="020B0604020202020204" pitchFamily="34" charset="0"/>
                <a:ea typeface="宋体" panose="02010600030101010101" pitchFamily="2" charset="-122"/>
              </a:rPr>
              <a:t>DECODE</a:t>
            </a:r>
            <a:endParaRPr lang="en-US" altLang="zh-CN" sz="1600">
              <a:latin typeface="Arial" panose="020B0604020202020204" pitchFamily="34" charset="0"/>
              <a:ea typeface="宋体" panose="02010600030101010101" pitchFamily="2" charset="-122"/>
            </a:endParaRPr>
          </a:p>
        </p:txBody>
      </p:sp>
      <p:sp>
        <p:nvSpPr>
          <p:cNvPr id="70695" name="Rectangle 39"/>
          <p:cNvSpPr>
            <a:spLocks noChangeArrowheads="1"/>
          </p:cNvSpPr>
          <p:nvPr/>
        </p:nvSpPr>
        <p:spPr bwMode="auto">
          <a:xfrm>
            <a:off x="8555039" y="2941639"/>
            <a:ext cx="11398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FontTx/>
              <a:buNone/>
            </a:pPr>
            <a:r>
              <a:rPr lang="en-US" altLang="zh-CN" sz="1600">
                <a:latin typeface="Arial" panose="020B0604020202020204" pitchFamily="34" charset="0"/>
                <a:ea typeface="宋体" panose="02010600030101010101" pitchFamily="2" charset="-122"/>
              </a:rPr>
              <a:t>EXECUTE</a:t>
            </a:r>
            <a:endParaRPr lang="en-US" altLang="zh-CN" sz="1600">
              <a:latin typeface="Arial" panose="020B0604020202020204" pitchFamily="34" charset="0"/>
              <a:ea typeface="宋体" panose="02010600030101010101" pitchFamily="2" charset="-122"/>
            </a:endParaRPr>
          </a:p>
        </p:txBody>
      </p:sp>
      <p:sp>
        <p:nvSpPr>
          <p:cNvPr id="70696" name="Rectangle 40"/>
          <p:cNvSpPr>
            <a:spLocks noChangeArrowheads="1"/>
          </p:cNvSpPr>
          <p:nvPr/>
        </p:nvSpPr>
        <p:spPr bwMode="auto">
          <a:xfrm>
            <a:off x="2057400" y="1447800"/>
            <a:ext cx="2133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1800">
                <a:latin typeface="Arial" panose="020B0604020202020204" pitchFamily="34" charset="0"/>
                <a:ea typeface="宋体" panose="02010600030101010101" pitchFamily="2" charset="-122"/>
              </a:rPr>
              <a:t>ARM7TDMI</a:t>
            </a:r>
            <a:endParaRPr lang="en-US" altLang="zh-CN" sz="1800">
              <a:latin typeface="Arial" panose="020B0604020202020204" pitchFamily="34" charset="0"/>
              <a:ea typeface="宋体" panose="02010600030101010101" pitchFamily="2" charset="-122"/>
            </a:endParaRPr>
          </a:p>
        </p:txBody>
      </p:sp>
      <p:sp>
        <p:nvSpPr>
          <p:cNvPr id="70697" name="Line 41"/>
          <p:cNvSpPr>
            <a:spLocks noChangeShapeType="1"/>
          </p:cNvSpPr>
          <p:nvPr/>
        </p:nvSpPr>
        <p:spPr bwMode="auto">
          <a:xfrm>
            <a:off x="6305550" y="2449514"/>
            <a:ext cx="1360488" cy="1587"/>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8" name="Line 42"/>
          <p:cNvSpPr>
            <a:spLocks noChangeShapeType="1"/>
          </p:cNvSpPr>
          <p:nvPr/>
        </p:nvSpPr>
        <p:spPr bwMode="auto">
          <a:xfrm>
            <a:off x="6305550" y="1992313"/>
            <a:ext cx="1588" cy="8953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处理器系列主要产品</a:t>
            </a:r>
            <a:endParaRPr lang="zh-CN" altLang="en-US" kern="0"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C81E1537-A3D9-450E-9949-D80D48688F93}"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71682" name="Rectangle 2"/>
          <p:cNvSpPr>
            <a:spLocks noGrp="1" noChangeArrowheads="1"/>
          </p:cNvSpPr>
          <p:nvPr>
            <p:ph type="title" idx="4294967295"/>
          </p:nvPr>
        </p:nvSpPr>
        <p:spPr>
          <a:xfrm>
            <a:off x="0" y="477838"/>
            <a:ext cx="8229600" cy="1143000"/>
          </a:xfrm>
        </p:spPr>
        <p:txBody>
          <a:bodyPr/>
          <a:lstStyle/>
          <a:p>
            <a:pPr eaLnBrk="1" hangingPunct="1"/>
            <a:r>
              <a:rPr lang="zh-CN" altLang="en-US" sz="2800" b="0" dirty="0">
                <a:latin typeface="Times New Roman" panose="02020603050405020304" pitchFamily="18" charset="0"/>
                <a:ea typeface="+mn-ea"/>
                <a:cs typeface="Times New Roman" panose="02020603050405020304" pitchFamily="18" charset="0"/>
              </a:rPr>
              <a:t>理想的</a:t>
            </a:r>
            <a:r>
              <a:rPr lang="en-US" altLang="zh-CN" sz="2800" b="0" dirty="0">
                <a:latin typeface="Times New Roman" panose="02020603050405020304" pitchFamily="18" charset="0"/>
                <a:ea typeface="+mn-ea"/>
                <a:cs typeface="Times New Roman" panose="02020603050405020304" pitchFamily="18" charset="0"/>
              </a:rPr>
              <a:t>3</a:t>
            </a:r>
            <a:r>
              <a:rPr lang="zh-CN" altLang="en-US" sz="2800" b="0" dirty="0">
                <a:latin typeface="Times New Roman" panose="02020603050405020304" pitchFamily="18" charset="0"/>
                <a:ea typeface="+mn-ea"/>
                <a:cs typeface="Times New Roman" panose="02020603050405020304" pitchFamily="18" charset="0"/>
              </a:rPr>
              <a:t>级流水线（</a:t>
            </a:r>
            <a:r>
              <a:rPr lang="en-US" altLang="zh-CN" sz="2800" b="0" dirty="0">
                <a:latin typeface="Times New Roman" panose="02020603050405020304" pitchFamily="18" charset="0"/>
                <a:ea typeface="+mn-ea"/>
                <a:cs typeface="Times New Roman" panose="02020603050405020304" pitchFamily="18" charset="0"/>
              </a:rPr>
              <a:t>ARM7TDMI:</a:t>
            </a:r>
            <a:r>
              <a:rPr lang="zh-CN" altLang="en-US" sz="2800" b="0" dirty="0">
                <a:latin typeface="Times New Roman" panose="02020603050405020304" pitchFamily="18" charset="0"/>
                <a:ea typeface="+mn-ea"/>
                <a:cs typeface="Times New Roman" panose="02020603050405020304" pitchFamily="18" charset="0"/>
              </a:rPr>
              <a:t>无访存操作） </a:t>
            </a:r>
            <a:endParaRPr lang="zh-CN" altLang="en-US" sz="2800" b="0" dirty="0">
              <a:latin typeface="Times New Roman" panose="02020603050405020304" pitchFamily="18" charset="0"/>
              <a:ea typeface="+mn-ea"/>
              <a:cs typeface="Times New Roman" panose="02020603050405020304" pitchFamily="18" charset="0"/>
            </a:endParaRPr>
          </a:p>
        </p:txBody>
      </p:sp>
      <p:pic>
        <p:nvPicPr>
          <p:cNvPr id="71683" name="Picture 7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9800" y="1676401"/>
            <a:ext cx="6181725"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处理器系列主要产品</a:t>
            </a:r>
            <a:endParaRPr lang="zh-CN" altLang="en-US" kern="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0D172203-5CB1-41ED-9E92-64353C9C639E}" type="slidenum">
              <a:rPr lang="zh-CN" altLang="en-US" smtClean="0"/>
            </a:fld>
            <a:endParaRPr lang="zh-CN" altLang="en-US"/>
          </a:p>
        </p:txBody>
      </p:sp>
      <p:sp>
        <p:nvSpPr>
          <p:cNvPr id="4" name="文本框 3"/>
          <p:cNvSpPr txBox="1"/>
          <p:nvPr/>
        </p:nvSpPr>
        <p:spPr>
          <a:xfrm>
            <a:off x="191344" y="476672"/>
            <a:ext cx="11243856" cy="5745227"/>
          </a:xfrm>
          <a:prstGeom prst="rect">
            <a:avLst/>
          </a:prstGeom>
          <a:noFill/>
        </p:spPr>
        <p:txBody>
          <a:bodyPr wrap="square" rtlCol="0">
            <a:spAutoFit/>
          </a:bodyPr>
          <a:lstStyle/>
          <a:p>
            <a:pPr>
              <a:lnSpc>
                <a:spcPct val="150000"/>
              </a:lnSpc>
            </a:pPr>
            <a:r>
              <a:rPr lang="en-US" altLang="zh-CN" sz="2800" dirty="0">
                <a:latin typeface="Times New Roman" panose="02020603050405020304" pitchFamily="18" charset="0"/>
                <a:cs typeface="Times New Roman" panose="02020603050405020304" pitchFamily="18" charset="0"/>
              </a:rPr>
              <a:t>CPU</a:t>
            </a:r>
            <a:r>
              <a:rPr lang="zh-CN" altLang="en-US" sz="2800" dirty="0"/>
              <a:t>参数</a:t>
            </a:r>
            <a:endParaRPr lang="en-US" altLang="zh-CN" sz="2800" dirty="0"/>
          </a:p>
          <a:p>
            <a:pPr>
              <a:lnSpc>
                <a:spcPct val="150000"/>
              </a:lnSpc>
            </a:pPr>
            <a:r>
              <a:rPr lang="zh-CN" altLang="en-US" sz="2400" dirty="0">
                <a:solidFill>
                  <a:srgbClr val="FF0000"/>
                </a:solidFill>
              </a:rPr>
              <a:t>主频</a:t>
            </a:r>
            <a:r>
              <a:rPr lang="zh-CN" altLang="en-US" sz="2400" dirty="0"/>
              <a:t>：</a:t>
            </a:r>
            <a:r>
              <a:rPr lang="en-US" altLang="zh-CN" sz="2400" dirty="0"/>
              <a:t>CPU</a:t>
            </a:r>
            <a:r>
              <a:rPr lang="zh-CN" altLang="en-US" sz="2400" dirty="0"/>
              <a:t>参数中常出现的</a:t>
            </a:r>
            <a:r>
              <a:rPr lang="en-US" altLang="zh-CN" sz="2400" dirty="0"/>
              <a:t>3.0GHz</a:t>
            </a:r>
            <a:r>
              <a:rPr lang="zh-CN" altLang="en-US" sz="2400" dirty="0"/>
              <a:t>、</a:t>
            </a:r>
            <a:r>
              <a:rPr lang="en-US" altLang="zh-CN" sz="2400" dirty="0"/>
              <a:t> 3.8GHz</a:t>
            </a:r>
            <a:r>
              <a:rPr lang="zh-CN" altLang="en-US" sz="2400" dirty="0"/>
              <a:t>等就是</a:t>
            </a:r>
            <a:r>
              <a:rPr lang="en-US" altLang="zh-CN" sz="2400" dirty="0"/>
              <a:t>CPU</a:t>
            </a:r>
            <a:r>
              <a:rPr lang="zh-CN" altLang="en-US" sz="2400" dirty="0"/>
              <a:t>的主频</a:t>
            </a:r>
            <a:r>
              <a:rPr lang="en-US" altLang="zh-CN" sz="2400" dirty="0"/>
              <a:t>(</a:t>
            </a:r>
            <a:r>
              <a:rPr lang="zh-CN" altLang="en-US" sz="2400" dirty="0"/>
              <a:t>时钟频率</a:t>
            </a:r>
            <a:r>
              <a:rPr lang="en-US" altLang="zh-CN" sz="2400" dirty="0"/>
              <a:t>)</a:t>
            </a:r>
            <a:r>
              <a:rPr lang="zh-CN" altLang="en-US" sz="2400" dirty="0"/>
              <a:t>，可以理解为运算速度。</a:t>
            </a:r>
            <a:endParaRPr lang="en-US" altLang="zh-CN" sz="2800" dirty="0">
              <a:solidFill>
                <a:srgbClr val="FF0000"/>
              </a:solidFill>
            </a:endParaRPr>
          </a:p>
          <a:p>
            <a:pPr>
              <a:lnSpc>
                <a:spcPct val="150000"/>
              </a:lnSpc>
            </a:pPr>
            <a:r>
              <a:rPr lang="zh-CN" altLang="en-US" sz="2400" dirty="0">
                <a:solidFill>
                  <a:srgbClr val="FF0000"/>
                </a:solidFill>
              </a:rPr>
              <a:t>核心</a:t>
            </a:r>
            <a:r>
              <a:rPr lang="zh-CN" altLang="en-US" sz="2400" dirty="0"/>
              <a:t>：</a:t>
            </a:r>
            <a:r>
              <a:rPr lang="en-US" altLang="zh-CN" sz="2400" dirty="0"/>
              <a:t>2</a:t>
            </a:r>
            <a:r>
              <a:rPr lang="zh-CN" altLang="en-US" sz="2400" dirty="0"/>
              <a:t>核、</a:t>
            </a:r>
            <a:r>
              <a:rPr lang="en-US" altLang="zh-CN" sz="2400" dirty="0"/>
              <a:t>4</a:t>
            </a:r>
            <a:r>
              <a:rPr lang="zh-CN" altLang="en-US" sz="2400" dirty="0"/>
              <a:t>核、</a:t>
            </a:r>
            <a:r>
              <a:rPr lang="en-US" altLang="zh-CN" sz="2400" dirty="0"/>
              <a:t>6</a:t>
            </a:r>
            <a:r>
              <a:rPr lang="zh-CN" altLang="en-US" sz="2400" dirty="0"/>
              <a:t>核、</a:t>
            </a:r>
            <a:r>
              <a:rPr lang="en-US" altLang="zh-CN" sz="2400" dirty="0"/>
              <a:t>8</a:t>
            </a:r>
            <a:r>
              <a:rPr lang="zh-CN" altLang="en-US" sz="2400" dirty="0"/>
              <a:t>核、</a:t>
            </a:r>
            <a:r>
              <a:rPr lang="en-US" altLang="zh-CN" sz="2400" dirty="0"/>
              <a:t>16</a:t>
            </a:r>
            <a:r>
              <a:rPr lang="zh-CN" altLang="en-US" sz="2400" dirty="0"/>
              <a:t>核等。</a:t>
            </a:r>
            <a:endParaRPr lang="en-US" altLang="zh-CN" sz="2400" dirty="0"/>
          </a:p>
          <a:p>
            <a:pPr>
              <a:lnSpc>
                <a:spcPct val="150000"/>
              </a:lnSpc>
            </a:pPr>
            <a:r>
              <a:rPr lang="zh-CN" altLang="en-US" sz="2400" dirty="0">
                <a:solidFill>
                  <a:srgbClr val="FF0000"/>
                </a:solidFill>
              </a:rPr>
              <a:t>线程</a:t>
            </a:r>
            <a:r>
              <a:rPr lang="zh-CN" altLang="en-US" sz="2400" dirty="0"/>
              <a:t>：是程序中一个单一的顺序控制流程，在单个程序中同时运行多个线程完成不同的工作，称为多线程。</a:t>
            </a:r>
            <a:endParaRPr lang="en-US" altLang="zh-CN" sz="2400" dirty="0"/>
          </a:p>
          <a:p>
            <a:pPr>
              <a:lnSpc>
                <a:spcPct val="150000"/>
              </a:lnSpc>
            </a:pPr>
            <a:r>
              <a:rPr lang="zh-CN" altLang="en-US" sz="2400" dirty="0">
                <a:solidFill>
                  <a:srgbClr val="FF0000"/>
                </a:solidFill>
              </a:rPr>
              <a:t>缓存</a:t>
            </a:r>
            <a:r>
              <a:rPr lang="zh-CN" altLang="en-US" sz="2400" dirty="0"/>
              <a:t>：当</a:t>
            </a:r>
            <a:r>
              <a:rPr lang="en-US" altLang="zh-CN" sz="2400" dirty="0"/>
              <a:t>CPU</a:t>
            </a:r>
            <a:r>
              <a:rPr lang="zh-CN" altLang="en-US" sz="2400" dirty="0"/>
              <a:t>运算速度特别快，在内存条的读写忙不过来时，可以把这部分数据存入缓存中，来解决</a:t>
            </a:r>
            <a:r>
              <a:rPr lang="en-US" altLang="zh-CN" sz="2400" dirty="0"/>
              <a:t>CPU</a:t>
            </a:r>
            <a:r>
              <a:rPr lang="zh-CN" altLang="en-US" sz="2400" dirty="0"/>
              <a:t>的运算速度与内存条读写速度不匹配的矛盾。</a:t>
            </a:r>
            <a:endParaRPr lang="en-US" altLang="zh-CN" sz="2400" dirty="0"/>
          </a:p>
          <a:p>
            <a:pPr>
              <a:lnSpc>
                <a:spcPct val="150000"/>
              </a:lnSpc>
            </a:pPr>
            <a:r>
              <a:rPr lang="zh-CN" altLang="en-US" sz="2400" dirty="0">
                <a:solidFill>
                  <a:srgbClr val="FF0000"/>
                </a:solidFill>
              </a:rPr>
              <a:t>构架</a:t>
            </a:r>
            <a:r>
              <a:rPr lang="zh-CN" altLang="en-US" sz="2400" dirty="0"/>
              <a:t>：指</a:t>
            </a:r>
            <a:r>
              <a:rPr lang="en-US" altLang="zh-CN" sz="2400" dirty="0"/>
              <a:t>CPU</a:t>
            </a:r>
            <a:r>
              <a:rPr lang="zh-CN" altLang="en-US" sz="2400" dirty="0"/>
              <a:t>的设计体系结构，它定义了</a:t>
            </a:r>
            <a:r>
              <a:rPr lang="en-US" altLang="zh-CN" sz="2400" dirty="0"/>
              <a:t>CPU</a:t>
            </a:r>
            <a:r>
              <a:rPr lang="zh-CN" altLang="en-US" sz="2400" dirty="0"/>
              <a:t>如何执行指令、管理内存和其他资源、以及与外部设备进行通信等基本功能。</a:t>
            </a:r>
            <a:endParaRPr lang="zh-CN" altLang="en-US" sz="2800" dirty="0"/>
          </a:p>
        </p:txBody>
      </p:sp>
      <p:sp>
        <p:nvSpPr>
          <p:cNvPr id="5" name="Rectangle 4"/>
          <p:cNvSpPr txBox="1">
            <a:spLocks noChangeArrowheads="1"/>
          </p:cNvSpPr>
          <p:nvPr/>
        </p:nvSpPr>
        <p:spPr bwMode="auto">
          <a:xfrm>
            <a:off x="46567" y="28576"/>
            <a:ext cx="10972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zh-CN" altLang="en-US" kern="0" dirty="0"/>
              <a:t>微处理器</a:t>
            </a:r>
            <a:endParaRPr lang="zh-CN" altLang="en-US" kern="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FD2AF57-C75C-4036-834D-70588EE7D4D2}"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72706" name="Rectangle 2"/>
          <p:cNvSpPr>
            <a:spLocks noGrp="1" noChangeArrowheads="1"/>
          </p:cNvSpPr>
          <p:nvPr>
            <p:ph type="title" idx="4294967295"/>
          </p:nvPr>
        </p:nvSpPr>
        <p:spPr>
          <a:xfrm>
            <a:off x="263352" y="764704"/>
            <a:ext cx="8229600" cy="638175"/>
          </a:xfrm>
        </p:spPr>
        <p:txBody>
          <a:bodyPr/>
          <a:lstStyle/>
          <a:p>
            <a:pPr eaLnBrk="1" hangingPunct="1"/>
            <a:r>
              <a:rPr lang="en-US" altLang="zh-CN" sz="2800" b="0" dirty="0">
                <a:latin typeface="Times New Roman" panose="02020603050405020304" pitchFamily="18" charset="0"/>
                <a:ea typeface="+mn-ea"/>
                <a:cs typeface="Times New Roman" panose="02020603050405020304" pitchFamily="18" charset="0"/>
              </a:rPr>
              <a:t>ARM</a:t>
            </a:r>
            <a:r>
              <a:rPr lang="zh-CN" altLang="en-US" sz="2800" b="0" dirty="0">
                <a:latin typeface="Times New Roman" panose="02020603050405020304" pitchFamily="18" charset="0"/>
                <a:ea typeface="+mn-ea"/>
                <a:cs typeface="Times New Roman" panose="02020603050405020304" pitchFamily="18" charset="0"/>
              </a:rPr>
              <a:t>的</a:t>
            </a:r>
            <a:r>
              <a:rPr lang="en-US" altLang="zh-CN" sz="2800" b="0" dirty="0">
                <a:latin typeface="Times New Roman" panose="02020603050405020304" pitchFamily="18" charset="0"/>
                <a:ea typeface="+mn-ea"/>
                <a:cs typeface="Times New Roman" panose="02020603050405020304" pitchFamily="18" charset="0"/>
              </a:rPr>
              <a:t>LDR</a:t>
            </a:r>
            <a:r>
              <a:rPr lang="zh-CN" altLang="en-US" sz="2800" b="0" dirty="0">
                <a:latin typeface="Times New Roman" panose="02020603050405020304" pitchFamily="18" charset="0"/>
                <a:ea typeface="+mn-ea"/>
                <a:cs typeface="Times New Roman" panose="02020603050405020304" pitchFamily="18" charset="0"/>
              </a:rPr>
              <a:t>流水线 </a:t>
            </a:r>
            <a:endParaRPr lang="zh-CN" altLang="en-US" sz="2800" b="0" dirty="0">
              <a:latin typeface="Times New Roman" panose="02020603050405020304" pitchFamily="18" charset="0"/>
              <a:ea typeface="+mn-ea"/>
              <a:cs typeface="Times New Roman" panose="02020603050405020304" pitchFamily="18" charset="0"/>
            </a:endParaRPr>
          </a:p>
        </p:txBody>
      </p:sp>
      <p:pic>
        <p:nvPicPr>
          <p:cNvPr id="7270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0" y="1676400"/>
            <a:ext cx="7696200" cy="450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处理器系列主要产品</a:t>
            </a:r>
            <a:endParaRPr lang="zh-CN" altLang="en-US" kern="0"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FD2AF57-C75C-4036-834D-70588EE7D4D2}"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文本框 3"/>
          <p:cNvSpPr txBox="1"/>
          <p:nvPr/>
        </p:nvSpPr>
        <p:spPr>
          <a:xfrm>
            <a:off x="1055440" y="1340768"/>
            <a:ext cx="1107996" cy="461665"/>
          </a:xfrm>
          <a:prstGeom prst="rect">
            <a:avLst/>
          </a:prstGeom>
          <a:noFill/>
        </p:spPr>
        <p:txBody>
          <a:bodyPr wrap="none" rtlCol="0">
            <a:spAutoFit/>
          </a:bodyPr>
          <a:lstStyle/>
          <a:p>
            <a:r>
              <a:rPr lang="zh-CN" altLang="en-US" sz="2400" dirty="0">
                <a:solidFill>
                  <a:srgbClr val="0070C0"/>
                </a:solidFill>
              </a:rPr>
              <a:t>思考题</a:t>
            </a:r>
            <a:endParaRPr lang="zh-CN" altLang="en-US" sz="2400" dirty="0">
              <a:solidFill>
                <a:srgbClr val="0070C0"/>
              </a:solidFill>
            </a:endParaRPr>
          </a:p>
        </p:txBody>
      </p:sp>
      <p:sp>
        <p:nvSpPr>
          <p:cNvPr id="5" name="文本框 4"/>
          <p:cNvSpPr txBox="1"/>
          <p:nvPr/>
        </p:nvSpPr>
        <p:spPr>
          <a:xfrm>
            <a:off x="1847528" y="2096154"/>
            <a:ext cx="7128792" cy="1881990"/>
          </a:xfrm>
          <a:prstGeom prst="rect">
            <a:avLst/>
          </a:prstGeom>
          <a:noFill/>
        </p:spPr>
        <p:txBody>
          <a:bodyPr wrap="square" rtlCol="0">
            <a:spAutoFit/>
          </a:bodyPr>
          <a:lstStyle/>
          <a:p>
            <a:pPr algn="just">
              <a:lnSpc>
                <a:spcPct val="150000"/>
              </a:lnSpc>
            </a:pPr>
            <a:r>
              <a:rPr lang="zh-CN" altLang="en-US" sz="2000" dirty="0"/>
              <a:t>设指令由取指、分析、执行</a:t>
            </a:r>
            <a:r>
              <a:rPr lang="en-US" altLang="zh-CN" sz="2000" dirty="0"/>
              <a:t>3</a:t>
            </a:r>
            <a:r>
              <a:rPr lang="zh-CN" altLang="en-US" sz="2000" dirty="0"/>
              <a:t>个子部件完成，每个子部件的工作周期均为</a:t>
            </a:r>
            <a:r>
              <a:rPr lang="en-US" altLang="zh-CN" sz="2000" dirty="0"/>
              <a:t>Dt,</a:t>
            </a:r>
            <a:r>
              <a:rPr lang="zh-CN" altLang="en-US" sz="2000" dirty="0"/>
              <a:t>采用常规标量单流水线处理机。若连续执行</a:t>
            </a:r>
            <a:r>
              <a:rPr lang="en-US" altLang="zh-CN" sz="2000" dirty="0"/>
              <a:t>10</a:t>
            </a:r>
            <a:r>
              <a:rPr lang="zh-CN" altLang="en-US" sz="2000" dirty="0"/>
              <a:t>条指令，则共需要时间（）</a:t>
            </a:r>
            <a:r>
              <a:rPr lang="en-US" altLang="zh-CN" sz="2000" dirty="0"/>
              <a:t>Dt</a:t>
            </a:r>
            <a:r>
              <a:rPr lang="zh-CN" altLang="en-US" sz="2000" dirty="0"/>
              <a:t>？</a:t>
            </a:r>
            <a:endParaRPr lang="en-US" altLang="zh-CN" sz="2000" dirty="0"/>
          </a:p>
          <a:p>
            <a:pPr algn="just">
              <a:lnSpc>
                <a:spcPct val="150000"/>
              </a:lnSpc>
            </a:pPr>
            <a:r>
              <a:rPr lang="en-US" altLang="zh-CN" sz="2000" dirty="0"/>
              <a:t>          A. 8                 B.10               C.12               D.14</a:t>
            </a:r>
            <a:endParaRPr lang="zh-CN" altLang="en-US" sz="2000" dirty="0"/>
          </a:p>
        </p:txBody>
      </p:sp>
      <p:sp>
        <p:nvSpPr>
          <p:cNvPr id="6"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处理器系列主要产品</a:t>
            </a:r>
            <a:endParaRPr lang="zh-CN" altLang="en-US" kern="0"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矩形 4"/>
          <p:cNvSpPr>
            <a:spLocks noChangeArrowheads="1"/>
          </p:cNvSpPr>
          <p:nvPr/>
        </p:nvSpPr>
        <p:spPr bwMode="auto">
          <a:xfrm>
            <a:off x="155340" y="620688"/>
            <a:ext cx="11881320" cy="531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800" b="0" dirty="0">
                <a:latin typeface="Times New Roman" panose="02020603050405020304" pitchFamily="18" charset="0"/>
                <a:ea typeface="+mn-ea"/>
                <a:cs typeface="Times New Roman" panose="02020603050405020304" pitchFamily="18" charset="0"/>
              </a:rPr>
              <a:t>2.ARM9</a:t>
            </a:r>
            <a:r>
              <a:rPr lang="zh-CN" altLang="en-US" sz="2800" b="0" dirty="0">
                <a:latin typeface="Times New Roman" panose="02020603050405020304" pitchFamily="18" charset="0"/>
                <a:ea typeface="+mn-ea"/>
                <a:cs typeface="Times New Roman" panose="02020603050405020304" pitchFamily="18" charset="0"/>
              </a:rPr>
              <a:t>系列和</a:t>
            </a:r>
            <a:r>
              <a:rPr lang="en-US" altLang="zh-CN" sz="2800" b="0" dirty="0">
                <a:latin typeface="Times New Roman" panose="02020603050405020304" pitchFamily="18" charset="0"/>
                <a:ea typeface="+mn-ea"/>
                <a:cs typeface="Times New Roman" panose="02020603050405020304" pitchFamily="18" charset="0"/>
              </a:rPr>
              <a:t>ARM9E</a:t>
            </a:r>
            <a:r>
              <a:rPr lang="zh-CN" altLang="en-US" sz="2800" b="0" dirty="0">
                <a:latin typeface="Times New Roman" panose="02020603050405020304" pitchFamily="18" charset="0"/>
                <a:ea typeface="+mn-ea"/>
                <a:cs typeface="Times New Roman" panose="02020603050405020304" pitchFamily="18" charset="0"/>
              </a:rPr>
              <a:t>系列</a:t>
            </a:r>
            <a:endParaRPr lang="en-US" altLang="zh-CN" sz="2800" b="0" dirty="0">
              <a:latin typeface="Times New Roman" panose="02020603050405020304" pitchFamily="18" charset="0"/>
              <a:ea typeface="+mn-ea"/>
              <a:cs typeface="Times New Roman" panose="02020603050405020304" pitchFamily="18" charset="0"/>
            </a:endParaRPr>
          </a:p>
          <a:p>
            <a:pPr algn="just" eaLnBrk="1" hangingPunct="1">
              <a:lnSpc>
                <a:spcPct val="150000"/>
              </a:lnSpc>
              <a:spcBef>
                <a:spcPct val="0"/>
              </a:spcBef>
              <a:buClrTx/>
              <a:buFontTx/>
              <a:buNone/>
            </a:pPr>
            <a:r>
              <a:rPr lang="en-US" altLang="zh-CN" sz="2000" dirty="0">
                <a:solidFill>
                  <a:srgbClr val="FF0000"/>
                </a:solidFill>
              </a:rPr>
              <a:t>        ARM9</a:t>
            </a:r>
            <a:r>
              <a:rPr lang="zh-CN" altLang="en-US" sz="2000" dirty="0">
                <a:solidFill>
                  <a:srgbClr val="FF0000"/>
                </a:solidFill>
              </a:rPr>
              <a:t>采用哈佛体系结构，指令和数据分开存放于不同的存储器，分别采用各自的总线进行传输。</a:t>
            </a:r>
            <a:endParaRPr lang="en-US" altLang="zh-CN" sz="2000" b="0" dirty="0"/>
          </a:p>
          <a:p>
            <a:pPr algn="just" eaLnBrk="1" hangingPunct="1">
              <a:lnSpc>
                <a:spcPct val="150000"/>
              </a:lnSpc>
              <a:spcBef>
                <a:spcPct val="0"/>
              </a:spcBef>
              <a:buClrTx/>
              <a:buFontTx/>
              <a:buNone/>
            </a:pPr>
            <a:r>
              <a:rPr lang="en-US" altLang="zh-CN" sz="2000" b="0" dirty="0"/>
              <a:t>        ARM9TDMI</a:t>
            </a:r>
            <a:r>
              <a:rPr lang="zh-CN" altLang="en-US" sz="2000" b="0" dirty="0"/>
              <a:t>相比</a:t>
            </a:r>
            <a:r>
              <a:rPr lang="en-US" altLang="zh-CN" sz="2000" b="0" dirty="0"/>
              <a:t>ARM7TDMI</a:t>
            </a:r>
            <a:r>
              <a:rPr lang="zh-CN" altLang="en-US" sz="2000" b="0" dirty="0"/>
              <a:t>，将</a:t>
            </a:r>
            <a:r>
              <a:rPr lang="zh-CN" altLang="en-US" sz="2000" dirty="0">
                <a:solidFill>
                  <a:srgbClr val="FF0000"/>
                </a:solidFill>
              </a:rPr>
              <a:t>流水级数提高到五级</a:t>
            </a:r>
            <a:r>
              <a:rPr lang="zh-CN" altLang="en-US" sz="2000" b="0" dirty="0"/>
              <a:t>从而增加了处理器的时钟频率，并使用指令和数据存储器分开的哈佛结构以改善</a:t>
            </a:r>
            <a:r>
              <a:rPr lang="en-US" altLang="zh-CN" sz="2000" b="0" dirty="0"/>
              <a:t>CPI</a:t>
            </a:r>
            <a:r>
              <a:rPr lang="zh-CN" altLang="en-US" sz="2000" b="0" dirty="0"/>
              <a:t>和提高处理器性能。</a:t>
            </a:r>
            <a:endParaRPr lang="en-US" altLang="zh-CN" sz="2000" b="0" dirty="0"/>
          </a:p>
          <a:p>
            <a:pPr algn="just" eaLnBrk="1" hangingPunct="1">
              <a:lnSpc>
                <a:spcPct val="150000"/>
              </a:lnSpc>
              <a:spcBef>
                <a:spcPct val="0"/>
              </a:spcBef>
              <a:buClrTx/>
              <a:buFontTx/>
              <a:buNone/>
            </a:pPr>
            <a:r>
              <a:rPr lang="zh-CN" altLang="en-US" sz="2000" b="0" dirty="0"/>
              <a:t>       在</a:t>
            </a:r>
            <a:r>
              <a:rPr lang="en-US" altLang="zh-CN" sz="2000" b="0" dirty="0"/>
              <a:t>ARM9TDMI</a:t>
            </a:r>
            <a:r>
              <a:rPr lang="zh-CN" altLang="en-US" sz="2000" b="0" dirty="0"/>
              <a:t>基础上又有</a:t>
            </a:r>
            <a:r>
              <a:rPr lang="en-US" altLang="zh-CN" sz="2000" b="0" dirty="0"/>
              <a:t>ARM920T</a:t>
            </a:r>
            <a:r>
              <a:rPr lang="zh-CN" altLang="en-US" sz="2000" b="0" dirty="0"/>
              <a:t>、</a:t>
            </a:r>
            <a:r>
              <a:rPr lang="en-US" altLang="zh-CN" sz="2000" b="0" dirty="0"/>
              <a:t>ARM940T</a:t>
            </a:r>
            <a:r>
              <a:rPr lang="zh-CN" altLang="en-US" sz="2000" b="0" dirty="0"/>
              <a:t>和</a:t>
            </a:r>
            <a:r>
              <a:rPr lang="en-US" altLang="zh-CN" sz="2000" b="0" dirty="0"/>
              <a:t>ARM922T</a:t>
            </a:r>
            <a:r>
              <a:rPr lang="zh-CN" altLang="en-US" sz="2000" b="0" dirty="0"/>
              <a:t>，其中</a:t>
            </a:r>
            <a:r>
              <a:rPr lang="en-US" altLang="zh-CN" sz="2000" b="0" dirty="0"/>
              <a:t>ARM940T</a:t>
            </a:r>
            <a:r>
              <a:rPr lang="zh-CN" altLang="en-US" sz="2000" b="0" dirty="0"/>
              <a:t>增加了</a:t>
            </a:r>
            <a:r>
              <a:rPr lang="en-US" altLang="zh-CN" sz="2000" b="0" dirty="0"/>
              <a:t>MPU</a:t>
            </a:r>
            <a:r>
              <a:rPr lang="zh-CN" altLang="en-US" sz="2000" b="0" dirty="0"/>
              <a:t>（</a:t>
            </a:r>
            <a:r>
              <a:rPr lang="en-US" altLang="zh-CN" sz="2000" b="0" dirty="0"/>
              <a:t>Memory Protect Unit</a:t>
            </a:r>
            <a:r>
              <a:rPr lang="zh-CN" altLang="en-US" sz="2000" b="0" dirty="0"/>
              <a:t>）和</a:t>
            </a:r>
            <a:r>
              <a:rPr lang="en-US" altLang="zh-CN" sz="2000" b="0" dirty="0"/>
              <a:t>Cache</a:t>
            </a:r>
            <a:r>
              <a:rPr lang="zh-CN" altLang="en-US" sz="2000" b="0" dirty="0"/>
              <a:t>；</a:t>
            </a:r>
            <a:r>
              <a:rPr lang="en-US" altLang="zh-CN" sz="2000" b="0" dirty="0"/>
              <a:t>ARM920T</a:t>
            </a:r>
            <a:r>
              <a:rPr lang="zh-CN" altLang="en-US" sz="2000" b="0" dirty="0"/>
              <a:t>和</a:t>
            </a:r>
            <a:r>
              <a:rPr lang="en-US" altLang="zh-CN" sz="2000" b="0" dirty="0"/>
              <a:t>ARM922T</a:t>
            </a:r>
            <a:r>
              <a:rPr lang="zh-CN" altLang="en-US" sz="2000" b="0" dirty="0"/>
              <a:t>加入了</a:t>
            </a:r>
            <a:r>
              <a:rPr lang="en-US" altLang="zh-CN" sz="2000" b="0" dirty="0"/>
              <a:t>MMU</a:t>
            </a:r>
            <a:r>
              <a:rPr lang="zh-CN" altLang="en-US" sz="2000" b="0" dirty="0"/>
              <a:t>、</a:t>
            </a:r>
            <a:r>
              <a:rPr lang="en-US" altLang="zh-CN" sz="2000" b="0" dirty="0"/>
              <a:t>Cache</a:t>
            </a:r>
            <a:r>
              <a:rPr lang="zh-CN" altLang="en-US" sz="2000" b="0" dirty="0"/>
              <a:t>和</a:t>
            </a:r>
            <a:r>
              <a:rPr lang="en-US" altLang="zh-CN" sz="2000" b="0" dirty="0"/>
              <a:t>ETM9</a:t>
            </a:r>
            <a:r>
              <a:rPr lang="zh-CN" altLang="en-US" sz="2000" b="0" dirty="0"/>
              <a:t>，从而更好的支持像</a:t>
            </a:r>
            <a:r>
              <a:rPr lang="en-US" altLang="zh-CN" sz="2000" b="0" dirty="0"/>
              <a:t>Linux</a:t>
            </a:r>
            <a:r>
              <a:rPr lang="zh-CN" altLang="en-US" sz="2000" b="0" dirty="0"/>
              <a:t>和</a:t>
            </a:r>
            <a:r>
              <a:rPr lang="en-US" altLang="zh-CN" sz="2000" b="0" dirty="0"/>
              <a:t>WinCE</a:t>
            </a:r>
            <a:r>
              <a:rPr lang="zh-CN" altLang="en-US" sz="2000" b="0" dirty="0"/>
              <a:t>这样的多线程、多任务操作系统。</a:t>
            </a:r>
            <a:endParaRPr lang="en-US" altLang="zh-CN" sz="2000" b="0" dirty="0"/>
          </a:p>
          <a:p>
            <a:pPr algn="just" eaLnBrk="1" hangingPunct="1">
              <a:lnSpc>
                <a:spcPct val="150000"/>
              </a:lnSpc>
              <a:spcBef>
                <a:spcPct val="0"/>
              </a:spcBef>
              <a:buClrTx/>
              <a:buFontTx/>
              <a:buNone/>
            </a:pPr>
            <a:r>
              <a:rPr lang="en-US" altLang="zh-CN" sz="2000" b="0" dirty="0"/>
              <a:t>       ARM9E</a:t>
            </a:r>
            <a:r>
              <a:rPr lang="zh-CN" altLang="en-US" sz="2000" b="0" dirty="0"/>
              <a:t>系列属于</a:t>
            </a:r>
            <a:r>
              <a:rPr lang="en-US" altLang="zh-CN" sz="2000" b="0" dirty="0"/>
              <a:t>ARM v5TE</a:t>
            </a:r>
            <a:r>
              <a:rPr lang="zh-CN" altLang="en-US" sz="2000" b="0" dirty="0"/>
              <a:t>，其中</a:t>
            </a:r>
            <a:r>
              <a:rPr lang="en-US" altLang="zh-CN" sz="2000" b="0" dirty="0"/>
              <a:t>ARM926EJ-S</a:t>
            </a:r>
            <a:r>
              <a:rPr lang="zh-CN" altLang="en-US" sz="2000" b="0" dirty="0"/>
              <a:t>是最具代表性的。</a:t>
            </a:r>
            <a:r>
              <a:rPr lang="zh-CN" altLang="en-US" sz="2000" dirty="0">
                <a:solidFill>
                  <a:srgbClr val="FF0000"/>
                </a:solidFill>
              </a:rPr>
              <a:t>通过</a:t>
            </a:r>
            <a:r>
              <a:rPr lang="en-US" altLang="zh-CN" sz="2000" dirty="0">
                <a:solidFill>
                  <a:srgbClr val="FF0000"/>
                </a:solidFill>
              </a:rPr>
              <a:t>DSP</a:t>
            </a:r>
            <a:r>
              <a:rPr lang="zh-CN" altLang="en-US" sz="2000" dirty="0">
                <a:solidFill>
                  <a:srgbClr val="FF0000"/>
                </a:solidFill>
              </a:rPr>
              <a:t>和</a:t>
            </a:r>
            <a:r>
              <a:rPr lang="en-US" altLang="zh-CN" sz="2000" dirty="0">
                <a:solidFill>
                  <a:srgbClr val="FF0000"/>
                </a:solidFill>
              </a:rPr>
              <a:t>Java</a:t>
            </a:r>
            <a:r>
              <a:rPr lang="zh-CN" altLang="en-US" sz="2000" dirty="0">
                <a:solidFill>
                  <a:srgbClr val="FF0000"/>
                </a:solidFill>
              </a:rPr>
              <a:t>的指令扩展，可获得</a:t>
            </a:r>
            <a:r>
              <a:rPr lang="en-US" altLang="zh-CN" sz="2000" dirty="0">
                <a:solidFill>
                  <a:srgbClr val="FF0000"/>
                </a:solidFill>
              </a:rPr>
              <a:t>70</a:t>
            </a:r>
            <a:r>
              <a:rPr lang="zh-CN" altLang="en-US" sz="2000" dirty="0">
                <a:solidFill>
                  <a:srgbClr val="FF0000"/>
                </a:solidFill>
              </a:rPr>
              <a:t>％的</a:t>
            </a:r>
            <a:r>
              <a:rPr lang="en-US" altLang="zh-CN" sz="2000" dirty="0">
                <a:solidFill>
                  <a:srgbClr val="FF0000"/>
                </a:solidFill>
              </a:rPr>
              <a:t>DSP</a:t>
            </a:r>
            <a:r>
              <a:rPr lang="zh-CN" altLang="en-US" sz="2000" dirty="0">
                <a:solidFill>
                  <a:srgbClr val="FF0000"/>
                </a:solidFill>
              </a:rPr>
              <a:t>处理能力和</a:t>
            </a:r>
            <a:r>
              <a:rPr lang="en-US" altLang="zh-CN" sz="2000" dirty="0">
                <a:solidFill>
                  <a:srgbClr val="FF0000"/>
                </a:solidFill>
              </a:rPr>
              <a:t>8</a:t>
            </a:r>
            <a:r>
              <a:rPr lang="zh-CN" altLang="en-US" sz="2000" dirty="0">
                <a:solidFill>
                  <a:srgbClr val="FF0000"/>
                </a:solidFill>
              </a:rPr>
              <a:t>倍的</a:t>
            </a:r>
            <a:r>
              <a:rPr lang="en-US" altLang="zh-CN" sz="2000" dirty="0">
                <a:solidFill>
                  <a:srgbClr val="FF0000"/>
                </a:solidFill>
              </a:rPr>
              <a:t>Java</a:t>
            </a:r>
            <a:r>
              <a:rPr lang="zh-CN" altLang="en-US" sz="2000" dirty="0">
                <a:solidFill>
                  <a:srgbClr val="FF0000"/>
                </a:solidFill>
              </a:rPr>
              <a:t>处理性能提升。</a:t>
            </a:r>
            <a:r>
              <a:rPr lang="zh-CN" altLang="en-US" sz="2000" b="0" dirty="0"/>
              <a:t>另外分开的指令和数据</a:t>
            </a:r>
            <a:r>
              <a:rPr lang="en-US" altLang="zh-CN" sz="2000" b="0" dirty="0"/>
              <a:t>Cache</a:t>
            </a:r>
            <a:r>
              <a:rPr lang="zh-CN" altLang="en-US" sz="2000" b="0" dirty="0"/>
              <a:t>结构进一步提升了软件性能；指令和数据</a:t>
            </a:r>
            <a:r>
              <a:rPr lang="en-US" altLang="zh-CN" sz="2000" b="0" dirty="0"/>
              <a:t>TCM</a:t>
            </a:r>
            <a:r>
              <a:rPr lang="zh-CN" altLang="en-US" sz="2000" b="0" dirty="0"/>
              <a:t>（</a:t>
            </a:r>
            <a:r>
              <a:rPr lang="en-US" altLang="zh-CN" sz="2000" b="0" dirty="0"/>
              <a:t>Tightly Couple Memory</a:t>
            </a:r>
            <a:r>
              <a:rPr lang="zh-CN" altLang="en-US" sz="2000" b="0" dirty="0"/>
              <a:t>：紧耦合存储器）接口支持零等待访问存储器；双</a:t>
            </a:r>
            <a:r>
              <a:rPr lang="en-US" altLang="zh-CN" sz="2000" b="0" dirty="0"/>
              <a:t>AMBA AHB</a:t>
            </a:r>
            <a:r>
              <a:rPr lang="zh-CN" altLang="en-US" sz="2000" b="0" dirty="0"/>
              <a:t>总线接口等。</a:t>
            </a:r>
            <a:endParaRPr lang="en-US" altLang="zh-CN" sz="20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626FB0D-B862-4DDA-9AB3-E322898907DC}"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处理器系列主要产品</a:t>
            </a:r>
            <a:endParaRPr lang="zh-CN" altLang="en-US" kern="0"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矩形 1"/>
          <p:cNvSpPr>
            <a:spLocks noChangeArrowheads="1"/>
          </p:cNvSpPr>
          <p:nvPr/>
        </p:nvSpPr>
        <p:spPr bwMode="auto">
          <a:xfrm>
            <a:off x="0" y="844767"/>
            <a:ext cx="11906000" cy="5260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64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800" b="0" dirty="0">
                <a:latin typeface="Times New Roman" panose="02020603050405020304" pitchFamily="18" charset="0"/>
                <a:ea typeface="+mn-ea"/>
                <a:cs typeface="Times New Roman" panose="02020603050405020304" pitchFamily="18" charset="0"/>
              </a:rPr>
              <a:t>ARM9</a:t>
            </a:r>
            <a:r>
              <a:rPr lang="zh-CN" altLang="en-US" sz="2800" b="0" dirty="0">
                <a:latin typeface="Times New Roman" panose="02020603050405020304" pitchFamily="18" charset="0"/>
                <a:ea typeface="+mn-ea"/>
                <a:cs typeface="Times New Roman" panose="02020603050405020304" pitchFamily="18" charset="0"/>
              </a:rPr>
              <a:t>处理器的主要特点：</a:t>
            </a:r>
            <a:endParaRPr lang="zh-CN" altLang="en-US" sz="2800" b="0" dirty="0">
              <a:latin typeface="Times New Roman" panose="02020603050405020304" pitchFamily="18" charset="0"/>
              <a:ea typeface="+mn-ea"/>
              <a:cs typeface="Times New Roman" panose="02020603050405020304" pitchFamily="18" charset="0"/>
            </a:endParaRPr>
          </a:p>
          <a:p>
            <a:pPr eaLnBrk="1" hangingPunct="1">
              <a:lnSpc>
                <a:spcPct val="150000"/>
              </a:lnSpc>
              <a:spcBef>
                <a:spcPct val="0"/>
              </a:spcBef>
              <a:buClrTx/>
              <a:buFontTx/>
              <a:buNone/>
            </a:pPr>
            <a:r>
              <a:rPr lang="en-US" altLang="zh-CN" sz="2200" b="0" dirty="0"/>
              <a:t>(1) 32bit</a:t>
            </a:r>
            <a:r>
              <a:rPr lang="zh-CN" altLang="en-US" sz="2200" b="0" dirty="0"/>
              <a:t>定点</a:t>
            </a:r>
            <a:r>
              <a:rPr lang="en-US" altLang="zh-CN" sz="2200" b="0" dirty="0"/>
              <a:t>RISC</a:t>
            </a:r>
            <a:r>
              <a:rPr lang="zh-CN" altLang="en-US" sz="2200" b="0" dirty="0"/>
              <a:t>处理器，改进型</a:t>
            </a:r>
            <a:r>
              <a:rPr lang="en-US" altLang="zh-CN" sz="2200" b="0" dirty="0"/>
              <a:t>ARM/Thumb</a:t>
            </a:r>
            <a:r>
              <a:rPr lang="zh-CN" altLang="en-US" sz="2200" b="0" dirty="0"/>
              <a:t>代码交织，增强性乘法器设计。支持实时（</a:t>
            </a:r>
            <a:r>
              <a:rPr lang="en-US" altLang="zh-CN" sz="2200" b="0" dirty="0"/>
              <a:t>real-time</a:t>
            </a:r>
            <a:r>
              <a:rPr lang="zh-CN" altLang="en-US" sz="2200" b="0" dirty="0"/>
              <a:t>）调试；</a:t>
            </a:r>
            <a:endParaRPr lang="zh-CN" altLang="en-US" sz="2200" b="0" dirty="0"/>
          </a:p>
          <a:p>
            <a:pPr eaLnBrk="1" hangingPunct="1">
              <a:lnSpc>
                <a:spcPct val="150000"/>
              </a:lnSpc>
              <a:spcBef>
                <a:spcPct val="0"/>
              </a:spcBef>
              <a:buClrTx/>
              <a:buFontTx/>
              <a:buNone/>
            </a:pPr>
            <a:r>
              <a:rPr lang="en-US" altLang="zh-CN" sz="2200" b="0" dirty="0"/>
              <a:t>(2)</a:t>
            </a:r>
            <a:r>
              <a:rPr lang="zh-CN" altLang="en-US" sz="2200" b="0" dirty="0"/>
              <a:t>片内指令和数据</a:t>
            </a:r>
            <a:r>
              <a:rPr lang="en-US" altLang="zh-CN" sz="2200" b="0" dirty="0"/>
              <a:t>SRAM</a:t>
            </a:r>
            <a:r>
              <a:rPr lang="zh-CN" altLang="en-US" sz="2200" b="0" dirty="0"/>
              <a:t>，而且指令和数据的存储器容量可调；</a:t>
            </a:r>
            <a:endParaRPr lang="zh-CN" altLang="en-US" sz="2200" b="0" dirty="0"/>
          </a:p>
          <a:p>
            <a:pPr eaLnBrk="1" hangingPunct="1">
              <a:lnSpc>
                <a:spcPct val="150000"/>
              </a:lnSpc>
              <a:spcBef>
                <a:spcPct val="0"/>
              </a:spcBef>
              <a:buClrTx/>
              <a:buFontTx/>
              <a:buNone/>
            </a:pPr>
            <a:r>
              <a:rPr lang="en-US" altLang="zh-CN" sz="2200" b="0" dirty="0"/>
              <a:t>(3) </a:t>
            </a:r>
            <a:r>
              <a:rPr lang="zh-CN" altLang="en-US" sz="2200" b="0" dirty="0"/>
              <a:t>片内指令和数据高速缓冲器（</a:t>
            </a:r>
            <a:r>
              <a:rPr lang="en-US" altLang="zh-CN" sz="2200" b="0" dirty="0"/>
              <a:t>cache</a:t>
            </a:r>
            <a:r>
              <a:rPr lang="zh-CN" altLang="en-US" sz="2200" b="0" dirty="0"/>
              <a:t>）容量从</a:t>
            </a:r>
            <a:r>
              <a:rPr lang="en-US" altLang="zh-CN" sz="2200" b="0" dirty="0"/>
              <a:t>4K</a:t>
            </a:r>
            <a:r>
              <a:rPr lang="zh-CN" altLang="en-US" sz="2200" b="0" dirty="0"/>
              <a:t>字节到</a:t>
            </a:r>
            <a:r>
              <a:rPr lang="en-US" altLang="zh-CN" sz="2200" b="0" dirty="0"/>
              <a:t>1M</a:t>
            </a:r>
            <a:r>
              <a:rPr lang="zh-CN" altLang="en-US" sz="2200" b="0" dirty="0"/>
              <a:t>字节；</a:t>
            </a:r>
            <a:endParaRPr lang="zh-CN" altLang="en-US" sz="2200" b="0" dirty="0"/>
          </a:p>
          <a:p>
            <a:pPr eaLnBrk="1" hangingPunct="1">
              <a:lnSpc>
                <a:spcPct val="150000"/>
              </a:lnSpc>
              <a:spcBef>
                <a:spcPct val="0"/>
              </a:spcBef>
              <a:buClrTx/>
              <a:buFontTx/>
              <a:buNone/>
            </a:pPr>
            <a:r>
              <a:rPr lang="en-US" altLang="zh-CN" sz="2200" b="0" dirty="0"/>
              <a:t>(4) </a:t>
            </a:r>
            <a:r>
              <a:rPr lang="zh-CN" altLang="en-US" sz="2200" b="0" dirty="0"/>
              <a:t>设置保护单元（</a:t>
            </a:r>
            <a:r>
              <a:rPr lang="en-US" altLang="zh-CN" sz="2200" b="0" dirty="0"/>
              <a:t>protection unit</a:t>
            </a:r>
            <a:r>
              <a:rPr lang="zh-CN" altLang="en-US" sz="2200" b="0" dirty="0"/>
              <a:t>），非常适合嵌入式系统应用中对存储器进行分段和保护；</a:t>
            </a:r>
            <a:endParaRPr lang="zh-CN" altLang="en-US" sz="2200" b="0" dirty="0"/>
          </a:p>
          <a:p>
            <a:pPr eaLnBrk="1" hangingPunct="1">
              <a:lnSpc>
                <a:spcPct val="150000"/>
              </a:lnSpc>
              <a:spcBef>
                <a:spcPct val="0"/>
              </a:spcBef>
              <a:buClrTx/>
              <a:buFontTx/>
              <a:buNone/>
            </a:pPr>
            <a:r>
              <a:rPr lang="en-US" altLang="zh-CN" sz="2200" b="0" dirty="0"/>
              <a:t>(5) </a:t>
            </a:r>
            <a:r>
              <a:rPr lang="zh-CN" altLang="en-US" sz="2200" b="0" dirty="0"/>
              <a:t>采用</a:t>
            </a:r>
            <a:r>
              <a:rPr lang="en-US" altLang="zh-CN" sz="2200" b="0" dirty="0"/>
              <a:t>AMBA AHB</a:t>
            </a:r>
            <a:r>
              <a:rPr lang="zh-CN" altLang="en-US" sz="2200" b="0" dirty="0"/>
              <a:t>总线接口，为外部设备提供统一的地址和数据总线；</a:t>
            </a:r>
            <a:endParaRPr lang="zh-CN" altLang="en-US" sz="2200" b="0" dirty="0"/>
          </a:p>
          <a:p>
            <a:pPr eaLnBrk="1" hangingPunct="1">
              <a:lnSpc>
                <a:spcPct val="150000"/>
              </a:lnSpc>
              <a:spcBef>
                <a:spcPct val="0"/>
              </a:spcBef>
              <a:buClrTx/>
              <a:buFontTx/>
              <a:buNone/>
            </a:pPr>
            <a:r>
              <a:rPr lang="en-US" altLang="zh-CN" sz="2200" b="0" dirty="0"/>
              <a:t>(6) </a:t>
            </a:r>
            <a:r>
              <a:rPr lang="zh-CN" altLang="en-US" sz="2200" b="0" dirty="0"/>
              <a:t>支持外部协处理器，指令和数据总线有简单的握手信令支持；</a:t>
            </a:r>
            <a:endParaRPr lang="zh-CN" altLang="en-US" sz="2200" b="0" dirty="0"/>
          </a:p>
          <a:p>
            <a:pPr eaLnBrk="1" hangingPunct="1">
              <a:lnSpc>
                <a:spcPct val="150000"/>
              </a:lnSpc>
              <a:spcBef>
                <a:spcPct val="0"/>
              </a:spcBef>
              <a:buClrTx/>
              <a:buFontTx/>
              <a:buNone/>
            </a:pPr>
            <a:r>
              <a:rPr lang="en-US" altLang="zh-CN" sz="2200" b="0" dirty="0"/>
              <a:t>(7) </a:t>
            </a:r>
            <a:r>
              <a:rPr lang="zh-CN" altLang="en-US" sz="2200" b="0" dirty="0"/>
              <a:t>支持标准基本逻辑单元扫描测试方法，而且支持</a:t>
            </a:r>
            <a:r>
              <a:rPr lang="en-US" altLang="zh-CN" sz="2200" b="0" dirty="0"/>
              <a:t>BIST(built-in-self-test</a:t>
            </a:r>
            <a:r>
              <a:rPr lang="zh-CN" altLang="en-US" sz="2200" b="0" dirty="0"/>
              <a:t>）；</a:t>
            </a:r>
            <a:endParaRPr lang="zh-CN" altLang="en-US" sz="2200" b="0" dirty="0"/>
          </a:p>
          <a:p>
            <a:pPr eaLnBrk="1" hangingPunct="1">
              <a:lnSpc>
                <a:spcPct val="150000"/>
              </a:lnSpc>
              <a:spcBef>
                <a:spcPct val="0"/>
              </a:spcBef>
              <a:buClrTx/>
              <a:buFontTx/>
              <a:buNone/>
            </a:pPr>
            <a:r>
              <a:rPr lang="en-US" altLang="zh-CN" sz="2200" b="0" dirty="0"/>
              <a:t>(8) </a:t>
            </a:r>
            <a:r>
              <a:rPr lang="zh-CN" altLang="en-US" sz="2200" b="0" dirty="0"/>
              <a:t>支持嵌入式跟踪宏单元，支持实时跟踪指令和数据。</a:t>
            </a:r>
            <a:endParaRPr lang="zh-CN" altLang="en-US"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0E31C0E-E587-49A7-890B-BB7312ADD8CA}"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处理器系列主要产品</a:t>
            </a:r>
            <a:endParaRPr lang="zh-CN" altLang="en-US" kern="0"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4"/>
          <p:cNvSpPr>
            <a:spLocks noChangeArrowheads="1"/>
          </p:cNvSpPr>
          <p:nvPr/>
        </p:nvSpPr>
        <p:spPr bwMode="auto">
          <a:xfrm>
            <a:off x="191344" y="764704"/>
            <a:ext cx="11809312" cy="475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800" dirty="0">
                <a:latin typeface="Times New Roman" panose="02020603050405020304" pitchFamily="18" charset="0"/>
                <a:ea typeface="+mn-ea"/>
                <a:cs typeface="Times New Roman" panose="02020603050405020304" pitchFamily="18" charset="0"/>
              </a:rPr>
              <a:t>3.ARM11</a:t>
            </a:r>
            <a:r>
              <a:rPr lang="zh-CN" altLang="en-US" sz="2800" dirty="0">
                <a:latin typeface="Times New Roman" panose="02020603050405020304" pitchFamily="18" charset="0"/>
                <a:ea typeface="+mn-ea"/>
                <a:cs typeface="Times New Roman" panose="02020603050405020304" pitchFamily="18" charset="0"/>
              </a:rPr>
              <a:t>系列</a:t>
            </a:r>
            <a:endParaRPr lang="zh-CN" altLang="en-US" sz="2800" b="0" dirty="0">
              <a:latin typeface="Times New Roman" panose="02020603050405020304" pitchFamily="18" charset="0"/>
              <a:ea typeface="+mn-ea"/>
              <a:cs typeface="Times New Roman" panose="02020603050405020304" pitchFamily="18" charset="0"/>
            </a:endParaRPr>
          </a:p>
          <a:p>
            <a:pPr algn="just" eaLnBrk="1" hangingPunct="1">
              <a:lnSpc>
                <a:spcPct val="150000"/>
              </a:lnSpc>
              <a:spcBef>
                <a:spcPct val="0"/>
              </a:spcBef>
              <a:buClrTx/>
              <a:buFontTx/>
              <a:buNone/>
            </a:pPr>
            <a:r>
              <a:rPr lang="en-US" altLang="zh-CN" sz="2200" b="0" dirty="0"/>
              <a:t>         ARM11</a:t>
            </a:r>
            <a:r>
              <a:rPr lang="zh-CN" altLang="en-US" sz="2200" b="0" dirty="0"/>
              <a:t>系列主要有</a:t>
            </a:r>
            <a:r>
              <a:rPr lang="en-US" altLang="zh-CN" sz="2200" b="0" dirty="0"/>
              <a:t>ARM1136</a:t>
            </a:r>
            <a:r>
              <a:rPr lang="zh-CN" altLang="en-US" sz="2200" b="0" dirty="0"/>
              <a:t>、</a:t>
            </a:r>
            <a:r>
              <a:rPr lang="en-US" altLang="zh-CN" sz="2200" b="0" dirty="0"/>
              <a:t>ARM1156</a:t>
            </a:r>
            <a:r>
              <a:rPr lang="zh-CN" altLang="en-US" sz="2200" b="0" dirty="0"/>
              <a:t>、</a:t>
            </a:r>
            <a:r>
              <a:rPr lang="en-US" altLang="zh-CN" sz="2200" b="0" dirty="0"/>
              <a:t>ARM1176</a:t>
            </a:r>
            <a:r>
              <a:rPr lang="zh-CN" altLang="en-US" sz="2200" b="0" dirty="0"/>
              <a:t>和</a:t>
            </a:r>
            <a:r>
              <a:rPr lang="en-US" altLang="zh-CN" sz="2200" b="0" dirty="0"/>
              <a:t>ARM11 MP-Core</a:t>
            </a:r>
            <a:r>
              <a:rPr lang="zh-CN" altLang="en-US" sz="2200" b="0" dirty="0"/>
              <a:t>等，它们都是</a:t>
            </a:r>
            <a:r>
              <a:rPr lang="en-US" altLang="zh-CN" sz="2200" b="0" dirty="0"/>
              <a:t>v6</a:t>
            </a:r>
            <a:r>
              <a:rPr lang="zh-CN" altLang="en-US" sz="2200" b="0" dirty="0"/>
              <a:t>体系结构，相比</a:t>
            </a:r>
            <a:r>
              <a:rPr lang="en-US" altLang="zh-CN" sz="2200" b="0" dirty="0"/>
              <a:t>v5</a:t>
            </a:r>
            <a:r>
              <a:rPr lang="zh-CN" altLang="en-US" sz="2200" b="0" dirty="0"/>
              <a:t>系列</a:t>
            </a:r>
            <a:r>
              <a:rPr lang="zh-CN" altLang="en-US" sz="2200" dirty="0">
                <a:solidFill>
                  <a:srgbClr val="FF0000"/>
                </a:solidFill>
              </a:rPr>
              <a:t>增加了</a:t>
            </a:r>
            <a:r>
              <a:rPr lang="en-US" altLang="zh-CN" sz="2200" dirty="0">
                <a:solidFill>
                  <a:srgbClr val="FF0000"/>
                </a:solidFill>
              </a:rPr>
              <a:t>SIMD</a:t>
            </a:r>
            <a:r>
              <a:rPr lang="zh-CN" altLang="en-US" sz="2200" dirty="0">
                <a:solidFill>
                  <a:srgbClr val="FF0000"/>
                </a:solidFill>
              </a:rPr>
              <a:t>多媒体指令，获得</a:t>
            </a:r>
            <a:r>
              <a:rPr lang="en-US" altLang="zh-CN" sz="2200" dirty="0">
                <a:solidFill>
                  <a:srgbClr val="FF0000"/>
                </a:solidFill>
              </a:rPr>
              <a:t>1.75x</a:t>
            </a:r>
            <a:r>
              <a:rPr lang="zh-CN" altLang="en-US" sz="2200" dirty="0">
                <a:solidFill>
                  <a:srgbClr val="FF0000"/>
                </a:solidFill>
              </a:rPr>
              <a:t>多媒体处理能力的提升。</a:t>
            </a:r>
            <a:endParaRPr lang="en-US" altLang="zh-CN" sz="2200" b="0" dirty="0"/>
          </a:p>
          <a:p>
            <a:pPr algn="just" eaLnBrk="1" hangingPunct="1">
              <a:lnSpc>
                <a:spcPct val="150000"/>
              </a:lnSpc>
              <a:spcBef>
                <a:spcPct val="0"/>
              </a:spcBef>
              <a:buClrTx/>
              <a:buFontTx/>
              <a:buNone/>
            </a:pPr>
            <a:r>
              <a:rPr lang="zh-CN" altLang="en-US" sz="2200" b="0" dirty="0"/>
              <a:t>        除了</a:t>
            </a:r>
            <a:r>
              <a:rPr lang="en-US" altLang="zh-CN" sz="2200" b="0" dirty="0"/>
              <a:t>ARM1136</a:t>
            </a:r>
            <a:r>
              <a:rPr lang="zh-CN" altLang="en-US" sz="2200" b="0" dirty="0"/>
              <a:t>外，其他的处理器都支持</a:t>
            </a:r>
            <a:r>
              <a:rPr lang="en-US" altLang="zh-CN" sz="2200" b="0" dirty="0"/>
              <a:t>AMBA3.0-AXI</a:t>
            </a:r>
            <a:r>
              <a:rPr lang="zh-CN" altLang="en-US" sz="2200" b="0" dirty="0"/>
              <a:t>总线。</a:t>
            </a:r>
            <a:r>
              <a:rPr lang="en-US" altLang="zh-CN" sz="2200" b="0" dirty="0"/>
              <a:t>ARM11</a:t>
            </a:r>
            <a:r>
              <a:rPr lang="zh-CN" altLang="en-US" sz="2200" b="0" dirty="0"/>
              <a:t>系列内核最高的处理速度可达</a:t>
            </a:r>
            <a:r>
              <a:rPr lang="en-US" altLang="zh-CN" sz="2200" b="0" dirty="0"/>
              <a:t>500Mhz</a:t>
            </a:r>
            <a:r>
              <a:rPr lang="zh-CN" altLang="en-US" sz="2200" b="0" dirty="0"/>
              <a:t>以上（其中</a:t>
            </a:r>
            <a:r>
              <a:rPr lang="en-US" altLang="zh-CN" sz="2200" b="0" dirty="0"/>
              <a:t>90nm</a:t>
            </a:r>
            <a:r>
              <a:rPr lang="zh-CN" altLang="en-US" sz="2200" b="0" dirty="0"/>
              <a:t>工艺下，</a:t>
            </a:r>
            <a:r>
              <a:rPr lang="en-US" altLang="zh-CN" sz="2200" b="0" dirty="0"/>
              <a:t>ARM1176</a:t>
            </a:r>
            <a:r>
              <a:rPr lang="zh-CN" altLang="en-US" sz="2200" b="0" dirty="0"/>
              <a:t>可达到</a:t>
            </a:r>
            <a:r>
              <a:rPr lang="en-US" altLang="zh-CN" sz="2200" b="0" dirty="0"/>
              <a:t>750Mhz</a:t>
            </a:r>
            <a:r>
              <a:rPr lang="zh-CN" altLang="en-US" sz="2200" b="0" dirty="0"/>
              <a:t>）以及</a:t>
            </a:r>
            <a:r>
              <a:rPr lang="en-US" altLang="zh-CN" sz="2200" b="0" dirty="0"/>
              <a:t>600DMIPS</a:t>
            </a:r>
            <a:r>
              <a:rPr lang="zh-CN" altLang="en-US" sz="2200" b="0" dirty="0"/>
              <a:t>的性能。 </a:t>
            </a:r>
            <a:endParaRPr lang="zh-CN" altLang="en-US" sz="2200" b="0" dirty="0"/>
          </a:p>
          <a:p>
            <a:pPr algn="just" eaLnBrk="1" hangingPunct="1">
              <a:lnSpc>
                <a:spcPct val="150000"/>
              </a:lnSpc>
              <a:spcBef>
                <a:spcPct val="0"/>
              </a:spcBef>
              <a:buClrTx/>
              <a:buFontTx/>
              <a:buNone/>
            </a:pPr>
            <a:r>
              <a:rPr lang="zh-CN" altLang="en-US" sz="2200" b="0" dirty="0"/>
              <a:t>       基于</a:t>
            </a:r>
            <a:r>
              <a:rPr lang="en-US" altLang="zh-CN" sz="2200" b="0" dirty="0"/>
              <a:t>ARMv6</a:t>
            </a:r>
            <a:r>
              <a:rPr lang="zh-CN" altLang="en-US" sz="2200" b="0" dirty="0"/>
              <a:t>架构的</a:t>
            </a:r>
            <a:r>
              <a:rPr lang="en-US" altLang="zh-CN" sz="2200" b="0" dirty="0"/>
              <a:t>ARM11</a:t>
            </a:r>
            <a:r>
              <a:rPr lang="zh-CN" altLang="en-US" sz="2200" b="0" dirty="0"/>
              <a:t>系列处理器是根据下一代的</a:t>
            </a:r>
            <a:r>
              <a:rPr lang="zh-CN" altLang="en-US" sz="2200" dirty="0">
                <a:solidFill>
                  <a:srgbClr val="FF0000"/>
                </a:solidFill>
              </a:rPr>
              <a:t>消费类电子、无线设备、网络应用和汽车电子产品等需求而制定的</a:t>
            </a:r>
            <a:r>
              <a:rPr lang="zh-CN" altLang="en-US" sz="2200" b="0" dirty="0"/>
              <a:t>。它的媒体处理能力和低功耗特点使它特别适合于无线和消费类电子产品；高数据吞吐量和高性能的结合非常适合网络处理应用；另外，在实时性能和浮点处理等方面</a:t>
            </a:r>
            <a:r>
              <a:rPr lang="en-US" altLang="zh-CN" sz="2200" b="0" dirty="0"/>
              <a:t>ARM11</a:t>
            </a:r>
            <a:r>
              <a:rPr lang="zh-CN" altLang="en-US" sz="2200" b="0" dirty="0"/>
              <a:t>可以满足汽车电子应用的需求。</a:t>
            </a:r>
            <a:endParaRPr lang="zh-CN" altLang="en-US"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F127AA94-7896-4A92-8000-8BF4E3DAE548}"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处理器系列主要产品</a:t>
            </a:r>
            <a:endParaRPr lang="zh-CN" altLang="en-US" kern="0"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B7163E71-5286-4730-953C-E7E48DF2499F}"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78850" name="Rectangle 3"/>
          <p:cNvSpPr>
            <a:spLocks noGrp="1" noChangeArrowheads="1"/>
          </p:cNvSpPr>
          <p:nvPr>
            <p:ph type="body" idx="4294967295"/>
          </p:nvPr>
        </p:nvSpPr>
        <p:spPr>
          <a:xfrm>
            <a:off x="512144" y="608753"/>
            <a:ext cx="5688632" cy="2161873"/>
          </a:xfrm>
        </p:spPr>
        <p:txBody>
          <a:bodyPr/>
          <a:lstStyle/>
          <a:p>
            <a:pPr eaLnBrk="1" hangingPunct="1"/>
            <a:r>
              <a:rPr lang="en-US" altLang="zh-CN" dirty="0">
                <a:latin typeface="Times New Roman" panose="02020603050405020304" pitchFamily="18" charset="0"/>
              </a:rPr>
              <a:t>ARM11</a:t>
            </a:r>
            <a:endParaRPr lang="en-US" altLang="zh-CN" dirty="0">
              <a:latin typeface="Times New Roman" panose="02020603050405020304" pitchFamily="18" charset="0"/>
            </a:endParaRPr>
          </a:p>
          <a:p>
            <a:pPr lvl="1" eaLnBrk="1" hangingPunct="1"/>
            <a:r>
              <a:rPr lang="en-US" altLang="zh-CN" dirty="0"/>
              <a:t>300-700+ MHz</a:t>
            </a:r>
            <a:endParaRPr lang="en-US" altLang="zh-CN" dirty="0"/>
          </a:p>
          <a:p>
            <a:pPr lvl="1" eaLnBrk="1" hangingPunct="1"/>
            <a:r>
              <a:rPr lang="en-US" altLang="zh-CN" dirty="0"/>
              <a:t>SIMD </a:t>
            </a:r>
            <a:r>
              <a:rPr lang="zh-CN" altLang="en-US" dirty="0"/>
              <a:t>指令扩展支持更丰富的多媒体应用</a:t>
            </a:r>
            <a:endParaRPr lang="zh-CN" altLang="en-US" dirty="0"/>
          </a:p>
          <a:p>
            <a:pPr lvl="1" eaLnBrk="1" hangingPunct="1"/>
            <a:r>
              <a:rPr lang="en-US" altLang="zh-CN" dirty="0"/>
              <a:t>40</a:t>
            </a:r>
            <a:r>
              <a:rPr lang="zh-CN" altLang="en-US" dirty="0"/>
              <a:t>家授权芯片公司，一些已开始量产</a:t>
            </a:r>
            <a:endParaRPr lang="en-US" altLang="zh-CN" dirty="0"/>
          </a:p>
          <a:p>
            <a:pPr lvl="1" eaLnBrk="1" hangingPunct="1"/>
            <a:r>
              <a:rPr lang="en-US" altLang="zh-CN" dirty="0"/>
              <a:t>2007</a:t>
            </a:r>
            <a:r>
              <a:rPr lang="zh-CN" altLang="en-US" dirty="0"/>
              <a:t>年第一代</a:t>
            </a:r>
            <a:r>
              <a:rPr lang="en-US" altLang="zh-CN" dirty="0"/>
              <a:t>iPhone</a:t>
            </a:r>
            <a:r>
              <a:rPr lang="zh-CN" altLang="en-US" dirty="0"/>
              <a:t>，采用的就是</a:t>
            </a:r>
            <a:r>
              <a:rPr lang="en-US" altLang="zh-CN" dirty="0"/>
              <a:t>ARM11</a:t>
            </a:r>
            <a:endParaRPr lang="zh-CN" altLang="en-US" dirty="0"/>
          </a:p>
        </p:txBody>
      </p:sp>
      <p:pic>
        <p:nvPicPr>
          <p:cNvPr id="7885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25013" y="4452939"/>
            <a:ext cx="569912"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Text Box 5"/>
          <p:cNvSpPr txBox="1">
            <a:spLocks noChangeArrowheads="1"/>
          </p:cNvSpPr>
          <p:nvPr/>
        </p:nvSpPr>
        <p:spPr bwMode="auto">
          <a:xfrm>
            <a:off x="7967664" y="5157789"/>
            <a:ext cx="1512887"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67" tIns="40084" rIns="80167" bIns="40084">
            <a:spAutoFit/>
          </a:bodyPr>
          <a:lstStyle>
            <a:lvl1pPr defTabSz="8020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defTabSz="802005">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defTabSz="802005">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defTabSz="802005">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802005">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ctr">
              <a:lnSpc>
                <a:spcPct val="80000"/>
              </a:lnSpc>
              <a:spcBef>
                <a:spcPct val="50000"/>
              </a:spcBef>
              <a:buClr>
                <a:schemeClr val="bg2"/>
              </a:buClr>
              <a:buSzPct val="125000"/>
              <a:buFont typeface="Wingdings" panose="05000000000000000000" pitchFamily="2" charset="2"/>
              <a:buNone/>
            </a:pPr>
            <a:r>
              <a:rPr lang="en-GB" altLang="en-US" sz="1600" dirty="0">
                <a:solidFill>
                  <a:schemeClr val="folHlink"/>
                </a:solidFill>
                <a:latin typeface="Arial" panose="020B0604020202020204" pitchFamily="34" charset="0"/>
                <a:ea typeface="宋体" panose="02010600030101010101" pitchFamily="2" charset="-122"/>
              </a:rPr>
              <a:t>FOMA N902i</a:t>
            </a:r>
            <a:endParaRPr lang="en-GB" altLang="en-US" sz="1600" dirty="0">
              <a:solidFill>
                <a:schemeClr val="folHlink"/>
              </a:solidFill>
              <a:latin typeface="Arial" panose="020B0604020202020204" pitchFamily="34" charset="0"/>
              <a:ea typeface="宋体" panose="02010600030101010101" pitchFamily="2" charset="-122"/>
            </a:endParaRPr>
          </a:p>
          <a:p>
            <a:pPr algn="ctr" fontAlgn="ctr">
              <a:spcBef>
                <a:spcPct val="50000"/>
              </a:spcBef>
              <a:buClr>
                <a:schemeClr val="bg2"/>
              </a:buClr>
              <a:buSzPct val="125000"/>
              <a:buFont typeface="Wingdings" panose="05000000000000000000" pitchFamily="2" charset="2"/>
              <a:buNone/>
            </a:pPr>
            <a:r>
              <a:rPr lang="en-GB" altLang="en-US" sz="1600" dirty="0">
                <a:solidFill>
                  <a:schemeClr val="folHlink"/>
                </a:solidFill>
                <a:latin typeface="Arial" panose="020B0604020202020204" pitchFamily="34" charset="0"/>
                <a:ea typeface="宋体" panose="02010600030101010101" pitchFamily="2" charset="-122"/>
              </a:rPr>
              <a:t>First ARM11 based phone</a:t>
            </a:r>
            <a:endParaRPr lang="en-GB" altLang="en-US" sz="1600" dirty="0">
              <a:solidFill>
                <a:schemeClr val="folHlink"/>
              </a:solidFill>
              <a:latin typeface="Arial" panose="020B0604020202020204" pitchFamily="34" charset="0"/>
              <a:ea typeface="宋体" panose="02010600030101010101" pitchFamily="2" charset="-122"/>
            </a:endParaRPr>
          </a:p>
        </p:txBody>
      </p:sp>
      <p:grpSp>
        <p:nvGrpSpPr>
          <p:cNvPr id="78853" name="Group 6"/>
          <p:cNvGrpSpPr/>
          <p:nvPr/>
        </p:nvGrpSpPr>
        <p:grpSpPr bwMode="auto">
          <a:xfrm>
            <a:off x="946150" y="2823559"/>
            <a:ext cx="3097213" cy="2820987"/>
            <a:chOff x="0" y="0"/>
            <a:chExt cx="4911" cy="3225"/>
          </a:xfrm>
        </p:grpSpPr>
        <p:pic>
          <p:nvPicPr>
            <p:cNvPr id="78864" name="Picture 7" descr="l4_omap24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911" cy="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865" name="Group 8"/>
            <p:cNvGrpSpPr/>
            <p:nvPr/>
          </p:nvGrpSpPr>
          <p:grpSpPr bwMode="auto">
            <a:xfrm>
              <a:off x="866" y="109"/>
              <a:ext cx="1633" cy="1467"/>
              <a:chOff x="0" y="-164"/>
              <a:chExt cx="1633" cy="1467"/>
            </a:xfrm>
          </p:grpSpPr>
          <p:sp>
            <p:nvSpPr>
              <p:cNvPr id="78866" name="Oval 9"/>
              <p:cNvSpPr>
                <a:spLocks noChangeArrowheads="1"/>
              </p:cNvSpPr>
              <p:nvPr/>
            </p:nvSpPr>
            <p:spPr bwMode="auto">
              <a:xfrm>
                <a:off x="600" y="384"/>
                <a:ext cx="361" cy="575"/>
              </a:xfrm>
              <a:prstGeom prst="ellipse">
                <a:avLst/>
              </a:prstGeom>
              <a:noFill/>
              <a:ln w="12700">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lIns="80167" tIns="40084" rIns="80167" bIns="40084"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78867" name="Oval 10"/>
              <p:cNvSpPr>
                <a:spLocks noChangeArrowheads="1"/>
              </p:cNvSpPr>
              <p:nvPr/>
            </p:nvSpPr>
            <p:spPr bwMode="auto">
              <a:xfrm>
                <a:off x="1272" y="376"/>
                <a:ext cx="361" cy="575"/>
              </a:xfrm>
              <a:prstGeom prst="ellipse">
                <a:avLst/>
              </a:prstGeom>
              <a:noFill/>
              <a:ln w="12700">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lIns="80167" tIns="40084" rIns="80167" bIns="40084"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78868" name="Oval 11"/>
              <p:cNvSpPr>
                <a:spLocks noChangeArrowheads="1"/>
              </p:cNvSpPr>
              <p:nvPr/>
            </p:nvSpPr>
            <p:spPr bwMode="auto">
              <a:xfrm>
                <a:off x="600" y="728"/>
                <a:ext cx="624" cy="575"/>
              </a:xfrm>
              <a:prstGeom prst="ellipse">
                <a:avLst/>
              </a:prstGeom>
              <a:noFill/>
              <a:ln w="12700">
                <a:solidFill>
                  <a:srgbClr val="FF0000"/>
                </a:solidFill>
                <a:prstDash val="dash"/>
                <a:round/>
              </a:ln>
              <a:extLst>
                <a:ext uri="{909E8E84-426E-40DD-AFC4-6F175D3DCCD1}">
                  <a14:hiddenFill xmlns:a14="http://schemas.microsoft.com/office/drawing/2010/main">
                    <a:solidFill>
                      <a:srgbClr val="FFFFFF"/>
                    </a:solidFill>
                  </a14:hiddenFill>
                </a:ext>
              </a:extLst>
            </p:spPr>
            <p:txBody>
              <a:bodyPr lIns="80167" tIns="40084" rIns="80167" bIns="40084"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78869" name="Oval 12"/>
              <p:cNvSpPr>
                <a:spLocks noChangeArrowheads="1"/>
              </p:cNvSpPr>
              <p:nvPr/>
            </p:nvSpPr>
            <p:spPr bwMode="auto">
              <a:xfrm>
                <a:off x="1272" y="720"/>
                <a:ext cx="361" cy="575"/>
              </a:xfrm>
              <a:prstGeom prst="ellipse">
                <a:avLst/>
              </a:prstGeom>
              <a:noFill/>
              <a:ln w="12700">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lIns="80167" tIns="40084" rIns="80167" bIns="40084"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78870" name="Oval 13"/>
              <p:cNvSpPr>
                <a:spLocks noChangeArrowheads="1"/>
              </p:cNvSpPr>
              <p:nvPr/>
            </p:nvSpPr>
            <p:spPr bwMode="auto">
              <a:xfrm>
                <a:off x="0" y="528"/>
                <a:ext cx="361" cy="575"/>
              </a:xfrm>
              <a:prstGeom prst="ellipse">
                <a:avLst/>
              </a:prstGeom>
              <a:noFill/>
              <a:ln w="12700">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lIns="80167" tIns="40084" rIns="80167" bIns="40084"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78871" name="Oval 14"/>
              <p:cNvSpPr>
                <a:spLocks noChangeArrowheads="1"/>
              </p:cNvSpPr>
              <p:nvPr/>
            </p:nvSpPr>
            <p:spPr bwMode="auto">
              <a:xfrm>
                <a:off x="40" y="-164"/>
                <a:ext cx="448" cy="575"/>
              </a:xfrm>
              <a:prstGeom prst="ellipse">
                <a:avLst/>
              </a:prstGeom>
              <a:noFill/>
              <a:ln w="12700">
                <a:solidFill>
                  <a:srgbClr val="FF0000"/>
                </a:solidFill>
                <a:prstDash val="dash"/>
                <a:round/>
              </a:ln>
              <a:extLst>
                <a:ext uri="{909E8E84-426E-40DD-AFC4-6F175D3DCCD1}">
                  <a14:hiddenFill xmlns:a14="http://schemas.microsoft.com/office/drawing/2010/main">
                    <a:solidFill>
                      <a:srgbClr val="FFFFFF"/>
                    </a:solidFill>
                  </a14:hiddenFill>
                </a:ext>
              </a:extLst>
            </p:spPr>
            <p:txBody>
              <a:bodyPr lIns="80167" tIns="40084" rIns="80167" bIns="40084"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grpSp>
      </p:grpSp>
      <p:pic>
        <p:nvPicPr>
          <p:cNvPr id="7885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039" y="2781301"/>
            <a:ext cx="265747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16" descr="3204223976_47116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0325" y="2420939"/>
            <a:ext cx="2808288" cy="21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6"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164" y="1052513"/>
            <a:ext cx="130492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7" name="Text Box 18"/>
          <p:cNvSpPr txBox="1">
            <a:spLocks noChangeArrowheads="1"/>
          </p:cNvSpPr>
          <p:nvPr/>
        </p:nvSpPr>
        <p:spPr bwMode="auto">
          <a:xfrm>
            <a:off x="2351088" y="5949950"/>
            <a:ext cx="1657350" cy="3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67" tIns="40084" rIns="80167" bIns="40084">
            <a:spAutoFit/>
          </a:bodyPr>
          <a:lstStyle>
            <a:lvl1pPr defTabSz="8020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defTabSz="802005">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defTabSz="802005">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defTabSz="802005">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802005">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ctr">
              <a:lnSpc>
                <a:spcPct val="80000"/>
              </a:lnSpc>
              <a:spcBef>
                <a:spcPct val="50000"/>
              </a:spcBef>
              <a:buClr>
                <a:schemeClr val="bg2"/>
              </a:buClr>
              <a:buSzPct val="125000"/>
              <a:buFont typeface="Wingdings" panose="05000000000000000000" pitchFamily="2" charset="2"/>
              <a:buNone/>
            </a:pPr>
            <a:r>
              <a:rPr lang="en-US" altLang="zh-CN" sz="1800" b="0">
                <a:solidFill>
                  <a:schemeClr val="bg1"/>
                </a:solidFill>
                <a:latin typeface="Arial" panose="020B0604020202020204" pitchFamily="34" charset="0"/>
                <a:ea typeface="宋体" panose="02010600030101010101" pitchFamily="2" charset="-122"/>
              </a:rPr>
              <a:t>OMAP2420</a:t>
            </a:r>
            <a:endParaRPr lang="en-US" altLang="zh-CN" sz="1800" b="0">
              <a:solidFill>
                <a:schemeClr val="bg1"/>
              </a:solidFill>
              <a:latin typeface="Arial" panose="020B0604020202020204" pitchFamily="34" charset="0"/>
              <a:ea typeface="宋体" panose="02010600030101010101" pitchFamily="2" charset="-122"/>
            </a:endParaRPr>
          </a:p>
        </p:txBody>
      </p:sp>
      <p:sp>
        <p:nvSpPr>
          <p:cNvPr id="78858" name="Text Box 19"/>
          <p:cNvSpPr txBox="1">
            <a:spLocks noChangeArrowheads="1"/>
          </p:cNvSpPr>
          <p:nvPr/>
        </p:nvSpPr>
        <p:spPr bwMode="auto">
          <a:xfrm>
            <a:off x="5087938" y="5949950"/>
            <a:ext cx="1873250" cy="3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167" tIns="40084" rIns="80167" bIns="40084">
            <a:spAutoFit/>
          </a:bodyPr>
          <a:lstStyle>
            <a:lvl1pPr defTabSz="8020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defTabSz="802005">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defTabSz="802005">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defTabSz="802005">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802005">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ctr">
              <a:lnSpc>
                <a:spcPct val="80000"/>
              </a:lnSpc>
              <a:spcBef>
                <a:spcPct val="50000"/>
              </a:spcBef>
              <a:buClr>
                <a:schemeClr val="bg2"/>
              </a:buClr>
              <a:buSzPct val="125000"/>
              <a:buFont typeface="Wingdings" panose="05000000000000000000" pitchFamily="2" charset="2"/>
              <a:buNone/>
            </a:pPr>
            <a:r>
              <a:rPr lang="en-US" altLang="zh-CN" sz="1800" b="0">
                <a:solidFill>
                  <a:schemeClr val="bg1"/>
                </a:solidFill>
                <a:latin typeface="Arial" panose="020B0604020202020204" pitchFamily="34" charset="0"/>
                <a:ea typeface="宋体" panose="02010600030101010101" pitchFamily="2" charset="-122"/>
              </a:rPr>
              <a:t>i.MX31/i.MX31L</a:t>
            </a:r>
            <a:endParaRPr lang="en-US" altLang="zh-CN" sz="1800" b="0">
              <a:solidFill>
                <a:schemeClr val="bg1"/>
              </a:solidFill>
              <a:latin typeface="Arial" panose="020B0604020202020204" pitchFamily="34" charset="0"/>
              <a:ea typeface="宋体" panose="02010600030101010101" pitchFamily="2" charset="-122"/>
            </a:endParaRPr>
          </a:p>
        </p:txBody>
      </p:sp>
      <p:pic>
        <p:nvPicPr>
          <p:cNvPr id="78859"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32851" y="908051"/>
            <a:ext cx="1584325"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60" name="Line 21"/>
          <p:cNvSpPr>
            <a:spLocks noChangeShapeType="1"/>
          </p:cNvSpPr>
          <p:nvPr/>
        </p:nvSpPr>
        <p:spPr bwMode="auto">
          <a:xfrm>
            <a:off x="8040689" y="1484313"/>
            <a:ext cx="719137" cy="0"/>
          </a:xfrm>
          <a:prstGeom prst="line">
            <a:avLst/>
          </a:prstGeom>
          <a:noFill/>
          <a:ln w="76200">
            <a:solidFill>
              <a:schemeClr val="bg1"/>
            </a:solidFill>
            <a:rou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pic>
        <p:nvPicPr>
          <p:cNvPr id="78861"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4753" y="2708920"/>
            <a:ext cx="6477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62"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2263" y="4724401"/>
            <a:ext cx="792162"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处理器系列主要产品</a:t>
            </a:r>
            <a:endParaRPr lang="zh-CN" altLang="en-US" kern="0"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矩形 4"/>
          <p:cNvSpPr>
            <a:spLocks noChangeArrowheads="1"/>
          </p:cNvSpPr>
          <p:nvPr/>
        </p:nvSpPr>
        <p:spPr bwMode="auto">
          <a:xfrm>
            <a:off x="119336" y="715426"/>
            <a:ext cx="11593287" cy="5405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ts val="600"/>
              </a:spcAft>
              <a:buClrTx/>
              <a:buFontTx/>
              <a:buNone/>
            </a:pPr>
            <a:r>
              <a:rPr lang="en-US" altLang="zh-CN" sz="2800" b="0" dirty="0">
                <a:latin typeface="Times New Roman" panose="02020603050405020304" pitchFamily="18" charset="0"/>
                <a:ea typeface="+mn-ea"/>
                <a:cs typeface="Times New Roman" panose="02020603050405020304" pitchFamily="18" charset="0"/>
              </a:rPr>
              <a:t>4.</a:t>
            </a:r>
            <a:r>
              <a:rPr lang="zh-CN" altLang="en-US" sz="2800" b="0" dirty="0">
                <a:latin typeface="Times New Roman" panose="02020603050405020304" pitchFamily="18" charset="0"/>
                <a:ea typeface="+mn-ea"/>
                <a:cs typeface="Times New Roman" panose="02020603050405020304" pitchFamily="18" charset="0"/>
              </a:rPr>
              <a:t> </a:t>
            </a:r>
            <a:r>
              <a:rPr lang="en-US" altLang="zh-CN" sz="2800" b="0" dirty="0">
                <a:latin typeface="Times New Roman" panose="02020603050405020304" pitchFamily="18" charset="0"/>
                <a:ea typeface="+mn-ea"/>
                <a:cs typeface="Times New Roman" panose="02020603050405020304" pitchFamily="18" charset="0"/>
              </a:rPr>
              <a:t>ARM Cortex</a:t>
            </a:r>
            <a:r>
              <a:rPr lang="zh-CN" altLang="en-US" sz="2800" b="0" dirty="0">
                <a:latin typeface="Times New Roman" panose="02020603050405020304" pitchFamily="18" charset="0"/>
                <a:ea typeface="+mn-ea"/>
                <a:cs typeface="Times New Roman" panose="02020603050405020304" pitchFamily="18" charset="0"/>
              </a:rPr>
              <a:t>系列</a:t>
            </a:r>
            <a:endParaRPr lang="zh-CN" altLang="en-US" b="0" dirty="0"/>
          </a:p>
          <a:p>
            <a:pPr eaLnBrk="1" hangingPunct="1">
              <a:lnSpc>
                <a:spcPct val="120000"/>
              </a:lnSpc>
              <a:spcBef>
                <a:spcPct val="0"/>
              </a:spcBef>
              <a:buClrTx/>
              <a:buFontTx/>
              <a:buNone/>
            </a:pPr>
            <a:r>
              <a:rPr lang="zh-CN" altLang="en-US" b="0" dirty="0"/>
              <a:t>        </a:t>
            </a:r>
            <a:r>
              <a:rPr lang="zh-CN" altLang="en-US" sz="2200" b="0" dirty="0"/>
              <a:t>在</a:t>
            </a:r>
            <a:r>
              <a:rPr lang="en-US" altLang="zh-CN" sz="2200" b="0" dirty="0"/>
              <a:t>ARM11</a:t>
            </a:r>
            <a:r>
              <a:rPr lang="zh-CN" altLang="en-US" sz="2200" b="0" dirty="0"/>
              <a:t>系列之后，</a:t>
            </a:r>
            <a:r>
              <a:rPr lang="en-US" altLang="zh-CN" sz="2200" dirty="0">
                <a:solidFill>
                  <a:srgbClr val="FF0000"/>
                </a:solidFill>
              </a:rPr>
              <a:t>Cortex</a:t>
            </a:r>
            <a:r>
              <a:rPr lang="zh-CN" altLang="en-US" sz="2200" dirty="0">
                <a:solidFill>
                  <a:srgbClr val="FF0000"/>
                </a:solidFill>
              </a:rPr>
              <a:t>系列是</a:t>
            </a:r>
            <a:r>
              <a:rPr lang="en-US" altLang="zh-CN" sz="2200" dirty="0">
                <a:solidFill>
                  <a:srgbClr val="FF0000"/>
                </a:solidFill>
              </a:rPr>
              <a:t>ARM</a:t>
            </a:r>
            <a:r>
              <a:rPr lang="zh-CN" altLang="en-US" sz="2200" dirty="0">
                <a:solidFill>
                  <a:srgbClr val="FF0000"/>
                </a:solidFill>
              </a:rPr>
              <a:t>公司目前最新内核系列，属于</a:t>
            </a:r>
            <a:r>
              <a:rPr lang="en-US" altLang="zh-CN" sz="2200" dirty="0">
                <a:solidFill>
                  <a:srgbClr val="FF0000"/>
                </a:solidFill>
              </a:rPr>
              <a:t>v7</a:t>
            </a:r>
            <a:r>
              <a:rPr lang="zh-CN" altLang="en-US" sz="2200" dirty="0">
                <a:solidFill>
                  <a:srgbClr val="FF0000"/>
                </a:solidFill>
              </a:rPr>
              <a:t>架构。</a:t>
            </a:r>
            <a:r>
              <a:rPr lang="zh-CN" altLang="en-US" sz="2200" b="0" dirty="0"/>
              <a:t>该架构定义了三大系列：</a:t>
            </a:r>
            <a:r>
              <a:rPr lang="en-US" altLang="zh-CN" sz="2200" dirty="0">
                <a:solidFill>
                  <a:srgbClr val="FF0000"/>
                </a:solidFill>
              </a:rPr>
              <a:t>Cortex-A</a:t>
            </a:r>
            <a:r>
              <a:rPr lang="zh-CN" altLang="en-US" sz="2200" dirty="0">
                <a:solidFill>
                  <a:srgbClr val="FF0000"/>
                </a:solidFill>
              </a:rPr>
              <a:t>系列、</a:t>
            </a:r>
            <a:r>
              <a:rPr lang="en-US" altLang="zh-CN" sz="2200" dirty="0">
                <a:solidFill>
                  <a:srgbClr val="FF0000"/>
                </a:solidFill>
              </a:rPr>
              <a:t>Cortex-M</a:t>
            </a:r>
            <a:r>
              <a:rPr lang="zh-CN" altLang="en-US" sz="2200" dirty="0">
                <a:solidFill>
                  <a:srgbClr val="FF0000"/>
                </a:solidFill>
              </a:rPr>
              <a:t>系列和</a:t>
            </a:r>
            <a:r>
              <a:rPr lang="en-US" altLang="zh-CN" sz="2200" dirty="0">
                <a:solidFill>
                  <a:srgbClr val="FF0000"/>
                </a:solidFill>
              </a:rPr>
              <a:t>Cortex-R</a:t>
            </a:r>
            <a:r>
              <a:rPr lang="zh-CN" altLang="en-US" sz="2200" dirty="0">
                <a:solidFill>
                  <a:srgbClr val="FF0000"/>
                </a:solidFill>
              </a:rPr>
              <a:t>系列。</a:t>
            </a:r>
            <a:endParaRPr lang="en-US" altLang="zh-CN" sz="2200" b="0" dirty="0"/>
          </a:p>
          <a:p>
            <a:pPr eaLnBrk="1" hangingPunct="1">
              <a:spcBef>
                <a:spcPct val="0"/>
              </a:spcBef>
              <a:buClrTx/>
              <a:buFontTx/>
              <a:buNone/>
            </a:pPr>
            <a:endParaRPr lang="en-US" altLang="zh-CN" sz="2200" dirty="0">
              <a:solidFill>
                <a:srgbClr val="FF0000"/>
              </a:solidFill>
            </a:endParaRPr>
          </a:p>
          <a:p>
            <a:pPr algn="just" eaLnBrk="1" hangingPunct="1">
              <a:lnSpc>
                <a:spcPct val="120000"/>
              </a:lnSpc>
              <a:spcBef>
                <a:spcPct val="0"/>
              </a:spcBef>
              <a:buClrTx/>
              <a:buFontTx/>
              <a:buNone/>
            </a:pPr>
            <a:r>
              <a:rPr lang="en-US" altLang="zh-CN" sz="2200" b="0" dirty="0">
                <a:solidFill>
                  <a:srgbClr val="0070C0"/>
                </a:solidFill>
                <a:latin typeface="Times New Roman" panose="02020603050405020304" pitchFamily="18" charset="0"/>
                <a:ea typeface="+mn-ea"/>
                <a:cs typeface="Times New Roman" panose="02020603050405020304" pitchFamily="18" charset="0"/>
              </a:rPr>
              <a:t>Cortex-A</a:t>
            </a:r>
            <a:r>
              <a:rPr lang="zh-CN" altLang="en-US" sz="2200" b="0" dirty="0">
                <a:solidFill>
                  <a:srgbClr val="0070C0"/>
                </a:solidFill>
                <a:latin typeface="Times New Roman" panose="02020603050405020304" pitchFamily="18" charset="0"/>
                <a:ea typeface="+mn-ea"/>
                <a:cs typeface="Times New Roman" panose="02020603050405020304" pitchFamily="18" charset="0"/>
              </a:rPr>
              <a:t>系列</a:t>
            </a:r>
            <a:r>
              <a:rPr lang="zh-CN" altLang="en-US" sz="2200" b="0" dirty="0">
                <a:latin typeface="Times New Roman" panose="02020603050405020304" pitchFamily="18" charset="0"/>
                <a:ea typeface="+mn-ea"/>
                <a:cs typeface="Times New Roman" panose="02020603050405020304" pitchFamily="18" charset="0"/>
              </a:rPr>
              <a:t>：针对高性能计算应用，如智能手机、平板电脑、服务器等。代表处理器有</a:t>
            </a:r>
            <a:r>
              <a:rPr lang="en-US" altLang="zh-CN" sz="2200" b="0" dirty="0">
                <a:latin typeface="Times New Roman" panose="02020603050405020304" pitchFamily="18" charset="0"/>
                <a:ea typeface="+mn-ea"/>
                <a:cs typeface="Times New Roman" panose="02020603050405020304" pitchFamily="18" charset="0"/>
              </a:rPr>
              <a:t>Cortex-A8</a:t>
            </a:r>
            <a:r>
              <a:rPr lang="zh-CN" altLang="en-US" sz="2200" b="0" dirty="0">
                <a:latin typeface="Times New Roman" panose="02020603050405020304" pitchFamily="18" charset="0"/>
                <a:ea typeface="+mn-ea"/>
                <a:cs typeface="Times New Roman" panose="02020603050405020304" pitchFamily="18" charset="0"/>
              </a:rPr>
              <a:t>、</a:t>
            </a:r>
            <a:r>
              <a:rPr lang="en-US" altLang="zh-CN" sz="2200" b="0" dirty="0">
                <a:latin typeface="Times New Roman" panose="02020603050405020304" pitchFamily="18" charset="0"/>
                <a:ea typeface="+mn-ea"/>
                <a:cs typeface="Times New Roman" panose="02020603050405020304" pitchFamily="18" charset="0"/>
              </a:rPr>
              <a:t> Cortex-A9</a:t>
            </a:r>
            <a:r>
              <a:rPr lang="zh-CN" altLang="en-US" sz="2200" b="0" dirty="0">
                <a:latin typeface="Times New Roman" panose="02020603050405020304" pitchFamily="18" charset="0"/>
                <a:ea typeface="+mn-ea"/>
                <a:cs typeface="Times New Roman" panose="02020603050405020304" pitchFamily="18" charset="0"/>
              </a:rPr>
              <a:t>、</a:t>
            </a:r>
            <a:r>
              <a:rPr lang="en-US" altLang="zh-CN" sz="2200" b="0" dirty="0">
                <a:latin typeface="Times New Roman" panose="02020603050405020304" pitchFamily="18" charset="0"/>
                <a:ea typeface="+mn-ea"/>
                <a:cs typeface="Times New Roman" panose="02020603050405020304" pitchFamily="18" charset="0"/>
              </a:rPr>
              <a:t> Cortex-A15</a:t>
            </a:r>
            <a:r>
              <a:rPr lang="zh-CN" altLang="en-US" sz="2200" b="0" dirty="0">
                <a:latin typeface="Times New Roman" panose="02020603050405020304" pitchFamily="18" charset="0"/>
                <a:ea typeface="+mn-ea"/>
                <a:cs typeface="Times New Roman" panose="02020603050405020304" pitchFamily="18" charset="0"/>
              </a:rPr>
              <a:t>等。这些处理器采用高性能的</a:t>
            </a:r>
            <a:r>
              <a:rPr lang="en-US" altLang="zh-CN" sz="2200" b="0" dirty="0">
                <a:latin typeface="Times New Roman" panose="02020603050405020304" pitchFamily="18" charset="0"/>
                <a:ea typeface="+mn-ea"/>
                <a:cs typeface="Times New Roman" panose="02020603050405020304" pitchFamily="18" charset="0"/>
              </a:rPr>
              <a:t>CPU</a:t>
            </a:r>
            <a:r>
              <a:rPr lang="zh-CN" altLang="en-US" sz="2200" b="0" dirty="0">
                <a:latin typeface="Times New Roman" panose="02020603050405020304" pitchFamily="18" charset="0"/>
                <a:ea typeface="+mn-ea"/>
                <a:cs typeface="Times New Roman" panose="02020603050405020304" pitchFamily="18" charset="0"/>
              </a:rPr>
              <a:t>和</a:t>
            </a:r>
            <a:r>
              <a:rPr lang="en-US" altLang="zh-CN" sz="2200" b="0" dirty="0">
                <a:latin typeface="Times New Roman" panose="02020603050405020304" pitchFamily="18" charset="0"/>
                <a:ea typeface="+mn-ea"/>
                <a:cs typeface="Times New Roman" panose="02020603050405020304" pitchFamily="18" charset="0"/>
              </a:rPr>
              <a:t>GPU</a:t>
            </a:r>
            <a:r>
              <a:rPr lang="zh-CN" altLang="en-US" sz="2200" b="0" dirty="0">
                <a:latin typeface="Times New Roman" panose="02020603050405020304" pitchFamily="18" charset="0"/>
                <a:ea typeface="+mn-ea"/>
                <a:cs typeface="Times New Roman" panose="02020603050405020304" pitchFamily="18" charset="0"/>
              </a:rPr>
              <a:t>核心，支持多核处理器技术和高级缓存机制，提供卓越的计算能力和图形处理性能。</a:t>
            </a:r>
            <a:endParaRPr lang="en-US" altLang="zh-CN" sz="2200" b="0" dirty="0">
              <a:latin typeface="Times New Roman" panose="02020603050405020304" pitchFamily="18" charset="0"/>
              <a:ea typeface="+mn-ea"/>
              <a:cs typeface="Times New Roman" panose="02020603050405020304" pitchFamily="18" charset="0"/>
            </a:endParaRPr>
          </a:p>
          <a:p>
            <a:pPr algn="just" eaLnBrk="1" hangingPunct="1">
              <a:lnSpc>
                <a:spcPct val="120000"/>
              </a:lnSpc>
              <a:spcBef>
                <a:spcPct val="0"/>
              </a:spcBef>
              <a:buClrTx/>
              <a:buFontTx/>
              <a:buNone/>
            </a:pPr>
            <a:r>
              <a:rPr lang="en-US" altLang="zh-CN" sz="2200" b="0" dirty="0">
                <a:solidFill>
                  <a:srgbClr val="0070C0"/>
                </a:solidFill>
                <a:latin typeface="Times New Roman" panose="02020603050405020304" pitchFamily="18" charset="0"/>
                <a:ea typeface="+mn-ea"/>
                <a:cs typeface="Times New Roman" panose="02020603050405020304" pitchFamily="18" charset="0"/>
              </a:rPr>
              <a:t>Cortex-R</a:t>
            </a:r>
            <a:r>
              <a:rPr lang="zh-CN" altLang="en-US" sz="2200" b="0" dirty="0">
                <a:solidFill>
                  <a:srgbClr val="0070C0"/>
                </a:solidFill>
                <a:latin typeface="Times New Roman" panose="02020603050405020304" pitchFamily="18" charset="0"/>
                <a:ea typeface="+mn-ea"/>
                <a:cs typeface="Times New Roman" panose="02020603050405020304" pitchFamily="18" charset="0"/>
              </a:rPr>
              <a:t>系列</a:t>
            </a:r>
            <a:r>
              <a:rPr lang="zh-CN" altLang="en-US" sz="2200" b="0" dirty="0">
                <a:latin typeface="Times New Roman" panose="02020603050405020304" pitchFamily="18" charset="0"/>
                <a:ea typeface="+mn-ea"/>
                <a:cs typeface="Times New Roman" panose="02020603050405020304" pitchFamily="18" charset="0"/>
              </a:rPr>
              <a:t>：针对实时性要求较高的嵌入式应用，如汽车电子、工业控制等。代表处理器有</a:t>
            </a:r>
            <a:r>
              <a:rPr lang="en-US" altLang="zh-CN" sz="2200" b="0" dirty="0">
                <a:latin typeface="Times New Roman" panose="02020603050405020304" pitchFamily="18" charset="0"/>
                <a:ea typeface="+mn-ea"/>
                <a:cs typeface="Times New Roman" panose="02020603050405020304" pitchFamily="18" charset="0"/>
              </a:rPr>
              <a:t>Cortex-R4</a:t>
            </a:r>
            <a:r>
              <a:rPr lang="zh-CN" altLang="en-US" sz="2200" b="0" dirty="0">
                <a:latin typeface="Times New Roman" panose="02020603050405020304" pitchFamily="18" charset="0"/>
                <a:ea typeface="+mn-ea"/>
                <a:cs typeface="Times New Roman" panose="02020603050405020304" pitchFamily="18" charset="0"/>
              </a:rPr>
              <a:t>、</a:t>
            </a:r>
            <a:r>
              <a:rPr lang="en-US" altLang="zh-CN" sz="2200" b="0" dirty="0">
                <a:latin typeface="Times New Roman" panose="02020603050405020304" pitchFamily="18" charset="0"/>
                <a:ea typeface="+mn-ea"/>
                <a:cs typeface="Times New Roman" panose="02020603050405020304" pitchFamily="18" charset="0"/>
              </a:rPr>
              <a:t> Cortex-R5</a:t>
            </a:r>
            <a:r>
              <a:rPr lang="zh-CN" altLang="en-US" sz="2200" b="0" dirty="0">
                <a:latin typeface="Times New Roman" panose="02020603050405020304" pitchFamily="18" charset="0"/>
                <a:ea typeface="+mn-ea"/>
                <a:cs typeface="Times New Roman" panose="02020603050405020304" pitchFamily="18" charset="0"/>
              </a:rPr>
              <a:t>、</a:t>
            </a:r>
            <a:r>
              <a:rPr lang="en-US" altLang="zh-CN" sz="2200" b="0" dirty="0">
                <a:latin typeface="Times New Roman" panose="02020603050405020304" pitchFamily="18" charset="0"/>
                <a:ea typeface="+mn-ea"/>
                <a:cs typeface="Times New Roman" panose="02020603050405020304" pitchFamily="18" charset="0"/>
              </a:rPr>
              <a:t> Cortex-R7</a:t>
            </a:r>
            <a:r>
              <a:rPr lang="zh-CN" altLang="en-US" sz="2200" b="0" dirty="0">
                <a:latin typeface="Times New Roman" panose="02020603050405020304" pitchFamily="18" charset="0"/>
                <a:ea typeface="+mn-ea"/>
                <a:cs typeface="Times New Roman" panose="02020603050405020304" pitchFamily="18" charset="0"/>
              </a:rPr>
              <a:t>等。这些处理器具有快速响应时间和高可靠性，支持实时操作系统（</a:t>
            </a:r>
            <a:r>
              <a:rPr lang="en-US" altLang="zh-CN" sz="2200" b="0" dirty="0">
                <a:latin typeface="Times New Roman" panose="02020603050405020304" pitchFamily="18" charset="0"/>
                <a:ea typeface="+mn-ea"/>
                <a:cs typeface="Times New Roman" panose="02020603050405020304" pitchFamily="18" charset="0"/>
              </a:rPr>
              <a:t>RTOS</a:t>
            </a:r>
            <a:r>
              <a:rPr lang="zh-CN" altLang="en-US" sz="2200" b="0" dirty="0">
                <a:latin typeface="Times New Roman" panose="02020603050405020304" pitchFamily="18" charset="0"/>
                <a:ea typeface="+mn-ea"/>
                <a:cs typeface="Times New Roman" panose="02020603050405020304" pitchFamily="18" charset="0"/>
              </a:rPr>
              <a:t>）和硬实时应用。</a:t>
            </a:r>
            <a:endParaRPr lang="en-US" altLang="zh-CN" sz="2200" b="0" dirty="0">
              <a:latin typeface="Times New Roman" panose="02020603050405020304" pitchFamily="18" charset="0"/>
              <a:ea typeface="+mn-ea"/>
              <a:cs typeface="Times New Roman" panose="02020603050405020304" pitchFamily="18" charset="0"/>
            </a:endParaRPr>
          </a:p>
          <a:p>
            <a:pPr algn="just" eaLnBrk="1" hangingPunct="1">
              <a:lnSpc>
                <a:spcPct val="120000"/>
              </a:lnSpc>
              <a:spcBef>
                <a:spcPct val="0"/>
              </a:spcBef>
              <a:buClrTx/>
              <a:buFontTx/>
              <a:buNone/>
            </a:pPr>
            <a:r>
              <a:rPr lang="en-US" altLang="zh-CN" sz="2200" b="0" dirty="0">
                <a:solidFill>
                  <a:srgbClr val="0070C0"/>
                </a:solidFill>
                <a:latin typeface="Times New Roman" panose="02020603050405020304" pitchFamily="18" charset="0"/>
                <a:ea typeface="+mn-ea"/>
                <a:cs typeface="Times New Roman" panose="02020603050405020304" pitchFamily="18" charset="0"/>
              </a:rPr>
              <a:t>Cortex-M</a:t>
            </a:r>
            <a:r>
              <a:rPr lang="zh-CN" altLang="en-US" sz="2200" b="0" dirty="0">
                <a:solidFill>
                  <a:srgbClr val="0070C0"/>
                </a:solidFill>
                <a:latin typeface="Times New Roman" panose="02020603050405020304" pitchFamily="18" charset="0"/>
                <a:ea typeface="+mn-ea"/>
                <a:cs typeface="Times New Roman" panose="02020603050405020304" pitchFamily="18" charset="0"/>
              </a:rPr>
              <a:t>系列</a:t>
            </a:r>
            <a:r>
              <a:rPr lang="zh-CN" altLang="en-US" sz="2200" b="0" dirty="0">
                <a:latin typeface="Times New Roman" panose="02020603050405020304" pitchFamily="18" charset="0"/>
                <a:ea typeface="+mn-ea"/>
                <a:cs typeface="Times New Roman" panose="02020603050405020304" pitchFamily="18" charset="0"/>
              </a:rPr>
              <a:t>：针对低功耗、低成本的嵌入式应用，如物联网设备、可穿戴设备等。代表处理器有</a:t>
            </a:r>
            <a:r>
              <a:rPr lang="en-US" altLang="zh-CN" sz="2200" b="0" dirty="0">
                <a:latin typeface="Times New Roman" panose="02020603050405020304" pitchFamily="18" charset="0"/>
                <a:ea typeface="+mn-ea"/>
                <a:cs typeface="Times New Roman" panose="02020603050405020304" pitchFamily="18" charset="0"/>
              </a:rPr>
              <a:t>Cortex-M0</a:t>
            </a:r>
            <a:r>
              <a:rPr lang="zh-CN" altLang="en-US" sz="2200" b="0" dirty="0">
                <a:latin typeface="Times New Roman" panose="02020603050405020304" pitchFamily="18" charset="0"/>
                <a:ea typeface="+mn-ea"/>
                <a:cs typeface="Times New Roman" panose="02020603050405020304" pitchFamily="18" charset="0"/>
              </a:rPr>
              <a:t>、</a:t>
            </a:r>
            <a:r>
              <a:rPr lang="en-US" altLang="zh-CN" sz="2200" b="0" dirty="0">
                <a:latin typeface="Times New Roman" panose="02020603050405020304" pitchFamily="18" charset="0"/>
                <a:ea typeface="+mn-ea"/>
                <a:cs typeface="Times New Roman" panose="02020603050405020304" pitchFamily="18" charset="0"/>
              </a:rPr>
              <a:t> Cortex-M3</a:t>
            </a:r>
            <a:r>
              <a:rPr lang="zh-CN" altLang="en-US" sz="2200" b="0" dirty="0">
                <a:latin typeface="Times New Roman" panose="02020603050405020304" pitchFamily="18" charset="0"/>
                <a:ea typeface="+mn-ea"/>
                <a:cs typeface="Times New Roman" panose="02020603050405020304" pitchFamily="18" charset="0"/>
              </a:rPr>
              <a:t>、</a:t>
            </a:r>
            <a:r>
              <a:rPr lang="en-US" altLang="zh-CN" sz="2200" b="0" dirty="0">
                <a:latin typeface="Times New Roman" panose="02020603050405020304" pitchFamily="18" charset="0"/>
                <a:ea typeface="+mn-ea"/>
                <a:cs typeface="Times New Roman" panose="02020603050405020304" pitchFamily="18" charset="0"/>
              </a:rPr>
              <a:t> Cortex-M4</a:t>
            </a:r>
            <a:r>
              <a:rPr lang="zh-CN" altLang="en-US" sz="2200" b="0" dirty="0">
                <a:latin typeface="Times New Roman" panose="02020603050405020304" pitchFamily="18" charset="0"/>
                <a:ea typeface="+mn-ea"/>
                <a:cs typeface="Times New Roman" panose="02020603050405020304" pitchFamily="18" charset="0"/>
              </a:rPr>
              <a:t>等。这些处理器采用精简的指令集和优化电源管理技术，提供高效的计算和极低的功耗。</a:t>
            </a:r>
            <a:endParaRPr lang="zh-CN" altLang="en-US" sz="2200" b="0" dirty="0">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F814F3D8-0714-4E6C-883E-185487039F41}"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处理器系列主要产品</a:t>
            </a:r>
            <a:endParaRPr lang="zh-CN" altLang="en-US" kern="0"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矩形 4"/>
          <p:cNvSpPr>
            <a:spLocks noChangeArrowheads="1"/>
          </p:cNvSpPr>
          <p:nvPr/>
        </p:nvSpPr>
        <p:spPr bwMode="auto">
          <a:xfrm>
            <a:off x="119336" y="1340768"/>
            <a:ext cx="11809312" cy="2809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64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en-US" altLang="zh-CN" b="0" dirty="0"/>
              <a:t>  ARM</a:t>
            </a:r>
            <a:r>
              <a:rPr lang="zh-CN" altLang="en-US" b="0" dirty="0"/>
              <a:t>开发工具就是</a:t>
            </a:r>
            <a:r>
              <a:rPr lang="en-US" altLang="zh-CN" b="0" dirty="0"/>
              <a:t>ARM</a:t>
            </a:r>
            <a:r>
              <a:rPr lang="zh-CN" altLang="en-US" b="0" dirty="0"/>
              <a:t>公司为庞大的各领域工程师和开发人员装备的完整的开发工具链，帮助迅速搭建开发平台，降低开发的成本和难度，缩短开发周期，让工程师们充分针对</a:t>
            </a:r>
            <a:r>
              <a:rPr lang="en-US" altLang="zh-CN" b="0" dirty="0"/>
              <a:t>ARM</a:t>
            </a:r>
            <a:r>
              <a:rPr lang="zh-CN" altLang="en-US" b="0" dirty="0"/>
              <a:t>架构处理器进行开发。</a:t>
            </a:r>
            <a:endParaRPr lang="en-US" altLang="zh-CN" b="0" dirty="0"/>
          </a:p>
          <a:p>
            <a:pPr algn="just" eaLnBrk="1" hangingPunct="1">
              <a:lnSpc>
                <a:spcPct val="150000"/>
              </a:lnSpc>
              <a:spcBef>
                <a:spcPct val="0"/>
              </a:spcBef>
              <a:buClrTx/>
              <a:buFontTx/>
              <a:buNone/>
            </a:pPr>
            <a:r>
              <a:rPr lang="zh-CN" altLang="en-US" b="0" dirty="0"/>
              <a:t>  根据</a:t>
            </a:r>
            <a:r>
              <a:rPr lang="en-US" altLang="zh-CN" b="0" dirty="0" err="1"/>
              <a:t>开发</a:t>
            </a:r>
            <a:r>
              <a:rPr lang="zh-CN" altLang="en-US" b="0" dirty="0"/>
              <a:t>目标平台的不同，</a:t>
            </a:r>
            <a:r>
              <a:rPr lang="en-US" altLang="zh-CN" b="0" dirty="0"/>
              <a:t>ARM</a:t>
            </a:r>
            <a:r>
              <a:rPr lang="zh-CN" altLang="en-US" b="0" dirty="0"/>
              <a:t>提供不同的工具解决方案。 最常见的是</a:t>
            </a:r>
            <a:r>
              <a:rPr lang="en-US" altLang="zh-CN" b="0" dirty="0">
                <a:solidFill>
                  <a:srgbClr val="FF0000"/>
                </a:solidFill>
              </a:rPr>
              <a:t>MDK-ARM</a:t>
            </a:r>
            <a:r>
              <a:rPr lang="zh-CN" altLang="en-US" b="0" dirty="0"/>
              <a:t>、</a:t>
            </a:r>
            <a:r>
              <a:rPr lang="en-US" altLang="zh-CN" b="0" dirty="0">
                <a:solidFill>
                  <a:srgbClr val="FF0000"/>
                </a:solidFill>
              </a:rPr>
              <a:t>RVDS</a:t>
            </a:r>
            <a:r>
              <a:rPr lang="zh-CN" altLang="en-US" b="0" dirty="0"/>
              <a:t>，</a:t>
            </a:r>
            <a:r>
              <a:rPr lang="en-US" altLang="zh-CN" b="0" dirty="0">
                <a:solidFill>
                  <a:srgbClr val="FF0000"/>
                </a:solidFill>
              </a:rPr>
              <a:t>ARM DS5</a:t>
            </a:r>
            <a:r>
              <a:rPr lang="zh-CN" altLang="en-US" b="0" dirty="0"/>
              <a:t>。他们分别针对低端和高端</a:t>
            </a:r>
            <a:r>
              <a:rPr lang="en-US" altLang="zh-CN" b="0" dirty="0"/>
              <a:t>ARM</a:t>
            </a:r>
            <a:r>
              <a:rPr lang="zh-CN" altLang="en-US" b="0" dirty="0"/>
              <a:t>处理器应用。</a:t>
            </a:r>
            <a:endParaRPr lang="zh-CN" altLang="en-US"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734E18A1-BCDE-421E-9976-F709E34BDC56}"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3"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开发工具简介</a:t>
            </a:r>
            <a:endParaRPr lang="zh-CN" altLang="en-US" kern="0"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矩形 1"/>
          <p:cNvSpPr>
            <a:spLocks noChangeArrowheads="1"/>
          </p:cNvSpPr>
          <p:nvPr/>
        </p:nvSpPr>
        <p:spPr bwMode="auto">
          <a:xfrm>
            <a:off x="119336" y="908720"/>
            <a:ext cx="11881320" cy="546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FontTx/>
              <a:buNone/>
            </a:pPr>
            <a:r>
              <a:rPr lang="en-US" altLang="zh-CN" sz="2800" dirty="0">
                <a:latin typeface="Times New Roman" panose="02020603050405020304" pitchFamily="18" charset="0"/>
                <a:ea typeface="+mn-ea"/>
                <a:cs typeface="Times New Roman" panose="02020603050405020304" pitchFamily="18" charset="0"/>
              </a:rPr>
              <a:t>1. MDK-ARM</a:t>
            </a:r>
            <a:endParaRPr lang="zh-CN" altLang="en-US" sz="2800" b="0" dirty="0">
              <a:latin typeface="Times New Roman" panose="02020603050405020304" pitchFamily="18" charset="0"/>
              <a:ea typeface="+mn-ea"/>
              <a:cs typeface="Times New Roman" panose="02020603050405020304" pitchFamily="18" charset="0"/>
            </a:endParaRPr>
          </a:p>
          <a:p>
            <a:pPr algn="just" eaLnBrk="1" hangingPunct="1">
              <a:lnSpc>
                <a:spcPct val="120000"/>
              </a:lnSpc>
              <a:spcBef>
                <a:spcPct val="0"/>
              </a:spcBef>
              <a:buClrTx/>
              <a:buFontTx/>
              <a:buNone/>
            </a:pPr>
            <a:r>
              <a:rPr lang="en-US" altLang="zh-CN" sz="2000" b="0" dirty="0"/>
              <a:t>        </a:t>
            </a:r>
            <a:r>
              <a:rPr lang="en-US" altLang="zh-CN" sz="2200" b="0" dirty="0" err="1"/>
              <a:t>RealView</a:t>
            </a:r>
            <a:r>
              <a:rPr lang="en-US" altLang="zh-CN" sz="2200" b="0" dirty="0"/>
              <a:t> Microcontroller Development Kit(MDK) </a:t>
            </a:r>
            <a:r>
              <a:rPr lang="zh-CN" altLang="en-US" sz="2200" b="0" dirty="0"/>
              <a:t>支持基于包括</a:t>
            </a:r>
            <a:r>
              <a:rPr lang="en-US" altLang="zh-CN" sz="2200" dirty="0">
                <a:solidFill>
                  <a:srgbClr val="FF0000"/>
                </a:solidFill>
              </a:rPr>
              <a:t>ARM7</a:t>
            </a:r>
            <a:r>
              <a:rPr lang="zh-CN" altLang="en-US" sz="2200" dirty="0">
                <a:solidFill>
                  <a:srgbClr val="FF0000"/>
                </a:solidFill>
              </a:rPr>
              <a:t>，</a:t>
            </a:r>
            <a:r>
              <a:rPr lang="en-US" altLang="zh-CN" sz="2200" dirty="0">
                <a:solidFill>
                  <a:srgbClr val="FF0000"/>
                </a:solidFill>
              </a:rPr>
              <a:t>ARM9</a:t>
            </a:r>
            <a:r>
              <a:rPr lang="zh-CN" altLang="en-US" sz="2200" dirty="0">
                <a:solidFill>
                  <a:srgbClr val="FF0000"/>
                </a:solidFill>
              </a:rPr>
              <a:t>，</a:t>
            </a:r>
            <a:r>
              <a:rPr lang="en-US" altLang="zh-CN" sz="2200" dirty="0">
                <a:solidFill>
                  <a:srgbClr val="FF0000"/>
                </a:solidFill>
              </a:rPr>
              <a:t>Cortex-M3</a:t>
            </a:r>
            <a:r>
              <a:rPr lang="zh-CN" altLang="en-US" sz="2200" dirty="0">
                <a:solidFill>
                  <a:srgbClr val="FF0000"/>
                </a:solidFill>
              </a:rPr>
              <a:t>微控制处理器等在内的众多处理器，</a:t>
            </a:r>
            <a:r>
              <a:rPr lang="zh-CN" altLang="en-US" sz="2200" b="0" dirty="0"/>
              <a:t>例如</a:t>
            </a:r>
            <a:r>
              <a:rPr lang="en-US" altLang="zh-CN" sz="2200" b="0" dirty="0"/>
              <a:t>Atmel</a:t>
            </a:r>
            <a:r>
              <a:rPr lang="zh-CN" altLang="en-US" sz="2200" b="0" dirty="0"/>
              <a:t>，</a:t>
            </a:r>
            <a:r>
              <a:rPr lang="en-US" altLang="zh-CN" sz="2200" b="0" dirty="0"/>
              <a:t>Freescale</a:t>
            </a:r>
            <a:r>
              <a:rPr lang="zh-CN" altLang="en-US" sz="2200" b="0" dirty="0"/>
              <a:t>，</a:t>
            </a:r>
            <a:r>
              <a:rPr lang="en-US" altLang="zh-CN" sz="2200" b="0" dirty="0"/>
              <a:t>Luminary</a:t>
            </a:r>
            <a:r>
              <a:rPr lang="zh-CN" altLang="en-US" sz="2200" b="0" dirty="0"/>
              <a:t>，</a:t>
            </a:r>
            <a:r>
              <a:rPr lang="en-US" altLang="zh-CN" sz="2200" b="0" dirty="0"/>
              <a:t>NXP</a:t>
            </a:r>
            <a:r>
              <a:rPr lang="zh-CN" altLang="en-US" sz="2200" b="0" dirty="0"/>
              <a:t>，</a:t>
            </a:r>
            <a:r>
              <a:rPr lang="en-US" altLang="zh-CN" sz="2200" b="0" dirty="0"/>
              <a:t>OKI</a:t>
            </a:r>
            <a:r>
              <a:rPr lang="zh-CN" altLang="en-US" sz="2200" b="0" dirty="0"/>
              <a:t>，</a:t>
            </a:r>
            <a:r>
              <a:rPr lang="en-US" altLang="zh-CN" sz="2200" b="0" dirty="0"/>
              <a:t>Samsung</a:t>
            </a:r>
            <a:r>
              <a:rPr lang="zh-CN" altLang="en-US" sz="2200" b="0" dirty="0"/>
              <a:t>，</a:t>
            </a:r>
            <a:r>
              <a:rPr lang="en-US" altLang="zh-CN" sz="2200" b="0" dirty="0"/>
              <a:t>Sharp</a:t>
            </a:r>
            <a:r>
              <a:rPr lang="zh-CN" altLang="en-US" sz="2200" b="0" dirty="0"/>
              <a:t>，</a:t>
            </a:r>
            <a:r>
              <a:rPr lang="en-US" altLang="zh-CN" sz="2200" b="0" dirty="0"/>
              <a:t>ST</a:t>
            </a:r>
            <a:r>
              <a:rPr lang="zh-CN" altLang="en-US" sz="2200" b="0" dirty="0"/>
              <a:t>，</a:t>
            </a:r>
            <a:r>
              <a:rPr lang="en-US" altLang="zh-CN" sz="2200" b="0" dirty="0"/>
              <a:t>TI</a:t>
            </a:r>
            <a:r>
              <a:rPr lang="zh-CN" altLang="en-US" sz="2200" b="0" dirty="0"/>
              <a:t>等厂家的产品。</a:t>
            </a:r>
            <a:r>
              <a:rPr lang="en-US" altLang="zh-CN" sz="2200" b="0" dirty="0"/>
              <a:t>MDK</a:t>
            </a:r>
            <a:r>
              <a:rPr lang="zh-CN" altLang="en-US" sz="2200" b="0" dirty="0"/>
              <a:t>提供工业标准的编译工具和强大的调试支持。</a:t>
            </a:r>
            <a:endParaRPr lang="en-US" altLang="zh-CN" sz="2200" b="0" dirty="0"/>
          </a:p>
          <a:p>
            <a:pPr algn="just" eaLnBrk="1" hangingPunct="1">
              <a:lnSpc>
                <a:spcPct val="120000"/>
              </a:lnSpc>
              <a:spcBef>
                <a:spcPct val="0"/>
              </a:spcBef>
              <a:buClrTx/>
              <a:buFontTx/>
              <a:buNone/>
            </a:pPr>
            <a:r>
              <a:rPr lang="en-US" altLang="zh-CN" sz="2200" b="0" dirty="0"/>
              <a:t>       MDK</a:t>
            </a:r>
            <a:r>
              <a:rPr lang="zh-CN" altLang="en-US" sz="2200" b="0" dirty="0"/>
              <a:t>是</a:t>
            </a:r>
            <a:r>
              <a:rPr lang="zh-CN" altLang="en-US" sz="2200" u="sng" dirty="0">
                <a:solidFill>
                  <a:srgbClr val="FF0000"/>
                </a:solidFill>
              </a:rPr>
              <a:t>专为</a:t>
            </a:r>
            <a:r>
              <a:rPr lang="en-US" altLang="zh-CN" sz="2200" u="sng" dirty="0">
                <a:solidFill>
                  <a:srgbClr val="FF0000"/>
                </a:solidFill>
              </a:rPr>
              <a:t>MCU</a:t>
            </a:r>
            <a:r>
              <a:rPr lang="zh-CN" altLang="en-US" sz="2200" u="sng" dirty="0">
                <a:solidFill>
                  <a:srgbClr val="FF0000"/>
                </a:solidFill>
              </a:rPr>
              <a:t>的用户开发嵌入式软件而设计</a:t>
            </a:r>
            <a:r>
              <a:rPr lang="zh-CN" altLang="en-US" sz="2200" b="0" dirty="0"/>
              <a:t>的一套开发工具。包括根据器件定制的调试仿真支持，丰富的项目模版，固件示例以及为内存优化的</a:t>
            </a:r>
            <a:r>
              <a:rPr lang="en-US" altLang="zh-CN" sz="2200" dirty="0">
                <a:solidFill>
                  <a:srgbClr val="FF0000"/>
                </a:solidFill>
              </a:rPr>
              <a:t>RTOS</a:t>
            </a:r>
            <a:r>
              <a:rPr lang="zh-CN" altLang="en-US" sz="2200" dirty="0">
                <a:solidFill>
                  <a:srgbClr val="FF0000"/>
                </a:solidFill>
              </a:rPr>
              <a:t>库</a:t>
            </a:r>
            <a:r>
              <a:rPr lang="zh-CN" altLang="en-US" sz="2200" b="0" dirty="0"/>
              <a:t>。</a:t>
            </a:r>
            <a:r>
              <a:rPr lang="en-US" altLang="zh-CN" sz="2200" b="0" dirty="0"/>
              <a:t>MDK</a:t>
            </a:r>
            <a:r>
              <a:rPr lang="zh-CN" altLang="en-US" sz="2200" b="0" dirty="0"/>
              <a:t>上手容易，功能强大，适合微控制器应用程序开发。</a:t>
            </a:r>
            <a:endParaRPr lang="zh-CN" altLang="en-US" sz="2200" b="0" dirty="0"/>
          </a:p>
          <a:p>
            <a:pPr algn="just" eaLnBrk="1" hangingPunct="1">
              <a:lnSpc>
                <a:spcPct val="120000"/>
              </a:lnSpc>
              <a:spcBef>
                <a:spcPct val="0"/>
              </a:spcBef>
              <a:buClrTx/>
              <a:buFontTx/>
              <a:buNone/>
            </a:pPr>
            <a:r>
              <a:rPr lang="en-US" altLang="zh-CN" sz="2200" b="0" dirty="0"/>
              <a:t>       MDK</a:t>
            </a:r>
            <a:r>
              <a:rPr lang="zh-CN" altLang="en-US" sz="2200" b="0" dirty="0"/>
              <a:t>主要是为终端客户提供价格低廉，功能强大的开发工具。集成了</a:t>
            </a:r>
            <a:r>
              <a:rPr lang="en-US" altLang="zh-CN" sz="2200" b="0" dirty="0" err="1"/>
              <a:t>RealView</a:t>
            </a:r>
            <a:r>
              <a:rPr lang="zh-CN" altLang="en-US" sz="2200" b="0" dirty="0"/>
              <a:t>编译工具，</a:t>
            </a:r>
            <a:r>
              <a:rPr lang="en-US" altLang="zh-CN" sz="2200" b="0" dirty="0"/>
              <a:t>Keil </a:t>
            </a:r>
            <a:r>
              <a:rPr lang="en-US" altLang="zh-CN" sz="2200" b="0" dirty="0" err="1"/>
              <a:t>uVision</a:t>
            </a:r>
            <a:r>
              <a:rPr lang="zh-CN" altLang="en-US" sz="2200" b="0" dirty="0"/>
              <a:t>开发环境，支持基于</a:t>
            </a:r>
            <a:r>
              <a:rPr lang="en-US" altLang="zh-CN" sz="2200" b="0" dirty="0"/>
              <a:t>ARM7,ARM9,Cortex-M1,Cortex-M3</a:t>
            </a:r>
            <a:r>
              <a:rPr lang="zh-CN" altLang="en-US" sz="2200" b="0" dirty="0"/>
              <a:t>，</a:t>
            </a:r>
            <a:r>
              <a:rPr lang="en-US" altLang="zh-CN" sz="2200" b="0" dirty="0"/>
              <a:t>Cortex-R4</a:t>
            </a:r>
            <a:r>
              <a:rPr lang="zh-CN" altLang="en-US" sz="2200" b="0" dirty="0"/>
              <a:t>等</a:t>
            </a:r>
            <a:r>
              <a:rPr lang="en-US" altLang="zh-CN" sz="2200" b="0" dirty="0"/>
              <a:t>ARM</a:t>
            </a:r>
            <a:r>
              <a:rPr lang="zh-CN" altLang="en-US" sz="2200" b="0" dirty="0"/>
              <a:t>产品的仿真，提供非常高效的</a:t>
            </a:r>
            <a:r>
              <a:rPr lang="en-US" altLang="zh-CN" sz="2200" b="0" dirty="0"/>
              <a:t>RTOS Kernel</a:t>
            </a:r>
            <a:r>
              <a:rPr lang="zh-CN" altLang="en-US" sz="2200" b="0" dirty="0"/>
              <a:t>，此外，提供的</a:t>
            </a:r>
            <a:r>
              <a:rPr lang="en-US" altLang="zh-CN" sz="2200" b="0" dirty="0"/>
              <a:t>Real-Time</a:t>
            </a:r>
            <a:r>
              <a:rPr lang="zh-CN" altLang="en-US" sz="2200" b="0" dirty="0"/>
              <a:t>库还有</a:t>
            </a:r>
            <a:r>
              <a:rPr lang="en-US" altLang="zh-CN" sz="2200" b="0" dirty="0"/>
              <a:t>TCP/IP</a:t>
            </a:r>
            <a:r>
              <a:rPr lang="zh-CN" altLang="en-US" sz="2200" b="0" dirty="0"/>
              <a:t>网络套件，</a:t>
            </a:r>
            <a:r>
              <a:rPr lang="en-US" altLang="zh-CN" sz="2200" b="0" dirty="0"/>
              <a:t>Flash</a:t>
            </a:r>
            <a:r>
              <a:rPr lang="zh-CN" altLang="en-US" sz="2200" b="0" dirty="0"/>
              <a:t>文件系统，</a:t>
            </a:r>
            <a:r>
              <a:rPr lang="en-US" altLang="zh-CN" sz="2200" b="0" dirty="0"/>
              <a:t>USB</a:t>
            </a:r>
            <a:r>
              <a:rPr lang="zh-CN" altLang="en-US" sz="2200" b="0" dirty="0"/>
              <a:t>器件接口，</a:t>
            </a:r>
            <a:r>
              <a:rPr lang="en-US" altLang="zh-CN" sz="2200" b="0" dirty="0"/>
              <a:t>CAN</a:t>
            </a:r>
            <a:r>
              <a:rPr lang="zh-CN" altLang="en-US" sz="2200" b="0" dirty="0"/>
              <a:t>总线接口等，方便终端用户进行应用开发。因此对于</a:t>
            </a:r>
            <a:r>
              <a:rPr lang="en-US" altLang="zh-CN" sz="2200" b="0" dirty="0"/>
              <a:t>MDK</a:t>
            </a:r>
            <a:r>
              <a:rPr lang="zh-CN" altLang="en-US" sz="2200" b="0" dirty="0"/>
              <a:t>用户来说，</a:t>
            </a:r>
            <a:r>
              <a:rPr lang="zh-CN" altLang="en-US" sz="2200" dirty="0">
                <a:solidFill>
                  <a:srgbClr val="FF0000"/>
                </a:solidFill>
              </a:rPr>
              <a:t>他们得到的就是可以对</a:t>
            </a:r>
            <a:r>
              <a:rPr lang="en-US" altLang="zh-CN" sz="2200" dirty="0">
                <a:solidFill>
                  <a:srgbClr val="FF0000"/>
                </a:solidFill>
              </a:rPr>
              <a:t>MCU</a:t>
            </a:r>
            <a:r>
              <a:rPr lang="zh-CN" altLang="en-US" sz="2200" dirty="0">
                <a:solidFill>
                  <a:srgbClr val="FF0000"/>
                </a:solidFill>
              </a:rPr>
              <a:t>进行仿真和调试，</a:t>
            </a:r>
            <a:r>
              <a:rPr lang="zh-CN" altLang="en-US" sz="2200" b="0" dirty="0"/>
              <a:t>容易使用又没有冗余的功能，关键是价格实惠，而且用户可以先试用再购买。</a:t>
            </a:r>
            <a:endParaRPr lang="zh-CN" altLang="en-US"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BA6028E6-1E29-4F46-A436-32A09E2BB37A}"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开发工具简介</a:t>
            </a:r>
            <a:endParaRPr lang="zh-CN" altLang="en-US" kern="0"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矩形 1"/>
          <p:cNvSpPr>
            <a:spLocks noChangeArrowheads="1"/>
          </p:cNvSpPr>
          <p:nvPr/>
        </p:nvSpPr>
        <p:spPr bwMode="auto">
          <a:xfrm>
            <a:off x="119336" y="836712"/>
            <a:ext cx="11953328"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800" dirty="0">
                <a:latin typeface="Times New Roman" panose="02020603050405020304" pitchFamily="18" charset="0"/>
                <a:ea typeface="+mn-ea"/>
                <a:cs typeface="Times New Roman" panose="02020603050405020304" pitchFamily="18" charset="0"/>
              </a:rPr>
              <a:t>2.RVDS</a:t>
            </a:r>
            <a:endParaRPr lang="zh-CN" altLang="en-US" sz="2800" b="0" dirty="0">
              <a:latin typeface="Times New Roman" panose="02020603050405020304" pitchFamily="18" charset="0"/>
              <a:ea typeface="+mn-ea"/>
              <a:cs typeface="Times New Roman" panose="02020603050405020304" pitchFamily="18" charset="0"/>
            </a:endParaRPr>
          </a:p>
          <a:p>
            <a:pPr algn="just" eaLnBrk="1" hangingPunct="1">
              <a:lnSpc>
                <a:spcPct val="150000"/>
              </a:lnSpc>
              <a:spcBef>
                <a:spcPct val="0"/>
              </a:spcBef>
              <a:buClrTx/>
              <a:buFontTx/>
              <a:buNone/>
            </a:pPr>
            <a:r>
              <a:rPr lang="en-US" altLang="zh-CN" b="0" dirty="0"/>
              <a:t>         RVDS</a:t>
            </a:r>
            <a:r>
              <a:rPr lang="zh-CN" altLang="en-US" b="0" dirty="0"/>
              <a:t>（</a:t>
            </a:r>
            <a:r>
              <a:rPr lang="en-US" altLang="zh-CN" b="0" dirty="0" err="1"/>
              <a:t>RealView</a:t>
            </a:r>
            <a:r>
              <a:rPr lang="en-US" altLang="zh-CN" b="0" dirty="0"/>
              <a:t> Development Suite</a:t>
            </a:r>
            <a:r>
              <a:rPr lang="zh-CN" altLang="en-US" b="0" dirty="0"/>
              <a:t>）是</a:t>
            </a:r>
            <a:r>
              <a:rPr lang="en-US" altLang="zh-CN" b="0" dirty="0"/>
              <a:t>ARM</a:t>
            </a:r>
            <a:r>
              <a:rPr lang="zh-CN" altLang="en-US" b="0" dirty="0"/>
              <a:t>公司推出的专为</a:t>
            </a:r>
            <a:r>
              <a:rPr lang="en-US" altLang="zh-CN" b="0" dirty="0"/>
              <a:t>SOC</a:t>
            </a:r>
            <a:r>
              <a:rPr lang="zh-CN" altLang="en-US" b="0" dirty="0"/>
              <a:t>，</a:t>
            </a:r>
            <a:r>
              <a:rPr lang="en-US" altLang="zh-CN" b="0" dirty="0"/>
              <a:t>FPGA </a:t>
            </a:r>
            <a:r>
              <a:rPr lang="zh-CN" altLang="en-US" b="0" dirty="0"/>
              <a:t>以及</a:t>
            </a:r>
            <a:r>
              <a:rPr lang="en-US" altLang="zh-CN" b="0" dirty="0"/>
              <a:t>ASIC</a:t>
            </a:r>
            <a:r>
              <a:rPr lang="zh-CN" altLang="en-US" b="0" dirty="0"/>
              <a:t>用户</a:t>
            </a:r>
            <a:r>
              <a:rPr lang="zh-CN" altLang="en-US" dirty="0">
                <a:solidFill>
                  <a:srgbClr val="FF0000"/>
                </a:solidFill>
              </a:rPr>
              <a:t>开发复杂嵌入式应用程序或者和操作系统平台组件接口</a:t>
            </a:r>
            <a:r>
              <a:rPr lang="zh-CN" altLang="en-US" b="0" dirty="0"/>
              <a:t>而设计的开发工具，被业界称为最好的</a:t>
            </a:r>
            <a:r>
              <a:rPr lang="en-US" altLang="zh-CN" b="0" dirty="0"/>
              <a:t>ARM</a:t>
            </a:r>
            <a:r>
              <a:rPr lang="zh-CN" altLang="en-US" b="0" dirty="0"/>
              <a:t>开发工具。</a:t>
            </a:r>
            <a:r>
              <a:rPr lang="en-US" altLang="zh-CN" b="0" dirty="0"/>
              <a:t>RVDS</a:t>
            </a:r>
            <a:r>
              <a:rPr lang="zh-CN" altLang="en-US" b="0" dirty="0"/>
              <a:t>支持器件设计，支持多核调试，支持基于所有</a:t>
            </a:r>
            <a:r>
              <a:rPr lang="en-US" altLang="zh-CN" b="0" dirty="0"/>
              <a:t>ARM </a:t>
            </a:r>
            <a:r>
              <a:rPr lang="zh-CN" altLang="en-US" b="0" dirty="0"/>
              <a:t>和</a:t>
            </a:r>
            <a:r>
              <a:rPr lang="en-US" altLang="zh-CN" b="0" dirty="0"/>
              <a:t>Cortex</a:t>
            </a:r>
            <a:r>
              <a:rPr lang="zh-CN" altLang="en-US" b="0" dirty="0"/>
              <a:t>系列</a:t>
            </a:r>
            <a:r>
              <a:rPr lang="en-US" altLang="zh-CN" b="0" dirty="0"/>
              <a:t>CPU</a:t>
            </a:r>
            <a:r>
              <a:rPr lang="zh-CN" altLang="en-US" b="0" dirty="0"/>
              <a:t>的程序开发。</a:t>
            </a:r>
            <a:r>
              <a:rPr lang="en-US" altLang="zh-CN" b="0" dirty="0"/>
              <a:t>RVDS</a:t>
            </a:r>
            <a:r>
              <a:rPr lang="zh-CN" altLang="en-US" b="0" dirty="0"/>
              <a:t>还可以和第三方软件进行很好的连接。</a:t>
            </a:r>
            <a:endParaRPr lang="zh-CN" altLang="en-US" b="0" dirty="0"/>
          </a:p>
          <a:p>
            <a:pPr algn="just" eaLnBrk="1" hangingPunct="1">
              <a:lnSpc>
                <a:spcPct val="150000"/>
              </a:lnSpc>
              <a:spcBef>
                <a:spcPct val="0"/>
              </a:spcBef>
              <a:buClrTx/>
              <a:buFontTx/>
              <a:buNone/>
            </a:pPr>
            <a:r>
              <a:rPr lang="en-US" altLang="zh-CN" b="0" dirty="0"/>
              <a:t>        RVDS </a:t>
            </a:r>
            <a:r>
              <a:rPr lang="zh-CN" altLang="en-US" b="0" dirty="0"/>
              <a:t>是</a:t>
            </a:r>
            <a:r>
              <a:rPr lang="en-US" altLang="zh-CN" b="0" dirty="0"/>
              <a:t>ARM</a:t>
            </a:r>
            <a:r>
              <a:rPr lang="zh-CN" altLang="en-US" b="0" dirty="0"/>
              <a:t>公司继</a:t>
            </a:r>
            <a:r>
              <a:rPr lang="en-US" altLang="zh-CN" b="0" dirty="0"/>
              <a:t>SDT </a:t>
            </a:r>
            <a:r>
              <a:rPr lang="zh-CN" altLang="en-US" b="0" dirty="0"/>
              <a:t>与</a:t>
            </a:r>
            <a:r>
              <a:rPr lang="en-US" altLang="zh-CN" b="0" dirty="0"/>
              <a:t>ADS1.2</a:t>
            </a:r>
            <a:r>
              <a:rPr lang="zh-CN" altLang="en-US" b="0" dirty="0"/>
              <a:t>之后主推的新一代</a:t>
            </a:r>
            <a:r>
              <a:rPr lang="en-US" altLang="zh-CN" b="0" dirty="0" err="1"/>
              <a:t>开发</a:t>
            </a:r>
            <a:r>
              <a:rPr lang="zh-CN" altLang="en-US" b="0" dirty="0"/>
              <a:t>工具，目前最高版本是</a:t>
            </a:r>
            <a:r>
              <a:rPr lang="en-US" altLang="zh-CN" b="0" dirty="0"/>
              <a:t>4.1</a:t>
            </a:r>
            <a:r>
              <a:rPr lang="zh-CN" altLang="en-US" b="0" dirty="0"/>
              <a:t>。</a:t>
            </a:r>
            <a:r>
              <a:rPr lang="en-US" altLang="zh-CN" b="0" dirty="0"/>
              <a:t>RVDS</a:t>
            </a:r>
            <a:r>
              <a:rPr lang="zh-CN" altLang="en-US" b="0" dirty="0"/>
              <a:t>对代码密度的提升、代码执行速度的提高，都可以由</a:t>
            </a:r>
            <a:r>
              <a:rPr lang="en-US" altLang="zh-CN" b="0" dirty="0"/>
              <a:t>ARM</a:t>
            </a:r>
            <a:r>
              <a:rPr lang="zh-CN" altLang="en-US" b="0" dirty="0"/>
              <a:t>开发工具自动实现，而不需要软件开发人员花费过多的时间手动优化高级语言代码。这是</a:t>
            </a:r>
            <a:r>
              <a:rPr lang="en-US" altLang="zh-CN" b="0" dirty="0"/>
              <a:t>RVDS</a:t>
            </a:r>
            <a:r>
              <a:rPr lang="zh-CN" altLang="en-US" b="0" dirty="0"/>
              <a:t>的优势所在。 </a:t>
            </a:r>
            <a:endParaRPr lang="zh-CN" altLang="en-US"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70499663-4513-4B0B-9E28-EA123557CD96}"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开发工具简介</a:t>
            </a:r>
            <a:endParaRPr lang="zh-CN" altLang="en-US" kern="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0D172203-5CB1-41ED-9E92-64353C9C639E}" type="slidenum">
              <a:rPr lang="zh-CN" altLang="en-US" smtClean="0"/>
            </a:fld>
            <a:endParaRPr lang="zh-CN" altLang="en-US"/>
          </a:p>
        </p:txBody>
      </p:sp>
      <p:sp>
        <p:nvSpPr>
          <p:cNvPr id="4" name="文本框 3"/>
          <p:cNvSpPr txBox="1"/>
          <p:nvPr/>
        </p:nvSpPr>
        <p:spPr>
          <a:xfrm>
            <a:off x="191344" y="476672"/>
            <a:ext cx="11243856" cy="4083234"/>
          </a:xfrm>
          <a:prstGeom prst="rect">
            <a:avLst/>
          </a:prstGeom>
          <a:noFill/>
        </p:spPr>
        <p:txBody>
          <a:bodyPr wrap="square" rtlCol="0">
            <a:spAutoFit/>
          </a:bodyPr>
          <a:lstStyle/>
          <a:p>
            <a:pPr>
              <a:lnSpc>
                <a:spcPct val="150000"/>
              </a:lnSpc>
            </a:pPr>
            <a:r>
              <a:rPr lang="en-US" altLang="zh-CN" sz="3200" dirty="0">
                <a:latin typeface="Times New Roman" panose="02020603050405020304" pitchFamily="18" charset="0"/>
                <a:cs typeface="Times New Roman" panose="02020603050405020304" pitchFamily="18" charset="0"/>
              </a:rPr>
              <a:t>CPU</a:t>
            </a:r>
            <a:r>
              <a:rPr lang="zh-CN" altLang="en-US" sz="3200" dirty="0"/>
              <a:t>参数</a:t>
            </a:r>
            <a:endParaRPr lang="en-US" altLang="zh-CN" sz="3200" dirty="0"/>
          </a:p>
          <a:p>
            <a:pPr>
              <a:lnSpc>
                <a:spcPct val="150000"/>
              </a:lnSpc>
            </a:pPr>
            <a:r>
              <a:rPr lang="zh-CN" altLang="en-US" sz="2400" dirty="0">
                <a:solidFill>
                  <a:srgbClr val="FF0000"/>
                </a:solidFill>
              </a:rPr>
              <a:t>主频</a:t>
            </a:r>
            <a:r>
              <a:rPr lang="zh-CN" altLang="en-US" sz="2400" dirty="0"/>
              <a:t>：胳膊的肌肉（力量），主频越高，力量越大。</a:t>
            </a:r>
            <a:endParaRPr lang="en-US" altLang="zh-CN" sz="2800" dirty="0">
              <a:solidFill>
                <a:srgbClr val="FF0000"/>
              </a:solidFill>
            </a:endParaRPr>
          </a:p>
          <a:p>
            <a:pPr>
              <a:lnSpc>
                <a:spcPct val="150000"/>
              </a:lnSpc>
            </a:pPr>
            <a:r>
              <a:rPr lang="zh-CN" altLang="en-US" sz="2400" dirty="0">
                <a:solidFill>
                  <a:srgbClr val="FF0000"/>
                </a:solidFill>
              </a:rPr>
              <a:t>核心</a:t>
            </a:r>
            <a:r>
              <a:rPr lang="zh-CN" altLang="en-US" sz="2400" dirty="0"/>
              <a:t>：胳膊的数量，</a:t>
            </a:r>
            <a:r>
              <a:rPr lang="en-US" altLang="zh-CN" sz="2400" dirty="0"/>
              <a:t>2</a:t>
            </a:r>
            <a:r>
              <a:rPr lang="zh-CN" altLang="en-US" sz="2400" dirty="0"/>
              <a:t>核就是</a:t>
            </a:r>
            <a:r>
              <a:rPr lang="en-US" altLang="zh-CN" sz="2400" dirty="0"/>
              <a:t>2</a:t>
            </a:r>
            <a:r>
              <a:rPr lang="zh-CN" altLang="en-US" sz="2400" dirty="0"/>
              <a:t>个胳膊，</a:t>
            </a:r>
            <a:r>
              <a:rPr lang="en-US" altLang="zh-CN" sz="2400" dirty="0"/>
              <a:t>4</a:t>
            </a:r>
            <a:r>
              <a:rPr lang="zh-CN" altLang="en-US" sz="2400" dirty="0"/>
              <a:t>核就是</a:t>
            </a:r>
            <a:r>
              <a:rPr lang="en-US" altLang="zh-CN" sz="2400" dirty="0"/>
              <a:t>4</a:t>
            </a:r>
            <a:r>
              <a:rPr lang="zh-CN" altLang="en-US" sz="2400" dirty="0"/>
              <a:t>个胳膊。</a:t>
            </a:r>
            <a:endParaRPr lang="en-US" altLang="zh-CN" sz="2400" dirty="0"/>
          </a:p>
          <a:p>
            <a:pPr>
              <a:lnSpc>
                <a:spcPct val="150000"/>
              </a:lnSpc>
            </a:pPr>
            <a:r>
              <a:rPr lang="zh-CN" altLang="en-US" sz="2400" dirty="0">
                <a:solidFill>
                  <a:srgbClr val="FF0000"/>
                </a:solidFill>
              </a:rPr>
              <a:t>线程</a:t>
            </a:r>
            <a:r>
              <a:rPr lang="zh-CN" altLang="en-US" sz="2400" dirty="0"/>
              <a:t>：胳膊上长手的数量，一般单核配单线程、双核配双线程或双核四线程，相当于一条胳膊长一只手，后来发展为一条胳膊长两只手。</a:t>
            </a:r>
            <a:endParaRPr lang="en-US" altLang="zh-CN" sz="2400" dirty="0"/>
          </a:p>
          <a:p>
            <a:pPr>
              <a:lnSpc>
                <a:spcPct val="150000"/>
              </a:lnSpc>
            </a:pPr>
            <a:r>
              <a:rPr lang="zh-CN" altLang="en-US" sz="2400" dirty="0">
                <a:solidFill>
                  <a:srgbClr val="FF0000"/>
                </a:solidFill>
              </a:rPr>
              <a:t>构架</a:t>
            </a:r>
            <a:r>
              <a:rPr lang="zh-CN" altLang="en-US" sz="2400" dirty="0"/>
              <a:t>：胳膊、肌肉、手还差工具就可以干活了，工具就是</a:t>
            </a:r>
            <a:r>
              <a:rPr lang="en-US" altLang="zh-CN" sz="2400" dirty="0"/>
              <a:t>CPU</a:t>
            </a:r>
            <a:r>
              <a:rPr lang="zh-CN" altLang="en-US" sz="2400" dirty="0"/>
              <a:t>构架，构架对性能的影响巨大。</a:t>
            </a:r>
            <a:endParaRPr lang="zh-CN" altLang="en-US" sz="2800" dirty="0"/>
          </a:p>
        </p:txBody>
      </p:sp>
      <p:sp>
        <p:nvSpPr>
          <p:cNvPr id="5" name="Rectangle 4"/>
          <p:cNvSpPr txBox="1">
            <a:spLocks noChangeArrowheads="1"/>
          </p:cNvSpPr>
          <p:nvPr/>
        </p:nvSpPr>
        <p:spPr bwMode="auto">
          <a:xfrm>
            <a:off x="46567" y="28576"/>
            <a:ext cx="10972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zh-CN" altLang="en-US" kern="0" dirty="0"/>
              <a:t>微处理器</a:t>
            </a:r>
            <a:endParaRPr lang="zh-CN" altLang="en-US" kern="0"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矩形 1"/>
          <p:cNvSpPr>
            <a:spLocks noChangeArrowheads="1"/>
          </p:cNvSpPr>
          <p:nvPr/>
        </p:nvSpPr>
        <p:spPr bwMode="auto">
          <a:xfrm>
            <a:off x="191344" y="607157"/>
            <a:ext cx="11665296" cy="576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64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800" b="0" dirty="0"/>
              <a:t>RVDS</a:t>
            </a:r>
            <a:r>
              <a:rPr lang="zh-CN" altLang="en-US" sz="2800" b="0" dirty="0"/>
              <a:t>包含有四个模块：</a:t>
            </a:r>
            <a:endParaRPr lang="zh-CN" altLang="en-US" sz="2800" b="0" dirty="0"/>
          </a:p>
          <a:p>
            <a:pPr eaLnBrk="1" hangingPunct="1">
              <a:lnSpc>
                <a:spcPct val="150000"/>
              </a:lnSpc>
              <a:spcBef>
                <a:spcPct val="0"/>
              </a:spcBef>
              <a:buClrTx/>
              <a:buFontTx/>
              <a:buNone/>
            </a:pPr>
            <a:r>
              <a:rPr lang="zh-CN" altLang="en-US" sz="2200" b="0" dirty="0"/>
              <a:t>（</a:t>
            </a:r>
            <a:r>
              <a:rPr lang="en-US" altLang="zh-CN" sz="2200" b="0" dirty="0"/>
              <a:t>1</a:t>
            </a:r>
            <a:r>
              <a:rPr lang="zh-CN" altLang="en-US" sz="2200" b="0" dirty="0"/>
              <a:t>）</a:t>
            </a:r>
            <a:r>
              <a:rPr lang="en-US" altLang="zh-CN" sz="2200" b="0" dirty="0"/>
              <a:t>IDE</a:t>
            </a:r>
            <a:r>
              <a:rPr lang="zh-CN" altLang="en-US" sz="2200" b="0" dirty="0"/>
              <a:t>：</a:t>
            </a:r>
            <a:r>
              <a:rPr lang="en-US" altLang="zh-CN" sz="2200" dirty="0">
                <a:solidFill>
                  <a:srgbClr val="FF0000"/>
                </a:solidFill>
              </a:rPr>
              <a:t>RVDS</a:t>
            </a:r>
            <a:r>
              <a:rPr lang="zh-CN" altLang="en-US" sz="2200" dirty="0">
                <a:solidFill>
                  <a:srgbClr val="FF0000"/>
                </a:solidFill>
              </a:rPr>
              <a:t>中集成了</a:t>
            </a:r>
            <a:r>
              <a:rPr lang="en-US" altLang="zh-CN" sz="2200" dirty="0">
                <a:solidFill>
                  <a:srgbClr val="FF0000"/>
                </a:solidFill>
              </a:rPr>
              <a:t>Eclipse IDE</a:t>
            </a:r>
            <a:r>
              <a:rPr lang="zh-CN" altLang="en-US" sz="2200" dirty="0">
                <a:solidFill>
                  <a:srgbClr val="FF0000"/>
                </a:solidFill>
              </a:rPr>
              <a:t>，用于代码的编辑和管理</a:t>
            </a:r>
            <a:r>
              <a:rPr lang="zh-CN" altLang="en-US" sz="2200" b="0" dirty="0"/>
              <a:t>。支持语句高亮和多颜色显示，以工程的方式管理代码，支持第三方</a:t>
            </a:r>
            <a:r>
              <a:rPr lang="en-US" altLang="zh-CN" sz="2200" b="0" dirty="0"/>
              <a:t>Eclipse</a:t>
            </a:r>
            <a:r>
              <a:rPr lang="zh-CN" altLang="en-US" sz="2200" b="0" dirty="0"/>
              <a:t>功能插件。</a:t>
            </a:r>
            <a:endParaRPr lang="zh-CN" altLang="en-US" sz="2200" b="0" dirty="0"/>
          </a:p>
          <a:p>
            <a:pPr eaLnBrk="1" hangingPunct="1">
              <a:lnSpc>
                <a:spcPct val="150000"/>
              </a:lnSpc>
              <a:spcBef>
                <a:spcPct val="0"/>
              </a:spcBef>
              <a:buClrTx/>
              <a:buFontTx/>
              <a:buNone/>
            </a:pPr>
            <a:r>
              <a:rPr lang="zh-CN" altLang="en-US" sz="2200" b="0" dirty="0"/>
              <a:t>（</a:t>
            </a:r>
            <a:r>
              <a:rPr lang="en-US" altLang="zh-CN" sz="2200" b="0" dirty="0"/>
              <a:t>2</a:t>
            </a:r>
            <a:r>
              <a:rPr lang="zh-CN" altLang="en-US" sz="2200" b="0" dirty="0"/>
              <a:t>）</a:t>
            </a:r>
            <a:r>
              <a:rPr lang="en-US" altLang="zh-CN" sz="2200" b="0" dirty="0"/>
              <a:t>RVCT</a:t>
            </a:r>
            <a:r>
              <a:rPr lang="zh-CN" altLang="en-US" sz="2200" b="0" dirty="0"/>
              <a:t>：</a:t>
            </a:r>
            <a:r>
              <a:rPr lang="en-US" altLang="zh-CN" sz="2200" b="0" dirty="0"/>
              <a:t>RVCT</a:t>
            </a:r>
            <a:r>
              <a:rPr lang="zh-CN" altLang="en-US" sz="2200" b="0" dirty="0"/>
              <a:t>是业界最优秀的编译器，支持全系列的</a:t>
            </a:r>
            <a:r>
              <a:rPr lang="en-US" altLang="zh-CN" sz="2200" b="0" dirty="0"/>
              <a:t>ARM</a:t>
            </a:r>
            <a:r>
              <a:rPr lang="zh-CN" altLang="en-US" sz="2200" b="0" dirty="0"/>
              <a:t>和</a:t>
            </a:r>
            <a:r>
              <a:rPr lang="en-US" altLang="zh-CN" sz="2200" b="0" dirty="0"/>
              <a:t>XSCALE</a:t>
            </a:r>
            <a:r>
              <a:rPr lang="zh-CN" altLang="en-US" sz="2200" b="0" dirty="0"/>
              <a:t>架构，支持汇编语言、</a:t>
            </a:r>
            <a:r>
              <a:rPr lang="en-US" altLang="zh-CN" sz="2200" b="0" dirty="0"/>
              <a:t>C</a:t>
            </a:r>
            <a:r>
              <a:rPr lang="zh-CN" altLang="en-US" sz="2200" b="0" dirty="0"/>
              <a:t>语言和</a:t>
            </a:r>
            <a:r>
              <a:rPr lang="en-US" altLang="zh-CN" sz="2200" b="0" dirty="0"/>
              <a:t>C++</a:t>
            </a:r>
            <a:r>
              <a:rPr lang="zh-CN" altLang="en-US" sz="2200" b="0" dirty="0"/>
              <a:t>语言。</a:t>
            </a:r>
            <a:r>
              <a:rPr lang="en-US" altLang="zh-CN" sz="2200" b="0" dirty="0"/>
              <a:t>RVDS</a:t>
            </a:r>
            <a:r>
              <a:rPr lang="zh-CN" altLang="en-US" sz="2200" b="0" dirty="0"/>
              <a:t>的编译器根据最新的</a:t>
            </a:r>
            <a:r>
              <a:rPr lang="en-US" altLang="zh-CN" sz="2200" b="0" dirty="0"/>
              <a:t>ARM</a:t>
            </a:r>
            <a:r>
              <a:rPr lang="zh-CN" altLang="en-US" sz="2200" b="0" dirty="0"/>
              <a:t>架构进行特别的优化，针对每个</a:t>
            </a:r>
            <a:r>
              <a:rPr lang="en-US" altLang="zh-CN" sz="2200" b="0" dirty="0"/>
              <a:t>ARM</a:t>
            </a:r>
            <a:r>
              <a:rPr lang="zh-CN" altLang="en-US" sz="2200" b="0" dirty="0"/>
              <a:t>架构都提供最好的代码执行性能，最优的代码密度。可以根据需要选择调试信息级别，以及不同的代码优化方向和优化级别。</a:t>
            </a:r>
            <a:endParaRPr lang="zh-CN" altLang="en-US" sz="2200" b="0" dirty="0"/>
          </a:p>
          <a:p>
            <a:pPr eaLnBrk="1" hangingPunct="1">
              <a:lnSpc>
                <a:spcPct val="150000"/>
              </a:lnSpc>
              <a:spcBef>
                <a:spcPct val="0"/>
              </a:spcBef>
              <a:buClrTx/>
              <a:buFontTx/>
              <a:buNone/>
            </a:pPr>
            <a:r>
              <a:rPr lang="zh-CN" altLang="en-US" sz="2200" b="0" dirty="0"/>
              <a:t>（</a:t>
            </a:r>
            <a:r>
              <a:rPr lang="en-US" altLang="zh-CN" sz="2200" b="0" dirty="0"/>
              <a:t>3</a:t>
            </a:r>
            <a:r>
              <a:rPr lang="zh-CN" altLang="en-US" sz="2200" b="0" dirty="0"/>
              <a:t>）</a:t>
            </a:r>
            <a:r>
              <a:rPr lang="en-US" altLang="zh-CN" sz="2200" b="0" dirty="0"/>
              <a:t>RVD</a:t>
            </a:r>
            <a:r>
              <a:rPr lang="zh-CN" altLang="en-US" sz="2200" b="0" dirty="0"/>
              <a:t>：是</a:t>
            </a:r>
            <a:r>
              <a:rPr lang="en-US" altLang="zh-CN" sz="2200" b="0" dirty="0"/>
              <a:t>RVDS</a:t>
            </a:r>
            <a:r>
              <a:rPr lang="zh-CN" altLang="en-US" sz="2200" b="0" dirty="0"/>
              <a:t>中的调试软件，功能强大，支持</a:t>
            </a:r>
            <a:r>
              <a:rPr lang="en-US" altLang="zh-CN" sz="2200" b="0" dirty="0"/>
              <a:t>Flash</a:t>
            </a:r>
            <a:r>
              <a:rPr lang="zh-CN" altLang="en-US" sz="2200" b="0" dirty="0"/>
              <a:t>烧写和多核调试，支持多种调试手段，快速错误定位。</a:t>
            </a:r>
            <a:endParaRPr lang="zh-CN" altLang="en-US" sz="2200" b="0" dirty="0"/>
          </a:p>
          <a:p>
            <a:pPr eaLnBrk="1" hangingPunct="1">
              <a:lnSpc>
                <a:spcPct val="150000"/>
              </a:lnSpc>
              <a:spcBef>
                <a:spcPct val="0"/>
              </a:spcBef>
              <a:buClrTx/>
              <a:buFontTx/>
              <a:buNone/>
            </a:pPr>
            <a:r>
              <a:rPr lang="zh-CN" altLang="en-US" sz="2200" b="0" dirty="0"/>
              <a:t>（</a:t>
            </a:r>
            <a:r>
              <a:rPr lang="en-US" altLang="zh-CN" sz="2200" b="0" dirty="0"/>
              <a:t>4</a:t>
            </a:r>
            <a:r>
              <a:rPr lang="zh-CN" altLang="en-US" sz="2200" b="0" dirty="0"/>
              <a:t>）</a:t>
            </a:r>
            <a:r>
              <a:rPr lang="en-US" altLang="zh-CN" sz="2200" b="0" dirty="0"/>
              <a:t>RVISS</a:t>
            </a:r>
            <a:r>
              <a:rPr lang="zh-CN" altLang="en-US" sz="2200" b="0" dirty="0"/>
              <a:t>：是指令集仿真器，支持外部设备虚拟，可以使软件开发和硬件开发同步进行，同时可以分析代码性能，加快软件开发速度。</a:t>
            </a:r>
            <a:endParaRPr lang="zh-CN" altLang="en-US"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F3C72CDE-E7E2-4E11-B5F6-0A63EF052B4B}"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开发工具简介</a:t>
            </a:r>
            <a:endParaRPr lang="zh-CN" altLang="en-US" kern="0"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矩形 1"/>
          <p:cNvSpPr>
            <a:spLocks noChangeArrowheads="1"/>
          </p:cNvSpPr>
          <p:nvPr/>
        </p:nvSpPr>
        <p:spPr bwMode="auto">
          <a:xfrm>
            <a:off x="335360" y="618767"/>
            <a:ext cx="11593288" cy="3132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dirty="0"/>
              <a:t>3. ARM DS5</a:t>
            </a:r>
            <a:endParaRPr lang="zh-CN" altLang="en-US" sz="2800" b="0" dirty="0"/>
          </a:p>
          <a:p>
            <a:pPr algn="just" eaLnBrk="1" hangingPunct="1">
              <a:lnSpc>
                <a:spcPct val="130000"/>
              </a:lnSpc>
              <a:spcBef>
                <a:spcPct val="0"/>
              </a:spcBef>
              <a:buClrTx/>
              <a:buFontTx/>
              <a:buNone/>
            </a:pPr>
            <a:r>
              <a:rPr lang="en-US" altLang="zh-CN" sz="2000" b="0" dirty="0"/>
              <a:t>         </a:t>
            </a:r>
            <a:r>
              <a:rPr lang="en-US" altLang="zh-CN" sz="2200" b="0" dirty="0"/>
              <a:t>ARM DS5</a:t>
            </a:r>
            <a:r>
              <a:rPr lang="zh-CN" altLang="en-US" sz="2200" b="0" dirty="0"/>
              <a:t>，也叫</a:t>
            </a:r>
            <a:r>
              <a:rPr lang="en-US" altLang="zh-CN" sz="2200" b="0" dirty="0"/>
              <a:t>ARM DS-5</a:t>
            </a:r>
            <a:r>
              <a:rPr lang="zh-CN" altLang="en-US" sz="2200" b="0" dirty="0"/>
              <a:t>，是一款</a:t>
            </a:r>
            <a:r>
              <a:rPr lang="zh-CN" altLang="en-US" sz="2200" dirty="0">
                <a:solidFill>
                  <a:srgbClr val="FF0000"/>
                </a:solidFill>
              </a:rPr>
              <a:t>支持开发所有</a:t>
            </a:r>
            <a:r>
              <a:rPr lang="en-US" altLang="zh-CN" sz="2200" dirty="0">
                <a:solidFill>
                  <a:srgbClr val="FF0000"/>
                </a:solidFill>
              </a:rPr>
              <a:t>ARM</a:t>
            </a:r>
            <a:r>
              <a:rPr lang="zh-CN" altLang="en-US" sz="2200" dirty="0">
                <a:solidFill>
                  <a:srgbClr val="FF0000"/>
                </a:solidFill>
              </a:rPr>
              <a:t>内核芯片的集成开发环境</a:t>
            </a:r>
            <a:r>
              <a:rPr lang="en-US" altLang="zh-CN" sz="2200" b="0" dirty="0"/>
              <a:t>,</a:t>
            </a:r>
            <a:r>
              <a:rPr lang="zh-CN" altLang="en-US" sz="2200" b="0" dirty="0"/>
              <a:t>也是一套针对</a:t>
            </a:r>
            <a:r>
              <a:rPr lang="en-US" altLang="zh-CN" sz="2200" b="0" dirty="0"/>
              <a:t> ARM </a:t>
            </a:r>
            <a:r>
              <a:rPr lang="zh-CN" altLang="en-US" sz="2200" b="0" dirty="0"/>
              <a:t>支持的</a:t>
            </a:r>
            <a:r>
              <a:rPr lang="en-US" altLang="zh-CN" sz="2200" b="0" dirty="0" err="1"/>
              <a:t>linux</a:t>
            </a:r>
            <a:r>
              <a:rPr lang="zh-CN" altLang="en-US" sz="2200" b="0" dirty="0"/>
              <a:t>和</a:t>
            </a:r>
            <a:r>
              <a:rPr lang="en-US" altLang="zh-CN" sz="2200" b="0" dirty="0"/>
              <a:t>android</a:t>
            </a:r>
            <a:r>
              <a:rPr lang="zh-CN" altLang="en-US" sz="2200" b="0" dirty="0"/>
              <a:t>平台的全面的端到端软件开发工具套件。</a:t>
            </a:r>
            <a:endParaRPr lang="en-US" altLang="zh-CN" sz="2200" b="0" dirty="0"/>
          </a:p>
          <a:p>
            <a:pPr algn="just" eaLnBrk="1" hangingPunct="1">
              <a:lnSpc>
                <a:spcPct val="130000"/>
              </a:lnSpc>
              <a:spcBef>
                <a:spcPct val="0"/>
              </a:spcBef>
              <a:buClrTx/>
              <a:buFontTx/>
              <a:buNone/>
            </a:pPr>
            <a:r>
              <a:rPr lang="en-US" altLang="zh-CN" sz="2200" b="0" dirty="0"/>
              <a:t>         ARM DS5</a:t>
            </a:r>
            <a:r>
              <a:rPr lang="zh-CN" altLang="en-US" sz="2200" b="0" dirty="0"/>
              <a:t>提供具有跟踪、系统范围性能分析器、实时系统模拟器和编译器的应用程序和内核空间调试器。</a:t>
            </a:r>
            <a:r>
              <a:rPr lang="zh-CN" altLang="en-US" sz="2200" dirty="0">
                <a:solidFill>
                  <a:srgbClr val="FF0000"/>
                </a:solidFill>
              </a:rPr>
              <a:t>这些功能包含在定制的、功能强大且用户友好的基于</a:t>
            </a:r>
            <a:r>
              <a:rPr lang="en-US" altLang="zh-CN" sz="2200" dirty="0">
                <a:solidFill>
                  <a:srgbClr val="FF0000"/>
                </a:solidFill>
              </a:rPr>
              <a:t>Eclipse</a:t>
            </a:r>
            <a:r>
              <a:rPr lang="zh-CN" altLang="en-US" sz="2200" dirty="0">
                <a:solidFill>
                  <a:srgbClr val="FF0000"/>
                </a:solidFill>
              </a:rPr>
              <a:t>的</a:t>
            </a:r>
            <a:r>
              <a:rPr lang="en-US" altLang="zh-CN" sz="2200" dirty="0">
                <a:solidFill>
                  <a:srgbClr val="FF0000"/>
                </a:solidFill>
              </a:rPr>
              <a:t>IDE</a:t>
            </a:r>
            <a:r>
              <a:rPr lang="zh-CN" altLang="en-US" sz="2200" dirty="0">
                <a:solidFill>
                  <a:srgbClr val="FF0000"/>
                </a:solidFill>
              </a:rPr>
              <a:t>中。</a:t>
            </a:r>
            <a:r>
              <a:rPr lang="zh-CN" altLang="en-US" sz="2200" b="0" dirty="0"/>
              <a:t>借助于该工具套件，可以很轻松地为</a:t>
            </a:r>
            <a:r>
              <a:rPr lang="en-US" altLang="zh-CN" sz="2200" b="0" dirty="0"/>
              <a:t>ARM</a:t>
            </a:r>
            <a:r>
              <a:rPr lang="zh-CN" altLang="en-US" sz="2200" b="0" dirty="0"/>
              <a:t>支持的系统开发和优化基于</a:t>
            </a:r>
            <a:r>
              <a:rPr lang="en-US" altLang="zh-CN" sz="2200" b="0" dirty="0"/>
              <a:t>Linux</a:t>
            </a:r>
            <a:r>
              <a:rPr lang="zh-CN" altLang="en-US" sz="2200" b="0" dirty="0"/>
              <a:t>的系统，缩短开发和测试周期，并且可帮助工程师创建资源利用效率高的软件。</a:t>
            </a:r>
            <a:endParaRPr lang="zh-CN" altLang="en-US" sz="2200" b="0" dirty="0"/>
          </a:p>
        </p:txBody>
      </p:sp>
      <p:pic>
        <p:nvPicPr>
          <p:cNvPr id="9011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39616" y="3696994"/>
            <a:ext cx="2115122" cy="216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278" y="3696994"/>
            <a:ext cx="3546325" cy="216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7" name="矩形 5"/>
          <p:cNvSpPr>
            <a:spLocks noChangeArrowheads="1"/>
          </p:cNvSpPr>
          <p:nvPr/>
        </p:nvSpPr>
        <p:spPr bwMode="auto">
          <a:xfrm>
            <a:off x="7058994" y="5865933"/>
            <a:ext cx="22622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0" dirty="0">
                <a:latin typeface="Arial" panose="020B0604020202020204" pitchFamily="34" charset="0"/>
                <a:ea typeface="宋体" panose="02010600030101010101" pitchFamily="2" charset="-122"/>
              </a:rPr>
              <a:t> ARM DS-5</a:t>
            </a:r>
            <a:r>
              <a:rPr lang="zh-CN" altLang="en-US" sz="1800" b="0" dirty="0">
                <a:latin typeface="Arial" panose="020B0604020202020204" pitchFamily="34" charset="0"/>
                <a:ea typeface="宋体" panose="02010600030101010101" pitchFamily="2" charset="-122"/>
              </a:rPr>
              <a:t>功能框架</a:t>
            </a:r>
            <a:endParaRPr lang="zh-CN" altLang="en-US" sz="1800" b="0" dirty="0">
              <a:latin typeface="Arial" panose="020B0604020202020204" pitchFamily="34" charset="0"/>
              <a:ea typeface="宋体" panose="02010600030101010101" pitchFamily="2" charset="-122"/>
            </a:endParaRPr>
          </a:p>
        </p:txBody>
      </p:sp>
      <p:sp>
        <p:nvSpPr>
          <p:cNvPr id="90118" name="矩形 6"/>
          <p:cNvSpPr>
            <a:spLocks noChangeArrowheads="1"/>
          </p:cNvSpPr>
          <p:nvPr/>
        </p:nvSpPr>
        <p:spPr bwMode="auto">
          <a:xfrm>
            <a:off x="2489121" y="5894583"/>
            <a:ext cx="24161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1800" b="0" dirty="0">
                <a:latin typeface="Arial" panose="020B0604020202020204" pitchFamily="34" charset="0"/>
                <a:ea typeface="宋体" panose="02010600030101010101" pitchFamily="2" charset="-122"/>
              </a:rPr>
              <a:t> ARM DS5</a:t>
            </a:r>
            <a:r>
              <a:rPr lang="zh-CN" altLang="en-US" sz="1800" b="0" dirty="0">
                <a:latin typeface="Arial" panose="020B0604020202020204" pitchFamily="34" charset="0"/>
                <a:ea typeface="宋体" panose="02010600030101010101" pitchFamily="2" charset="-122"/>
              </a:rPr>
              <a:t>的工程配置</a:t>
            </a:r>
            <a:endParaRPr lang="zh-CN" altLang="en-US" sz="1800" b="0"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FDD5E08B-0097-4805-B4EE-414EB547E0F9}"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775218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—ARM</a:t>
            </a:r>
            <a:r>
              <a:rPr lang="zh-CN" altLang="en-US" kern="0" dirty="0"/>
              <a:t>开发工具简介</a:t>
            </a:r>
            <a:endParaRPr lang="zh-CN" altLang="en-US" kern="0"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3719513" y="4764"/>
            <a:ext cx="3744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4000"/>
              <a:t>目    录 </a:t>
            </a:r>
            <a:endParaRPr lang="zh-CN" altLang="en-US" sz="4000"/>
          </a:p>
        </p:txBody>
      </p:sp>
      <p:sp>
        <p:nvSpPr>
          <p:cNvPr id="18435" name="矩形 2"/>
          <p:cNvSpPr>
            <a:spLocks noChangeArrowheads="1"/>
          </p:cNvSpPr>
          <p:nvPr/>
        </p:nvSpPr>
        <p:spPr bwMode="auto">
          <a:xfrm>
            <a:off x="2135189" y="1052514"/>
            <a:ext cx="7704137"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dirty="0">
                <a:solidFill>
                  <a:schemeClr val="accent2"/>
                </a:solidFill>
              </a:rPr>
              <a:t>1.  </a:t>
            </a:r>
            <a:r>
              <a:rPr lang="zh-CN" altLang="en-US" sz="3200" dirty="0">
                <a:solidFill>
                  <a:schemeClr val="accent2"/>
                </a:solidFill>
              </a:rPr>
              <a:t>嵌入式处理器概述</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2.  </a:t>
            </a:r>
            <a:r>
              <a:rPr lang="zh-CN" altLang="en-US" sz="3200" dirty="0">
                <a:solidFill>
                  <a:schemeClr val="accent2"/>
                </a:solidFill>
              </a:rPr>
              <a:t>ARM处理器概述</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3</a:t>
            </a:r>
            <a:r>
              <a:rPr lang="en-US" altLang="zh-CN" sz="3200" dirty="0">
                <a:solidFill>
                  <a:srgbClr val="FF0000"/>
                </a:solidFill>
              </a:rPr>
              <a:t>.  </a:t>
            </a:r>
            <a:r>
              <a:rPr lang="zh-CN" altLang="en-US" sz="3200" dirty="0">
                <a:solidFill>
                  <a:srgbClr val="FF0000"/>
                </a:solidFill>
              </a:rPr>
              <a:t>Cortex-A8处理器架构</a:t>
            </a:r>
            <a:endParaRPr lang="en-US" altLang="zh-CN" sz="3200" dirty="0">
              <a:solidFill>
                <a:srgbClr val="FF0000"/>
              </a:solidFill>
            </a:endParaRPr>
          </a:p>
          <a:p>
            <a:pPr eaLnBrk="1" hangingPunct="1">
              <a:lnSpc>
                <a:spcPct val="150000"/>
              </a:lnSpc>
              <a:spcBef>
                <a:spcPct val="0"/>
              </a:spcBef>
              <a:buClrTx/>
              <a:buFontTx/>
              <a:buNone/>
            </a:pPr>
            <a:r>
              <a:rPr lang="en-US" altLang="zh-CN" sz="3200" dirty="0">
                <a:solidFill>
                  <a:schemeClr val="accent2"/>
                </a:solidFill>
              </a:rPr>
              <a:t>4.  </a:t>
            </a:r>
            <a:r>
              <a:rPr lang="zh-CN" altLang="en-US" sz="3200" dirty="0">
                <a:solidFill>
                  <a:schemeClr val="accent2"/>
                </a:solidFill>
              </a:rPr>
              <a:t>Cortex-A8处理器工作模式和状态</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5.  </a:t>
            </a:r>
            <a:r>
              <a:rPr lang="zh-CN" altLang="en-US" sz="3200" dirty="0">
                <a:solidFill>
                  <a:schemeClr val="accent2"/>
                </a:solidFill>
              </a:rPr>
              <a:t>Cortex-A8存储器管理</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6.  </a:t>
            </a:r>
            <a:r>
              <a:rPr lang="zh-CN" altLang="en-US" sz="3200" dirty="0">
                <a:solidFill>
                  <a:schemeClr val="accent2"/>
                </a:solidFill>
              </a:rPr>
              <a:t>Cortex-A8异常处理</a:t>
            </a:r>
            <a:endParaRPr lang="zh-CN" altLang="en-US" sz="3200" dirty="0">
              <a:solidFill>
                <a:schemeClr val="accent2"/>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2C4652BA-D265-4B63-859A-3A8EF33CDF67}"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矩形 4"/>
          <p:cNvSpPr>
            <a:spLocks noChangeArrowheads="1"/>
          </p:cNvSpPr>
          <p:nvPr/>
        </p:nvSpPr>
        <p:spPr bwMode="auto">
          <a:xfrm>
            <a:off x="443372" y="1196752"/>
            <a:ext cx="11305256" cy="36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64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200000"/>
              </a:lnSpc>
              <a:spcBef>
                <a:spcPct val="0"/>
              </a:spcBef>
              <a:buClrTx/>
              <a:buFontTx/>
              <a:buNone/>
            </a:pPr>
            <a:r>
              <a:rPr lang="en-US" altLang="zh-CN" b="0" dirty="0"/>
              <a:t>Cortex-A8</a:t>
            </a:r>
            <a:r>
              <a:rPr lang="zh-CN" altLang="en-US" b="0" dirty="0"/>
              <a:t>处理器是第一款基于</a:t>
            </a:r>
            <a:r>
              <a:rPr lang="en-US" altLang="zh-CN" dirty="0">
                <a:solidFill>
                  <a:srgbClr val="FF0000"/>
                </a:solidFill>
              </a:rPr>
              <a:t>ARMv7</a:t>
            </a:r>
            <a:r>
              <a:rPr lang="zh-CN" altLang="en-US" dirty="0">
                <a:solidFill>
                  <a:srgbClr val="FF0000"/>
                </a:solidFill>
              </a:rPr>
              <a:t>构架</a:t>
            </a:r>
            <a:r>
              <a:rPr lang="zh-CN" altLang="en-US" b="0" dirty="0"/>
              <a:t>的应用处理器 </a:t>
            </a:r>
            <a:r>
              <a:rPr lang="en-US" altLang="zh-CN" b="0" dirty="0"/>
              <a:t>,</a:t>
            </a:r>
            <a:r>
              <a:rPr lang="zh-CN" altLang="en-US" b="0" dirty="0"/>
              <a:t>使用了能够带来更高性能、更低功耗和更高代码密度的</a:t>
            </a:r>
            <a:r>
              <a:rPr lang="en-US" altLang="zh-CN" dirty="0">
                <a:solidFill>
                  <a:srgbClr val="FF0000"/>
                </a:solidFill>
              </a:rPr>
              <a:t>Thumb-2</a:t>
            </a:r>
            <a:r>
              <a:rPr lang="zh-CN" altLang="en-US" dirty="0">
                <a:solidFill>
                  <a:srgbClr val="FF0000"/>
                </a:solidFill>
              </a:rPr>
              <a:t>技术</a:t>
            </a:r>
            <a:r>
              <a:rPr lang="en-US" altLang="zh-CN" b="0" dirty="0"/>
              <a:t>,</a:t>
            </a:r>
            <a:r>
              <a:rPr lang="zh-CN" altLang="en-US" b="0" dirty="0"/>
              <a:t>新增了</a:t>
            </a:r>
            <a:r>
              <a:rPr lang="en-US" altLang="zh-CN" b="0" dirty="0"/>
              <a:t>130</a:t>
            </a:r>
            <a:r>
              <a:rPr lang="zh-CN" altLang="en-US" b="0" dirty="0"/>
              <a:t>条指令。新增的功能使用户在进行终端服务时无需在</a:t>
            </a:r>
            <a:r>
              <a:rPr lang="en-US" altLang="zh-CN" b="0" dirty="0"/>
              <a:t>ARM</a:t>
            </a:r>
            <a:r>
              <a:rPr lang="zh-CN" altLang="en-US" b="0" dirty="0"/>
              <a:t>和</a:t>
            </a:r>
            <a:r>
              <a:rPr lang="en-US" altLang="zh-CN" b="0" dirty="0"/>
              <a:t>Thumb</a:t>
            </a:r>
            <a:r>
              <a:rPr lang="zh-CN" altLang="en-US" b="0" dirty="0"/>
              <a:t>模式间进行切换，同时可访问整套处理器寄存器。产生的代码保持</a:t>
            </a:r>
            <a:r>
              <a:rPr lang="en-US" altLang="zh-CN" b="0" dirty="0"/>
              <a:t>Thumb</a:t>
            </a:r>
            <a:r>
              <a:rPr lang="zh-CN" altLang="en-US" b="0" dirty="0"/>
              <a:t>指令的传统代码密度，却可以实现</a:t>
            </a:r>
            <a:r>
              <a:rPr lang="en-US" altLang="zh-CN" b="0" dirty="0"/>
              <a:t>32</a:t>
            </a:r>
            <a:r>
              <a:rPr lang="zh-CN" altLang="en-US" b="0" dirty="0"/>
              <a:t>位</a:t>
            </a:r>
            <a:r>
              <a:rPr lang="en-US" altLang="zh-CN" b="0" dirty="0"/>
              <a:t>ARM</a:t>
            </a:r>
            <a:r>
              <a:rPr lang="zh-CN" altLang="en-US" b="0" dirty="0"/>
              <a:t>代码的性能。</a:t>
            </a:r>
            <a:endParaRPr lang="zh-CN" altLang="en-US"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4E9ADBC1-60A4-4E64-99ED-BB069D0EE291}"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3" name="Rectangle 1"/>
          <p:cNvSpPr>
            <a:spLocks noChangeArrowheads="1"/>
          </p:cNvSpPr>
          <p:nvPr/>
        </p:nvSpPr>
        <p:spPr bwMode="auto">
          <a:xfrm>
            <a:off x="0" y="-287"/>
            <a:ext cx="71724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defRPr/>
            </a:pPr>
            <a:r>
              <a:rPr lang="zh-CN" altLang="en-US" sz="3200" kern="0" dirty="0">
                <a:solidFill>
                  <a:schemeClr val="tx2"/>
                </a:solidFill>
                <a:cs typeface="+mj-cs"/>
              </a:rPr>
              <a:t>嵌入式处理器</a:t>
            </a:r>
            <a:r>
              <a:rPr lang="en-US" altLang="zh-CN" sz="3200" kern="0" dirty="0">
                <a:solidFill>
                  <a:schemeClr val="tx2"/>
                </a:solidFill>
                <a:cs typeface="+mj-cs"/>
              </a:rPr>
              <a:t>— </a:t>
            </a:r>
            <a:r>
              <a:rPr lang="zh-CN" altLang="en-US" sz="3200" kern="0" dirty="0">
                <a:solidFill>
                  <a:schemeClr val="tx2"/>
                </a:solidFill>
                <a:cs typeface="+mj-cs"/>
              </a:rPr>
              <a:t>Cortex-A8处理器架构</a:t>
            </a:r>
            <a:endParaRPr lang="zh-CN" altLang="en-US" sz="3200" kern="0" dirty="0">
              <a:solidFill>
                <a:schemeClr val="tx2"/>
              </a:solidFill>
              <a:cs typeface="+mj-cs"/>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矩形 1"/>
          <p:cNvSpPr>
            <a:spLocks noChangeArrowheads="1"/>
          </p:cNvSpPr>
          <p:nvPr/>
        </p:nvSpPr>
        <p:spPr bwMode="auto">
          <a:xfrm>
            <a:off x="263352" y="890589"/>
            <a:ext cx="11737304" cy="461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en-US" altLang="zh-CN" sz="2200" b="0" dirty="0"/>
              <a:t>ARM</a:t>
            </a:r>
            <a:r>
              <a:rPr lang="zh-CN" altLang="en-US" sz="2200" b="0" dirty="0"/>
              <a:t>处理器中首次采用面向音频、视频和</a:t>
            </a:r>
            <a:r>
              <a:rPr lang="en-US" altLang="zh-CN" sz="2200" b="0" dirty="0"/>
              <a:t>3D</a:t>
            </a:r>
            <a:r>
              <a:rPr lang="zh-CN" altLang="en-US" sz="2200" b="0" dirty="0"/>
              <a:t>图形的</a:t>
            </a:r>
            <a:r>
              <a:rPr lang="en-US" altLang="zh-CN" sz="2200" dirty="0">
                <a:solidFill>
                  <a:srgbClr val="FF0000"/>
                </a:solidFill>
              </a:rPr>
              <a:t>NEON</a:t>
            </a:r>
            <a:r>
              <a:rPr lang="zh-CN" altLang="en-US" sz="2200" dirty="0">
                <a:solidFill>
                  <a:srgbClr val="FF0000"/>
                </a:solidFill>
              </a:rPr>
              <a:t>媒体和信号处理技术</a:t>
            </a:r>
            <a:r>
              <a:rPr lang="zh-CN" altLang="en-US" sz="2200" b="0" dirty="0"/>
              <a:t>。这是一个</a:t>
            </a:r>
            <a:r>
              <a:rPr lang="en-US" altLang="zh-CN" sz="2200" b="0" dirty="0"/>
              <a:t>64/128</a:t>
            </a:r>
            <a:r>
              <a:rPr lang="zh-CN" altLang="en-US" sz="2200" b="0" dirty="0"/>
              <a:t>位混合</a:t>
            </a:r>
            <a:r>
              <a:rPr lang="en-US" altLang="zh-CN" sz="2200" b="0" dirty="0"/>
              <a:t>SIMD</a:t>
            </a:r>
            <a:r>
              <a:rPr lang="zh-CN" altLang="en-US" sz="2200" b="0" dirty="0"/>
              <a:t>（单指令、多数据）架构。</a:t>
            </a:r>
            <a:r>
              <a:rPr lang="en-US" altLang="zh-CN" sz="2200" b="0" dirty="0"/>
              <a:t>NEON</a:t>
            </a:r>
            <a:r>
              <a:rPr lang="zh-CN" altLang="en-US" sz="2200" b="0" dirty="0"/>
              <a:t>技术不仅可以通过加速音频和视频编解码、用户界面、</a:t>
            </a:r>
            <a:r>
              <a:rPr lang="en-US" altLang="zh-CN" sz="2200" b="0" dirty="0"/>
              <a:t>2D/3D</a:t>
            </a:r>
            <a:r>
              <a:rPr lang="zh-CN" altLang="en-US" sz="2200" b="0" dirty="0"/>
              <a:t>图形和游戏来改善多媒体用户体验，还可以加速信号处理算法，以加快音频和视频处理、声音和面部识别、计算机视觉和深度学习等应用。</a:t>
            </a:r>
            <a:endParaRPr lang="zh-CN" altLang="en-US" sz="2200" b="0" dirty="0"/>
          </a:p>
          <a:p>
            <a:pPr algn="just" eaLnBrk="1" hangingPunct="1">
              <a:lnSpc>
                <a:spcPct val="150000"/>
              </a:lnSpc>
              <a:spcBef>
                <a:spcPct val="0"/>
              </a:spcBef>
              <a:buClrTx/>
              <a:buFontTx/>
              <a:buNone/>
            </a:pPr>
            <a:r>
              <a:rPr lang="en-US" altLang="zh-CN" sz="2200" b="0" dirty="0"/>
              <a:t>Cortex-A8</a:t>
            </a:r>
            <a:r>
              <a:rPr lang="zh-CN" altLang="en-US" sz="2200" b="0" dirty="0"/>
              <a:t>还采用了</a:t>
            </a:r>
            <a:r>
              <a:rPr lang="en-US" altLang="zh-CN" sz="2200" dirty="0" err="1">
                <a:solidFill>
                  <a:srgbClr val="FF0000"/>
                </a:solidFill>
              </a:rPr>
              <a:t>Jazelle</a:t>
            </a:r>
            <a:r>
              <a:rPr lang="en-US" altLang="zh-CN" sz="2200" dirty="0">
                <a:solidFill>
                  <a:srgbClr val="FF0000"/>
                </a:solidFill>
              </a:rPr>
              <a:t>-RCT Java</a:t>
            </a:r>
            <a:r>
              <a:rPr lang="zh-CN" altLang="en-US" sz="2200" dirty="0">
                <a:solidFill>
                  <a:srgbClr val="FF0000"/>
                </a:solidFill>
              </a:rPr>
              <a:t>加速技术</a:t>
            </a:r>
            <a:r>
              <a:rPr lang="zh-CN" altLang="en-US" sz="2200" b="0" dirty="0"/>
              <a:t>，可以支持</a:t>
            </a:r>
            <a:r>
              <a:rPr lang="en-US" altLang="zh-CN" sz="2200" b="0" dirty="0"/>
              <a:t>Java</a:t>
            </a:r>
            <a:r>
              <a:rPr lang="zh-CN" altLang="en-US" sz="2200" b="0" dirty="0"/>
              <a:t>程序的预编译与实时编译，对实时</a:t>
            </a:r>
            <a:r>
              <a:rPr lang="en-US" altLang="zh-CN" sz="2200" b="0" dirty="0"/>
              <a:t>(JIT)</a:t>
            </a:r>
            <a:r>
              <a:rPr lang="zh-CN" altLang="en-US" sz="2200" b="0" dirty="0"/>
              <a:t>和动态调整编译</a:t>
            </a:r>
            <a:r>
              <a:rPr lang="en-US" altLang="zh-CN" sz="2200" b="0" dirty="0"/>
              <a:t>(DAC)</a:t>
            </a:r>
            <a:r>
              <a:rPr lang="zh-CN" altLang="en-US" sz="2200" b="0" dirty="0"/>
              <a:t>提供最优化</a:t>
            </a:r>
            <a:r>
              <a:rPr lang="en-US" altLang="zh-CN" sz="2200" b="0" dirty="0"/>
              <a:t>,</a:t>
            </a:r>
            <a:r>
              <a:rPr lang="zh-CN" altLang="en-US" sz="2200" b="0" dirty="0"/>
              <a:t>将即时（</a:t>
            </a:r>
            <a:r>
              <a:rPr lang="en-US" altLang="zh-CN" sz="2200" b="0" dirty="0"/>
              <a:t>JIT</a:t>
            </a:r>
            <a:r>
              <a:rPr lang="zh-CN" altLang="en-US" sz="2200" b="0" dirty="0"/>
              <a:t>）字节码应用程序的内存占用削减到原先的三分之一。代码变少可增强性能并降低功率。</a:t>
            </a:r>
            <a:endParaRPr lang="zh-CN" altLang="en-US" sz="2200" b="0" dirty="0"/>
          </a:p>
          <a:p>
            <a:pPr algn="just" eaLnBrk="1" hangingPunct="1">
              <a:lnSpc>
                <a:spcPct val="150000"/>
              </a:lnSpc>
              <a:spcBef>
                <a:spcPct val="0"/>
              </a:spcBef>
              <a:buClrTx/>
              <a:buFontTx/>
              <a:buNone/>
            </a:pPr>
            <a:r>
              <a:rPr lang="en-US" altLang="zh-CN" sz="2200" b="0" dirty="0"/>
              <a:t>Cortex-A8</a:t>
            </a:r>
            <a:r>
              <a:rPr lang="zh-CN" altLang="en-US" sz="2200" b="0" dirty="0"/>
              <a:t>中采用的</a:t>
            </a:r>
            <a:r>
              <a:rPr lang="en-US" altLang="zh-CN" sz="2200" dirty="0" err="1">
                <a:solidFill>
                  <a:srgbClr val="FF0000"/>
                </a:solidFill>
              </a:rPr>
              <a:t>TrustZone</a:t>
            </a:r>
            <a:r>
              <a:rPr lang="zh-CN" altLang="en-US" sz="2200" dirty="0">
                <a:solidFill>
                  <a:srgbClr val="FF0000"/>
                </a:solidFill>
              </a:rPr>
              <a:t>技术</a:t>
            </a:r>
            <a:r>
              <a:rPr lang="zh-CN" altLang="en-US" sz="2200" b="0" dirty="0"/>
              <a:t>可确保消费类产品（如运行开放式操作系统的移动电话、个人数字助理和机顶盒）中的数据隐私和</a:t>
            </a:r>
            <a:r>
              <a:rPr lang="en-US" altLang="zh-CN" sz="2200" b="0" dirty="0"/>
              <a:t>DRM</a:t>
            </a:r>
            <a:r>
              <a:rPr lang="zh-CN" altLang="en-US" sz="2200" b="0" dirty="0"/>
              <a:t>（图形显示框架）得到保护。</a:t>
            </a:r>
            <a:endParaRPr lang="zh-CN" altLang="en-US"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48A247F0-657E-48FC-B76E-07471B6E822C}"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1"/>
          <p:cNvSpPr>
            <a:spLocks noChangeArrowheads="1"/>
          </p:cNvSpPr>
          <p:nvPr/>
        </p:nvSpPr>
        <p:spPr bwMode="auto">
          <a:xfrm>
            <a:off x="0" y="-287"/>
            <a:ext cx="71724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defRPr/>
            </a:pPr>
            <a:r>
              <a:rPr lang="zh-CN" altLang="en-US" sz="3200" kern="0" dirty="0">
                <a:solidFill>
                  <a:schemeClr val="tx2"/>
                </a:solidFill>
                <a:cs typeface="+mj-cs"/>
              </a:rPr>
              <a:t>嵌入式处理器</a:t>
            </a:r>
            <a:r>
              <a:rPr lang="en-US" altLang="zh-CN" sz="3200" kern="0" dirty="0">
                <a:solidFill>
                  <a:schemeClr val="tx2"/>
                </a:solidFill>
                <a:cs typeface="+mj-cs"/>
              </a:rPr>
              <a:t>— </a:t>
            </a:r>
            <a:r>
              <a:rPr lang="zh-CN" altLang="en-US" sz="3200" kern="0" dirty="0">
                <a:solidFill>
                  <a:schemeClr val="tx2"/>
                </a:solidFill>
                <a:cs typeface="+mj-cs"/>
              </a:rPr>
              <a:t>Cortex-A8处理器架构</a:t>
            </a:r>
            <a:endParaRPr lang="zh-CN" altLang="en-US" sz="3200" kern="0" dirty="0">
              <a:solidFill>
                <a:schemeClr val="tx2"/>
              </a:solidFill>
              <a:cs typeface="+mj-cs"/>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5913" y="692151"/>
            <a:ext cx="66992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59" name="矩形 1"/>
          <p:cNvSpPr>
            <a:spLocks noChangeArrowheads="1"/>
          </p:cNvSpPr>
          <p:nvPr/>
        </p:nvSpPr>
        <p:spPr bwMode="auto">
          <a:xfrm>
            <a:off x="3863976" y="5445125"/>
            <a:ext cx="3643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b="0"/>
              <a:t>图</a:t>
            </a:r>
            <a:r>
              <a:rPr lang="en-US" altLang="zh-CN" sz="1800" b="0"/>
              <a:t>2-3 ARM Cortex-A8</a:t>
            </a:r>
            <a:r>
              <a:rPr lang="zh-CN" altLang="en-US" sz="1800" b="0"/>
              <a:t>内核系统框图</a:t>
            </a:r>
            <a:endParaRPr lang="zh-CN" altLang="en-US" sz="1800" b="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6B73D31E-51E3-49E3-B933-E781EB5DB12C}"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1"/>
          <p:cNvSpPr>
            <a:spLocks noChangeArrowheads="1"/>
          </p:cNvSpPr>
          <p:nvPr/>
        </p:nvSpPr>
        <p:spPr bwMode="auto">
          <a:xfrm>
            <a:off x="0" y="-287"/>
            <a:ext cx="71724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defRPr/>
            </a:pPr>
            <a:r>
              <a:rPr lang="zh-CN" altLang="en-US" sz="3200" kern="0" dirty="0">
                <a:solidFill>
                  <a:schemeClr val="tx2"/>
                </a:solidFill>
                <a:cs typeface="+mj-cs"/>
              </a:rPr>
              <a:t>嵌入式处理器</a:t>
            </a:r>
            <a:r>
              <a:rPr lang="en-US" altLang="zh-CN" sz="3200" kern="0" dirty="0">
                <a:solidFill>
                  <a:schemeClr val="tx2"/>
                </a:solidFill>
                <a:cs typeface="+mj-cs"/>
              </a:rPr>
              <a:t>— </a:t>
            </a:r>
            <a:r>
              <a:rPr lang="zh-CN" altLang="en-US" sz="3200" kern="0" dirty="0">
                <a:solidFill>
                  <a:schemeClr val="tx2"/>
                </a:solidFill>
                <a:cs typeface="+mj-cs"/>
              </a:rPr>
              <a:t>Cortex-A8处理器架构</a:t>
            </a:r>
            <a:endParaRPr lang="zh-CN" altLang="en-US" sz="3200" kern="0" dirty="0">
              <a:solidFill>
                <a:schemeClr val="tx2"/>
              </a:solidFill>
              <a:cs typeface="+mj-cs"/>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矩形 1"/>
          <p:cNvSpPr>
            <a:spLocks noChangeArrowheads="1"/>
          </p:cNvSpPr>
          <p:nvPr/>
        </p:nvSpPr>
        <p:spPr bwMode="auto">
          <a:xfrm>
            <a:off x="768350" y="1731293"/>
            <a:ext cx="5327650" cy="336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zh-CN" altLang="en-US" b="0" dirty="0"/>
              <a:t>        指令读取单元的主要构成如下图所示，指令读取单元</a:t>
            </a:r>
            <a:r>
              <a:rPr lang="zh-CN" altLang="en-US" dirty="0">
                <a:solidFill>
                  <a:srgbClr val="FF0000"/>
                </a:solidFill>
              </a:rPr>
              <a:t>对指令流进行预测</a:t>
            </a:r>
            <a:r>
              <a:rPr lang="zh-CN" altLang="en-US" b="0" dirty="0"/>
              <a:t>，从</a:t>
            </a:r>
            <a:r>
              <a:rPr lang="en-US" altLang="zh-CN" b="0" dirty="0"/>
              <a:t>L1</a:t>
            </a:r>
            <a:r>
              <a:rPr lang="zh-CN" altLang="en-US" b="0" dirty="0"/>
              <a:t>指令缓存中取出指令放到</a:t>
            </a:r>
            <a:r>
              <a:rPr lang="zh-CN" altLang="en-US" dirty="0">
                <a:solidFill>
                  <a:srgbClr val="FF0000"/>
                </a:solidFill>
              </a:rPr>
              <a:t>译码流水线中</a:t>
            </a:r>
            <a:r>
              <a:rPr lang="zh-CN" altLang="en-US" b="0" dirty="0"/>
              <a:t>。在此过程中使用到了</a:t>
            </a:r>
            <a:r>
              <a:rPr lang="en-US" altLang="zh-CN" b="0" dirty="0"/>
              <a:t>TLB</a:t>
            </a:r>
            <a:r>
              <a:rPr lang="zh-CN" altLang="en-US" b="0" dirty="0"/>
              <a:t>（</a:t>
            </a:r>
            <a:r>
              <a:rPr lang="en-US" altLang="zh-CN" b="0" dirty="0"/>
              <a:t>Translation Lookaside Buffers</a:t>
            </a:r>
            <a:r>
              <a:rPr lang="zh-CN" altLang="en-US" b="0" dirty="0"/>
              <a:t>，转换旁路缓冲器）。</a:t>
            </a:r>
            <a:endParaRPr lang="zh-CN" altLang="en-US" b="0" dirty="0"/>
          </a:p>
        </p:txBody>
      </p:sp>
      <p:pic>
        <p:nvPicPr>
          <p:cNvPr id="97283"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91401" y="1354139"/>
            <a:ext cx="2957513"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矩形 2"/>
          <p:cNvSpPr>
            <a:spLocks noChangeArrowheads="1"/>
          </p:cNvSpPr>
          <p:nvPr/>
        </p:nvSpPr>
        <p:spPr bwMode="auto">
          <a:xfrm>
            <a:off x="7210426" y="5084764"/>
            <a:ext cx="3122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b="0"/>
              <a:t>图</a:t>
            </a:r>
            <a:r>
              <a:rPr lang="en-US" altLang="zh-CN" sz="1800" b="0"/>
              <a:t>2-4 </a:t>
            </a:r>
            <a:r>
              <a:rPr lang="zh-CN" altLang="en-US" sz="1800" b="0"/>
              <a:t>指令读取单元主要构成</a:t>
            </a:r>
            <a:endParaRPr lang="zh-CN" altLang="en-US" sz="1800" b="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43C3684-CECB-45C9-96B6-AB4CB4E71672}"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5" name="文本框 4"/>
          <p:cNvSpPr txBox="1"/>
          <p:nvPr/>
        </p:nvSpPr>
        <p:spPr>
          <a:xfrm>
            <a:off x="335360" y="984807"/>
            <a:ext cx="6097218" cy="523220"/>
          </a:xfrm>
          <a:prstGeom prst="rect">
            <a:avLst/>
          </a:prstGeom>
          <a:noFill/>
        </p:spPr>
        <p:txBody>
          <a:bodyPr wrap="square">
            <a:spAutoFit/>
          </a:bodyPr>
          <a:lstStyle/>
          <a:p>
            <a:pPr eaLnBrk="1" hangingPunct="1">
              <a:spcBef>
                <a:spcPct val="0"/>
              </a:spcBef>
              <a:buClrTx/>
              <a:buFontTx/>
              <a:buNone/>
            </a:pPr>
            <a:r>
              <a:rPr lang="en-US" altLang="zh-CN" sz="2800" dirty="0">
                <a:latin typeface="Times New Roman" panose="02020603050405020304" pitchFamily="18" charset="0"/>
                <a:ea typeface="+mn-ea"/>
                <a:cs typeface="Times New Roman" panose="02020603050405020304" pitchFamily="18" charset="0"/>
              </a:rPr>
              <a:t>1.</a:t>
            </a:r>
            <a:r>
              <a:rPr lang="zh-CN" altLang="en-US" sz="2800" dirty="0">
                <a:latin typeface="Times New Roman" panose="02020603050405020304" pitchFamily="18" charset="0"/>
                <a:ea typeface="+mn-ea"/>
                <a:cs typeface="Times New Roman" panose="02020603050405020304" pitchFamily="18" charset="0"/>
              </a:rPr>
              <a:t>指令读取单元（</a:t>
            </a:r>
            <a:r>
              <a:rPr lang="en-US" altLang="zh-CN" sz="2800" dirty="0">
                <a:latin typeface="Times New Roman" panose="02020603050405020304" pitchFamily="18" charset="0"/>
                <a:ea typeface="+mn-ea"/>
                <a:cs typeface="Times New Roman" panose="02020603050405020304" pitchFamily="18" charset="0"/>
              </a:rPr>
              <a:t>Instruction Fetch</a:t>
            </a:r>
            <a:r>
              <a:rPr lang="zh-CN" altLang="en-US" sz="2800" dirty="0">
                <a:latin typeface="Times New Roman" panose="02020603050405020304" pitchFamily="18" charset="0"/>
                <a:ea typeface="+mn-ea"/>
                <a:cs typeface="Times New Roman" panose="02020603050405020304" pitchFamily="18" charset="0"/>
              </a:rPr>
              <a:t>）</a:t>
            </a:r>
            <a:endParaRPr lang="zh-CN" altLang="en-US" sz="2800" b="0" dirty="0">
              <a:latin typeface="Times New Roman" panose="02020603050405020304" pitchFamily="18" charset="0"/>
              <a:ea typeface="+mn-ea"/>
              <a:cs typeface="Times New Roman" panose="02020603050405020304" pitchFamily="18" charset="0"/>
            </a:endParaRPr>
          </a:p>
        </p:txBody>
      </p:sp>
      <p:sp>
        <p:nvSpPr>
          <p:cNvPr id="6" name="Rectangle 1"/>
          <p:cNvSpPr>
            <a:spLocks noChangeArrowheads="1"/>
          </p:cNvSpPr>
          <p:nvPr/>
        </p:nvSpPr>
        <p:spPr bwMode="auto">
          <a:xfrm>
            <a:off x="0" y="-287"/>
            <a:ext cx="71724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defRPr/>
            </a:pPr>
            <a:r>
              <a:rPr lang="zh-CN" altLang="en-US" sz="3200" kern="0" dirty="0">
                <a:solidFill>
                  <a:schemeClr val="tx2"/>
                </a:solidFill>
                <a:cs typeface="+mj-cs"/>
              </a:rPr>
              <a:t>嵌入式处理器</a:t>
            </a:r>
            <a:r>
              <a:rPr lang="en-US" altLang="zh-CN" sz="3200" kern="0" dirty="0">
                <a:solidFill>
                  <a:schemeClr val="tx2"/>
                </a:solidFill>
                <a:cs typeface="+mj-cs"/>
              </a:rPr>
              <a:t>— </a:t>
            </a:r>
            <a:r>
              <a:rPr lang="zh-CN" altLang="en-US" sz="3200" kern="0" dirty="0">
                <a:solidFill>
                  <a:schemeClr val="tx2"/>
                </a:solidFill>
                <a:cs typeface="+mj-cs"/>
              </a:rPr>
              <a:t>Cortex-A8处理器架构</a:t>
            </a:r>
            <a:endParaRPr lang="zh-CN" altLang="en-US" sz="3200" kern="0" dirty="0">
              <a:solidFill>
                <a:schemeClr val="tx2"/>
              </a:solidFill>
              <a:cs typeface="+mj-cs"/>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矩形 1"/>
          <p:cNvSpPr>
            <a:spLocks noChangeArrowheads="1"/>
          </p:cNvSpPr>
          <p:nvPr/>
        </p:nvSpPr>
        <p:spPr bwMode="auto">
          <a:xfrm>
            <a:off x="263352" y="1772816"/>
            <a:ext cx="11665296" cy="2948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200000"/>
              </a:lnSpc>
              <a:spcBef>
                <a:spcPct val="0"/>
              </a:spcBef>
              <a:buClrTx/>
            </a:pPr>
            <a:r>
              <a:rPr lang="zh-CN" altLang="en-US" b="0" dirty="0"/>
              <a:t>指令译码单元对所有的</a:t>
            </a:r>
            <a:r>
              <a:rPr lang="en-US" altLang="zh-CN" b="0" dirty="0"/>
              <a:t>ARM</a:t>
            </a:r>
            <a:r>
              <a:rPr lang="zh-CN" altLang="en-US" b="0" dirty="0"/>
              <a:t>、</a:t>
            </a:r>
            <a:r>
              <a:rPr lang="en-US" altLang="zh-CN" b="0" dirty="0"/>
              <a:t>Thumb-2</a:t>
            </a:r>
            <a:r>
              <a:rPr lang="zh-CN" altLang="en-US" b="0" dirty="0"/>
              <a:t>指令进行译码排序，包括调试控制协处理器</a:t>
            </a:r>
            <a:r>
              <a:rPr lang="en-US" altLang="zh-CN" b="0" dirty="0"/>
              <a:t>CP14</a:t>
            </a:r>
            <a:r>
              <a:rPr lang="zh-CN" altLang="en-US" b="0" dirty="0"/>
              <a:t>的指令、系统控制协处理器</a:t>
            </a:r>
            <a:r>
              <a:rPr lang="en-US" altLang="zh-CN" b="0" dirty="0"/>
              <a:t>CP15</a:t>
            </a:r>
            <a:r>
              <a:rPr lang="zh-CN" altLang="en-US" b="0" dirty="0"/>
              <a:t>的指令。</a:t>
            </a:r>
            <a:endParaRPr lang="zh-CN" altLang="en-US" b="0" dirty="0"/>
          </a:p>
          <a:p>
            <a:pPr marL="342900" indent="-342900" eaLnBrk="1" hangingPunct="1">
              <a:lnSpc>
                <a:spcPct val="200000"/>
              </a:lnSpc>
              <a:spcBef>
                <a:spcPct val="0"/>
              </a:spcBef>
              <a:buClrTx/>
              <a:buFont typeface="Wingdings" panose="05000000000000000000" pitchFamily="2" charset="2"/>
              <a:buChar char="p"/>
            </a:pPr>
            <a:r>
              <a:rPr lang="zh-CN" altLang="en-US" b="0" dirty="0"/>
              <a:t>指令译码单元处理指令的顺序是：</a:t>
            </a:r>
            <a:r>
              <a:rPr lang="zh-CN" altLang="en-US" dirty="0">
                <a:solidFill>
                  <a:srgbClr val="FF0000"/>
                </a:solidFill>
              </a:rPr>
              <a:t>异常</a:t>
            </a:r>
            <a:r>
              <a:rPr lang="zh-CN" altLang="en-US" b="0" dirty="0"/>
              <a:t>、调试事件、复位初始化、存储器内嵌自测</a:t>
            </a:r>
            <a:r>
              <a:rPr lang="en-US" altLang="zh-CN" b="0" dirty="0"/>
              <a:t>CMI3IST</a:t>
            </a:r>
            <a:r>
              <a:rPr lang="zh-CN" altLang="en-US" b="0" dirty="0"/>
              <a:t>、等待中断、其它事件。</a:t>
            </a:r>
            <a:endParaRPr lang="zh-CN" altLang="en-US"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20623CBD-DF20-44F6-8CFA-2FD698E20142}"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5" name="文本框 4"/>
          <p:cNvSpPr txBox="1"/>
          <p:nvPr/>
        </p:nvSpPr>
        <p:spPr>
          <a:xfrm>
            <a:off x="347192" y="692696"/>
            <a:ext cx="7477000" cy="818429"/>
          </a:xfrm>
          <a:prstGeom prst="rect">
            <a:avLst/>
          </a:prstGeom>
          <a:noFill/>
        </p:spPr>
        <p:txBody>
          <a:bodyPr wrap="square">
            <a:spAutoFit/>
          </a:bodyPr>
          <a:lstStyle/>
          <a:p>
            <a:pPr eaLnBrk="1" hangingPunct="1">
              <a:lnSpc>
                <a:spcPct val="200000"/>
              </a:lnSpc>
            </a:pPr>
            <a:r>
              <a:rPr lang="en-US" altLang="zh-CN" sz="2800" dirty="0">
                <a:latin typeface="Times New Roman" panose="02020603050405020304" pitchFamily="18" charset="0"/>
                <a:ea typeface="+mn-ea"/>
                <a:cs typeface="Times New Roman" panose="02020603050405020304" pitchFamily="18" charset="0"/>
              </a:rPr>
              <a:t>2. </a:t>
            </a:r>
            <a:r>
              <a:rPr lang="zh-CN" altLang="en-US" sz="2800" dirty="0">
                <a:latin typeface="Times New Roman" panose="02020603050405020304" pitchFamily="18" charset="0"/>
                <a:ea typeface="+mn-ea"/>
                <a:cs typeface="Times New Roman" panose="02020603050405020304" pitchFamily="18" charset="0"/>
              </a:rPr>
              <a:t>指令译码（解码）单元（</a:t>
            </a:r>
            <a:r>
              <a:rPr lang="en-US" altLang="zh-CN" sz="2800" dirty="0">
                <a:latin typeface="Times New Roman" panose="02020603050405020304" pitchFamily="18" charset="0"/>
                <a:ea typeface="+mn-ea"/>
                <a:cs typeface="Times New Roman" panose="02020603050405020304" pitchFamily="18" charset="0"/>
              </a:rPr>
              <a:t>Instruction Decode</a:t>
            </a:r>
            <a:r>
              <a:rPr lang="zh-CN" altLang="en-US" sz="2800" dirty="0">
                <a:latin typeface="Times New Roman" panose="02020603050405020304" pitchFamily="18" charset="0"/>
                <a:ea typeface="+mn-ea"/>
                <a:cs typeface="Times New Roman" panose="02020603050405020304" pitchFamily="18" charset="0"/>
              </a:rPr>
              <a:t>）</a:t>
            </a:r>
            <a:endParaRPr lang="zh-CN" altLang="en-US" sz="2800" dirty="0">
              <a:latin typeface="Times New Roman" panose="02020603050405020304" pitchFamily="18" charset="0"/>
              <a:ea typeface="+mn-ea"/>
              <a:cs typeface="Times New Roman" panose="02020603050405020304" pitchFamily="18" charset="0"/>
            </a:endParaRPr>
          </a:p>
        </p:txBody>
      </p:sp>
      <p:sp>
        <p:nvSpPr>
          <p:cNvPr id="6" name="Rectangle 1"/>
          <p:cNvSpPr>
            <a:spLocks noChangeArrowheads="1"/>
          </p:cNvSpPr>
          <p:nvPr/>
        </p:nvSpPr>
        <p:spPr bwMode="auto">
          <a:xfrm>
            <a:off x="0" y="-287"/>
            <a:ext cx="71724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defRPr/>
            </a:pPr>
            <a:r>
              <a:rPr lang="zh-CN" altLang="en-US" sz="3200" kern="0" dirty="0">
                <a:solidFill>
                  <a:schemeClr val="tx2"/>
                </a:solidFill>
                <a:cs typeface="+mj-cs"/>
              </a:rPr>
              <a:t>嵌入式处理器</a:t>
            </a:r>
            <a:r>
              <a:rPr lang="en-US" altLang="zh-CN" sz="3200" kern="0" dirty="0">
                <a:solidFill>
                  <a:schemeClr val="tx2"/>
                </a:solidFill>
                <a:cs typeface="+mj-cs"/>
              </a:rPr>
              <a:t>— </a:t>
            </a:r>
            <a:r>
              <a:rPr lang="zh-CN" altLang="en-US" sz="3200" kern="0" dirty="0">
                <a:solidFill>
                  <a:schemeClr val="tx2"/>
                </a:solidFill>
                <a:cs typeface="+mj-cs"/>
              </a:rPr>
              <a:t>Cortex-A8处理器架构</a:t>
            </a:r>
            <a:endParaRPr lang="zh-CN" altLang="en-US" sz="3200" kern="0" dirty="0">
              <a:solidFill>
                <a:schemeClr val="tx2"/>
              </a:solidFill>
              <a:cs typeface="+mj-cs"/>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矩形 1"/>
          <p:cNvSpPr>
            <a:spLocks noChangeArrowheads="1"/>
          </p:cNvSpPr>
          <p:nvPr/>
        </p:nvSpPr>
        <p:spPr bwMode="auto">
          <a:xfrm>
            <a:off x="274974" y="1395686"/>
            <a:ext cx="11737304" cy="4659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zh-CN" altLang="en-US" sz="2000" b="0" dirty="0"/>
              <a:t>        </a:t>
            </a:r>
            <a:r>
              <a:rPr lang="zh-CN" altLang="en-US" sz="2000" b="0" dirty="0">
                <a:latin typeface="Times New Roman" panose="02020603050405020304" pitchFamily="18" charset="0"/>
                <a:ea typeface="+mn-ea"/>
                <a:cs typeface="Times New Roman" panose="02020603050405020304" pitchFamily="18" charset="0"/>
              </a:rPr>
              <a:t>指令执行单元包括</a:t>
            </a:r>
            <a:r>
              <a:rPr lang="zh-CN" altLang="en-US" sz="2000" dirty="0">
                <a:solidFill>
                  <a:srgbClr val="FF0000"/>
                </a:solidFill>
                <a:latin typeface="Times New Roman" panose="02020603050405020304" pitchFamily="18" charset="0"/>
                <a:ea typeface="+mn-ea"/>
                <a:cs typeface="Times New Roman" panose="02020603050405020304" pitchFamily="18" charset="0"/>
              </a:rPr>
              <a:t>两个对称的</a:t>
            </a:r>
            <a:r>
              <a:rPr lang="en-US" altLang="zh-CN" sz="2000" dirty="0">
                <a:solidFill>
                  <a:srgbClr val="FF0000"/>
                </a:solidFill>
                <a:latin typeface="Times New Roman" panose="02020603050405020304" pitchFamily="18" charset="0"/>
                <a:ea typeface="+mn-ea"/>
                <a:cs typeface="Times New Roman" panose="02020603050405020304" pitchFamily="18" charset="0"/>
              </a:rPr>
              <a:t>ALU</a:t>
            </a:r>
            <a:r>
              <a:rPr lang="zh-CN" altLang="en-US" sz="2000" dirty="0">
                <a:solidFill>
                  <a:srgbClr val="FF0000"/>
                </a:solidFill>
                <a:latin typeface="Times New Roman" panose="02020603050405020304" pitchFamily="18" charset="0"/>
                <a:ea typeface="+mn-ea"/>
                <a:cs typeface="Times New Roman" panose="02020603050405020304" pitchFamily="18" charset="0"/>
              </a:rPr>
              <a:t>（算术逻辑单元）流水线（</a:t>
            </a:r>
            <a:r>
              <a:rPr lang="en-US" altLang="zh-CN" sz="2000" dirty="0">
                <a:solidFill>
                  <a:srgbClr val="FF0000"/>
                </a:solidFill>
                <a:latin typeface="Times New Roman" panose="02020603050405020304" pitchFamily="18" charset="0"/>
                <a:ea typeface="+mn-ea"/>
                <a:cs typeface="Times New Roman" panose="02020603050405020304" pitchFamily="18" charset="0"/>
              </a:rPr>
              <a:t>ALU0</a:t>
            </a:r>
            <a:r>
              <a:rPr lang="zh-CN" altLang="en-US" sz="2000" dirty="0">
                <a:solidFill>
                  <a:srgbClr val="FF0000"/>
                </a:solidFill>
                <a:latin typeface="Times New Roman" panose="02020603050405020304" pitchFamily="18" charset="0"/>
                <a:ea typeface="+mn-ea"/>
                <a:cs typeface="Times New Roman" panose="02020603050405020304" pitchFamily="18" charset="0"/>
              </a:rPr>
              <a:t>和</a:t>
            </a:r>
            <a:r>
              <a:rPr lang="en-US" altLang="zh-CN" sz="2000" dirty="0">
                <a:solidFill>
                  <a:srgbClr val="FF0000"/>
                </a:solidFill>
                <a:latin typeface="Times New Roman" panose="02020603050405020304" pitchFamily="18" charset="0"/>
                <a:ea typeface="+mn-ea"/>
                <a:cs typeface="Times New Roman" panose="02020603050405020304" pitchFamily="18" charset="0"/>
              </a:rPr>
              <a:t>ALU1</a:t>
            </a:r>
            <a:r>
              <a:rPr lang="zh-CN" altLang="en-US" sz="2000" dirty="0">
                <a:solidFill>
                  <a:srgbClr val="FF0000"/>
                </a:solidFill>
                <a:latin typeface="Times New Roman" panose="02020603050405020304" pitchFamily="18" charset="0"/>
                <a:ea typeface="+mn-ea"/>
                <a:cs typeface="Times New Roman" panose="02020603050405020304" pitchFamily="18" charset="0"/>
              </a:rPr>
              <a:t>）</a:t>
            </a:r>
            <a:r>
              <a:rPr lang="zh-CN" altLang="en-US" sz="2000" b="0" dirty="0">
                <a:latin typeface="Times New Roman" panose="02020603050405020304" pitchFamily="18" charset="0"/>
                <a:ea typeface="+mn-ea"/>
                <a:cs typeface="Times New Roman" panose="02020603050405020304" pitchFamily="18" charset="0"/>
              </a:rPr>
              <a:t>，它们都可以处理大多数算术指令。</a:t>
            </a:r>
            <a:r>
              <a:rPr lang="en-US" altLang="zh-CN" sz="2000" b="0" dirty="0">
                <a:latin typeface="Times New Roman" panose="02020603050405020304" pitchFamily="18" charset="0"/>
                <a:ea typeface="+mn-ea"/>
                <a:cs typeface="Times New Roman" panose="02020603050405020304" pitchFamily="18" charset="0"/>
              </a:rPr>
              <a:t>ALU</a:t>
            </a:r>
            <a:r>
              <a:rPr lang="zh-CN" altLang="en-US" sz="2000" b="0" dirty="0">
                <a:latin typeface="Times New Roman" panose="02020603050405020304" pitchFamily="18" charset="0"/>
                <a:ea typeface="+mn-ea"/>
                <a:cs typeface="Times New Roman" panose="02020603050405020304" pitchFamily="18" charset="0"/>
              </a:rPr>
              <a:t>流水线</a:t>
            </a:r>
            <a:r>
              <a:rPr lang="en-US" altLang="zh-CN" sz="2000" b="0" dirty="0">
                <a:latin typeface="Times New Roman" panose="02020603050405020304" pitchFamily="18" charset="0"/>
                <a:ea typeface="+mn-ea"/>
                <a:cs typeface="Times New Roman" panose="02020603050405020304" pitchFamily="18" charset="0"/>
              </a:rPr>
              <a:t>0</a:t>
            </a:r>
            <a:r>
              <a:rPr lang="zh-CN" altLang="en-US" sz="2000" b="0" dirty="0">
                <a:latin typeface="Times New Roman" panose="02020603050405020304" pitchFamily="18" charset="0"/>
                <a:ea typeface="+mn-ea"/>
                <a:cs typeface="Times New Roman" panose="02020603050405020304" pitchFamily="18" charset="0"/>
              </a:rPr>
              <a:t>始终执行一对旧的发射指令。</a:t>
            </a:r>
            <a:r>
              <a:rPr lang="en-US" altLang="zh-CN" sz="2000" b="0" dirty="0">
                <a:latin typeface="Times New Roman" panose="02020603050405020304" pitchFamily="18" charset="0"/>
                <a:ea typeface="+mn-ea"/>
                <a:cs typeface="Times New Roman" panose="02020603050405020304" pitchFamily="18" charset="0"/>
              </a:rPr>
              <a:t>Cortex-A8</a:t>
            </a:r>
            <a:r>
              <a:rPr lang="zh-CN" altLang="en-US" sz="2000" b="0" dirty="0">
                <a:latin typeface="Times New Roman" panose="02020603050405020304" pitchFamily="18" charset="0"/>
                <a:ea typeface="+mn-ea"/>
                <a:cs typeface="Times New Roman" panose="02020603050405020304" pitchFamily="18" charset="0"/>
              </a:rPr>
              <a:t>处理器还配备乘法器和加载存储流水线，但这些都不对两条</a:t>
            </a:r>
            <a:r>
              <a:rPr lang="en-US" altLang="zh-CN" sz="2000" b="0" dirty="0">
                <a:latin typeface="Times New Roman" panose="02020603050405020304" pitchFamily="18" charset="0"/>
                <a:ea typeface="+mn-ea"/>
                <a:cs typeface="Times New Roman" panose="02020603050405020304" pitchFamily="18" charset="0"/>
              </a:rPr>
              <a:t>ALU</a:t>
            </a:r>
            <a:r>
              <a:rPr lang="zh-CN" altLang="en-US" sz="2000" b="0" dirty="0">
                <a:latin typeface="Times New Roman" panose="02020603050405020304" pitchFamily="18" charset="0"/>
                <a:ea typeface="+mn-ea"/>
                <a:cs typeface="Times New Roman" panose="02020603050405020304" pitchFamily="18" charset="0"/>
              </a:rPr>
              <a:t>流水线执行额外指令，可将它们视为“独立”流水线。使用它们必需同时使用两条</a:t>
            </a:r>
            <a:r>
              <a:rPr lang="en-US" altLang="zh-CN" sz="2000" b="0" dirty="0">
                <a:latin typeface="Times New Roman" panose="02020603050405020304" pitchFamily="18" charset="0"/>
                <a:ea typeface="+mn-ea"/>
                <a:cs typeface="Times New Roman" panose="02020603050405020304" pitchFamily="18" charset="0"/>
              </a:rPr>
              <a:t>ALU</a:t>
            </a:r>
            <a:r>
              <a:rPr lang="zh-CN" altLang="en-US" sz="2000" b="0" dirty="0">
                <a:latin typeface="Times New Roman" panose="02020603050405020304" pitchFamily="18" charset="0"/>
                <a:ea typeface="+mn-ea"/>
                <a:cs typeface="Times New Roman" panose="02020603050405020304" pitchFamily="18" charset="0"/>
              </a:rPr>
              <a:t>流水线中的一个，乘法器流水线只能与</a:t>
            </a:r>
            <a:r>
              <a:rPr lang="en-US" altLang="zh-CN" sz="2000" b="0" dirty="0">
                <a:latin typeface="Times New Roman" panose="02020603050405020304" pitchFamily="18" charset="0"/>
                <a:ea typeface="+mn-ea"/>
                <a:cs typeface="Times New Roman" panose="02020603050405020304" pitchFamily="18" charset="0"/>
              </a:rPr>
              <a:t>ALU1</a:t>
            </a:r>
            <a:r>
              <a:rPr lang="zh-CN" altLang="en-US" sz="2000" b="0" dirty="0">
                <a:latin typeface="Times New Roman" panose="02020603050405020304" pitchFamily="18" charset="0"/>
                <a:ea typeface="+mn-ea"/>
                <a:cs typeface="Times New Roman" panose="02020603050405020304" pitchFamily="18" charset="0"/>
              </a:rPr>
              <a:t>流水线中的指令结合使用，而加载存储流水线只能与任一</a:t>
            </a:r>
            <a:r>
              <a:rPr lang="en-US" altLang="zh-CN" sz="2000" b="0" dirty="0">
                <a:latin typeface="Times New Roman" panose="02020603050405020304" pitchFamily="18" charset="0"/>
                <a:ea typeface="+mn-ea"/>
                <a:cs typeface="Times New Roman" panose="02020603050405020304" pitchFamily="18" charset="0"/>
              </a:rPr>
              <a:t>ALU</a:t>
            </a:r>
            <a:r>
              <a:rPr lang="zh-CN" altLang="en-US" sz="2000" b="0" dirty="0">
                <a:latin typeface="Times New Roman" panose="02020603050405020304" pitchFamily="18" charset="0"/>
                <a:ea typeface="+mn-ea"/>
                <a:cs typeface="Times New Roman" panose="02020603050405020304" pitchFamily="18" charset="0"/>
              </a:rPr>
              <a:t>中的指令结合使用。</a:t>
            </a:r>
            <a:endParaRPr lang="zh-CN" altLang="en-US" sz="2000" b="0" dirty="0">
              <a:latin typeface="Times New Roman" panose="02020603050405020304" pitchFamily="18" charset="0"/>
              <a:ea typeface="+mn-ea"/>
              <a:cs typeface="Times New Roman" panose="02020603050405020304" pitchFamily="18" charset="0"/>
            </a:endParaRPr>
          </a:p>
          <a:p>
            <a:pPr algn="just" eaLnBrk="1" hangingPunct="1">
              <a:lnSpc>
                <a:spcPct val="150000"/>
              </a:lnSpc>
              <a:spcBef>
                <a:spcPct val="0"/>
              </a:spcBef>
              <a:buClrTx/>
              <a:buFontTx/>
              <a:buNone/>
            </a:pPr>
            <a:r>
              <a:rPr lang="zh-CN" altLang="en-US" sz="2000" b="0" dirty="0">
                <a:latin typeface="Times New Roman" panose="02020603050405020304" pitchFamily="18" charset="0"/>
                <a:ea typeface="+mn-ea"/>
                <a:cs typeface="Times New Roman" panose="02020603050405020304" pitchFamily="18" charset="0"/>
              </a:rPr>
              <a:t>指令执行单元的功能：</a:t>
            </a:r>
            <a:endParaRPr lang="zh-CN" altLang="en-US" sz="2000" b="0" dirty="0">
              <a:latin typeface="Times New Roman" panose="02020603050405020304" pitchFamily="18" charset="0"/>
              <a:ea typeface="+mn-ea"/>
              <a:cs typeface="Times New Roman" panose="02020603050405020304" pitchFamily="18" charset="0"/>
            </a:endParaRPr>
          </a:p>
          <a:p>
            <a:pPr marL="360045" algn="just" eaLnBrk="1" hangingPunct="1">
              <a:lnSpc>
                <a:spcPct val="150000"/>
              </a:lnSpc>
              <a:spcBef>
                <a:spcPct val="0"/>
              </a:spcBef>
              <a:buClrTx/>
              <a:buFont typeface="Wingdings" panose="05000000000000000000" pitchFamily="2" charset="2"/>
              <a:buChar char="Ø"/>
            </a:pPr>
            <a:r>
              <a:rPr lang="zh-CN" altLang="en-US" sz="2000" b="0" dirty="0">
                <a:latin typeface="Times New Roman" panose="02020603050405020304" pitchFamily="18" charset="0"/>
                <a:ea typeface="+mn-ea"/>
                <a:cs typeface="Times New Roman" panose="02020603050405020304" pitchFamily="18" charset="0"/>
              </a:rPr>
              <a:t>执行所有整数</a:t>
            </a:r>
            <a:r>
              <a:rPr lang="en-US" altLang="zh-CN" sz="2000" b="0" dirty="0">
                <a:latin typeface="Times New Roman" panose="02020603050405020304" pitchFamily="18" charset="0"/>
                <a:ea typeface="+mn-ea"/>
                <a:cs typeface="Times New Roman" panose="02020603050405020304" pitchFamily="18" charset="0"/>
              </a:rPr>
              <a:t>ALU</a:t>
            </a:r>
            <a:r>
              <a:rPr lang="zh-CN" altLang="en-US" sz="2000" b="0" dirty="0">
                <a:latin typeface="Times New Roman" panose="02020603050405020304" pitchFamily="18" charset="0"/>
                <a:ea typeface="+mn-ea"/>
                <a:cs typeface="Times New Roman" panose="02020603050405020304" pitchFamily="18" charset="0"/>
              </a:rPr>
              <a:t>运算和乘法运算，并修改标志位；</a:t>
            </a:r>
            <a:endParaRPr lang="zh-CN" altLang="en-US" sz="2000" b="0" dirty="0">
              <a:latin typeface="Times New Roman" panose="02020603050405020304" pitchFamily="18" charset="0"/>
              <a:ea typeface="+mn-ea"/>
              <a:cs typeface="Times New Roman" panose="02020603050405020304" pitchFamily="18" charset="0"/>
            </a:endParaRPr>
          </a:p>
          <a:p>
            <a:pPr marL="360045" algn="just" eaLnBrk="1" hangingPunct="1">
              <a:lnSpc>
                <a:spcPct val="150000"/>
              </a:lnSpc>
              <a:spcBef>
                <a:spcPct val="0"/>
              </a:spcBef>
              <a:buClrTx/>
              <a:buFont typeface="Wingdings" panose="05000000000000000000" pitchFamily="2" charset="2"/>
              <a:buChar char="Ø"/>
            </a:pPr>
            <a:r>
              <a:rPr lang="zh-CN" altLang="en-US" sz="2000" b="0" dirty="0">
                <a:latin typeface="Times New Roman" panose="02020603050405020304" pitchFamily="18" charset="0"/>
                <a:ea typeface="+mn-ea"/>
                <a:cs typeface="Times New Roman" panose="02020603050405020304" pitchFamily="18" charset="0"/>
              </a:rPr>
              <a:t>根据要求产生用于存取的虚拟地址以及基本回写值；</a:t>
            </a:r>
            <a:endParaRPr lang="zh-CN" altLang="en-US" sz="2000" b="0" dirty="0">
              <a:latin typeface="Times New Roman" panose="02020603050405020304" pitchFamily="18" charset="0"/>
              <a:ea typeface="+mn-ea"/>
              <a:cs typeface="Times New Roman" panose="02020603050405020304" pitchFamily="18" charset="0"/>
            </a:endParaRPr>
          </a:p>
          <a:p>
            <a:pPr marL="360045" algn="just" eaLnBrk="1" hangingPunct="1">
              <a:lnSpc>
                <a:spcPct val="150000"/>
              </a:lnSpc>
              <a:spcBef>
                <a:spcPct val="0"/>
              </a:spcBef>
              <a:buClrTx/>
              <a:buFont typeface="Wingdings" panose="05000000000000000000" pitchFamily="2" charset="2"/>
              <a:buChar char="Ø"/>
            </a:pPr>
            <a:r>
              <a:rPr lang="zh-CN" altLang="en-US" sz="2000" b="0" dirty="0">
                <a:latin typeface="Times New Roman" panose="02020603050405020304" pitchFamily="18" charset="0"/>
                <a:ea typeface="+mn-ea"/>
                <a:cs typeface="Times New Roman" panose="02020603050405020304" pitchFamily="18" charset="0"/>
              </a:rPr>
              <a:t>将要存放的数据格式化，并将数据和标志向前发送；</a:t>
            </a:r>
            <a:endParaRPr lang="zh-CN" altLang="en-US" sz="2000" b="0" dirty="0">
              <a:latin typeface="Times New Roman" panose="02020603050405020304" pitchFamily="18" charset="0"/>
              <a:ea typeface="+mn-ea"/>
              <a:cs typeface="Times New Roman" panose="02020603050405020304" pitchFamily="18" charset="0"/>
            </a:endParaRPr>
          </a:p>
          <a:p>
            <a:pPr marL="360045" eaLnBrk="1" hangingPunct="1">
              <a:lnSpc>
                <a:spcPct val="150000"/>
              </a:lnSpc>
              <a:spcBef>
                <a:spcPct val="0"/>
              </a:spcBef>
              <a:buClrTx/>
              <a:buFont typeface="Wingdings" panose="05000000000000000000" pitchFamily="2" charset="2"/>
              <a:buChar char="Ø"/>
            </a:pPr>
            <a:r>
              <a:rPr lang="zh-CN" altLang="en-US" sz="2000" b="0" dirty="0">
                <a:latin typeface="Times New Roman" panose="02020603050405020304" pitchFamily="18" charset="0"/>
                <a:ea typeface="+mn-ea"/>
                <a:cs typeface="Times New Roman" panose="02020603050405020304" pitchFamily="18" charset="0"/>
              </a:rPr>
              <a:t>处理分支及其它指令流变化，并评估指令条件码</a:t>
            </a:r>
            <a:r>
              <a:rPr lang="zh-CN" altLang="en-US" sz="2000" b="0" dirty="0"/>
              <a:t>。</a:t>
            </a:r>
            <a:endParaRPr lang="zh-CN" altLang="en-US" sz="20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6A6B98BC-B297-4E5A-A221-925C9EF59871}"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1"/>
          <p:cNvSpPr>
            <a:spLocks noChangeArrowheads="1"/>
          </p:cNvSpPr>
          <p:nvPr/>
        </p:nvSpPr>
        <p:spPr bwMode="auto">
          <a:xfrm>
            <a:off x="0" y="-287"/>
            <a:ext cx="71724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defRPr/>
            </a:pPr>
            <a:r>
              <a:rPr lang="zh-CN" altLang="en-US" sz="3200" kern="0" dirty="0">
                <a:solidFill>
                  <a:schemeClr val="tx2"/>
                </a:solidFill>
                <a:cs typeface="+mj-cs"/>
              </a:rPr>
              <a:t>嵌入式处理器</a:t>
            </a:r>
            <a:r>
              <a:rPr lang="en-US" altLang="zh-CN" sz="3200" kern="0" dirty="0">
                <a:solidFill>
                  <a:schemeClr val="tx2"/>
                </a:solidFill>
                <a:cs typeface="+mj-cs"/>
              </a:rPr>
              <a:t>— </a:t>
            </a:r>
            <a:r>
              <a:rPr lang="zh-CN" altLang="en-US" sz="3200" kern="0" dirty="0">
                <a:solidFill>
                  <a:schemeClr val="tx2"/>
                </a:solidFill>
                <a:cs typeface="+mj-cs"/>
              </a:rPr>
              <a:t>Cortex-A8处理器架构</a:t>
            </a:r>
            <a:endParaRPr lang="zh-CN" altLang="en-US" sz="3200" kern="0" dirty="0">
              <a:solidFill>
                <a:schemeClr val="tx2"/>
              </a:solidFill>
              <a:cs typeface="+mj-cs"/>
            </a:endParaRPr>
          </a:p>
        </p:txBody>
      </p:sp>
      <p:sp>
        <p:nvSpPr>
          <p:cNvPr id="6" name="文本框 5"/>
          <p:cNvSpPr txBox="1"/>
          <p:nvPr/>
        </p:nvSpPr>
        <p:spPr>
          <a:xfrm>
            <a:off x="263352" y="476672"/>
            <a:ext cx="6097218" cy="818429"/>
          </a:xfrm>
          <a:prstGeom prst="rect">
            <a:avLst/>
          </a:prstGeom>
          <a:noFill/>
        </p:spPr>
        <p:txBody>
          <a:bodyPr wrap="square">
            <a:spAutoFit/>
          </a:bodyPr>
          <a:lstStyle/>
          <a:p>
            <a:pPr eaLnBrk="1" hangingPunct="1">
              <a:lnSpc>
                <a:spcPct val="200000"/>
              </a:lnSpc>
              <a:buClrTx/>
              <a:buFontTx/>
              <a:buNone/>
            </a:pPr>
            <a:r>
              <a:rPr lang="en-US" altLang="zh-CN" sz="2800" dirty="0">
                <a:latin typeface="Times New Roman" panose="02020603050405020304" pitchFamily="18" charset="0"/>
                <a:ea typeface="+mn-ea"/>
                <a:cs typeface="Times New Roman" panose="02020603050405020304" pitchFamily="18" charset="0"/>
              </a:rPr>
              <a:t>3. </a:t>
            </a:r>
            <a:r>
              <a:rPr lang="zh-CN" altLang="en-US" sz="2800" dirty="0">
                <a:latin typeface="Times New Roman" panose="02020603050405020304" pitchFamily="18" charset="0"/>
                <a:ea typeface="+mn-ea"/>
                <a:cs typeface="Times New Roman" panose="02020603050405020304" pitchFamily="18" charset="0"/>
              </a:rPr>
              <a:t>指令执行单元（</a:t>
            </a:r>
            <a:r>
              <a:rPr lang="en-US" altLang="zh-CN" sz="2800" dirty="0">
                <a:latin typeface="Times New Roman" panose="02020603050405020304" pitchFamily="18" charset="0"/>
                <a:ea typeface="+mn-ea"/>
                <a:cs typeface="Times New Roman" panose="02020603050405020304" pitchFamily="18" charset="0"/>
              </a:rPr>
              <a:t>Instruction Execute</a:t>
            </a:r>
            <a:r>
              <a:rPr lang="zh-CN" altLang="en-US" sz="2800" dirty="0">
                <a:latin typeface="Times New Roman" panose="02020603050405020304" pitchFamily="18" charset="0"/>
                <a:ea typeface="+mn-ea"/>
                <a:cs typeface="Times New Roman" panose="02020603050405020304" pitchFamily="18" charset="0"/>
              </a:rPr>
              <a:t>）</a:t>
            </a:r>
            <a:endParaRPr lang="zh-CN" altLang="en-US" sz="2800" dirty="0">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矩形 1"/>
          <p:cNvSpPr>
            <a:spLocks noChangeArrowheads="1"/>
          </p:cNvSpPr>
          <p:nvPr/>
        </p:nvSpPr>
        <p:spPr bwMode="auto">
          <a:xfrm>
            <a:off x="298830" y="1556792"/>
            <a:ext cx="11593287" cy="42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zh-CN" altLang="en-US" b="0" dirty="0"/>
              <a:t>        </a:t>
            </a:r>
            <a:r>
              <a:rPr lang="zh-CN" altLang="en-US" sz="2000" b="0" dirty="0"/>
              <a:t>数据存取单元包括全部的</a:t>
            </a:r>
            <a:r>
              <a:rPr lang="en-US" altLang="zh-CN" sz="2000" b="0" dirty="0"/>
              <a:t>L1</a:t>
            </a:r>
            <a:r>
              <a:rPr lang="zh-CN" altLang="en-US" sz="2000" b="0" dirty="0"/>
              <a:t>数据缓存部分和整数存取流水线，流水线可在每个周期接收一次数据存或取，可以是在流水线</a:t>
            </a:r>
            <a:r>
              <a:rPr lang="en-US" altLang="zh-CN" sz="2000" b="0" dirty="0"/>
              <a:t>0</a:t>
            </a:r>
            <a:r>
              <a:rPr lang="zh-CN" altLang="en-US" sz="2000" b="0" dirty="0"/>
              <a:t>或流水线</a:t>
            </a:r>
            <a:r>
              <a:rPr lang="en-US" altLang="zh-CN" sz="2000" b="0" dirty="0"/>
              <a:t>1</a:t>
            </a:r>
            <a:r>
              <a:rPr lang="zh-CN" altLang="en-US" sz="2000" b="0" dirty="0"/>
              <a:t>上。</a:t>
            </a:r>
            <a:endParaRPr lang="zh-CN" altLang="en-US" sz="2000" b="0" dirty="0"/>
          </a:p>
          <a:p>
            <a:pPr eaLnBrk="1" hangingPunct="1">
              <a:lnSpc>
                <a:spcPct val="150000"/>
              </a:lnSpc>
              <a:spcBef>
                <a:spcPct val="0"/>
              </a:spcBef>
              <a:buClrTx/>
              <a:buFontTx/>
              <a:buNone/>
            </a:pPr>
            <a:r>
              <a:rPr lang="zh-CN" altLang="en-US" sz="2000" b="0" dirty="0"/>
              <a:t>数据存取单元由以下几个部分组成：</a:t>
            </a:r>
            <a:endParaRPr lang="zh-CN" altLang="en-US" sz="2000" b="0" dirty="0"/>
          </a:p>
          <a:p>
            <a:pPr marL="360045" eaLnBrk="1" hangingPunct="1">
              <a:lnSpc>
                <a:spcPct val="150000"/>
              </a:lnSpc>
              <a:spcBef>
                <a:spcPct val="0"/>
              </a:spcBef>
              <a:buClrTx/>
              <a:buFont typeface="Wingdings" panose="05000000000000000000" pitchFamily="2" charset="2"/>
              <a:buChar char="Ø"/>
            </a:pPr>
            <a:r>
              <a:rPr lang="en-US" altLang="zh-CN" sz="2000" b="0" dirty="0"/>
              <a:t>L1</a:t>
            </a:r>
            <a:r>
              <a:rPr lang="zh-CN" altLang="en-US" sz="2000" b="0" dirty="0"/>
              <a:t>数据缓存；</a:t>
            </a:r>
            <a:endParaRPr lang="zh-CN" altLang="en-US" sz="2000" b="0" dirty="0"/>
          </a:p>
          <a:p>
            <a:pPr marL="360045" eaLnBrk="1" hangingPunct="1">
              <a:lnSpc>
                <a:spcPct val="150000"/>
              </a:lnSpc>
              <a:spcBef>
                <a:spcPct val="0"/>
              </a:spcBef>
              <a:buClrTx/>
              <a:buFont typeface="Wingdings" panose="05000000000000000000" pitchFamily="2" charset="2"/>
              <a:buChar char="Ø"/>
            </a:pPr>
            <a:r>
              <a:rPr lang="zh-CN" altLang="en-US" sz="2000" b="0" dirty="0"/>
              <a:t>数据</a:t>
            </a:r>
            <a:r>
              <a:rPr lang="en-US" altLang="zh-CN" sz="2000" b="0" dirty="0"/>
              <a:t>TLB</a:t>
            </a:r>
            <a:r>
              <a:rPr lang="zh-CN" altLang="en-US" sz="2000" b="0" dirty="0"/>
              <a:t>；</a:t>
            </a:r>
            <a:endParaRPr lang="zh-CN" altLang="en-US" sz="2000" b="0" dirty="0"/>
          </a:p>
          <a:p>
            <a:pPr marL="360045" eaLnBrk="1" hangingPunct="1">
              <a:lnSpc>
                <a:spcPct val="150000"/>
              </a:lnSpc>
              <a:spcBef>
                <a:spcPct val="0"/>
              </a:spcBef>
              <a:buClrTx/>
              <a:buFont typeface="Wingdings" panose="05000000000000000000" pitchFamily="2" charset="2"/>
              <a:buChar char="Ø"/>
            </a:pPr>
            <a:r>
              <a:rPr lang="zh-CN" altLang="en-US" sz="2000" b="0" dirty="0"/>
              <a:t>整数存储缓存；</a:t>
            </a:r>
            <a:endParaRPr lang="zh-CN" altLang="en-US" sz="2000" b="0" dirty="0"/>
          </a:p>
          <a:p>
            <a:pPr marL="360045" eaLnBrk="1" hangingPunct="1">
              <a:lnSpc>
                <a:spcPct val="150000"/>
              </a:lnSpc>
              <a:spcBef>
                <a:spcPct val="0"/>
              </a:spcBef>
              <a:buClrTx/>
              <a:buFont typeface="Wingdings" panose="05000000000000000000" pitchFamily="2" charset="2"/>
              <a:buChar char="Ø"/>
            </a:pPr>
            <a:r>
              <a:rPr lang="en-US" altLang="zh-CN" sz="2000" b="0" dirty="0"/>
              <a:t>NEON</a:t>
            </a:r>
            <a:r>
              <a:rPr lang="zh-CN" altLang="en-US" sz="2000" b="0" dirty="0"/>
              <a:t>存储缓存；</a:t>
            </a:r>
            <a:endParaRPr lang="zh-CN" altLang="en-US" sz="2000" b="0" dirty="0"/>
          </a:p>
          <a:p>
            <a:pPr marL="360045" eaLnBrk="1" hangingPunct="1">
              <a:lnSpc>
                <a:spcPct val="150000"/>
              </a:lnSpc>
              <a:spcBef>
                <a:spcPct val="0"/>
              </a:spcBef>
              <a:buClrTx/>
              <a:buFont typeface="Wingdings" panose="05000000000000000000" pitchFamily="2" charset="2"/>
              <a:buChar char="Ø"/>
            </a:pPr>
            <a:r>
              <a:rPr lang="zh-CN" altLang="en-US" sz="2000" b="0" dirty="0"/>
              <a:t>取整数数据对齐、格式化单元；</a:t>
            </a:r>
            <a:endParaRPr lang="zh-CN" altLang="en-US" sz="2000" b="0" dirty="0"/>
          </a:p>
          <a:p>
            <a:pPr marL="360045" eaLnBrk="1" hangingPunct="1">
              <a:lnSpc>
                <a:spcPct val="150000"/>
              </a:lnSpc>
              <a:spcBef>
                <a:spcPct val="0"/>
              </a:spcBef>
              <a:buClrTx/>
              <a:buFont typeface="Wingdings" panose="05000000000000000000" pitchFamily="2" charset="2"/>
              <a:buChar char="Ø"/>
            </a:pPr>
            <a:r>
              <a:rPr lang="zh-CN" altLang="en-US" sz="2000" b="0" dirty="0"/>
              <a:t>存整数数据对齐、格式化单元。</a:t>
            </a:r>
            <a:endParaRPr lang="zh-CN" altLang="en-US" sz="20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6241D813-110C-4464-A056-573F975BC384}"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1"/>
          <p:cNvSpPr>
            <a:spLocks noChangeArrowheads="1"/>
          </p:cNvSpPr>
          <p:nvPr/>
        </p:nvSpPr>
        <p:spPr bwMode="auto">
          <a:xfrm>
            <a:off x="0" y="-287"/>
            <a:ext cx="71724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defRPr/>
            </a:pPr>
            <a:r>
              <a:rPr lang="zh-CN" altLang="en-US" sz="3200" kern="0" dirty="0">
                <a:solidFill>
                  <a:schemeClr val="tx2"/>
                </a:solidFill>
                <a:cs typeface="+mj-cs"/>
              </a:rPr>
              <a:t>嵌入式处理器</a:t>
            </a:r>
            <a:r>
              <a:rPr lang="en-US" altLang="zh-CN" sz="3200" kern="0" dirty="0">
                <a:solidFill>
                  <a:schemeClr val="tx2"/>
                </a:solidFill>
                <a:cs typeface="+mj-cs"/>
              </a:rPr>
              <a:t>— </a:t>
            </a:r>
            <a:r>
              <a:rPr lang="zh-CN" altLang="en-US" sz="3200" kern="0" dirty="0">
                <a:solidFill>
                  <a:schemeClr val="tx2"/>
                </a:solidFill>
                <a:cs typeface="+mj-cs"/>
              </a:rPr>
              <a:t>Cortex-A8处理器架构</a:t>
            </a:r>
            <a:endParaRPr lang="zh-CN" altLang="en-US" sz="3200" kern="0" dirty="0">
              <a:solidFill>
                <a:schemeClr val="tx2"/>
              </a:solidFill>
              <a:cs typeface="+mj-cs"/>
            </a:endParaRPr>
          </a:p>
        </p:txBody>
      </p:sp>
      <p:sp>
        <p:nvSpPr>
          <p:cNvPr id="6" name="文本框 5"/>
          <p:cNvSpPr txBox="1"/>
          <p:nvPr/>
        </p:nvSpPr>
        <p:spPr>
          <a:xfrm>
            <a:off x="318986" y="620688"/>
            <a:ext cx="6097218" cy="818429"/>
          </a:xfrm>
          <a:prstGeom prst="rect">
            <a:avLst/>
          </a:prstGeom>
          <a:noFill/>
        </p:spPr>
        <p:txBody>
          <a:bodyPr wrap="square">
            <a:spAutoFit/>
          </a:bodyPr>
          <a:lstStyle/>
          <a:p>
            <a:pPr eaLnBrk="1" hangingPunct="1">
              <a:lnSpc>
                <a:spcPct val="200000"/>
              </a:lnSpc>
            </a:pPr>
            <a:r>
              <a:rPr lang="en-US" altLang="zh-CN" sz="2800" dirty="0">
                <a:latin typeface="Times New Roman" panose="02020603050405020304" pitchFamily="18" charset="0"/>
                <a:ea typeface="+mn-ea"/>
                <a:cs typeface="Times New Roman" panose="02020603050405020304" pitchFamily="18" charset="0"/>
              </a:rPr>
              <a:t>4. </a:t>
            </a:r>
            <a:r>
              <a:rPr lang="zh-CN" altLang="en-US" sz="2800" dirty="0">
                <a:latin typeface="Times New Roman" panose="02020603050405020304" pitchFamily="18" charset="0"/>
                <a:ea typeface="+mn-ea"/>
                <a:cs typeface="Times New Roman" panose="02020603050405020304" pitchFamily="18" charset="0"/>
              </a:rPr>
              <a:t>数据存取单元（</a:t>
            </a:r>
            <a:r>
              <a:rPr lang="en-US" altLang="zh-CN" sz="2800" dirty="0">
                <a:latin typeface="Times New Roman" panose="02020603050405020304" pitchFamily="18" charset="0"/>
                <a:ea typeface="+mn-ea"/>
                <a:cs typeface="Times New Roman" panose="02020603050405020304" pitchFamily="18" charset="0"/>
              </a:rPr>
              <a:t>Load/Store</a:t>
            </a:r>
            <a:r>
              <a:rPr lang="zh-CN" altLang="en-US" sz="2800" dirty="0">
                <a:latin typeface="Times New Roman" panose="02020603050405020304" pitchFamily="18" charset="0"/>
                <a:ea typeface="+mn-ea"/>
                <a:cs typeface="Times New Roman" panose="02020603050405020304" pitchFamily="18" charset="0"/>
              </a:rPr>
              <a:t>）</a:t>
            </a:r>
            <a:endParaRPr lang="zh-CN" altLang="en-US" sz="2800" dirty="0">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46567" y="28576"/>
            <a:ext cx="10972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zh-CN" altLang="en-US" kern="0" dirty="0"/>
              <a:t>微处理器</a:t>
            </a:r>
            <a:r>
              <a:rPr lang="en-US" altLang="zh-CN" kern="0" dirty="0"/>
              <a:t>—</a:t>
            </a:r>
            <a:r>
              <a:rPr lang="zh-CN" altLang="en-US" kern="0" dirty="0"/>
              <a:t>指令集构架</a:t>
            </a:r>
            <a:endParaRPr lang="zh-CN" altLang="en-US" kern="0" dirty="0"/>
          </a:p>
        </p:txBody>
      </p:sp>
      <p:pic>
        <p:nvPicPr>
          <p:cNvPr id="3" name="图片 2"/>
          <p:cNvPicPr>
            <a:picLocks noChangeAspect="1"/>
          </p:cNvPicPr>
          <p:nvPr/>
        </p:nvPicPr>
        <p:blipFill>
          <a:blip r:embed="rId1"/>
          <a:stretch>
            <a:fillRect/>
          </a:stretch>
        </p:blipFill>
        <p:spPr>
          <a:xfrm>
            <a:off x="2423592" y="1196752"/>
            <a:ext cx="6264696" cy="3961378"/>
          </a:xfrm>
          <a:prstGeom prst="rect">
            <a:avLst/>
          </a:prstGeom>
        </p:spPr>
      </p:pic>
      <p:sp>
        <p:nvSpPr>
          <p:cNvPr id="5" name="文本框 4"/>
          <p:cNvSpPr txBox="1"/>
          <p:nvPr/>
        </p:nvSpPr>
        <p:spPr>
          <a:xfrm>
            <a:off x="4151784" y="5382299"/>
            <a:ext cx="1800493" cy="369332"/>
          </a:xfrm>
          <a:prstGeom prst="rect">
            <a:avLst/>
          </a:prstGeom>
          <a:noFill/>
        </p:spPr>
        <p:txBody>
          <a:bodyPr wrap="none" rtlCol="0">
            <a:spAutoFit/>
          </a:bodyPr>
          <a:lstStyle/>
          <a:p>
            <a:r>
              <a:rPr lang="zh-CN" altLang="en-US" dirty="0"/>
              <a:t>技术构架格局图</a:t>
            </a:r>
            <a:endParaRPr lang="zh-CN" altLang="en-US"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矩形 1"/>
          <p:cNvSpPr>
            <a:spLocks noChangeArrowheads="1"/>
          </p:cNvSpPr>
          <p:nvPr/>
        </p:nvSpPr>
        <p:spPr bwMode="auto">
          <a:xfrm>
            <a:off x="280485" y="1597634"/>
            <a:ext cx="8064896" cy="447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en-US" altLang="zh-CN" b="0" dirty="0"/>
              <a:t>        Cortex-A8</a:t>
            </a:r>
            <a:r>
              <a:rPr lang="zh-CN" altLang="en-US" b="0" dirty="0"/>
              <a:t>处理器的</a:t>
            </a:r>
            <a:r>
              <a:rPr lang="en-US" altLang="zh-CN" b="0" dirty="0"/>
              <a:t>L2</a:t>
            </a:r>
            <a:r>
              <a:rPr lang="zh-CN" altLang="en-US" b="0" dirty="0"/>
              <a:t>缓存单元大小可配置为从</a:t>
            </a:r>
            <a:r>
              <a:rPr lang="en-US" altLang="zh-CN" b="0" dirty="0"/>
              <a:t>64k</a:t>
            </a:r>
            <a:r>
              <a:rPr lang="zh-CN" altLang="en-US" b="0" dirty="0"/>
              <a:t>到</a:t>
            </a:r>
            <a:r>
              <a:rPr lang="en-US" altLang="zh-CN" b="0" dirty="0"/>
              <a:t>2M</a:t>
            </a:r>
            <a:r>
              <a:rPr lang="zh-CN" altLang="en-US" b="0" dirty="0"/>
              <a:t>，包括</a:t>
            </a:r>
            <a:r>
              <a:rPr lang="en-US" altLang="zh-CN" b="0" dirty="0"/>
              <a:t>L2 Cache</a:t>
            </a:r>
            <a:r>
              <a:rPr lang="zh-CN" altLang="en-US" b="0" dirty="0"/>
              <a:t>和缓冲接口单元</a:t>
            </a:r>
            <a:r>
              <a:rPr lang="en-US" altLang="zh-CN" b="0" dirty="0"/>
              <a:t>BIU</a:t>
            </a:r>
            <a:r>
              <a:rPr lang="zh-CN" altLang="en-US" b="0" dirty="0"/>
              <a:t>。</a:t>
            </a:r>
            <a:endParaRPr lang="zh-CN" altLang="en-US" b="0" dirty="0"/>
          </a:p>
          <a:p>
            <a:pPr algn="just" eaLnBrk="1" hangingPunct="1">
              <a:lnSpc>
                <a:spcPct val="150000"/>
              </a:lnSpc>
              <a:spcBef>
                <a:spcPct val="0"/>
              </a:spcBef>
              <a:buClrTx/>
              <a:buFontTx/>
              <a:buNone/>
            </a:pPr>
            <a:r>
              <a:rPr lang="en-US" altLang="zh-CN" dirty="0">
                <a:solidFill>
                  <a:srgbClr val="FF0000"/>
                </a:solidFill>
              </a:rPr>
              <a:t>        L1</a:t>
            </a:r>
            <a:r>
              <a:rPr lang="zh-CN" altLang="en-US" dirty="0">
                <a:solidFill>
                  <a:srgbClr val="FF0000"/>
                </a:solidFill>
              </a:rPr>
              <a:t>数据缓存的内容与</a:t>
            </a:r>
            <a:r>
              <a:rPr lang="en-US" altLang="zh-CN" dirty="0">
                <a:solidFill>
                  <a:srgbClr val="FF0000"/>
                </a:solidFill>
              </a:rPr>
              <a:t>L2</a:t>
            </a:r>
            <a:r>
              <a:rPr lang="zh-CN" altLang="en-US" dirty="0">
                <a:solidFill>
                  <a:srgbClr val="FF0000"/>
                </a:solidFill>
              </a:rPr>
              <a:t>缓存不兼容，</a:t>
            </a:r>
            <a:r>
              <a:rPr lang="en-US" altLang="zh-CN" dirty="0">
                <a:solidFill>
                  <a:srgbClr val="FF0000"/>
                </a:solidFill>
              </a:rPr>
              <a:t>L1</a:t>
            </a:r>
            <a:r>
              <a:rPr lang="zh-CN" altLang="en-US" dirty="0">
                <a:solidFill>
                  <a:srgbClr val="FF0000"/>
                </a:solidFill>
              </a:rPr>
              <a:t>指令缓存的内容是</a:t>
            </a:r>
            <a:r>
              <a:rPr lang="en-US" altLang="zh-CN" dirty="0">
                <a:solidFill>
                  <a:srgbClr val="FF0000"/>
                </a:solidFill>
              </a:rPr>
              <a:t>L2</a:t>
            </a:r>
            <a:r>
              <a:rPr lang="zh-CN" altLang="en-US" dirty="0">
                <a:solidFill>
                  <a:srgbClr val="FF0000"/>
                </a:solidFill>
              </a:rPr>
              <a:t>缓存的子集</a:t>
            </a:r>
            <a:r>
              <a:rPr lang="zh-CN" altLang="en-US" b="0" dirty="0"/>
              <a:t>，当指令预取单元和数据存取单元在</a:t>
            </a:r>
            <a:r>
              <a:rPr lang="en-US" altLang="zh-CN" b="0" dirty="0"/>
              <a:t>L1 Cache</a:t>
            </a:r>
            <a:r>
              <a:rPr lang="zh-CN" altLang="en-US" b="0" dirty="0"/>
              <a:t>中未命中时，</a:t>
            </a:r>
            <a:r>
              <a:rPr lang="en-US" altLang="zh-CN" b="0" dirty="0"/>
              <a:t>L2 Cache</a:t>
            </a:r>
            <a:r>
              <a:rPr lang="zh-CN" altLang="en-US" b="0" dirty="0"/>
              <a:t>将为它们提供服务。</a:t>
            </a:r>
            <a:r>
              <a:rPr lang="en-US" altLang="zh-CN" b="0" dirty="0"/>
              <a:t>L2</a:t>
            </a:r>
            <a:r>
              <a:rPr lang="zh-CN" altLang="en-US" b="0" dirty="0"/>
              <a:t>缓存与</a:t>
            </a:r>
            <a:r>
              <a:rPr lang="en-US" altLang="zh-CN" b="0" dirty="0"/>
              <a:t>L1</a:t>
            </a:r>
            <a:r>
              <a:rPr lang="zh-CN" altLang="en-US" b="0" dirty="0"/>
              <a:t>缓存之间采用低延迟、高带宽专用接口，这将</a:t>
            </a:r>
            <a:r>
              <a:rPr lang="en-US" altLang="zh-CN" b="0" dirty="0"/>
              <a:t>L1</a:t>
            </a:r>
            <a:r>
              <a:rPr lang="zh-CN" altLang="en-US" b="0" dirty="0"/>
              <a:t>缓存行填充的延迟时间降至最低，并且与主系统总线不会产生流量冲突。</a:t>
            </a:r>
            <a:endParaRPr lang="zh-CN" altLang="en-US" b="0" dirty="0"/>
          </a:p>
        </p:txBody>
      </p:sp>
      <p:pic>
        <p:nvPicPr>
          <p:cNvPr id="10137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88288" y="764704"/>
            <a:ext cx="3089275" cy="424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0" name="矩形 2"/>
          <p:cNvSpPr>
            <a:spLocks noChangeArrowheads="1"/>
          </p:cNvSpPr>
          <p:nvPr/>
        </p:nvSpPr>
        <p:spPr bwMode="auto">
          <a:xfrm>
            <a:off x="8832304" y="5373216"/>
            <a:ext cx="3017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b="0" dirty="0">
                <a:latin typeface="Arial" panose="020B0604020202020204" pitchFamily="34" charset="0"/>
                <a:ea typeface="宋体" panose="02010600030101010101" pitchFamily="2" charset="-122"/>
              </a:rPr>
              <a:t>图</a:t>
            </a:r>
            <a:r>
              <a:rPr lang="en-US" altLang="zh-CN" sz="1800" b="0" dirty="0">
                <a:latin typeface="Arial" panose="020B0604020202020204" pitchFamily="34" charset="0"/>
                <a:ea typeface="宋体" panose="02010600030101010101" pitchFamily="2" charset="-122"/>
              </a:rPr>
              <a:t>2-5 2</a:t>
            </a:r>
            <a:r>
              <a:rPr lang="zh-CN" altLang="en-US" sz="1800" b="0" dirty="0">
                <a:latin typeface="Arial" panose="020B0604020202020204" pitchFamily="34" charset="0"/>
                <a:ea typeface="宋体" panose="02010600030101010101" pitchFamily="2" charset="-122"/>
              </a:rPr>
              <a:t>级高速缓存主要构成</a:t>
            </a:r>
            <a:endParaRPr lang="zh-CN" altLang="en-US" sz="1800" b="0"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AA24C9A5-192D-41C2-BCFA-00663B2C8018}"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1"/>
          <p:cNvSpPr>
            <a:spLocks noChangeArrowheads="1"/>
          </p:cNvSpPr>
          <p:nvPr/>
        </p:nvSpPr>
        <p:spPr bwMode="auto">
          <a:xfrm>
            <a:off x="0" y="-287"/>
            <a:ext cx="71724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defRPr/>
            </a:pPr>
            <a:r>
              <a:rPr lang="zh-CN" altLang="en-US" sz="3200" kern="0" dirty="0">
                <a:solidFill>
                  <a:schemeClr val="tx2"/>
                </a:solidFill>
                <a:cs typeface="+mj-cs"/>
              </a:rPr>
              <a:t>嵌入式处理器</a:t>
            </a:r>
            <a:r>
              <a:rPr lang="en-US" altLang="zh-CN" sz="3200" kern="0" dirty="0">
                <a:solidFill>
                  <a:schemeClr val="tx2"/>
                </a:solidFill>
                <a:cs typeface="+mj-cs"/>
              </a:rPr>
              <a:t>— </a:t>
            </a:r>
            <a:r>
              <a:rPr lang="zh-CN" altLang="en-US" sz="3200" kern="0" dirty="0">
                <a:solidFill>
                  <a:schemeClr val="tx2"/>
                </a:solidFill>
                <a:cs typeface="+mj-cs"/>
              </a:rPr>
              <a:t>Cortex-A8处理器架构</a:t>
            </a:r>
            <a:endParaRPr lang="zh-CN" altLang="en-US" sz="3200" kern="0" dirty="0">
              <a:solidFill>
                <a:schemeClr val="tx2"/>
              </a:solidFill>
              <a:cs typeface="+mj-cs"/>
            </a:endParaRPr>
          </a:p>
        </p:txBody>
      </p:sp>
      <p:sp>
        <p:nvSpPr>
          <p:cNvPr id="6" name="文本框 5"/>
          <p:cNvSpPr txBox="1"/>
          <p:nvPr/>
        </p:nvSpPr>
        <p:spPr>
          <a:xfrm>
            <a:off x="280485" y="608308"/>
            <a:ext cx="6097218" cy="818429"/>
          </a:xfrm>
          <a:prstGeom prst="rect">
            <a:avLst/>
          </a:prstGeom>
          <a:noFill/>
        </p:spPr>
        <p:txBody>
          <a:bodyPr wrap="square">
            <a:spAutoFit/>
          </a:bodyPr>
          <a:lstStyle/>
          <a:p>
            <a:pPr eaLnBrk="1" hangingPunct="1">
              <a:lnSpc>
                <a:spcPct val="200000"/>
              </a:lnSpc>
              <a:buClrTx/>
              <a:buFontTx/>
              <a:buNone/>
            </a:pPr>
            <a:r>
              <a:rPr lang="en-US" altLang="zh-CN" sz="2800" dirty="0">
                <a:latin typeface="Times New Roman" panose="02020603050405020304" pitchFamily="18" charset="0"/>
                <a:ea typeface="+mn-ea"/>
                <a:cs typeface="Times New Roman" panose="02020603050405020304" pitchFamily="18" charset="0"/>
              </a:rPr>
              <a:t>5. L2</a:t>
            </a:r>
            <a:r>
              <a:rPr lang="zh-CN" altLang="en-US" sz="2800" dirty="0">
                <a:latin typeface="Times New Roman" panose="02020603050405020304" pitchFamily="18" charset="0"/>
                <a:ea typeface="+mn-ea"/>
                <a:cs typeface="Times New Roman" panose="02020603050405020304" pitchFamily="18" charset="0"/>
              </a:rPr>
              <a:t>缓存单元（</a:t>
            </a:r>
            <a:r>
              <a:rPr lang="en-US" altLang="zh-CN" sz="2800" dirty="0">
                <a:latin typeface="Times New Roman" panose="02020603050405020304" pitchFamily="18" charset="0"/>
                <a:ea typeface="+mn-ea"/>
                <a:cs typeface="Times New Roman" panose="02020603050405020304" pitchFamily="18" charset="0"/>
              </a:rPr>
              <a:t>L2 Cache</a:t>
            </a:r>
            <a:r>
              <a:rPr lang="zh-CN" altLang="en-US" sz="2800" dirty="0">
                <a:latin typeface="Times New Roman" panose="02020603050405020304" pitchFamily="18" charset="0"/>
                <a:ea typeface="+mn-ea"/>
                <a:cs typeface="Times New Roman" panose="02020603050405020304" pitchFamily="18" charset="0"/>
              </a:rPr>
              <a:t>）</a:t>
            </a:r>
            <a:endParaRPr lang="zh-CN" altLang="en-US" sz="2800" dirty="0">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矩形 1"/>
          <p:cNvSpPr>
            <a:spLocks noChangeArrowheads="1"/>
          </p:cNvSpPr>
          <p:nvPr/>
        </p:nvSpPr>
        <p:spPr bwMode="auto">
          <a:xfrm>
            <a:off x="263352" y="692696"/>
            <a:ext cx="11809312" cy="511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800" dirty="0">
                <a:latin typeface="Times New Roman" panose="02020603050405020304" pitchFamily="18" charset="0"/>
                <a:ea typeface="+mn-ea"/>
                <a:cs typeface="Times New Roman" panose="02020603050405020304" pitchFamily="18" charset="0"/>
              </a:rPr>
              <a:t>6. </a:t>
            </a:r>
            <a:r>
              <a:rPr lang="en-US" altLang="zh-CN" sz="2800" dirty="0">
                <a:solidFill>
                  <a:srgbClr val="FF0000"/>
                </a:solidFill>
                <a:latin typeface="Times New Roman" panose="02020603050405020304" pitchFamily="18" charset="0"/>
                <a:ea typeface="+mn-ea"/>
                <a:cs typeface="Times New Roman" panose="02020603050405020304" pitchFamily="18" charset="0"/>
              </a:rPr>
              <a:t>NEON</a:t>
            </a:r>
            <a:r>
              <a:rPr lang="zh-CN" altLang="en-US" sz="2800" dirty="0">
                <a:latin typeface="Times New Roman" panose="02020603050405020304" pitchFamily="18" charset="0"/>
                <a:ea typeface="+mn-ea"/>
                <a:cs typeface="Times New Roman" panose="02020603050405020304" pitchFamily="18" charset="0"/>
              </a:rPr>
              <a:t>媒体处理引擎</a:t>
            </a:r>
            <a:endParaRPr lang="zh-CN" altLang="en-US" sz="2800" b="0" dirty="0">
              <a:latin typeface="Times New Roman" panose="02020603050405020304" pitchFamily="18" charset="0"/>
              <a:ea typeface="+mn-ea"/>
              <a:cs typeface="Times New Roman" panose="02020603050405020304" pitchFamily="18" charset="0"/>
            </a:endParaRPr>
          </a:p>
          <a:p>
            <a:pPr eaLnBrk="1" hangingPunct="1">
              <a:lnSpc>
                <a:spcPct val="130000"/>
              </a:lnSpc>
              <a:spcBef>
                <a:spcPct val="0"/>
              </a:spcBef>
              <a:buClrTx/>
              <a:buFontTx/>
              <a:buNone/>
            </a:pPr>
            <a:r>
              <a:rPr lang="en-US" altLang="zh-CN" sz="2000" b="0" dirty="0"/>
              <a:t>         ARM NEON</a:t>
            </a:r>
            <a:r>
              <a:rPr lang="zh-CN" altLang="en-US" sz="2000" b="0" dirty="0"/>
              <a:t>技术是适用于</a:t>
            </a:r>
            <a:r>
              <a:rPr lang="en-US" altLang="zh-CN" sz="2000" b="0" dirty="0"/>
              <a:t>ARM Cortex-A</a:t>
            </a:r>
            <a:r>
              <a:rPr lang="zh-CN" altLang="en-US" sz="2000" b="0" dirty="0"/>
              <a:t>系列处理器的</a:t>
            </a:r>
            <a:r>
              <a:rPr lang="zh-CN" altLang="en-US" sz="2000" dirty="0">
                <a:solidFill>
                  <a:srgbClr val="FF0000"/>
                </a:solidFill>
              </a:rPr>
              <a:t>一种</a:t>
            </a:r>
            <a:r>
              <a:rPr lang="en-US" altLang="zh-CN" sz="2000" dirty="0">
                <a:solidFill>
                  <a:srgbClr val="FF0000"/>
                </a:solidFill>
              </a:rPr>
              <a:t>SIMD(Single Instruction, Multiple Data,</a:t>
            </a:r>
            <a:r>
              <a:rPr lang="zh-CN" altLang="en-US" sz="2000" dirty="0">
                <a:solidFill>
                  <a:srgbClr val="FF0000"/>
                </a:solidFill>
              </a:rPr>
              <a:t>单指令、多数据</a:t>
            </a:r>
            <a:r>
              <a:rPr lang="en-US" altLang="zh-CN" sz="2000" dirty="0">
                <a:solidFill>
                  <a:srgbClr val="FF0000"/>
                </a:solidFill>
              </a:rPr>
              <a:t>)</a:t>
            </a:r>
            <a:r>
              <a:rPr lang="zh-CN" altLang="en-US" sz="2000" dirty="0">
                <a:solidFill>
                  <a:srgbClr val="FF0000"/>
                </a:solidFill>
              </a:rPr>
              <a:t>扩展结构。</a:t>
            </a:r>
            <a:endParaRPr lang="zh-CN" altLang="en-US" sz="2000" dirty="0">
              <a:solidFill>
                <a:srgbClr val="FF0000"/>
              </a:solidFill>
            </a:endParaRPr>
          </a:p>
          <a:p>
            <a:pPr eaLnBrk="1" hangingPunct="1">
              <a:lnSpc>
                <a:spcPct val="130000"/>
              </a:lnSpc>
              <a:spcBef>
                <a:spcPct val="0"/>
              </a:spcBef>
              <a:buClrTx/>
              <a:buFontTx/>
              <a:buNone/>
            </a:pPr>
            <a:r>
              <a:rPr lang="en-US" altLang="zh-CN" sz="2000" b="0" dirty="0"/>
              <a:t>          Cortex-A8</a:t>
            </a:r>
            <a:r>
              <a:rPr lang="zh-CN" altLang="en-US" sz="2000" b="0" dirty="0"/>
              <a:t>处理器的</a:t>
            </a:r>
            <a:r>
              <a:rPr lang="en-US" altLang="zh-CN" sz="2000" b="0" dirty="0"/>
              <a:t>NEON</a:t>
            </a:r>
            <a:r>
              <a:rPr lang="zh-CN" altLang="en-US" sz="2000" b="0" dirty="0"/>
              <a:t>媒体处理引擎包括一个</a:t>
            </a:r>
            <a:r>
              <a:rPr lang="en-US" altLang="zh-CN" sz="2000" b="0" dirty="0"/>
              <a:t>10</a:t>
            </a:r>
            <a:r>
              <a:rPr lang="zh-CN" altLang="en-US" sz="2000" b="0" dirty="0"/>
              <a:t>段流水线以及高级</a:t>
            </a:r>
            <a:r>
              <a:rPr lang="en-US" altLang="zh-CN" sz="2000" b="0" dirty="0"/>
              <a:t>SIMD</a:t>
            </a:r>
            <a:r>
              <a:rPr lang="zh-CN" altLang="en-US" sz="2000" b="0" dirty="0"/>
              <a:t>多媒体指令集。</a:t>
            </a:r>
            <a:endParaRPr lang="zh-CN" altLang="en-US" sz="2000" b="0" dirty="0"/>
          </a:p>
          <a:p>
            <a:pPr eaLnBrk="1" hangingPunct="1">
              <a:lnSpc>
                <a:spcPct val="130000"/>
              </a:lnSpc>
              <a:spcBef>
                <a:spcPct val="0"/>
              </a:spcBef>
              <a:buClrTx/>
              <a:buFontTx/>
              <a:buNone/>
            </a:pPr>
            <a:r>
              <a:rPr lang="en-US" altLang="zh-CN" sz="2000" b="0" dirty="0"/>
              <a:t>NEON</a:t>
            </a:r>
            <a:r>
              <a:rPr lang="zh-CN" altLang="en-US" sz="2000" b="0" dirty="0"/>
              <a:t>媒体处理引擎主要由以下几个部分组成：</a:t>
            </a:r>
            <a:endParaRPr lang="zh-CN" altLang="en-US" sz="2000" b="0" dirty="0"/>
          </a:p>
          <a:p>
            <a:pPr marL="360045" eaLnBrk="1" hangingPunct="1">
              <a:lnSpc>
                <a:spcPct val="130000"/>
              </a:lnSpc>
              <a:spcBef>
                <a:spcPct val="0"/>
              </a:spcBef>
              <a:buClrTx/>
              <a:buFont typeface="Wingdings" panose="05000000000000000000" pitchFamily="2" charset="2"/>
              <a:buChar char="Ø"/>
            </a:pPr>
            <a:r>
              <a:rPr lang="en-US" altLang="zh-CN" sz="2000" b="0" dirty="0"/>
              <a:t>NEON</a:t>
            </a:r>
            <a:r>
              <a:rPr lang="zh-CN" altLang="en-US" sz="2000" b="0" dirty="0"/>
              <a:t>指令队列；</a:t>
            </a:r>
            <a:endParaRPr lang="zh-CN" altLang="en-US" sz="2000" b="0" dirty="0"/>
          </a:p>
          <a:p>
            <a:pPr marL="360045" eaLnBrk="1" hangingPunct="1">
              <a:lnSpc>
                <a:spcPct val="130000"/>
              </a:lnSpc>
              <a:spcBef>
                <a:spcPct val="0"/>
              </a:spcBef>
              <a:buClrTx/>
              <a:buFont typeface="Wingdings" panose="05000000000000000000" pitchFamily="2" charset="2"/>
              <a:buChar char="Ø"/>
            </a:pPr>
            <a:r>
              <a:rPr lang="en-US" altLang="zh-CN" sz="2000" b="0" dirty="0"/>
              <a:t>NEON</a:t>
            </a:r>
            <a:r>
              <a:rPr lang="zh-CN" altLang="en-US" sz="2000" b="0" dirty="0"/>
              <a:t>数据队列；</a:t>
            </a:r>
            <a:endParaRPr lang="zh-CN" altLang="en-US" sz="2000" b="0" dirty="0"/>
          </a:p>
          <a:p>
            <a:pPr marL="360045" eaLnBrk="1" hangingPunct="1">
              <a:lnSpc>
                <a:spcPct val="130000"/>
              </a:lnSpc>
              <a:spcBef>
                <a:spcPct val="0"/>
              </a:spcBef>
              <a:buClrTx/>
              <a:buFont typeface="Wingdings" panose="05000000000000000000" pitchFamily="2" charset="2"/>
              <a:buChar char="Ø"/>
            </a:pPr>
            <a:r>
              <a:rPr lang="en-US" altLang="zh-CN" sz="2000" b="0" dirty="0"/>
              <a:t>NEON</a:t>
            </a:r>
            <a:r>
              <a:rPr lang="zh-CN" altLang="en-US" sz="2000" b="0" dirty="0"/>
              <a:t>译码逻辑的两个流水线；</a:t>
            </a:r>
            <a:endParaRPr lang="zh-CN" altLang="en-US" sz="2000" b="0" dirty="0"/>
          </a:p>
          <a:p>
            <a:pPr marL="360045" eaLnBrk="1" hangingPunct="1">
              <a:lnSpc>
                <a:spcPct val="130000"/>
              </a:lnSpc>
              <a:spcBef>
                <a:spcPct val="0"/>
              </a:spcBef>
              <a:buClrTx/>
              <a:buFont typeface="Wingdings" panose="05000000000000000000" pitchFamily="2" charset="2"/>
              <a:buChar char="Ø"/>
            </a:pPr>
            <a:r>
              <a:rPr lang="zh-CN" altLang="en-US" sz="2000" b="0" dirty="0"/>
              <a:t>三条用于</a:t>
            </a:r>
            <a:r>
              <a:rPr lang="en-US" altLang="zh-CN" sz="2000" b="0" dirty="0"/>
              <a:t>SIMD</a:t>
            </a:r>
            <a:r>
              <a:rPr lang="zh-CN" altLang="en-US" sz="2000" b="0" dirty="0"/>
              <a:t>整数指令的执行流水线；</a:t>
            </a:r>
            <a:endParaRPr lang="zh-CN" altLang="en-US" sz="2000" b="0" dirty="0"/>
          </a:p>
          <a:p>
            <a:pPr marL="360045" eaLnBrk="1" hangingPunct="1">
              <a:lnSpc>
                <a:spcPct val="130000"/>
              </a:lnSpc>
              <a:spcBef>
                <a:spcPct val="0"/>
              </a:spcBef>
              <a:buClrTx/>
              <a:buFont typeface="Wingdings" panose="05000000000000000000" pitchFamily="2" charset="2"/>
              <a:buChar char="Ø"/>
            </a:pPr>
            <a:r>
              <a:rPr lang="zh-CN" altLang="en-US" sz="2000" b="0" dirty="0"/>
              <a:t>两条用于</a:t>
            </a:r>
            <a:r>
              <a:rPr lang="en-US" altLang="zh-CN" sz="2000" b="0" dirty="0"/>
              <a:t>SIMD</a:t>
            </a:r>
            <a:r>
              <a:rPr lang="zh-CN" altLang="en-US" sz="2000" b="0" dirty="0"/>
              <a:t>的单精度浮点流水线；</a:t>
            </a:r>
            <a:endParaRPr lang="zh-CN" altLang="en-US" sz="2000" b="0" dirty="0"/>
          </a:p>
          <a:p>
            <a:pPr marL="360045" eaLnBrk="1" hangingPunct="1">
              <a:lnSpc>
                <a:spcPct val="130000"/>
              </a:lnSpc>
              <a:spcBef>
                <a:spcPct val="0"/>
              </a:spcBef>
              <a:buClrTx/>
              <a:buFont typeface="Wingdings" panose="05000000000000000000" pitchFamily="2" charset="2"/>
              <a:buChar char="Ø"/>
            </a:pPr>
            <a:r>
              <a:rPr lang="zh-CN" altLang="en-US" sz="2000" b="0" dirty="0"/>
              <a:t>一条加载存储</a:t>
            </a:r>
            <a:r>
              <a:rPr lang="en-US" altLang="zh-CN" sz="2000" b="0" dirty="0"/>
              <a:t>/</a:t>
            </a:r>
            <a:r>
              <a:rPr lang="zh-CN" altLang="en-US" sz="2000" b="0" dirty="0"/>
              <a:t>交换流水线；</a:t>
            </a:r>
            <a:endParaRPr lang="zh-CN" altLang="en-US" sz="2000" b="0" dirty="0"/>
          </a:p>
          <a:p>
            <a:pPr marL="360045" eaLnBrk="1" hangingPunct="1">
              <a:lnSpc>
                <a:spcPct val="130000"/>
              </a:lnSpc>
              <a:spcBef>
                <a:spcPct val="0"/>
              </a:spcBef>
              <a:buClrTx/>
              <a:buFont typeface="Wingdings" panose="05000000000000000000" pitchFamily="2" charset="2"/>
              <a:buChar char="Ø"/>
            </a:pPr>
            <a:r>
              <a:rPr lang="zh-CN" altLang="en-US" sz="2000" b="0" dirty="0"/>
              <a:t>一个非流水线向量浮点单元（</a:t>
            </a:r>
            <a:r>
              <a:rPr lang="en-US" altLang="zh-CN" sz="2000" b="0" dirty="0" err="1"/>
              <a:t>VFPLite</a:t>
            </a:r>
            <a:r>
              <a:rPr lang="zh-CN" altLang="en-US" sz="2000" b="0" dirty="0"/>
              <a:t>），执行</a:t>
            </a:r>
            <a:r>
              <a:rPr lang="en-US" altLang="zh-CN" sz="2000" b="0" dirty="0"/>
              <a:t>VFPv3</a:t>
            </a:r>
            <a:r>
              <a:rPr lang="zh-CN" altLang="en-US" sz="2000" b="0" dirty="0"/>
              <a:t>数据处理指令。</a:t>
            </a:r>
            <a:endParaRPr lang="zh-CN" altLang="en-US" sz="20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A32C22BA-E43B-4C30-B85D-0487CD548820}"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1"/>
          <p:cNvSpPr>
            <a:spLocks noChangeArrowheads="1"/>
          </p:cNvSpPr>
          <p:nvPr/>
        </p:nvSpPr>
        <p:spPr bwMode="auto">
          <a:xfrm>
            <a:off x="0" y="-287"/>
            <a:ext cx="71724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defRPr/>
            </a:pPr>
            <a:r>
              <a:rPr lang="zh-CN" altLang="en-US" sz="3200" kern="0" dirty="0">
                <a:solidFill>
                  <a:schemeClr val="tx2"/>
                </a:solidFill>
                <a:cs typeface="+mj-cs"/>
              </a:rPr>
              <a:t>嵌入式处理器</a:t>
            </a:r>
            <a:r>
              <a:rPr lang="en-US" altLang="zh-CN" sz="3200" kern="0" dirty="0">
                <a:solidFill>
                  <a:schemeClr val="tx2"/>
                </a:solidFill>
                <a:cs typeface="+mj-cs"/>
              </a:rPr>
              <a:t>— </a:t>
            </a:r>
            <a:r>
              <a:rPr lang="zh-CN" altLang="en-US" sz="3200" kern="0" dirty="0">
                <a:solidFill>
                  <a:schemeClr val="tx2"/>
                </a:solidFill>
                <a:cs typeface="+mj-cs"/>
              </a:rPr>
              <a:t>Cortex-A8处理器架构</a:t>
            </a:r>
            <a:endParaRPr lang="zh-CN" altLang="en-US" sz="3200" kern="0" dirty="0">
              <a:solidFill>
                <a:schemeClr val="tx2"/>
              </a:solidFill>
              <a:cs typeface="+mj-cs"/>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矩形 1"/>
          <p:cNvSpPr>
            <a:spLocks noChangeArrowheads="1"/>
          </p:cNvSpPr>
          <p:nvPr/>
        </p:nvSpPr>
        <p:spPr bwMode="auto">
          <a:xfrm>
            <a:off x="479376" y="1844824"/>
            <a:ext cx="11449272" cy="2809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b="0" dirty="0"/>
              <a:t>       ETM</a:t>
            </a:r>
            <a:r>
              <a:rPr lang="zh-CN" altLang="en-US" b="0" dirty="0"/>
              <a:t>单元是一个非侵入跟踪宏单元，</a:t>
            </a:r>
            <a:r>
              <a:rPr lang="zh-CN" altLang="en-US" dirty="0">
                <a:solidFill>
                  <a:srgbClr val="FF0000"/>
                </a:solidFill>
              </a:rPr>
              <a:t>对嵌入式处理器内核提供了实时跟踪能力。它向一个跟踪端口输出处理器执行的信息。</a:t>
            </a:r>
            <a:r>
              <a:rPr lang="zh-CN" altLang="en-US" b="0" dirty="0"/>
              <a:t>在系统调试和系统性能分析时，可以对指令和数据进行跟踪，并能对跟踪信息进行过滤和压缩。</a:t>
            </a:r>
            <a:endParaRPr lang="zh-CN" altLang="en-US" b="0" dirty="0"/>
          </a:p>
          <a:p>
            <a:pPr eaLnBrk="1" hangingPunct="1">
              <a:lnSpc>
                <a:spcPct val="150000"/>
              </a:lnSpc>
              <a:spcBef>
                <a:spcPct val="0"/>
              </a:spcBef>
              <a:buClrTx/>
              <a:buFontTx/>
              <a:buNone/>
            </a:pPr>
            <a:r>
              <a:rPr lang="en-US" altLang="zh-CN" b="0" dirty="0"/>
              <a:t>       ETM</a:t>
            </a:r>
            <a:r>
              <a:rPr lang="zh-CN" altLang="en-US" b="0" dirty="0"/>
              <a:t>单元直接连接到</a:t>
            </a:r>
            <a:r>
              <a:rPr lang="en-US" altLang="zh-CN" b="0" dirty="0"/>
              <a:t>ARM</a:t>
            </a:r>
            <a:r>
              <a:rPr lang="zh-CN" altLang="en-US" b="0" dirty="0"/>
              <a:t>处理器内核</a:t>
            </a:r>
            <a:r>
              <a:rPr lang="zh-CN" altLang="en-US" dirty="0">
                <a:solidFill>
                  <a:srgbClr val="FF0000"/>
                </a:solidFill>
              </a:rPr>
              <a:t>，通过一个称为</a:t>
            </a:r>
            <a:r>
              <a:rPr lang="en-US" altLang="zh-CN" dirty="0">
                <a:solidFill>
                  <a:srgbClr val="FF0000"/>
                </a:solidFill>
              </a:rPr>
              <a:t>ATB</a:t>
            </a:r>
            <a:r>
              <a:rPr lang="zh-CN" altLang="en-US" dirty="0">
                <a:solidFill>
                  <a:srgbClr val="FF0000"/>
                </a:solidFill>
              </a:rPr>
              <a:t>（高级跟踪总线）的外部接口与处理器外部连接。</a:t>
            </a:r>
            <a:endParaRPr lang="zh-CN" altLang="en-US" dirty="0">
              <a:solidFill>
                <a:srgbClr val="FF0000"/>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918600F-6549-428A-BAF7-5EECBC70AD66}"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1"/>
          <p:cNvSpPr>
            <a:spLocks noChangeArrowheads="1"/>
          </p:cNvSpPr>
          <p:nvPr/>
        </p:nvSpPr>
        <p:spPr bwMode="auto">
          <a:xfrm>
            <a:off x="0" y="-287"/>
            <a:ext cx="71724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defRPr/>
            </a:pPr>
            <a:r>
              <a:rPr lang="zh-CN" altLang="en-US" sz="3200" kern="0" dirty="0">
                <a:solidFill>
                  <a:schemeClr val="tx2"/>
                </a:solidFill>
                <a:cs typeface="+mj-cs"/>
              </a:rPr>
              <a:t>嵌入式处理器</a:t>
            </a:r>
            <a:r>
              <a:rPr lang="en-US" altLang="zh-CN" sz="3200" kern="0" dirty="0">
                <a:solidFill>
                  <a:schemeClr val="tx2"/>
                </a:solidFill>
                <a:cs typeface="+mj-cs"/>
              </a:rPr>
              <a:t>— </a:t>
            </a:r>
            <a:r>
              <a:rPr lang="zh-CN" altLang="en-US" sz="3200" kern="0" dirty="0">
                <a:solidFill>
                  <a:schemeClr val="tx2"/>
                </a:solidFill>
                <a:cs typeface="+mj-cs"/>
              </a:rPr>
              <a:t>Cortex-A8处理器架构</a:t>
            </a:r>
            <a:endParaRPr lang="zh-CN" altLang="en-US" sz="3200" kern="0" dirty="0">
              <a:solidFill>
                <a:schemeClr val="tx2"/>
              </a:solidFill>
              <a:cs typeface="+mj-cs"/>
            </a:endParaRPr>
          </a:p>
        </p:txBody>
      </p:sp>
      <p:sp>
        <p:nvSpPr>
          <p:cNvPr id="6" name="文本框 5"/>
          <p:cNvSpPr txBox="1"/>
          <p:nvPr/>
        </p:nvSpPr>
        <p:spPr>
          <a:xfrm>
            <a:off x="335360" y="667735"/>
            <a:ext cx="6097218" cy="818429"/>
          </a:xfrm>
          <a:prstGeom prst="rect">
            <a:avLst/>
          </a:prstGeom>
          <a:noFill/>
        </p:spPr>
        <p:txBody>
          <a:bodyPr wrap="square">
            <a:spAutoFit/>
          </a:bodyPr>
          <a:lstStyle/>
          <a:p>
            <a:pPr eaLnBrk="1" hangingPunct="1">
              <a:lnSpc>
                <a:spcPct val="200000"/>
              </a:lnSpc>
            </a:pPr>
            <a:r>
              <a:rPr lang="en-US" altLang="zh-CN" sz="2800" dirty="0">
                <a:latin typeface="Times New Roman" panose="02020603050405020304" pitchFamily="18" charset="0"/>
                <a:ea typeface="+mn-ea"/>
                <a:cs typeface="Times New Roman" panose="02020603050405020304" pitchFamily="18" charset="0"/>
              </a:rPr>
              <a:t>7. ETM</a:t>
            </a:r>
            <a:r>
              <a:rPr lang="zh-CN" altLang="en-US" sz="2800" dirty="0">
                <a:latin typeface="Times New Roman" panose="02020603050405020304" pitchFamily="18" charset="0"/>
                <a:ea typeface="+mn-ea"/>
                <a:cs typeface="Times New Roman" panose="02020603050405020304" pitchFamily="18" charset="0"/>
              </a:rPr>
              <a:t>单元（嵌入式跟踪宏单元）</a:t>
            </a:r>
            <a:endParaRPr lang="zh-CN" altLang="en-US" sz="2800" dirty="0">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矩形 1"/>
          <p:cNvSpPr>
            <a:spLocks noChangeArrowheads="1"/>
          </p:cNvSpPr>
          <p:nvPr/>
        </p:nvSpPr>
        <p:spPr bwMode="auto">
          <a:xfrm>
            <a:off x="191344" y="1484784"/>
            <a:ext cx="11809311" cy="420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2000" b="0" dirty="0"/>
              <a:t>Cortex-A8</a:t>
            </a:r>
            <a:r>
              <a:rPr lang="zh-CN" altLang="en-US" sz="2000" b="0" dirty="0"/>
              <a:t>有丰富的外部接口。主要有：</a:t>
            </a:r>
            <a:endParaRPr lang="zh-CN" altLang="en-US" sz="2000" b="0" dirty="0"/>
          </a:p>
          <a:p>
            <a:pPr marL="360045" algn="just" eaLnBrk="1" hangingPunct="1">
              <a:lnSpc>
                <a:spcPct val="150000"/>
              </a:lnSpc>
              <a:spcBef>
                <a:spcPct val="0"/>
              </a:spcBef>
              <a:buClrTx/>
              <a:buFont typeface="Wingdings" panose="05000000000000000000" pitchFamily="2" charset="2"/>
              <a:buChar char="Ø"/>
            </a:pPr>
            <a:r>
              <a:rPr lang="en-US" altLang="zh-CN" sz="2000" b="0" dirty="0"/>
              <a:t>AMBA AXI</a:t>
            </a:r>
            <a:r>
              <a:rPr lang="zh-CN" altLang="en-US" sz="2000" b="0" dirty="0"/>
              <a:t>总线接口：一种面向高性能、高带宽、低延迟的</a:t>
            </a:r>
            <a:r>
              <a:rPr lang="zh-CN" altLang="en-US" sz="2000" dirty="0">
                <a:solidFill>
                  <a:srgbClr val="FF0000"/>
                </a:solidFill>
              </a:rPr>
              <a:t>片内总线</a:t>
            </a:r>
            <a:r>
              <a:rPr lang="zh-CN" altLang="en-US" sz="2000" b="0" dirty="0"/>
              <a:t>。</a:t>
            </a:r>
            <a:r>
              <a:rPr lang="en-US" altLang="zh-CN" sz="2000" b="0" dirty="0"/>
              <a:t>AXI</a:t>
            </a:r>
            <a:r>
              <a:rPr lang="zh-CN" altLang="en-US" sz="2000" b="0" dirty="0"/>
              <a:t>总线接口是可配置的</a:t>
            </a:r>
            <a:r>
              <a:rPr lang="en-US" altLang="zh-CN" sz="2000" b="0" dirty="0"/>
              <a:t>64</a:t>
            </a:r>
            <a:r>
              <a:rPr lang="zh-CN" altLang="en-US" sz="2000" b="0" dirty="0"/>
              <a:t>位或</a:t>
            </a:r>
            <a:r>
              <a:rPr lang="en-US" altLang="zh-CN" sz="2000" b="0" dirty="0"/>
              <a:t>128</a:t>
            </a:r>
            <a:r>
              <a:rPr lang="zh-CN" altLang="en-US" sz="2000" b="0" dirty="0"/>
              <a:t>位</a:t>
            </a:r>
            <a:r>
              <a:rPr lang="en-US" altLang="zh-CN" sz="2000" b="0" dirty="0"/>
              <a:t>AMBA</a:t>
            </a:r>
            <a:r>
              <a:rPr lang="zh-CN" altLang="en-US" sz="2000" b="0" dirty="0"/>
              <a:t>高速总线接口，用于执行</a:t>
            </a:r>
            <a:r>
              <a:rPr lang="en-US" altLang="zh-CN" sz="2000" dirty="0">
                <a:solidFill>
                  <a:srgbClr val="FF0000"/>
                </a:solidFill>
              </a:rPr>
              <a:t>L2 Cache</a:t>
            </a:r>
            <a:r>
              <a:rPr lang="zh-CN" altLang="en-US" sz="2000" dirty="0">
                <a:solidFill>
                  <a:srgbClr val="FF0000"/>
                </a:solidFill>
              </a:rPr>
              <a:t>的填充和</a:t>
            </a:r>
            <a:r>
              <a:rPr lang="en-US" altLang="zh-CN" sz="2000" dirty="0">
                <a:solidFill>
                  <a:srgbClr val="FF0000"/>
                </a:solidFill>
              </a:rPr>
              <a:t>L1 Cache</a:t>
            </a:r>
            <a:r>
              <a:rPr lang="zh-CN" altLang="en-US" sz="2000" dirty="0">
                <a:solidFill>
                  <a:srgbClr val="FF0000"/>
                </a:solidFill>
              </a:rPr>
              <a:t>指令及数据的访问</a:t>
            </a:r>
            <a:r>
              <a:rPr lang="zh-CN" altLang="en-US" sz="2000" b="0" dirty="0"/>
              <a:t>。</a:t>
            </a:r>
            <a:endParaRPr lang="zh-CN" altLang="en-US" sz="2000" b="0" dirty="0"/>
          </a:p>
          <a:p>
            <a:pPr marL="360045" algn="just" eaLnBrk="1" hangingPunct="1">
              <a:lnSpc>
                <a:spcPct val="150000"/>
              </a:lnSpc>
              <a:spcBef>
                <a:spcPct val="0"/>
              </a:spcBef>
              <a:buClrTx/>
              <a:buFont typeface="Wingdings" panose="05000000000000000000" pitchFamily="2" charset="2"/>
              <a:buChar char="Ø"/>
            </a:pPr>
            <a:r>
              <a:rPr lang="en-US" altLang="zh-CN" sz="2000" b="0" dirty="0"/>
              <a:t>AMBA APB</a:t>
            </a:r>
            <a:r>
              <a:rPr lang="zh-CN" altLang="en-US" sz="2000" b="0" dirty="0"/>
              <a:t>接口：</a:t>
            </a:r>
            <a:r>
              <a:rPr lang="en-US" altLang="zh-CN" sz="2000" b="0" dirty="0"/>
              <a:t>Cortex-A8</a:t>
            </a:r>
            <a:r>
              <a:rPr lang="zh-CN" altLang="en-US" sz="2000" b="0" dirty="0"/>
              <a:t>处理器通过一个</a:t>
            </a:r>
            <a:r>
              <a:rPr lang="en-US" altLang="zh-CN" sz="2000" b="0" dirty="0"/>
              <a:t>APB</a:t>
            </a:r>
            <a:r>
              <a:rPr lang="zh-CN" altLang="en-US" sz="2000" b="0" dirty="0"/>
              <a:t>接口来</a:t>
            </a:r>
            <a:r>
              <a:rPr lang="zh-CN" altLang="en-US" sz="2000" dirty="0">
                <a:solidFill>
                  <a:srgbClr val="FF0000"/>
                </a:solidFill>
              </a:rPr>
              <a:t>访问</a:t>
            </a:r>
            <a:r>
              <a:rPr lang="en-US" altLang="zh-CN" sz="2000" dirty="0">
                <a:solidFill>
                  <a:srgbClr val="FF0000"/>
                </a:solidFill>
              </a:rPr>
              <a:t>ETM</a:t>
            </a:r>
            <a:r>
              <a:rPr lang="zh-CN" altLang="en-US" sz="2000" dirty="0">
                <a:solidFill>
                  <a:srgbClr val="FF0000"/>
                </a:solidFill>
              </a:rPr>
              <a:t>、</a:t>
            </a:r>
            <a:r>
              <a:rPr lang="en-US" altLang="zh-CN" sz="2000" dirty="0">
                <a:solidFill>
                  <a:srgbClr val="FF0000"/>
                </a:solidFill>
              </a:rPr>
              <a:t>CTI</a:t>
            </a:r>
            <a:r>
              <a:rPr lang="zh-CN" altLang="en-US" sz="2000" dirty="0">
                <a:solidFill>
                  <a:srgbClr val="FF0000"/>
                </a:solidFill>
              </a:rPr>
              <a:t>和调试寄存器</a:t>
            </a:r>
            <a:r>
              <a:rPr lang="zh-CN" altLang="en-US" sz="2000" b="0" dirty="0"/>
              <a:t>。</a:t>
            </a:r>
            <a:r>
              <a:rPr lang="en-US" altLang="zh-CN" sz="2000" b="0" dirty="0"/>
              <a:t>APB</a:t>
            </a:r>
            <a:r>
              <a:rPr lang="zh-CN" altLang="en-US" sz="2000" b="0" dirty="0"/>
              <a:t>接口与</a:t>
            </a:r>
            <a:r>
              <a:rPr lang="en-US" altLang="zh-CN" sz="2000" b="0" dirty="0" err="1"/>
              <a:t>CoreSight</a:t>
            </a:r>
            <a:r>
              <a:rPr lang="zh-CN" altLang="en-US" sz="2000" b="0" dirty="0"/>
              <a:t>调试体系结构（</a:t>
            </a:r>
            <a:r>
              <a:rPr lang="en-US" altLang="zh-CN" sz="2000" b="0" dirty="0"/>
              <a:t>ARM</a:t>
            </a:r>
            <a:r>
              <a:rPr lang="zh-CN" altLang="en-US" sz="2000" b="0" dirty="0"/>
              <a:t>多处理器跟踪调试体系）兼容。</a:t>
            </a:r>
            <a:endParaRPr lang="zh-CN" altLang="en-US" sz="2000" b="0" dirty="0"/>
          </a:p>
          <a:p>
            <a:pPr marL="360045" algn="just" eaLnBrk="1" hangingPunct="1">
              <a:lnSpc>
                <a:spcPct val="150000"/>
              </a:lnSpc>
              <a:spcBef>
                <a:spcPct val="0"/>
              </a:spcBef>
              <a:buClrTx/>
              <a:buFont typeface="Wingdings" panose="05000000000000000000" pitchFamily="2" charset="2"/>
              <a:buChar char="Ø"/>
            </a:pPr>
            <a:r>
              <a:rPr lang="en-US" altLang="zh-CN" sz="2000" b="0" dirty="0"/>
              <a:t>AMBA ATB</a:t>
            </a:r>
            <a:r>
              <a:rPr lang="zh-CN" altLang="en-US" sz="2000" b="0" dirty="0"/>
              <a:t>接口：</a:t>
            </a:r>
            <a:r>
              <a:rPr lang="en-US" altLang="zh-CN" sz="2000" b="0" dirty="0"/>
              <a:t>Cortex-A8</a:t>
            </a:r>
            <a:r>
              <a:rPr lang="zh-CN" altLang="en-US" sz="2000" b="0" dirty="0"/>
              <a:t>处理器通过一个</a:t>
            </a:r>
            <a:r>
              <a:rPr lang="en-US" altLang="zh-CN" sz="2000" b="0" dirty="0"/>
              <a:t>ATB</a:t>
            </a:r>
            <a:r>
              <a:rPr lang="zh-CN" altLang="en-US" sz="2000" b="0" dirty="0"/>
              <a:t>接口</a:t>
            </a:r>
            <a:r>
              <a:rPr lang="zh-CN" altLang="en-US" sz="2000" dirty="0">
                <a:solidFill>
                  <a:srgbClr val="FF0000"/>
                </a:solidFill>
              </a:rPr>
              <a:t>输出调试信息</a:t>
            </a:r>
            <a:r>
              <a:rPr lang="zh-CN" altLang="en-US" sz="2000" b="0" dirty="0"/>
              <a:t>。</a:t>
            </a:r>
            <a:r>
              <a:rPr lang="en-US" altLang="zh-CN" sz="2000" b="0" dirty="0"/>
              <a:t>ATB</a:t>
            </a:r>
            <a:r>
              <a:rPr lang="zh-CN" altLang="en-US" sz="2000" b="0" dirty="0"/>
              <a:t>接口兼容</a:t>
            </a:r>
            <a:r>
              <a:rPr lang="en-US" altLang="zh-CN" sz="2000" b="0" dirty="0" err="1"/>
              <a:t>CoreSight</a:t>
            </a:r>
            <a:r>
              <a:rPr lang="zh-CN" altLang="en-US" sz="2000" b="0" dirty="0"/>
              <a:t>调试体系结构。</a:t>
            </a:r>
            <a:endParaRPr lang="zh-CN" altLang="en-US" sz="2000" b="0" dirty="0"/>
          </a:p>
          <a:p>
            <a:pPr marL="360045" algn="just" eaLnBrk="1" hangingPunct="1">
              <a:lnSpc>
                <a:spcPct val="150000"/>
              </a:lnSpc>
              <a:spcBef>
                <a:spcPct val="0"/>
              </a:spcBef>
              <a:buClrTx/>
              <a:buFont typeface="Wingdings" panose="05000000000000000000" pitchFamily="2" charset="2"/>
              <a:buChar char="Ø"/>
            </a:pPr>
            <a:r>
              <a:rPr lang="en-US" altLang="zh-CN" sz="2000" b="0" dirty="0"/>
              <a:t>DFT</a:t>
            </a:r>
            <a:r>
              <a:rPr lang="zh-CN" altLang="en-US" sz="2000" b="0" dirty="0"/>
              <a:t>（</a:t>
            </a:r>
            <a:r>
              <a:rPr lang="en-US" altLang="zh-CN" sz="2000" b="0" dirty="0"/>
              <a:t>Design For Test</a:t>
            </a:r>
            <a:r>
              <a:rPr lang="zh-CN" altLang="en-US" sz="2000" b="0" dirty="0"/>
              <a:t>）接口：</a:t>
            </a:r>
            <a:r>
              <a:rPr lang="en-US" altLang="zh-CN" sz="2000" b="0" dirty="0"/>
              <a:t>DFT</a:t>
            </a:r>
            <a:r>
              <a:rPr lang="zh-CN" altLang="en-US" sz="2000" b="0" dirty="0"/>
              <a:t>接口为生产时使用</a:t>
            </a:r>
            <a:r>
              <a:rPr lang="en-US" altLang="zh-CN" sz="2000" b="0" dirty="0"/>
              <a:t>MBIST</a:t>
            </a:r>
            <a:r>
              <a:rPr lang="zh-CN" altLang="en-US" sz="2000" b="0" dirty="0"/>
              <a:t>（内存内置自测试）和</a:t>
            </a:r>
            <a:r>
              <a:rPr lang="en-US" altLang="zh-CN" sz="2000" b="0" dirty="0"/>
              <a:t>ATPG</a:t>
            </a:r>
            <a:r>
              <a:rPr lang="zh-CN" altLang="en-US" sz="2000" b="0" dirty="0"/>
              <a:t>（自动测试模式生成）进行内核测试提供支持。</a:t>
            </a:r>
            <a:endParaRPr lang="zh-CN" altLang="en-US" sz="20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BC4AC85-CA29-4581-932B-9FE4008CFDF0}"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3" name="Rectangle 1"/>
          <p:cNvSpPr>
            <a:spLocks noChangeArrowheads="1"/>
          </p:cNvSpPr>
          <p:nvPr/>
        </p:nvSpPr>
        <p:spPr bwMode="auto">
          <a:xfrm>
            <a:off x="0" y="-287"/>
            <a:ext cx="71724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defRPr/>
            </a:pPr>
            <a:r>
              <a:rPr lang="zh-CN" altLang="en-US" sz="3200" kern="0" dirty="0">
                <a:solidFill>
                  <a:schemeClr val="tx2"/>
                </a:solidFill>
                <a:cs typeface="+mj-cs"/>
              </a:rPr>
              <a:t>嵌入式处理器</a:t>
            </a:r>
            <a:r>
              <a:rPr lang="en-US" altLang="zh-CN" sz="3200" kern="0" dirty="0">
                <a:solidFill>
                  <a:schemeClr val="tx2"/>
                </a:solidFill>
                <a:cs typeface="+mj-cs"/>
              </a:rPr>
              <a:t>— </a:t>
            </a:r>
            <a:r>
              <a:rPr lang="zh-CN" altLang="en-US" sz="3200" kern="0" dirty="0">
                <a:solidFill>
                  <a:schemeClr val="tx2"/>
                </a:solidFill>
                <a:cs typeface="+mj-cs"/>
              </a:rPr>
              <a:t>Cortex-A8处理器架构</a:t>
            </a:r>
            <a:endParaRPr lang="zh-CN" altLang="en-US" sz="3200" kern="0" dirty="0">
              <a:solidFill>
                <a:schemeClr val="tx2"/>
              </a:solidFill>
              <a:cs typeface="+mj-cs"/>
            </a:endParaRPr>
          </a:p>
        </p:txBody>
      </p:sp>
      <p:sp>
        <p:nvSpPr>
          <p:cNvPr id="6" name="文本框 5"/>
          <p:cNvSpPr txBox="1"/>
          <p:nvPr/>
        </p:nvSpPr>
        <p:spPr>
          <a:xfrm>
            <a:off x="407368" y="584488"/>
            <a:ext cx="6115506" cy="818429"/>
          </a:xfrm>
          <a:prstGeom prst="rect">
            <a:avLst/>
          </a:prstGeom>
          <a:noFill/>
        </p:spPr>
        <p:txBody>
          <a:bodyPr wrap="square">
            <a:spAutoFit/>
          </a:bodyPr>
          <a:lstStyle/>
          <a:p>
            <a:pPr eaLnBrk="1" hangingPunct="1">
              <a:lnSpc>
                <a:spcPct val="200000"/>
              </a:lnSpc>
              <a:buClrTx/>
              <a:buFontTx/>
              <a:buNone/>
            </a:pPr>
            <a:r>
              <a:rPr lang="en-US" altLang="zh-CN" sz="2800" dirty="0">
                <a:latin typeface="Times New Roman" panose="02020603050405020304" pitchFamily="18" charset="0"/>
                <a:ea typeface="+mn-ea"/>
                <a:cs typeface="Times New Roman" panose="02020603050405020304" pitchFamily="18" charset="0"/>
              </a:rPr>
              <a:t>8. </a:t>
            </a:r>
            <a:r>
              <a:rPr lang="zh-CN" altLang="en-US" sz="2800" dirty="0">
                <a:latin typeface="Times New Roman" panose="02020603050405020304" pitchFamily="18" charset="0"/>
                <a:ea typeface="+mn-ea"/>
                <a:cs typeface="Times New Roman" panose="02020603050405020304" pitchFamily="18" charset="0"/>
              </a:rPr>
              <a:t>外部接口</a:t>
            </a:r>
            <a:endParaRPr lang="zh-CN" altLang="en-US" sz="2800" dirty="0">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3719513" y="4764"/>
            <a:ext cx="3744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4000"/>
              <a:t>目    录 </a:t>
            </a:r>
            <a:endParaRPr lang="zh-CN" altLang="en-US" sz="4000"/>
          </a:p>
        </p:txBody>
      </p:sp>
      <p:sp>
        <p:nvSpPr>
          <p:cNvPr id="18435" name="矩形 2"/>
          <p:cNvSpPr>
            <a:spLocks noChangeArrowheads="1"/>
          </p:cNvSpPr>
          <p:nvPr/>
        </p:nvSpPr>
        <p:spPr bwMode="auto">
          <a:xfrm>
            <a:off x="2135189" y="1052514"/>
            <a:ext cx="7704137"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dirty="0">
                <a:solidFill>
                  <a:schemeClr val="accent2"/>
                </a:solidFill>
              </a:rPr>
              <a:t>1.  </a:t>
            </a:r>
            <a:r>
              <a:rPr lang="zh-CN" altLang="en-US" sz="3200" dirty="0">
                <a:solidFill>
                  <a:schemeClr val="accent2"/>
                </a:solidFill>
              </a:rPr>
              <a:t>嵌入式处理器概述</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2.  </a:t>
            </a:r>
            <a:r>
              <a:rPr lang="zh-CN" altLang="en-US" sz="3200" dirty="0">
                <a:solidFill>
                  <a:schemeClr val="accent2"/>
                </a:solidFill>
              </a:rPr>
              <a:t>ARM处理器概述</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3.  </a:t>
            </a:r>
            <a:r>
              <a:rPr lang="zh-CN" altLang="en-US" sz="3200" dirty="0">
                <a:solidFill>
                  <a:schemeClr val="accent2"/>
                </a:solidFill>
              </a:rPr>
              <a:t>Cortex-A8处理器架构</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4.  </a:t>
            </a:r>
            <a:r>
              <a:rPr lang="zh-CN" altLang="en-US" sz="3200" dirty="0">
                <a:solidFill>
                  <a:srgbClr val="FF0000"/>
                </a:solidFill>
              </a:rPr>
              <a:t>Cortex-A8处理器工作模式和状态</a:t>
            </a:r>
            <a:endParaRPr lang="en-US" altLang="zh-CN" sz="3200" dirty="0">
              <a:solidFill>
                <a:srgbClr val="FF0000"/>
              </a:solidFill>
            </a:endParaRPr>
          </a:p>
          <a:p>
            <a:pPr eaLnBrk="1" hangingPunct="1">
              <a:lnSpc>
                <a:spcPct val="150000"/>
              </a:lnSpc>
              <a:spcBef>
                <a:spcPct val="0"/>
              </a:spcBef>
              <a:buClrTx/>
              <a:buFontTx/>
              <a:buNone/>
            </a:pPr>
            <a:r>
              <a:rPr lang="en-US" altLang="zh-CN" sz="3200" dirty="0">
                <a:solidFill>
                  <a:schemeClr val="accent2"/>
                </a:solidFill>
              </a:rPr>
              <a:t>5.  </a:t>
            </a:r>
            <a:r>
              <a:rPr lang="zh-CN" altLang="en-US" sz="3200" dirty="0">
                <a:solidFill>
                  <a:schemeClr val="accent2"/>
                </a:solidFill>
              </a:rPr>
              <a:t>Cortex-A8存储器管理</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6.  </a:t>
            </a:r>
            <a:r>
              <a:rPr lang="zh-CN" altLang="en-US" sz="3200" dirty="0">
                <a:solidFill>
                  <a:schemeClr val="accent2"/>
                </a:solidFill>
              </a:rPr>
              <a:t>Cortex-A8异常处理</a:t>
            </a:r>
            <a:endParaRPr lang="zh-CN" altLang="en-US" sz="3200" dirty="0">
              <a:solidFill>
                <a:schemeClr val="accent2"/>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2C4652BA-D265-4B63-859A-3A8EF33CDF67}"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矩形 4"/>
          <p:cNvSpPr>
            <a:spLocks noChangeArrowheads="1"/>
          </p:cNvSpPr>
          <p:nvPr/>
        </p:nvSpPr>
        <p:spPr bwMode="auto">
          <a:xfrm>
            <a:off x="83191" y="1760683"/>
            <a:ext cx="154811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464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000" b="0" dirty="0">
                <a:latin typeface="Arial" panose="020B0604020202020204" pitchFamily="34" charset="0"/>
                <a:ea typeface="宋体" panose="02010600030101010101" pitchFamily="2" charset="-122"/>
              </a:rPr>
              <a:t>Cortex-A8</a:t>
            </a:r>
            <a:r>
              <a:rPr lang="zh-CN" altLang="en-US" sz="2000" b="0" dirty="0">
                <a:latin typeface="Arial" panose="020B0604020202020204" pitchFamily="34" charset="0"/>
                <a:ea typeface="宋体" panose="02010600030101010101" pitchFamily="2" charset="-122"/>
              </a:rPr>
              <a:t>是基于</a:t>
            </a:r>
            <a:r>
              <a:rPr lang="en-US" altLang="zh-CN" sz="2000" b="0" dirty="0">
                <a:latin typeface="Arial" panose="020B0604020202020204" pitchFamily="34" charset="0"/>
                <a:ea typeface="宋体" panose="02010600030101010101" pitchFamily="2" charset="-122"/>
              </a:rPr>
              <a:t>ARMv7</a:t>
            </a:r>
            <a:r>
              <a:rPr lang="zh-CN" altLang="en-US" sz="2000" b="0" dirty="0">
                <a:latin typeface="Arial" panose="020B0604020202020204" pitchFamily="34" charset="0"/>
                <a:ea typeface="宋体" panose="02010600030101010101" pitchFamily="2" charset="-122"/>
              </a:rPr>
              <a:t>构架的处理器，共有</a:t>
            </a:r>
            <a:r>
              <a:rPr lang="en-US" altLang="zh-CN" sz="2000" b="0" dirty="0">
                <a:latin typeface="Arial" panose="020B0604020202020204" pitchFamily="34" charset="0"/>
                <a:ea typeface="宋体" panose="02010600030101010101" pitchFamily="2" charset="-122"/>
              </a:rPr>
              <a:t>8</a:t>
            </a:r>
            <a:r>
              <a:rPr lang="zh-CN" altLang="en-US" sz="2000" b="0" dirty="0">
                <a:latin typeface="Arial" panose="020B0604020202020204" pitchFamily="34" charset="0"/>
                <a:ea typeface="宋体" panose="02010600030101010101" pitchFamily="2" charset="-122"/>
              </a:rPr>
              <a:t>种工作模式：</a:t>
            </a:r>
            <a:endParaRPr lang="zh-CN" altLang="en-US" sz="2000" b="0" dirty="0">
              <a:latin typeface="Arial" panose="020B0604020202020204" pitchFamily="34" charset="0"/>
              <a:ea typeface="宋体" panose="02010600030101010101" pitchFamily="2" charset="-122"/>
            </a:endParaRPr>
          </a:p>
        </p:txBody>
      </p:sp>
      <p:graphicFrame>
        <p:nvGraphicFramePr>
          <p:cNvPr id="69636" name="Group 4"/>
          <p:cNvGraphicFramePr>
            <a:graphicFrameLocks noGrp="1"/>
          </p:cNvGraphicFramePr>
          <p:nvPr>
            <p:custDataLst>
              <p:tags r:id="rId1"/>
            </p:custDataLst>
          </p:nvPr>
        </p:nvGraphicFramePr>
        <p:xfrm>
          <a:off x="1824038" y="806152"/>
          <a:ext cx="8496300" cy="5791200"/>
        </p:xfrm>
        <a:graphic>
          <a:graphicData uri="http://schemas.openxmlformats.org/drawingml/2006/table">
            <a:tbl>
              <a:tblPr/>
              <a:tblGrid>
                <a:gridCol w="1905000"/>
                <a:gridCol w="1158875"/>
                <a:gridCol w="5432425"/>
              </a:tblGrid>
              <a:tr h="609600">
                <a:tc>
                  <a:txBody>
                    <a:bodyPr/>
                    <a:lstStyle>
                      <a:lvl1pPr indent="2286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28600" algn="ctr" defTabSz="914400" rtl="0" eaLnBrk="1" fontAlgn="base" latinLnBrk="0" hangingPunct="1">
                        <a:lnSpc>
                          <a:spcPct val="125000"/>
                        </a:lnSpc>
                        <a:spcBef>
                          <a:spcPct val="0"/>
                        </a:spcBef>
                        <a:spcAft>
                          <a:spcPct val="0"/>
                        </a:spcAft>
                        <a:buClrTx/>
                        <a:buSzTx/>
                        <a:buFontTx/>
                        <a:buNone/>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处理器模式</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2286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28600" algn="ctr" defTabSz="914400" rtl="0" eaLnBrk="1" fontAlgn="base" latinLnBrk="0" hangingPunct="1">
                        <a:lnSpc>
                          <a:spcPct val="125000"/>
                        </a:lnSpc>
                        <a:spcBef>
                          <a:spcPct val="0"/>
                        </a:spcBef>
                        <a:spcAft>
                          <a:spcPct val="0"/>
                        </a:spcAft>
                        <a:buClrTx/>
                        <a:buSzTx/>
                        <a:buFontTx/>
                        <a:buNone/>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模式标识符</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2286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28600" algn="ctr" defTabSz="914400" rtl="0" eaLnBrk="1" fontAlgn="base" latinLnBrk="0" hangingPunct="1">
                        <a:lnSpc>
                          <a:spcPct val="125000"/>
                        </a:lnSpc>
                        <a:spcBef>
                          <a:spcPct val="0"/>
                        </a:spcBef>
                        <a:spcAft>
                          <a:spcPct val="0"/>
                        </a:spcAft>
                        <a:buClrTx/>
                        <a:buSzTx/>
                        <a:buFontTx/>
                        <a:buNone/>
                      </a:pPr>
                      <a:r>
                        <a:rPr kumimoji="0" lang="zh-CN"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备注</a:t>
                      </a:r>
                      <a:endParaRPr kumimoji="0" lang="zh-CN"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09600">
                <a:tc>
                  <a:txBody>
                    <a:bodyPr/>
                    <a:lstStyle>
                      <a:lvl1pPr indent="2286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28600" algn="ctr" defTabSz="914400" rtl="0" eaLnBrk="1" fontAlgn="base" latinLnBrk="0" hangingPunct="1">
                        <a:lnSpc>
                          <a:spcPct val="125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用户模式</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28600" algn="ctr" defTabSz="914400" rtl="0" eaLnBrk="1" fontAlgn="base" latinLnBrk="0" hangingPunct="1">
                        <a:lnSpc>
                          <a:spcPct val="125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(User)</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2286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28600" algn="ctr" defTabSz="914400" rtl="0" eaLnBrk="1" fontAlgn="base" latinLnBrk="0" hangingPunct="1">
                        <a:lnSpc>
                          <a:spcPct val="125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usr</a:t>
                      </a:r>
                      <a:endParaRPr kumimoji="0" lang="en-US"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5000"/>
                        </a:lnSpc>
                        <a:spcBef>
                          <a:spcPct val="0"/>
                        </a:spcBef>
                        <a:spcAft>
                          <a:spcPct val="0"/>
                        </a:spcAft>
                        <a:buClrTx/>
                        <a:buSzTx/>
                        <a:buFontTx/>
                        <a:buNone/>
                      </a:pP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正常程序执行模式</a:t>
                      </a:r>
                      <a:endPar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609600">
                <a:tc>
                  <a:txBody>
                    <a:bodyPr/>
                    <a:lstStyle>
                      <a:lvl1pPr indent="2286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28600" algn="ctr" defTabSz="914400" rtl="0" eaLnBrk="1" fontAlgn="base" latinLnBrk="0" hangingPunct="1">
                        <a:lnSpc>
                          <a:spcPct val="125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系统模式</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28600" algn="ctr" defTabSz="914400" rtl="0" eaLnBrk="1" fontAlgn="base" latinLnBrk="0" hangingPunct="1">
                        <a:lnSpc>
                          <a:spcPct val="125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(System)</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2286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28600" algn="ctr" defTabSz="914400" rtl="0" eaLnBrk="1" fontAlgn="base" latinLnBrk="0" hangingPunct="1">
                        <a:lnSpc>
                          <a:spcPct val="125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sys</a:t>
                      </a:r>
                      <a:endParaRPr kumimoji="0" lang="en-US"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5000"/>
                        </a:lnSpc>
                        <a:spcBef>
                          <a:spcPct val="0"/>
                        </a:spcBef>
                        <a:spcAft>
                          <a:spcPct val="0"/>
                        </a:spcAft>
                        <a:buClrTx/>
                        <a:buSzTx/>
                        <a:buFontTx/>
                        <a:buNone/>
                      </a:pPr>
                      <a:r>
                        <a:rPr kumimoji="0" lang="zh-CN"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使用和</a:t>
                      </a:r>
                      <a:r>
                        <a:rPr kumimoji="0" lang="zh-CN"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rPr>
                        <a:t>用户模式相同的寄存器组</a:t>
                      </a:r>
                      <a:r>
                        <a:rPr kumimoji="0" lang="zh-CN"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，用于运行特权级操作系统任务</a:t>
                      </a:r>
                      <a:endParaRPr kumimoji="0" lang="zh-CN"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609600">
                <a:tc>
                  <a:txBody>
                    <a:bodyPr/>
                    <a:lstStyle>
                      <a:lvl1pPr indent="2286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28600" algn="ctr" defTabSz="914400" rtl="0" eaLnBrk="1" fontAlgn="base" latinLnBrk="0" hangingPunct="1">
                        <a:lnSpc>
                          <a:spcPct val="125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管理模式</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28600" algn="ctr" defTabSz="914400" rtl="0" eaLnBrk="1" fontAlgn="base" latinLnBrk="0" hangingPunct="1">
                        <a:lnSpc>
                          <a:spcPct val="125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(Supervisor)</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2286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28600" algn="ctr" defTabSz="914400" rtl="0" eaLnBrk="1" fontAlgn="base" latinLnBrk="0" hangingPunct="1">
                        <a:lnSpc>
                          <a:spcPct val="125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svc</a:t>
                      </a:r>
                      <a:endParaRPr kumimoji="0" lang="en-US"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5000"/>
                        </a:lnSpc>
                        <a:spcBef>
                          <a:spcPct val="0"/>
                        </a:spcBef>
                        <a:spcAft>
                          <a:spcPct val="0"/>
                        </a:spcAft>
                        <a:buClrTx/>
                        <a:buSzTx/>
                        <a:buFontTx/>
                        <a:buNone/>
                      </a:pPr>
                      <a:r>
                        <a:rPr kumimoji="0" lang="zh-CN"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rPr>
                        <a:t>系统复位</a:t>
                      </a:r>
                      <a:r>
                        <a:rPr kumimoji="0" lang="zh-CN"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或</a:t>
                      </a:r>
                      <a:r>
                        <a:rPr kumimoji="0" lang="zh-CN" altLang="zh-CN" sz="1600" b="1" i="0" u="none" strike="noStrike" cap="none" normalizeH="0" baseline="0">
                          <a:ln>
                            <a:noFill/>
                          </a:ln>
                          <a:solidFill>
                            <a:srgbClr val="FF0000"/>
                          </a:solidFill>
                          <a:effectLst/>
                          <a:latin typeface="Arial" panose="020B0604020202020204" pitchFamily="34" charset="0"/>
                          <a:ea typeface="宋体" panose="02010600030101010101" pitchFamily="2" charset="-122"/>
                        </a:rPr>
                        <a:t>软件中断</a:t>
                      </a:r>
                      <a:r>
                        <a:rPr kumimoji="0" lang="zh-CN"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时进入该模式，是供操作系统使用的一种保护模式</a:t>
                      </a:r>
                      <a:endParaRPr kumimoji="0" lang="zh-CN"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609600">
                <a:tc>
                  <a:txBody>
                    <a:bodyPr/>
                    <a:lstStyle>
                      <a:lvl1pPr indent="2286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28600" algn="ctr" defTabSz="914400" rtl="0" eaLnBrk="1" fontAlgn="base" latinLnBrk="0" hangingPunct="1">
                        <a:lnSpc>
                          <a:spcPct val="125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外部中断模式</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28600" algn="ctr" defTabSz="914400" rtl="0" eaLnBrk="1" fontAlgn="base" latinLnBrk="0" hangingPunct="1">
                        <a:lnSpc>
                          <a:spcPct val="125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(IRQ)</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2286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28600" algn="ctr" defTabSz="914400" rtl="0" eaLnBrk="1" fontAlgn="base" latinLnBrk="0" hangingPunct="1">
                        <a:lnSpc>
                          <a:spcPct val="125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irq</a:t>
                      </a:r>
                      <a:endParaRPr kumimoji="0" lang="en-US"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5000"/>
                        </a:lnSpc>
                        <a:spcBef>
                          <a:spcPct val="0"/>
                        </a:spcBef>
                        <a:spcAft>
                          <a:spcPct val="0"/>
                        </a:spcAft>
                        <a:buClrTx/>
                        <a:buSzTx/>
                        <a:buFontTx/>
                        <a:buNone/>
                      </a:pPr>
                      <a:r>
                        <a:rPr kumimoji="0" lang="zh-CN" altLang="zh-CN"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低优先级中断</a:t>
                      </a: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发生时进入该模式，常用于普通的外部中断处理</a:t>
                      </a:r>
                      <a:endPar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609600">
                <a:tc>
                  <a:txBody>
                    <a:bodyPr/>
                    <a:lstStyle>
                      <a:lvl1pPr indent="2286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28600" algn="ctr" defTabSz="914400" rtl="0" eaLnBrk="1" fontAlgn="base" latinLnBrk="0" hangingPunct="1">
                        <a:lnSpc>
                          <a:spcPct val="125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快速中断模式</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28600" algn="ctr" defTabSz="914400" rtl="0" eaLnBrk="1" fontAlgn="base" latinLnBrk="0" hangingPunct="1">
                        <a:lnSpc>
                          <a:spcPct val="125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(FIQ)</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2286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28600" algn="ctr" defTabSz="914400" rtl="0" eaLnBrk="1" fontAlgn="base" latinLnBrk="0" hangingPunct="1">
                        <a:lnSpc>
                          <a:spcPct val="125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fiq</a:t>
                      </a:r>
                      <a:endParaRPr kumimoji="0" lang="en-US"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5000"/>
                        </a:lnSpc>
                        <a:spcBef>
                          <a:spcPct val="0"/>
                        </a:spcBef>
                        <a:spcAft>
                          <a:spcPct val="0"/>
                        </a:spcAft>
                        <a:buClrTx/>
                        <a:buSzTx/>
                        <a:buFontTx/>
                        <a:buNone/>
                      </a:pPr>
                      <a:r>
                        <a:rPr kumimoji="0" lang="zh-CN" altLang="zh-CN"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高优先级中断</a:t>
                      </a: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发生时进入该模式，用于高速数据传输和通道处理</a:t>
                      </a:r>
                      <a:endPar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609600">
                <a:tc>
                  <a:txBody>
                    <a:bodyPr/>
                    <a:lstStyle>
                      <a:lvl1pPr indent="2286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28600" algn="ctr" defTabSz="914400" rtl="0" eaLnBrk="1" fontAlgn="base" latinLnBrk="0" hangingPunct="1">
                        <a:lnSpc>
                          <a:spcPct val="125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数据访问中止模式</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(Abort)</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2286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28600" algn="ctr" defTabSz="914400" rtl="0" eaLnBrk="1" fontAlgn="base" latinLnBrk="0" hangingPunct="1">
                        <a:lnSpc>
                          <a:spcPct val="125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abt</a:t>
                      </a:r>
                      <a:endParaRPr kumimoji="0" lang="en-US"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5000"/>
                        </a:lnSpc>
                        <a:spcBef>
                          <a:spcPct val="0"/>
                        </a:spcBef>
                        <a:spcAft>
                          <a:spcPct val="0"/>
                        </a:spcAft>
                        <a:buClrTx/>
                        <a:buSzTx/>
                        <a:buFontTx/>
                        <a:buNone/>
                      </a:pP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当存取异常时进入该模式，用于</a:t>
                      </a:r>
                      <a:r>
                        <a:rPr kumimoji="0" lang="zh-CN" altLang="zh-CN"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虚拟存储和存储保护</a:t>
                      </a:r>
                      <a:endParaRPr kumimoji="0" lang="zh-CN" altLang="zh-CN"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914400">
                <a:tc>
                  <a:txBody>
                    <a:bodyPr/>
                    <a:lstStyle>
                      <a:lvl1pPr indent="2286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28600" algn="ctr" defTabSz="914400" rtl="0" eaLnBrk="1" fontAlgn="base" latinLnBrk="0" hangingPunct="1">
                        <a:lnSpc>
                          <a:spcPct val="125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未定义指令中止模式</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28600" algn="ctr" defTabSz="914400" rtl="0" eaLnBrk="1" fontAlgn="base" latinLnBrk="0" hangingPunct="1">
                        <a:lnSpc>
                          <a:spcPct val="125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(Undefined)</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2286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28600" algn="ctr" defTabSz="914400" rtl="0" eaLnBrk="1" fontAlgn="base" latinLnBrk="0" hangingPunct="1">
                        <a:lnSpc>
                          <a:spcPct val="125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und</a:t>
                      </a:r>
                      <a:endParaRPr kumimoji="0" lang="en-US"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5000"/>
                        </a:lnSpc>
                        <a:spcBef>
                          <a:spcPct val="0"/>
                        </a:spcBef>
                        <a:spcAft>
                          <a:spcPct val="0"/>
                        </a:spcAft>
                        <a:buClrTx/>
                        <a:buSzTx/>
                        <a:buFontTx/>
                        <a:buNone/>
                      </a:pP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当执行未定义指令时进入该模式，用于</a:t>
                      </a:r>
                      <a:r>
                        <a:rPr kumimoji="0" lang="zh-CN" altLang="zh-CN"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支持硬件协处理器的软件仿真</a:t>
                      </a:r>
                      <a:endParaRPr kumimoji="0" lang="zh-CN" altLang="zh-CN"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609600">
                <a:tc>
                  <a:txBody>
                    <a:bodyPr/>
                    <a:lstStyle>
                      <a:lvl1pPr indent="2286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28600" algn="ctr" defTabSz="914400" rtl="0" eaLnBrk="1" fontAlgn="base" latinLnBrk="0" hangingPunct="1">
                        <a:lnSpc>
                          <a:spcPct val="125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安全监控模式</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28600" algn="ctr" defTabSz="914400" rtl="0" eaLnBrk="1" fontAlgn="base" latinLnBrk="0" hangingPunct="1">
                        <a:lnSpc>
                          <a:spcPct val="125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(Monitor)</a:t>
                      </a:r>
                      <a:endPar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indent="228600"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28600" algn="ctr" defTabSz="914400" rtl="0" eaLnBrk="1" fontAlgn="base" latinLnBrk="0" hangingPunct="1">
                        <a:lnSpc>
                          <a:spcPct val="125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mon</a:t>
                      </a:r>
                      <a:endParaRPr kumimoji="0" lang="en-US" altLang="zh-CN" sz="16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5000"/>
                        </a:lnSpc>
                        <a:spcBef>
                          <a:spcPct val="0"/>
                        </a:spcBef>
                        <a:spcAft>
                          <a:spcPct val="0"/>
                        </a:spcAft>
                        <a:buClrTx/>
                        <a:buSzTx/>
                        <a:buFontTx/>
                        <a:buNone/>
                      </a:pPr>
                      <a:r>
                        <a:rPr kumimoji="0" lang="zh-CN"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可在安全模式和非安全模式下转换</a:t>
                      </a:r>
                      <a:endPar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75" marR="6857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grpSp>
        <p:nvGrpSpPr>
          <p:cNvPr id="69678" name="组合 9"/>
          <p:cNvGrpSpPr/>
          <p:nvPr/>
        </p:nvGrpSpPr>
        <p:grpSpPr bwMode="auto">
          <a:xfrm>
            <a:off x="3503614" y="2420938"/>
            <a:ext cx="4321175" cy="4032250"/>
            <a:chOff x="0" y="0"/>
            <a:chExt cx="4320480" cy="4032448"/>
          </a:xfrm>
        </p:grpSpPr>
        <p:sp>
          <p:nvSpPr>
            <p:cNvPr id="106550" name="右大括号 3"/>
            <p:cNvSpPr/>
            <p:nvPr/>
          </p:nvSpPr>
          <p:spPr bwMode="auto">
            <a:xfrm>
              <a:off x="0" y="0"/>
              <a:ext cx="720080" cy="4032448"/>
            </a:xfrm>
            <a:prstGeom prst="rightBrace">
              <a:avLst>
                <a:gd name="adj1" fmla="val 8296"/>
                <a:gd name="adj2" fmla="val 50000"/>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106551" name="TextBox 4"/>
            <p:cNvSpPr txBox="1">
              <a:spLocks noChangeArrowheads="1"/>
            </p:cNvSpPr>
            <p:nvPr/>
          </p:nvSpPr>
          <p:spPr bwMode="auto">
            <a:xfrm>
              <a:off x="720080" y="1831558"/>
              <a:ext cx="360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a:solidFill>
                    <a:srgbClr val="FF0000"/>
                  </a:solidFill>
                  <a:latin typeface="Arial" panose="020B0604020202020204" pitchFamily="34" charset="0"/>
                  <a:ea typeface="宋体" panose="02010600030101010101" pitchFamily="2" charset="-122"/>
                </a:rPr>
                <a:t>非用户模式，或特权模式</a:t>
              </a:r>
              <a:endParaRPr lang="zh-CN" altLang="en-US">
                <a:solidFill>
                  <a:srgbClr val="FF0000"/>
                </a:solidFill>
                <a:latin typeface="Arial" panose="020B0604020202020204" pitchFamily="34" charset="0"/>
                <a:ea typeface="宋体" panose="02010600030101010101" pitchFamily="2" charset="-122"/>
              </a:endParaRPr>
            </a:p>
          </p:txBody>
        </p:sp>
      </p:grpSp>
      <p:grpSp>
        <p:nvGrpSpPr>
          <p:cNvPr id="69681" name="组合 8"/>
          <p:cNvGrpSpPr/>
          <p:nvPr/>
        </p:nvGrpSpPr>
        <p:grpSpPr bwMode="auto">
          <a:xfrm>
            <a:off x="3359150" y="1484784"/>
            <a:ext cx="4459288" cy="461962"/>
            <a:chOff x="0" y="-288269"/>
            <a:chExt cx="4458351" cy="461665"/>
          </a:xfrm>
        </p:grpSpPr>
        <p:sp>
          <p:nvSpPr>
            <p:cNvPr id="106548" name="TextBox 7"/>
            <p:cNvSpPr txBox="1">
              <a:spLocks noChangeArrowheads="1"/>
            </p:cNvSpPr>
            <p:nvPr/>
          </p:nvSpPr>
          <p:spPr bwMode="auto">
            <a:xfrm>
              <a:off x="857951" y="-288269"/>
              <a:ext cx="360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dirty="0">
                  <a:solidFill>
                    <a:srgbClr val="FF0000"/>
                  </a:solidFill>
                  <a:latin typeface="Arial" panose="020B0604020202020204" pitchFamily="34" charset="0"/>
                  <a:ea typeface="宋体" panose="02010600030101010101" pitchFamily="2" charset="-122"/>
                </a:rPr>
                <a:t>用户模式</a:t>
              </a:r>
              <a:endParaRPr lang="zh-CN" altLang="en-US" dirty="0">
                <a:solidFill>
                  <a:srgbClr val="FF0000"/>
                </a:solidFill>
                <a:latin typeface="Arial" panose="020B0604020202020204" pitchFamily="34" charset="0"/>
                <a:ea typeface="宋体" panose="02010600030101010101" pitchFamily="2" charset="-122"/>
              </a:endParaRPr>
            </a:p>
          </p:txBody>
        </p:sp>
        <p:cxnSp>
          <p:nvCxnSpPr>
            <p:cNvPr id="106549" name="直接箭头连接符 6"/>
            <p:cNvCxnSpPr>
              <a:cxnSpLocks noChangeShapeType="1"/>
            </p:cNvCxnSpPr>
            <p:nvPr/>
          </p:nvCxnSpPr>
          <p:spPr bwMode="auto">
            <a:xfrm flipH="1">
              <a:off x="0" y="-72384"/>
              <a:ext cx="720080" cy="0"/>
            </a:xfrm>
            <a:prstGeom prst="straightConnector1">
              <a:avLst/>
            </a:prstGeom>
            <a:noFill/>
            <a:ln w="19050">
              <a:solidFill>
                <a:srgbClr val="FF0000"/>
              </a:solidFill>
              <a:round/>
              <a:tailEnd type="arrow" w="med" len="med"/>
            </a:ln>
            <a:extLst>
              <a:ext uri="{909E8E84-426E-40DD-AFC4-6F175D3DCCD1}">
                <a14:hiddenFill xmlns:a14="http://schemas.microsoft.com/office/drawing/2010/main">
                  <a:noFill/>
                </a14:hiddenFill>
              </a:ext>
            </a:extLst>
          </p:spPr>
        </p:cxnSp>
      </p:grpSp>
      <p:grpSp>
        <p:nvGrpSpPr>
          <p:cNvPr id="69684" name="组合 12"/>
          <p:cNvGrpSpPr/>
          <p:nvPr/>
        </p:nvGrpSpPr>
        <p:grpSpPr bwMode="auto">
          <a:xfrm>
            <a:off x="1590676" y="2997200"/>
            <a:ext cx="709613" cy="3455988"/>
            <a:chOff x="0" y="0"/>
            <a:chExt cx="710154" cy="3456384"/>
          </a:xfrm>
        </p:grpSpPr>
        <p:sp>
          <p:nvSpPr>
            <p:cNvPr id="106546" name="左大括号 10"/>
            <p:cNvSpPr/>
            <p:nvPr/>
          </p:nvSpPr>
          <p:spPr bwMode="auto">
            <a:xfrm>
              <a:off x="379702" y="0"/>
              <a:ext cx="330452" cy="3456384"/>
            </a:xfrm>
            <a:prstGeom prst="leftBrace">
              <a:avLst>
                <a:gd name="adj1" fmla="val 8329"/>
                <a:gd name="adj2" fmla="val 50000"/>
              </a:avLst>
            </a:prstGeom>
            <a:noFill/>
            <a:ln w="19050">
              <a:solidFill>
                <a:srgbClr val="6B6BC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a typeface="宋体" panose="02010600030101010101" pitchFamily="2" charset="-122"/>
              </a:endParaRPr>
            </a:p>
          </p:txBody>
        </p:sp>
        <p:sp>
          <p:nvSpPr>
            <p:cNvPr id="106547" name="TextBox 11"/>
            <p:cNvSpPr txBox="1">
              <a:spLocks noChangeArrowheads="1"/>
            </p:cNvSpPr>
            <p:nvPr/>
          </p:nvSpPr>
          <p:spPr bwMode="auto">
            <a:xfrm>
              <a:off x="0" y="931970"/>
              <a:ext cx="338396" cy="1570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a:solidFill>
                    <a:srgbClr val="FF0000"/>
                  </a:solidFill>
                  <a:latin typeface="Arial" panose="020B0604020202020204" pitchFamily="34" charset="0"/>
                  <a:ea typeface="宋体" panose="02010600030101010101" pitchFamily="2" charset="-122"/>
                </a:rPr>
                <a:t>异常模式</a:t>
              </a:r>
              <a:endParaRPr lang="zh-CN" altLang="en-US">
                <a:solidFill>
                  <a:srgbClr val="FF0000"/>
                </a:solidFill>
                <a:latin typeface="Arial" panose="020B0604020202020204" pitchFamily="34" charset="0"/>
                <a:ea typeface="宋体" panose="02010600030101010101" pitchFamily="2" charset="-122"/>
              </a:endParaRPr>
            </a:p>
          </p:txBody>
        </p:sp>
      </p:gr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43BDBA67-AA9D-41C5-AC44-5F68B196C773}"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处理器</a:t>
            </a:r>
            <a:r>
              <a:rPr lang="zh-CN" altLang="en-US" kern="0" dirty="0">
                <a:solidFill>
                  <a:srgbClr val="FF0000"/>
                </a:solidFill>
              </a:rPr>
              <a:t>工作模式</a:t>
            </a:r>
            <a:r>
              <a:rPr lang="zh-CN" altLang="en-US" kern="0" dirty="0"/>
              <a:t>和状态</a:t>
            </a:r>
            <a:endParaRPr lang="zh-CN" altLang="en-US"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81"/>
                                        </p:tgtEl>
                                        <p:attrNameLst>
                                          <p:attrName>style.visibility</p:attrName>
                                        </p:attrNameLst>
                                      </p:cBhvr>
                                      <p:to>
                                        <p:strVal val="visible"/>
                                      </p:to>
                                    </p:set>
                                    <p:anim calcmode="lin" valueType="num">
                                      <p:cBhvr additive="base">
                                        <p:cTn id="7" dur="500" fill="hold"/>
                                        <p:tgtEl>
                                          <p:spTgt spid="69681"/>
                                        </p:tgtEl>
                                        <p:attrNameLst>
                                          <p:attrName>ppt_x</p:attrName>
                                        </p:attrNameLst>
                                      </p:cBhvr>
                                      <p:tavLst>
                                        <p:tav tm="0">
                                          <p:val>
                                            <p:strVal val="#ppt_x"/>
                                          </p:val>
                                        </p:tav>
                                        <p:tav tm="100000">
                                          <p:val>
                                            <p:strVal val="#ppt_x"/>
                                          </p:val>
                                        </p:tav>
                                      </p:tavLst>
                                    </p:anim>
                                    <p:anim calcmode="lin" valueType="num">
                                      <p:cBhvr additive="base">
                                        <p:cTn id="8" dur="500" fill="hold"/>
                                        <p:tgtEl>
                                          <p:spTgt spid="696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9678"/>
                                        </p:tgtEl>
                                        <p:attrNameLst>
                                          <p:attrName>style.visibility</p:attrName>
                                        </p:attrNameLst>
                                      </p:cBhvr>
                                      <p:to>
                                        <p:strVal val="visible"/>
                                      </p:to>
                                    </p:set>
                                    <p:animEffect transition="in" filter="fade">
                                      <p:cBhvr>
                                        <p:cTn id="13" dur="1000"/>
                                        <p:tgtEl>
                                          <p:spTgt spid="69678"/>
                                        </p:tgtEl>
                                      </p:cBhvr>
                                    </p:animEffect>
                                    <p:anim calcmode="lin" valueType="num">
                                      <p:cBhvr>
                                        <p:cTn id="14" dur="1000" fill="hold"/>
                                        <p:tgtEl>
                                          <p:spTgt spid="69678"/>
                                        </p:tgtEl>
                                        <p:attrNameLst>
                                          <p:attrName>ppt_x</p:attrName>
                                        </p:attrNameLst>
                                      </p:cBhvr>
                                      <p:tavLst>
                                        <p:tav tm="0">
                                          <p:val>
                                            <p:strVal val="#ppt_x"/>
                                          </p:val>
                                        </p:tav>
                                        <p:tav tm="100000">
                                          <p:val>
                                            <p:strVal val="#ppt_x"/>
                                          </p:val>
                                        </p:tav>
                                      </p:tavLst>
                                    </p:anim>
                                    <p:anim calcmode="lin" valueType="num">
                                      <p:cBhvr>
                                        <p:cTn id="15" dur="1000" fill="hold"/>
                                        <p:tgtEl>
                                          <p:spTgt spid="6967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9684"/>
                                        </p:tgtEl>
                                        <p:attrNameLst>
                                          <p:attrName>style.visibility</p:attrName>
                                        </p:attrNameLst>
                                      </p:cBhvr>
                                      <p:to>
                                        <p:strVal val="visible"/>
                                      </p:to>
                                    </p:set>
                                    <p:animEffect transition="in" filter="wipe(down)">
                                      <p:cBhvr>
                                        <p:cTn id="20" dur="500"/>
                                        <p:tgtEl>
                                          <p:spTgt spid="69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矩形 2"/>
          <p:cNvSpPr>
            <a:spLocks noChangeArrowheads="1"/>
          </p:cNvSpPr>
          <p:nvPr/>
        </p:nvSpPr>
        <p:spPr bwMode="auto">
          <a:xfrm>
            <a:off x="2063750" y="2959101"/>
            <a:ext cx="36718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000" b="0" dirty="0">
                <a:solidFill>
                  <a:srgbClr val="FF0000"/>
                </a:solidFill>
              </a:rPr>
              <a:t>特权模式</a:t>
            </a:r>
            <a:r>
              <a:rPr lang="zh-CN" altLang="en-US" sz="2000" b="0" dirty="0"/>
              <a:t>：是为了服务中断或异常，或访问受保护的资源，具有多系统资源的完全访问权限，可自由的切换工作模式。</a:t>
            </a:r>
            <a:endParaRPr lang="zh-CN" altLang="en-US" sz="2000" b="0" dirty="0"/>
          </a:p>
        </p:txBody>
      </p:sp>
      <p:sp>
        <p:nvSpPr>
          <p:cNvPr id="108547" name="矩形 3"/>
          <p:cNvSpPr>
            <a:spLocks noChangeArrowheads="1"/>
          </p:cNvSpPr>
          <p:nvPr/>
        </p:nvSpPr>
        <p:spPr bwMode="auto">
          <a:xfrm>
            <a:off x="2063751" y="1071564"/>
            <a:ext cx="12731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000" b="0">
                <a:solidFill>
                  <a:srgbClr val="FF0000"/>
                </a:solidFill>
              </a:rPr>
              <a:t>用户模式</a:t>
            </a:r>
            <a:endParaRPr lang="zh-CN" altLang="en-US" sz="2000" b="0">
              <a:solidFill>
                <a:srgbClr val="FF0000"/>
              </a:solidFill>
            </a:endParaRPr>
          </a:p>
        </p:txBody>
      </p:sp>
      <p:sp>
        <p:nvSpPr>
          <p:cNvPr id="108548" name="矩形 4"/>
          <p:cNvSpPr>
            <a:spLocks noChangeArrowheads="1"/>
          </p:cNvSpPr>
          <p:nvPr/>
        </p:nvSpPr>
        <p:spPr bwMode="auto">
          <a:xfrm>
            <a:off x="6007100" y="1071563"/>
            <a:ext cx="4248150"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000" b="0" dirty="0">
                <a:solidFill>
                  <a:srgbClr val="FF0000"/>
                </a:solidFill>
              </a:rPr>
              <a:t>系统模式</a:t>
            </a:r>
            <a:r>
              <a:rPr lang="zh-CN" altLang="en-US" sz="2000" b="0" dirty="0"/>
              <a:t>：系统模式不能由任何异常进入，它有与用户模式完全相同的寄存器。系统模式供需要访问系统资源的操作系统任务使用，</a:t>
            </a:r>
            <a:r>
              <a:rPr lang="zh-CN" altLang="en-US" sz="2000" dirty="0">
                <a:solidFill>
                  <a:srgbClr val="FF0000"/>
                </a:solidFill>
              </a:rPr>
              <a:t>这样避免使用和异常模式相关的寄存器</a:t>
            </a:r>
            <a:r>
              <a:rPr lang="zh-CN" altLang="en-US" sz="2000" b="0" dirty="0"/>
              <a:t>，保证在任何异常发生时都不会使任务的状态不可靠。</a:t>
            </a:r>
            <a:endParaRPr lang="zh-CN" altLang="en-US" sz="2000" b="0" dirty="0"/>
          </a:p>
        </p:txBody>
      </p:sp>
      <p:sp>
        <p:nvSpPr>
          <p:cNvPr id="108549" name="矩形 5"/>
          <p:cNvSpPr>
            <a:spLocks noChangeArrowheads="1"/>
          </p:cNvSpPr>
          <p:nvPr/>
        </p:nvSpPr>
        <p:spPr bwMode="auto">
          <a:xfrm>
            <a:off x="6007100" y="4149725"/>
            <a:ext cx="424815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b="0">
                <a:solidFill>
                  <a:srgbClr val="FF0000"/>
                </a:solidFill>
              </a:rPr>
              <a:t>异常模式</a:t>
            </a:r>
            <a:r>
              <a:rPr lang="zh-CN" altLang="en-US" sz="1800" b="0"/>
              <a:t>：除了可以通过程序切换进入外，还可以在发生特定的异常中断时进入。</a:t>
            </a:r>
            <a:r>
              <a:rPr lang="zh-CN" altLang="en-US" sz="1800">
                <a:solidFill>
                  <a:srgbClr val="FF0000"/>
                </a:solidFill>
              </a:rPr>
              <a:t>每一种异常模式都有一组专用的寄存器，</a:t>
            </a:r>
            <a:r>
              <a:rPr lang="zh-CN" altLang="en-US" sz="1800" b="0"/>
              <a:t>以保证在进入异常模式时用户模式下的寄存器（保存着工作模式切换前的程序运行状态）不被破坏。</a:t>
            </a:r>
            <a:endParaRPr lang="zh-CN" altLang="en-US" sz="1800" b="0"/>
          </a:p>
        </p:txBody>
      </p:sp>
      <p:sp>
        <p:nvSpPr>
          <p:cNvPr id="108550" name="左大括号 6"/>
          <p:cNvSpPr/>
          <p:nvPr/>
        </p:nvSpPr>
        <p:spPr bwMode="auto">
          <a:xfrm>
            <a:off x="1847850" y="1252538"/>
            <a:ext cx="215900" cy="1960562"/>
          </a:xfrm>
          <a:prstGeom prst="leftBrace">
            <a:avLst>
              <a:gd name="adj1" fmla="val 8282"/>
              <a:gd name="adj2" fmla="val 50000"/>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108551" name="左大括号 7"/>
          <p:cNvSpPr/>
          <p:nvPr/>
        </p:nvSpPr>
        <p:spPr bwMode="auto">
          <a:xfrm>
            <a:off x="5448300" y="1271588"/>
            <a:ext cx="558800" cy="4533900"/>
          </a:xfrm>
          <a:prstGeom prst="leftBrace">
            <a:avLst>
              <a:gd name="adj1" fmla="val 8301"/>
              <a:gd name="adj2" fmla="val 50000"/>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CFFD4046-CBED-4F1C-8F49-9C6E904F8E5A}"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处理器</a:t>
            </a:r>
            <a:r>
              <a:rPr lang="zh-CN" altLang="en-US" kern="0" dirty="0">
                <a:solidFill>
                  <a:srgbClr val="FF0000"/>
                </a:solidFill>
              </a:rPr>
              <a:t>工作模式</a:t>
            </a:r>
            <a:r>
              <a:rPr lang="zh-CN" altLang="en-US" kern="0" dirty="0"/>
              <a:t>和状态</a:t>
            </a:r>
            <a:endParaRPr lang="zh-CN" altLang="en-US" kern="0"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矩形 1"/>
          <p:cNvSpPr>
            <a:spLocks noChangeArrowheads="1"/>
          </p:cNvSpPr>
          <p:nvPr/>
        </p:nvSpPr>
        <p:spPr bwMode="auto">
          <a:xfrm>
            <a:off x="551384" y="1341439"/>
            <a:ext cx="11305255"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zh-CN" altLang="en-US" sz="2800" b="0" dirty="0"/>
              <a:t>   处理器的运行模式可以</a:t>
            </a:r>
            <a:r>
              <a:rPr lang="zh-CN" altLang="en-US" sz="2800" b="0" dirty="0">
                <a:solidFill>
                  <a:srgbClr val="0070C0"/>
                </a:solidFill>
              </a:rPr>
              <a:t>通过软件控制进行切换</a:t>
            </a:r>
            <a:r>
              <a:rPr lang="zh-CN" altLang="en-US" sz="2800" b="0" dirty="0"/>
              <a:t>，也可以</a:t>
            </a:r>
            <a:r>
              <a:rPr lang="zh-CN" altLang="en-US" sz="2800" b="0" dirty="0">
                <a:solidFill>
                  <a:srgbClr val="0070C0"/>
                </a:solidFill>
              </a:rPr>
              <a:t>通过外部中断或异常处理过程进行切换</a:t>
            </a:r>
            <a:r>
              <a:rPr lang="zh-CN" altLang="en-US" sz="2800" b="0" dirty="0"/>
              <a:t>。大多数情况下，应用程序运行在</a:t>
            </a:r>
            <a:r>
              <a:rPr lang="zh-CN" altLang="en-US" sz="2800" dirty="0">
                <a:solidFill>
                  <a:srgbClr val="FF0000"/>
                </a:solidFill>
              </a:rPr>
              <a:t>用户模式</a:t>
            </a:r>
            <a:r>
              <a:rPr lang="zh-CN" altLang="en-US" sz="2800" b="0" dirty="0"/>
              <a:t>下，应用程序不能访问受操作系统保护的系统资源，也不能直接进行处理器工作模式的切换。在需要进行工作模式切换时，</a:t>
            </a:r>
            <a:r>
              <a:rPr lang="zh-CN" altLang="en-US" sz="2800" dirty="0">
                <a:solidFill>
                  <a:srgbClr val="FF0000"/>
                </a:solidFill>
              </a:rPr>
              <a:t>应用程序可以产生异常处理</a:t>
            </a:r>
            <a:r>
              <a:rPr lang="zh-CN" altLang="en-US" sz="2800" b="0" dirty="0"/>
              <a:t>，在异常处理过程中进行工作模式切换，由操作系统控制整个系统资源的使用。</a:t>
            </a:r>
            <a:endParaRPr lang="zh-CN" altLang="en-US" sz="28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4907B9F-090C-4950-B51E-4B0D51227473}"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处理器</a:t>
            </a:r>
            <a:r>
              <a:rPr lang="zh-CN" altLang="en-US" kern="0" dirty="0">
                <a:solidFill>
                  <a:srgbClr val="FF0000"/>
                </a:solidFill>
              </a:rPr>
              <a:t>工作模式</a:t>
            </a:r>
            <a:r>
              <a:rPr lang="zh-CN" altLang="en-US" kern="0" dirty="0"/>
              <a:t>和状态</a:t>
            </a:r>
            <a:endParaRPr lang="zh-CN" altLang="en-US" kern="0"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矩形 1"/>
          <p:cNvSpPr>
            <a:spLocks noChangeArrowheads="1"/>
          </p:cNvSpPr>
          <p:nvPr/>
        </p:nvSpPr>
        <p:spPr bwMode="auto">
          <a:xfrm>
            <a:off x="167005" y="847090"/>
            <a:ext cx="11970385" cy="472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0"/>
              </a:spcBef>
              <a:buClrTx/>
              <a:buFontTx/>
              <a:buNone/>
            </a:pPr>
            <a:r>
              <a:rPr lang="en-US" altLang="zh-CN" sz="2200" b="0" dirty="0">
                <a:latin typeface="Times New Roman" panose="02020603050405020304" pitchFamily="18" charset="0"/>
                <a:ea typeface="+mn-ea"/>
                <a:cs typeface="Times New Roman" panose="02020603050405020304" pitchFamily="18" charset="0"/>
              </a:rPr>
              <a:t>Cortex-A8</a:t>
            </a:r>
            <a:r>
              <a:rPr lang="zh-CN" altLang="en-US" sz="2200" b="0" dirty="0">
                <a:latin typeface="Times New Roman" panose="02020603050405020304" pitchFamily="18" charset="0"/>
                <a:ea typeface="+mn-ea"/>
                <a:cs typeface="Times New Roman" panose="02020603050405020304" pitchFamily="18" charset="0"/>
              </a:rPr>
              <a:t>处理器是</a:t>
            </a:r>
            <a:r>
              <a:rPr lang="en-US" altLang="zh-CN" sz="2200" b="0" dirty="0">
                <a:latin typeface="Times New Roman" panose="02020603050405020304" pitchFamily="18" charset="0"/>
                <a:ea typeface="+mn-ea"/>
                <a:cs typeface="Times New Roman" panose="02020603050405020304" pitchFamily="18" charset="0"/>
              </a:rPr>
              <a:t>32</a:t>
            </a:r>
            <a:r>
              <a:rPr lang="zh-CN" altLang="en-US" sz="2200" b="0" dirty="0">
                <a:latin typeface="Times New Roman" panose="02020603050405020304" pitchFamily="18" charset="0"/>
                <a:ea typeface="+mn-ea"/>
                <a:cs typeface="Times New Roman" panose="02020603050405020304" pitchFamily="18" charset="0"/>
              </a:rPr>
              <a:t>位处理器，可执行</a:t>
            </a:r>
            <a:r>
              <a:rPr lang="en-US" altLang="zh-CN" sz="2200" b="0" dirty="0">
                <a:latin typeface="Times New Roman" panose="02020603050405020304" pitchFamily="18" charset="0"/>
                <a:ea typeface="+mn-ea"/>
                <a:cs typeface="Times New Roman" panose="02020603050405020304" pitchFamily="18" charset="0"/>
              </a:rPr>
              <a:t>32</a:t>
            </a:r>
            <a:r>
              <a:rPr lang="zh-CN" altLang="en-US" sz="2200" b="0" dirty="0">
                <a:latin typeface="Times New Roman" panose="02020603050405020304" pitchFamily="18" charset="0"/>
                <a:ea typeface="+mn-ea"/>
                <a:cs typeface="Times New Roman" panose="02020603050405020304" pitchFamily="18" charset="0"/>
              </a:rPr>
              <a:t>位</a:t>
            </a:r>
            <a:r>
              <a:rPr lang="en-US" altLang="zh-CN" sz="2200" b="0" dirty="0">
                <a:latin typeface="Times New Roman" panose="02020603050405020304" pitchFamily="18" charset="0"/>
                <a:ea typeface="+mn-ea"/>
                <a:cs typeface="Times New Roman" panose="02020603050405020304" pitchFamily="18" charset="0"/>
              </a:rPr>
              <a:t>ARM</a:t>
            </a:r>
            <a:r>
              <a:rPr lang="zh-CN" altLang="en-US" sz="2200" b="0" dirty="0">
                <a:latin typeface="Times New Roman" panose="02020603050405020304" pitchFamily="18" charset="0"/>
                <a:ea typeface="+mn-ea"/>
                <a:cs typeface="Times New Roman" panose="02020603050405020304" pitchFamily="18" charset="0"/>
              </a:rPr>
              <a:t>指令集指令，同时</a:t>
            </a:r>
            <a:r>
              <a:rPr lang="zh-CN" altLang="en-US" sz="2200" dirty="0">
                <a:solidFill>
                  <a:srgbClr val="FF0000"/>
                </a:solidFill>
                <a:latin typeface="Times New Roman" panose="02020603050405020304" pitchFamily="18" charset="0"/>
                <a:ea typeface="+mn-ea"/>
                <a:cs typeface="Times New Roman" panose="02020603050405020304" pitchFamily="18" charset="0"/>
              </a:rPr>
              <a:t>兼容</a:t>
            </a:r>
            <a:r>
              <a:rPr lang="en-US" altLang="zh-CN" sz="2200" dirty="0">
                <a:solidFill>
                  <a:srgbClr val="FF0000"/>
                </a:solidFill>
                <a:latin typeface="Times New Roman" panose="02020603050405020304" pitchFamily="18" charset="0"/>
                <a:ea typeface="+mn-ea"/>
                <a:cs typeface="Times New Roman" panose="02020603050405020304" pitchFamily="18" charset="0"/>
              </a:rPr>
              <a:t>16</a:t>
            </a:r>
            <a:r>
              <a:rPr lang="zh-CN" altLang="en-US" sz="2200" dirty="0">
                <a:solidFill>
                  <a:srgbClr val="FF0000"/>
                </a:solidFill>
                <a:latin typeface="Times New Roman" panose="02020603050405020304" pitchFamily="18" charset="0"/>
                <a:ea typeface="+mn-ea"/>
                <a:cs typeface="Times New Roman" panose="02020603050405020304" pitchFamily="18" charset="0"/>
              </a:rPr>
              <a:t>位</a:t>
            </a:r>
            <a:r>
              <a:rPr lang="en-US" altLang="zh-CN" sz="2200" dirty="0">
                <a:solidFill>
                  <a:srgbClr val="FF0000"/>
                </a:solidFill>
                <a:latin typeface="Times New Roman" panose="02020603050405020304" pitchFamily="18" charset="0"/>
                <a:ea typeface="+mn-ea"/>
                <a:cs typeface="Times New Roman" panose="02020603050405020304" pitchFamily="18" charset="0"/>
              </a:rPr>
              <a:t>Thumb-2</a:t>
            </a:r>
            <a:r>
              <a:rPr lang="zh-CN" altLang="en-US" sz="2200" dirty="0">
                <a:solidFill>
                  <a:srgbClr val="FF0000"/>
                </a:solidFill>
                <a:latin typeface="Times New Roman" panose="02020603050405020304" pitchFamily="18" charset="0"/>
                <a:ea typeface="+mn-ea"/>
                <a:cs typeface="Times New Roman" panose="02020603050405020304" pitchFamily="18" charset="0"/>
              </a:rPr>
              <a:t>指令集指令和数据类型</a:t>
            </a:r>
            <a:r>
              <a:rPr lang="zh-CN" altLang="en-US" sz="2200" b="0" dirty="0">
                <a:latin typeface="Times New Roman" panose="02020603050405020304" pitchFamily="18" charset="0"/>
                <a:ea typeface="+mn-ea"/>
                <a:cs typeface="Times New Roman" panose="02020603050405020304" pitchFamily="18" charset="0"/>
              </a:rPr>
              <a:t>。有</a:t>
            </a:r>
            <a:r>
              <a:rPr lang="en-US" altLang="zh-CN" sz="2200" b="0" dirty="0">
                <a:latin typeface="Times New Roman" panose="02020603050405020304" pitchFamily="18" charset="0"/>
                <a:ea typeface="+mn-ea"/>
                <a:cs typeface="Times New Roman" panose="02020603050405020304" pitchFamily="18" charset="0"/>
              </a:rPr>
              <a:t>3</a:t>
            </a:r>
            <a:r>
              <a:rPr lang="zh-CN" altLang="en-US" sz="2200" b="0" dirty="0">
                <a:latin typeface="Times New Roman" panose="02020603050405020304" pitchFamily="18" charset="0"/>
                <a:ea typeface="+mn-ea"/>
                <a:cs typeface="Times New Roman" panose="02020603050405020304" pitchFamily="18" charset="0"/>
              </a:rPr>
              <a:t>种工作状态，这些状态由</a:t>
            </a:r>
            <a:r>
              <a:rPr lang="zh-CN" altLang="en-US" sz="2200" dirty="0">
                <a:solidFill>
                  <a:srgbClr val="FF0000"/>
                </a:solidFill>
                <a:latin typeface="Times New Roman" panose="02020603050405020304" pitchFamily="18" charset="0"/>
                <a:ea typeface="+mn-ea"/>
                <a:cs typeface="Times New Roman" panose="02020603050405020304" pitchFamily="18" charset="0"/>
              </a:rPr>
              <a:t>程序状态寄存器（</a:t>
            </a:r>
            <a:r>
              <a:rPr lang="en-US" altLang="zh-CN" sz="2200" dirty="0">
                <a:solidFill>
                  <a:srgbClr val="FF0000"/>
                </a:solidFill>
                <a:latin typeface="Times New Roman" panose="02020603050405020304" pitchFamily="18" charset="0"/>
                <a:ea typeface="+mn-ea"/>
                <a:cs typeface="Times New Roman" panose="02020603050405020304" pitchFamily="18" charset="0"/>
              </a:rPr>
              <a:t>CPSR</a:t>
            </a:r>
            <a:r>
              <a:rPr lang="zh-CN" altLang="en-US" sz="2200" dirty="0">
                <a:solidFill>
                  <a:srgbClr val="FF0000"/>
                </a:solidFill>
                <a:latin typeface="Times New Roman" panose="02020603050405020304" pitchFamily="18" charset="0"/>
                <a:ea typeface="+mn-ea"/>
                <a:cs typeface="Times New Roman" panose="02020603050405020304" pitchFamily="18" charset="0"/>
              </a:rPr>
              <a:t>）的</a:t>
            </a:r>
            <a:r>
              <a:rPr lang="en-US" altLang="zh-CN" sz="2200" dirty="0">
                <a:solidFill>
                  <a:srgbClr val="FF0000"/>
                </a:solidFill>
                <a:latin typeface="Times New Roman" panose="02020603050405020304" pitchFamily="18" charset="0"/>
                <a:ea typeface="+mn-ea"/>
                <a:cs typeface="Times New Roman" panose="02020603050405020304" pitchFamily="18" charset="0"/>
              </a:rPr>
              <a:t>T</a:t>
            </a:r>
            <a:r>
              <a:rPr lang="zh-CN" altLang="en-US" sz="2200" dirty="0">
                <a:solidFill>
                  <a:srgbClr val="FF0000"/>
                </a:solidFill>
                <a:latin typeface="Times New Roman" panose="02020603050405020304" pitchFamily="18" charset="0"/>
                <a:ea typeface="+mn-ea"/>
                <a:cs typeface="Times New Roman" panose="02020603050405020304" pitchFamily="18" charset="0"/>
              </a:rPr>
              <a:t>位和</a:t>
            </a:r>
            <a:r>
              <a:rPr lang="en-US" altLang="zh-CN" sz="2200" dirty="0">
                <a:solidFill>
                  <a:srgbClr val="FF0000"/>
                </a:solidFill>
                <a:latin typeface="Times New Roman" panose="02020603050405020304" pitchFamily="18" charset="0"/>
                <a:ea typeface="+mn-ea"/>
                <a:cs typeface="Times New Roman" panose="02020603050405020304" pitchFamily="18" charset="0"/>
              </a:rPr>
              <a:t>J</a:t>
            </a:r>
            <a:r>
              <a:rPr lang="zh-CN" altLang="en-US" sz="2200" dirty="0">
                <a:solidFill>
                  <a:srgbClr val="FF0000"/>
                </a:solidFill>
                <a:latin typeface="Times New Roman" panose="02020603050405020304" pitchFamily="18" charset="0"/>
                <a:ea typeface="+mn-ea"/>
                <a:cs typeface="Times New Roman" panose="02020603050405020304" pitchFamily="18" charset="0"/>
              </a:rPr>
              <a:t>位控制与切换</a:t>
            </a:r>
            <a:r>
              <a:rPr lang="zh-CN" altLang="en-US" sz="2200" b="0" dirty="0">
                <a:latin typeface="Times New Roman" panose="02020603050405020304" pitchFamily="18" charset="0"/>
                <a:ea typeface="+mn-ea"/>
                <a:cs typeface="Times New Roman" panose="02020603050405020304" pitchFamily="18" charset="0"/>
              </a:rPr>
              <a:t>。</a:t>
            </a:r>
            <a:endParaRPr lang="zh-CN" altLang="en-US" sz="2200" b="0" dirty="0">
              <a:latin typeface="Times New Roman" panose="02020603050405020304" pitchFamily="18" charset="0"/>
              <a:ea typeface="+mn-ea"/>
              <a:cs typeface="Times New Roman" panose="02020603050405020304" pitchFamily="18" charset="0"/>
            </a:endParaRPr>
          </a:p>
          <a:p>
            <a:pPr eaLnBrk="1" hangingPunct="1">
              <a:lnSpc>
                <a:spcPct val="200000"/>
              </a:lnSpc>
              <a:spcBef>
                <a:spcPct val="0"/>
              </a:spcBef>
              <a:buClrTx/>
              <a:buFont typeface="Wingdings" panose="05000000000000000000" pitchFamily="2" charset="2"/>
              <a:buChar char="Ø"/>
            </a:pPr>
            <a:r>
              <a:rPr lang="en-US" altLang="zh-CN" sz="2200" b="0" dirty="0">
                <a:latin typeface="Times New Roman" panose="02020603050405020304" pitchFamily="18" charset="0"/>
                <a:ea typeface="+mn-ea"/>
                <a:cs typeface="Times New Roman" panose="02020603050405020304" pitchFamily="18" charset="0"/>
              </a:rPr>
              <a:t>ARM</a:t>
            </a:r>
            <a:r>
              <a:rPr lang="zh-CN" altLang="en-US" sz="2200" b="0" dirty="0">
                <a:latin typeface="Times New Roman" panose="02020603050405020304" pitchFamily="18" charset="0"/>
                <a:ea typeface="+mn-ea"/>
                <a:cs typeface="Times New Roman" panose="02020603050405020304" pitchFamily="18" charset="0"/>
              </a:rPr>
              <a:t>状态：执行</a:t>
            </a:r>
            <a:r>
              <a:rPr lang="en-US" altLang="zh-CN" sz="2200" b="0" dirty="0">
                <a:latin typeface="Times New Roman" panose="02020603050405020304" pitchFamily="18" charset="0"/>
                <a:ea typeface="+mn-ea"/>
                <a:cs typeface="Times New Roman" panose="02020603050405020304" pitchFamily="18" charset="0"/>
              </a:rPr>
              <a:t>32</a:t>
            </a:r>
            <a:r>
              <a:rPr lang="zh-CN" altLang="en-US" sz="2200" b="0" dirty="0">
                <a:latin typeface="Times New Roman" panose="02020603050405020304" pitchFamily="18" charset="0"/>
                <a:ea typeface="+mn-ea"/>
                <a:cs typeface="Times New Roman" panose="02020603050405020304" pitchFamily="18" charset="0"/>
              </a:rPr>
              <a:t>位的字对齐的</a:t>
            </a:r>
            <a:r>
              <a:rPr lang="en-US" altLang="zh-CN" sz="2200" b="0" dirty="0">
                <a:latin typeface="Times New Roman" panose="02020603050405020304" pitchFamily="18" charset="0"/>
                <a:ea typeface="+mn-ea"/>
                <a:cs typeface="Times New Roman" panose="02020603050405020304" pitchFamily="18" charset="0"/>
              </a:rPr>
              <a:t>ARM</a:t>
            </a:r>
            <a:r>
              <a:rPr lang="zh-CN" altLang="en-US" sz="2200" b="0" dirty="0">
                <a:latin typeface="Times New Roman" panose="02020603050405020304" pitchFamily="18" charset="0"/>
                <a:ea typeface="+mn-ea"/>
                <a:cs typeface="Times New Roman" panose="02020603050405020304" pitchFamily="18" charset="0"/>
              </a:rPr>
              <a:t>指令集指令，</a:t>
            </a:r>
            <a:r>
              <a:rPr lang="en-US" altLang="zh-CN" sz="2200" dirty="0">
                <a:solidFill>
                  <a:srgbClr val="FF0000"/>
                </a:solidFill>
                <a:latin typeface="Times New Roman" panose="02020603050405020304" pitchFamily="18" charset="0"/>
                <a:ea typeface="+mn-ea"/>
                <a:cs typeface="Times New Roman" panose="02020603050405020304" pitchFamily="18" charset="0"/>
              </a:rPr>
              <a:t>T</a:t>
            </a:r>
            <a:r>
              <a:rPr lang="zh-CN" altLang="en-US" sz="2200" dirty="0">
                <a:solidFill>
                  <a:srgbClr val="FF0000"/>
                </a:solidFill>
                <a:latin typeface="Times New Roman" panose="02020603050405020304" pitchFamily="18" charset="0"/>
                <a:ea typeface="+mn-ea"/>
                <a:cs typeface="Times New Roman" panose="02020603050405020304" pitchFamily="18" charset="0"/>
              </a:rPr>
              <a:t>位和</a:t>
            </a:r>
            <a:r>
              <a:rPr lang="en-US" altLang="zh-CN" sz="2200" dirty="0">
                <a:solidFill>
                  <a:srgbClr val="FF0000"/>
                </a:solidFill>
                <a:latin typeface="Times New Roman" panose="02020603050405020304" pitchFamily="18" charset="0"/>
                <a:ea typeface="+mn-ea"/>
                <a:cs typeface="Times New Roman" panose="02020603050405020304" pitchFamily="18" charset="0"/>
              </a:rPr>
              <a:t>J</a:t>
            </a:r>
            <a:r>
              <a:rPr lang="zh-CN" altLang="en-US" sz="2200" dirty="0">
                <a:solidFill>
                  <a:srgbClr val="FF0000"/>
                </a:solidFill>
                <a:latin typeface="Times New Roman" panose="02020603050405020304" pitchFamily="18" charset="0"/>
                <a:ea typeface="+mn-ea"/>
                <a:cs typeface="Times New Roman" panose="02020603050405020304" pitchFamily="18" charset="0"/>
              </a:rPr>
              <a:t>位为</a:t>
            </a:r>
            <a:r>
              <a:rPr lang="en-US" altLang="zh-CN" sz="2200" dirty="0">
                <a:solidFill>
                  <a:srgbClr val="FF0000"/>
                </a:solidFill>
                <a:latin typeface="Times New Roman" panose="02020603050405020304" pitchFamily="18" charset="0"/>
                <a:ea typeface="+mn-ea"/>
                <a:cs typeface="Times New Roman" panose="02020603050405020304" pitchFamily="18" charset="0"/>
              </a:rPr>
              <a:t>0</a:t>
            </a:r>
            <a:r>
              <a:rPr lang="zh-CN" altLang="en-US" sz="2200" b="0" dirty="0">
                <a:latin typeface="Times New Roman" panose="02020603050405020304" pitchFamily="18" charset="0"/>
                <a:ea typeface="+mn-ea"/>
                <a:cs typeface="Times New Roman" panose="02020603050405020304" pitchFamily="18" charset="0"/>
              </a:rPr>
              <a:t>；</a:t>
            </a:r>
            <a:endParaRPr lang="zh-CN" altLang="en-US" sz="2200" b="0" dirty="0">
              <a:latin typeface="Times New Roman" panose="02020603050405020304" pitchFamily="18" charset="0"/>
              <a:ea typeface="+mn-ea"/>
              <a:cs typeface="Times New Roman" panose="02020603050405020304" pitchFamily="18" charset="0"/>
            </a:endParaRPr>
          </a:p>
          <a:p>
            <a:pPr eaLnBrk="1" hangingPunct="1">
              <a:lnSpc>
                <a:spcPct val="200000"/>
              </a:lnSpc>
              <a:spcBef>
                <a:spcPct val="0"/>
              </a:spcBef>
              <a:buClrTx/>
              <a:buFont typeface="Wingdings" panose="05000000000000000000" pitchFamily="2" charset="2"/>
              <a:buChar char="Ø"/>
            </a:pPr>
            <a:r>
              <a:rPr lang="en-US" altLang="zh-CN" sz="2200" b="0" dirty="0">
                <a:latin typeface="Times New Roman" panose="02020603050405020304" pitchFamily="18" charset="0"/>
                <a:ea typeface="+mn-ea"/>
                <a:cs typeface="Times New Roman" panose="02020603050405020304" pitchFamily="18" charset="0"/>
              </a:rPr>
              <a:t>Thumb</a:t>
            </a:r>
            <a:r>
              <a:rPr lang="zh-CN" altLang="en-US" sz="2200" b="0" dirty="0">
                <a:latin typeface="Times New Roman" panose="02020603050405020304" pitchFamily="18" charset="0"/>
                <a:ea typeface="+mn-ea"/>
                <a:cs typeface="Times New Roman" panose="02020603050405020304" pitchFamily="18" charset="0"/>
              </a:rPr>
              <a:t>状态：执行</a:t>
            </a:r>
            <a:r>
              <a:rPr lang="en-US" altLang="zh-CN" sz="2200" b="0" dirty="0">
                <a:latin typeface="Times New Roman" panose="02020603050405020304" pitchFamily="18" charset="0"/>
                <a:ea typeface="+mn-ea"/>
                <a:cs typeface="Times New Roman" panose="02020603050405020304" pitchFamily="18" charset="0"/>
              </a:rPr>
              <a:t>16</a:t>
            </a:r>
            <a:r>
              <a:rPr lang="zh-CN" altLang="en-US" sz="2200" b="0" dirty="0">
                <a:latin typeface="Times New Roman" panose="02020603050405020304" pitchFamily="18" charset="0"/>
                <a:ea typeface="+mn-ea"/>
                <a:cs typeface="Times New Roman" panose="02020603050405020304" pitchFamily="18" charset="0"/>
              </a:rPr>
              <a:t>位或</a:t>
            </a:r>
            <a:r>
              <a:rPr lang="en-US" altLang="zh-CN" sz="2200" b="0" dirty="0">
                <a:latin typeface="Times New Roman" panose="02020603050405020304" pitchFamily="18" charset="0"/>
                <a:ea typeface="+mn-ea"/>
                <a:cs typeface="Times New Roman" panose="02020603050405020304" pitchFamily="18" charset="0"/>
              </a:rPr>
              <a:t>32</a:t>
            </a:r>
            <a:r>
              <a:rPr lang="zh-CN" altLang="en-US" sz="2200" b="0" dirty="0">
                <a:latin typeface="Times New Roman" panose="02020603050405020304" pitchFamily="18" charset="0"/>
                <a:ea typeface="+mn-ea"/>
                <a:cs typeface="Times New Roman" panose="02020603050405020304" pitchFamily="18" charset="0"/>
              </a:rPr>
              <a:t>位半字对齐的</a:t>
            </a:r>
            <a:r>
              <a:rPr lang="en-US" altLang="zh-CN" sz="2200" dirty="0">
                <a:solidFill>
                  <a:srgbClr val="FF0000"/>
                </a:solidFill>
                <a:latin typeface="Times New Roman" panose="02020603050405020304" pitchFamily="18" charset="0"/>
                <a:ea typeface="+mn-ea"/>
                <a:cs typeface="Times New Roman" panose="02020603050405020304" pitchFamily="18" charset="0"/>
              </a:rPr>
              <a:t>Thumb-2</a:t>
            </a:r>
            <a:r>
              <a:rPr lang="zh-CN" altLang="en-US" sz="2200" dirty="0">
                <a:solidFill>
                  <a:srgbClr val="FF0000"/>
                </a:solidFill>
                <a:latin typeface="Times New Roman" panose="02020603050405020304" pitchFamily="18" charset="0"/>
                <a:ea typeface="+mn-ea"/>
                <a:cs typeface="Times New Roman" panose="02020603050405020304" pitchFamily="18" charset="0"/>
              </a:rPr>
              <a:t>指令集</a:t>
            </a:r>
            <a:r>
              <a:rPr lang="zh-CN" altLang="en-US" sz="2200" b="0" dirty="0">
                <a:latin typeface="Times New Roman" panose="02020603050405020304" pitchFamily="18" charset="0"/>
                <a:ea typeface="+mn-ea"/>
                <a:cs typeface="Times New Roman" panose="02020603050405020304" pitchFamily="18" charset="0"/>
              </a:rPr>
              <a:t>指令，</a:t>
            </a:r>
            <a:r>
              <a:rPr lang="en-US" altLang="zh-CN" sz="2200" dirty="0">
                <a:solidFill>
                  <a:srgbClr val="FF0000"/>
                </a:solidFill>
                <a:latin typeface="Times New Roman" panose="02020603050405020304" pitchFamily="18" charset="0"/>
                <a:ea typeface="+mn-ea"/>
                <a:cs typeface="Times New Roman" panose="02020603050405020304" pitchFamily="18" charset="0"/>
              </a:rPr>
              <a:t>T</a:t>
            </a:r>
            <a:r>
              <a:rPr lang="zh-CN" altLang="en-US" sz="2200" dirty="0">
                <a:solidFill>
                  <a:srgbClr val="FF0000"/>
                </a:solidFill>
                <a:latin typeface="Times New Roman" panose="02020603050405020304" pitchFamily="18" charset="0"/>
                <a:ea typeface="+mn-ea"/>
                <a:cs typeface="Times New Roman" panose="02020603050405020304" pitchFamily="18" charset="0"/>
              </a:rPr>
              <a:t>位为</a:t>
            </a:r>
            <a:r>
              <a:rPr lang="en-US" altLang="zh-CN" sz="2200" dirty="0">
                <a:solidFill>
                  <a:srgbClr val="FF0000"/>
                </a:solidFill>
                <a:latin typeface="Times New Roman" panose="02020603050405020304" pitchFamily="18" charset="0"/>
                <a:ea typeface="+mn-ea"/>
                <a:cs typeface="Times New Roman" panose="02020603050405020304" pitchFamily="18" charset="0"/>
              </a:rPr>
              <a:t>1</a:t>
            </a:r>
            <a:r>
              <a:rPr lang="zh-CN" altLang="en-US" sz="2200" dirty="0">
                <a:solidFill>
                  <a:srgbClr val="FF0000"/>
                </a:solidFill>
                <a:latin typeface="Times New Roman" panose="02020603050405020304" pitchFamily="18" charset="0"/>
                <a:ea typeface="+mn-ea"/>
                <a:cs typeface="Times New Roman" panose="02020603050405020304" pitchFamily="18" charset="0"/>
              </a:rPr>
              <a:t>，</a:t>
            </a:r>
            <a:r>
              <a:rPr lang="en-US" altLang="zh-CN" sz="2200" dirty="0">
                <a:solidFill>
                  <a:srgbClr val="FF0000"/>
                </a:solidFill>
                <a:latin typeface="Times New Roman" panose="02020603050405020304" pitchFamily="18" charset="0"/>
                <a:ea typeface="+mn-ea"/>
                <a:cs typeface="Times New Roman" panose="02020603050405020304" pitchFamily="18" charset="0"/>
              </a:rPr>
              <a:t>J</a:t>
            </a:r>
            <a:r>
              <a:rPr lang="zh-CN" altLang="en-US" sz="2200" dirty="0">
                <a:solidFill>
                  <a:srgbClr val="FF0000"/>
                </a:solidFill>
                <a:latin typeface="Times New Roman" panose="02020603050405020304" pitchFamily="18" charset="0"/>
                <a:ea typeface="+mn-ea"/>
                <a:cs typeface="Times New Roman" panose="02020603050405020304" pitchFamily="18" charset="0"/>
              </a:rPr>
              <a:t>位为</a:t>
            </a:r>
            <a:r>
              <a:rPr lang="en-US" altLang="zh-CN" sz="2200" dirty="0">
                <a:solidFill>
                  <a:srgbClr val="FF0000"/>
                </a:solidFill>
                <a:latin typeface="Times New Roman" panose="02020603050405020304" pitchFamily="18" charset="0"/>
                <a:ea typeface="+mn-ea"/>
                <a:cs typeface="Times New Roman" panose="02020603050405020304" pitchFamily="18" charset="0"/>
              </a:rPr>
              <a:t>0</a:t>
            </a:r>
            <a:r>
              <a:rPr lang="zh-CN" altLang="en-US" sz="2200" dirty="0">
                <a:latin typeface="Times New Roman" panose="02020603050405020304" pitchFamily="18" charset="0"/>
                <a:ea typeface="+mn-ea"/>
                <a:cs typeface="Times New Roman" panose="02020603050405020304" pitchFamily="18" charset="0"/>
              </a:rPr>
              <a:t>；</a:t>
            </a:r>
            <a:endParaRPr lang="zh-CN" altLang="en-US" sz="2200" dirty="0">
              <a:latin typeface="Times New Roman" panose="02020603050405020304" pitchFamily="18" charset="0"/>
              <a:ea typeface="+mn-ea"/>
              <a:cs typeface="Times New Roman" panose="02020603050405020304" pitchFamily="18" charset="0"/>
            </a:endParaRPr>
          </a:p>
          <a:p>
            <a:pPr eaLnBrk="1" hangingPunct="1">
              <a:lnSpc>
                <a:spcPct val="200000"/>
              </a:lnSpc>
              <a:spcBef>
                <a:spcPct val="0"/>
              </a:spcBef>
              <a:buClrTx/>
              <a:buFont typeface="Wingdings" panose="05000000000000000000" pitchFamily="2" charset="2"/>
              <a:buChar char="Ø"/>
            </a:pPr>
            <a:r>
              <a:rPr lang="en-US" altLang="zh-CN" sz="2200" b="0" dirty="0" err="1">
                <a:latin typeface="Times New Roman" panose="02020603050405020304" pitchFamily="18" charset="0"/>
                <a:ea typeface="+mn-ea"/>
                <a:cs typeface="Times New Roman" panose="02020603050405020304" pitchFamily="18" charset="0"/>
              </a:rPr>
              <a:t>ThumbEE</a:t>
            </a:r>
            <a:r>
              <a:rPr lang="zh-CN" altLang="en-US" sz="2200" b="0" dirty="0">
                <a:latin typeface="Times New Roman" panose="02020603050405020304" pitchFamily="18" charset="0"/>
                <a:ea typeface="+mn-ea"/>
                <a:cs typeface="Times New Roman" panose="02020603050405020304" pitchFamily="18" charset="0"/>
              </a:rPr>
              <a:t>状态：执行为动态产生目标而设计的</a:t>
            </a:r>
            <a:r>
              <a:rPr lang="en-US" altLang="zh-CN" sz="2200" b="0" dirty="0">
                <a:latin typeface="Times New Roman" panose="02020603050405020304" pitchFamily="18" charset="0"/>
                <a:ea typeface="+mn-ea"/>
                <a:cs typeface="Times New Roman" panose="02020603050405020304" pitchFamily="18" charset="0"/>
              </a:rPr>
              <a:t>16</a:t>
            </a:r>
            <a:r>
              <a:rPr lang="zh-CN" altLang="en-US" sz="2200" b="0" dirty="0">
                <a:latin typeface="Times New Roman" panose="02020603050405020304" pitchFamily="18" charset="0"/>
                <a:ea typeface="+mn-ea"/>
                <a:cs typeface="Times New Roman" panose="02020603050405020304" pitchFamily="18" charset="0"/>
              </a:rPr>
              <a:t>位或</a:t>
            </a:r>
            <a:r>
              <a:rPr lang="en-US" altLang="zh-CN" sz="2200" b="0" dirty="0">
                <a:latin typeface="Times New Roman" panose="02020603050405020304" pitchFamily="18" charset="0"/>
                <a:ea typeface="+mn-ea"/>
                <a:cs typeface="Times New Roman" panose="02020603050405020304" pitchFamily="18" charset="0"/>
              </a:rPr>
              <a:t>32</a:t>
            </a:r>
            <a:r>
              <a:rPr lang="zh-CN" altLang="en-US" sz="2200" b="0" dirty="0">
                <a:latin typeface="Times New Roman" panose="02020603050405020304" pitchFamily="18" charset="0"/>
                <a:ea typeface="+mn-ea"/>
                <a:cs typeface="Times New Roman" panose="02020603050405020304" pitchFamily="18" charset="0"/>
              </a:rPr>
              <a:t>位半字对齐的</a:t>
            </a:r>
            <a:r>
              <a:rPr lang="en-US" altLang="zh-CN" sz="2200" b="0" dirty="0">
                <a:latin typeface="Times New Roman" panose="02020603050405020304" pitchFamily="18" charset="0"/>
                <a:ea typeface="+mn-ea"/>
                <a:cs typeface="Times New Roman" panose="02020603050405020304" pitchFamily="18" charset="0"/>
              </a:rPr>
              <a:t>Thumb-2</a:t>
            </a:r>
            <a:r>
              <a:rPr lang="zh-CN" altLang="en-US" sz="2200" b="0" dirty="0">
                <a:latin typeface="Times New Roman" panose="02020603050405020304" pitchFamily="18" charset="0"/>
                <a:ea typeface="+mn-ea"/>
                <a:cs typeface="Times New Roman" panose="02020603050405020304" pitchFamily="18" charset="0"/>
              </a:rPr>
              <a:t>指令集的</a:t>
            </a:r>
            <a:r>
              <a:rPr lang="zh-CN" altLang="en-US" sz="2200" dirty="0">
                <a:solidFill>
                  <a:srgbClr val="FF0000"/>
                </a:solidFill>
                <a:latin typeface="Times New Roman" panose="02020603050405020304" pitchFamily="18" charset="0"/>
                <a:ea typeface="+mn-ea"/>
                <a:cs typeface="Times New Roman" panose="02020603050405020304" pitchFamily="18" charset="0"/>
              </a:rPr>
              <a:t>变体</a:t>
            </a:r>
            <a:r>
              <a:rPr lang="zh-CN" altLang="en-US" sz="2200" b="0" dirty="0">
                <a:latin typeface="Times New Roman" panose="02020603050405020304" pitchFamily="18" charset="0"/>
                <a:ea typeface="+mn-ea"/>
                <a:cs typeface="Times New Roman" panose="02020603050405020304" pitchFamily="18" charset="0"/>
              </a:rPr>
              <a:t>，</a:t>
            </a:r>
            <a:r>
              <a:rPr lang="en-US" altLang="zh-CN" sz="2200" dirty="0">
                <a:solidFill>
                  <a:srgbClr val="FF0000"/>
                </a:solidFill>
                <a:latin typeface="Times New Roman" panose="02020603050405020304" pitchFamily="18" charset="0"/>
                <a:ea typeface="+mn-ea"/>
                <a:cs typeface="Times New Roman" panose="02020603050405020304" pitchFamily="18" charset="0"/>
              </a:rPr>
              <a:t>T</a:t>
            </a:r>
            <a:r>
              <a:rPr lang="zh-CN" altLang="en-US" sz="2200" dirty="0">
                <a:solidFill>
                  <a:srgbClr val="FF0000"/>
                </a:solidFill>
                <a:latin typeface="Times New Roman" panose="02020603050405020304" pitchFamily="18" charset="0"/>
                <a:ea typeface="+mn-ea"/>
                <a:cs typeface="Times New Roman" panose="02020603050405020304" pitchFamily="18" charset="0"/>
              </a:rPr>
              <a:t>位和</a:t>
            </a:r>
            <a:r>
              <a:rPr lang="en-US" altLang="zh-CN" sz="2200" dirty="0">
                <a:solidFill>
                  <a:srgbClr val="FF0000"/>
                </a:solidFill>
                <a:latin typeface="Times New Roman" panose="02020603050405020304" pitchFamily="18" charset="0"/>
                <a:ea typeface="+mn-ea"/>
                <a:cs typeface="Times New Roman" panose="02020603050405020304" pitchFamily="18" charset="0"/>
              </a:rPr>
              <a:t>J</a:t>
            </a:r>
            <a:r>
              <a:rPr lang="zh-CN" altLang="en-US" sz="2200" dirty="0">
                <a:solidFill>
                  <a:srgbClr val="FF0000"/>
                </a:solidFill>
                <a:latin typeface="Times New Roman" panose="02020603050405020304" pitchFamily="18" charset="0"/>
                <a:ea typeface="+mn-ea"/>
                <a:cs typeface="Times New Roman" panose="02020603050405020304" pitchFamily="18" charset="0"/>
              </a:rPr>
              <a:t>位为</a:t>
            </a:r>
            <a:r>
              <a:rPr lang="en-US" altLang="zh-CN" sz="2200" dirty="0">
                <a:solidFill>
                  <a:srgbClr val="FF0000"/>
                </a:solidFill>
                <a:latin typeface="Times New Roman" panose="02020603050405020304" pitchFamily="18" charset="0"/>
                <a:ea typeface="+mn-ea"/>
                <a:cs typeface="Times New Roman" panose="02020603050405020304" pitchFamily="18" charset="0"/>
              </a:rPr>
              <a:t>1</a:t>
            </a:r>
            <a:r>
              <a:rPr lang="zh-CN" altLang="en-US" sz="2200" b="0" dirty="0">
                <a:latin typeface="Times New Roman" panose="02020603050405020304" pitchFamily="18" charset="0"/>
                <a:ea typeface="+mn-ea"/>
                <a:cs typeface="Times New Roman" panose="02020603050405020304" pitchFamily="18" charset="0"/>
              </a:rPr>
              <a:t>。</a:t>
            </a:r>
            <a:endParaRPr lang="zh-CN" altLang="en-US" sz="2200" b="0" dirty="0">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17ABB5B6-D7CD-4482-95FE-800AFF318588}"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处理器</a:t>
            </a:r>
            <a:r>
              <a:rPr lang="zh-CN" altLang="en-US" kern="0" dirty="0">
                <a:solidFill>
                  <a:schemeClr val="tx1"/>
                </a:solidFill>
              </a:rPr>
              <a:t>工作模式</a:t>
            </a:r>
            <a:r>
              <a:rPr lang="zh-CN" altLang="en-US" kern="0" dirty="0"/>
              <a:t>和</a:t>
            </a:r>
            <a:r>
              <a:rPr lang="zh-CN" altLang="en-US" kern="0" dirty="0">
                <a:solidFill>
                  <a:srgbClr val="FF0000"/>
                </a:solidFill>
              </a:rPr>
              <a:t>状态</a:t>
            </a:r>
            <a:endParaRPr lang="zh-CN" altLang="en-US" kern="0" dirty="0">
              <a:solidFill>
                <a:srgbClr val="FF0000"/>
              </a:solidFill>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矩形 1"/>
          <p:cNvSpPr>
            <a:spLocks noChangeArrowheads="1"/>
          </p:cNvSpPr>
          <p:nvPr/>
        </p:nvSpPr>
        <p:spPr bwMode="auto">
          <a:xfrm>
            <a:off x="299356" y="1124744"/>
            <a:ext cx="11593288" cy="442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0"/>
              </a:spcBef>
              <a:buClrTx/>
              <a:buFont typeface="Wingdings" panose="05000000000000000000" pitchFamily="2" charset="2"/>
              <a:buChar char="ü"/>
            </a:pPr>
            <a:r>
              <a:rPr lang="en-US" altLang="zh-CN" b="0" dirty="0"/>
              <a:t>ARM</a:t>
            </a:r>
            <a:r>
              <a:rPr lang="zh-CN" altLang="en-US" b="0" dirty="0"/>
              <a:t>指令必须在</a:t>
            </a:r>
            <a:r>
              <a:rPr lang="en-US" altLang="zh-CN" b="0" dirty="0"/>
              <a:t>ARM</a:t>
            </a:r>
            <a:r>
              <a:rPr lang="zh-CN" altLang="en-US" b="0" dirty="0"/>
              <a:t>状态下执行；</a:t>
            </a:r>
            <a:endParaRPr lang="en-US" altLang="zh-CN" b="0" dirty="0"/>
          </a:p>
          <a:p>
            <a:pPr eaLnBrk="1" hangingPunct="1">
              <a:lnSpc>
                <a:spcPct val="200000"/>
              </a:lnSpc>
              <a:spcBef>
                <a:spcPct val="0"/>
              </a:spcBef>
              <a:buClrTx/>
              <a:buFont typeface="Wingdings" panose="05000000000000000000" pitchFamily="2" charset="2"/>
              <a:buChar char="ü"/>
            </a:pPr>
            <a:r>
              <a:rPr lang="en-US" altLang="zh-CN" b="0" dirty="0"/>
              <a:t>Thumb</a:t>
            </a:r>
            <a:r>
              <a:rPr lang="zh-CN" altLang="en-US" b="0" dirty="0"/>
              <a:t>指令也必须在</a:t>
            </a:r>
            <a:r>
              <a:rPr lang="en-US" altLang="zh-CN" b="0" dirty="0"/>
              <a:t>Thumb</a:t>
            </a:r>
            <a:r>
              <a:rPr lang="zh-CN" altLang="en-US" b="0" dirty="0"/>
              <a:t>状态下执行；</a:t>
            </a:r>
            <a:endParaRPr lang="en-US" altLang="zh-CN" b="0" dirty="0"/>
          </a:p>
          <a:p>
            <a:pPr eaLnBrk="1" hangingPunct="1">
              <a:lnSpc>
                <a:spcPct val="200000"/>
              </a:lnSpc>
              <a:spcBef>
                <a:spcPct val="0"/>
              </a:spcBef>
              <a:buClrTx/>
              <a:buFont typeface="Wingdings" panose="05000000000000000000" pitchFamily="2" charset="2"/>
              <a:buChar char="ü"/>
            </a:pPr>
            <a:r>
              <a:rPr lang="en-US" altLang="zh-CN" b="0" dirty="0"/>
              <a:t>ARM</a:t>
            </a:r>
            <a:r>
              <a:rPr lang="zh-CN" altLang="en-US" b="0" dirty="0"/>
              <a:t>处理器可以在两种状态下切换，只要遵循</a:t>
            </a:r>
            <a:r>
              <a:rPr lang="en-US" altLang="zh-CN" b="0" dirty="0"/>
              <a:t>ATPCS</a:t>
            </a:r>
            <a:r>
              <a:rPr lang="zh-CN" altLang="en-US" b="0" dirty="0"/>
              <a:t>调用规则，</a:t>
            </a:r>
            <a:r>
              <a:rPr lang="en-US" altLang="zh-CN" b="0" dirty="0"/>
              <a:t>ARM</a:t>
            </a:r>
            <a:r>
              <a:rPr lang="zh-CN" altLang="en-US" b="0" dirty="0"/>
              <a:t>子程序和</a:t>
            </a:r>
            <a:r>
              <a:rPr lang="en-US" altLang="zh-CN" b="0" dirty="0"/>
              <a:t>Thumb</a:t>
            </a:r>
            <a:r>
              <a:rPr lang="zh-CN" altLang="en-US" b="0" dirty="0"/>
              <a:t>子程序之间可以相互调用。</a:t>
            </a:r>
            <a:endParaRPr lang="en-US" altLang="zh-CN" b="0" dirty="0"/>
          </a:p>
          <a:p>
            <a:pPr eaLnBrk="1" hangingPunct="1">
              <a:lnSpc>
                <a:spcPct val="200000"/>
              </a:lnSpc>
              <a:spcBef>
                <a:spcPct val="0"/>
              </a:spcBef>
              <a:buClrTx/>
              <a:buFont typeface="Wingdings" panose="05000000000000000000" pitchFamily="2" charset="2"/>
              <a:buChar char="ü"/>
            </a:pPr>
            <a:r>
              <a:rPr lang="en-US" altLang="zh-CN" b="0" dirty="0"/>
              <a:t>ARM</a:t>
            </a:r>
            <a:r>
              <a:rPr lang="zh-CN" altLang="en-US" b="0" dirty="0"/>
              <a:t>状态和</a:t>
            </a:r>
            <a:r>
              <a:rPr lang="en-US" altLang="zh-CN" b="0" dirty="0"/>
              <a:t>Thumb</a:t>
            </a:r>
            <a:r>
              <a:rPr lang="zh-CN" altLang="en-US" b="0" dirty="0"/>
              <a:t>状态之间的切换并不影响处理器工作模式和寄存器组的内容。处理器</a:t>
            </a:r>
            <a:r>
              <a:rPr lang="zh-CN" altLang="en-US" dirty="0">
                <a:solidFill>
                  <a:srgbClr val="FF0000"/>
                </a:solidFill>
              </a:rPr>
              <a:t>复位后开始执行代码时，处于</a:t>
            </a:r>
            <a:r>
              <a:rPr lang="en-US" altLang="zh-CN" dirty="0">
                <a:solidFill>
                  <a:srgbClr val="FF0000"/>
                </a:solidFill>
              </a:rPr>
              <a:t>ARM</a:t>
            </a:r>
            <a:r>
              <a:rPr lang="zh-CN" altLang="en-US" dirty="0">
                <a:solidFill>
                  <a:srgbClr val="FF0000"/>
                </a:solidFill>
              </a:rPr>
              <a:t>状态</a:t>
            </a:r>
            <a:r>
              <a:rPr lang="zh-CN" altLang="en-US" b="0" dirty="0"/>
              <a:t>。</a:t>
            </a:r>
            <a:endParaRPr lang="zh-CN" altLang="en-US"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77C89AE-F274-4020-B229-27DF3222BDC5}"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处理器</a:t>
            </a:r>
            <a:r>
              <a:rPr lang="zh-CN" altLang="en-US" kern="0" dirty="0">
                <a:solidFill>
                  <a:schemeClr val="tx1"/>
                </a:solidFill>
              </a:rPr>
              <a:t>工作模式</a:t>
            </a:r>
            <a:r>
              <a:rPr lang="zh-CN" altLang="en-US" kern="0" dirty="0"/>
              <a:t>和</a:t>
            </a:r>
            <a:r>
              <a:rPr lang="zh-CN" altLang="en-US" kern="0" dirty="0">
                <a:solidFill>
                  <a:srgbClr val="FF0000"/>
                </a:solidFill>
              </a:rPr>
              <a:t>状态</a:t>
            </a:r>
            <a:endParaRPr lang="zh-CN" altLang="en-US" kern="0" dirty="0">
              <a:solidFill>
                <a:srgbClr val="FF0000"/>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type="title" idx="4294967295"/>
          </p:nvPr>
        </p:nvSpPr>
        <p:spPr>
          <a:xfrm>
            <a:off x="119336" y="703261"/>
            <a:ext cx="8229600" cy="574675"/>
          </a:xfrm>
        </p:spPr>
        <p:txBody>
          <a:bodyPr/>
          <a:lstStyle/>
          <a:p>
            <a:pPr eaLnBrk="1" hangingPunct="1"/>
            <a:r>
              <a:rPr lang="en-US" altLang="zh-CN" u="none" dirty="0"/>
              <a:t>CISC</a:t>
            </a:r>
            <a:r>
              <a:rPr lang="zh-CN" altLang="en-US" u="none" dirty="0"/>
              <a:t>与</a:t>
            </a:r>
            <a:r>
              <a:rPr lang="en-US" altLang="zh-CN" u="none" dirty="0"/>
              <a:t>RISC</a:t>
            </a:r>
            <a:endParaRPr lang="en-US" altLang="zh-CN" u="none" dirty="0"/>
          </a:p>
        </p:txBody>
      </p:sp>
      <p:sp>
        <p:nvSpPr>
          <p:cNvPr id="135171" name="Rectangle 4"/>
          <p:cNvSpPr>
            <a:spLocks noGrp="1" noChangeArrowheads="1"/>
          </p:cNvSpPr>
          <p:nvPr>
            <p:ph type="body" idx="4294967295"/>
          </p:nvPr>
        </p:nvSpPr>
        <p:spPr>
          <a:xfrm>
            <a:off x="1992313" y="1628776"/>
            <a:ext cx="8464550" cy="4525963"/>
          </a:xfrm>
        </p:spPr>
        <p:txBody>
          <a:bodyPr/>
          <a:lstStyle/>
          <a:p>
            <a:pPr eaLnBrk="1" hangingPunct="1"/>
            <a:r>
              <a:rPr lang="en-US" altLang="zh-CN" dirty="0">
                <a:solidFill>
                  <a:srgbClr val="CC0000"/>
                </a:solidFill>
              </a:rPr>
              <a:t>CISC</a:t>
            </a:r>
            <a:r>
              <a:rPr lang="zh-CN" altLang="en-US" dirty="0">
                <a:solidFill>
                  <a:srgbClr val="CC0000"/>
                </a:solidFill>
              </a:rPr>
              <a:t>：复杂指令集（</a:t>
            </a:r>
            <a:r>
              <a:rPr lang="en-US" altLang="zh-CN" dirty="0">
                <a:solidFill>
                  <a:srgbClr val="CC0000"/>
                </a:solidFill>
              </a:rPr>
              <a:t>Complex Instruction Set Computer)</a:t>
            </a:r>
            <a:endParaRPr lang="en-US" altLang="zh-CN" dirty="0">
              <a:solidFill>
                <a:srgbClr val="CC0000"/>
              </a:solidFill>
            </a:endParaRPr>
          </a:p>
          <a:p>
            <a:pPr lvl="1" eaLnBrk="1" hangingPunct="1"/>
            <a:r>
              <a:rPr lang="zh-CN" altLang="en-US" sz="2400" dirty="0"/>
              <a:t>具有大量的指令和寻址方式</a:t>
            </a:r>
            <a:endParaRPr lang="zh-CN" altLang="en-US" sz="2400" dirty="0"/>
          </a:p>
          <a:p>
            <a:pPr lvl="1" eaLnBrk="1" hangingPunct="1"/>
            <a:r>
              <a:rPr lang="en-US" altLang="zh-CN" sz="2400" dirty="0"/>
              <a:t>8/2</a:t>
            </a:r>
            <a:r>
              <a:rPr lang="zh-CN" altLang="en-US" sz="2400" dirty="0"/>
              <a:t>原则：</a:t>
            </a:r>
            <a:r>
              <a:rPr lang="en-US" altLang="zh-CN" sz="2400" dirty="0"/>
              <a:t>80%</a:t>
            </a:r>
            <a:r>
              <a:rPr lang="zh-CN" altLang="en-US" sz="2400" dirty="0"/>
              <a:t>的程序只使用</a:t>
            </a:r>
            <a:r>
              <a:rPr lang="en-US" altLang="zh-CN" sz="2400" dirty="0"/>
              <a:t>20%</a:t>
            </a:r>
            <a:r>
              <a:rPr lang="zh-CN" altLang="en-US" sz="2400" dirty="0"/>
              <a:t>的指令</a:t>
            </a:r>
            <a:endParaRPr lang="zh-CN" altLang="en-US" sz="2400" dirty="0"/>
          </a:p>
          <a:p>
            <a:pPr lvl="1" eaLnBrk="1" hangingPunct="1"/>
            <a:r>
              <a:rPr lang="zh-CN" altLang="en-US" sz="2400" dirty="0"/>
              <a:t>大多数程序只使用少量的指令就能够运行。</a:t>
            </a:r>
            <a:endParaRPr lang="zh-CN" altLang="en-US" sz="2400" dirty="0"/>
          </a:p>
          <a:p>
            <a:pPr eaLnBrk="1" hangingPunct="1"/>
            <a:r>
              <a:rPr lang="en-US" altLang="zh-CN" dirty="0">
                <a:solidFill>
                  <a:srgbClr val="CC0000"/>
                </a:solidFill>
              </a:rPr>
              <a:t>RISC</a:t>
            </a:r>
            <a:r>
              <a:rPr lang="zh-CN" altLang="en-US" dirty="0">
                <a:solidFill>
                  <a:srgbClr val="CC0000"/>
                </a:solidFill>
              </a:rPr>
              <a:t>：精简指令集（</a:t>
            </a:r>
            <a:r>
              <a:rPr lang="en-US" altLang="zh-CN" dirty="0">
                <a:solidFill>
                  <a:srgbClr val="CC0000"/>
                </a:solidFill>
              </a:rPr>
              <a:t>Reduced Instruction Set Computer)</a:t>
            </a:r>
            <a:endParaRPr lang="en-US" altLang="zh-CN" dirty="0">
              <a:solidFill>
                <a:srgbClr val="CC0000"/>
              </a:solidFill>
            </a:endParaRPr>
          </a:p>
          <a:p>
            <a:pPr lvl="1" eaLnBrk="1" hangingPunct="1"/>
            <a:r>
              <a:rPr lang="zh-CN" altLang="en-US" sz="2400" dirty="0"/>
              <a:t>在通道中只包含最有用的指令</a:t>
            </a:r>
            <a:endParaRPr lang="zh-CN" altLang="en-US" sz="2400" dirty="0"/>
          </a:p>
          <a:p>
            <a:pPr lvl="1" eaLnBrk="1" hangingPunct="1"/>
            <a:r>
              <a:rPr lang="zh-CN" altLang="en-US" sz="2400" dirty="0"/>
              <a:t>确保数据通道快速执行每一条指令</a:t>
            </a:r>
            <a:endParaRPr lang="zh-CN" altLang="en-US" sz="2400" dirty="0"/>
          </a:p>
          <a:p>
            <a:pPr lvl="1" eaLnBrk="1" hangingPunct="1"/>
            <a:r>
              <a:rPr lang="zh-CN" altLang="en-US" sz="2400" dirty="0"/>
              <a:t>使</a:t>
            </a:r>
            <a:r>
              <a:rPr lang="en-US" altLang="zh-CN" sz="2400" dirty="0"/>
              <a:t>CPU</a:t>
            </a:r>
            <a:r>
              <a:rPr lang="zh-CN" altLang="en-US" sz="2400" dirty="0"/>
              <a:t>硬件结构设计变得更为简单</a:t>
            </a:r>
            <a:endParaRPr lang="zh-CN" altLang="en-US" sz="2400" dirty="0"/>
          </a:p>
        </p:txBody>
      </p:sp>
      <p:sp>
        <p:nvSpPr>
          <p:cNvPr id="2" name="Rectangle 4"/>
          <p:cNvSpPr txBox="1">
            <a:spLocks noChangeArrowheads="1"/>
          </p:cNvSpPr>
          <p:nvPr/>
        </p:nvSpPr>
        <p:spPr bwMode="auto">
          <a:xfrm>
            <a:off x="46567" y="28576"/>
            <a:ext cx="10972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zh-CN" altLang="en-US" kern="0" dirty="0"/>
              <a:t>微处理器</a:t>
            </a:r>
            <a:r>
              <a:rPr lang="en-US" altLang="zh-CN" kern="0" dirty="0"/>
              <a:t>—</a:t>
            </a:r>
            <a:r>
              <a:rPr lang="zh-CN" altLang="en-US" kern="0" dirty="0"/>
              <a:t>指令集构架</a:t>
            </a:r>
            <a:endParaRPr lang="zh-CN" altLang="en-US" kern="0"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矩形 1"/>
          <p:cNvSpPr>
            <a:spLocks noChangeArrowheads="1"/>
          </p:cNvSpPr>
          <p:nvPr/>
        </p:nvSpPr>
        <p:spPr bwMode="auto">
          <a:xfrm>
            <a:off x="263352" y="836712"/>
            <a:ext cx="11809312" cy="5260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zh-CN" altLang="en-US" sz="2800" b="0" dirty="0"/>
              <a:t>处理器状态之间的切换：</a:t>
            </a:r>
            <a:endParaRPr lang="zh-CN" altLang="en-US" sz="2800" b="0" dirty="0"/>
          </a:p>
          <a:p>
            <a:pPr eaLnBrk="1" hangingPunct="1">
              <a:lnSpc>
                <a:spcPct val="150000"/>
              </a:lnSpc>
              <a:spcBef>
                <a:spcPct val="0"/>
              </a:spcBef>
              <a:buClrTx/>
              <a:buFontTx/>
              <a:buNone/>
            </a:pPr>
            <a:r>
              <a:rPr lang="zh-CN" altLang="en-US" sz="2200" b="0" dirty="0"/>
              <a:t>（</a:t>
            </a:r>
            <a:r>
              <a:rPr lang="en-US" altLang="zh-CN" sz="2200" b="0" dirty="0"/>
              <a:t>1</a:t>
            </a:r>
            <a:r>
              <a:rPr lang="zh-CN" altLang="en-US" sz="2200" b="0" dirty="0"/>
              <a:t>）</a:t>
            </a:r>
            <a:r>
              <a:rPr lang="en-US" altLang="zh-CN" sz="2200" b="0" dirty="0"/>
              <a:t>ARM</a:t>
            </a:r>
            <a:r>
              <a:rPr lang="zh-CN" altLang="en-US" sz="2200" b="0" dirty="0"/>
              <a:t>状态和</a:t>
            </a:r>
            <a:r>
              <a:rPr lang="en-US" altLang="zh-CN" sz="2200" b="0" dirty="0"/>
              <a:t>Thumb</a:t>
            </a:r>
            <a:r>
              <a:rPr lang="zh-CN" altLang="en-US" sz="2200" b="0" dirty="0"/>
              <a:t>状态之间切换</a:t>
            </a:r>
            <a:endParaRPr lang="zh-CN" altLang="en-US" sz="2200" b="0" dirty="0"/>
          </a:p>
          <a:p>
            <a:pPr algn="just" eaLnBrk="1" hangingPunct="1">
              <a:lnSpc>
                <a:spcPct val="150000"/>
              </a:lnSpc>
              <a:spcBef>
                <a:spcPct val="0"/>
              </a:spcBef>
              <a:buClrTx/>
              <a:buFontTx/>
              <a:buNone/>
            </a:pPr>
            <a:r>
              <a:rPr lang="zh-CN" altLang="en-US" sz="2200" b="0" dirty="0"/>
              <a:t>        执行</a:t>
            </a:r>
            <a:r>
              <a:rPr lang="en-US" altLang="zh-CN" sz="2200" b="0" dirty="0"/>
              <a:t>BX</a:t>
            </a:r>
            <a:r>
              <a:rPr lang="zh-CN" altLang="en-US" sz="2200" b="0" dirty="0"/>
              <a:t>和</a:t>
            </a:r>
            <a:r>
              <a:rPr lang="en-US" altLang="zh-CN" sz="2200" b="0" dirty="0"/>
              <a:t>BLX</a:t>
            </a:r>
            <a:r>
              <a:rPr lang="zh-CN" altLang="en-US" sz="2200" b="0" dirty="0"/>
              <a:t>指令时，将通用寄存器的中所存储的目标地址值复制到程序寄存器</a:t>
            </a:r>
            <a:r>
              <a:rPr lang="en-US" altLang="zh-CN" sz="2200" b="0" dirty="0"/>
              <a:t>PC</a:t>
            </a:r>
            <a:r>
              <a:rPr lang="zh-CN" altLang="en-US" sz="2200" b="0" dirty="0"/>
              <a:t>，</a:t>
            </a:r>
            <a:r>
              <a:rPr lang="zh-CN" altLang="en-US" sz="2200" dirty="0">
                <a:solidFill>
                  <a:srgbClr val="FF0000"/>
                </a:solidFill>
              </a:rPr>
              <a:t>该目标地址值的最低一位为</a:t>
            </a:r>
            <a:r>
              <a:rPr lang="en-US" altLang="zh-CN" sz="2200" dirty="0">
                <a:solidFill>
                  <a:srgbClr val="FF0000"/>
                </a:solidFill>
              </a:rPr>
              <a:t>1</a:t>
            </a:r>
            <a:r>
              <a:rPr lang="zh-CN" altLang="en-US" sz="2200" dirty="0">
                <a:solidFill>
                  <a:srgbClr val="FF0000"/>
                </a:solidFill>
              </a:rPr>
              <a:t>则切换到</a:t>
            </a:r>
            <a:r>
              <a:rPr lang="en-US" altLang="zh-CN" sz="2200" dirty="0">
                <a:solidFill>
                  <a:srgbClr val="FF0000"/>
                </a:solidFill>
              </a:rPr>
              <a:t>Thumb</a:t>
            </a:r>
            <a:r>
              <a:rPr lang="zh-CN" altLang="en-US" sz="2200" dirty="0">
                <a:solidFill>
                  <a:srgbClr val="FF0000"/>
                </a:solidFill>
              </a:rPr>
              <a:t>状态</a:t>
            </a:r>
            <a:r>
              <a:rPr lang="zh-CN" altLang="en-US" sz="2200" b="0" dirty="0"/>
              <a:t>。如果处理器在</a:t>
            </a:r>
            <a:r>
              <a:rPr lang="en-US" altLang="zh-CN" sz="2200" b="0" dirty="0"/>
              <a:t>Thumb</a:t>
            </a:r>
            <a:r>
              <a:rPr lang="zh-CN" altLang="en-US" sz="2200" b="0" dirty="0"/>
              <a:t>状态时发生异常（异常处理必须在</a:t>
            </a:r>
            <a:r>
              <a:rPr lang="en-US" altLang="zh-CN" sz="2200" b="0" dirty="0"/>
              <a:t>ARM</a:t>
            </a:r>
            <a:r>
              <a:rPr lang="zh-CN" altLang="en-US" sz="2200" b="0" dirty="0"/>
              <a:t>状态下），当异常处理返回时自动切换到</a:t>
            </a:r>
            <a:r>
              <a:rPr lang="en-US" altLang="zh-CN" sz="2200" b="0" dirty="0"/>
              <a:t>Thumb</a:t>
            </a:r>
            <a:r>
              <a:rPr lang="zh-CN" altLang="en-US" sz="2200" b="0" dirty="0"/>
              <a:t>状态。</a:t>
            </a:r>
            <a:endParaRPr lang="zh-CN" altLang="en-US" sz="2200" b="0" dirty="0"/>
          </a:p>
          <a:p>
            <a:pPr algn="just" eaLnBrk="1" hangingPunct="1">
              <a:lnSpc>
                <a:spcPct val="150000"/>
              </a:lnSpc>
              <a:spcBef>
                <a:spcPct val="0"/>
              </a:spcBef>
              <a:buClrTx/>
              <a:buFontTx/>
              <a:buNone/>
            </a:pPr>
            <a:r>
              <a:rPr lang="zh-CN" altLang="en-US" sz="2200" b="0" dirty="0"/>
              <a:t>        执行</a:t>
            </a:r>
            <a:r>
              <a:rPr lang="en-US" altLang="zh-CN" sz="2200" b="0" dirty="0"/>
              <a:t>BX</a:t>
            </a:r>
            <a:r>
              <a:rPr lang="zh-CN" altLang="en-US" sz="2200" b="0" dirty="0"/>
              <a:t>和</a:t>
            </a:r>
            <a:r>
              <a:rPr lang="en-US" altLang="zh-CN" sz="2200" b="0" dirty="0"/>
              <a:t>BLX</a:t>
            </a:r>
            <a:r>
              <a:rPr lang="zh-CN" altLang="en-US" sz="2200" b="0" dirty="0"/>
              <a:t>指令时，将通用寄存器的中所存储的目标地址值复制到程序寄存器</a:t>
            </a:r>
            <a:r>
              <a:rPr lang="en-US" altLang="zh-CN" sz="2200" b="0" dirty="0"/>
              <a:t>PC</a:t>
            </a:r>
            <a:r>
              <a:rPr lang="zh-CN" altLang="en-US" sz="2200" b="0" dirty="0"/>
              <a:t>，该</a:t>
            </a:r>
            <a:r>
              <a:rPr lang="zh-CN" altLang="en-US" sz="2200" dirty="0">
                <a:solidFill>
                  <a:srgbClr val="FF0000"/>
                </a:solidFill>
              </a:rPr>
              <a:t>目标地址值的最低一位为</a:t>
            </a:r>
            <a:r>
              <a:rPr lang="en-US" altLang="zh-CN" sz="2200" dirty="0">
                <a:solidFill>
                  <a:srgbClr val="FF0000"/>
                </a:solidFill>
              </a:rPr>
              <a:t>0</a:t>
            </a:r>
            <a:r>
              <a:rPr lang="zh-CN" altLang="en-US" sz="2200" dirty="0">
                <a:solidFill>
                  <a:srgbClr val="FF0000"/>
                </a:solidFill>
              </a:rPr>
              <a:t>则切换到</a:t>
            </a:r>
            <a:r>
              <a:rPr lang="en-US" altLang="zh-CN" sz="2200" dirty="0">
                <a:solidFill>
                  <a:srgbClr val="FF0000"/>
                </a:solidFill>
              </a:rPr>
              <a:t>ARM</a:t>
            </a:r>
            <a:r>
              <a:rPr lang="zh-CN" altLang="en-US" sz="2200" dirty="0">
                <a:solidFill>
                  <a:srgbClr val="FF0000"/>
                </a:solidFill>
              </a:rPr>
              <a:t>状态</a:t>
            </a:r>
            <a:r>
              <a:rPr lang="zh-CN" altLang="en-US" sz="2200" b="0" dirty="0"/>
              <a:t>。处理器进行异常处理时，把</a:t>
            </a:r>
            <a:r>
              <a:rPr lang="en-US" altLang="zh-CN" sz="2200" b="0" dirty="0"/>
              <a:t>PC</a:t>
            </a:r>
            <a:r>
              <a:rPr lang="zh-CN" altLang="en-US" sz="2200" b="0" dirty="0"/>
              <a:t>的值放入异常模式链接寄存器中，从异常向量地址开始执行程序，系统自动进入</a:t>
            </a:r>
            <a:r>
              <a:rPr lang="en-US" altLang="zh-CN" sz="2200" b="0" dirty="0"/>
              <a:t>ARM</a:t>
            </a:r>
            <a:r>
              <a:rPr lang="zh-CN" altLang="en-US" sz="2200" b="0" dirty="0"/>
              <a:t>状态。</a:t>
            </a:r>
            <a:endParaRPr lang="zh-CN" altLang="en-US" sz="2200" b="0" dirty="0"/>
          </a:p>
          <a:p>
            <a:pPr eaLnBrk="1" hangingPunct="1">
              <a:lnSpc>
                <a:spcPct val="150000"/>
              </a:lnSpc>
              <a:spcBef>
                <a:spcPct val="0"/>
              </a:spcBef>
              <a:buClrTx/>
              <a:buFontTx/>
              <a:buNone/>
            </a:pPr>
            <a:r>
              <a:rPr lang="zh-CN" altLang="en-US" sz="2200" b="0" dirty="0"/>
              <a:t>（</a:t>
            </a:r>
            <a:r>
              <a:rPr lang="en-US" altLang="zh-CN" sz="2200" b="0" dirty="0"/>
              <a:t>2</a:t>
            </a:r>
            <a:r>
              <a:rPr lang="zh-CN" altLang="en-US" sz="2200" b="0" dirty="0"/>
              <a:t>）</a:t>
            </a:r>
            <a:r>
              <a:rPr lang="en-US" altLang="zh-CN" sz="2200" b="0" dirty="0"/>
              <a:t>Thumb</a:t>
            </a:r>
            <a:r>
              <a:rPr lang="zh-CN" altLang="en-US" sz="2200" b="0" dirty="0"/>
              <a:t>状态和</a:t>
            </a:r>
            <a:r>
              <a:rPr lang="en-US" altLang="zh-CN" sz="2200" b="0" dirty="0" err="1"/>
              <a:t>ThumbEE</a:t>
            </a:r>
            <a:r>
              <a:rPr lang="zh-CN" altLang="en-US" sz="2200" b="0" dirty="0"/>
              <a:t>状态之间切换</a:t>
            </a:r>
            <a:endParaRPr lang="zh-CN" altLang="en-US" sz="2200" b="0" dirty="0"/>
          </a:p>
          <a:p>
            <a:pPr eaLnBrk="1" hangingPunct="1">
              <a:lnSpc>
                <a:spcPct val="150000"/>
              </a:lnSpc>
              <a:spcBef>
                <a:spcPct val="0"/>
              </a:spcBef>
              <a:buClrTx/>
              <a:buFontTx/>
              <a:buNone/>
            </a:pPr>
            <a:r>
              <a:rPr lang="zh-CN" altLang="en-US" sz="2200" dirty="0">
                <a:solidFill>
                  <a:srgbClr val="FF0000"/>
                </a:solidFill>
              </a:rPr>
              <a:t>       使用</a:t>
            </a:r>
            <a:r>
              <a:rPr lang="en-US" altLang="zh-CN" sz="2200" dirty="0">
                <a:solidFill>
                  <a:srgbClr val="FF0000"/>
                </a:solidFill>
              </a:rPr>
              <a:t>ENTERX</a:t>
            </a:r>
            <a:r>
              <a:rPr lang="zh-CN" altLang="en-US" sz="2200" dirty="0">
                <a:solidFill>
                  <a:srgbClr val="FF0000"/>
                </a:solidFill>
              </a:rPr>
              <a:t>指令和</a:t>
            </a:r>
            <a:r>
              <a:rPr lang="en-US" altLang="zh-CN" sz="2200" dirty="0">
                <a:solidFill>
                  <a:srgbClr val="FF0000"/>
                </a:solidFill>
              </a:rPr>
              <a:t>LEAVEX</a:t>
            </a:r>
            <a:r>
              <a:rPr lang="zh-CN" altLang="en-US" sz="2200" dirty="0">
                <a:solidFill>
                  <a:srgbClr val="FF0000"/>
                </a:solidFill>
              </a:rPr>
              <a:t>指令</a:t>
            </a:r>
            <a:r>
              <a:rPr lang="zh-CN" altLang="en-US" sz="2200" b="0" dirty="0"/>
              <a:t>。</a:t>
            </a:r>
            <a:endParaRPr lang="zh-CN" altLang="en-US"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B2E3D7C-FA65-4A51-9F77-A78515A1E73B}"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处理器</a:t>
            </a:r>
            <a:r>
              <a:rPr lang="zh-CN" altLang="en-US" kern="0" dirty="0">
                <a:solidFill>
                  <a:schemeClr val="tx1"/>
                </a:solidFill>
              </a:rPr>
              <a:t>工作模式</a:t>
            </a:r>
            <a:r>
              <a:rPr lang="zh-CN" altLang="en-US" kern="0" dirty="0"/>
              <a:t>和</a:t>
            </a:r>
            <a:r>
              <a:rPr lang="zh-CN" altLang="en-US" kern="0" dirty="0">
                <a:solidFill>
                  <a:srgbClr val="FF0000"/>
                </a:solidFill>
              </a:rPr>
              <a:t>状态</a:t>
            </a:r>
            <a:endParaRPr lang="zh-CN" altLang="en-US" kern="0" dirty="0">
              <a:solidFill>
                <a:srgbClr val="FF0000"/>
              </a:solidFill>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B2E3D7C-FA65-4A51-9F77-A78515A1E73B}"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处理器</a:t>
            </a:r>
            <a:r>
              <a:rPr lang="zh-CN" altLang="en-US" kern="0" dirty="0">
                <a:solidFill>
                  <a:schemeClr val="tx1"/>
                </a:solidFill>
              </a:rPr>
              <a:t>工作模式</a:t>
            </a:r>
            <a:r>
              <a:rPr lang="zh-CN" altLang="en-US" kern="0" dirty="0"/>
              <a:t>和</a:t>
            </a:r>
            <a:r>
              <a:rPr lang="zh-CN" altLang="en-US" kern="0" dirty="0">
                <a:solidFill>
                  <a:srgbClr val="FF0000"/>
                </a:solidFill>
              </a:rPr>
              <a:t>状态</a:t>
            </a:r>
            <a:endParaRPr lang="zh-CN" altLang="en-US" kern="0" dirty="0">
              <a:solidFill>
                <a:srgbClr val="FF0000"/>
              </a:solidFill>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2279576" y="1052736"/>
            <a:ext cx="5438775" cy="3581400"/>
          </a:xfrm>
          <a:prstGeom prst="rect">
            <a:avLst/>
          </a:prstGeom>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3719513" y="4764"/>
            <a:ext cx="37449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4000"/>
              <a:t>目    录 </a:t>
            </a:r>
            <a:endParaRPr lang="zh-CN" altLang="en-US" sz="4000"/>
          </a:p>
        </p:txBody>
      </p:sp>
      <p:sp>
        <p:nvSpPr>
          <p:cNvPr id="18435" name="矩形 2"/>
          <p:cNvSpPr>
            <a:spLocks noChangeArrowheads="1"/>
          </p:cNvSpPr>
          <p:nvPr/>
        </p:nvSpPr>
        <p:spPr bwMode="auto">
          <a:xfrm>
            <a:off x="2135189" y="1052514"/>
            <a:ext cx="7704137"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dirty="0">
                <a:solidFill>
                  <a:schemeClr val="accent2"/>
                </a:solidFill>
              </a:rPr>
              <a:t>1.  </a:t>
            </a:r>
            <a:r>
              <a:rPr lang="zh-CN" altLang="en-US" sz="3200" dirty="0">
                <a:solidFill>
                  <a:schemeClr val="accent2"/>
                </a:solidFill>
              </a:rPr>
              <a:t>嵌入式处理器概述</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2.  </a:t>
            </a:r>
            <a:r>
              <a:rPr lang="zh-CN" altLang="en-US" sz="3200" dirty="0">
                <a:solidFill>
                  <a:schemeClr val="accent2"/>
                </a:solidFill>
              </a:rPr>
              <a:t>ARM处理器概述</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3.  </a:t>
            </a:r>
            <a:r>
              <a:rPr lang="zh-CN" altLang="en-US" sz="3200" dirty="0">
                <a:solidFill>
                  <a:schemeClr val="accent2"/>
                </a:solidFill>
              </a:rPr>
              <a:t>Cortex-A8处理器架构</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4.  </a:t>
            </a:r>
            <a:r>
              <a:rPr lang="zh-CN" altLang="en-US" sz="3200" dirty="0">
                <a:solidFill>
                  <a:schemeClr val="accent2"/>
                </a:solidFill>
              </a:rPr>
              <a:t>Cortex-A8处理器工作模式和状态</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5.  </a:t>
            </a:r>
            <a:r>
              <a:rPr lang="zh-CN" altLang="en-US" sz="3200" dirty="0">
                <a:solidFill>
                  <a:srgbClr val="FF0000"/>
                </a:solidFill>
              </a:rPr>
              <a:t>Cortex-A8存储器管理</a:t>
            </a:r>
            <a:endParaRPr lang="en-US" altLang="zh-CN" sz="3200" dirty="0">
              <a:solidFill>
                <a:srgbClr val="FF0000"/>
              </a:solidFill>
            </a:endParaRPr>
          </a:p>
          <a:p>
            <a:pPr eaLnBrk="1" hangingPunct="1">
              <a:lnSpc>
                <a:spcPct val="150000"/>
              </a:lnSpc>
              <a:spcBef>
                <a:spcPct val="0"/>
              </a:spcBef>
              <a:buClrTx/>
              <a:buFontTx/>
              <a:buNone/>
            </a:pPr>
            <a:r>
              <a:rPr lang="en-US" altLang="zh-CN" sz="3200" dirty="0">
                <a:solidFill>
                  <a:schemeClr val="accent2"/>
                </a:solidFill>
              </a:rPr>
              <a:t>6.  </a:t>
            </a:r>
            <a:r>
              <a:rPr lang="zh-CN" altLang="en-US" sz="3200" dirty="0">
                <a:solidFill>
                  <a:schemeClr val="accent2"/>
                </a:solidFill>
              </a:rPr>
              <a:t>Cortex-A8异常处理</a:t>
            </a:r>
            <a:endParaRPr lang="zh-CN" altLang="en-US" sz="3200" dirty="0">
              <a:solidFill>
                <a:schemeClr val="accent2"/>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2C4652BA-D265-4B63-859A-3A8EF33CDF67}"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矩形 2"/>
          <p:cNvSpPr>
            <a:spLocks noChangeArrowheads="1"/>
          </p:cNvSpPr>
          <p:nvPr/>
        </p:nvSpPr>
        <p:spPr bwMode="auto">
          <a:xfrm>
            <a:off x="1271464" y="1425951"/>
            <a:ext cx="8135937" cy="4006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30000"/>
              </a:lnSpc>
              <a:spcBef>
                <a:spcPct val="0"/>
              </a:spcBef>
              <a:buClrTx/>
              <a:buFont typeface="Wingdings" panose="05000000000000000000" pitchFamily="2" charset="2"/>
              <a:buChar char="p"/>
            </a:pPr>
            <a:r>
              <a:rPr lang="en-US" altLang="zh-CN" sz="2200" b="0" dirty="0">
                <a:latin typeface="Times New Roman" panose="02020603050405020304" pitchFamily="18" charset="0"/>
                <a:ea typeface="+mn-ea"/>
                <a:cs typeface="Times New Roman" panose="02020603050405020304" pitchFamily="18" charset="0"/>
              </a:rPr>
              <a:t>Cortex-A8</a:t>
            </a:r>
            <a:r>
              <a:rPr lang="zh-CN" altLang="en-US" sz="2200" b="0" dirty="0">
                <a:latin typeface="Times New Roman" panose="02020603050405020304" pitchFamily="18" charset="0"/>
                <a:ea typeface="+mn-ea"/>
                <a:cs typeface="Times New Roman" panose="02020603050405020304" pitchFamily="18" charset="0"/>
              </a:rPr>
              <a:t>是</a:t>
            </a:r>
            <a:r>
              <a:rPr lang="en-US" altLang="zh-CN" sz="2200" b="0" dirty="0">
                <a:latin typeface="Times New Roman" panose="02020603050405020304" pitchFamily="18" charset="0"/>
                <a:ea typeface="+mn-ea"/>
                <a:cs typeface="Times New Roman" panose="02020603050405020304" pitchFamily="18" charset="0"/>
              </a:rPr>
              <a:t>32</a:t>
            </a:r>
            <a:r>
              <a:rPr lang="zh-CN" altLang="en-US" sz="2200" b="0" dirty="0">
                <a:latin typeface="Times New Roman" panose="02020603050405020304" pitchFamily="18" charset="0"/>
                <a:ea typeface="+mn-ea"/>
                <a:cs typeface="Times New Roman" panose="02020603050405020304" pitchFamily="18" charset="0"/>
              </a:rPr>
              <a:t>位处理器，支持多种数据类型</a:t>
            </a:r>
            <a:endParaRPr lang="zh-CN" altLang="en-US" sz="2200" b="0" dirty="0">
              <a:latin typeface="Times New Roman" panose="02020603050405020304" pitchFamily="18" charset="0"/>
              <a:ea typeface="+mn-ea"/>
              <a:cs typeface="Times New Roman" panose="02020603050405020304" pitchFamily="18" charset="0"/>
            </a:endParaRPr>
          </a:p>
          <a:p>
            <a:pPr marL="342900" eaLnBrk="1" hangingPunct="1">
              <a:lnSpc>
                <a:spcPct val="130000"/>
              </a:lnSpc>
              <a:spcBef>
                <a:spcPct val="0"/>
              </a:spcBef>
              <a:buClrTx/>
              <a:buFont typeface="Wingdings" panose="05000000000000000000" pitchFamily="2" charset="2"/>
              <a:buChar char="ü"/>
            </a:pPr>
            <a:r>
              <a:rPr lang="zh-CN" altLang="en-US" sz="2200" b="0" dirty="0">
                <a:latin typeface="Times New Roman" panose="02020603050405020304" pitchFamily="18" charset="0"/>
                <a:ea typeface="+mn-ea"/>
                <a:cs typeface="Times New Roman" panose="02020603050405020304" pitchFamily="18" charset="0"/>
              </a:rPr>
              <a:t>   字节（</a:t>
            </a:r>
            <a:r>
              <a:rPr lang="en-US" altLang="zh-CN" sz="2200" b="0" dirty="0">
                <a:latin typeface="Times New Roman" panose="02020603050405020304" pitchFamily="18" charset="0"/>
                <a:ea typeface="+mn-ea"/>
                <a:cs typeface="Times New Roman" panose="02020603050405020304" pitchFamily="18" charset="0"/>
              </a:rPr>
              <a:t>Byte</a:t>
            </a:r>
            <a:r>
              <a:rPr lang="zh-CN" altLang="en-US" sz="2200" b="0" dirty="0">
                <a:latin typeface="Times New Roman" panose="02020603050405020304" pitchFamily="18" charset="0"/>
                <a:ea typeface="+mn-ea"/>
                <a:cs typeface="Times New Roman" panose="02020603050405020304" pitchFamily="18" charset="0"/>
              </a:rPr>
              <a:t>）：</a:t>
            </a:r>
            <a:r>
              <a:rPr lang="en-US" altLang="zh-CN" sz="2200" b="0" dirty="0">
                <a:latin typeface="Times New Roman" panose="02020603050405020304" pitchFamily="18" charset="0"/>
                <a:ea typeface="+mn-ea"/>
                <a:cs typeface="Times New Roman" panose="02020603050405020304" pitchFamily="18" charset="0"/>
              </a:rPr>
              <a:t>8</a:t>
            </a:r>
            <a:r>
              <a:rPr lang="zh-CN" altLang="en-US" sz="2200" b="0" dirty="0">
                <a:latin typeface="Times New Roman" panose="02020603050405020304" pitchFamily="18" charset="0"/>
                <a:ea typeface="+mn-ea"/>
                <a:cs typeface="Times New Roman" panose="02020603050405020304" pitchFamily="18" charset="0"/>
              </a:rPr>
              <a:t>位；</a:t>
            </a:r>
            <a:endParaRPr lang="zh-CN" altLang="en-US" sz="2200" b="0" dirty="0">
              <a:latin typeface="Times New Roman" panose="02020603050405020304" pitchFamily="18" charset="0"/>
              <a:ea typeface="+mn-ea"/>
              <a:cs typeface="Times New Roman" panose="02020603050405020304" pitchFamily="18" charset="0"/>
            </a:endParaRPr>
          </a:p>
          <a:p>
            <a:pPr marL="342900" eaLnBrk="1" hangingPunct="1">
              <a:lnSpc>
                <a:spcPct val="130000"/>
              </a:lnSpc>
              <a:spcBef>
                <a:spcPct val="0"/>
              </a:spcBef>
              <a:buClrTx/>
              <a:buFont typeface="Wingdings" panose="05000000000000000000" pitchFamily="2" charset="2"/>
              <a:buChar char="ü"/>
            </a:pPr>
            <a:r>
              <a:rPr lang="zh-CN" altLang="en-US" sz="2200" b="0" dirty="0">
                <a:latin typeface="Times New Roman" panose="02020603050405020304" pitchFamily="18" charset="0"/>
                <a:ea typeface="+mn-ea"/>
                <a:cs typeface="Times New Roman" panose="02020603050405020304" pitchFamily="18" charset="0"/>
              </a:rPr>
              <a:t>   半字（</a:t>
            </a:r>
            <a:r>
              <a:rPr lang="en-US" altLang="zh-CN" sz="2200" b="0" dirty="0">
                <a:latin typeface="Times New Roman" panose="02020603050405020304" pitchFamily="18" charset="0"/>
                <a:ea typeface="+mn-ea"/>
                <a:cs typeface="Times New Roman" panose="02020603050405020304" pitchFamily="18" charset="0"/>
              </a:rPr>
              <a:t>Half word</a:t>
            </a:r>
            <a:r>
              <a:rPr lang="zh-CN" altLang="en-US" sz="2200" b="0" dirty="0">
                <a:latin typeface="Times New Roman" panose="02020603050405020304" pitchFamily="18" charset="0"/>
                <a:ea typeface="+mn-ea"/>
                <a:cs typeface="Times New Roman" panose="02020603050405020304" pitchFamily="18" charset="0"/>
              </a:rPr>
              <a:t>）：</a:t>
            </a:r>
            <a:r>
              <a:rPr lang="en-US" altLang="zh-CN" sz="2200" b="0" dirty="0">
                <a:latin typeface="Times New Roman" panose="02020603050405020304" pitchFamily="18" charset="0"/>
                <a:ea typeface="+mn-ea"/>
                <a:cs typeface="Times New Roman" panose="02020603050405020304" pitchFamily="18" charset="0"/>
              </a:rPr>
              <a:t>16</a:t>
            </a:r>
            <a:r>
              <a:rPr lang="zh-CN" altLang="en-US" sz="2200" b="0" dirty="0">
                <a:latin typeface="Times New Roman" panose="02020603050405020304" pitchFamily="18" charset="0"/>
                <a:ea typeface="+mn-ea"/>
                <a:cs typeface="Times New Roman" panose="02020603050405020304" pitchFamily="18" charset="0"/>
              </a:rPr>
              <a:t>位；</a:t>
            </a:r>
            <a:endParaRPr lang="zh-CN" altLang="en-US" sz="2200" b="0" dirty="0">
              <a:latin typeface="Times New Roman" panose="02020603050405020304" pitchFamily="18" charset="0"/>
              <a:ea typeface="+mn-ea"/>
              <a:cs typeface="Times New Roman" panose="02020603050405020304" pitchFamily="18" charset="0"/>
            </a:endParaRPr>
          </a:p>
          <a:p>
            <a:pPr marL="342900" eaLnBrk="1" hangingPunct="1">
              <a:lnSpc>
                <a:spcPct val="130000"/>
              </a:lnSpc>
              <a:spcBef>
                <a:spcPct val="0"/>
              </a:spcBef>
              <a:buClrTx/>
              <a:buFont typeface="Wingdings" panose="05000000000000000000" pitchFamily="2" charset="2"/>
              <a:buChar char="ü"/>
            </a:pPr>
            <a:r>
              <a:rPr lang="zh-CN" altLang="en-US" sz="2200" b="0" dirty="0">
                <a:latin typeface="Times New Roman" panose="02020603050405020304" pitchFamily="18" charset="0"/>
                <a:ea typeface="+mn-ea"/>
                <a:cs typeface="Times New Roman" panose="02020603050405020304" pitchFamily="18" charset="0"/>
              </a:rPr>
              <a:t>   字（</a:t>
            </a:r>
            <a:r>
              <a:rPr lang="en-US" altLang="zh-CN" sz="2200" b="0" dirty="0">
                <a:latin typeface="Times New Roman" panose="02020603050405020304" pitchFamily="18" charset="0"/>
                <a:ea typeface="+mn-ea"/>
                <a:cs typeface="Times New Roman" panose="02020603050405020304" pitchFamily="18" charset="0"/>
              </a:rPr>
              <a:t>Word</a:t>
            </a:r>
            <a:r>
              <a:rPr lang="zh-CN" altLang="en-US" sz="2200" b="0" dirty="0">
                <a:latin typeface="Times New Roman" panose="02020603050405020304" pitchFamily="18" charset="0"/>
                <a:ea typeface="+mn-ea"/>
                <a:cs typeface="Times New Roman" panose="02020603050405020304" pitchFamily="18" charset="0"/>
              </a:rPr>
              <a:t>）：</a:t>
            </a:r>
            <a:r>
              <a:rPr lang="en-US" altLang="zh-CN" sz="2200" b="0" dirty="0">
                <a:latin typeface="Times New Roman" panose="02020603050405020304" pitchFamily="18" charset="0"/>
                <a:ea typeface="+mn-ea"/>
                <a:cs typeface="Times New Roman" panose="02020603050405020304" pitchFamily="18" charset="0"/>
              </a:rPr>
              <a:t>  32</a:t>
            </a:r>
            <a:r>
              <a:rPr lang="zh-CN" altLang="en-US" sz="2200" b="0" dirty="0">
                <a:latin typeface="Times New Roman" panose="02020603050405020304" pitchFamily="18" charset="0"/>
                <a:ea typeface="+mn-ea"/>
                <a:cs typeface="Times New Roman" panose="02020603050405020304" pitchFamily="18" charset="0"/>
              </a:rPr>
              <a:t>位；</a:t>
            </a:r>
            <a:endParaRPr lang="zh-CN" altLang="en-US" sz="2200" b="0" dirty="0">
              <a:latin typeface="Times New Roman" panose="02020603050405020304" pitchFamily="18" charset="0"/>
              <a:ea typeface="+mn-ea"/>
              <a:cs typeface="Times New Roman" panose="02020603050405020304" pitchFamily="18" charset="0"/>
            </a:endParaRPr>
          </a:p>
          <a:p>
            <a:pPr marL="342900" eaLnBrk="1" hangingPunct="1">
              <a:lnSpc>
                <a:spcPct val="130000"/>
              </a:lnSpc>
              <a:spcBef>
                <a:spcPct val="0"/>
              </a:spcBef>
              <a:buClrTx/>
              <a:buFont typeface="Wingdings" panose="05000000000000000000" pitchFamily="2" charset="2"/>
              <a:buChar char="ü"/>
            </a:pPr>
            <a:r>
              <a:rPr lang="zh-CN" altLang="en-US" sz="2200" b="0" dirty="0">
                <a:latin typeface="Times New Roman" panose="02020603050405020304" pitchFamily="18" charset="0"/>
                <a:ea typeface="+mn-ea"/>
                <a:cs typeface="Times New Roman" panose="02020603050405020304" pitchFamily="18" charset="0"/>
              </a:rPr>
              <a:t>   双字（</a:t>
            </a:r>
            <a:r>
              <a:rPr lang="en-US" altLang="zh-CN" sz="2200" b="0" dirty="0">
                <a:latin typeface="Times New Roman" panose="02020603050405020304" pitchFamily="18" charset="0"/>
                <a:ea typeface="+mn-ea"/>
                <a:cs typeface="Times New Roman" panose="02020603050405020304" pitchFamily="18" charset="0"/>
              </a:rPr>
              <a:t>Double word</a:t>
            </a:r>
            <a:r>
              <a:rPr lang="zh-CN" altLang="en-US" sz="2200" b="0" dirty="0">
                <a:latin typeface="Times New Roman" panose="02020603050405020304" pitchFamily="18" charset="0"/>
                <a:ea typeface="+mn-ea"/>
                <a:cs typeface="Times New Roman" panose="02020603050405020304" pitchFamily="18" charset="0"/>
              </a:rPr>
              <a:t>）：</a:t>
            </a:r>
            <a:r>
              <a:rPr lang="en-US" altLang="zh-CN" sz="2200" b="0" dirty="0">
                <a:latin typeface="Times New Roman" panose="02020603050405020304" pitchFamily="18" charset="0"/>
                <a:ea typeface="+mn-ea"/>
                <a:cs typeface="Times New Roman" panose="02020603050405020304" pitchFamily="18" charset="0"/>
              </a:rPr>
              <a:t>64</a:t>
            </a:r>
            <a:r>
              <a:rPr lang="zh-CN" altLang="en-US" sz="2200" b="0" dirty="0">
                <a:latin typeface="Times New Roman" panose="02020603050405020304" pitchFamily="18" charset="0"/>
                <a:ea typeface="+mn-ea"/>
                <a:cs typeface="Times New Roman" panose="02020603050405020304" pitchFamily="18" charset="0"/>
              </a:rPr>
              <a:t>位。</a:t>
            </a:r>
            <a:endParaRPr lang="en-US" altLang="zh-CN" sz="2200" b="0" dirty="0">
              <a:latin typeface="Times New Roman" panose="02020603050405020304" pitchFamily="18" charset="0"/>
              <a:ea typeface="+mn-ea"/>
              <a:cs typeface="Times New Roman" panose="02020603050405020304" pitchFamily="18" charset="0"/>
            </a:endParaRPr>
          </a:p>
          <a:p>
            <a:pPr marL="342900" indent="-342900" eaLnBrk="1" hangingPunct="1">
              <a:lnSpc>
                <a:spcPct val="130000"/>
              </a:lnSpc>
              <a:spcBef>
                <a:spcPct val="0"/>
              </a:spcBef>
              <a:buClrTx/>
              <a:buFont typeface="Wingdings" panose="05000000000000000000" pitchFamily="2" charset="2"/>
              <a:buChar char="p"/>
            </a:pPr>
            <a:r>
              <a:rPr lang="zh-CN" altLang="en-US" sz="2200" b="0" dirty="0">
                <a:latin typeface="Times New Roman" panose="02020603050405020304" pitchFamily="18" charset="0"/>
                <a:ea typeface="+mn-ea"/>
                <a:cs typeface="Times New Roman" panose="02020603050405020304" pitchFamily="18" charset="0"/>
              </a:rPr>
              <a:t>数据采用二进制格式存储</a:t>
            </a:r>
            <a:endParaRPr lang="en-US" altLang="zh-CN" sz="2200" b="0" dirty="0">
              <a:latin typeface="Times New Roman" panose="02020603050405020304" pitchFamily="18" charset="0"/>
              <a:ea typeface="+mn-ea"/>
              <a:cs typeface="Times New Roman" panose="02020603050405020304" pitchFamily="18" charset="0"/>
            </a:endParaRPr>
          </a:p>
          <a:p>
            <a:pPr marL="342900" eaLnBrk="1" hangingPunct="1">
              <a:lnSpc>
                <a:spcPct val="130000"/>
              </a:lnSpc>
              <a:spcBef>
                <a:spcPct val="0"/>
              </a:spcBef>
              <a:buClrTx/>
              <a:buFont typeface="Wingdings" panose="05000000000000000000" pitchFamily="2" charset="2"/>
              <a:buChar char="ü"/>
            </a:pPr>
            <a:r>
              <a:rPr lang="zh-CN" altLang="en-US" sz="2200" b="0" dirty="0">
                <a:latin typeface="Times New Roman" panose="02020603050405020304" pitchFamily="18" charset="0"/>
                <a:ea typeface="+mn-ea"/>
                <a:cs typeface="Times New Roman" panose="02020603050405020304" pitchFamily="18" charset="0"/>
              </a:rPr>
              <a:t>无符号数时，数据范围为：</a:t>
            </a:r>
            <a:r>
              <a:rPr lang="en-US" altLang="zh-CN" sz="2200" b="0" dirty="0">
                <a:latin typeface="Times New Roman" panose="02020603050405020304" pitchFamily="18" charset="0"/>
                <a:ea typeface="+mn-ea"/>
                <a:cs typeface="Times New Roman" panose="02020603050405020304" pitchFamily="18" charset="0"/>
              </a:rPr>
              <a:t> 0</a:t>
            </a:r>
            <a:r>
              <a:rPr lang="zh-CN" altLang="en-US" sz="2200" b="0" dirty="0">
                <a:latin typeface="Times New Roman" panose="02020603050405020304" pitchFamily="18" charset="0"/>
                <a:ea typeface="+mn-ea"/>
                <a:cs typeface="Times New Roman" panose="02020603050405020304" pitchFamily="18" charset="0"/>
              </a:rPr>
              <a:t>～</a:t>
            </a:r>
            <a:r>
              <a:rPr lang="en-US" altLang="zh-CN" sz="2200" b="0" dirty="0">
                <a:latin typeface="Times New Roman" panose="02020603050405020304" pitchFamily="18" charset="0"/>
                <a:ea typeface="+mn-ea"/>
                <a:cs typeface="Times New Roman" panose="02020603050405020304" pitchFamily="18" charset="0"/>
              </a:rPr>
              <a:t>2</a:t>
            </a:r>
            <a:r>
              <a:rPr lang="en-US" altLang="zh-CN" sz="2200" b="0" baseline="30000" dirty="0">
                <a:latin typeface="Times New Roman" panose="02020603050405020304" pitchFamily="18" charset="0"/>
                <a:ea typeface="+mn-ea"/>
                <a:cs typeface="Times New Roman" panose="02020603050405020304" pitchFamily="18" charset="0"/>
              </a:rPr>
              <a:t>N</a:t>
            </a:r>
            <a:r>
              <a:rPr lang="en-US" altLang="zh-CN" sz="2200" b="0" dirty="0">
                <a:latin typeface="Times New Roman" panose="02020603050405020304" pitchFamily="18" charset="0"/>
                <a:ea typeface="+mn-ea"/>
                <a:cs typeface="Times New Roman" panose="02020603050405020304" pitchFamily="18" charset="0"/>
              </a:rPr>
              <a:t>-1</a:t>
            </a:r>
            <a:endParaRPr lang="en-US" altLang="zh-CN" sz="2200" b="0" dirty="0">
              <a:latin typeface="Times New Roman" panose="02020603050405020304" pitchFamily="18" charset="0"/>
              <a:ea typeface="+mn-ea"/>
              <a:cs typeface="Times New Roman" panose="02020603050405020304" pitchFamily="18" charset="0"/>
            </a:endParaRPr>
          </a:p>
          <a:p>
            <a:pPr marL="342900" eaLnBrk="1" hangingPunct="1">
              <a:lnSpc>
                <a:spcPct val="130000"/>
              </a:lnSpc>
              <a:spcBef>
                <a:spcPct val="0"/>
              </a:spcBef>
              <a:buClrTx/>
              <a:buFont typeface="Wingdings" panose="05000000000000000000" pitchFamily="2" charset="2"/>
              <a:buChar char="ü"/>
            </a:pPr>
            <a:r>
              <a:rPr lang="zh-CN" altLang="en-US" sz="2200" b="0" dirty="0">
                <a:latin typeface="Times New Roman" panose="02020603050405020304" pitchFamily="18" charset="0"/>
                <a:ea typeface="+mn-ea"/>
                <a:cs typeface="Times New Roman" panose="02020603050405020304" pitchFamily="18" charset="0"/>
              </a:rPr>
              <a:t>有符号数时，补码格式存储，数据范围为：</a:t>
            </a:r>
            <a:r>
              <a:rPr lang="en-US" altLang="zh-CN" sz="2200" b="0" dirty="0">
                <a:latin typeface="Times New Roman" panose="02020603050405020304" pitchFamily="18" charset="0"/>
                <a:ea typeface="+mn-ea"/>
                <a:cs typeface="Times New Roman" panose="02020603050405020304" pitchFamily="18" charset="0"/>
              </a:rPr>
              <a:t>- 2</a:t>
            </a:r>
            <a:r>
              <a:rPr lang="en-US" altLang="zh-CN" sz="2200" b="0" baseline="30000" dirty="0">
                <a:latin typeface="Times New Roman" panose="02020603050405020304" pitchFamily="18" charset="0"/>
                <a:ea typeface="+mn-ea"/>
                <a:cs typeface="Times New Roman" panose="02020603050405020304" pitchFamily="18" charset="0"/>
              </a:rPr>
              <a:t>N-1</a:t>
            </a:r>
            <a:r>
              <a:rPr lang="zh-CN" altLang="en-US" sz="2200" b="0" dirty="0">
                <a:latin typeface="Times New Roman" panose="02020603050405020304" pitchFamily="18" charset="0"/>
                <a:ea typeface="+mn-ea"/>
                <a:cs typeface="Times New Roman" panose="02020603050405020304" pitchFamily="18" charset="0"/>
              </a:rPr>
              <a:t>～</a:t>
            </a:r>
            <a:r>
              <a:rPr lang="en-US" altLang="zh-CN" sz="2200" b="0" dirty="0">
                <a:latin typeface="Times New Roman" panose="02020603050405020304" pitchFamily="18" charset="0"/>
                <a:ea typeface="+mn-ea"/>
                <a:cs typeface="Times New Roman" panose="02020603050405020304" pitchFamily="18" charset="0"/>
              </a:rPr>
              <a:t>2</a:t>
            </a:r>
            <a:r>
              <a:rPr lang="en-US" altLang="zh-CN" sz="2200" b="0" baseline="30000" dirty="0">
                <a:latin typeface="Times New Roman" panose="02020603050405020304" pitchFamily="18" charset="0"/>
                <a:ea typeface="+mn-ea"/>
                <a:cs typeface="Times New Roman" panose="02020603050405020304" pitchFamily="18" charset="0"/>
              </a:rPr>
              <a:t>N-1</a:t>
            </a:r>
            <a:r>
              <a:rPr lang="en-US" altLang="zh-CN" sz="2200" b="0" dirty="0">
                <a:latin typeface="Times New Roman" panose="02020603050405020304" pitchFamily="18" charset="0"/>
                <a:ea typeface="+mn-ea"/>
                <a:cs typeface="Times New Roman" panose="02020603050405020304" pitchFamily="18" charset="0"/>
              </a:rPr>
              <a:t>-1</a:t>
            </a:r>
            <a:endParaRPr lang="en-US" altLang="zh-CN" sz="2200" b="0" dirty="0">
              <a:latin typeface="Times New Roman" panose="02020603050405020304" pitchFamily="18" charset="0"/>
              <a:ea typeface="+mn-ea"/>
              <a:cs typeface="Times New Roman" panose="02020603050405020304" pitchFamily="18" charset="0"/>
            </a:endParaRPr>
          </a:p>
          <a:p>
            <a:pPr marL="342900" eaLnBrk="1" hangingPunct="1">
              <a:lnSpc>
                <a:spcPct val="130000"/>
              </a:lnSpc>
              <a:spcBef>
                <a:spcPct val="0"/>
              </a:spcBef>
              <a:buClrTx/>
              <a:buFont typeface="Wingdings" panose="05000000000000000000" pitchFamily="2" charset="2"/>
              <a:buChar char="ü"/>
            </a:pPr>
            <a:r>
              <a:rPr lang="zh-CN" altLang="en-US" sz="2200" b="0" dirty="0">
                <a:latin typeface="Times New Roman" panose="02020603050405020304" pitchFamily="18" charset="0"/>
                <a:ea typeface="+mn-ea"/>
                <a:cs typeface="Times New Roman" panose="02020603050405020304" pitchFamily="18" charset="0"/>
              </a:rPr>
              <a:t>其中</a:t>
            </a:r>
            <a:r>
              <a:rPr lang="en-US" altLang="zh-CN" sz="2200" b="0" dirty="0">
                <a:latin typeface="Times New Roman" panose="02020603050405020304" pitchFamily="18" charset="0"/>
                <a:ea typeface="+mn-ea"/>
                <a:cs typeface="Times New Roman" panose="02020603050405020304" pitchFamily="18" charset="0"/>
              </a:rPr>
              <a:t>N</a:t>
            </a:r>
            <a:r>
              <a:rPr lang="zh-CN" altLang="en-US" sz="2200" b="0" dirty="0">
                <a:latin typeface="Times New Roman" panose="02020603050405020304" pitchFamily="18" charset="0"/>
                <a:ea typeface="+mn-ea"/>
                <a:cs typeface="Times New Roman" panose="02020603050405020304" pitchFamily="18" charset="0"/>
              </a:rPr>
              <a:t>为数据类型长度</a:t>
            </a:r>
            <a:endParaRPr lang="zh-CN" altLang="en-US" sz="2200" b="0" dirty="0">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AEE6BBB2-3C02-40F6-86BF-AB6F42A2BBC6}"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3" name="Rectangle 1"/>
          <p:cNvSpPr>
            <a:spLocks noChangeArrowheads="1"/>
          </p:cNvSpPr>
          <p:nvPr/>
        </p:nvSpPr>
        <p:spPr bwMode="auto">
          <a:xfrm>
            <a:off x="191344" y="747346"/>
            <a:ext cx="37372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sz="2800" dirty="0">
                <a:solidFill>
                  <a:srgbClr val="0070C0"/>
                </a:solidFill>
                <a:cs typeface="Times New Roman" panose="02020603050405020304" pitchFamily="18" charset="0"/>
              </a:rPr>
              <a:t>ARM</a:t>
            </a:r>
            <a:r>
              <a:rPr lang="zh-CN" altLang="en-US" sz="2800" dirty="0">
                <a:solidFill>
                  <a:srgbClr val="0070C0"/>
                </a:solidFill>
                <a:cs typeface="Times New Roman" panose="02020603050405020304" pitchFamily="18" charset="0"/>
              </a:rPr>
              <a:t>的基本数据类型</a:t>
            </a:r>
            <a:endParaRPr lang="zh-CN" altLang="en-US" sz="2800" dirty="0">
              <a:solidFill>
                <a:srgbClr val="0070C0"/>
              </a:solidFill>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a:t>
            </a:r>
            <a:endParaRPr lang="zh-CN" altLang="en-US" kern="0" dirty="0">
              <a:solidFill>
                <a:srgbClr val="FF0000"/>
              </a:solidFill>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矩形 1"/>
          <p:cNvSpPr>
            <a:spLocks noChangeArrowheads="1"/>
          </p:cNvSpPr>
          <p:nvPr/>
        </p:nvSpPr>
        <p:spPr bwMode="auto">
          <a:xfrm>
            <a:off x="695325" y="1052736"/>
            <a:ext cx="10729192" cy="403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200000"/>
              </a:lnSpc>
              <a:spcBef>
                <a:spcPct val="0"/>
              </a:spcBef>
              <a:buClrTx/>
              <a:buFontTx/>
              <a:buNone/>
            </a:pPr>
            <a:r>
              <a:rPr lang="zh-CN" altLang="en-US" sz="3200" dirty="0">
                <a:solidFill>
                  <a:srgbClr val="FF0000"/>
                </a:solidFill>
                <a:effectLst/>
              </a:rPr>
              <a:t>计算题：</a:t>
            </a:r>
            <a:endParaRPr lang="zh-CN" altLang="en-US" sz="3200" dirty="0">
              <a:solidFill>
                <a:srgbClr val="FF0000"/>
              </a:solidFill>
              <a:effectLst/>
            </a:endParaRPr>
          </a:p>
          <a:p>
            <a:pPr>
              <a:lnSpc>
                <a:spcPct val="200000"/>
              </a:lnSpc>
              <a:spcBef>
                <a:spcPct val="0"/>
              </a:spcBef>
              <a:buClrTx/>
              <a:buFontTx/>
              <a:buNone/>
            </a:pPr>
            <a:r>
              <a:rPr lang="zh-CN" altLang="en-US" sz="3200" b="0" dirty="0"/>
              <a:t>若内存按字节编址，用存储容量为</a:t>
            </a:r>
            <a:r>
              <a:rPr lang="en-US" altLang="zh-CN" sz="3200" b="0" dirty="0"/>
              <a:t>8K*8</a:t>
            </a:r>
            <a:r>
              <a:rPr lang="zh-CN" altLang="en-US" sz="3200" b="0" dirty="0"/>
              <a:t>比特的存储器芯片构成地址编号</a:t>
            </a:r>
            <a:r>
              <a:rPr lang="en-US" altLang="zh-CN" sz="3200" b="0" dirty="0"/>
              <a:t>A0000H</a:t>
            </a:r>
            <a:r>
              <a:rPr lang="zh-CN" altLang="en-US" sz="3200" b="0" dirty="0"/>
              <a:t>～</a:t>
            </a:r>
            <a:r>
              <a:rPr lang="en-US" altLang="zh-CN" sz="3200" b="0" dirty="0"/>
              <a:t>DFFFFH</a:t>
            </a:r>
            <a:r>
              <a:rPr lang="zh-CN" altLang="en-US" sz="3200" b="0" dirty="0"/>
              <a:t>的内存空间（</a:t>
            </a:r>
            <a:r>
              <a:rPr lang="en-US" altLang="zh-CN" sz="3200" b="0" dirty="0"/>
              <a:t>H</a:t>
            </a:r>
            <a:r>
              <a:rPr lang="zh-CN" altLang="en-US" sz="3200" b="0" dirty="0"/>
              <a:t>表示十六进制），则至少需要多少片？</a:t>
            </a:r>
            <a:endParaRPr lang="zh-CN" altLang="en-US" sz="3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95F386C-EF45-49DC-B53C-416D50BD04CD}"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a:t>
            </a:r>
            <a:endParaRPr lang="zh-CN" altLang="en-US" kern="0" dirty="0">
              <a:solidFill>
                <a:srgbClr val="FF0000"/>
              </a:solidFill>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BCDB4323-E1A4-4871-8570-F04A3B5876DA}"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114690" name="Rectangle 3"/>
          <p:cNvSpPr>
            <a:spLocks noGrp="1" noChangeArrowheads="1"/>
          </p:cNvSpPr>
          <p:nvPr>
            <p:ph type="body" idx="4294967295"/>
          </p:nvPr>
        </p:nvSpPr>
        <p:spPr>
          <a:xfrm>
            <a:off x="335360" y="1052736"/>
            <a:ext cx="10225136" cy="4525963"/>
          </a:xfrm>
        </p:spPr>
        <p:txBody>
          <a:bodyPr/>
          <a:lstStyle/>
          <a:p>
            <a:pPr eaLnBrk="1" hangingPunct="1">
              <a:lnSpc>
                <a:spcPct val="150000"/>
              </a:lnSpc>
            </a:pPr>
            <a:r>
              <a:rPr lang="zh-CN" altLang="en-US" dirty="0"/>
              <a:t>本题考查内存容量的计算。</a:t>
            </a:r>
            <a:endParaRPr lang="zh-CN" altLang="en-US" dirty="0"/>
          </a:p>
          <a:p>
            <a:pPr eaLnBrk="1" hangingPunct="1">
              <a:lnSpc>
                <a:spcPct val="150000"/>
              </a:lnSpc>
            </a:pPr>
            <a:r>
              <a:rPr lang="zh-CN" altLang="en-US" dirty="0"/>
              <a:t>给定起、止地址码的内存容量 </a:t>
            </a:r>
            <a:r>
              <a:rPr lang="en-US" altLang="zh-CN" dirty="0"/>
              <a:t>= </a:t>
            </a:r>
            <a:r>
              <a:rPr lang="zh-CN" altLang="en-US" dirty="0"/>
              <a:t>终止地址 </a:t>
            </a:r>
            <a:r>
              <a:rPr lang="en-US" altLang="zh-CN" dirty="0"/>
              <a:t>– </a:t>
            </a:r>
            <a:r>
              <a:rPr lang="zh-CN" altLang="en-US" dirty="0"/>
              <a:t>起始地址 </a:t>
            </a:r>
            <a:r>
              <a:rPr lang="en-US" altLang="zh-CN" dirty="0"/>
              <a:t>+ 1</a:t>
            </a:r>
            <a:r>
              <a:rPr lang="zh-CN" altLang="en-US" dirty="0"/>
              <a:t>。</a:t>
            </a:r>
            <a:endParaRPr lang="zh-CN" altLang="en-US" dirty="0"/>
          </a:p>
          <a:p>
            <a:pPr eaLnBrk="1" hangingPunct="1">
              <a:lnSpc>
                <a:spcPct val="150000"/>
              </a:lnSpc>
            </a:pPr>
            <a:r>
              <a:rPr lang="zh-CN" altLang="en-US" dirty="0"/>
              <a:t>将终止地址加</a:t>
            </a:r>
            <a:r>
              <a:rPr lang="en-US" altLang="zh-CN" dirty="0"/>
              <a:t>1</a:t>
            </a:r>
            <a:r>
              <a:rPr lang="zh-CN" altLang="en-US" dirty="0"/>
              <a:t>等于</a:t>
            </a:r>
            <a:r>
              <a:rPr lang="en-US" altLang="zh-CN" dirty="0"/>
              <a:t>E0000H</a:t>
            </a:r>
            <a:r>
              <a:rPr lang="zh-CN" altLang="en-US" dirty="0"/>
              <a:t>，再减去起始地址，即</a:t>
            </a:r>
            <a:r>
              <a:rPr lang="en-US" altLang="zh-CN" dirty="0"/>
              <a:t>E0000H – A0000H = 40000H</a:t>
            </a:r>
            <a:r>
              <a:rPr lang="zh-CN" altLang="en-US" dirty="0"/>
              <a:t>。十六进制的 </a:t>
            </a:r>
            <a:r>
              <a:rPr lang="en-US" altLang="zh-CN" dirty="0"/>
              <a:t>(40000)</a:t>
            </a:r>
            <a:r>
              <a:rPr lang="en-US" altLang="zh-CN" baseline="-25000" dirty="0"/>
              <a:t>16</a:t>
            </a:r>
            <a:r>
              <a:rPr lang="en-US" altLang="zh-CN" dirty="0"/>
              <a:t> = 2</a:t>
            </a:r>
            <a:r>
              <a:rPr lang="en-US" altLang="zh-CN" baseline="30000" dirty="0"/>
              <a:t>18</a:t>
            </a:r>
            <a:r>
              <a:rPr lang="zh-CN" altLang="en-US" dirty="0"/>
              <a:t>。</a:t>
            </a:r>
            <a:endParaRPr lang="zh-CN" altLang="en-US" dirty="0"/>
          </a:p>
          <a:p>
            <a:pPr eaLnBrk="1" hangingPunct="1">
              <a:lnSpc>
                <a:spcPct val="150000"/>
              </a:lnSpc>
            </a:pPr>
            <a:r>
              <a:rPr lang="zh-CN" altLang="en-US" dirty="0"/>
              <a:t>组成内存储器的芯片数量 </a:t>
            </a:r>
            <a:r>
              <a:rPr lang="en-US" altLang="zh-CN" dirty="0"/>
              <a:t>= </a:t>
            </a:r>
            <a:r>
              <a:rPr lang="zh-CN" altLang="en-US" dirty="0"/>
              <a:t>内存储器的容量</a:t>
            </a:r>
            <a:r>
              <a:rPr lang="en-US" altLang="zh-CN" dirty="0"/>
              <a:t>/</a:t>
            </a:r>
            <a:r>
              <a:rPr lang="zh-CN" altLang="en-US" dirty="0"/>
              <a:t>单个芯片的容量。</a:t>
            </a:r>
            <a:endParaRPr lang="zh-CN" altLang="en-US" dirty="0"/>
          </a:p>
          <a:p>
            <a:pPr eaLnBrk="1" hangingPunct="1">
              <a:lnSpc>
                <a:spcPct val="150000"/>
              </a:lnSpc>
            </a:pPr>
            <a:r>
              <a:rPr lang="en-US" altLang="zh-CN" dirty="0"/>
              <a:t>2</a:t>
            </a:r>
            <a:r>
              <a:rPr lang="en-US" altLang="zh-CN" baseline="30000" dirty="0"/>
              <a:t>18</a:t>
            </a:r>
            <a:r>
              <a:rPr lang="en-US" altLang="zh-CN" dirty="0"/>
              <a:t>/(8*2</a:t>
            </a:r>
            <a:r>
              <a:rPr lang="en-US" altLang="zh-CN" baseline="30000" dirty="0"/>
              <a:t>10</a:t>
            </a:r>
            <a:r>
              <a:rPr lang="en-US" altLang="zh-CN" dirty="0"/>
              <a:t>) = 2</a:t>
            </a:r>
            <a:r>
              <a:rPr lang="en-US" altLang="zh-CN" baseline="30000" dirty="0"/>
              <a:t>18</a:t>
            </a:r>
            <a:r>
              <a:rPr lang="en-US" altLang="zh-CN" dirty="0"/>
              <a:t>/2</a:t>
            </a:r>
            <a:r>
              <a:rPr lang="en-US" altLang="zh-CN" baseline="30000" dirty="0"/>
              <a:t>13</a:t>
            </a:r>
            <a:r>
              <a:rPr lang="en-US" altLang="zh-CN" dirty="0"/>
              <a:t> = 2</a:t>
            </a:r>
            <a:r>
              <a:rPr lang="en-US" altLang="zh-CN" baseline="30000" dirty="0"/>
              <a:t>5</a:t>
            </a:r>
            <a:endParaRPr lang="en-US" altLang="zh-CN" baseline="30000"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a:t>
            </a:r>
            <a:endParaRPr lang="zh-CN" altLang="en-US" kern="0" dirty="0">
              <a:solidFill>
                <a:srgbClr val="FF0000"/>
              </a:solidFill>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矩形 1"/>
          <p:cNvSpPr>
            <a:spLocks noChangeArrowheads="1"/>
          </p:cNvSpPr>
          <p:nvPr/>
        </p:nvSpPr>
        <p:spPr bwMode="auto">
          <a:xfrm>
            <a:off x="263352" y="1734460"/>
            <a:ext cx="11665296" cy="364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en-US" altLang="zh-CN" sz="2200" b="0" dirty="0"/>
              <a:t>ARM</a:t>
            </a:r>
            <a:r>
              <a:rPr lang="zh-CN" altLang="en-US" sz="2200" b="0" dirty="0"/>
              <a:t>的体系结构将存储器看成是从</a:t>
            </a:r>
            <a:r>
              <a:rPr lang="en-US" altLang="zh-CN" sz="2200" b="0" dirty="0"/>
              <a:t>0x00000000</a:t>
            </a:r>
            <a:r>
              <a:rPr lang="zh-CN" altLang="en-US" sz="2200" b="0" dirty="0"/>
              <a:t>地址开始的按字节编码的线性存储结构，每个字节都有对应的地址编码。由于数据有不同的字节大小（</a:t>
            </a:r>
            <a:r>
              <a:rPr lang="en-US" altLang="zh-CN" sz="2200" b="0" dirty="0"/>
              <a:t>1</a:t>
            </a:r>
            <a:r>
              <a:rPr lang="zh-CN" altLang="en-US" sz="2200" b="0" dirty="0"/>
              <a:t>字节、</a:t>
            </a:r>
            <a:r>
              <a:rPr lang="en-US" altLang="zh-CN" sz="2200" b="0" dirty="0"/>
              <a:t>2</a:t>
            </a:r>
            <a:r>
              <a:rPr lang="zh-CN" altLang="en-US" sz="2200" b="0" dirty="0"/>
              <a:t>字节、</a:t>
            </a:r>
            <a:r>
              <a:rPr lang="en-US" altLang="zh-CN" sz="2200" b="0" dirty="0"/>
              <a:t>4</a:t>
            </a:r>
            <a:r>
              <a:rPr lang="zh-CN" altLang="en-US" sz="2200" b="0" dirty="0"/>
              <a:t>字节等），导致数据在存储器中存放不是连续的，这样降低了存储系统的效率，甚至引起数据读写错误。因此数据必须按照以下方式对齐：</a:t>
            </a:r>
            <a:endParaRPr lang="zh-CN" altLang="en-US" sz="2200" b="0" dirty="0"/>
          </a:p>
          <a:p>
            <a:pPr eaLnBrk="1" hangingPunct="1">
              <a:lnSpc>
                <a:spcPct val="150000"/>
              </a:lnSpc>
              <a:spcBef>
                <a:spcPct val="0"/>
              </a:spcBef>
              <a:buClrTx/>
              <a:buFont typeface="Wingdings" panose="05000000000000000000" pitchFamily="2" charset="2"/>
              <a:buChar char="Ø"/>
            </a:pPr>
            <a:r>
              <a:rPr lang="zh-CN" altLang="en-US" sz="2200" b="0" dirty="0"/>
              <a:t>以字为单位，按</a:t>
            </a:r>
            <a:r>
              <a:rPr lang="en-US" altLang="zh-CN" sz="2200" b="0" dirty="0"/>
              <a:t>4</a:t>
            </a:r>
            <a:r>
              <a:rPr lang="zh-CN" altLang="en-US" sz="2200" b="0" dirty="0"/>
              <a:t>字节对齐，</a:t>
            </a:r>
            <a:r>
              <a:rPr lang="zh-CN" altLang="en-US" sz="2200" dirty="0">
                <a:solidFill>
                  <a:srgbClr val="FF0000"/>
                </a:solidFill>
              </a:rPr>
              <a:t>地址最末两位为</a:t>
            </a:r>
            <a:r>
              <a:rPr lang="en-US" altLang="zh-CN" sz="2200" dirty="0">
                <a:solidFill>
                  <a:srgbClr val="FF0000"/>
                </a:solidFill>
              </a:rPr>
              <a:t>00</a:t>
            </a:r>
            <a:r>
              <a:rPr lang="zh-CN" altLang="en-US" sz="2200" b="0" dirty="0"/>
              <a:t>。</a:t>
            </a:r>
            <a:endParaRPr lang="zh-CN" altLang="en-US" sz="2200" b="0" dirty="0"/>
          </a:p>
          <a:p>
            <a:pPr eaLnBrk="1" hangingPunct="1">
              <a:lnSpc>
                <a:spcPct val="150000"/>
              </a:lnSpc>
              <a:spcBef>
                <a:spcPct val="0"/>
              </a:spcBef>
              <a:buClrTx/>
              <a:buFont typeface="Wingdings" panose="05000000000000000000" pitchFamily="2" charset="2"/>
              <a:buChar char="Ø"/>
            </a:pPr>
            <a:r>
              <a:rPr lang="zh-CN" altLang="en-US" sz="2200" b="0" dirty="0"/>
              <a:t>以半字为单位，按</a:t>
            </a:r>
            <a:r>
              <a:rPr lang="en-US" altLang="zh-CN" sz="2200" b="0" dirty="0"/>
              <a:t>2</a:t>
            </a:r>
            <a:r>
              <a:rPr lang="zh-CN" altLang="en-US" sz="2200" b="0" dirty="0"/>
              <a:t>字节对齐，</a:t>
            </a:r>
            <a:r>
              <a:rPr lang="zh-CN" altLang="en-US" sz="2200" dirty="0">
                <a:solidFill>
                  <a:srgbClr val="FF0000"/>
                </a:solidFill>
              </a:rPr>
              <a:t>地址最末一位为</a:t>
            </a:r>
            <a:r>
              <a:rPr lang="en-US" altLang="zh-CN" sz="2200" dirty="0">
                <a:solidFill>
                  <a:srgbClr val="FF0000"/>
                </a:solidFill>
              </a:rPr>
              <a:t>0</a:t>
            </a:r>
            <a:r>
              <a:rPr lang="zh-CN" altLang="en-US" sz="2200" b="0" dirty="0"/>
              <a:t>；</a:t>
            </a:r>
            <a:endParaRPr lang="zh-CN" altLang="en-US" sz="2200" b="0" dirty="0"/>
          </a:p>
          <a:p>
            <a:pPr eaLnBrk="1" hangingPunct="1">
              <a:lnSpc>
                <a:spcPct val="150000"/>
              </a:lnSpc>
              <a:spcBef>
                <a:spcPct val="0"/>
              </a:spcBef>
              <a:buClrTx/>
              <a:buFont typeface="Wingdings" panose="05000000000000000000" pitchFamily="2" charset="2"/>
              <a:buChar char="Ø"/>
            </a:pPr>
            <a:r>
              <a:rPr lang="zh-CN" altLang="en-US" sz="2200" b="0" dirty="0"/>
              <a:t>以字节为单位，按</a:t>
            </a:r>
            <a:r>
              <a:rPr lang="en-US" altLang="zh-CN" sz="2200" b="0" dirty="0"/>
              <a:t>1</a:t>
            </a:r>
            <a:r>
              <a:rPr lang="zh-CN" altLang="en-US" sz="2200" b="0" dirty="0"/>
              <a:t>字节对齐；</a:t>
            </a:r>
            <a:endParaRPr lang="zh-CN" altLang="en-US"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C113470-0B76-494E-AB90-73BC020BDA7E}"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a:t>
            </a:r>
            <a:endParaRPr lang="zh-CN" altLang="en-US" kern="0" dirty="0">
              <a:solidFill>
                <a:srgbClr val="FF0000"/>
              </a:solidFill>
            </a:endParaRPr>
          </a:p>
        </p:txBody>
      </p:sp>
      <p:sp>
        <p:nvSpPr>
          <p:cNvPr id="5" name="文本框 4"/>
          <p:cNvSpPr txBox="1"/>
          <p:nvPr/>
        </p:nvSpPr>
        <p:spPr>
          <a:xfrm>
            <a:off x="695325" y="948457"/>
            <a:ext cx="1620957" cy="523220"/>
          </a:xfrm>
          <a:prstGeom prst="rect">
            <a:avLst/>
          </a:prstGeom>
          <a:noFill/>
        </p:spPr>
        <p:txBody>
          <a:bodyPr wrap="none" rtlCol="0">
            <a:spAutoFit/>
          </a:bodyPr>
          <a:lstStyle/>
          <a:p>
            <a:r>
              <a:rPr lang="zh-CN" altLang="en-US" sz="2800" dirty="0">
                <a:solidFill>
                  <a:srgbClr val="0070C0"/>
                </a:solidFill>
              </a:rPr>
              <a:t>数据对齐</a:t>
            </a:r>
            <a:endParaRPr lang="zh-CN" altLang="en-US" sz="2800" dirty="0">
              <a:solidFill>
                <a:srgbClr val="0070C0"/>
              </a:solidFill>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矩形 3"/>
          <p:cNvSpPr>
            <a:spLocks noChangeArrowheads="1"/>
          </p:cNvSpPr>
          <p:nvPr/>
        </p:nvSpPr>
        <p:spPr bwMode="auto">
          <a:xfrm>
            <a:off x="119336" y="1556792"/>
            <a:ext cx="11809312"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zh-CN" altLang="en-US" dirty="0">
                <a:solidFill>
                  <a:srgbClr val="FF0000"/>
                </a:solidFill>
              </a:rPr>
              <a:t>浮点运算使用在</a:t>
            </a:r>
            <a:r>
              <a:rPr lang="en-US" altLang="zh-CN" dirty="0">
                <a:solidFill>
                  <a:srgbClr val="FF0000"/>
                </a:solidFill>
              </a:rPr>
              <a:t>ARM</a:t>
            </a:r>
            <a:r>
              <a:rPr lang="zh-CN" altLang="en-US" dirty="0">
                <a:solidFill>
                  <a:srgbClr val="FF0000"/>
                </a:solidFill>
              </a:rPr>
              <a:t>硬件指令集中未定义的数据类型。</a:t>
            </a:r>
            <a:r>
              <a:rPr lang="zh-CN" altLang="en-US" b="0" dirty="0"/>
              <a:t>在协处理器指令空间定义了一系列浮点指令，这些指令全部可以</a:t>
            </a:r>
            <a:r>
              <a:rPr lang="zh-CN" altLang="en-US" dirty="0">
                <a:solidFill>
                  <a:srgbClr val="FF0000"/>
                </a:solidFill>
              </a:rPr>
              <a:t>通过未定义指令异常</a:t>
            </a:r>
            <a:r>
              <a:rPr lang="zh-CN" altLang="en-US" b="0" dirty="0"/>
              <a:t>（该异常收集所有硬件协处理器不接受的协处理器指令）在</a:t>
            </a:r>
            <a:r>
              <a:rPr lang="zh-CN" altLang="en-US" dirty="0">
                <a:solidFill>
                  <a:srgbClr val="FF0000"/>
                </a:solidFill>
              </a:rPr>
              <a:t>软件中实现</a:t>
            </a:r>
            <a:r>
              <a:rPr lang="zh-CN" altLang="en-US" b="0" dirty="0"/>
              <a:t>，其中的一小部分也可以由</a:t>
            </a:r>
            <a:r>
              <a:rPr lang="zh-CN" altLang="en-US" dirty="0">
                <a:solidFill>
                  <a:srgbClr val="FF0000"/>
                </a:solidFill>
              </a:rPr>
              <a:t>浮点运算协处理器</a:t>
            </a:r>
            <a:r>
              <a:rPr lang="en-US" altLang="zh-CN" dirty="0">
                <a:solidFill>
                  <a:srgbClr val="FF0000"/>
                </a:solidFill>
              </a:rPr>
              <a:t>FPA10</a:t>
            </a:r>
            <a:r>
              <a:rPr lang="zh-CN" altLang="en-US" b="0" dirty="0"/>
              <a:t>以硬件方式实现。</a:t>
            </a:r>
            <a:endParaRPr lang="zh-CN" altLang="en-US" b="0" dirty="0"/>
          </a:p>
          <a:p>
            <a:pPr algn="just" eaLnBrk="1" hangingPunct="1">
              <a:lnSpc>
                <a:spcPct val="150000"/>
              </a:lnSpc>
              <a:spcBef>
                <a:spcPct val="0"/>
              </a:spcBef>
              <a:buClrTx/>
              <a:buFontTx/>
              <a:buNone/>
            </a:pPr>
            <a:r>
              <a:rPr lang="zh-CN" altLang="en-US" b="0" dirty="0"/>
              <a:t>另外</a:t>
            </a:r>
            <a:r>
              <a:rPr lang="en-US" altLang="zh-CN" b="0" dirty="0"/>
              <a:t>ARM</a:t>
            </a:r>
            <a:r>
              <a:rPr lang="zh-CN" altLang="en-US" b="0" dirty="0"/>
              <a:t>公司还提供了</a:t>
            </a:r>
            <a:r>
              <a:rPr lang="en-US" altLang="zh-CN" dirty="0">
                <a:solidFill>
                  <a:srgbClr val="FF0000"/>
                </a:solidFill>
              </a:rPr>
              <a:t>C</a:t>
            </a:r>
            <a:r>
              <a:rPr lang="zh-CN" altLang="en-US" dirty="0">
                <a:solidFill>
                  <a:srgbClr val="FF0000"/>
                </a:solidFill>
              </a:rPr>
              <a:t>语言编写的浮点库</a:t>
            </a:r>
            <a:r>
              <a:rPr lang="zh-CN" altLang="en-US" b="0" dirty="0"/>
              <a:t>作为</a:t>
            </a:r>
            <a:r>
              <a:rPr lang="en-US" altLang="zh-CN" b="0" dirty="0"/>
              <a:t>ARM</a:t>
            </a:r>
            <a:r>
              <a:rPr lang="zh-CN" altLang="en-US" b="0" dirty="0"/>
              <a:t>浮点指令集的替代方法（</a:t>
            </a:r>
            <a:r>
              <a:rPr lang="en-US" altLang="zh-CN" b="0" dirty="0"/>
              <a:t>Thumb</a:t>
            </a:r>
            <a:r>
              <a:rPr lang="zh-CN" altLang="en-US" b="0" dirty="0"/>
              <a:t>代码只能使用浮点指令集）。该库支持</a:t>
            </a:r>
            <a:r>
              <a:rPr lang="en-US" altLang="zh-CN" b="0" dirty="0"/>
              <a:t>IEEE</a:t>
            </a:r>
            <a:r>
              <a:rPr lang="zh-CN" altLang="en-US" b="0" dirty="0"/>
              <a:t>标准的单精度和双精度格式。</a:t>
            </a:r>
            <a:r>
              <a:rPr lang="en-US" altLang="zh-CN" b="0" dirty="0"/>
              <a:t>C</a:t>
            </a:r>
            <a:r>
              <a:rPr lang="zh-CN" altLang="en-US" b="0" dirty="0"/>
              <a:t>编译器有一个关键字标志来选择，它产生的代码与软件仿真（通过避免中断、译码和浮点指令仿真）相比既快又紧凑。</a:t>
            </a:r>
            <a:endParaRPr lang="zh-CN" altLang="en-US"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C6869C07-7360-4567-913E-28831D47E6FD}"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3" name="Rectangle 1"/>
          <p:cNvSpPr>
            <a:spLocks noChangeArrowheads="1"/>
          </p:cNvSpPr>
          <p:nvPr/>
        </p:nvSpPr>
        <p:spPr bwMode="auto">
          <a:xfrm>
            <a:off x="263352" y="833593"/>
            <a:ext cx="26103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800" dirty="0">
                <a:solidFill>
                  <a:srgbClr val="0070C0"/>
                </a:solidFill>
                <a:cs typeface="Times New Roman" panose="02020603050405020304" pitchFamily="18" charset="0"/>
              </a:rPr>
              <a:t>浮点数据类型</a:t>
            </a:r>
            <a:endParaRPr lang="zh-CN" altLang="en-US" sz="2800" dirty="0">
              <a:solidFill>
                <a:srgbClr val="0070C0"/>
              </a:solidFill>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a:t>
            </a:r>
            <a:endParaRPr lang="zh-CN" altLang="en-US" kern="0" dirty="0">
              <a:solidFill>
                <a:srgbClr val="FF0000"/>
              </a:solidFill>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
          <p:cNvSpPr>
            <a:spLocks noChangeArrowheads="1"/>
          </p:cNvSpPr>
          <p:nvPr/>
        </p:nvSpPr>
        <p:spPr bwMode="auto">
          <a:xfrm>
            <a:off x="335360" y="708068"/>
            <a:ext cx="31489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2800" b="0" dirty="0">
                <a:solidFill>
                  <a:srgbClr val="0070C0"/>
                </a:solidFill>
                <a:latin typeface="+mn-ea"/>
                <a:ea typeface="+mn-ea"/>
                <a:cs typeface="Times New Roman" panose="02020603050405020304" pitchFamily="18" charset="0"/>
              </a:rPr>
              <a:t>大</a:t>
            </a:r>
            <a:r>
              <a:rPr lang="en-US" altLang="zh-CN" sz="2800" b="0" dirty="0">
                <a:solidFill>
                  <a:srgbClr val="0070C0"/>
                </a:solidFill>
                <a:latin typeface="+mn-ea"/>
                <a:ea typeface="+mn-ea"/>
                <a:cs typeface="Times New Roman" panose="02020603050405020304" pitchFamily="18" charset="0"/>
              </a:rPr>
              <a:t>/</a:t>
            </a:r>
            <a:r>
              <a:rPr lang="zh-CN" altLang="en-US" sz="2800" b="0" dirty="0">
                <a:solidFill>
                  <a:srgbClr val="0070C0"/>
                </a:solidFill>
                <a:latin typeface="+mn-ea"/>
                <a:ea typeface="+mn-ea"/>
                <a:cs typeface="Times New Roman" panose="02020603050405020304" pitchFamily="18" charset="0"/>
              </a:rPr>
              <a:t>小端存储模式</a:t>
            </a:r>
            <a:endParaRPr lang="zh-CN" altLang="en-US" sz="2800" b="0" dirty="0">
              <a:solidFill>
                <a:srgbClr val="0070C0"/>
              </a:solidFill>
              <a:latin typeface="+mn-ea"/>
              <a:ea typeface="+mn-ea"/>
              <a:cs typeface="Times New Roman" panose="02020603050405020304" pitchFamily="18" charset="0"/>
            </a:endParaRPr>
          </a:p>
        </p:txBody>
      </p:sp>
      <p:sp>
        <p:nvSpPr>
          <p:cNvPr id="118787" name="矩形 3"/>
          <p:cNvSpPr>
            <a:spLocks noChangeArrowheads="1"/>
          </p:cNvSpPr>
          <p:nvPr/>
        </p:nvSpPr>
        <p:spPr bwMode="auto">
          <a:xfrm>
            <a:off x="287808" y="1441773"/>
            <a:ext cx="11593288" cy="136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ClrTx/>
              <a:buFontTx/>
              <a:buNone/>
            </a:pPr>
            <a:r>
              <a:rPr lang="en-US" altLang="zh-CN" sz="2200" b="0" dirty="0">
                <a:latin typeface="Times New Roman" panose="02020603050405020304" pitchFamily="18" charset="0"/>
                <a:ea typeface="+mn-ea"/>
                <a:cs typeface="Times New Roman" panose="02020603050405020304" pitchFamily="18" charset="0"/>
              </a:rPr>
              <a:t>Cortex-A8</a:t>
            </a:r>
            <a:r>
              <a:rPr lang="zh-CN" altLang="en-US" sz="2200" b="0" dirty="0">
                <a:latin typeface="Times New Roman" panose="02020603050405020304" pitchFamily="18" charset="0"/>
                <a:ea typeface="+mn-ea"/>
                <a:cs typeface="Times New Roman" panose="02020603050405020304" pitchFamily="18" charset="0"/>
              </a:rPr>
              <a:t>处理器支持大端（</a:t>
            </a:r>
            <a:r>
              <a:rPr lang="en-US" altLang="zh-CN" sz="2200" b="0" dirty="0">
                <a:latin typeface="Times New Roman" panose="02020603050405020304" pitchFamily="18" charset="0"/>
                <a:ea typeface="+mn-ea"/>
                <a:cs typeface="Times New Roman" panose="02020603050405020304" pitchFamily="18" charset="0"/>
              </a:rPr>
              <a:t>Big-endian</a:t>
            </a:r>
            <a:r>
              <a:rPr lang="zh-CN" altLang="en-US" sz="2200" b="0" dirty="0">
                <a:latin typeface="Times New Roman" panose="02020603050405020304" pitchFamily="18" charset="0"/>
                <a:ea typeface="+mn-ea"/>
                <a:cs typeface="Times New Roman" panose="02020603050405020304" pitchFamily="18" charset="0"/>
              </a:rPr>
              <a:t>）和小端（</a:t>
            </a:r>
            <a:r>
              <a:rPr lang="en-US" altLang="zh-CN" sz="2200" b="0" dirty="0">
                <a:latin typeface="Times New Roman" panose="02020603050405020304" pitchFamily="18" charset="0"/>
                <a:ea typeface="+mn-ea"/>
                <a:cs typeface="Times New Roman" panose="02020603050405020304" pitchFamily="18" charset="0"/>
              </a:rPr>
              <a:t>Little-endian</a:t>
            </a:r>
            <a:r>
              <a:rPr lang="zh-CN" altLang="en-US" sz="2200" b="0" dirty="0">
                <a:latin typeface="Times New Roman" panose="02020603050405020304" pitchFamily="18" charset="0"/>
                <a:ea typeface="+mn-ea"/>
                <a:cs typeface="Times New Roman" panose="02020603050405020304" pitchFamily="18" charset="0"/>
              </a:rPr>
              <a:t>）两种存储模式，同时还支持混合大小端模式（既有大端模式也有小端模式）和非对齐数据访问。可以通过硬件的方式设置（没有提供软件的方式）端模式。</a:t>
            </a:r>
            <a:endParaRPr lang="zh-CN" altLang="en-US" sz="2200" b="0" dirty="0">
              <a:latin typeface="Times New Roman" panose="02020603050405020304" pitchFamily="18" charset="0"/>
              <a:ea typeface="+mn-ea"/>
              <a:cs typeface="Times New Roman" panose="02020603050405020304" pitchFamily="18" charset="0"/>
            </a:endParaRPr>
          </a:p>
        </p:txBody>
      </p:sp>
      <p:sp>
        <p:nvSpPr>
          <p:cNvPr id="118788" name="矩形 1"/>
          <p:cNvSpPr>
            <a:spLocks noChangeArrowheads="1"/>
          </p:cNvSpPr>
          <p:nvPr/>
        </p:nvSpPr>
        <p:spPr bwMode="auto">
          <a:xfrm>
            <a:off x="261765" y="2997039"/>
            <a:ext cx="8118649" cy="92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ClrTx/>
              <a:buFontTx/>
              <a:buNone/>
            </a:pPr>
            <a:r>
              <a:rPr lang="zh-CN" altLang="en-US" sz="2200" b="0" dirty="0">
                <a:solidFill>
                  <a:srgbClr val="0070C0"/>
                </a:solidFill>
                <a:latin typeface="Times New Roman" panose="02020603050405020304" pitchFamily="18" charset="0"/>
                <a:ea typeface="+mn-ea"/>
                <a:cs typeface="Times New Roman" panose="02020603050405020304" pitchFamily="18" charset="0"/>
              </a:rPr>
              <a:t>大端模式</a:t>
            </a:r>
            <a:r>
              <a:rPr lang="zh-CN" altLang="en-US" sz="2200" b="0" dirty="0">
                <a:latin typeface="Times New Roman" panose="02020603050405020304" pitchFamily="18" charset="0"/>
                <a:ea typeface="+mn-ea"/>
                <a:cs typeface="Times New Roman" panose="02020603050405020304" pitchFamily="18" charset="0"/>
              </a:rPr>
              <a:t>是被存放字数据的高字节存储在存储系统的低地址中，而被存放的字数据的低字节则存放在存储系统的高地址中。</a:t>
            </a:r>
            <a:endParaRPr lang="en-US" altLang="zh-CN" sz="2200" b="0" dirty="0">
              <a:latin typeface="Times New Roman" panose="02020603050405020304" pitchFamily="18" charset="0"/>
              <a:ea typeface="+mn-ea"/>
              <a:cs typeface="Times New Roman" panose="02020603050405020304" pitchFamily="18" charset="0"/>
            </a:endParaRPr>
          </a:p>
        </p:txBody>
      </p:sp>
      <p:sp>
        <p:nvSpPr>
          <p:cNvPr id="118791" name="矩形 4"/>
          <p:cNvSpPr>
            <a:spLocks noChangeArrowheads="1"/>
          </p:cNvSpPr>
          <p:nvPr/>
        </p:nvSpPr>
        <p:spPr bwMode="auto">
          <a:xfrm>
            <a:off x="224913" y="4221088"/>
            <a:ext cx="8189069" cy="138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ClrTx/>
              <a:buNone/>
            </a:pPr>
            <a:r>
              <a:rPr lang="zh-CN" altLang="en-US" sz="2200" b="0" dirty="0">
                <a:solidFill>
                  <a:srgbClr val="0070C0"/>
                </a:solidFill>
                <a:latin typeface="Times New Roman" panose="02020603050405020304" pitchFamily="18" charset="0"/>
                <a:ea typeface="+mn-ea"/>
                <a:cs typeface="Times New Roman" panose="02020603050405020304" pitchFamily="18" charset="0"/>
              </a:rPr>
              <a:t>小端模式</a:t>
            </a:r>
            <a:r>
              <a:rPr lang="zh-CN" altLang="en-US" sz="2200" b="0" dirty="0">
                <a:latin typeface="Times New Roman" panose="02020603050405020304" pitchFamily="18" charset="0"/>
                <a:ea typeface="+mn-ea"/>
                <a:cs typeface="Times New Roman" panose="02020603050405020304" pitchFamily="18" charset="0"/>
              </a:rPr>
              <a:t>中，存储系统的低地址中存放的是被放字数据中的低字节内容，存储系统的高地址存放的是被存字数据中的高字节内容。</a:t>
            </a:r>
            <a:endParaRPr lang="zh-CN" altLang="en-US" sz="2200" b="0" dirty="0">
              <a:latin typeface="Times New Roman" panose="02020603050405020304" pitchFamily="18" charset="0"/>
              <a:ea typeface="+mn-ea"/>
              <a:cs typeface="Times New Roman" panose="02020603050405020304" pitchFamily="18" charset="0"/>
            </a:endParaRPr>
          </a:p>
        </p:txBody>
      </p:sp>
      <p:sp>
        <p:nvSpPr>
          <p:cNvPr id="118792" name="TextBox 5"/>
          <p:cNvSpPr txBox="1">
            <a:spLocks noChangeArrowheads="1"/>
          </p:cNvSpPr>
          <p:nvPr/>
        </p:nvSpPr>
        <p:spPr bwMode="auto">
          <a:xfrm>
            <a:off x="9385606" y="3017316"/>
            <a:ext cx="10985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200">
                <a:solidFill>
                  <a:srgbClr val="FF0000"/>
                </a:solidFill>
              </a:rPr>
              <a:t>高对低</a:t>
            </a:r>
            <a:endParaRPr lang="en-US" altLang="zh-CN" sz="2200">
              <a:solidFill>
                <a:srgbClr val="FF0000"/>
              </a:solidFill>
            </a:endParaRPr>
          </a:p>
          <a:p>
            <a:pPr eaLnBrk="1" hangingPunct="1">
              <a:spcBef>
                <a:spcPct val="0"/>
              </a:spcBef>
              <a:buClrTx/>
              <a:buFontTx/>
              <a:buNone/>
            </a:pPr>
            <a:r>
              <a:rPr lang="zh-CN" altLang="en-US" sz="2200">
                <a:solidFill>
                  <a:srgbClr val="FF0000"/>
                </a:solidFill>
              </a:rPr>
              <a:t>低对高</a:t>
            </a:r>
            <a:endParaRPr lang="zh-CN" altLang="en-US" sz="2200">
              <a:solidFill>
                <a:srgbClr val="FF0000"/>
              </a:solidFill>
            </a:endParaRPr>
          </a:p>
        </p:txBody>
      </p:sp>
      <p:sp>
        <p:nvSpPr>
          <p:cNvPr id="118793" name="TextBox 8"/>
          <p:cNvSpPr txBox="1">
            <a:spLocks noChangeArrowheads="1"/>
          </p:cNvSpPr>
          <p:nvPr/>
        </p:nvSpPr>
        <p:spPr bwMode="auto">
          <a:xfrm>
            <a:off x="9408368" y="4365104"/>
            <a:ext cx="10985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200" dirty="0">
                <a:solidFill>
                  <a:srgbClr val="FF0000"/>
                </a:solidFill>
              </a:rPr>
              <a:t>低对低</a:t>
            </a:r>
            <a:endParaRPr lang="en-US" altLang="zh-CN" sz="2200" dirty="0">
              <a:solidFill>
                <a:srgbClr val="FF0000"/>
              </a:solidFill>
            </a:endParaRPr>
          </a:p>
          <a:p>
            <a:pPr eaLnBrk="1" hangingPunct="1">
              <a:spcBef>
                <a:spcPct val="0"/>
              </a:spcBef>
              <a:buClrTx/>
              <a:buFontTx/>
              <a:buNone/>
            </a:pPr>
            <a:r>
              <a:rPr lang="zh-CN" altLang="en-US" sz="2200" dirty="0">
                <a:solidFill>
                  <a:srgbClr val="FF0000"/>
                </a:solidFill>
              </a:rPr>
              <a:t>高对高</a:t>
            </a:r>
            <a:endParaRPr lang="zh-CN" altLang="en-US" sz="2200" dirty="0">
              <a:solidFill>
                <a:srgbClr val="FF0000"/>
              </a:solidFill>
            </a:endParaRPr>
          </a:p>
        </p:txBody>
      </p:sp>
      <p:cxnSp>
        <p:nvCxnSpPr>
          <p:cNvPr id="118794" name="直接箭头连接符 7"/>
          <p:cNvCxnSpPr>
            <a:cxnSpLocks noChangeShapeType="1"/>
            <a:stCxn id="118792" idx="1"/>
          </p:cNvCxnSpPr>
          <p:nvPr/>
        </p:nvCxnSpPr>
        <p:spPr bwMode="auto">
          <a:xfrm flipH="1" flipV="1">
            <a:off x="8501370" y="3403079"/>
            <a:ext cx="884237" cy="0"/>
          </a:xfrm>
          <a:prstGeom prst="straightConnector1">
            <a:avLst/>
          </a:prstGeom>
          <a:noFill/>
          <a:ln w="28575">
            <a:solidFill>
              <a:srgbClr val="FF0000"/>
            </a:solidFill>
            <a:round/>
            <a:tailEnd type="arrow" w="med" len="med"/>
          </a:ln>
          <a:extLst>
            <a:ext uri="{909E8E84-426E-40DD-AFC4-6F175D3DCCD1}">
              <a14:hiddenFill xmlns:a14="http://schemas.microsoft.com/office/drawing/2010/main">
                <a:noFill/>
              </a14:hiddenFill>
            </a:ext>
          </a:extLst>
        </p:spPr>
      </p:cxnSp>
      <p:cxnSp>
        <p:nvCxnSpPr>
          <p:cNvPr id="118795" name="直接箭头连接符 11"/>
          <p:cNvCxnSpPr>
            <a:cxnSpLocks noChangeShapeType="1"/>
          </p:cNvCxnSpPr>
          <p:nvPr/>
        </p:nvCxnSpPr>
        <p:spPr bwMode="auto">
          <a:xfrm flipH="1" flipV="1">
            <a:off x="8524132" y="4750867"/>
            <a:ext cx="884237" cy="0"/>
          </a:xfrm>
          <a:prstGeom prst="straightConnector1">
            <a:avLst/>
          </a:prstGeom>
          <a:noFill/>
          <a:ln w="28575">
            <a:solidFill>
              <a:srgbClr val="FF0000"/>
            </a:solidFill>
            <a:round/>
            <a:tailEnd type="arrow" w="med" len="med"/>
          </a:ln>
          <a:extLst>
            <a:ext uri="{909E8E84-426E-40DD-AFC4-6F175D3DCCD1}">
              <a14:hiddenFill xmlns:a14="http://schemas.microsoft.com/office/drawing/2010/main">
                <a:noFill/>
              </a14:hiddenFill>
            </a:ext>
          </a:extLst>
        </p:spPr>
      </p:cxn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44F64ED-7198-440A-A708-58A906C25586}"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a:t>
            </a:r>
            <a:endParaRPr lang="zh-CN" altLang="en-US" kern="0" dirty="0">
              <a:solidFill>
                <a:srgbClr val="FF0000"/>
              </a:solidFill>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63952" y="1872660"/>
            <a:ext cx="301942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0" name="矩形 2"/>
          <p:cNvSpPr>
            <a:spLocks noChangeArrowheads="1"/>
          </p:cNvSpPr>
          <p:nvPr/>
        </p:nvSpPr>
        <p:spPr bwMode="auto">
          <a:xfrm>
            <a:off x="1175662" y="2278108"/>
            <a:ext cx="37385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200" b="0" dirty="0"/>
              <a:t>例如，一个</a:t>
            </a:r>
            <a:r>
              <a:rPr lang="en-US" altLang="zh-CN" sz="2200" b="0" dirty="0"/>
              <a:t>32</a:t>
            </a:r>
            <a:r>
              <a:rPr lang="zh-CN" altLang="en-US" sz="2200" b="0" dirty="0"/>
              <a:t>位的字数据</a:t>
            </a:r>
            <a:endParaRPr lang="en-US" altLang="zh-CN" sz="2200" b="0" dirty="0"/>
          </a:p>
          <a:p>
            <a:pPr eaLnBrk="1" hangingPunct="1">
              <a:spcBef>
                <a:spcPct val="0"/>
              </a:spcBef>
              <a:buClrTx/>
              <a:buFontTx/>
              <a:buNone/>
            </a:pPr>
            <a:r>
              <a:rPr lang="en-US" altLang="zh-CN" sz="2200" b="0" dirty="0"/>
              <a:t>           0x12345678</a:t>
            </a:r>
            <a:endParaRPr lang="zh-CN" altLang="en-US"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44F64ED-7198-440A-A708-58A906C25586}" type="slidenum">
              <a:rPr lang="zh-CN" altLang="en-US" smtClean="0">
                <a:solidFill>
                  <a:srgbClr val="FF3300"/>
                </a:solidFill>
                <a:latin typeface="Times New Roman" panose="02020603050405020304" pitchFamily="18" charset="0"/>
              </a:rPr>
            </a:fld>
            <a:endParaRPr lang="zh-CN" altLang="en-US">
              <a:solidFill>
                <a:srgbClr val="FF3300"/>
              </a:solidFill>
              <a:latin typeface="Times New Roman" panose="02020603050405020304" pitchFamily="18" charset="0"/>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嵌入式处理器</a:t>
            </a:r>
            <a:r>
              <a:rPr lang="en-US" altLang="zh-CN" kern="0" dirty="0"/>
              <a:t>—Cortex-A8</a:t>
            </a:r>
            <a:r>
              <a:rPr lang="zh-CN" altLang="en-US" kern="0" dirty="0"/>
              <a:t>存储器管理</a:t>
            </a:r>
            <a:endParaRPr lang="zh-CN" altLang="en-US" kern="0" dirty="0">
              <a:solidFill>
                <a:srgbClr val="FF0000"/>
              </a:solidFill>
            </a:endParaRPr>
          </a:p>
        </p:txBody>
      </p:sp>
    </p:spTree>
  </p:cSld>
  <p:clrMapOvr>
    <a:masterClrMapping/>
  </p:clrMapOvr>
  <p:transition/>
</p:sld>
</file>

<file path=ppt/tags/tag1.xml><?xml version="1.0" encoding="utf-8"?>
<p:tagLst xmlns:p="http://schemas.openxmlformats.org/presentationml/2006/main">
  <p:tag name="KSO_WM_UNIT_TABLE_BEAUTIFY" val="smartTable{b70b7edd-965f-44b3-9e5a-6b84eb1e04f6}"/>
</p:tagLst>
</file>

<file path=ppt/tags/tag2.xml><?xml version="1.0" encoding="utf-8"?>
<p:tagLst xmlns:p="http://schemas.openxmlformats.org/presentationml/2006/main">
  <p:tag name="KSO_WM_UNIT_TABLE_BEAUTIFY" val="smartTable{c25cb8e2-6754-49d9-a4a1-942df921389c}"/>
</p:tagLst>
</file>

<file path=ppt/tags/tag3.xml><?xml version="1.0" encoding="utf-8"?>
<p:tagLst xmlns:p="http://schemas.openxmlformats.org/presentationml/2006/main">
  <p:tag name="KSO_WM_UNIT_TABLE_BEAUTIFY" val="smartTable{b27bccb9-e0a0-4de1-a50a-22b0d6386062}"/>
</p:tagLst>
</file>

<file path=ppt/tags/tag4.xml><?xml version="1.0" encoding="utf-8"?>
<p:tagLst xmlns:p="http://schemas.openxmlformats.org/presentationml/2006/main">
  <p:tag name="KSO_WPP_MARK_KEY" val="a3691234-8f21-4884-97c9-90d1805f0d8c"/>
  <p:tag name="COMMONDATA" val="eyJoZGlkIjoiMjJkMzQ0MzM0NDA0YWU2ZjNmMzUyYTdlZDAzYmNkMTkifQ=="/>
</p:tagLst>
</file>

<file path=ppt/theme/theme1.xml><?xml version="1.0" encoding="utf-8"?>
<a:theme xmlns:a="http://schemas.openxmlformats.org/drawingml/2006/main" name="zxd01">
  <a:themeElements>
    <a:clrScheme name="空军工程大学电讯工程学院网络工程系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空军工程大学电讯工程学院网络工程系">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黑体" panose="02010609060101010101" pitchFamily="2" charset="-122"/>
          </a:defRPr>
        </a:defPPr>
      </a:lstStyle>
    </a:lnDef>
  </a:objectDefaults>
  <a:extraClrSchemeLst>
    <a:extraClrScheme>
      <a:clrScheme name="空军工程大学电讯工程学院网络工程系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空军工程大学电讯工程学院网络工程系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空军工程大学电讯工程学院网络工程系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空军工程大学电讯工程学院网络工程系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空军工程大学电讯工程学院网络工程系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空军工程大学电讯工程学院网络工程系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空军工程大学电讯工程学院网络工程系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空军工程大学电讯工程学院网络工程系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空军工程大学电讯工程学院网络工程系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空军工程大学电讯工程学院网络工程系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空军工程大学电讯工程学院网络工程系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空军工程大学电讯工程学院网络工程系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空军工程大学电讯工程学院网络工程系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30642</Words>
  <Application>WPS 演示</Application>
  <PresentationFormat>宽屏</PresentationFormat>
  <Paragraphs>1896</Paragraphs>
  <Slides>134</Slides>
  <Notes>7</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134</vt:i4>
      </vt:variant>
    </vt:vector>
  </HeadingPairs>
  <TitlesOfParts>
    <vt:vector size="153" baseType="lpstr">
      <vt:lpstr>Arial</vt:lpstr>
      <vt:lpstr>宋体</vt:lpstr>
      <vt:lpstr>Wingdings</vt:lpstr>
      <vt:lpstr>Tahoma</vt:lpstr>
      <vt:lpstr>黑体</vt:lpstr>
      <vt:lpstr>Times New Roman</vt:lpstr>
      <vt:lpstr>华文楷体</vt:lpstr>
      <vt:lpstr>微软雅黑</vt:lpstr>
      <vt:lpstr>Calibri</vt:lpstr>
      <vt:lpstr>楷体_GB2312</vt:lpstr>
      <vt:lpstr>新宋体</vt:lpstr>
      <vt:lpstr>Arial Unicode MS</vt:lpstr>
      <vt:lpstr>楷体</vt:lpstr>
      <vt:lpstr>-apple-system</vt:lpstr>
      <vt:lpstr>Segoe Print</vt:lpstr>
      <vt:lpstr>Symbol</vt:lpstr>
      <vt:lpstr>Wingdings 2</vt:lpstr>
      <vt:lpstr>Wingdings</vt:lpstr>
      <vt:lpstr>zxd01</vt:lpstr>
      <vt:lpstr>上节回顾</vt:lpstr>
      <vt:lpstr>第2章 嵌入式处理器</vt:lpstr>
      <vt:lpstr>本节要求</vt:lpstr>
      <vt:lpstr>PowerPoint 演示文稿</vt:lpstr>
      <vt:lpstr>微处理器</vt:lpstr>
      <vt:lpstr>PowerPoint 演示文稿</vt:lpstr>
      <vt:lpstr>PowerPoint 演示文稿</vt:lpstr>
      <vt:lpstr>PowerPoint 演示文稿</vt:lpstr>
      <vt:lpstr>CISC与RISC</vt:lpstr>
      <vt:lpstr>PowerPoint 演示文稿</vt:lpstr>
      <vt:lpstr>PowerPoint 演示文稿</vt:lpstr>
      <vt:lpstr>PowerPoint 演示文稿</vt:lpstr>
      <vt:lpstr> </vt:lpstr>
      <vt:lpstr>PowerPoint 演示文稿</vt:lpstr>
      <vt:lpstr>1) 嵌入式微控制器 (Micro Controller Unit)</vt:lpstr>
      <vt:lpstr> </vt:lpstr>
      <vt:lpstr> </vt:lpstr>
      <vt:lpstr>2) 嵌入式微处理器(Micro Processor Unit)</vt:lpstr>
      <vt:lpstr> </vt:lpstr>
      <vt:lpstr>3) 嵌入式DSP (Digital Signal Processor )</vt:lpstr>
      <vt:lpstr>4) 嵌入式片上系统 (System on Chip )</vt:lpstr>
      <vt:lpstr> </vt:lpstr>
      <vt:lpstr> </vt:lpstr>
      <vt:lpstr>1）ARM处理器</vt:lpstr>
      <vt:lpstr>1）ARM处理器</vt:lpstr>
      <vt:lpstr>2）PowerPC处理器</vt:lpstr>
      <vt:lpstr>3） MIPS处理器 </vt:lpstr>
      <vt:lpstr>4） Sparc处理器  </vt:lpstr>
      <vt:lpstr>5）龙芯系列处理器  </vt:lpstr>
      <vt:lpstr>PowerPoint 演示文稿</vt:lpstr>
      <vt:lpstr> </vt:lpstr>
      <vt:lpstr> </vt:lpstr>
      <vt:lpstr>ARM授权简介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 ARM V9</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ARM7TDMI指令流水线</vt:lpstr>
      <vt:lpstr>ARM9TDMI指令流水线</vt:lpstr>
      <vt:lpstr>理想的3级流水线（ARM7TDMI:无访存操作） </vt:lpstr>
      <vt:lpstr>ARM的LDR流水线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www.rin9.com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朱旭东</dc:creator>
  <cp:lastModifiedBy>梨子串桃子</cp:lastModifiedBy>
  <cp:revision>348</cp:revision>
  <dcterms:created xsi:type="dcterms:W3CDTF">2015-07-02T05:28:00Z</dcterms:created>
  <dcterms:modified xsi:type="dcterms:W3CDTF">2024-12-10T12:11:54Z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8132AB59BD534D22BD7981605C379559_13</vt:lpwstr>
  </property>
</Properties>
</file>