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18"/>
  </p:handoutMasterIdLst>
  <p:sldIdLst>
    <p:sldId id="341" r:id="rId3"/>
    <p:sldId id="994" r:id="rId5"/>
    <p:sldId id="1335" r:id="rId6"/>
    <p:sldId id="1333" r:id="rId7"/>
    <p:sldId id="687" r:id="rId8"/>
    <p:sldId id="804" r:id="rId9"/>
    <p:sldId id="805" r:id="rId10"/>
    <p:sldId id="810" r:id="rId11"/>
    <p:sldId id="808" r:id="rId12"/>
    <p:sldId id="813" r:id="rId13"/>
    <p:sldId id="693" r:id="rId14"/>
    <p:sldId id="815" r:id="rId15"/>
    <p:sldId id="696" r:id="rId16"/>
    <p:sldId id="817" r:id="rId17"/>
    <p:sldId id="1186" r:id="rId18"/>
    <p:sldId id="819" r:id="rId19"/>
    <p:sldId id="820" r:id="rId20"/>
    <p:sldId id="822" r:id="rId21"/>
    <p:sldId id="823" r:id="rId22"/>
    <p:sldId id="698" r:id="rId23"/>
    <p:sldId id="825" r:id="rId24"/>
    <p:sldId id="826" r:id="rId25"/>
    <p:sldId id="1334" r:id="rId26"/>
    <p:sldId id="830" r:id="rId27"/>
    <p:sldId id="714" r:id="rId28"/>
    <p:sldId id="833" r:id="rId29"/>
    <p:sldId id="993" r:id="rId30"/>
    <p:sldId id="1336" r:id="rId31"/>
    <p:sldId id="838" r:id="rId32"/>
    <p:sldId id="835" r:id="rId33"/>
    <p:sldId id="842" r:id="rId34"/>
    <p:sldId id="843" r:id="rId35"/>
    <p:sldId id="845" r:id="rId36"/>
    <p:sldId id="847" r:id="rId37"/>
    <p:sldId id="848" r:id="rId38"/>
    <p:sldId id="1004" r:id="rId39"/>
    <p:sldId id="1006" r:id="rId40"/>
    <p:sldId id="850" r:id="rId41"/>
    <p:sldId id="987" r:id="rId42"/>
    <p:sldId id="427" r:id="rId43"/>
    <p:sldId id="428" r:id="rId44"/>
    <p:sldId id="1115" r:id="rId45"/>
    <p:sldId id="1002" r:id="rId46"/>
    <p:sldId id="989" r:id="rId47"/>
    <p:sldId id="990" r:id="rId48"/>
    <p:sldId id="991" r:id="rId49"/>
    <p:sldId id="854" r:id="rId50"/>
    <p:sldId id="855" r:id="rId51"/>
    <p:sldId id="718" r:id="rId52"/>
    <p:sldId id="856" r:id="rId53"/>
    <p:sldId id="724" r:id="rId54"/>
    <p:sldId id="731" r:id="rId55"/>
    <p:sldId id="732" r:id="rId56"/>
    <p:sldId id="859" r:id="rId57"/>
    <p:sldId id="862" r:id="rId58"/>
    <p:sldId id="864" r:id="rId59"/>
    <p:sldId id="865" r:id="rId60"/>
    <p:sldId id="866" r:id="rId61"/>
    <p:sldId id="867" r:id="rId62"/>
    <p:sldId id="870" r:id="rId63"/>
    <p:sldId id="734" r:id="rId64"/>
    <p:sldId id="872" r:id="rId65"/>
    <p:sldId id="738" r:id="rId66"/>
    <p:sldId id="873" r:id="rId67"/>
    <p:sldId id="938" r:id="rId68"/>
    <p:sldId id="1282" r:id="rId69"/>
    <p:sldId id="1283" r:id="rId70"/>
    <p:sldId id="940" r:id="rId71"/>
    <p:sldId id="941" r:id="rId72"/>
    <p:sldId id="942" r:id="rId73"/>
    <p:sldId id="944" r:id="rId74"/>
    <p:sldId id="874" r:id="rId75"/>
    <p:sldId id="875" r:id="rId76"/>
    <p:sldId id="876" r:id="rId77"/>
    <p:sldId id="952" r:id="rId78"/>
    <p:sldId id="954" r:id="rId79"/>
    <p:sldId id="972" r:id="rId80"/>
    <p:sldId id="955" r:id="rId81"/>
    <p:sldId id="956" r:id="rId82"/>
    <p:sldId id="957" r:id="rId83"/>
    <p:sldId id="958" r:id="rId84"/>
    <p:sldId id="960" r:id="rId85"/>
    <p:sldId id="1331" r:id="rId86"/>
    <p:sldId id="879" r:id="rId87"/>
    <p:sldId id="880" r:id="rId88"/>
    <p:sldId id="881" r:id="rId89"/>
    <p:sldId id="882" r:id="rId90"/>
    <p:sldId id="883" r:id="rId91"/>
    <p:sldId id="884" r:id="rId92"/>
    <p:sldId id="885" r:id="rId93"/>
    <p:sldId id="887" r:id="rId94"/>
    <p:sldId id="1332" r:id="rId95"/>
    <p:sldId id="894" r:id="rId96"/>
    <p:sldId id="889" r:id="rId97"/>
    <p:sldId id="896" r:id="rId98"/>
    <p:sldId id="899" r:id="rId99"/>
    <p:sldId id="898" r:id="rId100"/>
    <p:sldId id="900" r:id="rId101"/>
    <p:sldId id="902" r:id="rId102"/>
    <p:sldId id="904" r:id="rId103"/>
    <p:sldId id="905" r:id="rId104"/>
    <p:sldId id="907" r:id="rId105"/>
    <p:sldId id="908" r:id="rId106"/>
    <p:sldId id="933" r:id="rId107"/>
    <p:sldId id="911" r:id="rId108"/>
    <p:sldId id="913" r:id="rId109"/>
    <p:sldId id="995" r:id="rId110"/>
    <p:sldId id="996" r:id="rId111"/>
    <p:sldId id="997" r:id="rId112"/>
    <p:sldId id="1000" r:id="rId113"/>
    <p:sldId id="1001" r:id="rId114"/>
    <p:sldId id="998" r:id="rId115"/>
    <p:sldId id="999" r:id="rId116"/>
    <p:sldId id="915" r:id="rId117"/>
  </p:sldIdLst>
  <p:sldSz cx="12192000" cy="6858000"/>
  <p:notesSz cx="6858000" cy="9144000"/>
  <p:custDataLst>
    <p:tags r:id="rId122"/>
  </p:custDataLst>
  <p:defaultTextStyle>
    <a:defPPr>
      <a:defRPr lang="zh-CN"/>
    </a:defPPr>
    <a:lvl1pPr algn="l" rtl="0" eaLnBrk="0" fontAlgn="base" hangingPunct="0">
      <a:spcBef>
        <a:spcPct val="0"/>
      </a:spcBef>
      <a:spcAft>
        <a:spcPct val="0"/>
      </a:spcAft>
      <a:defRPr sz="32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32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32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32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32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32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32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32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32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1" userDrawn="1">
          <p15:clr>
            <a:srgbClr val="A4A3A4"/>
          </p15:clr>
        </p15:guide>
        <p15:guide id="2" pos="3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2994"/>
    <a:srgbClr val="CCFF66"/>
    <a:srgbClr val="FF75BA"/>
    <a:srgbClr val="060606"/>
    <a:srgbClr val="FFFF00"/>
    <a:srgbClr val="CCFF33"/>
    <a:srgbClr val="DEFF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9754" autoAdjust="0"/>
  </p:normalViewPr>
  <p:slideViewPr>
    <p:cSldViewPr showGuides="1">
      <p:cViewPr varScale="1">
        <p:scale>
          <a:sx n="90" d="100"/>
          <a:sy n="90" d="100"/>
        </p:scale>
        <p:origin x="100" y="252"/>
      </p:cViewPr>
      <p:guideLst>
        <p:guide orient="horz" pos="2131"/>
        <p:guide pos="38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266" y="-102"/>
      </p:cViewPr>
      <p:guideLst>
        <p:guide orient="horz" pos="2841"/>
        <p:guide pos="217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gs" Target="tags/tag12.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9.xml"/><Relationship Id="rId119" Type="http://schemas.openxmlformats.org/officeDocument/2006/relationships/presProps" Target="presProps.xml"/><Relationship Id="rId118" Type="http://schemas.openxmlformats.org/officeDocument/2006/relationships/handoutMaster" Target="handoutMasters/handoutMaster1.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b="0">
                <a:latin typeface="Times New Roman" panose="02020603050405020304" pitchFamily="18" charset="0"/>
              </a:defRPr>
            </a:lvl1pPr>
          </a:lstStyle>
          <a:p>
            <a:pPr>
              <a:defRPr/>
            </a:pPr>
            <a:fld id="{9D40BFF9-628D-48C2-A4A8-A7074481EDFC}"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b="0">
                <a:latin typeface="Times New Roman" panose="02020603050405020304" pitchFamily="18" charset="0"/>
              </a:defRPr>
            </a:lvl1pPr>
          </a:lstStyle>
          <a:p>
            <a:pPr>
              <a:defRPr/>
            </a:pPr>
            <a:fld id="{C1AF00DA-1190-4D6D-923A-42DB02F4E69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中断服务程序建立任务，如果任务因为不满足某些条件而阻塞，会导致</a:t>
            </a:r>
            <a:r>
              <a:rPr lang="en-US" altLang="zh-CN"/>
              <a:t>ISR</a:t>
            </a:r>
            <a:r>
              <a:rPr lang="zh-CN" altLang="en-US"/>
              <a:t>被阻塞</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sym typeface="+mn-ea"/>
              </a:rPr>
              <a:t>OSTimeDlyResume</a:t>
            </a:r>
            <a:r>
              <a:rPr lang="en-US" altLang="zh-CN" dirty="0">
                <a:sym typeface="+mn-ea"/>
              </a:rPr>
              <a:t>() </a:t>
            </a:r>
            <a:r>
              <a:rPr lang="zh-CN" altLang="en-US" dirty="0">
                <a:sym typeface="+mn-ea"/>
              </a:rPr>
              <a:t>停止一个任务的延时状态</a:t>
            </a:r>
            <a:endParaRPr lang="zh-CN" altLang="en-US" dirty="0">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fr-FR" altLang="zh-CN" dirty="0">
                <a:solidFill>
                  <a:srgbClr val="FF0000"/>
                </a:solidFill>
                <a:sym typeface="+mn-ea"/>
              </a:rPr>
              <a:t> OSEventType</a:t>
            </a:r>
            <a:r>
              <a:rPr lang="zh-CN" altLang="fr-FR" dirty="0">
                <a:solidFill>
                  <a:srgbClr val="FF0000"/>
                </a:solidFill>
                <a:sym typeface="+mn-ea"/>
              </a:rPr>
              <a:t>表明可能是信号量、互斥信号量、消息队列、消息邮箱；</a:t>
            </a:r>
            <a:endParaRPr lang="zh-CN" altLang="fr-FR" dirty="0">
              <a:solidFill>
                <a:srgbClr val="FF0000"/>
              </a:solidFill>
              <a:sym typeface="+mn-ea"/>
            </a:endParaRPr>
          </a:p>
          <a:p>
            <a:r>
              <a:rPr lang="en-US" altLang="zh-CN" dirty="0">
                <a:solidFill>
                  <a:srgbClr val="FF0000"/>
                </a:solidFill>
                <a:sym typeface="+mn-ea"/>
              </a:rPr>
              <a:t>OSEventGrp</a:t>
            </a:r>
            <a:r>
              <a:rPr lang="zh-CN" altLang="en-US" dirty="0">
                <a:solidFill>
                  <a:srgbClr val="FF0000"/>
                </a:solidFill>
                <a:sym typeface="+mn-ea"/>
              </a:rPr>
              <a:t>和</a:t>
            </a:r>
            <a:r>
              <a:rPr lang="en-US" altLang="zh-CN" dirty="0">
                <a:solidFill>
                  <a:srgbClr val="FF0000"/>
                </a:solidFill>
                <a:sym typeface="+mn-ea"/>
              </a:rPr>
              <a:t>OSEventTbl</a:t>
            </a:r>
            <a:r>
              <a:rPr lang="zh-CN" altLang="en-US" dirty="0">
                <a:solidFill>
                  <a:srgbClr val="FF0000"/>
                </a:solidFill>
                <a:sym typeface="+mn-ea"/>
              </a:rPr>
              <a:t>原理与就绪表完全一致，方便事件控制块快速找出优先级最高的任务，使最高优先级任务脱离阻塞（等待时间发生）状态，比如信号量计数值增加，最高优先级任务就绪</a:t>
            </a:r>
            <a:endParaRPr lang="en-US" altLang="zh-CN" dirty="0">
              <a:solidFill>
                <a:srgbClr val="FF0000"/>
              </a:solidFill>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a:t>
            </a:r>
            <a:r>
              <a:rPr lang="en-US" altLang="zh-CN"/>
              <a:t>OSFlagNodeFlags</a:t>
            </a:r>
            <a:r>
              <a:rPr lang="zh-CN" altLang="en-US"/>
              <a:t>（这里是</a:t>
            </a:r>
            <a:r>
              <a:rPr lang="en-US" altLang="zh-CN"/>
              <a:t>10100010</a:t>
            </a:r>
            <a:r>
              <a:rPr lang="zh-CN" altLang="en-US"/>
              <a:t>）表示过滤器，意思是这个任务只关注位数为</a:t>
            </a:r>
            <a:r>
              <a:rPr lang="en-US" altLang="zh-CN"/>
              <a:t>1</a:t>
            </a:r>
            <a:r>
              <a:rPr lang="zh-CN" altLang="en-US"/>
              <a:t>处的事件。并且，这里是</a:t>
            </a:r>
            <a:r>
              <a:rPr lang="en-US" altLang="zh-CN"/>
              <a:t>OS_FLAG_CLR_ALL</a:t>
            </a:r>
            <a:r>
              <a:rPr lang="zh-CN" altLang="en-US"/>
              <a:t>的</a:t>
            </a:r>
            <a:r>
              <a:rPr lang="en-US" altLang="zh-CN"/>
              <a:t>OSFlagNodeWaitType</a:t>
            </a:r>
            <a:r>
              <a:rPr lang="zh-CN" altLang="en-US"/>
              <a:t>，意味着此时</a:t>
            </a:r>
            <a:r>
              <a:rPr lang="en-US" altLang="zh-CN"/>
              <a:t>OSFlagFlags</a:t>
            </a:r>
            <a:r>
              <a:rPr lang="zh-CN" altLang="en-US"/>
              <a:t>的</a:t>
            </a:r>
            <a:r>
              <a:rPr lang="en-US" altLang="zh-CN"/>
              <a:t>01010010</a:t>
            </a:r>
            <a:r>
              <a:rPr lang="zh-CN" altLang="en-US"/>
              <a:t>变为</a:t>
            </a:r>
            <a:r>
              <a:rPr lang="en-US" altLang="zh-CN"/>
              <a:t>01010000</a:t>
            </a:r>
            <a:r>
              <a:rPr lang="zh-CN" altLang="en-US"/>
              <a:t>才使得当前任务可以结束等待，因为此时它关心的所有事件都已经被置</a:t>
            </a:r>
            <a:r>
              <a:rPr lang="en-US" altLang="zh-CN"/>
              <a:t>0</a:t>
            </a:r>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OSMemAddr 是指向内存分区起始地址的指针，它在建立内存分区OSMemCreate时被初始化，在此之后就不能更改</a:t>
            </a:r>
            <a:endParaRPr lang="zh-CN" altLang="en-US"/>
          </a:p>
          <a:p>
            <a:r>
              <a:rPr lang="zh-CN" altLang="en-US"/>
              <a:t>OSMemFreeList 是指向下一个内存空闲内存控制块</a:t>
            </a:r>
            <a:r>
              <a:rPr lang="en-US" altLang="zh-CN"/>
              <a:t>OS_MEM</a:t>
            </a:r>
            <a:r>
              <a:rPr lang="zh-CN" altLang="en-US"/>
              <a:t>或下一个空闲内存块的指针，具体含义要根据内存分区是否已经建立来决定</a:t>
            </a:r>
            <a:endParaRPr lang="zh-CN" altLang="en-US"/>
          </a:p>
          <a:p>
            <a:r>
              <a:rPr lang="zh-CN" altLang="en-US"/>
              <a:t>OSMemBlkSize 是内存分区中内存块的大小，是用户建立该内存分区时指定的</a:t>
            </a:r>
            <a:endParaRPr lang="zh-CN" altLang="en-US"/>
          </a:p>
          <a:p>
            <a:r>
              <a:rPr lang="fr-FR" altLang="zh-CN" dirty="0">
                <a:sym typeface="+mn-ea"/>
              </a:rPr>
              <a:t> OSMemNBlks</a:t>
            </a:r>
            <a:r>
              <a:rPr lang="zh-CN" altLang="fr-FR" dirty="0">
                <a:sym typeface="+mn-ea"/>
              </a:rPr>
              <a:t>是当前内存分区中的内存块总数</a:t>
            </a:r>
            <a:endParaRPr lang="zh-CN" altLang="en-US"/>
          </a:p>
          <a:p>
            <a:r>
              <a:rPr lang="zh-CN" altLang="en-US"/>
              <a:t>OSMemNFree是内存分区中当前可以使用的空闲内存块数量</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fr-FR" altLang="zh-CN" dirty="0">
                <a:sym typeface="+mn-ea"/>
              </a:rPr>
              <a:t>OS_TaskIdle()</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fr-FR" altLang="zh-CN" dirty="0">
                <a:sym typeface="+mn-ea"/>
              </a:rPr>
              <a:t>OS_TaskIdle()</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1.int</a:t>
            </a:r>
            <a:r>
              <a:rPr lang="zh-CN" altLang="en-US"/>
              <a:t>不同，所以有的时候需要将</a:t>
            </a:r>
            <a:r>
              <a:rPr lang="en-US" altLang="zh-CN"/>
              <a:t> int </a:t>
            </a:r>
            <a:r>
              <a:rPr lang="zh-CN" altLang="en-US"/>
              <a:t>的宏定义为</a:t>
            </a:r>
            <a:r>
              <a:rPr lang="en-US" altLang="zh-CN"/>
              <a:t>INT_16</a:t>
            </a:r>
            <a:r>
              <a:rPr lang="zh-CN" altLang="en-US"/>
              <a:t>，有时定义为</a:t>
            </a:r>
            <a:r>
              <a:rPr lang="en-US" altLang="zh-CN"/>
              <a:t>INT_32</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不可重入（non-reentrant）函数不能由超过一个任务所共享，除非能确保函数的互斥 （或者使用信号量，或者在代码的关键部分禁用中断）。</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该表的每个元素的值，就是当前</a:t>
            </a:r>
            <a:r>
              <a:rPr lang="en-US" altLang="zh-CN"/>
              <a:t>OSRdyGroup</a:t>
            </a:r>
            <a:r>
              <a:rPr lang="zh-CN" altLang="en-US"/>
              <a:t>值中，最低位</a:t>
            </a:r>
            <a:r>
              <a:rPr lang="en-US" altLang="zh-CN"/>
              <a:t>1</a:t>
            </a:r>
            <a:r>
              <a:rPr lang="zh-CN" altLang="en-US"/>
              <a:t>所在的索引值（</a:t>
            </a:r>
            <a:r>
              <a:rPr lang="en-US" altLang="zh-CN"/>
              <a:t>0~7</a:t>
            </a:r>
            <a:r>
              <a:rPr lang="zh-CN" altLang="en-US"/>
              <a:t>），因为越低的位数表示该优先级组的优先级越高。</a:t>
            </a:r>
            <a:endParaRPr lang="zh-CN" altLang="en-US"/>
          </a:p>
          <a:p>
            <a:r>
              <a:rPr lang="zh-CN" altLang="en-US"/>
              <a:t>例如，</a:t>
            </a:r>
            <a:r>
              <a:rPr lang="en-US" altLang="zh-CN"/>
              <a:t>0x50</a:t>
            </a:r>
            <a:r>
              <a:rPr lang="zh-CN" altLang="en-US"/>
              <a:t>转换为二进制是</a:t>
            </a:r>
            <a:r>
              <a:rPr lang="en-US" altLang="zh-CN"/>
              <a:t>01010000</a:t>
            </a:r>
            <a:r>
              <a:rPr lang="zh-CN" altLang="en-US"/>
              <a:t>，到了第</a:t>
            </a:r>
            <a:r>
              <a:rPr lang="en-US" altLang="zh-CN"/>
              <a:t>4</a:t>
            </a:r>
            <a:r>
              <a:rPr lang="zh-CN" altLang="en-US"/>
              <a:t>位（从第</a:t>
            </a:r>
            <a:r>
              <a:rPr lang="en-US" altLang="zh-CN"/>
              <a:t>0</a:t>
            </a:r>
            <a:r>
              <a:rPr lang="zh-CN" altLang="en-US"/>
              <a:t>位开始）第一次出现</a:t>
            </a:r>
            <a:r>
              <a:rPr lang="en-US" altLang="zh-CN"/>
              <a:t>1</a:t>
            </a:r>
            <a:r>
              <a:rPr lang="zh-CN" altLang="en-US"/>
              <a:t>，说明第四组有任务就绪，其优先级最高出现在第</a:t>
            </a:r>
            <a:r>
              <a:rPr lang="en-US" altLang="zh-CN"/>
              <a:t>4</a:t>
            </a:r>
            <a:r>
              <a:rPr lang="zh-CN" altLang="en-US"/>
              <a:t>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ChangeArrowheads="1" noTextEdit="1"/>
          </p:cNvSpPr>
          <p:nvPr>
            <p:ph type="sldImg"/>
          </p:nvPr>
        </p:nvSpPr>
        <p:spPr>
          <a:xfrm>
            <a:off x="381000" y="685800"/>
            <a:ext cx="6096000" cy="3429000"/>
          </a:xfrm>
        </p:spPr>
      </p:sp>
      <p:sp>
        <p:nvSpPr>
          <p:cNvPr id="11878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r>
              <a:rPr lang="en-US" altLang="zh-CN"/>
              <a:t>53</a:t>
            </a:r>
            <a:r>
              <a:rPr lang="zh-CN" altLang="en-US"/>
              <a:t>：第</a:t>
            </a:r>
            <a:r>
              <a:rPr lang="en-US" altLang="zh-CN"/>
              <a:t>6</a:t>
            </a:r>
            <a:r>
              <a:rPr lang="zh-CN" altLang="en-US"/>
              <a:t>组，</a:t>
            </a:r>
            <a:r>
              <a:rPr lang="en-US" altLang="zh-CN"/>
              <a:t>13</a:t>
            </a:r>
            <a:r>
              <a:rPr lang="zh-CN" altLang="en-US"/>
              <a:t>：第</a:t>
            </a:r>
            <a:r>
              <a:rPr lang="en-US" altLang="zh-CN"/>
              <a:t>1</a:t>
            </a:r>
            <a:r>
              <a:rPr lang="zh-CN" altLang="en-US"/>
              <a:t>组，</a:t>
            </a:r>
            <a:r>
              <a:rPr lang="en-US" altLang="zh-CN"/>
              <a:t>23</a:t>
            </a:r>
            <a:r>
              <a:rPr lang="zh-CN" altLang="en-US"/>
              <a:t>：第</a:t>
            </a:r>
            <a:r>
              <a:rPr lang="en-US" altLang="zh-CN"/>
              <a:t>2</a:t>
            </a:r>
            <a:r>
              <a:rPr lang="zh-CN" altLang="en-US"/>
              <a:t>组，</a:t>
            </a:r>
            <a:r>
              <a:rPr lang="en-US" altLang="zh-CN"/>
              <a:t>3</a:t>
            </a:r>
            <a:r>
              <a:rPr lang="zh-CN" altLang="en-US"/>
              <a:t>：第</a:t>
            </a:r>
            <a:r>
              <a:rPr lang="en-US" altLang="zh-CN"/>
              <a:t>0</a:t>
            </a:r>
            <a:r>
              <a:rPr lang="zh-CN" altLang="en-US"/>
              <a:t>组，</a:t>
            </a:r>
            <a:r>
              <a:rPr lang="en-US" altLang="zh-CN"/>
              <a:t>33</a:t>
            </a:r>
            <a:r>
              <a:rPr lang="zh-CN" altLang="en-US"/>
              <a:t>：第</a:t>
            </a:r>
            <a:r>
              <a:rPr lang="en-US" altLang="zh-CN"/>
              <a:t>4</a:t>
            </a:r>
            <a:r>
              <a:rPr lang="zh-CN" altLang="en-US"/>
              <a:t>组：所以</a:t>
            </a:r>
            <a:r>
              <a:rPr lang="en-US" altLang="zh-CN"/>
              <a:t>OSRdyGrp</a:t>
            </a:r>
            <a:r>
              <a:rPr lang="zh-CN" altLang="en-US"/>
              <a:t>的值为：</a:t>
            </a:r>
            <a:r>
              <a:rPr lang="en-US" altLang="zh-CN"/>
              <a:t>01010111</a:t>
            </a:r>
            <a:r>
              <a:rPr lang="zh-CN" altLang="en-US"/>
              <a:t>（</a:t>
            </a:r>
            <a:r>
              <a:rPr lang="en-US" altLang="zh-CN"/>
              <a:t>2</a:t>
            </a:r>
            <a:r>
              <a:rPr lang="zh-CN" altLang="en-US"/>
              <a:t>），</a:t>
            </a:r>
            <a:r>
              <a:rPr lang="en-US" altLang="zh-CN"/>
              <a:t>87</a:t>
            </a:r>
            <a:r>
              <a:rPr lang="zh-CN" altLang="en-US"/>
              <a:t>（</a:t>
            </a:r>
            <a:r>
              <a:rPr lang="en-US" altLang="zh-CN"/>
              <a:t>10</a:t>
            </a:r>
            <a:r>
              <a:rPr lang="zh-CN" altLang="en-US"/>
              <a:t>），</a:t>
            </a:r>
            <a:r>
              <a:rPr lang="en-US" altLang="zh-CN"/>
              <a:t>57</a:t>
            </a:r>
            <a:r>
              <a:rPr lang="zh-CN" altLang="en-US"/>
              <a:t>（</a:t>
            </a:r>
            <a:r>
              <a:rPr lang="en-US" altLang="zh-CN"/>
              <a:t>16</a:t>
            </a:r>
            <a:r>
              <a:rPr lang="zh-CN" altLang="en-US"/>
              <a:t>）。查表</a:t>
            </a:r>
            <a:r>
              <a:rPr lang="en-US" altLang="zh-CN"/>
              <a:t>OSUnMapTbl[87]</a:t>
            </a:r>
            <a:r>
              <a:rPr lang="zh-CN" altLang="en-US"/>
              <a:t>得到的值是</a:t>
            </a:r>
            <a:r>
              <a:rPr lang="en-US" altLang="zh-CN"/>
              <a:t>0</a:t>
            </a:r>
            <a:r>
              <a:rPr lang="zh-CN" altLang="en-US"/>
              <a:t>，表示第</a:t>
            </a:r>
            <a:r>
              <a:rPr lang="en-US" altLang="zh-CN"/>
              <a:t>0</a:t>
            </a:r>
            <a:r>
              <a:rPr lang="zh-CN" altLang="en-US"/>
              <a:t>组有任务进入就绪状态了。下面使用表</a:t>
            </a:r>
            <a:r>
              <a:rPr lang="en-US" altLang="zh-CN"/>
              <a:t>OSRdyTbl[]</a:t>
            </a:r>
            <a:r>
              <a:rPr lang="zh-CN" altLang="en-US"/>
              <a:t>了，第</a:t>
            </a:r>
            <a:r>
              <a:rPr lang="en-US" altLang="zh-CN"/>
              <a:t>0</a:t>
            </a:r>
            <a:r>
              <a:rPr lang="zh-CN" altLang="en-US"/>
              <a:t>组的状态是：只有优先级为</a:t>
            </a:r>
            <a:r>
              <a:rPr lang="en-US" altLang="zh-CN"/>
              <a:t>3</a:t>
            </a:r>
            <a:r>
              <a:rPr lang="zh-CN" altLang="en-US"/>
              <a:t>的一个任务进入就绪状态，所以</a:t>
            </a:r>
            <a:r>
              <a:rPr lang="en-US" altLang="zh-CN"/>
              <a:t>OSRdyTbl[0]</a:t>
            </a:r>
            <a:r>
              <a:rPr lang="zh-CN" altLang="en-US"/>
              <a:t>为：</a:t>
            </a:r>
            <a:r>
              <a:rPr lang="en-US" altLang="zh-CN"/>
              <a:t>00001000(2),8(10)</a:t>
            </a:r>
            <a:r>
              <a:rPr lang="zh-CN" altLang="en-US"/>
              <a:t>，查表</a:t>
            </a:r>
            <a:r>
              <a:rPr lang="en-US" altLang="zh-CN"/>
              <a:t>OSUnMapTbl[8]</a:t>
            </a:r>
            <a:r>
              <a:rPr lang="zh-CN" altLang="en-US"/>
              <a:t>，得到值为</a:t>
            </a:r>
            <a:r>
              <a:rPr lang="en-US" altLang="zh-CN"/>
              <a:t>3</a:t>
            </a:r>
            <a:r>
              <a:rPr lang="zh-CN" altLang="en-US"/>
              <a:t>。综合二者，得到（</a:t>
            </a:r>
            <a:r>
              <a:rPr lang="en-US" altLang="zh-CN"/>
              <a:t>0&lt;&lt;3</a:t>
            </a:r>
            <a:r>
              <a:rPr lang="zh-CN" altLang="en-US"/>
              <a:t>）＋</a:t>
            </a:r>
            <a:r>
              <a:rPr lang="en-US" altLang="zh-CN"/>
              <a:t>3</a:t>
            </a:r>
            <a:r>
              <a:rPr lang="zh-CN" altLang="en-US"/>
              <a:t>＝</a:t>
            </a:r>
            <a:r>
              <a:rPr lang="en-US" altLang="zh-CN"/>
              <a:t>3</a:t>
            </a:r>
            <a:r>
              <a:rPr lang="zh-CN" altLang="en-US"/>
              <a:t>，即当前就绪任务中，优先级最高的为</a:t>
            </a:r>
            <a:r>
              <a:rPr lang="en-US" altLang="zh-CN"/>
              <a:t>3</a:t>
            </a:r>
            <a:endParaRPr lang="en-US" altLang="zh-CN"/>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fld id="{83373230-A2C4-4B25-9751-CEDFCCB21AFB}" type="slidenum">
              <a:rPr lang="zh-CN" altLang="en-US" sz="1200" b="0" smtClean="0">
                <a:latin typeface="Times New Roman" panose="02020603050405020304" pitchFamily="18" charset="0"/>
              </a:rPr>
            </a:fld>
            <a:endParaRPr lang="zh-CN" altLang="en-US"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18250"/>
            <a:ext cx="1200151" cy="457200"/>
          </a:xfrm>
        </p:spPr>
        <p:txBody>
          <a:bodyPr/>
          <a:lstStyle>
            <a:lvl1pPr>
              <a:defRPr/>
            </a:lvl1pPr>
          </a:lstStyle>
          <a:p>
            <a:pPr>
              <a:defRPr/>
            </a:pPr>
            <a:fld id="{5328D9EC-6852-4676-AAA6-04C83746FD00}" type="slidenum">
              <a:rPr lang="zh-CN" altLang="en-US"/>
            </a:fld>
            <a:endParaRPr lang="zh-CN" alt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08725"/>
            <a:ext cx="1200151" cy="457200"/>
          </a:xfrm>
        </p:spPr>
        <p:txBody>
          <a:bodyPr/>
          <a:lstStyle>
            <a:lvl1pPr>
              <a:defRPr/>
            </a:lvl1pPr>
          </a:lstStyle>
          <a:p>
            <a:pPr>
              <a:defRPr/>
            </a:pPr>
            <a:fld id="{0CAD302D-6DC9-4C7C-9791-8B32521DD6F0}" type="slidenum">
              <a:rPr lang="zh-CN" altLang="en-US"/>
            </a:fld>
            <a:endParaRPr lang="zh-CN" altLang="en-US"/>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a:lvl1pPr>
          </a:lstStyle>
          <a:p>
            <a:pPr>
              <a:defRPr/>
            </a:pPr>
            <a:fld id="{FBE8778B-5536-4906-B47B-AD52FAC52B23}" type="slidenum">
              <a:rPr lang="zh-CN" altLang="en-US"/>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a:xfrm>
            <a:off x="0" y="6308725"/>
            <a:ext cx="1295400" cy="457200"/>
          </a:xfrm>
        </p:spPr>
        <p:txBody>
          <a:bodyPr/>
          <a:lstStyle>
            <a:lvl1pPr>
              <a:defRPr/>
            </a:lvl1pPr>
          </a:lstStyle>
          <a:p>
            <a:pPr>
              <a:defRPr/>
            </a:pPr>
            <a:fld id="{5E938D10-CC1C-43F9-BC4A-E3A781DDC88A}" type="slidenum">
              <a:rPr lang="zh-CN" altLang="en-US"/>
            </a:fld>
            <a:endParaRPr lang="zh-CN" altLang="en-US"/>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endParaRPr lang="zh-CN" altLang="en-US" noProof="0"/>
          </a:p>
        </p:txBody>
      </p:sp>
      <p:sp>
        <p:nvSpPr>
          <p:cNvPr id="5" name="Rectangle 6"/>
          <p:cNvSpPr>
            <a:spLocks noGrp="1" noChangeArrowheads="1"/>
          </p:cNvSpPr>
          <p:nvPr>
            <p:ph type="sldNum" sz="quarter" idx="10"/>
          </p:nvPr>
        </p:nvSpPr>
        <p:spPr>
          <a:xfrm>
            <a:off x="0" y="6237288"/>
            <a:ext cx="1295400" cy="457200"/>
          </a:xfrm>
        </p:spPr>
        <p:txBody>
          <a:bodyPr/>
          <a:lstStyle>
            <a:lvl1pPr>
              <a:defRPr/>
            </a:lvl1pPr>
          </a:lstStyle>
          <a:p>
            <a:pPr>
              <a:defRPr/>
            </a:pPr>
            <a:fld id="{78833E1A-21FC-485B-BE18-182E914A389B}" type="slidenum">
              <a:rPr lang="zh-CN" altLang="zh-CN"/>
            </a:fld>
            <a:endParaRPr lang="zh-CN" altLang="zh-CN"/>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0" y="6354763"/>
            <a:ext cx="1390651" cy="457200"/>
          </a:xfrm>
        </p:spPr>
        <p:txBody>
          <a:bodyPr/>
          <a:lstStyle>
            <a:lvl1pPr>
              <a:defRPr/>
            </a:lvl1pPr>
          </a:lstStyle>
          <a:p>
            <a:pPr>
              <a:defRPr/>
            </a:pPr>
            <a:fld id="{D6430A2C-4A69-485D-8850-699A02ED6767}" type="slidenum">
              <a:rPr lang="zh-CN" altLang="en-US"/>
            </a:fld>
            <a:endParaRPr lang="zh-CN" alt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a:xfrm>
            <a:off x="61385" y="6273800"/>
            <a:ext cx="1426633" cy="457200"/>
          </a:xfrm>
        </p:spPr>
        <p:txBody>
          <a:bodyPr/>
          <a:lstStyle>
            <a:lvl1pPr>
              <a:defRPr/>
            </a:lvl1pPr>
          </a:lstStyle>
          <a:p>
            <a:pPr>
              <a:defRPr/>
            </a:pPr>
            <a:fld id="{CAA38F73-D2ED-40FF-8BC5-AB8A999866E3}" type="slidenum">
              <a:rPr lang="zh-CN" altLang="en-US"/>
            </a:fld>
            <a:endParaRPr lang="zh-CN" altLang="en-US"/>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Rectangle 6"/>
          <p:cNvSpPr>
            <a:spLocks noGrp="1" noChangeArrowheads="1"/>
          </p:cNvSpPr>
          <p:nvPr>
            <p:ph type="sldNum" sz="quarter" idx="10"/>
          </p:nvPr>
        </p:nvSpPr>
        <p:spPr>
          <a:xfrm>
            <a:off x="46568" y="6343650"/>
            <a:ext cx="1056217" cy="457200"/>
          </a:xfrm>
        </p:spPr>
        <p:txBody>
          <a:bodyPr/>
          <a:lstStyle>
            <a:lvl1pPr>
              <a:defRPr/>
            </a:lvl1pPr>
          </a:lstStyle>
          <a:p>
            <a:pPr>
              <a:defRPr/>
            </a:pPr>
            <a:fld id="{18D8C52F-4082-4946-B531-7C187A3320CD}" type="slidenum">
              <a:rPr lang="zh-CN" altLang="en-US"/>
            </a:fld>
            <a:endParaRPr lang="zh-CN" alt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Rectangle 6"/>
          <p:cNvSpPr>
            <a:spLocks noGrp="1" noChangeArrowheads="1"/>
          </p:cNvSpPr>
          <p:nvPr>
            <p:ph type="sldNum" sz="quarter" idx="10"/>
          </p:nvPr>
        </p:nvSpPr>
        <p:spPr>
          <a:xfrm>
            <a:off x="1" y="6308725"/>
            <a:ext cx="960967" cy="457200"/>
          </a:xfrm>
        </p:spPr>
        <p:txBody>
          <a:bodyPr/>
          <a:lstStyle>
            <a:lvl1pPr>
              <a:defRPr/>
            </a:lvl1pPr>
          </a:lstStyle>
          <a:p>
            <a:pPr>
              <a:defRPr/>
            </a:pPr>
            <a:fld id="{55CD52D0-5659-45F3-ACD4-C99E946B39F7}" type="slidenum">
              <a:rPr lang="zh-CN" altLang="en-US"/>
            </a:fld>
            <a:endParaRPr lang="zh-CN" alt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Rectangle 6"/>
          <p:cNvSpPr>
            <a:spLocks noGrp="1" noChangeArrowheads="1"/>
          </p:cNvSpPr>
          <p:nvPr>
            <p:ph type="sldNum" sz="quarter" idx="10"/>
          </p:nvPr>
        </p:nvSpPr>
        <p:spPr>
          <a:xfrm>
            <a:off x="46567" y="6237288"/>
            <a:ext cx="960967" cy="457200"/>
          </a:xfrm>
        </p:spPr>
        <p:txBody>
          <a:bodyPr/>
          <a:lstStyle>
            <a:lvl1pPr>
              <a:defRPr/>
            </a:lvl1pPr>
          </a:lstStyle>
          <a:p>
            <a:pPr>
              <a:defRPr/>
            </a:pPr>
            <a:fld id="{B743AB2A-F4E8-414B-9339-4D3325CB5874}" type="slidenum">
              <a:rPr lang="zh-CN" altLang="en-US"/>
            </a:fld>
            <a:endParaRPr lang="zh-CN" alt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a:lvl1pPr>
          </a:lstStyle>
          <a:p>
            <a:pPr>
              <a:defRPr/>
            </a:pPr>
            <a:fld id="{8A5EAA9D-E33E-4F55-A405-B3C7D68B8261}" type="slidenum">
              <a:rPr lang="zh-CN" altLang="en-US"/>
            </a:fld>
            <a:endParaRPr lang="zh-CN" altLang="en-US"/>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308725"/>
            <a:ext cx="1678517" cy="457200"/>
          </a:xfrm>
        </p:spPr>
        <p:txBody>
          <a:bodyPr/>
          <a:lstStyle>
            <a:lvl1pPr>
              <a:defRPr/>
            </a:lvl1pPr>
          </a:lstStyle>
          <a:p>
            <a:pPr>
              <a:defRPr/>
            </a:pPr>
            <a:fld id="{C98572FA-FCA3-4381-85E8-24B5EED8A2FE}" type="slidenum">
              <a:rPr lang="zh-CN" altLang="en-US"/>
            </a:fld>
            <a:endParaRPr lang="zh-CN" altLang="en-US"/>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262688"/>
            <a:ext cx="1295400" cy="457200"/>
          </a:xfrm>
        </p:spPr>
        <p:txBody>
          <a:bodyPr/>
          <a:lstStyle>
            <a:lvl1pPr>
              <a:defRPr/>
            </a:lvl1pPr>
          </a:lstStyle>
          <a:p>
            <a:pPr>
              <a:defRPr/>
            </a:pPr>
            <a:fld id="{B222A880-7BC5-41D7-B168-4FC946958A63}" type="slidenum">
              <a:rPr lang="zh-CN" altLang="en-US"/>
            </a:fld>
            <a:endParaRPr lang="zh-CN" altLang="en-US"/>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431801" y="865188"/>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p:nvGrpSpPr>
        <p:grpSpPr bwMode="auto">
          <a:xfrm>
            <a:off x="0" y="6218238"/>
            <a:ext cx="12192000" cy="19050"/>
            <a:chOff x="0" y="3917"/>
            <a:chExt cx="5760" cy="12"/>
          </a:xfrm>
        </p:grpSpPr>
        <p:sp>
          <p:nvSpPr>
            <p:cNvPr id="1031" name="Freeform 17"/>
            <p:cNvSpPr/>
            <p:nvPr/>
          </p:nvSpPr>
          <p:spPr bwMode="ltGray">
            <a:xfrm>
              <a:off x="767" y="3917"/>
              <a:ext cx="252" cy="12"/>
            </a:xfrm>
            <a:custGeom>
              <a:avLst/>
              <a:gdLst>
                <a:gd name="T0" fmla="*/ 286 w 251"/>
                <a:gd name="T1" fmla="*/ 0 h 12"/>
                <a:gd name="T2" fmla="*/ 0 w 251"/>
                <a:gd name="T3" fmla="*/ 0 h 12"/>
                <a:gd name="T4" fmla="*/ 0 w 251"/>
                <a:gd name="T5" fmla="*/ 12 h 12"/>
                <a:gd name="T6" fmla="*/ 286 w 251"/>
                <a:gd name="T7" fmla="*/ 12 h 12"/>
                <a:gd name="T8" fmla="*/ 286 w 251"/>
                <a:gd name="T9" fmla="*/ 0 h 12"/>
                <a:gd name="T10" fmla="*/ 286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p>
          </p:txBody>
        </p:sp>
        <p:sp>
          <p:nvSpPr>
            <p:cNvPr id="1032" name="Freeform 18"/>
            <p:cNvSpPr/>
            <p:nvPr/>
          </p:nvSpPr>
          <p:spPr bwMode="ltGray">
            <a:xfrm>
              <a:off x="0" y="3917"/>
              <a:ext cx="351" cy="12"/>
            </a:xfrm>
            <a:custGeom>
              <a:avLst/>
              <a:gdLst>
                <a:gd name="T0" fmla="*/ 0 w 251"/>
                <a:gd name="T1" fmla="*/ 0 h 12"/>
                <a:gd name="T2" fmla="*/ 0 w 251"/>
                <a:gd name="T3" fmla="*/ 12 h 12"/>
                <a:gd name="T4" fmla="*/ 31429835 w 251"/>
                <a:gd name="T5" fmla="*/ 12 h 12"/>
                <a:gd name="T6" fmla="*/ 31429835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p>
          </p:txBody>
        </p:sp>
        <p:sp>
          <p:nvSpPr>
            <p:cNvPr id="1033" name="Freeform 19"/>
            <p:cNvSpPr/>
            <p:nvPr/>
          </p:nvSpPr>
          <p:spPr bwMode="ltGray">
            <a:xfrm>
              <a:off x="1021" y="3917"/>
              <a:ext cx="4739" cy="12"/>
            </a:xfrm>
            <a:custGeom>
              <a:avLst/>
              <a:gdLst>
                <a:gd name="T0" fmla="*/ 5277 w 4724"/>
                <a:gd name="T1" fmla="*/ 0 h 12"/>
                <a:gd name="T2" fmla="*/ 0 w 4724"/>
                <a:gd name="T3" fmla="*/ 0 h 12"/>
                <a:gd name="T4" fmla="*/ 0 w 4724"/>
                <a:gd name="T5" fmla="*/ 12 h 12"/>
                <a:gd name="T6" fmla="*/ 5277 w 4724"/>
                <a:gd name="T7" fmla="*/ 12 h 12"/>
                <a:gd name="T8" fmla="*/ 5277 w 4724"/>
                <a:gd name="T9" fmla="*/ 0 h 12"/>
                <a:gd name="T10" fmla="*/ 5277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3200"/>
            </a:p>
          </p:txBody>
        </p:sp>
        <p:sp>
          <p:nvSpPr>
            <p:cNvPr id="151572" name="Freeform 20"/>
            <p:cNvSpPr/>
            <p:nvPr/>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sz="3200">
                <a:ea typeface="黑体" panose="02010609060101010101" pitchFamily="2" charset="-122"/>
              </a:endParaRPr>
            </a:p>
          </p:txBody>
        </p:sp>
      </p:grpSp>
      <p:pic>
        <p:nvPicPr>
          <p:cNvPr id="1029" name="图片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424592" y="1"/>
            <a:ext cx="72084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078818" y="638175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a:solidFill>
                  <a:srgbClr val="FF3300"/>
                </a:solidFill>
                <a:effectLst>
                  <a:outerShdw blurRad="38100" dist="38100" dir="2700000" algn="tl">
                    <a:srgbClr val="C0C0C0"/>
                  </a:outerShdw>
                </a:effectLst>
                <a:latin typeface="Times New Roman" panose="02020603050405020304" pitchFamily="18" charset="0"/>
              </a:defRPr>
            </a:lvl1pPr>
          </a:lstStyle>
          <a:p>
            <a:pPr>
              <a:defRPr/>
            </a:pPr>
            <a:fld id="{F98A7F6D-3DDC-485A-8F62-8C4E6DDAFDC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p:transition>
  <p:hf hdr="0" ftr="0"/>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image" Target="../media/image6.GI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image" Target="../media/image6.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4.emf"/><Relationship Id="rId1"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15.emf"/><Relationship Id="rId1" Type="http://schemas.openxmlformats.org/officeDocument/2006/relationships/oleObject" Target="../embeddings/oleObject7.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image" Target="../media/image6.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1" Type="http://schemas.openxmlformats.org/officeDocument/2006/relationships/notesSlide" Target="../notesSlides/notesSlide22.xml"/><Relationship Id="rId10" Type="http://schemas.openxmlformats.org/officeDocument/2006/relationships/slideLayout" Target="../slideLayouts/slideLayout2.xml"/><Relationship Id="rId1" Type="http://schemas.openxmlformats.org/officeDocument/2006/relationships/image" Target="../media/image16.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1847528" y="1917700"/>
            <a:ext cx="8822307" cy="1511300"/>
          </a:xfrm>
          <a:effectLst>
            <a:outerShdw dist="35921" dir="2700000" algn="ctr" rotWithShape="0">
              <a:schemeClr val="bg2">
                <a:alpha val="50000"/>
              </a:schemeClr>
            </a:outerShdw>
          </a:effectLst>
        </p:spPr>
        <p:txBody>
          <a:bodyPr/>
          <a:lstStyle/>
          <a:p>
            <a:pPr algn="ctr" eaLnBrk="1" hangingPunct="1"/>
            <a:r>
              <a:rPr lang="zh-CN" altLang="en-US" sz="4400" dirty="0">
                <a:latin typeface="楷体" panose="02010609060101010101" pitchFamily="49" charset="-122"/>
                <a:ea typeface="楷体" panose="02010609060101010101" pitchFamily="49" charset="-122"/>
              </a:rPr>
              <a:t>第</a:t>
            </a:r>
            <a:r>
              <a:rPr lang="en-US" altLang="zh-CN" sz="4400" dirty="0">
                <a:latin typeface="楷体" panose="02010609060101010101" pitchFamily="49" charset="-122"/>
                <a:ea typeface="楷体" panose="02010609060101010101" pitchFamily="49" charset="-122"/>
              </a:rPr>
              <a:t>6</a:t>
            </a:r>
            <a:r>
              <a:rPr lang="zh-CN" altLang="en-US" sz="4400" dirty="0">
                <a:latin typeface="楷体" panose="02010609060101010101" pitchFamily="49" charset="-122"/>
                <a:ea typeface="楷体" panose="02010609060101010101" pitchFamily="49" charset="-122"/>
              </a:rPr>
              <a:t>章</a:t>
            </a:r>
            <a:r>
              <a:rPr lang="en-US" altLang="zh-CN" sz="4400" dirty="0">
                <a:latin typeface="楷体" panose="02010609060101010101" pitchFamily="49" charset="-122"/>
                <a:ea typeface="楷体" panose="02010609060101010101" pitchFamily="49" charset="-122"/>
              </a:rPr>
              <a:t>_2 </a:t>
            </a:r>
            <a:r>
              <a:rPr lang="zh-CN" altLang="en-US" sz="4400" dirty="0">
                <a:latin typeface="楷体" panose="02010609060101010101" pitchFamily="49" charset="-122"/>
                <a:ea typeface="楷体" panose="02010609060101010101" pitchFamily="49" charset="-122"/>
              </a:rPr>
              <a:t>嵌入式实时操作系统概论</a:t>
            </a:r>
            <a:endParaRPr lang="zh-CN" altLang="en-US" sz="4400" dirty="0">
              <a:latin typeface="楷体" panose="02010609060101010101" pitchFamily="49" charset="-122"/>
              <a:ea typeface="楷体" panose="02010609060101010101"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fade">
                                      <p:cBhvr>
                                        <p:cTn id="7" dur="800" decel="100000"/>
                                        <p:tgtEl>
                                          <p:spTgt spid="110594"/>
                                        </p:tgtEl>
                                      </p:cBhvr>
                                    </p:animEffect>
                                    <p:anim calcmode="lin" valueType="num">
                                      <p:cBhvr>
                                        <p:cTn id="8" dur="800" decel="100000" fill="hold"/>
                                        <p:tgtEl>
                                          <p:spTgt spid="110594"/>
                                        </p:tgtEl>
                                        <p:attrNameLst>
                                          <p:attrName>style.rotation</p:attrName>
                                        </p:attrNameLst>
                                      </p:cBhvr>
                                      <p:tavLst>
                                        <p:tav tm="0">
                                          <p:val>
                                            <p:fltVal val="-90"/>
                                          </p:val>
                                        </p:tav>
                                        <p:tav tm="100000">
                                          <p:val>
                                            <p:fltVal val="0"/>
                                          </p:val>
                                        </p:tav>
                                      </p:tavLst>
                                    </p:anim>
                                    <p:anim calcmode="lin" valueType="num">
                                      <p:cBhvr>
                                        <p:cTn id="9" dur="800" decel="100000" fill="hold"/>
                                        <p:tgtEl>
                                          <p:spTgt spid="110594"/>
                                        </p:tgtEl>
                                        <p:attrNameLst>
                                          <p:attrName>ppt_x</p:attrName>
                                        </p:attrNameLst>
                                      </p:cBhvr>
                                      <p:tavLst>
                                        <p:tav tm="0">
                                          <p:val>
                                            <p:strVal val="#ppt_x+0.4"/>
                                          </p:val>
                                        </p:tav>
                                        <p:tav tm="100000">
                                          <p:val>
                                            <p:strVal val="#ppt_x-0.05"/>
                                          </p:val>
                                        </p:tav>
                                      </p:tavLst>
                                    </p:anim>
                                    <p:anim calcmode="lin" valueType="num">
                                      <p:cBhvr>
                                        <p:cTn id="10" dur="800" decel="100000" fill="hold"/>
                                        <p:tgtEl>
                                          <p:spTgt spid="11059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1059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1059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19336" y="1048374"/>
            <a:ext cx="7543800" cy="50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dirty="0"/>
              <a:t> </a:t>
            </a:r>
            <a:r>
              <a:rPr lang="en-US" altLang="zh-CN" b="0" dirty="0">
                <a:latin typeface="Times New Roman" panose="02020603050405020304" pitchFamily="18" charset="0"/>
                <a:ea typeface="+mn-ea"/>
                <a:cs typeface="Times New Roman" panose="02020603050405020304" pitchFamily="18" charset="0"/>
              </a:rPr>
              <a:t>1.5 </a:t>
            </a:r>
            <a:r>
              <a:rPr lang="zh-CN" altLang="en-US" b="0" dirty="0">
                <a:latin typeface="Times New Roman" panose="02020603050405020304" pitchFamily="18" charset="0"/>
                <a:ea typeface="+mn-ea"/>
                <a:cs typeface="Times New Roman" panose="02020603050405020304" pitchFamily="18" charset="0"/>
              </a:rPr>
              <a:t>任务调度 </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814084" name="Text Box 4"/>
          <p:cNvSpPr txBox="1">
            <a:spLocks noChangeArrowheads="1"/>
          </p:cNvSpPr>
          <p:nvPr/>
        </p:nvSpPr>
        <p:spPr bwMode="auto">
          <a:xfrm>
            <a:off x="335360" y="1844824"/>
            <a:ext cx="11521280" cy="259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5000"/>
              </a:spcBef>
              <a:buClrTx/>
              <a:buSzPct val="125000"/>
              <a:buFontTx/>
              <a:buBlip>
                <a:blip r:embed="rId1"/>
              </a:buBlip>
            </a:pPr>
            <a:r>
              <a:rPr lang="en-US" altLang="zh-CN" b="0" dirty="0"/>
              <a:t> </a:t>
            </a:r>
            <a:r>
              <a:rPr lang="zh-CN" altLang="en-US" b="0" dirty="0"/>
              <a:t>调度（</a:t>
            </a:r>
            <a:r>
              <a:rPr lang="en-US" altLang="zh-CN" b="0" dirty="0"/>
              <a:t>Schedulers</a:t>
            </a:r>
            <a:r>
              <a:rPr lang="zh-CN" altLang="en-US" b="0" dirty="0"/>
              <a:t>）是内核的主要职责之一，就是决定该轮到哪个任务运行。 </a:t>
            </a:r>
            <a:endParaRPr lang="zh-CN" altLang="en-US" b="0" dirty="0"/>
          </a:p>
          <a:p>
            <a:pPr algn="just" eaLnBrk="1" hangingPunct="1">
              <a:lnSpc>
                <a:spcPct val="145000"/>
              </a:lnSpc>
              <a:spcBef>
                <a:spcPct val="55000"/>
              </a:spcBef>
              <a:buClrTx/>
              <a:buSzPct val="125000"/>
              <a:buFontTx/>
              <a:buBlip>
                <a:blip r:embed="rId1"/>
              </a:buBlip>
            </a:pPr>
            <a:r>
              <a:rPr lang="zh-CN" altLang="en-US" b="0" dirty="0"/>
              <a:t> 大多数实时内核是基于优先级调度法，即</a:t>
            </a:r>
            <a:r>
              <a:rPr lang="en-US" altLang="zh-CN" b="0" dirty="0"/>
              <a:t>CPU</a:t>
            </a:r>
            <a:r>
              <a:rPr lang="zh-CN" altLang="en-US" b="0" dirty="0"/>
              <a:t>总是让处于就绪态的、优先级最高的任务先运行。但是，高优先级任务何时掌握</a:t>
            </a:r>
            <a:r>
              <a:rPr lang="en-US" altLang="zh-CN" b="0" dirty="0"/>
              <a:t>CPU</a:t>
            </a:r>
            <a:r>
              <a:rPr lang="zh-CN" altLang="en-US" b="0" dirty="0"/>
              <a:t>的使用权，由使用的内核来决定。</a:t>
            </a:r>
            <a:endParaRPr lang="zh-CN" altLang="en-US" b="0" dirty="0"/>
          </a:p>
          <a:p>
            <a:pPr eaLnBrk="1" hangingPunct="1">
              <a:lnSpc>
                <a:spcPct val="145000"/>
              </a:lnSpc>
              <a:spcBef>
                <a:spcPct val="55000"/>
              </a:spcBef>
              <a:buClrTx/>
              <a:buSzPct val="125000"/>
              <a:buFontTx/>
              <a:buBlip>
                <a:blip r:embed="rId1"/>
              </a:buBlip>
            </a:pPr>
            <a:r>
              <a:rPr lang="zh-CN" altLang="en-US" b="0" dirty="0"/>
              <a:t> 通常，基于优先级调度法的内核有</a:t>
            </a:r>
            <a:r>
              <a:rPr lang="en-US" altLang="zh-CN" b="0" dirty="0"/>
              <a:t>2</a:t>
            </a:r>
            <a:r>
              <a:rPr lang="zh-CN" altLang="en-US" b="0" dirty="0"/>
              <a:t>种：占先式内核和非占先式内核。</a:t>
            </a:r>
            <a:endParaRPr lang="zh-CN" altLang="en-US" b="0" dirty="0"/>
          </a:p>
        </p:txBody>
      </p:sp>
      <p:sp>
        <p:nvSpPr>
          <p:cNvPr id="3072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004065-6B43-498B-9E13-D9C25BC6C33B}"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14084">
                                            <p:txEl>
                                              <p:pRg st="0" end="0"/>
                                            </p:txEl>
                                          </p:spTgt>
                                        </p:tgtEl>
                                        <p:attrNameLst>
                                          <p:attrName>style.visibility</p:attrName>
                                        </p:attrNameLst>
                                      </p:cBhvr>
                                      <p:to>
                                        <p:strVal val="visible"/>
                                      </p:to>
                                    </p:set>
                                    <p:animEffect transition="in" filter="slide(fromBottom)">
                                      <p:cBhvr>
                                        <p:cTn id="7" dur="500"/>
                                        <p:tgtEl>
                                          <p:spTgt spid="814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14084">
                                            <p:txEl>
                                              <p:pRg st="1" end="1"/>
                                            </p:txEl>
                                          </p:spTgt>
                                        </p:tgtEl>
                                        <p:attrNameLst>
                                          <p:attrName>style.visibility</p:attrName>
                                        </p:attrNameLst>
                                      </p:cBhvr>
                                      <p:to>
                                        <p:strVal val="visible"/>
                                      </p:to>
                                    </p:set>
                                    <p:animEffect transition="in" filter="slide(fromBottom)">
                                      <p:cBhvr>
                                        <p:cTn id="12" dur="500"/>
                                        <p:tgtEl>
                                          <p:spTgt spid="8140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14084">
                                            <p:txEl>
                                              <p:pRg st="2" end="2"/>
                                            </p:txEl>
                                          </p:spTgt>
                                        </p:tgtEl>
                                        <p:attrNameLst>
                                          <p:attrName>style.visibility</p:attrName>
                                        </p:attrNameLst>
                                      </p:cBhvr>
                                      <p:to>
                                        <p:strVal val="visible"/>
                                      </p:to>
                                    </p:set>
                                    <p:animEffect transition="in" filter="slide(fromBottom)">
                                      <p:cBhvr>
                                        <p:cTn id="17" dur="500"/>
                                        <p:tgtEl>
                                          <p:spTgt spid="8140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35360" y="710416"/>
            <a:ext cx="7416800" cy="811212"/>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2)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处理器支持中断并能产生定时中断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918531" name="Text Box 3"/>
          <p:cNvSpPr txBox="1">
            <a:spLocks noChangeArrowheads="1"/>
          </p:cNvSpPr>
          <p:nvPr/>
        </p:nvSpPr>
        <p:spPr bwMode="auto">
          <a:xfrm>
            <a:off x="623392" y="1557339"/>
            <a:ext cx="9288958" cy="5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spcAft>
                <a:spcPct val="40000"/>
              </a:spcAft>
              <a:buClrTx/>
              <a:buSzPct val="125000"/>
              <a:buFontTx/>
              <a:buBlip>
                <a:blip r:embed="rId1"/>
              </a:buBlip>
            </a:pPr>
            <a:r>
              <a:rPr kumimoji="1" lang="en-US" altLang="zh-CN" b="0" dirty="0">
                <a:sym typeface="Symbol" panose="05050102010706020507" pitchFamily="18" charset="2"/>
              </a:rPr>
              <a:t></a:t>
            </a:r>
            <a:r>
              <a:rPr kumimoji="1" lang="fr-FR" altLang="zh-CN" b="0" dirty="0"/>
              <a:t>C/OS-II</a:t>
            </a:r>
            <a:r>
              <a:rPr kumimoji="1" lang="zh-CN" altLang="fr-FR" b="0" dirty="0"/>
              <a:t>通过处理器产生的定时器中断来实现</a:t>
            </a:r>
            <a:r>
              <a:rPr kumimoji="1" lang="zh-CN" altLang="fr-FR" dirty="0">
                <a:solidFill>
                  <a:srgbClr val="FF0000"/>
                </a:solidFill>
              </a:rPr>
              <a:t>多任务之间的调度。</a:t>
            </a:r>
            <a:endParaRPr kumimoji="1" lang="zh-CN" altLang="fr-FR" dirty="0">
              <a:solidFill>
                <a:srgbClr val="FF0000"/>
              </a:solidFill>
            </a:endParaRPr>
          </a:p>
        </p:txBody>
      </p:sp>
      <p:sp>
        <p:nvSpPr>
          <p:cNvPr id="918533" name="Rectangle 5"/>
          <p:cNvSpPr>
            <a:spLocks noChangeArrowheads="1"/>
          </p:cNvSpPr>
          <p:nvPr/>
        </p:nvSpPr>
        <p:spPr bwMode="auto">
          <a:xfrm>
            <a:off x="335360" y="2349009"/>
            <a:ext cx="7416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838200" indent="-838200">
              <a:defRPr sz="3200" b="1">
                <a:solidFill>
                  <a:schemeClr val="tx1"/>
                </a:solidFill>
                <a:latin typeface="Tahoma" panose="020B0604030504040204" pitchFamily="34" charset="0"/>
                <a:ea typeface="宋体" panose="02010600030101010101" pitchFamily="2" charset="-122"/>
              </a:defRPr>
            </a:lvl1pPr>
            <a:lvl2pPr marL="838200" indent="-838200">
              <a:defRPr sz="3200" b="1">
                <a:solidFill>
                  <a:schemeClr val="tx1"/>
                </a:solidFill>
                <a:latin typeface="Tahoma" panose="020B0604030504040204" pitchFamily="34" charset="0"/>
                <a:ea typeface="宋体" panose="02010600030101010101" pitchFamily="2" charset="-122"/>
              </a:defRPr>
            </a:lvl2pPr>
            <a:lvl3pPr marL="838200" indent="-838200">
              <a:defRPr sz="3200" b="1">
                <a:solidFill>
                  <a:schemeClr val="tx1"/>
                </a:solidFill>
                <a:latin typeface="Tahoma" panose="020B0604030504040204" pitchFamily="34" charset="0"/>
                <a:ea typeface="宋体" panose="02010600030101010101" pitchFamily="2" charset="-122"/>
              </a:defRPr>
            </a:lvl3pPr>
            <a:lvl4pPr marL="838200" indent="-838200">
              <a:defRPr sz="3200" b="1">
                <a:solidFill>
                  <a:schemeClr val="tx1"/>
                </a:solidFill>
                <a:latin typeface="Tahoma" panose="020B0604030504040204" pitchFamily="34" charset="0"/>
                <a:ea typeface="宋体" panose="02010600030101010101" pitchFamily="2" charset="-122"/>
              </a:defRPr>
            </a:lvl4pPr>
            <a:lvl5pPr marL="838200" indent="-838200">
              <a:defRPr sz="3200" b="1">
                <a:solidFill>
                  <a:schemeClr val="tx1"/>
                </a:solidFill>
                <a:latin typeface="Tahoma" panose="020B0604030504040204" pitchFamily="34" charset="0"/>
                <a:ea typeface="宋体" panose="02010600030101010101" pitchFamily="2" charset="-122"/>
              </a:defRPr>
            </a:lvl5pPr>
            <a:lvl6pPr marL="12954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17526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22098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26670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eaLnBrk="1" hangingPunct="1"/>
            <a:r>
              <a:rPr lang="en-US" altLang="zh-CN" sz="2400" b="0" dirty="0">
                <a:latin typeface="Times New Roman" panose="02020603050405020304" pitchFamily="18" charset="0"/>
                <a:ea typeface="+mn-ea"/>
                <a:cs typeface="Times New Roman" panose="02020603050405020304" pitchFamily="18" charset="0"/>
              </a:rPr>
              <a:t>3)  </a:t>
            </a:r>
            <a:r>
              <a:rPr lang="zh-CN" altLang="en-US" sz="2400" b="0" dirty="0">
                <a:latin typeface="Times New Roman" panose="02020603050405020304" pitchFamily="18" charset="0"/>
                <a:ea typeface="+mn-ea"/>
                <a:cs typeface="Times New Roman" panose="02020603050405020304" pitchFamily="18" charset="0"/>
              </a:rPr>
              <a:t>用</a:t>
            </a:r>
            <a:r>
              <a:rPr lang="en-US" altLang="zh-CN" sz="2400" b="0" dirty="0">
                <a:latin typeface="Times New Roman" panose="02020603050405020304" pitchFamily="18" charset="0"/>
                <a:ea typeface="+mn-ea"/>
                <a:cs typeface="Times New Roman" panose="02020603050405020304" pitchFamily="18" charset="0"/>
              </a:rPr>
              <a:t>C</a:t>
            </a:r>
            <a:r>
              <a:rPr lang="zh-CN" altLang="en-US" sz="2400" b="0" dirty="0">
                <a:latin typeface="Times New Roman" panose="02020603050405020304" pitchFamily="18" charset="0"/>
                <a:ea typeface="+mn-ea"/>
                <a:cs typeface="Times New Roman" panose="02020603050405020304" pitchFamily="18" charset="0"/>
              </a:rPr>
              <a:t>语言可以在程序中打开</a:t>
            </a:r>
            <a:r>
              <a:rPr lang="en-US" altLang="zh-CN" sz="2400" b="0" dirty="0">
                <a:latin typeface="Times New Roman" panose="02020603050405020304" pitchFamily="18" charset="0"/>
                <a:ea typeface="+mn-ea"/>
                <a:cs typeface="Times New Roman" panose="02020603050405020304" pitchFamily="18" charset="0"/>
              </a:rPr>
              <a:t>/</a:t>
            </a:r>
            <a:r>
              <a:rPr lang="zh-CN" altLang="en-US" sz="2400" b="0" dirty="0">
                <a:latin typeface="Times New Roman" panose="02020603050405020304" pitchFamily="18" charset="0"/>
                <a:ea typeface="+mn-ea"/>
                <a:cs typeface="Times New Roman" panose="02020603050405020304" pitchFamily="18" charset="0"/>
              </a:rPr>
              <a:t>关闭中断 </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918534" name="Text Box 6"/>
          <p:cNvSpPr txBox="1">
            <a:spLocks noChangeArrowheads="1"/>
          </p:cNvSpPr>
          <p:nvPr/>
        </p:nvSpPr>
        <p:spPr bwMode="auto">
          <a:xfrm>
            <a:off x="623392" y="3284538"/>
            <a:ext cx="10945216" cy="216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spcAft>
                <a:spcPct val="30000"/>
              </a:spcAft>
              <a:buClrTx/>
              <a:buSzPct val="125000"/>
              <a:buFontTx/>
              <a:buBlip>
                <a:blip r:embed="rId1"/>
              </a:buBlip>
            </a:pPr>
            <a:r>
              <a:rPr kumimoji="1" lang="en-US" altLang="zh-CN" b="0" dirty="0"/>
              <a:t>ARM</a:t>
            </a:r>
            <a:r>
              <a:rPr kumimoji="1" lang="zh-CN" altLang="en-US" b="0" dirty="0"/>
              <a:t>处理器中包含一个</a:t>
            </a:r>
            <a:r>
              <a:rPr kumimoji="1" lang="en-US" altLang="zh-CN" dirty="0">
                <a:solidFill>
                  <a:srgbClr val="FF0000"/>
                </a:solidFill>
              </a:rPr>
              <a:t>CPSR</a:t>
            </a:r>
            <a:r>
              <a:rPr kumimoji="1" lang="zh-CN" altLang="en-US" dirty="0">
                <a:solidFill>
                  <a:srgbClr val="FF0000"/>
                </a:solidFill>
              </a:rPr>
              <a:t>寄存器</a:t>
            </a:r>
            <a:r>
              <a:rPr kumimoji="1" lang="zh-CN" altLang="en-US" b="0" dirty="0"/>
              <a:t>，该寄存器包括一个全局的中断禁止位，控制它就可以打开或关闭中断。</a:t>
            </a:r>
            <a:endParaRPr kumimoji="1" lang="zh-CN" altLang="en-US" b="0" dirty="0"/>
          </a:p>
          <a:p>
            <a:pPr eaLnBrk="1" hangingPunct="1">
              <a:lnSpc>
                <a:spcPct val="130000"/>
              </a:lnSpc>
              <a:spcBef>
                <a:spcPct val="0"/>
              </a:spcBef>
              <a:spcAft>
                <a:spcPct val="30000"/>
              </a:spcAft>
              <a:buClrTx/>
              <a:buSzPct val="125000"/>
              <a:buFontTx/>
              <a:buBlip>
                <a:blip r:embed="rId1"/>
              </a:buBlip>
            </a:pPr>
            <a:r>
              <a:rPr kumimoji="1" lang="zh-CN" altLang="en-US" b="0" dirty="0"/>
              <a:t>在</a:t>
            </a:r>
            <a:r>
              <a:rPr kumimoji="1" lang="zh-CN" altLang="en-US" b="0" dirty="0">
                <a:sym typeface="Symbol" panose="05050102010706020507" pitchFamily="18" charset="2"/>
              </a:rPr>
              <a:t></a:t>
            </a:r>
            <a:r>
              <a:rPr kumimoji="1" lang="fr-FR" altLang="zh-CN" b="0" dirty="0"/>
              <a:t>C/OS-II</a:t>
            </a:r>
            <a:r>
              <a:rPr kumimoji="1" lang="zh-CN" altLang="fr-FR" b="0" dirty="0"/>
              <a:t>中，可以通过</a:t>
            </a:r>
            <a:r>
              <a:rPr kumimoji="1" lang="fr-FR" altLang="zh-CN" dirty="0">
                <a:solidFill>
                  <a:srgbClr val="FF0000"/>
                </a:solidFill>
              </a:rPr>
              <a:t>OS_ENTER_CRITICAL()</a:t>
            </a:r>
            <a:r>
              <a:rPr kumimoji="1" lang="zh-CN" altLang="fr-FR" dirty="0">
                <a:solidFill>
                  <a:srgbClr val="FF0000"/>
                </a:solidFill>
              </a:rPr>
              <a:t>和</a:t>
            </a:r>
            <a:r>
              <a:rPr kumimoji="1" lang="fr-FR" altLang="zh-CN" dirty="0">
                <a:solidFill>
                  <a:srgbClr val="FF0000"/>
                </a:solidFill>
              </a:rPr>
              <a:t>OS_EXIT_CRITICAL()</a:t>
            </a:r>
            <a:r>
              <a:rPr kumimoji="1" lang="zh-CN" altLang="fr-FR" b="0" dirty="0"/>
              <a:t>两个宏来控制处理器的相应位进行开</a:t>
            </a:r>
            <a:r>
              <a:rPr kumimoji="1" lang="fr-FR" altLang="zh-CN" b="0" dirty="0"/>
              <a:t>/</a:t>
            </a:r>
            <a:r>
              <a:rPr kumimoji="1" lang="zh-CN" altLang="fr-FR" b="0" dirty="0"/>
              <a:t>关中断的操作。 </a:t>
            </a:r>
            <a:endParaRPr kumimoji="1" lang="zh-CN" altLang="fr-FR" b="0" dirty="0"/>
          </a:p>
        </p:txBody>
      </p:sp>
      <p:sp>
        <p:nvSpPr>
          <p:cNvPr id="14848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EDE8ED3-D33E-430E-826A-B70E5BB465BC}"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8531">
                                            <p:txEl>
                                              <p:pRg st="0" end="0"/>
                                            </p:txEl>
                                          </p:spTgt>
                                        </p:tgtEl>
                                        <p:attrNameLst>
                                          <p:attrName>style.visibility</p:attrName>
                                        </p:attrNameLst>
                                      </p:cBhvr>
                                      <p:to>
                                        <p:strVal val="visible"/>
                                      </p:to>
                                    </p:set>
                                    <p:anim calcmode="lin" valueType="num">
                                      <p:cBhvr>
                                        <p:cTn id="7" dur="500" fill="hold"/>
                                        <p:tgtEl>
                                          <p:spTgt spid="918531">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18531">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185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918533"/>
                                        </p:tgtEl>
                                        <p:attrNameLst>
                                          <p:attrName>style.visibility</p:attrName>
                                        </p:attrNameLst>
                                      </p:cBhvr>
                                      <p:to>
                                        <p:strVal val="visible"/>
                                      </p:to>
                                    </p:set>
                                    <p:anim calcmode="lin" valueType="num">
                                      <p:cBhvr>
                                        <p:cTn id="14" dur="500" fill="hold"/>
                                        <p:tgtEl>
                                          <p:spTgt spid="918533"/>
                                        </p:tgtEl>
                                        <p:attrNameLst>
                                          <p:attrName>ppt_w</p:attrName>
                                        </p:attrNameLst>
                                      </p:cBhvr>
                                      <p:tavLst>
                                        <p:tav tm="0">
                                          <p:val>
                                            <p:fltVal val="0"/>
                                          </p:val>
                                        </p:tav>
                                        <p:tav tm="100000">
                                          <p:val>
                                            <p:strVal val="#ppt_w"/>
                                          </p:val>
                                        </p:tav>
                                      </p:tavLst>
                                    </p:anim>
                                    <p:anim calcmode="lin" valueType="num">
                                      <p:cBhvr>
                                        <p:cTn id="15" dur="500" fill="hold"/>
                                        <p:tgtEl>
                                          <p:spTgt spid="918533"/>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50" presetClass="entr" presetSubtype="0" decel="100000" fill="hold" grpId="0" nodeType="afterEffect">
                                  <p:stCondLst>
                                    <p:cond delay="0"/>
                                  </p:stCondLst>
                                  <p:childTnLst>
                                    <p:set>
                                      <p:cBhvr>
                                        <p:cTn id="18" dur="1" fill="hold">
                                          <p:stCondLst>
                                            <p:cond delay="0"/>
                                          </p:stCondLst>
                                        </p:cTn>
                                        <p:tgtEl>
                                          <p:spTgt spid="918534">
                                            <p:txEl>
                                              <p:pRg st="0" end="0"/>
                                            </p:txEl>
                                          </p:spTgt>
                                        </p:tgtEl>
                                        <p:attrNameLst>
                                          <p:attrName>style.visibility</p:attrName>
                                        </p:attrNameLst>
                                      </p:cBhvr>
                                      <p:to>
                                        <p:strVal val="visible"/>
                                      </p:to>
                                    </p:set>
                                    <p:anim calcmode="lin" valueType="num">
                                      <p:cBhvr>
                                        <p:cTn id="19" dur="500" fill="hold"/>
                                        <p:tgtEl>
                                          <p:spTgt spid="918534">
                                            <p:txEl>
                                              <p:pRg st="0" end="0"/>
                                            </p:txEl>
                                          </p:spTgt>
                                        </p:tgtEl>
                                        <p:attrNameLst>
                                          <p:attrName>ppt_w</p:attrName>
                                        </p:attrNameLst>
                                      </p:cBhvr>
                                      <p:tavLst>
                                        <p:tav tm="0">
                                          <p:val>
                                            <p:strVal val="#ppt_w+.3"/>
                                          </p:val>
                                        </p:tav>
                                        <p:tav tm="100000">
                                          <p:val>
                                            <p:strVal val="#ppt_w"/>
                                          </p:val>
                                        </p:tav>
                                      </p:tavLst>
                                    </p:anim>
                                    <p:anim calcmode="lin" valueType="num">
                                      <p:cBhvr>
                                        <p:cTn id="20" dur="500" fill="hold"/>
                                        <p:tgtEl>
                                          <p:spTgt spid="918534">
                                            <p:txEl>
                                              <p:pRg st="0" end="0"/>
                                            </p:txEl>
                                          </p:spTgt>
                                        </p:tgtEl>
                                        <p:attrNameLst>
                                          <p:attrName>ppt_h</p:attrName>
                                        </p:attrNameLst>
                                      </p:cBhvr>
                                      <p:tavLst>
                                        <p:tav tm="0">
                                          <p:val>
                                            <p:strVal val="#ppt_h"/>
                                          </p:val>
                                        </p:tav>
                                        <p:tav tm="100000">
                                          <p:val>
                                            <p:strVal val="#ppt_h"/>
                                          </p:val>
                                        </p:tav>
                                      </p:tavLst>
                                    </p:anim>
                                    <p:animEffect transition="in" filter="fade">
                                      <p:cBhvr>
                                        <p:cTn id="21" dur="500"/>
                                        <p:tgtEl>
                                          <p:spTgt spid="9185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918534">
                                            <p:txEl>
                                              <p:pRg st="1" end="1"/>
                                            </p:txEl>
                                          </p:spTgt>
                                        </p:tgtEl>
                                        <p:attrNameLst>
                                          <p:attrName>style.visibility</p:attrName>
                                        </p:attrNameLst>
                                      </p:cBhvr>
                                      <p:to>
                                        <p:strVal val="visible"/>
                                      </p:to>
                                    </p:set>
                                    <p:anim calcmode="lin" valueType="num">
                                      <p:cBhvr>
                                        <p:cTn id="26" dur="500" fill="hold"/>
                                        <p:tgtEl>
                                          <p:spTgt spid="918534">
                                            <p:txEl>
                                              <p:pRg st="1" end="1"/>
                                            </p:txEl>
                                          </p:spTgt>
                                        </p:tgtEl>
                                        <p:attrNameLst>
                                          <p:attrName>ppt_w</p:attrName>
                                        </p:attrNameLst>
                                      </p:cBhvr>
                                      <p:tavLst>
                                        <p:tav tm="0">
                                          <p:val>
                                            <p:strVal val="#ppt_w+.3"/>
                                          </p:val>
                                        </p:tav>
                                        <p:tav tm="100000">
                                          <p:val>
                                            <p:strVal val="#ppt_w"/>
                                          </p:val>
                                        </p:tav>
                                      </p:tavLst>
                                    </p:anim>
                                    <p:anim calcmode="lin" valueType="num">
                                      <p:cBhvr>
                                        <p:cTn id="27" dur="500" fill="hold"/>
                                        <p:tgtEl>
                                          <p:spTgt spid="918534">
                                            <p:txEl>
                                              <p:pRg st="1" end="1"/>
                                            </p:txEl>
                                          </p:spTgt>
                                        </p:tgtEl>
                                        <p:attrNameLst>
                                          <p:attrName>ppt_h</p:attrName>
                                        </p:attrNameLst>
                                      </p:cBhvr>
                                      <p:tavLst>
                                        <p:tav tm="0">
                                          <p:val>
                                            <p:strVal val="#ppt_h"/>
                                          </p:val>
                                        </p:tav>
                                        <p:tav tm="100000">
                                          <p:val>
                                            <p:strVal val="#ppt_h"/>
                                          </p:val>
                                        </p:tav>
                                      </p:tavLst>
                                    </p:anim>
                                    <p:animEffect transition="in" filter="fade">
                                      <p:cBhvr>
                                        <p:cTn id="28" dur="500"/>
                                        <p:tgtEl>
                                          <p:spTgt spid="9185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1" grpId="0" build="allAtOnce"/>
      <p:bldP spid="918533" grpId="0" bldLvl="0" animBg="1"/>
      <p:bldP spid="918534" grpId="0" build="allAtOnce"/>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35360" y="681038"/>
            <a:ext cx="8459787" cy="811212"/>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4)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处理器支持能容纳一定量数据存储硬件堆栈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919555" name="Text Box 3"/>
          <p:cNvSpPr txBox="1">
            <a:spLocks noChangeArrowheads="1"/>
          </p:cNvSpPr>
          <p:nvPr/>
        </p:nvSpPr>
        <p:spPr bwMode="auto">
          <a:xfrm>
            <a:off x="479376" y="1557338"/>
            <a:ext cx="108012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spcAft>
                <a:spcPct val="40000"/>
              </a:spcAft>
              <a:buClrTx/>
              <a:buSzPct val="125000"/>
              <a:buFontTx/>
              <a:buBlip>
                <a:blip r:embed="rId1"/>
              </a:buBlip>
            </a:pPr>
            <a:r>
              <a:rPr kumimoji="1" lang="zh-CN" altLang="fr-FR" b="0" dirty="0"/>
              <a:t>对于只有</a:t>
            </a:r>
            <a:r>
              <a:rPr kumimoji="1" lang="fr-FR" altLang="zh-CN" b="0" dirty="0"/>
              <a:t>10</a:t>
            </a:r>
            <a:r>
              <a:rPr kumimoji="1" lang="zh-CN" altLang="fr-FR" b="0" dirty="0"/>
              <a:t>根地址线的</a:t>
            </a:r>
            <a:r>
              <a:rPr kumimoji="1" lang="fr-FR" altLang="zh-CN" b="0" dirty="0"/>
              <a:t>8</a:t>
            </a:r>
            <a:r>
              <a:rPr kumimoji="1" lang="zh-CN" altLang="fr-FR" b="0" dirty="0"/>
              <a:t>位控制器，芯片最多可访问</a:t>
            </a:r>
            <a:r>
              <a:rPr kumimoji="1" lang="fr-FR" altLang="zh-CN" b="0" dirty="0"/>
              <a:t>1KB</a:t>
            </a:r>
            <a:r>
              <a:rPr kumimoji="1" lang="zh-CN" altLang="fr-FR" b="0" dirty="0"/>
              <a:t>的存储单元，移植</a:t>
            </a:r>
            <a:r>
              <a:rPr kumimoji="1" lang="zh-CN" altLang="en-US" b="0" dirty="0">
                <a:sym typeface="Symbol" panose="05050102010706020507" pitchFamily="18" charset="2"/>
              </a:rPr>
              <a:t></a:t>
            </a:r>
            <a:r>
              <a:rPr kumimoji="1" lang="fr-FR" altLang="zh-CN" b="0" dirty="0"/>
              <a:t>C/OS-II</a:t>
            </a:r>
            <a:r>
              <a:rPr kumimoji="1" lang="zh-CN" altLang="fr-FR" b="0" dirty="0"/>
              <a:t>是比较困难的。</a:t>
            </a:r>
            <a:endParaRPr kumimoji="1" lang="zh-CN" altLang="fr-FR" b="0" dirty="0"/>
          </a:p>
        </p:txBody>
      </p:sp>
      <p:sp>
        <p:nvSpPr>
          <p:cNvPr id="919557" name="Rectangle 5"/>
          <p:cNvSpPr>
            <a:spLocks noChangeArrowheads="1"/>
          </p:cNvSpPr>
          <p:nvPr/>
        </p:nvSpPr>
        <p:spPr bwMode="auto">
          <a:xfrm>
            <a:off x="263352" y="2636838"/>
            <a:ext cx="11665296"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838200" indent="-838200">
              <a:defRPr sz="3200" b="1">
                <a:solidFill>
                  <a:schemeClr val="tx1"/>
                </a:solidFill>
                <a:latin typeface="Tahoma" panose="020B0604030504040204" pitchFamily="34" charset="0"/>
                <a:ea typeface="宋体" panose="02010600030101010101" pitchFamily="2" charset="-122"/>
              </a:defRPr>
            </a:lvl1pPr>
            <a:lvl2pPr marL="838200" indent="-838200">
              <a:defRPr sz="3200" b="1">
                <a:solidFill>
                  <a:schemeClr val="tx1"/>
                </a:solidFill>
                <a:latin typeface="Tahoma" panose="020B0604030504040204" pitchFamily="34" charset="0"/>
                <a:ea typeface="宋体" panose="02010600030101010101" pitchFamily="2" charset="-122"/>
              </a:defRPr>
            </a:lvl2pPr>
            <a:lvl3pPr marL="838200" indent="-838200">
              <a:defRPr sz="3200" b="1">
                <a:solidFill>
                  <a:schemeClr val="tx1"/>
                </a:solidFill>
                <a:latin typeface="Tahoma" panose="020B0604030504040204" pitchFamily="34" charset="0"/>
                <a:ea typeface="宋体" panose="02010600030101010101" pitchFamily="2" charset="-122"/>
              </a:defRPr>
            </a:lvl3pPr>
            <a:lvl4pPr marL="838200" indent="-838200">
              <a:defRPr sz="3200" b="1">
                <a:solidFill>
                  <a:schemeClr val="tx1"/>
                </a:solidFill>
                <a:latin typeface="Tahoma" panose="020B0604030504040204" pitchFamily="34" charset="0"/>
                <a:ea typeface="宋体" panose="02010600030101010101" pitchFamily="2" charset="-122"/>
              </a:defRPr>
            </a:lvl4pPr>
            <a:lvl5pPr marL="838200" indent="-838200">
              <a:defRPr sz="3200" b="1">
                <a:solidFill>
                  <a:schemeClr val="tx1"/>
                </a:solidFill>
                <a:latin typeface="Tahoma" panose="020B0604030504040204" pitchFamily="34" charset="0"/>
                <a:ea typeface="宋体" panose="02010600030101010101" pitchFamily="2" charset="-122"/>
              </a:defRPr>
            </a:lvl5pPr>
            <a:lvl6pPr marL="12954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17526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22098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2667000" indent="-8382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marL="0" indent="0" eaLnBrk="1" hangingPunct="1"/>
            <a:r>
              <a:rPr lang="en-US" altLang="zh-CN" sz="2400" b="0" dirty="0">
                <a:latin typeface="Times New Roman" panose="02020603050405020304" pitchFamily="18" charset="0"/>
                <a:ea typeface="+mn-ea"/>
                <a:cs typeface="Times New Roman" panose="02020603050405020304" pitchFamily="18" charset="0"/>
              </a:rPr>
              <a:t> 5) </a:t>
            </a:r>
            <a:r>
              <a:rPr lang="zh-CN" altLang="en-US" sz="2400" b="0" dirty="0">
                <a:latin typeface="Times New Roman" panose="02020603050405020304" pitchFamily="18" charset="0"/>
                <a:ea typeface="+mn-ea"/>
                <a:cs typeface="Times New Roman" panose="02020603050405020304" pitchFamily="18" charset="0"/>
              </a:rPr>
              <a:t>处理器有将堆栈指针和其他</a:t>
            </a:r>
            <a:r>
              <a:rPr lang="en-US" altLang="zh-CN" sz="2400" b="0" dirty="0">
                <a:latin typeface="Times New Roman" panose="02020603050405020304" pitchFamily="18" charset="0"/>
                <a:ea typeface="+mn-ea"/>
                <a:cs typeface="Times New Roman" panose="02020603050405020304" pitchFamily="18" charset="0"/>
              </a:rPr>
              <a:t>CPU</a:t>
            </a:r>
            <a:r>
              <a:rPr lang="zh-CN" altLang="en-US" sz="2400" b="0" dirty="0">
                <a:latin typeface="Times New Roman" panose="02020603050405020304" pitchFamily="18" charset="0"/>
                <a:ea typeface="+mn-ea"/>
                <a:cs typeface="Times New Roman" panose="02020603050405020304" pitchFamily="18" charset="0"/>
              </a:rPr>
              <a:t>寄存器的内容读出并存储到堆栈或内存中的指令 </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919558" name="Text Box 6"/>
          <p:cNvSpPr txBox="1">
            <a:spLocks noChangeArrowheads="1"/>
          </p:cNvSpPr>
          <p:nvPr/>
        </p:nvSpPr>
        <p:spPr bwMode="auto">
          <a:xfrm>
            <a:off x="623392" y="4076701"/>
            <a:ext cx="11233248"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spcAft>
                <a:spcPct val="40000"/>
              </a:spcAft>
              <a:buClrTx/>
              <a:buSzPct val="125000"/>
              <a:buFontTx/>
              <a:buBlip>
                <a:blip r:embed="rId1"/>
              </a:buBlip>
            </a:pPr>
            <a:r>
              <a:rPr kumimoji="1" lang="zh-CN" altLang="fr-FR" b="0" dirty="0"/>
              <a:t>寄存器的入栈</a:t>
            </a:r>
            <a:r>
              <a:rPr kumimoji="1" lang="fr-FR" altLang="zh-CN" b="0" dirty="0"/>
              <a:t>/</a:t>
            </a:r>
            <a:r>
              <a:rPr kumimoji="1" lang="zh-CN" altLang="fr-FR" b="0" dirty="0"/>
              <a:t>出栈操作是</a:t>
            </a:r>
            <a:r>
              <a:rPr kumimoji="1" lang="zh-CN" altLang="en-US" b="0" dirty="0">
                <a:sym typeface="Symbol" panose="05050102010706020507" pitchFamily="18" charset="2"/>
              </a:rPr>
              <a:t></a:t>
            </a:r>
            <a:r>
              <a:rPr kumimoji="1" lang="fr-FR" altLang="zh-CN" b="0" dirty="0"/>
              <a:t>C/OS-II</a:t>
            </a:r>
            <a:r>
              <a:rPr kumimoji="1" lang="zh-CN" altLang="fr-FR" b="0" dirty="0"/>
              <a:t>多任务调度的基础。</a:t>
            </a:r>
            <a:endParaRPr kumimoji="1" lang="zh-CN" altLang="fr-FR" b="0" dirty="0"/>
          </a:p>
          <a:p>
            <a:pPr eaLnBrk="1" hangingPunct="1">
              <a:lnSpc>
                <a:spcPct val="130000"/>
              </a:lnSpc>
              <a:spcBef>
                <a:spcPct val="0"/>
              </a:spcBef>
              <a:spcAft>
                <a:spcPct val="40000"/>
              </a:spcAft>
              <a:buClrTx/>
              <a:buSzPct val="125000"/>
              <a:buFontTx/>
              <a:buBlip>
                <a:blip r:embed="rId1"/>
              </a:buBlip>
            </a:pPr>
            <a:r>
              <a:rPr kumimoji="1" lang="zh-CN" altLang="fr-FR" b="0" dirty="0"/>
              <a:t>在</a:t>
            </a:r>
            <a:r>
              <a:rPr kumimoji="1" lang="fr-FR" altLang="zh-CN" b="0" dirty="0"/>
              <a:t>ARM</a:t>
            </a:r>
            <a:r>
              <a:rPr kumimoji="1" lang="zh-CN" altLang="fr-FR" b="0" dirty="0"/>
              <a:t>处理器中，汇编指令</a:t>
            </a:r>
            <a:r>
              <a:rPr kumimoji="1" lang="fr-FR" altLang="zh-CN" b="0" dirty="0"/>
              <a:t>stmfd</a:t>
            </a:r>
            <a:r>
              <a:rPr kumimoji="1" lang="zh-CN" altLang="fr-FR" b="0" dirty="0"/>
              <a:t>可将所有寄存器压栈，指令</a:t>
            </a:r>
            <a:r>
              <a:rPr kumimoji="1" lang="fr-FR" altLang="zh-CN" b="0" dirty="0"/>
              <a:t>ldmfd</a:t>
            </a:r>
            <a:r>
              <a:rPr kumimoji="1" lang="zh-CN" altLang="fr-FR" b="0" dirty="0"/>
              <a:t>可将所有的寄存器出栈。</a:t>
            </a:r>
            <a:r>
              <a:rPr kumimoji="1" lang="zh-CN" altLang="fr-FR" sz="3200" b="0" dirty="0"/>
              <a:t> </a:t>
            </a:r>
            <a:endParaRPr kumimoji="1" lang="zh-CN" altLang="fr-FR" sz="3200" b="0" dirty="0"/>
          </a:p>
        </p:txBody>
      </p:sp>
      <p:sp>
        <p:nvSpPr>
          <p:cNvPr id="14951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B6D6855-22D3-4CB0-A045-62F8D2624CD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anim calcmode="lin" valueType="num">
                                      <p:cBhvr>
                                        <p:cTn id="7" dur="500" fill="hold"/>
                                        <p:tgtEl>
                                          <p:spTgt spid="919555">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19555">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1955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919557"/>
                                        </p:tgtEl>
                                        <p:attrNameLst>
                                          <p:attrName>style.visibility</p:attrName>
                                        </p:attrNameLst>
                                      </p:cBhvr>
                                      <p:to>
                                        <p:strVal val="visible"/>
                                      </p:to>
                                    </p:set>
                                    <p:anim calcmode="lin" valueType="num">
                                      <p:cBhvr>
                                        <p:cTn id="14" dur="500" fill="hold"/>
                                        <p:tgtEl>
                                          <p:spTgt spid="919557"/>
                                        </p:tgtEl>
                                        <p:attrNameLst>
                                          <p:attrName>ppt_w</p:attrName>
                                        </p:attrNameLst>
                                      </p:cBhvr>
                                      <p:tavLst>
                                        <p:tav tm="0">
                                          <p:val>
                                            <p:fltVal val="0"/>
                                          </p:val>
                                        </p:tav>
                                        <p:tav tm="100000">
                                          <p:val>
                                            <p:strVal val="#ppt_w"/>
                                          </p:val>
                                        </p:tav>
                                      </p:tavLst>
                                    </p:anim>
                                    <p:anim calcmode="lin" valueType="num">
                                      <p:cBhvr>
                                        <p:cTn id="15" dur="500" fill="hold"/>
                                        <p:tgtEl>
                                          <p:spTgt spid="919557"/>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50" presetClass="entr" presetSubtype="0" decel="100000" fill="hold" grpId="0" nodeType="afterEffect">
                                  <p:stCondLst>
                                    <p:cond delay="0"/>
                                  </p:stCondLst>
                                  <p:childTnLst>
                                    <p:set>
                                      <p:cBhvr>
                                        <p:cTn id="18" dur="1" fill="hold">
                                          <p:stCondLst>
                                            <p:cond delay="0"/>
                                          </p:stCondLst>
                                        </p:cTn>
                                        <p:tgtEl>
                                          <p:spTgt spid="919558">
                                            <p:txEl>
                                              <p:pRg st="0" end="0"/>
                                            </p:txEl>
                                          </p:spTgt>
                                        </p:tgtEl>
                                        <p:attrNameLst>
                                          <p:attrName>style.visibility</p:attrName>
                                        </p:attrNameLst>
                                      </p:cBhvr>
                                      <p:to>
                                        <p:strVal val="visible"/>
                                      </p:to>
                                    </p:set>
                                    <p:anim calcmode="lin" valueType="num">
                                      <p:cBhvr>
                                        <p:cTn id="19" dur="500" fill="hold"/>
                                        <p:tgtEl>
                                          <p:spTgt spid="919558">
                                            <p:txEl>
                                              <p:pRg st="0" end="0"/>
                                            </p:txEl>
                                          </p:spTgt>
                                        </p:tgtEl>
                                        <p:attrNameLst>
                                          <p:attrName>ppt_w</p:attrName>
                                        </p:attrNameLst>
                                      </p:cBhvr>
                                      <p:tavLst>
                                        <p:tav tm="0">
                                          <p:val>
                                            <p:strVal val="#ppt_w+.3"/>
                                          </p:val>
                                        </p:tav>
                                        <p:tav tm="100000">
                                          <p:val>
                                            <p:strVal val="#ppt_w"/>
                                          </p:val>
                                        </p:tav>
                                      </p:tavLst>
                                    </p:anim>
                                    <p:anim calcmode="lin" valueType="num">
                                      <p:cBhvr>
                                        <p:cTn id="20" dur="500" fill="hold"/>
                                        <p:tgtEl>
                                          <p:spTgt spid="919558">
                                            <p:txEl>
                                              <p:pRg st="0" end="0"/>
                                            </p:txEl>
                                          </p:spTgt>
                                        </p:tgtEl>
                                        <p:attrNameLst>
                                          <p:attrName>ppt_h</p:attrName>
                                        </p:attrNameLst>
                                      </p:cBhvr>
                                      <p:tavLst>
                                        <p:tav tm="0">
                                          <p:val>
                                            <p:strVal val="#ppt_h"/>
                                          </p:val>
                                        </p:tav>
                                        <p:tav tm="100000">
                                          <p:val>
                                            <p:strVal val="#ppt_h"/>
                                          </p:val>
                                        </p:tav>
                                      </p:tavLst>
                                    </p:anim>
                                    <p:animEffect transition="in" filter="fade">
                                      <p:cBhvr>
                                        <p:cTn id="21" dur="500"/>
                                        <p:tgtEl>
                                          <p:spTgt spid="91955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919558">
                                            <p:txEl>
                                              <p:pRg st="1" end="1"/>
                                            </p:txEl>
                                          </p:spTgt>
                                        </p:tgtEl>
                                        <p:attrNameLst>
                                          <p:attrName>style.visibility</p:attrName>
                                        </p:attrNameLst>
                                      </p:cBhvr>
                                      <p:to>
                                        <p:strVal val="visible"/>
                                      </p:to>
                                    </p:set>
                                    <p:anim calcmode="lin" valueType="num">
                                      <p:cBhvr>
                                        <p:cTn id="26" dur="500" fill="hold"/>
                                        <p:tgtEl>
                                          <p:spTgt spid="919558">
                                            <p:txEl>
                                              <p:pRg st="1" end="1"/>
                                            </p:txEl>
                                          </p:spTgt>
                                        </p:tgtEl>
                                        <p:attrNameLst>
                                          <p:attrName>ppt_w</p:attrName>
                                        </p:attrNameLst>
                                      </p:cBhvr>
                                      <p:tavLst>
                                        <p:tav tm="0">
                                          <p:val>
                                            <p:strVal val="#ppt_w+.3"/>
                                          </p:val>
                                        </p:tav>
                                        <p:tav tm="100000">
                                          <p:val>
                                            <p:strVal val="#ppt_w"/>
                                          </p:val>
                                        </p:tav>
                                      </p:tavLst>
                                    </p:anim>
                                    <p:anim calcmode="lin" valueType="num">
                                      <p:cBhvr>
                                        <p:cTn id="27" dur="500" fill="hold"/>
                                        <p:tgtEl>
                                          <p:spTgt spid="919558">
                                            <p:txEl>
                                              <p:pRg st="1" end="1"/>
                                            </p:txEl>
                                          </p:spTgt>
                                        </p:tgtEl>
                                        <p:attrNameLst>
                                          <p:attrName>ppt_h</p:attrName>
                                        </p:attrNameLst>
                                      </p:cBhvr>
                                      <p:tavLst>
                                        <p:tav tm="0">
                                          <p:val>
                                            <p:strVal val="#ppt_h"/>
                                          </p:val>
                                        </p:tav>
                                        <p:tav tm="100000">
                                          <p:val>
                                            <p:strVal val="#ppt_h"/>
                                          </p:val>
                                        </p:tav>
                                      </p:tavLst>
                                    </p:anim>
                                    <p:animEffect transition="in" filter="fade">
                                      <p:cBhvr>
                                        <p:cTn id="28" dur="500"/>
                                        <p:tgtEl>
                                          <p:spTgt spid="9195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allAtOnce"/>
      <p:bldP spid="919557" grpId="0"/>
      <p:bldP spid="919558" grpId="0" build="allAtOnce"/>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119336" y="947862"/>
            <a:ext cx="7543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38200" indent="-838200" eaLnBrk="1" hangingPunct="1">
              <a:spcBef>
                <a:spcPct val="0"/>
              </a:spcBef>
              <a:buClrTx/>
              <a:buFontTx/>
              <a:buNone/>
            </a:pPr>
            <a:r>
              <a:rPr lang="fr-FR" altLang="zh-CN" b="0" dirty="0">
                <a:latin typeface="Times New Roman" panose="02020603050405020304" pitchFamily="18" charset="0"/>
                <a:ea typeface="+mn-ea"/>
                <a:cs typeface="Times New Roman" panose="02020603050405020304" pitchFamily="18" charset="0"/>
              </a:rPr>
              <a:t>3.12.2  </a:t>
            </a: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fr-FR" b="0" dirty="0">
                <a:latin typeface="Times New Roman" panose="02020603050405020304" pitchFamily="18" charset="0"/>
                <a:ea typeface="+mn-ea"/>
                <a:cs typeface="Times New Roman" panose="02020603050405020304" pitchFamily="18" charset="0"/>
              </a:rPr>
              <a:t>的移植步骤</a:t>
            </a:r>
            <a:endParaRPr lang="zh-CN" altLang="en-US" b="0" dirty="0">
              <a:latin typeface="Times New Roman" panose="02020603050405020304" pitchFamily="18" charset="0"/>
              <a:ea typeface="+mn-ea"/>
              <a:cs typeface="Times New Roman" panose="02020603050405020304" pitchFamily="18" charset="0"/>
            </a:endParaRPr>
          </a:p>
        </p:txBody>
      </p:sp>
      <p:sp>
        <p:nvSpPr>
          <p:cNvPr id="925700" name="Text Box 4"/>
          <p:cNvSpPr txBox="1">
            <a:spLocks noChangeArrowheads="1"/>
          </p:cNvSpPr>
          <p:nvPr/>
        </p:nvSpPr>
        <p:spPr bwMode="auto">
          <a:xfrm>
            <a:off x="479376" y="1988840"/>
            <a:ext cx="7416800"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5000"/>
              </a:spcBef>
              <a:buClrTx/>
              <a:buSzPct val="125000"/>
              <a:buFontTx/>
              <a:buBlip>
                <a:blip r:embed="rId1"/>
              </a:buBlip>
            </a:pPr>
            <a:r>
              <a:rPr lang="zh-CN" altLang="fr-FR" b="0" dirty="0"/>
              <a:t>移植</a:t>
            </a:r>
            <a:r>
              <a:rPr lang="zh-CN" altLang="en-US" b="0" dirty="0">
                <a:sym typeface="Symbol" panose="05050102010706020507" pitchFamily="18" charset="2"/>
              </a:rPr>
              <a:t></a:t>
            </a:r>
            <a:r>
              <a:rPr lang="fr-FR" altLang="zh-CN" b="0" dirty="0"/>
              <a:t>C/OS-II</a:t>
            </a:r>
            <a:r>
              <a:rPr lang="zh-CN" altLang="fr-FR" b="0" dirty="0"/>
              <a:t>主要完成以下几部分工作： </a:t>
            </a:r>
            <a:endParaRPr lang="zh-CN" altLang="fr-FR" b="0" dirty="0"/>
          </a:p>
        </p:txBody>
      </p:sp>
      <p:sp>
        <p:nvSpPr>
          <p:cNvPr id="925701" name="Rectangle 5"/>
          <p:cNvSpPr>
            <a:spLocks noChangeArrowheads="1"/>
          </p:cNvSpPr>
          <p:nvPr/>
        </p:nvSpPr>
        <p:spPr bwMode="auto">
          <a:xfrm>
            <a:off x="1390651" y="2852936"/>
            <a:ext cx="8784779" cy="2547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70000"/>
              </a:spcBef>
              <a:buClr>
                <a:srgbClr val="0000FF"/>
              </a:buClr>
              <a:buNone/>
            </a:pPr>
            <a:r>
              <a:rPr lang="en-US" altLang="zh-CN" b="0" dirty="0"/>
              <a:t>1) </a:t>
            </a:r>
            <a:r>
              <a:rPr lang="zh-CN" altLang="en-US" b="0" dirty="0"/>
              <a:t>设置与</a:t>
            </a:r>
            <a:r>
              <a:rPr lang="zh-CN" altLang="en-US" dirty="0">
                <a:solidFill>
                  <a:srgbClr val="FF0000"/>
                </a:solidFill>
              </a:rPr>
              <a:t>处理器和编译器</a:t>
            </a:r>
            <a:r>
              <a:rPr lang="zh-CN" altLang="en-US" b="0" dirty="0"/>
              <a:t>相关的代码 </a:t>
            </a:r>
            <a:r>
              <a:rPr lang="zh-CN" altLang="en-US" b="0" dirty="0">
                <a:sym typeface="+mn-ea"/>
              </a:rPr>
              <a:t>（</a:t>
            </a:r>
            <a:r>
              <a:rPr lang="en-US" altLang="zh-CN" b="0" dirty="0">
                <a:sym typeface="+mn-ea"/>
              </a:rPr>
              <a:t>OS_CPU.H</a:t>
            </a:r>
            <a:r>
              <a:rPr lang="zh-CN" altLang="en-US" b="0" dirty="0">
                <a:sym typeface="+mn-ea"/>
              </a:rPr>
              <a:t>） </a:t>
            </a:r>
            <a:endParaRPr lang="zh-CN" altLang="en-US" b="0" dirty="0"/>
          </a:p>
          <a:p>
            <a:pPr marL="0" indent="0" eaLnBrk="1" hangingPunct="1">
              <a:lnSpc>
                <a:spcPct val="140000"/>
              </a:lnSpc>
              <a:spcBef>
                <a:spcPct val="70000"/>
              </a:spcBef>
              <a:buClr>
                <a:srgbClr val="0000FF"/>
              </a:buClr>
              <a:buNone/>
            </a:pPr>
            <a:r>
              <a:rPr lang="en-US" altLang="zh-CN" b="0" dirty="0"/>
              <a:t>2) </a:t>
            </a:r>
            <a:r>
              <a:rPr lang="zh-CN" altLang="en-US" b="0" dirty="0"/>
              <a:t>用</a:t>
            </a:r>
            <a:r>
              <a:rPr lang="en-US" altLang="zh-CN" b="0" dirty="0"/>
              <a:t>C</a:t>
            </a:r>
            <a:r>
              <a:rPr lang="zh-CN" altLang="en-US" b="0" dirty="0"/>
              <a:t>语言编写</a:t>
            </a:r>
            <a:r>
              <a:rPr lang="en-US" altLang="zh-CN" b="0" dirty="0"/>
              <a:t>10</a:t>
            </a:r>
            <a:r>
              <a:rPr lang="zh-CN" altLang="en-US" b="0" dirty="0"/>
              <a:t>个与</a:t>
            </a:r>
            <a:r>
              <a:rPr lang="zh-CN" altLang="en-US" dirty="0">
                <a:solidFill>
                  <a:srgbClr val="FF0000"/>
                </a:solidFill>
              </a:rPr>
              <a:t>操作系统相关</a:t>
            </a:r>
            <a:r>
              <a:rPr lang="zh-CN" altLang="en-US" b="0" dirty="0"/>
              <a:t>的函数（</a:t>
            </a:r>
            <a:r>
              <a:rPr lang="en-US" altLang="zh-CN" b="0" dirty="0"/>
              <a:t>OS_CPU_C.C</a:t>
            </a:r>
            <a:r>
              <a:rPr lang="zh-CN" altLang="en-US" b="0" dirty="0"/>
              <a:t>） </a:t>
            </a:r>
            <a:endParaRPr lang="zh-CN" altLang="en-US" b="0" dirty="0"/>
          </a:p>
          <a:p>
            <a:pPr marL="0" indent="0" eaLnBrk="1" hangingPunct="1">
              <a:lnSpc>
                <a:spcPct val="140000"/>
              </a:lnSpc>
              <a:spcBef>
                <a:spcPct val="70000"/>
              </a:spcBef>
              <a:buClr>
                <a:srgbClr val="0000FF"/>
              </a:buClr>
              <a:buNone/>
            </a:pPr>
            <a:r>
              <a:rPr lang="en-US" altLang="zh-CN" b="0" dirty="0"/>
              <a:t>3) </a:t>
            </a:r>
            <a:r>
              <a:rPr lang="zh-CN" altLang="en-US" b="0" dirty="0"/>
              <a:t>用汇编语言编写</a:t>
            </a:r>
            <a:r>
              <a:rPr lang="en-US" altLang="zh-CN" b="0" dirty="0"/>
              <a:t>4</a:t>
            </a:r>
            <a:r>
              <a:rPr lang="zh-CN" altLang="en-US" b="0" dirty="0"/>
              <a:t>个与</a:t>
            </a:r>
            <a:r>
              <a:rPr lang="zh-CN" altLang="en-US" dirty="0">
                <a:solidFill>
                  <a:srgbClr val="FF0000"/>
                </a:solidFill>
              </a:rPr>
              <a:t>处理器相关</a:t>
            </a:r>
            <a:r>
              <a:rPr lang="zh-CN" altLang="en-US" b="0" dirty="0"/>
              <a:t>的函数（</a:t>
            </a:r>
            <a:r>
              <a:rPr lang="en-US" altLang="zh-CN" b="0" dirty="0"/>
              <a:t>OS_CPU_A.ASM</a:t>
            </a:r>
            <a:r>
              <a:rPr lang="zh-CN" altLang="en-US" b="0" dirty="0"/>
              <a:t>）</a:t>
            </a:r>
            <a:endParaRPr lang="zh-CN" altLang="en-US" b="0" dirty="0"/>
          </a:p>
        </p:txBody>
      </p:sp>
      <p:sp>
        <p:nvSpPr>
          <p:cNvPr id="15155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6A8134E-BF4F-4295-A2A5-FF12B9AA8E17}"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25700">
                                            <p:txEl>
                                              <p:pRg st="0" end="0"/>
                                            </p:txEl>
                                          </p:spTgt>
                                        </p:tgtEl>
                                        <p:attrNameLst>
                                          <p:attrName>style.visibility</p:attrName>
                                        </p:attrNameLst>
                                      </p:cBhvr>
                                      <p:to>
                                        <p:strVal val="visible"/>
                                      </p:to>
                                    </p:set>
                                    <p:animEffect transition="in" filter="wipe(down)">
                                      <p:cBhvr>
                                        <p:cTn id="7" dur="500"/>
                                        <p:tgtEl>
                                          <p:spTgt spid="925700">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25701"/>
                                        </p:tgtEl>
                                        <p:attrNameLst>
                                          <p:attrName>style.visibility</p:attrName>
                                        </p:attrNameLst>
                                      </p:cBhvr>
                                      <p:to>
                                        <p:strVal val="visible"/>
                                      </p:to>
                                    </p:set>
                                    <p:animEffect transition="in" filter="box(in)">
                                      <p:cBhvr>
                                        <p:cTn id="11" dur="500"/>
                                        <p:tgtEl>
                                          <p:spTgt spid="92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700" grpId="0" build="allAtOnce"/>
      <p:bldP spid="925701"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6688" y="1124744"/>
            <a:ext cx="3552923" cy="667221"/>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838200" eaLnBrk="1" hangingPunct="1"/>
            <a:r>
              <a:rPr lang="en-US" altLang="zh-CN" sz="2400" dirty="0">
                <a:solidFill>
                  <a:schemeClr val="tx1"/>
                </a:solidFill>
              </a:rPr>
              <a:t>1) </a:t>
            </a:r>
            <a:r>
              <a:rPr lang="zh-CN" altLang="en-US" sz="2400" dirty="0">
                <a:solidFill>
                  <a:schemeClr val="tx1"/>
                </a:solidFill>
              </a:rPr>
              <a:t>设置与处理器和</a:t>
            </a:r>
            <a:br>
              <a:rPr lang="en-US" altLang="zh-CN" sz="2400" dirty="0">
                <a:solidFill>
                  <a:schemeClr val="tx1"/>
                </a:solidFill>
              </a:rPr>
            </a:br>
            <a:r>
              <a:rPr lang="zh-CN" altLang="en-US" sz="2400" dirty="0">
                <a:solidFill>
                  <a:schemeClr val="tx1"/>
                </a:solidFill>
              </a:rPr>
              <a:t>编译器相关的代码 </a:t>
            </a:r>
            <a:endParaRPr lang="zh-CN" altLang="en-US" sz="2400" dirty="0">
              <a:solidFill>
                <a:schemeClr val="tx1"/>
              </a:solidFill>
            </a:endParaRPr>
          </a:p>
        </p:txBody>
      </p:sp>
      <p:sp>
        <p:nvSpPr>
          <p:cNvPr id="926723" name="Text Box 3"/>
          <p:cNvSpPr txBox="1">
            <a:spLocks noChangeArrowheads="1"/>
          </p:cNvSpPr>
          <p:nvPr/>
        </p:nvSpPr>
        <p:spPr bwMode="auto">
          <a:xfrm>
            <a:off x="263352" y="2060848"/>
            <a:ext cx="3096344" cy="34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30000"/>
              </a:spcBef>
              <a:spcAft>
                <a:spcPct val="40000"/>
              </a:spcAft>
              <a:buClrTx/>
              <a:buSzPct val="125000"/>
              <a:buFontTx/>
              <a:buBlip>
                <a:blip r:embed="rId1"/>
              </a:buBlip>
            </a:pPr>
            <a:r>
              <a:rPr kumimoji="1" lang="en-US" altLang="zh-CN" sz="2000" b="0" dirty="0"/>
              <a:t>OS_CPU.H</a:t>
            </a:r>
            <a:r>
              <a:rPr kumimoji="1" lang="zh-CN" altLang="fr-FR" sz="2000" b="0" dirty="0"/>
              <a:t>包括了用</a:t>
            </a:r>
            <a:r>
              <a:rPr kumimoji="1" lang="en-US" altLang="zh-CN" sz="2000" b="0" dirty="0"/>
              <a:t>#define</a:t>
            </a:r>
            <a:r>
              <a:rPr kumimoji="1" lang="zh-CN" altLang="en-US" sz="2000" b="0" dirty="0"/>
              <a:t>语句定义的、与处理器相关的</a:t>
            </a:r>
            <a:r>
              <a:rPr kumimoji="1" lang="zh-CN" altLang="en-US" sz="2000" dirty="0">
                <a:solidFill>
                  <a:srgbClr val="FF0000"/>
                </a:solidFill>
              </a:rPr>
              <a:t>常数、宏以及类型</a:t>
            </a:r>
            <a:r>
              <a:rPr kumimoji="1" lang="zh-CN" altLang="en-US" sz="2000" dirty="0"/>
              <a:t>。</a:t>
            </a:r>
            <a:r>
              <a:rPr kumimoji="1" lang="zh-CN" altLang="en-US" sz="2000" b="0" dirty="0"/>
              <a:t>所有需要完成的基本配置和定义全部集中在此头文件中。 </a:t>
            </a:r>
            <a:endParaRPr kumimoji="1" lang="zh-CN" altLang="fr-FR" sz="2000" b="0" dirty="0"/>
          </a:p>
        </p:txBody>
      </p:sp>
      <p:sp>
        <p:nvSpPr>
          <p:cNvPr id="15258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E21E727-2F43-4580-856B-332185A86739}" type="slidenum">
              <a:rPr lang="zh-CN" altLang="en-US" sz="1400" b="0">
                <a:effectLst/>
              </a:rPr>
            </a:fld>
            <a:endParaRPr lang="zh-CN" altLang="en-US" sz="1400" b="0">
              <a:effectLst/>
            </a:endParaRPr>
          </a:p>
        </p:txBody>
      </p:sp>
      <p:sp>
        <p:nvSpPr>
          <p:cNvPr id="5" name="Text Box 6"/>
          <p:cNvSpPr txBox="1">
            <a:spLocks noChangeArrowheads="1"/>
          </p:cNvSpPr>
          <p:nvPr/>
        </p:nvSpPr>
        <p:spPr bwMode="auto">
          <a:xfrm>
            <a:off x="3762892" y="772559"/>
            <a:ext cx="8424545" cy="51955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1800" b="0" dirty="0"/>
              <a:t>/******* </a:t>
            </a:r>
            <a:r>
              <a:rPr lang="zh-CN" altLang="en-US" sz="1800" b="0" dirty="0"/>
              <a:t>数据类型（与编译器有关）*******</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unsigned char BOOLEAN;</a:t>
            </a:r>
            <a:endParaRPr lang="en-US" altLang="zh-CN" sz="1800" b="0" dirty="0"/>
          </a:p>
          <a:p>
            <a:pPr eaLnBrk="1" hangingPunct="1">
              <a:lnSpc>
                <a:spcPct val="150000"/>
              </a:lnSpc>
              <a:spcBef>
                <a:spcPct val="0"/>
              </a:spcBef>
              <a:buClrTx/>
              <a:buFontTx/>
              <a:buNone/>
            </a:pPr>
            <a:r>
              <a:rPr lang="en-US" altLang="zh-CN" sz="1800" b="0" dirty="0"/>
              <a:t>typedef unsigned char INT8U;	/*</a:t>
            </a:r>
            <a:r>
              <a:rPr lang="zh-CN" altLang="en-US" sz="1800" b="0" dirty="0"/>
              <a:t>无符号</a:t>
            </a:r>
            <a:r>
              <a:rPr lang="en-US" altLang="zh-CN" sz="1800" b="0" dirty="0"/>
              <a:t>8</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signed   char INT8S; 	/*</a:t>
            </a:r>
            <a:r>
              <a:rPr lang="zh-CN" altLang="en-US" sz="1800" b="0" dirty="0"/>
              <a:t>有符号</a:t>
            </a:r>
            <a:r>
              <a:rPr lang="en-US" altLang="zh-CN" sz="1800" b="0" dirty="0"/>
              <a:t>8</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unsigned int  INT16U;	/*</a:t>
            </a:r>
            <a:r>
              <a:rPr lang="zh-CN" altLang="en-US" sz="1800" b="0" dirty="0"/>
              <a:t>无符号</a:t>
            </a:r>
            <a:r>
              <a:rPr lang="en-US" altLang="zh-CN" sz="1800" b="0" dirty="0"/>
              <a:t>16</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signed   int  INT16S;		/*</a:t>
            </a:r>
            <a:r>
              <a:rPr lang="zh-CN" altLang="en-US" sz="1800" b="0" dirty="0"/>
              <a:t>有符号</a:t>
            </a:r>
            <a:r>
              <a:rPr lang="en-US" altLang="zh-CN" sz="1800" b="0" dirty="0"/>
              <a:t>16</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unsigned long INT32U;	/*</a:t>
            </a:r>
            <a:r>
              <a:rPr lang="zh-CN" altLang="en-US" sz="1800" b="0" dirty="0"/>
              <a:t>无符号</a:t>
            </a:r>
            <a:r>
              <a:rPr lang="en-US" altLang="zh-CN" sz="1800" b="0" dirty="0"/>
              <a:t>32</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signed   long INT32S;	/*</a:t>
            </a:r>
            <a:r>
              <a:rPr lang="zh-CN" altLang="en-US" sz="1800" b="0" dirty="0"/>
              <a:t>有符号</a:t>
            </a:r>
            <a:r>
              <a:rPr lang="en-US" altLang="zh-CN" sz="1800" b="0" dirty="0"/>
              <a:t>32</a:t>
            </a:r>
            <a:r>
              <a:rPr lang="zh-CN" altLang="en-US" sz="1800" b="0" dirty="0"/>
              <a:t>位整数*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float          FP32;		/*</a:t>
            </a:r>
            <a:r>
              <a:rPr lang="zh-CN" altLang="en-US" sz="1800" b="0" dirty="0"/>
              <a:t>单精度浮点数*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double         FP64;		/*</a:t>
            </a:r>
            <a:r>
              <a:rPr lang="zh-CN" altLang="en-US" sz="1800" b="0" dirty="0"/>
              <a:t>双精度浮点数*</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unsigned int   OS_STK;	/*</a:t>
            </a:r>
            <a:r>
              <a:rPr lang="zh-CN" altLang="en-US" sz="1800" b="0" dirty="0"/>
              <a:t>堆栈入口宽度为</a:t>
            </a:r>
            <a:r>
              <a:rPr lang="en-US" altLang="zh-CN" sz="1800" b="0" dirty="0"/>
              <a:t>16</a:t>
            </a:r>
            <a:r>
              <a:rPr lang="zh-CN" altLang="en-US" sz="1800" b="0" dirty="0"/>
              <a:t>位*</a:t>
            </a:r>
            <a:r>
              <a:rPr lang="en-US" altLang="zh-CN" sz="1800" b="0" dirty="0"/>
              <a:t>/</a:t>
            </a:r>
            <a:endParaRPr lang="en-US" altLang="zh-CN" sz="1800" b="0" dirty="0"/>
          </a:p>
          <a:p>
            <a:pPr eaLnBrk="1" hangingPunct="1">
              <a:lnSpc>
                <a:spcPct val="150000"/>
              </a:lnSpc>
              <a:spcBef>
                <a:spcPct val="0"/>
              </a:spcBef>
              <a:buClrTx/>
              <a:buFontTx/>
              <a:buNone/>
            </a:pPr>
            <a:r>
              <a:rPr lang="en-US" altLang="zh-CN" sz="1800" b="0" dirty="0"/>
              <a:t>typedef unsigned short OS_CPU_SR; /*</a:t>
            </a:r>
            <a:r>
              <a:rPr lang="zh-CN" altLang="en-US" sz="1800" b="0" dirty="0"/>
              <a:t>定义</a:t>
            </a:r>
            <a:r>
              <a:rPr lang="en-US" altLang="zh-CN" sz="1800" b="0" dirty="0"/>
              <a:t>CPU</a:t>
            </a:r>
            <a:r>
              <a:rPr lang="zh-CN" altLang="en-US" sz="1800" b="0" dirty="0"/>
              <a:t>状态寄存器宽度*</a:t>
            </a:r>
            <a:r>
              <a:rPr lang="en-US" altLang="zh-CN" sz="1800" b="0" dirty="0"/>
              <a:t>/</a:t>
            </a:r>
            <a:endParaRPr lang="en-US" altLang="zh-CN" sz="1800" b="0" dirty="0"/>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26723">
                                            <p:txEl>
                                              <p:pRg st="0" end="0"/>
                                            </p:txEl>
                                          </p:spTgt>
                                        </p:tgtEl>
                                        <p:attrNameLst>
                                          <p:attrName>style.visibility</p:attrName>
                                        </p:attrNameLst>
                                      </p:cBhvr>
                                      <p:to>
                                        <p:strVal val="visible"/>
                                      </p:to>
                                    </p:set>
                                    <p:anim calcmode="lin" valueType="num">
                                      <p:cBhvr>
                                        <p:cTn id="7" dur="500" fill="hold"/>
                                        <p:tgtEl>
                                          <p:spTgt spid="92672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2672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267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3" grpId="0" build="allAtOnce"/>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5"/>
          <p:cNvSpPr txBox="1">
            <a:spLocks noChangeArrowheads="1"/>
          </p:cNvSpPr>
          <p:nvPr/>
        </p:nvSpPr>
        <p:spPr bwMode="auto">
          <a:xfrm>
            <a:off x="1703388" y="908051"/>
            <a:ext cx="8642350" cy="27317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0"/>
              </a:spcBef>
              <a:buClrTx/>
              <a:buFontTx/>
              <a:buNone/>
            </a:pPr>
            <a:r>
              <a:rPr lang="en-US" altLang="zh-CN" b="0"/>
              <a:t>/*******</a:t>
            </a:r>
            <a:r>
              <a:rPr lang="zh-CN" altLang="en-US" b="0"/>
              <a:t>与处理器有关的代码 *******</a:t>
            </a:r>
            <a:r>
              <a:rPr lang="en-US" altLang="zh-CN" sz="2000" b="0"/>
              <a:t>/</a:t>
            </a:r>
            <a:endParaRPr lang="en-US" altLang="zh-CN" sz="2000" b="0"/>
          </a:p>
          <a:p>
            <a:pPr eaLnBrk="1" hangingPunct="1">
              <a:lnSpc>
                <a:spcPct val="165000"/>
              </a:lnSpc>
              <a:spcBef>
                <a:spcPct val="0"/>
              </a:spcBef>
              <a:buClrTx/>
              <a:buFontTx/>
              <a:buNone/>
            </a:pPr>
            <a:r>
              <a:rPr lang="en-US" altLang="zh-CN" sz="2000" b="0"/>
              <a:t>#define OS_ENTER_CRITICAL()	{ cpu_sr = INTS_OFF(); }</a:t>
            </a:r>
            <a:endParaRPr lang="en-US" altLang="zh-CN" sz="2000" b="0"/>
          </a:p>
          <a:p>
            <a:pPr eaLnBrk="1" hangingPunct="1">
              <a:lnSpc>
                <a:spcPct val="165000"/>
              </a:lnSpc>
              <a:spcBef>
                <a:spcPct val="0"/>
              </a:spcBef>
              <a:buClrTx/>
              <a:buFontTx/>
              <a:buNone/>
            </a:pPr>
            <a:r>
              <a:rPr lang="en-US" altLang="zh-CN" sz="2000" b="0"/>
              <a:t>#define OS_EXIT_CRITICAL()		{if(cpu_sr == 0)  INTS_ON(); }</a:t>
            </a:r>
            <a:endParaRPr lang="en-US" altLang="zh-CN" sz="2000" b="0"/>
          </a:p>
          <a:p>
            <a:pPr eaLnBrk="1" hangingPunct="1">
              <a:lnSpc>
                <a:spcPct val="165000"/>
              </a:lnSpc>
              <a:spcBef>
                <a:spcPct val="0"/>
              </a:spcBef>
              <a:buClrTx/>
              <a:buFontTx/>
              <a:buNone/>
            </a:pPr>
            <a:r>
              <a:rPr lang="en-US" altLang="zh-CN" sz="2000" b="0"/>
              <a:t>#define OS_STK_GROWH		1	/* </a:t>
            </a:r>
            <a:r>
              <a:rPr lang="zh-CN" altLang="en-US" sz="2000" b="0"/>
              <a:t>定义堆栈方向*</a:t>
            </a:r>
            <a:r>
              <a:rPr lang="en-US" altLang="zh-CN" sz="2000" b="0"/>
              <a:t>/</a:t>
            </a:r>
            <a:endParaRPr lang="en-US" altLang="zh-CN" sz="2000" b="0"/>
          </a:p>
          <a:p>
            <a:pPr eaLnBrk="1" hangingPunct="1">
              <a:lnSpc>
                <a:spcPct val="165000"/>
              </a:lnSpc>
              <a:spcBef>
                <a:spcPct val="0"/>
              </a:spcBef>
              <a:buClrTx/>
              <a:buFontTx/>
              <a:buNone/>
            </a:pPr>
            <a:r>
              <a:rPr lang="en-US" altLang="zh-CN" sz="2000" b="0"/>
              <a:t>#define OS_TASK_SW()		??? 	/*</a:t>
            </a:r>
            <a:r>
              <a:rPr lang="zh-CN" altLang="en-US" sz="2000" b="0"/>
              <a:t>定义任务切换宏*</a:t>
            </a:r>
            <a:r>
              <a:rPr lang="en-US" altLang="zh-CN" sz="2000" b="0"/>
              <a:t>/</a:t>
            </a:r>
            <a:endParaRPr lang="en-US" altLang="zh-CN" sz="2000" b="0"/>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00947E9-665B-457D-A560-E320EDE7953C}"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263352" y="980728"/>
            <a:ext cx="7993062"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2)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用</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C</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语言编写</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10</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个与操作系统相关的函数</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929795" name="Text Box 3"/>
          <p:cNvSpPr txBox="1">
            <a:spLocks noChangeArrowheads="1"/>
          </p:cNvSpPr>
          <p:nvPr/>
        </p:nvSpPr>
        <p:spPr bwMode="auto">
          <a:xfrm>
            <a:off x="2387600" y="2060848"/>
            <a:ext cx="7416800" cy="363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30000"/>
              </a:spcBef>
              <a:spcAft>
                <a:spcPct val="40000"/>
              </a:spcAft>
              <a:buClrTx/>
              <a:buSzPct val="125000"/>
              <a:buFontTx/>
              <a:buBlip>
                <a:blip r:embed="rId1"/>
              </a:buBlip>
            </a:pPr>
            <a:r>
              <a:rPr kumimoji="1" lang="en-US" altLang="zh-CN" b="0" dirty="0"/>
              <a:t>OS_CPU_C.C</a:t>
            </a:r>
            <a:r>
              <a:rPr kumimoji="1" lang="zh-CN" altLang="fr-FR" b="0" dirty="0"/>
              <a:t>中编写</a:t>
            </a:r>
            <a:r>
              <a:rPr kumimoji="1" lang="en-US" altLang="zh-CN" b="0" dirty="0"/>
              <a:t>10</a:t>
            </a:r>
            <a:r>
              <a:rPr kumimoji="1" lang="zh-CN" altLang="en-US" b="0" dirty="0"/>
              <a:t>个函数，包括：</a:t>
            </a:r>
            <a:r>
              <a:rPr kumimoji="1" lang="en-US" altLang="zh-CN" b="0" dirty="0" err="1"/>
              <a:t>OSTaskStkInit</a:t>
            </a:r>
            <a:r>
              <a:rPr kumimoji="1" lang="en-US" altLang="zh-CN" b="0" dirty="0"/>
              <a:t>()</a:t>
            </a:r>
            <a:r>
              <a:rPr kumimoji="1" lang="zh-CN" altLang="en-US" b="0" dirty="0"/>
              <a:t>、</a:t>
            </a:r>
            <a:r>
              <a:rPr kumimoji="1" lang="en-US" altLang="zh-CN" b="0" dirty="0" err="1"/>
              <a:t>OSTaskCreatHook</a:t>
            </a:r>
            <a:r>
              <a:rPr kumimoji="1" lang="en-US" altLang="zh-CN" b="0" dirty="0"/>
              <a:t>()</a:t>
            </a:r>
            <a:r>
              <a:rPr kumimoji="1" lang="zh-CN" altLang="en-US" b="0" dirty="0"/>
              <a:t>、</a:t>
            </a:r>
            <a:r>
              <a:rPr kumimoji="1" lang="en-US" altLang="zh-CN" b="0" dirty="0" err="1"/>
              <a:t>OSTaskDelHook</a:t>
            </a:r>
            <a:r>
              <a:rPr kumimoji="1" lang="en-US" altLang="zh-CN" b="0" dirty="0"/>
              <a:t>()</a:t>
            </a:r>
            <a:r>
              <a:rPr kumimoji="1" lang="zh-CN" altLang="en-US" b="0" dirty="0"/>
              <a:t>、</a:t>
            </a:r>
            <a:r>
              <a:rPr kumimoji="1" lang="en-US" altLang="zh-CN" b="0" dirty="0" err="1"/>
              <a:t>OSTaskSwHook</a:t>
            </a:r>
            <a:r>
              <a:rPr kumimoji="1" lang="en-US" altLang="zh-CN" b="0" dirty="0"/>
              <a:t>()</a:t>
            </a:r>
            <a:r>
              <a:rPr kumimoji="1" lang="zh-CN" altLang="en-US" b="0" dirty="0"/>
              <a:t>、</a:t>
            </a:r>
            <a:r>
              <a:rPr kumimoji="1" lang="en-US" altLang="zh-CN" b="0" dirty="0" err="1"/>
              <a:t>OSTaskIdleHook</a:t>
            </a:r>
            <a:r>
              <a:rPr kumimoji="1" lang="en-US" altLang="zh-CN" b="0" dirty="0"/>
              <a:t>()</a:t>
            </a:r>
            <a:r>
              <a:rPr kumimoji="1" lang="zh-CN" altLang="en-US" b="0" dirty="0"/>
              <a:t>、</a:t>
            </a:r>
            <a:r>
              <a:rPr kumimoji="1" lang="en-US" altLang="zh-CN" b="0" dirty="0" err="1"/>
              <a:t>OSTaskStatHook</a:t>
            </a:r>
            <a:r>
              <a:rPr kumimoji="1" lang="en-US" altLang="zh-CN" b="0" dirty="0"/>
              <a:t>()</a:t>
            </a:r>
            <a:r>
              <a:rPr kumimoji="1" lang="zh-CN" altLang="en-US" b="0" dirty="0"/>
              <a:t>、</a:t>
            </a:r>
            <a:r>
              <a:rPr kumimoji="1" lang="en-US" altLang="zh-CN" b="0" dirty="0" err="1"/>
              <a:t>OSTaskTickHook</a:t>
            </a:r>
            <a:r>
              <a:rPr kumimoji="1" lang="en-US" altLang="zh-CN" b="0" dirty="0"/>
              <a:t>()</a:t>
            </a:r>
            <a:r>
              <a:rPr kumimoji="1" lang="zh-CN" altLang="en-US" b="0" dirty="0"/>
              <a:t>、</a:t>
            </a:r>
            <a:r>
              <a:rPr kumimoji="1" lang="en-US" altLang="zh-CN" b="0" dirty="0" err="1"/>
              <a:t>OSTaskHookBegin</a:t>
            </a:r>
            <a:r>
              <a:rPr kumimoji="1" lang="en-US" altLang="zh-CN" b="0" dirty="0"/>
              <a:t>()</a:t>
            </a:r>
            <a:r>
              <a:rPr kumimoji="1" lang="zh-CN" altLang="en-US" b="0" dirty="0"/>
              <a:t>、</a:t>
            </a:r>
            <a:r>
              <a:rPr kumimoji="1" lang="en-US" altLang="zh-CN" b="0" dirty="0" err="1"/>
              <a:t>OSTaskHookEnd</a:t>
            </a:r>
            <a:r>
              <a:rPr kumimoji="1" lang="en-US" altLang="zh-CN" b="0" dirty="0"/>
              <a:t>() </a:t>
            </a:r>
            <a:r>
              <a:rPr kumimoji="1" lang="zh-CN" altLang="en-US" b="0" dirty="0"/>
              <a:t>和</a:t>
            </a:r>
            <a:r>
              <a:rPr kumimoji="1" lang="en-US" altLang="zh-CN" b="0" dirty="0"/>
              <a:t> </a:t>
            </a:r>
            <a:r>
              <a:rPr kumimoji="1" lang="en-US" altLang="zh-CN" b="0" dirty="0" err="1"/>
              <a:t>OSTaskInitHook</a:t>
            </a:r>
            <a:r>
              <a:rPr kumimoji="1" lang="en-US" altLang="zh-CN" b="0" dirty="0"/>
              <a:t>()</a:t>
            </a:r>
            <a:r>
              <a:rPr kumimoji="1" lang="zh-CN" altLang="en-US" b="0" dirty="0"/>
              <a:t>。 </a:t>
            </a:r>
            <a:endParaRPr kumimoji="1" lang="zh-CN" altLang="fr-FR" b="0" dirty="0"/>
          </a:p>
        </p:txBody>
      </p:sp>
      <p:sp>
        <p:nvSpPr>
          <p:cNvPr id="15565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B2D8E2F-DC51-4332-9E63-1D986207C776}"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29795">
                                            <p:txEl>
                                              <p:pRg st="0" end="0"/>
                                            </p:txEl>
                                          </p:spTgt>
                                        </p:tgtEl>
                                        <p:attrNameLst>
                                          <p:attrName>style.visibility</p:attrName>
                                        </p:attrNameLst>
                                      </p:cBhvr>
                                      <p:to>
                                        <p:strVal val="visible"/>
                                      </p:to>
                                    </p:set>
                                    <p:anim calcmode="lin" valueType="num">
                                      <p:cBhvr>
                                        <p:cTn id="7" dur="500" fill="hold"/>
                                        <p:tgtEl>
                                          <p:spTgt spid="929795">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29795">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297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build="allAtOnce"/>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63352" y="1071707"/>
            <a:ext cx="7993063" cy="626657"/>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用汇编语言编写</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4</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个与处理器相关的函数</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931843" name="Text Box 3"/>
          <p:cNvSpPr txBox="1">
            <a:spLocks noChangeArrowheads="1"/>
          </p:cNvSpPr>
          <p:nvPr/>
        </p:nvSpPr>
        <p:spPr bwMode="auto">
          <a:xfrm>
            <a:off x="551384" y="2204864"/>
            <a:ext cx="1094549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30000"/>
              </a:spcBef>
              <a:spcAft>
                <a:spcPct val="40000"/>
              </a:spcAft>
              <a:buClrTx/>
              <a:buSzPct val="125000"/>
              <a:buFontTx/>
              <a:buBlip>
                <a:blip r:embed="rId1"/>
              </a:buBlip>
            </a:pPr>
            <a:r>
              <a:rPr kumimoji="1" lang="zh-CN" altLang="en-US" b="0" dirty="0"/>
              <a:t>在</a:t>
            </a:r>
            <a:r>
              <a:rPr kumimoji="1" lang="en-US" altLang="zh-CN" b="0" dirty="0"/>
              <a:t>OS_CPU_A.ASM</a:t>
            </a:r>
            <a:r>
              <a:rPr kumimoji="1" lang="zh-CN" altLang="en-US" b="0" dirty="0"/>
              <a:t>中要求用户编写</a:t>
            </a:r>
            <a:r>
              <a:rPr kumimoji="1" lang="en-US" altLang="zh-CN" b="0" dirty="0"/>
              <a:t>4</a:t>
            </a:r>
            <a:r>
              <a:rPr kumimoji="1" lang="zh-CN" altLang="en-US" b="0" dirty="0"/>
              <a:t>个简单的汇编语言函数，包括：</a:t>
            </a:r>
            <a:r>
              <a:rPr kumimoji="1" lang="en-US" altLang="zh-CN" b="0" dirty="0" err="1"/>
              <a:t>OSStartHighRdy</a:t>
            </a:r>
            <a:r>
              <a:rPr kumimoji="1" lang="en-US" altLang="zh-CN" b="0" dirty="0"/>
              <a:t>()</a:t>
            </a:r>
            <a:r>
              <a:rPr kumimoji="1" lang="zh-CN" altLang="en-US" b="0" dirty="0"/>
              <a:t>、</a:t>
            </a:r>
            <a:r>
              <a:rPr kumimoji="1" lang="en-US" altLang="zh-CN" b="0" dirty="0" err="1"/>
              <a:t>OSCtxSw</a:t>
            </a:r>
            <a:r>
              <a:rPr kumimoji="1" lang="en-US" altLang="zh-CN" b="0" dirty="0"/>
              <a:t>()</a:t>
            </a:r>
            <a:r>
              <a:rPr kumimoji="1" lang="zh-CN" altLang="en-US" b="0" dirty="0"/>
              <a:t>、</a:t>
            </a:r>
            <a:r>
              <a:rPr kumimoji="1" lang="en-US" altLang="zh-CN" b="0" dirty="0" err="1"/>
              <a:t>OSIntCtxSw</a:t>
            </a:r>
            <a:r>
              <a:rPr kumimoji="1" lang="en-US" altLang="zh-CN" b="0" dirty="0"/>
              <a:t>()</a:t>
            </a:r>
            <a:r>
              <a:rPr kumimoji="1" lang="zh-CN" altLang="en-US" b="0" dirty="0"/>
              <a:t>和</a:t>
            </a:r>
            <a:r>
              <a:rPr kumimoji="1" lang="en-US" altLang="zh-CN" b="0" dirty="0" err="1"/>
              <a:t>OSTickISR</a:t>
            </a:r>
            <a:r>
              <a:rPr kumimoji="1" lang="en-US" altLang="zh-CN" b="0" dirty="0"/>
              <a:t>()</a:t>
            </a:r>
            <a:r>
              <a:rPr kumimoji="1" lang="zh-CN" altLang="en-US" b="0" dirty="0"/>
              <a:t>。</a:t>
            </a:r>
            <a:endParaRPr kumimoji="1" lang="zh-CN" altLang="en-US" b="0" dirty="0"/>
          </a:p>
          <a:p>
            <a:pPr eaLnBrk="1" hangingPunct="1">
              <a:lnSpc>
                <a:spcPct val="160000"/>
              </a:lnSpc>
              <a:spcBef>
                <a:spcPct val="30000"/>
              </a:spcBef>
              <a:spcAft>
                <a:spcPct val="40000"/>
              </a:spcAft>
              <a:buClrTx/>
              <a:buSzPct val="125000"/>
              <a:buFontTx/>
              <a:buBlip>
                <a:blip r:embed="rId1"/>
              </a:buBlip>
            </a:pPr>
            <a:r>
              <a:rPr kumimoji="1" lang="zh-CN" altLang="en-US" b="0" dirty="0"/>
              <a:t>如果</a:t>
            </a:r>
            <a:r>
              <a:rPr kumimoji="1" lang="en-US" altLang="zh-CN" b="0" dirty="0"/>
              <a:t>C</a:t>
            </a:r>
            <a:r>
              <a:rPr kumimoji="1" lang="zh-CN" altLang="en-US" b="0" dirty="0"/>
              <a:t>编译器支持插入行汇编代码，就可以将所有与处理器相关的代码放到</a:t>
            </a:r>
            <a:r>
              <a:rPr kumimoji="1" lang="en-US" altLang="zh-CN" b="0" dirty="0"/>
              <a:t>OS_CPU_C.C</a:t>
            </a:r>
            <a:r>
              <a:rPr kumimoji="1" lang="zh-CN" altLang="en-US" b="0" dirty="0"/>
              <a:t>文件中，而不必再有单独的汇编语言文件。</a:t>
            </a:r>
            <a:endParaRPr kumimoji="1" lang="zh-CN" altLang="fr-FR" b="0" dirty="0"/>
          </a:p>
        </p:txBody>
      </p:sp>
      <p:sp>
        <p:nvSpPr>
          <p:cNvPr id="15667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BD436D2-28BC-49BC-ADE2-68063A76D43A}"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anim calcmode="lin" valueType="num">
                                      <p:cBhvr>
                                        <p:cTn id="7" dur="500" fill="hold"/>
                                        <p:tgtEl>
                                          <p:spTgt spid="93184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3184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31843">
                                            <p:txEl>
                                              <p:pRg st="0" end="0"/>
                                            </p:txEl>
                                          </p:spTgt>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931843">
                                            <p:txEl>
                                              <p:pRg st="1" end="1"/>
                                            </p:txEl>
                                          </p:spTgt>
                                        </p:tgtEl>
                                        <p:attrNameLst>
                                          <p:attrName>style.visibility</p:attrName>
                                        </p:attrNameLst>
                                      </p:cBhvr>
                                      <p:to>
                                        <p:strVal val="visible"/>
                                      </p:to>
                                    </p:set>
                                    <p:anim calcmode="lin" valueType="num">
                                      <p:cBhvr>
                                        <p:cTn id="13" dur="500" fill="hold"/>
                                        <p:tgtEl>
                                          <p:spTgt spid="931843">
                                            <p:txEl>
                                              <p:pRg st="1" end="1"/>
                                            </p:txEl>
                                          </p:spTgt>
                                        </p:tgtEl>
                                        <p:attrNameLst>
                                          <p:attrName>ppt_w</p:attrName>
                                        </p:attrNameLst>
                                      </p:cBhvr>
                                      <p:tavLst>
                                        <p:tav tm="0">
                                          <p:val>
                                            <p:strVal val="#ppt_w+.3"/>
                                          </p:val>
                                        </p:tav>
                                        <p:tav tm="100000">
                                          <p:val>
                                            <p:strVal val="#ppt_w"/>
                                          </p:val>
                                        </p:tav>
                                      </p:tavLst>
                                    </p:anim>
                                    <p:anim calcmode="lin" valueType="num">
                                      <p:cBhvr>
                                        <p:cTn id="14" dur="500" fill="hold"/>
                                        <p:tgtEl>
                                          <p:spTgt spid="931843">
                                            <p:txEl>
                                              <p:pRg st="1" end="1"/>
                                            </p:txEl>
                                          </p:spTgt>
                                        </p:tgtEl>
                                        <p:attrNameLst>
                                          <p:attrName>ppt_h</p:attrName>
                                        </p:attrNameLst>
                                      </p:cBhvr>
                                      <p:tavLst>
                                        <p:tav tm="0">
                                          <p:val>
                                            <p:strVal val="#ppt_h"/>
                                          </p:val>
                                        </p:tav>
                                        <p:tav tm="100000">
                                          <p:val>
                                            <p:strVal val="#ppt_h"/>
                                          </p:val>
                                        </p:tav>
                                      </p:tavLst>
                                    </p:anim>
                                    <p:animEffect transition="in" filter="fade">
                                      <p:cBhvr>
                                        <p:cTn id="15" dur="500"/>
                                        <p:tgtEl>
                                          <p:spTgt spid="931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allAtOnce"/>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noChangeArrowheads="1"/>
          </p:cNvSpPr>
          <p:nvPr>
            <p:ph type="title"/>
          </p:nvPr>
        </p:nvSpPr>
        <p:spPr>
          <a:xfrm>
            <a:off x="263352" y="781444"/>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1</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0771" name="内容占位符 2"/>
          <p:cNvSpPr>
            <a:spLocks noGrp="1" noChangeArrowheads="1"/>
          </p:cNvSpPr>
          <p:nvPr>
            <p:ph idx="1"/>
          </p:nvPr>
        </p:nvSpPr>
        <p:spPr>
          <a:xfrm>
            <a:off x="191344" y="1556792"/>
            <a:ext cx="11665296" cy="4608512"/>
          </a:xfrm>
        </p:spPr>
        <p:txBody>
          <a:bodyPr/>
          <a:lstStyle/>
          <a:p>
            <a:pPr>
              <a:lnSpc>
                <a:spcPct val="150000"/>
              </a:lnSpc>
            </a:pPr>
            <a:r>
              <a:rPr lang="zh-CN" altLang="en-US" sz="2000" b="0" dirty="0"/>
              <a:t>移植工作介绍</a:t>
            </a:r>
            <a:endParaRPr lang="zh-CN" altLang="en-US" sz="2000" b="0" dirty="0"/>
          </a:p>
          <a:p>
            <a:pPr>
              <a:lnSpc>
                <a:spcPct val="150000"/>
              </a:lnSpc>
            </a:pPr>
            <a:r>
              <a:rPr lang="zh-CN" altLang="en-US" sz="2000" b="0" dirty="0"/>
              <a:t>实际上</a:t>
            </a:r>
            <a:r>
              <a:rPr lang="en-US" altLang="zh-CN" sz="2000" b="0" dirty="0" err="1"/>
              <a:t>uC</a:t>
            </a:r>
            <a:r>
              <a:rPr lang="en-US" altLang="zh-CN" sz="2000" b="0" dirty="0"/>
              <a:t>/OS-II</a:t>
            </a:r>
            <a:r>
              <a:rPr lang="zh-CN" altLang="en-US" sz="2000" b="0" dirty="0"/>
              <a:t>可以简单地看作是一个多任务调度器，在这个任务调度器上完善地添加了与多任务操作系统相关的一些系统服务，如信号量、邮箱等。其</a:t>
            </a:r>
            <a:r>
              <a:rPr lang="en-US" altLang="zh-CN" sz="2000" b="0" dirty="0"/>
              <a:t>90%</a:t>
            </a:r>
            <a:r>
              <a:rPr lang="zh-CN" altLang="en-US" sz="2000" b="0" dirty="0"/>
              <a:t>的代码是用</a:t>
            </a:r>
            <a:r>
              <a:rPr lang="en-US" altLang="zh-CN" sz="2000" b="0" dirty="0"/>
              <a:t>C</a:t>
            </a:r>
            <a:r>
              <a:rPr lang="zh-CN" altLang="en-US" sz="2000" b="0" dirty="0"/>
              <a:t>语言写的，可以直接移植到有</a:t>
            </a:r>
            <a:r>
              <a:rPr lang="en-US" altLang="zh-CN" sz="2000" b="0" dirty="0"/>
              <a:t>C</a:t>
            </a:r>
            <a:r>
              <a:rPr lang="zh-CN" altLang="en-US" sz="2000" b="0" dirty="0"/>
              <a:t>语言编译器的处理器上。</a:t>
            </a:r>
            <a:r>
              <a:rPr lang="zh-CN" altLang="en-US" sz="2000" dirty="0">
                <a:solidFill>
                  <a:srgbClr val="FF0000"/>
                </a:solidFill>
              </a:rPr>
              <a:t>移植工作主要都集中在多任务切换的实现上，因为这部分代码用来保存和恢复</a:t>
            </a:r>
            <a:r>
              <a:rPr lang="en-US" altLang="zh-CN" sz="2000" dirty="0">
                <a:solidFill>
                  <a:srgbClr val="FF0000"/>
                </a:solidFill>
              </a:rPr>
              <a:t>CPU</a:t>
            </a:r>
            <a:r>
              <a:rPr lang="zh-CN" altLang="en-US" sz="2000" dirty="0">
                <a:solidFill>
                  <a:srgbClr val="FF0000"/>
                </a:solidFill>
              </a:rPr>
              <a:t>现场（即写</a:t>
            </a:r>
            <a:r>
              <a:rPr lang="en-US" altLang="zh-CN" sz="2000" dirty="0">
                <a:solidFill>
                  <a:srgbClr val="FF0000"/>
                </a:solidFill>
              </a:rPr>
              <a:t>/</a:t>
            </a:r>
            <a:r>
              <a:rPr lang="zh-CN" altLang="en-US" sz="2000" dirty="0">
                <a:solidFill>
                  <a:srgbClr val="FF0000"/>
                </a:solidFill>
              </a:rPr>
              <a:t>读相关寄存器），不能用</a:t>
            </a:r>
            <a:r>
              <a:rPr lang="en-US" altLang="zh-CN" sz="2000" dirty="0">
                <a:solidFill>
                  <a:srgbClr val="FF0000"/>
                </a:solidFill>
              </a:rPr>
              <a:t>C</a:t>
            </a:r>
            <a:r>
              <a:rPr lang="zh-CN" altLang="en-US" sz="2000" dirty="0">
                <a:solidFill>
                  <a:srgbClr val="FF0000"/>
                </a:solidFill>
              </a:rPr>
              <a:t>语言，只能使用汇编语言完成。</a:t>
            </a:r>
            <a:endParaRPr lang="zh-CN" altLang="en-US" sz="2000" dirty="0">
              <a:solidFill>
                <a:srgbClr val="FF0000"/>
              </a:solidFill>
            </a:endParaRPr>
          </a:p>
          <a:p>
            <a:pPr>
              <a:lnSpc>
                <a:spcPct val="150000"/>
              </a:lnSpc>
            </a:pPr>
            <a:r>
              <a:rPr lang="en-US" altLang="zh-CN" sz="2000" b="0" dirty="0" err="1"/>
              <a:t>uC</a:t>
            </a:r>
            <a:r>
              <a:rPr lang="en-US" altLang="zh-CN" sz="2000" b="0" dirty="0"/>
              <a:t>/OS-II</a:t>
            </a:r>
            <a:r>
              <a:rPr lang="zh-CN" altLang="en-US" sz="2000" b="0" dirty="0"/>
              <a:t>的全部源代码量大约是</a:t>
            </a:r>
            <a:r>
              <a:rPr lang="en-US" altLang="zh-CN" sz="2000" b="0" dirty="0"/>
              <a:t>6000</a:t>
            </a:r>
            <a:r>
              <a:rPr lang="zh-CN" altLang="en-US" sz="2000" b="0" dirty="0"/>
              <a:t>－</a:t>
            </a:r>
            <a:r>
              <a:rPr lang="en-US" altLang="zh-CN" sz="2000" b="0" dirty="0"/>
              <a:t>7000</a:t>
            </a:r>
            <a:r>
              <a:rPr lang="zh-CN" altLang="en-US" sz="2000" b="0" dirty="0"/>
              <a:t>行，共</a:t>
            </a:r>
            <a:r>
              <a:rPr lang="en-US" altLang="zh-CN" sz="2000" b="0" dirty="0"/>
              <a:t>15</a:t>
            </a:r>
            <a:r>
              <a:rPr lang="zh-CN" altLang="en-US" sz="2000" b="0" dirty="0"/>
              <a:t>个文件。将 </a:t>
            </a:r>
            <a:r>
              <a:rPr lang="en-US" altLang="zh-CN" sz="2000" b="0" dirty="0" err="1"/>
              <a:t>uC</a:t>
            </a:r>
            <a:r>
              <a:rPr lang="en-US" altLang="zh-CN" sz="2000" b="0" dirty="0"/>
              <a:t>/OS-II </a:t>
            </a:r>
            <a:r>
              <a:rPr lang="zh-CN" altLang="en-US" sz="2000" b="0" dirty="0"/>
              <a:t>移植到</a:t>
            </a:r>
            <a:r>
              <a:rPr lang="en-US" altLang="zh-CN" sz="2000" b="0" dirty="0"/>
              <a:t>ARM</a:t>
            </a:r>
            <a:r>
              <a:rPr lang="zh-CN" altLang="en-US" sz="2000" b="0" dirty="0"/>
              <a:t>处理器上，需要修改三个与</a:t>
            </a:r>
            <a:r>
              <a:rPr lang="en-US" altLang="zh-CN" sz="2000" b="0" dirty="0"/>
              <a:t>ARM</a:t>
            </a:r>
            <a:r>
              <a:rPr lang="zh-CN" altLang="en-US" sz="2000" b="0" dirty="0"/>
              <a:t>体系结构相关的文件，代码量大约是</a:t>
            </a:r>
            <a:r>
              <a:rPr lang="en-US" altLang="zh-CN" sz="2000" b="0" dirty="0"/>
              <a:t>500</a:t>
            </a:r>
            <a:r>
              <a:rPr lang="zh-CN" altLang="en-US" sz="2000" b="0" dirty="0"/>
              <a:t>行。以下分别介绍这三个文件的移植工作。</a:t>
            </a:r>
            <a:endParaRPr lang="zh-CN" altLang="en-US" sz="2000" b="0" dirty="0"/>
          </a:p>
          <a:p>
            <a:pPr>
              <a:lnSpc>
                <a:spcPct val="150000"/>
              </a:lnSpc>
            </a:pPr>
            <a:r>
              <a:rPr lang="en-US" altLang="zh-CN" sz="2000" b="0" dirty="0">
                <a:solidFill>
                  <a:srgbClr val="FF0000"/>
                </a:solidFill>
              </a:rPr>
              <a:t>OS_CPU.H                 OS_CPU_A.ASM              OS_CPU_C.C</a:t>
            </a:r>
            <a:endParaRPr lang="en-US" altLang="zh-CN" sz="2000" b="0" dirty="0">
              <a:solidFill>
                <a:srgbClr val="FF0000"/>
              </a:solidFill>
            </a:endParaRPr>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9A17F46D-0050-4C48-91A1-38C9CB11155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noChangeArrowheads="1"/>
          </p:cNvSpPr>
          <p:nvPr>
            <p:ph type="title"/>
          </p:nvPr>
        </p:nvSpPr>
        <p:spPr>
          <a:xfrm>
            <a:off x="191344" y="1019176"/>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2</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1795" name="内容占位符 2"/>
          <p:cNvSpPr>
            <a:spLocks noGrp="1" noChangeArrowheads="1"/>
          </p:cNvSpPr>
          <p:nvPr>
            <p:ph idx="1"/>
          </p:nvPr>
        </p:nvSpPr>
        <p:spPr>
          <a:xfrm>
            <a:off x="407368" y="1700808"/>
            <a:ext cx="11233151" cy="5218112"/>
          </a:xfrm>
        </p:spPr>
        <p:txBody>
          <a:bodyPr/>
          <a:lstStyle/>
          <a:p>
            <a:r>
              <a:rPr lang="en-US" altLang="zh-CN" b="0" dirty="0"/>
              <a:t>OS_CPU.H </a:t>
            </a:r>
            <a:r>
              <a:rPr lang="zh-CN" altLang="en-US" b="0" dirty="0"/>
              <a:t>文件</a:t>
            </a:r>
            <a:endParaRPr lang="en-US" altLang="zh-CN" b="0" dirty="0"/>
          </a:p>
          <a:p>
            <a:r>
              <a:rPr lang="en-US" altLang="zh-CN" b="0" dirty="0"/>
              <a:t>1----</a:t>
            </a:r>
            <a:r>
              <a:rPr lang="zh-CN" altLang="en-US" b="0" dirty="0"/>
              <a:t>数据类型定义</a:t>
            </a:r>
            <a:endParaRPr lang="zh-CN" altLang="en-US" b="0" dirty="0"/>
          </a:p>
          <a:p>
            <a:r>
              <a:rPr lang="zh-CN" altLang="en-US" b="0" dirty="0"/>
              <a:t>数据类型的修改</a:t>
            </a:r>
            <a:r>
              <a:rPr lang="zh-CN" altLang="en-US" dirty="0">
                <a:solidFill>
                  <a:srgbClr val="FF0000"/>
                </a:solidFill>
              </a:rPr>
              <a:t>与所用的编译器相关</a:t>
            </a:r>
            <a:r>
              <a:rPr lang="zh-CN" altLang="en-US" b="0" dirty="0"/>
              <a:t>，不同的编译器使用不同的字节长度表示同一数据类型，比如</a:t>
            </a:r>
            <a:r>
              <a:rPr lang="en-US" altLang="zh-CN" b="0" dirty="0"/>
              <a:t>int</a:t>
            </a:r>
            <a:r>
              <a:rPr lang="zh-CN" altLang="en-US" b="0" dirty="0"/>
              <a:t>，同样在</a:t>
            </a:r>
            <a:r>
              <a:rPr lang="en-US" altLang="zh-CN" b="0" dirty="0"/>
              <a:t>x86</a:t>
            </a:r>
            <a:r>
              <a:rPr lang="zh-CN" altLang="en-US" b="0" dirty="0"/>
              <a:t>平台上，</a:t>
            </a:r>
            <a:r>
              <a:rPr lang="en-US" altLang="zh-CN" b="0" dirty="0"/>
              <a:t>GNU</a:t>
            </a:r>
            <a:r>
              <a:rPr lang="zh-CN" altLang="en-US" b="0" dirty="0"/>
              <a:t>的</a:t>
            </a:r>
            <a:r>
              <a:rPr lang="en-US" altLang="zh-CN" b="0" dirty="0" err="1"/>
              <a:t>gcc</a:t>
            </a:r>
            <a:r>
              <a:rPr lang="zh-CN" altLang="en-US" b="0" dirty="0"/>
              <a:t>编译为</a:t>
            </a:r>
            <a:r>
              <a:rPr lang="en-US" altLang="zh-CN" b="0" dirty="0"/>
              <a:t>4 bytes</a:t>
            </a:r>
            <a:r>
              <a:rPr lang="zh-CN" altLang="en-US" b="0" dirty="0"/>
              <a:t>，而</a:t>
            </a:r>
            <a:r>
              <a:rPr lang="en-US" altLang="zh-CN" b="0" dirty="0"/>
              <a:t>MS VC</a:t>
            </a:r>
            <a:r>
              <a:rPr lang="zh-CN" altLang="en-US" b="0" dirty="0"/>
              <a:t>＋＋则编译为</a:t>
            </a:r>
            <a:r>
              <a:rPr lang="en-US" altLang="zh-CN" b="0" dirty="0"/>
              <a:t>2 bytes</a:t>
            </a:r>
            <a:r>
              <a:rPr lang="zh-CN" altLang="en-US" b="0" dirty="0"/>
              <a:t>。</a:t>
            </a:r>
            <a:endParaRPr lang="zh-CN" altLang="en-US" b="0" dirty="0"/>
          </a:p>
          <a:p>
            <a:r>
              <a:rPr lang="en-US" altLang="zh-CN" b="0" dirty="0"/>
              <a:t>·2-----</a:t>
            </a:r>
            <a:r>
              <a:rPr lang="zh-CN" altLang="en-US" b="0" dirty="0"/>
              <a:t>堆栈单位</a:t>
            </a:r>
            <a:endParaRPr lang="zh-CN" altLang="en-US" b="0" dirty="0"/>
          </a:p>
          <a:p>
            <a:r>
              <a:rPr lang="zh-CN" altLang="en-US" b="0" dirty="0"/>
              <a:t>在任务切换时，</a:t>
            </a:r>
            <a:r>
              <a:rPr lang="en-US" altLang="zh-CN" b="0" dirty="0"/>
              <a:t>CPU</a:t>
            </a:r>
            <a:r>
              <a:rPr lang="zh-CN" altLang="en-US" b="0" dirty="0"/>
              <a:t>现场的寄存器将保存在当前运行任务的堆栈中，所以</a:t>
            </a:r>
            <a:r>
              <a:rPr lang="en-US" altLang="zh-CN" b="0" dirty="0"/>
              <a:t>OS_STK </a:t>
            </a:r>
            <a:r>
              <a:rPr lang="zh-CN" altLang="en-US" b="0" dirty="0"/>
              <a:t>数据类型应该</a:t>
            </a:r>
            <a:r>
              <a:rPr lang="zh-CN" altLang="en-US" dirty="0">
                <a:solidFill>
                  <a:srgbClr val="FF0000"/>
                </a:solidFill>
              </a:rPr>
              <a:t>与</a:t>
            </a:r>
            <a:r>
              <a:rPr lang="en-US" altLang="zh-CN" dirty="0">
                <a:solidFill>
                  <a:srgbClr val="FF0000"/>
                </a:solidFill>
              </a:rPr>
              <a:t>CPU</a:t>
            </a:r>
            <a:r>
              <a:rPr lang="zh-CN" altLang="en-US" dirty="0">
                <a:solidFill>
                  <a:srgbClr val="FF0000"/>
                </a:solidFill>
              </a:rPr>
              <a:t>的寄存器长度一致。</a:t>
            </a:r>
            <a:endParaRPr lang="en-US" altLang="zh-CN" b="0" dirty="0"/>
          </a:p>
          <a:p>
            <a:r>
              <a:rPr lang="en-US" altLang="zh-CN" b="0" dirty="0"/>
              <a:t>3-----</a:t>
            </a:r>
            <a:r>
              <a:rPr lang="zh-CN" altLang="en-US" b="0" dirty="0"/>
              <a:t>堆栈增长方向</a:t>
            </a:r>
            <a:endParaRPr lang="zh-CN" altLang="en-US" b="0" dirty="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BA437369-16F2-4D5F-BE25-2620DFDEEB8B}"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noChangeArrowheads="1"/>
          </p:cNvSpPr>
          <p:nvPr>
            <p:ph type="title"/>
          </p:nvPr>
        </p:nvSpPr>
        <p:spPr>
          <a:xfrm>
            <a:off x="119336" y="852964"/>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2819" name="内容占位符 2"/>
          <p:cNvSpPr>
            <a:spLocks noGrp="1" noChangeArrowheads="1"/>
          </p:cNvSpPr>
          <p:nvPr>
            <p:ph idx="1"/>
          </p:nvPr>
        </p:nvSpPr>
        <p:spPr>
          <a:xfrm>
            <a:off x="431800" y="1697990"/>
            <a:ext cx="11233150" cy="3541395"/>
          </a:xfrm>
        </p:spPr>
        <p:txBody>
          <a:bodyPr/>
          <a:lstStyle/>
          <a:p>
            <a:r>
              <a:rPr lang="en-US" altLang="zh-CN" sz="2800" b="0"/>
              <a:t>OS_CPU_A.ASM </a:t>
            </a:r>
            <a:r>
              <a:rPr lang="zh-CN" altLang="en-US" sz="2800" b="0"/>
              <a:t>（</a:t>
            </a:r>
            <a:r>
              <a:rPr lang="zh-CN" altLang="en-US" sz="2800" b="0">
                <a:sym typeface="+mn-ea"/>
              </a:rPr>
              <a:t>用汇编编写）</a:t>
            </a:r>
            <a:endParaRPr lang="en-US" altLang="zh-CN" sz="2800" b="0"/>
          </a:p>
          <a:p>
            <a:pPr lvl="1"/>
            <a:r>
              <a:rPr lang="zh-CN" altLang="en-US" sz="2400" b="0"/>
              <a:t>任务开始函数 </a:t>
            </a:r>
            <a:r>
              <a:rPr lang="en-US" altLang="zh-CN" sz="2400" b="0"/>
              <a:t>     		 OSStartHighRdy</a:t>
            </a:r>
            <a:endParaRPr lang="en-US" altLang="zh-CN" sz="2400" b="0"/>
          </a:p>
          <a:p>
            <a:pPr lvl="1"/>
            <a:r>
              <a:rPr lang="zh-CN" altLang="en-US" sz="2400" b="0"/>
              <a:t>任务切换函数    </a:t>
            </a:r>
            <a:r>
              <a:rPr lang="en-US" altLang="zh-CN" sz="2400" b="0"/>
              <a:t>		</a:t>
            </a:r>
            <a:r>
              <a:rPr lang="zh-CN" altLang="en-US" sz="2400" b="0"/>
              <a:t> </a:t>
            </a:r>
            <a:r>
              <a:rPr lang="en-US" altLang="zh-CN" sz="2400" b="0"/>
              <a:t>OS_TASK_SW</a:t>
            </a:r>
            <a:endParaRPr lang="zh-CN" altLang="en-US" sz="2400" b="0"/>
          </a:p>
          <a:p>
            <a:pPr lvl="1"/>
            <a:r>
              <a:rPr lang="zh-CN" altLang="en-US" sz="2400" b="0"/>
              <a:t>中断任务切换函数  </a:t>
            </a:r>
            <a:r>
              <a:rPr lang="en-US" altLang="zh-CN" sz="2400" b="0"/>
              <a:t>		 OSIntCtxSw</a:t>
            </a:r>
            <a:endParaRPr lang="en-US" altLang="zh-CN" sz="2400" b="0"/>
          </a:p>
          <a:p>
            <a:pPr lvl="1"/>
            <a:r>
              <a:rPr lang="zh-CN" altLang="en-US" sz="2400" b="0"/>
              <a:t>中断禁止和允许函数   </a:t>
            </a:r>
            <a:r>
              <a:rPr lang="en-US" altLang="zh-CN" sz="2400" b="0"/>
              <a:t>	 OS_ENTER_CRITICAL OS_EXIT_CRITICAL</a:t>
            </a:r>
            <a:endParaRPr lang="en-US" altLang="zh-CN" sz="2400" b="0"/>
          </a:p>
          <a:p>
            <a:pPr lvl="1"/>
            <a:r>
              <a:rPr lang="zh-CN" altLang="en-US" sz="2400" b="0"/>
              <a:t>节拍中断函数</a:t>
            </a:r>
            <a:r>
              <a:rPr lang="en-US" altLang="zh-CN" sz="2400" b="0"/>
              <a:t>			 </a:t>
            </a:r>
            <a:r>
              <a:rPr lang="en-US" altLang="zh-CN" sz="2400" b="0">
                <a:sym typeface="+mn-ea"/>
              </a:rPr>
              <a:t>OSTickISR</a:t>
            </a:r>
            <a:r>
              <a:rPr lang="zh-CN" altLang="en-US" sz="2400" b="0">
                <a:sym typeface="+mn-ea"/>
              </a:rPr>
              <a:t>（）</a:t>
            </a:r>
            <a:endParaRPr lang="en-US" altLang="zh-CN" sz="2400" b="0"/>
          </a:p>
          <a:p>
            <a:endParaRPr lang="en-US" altLang="zh-CN" sz="2400" b="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BEA4CDC1-3372-4CF1-8780-C06E584D3B93}"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9336" y="1007616"/>
            <a:ext cx="5291586" cy="522287"/>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dirty="0">
                <a:solidFill>
                  <a:schemeClr val="tx1"/>
                </a:solidFill>
                <a:latin typeface="Times New Roman" panose="02020603050405020304" pitchFamily="18" charset="0"/>
                <a:ea typeface="+mn-ea"/>
                <a:cs typeface="Times New Roman" panose="02020603050405020304" pitchFamily="18" charset="0"/>
              </a:rPr>
              <a:t>1.5.1 </a:t>
            </a:r>
            <a:r>
              <a:rPr lang="zh-CN" altLang="en-US" sz="2400" b="0" dirty="0">
                <a:solidFill>
                  <a:schemeClr val="tx1"/>
                </a:solidFill>
                <a:latin typeface="Times New Roman" panose="02020603050405020304" pitchFamily="18" charset="0"/>
                <a:ea typeface="+mn-ea"/>
                <a:cs typeface="Times New Roman" panose="02020603050405020304" pitchFamily="18" charset="0"/>
              </a:rPr>
              <a:t>非占先式内核 </a:t>
            </a:r>
            <a:endParaRPr lang="zh-CN" altLang="en-US" sz="2400" b="0" dirty="0">
              <a:solidFill>
                <a:schemeClr val="tx1"/>
              </a:solidFill>
              <a:latin typeface="Times New Roman" panose="02020603050405020304" pitchFamily="18" charset="0"/>
              <a:ea typeface="+mn-ea"/>
              <a:cs typeface="Times New Roman" panose="02020603050405020304" pitchFamily="18" charset="0"/>
            </a:endParaRPr>
          </a:p>
        </p:txBody>
      </p:sp>
      <p:sp>
        <p:nvSpPr>
          <p:cNvPr id="669699" name="Text Box 3"/>
          <p:cNvSpPr txBox="1">
            <a:spLocks noChangeArrowheads="1"/>
          </p:cNvSpPr>
          <p:nvPr/>
        </p:nvSpPr>
        <p:spPr bwMode="auto">
          <a:xfrm>
            <a:off x="191344" y="1556792"/>
            <a:ext cx="7005320" cy="377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b="0" dirty="0"/>
              <a:t> </a:t>
            </a:r>
            <a:r>
              <a:rPr lang="zh-CN" altLang="en-US" sz="2000" b="0" dirty="0"/>
              <a:t>非占先式内核（</a:t>
            </a:r>
            <a:r>
              <a:rPr lang="en-US" altLang="zh-CN" sz="2000" b="0" dirty="0"/>
              <a:t>non-preemptive kernel</a:t>
            </a:r>
            <a:r>
              <a:rPr lang="zh-CN" altLang="en-US" sz="2000" b="0" dirty="0"/>
              <a:t>）中各个任务彼此合作共享</a:t>
            </a:r>
            <a:r>
              <a:rPr lang="en-US" altLang="zh-CN" sz="2000" b="0" dirty="0"/>
              <a:t>CPU</a:t>
            </a:r>
            <a:r>
              <a:rPr lang="zh-CN" altLang="en-US" sz="2000" b="0" dirty="0"/>
              <a:t>。</a:t>
            </a:r>
            <a:endParaRPr lang="zh-CN" altLang="en-US" sz="2000" b="0" dirty="0">
              <a:cs typeface="Times New Roman" panose="02020603050405020304" pitchFamily="18" charset="0"/>
            </a:endParaRPr>
          </a:p>
          <a:p>
            <a:pPr eaLnBrk="1" hangingPunct="1">
              <a:lnSpc>
                <a:spcPct val="135000"/>
              </a:lnSpc>
              <a:spcBef>
                <a:spcPct val="50000"/>
              </a:spcBef>
              <a:buClrTx/>
              <a:buSzPct val="125000"/>
              <a:buFontTx/>
              <a:buBlip>
                <a:blip r:embed="rId1"/>
              </a:buBlip>
            </a:pPr>
            <a:r>
              <a:rPr lang="zh-CN" altLang="en-US" sz="2000" b="0" dirty="0"/>
              <a:t> 在一个任务的运行过程中，</a:t>
            </a:r>
            <a:r>
              <a:rPr lang="zh-CN" altLang="en-US" sz="2000" dirty="0">
                <a:solidFill>
                  <a:srgbClr val="FF0000"/>
                </a:solidFill>
              </a:rPr>
              <a:t>除了中断，不能在该任务未运行完时抢占该任务的</a:t>
            </a:r>
            <a:r>
              <a:rPr lang="en-US" altLang="zh-CN" sz="2000" dirty="0">
                <a:solidFill>
                  <a:srgbClr val="FF0000"/>
                </a:solidFill>
              </a:rPr>
              <a:t>CPU</a:t>
            </a:r>
            <a:r>
              <a:rPr lang="zh-CN" altLang="en-US" sz="2000" dirty="0">
                <a:solidFill>
                  <a:srgbClr val="FF0000"/>
                </a:solidFill>
              </a:rPr>
              <a:t>控制权</a:t>
            </a:r>
            <a:r>
              <a:rPr lang="zh-CN" altLang="en-US" sz="2000" b="0" dirty="0"/>
              <a:t>。</a:t>
            </a:r>
            <a:endParaRPr lang="zh-CN" altLang="en-US" sz="2000" b="0" dirty="0"/>
          </a:p>
          <a:p>
            <a:pPr eaLnBrk="1" hangingPunct="1">
              <a:lnSpc>
                <a:spcPct val="135000"/>
              </a:lnSpc>
              <a:spcBef>
                <a:spcPct val="50000"/>
              </a:spcBef>
              <a:buClrTx/>
              <a:buSzPct val="125000"/>
              <a:buFontTx/>
              <a:buBlip>
                <a:blip r:embed="rId1"/>
              </a:buBlip>
            </a:pPr>
            <a:r>
              <a:rPr lang="zh-CN" altLang="en-US" sz="2000" b="0" dirty="0"/>
              <a:t> 中断服务可使一个高优先级的任务由挂起态变为就绪态，但中断服务以后，</a:t>
            </a:r>
            <a:r>
              <a:rPr lang="en-US" altLang="zh-CN" sz="2000" b="0" dirty="0"/>
              <a:t>CPU</a:t>
            </a:r>
            <a:r>
              <a:rPr lang="zh-CN" altLang="en-US" sz="2000" b="0" dirty="0"/>
              <a:t>的使用权交回给原来被中断了的任务，直到该任务主动释放</a:t>
            </a:r>
            <a:r>
              <a:rPr lang="en-US" altLang="zh-CN" sz="2000" b="0" dirty="0"/>
              <a:t>CPU</a:t>
            </a:r>
            <a:r>
              <a:rPr lang="zh-CN" altLang="en-US" sz="2000" b="0" dirty="0"/>
              <a:t>的控制权，一个新的高优先级的任务才能运行。</a:t>
            </a:r>
            <a:endParaRPr lang="zh-CN" altLang="en-US" sz="2000" b="0" dirty="0"/>
          </a:p>
        </p:txBody>
      </p:sp>
      <p:sp>
        <p:nvSpPr>
          <p:cNvPr id="3174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26B9081-FBC9-4205-B2E4-E435DAEF24E1}" type="slidenum">
              <a:rPr lang="zh-CN" altLang="en-US" sz="1400" b="0">
                <a:effectLst/>
                <a:latin typeface="Times New Roman" panose="02020603050405020304" pitchFamily="18" charset="0"/>
                <a:ea typeface="宋体" panose="02010600030101010101" pitchFamily="2" charset="-122"/>
              </a:rPr>
            </a:fld>
            <a:endParaRPr lang="zh-CN" altLang="en-US" sz="1400" b="0">
              <a:effectLst/>
              <a:latin typeface="Times New Roman" panose="02020603050405020304" pitchFamily="18" charset="0"/>
              <a:ea typeface="宋体" panose="02010600030101010101" pitchFamily="2" charset="-122"/>
            </a:endParaRPr>
          </a:p>
        </p:txBody>
      </p:sp>
      <p:graphicFrame>
        <p:nvGraphicFramePr>
          <p:cNvPr id="6" name="Object 5"/>
          <p:cNvGraphicFramePr>
            <a:graphicFrameLocks noChangeAspect="1"/>
          </p:cNvGraphicFramePr>
          <p:nvPr/>
        </p:nvGraphicFramePr>
        <p:xfrm>
          <a:off x="7320136" y="1268760"/>
          <a:ext cx="4248472" cy="4009201"/>
        </p:xfrm>
        <a:graphic>
          <a:graphicData uri="http://schemas.openxmlformats.org/presentationml/2006/ole">
            <mc:AlternateContent xmlns:mc="http://schemas.openxmlformats.org/markup-compatibility/2006">
              <mc:Choice xmlns:v="urn:schemas-microsoft-com:vml" Requires="v">
                <p:oleObj spid="_x0000_s11317" name="Visio" r:id="rId2" imgW="4255770" imgH="4018915" progId="Visio.Drawing.11">
                  <p:embed/>
                </p:oleObj>
              </mc:Choice>
              <mc:Fallback>
                <p:oleObj name="Visio" r:id="rId2" imgW="4255770" imgH="4018915" progId="Visio.Drawing.11">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1268760"/>
                        <a:ext cx="4248472" cy="4009201"/>
                      </a:xfrm>
                      <a:prstGeom prst="rect">
                        <a:avLst/>
                      </a:prstGeom>
                      <a:gradFill rotWithShape="1">
                        <a:gsLst>
                          <a:gs pos="0">
                            <a:srgbClr val="03D4A8"/>
                          </a:gs>
                          <a:gs pos="25000">
                            <a:srgbClr val="21D6E0"/>
                          </a:gs>
                          <a:gs pos="75000">
                            <a:srgbClr val="0087E6"/>
                          </a:gs>
                          <a:gs pos="100000">
                            <a:srgbClr val="005CBF"/>
                          </a:gs>
                        </a:gsLst>
                        <a:lin ang="5400000" scaled="1"/>
                      </a:gradFill>
                      <a:ln>
                        <a:noFill/>
                      </a:ln>
                      <a:effectLst/>
                    </p:spPr>
                  </p:pic>
                </p:oleObj>
              </mc:Fallback>
            </mc:AlternateContent>
          </a:graphicData>
        </a:graphic>
      </p:graphicFrame>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animEffect transition="in" filter="checkerboard(across)">
                                      <p:cBhvr>
                                        <p:cTn id="7" dur="500"/>
                                        <p:tgtEl>
                                          <p:spTgt spid="66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69699">
                                            <p:txEl>
                                              <p:pRg st="1" end="1"/>
                                            </p:txEl>
                                          </p:spTgt>
                                        </p:tgtEl>
                                        <p:attrNameLst>
                                          <p:attrName>style.visibility</p:attrName>
                                        </p:attrNameLst>
                                      </p:cBhvr>
                                      <p:to>
                                        <p:strVal val="visible"/>
                                      </p:to>
                                    </p:set>
                                    <p:animEffect transition="in" filter="checkerboard(across)">
                                      <p:cBhvr>
                                        <p:cTn id="12" dur="500"/>
                                        <p:tgtEl>
                                          <p:spTgt spid="66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69699">
                                            <p:txEl>
                                              <p:pRg st="2" end="2"/>
                                            </p:txEl>
                                          </p:spTgt>
                                        </p:tgtEl>
                                        <p:attrNameLst>
                                          <p:attrName>style.visibility</p:attrName>
                                        </p:attrNameLst>
                                      </p:cBhvr>
                                      <p:to>
                                        <p:strVal val="visible"/>
                                      </p:to>
                                    </p:set>
                                    <p:animEffect transition="in" filter="checkerboard(across)">
                                      <p:cBhvr>
                                        <p:cTn id="17" dur="500"/>
                                        <p:tgtEl>
                                          <p:spTgt spid="66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noChangeArrowheads="1"/>
          </p:cNvSpPr>
          <p:nvPr>
            <p:ph type="title"/>
          </p:nvPr>
        </p:nvSpPr>
        <p:spPr>
          <a:xfrm>
            <a:off x="335360" y="908720"/>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4</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3843" name="内容占位符 2"/>
          <p:cNvSpPr>
            <a:spLocks noGrp="1" noChangeArrowheads="1"/>
          </p:cNvSpPr>
          <p:nvPr>
            <p:ph idx="1"/>
          </p:nvPr>
        </p:nvSpPr>
        <p:spPr>
          <a:xfrm>
            <a:off x="227330" y="1772816"/>
            <a:ext cx="11737340" cy="4392488"/>
          </a:xfrm>
        </p:spPr>
        <p:txBody>
          <a:bodyPr/>
          <a:lstStyle/>
          <a:p>
            <a:pPr>
              <a:lnSpc>
                <a:spcPct val="120000"/>
              </a:lnSpc>
            </a:pPr>
            <a:r>
              <a:rPr lang="en-US" altLang="zh-CN" sz="2000" dirty="0"/>
              <a:t>·</a:t>
            </a:r>
            <a:r>
              <a:rPr lang="en-US" altLang="zh-CN" sz="2000" dirty="0" err="1"/>
              <a:t>OSStartHighRdy</a:t>
            </a:r>
            <a:r>
              <a:rPr lang="zh-CN" altLang="en-US" sz="2000" dirty="0"/>
              <a:t>（）</a:t>
            </a:r>
            <a:br>
              <a:rPr lang="zh-CN" altLang="en-US" sz="2000" b="0" dirty="0"/>
            </a:br>
            <a:r>
              <a:rPr lang="zh-CN" altLang="en-US" sz="2000" b="0" dirty="0"/>
              <a:t>此函数是在</a:t>
            </a:r>
            <a:r>
              <a:rPr lang="en-US" altLang="zh-CN" sz="2000" b="0" dirty="0" err="1"/>
              <a:t>OSStart</a:t>
            </a:r>
            <a:r>
              <a:rPr lang="zh-CN" altLang="en-US" sz="2000" b="0" dirty="0"/>
              <a:t>（）多任务启动后，负责从最高优先级任务的</a:t>
            </a:r>
            <a:r>
              <a:rPr lang="en-US" altLang="zh-CN" sz="2000" b="0" dirty="0"/>
              <a:t>TCB</a:t>
            </a:r>
            <a:r>
              <a:rPr lang="zh-CN" altLang="en-US" sz="2000" b="0" dirty="0"/>
              <a:t>控制块中获得该任务的堆栈指针</a:t>
            </a:r>
            <a:r>
              <a:rPr lang="en-US" altLang="zh-CN" sz="2000" b="0" dirty="0"/>
              <a:t>SP</a:t>
            </a:r>
            <a:r>
              <a:rPr lang="zh-CN" altLang="en-US" sz="2000" b="0" dirty="0"/>
              <a:t>，通过</a:t>
            </a:r>
            <a:r>
              <a:rPr lang="en-US" altLang="zh-CN" sz="2000" b="0" dirty="0"/>
              <a:t>SP</a:t>
            </a:r>
            <a:r>
              <a:rPr lang="zh-CN" altLang="en-US" sz="2000" b="0" dirty="0"/>
              <a:t>依次将</a:t>
            </a:r>
            <a:r>
              <a:rPr lang="en-US" altLang="zh-CN" sz="2000" b="0" dirty="0"/>
              <a:t>CPU</a:t>
            </a:r>
            <a:r>
              <a:rPr lang="zh-CN" altLang="en-US" sz="2000" b="0" dirty="0"/>
              <a:t>现场恢复，这时系统就将控制权交给用户创建的该任务进程，直到该任务被阻塞或者被其他更高优先级的任务抢占</a:t>
            </a:r>
            <a:r>
              <a:rPr lang="en-US" altLang="zh-CN" sz="2000" b="0" dirty="0"/>
              <a:t>CPU</a:t>
            </a:r>
            <a:r>
              <a:rPr lang="zh-CN" altLang="en-US" sz="2000" b="0" dirty="0"/>
              <a:t>。</a:t>
            </a:r>
            <a:r>
              <a:rPr lang="zh-CN" altLang="en-US" sz="2000" dirty="0">
                <a:solidFill>
                  <a:srgbClr val="FF0000"/>
                </a:solidFill>
              </a:rPr>
              <a:t>该函数仅在多任务启动时被执行一次，即执行最高优先级任务，</a:t>
            </a:r>
            <a:r>
              <a:rPr lang="zh-CN" altLang="en-US" sz="2000" b="0" dirty="0"/>
              <a:t>之后多任务的调度和切换由以下函数实现。</a:t>
            </a:r>
            <a:endParaRPr lang="zh-CN" altLang="en-US" sz="2000" b="0" dirty="0"/>
          </a:p>
          <a:p>
            <a:pPr>
              <a:lnSpc>
                <a:spcPct val="120000"/>
              </a:lnSpc>
            </a:pPr>
            <a:endParaRPr lang="en-US" altLang="zh-CN" sz="2000" dirty="0"/>
          </a:p>
          <a:p>
            <a:pPr>
              <a:lnSpc>
                <a:spcPct val="120000"/>
              </a:lnSpc>
            </a:pPr>
            <a:r>
              <a:rPr lang="en-US" altLang="zh-CN" sz="2000" dirty="0"/>
              <a:t>·</a:t>
            </a:r>
            <a:r>
              <a:rPr lang="en-US" altLang="zh-CN" sz="2000" dirty="0" err="1"/>
              <a:t>OSCtxSw</a:t>
            </a:r>
            <a:r>
              <a:rPr lang="zh-CN" altLang="en-US" sz="2000" dirty="0"/>
              <a:t>（）</a:t>
            </a:r>
            <a:br>
              <a:rPr lang="zh-CN" altLang="en-US" sz="2000" b="0" dirty="0"/>
            </a:br>
            <a:r>
              <a:rPr lang="zh-CN" altLang="en-US" sz="2000" dirty="0">
                <a:solidFill>
                  <a:srgbClr val="FF0000"/>
                </a:solidFill>
              </a:rPr>
              <a:t>任务级的上下文切换</a:t>
            </a:r>
            <a:r>
              <a:rPr lang="zh-CN" altLang="en-US" sz="2000" b="0" dirty="0"/>
              <a:t>，当任务因为被阻塞而</a:t>
            </a:r>
            <a:r>
              <a:rPr lang="zh-CN" altLang="en-US" sz="2000" dirty="0">
                <a:solidFill>
                  <a:srgbClr val="FF0000"/>
                </a:solidFill>
              </a:rPr>
              <a:t>主动请求</a:t>
            </a:r>
            <a:r>
              <a:rPr lang="en-US" altLang="zh-CN" sz="2000" dirty="0">
                <a:solidFill>
                  <a:srgbClr val="FF0000"/>
                </a:solidFill>
              </a:rPr>
              <a:t>CPU</a:t>
            </a:r>
            <a:r>
              <a:rPr lang="zh-CN" altLang="en-US" sz="2000" dirty="0">
                <a:solidFill>
                  <a:srgbClr val="FF0000"/>
                </a:solidFill>
              </a:rPr>
              <a:t>调度</a:t>
            </a:r>
            <a:r>
              <a:rPr lang="zh-CN" altLang="en-US" sz="2000" b="0" dirty="0"/>
              <a:t>时被执行，由于此时的任务切换</a:t>
            </a:r>
            <a:r>
              <a:rPr lang="zh-CN" altLang="en-US" sz="2000" dirty="0">
                <a:solidFill>
                  <a:srgbClr val="FF0000"/>
                </a:solidFill>
              </a:rPr>
              <a:t>在非异常模式下进行</a:t>
            </a:r>
            <a:r>
              <a:rPr lang="zh-CN" altLang="en-US" sz="2000" b="0" dirty="0"/>
              <a:t>，因此区别于中断级别的任务切换。它的工作是先将当前任务的</a:t>
            </a:r>
            <a:r>
              <a:rPr lang="en-US" altLang="zh-CN" sz="2000" b="0" dirty="0"/>
              <a:t>CPU</a:t>
            </a:r>
            <a:r>
              <a:rPr lang="zh-CN" altLang="en-US" sz="2000" b="0" dirty="0"/>
              <a:t>现场保存到该任务堆栈中，然后获得最高优先级任务堆栈指针，从该堆栈中恢复此任务的</a:t>
            </a:r>
            <a:r>
              <a:rPr lang="en-US" altLang="zh-CN" sz="2000" b="0" dirty="0"/>
              <a:t>CPU</a:t>
            </a:r>
            <a:r>
              <a:rPr lang="zh-CN" altLang="en-US" sz="2000" b="0" dirty="0"/>
              <a:t>现场，使之继续执行。这样就完成了一次任务切换。</a:t>
            </a:r>
            <a:endParaRPr lang="zh-CN" altLang="en-US" sz="2000" dirty="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3BFF0D8A-1ABB-4F9D-9302-0CE66DE4DA5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noChangeArrowheads="1"/>
          </p:cNvSpPr>
          <p:nvPr>
            <p:ph type="title"/>
          </p:nvPr>
        </p:nvSpPr>
        <p:spPr>
          <a:xfrm>
            <a:off x="191344" y="1001248"/>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5</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4867" name="内容占位符 2"/>
          <p:cNvSpPr>
            <a:spLocks noGrp="1" noChangeArrowheads="1"/>
          </p:cNvSpPr>
          <p:nvPr>
            <p:ph idx="1"/>
          </p:nvPr>
        </p:nvSpPr>
        <p:spPr>
          <a:xfrm>
            <a:off x="335360" y="1916832"/>
            <a:ext cx="11233151" cy="4104456"/>
          </a:xfrm>
        </p:spPr>
        <p:txBody>
          <a:bodyPr/>
          <a:lstStyle/>
          <a:p>
            <a:r>
              <a:rPr lang="en-US" altLang="zh-CN" sz="2000" dirty="0"/>
              <a:t>·</a:t>
            </a:r>
            <a:r>
              <a:rPr lang="en-US" altLang="zh-CN" sz="2000" dirty="0" err="1"/>
              <a:t>OSIntCtxSw</a:t>
            </a:r>
            <a:r>
              <a:rPr lang="zh-CN" altLang="en-US" sz="2000" dirty="0"/>
              <a:t>（）</a:t>
            </a:r>
            <a:br>
              <a:rPr lang="zh-CN" altLang="en-US" sz="2000" b="0" dirty="0"/>
            </a:br>
            <a:r>
              <a:rPr lang="zh-CN" altLang="en-US" sz="2000" dirty="0">
                <a:solidFill>
                  <a:srgbClr val="FF0000"/>
                </a:solidFill>
              </a:rPr>
              <a:t>中断级</a:t>
            </a:r>
            <a:r>
              <a:rPr lang="zh-CN" altLang="en-US" sz="2000" b="0" dirty="0"/>
              <a:t>的任务切换，在时钟中断</a:t>
            </a:r>
            <a:r>
              <a:rPr lang="en-US" altLang="zh-CN" sz="2000" b="0" dirty="0"/>
              <a:t>ISR</a:t>
            </a:r>
            <a:r>
              <a:rPr lang="zh-CN" altLang="en-US" sz="2000" b="0" dirty="0"/>
              <a:t>（中断服务例程）中发现有高优先级任务等待的时钟信号到来，</a:t>
            </a:r>
            <a:r>
              <a:rPr lang="zh-CN" altLang="en-US" sz="2000" dirty="0">
                <a:solidFill>
                  <a:srgbClr val="FF0000"/>
                </a:solidFill>
              </a:rPr>
              <a:t>则在中断退出后并不返回被中断任务，而是直接调度就绪的高优先级任务执行</a:t>
            </a:r>
            <a:r>
              <a:rPr lang="zh-CN" altLang="en-US" sz="2000" b="0" dirty="0"/>
              <a:t>，从而能够尽快地让高优先级的任务得到响应，保证系统的实时性能。其原理基本上与任务级的切换相同，但是由于进入中断时已经保存了被中断任务的</a:t>
            </a:r>
            <a:r>
              <a:rPr lang="en-US" altLang="zh-CN" sz="2000" b="0" dirty="0"/>
              <a:t>CPU</a:t>
            </a:r>
            <a:r>
              <a:rPr lang="zh-CN" altLang="en-US" sz="2000" b="0" dirty="0"/>
              <a:t>现场，因此不用再进行类似操作，只需对堆栈指针做相应调整。</a:t>
            </a:r>
            <a:endParaRPr lang="zh-CN" altLang="en-US" sz="2000" b="0" dirty="0"/>
          </a:p>
          <a:p>
            <a:endParaRPr lang="en-US" altLang="zh-CN" sz="2000" dirty="0"/>
          </a:p>
          <a:p>
            <a:r>
              <a:rPr lang="en-US" altLang="zh-CN" sz="2000" dirty="0"/>
              <a:t>·</a:t>
            </a:r>
            <a:r>
              <a:rPr lang="en-US" altLang="zh-CN" sz="2000" dirty="0" err="1"/>
              <a:t>OSTickISR</a:t>
            </a:r>
            <a:r>
              <a:rPr lang="zh-CN" altLang="en-US" sz="2000" dirty="0"/>
              <a:t>（）</a:t>
            </a:r>
            <a:br>
              <a:rPr lang="zh-CN" altLang="en-US" sz="2000" b="0" dirty="0"/>
            </a:br>
            <a:r>
              <a:rPr lang="zh-CN" altLang="en-US" sz="2000" b="0" dirty="0"/>
              <a:t>时钟中断处理函数，其主要任务是</a:t>
            </a:r>
            <a:r>
              <a:rPr lang="zh-CN" altLang="en-US" sz="2000" dirty="0">
                <a:solidFill>
                  <a:srgbClr val="FF0000"/>
                </a:solidFill>
              </a:rPr>
              <a:t>负责处理时钟中断</a:t>
            </a:r>
            <a:r>
              <a:rPr lang="zh-CN" altLang="en-US" sz="2000" b="0" dirty="0"/>
              <a:t>，调用系统实现的</a:t>
            </a:r>
            <a:r>
              <a:rPr lang="en-US" altLang="zh-CN" sz="2000" dirty="0" err="1">
                <a:solidFill>
                  <a:srgbClr val="FF0000"/>
                </a:solidFill>
              </a:rPr>
              <a:t>OSTimeTick</a:t>
            </a:r>
            <a:r>
              <a:rPr lang="zh-CN" altLang="en-US" sz="2000" b="0" dirty="0"/>
              <a:t>函数，如果有等待时钟信号的高优先级任务，则需要在中断级别上调度其执行。其他相关的两个函数是</a:t>
            </a:r>
            <a:r>
              <a:rPr lang="en-US" altLang="zh-CN" sz="2000" b="0" dirty="0" err="1"/>
              <a:t>OSIntEnter</a:t>
            </a:r>
            <a:r>
              <a:rPr lang="zh-CN" altLang="en-US" sz="2000" b="0" dirty="0"/>
              <a:t>（）和</a:t>
            </a:r>
            <a:r>
              <a:rPr lang="en-US" altLang="zh-CN" sz="2000" b="0" dirty="0" err="1"/>
              <a:t>OSIntExit</a:t>
            </a:r>
            <a:r>
              <a:rPr lang="zh-CN" altLang="en-US" sz="2000" b="0" dirty="0"/>
              <a:t>（），都需要在</a:t>
            </a:r>
            <a:r>
              <a:rPr lang="en-US" altLang="zh-CN" sz="2000" b="0" dirty="0"/>
              <a:t>ISR</a:t>
            </a:r>
            <a:r>
              <a:rPr lang="zh-CN" altLang="en-US" sz="2000" b="0" dirty="0"/>
              <a:t>中执行。</a:t>
            </a:r>
            <a:endParaRPr lang="zh-CN" altLang="en-US" sz="2000" dirty="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82CAB195-F732-4A3A-B2BB-C792F9443571}"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noChangeArrowheads="1"/>
          </p:cNvSpPr>
          <p:nvPr>
            <p:ph type="title"/>
          </p:nvPr>
        </p:nvSpPr>
        <p:spPr>
          <a:xfrm>
            <a:off x="119336" y="764704"/>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6</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5891" name="内容占位符 2"/>
          <p:cNvSpPr>
            <a:spLocks noGrp="1" noChangeArrowheads="1"/>
          </p:cNvSpPr>
          <p:nvPr>
            <p:ph idx="1"/>
          </p:nvPr>
        </p:nvSpPr>
        <p:spPr>
          <a:xfrm>
            <a:off x="26431" y="1628800"/>
            <a:ext cx="11882081" cy="4464496"/>
          </a:xfrm>
        </p:spPr>
        <p:txBody>
          <a:bodyPr/>
          <a:lstStyle/>
          <a:p>
            <a:pPr>
              <a:lnSpc>
                <a:spcPct val="120000"/>
              </a:lnSpc>
            </a:pPr>
            <a:r>
              <a:rPr lang="en-US" altLang="zh-CN" sz="2000" b="0" dirty="0"/>
              <a:t>OS_CPU_C.C </a:t>
            </a:r>
            <a:endParaRPr lang="en-US" altLang="zh-CN" sz="2000" b="0" dirty="0"/>
          </a:p>
          <a:p>
            <a:pPr>
              <a:lnSpc>
                <a:spcPct val="120000"/>
              </a:lnSpc>
            </a:pPr>
            <a:r>
              <a:rPr lang="en-US" altLang="zh-CN" sz="2000" b="0" dirty="0"/>
              <a:t>1-------</a:t>
            </a:r>
            <a:r>
              <a:rPr lang="zh-CN" altLang="en-US" sz="2000" b="0" dirty="0"/>
              <a:t>任务堆栈初始化</a:t>
            </a:r>
            <a:endParaRPr lang="zh-CN" altLang="en-US" sz="2000" b="0" dirty="0"/>
          </a:p>
          <a:p>
            <a:pPr>
              <a:lnSpc>
                <a:spcPct val="120000"/>
              </a:lnSpc>
            </a:pPr>
            <a:r>
              <a:rPr lang="zh-CN" altLang="en-US" sz="2000" b="0" dirty="0"/>
              <a:t>在</a:t>
            </a:r>
            <a:r>
              <a:rPr lang="en-US" altLang="zh-CN" sz="2000" b="0" dirty="0"/>
              <a:t>ARM</a:t>
            </a:r>
            <a:r>
              <a:rPr lang="zh-CN" altLang="en-US" sz="2000" b="0" dirty="0"/>
              <a:t>体系结构下，任务堆栈空间由高至低依次将保存着</a:t>
            </a:r>
            <a:r>
              <a:rPr lang="en-US" altLang="zh-CN" sz="2000" dirty="0">
                <a:solidFill>
                  <a:srgbClr val="FF0000"/>
                </a:solidFill>
              </a:rPr>
              <a:t>pc</a:t>
            </a:r>
            <a:r>
              <a:rPr lang="zh-CN" altLang="en-US" sz="2000" dirty="0">
                <a:solidFill>
                  <a:srgbClr val="FF0000"/>
                </a:solidFill>
              </a:rPr>
              <a:t>、</a:t>
            </a:r>
            <a:r>
              <a:rPr lang="en-US" altLang="zh-CN" sz="2000" dirty="0" err="1">
                <a:solidFill>
                  <a:srgbClr val="FF0000"/>
                </a:solidFill>
              </a:rPr>
              <a:t>lr</a:t>
            </a:r>
            <a:r>
              <a:rPr lang="zh-CN" altLang="en-US" sz="2000" dirty="0">
                <a:solidFill>
                  <a:srgbClr val="FF0000"/>
                </a:solidFill>
              </a:rPr>
              <a:t>、</a:t>
            </a:r>
            <a:r>
              <a:rPr lang="en-US" altLang="zh-CN" sz="2000" dirty="0">
                <a:solidFill>
                  <a:srgbClr val="FF0000"/>
                </a:solidFill>
              </a:rPr>
              <a:t>r12</a:t>
            </a:r>
            <a:r>
              <a:rPr lang="zh-CN" altLang="en-US" sz="2000" dirty="0">
                <a:solidFill>
                  <a:srgbClr val="FF0000"/>
                </a:solidFill>
              </a:rPr>
              <a:t>、</a:t>
            </a:r>
            <a:r>
              <a:rPr lang="en-US" altLang="zh-CN" sz="2000" dirty="0">
                <a:solidFill>
                  <a:srgbClr val="FF0000"/>
                </a:solidFill>
              </a:rPr>
              <a:t>r11</a:t>
            </a:r>
            <a:r>
              <a:rPr lang="zh-CN" altLang="en-US" sz="2000" dirty="0">
                <a:solidFill>
                  <a:srgbClr val="FF0000"/>
                </a:solidFill>
              </a:rPr>
              <a:t>、</a:t>
            </a:r>
            <a:r>
              <a:rPr lang="en-US" altLang="zh-CN" sz="2000" dirty="0">
                <a:solidFill>
                  <a:srgbClr val="FF0000"/>
                </a:solidFill>
              </a:rPr>
              <a:t>r10</a:t>
            </a:r>
            <a:r>
              <a:rPr lang="zh-CN" altLang="en-US" sz="2000" dirty="0">
                <a:solidFill>
                  <a:srgbClr val="FF0000"/>
                </a:solidFill>
              </a:rPr>
              <a:t>、</a:t>
            </a:r>
            <a:r>
              <a:rPr lang="en-US" altLang="zh-CN" sz="2000" dirty="0">
                <a:solidFill>
                  <a:srgbClr val="FF0000"/>
                </a:solidFill>
              </a:rPr>
              <a:t>... r1</a:t>
            </a:r>
            <a:r>
              <a:rPr lang="zh-CN" altLang="en-US" sz="2000" dirty="0">
                <a:solidFill>
                  <a:srgbClr val="FF0000"/>
                </a:solidFill>
              </a:rPr>
              <a:t>、</a:t>
            </a:r>
            <a:r>
              <a:rPr lang="en-US" altLang="zh-CN" sz="2000" dirty="0">
                <a:solidFill>
                  <a:srgbClr val="FF0000"/>
                </a:solidFill>
              </a:rPr>
              <a:t>r0</a:t>
            </a:r>
            <a:r>
              <a:rPr lang="zh-CN" altLang="en-US" sz="2000" dirty="0">
                <a:solidFill>
                  <a:srgbClr val="FF0000"/>
                </a:solidFill>
              </a:rPr>
              <a:t>、</a:t>
            </a:r>
            <a:r>
              <a:rPr lang="en-US" altLang="zh-CN" sz="2000" dirty="0">
                <a:solidFill>
                  <a:srgbClr val="FF0000"/>
                </a:solidFill>
              </a:rPr>
              <a:t>CPSR</a:t>
            </a:r>
            <a:r>
              <a:rPr lang="zh-CN" altLang="en-US" sz="2000" dirty="0">
                <a:solidFill>
                  <a:srgbClr val="FF0000"/>
                </a:solidFill>
              </a:rPr>
              <a:t>、</a:t>
            </a:r>
            <a:r>
              <a:rPr lang="en-US" altLang="zh-CN" sz="2000" dirty="0">
                <a:solidFill>
                  <a:srgbClr val="FF0000"/>
                </a:solidFill>
              </a:rPr>
              <a:t>SPSR</a:t>
            </a:r>
            <a:r>
              <a:rPr lang="zh-CN" altLang="en-US" sz="2000" dirty="0">
                <a:solidFill>
                  <a:srgbClr val="FF0000"/>
                </a:solidFill>
              </a:rPr>
              <a:t>，</a:t>
            </a:r>
            <a:r>
              <a:rPr lang="zh-CN" altLang="en-US" sz="2000" b="0" dirty="0"/>
              <a:t>有两点需要说明：</a:t>
            </a:r>
            <a:endParaRPr lang="zh-CN" altLang="en-US" sz="2000" b="0" dirty="0"/>
          </a:p>
          <a:p>
            <a:pPr>
              <a:lnSpc>
                <a:spcPct val="120000"/>
              </a:lnSpc>
            </a:pPr>
            <a:r>
              <a:rPr lang="zh-CN" altLang="en-US" sz="2000" dirty="0"/>
              <a:t>一、</a:t>
            </a:r>
            <a:r>
              <a:rPr lang="zh-CN" altLang="en-US" sz="2000" b="0" dirty="0"/>
              <a:t>当前任务堆栈初始化完成后，</a:t>
            </a:r>
            <a:r>
              <a:rPr lang="en-US" altLang="zh-CN" sz="2000" b="0" dirty="0" err="1"/>
              <a:t>OSTaskStkInit</a:t>
            </a:r>
            <a:r>
              <a:rPr lang="en-US" altLang="zh-CN" sz="2000" b="0" dirty="0"/>
              <a:t> </a:t>
            </a:r>
            <a:r>
              <a:rPr lang="zh-CN" altLang="en-US" sz="2000" b="0" dirty="0"/>
              <a:t>返回新的堆栈指针</a:t>
            </a:r>
            <a:r>
              <a:rPr lang="en-US" altLang="zh-CN" sz="2000" b="0" dirty="0"/>
              <a:t>STK</a:t>
            </a:r>
            <a:r>
              <a:rPr lang="zh-CN" altLang="en-US" sz="2000" b="0" dirty="0"/>
              <a:t>。 </a:t>
            </a:r>
            <a:r>
              <a:rPr lang="en-US" altLang="zh-CN" sz="2000" dirty="0" err="1">
                <a:solidFill>
                  <a:srgbClr val="FF0000"/>
                </a:solidFill>
              </a:rPr>
              <a:t>OSTaskCreate()</a:t>
            </a:r>
            <a:r>
              <a:rPr lang="en-US" altLang="zh-CN" sz="2000" b="0" dirty="0" err="1"/>
              <a:t> </a:t>
            </a:r>
            <a:r>
              <a:rPr lang="zh-CN" altLang="en-US" sz="2000" b="0" dirty="0"/>
              <a:t>执行时，将会调用 </a:t>
            </a:r>
            <a:r>
              <a:rPr lang="en-US" altLang="zh-CN" sz="2000" b="0" dirty="0" err="1"/>
              <a:t>OSTaskStkInit</a:t>
            </a:r>
            <a:r>
              <a:rPr lang="en-US" altLang="zh-CN" sz="2000" b="0" dirty="0"/>
              <a:t> ()</a:t>
            </a:r>
            <a:r>
              <a:rPr lang="zh-CN" altLang="en-US" sz="2000" b="0" dirty="0"/>
              <a:t>，然后通过</a:t>
            </a:r>
            <a:r>
              <a:rPr lang="en-US" altLang="zh-CN" sz="2000" b="0" dirty="0" err="1"/>
              <a:t>OSTCBInit() </a:t>
            </a:r>
            <a:r>
              <a:rPr lang="zh-CN" altLang="en-US" sz="2000" b="0" dirty="0"/>
              <a:t>函数调用，将返回的</a:t>
            </a:r>
            <a:r>
              <a:rPr lang="en-US" altLang="zh-CN" sz="2000" b="0" dirty="0"/>
              <a:t>SP</a:t>
            </a:r>
            <a:r>
              <a:rPr lang="zh-CN" altLang="en-US" sz="2000" b="0" dirty="0"/>
              <a:t>指针保存到该任务的</a:t>
            </a:r>
            <a:r>
              <a:rPr lang="en-US" altLang="zh-CN" sz="2000" b="0" dirty="0"/>
              <a:t>TCB</a:t>
            </a:r>
            <a:r>
              <a:rPr lang="zh-CN" altLang="en-US" sz="2000" b="0" dirty="0"/>
              <a:t>块中，作为该任务的堆栈指针。</a:t>
            </a:r>
            <a:endParaRPr lang="zh-CN" altLang="en-US" sz="2000" b="0" dirty="0"/>
          </a:p>
          <a:p>
            <a:pPr>
              <a:lnSpc>
                <a:spcPct val="120000"/>
              </a:lnSpc>
            </a:pPr>
            <a:r>
              <a:rPr lang="zh-CN" altLang="en-US" sz="2000" dirty="0"/>
              <a:t>二、</a:t>
            </a:r>
            <a:r>
              <a:rPr lang="zh-CN" altLang="en-US" sz="2000" b="0" dirty="0"/>
              <a:t>初始状态的堆栈是模拟了一次中断后的堆栈结构，因为任务创建后并不是直接就获得执行，而是通过</a:t>
            </a:r>
            <a:r>
              <a:rPr lang="en-US" altLang="zh-CN" sz="2000" b="0" dirty="0" err="1"/>
              <a:t>OSSched() </a:t>
            </a:r>
            <a:r>
              <a:rPr lang="zh-CN" altLang="en-US" sz="2000" b="0" dirty="0"/>
              <a:t>函数进行调度分配，满足执行条件后才能获得执行。为了使这个调度简单一致，就</a:t>
            </a:r>
            <a:r>
              <a:rPr lang="zh-CN" altLang="en-US" sz="2000" dirty="0">
                <a:solidFill>
                  <a:srgbClr val="FF0000"/>
                </a:solidFill>
              </a:rPr>
              <a:t>预先将该任务的</a:t>
            </a:r>
            <a:r>
              <a:rPr lang="en-US" altLang="zh-CN" sz="2000" dirty="0">
                <a:solidFill>
                  <a:srgbClr val="FF0000"/>
                </a:solidFill>
              </a:rPr>
              <a:t>PC</a:t>
            </a:r>
            <a:r>
              <a:rPr lang="zh-CN" altLang="en-US" sz="2000" dirty="0">
                <a:solidFill>
                  <a:srgbClr val="FF0000"/>
                </a:solidFill>
              </a:rPr>
              <a:t>指针和返回地址</a:t>
            </a:r>
            <a:r>
              <a:rPr lang="en-US" altLang="zh-CN" sz="2000" dirty="0">
                <a:solidFill>
                  <a:srgbClr val="FF0000"/>
                </a:solidFill>
              </a:rPr>
              <a:t>LR</a:t>
            </a:r>
            <a:r>
              <a:rPr lang="zh-CN" altLang="en-US" sz="2000" dirty="0">
                <a:solidFill>
                  <a:srgbClr val="FF0000"/>
                </a:solidFill>
              </a:rPr>
              <a:t>都指向函数入口</a:t>
            </a:r>
            <a:r>
              <a:rPr lang="zh-CN" altLang="en-US" sz="2000" b="0" dirty="0"/>
              <a:t>，以便被调度时从堆栈中恢复刚开始运行时的</a:t>
            </a:r>
            <a:r>
              <a:rPr lang="en-US" altLang="zh-CN" sz="2000" b="0" dirty="0"/>
              <a:t>CPU</a:t>
            </a:r>
            <a:r>
              <a:rPr lang="zh-CN" altLang="en-US" sz="2000" b="0" dirty="0"/>
              <a:t>现场。</a:t>
            </a:r>
            <a:endParaRPr lang="zh-CN" altLang="en-US" sz="2000" b="0" dirty="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C335870-AB6D-4716-8437-6CB5316F1B4C}"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noChangeArrowheads="1"/>
          </p:cNvSpPr>
          <p:nvPr>
            <p:ph type="title"/>
          </p:nvPr>
        </p:nvSpPr>
        <p:spPr>
          <a:xfrm>
            <a:off x="176267" y="1080690"/>
            <a:ext cx="10972800" cy="574675"/>
          </a:xfrm>
        </p:spPr>
        <p:txBody>
          <a:bodyPr/>
          <a:lstStyle/>
          <a:p>
            <a:pPr marL="838200" indent="-838200"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3.12.3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移植实施（</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7</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66915" name="内容占位符 2"/>
          <p:cNvSpPr>
            <a:spLocks noGrp="1" noChangeArrowheads="1"/>
          </p:cNvSpPr>
          <p:nvPr>
            <p:ph idx="1"/>
          </p:nvPr>
        </p:nvSpPr>
        <p:spPr>
          <a:xfrm>
            <a:off x="191344" y="1916832"/>
            <a:ext cx="11377263" cy="4176464"/>
          </a:xfrm>
        </p:spPr>
        <p:txBody>
          <a:bodyPr/>
          <a:lstStyle/>
          <a:p>
            <a:pPr>
              <a:lnSpc>
                <a:spcPct val="200000"/>
              </a:lnSpc>
            </a:pPr>
            <a:r>
              <a:rPr lang="en-US" altLang="zh-CN" sz="2000" b="0" dirty="0"/>
              <a:t>·2-------</a:t>
            </a:r>
            <a:r>
              <a:rPr lang="zh-CN" altLang="en-US" sz="2000" b="0" dirty="0"/>
              <a:t>系统钩子函数（</a:t>
            </a:r>
            <a:r>
              <a:rPr lang="en-US" altLang="zh-CN" sz="2000" b="0" dirty="0"/>
              <a:t>10</a:t>
            </a:r>
            <a:r>
              <a:rPr lang="zh-CN" altLang="en-US" sz="2000" b="0" dirty="0"/>
              <a:t>个</a:t>
            </a:r>
            <a:r>
              <a:rPr lang="en-US" altLang="zh-CN" sz="2000" b="0" dirty="0"/>
              <a:t>c</a:t>
            </a:r>
            <a:r>
              <a:rPr lang="zh-CN" altLang="en-US" sz="2000" b="0" dirty="0"/>
              <a:t>函数）</a:t>
            </a:r>
            <a:endParaRPr lang="zh-CN" altLang="en-US" sz="2000" b="0" dirty="0"/>
          </a:p>
          <a:p>
            <a:pPr>
              <a:lnSpc>
                <a:spcPct val="200000"/>
              </a:lnSpc>
            </a:pPr>
            <a:r>
              <a:rPr lang="zh-CN" altLang="en-US" sz="2000" b="0" dirty="0"/>
              <a:t>在该文件中需要实现几个操作系统规定的</a:t>
            </a:r>
            <a:r>
              <a:rPr lang="en-US" altLang="zh-CN" sz="2000" b="0" dirty="0"/>
              <a:t>hook</a:t>
            </a:r>
            <a:r>
              <a:rPr lang="zh-CN" altLang="en-US" sz="2000" b="0" dirty="0"/>
              <a:t>函数，如下：</a:t>
            </a:r>
            <a:endParaRPr lang="zh-CN" altLang="en-US" sz="2000" b="0" dirty="0"/>
          </a:p>
          <a:p>
            <a:pPr>
              <a:lnSpc>
                <a:spcPct val="200000"/>
              </a:lnSpc>
            </a:pPr>
            <a:r>
              <a:rPr kumimoji="1" lang="en-US" altLang="zh-CN" sz="2000" b="0" dirty="0" err="1"/>
              <a:t>OSTaskStkInit</a:t>
            </a:r>
            <a:r>
              <a:rPr kumimoji="1" lang="en-US" altLang="zh-CN" sz="2000" b="0" dirty="0"/>
              <a:t>()</a:t>
            </a:r>
            <a:r>
              <a:rPr kumimoji="1" lang="zh-CN" altLang="en-US" sz="2000" b="0" dirty="0"/>
              <a:t>、</a:t>
            </a:r>
            <a:r>
              <a:rPr kumimoji="1" lang="en-US" altLang="zh-CN" sz="2000" b="0" dirty="0" err="1"/>
              <a:t>OSTaskCreatHook</a:t>
            </a:r>
            <a:r>
              <a:rPr kumimoji="1" lang="en-US" altLang="zh-CN" sz="2000" b="0" dirty="0"/>
              <a:t>()</a:t>
            </a:r>
            <a:r>
              <a:rPr kumimoji="1" lang="zh-CN" altLang="en-US" sz="2000" b="0" dirty="0"/>
              <a:t>、</a:t>
            </a:r>
            <a:r>
              <a:rPr kumimoji="1" lang="en-US" altLang="zh-CN" sz="2000" b="0" dirty="0" err="1"/>
              <a:t>OSTaskDelHook</a:t>
            </a:r>
            <a:r>
              <a:rPr kumimoji="1" lang="en-US" altLang="zh-CN" sz="2000" b="0" dirty="0"/>
              <a:t>()</a:t>
            </a:r>
            <a:r>
              <a:rPr kumimoji="1" lang="zh-CN" altLang="en-US" sz="2000" b="0" dirty="0"/>
              <a:t>、</a:t>
            </a:r>
            <a:r>
              <a:rPr kumimoji="1" lang="en-US" altLang="zh-CN" sz="2000" b="0" dirty="0" err="1"/>
              <a:t>OSTaskSwHook</a:t>
            </a:r>
            <a:r>
              <a:rPr kumimoji="1" lang="en-US" altLang="zh-CN" sz="2000" b="0" dirty="0"/>
              <a:t>()</a:t>
            </a:r>
            <a:r>
              <a:rPr kumimoji="1" lang="zh-CN" altLang="en-US" sz="2000" b="0" dirty="0"/>
              <a:t>、</a:t>
            </a:r>
            <a:r>
              <a:rPr kumimoji="1" lang="en-US" altLang="zh-CN" sz="2000" b="0" dirty="0" err="1"/>
              <a:t>OSTaskIdleHook</a:t>
            </a:r>
            <a:r>
              <a:rPr kumimoji="1" lang="en-US" altLang="zh-CN" sz="2000" b="0" dirty="0"/>
              <a:t>()</a:t>
            </a:r>
            <a:r>
              <a:rPr kumimoji="1" lang="zh-CN" altLang="en-US" sz="2000" b="0" dirty="0"/>
              <a:t>、</a:t>
            </a:r>
            <a:r>
              <a:rPr kumimoji="1" lang="en-US" altLang="zh-CN" sz="2000" b="0" dirty="0" err="1"/>
              <a:t>OSTaskStatHook</a:t>
            </a:r>
            <a:r>
              <a:rPr kumimoji="1" lang="en-US" altLang="zh-CN" sz="2000" b="0" dirty="0"/>
              <a:t>()</a:t>
            </a:r>
            <a:r>
              <a:rPr kumimoji="1" lang="zh-CN" altLang="en-US" sz="2000" b="0" dirty="0"/>
              <a:t>、</a:t>
            </a:r>
            <a:r>
              <a:rPr kumimoji="1" lang="en-US" altLang="zh-CN" sz="2000" b="0" dirty="0" err="1"/>
              <a:t>OSTaskTickHook</a:t>
            </a:r>
            <a:r>
              <a:rPr kumimoji="1" lang="en-US" altLang="zh-CN" sz="2000" b="0" dirty="0"/>
              <a:t>()</a:t>
            </a:r>
            <a:r>
              <a:rPr kumimoji="1" lang="zh-CN" altLang="en-US" sz="2000" b="0" dirty="0"/>
              <a:t>、</a:t>
            </a:r>
            <a:r>
              <a:rPr kumimoji="1" lang="en-US" altLang="zh-CN" sz="2000" b="0" dirty="0" err="1"/>
              <a:t>OSTaskHookBegin</a:t>
            </a:r>
            <a:r>
              <a:rPr kumimoji="1" lang="en-US" altLang="zh-CN" sz="2000" b="0" dirty="0"/>
              <a:t>()</a:t>
            </a:r>
            <a:r>
              <a:rPr kumimoji="1" lang="zh-CN" altLang="en-US" sz="2000" b="0" dirty="0"/>
              <a:t>、</a:t>
            </a:r>
            <a:r>
              <a:rPr kumimoji="1" lang="en-US" altLang="zh-CN" sz="2000" b="0" dirty="0" err="1"/>
              <a:t>OSTaskHookEnd</a:t>
            </a:r>
            <a:r>
              <a:rPr kumimoji="1" lang="en-US" altLang="zh-CN" sz="2000" b="0" dirty="0"/>
              <a:t>() </a:t>
            </a:r>
            <a:r>
              <a:rPr kumimoji="1" lang="en-US" altLang="zh-CN" sz="2000" b="0" dirty="0" err="1"/>
              <a:t>OSTaskInitHook</a:t>
            </a:r>
            <a:r>
              <a:rPr kumimoji="1" lang="en-US" altLang="zh-CN" sz="2000" b="0" dirty="0"/>
              <a:t>()</a:t>
            </a:r>
            <a:r>
              <a:rPr kumimoji="1" lang="zh-CN" altLang="en-US" sz="2000" b="0" dirty="0"/>
              <a:t>。</a:t>
            </a:r>
            <a:endParaRPr kumimoji="1" lang="en-US" altLang="zh-CN" sz="2000" b="0" dirty="0"/>
          </a:p>
          <a:p>
            <a:pPr>
              <a:lnSpc>
                <a:spcPct val="200000"/>
              </a:lnSpc>
            </a:pPr>
            <a:r>
              <a:rPr lang="zh-CN" altLang="en-US" sz="2000" b="0" dirty="0"/>
              <a:t>若无特殊需求，只需简单地将它们都实现为空函数即可。</a:t>
            </a:r>
            <a:endParaRPr lang="en-US" altLang="zh-CN" sz="2000" b="0" dirty="0"/>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BEBB88E0-D187-44AF-9BF2-FD374B6003B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119336" y="896936"/>
            <a:ext cx="743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38200" indent="-838200" eaLnBrk="1" hangingPunct="1">
              <a:spcBef>
                <a:spcPct val="0"/>
              </a:spcBef>
              <a:buClrTx/>
              <a:buFontTx/>
              <a:buNone/>
            </a:pPr>
            <a:r>
              <a:rPr lang="fr-FR" altLang="zh-CN" b="0" dirty="0">
                <a:latin typeface="Times New Roman" panose="02020603050405020304" pitchFamily="18" charset="0"/>
                <a:ea typeface="+mn-ea"/>
                <a:cs typeface="Times New Roman" panose="02020603050405020304" pitchFamily="18" charset="0"/>
              </a:rPr>
              <a:t>3.12.3 </a:t>
            </a:r>
            <a:r>
              <a:rPr lang="zh-CN" altLang="fr-FR" b="0" dirty="0">
                <a:latin typeface="Times New Roman" panose="02020603050405020304" pitchFamily="18" charset="0"/>
                <a:ea typeface="+mn-ea"/>
                <a:cs typeface="Times New Roman" panose="02020603050405020304" pitchFamily="18" charset="0"/>
              </a:rPr>
              <a:t>测试移植代码 </a:t>
            </a:r>
            <a:endParaRPr lang="zh-CN" altLang="en-US" b="0" dirty="0">
              <a:latin typeface="Times New Roman" panose="02020603050405020304" pitchFamily="18" charset="0"/>
              <a:ea typeface="+mn-ea"/>
              <a:cs typeface="Times New Roman" panose="02020603050405020304" pitchFamily="18" charset="0"/>
            </a:endParaRPr>
          </a:p>
        </p:txBody>
      </p:sp>
      <p:sp>
        <p:nvSpPr>
          <p:cNvPr id="933892" name="Text Box 4"/>
          <p:cNvSpPr txBox="1">
            <a:spLocks noChangeArrowheads="1"/>
          </p:cNvSpPr>
          <p:nvPr/>
        </p:nvSpPr>
        <p:spPr bwMode="auto">
          <a:xfrm>
            <a:off x="191344" y="1556792"/>
            <a:ext cx="11809312" cy="139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5000"/>
              </a:spcBef>
              <a:buClrTx/>
              <a:buSzPct val="125000"/>
              <a:buFontTx/>
              <a:buBlip>
                <a:blip r:embed="rId1"/>
              </a:buBlip>
            </a:pPr>
            <a:r>
              <a:rPr lang="zh-CN" altLang="en-US" sz="2000" b="0" dirty="0"/>
              <a:t>应该首先不加任何应用代码来测试移植好的</a:t>
            </a:r>
            <a:r>
              <a:rPr lang="zh-CN" altLang="en-US" sz="2000" b="0" dirty="0">
                <a:sym typeface="Symbol" panose="05050102010706020507" pitchFamily="18" charset="2"/>
              </a:rPr>
              <a:t></a:t>
            </a:r>
            <a:r>
              <a:rPr lang="en-US" altLang="zh-CN" sz="2000" b="0" dirty="0"/>
              <a:t>C/OS-II</a:t>
            </a:r>
            <a:r>
              <a:rPr lang="zh-CN" altLang="en-US" sz="2000" b="0" dirty="0"/>
              <a:t>，即应该首先测试内核自身的运行状况。</a:t>
            </a:r>
            <a:endParaRPr lang="zh-CN" altLang="en-US" sz="2000" b="0" dirty="0"/>
          </a:p>
          <a:p>
            <a:pPr eaLnBrk="1" hangingPunct="1">
              <a:lnSpc>
                <a:spcPct val="120000"/>
              </a:lnSpc>
              <a:spcBef>
                <a:spcPct val="35000"/>
              </a:spcBef>
              <a:buClrTx/>
              <a:buSzPct val="125000"/>
              <a:buFontTx/>
              <a:buBlip>
                <a:blip r:embed="rId1"/>
              </a:buBlip>
            </a:pPr>
            <a:r>
              <a:rPr lang="zh-CN" altLang="en-US" sz="2000" b="0" dirty="0"/>
              <a:t>接着可以在</a:t>
            </a:r>
            <a:r>
              <a:rPr lang="zh-CN" altLang="en-US" sz="2000" b="0" dirty="0">
                <a:sym typeface="Symbol" panose="05050102010706020507" pitchFamily="18" charset="2"/>
              </a:rPr>
              <a:t></a:t>
            </a:r>
            <a:r>
              <a:rPr lang="en-US" altLang="zh-CN" sz="2000" b="0" dirty="0"/>
              <a:t>C/OS-II</a:t>
            </a:r>
            <a:r>
              <a:rPr lang="zh-CN" altLang="en-US" sz="2000" b="0" dirty="0"/>
              <a:t>操作系统中建立应用程序，通过观察程序执行的结果来检测移植是否成功。</a:t>
            </a:r>
            <a:endParaRPr lang="zh-CN" altLang="en-US" sz="2000" b="0" dirty="0"/>
          </a:p>
          <a:p>
            <a:pPr eaLnBrk="1" hangingPunct="1">
              <a:lnSpc>
                <a:spcPct val="120000"/>
              </a:lnSpc>
              <a:spcBef>
                <a:spcPct val="35000"/>
              </a:spcBef>
              <a:buClrTx/>
              <a:buSzPct val="125000"/>
              <a:buFontTx/>
              <a:buBlip>
                <a:blip r:embed="rId1"/>
              </a:buBlip>
            </a:pPr>
            <a:r>
              <a:rPr lang="zh-CN" altLang="en-US" sz="2000" b="0" dirty="0"/>
              <a:t>通常采用以下</a:t>
            </a:r>
            <a:r>
              <a:rPr lang="en-US" altLang="zh-CN" sz="2000" b="0" dirty="0"/>
              <a:t>4</a:t>
            </a:r>
            <a:r>
              <a:rPr lang="zh-CN" altLang="en-US" sz="2000" b="0" dirty="0"/>
              <a:t>个步骤测试移植代码： </a:t>
            </a:r>
            <a:endParaRPr lang="zh-CN" altLang="fr-FR" sz="2000" b="0" dirty="0"/>
          </a:p>
        </p:txBody>
      </p:sp>
      <p:sp>
        <p:nvSpPr>
          <p:cNvPr id="933893" name="Rectangle 5"/>
          <p:cNvSpPr>
            <a:spLocks noChangeArrowheads="1"/>
          </p:cNvSpPr>
          <p:nvPr/>
        </p:nvSpPr>
        <p:spPr bwMode="auto">
          <a:xfrm>
            <a:off x="1199457" y="3500439"/>
            <a:ext cx="885577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
                <a:srgbClr val="0000FF"/>
              </a:buClr>
              <a:buFont typeface="Wingdings" panose="05000000000000000000" pitchFamily="2" charset="2"/>
              <a:buAutoNum type="arabicPeriod"/>
            </a:pPr>
            <a:r>
              <a:rPr lang="zh-CN" altLang="en-US" sz="2000" b="0" dirty="0"/>
              <a:t>确保</a:t>
            </a:r>
            <a:r>
              <a:rPr lang="en-US" altLang="zh-CN" sz="2000" b="0" dirty="0"/>
              <a:t>C</a:t>
            </a:r>
            <a:r>
              <a:rPr lang="zh-CN" altLang="en-US" sz="2000" b="0" dirty="0"/>
              <a:t>编译器、汇编编译器及链接器正常工作；</a:t>
            </a:r>
            <a:endParaRPr lang="zh-CN" altLang="en-US" sz="2000" b="0" dirty="0"/>
          </a:p>
          <a:p>
            <a:pPr eaLnBrk="1" hangingPunct="1">
              <a:lnSpc>
                <a:spcPct val="140000"/>
              </a:lnSpc>
              <a:spcBef>
                <a:spcPct val="0"/>
              </a:spcBef>
              <a:buClr>
                <a:srgbClr val="0000FF"/>
              </a:buClr>
              <a:buFont typeface="Wingdings" panose="05000000000000000000" pitchFamily="2" charset="2"/>
              <a:buAutoNum type="arabicPeriod"/>
            </a:pPr>
            <a:r>
              <a:rPr lang="zh-CN" altLang="en-US" sz="2000" b="0" dirty="0"/>
              <a:t>测试</a:t>
            </a:r>
            <a:r>
              <a:rPr lang="en-US" altLang="zh-CN" sz="2000" b="0" dirty="0" err="1"/>
              <a:t>OSTaskStkInit</a:t>
            </a:r>
            <a:r>
              <a:rPr lang="en-US" altLang="zh-CN" sz="2000" b="0" dirty="0"/>
              <a:t>()</a:t>
            </a:r>
            <a:r>
              <a:rPr lang="zh-CN" altLang="en-US" sz="2000" b="0" dirty="0"/>
              <a:t>和</a:t>
            </a:r>
            <a:r>
              <a:rPr lang="en-US" altLang="zh-CN" sz="2000" b="0" dirty="0" err="1"/>
              <a:t>OSStartHighRdy</a:t>
            </a:r>
            <a:r>
              <a:rPr lang="en-US" altLang="zh-CN" sz="2000" b="0" dirty="0"/>
              <a:t>()</a:t>
            </a:r>
            <a:r>
              <a:rPr lang="zh-CN" altLang="en-US" sz="2000" b="0" dirty="0"/>
              <a:t>；</a:t>
            </a:r>
            <a:endParaRPr lang="zh-CN" altLang="en-US" sz="2000" b="0" dirty="0"/>
          </a:p>
          <a:p>
            <a:pPr eaLnBrk="1" hangingPunct="1">
              <a:lnSpc>
                <a:spcPct val="140000"/>
              </a:lnSpc>
              <a:spcBef>
                <a:spcPct val="0"/>
              </a:spcBef>
              <a:buClr>
                <a:srgbClr val="0000FF"/>
              </a:buClr>
              <a:buFont typeface="Wingdings" panose="05000000000000000000" pitchFamily="2" charset="2"/>
              <a:buAutoNum type="arabicPeriod"/>
            </a:pPr>
            <a:r>
              <a:rPr lang="zh-CN" altLang="en-US" sz="2000" b="0" dirty="0"/>
              <a:t>测试函数</a:t>
            </a:r>
            <a:r>
              <a:rPr lang="en-US" altLang="zh-CN" sz="2000" b="0" dirty="0" err="1"/>
              <a:t>OSCtxSw</a:t>
            </a:r>
            <a:r>
              <a:rPr lang="en-US" altLang="zh-CN" sz="2000" b="0" dirty="0"/>
              <a:t>()</a:t>
            </a:r>
            <a:r>
              <a:rPr lang="zh-CN" altLang="en-US" sz="2000" b="0" dirty="0"/>
              <a:t>；</a:t>
            </a:r>
            <a:endParaRPr lang="zh-CN" altLang="en-US" sz="2000" b="0" dirty="0"/>
          </a:p>
          <a:p>
            <a:pPr eaLnBrk="1" hangingPunct="1">
              <a:lnSpc>
                <a:spcPct val="140000"/>
              </a:lnSpc>
              <a:spcBef>
                <a:spcPct val="0"/>
              </a:spcBef>
              <a:buClr>
                <a:srgbClr val="0000FF"/>
              </a:buClr>
              <a:buFont typeface="Wingdings" panose="05000000000000000000" pitchFamily="2" charset="2"/>
              <a:buAutoNum type="arabicPeriod"/>
            </a:pPr>
            <a:r>
              <a:rPr lang="zh-CN" altLang="en-US" sz="2000" b="0" dirty="0"/>
              <a:t>测试函数</a:t>
            </a:r>
            <a:r>
              <a:rPr lang="en-US" altLang="zh-CN" sz="2000" b="0" dirty="0" err="1"/>
              <a:t>OSIntCtxSw</a:t>
            </a:r>
            <a:r>
              <a:rPr lang="en-US" altLang="zh-CN" sz="2000" b="0" dirty="0"/>
              <a:t>()</a:t>
            </a:r>
            <a:r>
              <a:rPr lang="zh-CN" altLang="en-US" sz="2000" b="0" dirty="0"/>
              <a:t>和</a:t>
            </a:r>
            <a:r>
              <a:rPr lang="en-US" altLang="zh-CN" sz="2000" b="0" dirty="0" err="1"/>
              <a:t>OSTickISR</a:t>
            </a:r>
            <a:r>
              <a:rPr lang="en-US" altLang="zh-CN" sz="2000" b="0" dirty="0"/>
              <a:t>()</a:t>
            </a:r>
            <a:r>
              <a:rPr lang="zh-CN" altLang="en-US" sz="2000" b="0" dirty="0"/>
              <a:t>。</a:t>
            </a:r>
            <a:endParaRPr lang="zh-CN" altLang="en-US" sz="2000" b="0" dirty="0"/>
          </a:p>
        </p:txBody>
      </p:sp>
      <p:sp>
        <p:nvSpPr>
          <p:cNvPr id="167941"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4E35B02-E55B-488E-BD18-72853A974F40}"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33892">
                                            <p:txEl>
                                              <p:pRg st="0" end="0"/>
                                            </p:txEl>
                                          </p:spTgt>
                                        </p:tgtEl>
                                        <p:attrNameLst>
                                          <p:attrName>style.visibility</p:attrName>
                                        </p:attrNameLst>
                                      </p:cBhvr>
                                      <p:to>
                                        <p:strVal val="visible"/>
                                      </p:to>
                                    </p:set>
                                    <p:animEffect transition="in" filter="wipe(down)">
                                      <p:cBhvr>
                                        <p:cTn id="7" dur="500"/>
                                        <p:tgtEl>
                                          <p:spTgt spid="93389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33892">
                                            <p:txEl>
                                              <p:pRg st="1" end="1"/>
                                            </p:txEl>
                                          </p:spTgt>
                                        </p:tgtEl>
                                        <p:attrNameLst>
                                          <p:attrName>style.visibility</p:attrName>
                                        </p:attrNameLst>
                                      </p:cBhvr>
                                      <p:to>
                                        <p:strVal val="visible"/>
                                      </p:to>
                                    </p:set>
                                    <p:animEffect transition="in" filter="wipe(down)">
                                      <p:cBhvr>
                                        <p:cTn id="11" dur="500"/>
                                        <p:tgtEl>
                                          <p:spTgt spid="93389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33892">
                                            <p:txEl>
                                              <p:pRg st="2" end="2"/>
                                            </p:txEl>
                                          </p:spTgt>
                                        </p:tgtEl>
                                        <p:attrNameLst>
                                          <p:attrName>style.visibility</p:attrName>
                                        </p:attrNameLst>
                                      </p:cBhvr>
                                      <p:to>
                                        <p:strVal val="visible"/>
                                      </p:to>
                                    </p:set>
                                    <p:animEffect transition="in" filter="wipe(down)">
                                      <p:cBhvr>
                                        <p:cTn id="16" dur="500"/>
                                        <p:tgtEl>
                                          <p:spTgt spid="93389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33893"/>
                                        </p:tgtEl>
                                        <p:attrNameLst>
                                          <p:attrName>style.visibility</p:attrName>
                                        </p:attrNameLst>
                                      </p:cBhvr>
                                      <p:to>
                                        <p:strVal val="visible"/>
                                      </p:to>
                                    </p:set>
                                    <p:animEffect transition="in" filter="box(in)">
                                      <p:cBhvr>
                                        <p:cTn id="21" dur="500"/>
                                        <p:tgtEl>
                                          <p:spTgt spid="933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2" grpId="0" build="allAtOnce"/>
      <p:bldP spid="93389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Text Box 3"/>
          <p:cNvSpPr txBox="1">
            <a:spLocks noChangeArrowheads="1"/>
          </p:cNvSpPr>
          <p:nvPr/>
        </p:nvSpPr>
        <p:spPr bwMode="auto">
          <a:xfrm>
            <a:off x="623392" y="1124744"/>
            <a:ext cx="76327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b="0" dirty="0"/>
              <a:t> </a:t>
            </a:r>
            <a:r>
              <a:rPr lang="zh-CN" altLang="en-US" b="0" dirty="0"/>
              <a:t>非占先式内核的优点包括： </a:t>
            </a:r>
            <a:endParaRPr lang="zh-CN" altLang="en-US" b="0" dirty="0"/>
          </a:p>
        </p:txBody>
      </p:sp>
      <p:sp>
        <p:nvSpPr>
          <p:cNvPr id="816133" name="Text Box 5"/>
          <p:cNvSpPr txBox="1">
            <a:spLocks noChangeArrowheads="1"/>
          </p:cNvSpPr>
          <p:nvPr/>
        </p:nvSpPr>
        <p:spPr bwMode="auto">
          <a:xfrm>
            <a:off x="1991818" y="1845470"/>
            <a:ext cx="5148263" cy="156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5000"/>
              </a:spcBef>
              <a:buClr>
                <a:srgbClr val="CCFF66"/>
              </a:buClr>
              <a:buSzPct val="80000"/>
              <a:buFont typeface="Wingdings" panose="05000000000000000000" pitchFamily="2" charset="2"/>
              <a:buAutoNum type="circleNumDbPlain"/>
            </a:pPr>
            <a:r>
              <a:rPr kumimoji="1" lang="en-US" altLang="zh-CN" b="0" dirty="0"/>
              <a:t> </a:t>
            </a:r>
            <a:r>
              <a:rPr kumimoji="1" lang="zh-CN" altLang="en-US" b="0" dirty="0"/>
              <a:t>响应中断快</a:t>
            </a:r>
            <a:endParaRPr kumimoji="1" lang="zh-CN" altLang="en-US" b="0" dirty="0"/>
          </a:p>
          <a:p>
            <a:pPr eaLnBrk="1" hangingPunct="1">
              <a:lnSpc>
                <a:spcPct val="110000"/>
              </a:lnSpc>
              <a:spcBef>
                <a:spcPct val="35000"/>
              </a:spcBef>
              <a:buClr>
                <a:srgbClr val="CCFF66"/>
              </a:buClr>
              <a:buSzPct val="80000"/>
              <a:buFont typeface="Wingdings" panose="05000000000000000000" pitchFamily="2" charset="2"/>
              <a:buAutoNum type="circleNumDbPlain"/>
            </a:pPr>
            <a:r>
              <a:rPr kumimoji="1" lang="zh-CN" altLang="en-US" b="0" dirty="0"/>
              <a:t> 可以使用</a:t>
            </a:r>
            <a:r>
              <a:rPr kumimoji="1" lang="zh-CN" altLang="en-US" dirty="0">
                <a:solidFill>
                  <a:srgbClr val="FF0000"/>
                </a:solidFill>
              </a:rPr>
              <a:t>不可重入函数</a:t>
            </a:r>
            <a:endParaRPr kumimoji="1" lang="zh-CN" altLang="en-US" dirty="0">
              <a:solidFill>
                <a:srgbClr val="FF0000"/>
              </a:solidFill>
            </a:endParaRPr>
          </a:p>
          <a:p>
            <a:pPr eaLnBrk="1" hangingPunct="1">
              <a:lnSpc>
                <a:spcPct val="110000"/>
              </a:lnSpc>
              <a:spcBef>
                <a:spcPct val="35000"/>
              </a:spcBef>
              <a:buClr>
                <a:srgbClr val="CCFF66"/>
              </a:buClr>
              <a:buSzPct val="80000"/>
              <a:buFont typeface="Wingdings" panose="05000000000000000000" pitchFamily="2" charset="2"/>
              <a:buAutoNum type="circleNumDbPlain"/>
            </a:pPr>
            <a:r>
              <a:rPr kumimoji="1" lang="zh-CN" altLang="en-US" b="0" dirty="0"/>
              <a:t> 共享数据方便 </a:t>
            </a:r>
            <a:endParaRPr kumimoji="1" lang="zh-CN" altLang="en-US" b="0" dirty="0"/>
          </a:p>
        </p:txBody>
      </p:sp>
      <p:sp>
        <p:nvSpPr>
          <p:cNvPr id="816134" name="Text Box 6"/>
          <p:cNvSpPr txBox="1">
            <a:spLocks noChangeArrowheads="1"/>
          </p:cNvSpPr>
          <p:nvPr/>
        </p:nvSpPr>
        <p:spPr bwMode="auto">
          <a:xfrm>
            <a:off x="407368" y="4076701"/>
            <a:ext cx="11377264"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b="0" dirty="0"/>
              <a:t> </a:t>
            </a:r>
            <a:r>
              <a:rPr lang="zh-CN" altLang="en-US" b="0" dirty="0"/>
              <a:t>非占先式内核最大的缺陷在于</a:t>
            </a:r>
            <a:r>
              <a:rPr lang="zh-CN" altLang="en-US" dirty="0">
                <a:solidFill>
                  <a:srgbClr val="FF0000"/>
                </a:solidFill>
              </a:rPr>
              <a:t>任务响应时间是不确定的</a:t>
            </a:r>
            <a:r>
              <a:rPr lang="zh-CN" altLang="en-US" b="0" dirty="0"/>
              <a:t>。这个明显的缺点限制了该内核在实时系统中的应用，商用软件几乎没有非占先式内核。  </a:t>
            </a:r>
            <a:endParaRPr lang="zh-CN" altLang="en-US" b="0" dirty="0"/>
          </a:p>
        </p:txBody>
      </p:sp>
      <p:sp>
        <p:nvSpPr>
          <p:cNvPr id="3379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9B6F207-E66A-4358-ACC8-D87011488991}"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Effect transition="in" filter="checkerboard(across)">
                                      <p:cBhvr>
                                        <p:cTn id="7" dur="500"/>
                                        <p:tgtEl>
                                          <p:spTgt spid="816131">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16133">
                                            <p:txEl>
                                              <p:pRg st="0" end="0"/>
                                            </p:txEl>
                                          </p:spTgt>
                                        </p:tgtEl>
                                        <p:attrNameLst>
                                          <p:attrName>style.visibility</p:attrName>
                                        </p:attrNameLst>
                                      </p:cBhvr>
                                      <p:to>
                                        <p:strVal val="visible"/>
                                      </p:to>
                                    </p:set>
                                    <p:animEffect transition="in" filter="randombar(horizontal)">
                                      <p:cBhvr>
                                        <p:cTn id="11" dur="500"/>
                                        <p:tgtEl>
                                          <p:spTgt spid="8161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816133">
                                            <p:txEl>
                                              <p:pRg st="1" end="1"/>
                                            </p:txEl>
                                          </p:spTgt>
                                        </p:tgtEl>
                                        <p:attrNameLst>
                                          <p:attrName>style.visibility</p:attrName>
                                        </p:attrNameLst>
                                      </p:cBhvr>
                                      <p:to>
                                        <p:strVal val="visible"/>
                                      </p:to>
                                    </p:set>
                                    <p:animEffect transition="in" filter="randombar(horizontal)">
                                      <p:cBhvr>
                                        <p:cTn id="16" dur="500"/>
                                        <p:tgtEl>
                                          <p:spTgt spid="81613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16133">
                                            <p:txEl>
                                              <p:pRg st="2" end="2"/>
                                            </p:txEl>
                                          </p:spTgt>
                                        </p:tgtEl>
                                        <p:attrNameLst>
                                          <p:attrName>style.visibility</p:attrName>
                                        </p:attrNameLst>
                                      </p:cBhvr>
                                      <p:to>
                                        <p:strVal val="visible"/>
                                      </p:to>
                                    </p:set>
                                    <p:animEffect transition="in" filter="randombar(horizontal)">
                                      <p:cBhvr>
                                        <p:cTn id="21" dur="500"/>
                                        <p:tgtEl>
                                          <p:spTgt spid="81613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816134">
                                            <p:txEl>
                                              <p:pRg st="0" end="0"/>
                                            </p:txEl>
                                          </p:spTgt>
                                        </p:tgtEl>
                                        <p:attrNameLst>
                                          <p:attrName>style.visibility</p:attrName>
                                        </p:attrNameLst>
                                      </p:cBhvr>
                                      <p:to>
                                        <p:strVal val="visible"/>
                                      </p:to>
                                    </p:set>
                                    <p:animEffect transition="in" filter="checkerboard(across)">
                                      <p:cBhvr>
                                        <p:cTn id="26" dur="500"/>
                                        <p:tgtEl>
                                          <p:spTgt spid="8161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1344" y="869802"/>
            <a:ext cx="8243888" cy="45720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rPr>
              <a:t>1.5.2 </a:t>
            </a:r>
            <a:r>
              <a:rPr lang="zh-CN" altLang="en-US" sz="2800" b="0" dirty="0">
                <a:solidFill>
                  <a:schemeClr val="tx1"/>
                </a:solidFill>
              </a:rPr>
              <a:t>占先式内核 </a:t>
            </a:r>
            <a:endParaRPr lang="zh-CN" altLang="en-US" sz="2800" b="0" dirty="0">
              <a:solidFill>
                <a:schemeClr val="tx1"/>
              </a:solidFill>
            </a:endParaRPr>
          </a:p>
        </p:txBody>
      </p:sp>
      <p:sp>
        <p:nvSpPr>
          <p:cNvPr id="672771" name="Text Box 3"/>
          <p:cNvSpPr txBox="1">
            <a:spLocks noChangeArrowheads="1"/>
          </p:cNvSpPr>
          <p:nvPr/>
        </p:nvSpPr>
        <p:spPr bwMode="auto">
          <a:xfrm>
            <a:off x="335360" y="1359651"/>
            <a:ext cx="6840760" cy="413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spcAft>
                <a:spcPct val="40000"/>
              </a:spcAft>
              <a:buClrTx/>
              <a:buSzPct val="125000"/>
              <a:buFontTx/>
              <a:buBlip>
                <a:blip r:embed="rId1"/>
              </a:buBlip>
            </a:pPr>
            <a:r>
              <a:rPr lang="en-US" altLang="zh-CN" b="0" dirty="0"/>
              <a:t> </a:t>
            </a:r>
            <a:r>
              <a:rPr lang="zh-CN" altLang="en-US" sz="2000" dirty="0">
                <a:solidFill>
                  <a:srgbClr val="FF0000"/>
                </a:solidFill>
                <a:latin typeface="Times New Roman" panose="02020603050405020304" pitchFamily="18" charset="0"/>
                <a:ea typeface="+mn-ea"/>
                <a:cs typeface="Times New Roman" panose="02020603050405020304" pitchFamily="18" charset="0"/>
              </a:rPr>
              <a:t>当系统响应时间很重要时，须使用占先式内核。 </a:t>
            </a:r>
            <a:endParaRPr lang="zh-CN" altLang="en-US" sz="2000" dirty="0">
              <a:solidFill>
                <a:srgbClr val="FF0000"/>
              </a:solidFill>
              <a:latin typeface="Times New Roman" panose="02020603050405020304" pitchFamily="18" charset="0"/>
              <a:ea typeface="+mn-ea"/>
              <a:cs typeface="Times New Roman" panose="02020603050405020304" pitchFamily="18" charset="0"/>
            </a:endParaRPr>
          </a:p>
          <a:p>
            <a:pPr eaLnBrk="1" hangingPunct="1">
              <a:lnSpc>
                <a:spcPct val="130000"/>
              </a:lnSpc>
              <a:spcBef>
                <a:spcPct val="0"/>
              </a:spcBef>
              <a:spcAft>
                <a:spcPct val="4000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在占先式内核中，最高优先级的任务一旦就绪，总能得到</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的使用权。 </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30000"/>
              </a:lnSpc>
              <a:spcBef>
                <a:spcPct val="0"/>
              </a:spcBef>
              <a:spcAft>
                <a:spcPct val="4000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当一个运行着的任务使一个比它优先级高的任务进入就绪态时，当前任务被挂起，那个高优先级的任务</a:t>
            </a:r>
            <a:r>
              <a:rPr lang="zh-CN" altLang="en-US" sz="2000" dirty="0">
                <a:solidFill>
                  <a:srgbClr val="FF0000"/>
                </a:solidFill>
                <a:latin typeface="Times New Roman" panose="02020603050405020304" pitchFamily="18" charset="0"/>
                <a:ea typeface="+mn-ea"/>
                <a:cs typeface="Times New Roman" panose="02020603050405020304" pitchFamily="18" charset="0"/>
              </a:rPr>
              <a:t>立刻得到</a:t>
            </a:r>
            <a:r>
              <a:rPr lang="en-US" altLang="zh-CN" sz="2000" dirty="0">
                <a:solidFill>
                  <a:srgbClr val="FF0000"/>
                </a:solidFill>
                <a:latin typeface="Times New Roman" panose="02020603050405020304" pitchFamily="18" charset="0"/>
                <a:ea typeface="+mn-ea"/>
                <a:cs typeface="Times New Roman" panose="02020603050405020304" pitchFamily="18" charset="0"/>
              </a:rPr>
              <a:t>CPU</a:t>
            </a:r>
            <a:r>
              <a:rPr lang="zh-CN" altLang="en-US" sz="2000" dirty="0">
                <a:solidFill>
                  <a:srgbClr val="FF0000"/>
                </a:solidFill>
                <a:latin typeface="Times New Roman" panose="02020603050405020304" pitchFamily="18" charset="0"/>
                <a:ea typeface="+mn-ea"/>
                <a:cs typeface="Times New Roman" panose="02020603050405020304" pitchFamily="18" charset="0"/>
              </a:rPr>
              <a:t>的使用权开始运行。</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30000"/>
              </a:lnSpc>
              <a:spcBef>
                <a:spcPct val="0"/>
              </a:spcBef>
              <a:spcAft>
                <a:spcPct val="4000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如果是中断服务子程序使一个高优先级的任务进入就绪态，则当中断完成时，被中断的任务被挂起，优先级高的任务开始运行。 </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3482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8517E43-4929-4A1B-89D8-98354FF45401}" type="slidenum">
              <a:rPr lang="zh-CN" altLang="en-US" sz="1400" b="0">
                <a:effectLst/>
              </a:rPr>
            </a:fld>
            <a:endParaRPr lang="zh-CN" altLang="en-US" sz="1400" b="0">
              <a:effectLst/>
            </a:endParaRPr>
          </a:p>
        </p:txBody>
      </p:sp>
      <p:graphicFrame>
        <p:nvGraphicFramePr>
          <p:cNvPr id="6" name="Object 8"/>
          <p:cNvGraphicFramePr>
            <a:graphicFrameLocks noChangeAspect="1"/>
          </p:cNvGraphicFramePr>
          <p:nvPr/>
        </p:nvGraphicFramePr>
        <p:xfrm>
          <a:off x="7536160" y="1556792"/>
          <a:ext cx="3633787" cy="3062287"/>
        </p:xfrm>
        <a:graphic>
          <a:graphicData uri="http://schemas.openxmlformats.org/presentationml/2006/ole">
            <mc:AlternateContent xmlns:mc="http://schemas.openxmlformats.org/markup-compatibility/2006">
              <mc:Choice xmlns:v="urn:schemas-microsoft-com:vml" Requires="v">
                <p:oleObj spid="_x0000_s11317" name="Visio" r:id="rId2" imgW="4323715" imgH="3646170" progId="Visio.Drawing.11">
                  <p:embed/>
                </p:oleObj>
              </mc:Choice>
              <mc:Fallback>
                <p:oleObj name="Visio" r:id="rId2" imgW="4323715" imgH="3646170" progId="Visio.Drawing.11">
                  <p:embed/>
                  <p:pic>
                    <p:nvPicPr>
                      <p:cNvPr id="0" name="Object 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1556792"/>
                        <a:ext cx="3633787" cy="3062287"/>
                      </a:xfrm>
                      <a:prstGeom prst="rect">
                        <a:avLst/>
                      </a:prstGeom>
                      <a:gradFill rotWithShape="1">
                        <a:gsLst>
                          <a:gs pos="0">
                            <a:srgbClr val="8488C4"/>
                          </a:gs>
                          <a:gs pos="53000">
                            <a:srgbClr val="D4DEFF"/>
                          </a:gs>
                          <a:gs pos="83000">
                            <a:srgbClr val="D4DEFF"/>
                          </a:gs>
                          <a:gs pos="100000">
                            <a:srgbClr val="96AB94"/>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animEffect transition="in" filter="diamond(in)">
                                      <p:cBhvr>
                                        <p:cTn id="7" dur="500"/>
                                        <p:tgtEl>
                                          <p:spTgt spid="67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72771">
                                            <p:txEl>
                                              <p:pRg st="1" end="1"/>
                                            </p:txEl>
                                          </p:spTgt>
                                        </p:tgtEl>
                                        <p:attrNameLst>
                                          <p:attrName>style.visibility</p:attrName>
                                        </p:attrNameLst>
                                      </p:cBhvr>
                                      <p:to>
                                        <p:strVal val="visible"/>
                                      </p:to>
                                    </p:set>
                                    <p:animEffect transition="in" filter="diamond(in)">
                                      <p:cBhvr>
                                        <p:cTn id="12" dur="500"/>
                                        <p:tgtEl>
                                          <p:spTgt spid="67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72771">
                                            <p:txEl>
                                              <p:pRg st="2" end="2"/>
                                            </p:txEl>
                                          </p:spTgt>
                                        </p:tgtEl>
                                        <p:attrNameLst>
                                          <p:attrName>style.visibility</p:attrName>
                                        </p:attrNameLst>
                                      </p:cBhvr>
                                      <p:to>
                                        <p:strVal val="visible"/>
                                      </p:to>
                                    </p:set>
                                    <p:animEffect transition="in" filter="diamond(in)">
                                      <p:cBhvr>
                                        <p:cTn id="17" dur="500"/>
                                        <p:tgtEl>
                                          <p:spTgt spid="67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72771">
                                            <p:txEl>
                                              <p:pRg st="3" end="3"/>
                                            </p:txEl>
                                          </p:spTgt>
                                        </p:tgtEl>
                                        <p:attrNameLst>
                                          <p:attrName>style.visibility</p:attrName>
                                        </p:attrNameLst>
                                      </p:cBhvr>
                                      <p:to>
                                        <p:strVal val="visible"/>
                                      </p:to>
                                    </p:set>
                                    <p:animEffect transition="in" filter="diamond(in)">
                                      <p:cBhvr>
                                        <p:cTn id="22" dur="500"/>
                                        <p:tgtEl>
                                          <p:spTgt spid="67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81" name="Text Box 5"/>
          <p:cNvSpPr txBox="1">
            <a:spLocks noChangeArrowheads="1"/>
          </p:cNvSpPr>
          <p:nvPr/>
        </p:nvSpPr>
        <p:spPr bwMode="auto">
          <a:xfrm>
            <a:off x="190962" y="1412875"/>
            <a:ext cx="11521280" cy="295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b="0" dirty="0"/>
              <a:t> </a:t>
            </a:r>
            <a:r>
              <a:rPr lang="zh-CN" altLang="en-US" b="0" dirty="0"/>
              <a:t>使用占先式内核的特点是任务级响应时间得到最优化而且是确定的，中断响应较快。</a:t>
            </a:r>
            <a:endParaRPr lang="zh-CN" altLang="en-US" b="0" dirty="0"/>
          </a:p>
          <a:p>
            <a:pPr eaLnBrk="1" hangingPunct="1">
              <a:lnSpc>
                <a:spcPct val="135000"/>
              </a:lnSpc>
              <a:spcBef>
                <a:spcPct val="50000"/>
              </a:spcBef>
              <a:buClrTx/>
              <a:buSzPct val="125000"/>
              <a:buFontTx/>
              <a:buBlip>
                <a:blip r:embed="rId1"/>
              </a:buBlip>
            </a:pPr>
            <a:r>
              <a:rPr lang="zh-CN" altLang="en-US" b="0" dirty="0"/>
              <a:t> 但是，由于任务在运行过程中可能被其他任务抢占，所以应用程序不应直接使用不可重入函数。</a:t>
            </a:r>
            <a:r>
              <a:rPr lang="zh-CN" altLang="en-US" dirty="0">
                <a:solidFill>
                  <a:srgbClr val="FF0000"/>
                </a:solidFill>
              </a:rPr>
              <a:t>只有对不可重入函数进行加锁保护后才能使用。</a:t>
            </a:r>
            <a:r>
              <a:rPr lang="zh-CN" altLang="en-US" b="0" dirty="0"/>
              <a:t>同样的，对共享数据的使用也需要采用</a:t>
            </a:r>
            <a:r>
              <a:rPr lang="zh-CN" altLang="en-US" dirty="0">
                <a:solidFill>
                  <a:srgbClr val="FF0000"/>
                </a:solidFill>
              </a:rPr>
              <a:t>互斥、信号量</a:t>
            </a:r>
            <a:r>
              <a:rPr lang="zh-CN" altLang="en-US" b="0" dirty="0"/>
              <a:t>等保护机制。</a:t>
            </a:r>
            <a:endParaRPr lang="zh-CN" altLang="en-US" b="0" dirty="0"/>
          </a:p>
          <a:p>
            <a:pPr eaLnBrk="1" hangingPunct="1">
              <a:lnSpc>
                <a:spcPct val="135000"/>
              </a:lnSpc>
              <a:spcBef>
                <a:spcPct val="50000"/>
              </a:spcBef>
              <a:buClrTx/>
              <a:buSzPct val="125000"/>
              <a:buFontTx/>
              <a:buBlip>
                <a:blip r:embed="rId1"/>
              </a:buBlip>
            </a:pPr>
            <a:r>
              <a:rPr lang="zh-CN" altLang="en-US" b="0" dirty="0"/>
              <a:t> 绝大多数商业的实时内核都是占先式内核，本书介绍的</a:t>
            </a:r>
            <a:r>
              <a:rPr lang="zh-CN" altLang="en-US" b="0" dirty="0">
                <a:sym typeface="Symbol" panose="05050102010706020507" pitchFamily="18" charset="2"/>
              </a:rPr>
              <a:t></a:t>
            </a:r>
            <a:r>
              <a:rPr lang="fr-FR" altLang="zh-CN" b="0" dirty="0"/>
              <a:t>C/OS-II</a:t>
            </a:r>
            <a:r>
              <a:rPr lang="zh-CN" altLang="fr-FR" b="0" dirty="0"/>
              <a:t>属于占先式内核。</a:t>
            </a:r>
            <a:r>
              <a:rPr lang="zh-CN" altLang="en-US" b="0" dirty="0"/>
              <a:t> </a:t>
            </a:r>
            <a:endParaRPr lang="zh-CN" altLang="en-US" b="0" dirty="0"/>
          </a:p>
        </p:txBody>
      </p:sp>
      <p:sp>
        <p:nvSpPr>
          <p:cNvPr id="3686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AA36B5E-5778-467C-87E7-AEA73038F290}"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18181">
                                            <p:txEl>
                                              <p:pRg st="0" end="0"/>
                                            </p:txEl>
                                          </p:spTgt>
                                        </p:tgtEl>
                                        <p:attrNameLst>
                                          <p:attrName>style.visibility</p:attrName>
                                        </p:attrNameLst>
                                      </p:cBhvr>
                                      <p:to>
                                        <p:strVal val="visible"/>
                                      </p:to>
                                    </p:set>
                                    <p:animEffect transition="in" filter="checkerboard(across)">
                                      <p:cBhvr>
                                        <p:cTn id="7" dur="500"/>
                                        <p:tgtEl>
                                          <p:spTgt spid="818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18181">
                                            <p:txEl>
                                              <p:pRg st="1" end="1"/>
                                            </p:txEl>
                                          </p:spTgt>
                                        </p:tgtEl>
                                        <p:attrNameLst>
                                          <p:attrName>style.visibility</p:attrName>
                                        </p:attrNameLst>
                                      </p:cBhvr>
                                      <p:to>
                                        <p:strVal val="visible"/>
                                      </p:to>
                                    </p:set>
                                    <p:animEffect transition="in" filter="checkerboard(across)">
                                      <p:cBhvr>
                                        <p:cTn id="12" dur="500"/>
                                        <p:tgtEl>
                                          <p:spTgt spid="818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8181">
                                            <p:txEl>
                                              <p:pRg st="2" end="2"/>
                                            </p:txEl>
                                          </p:spTgt>
                                        </p:tgtEl>
                                        <p:attrNameLst>
                                          <p:attrName>style.visibility</p:attrName>
                                        </p:attrNameLst>
                                      </p:cBhvr>
                                      <p:to>
                                        <p:strVal val="visible"/>
                                      </p:to>
                                    </p:set>
                                    <p:animEffect transition="in" filter="checkerboard(across)">
                                      <p:cBhvr>
                                        <p:cTn id="17" dur="500"/>
                                        <p:tgtEl>
                                          <p:spTgt spid="8181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431801" y="865188"/>
            <a:ext cx="11233151" cy="4075980"/>
          </a:xfrm>
        </p:spPr>
        <p:txBody>
          <a:bodyPr/>
          <a:lstStyle/>
          <a:p>
            <a:pPr latinLnBrk="0">
              <a:lnSpc>
                <a:spcPct val="150000"/>
              </a:lnSpc>
              <a:spcBef>
                <a:spcPts val="0"/>
              </a:spcBef>
            </a:pPr>
            <a:r>
              <a:rPr lang="zh-CN" altLang="en-US" sz="3200" b="0" dirty="0">
                <a:solidFill>
                  <a:srgbClr val="FF0000"/>
                </a:solidFill>
                <a:latin typeface="楷体" panose="02010609060101010101" pitchFamily="49" charset="-122"/>
                <a:ea typeface="楷体" panose="02010609060101010101" pitchFamily="49" charset="-122"/>
                <a:cs typeface="楷体" panose="02010609060101010101" pitchFamily="49" charset="-122"/>
              </a:rPr>
              <a:t>思考题</a:t>
            </a:r>
            <a:r>
              <a:rPr lang="zh-CN" altLang="en-US" sz="3200" b="0" dirty="0">
                <a:latin typeface="楷体" panose="02010609060101010101" pitchFamily="49" charset="-122"/>
                <a:ea typeface="楷体" panose="02010609060101010101" pitchFamily="49" charset="-122"/>
                <a:cs typeface="楷体" panose="02010609060101010101" pitchFamily="49" charset="-122"/>
              </a:rPr>
              <a:t>：什么情况下可以使用非占先式内核？</a:t>
            </a:r>
            <a:endParaRPr lang="zh-CN" altLang="en-US" sz="3200" b="0" dirty="0">
              <a:latin typeface="楷体" panose="02010609060101010101" pitchFamily="49" charset="-122"/>
              <a:ea typeface="楷体" panose="02010609060101010101" pitchFamily="49" charset="-122"/>
              <a:cs typeface="楷体" panose="02010609060101010101" pitchFamily="49" charset="-122"/>
            </a:endParaRPr>
          </a:p>
          <a:p>
            <a:pPr latinLnBrk="0">
              <a:lnSpc>
                <a:spcPct val="150000"/>
              </a:lnSpc>
              <a:spcBef>
                <a:spcPts val="0"/>
              </a:spcBef>
            </a:pPr>
            <a:r>
              <a:rPr lang="en-US" altLang="zh-CN" b="0" dirty="0">
                <a:latin typeface="楷体" panose="02010609060101010101" pitchFamily="49" charset="-122"/>
                <a:ea typeface="楷体" panose="02010609060101010101" pitchFamily="49" charset="-122"/>
                <a:cs typeface="楷体" panose="02010609060101010101" pitchFamily="49" charset="-122"/>
              </a:rPr>
              <a:t>A. </a:t>
            </a:r>
            <a:r>
              <a:rPr lang="zh-CN" altLang="en-US" b="0" dirty="0">
                <a:latin typeface="楷体" panose="02010609060101010101" pitchFamily="49" charset="-122"/>
                <a:ea typeface="楷体" panose="02010609060101010101" pitchFamily="49" charset="-122"/>
                <a:cs typeface="楷体" panose="02010609060101010101" pitchFamily="49" charset="-122"/>
              </a:rPr>
              <a:t>任务需要有确定的响应时间</a:t>
            </a:r>
            <a:endParaRPr lang="zh-CN" altLang="en-US" b="0" dirty="0">
              <a:latin typeface="楷体" panose="02010609060101010101" pitchFamily="49" charset="-122"/>
              <a:ea typeface="楷体" panose="02010609060101010101" pitchFamily="49" charset="-122"/>
              <a:cs typeface="楷体" panose="02010609060101010101" pitchFamily="49" charset="-122"/>
            </a:endParaRPr>
          </a:p>
          <a:p>
            <a:pPr latinLnBrk="0">
              <a:lnSpc>
                <a:spcPct val="150000"/>
              </a:lnSpc>
              <a:spcBef>
                <a:spcPts val="0"/>
              </a:spcBef>
            </a:pPr>
            <a:r>
              <a:rPr lang="en-US" altLang="zh-CN" b="0" dirty="0">
                <a:latin typeface="楷体" panose="02010609060101010101" pitchFamily="49" charset="-122"/>
                <a:ea typeface="楷体" panose="02010609060101010101" pitchFamily="49" charset="-122"/>
                <a:cs typeface="楷体" panose="02010609060101010101" pitchFamily="49" charset="-122"/>
              </a:rPr>
              <a:t>B. </a:t>
            </a:r>
            <a:r>
              <a:rPr lang="zh-CN" altLang="en-US" b="0" dirty="0">
                <a:latin typeface="楷体" panose="02010609060101010101" pitchFamily="49" charset="-122"/>
                <a:ea typeface="楷体" panose="02010609060101010101" pitchFamily="49" charset="-122"/>
                <a:cs typeface="楷体" panose="02010609060101010101" pitchFamily="49" charset="-122"/>
              </a:rPr>
              <a:t>高优先级任务一旦就绪就可以占有</a:t>
            </a:r>
            <a:r>
              <a:rPr lang="en-US" altLang="zh-CN" b="0" dirty="0">
                <a:latin typeface="楷体" panose="02010609060101010101" pitchFamily="49" charset="-122"/>
                <a:ea typeface="楷体" panose="02010609060101010101" pitchFamily="49" charset="-122"/>
                <a:cs typeface="楷体" panose="02010609060101010101" pitchFamily="49" charset="-122"/>
              </a:rPr>
              <a:t>CPU</a:t>
            </a:r>
            <a:r>
              <a:rPr lang="zh-CN" altLang="en-US" b="0" dirty="0">
                <a:latin typeface="楷体" panose="02010609060101010101" pitchFamily="49" charset="-122"/>
                <a:ea typeface="楷体" panose="02010609060101010101" pitchFamily="49" charset="-122"/>
                <a:cs typeface="楷体" panose="02010609060101010101" pitchFamily="49" charset="-122"/>
              </a:rPr>
              <a:t>控制权</a:t>
            </a:r>
            <a:endParaRPr lang="zh-CN" altLang="en-US" b="0" dirty="0">
              <a:latin typeface="楷体" panose="02010609060101010101" pitchFamily="49" charset="-122"/>
              <a:ea typeface="楷体" panose="02010609060101010101" pitchFamily="49" charset="-122"/>
              <a:cs typeface="楷体" panose="02010609060101010101" pitchFamily="49" charset="-122"/>
            </a:endParaRPr>
          </a:p>
          <a:p>
            <a:pPr latinLnBrk="0">
              <a:lnSpc>
                <a:spcPct val="150000"/>
              </a:lnSpc>
              <a:spcBef>
                <a:spcPts val="0"/>
              </a:spcBef>
            </a:pPr>
            <a:r>
              <a:rPr lang="en-US" altLang="zh-CN" b="0" dirty="0">
                <a:latin typeface="楷体" panose="02010609060101010101" pitchFamily="49" charset="-122"/>
                <a:ea typeface="楷体" panose="02010609060101010101" pitchFamily="49" charset="-122"/>
                <a:cs typeface="楷体" panose="02010609060101010101" pitchFamily="49" charset="-122"/>
              </a:rPr>
              <a:t>C. </a:t>
            </a:r>
            <a:r>
              <a:rPr lang="zh-CN" altLang="en-US" b="0" dirty="0">
                <a:latin typeface="楷体" panose="02010609060101010101" pitchFamily="49" charset="-122"/>
                <a:ea typeface="楷体" panose="02010609060101010101" pitchFamily="49" charset="-122"/>
                <a:cs typeface="楷体" panose="02010609060101010101" pitchFamily="49" charset="-122"/>
              </a:rPr>
              <a:t>中断使一个更高优先级任务就绪，等中断处理完后，先执行完被中断任务，再切换到高优先级任务执行</a:t>
            </a:r>
            <a:endParaRPr lang="zh-CN" altLang="en-US" b="0" dirty="0">
              <a:latin typeface="楷体" panose="02010609060101010101" pitchFamily="49" charset="-122"/>
              <a:ea typeface="楷体" panose="02010609060101010101" pitchFamily="49" charset="-122"/>
              <a:cs typeface="楷体" panose="02010609060101010101" pitchFamily="49" charset="-122"/>
            </a:endParaRPr>
          </a:p>
          <a:p>
            <a:pPr latinLnBrk="0">
              <a:lnSpc>
                <a:spcPct val="150000"/>
              </a:lnSpc>
              <a:spcBef>
                <a:spcPts val="0"/>
              </a:spcBef>
            </a:pPr>
            <a:r>
              <a:rPr lang="en-US" altLang="zh-CN" b="0" dirty="0">
                <a:latin typeface="楷体" panose="02010609060101010101" pitchFamily="49" charset="-122"/>
                <a:ea typeface="楷体" panose="02010609060101010101" pitchFamily="49" charset="-122"/>
                <a:cs typeface="楷体" panose="02010609060101010101" pitchFamily="49" charset="-122"/>
              </a:rPr>
              <a:t>D. </a:t>
            </a:r>
            <a:r>
              <a:rPr lang="zh-CN" altLang="en-US" b="0" dirty="0">
                <a:latin typeface="楷体" panose="02010609060101010101" pitchFamily="49" charset="-122"/>
                <a:ea typeface="楷体" panose="02010609060101010101" pitchFamily="49" charset="-122"/>
                <a:cs typeface="楷体" panose="02010609060101010101" pitchFamily="49" charset="-122"/>
              </a:rPr>
              <a:t>要求同一段代码可以被不同进程交叉执行</a:t>
            </a:r>
            <a:endParaRPr lang="zh-CN" altLang="en-US" b="0" dirty="0">
              <a:latin typeface="楷体" panose="02010609060101010101" pitchFamily="49" charset="-122"/>
              <a:ea typeface="楷体" panose="02010609060101010101" pitchFamily="49" charset="-122"/>
              <a:cs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D6430A2C-4A69-485D-8850-699A02ED6767}" type="slidenum">
              <a:rPr lang="zh-CN" altLang="en-US"/>
            </a:fld>
            <a:endParaRPr lang="zh-CN" altLang="en-US"/>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676821"/>
            <a:ext cx="75438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dirty="0"/>
              <a:t> </a:t>
            </a:r>
            <a:r>
              <a:rPr lang="en-US" altLang="zh-CN" b="0" dirty="0">
                <a:latin typeface="Times New Roman" panose="02020603050405020304" pitchFamily="18" charset="0"/>
                <a:ea typeface="+mn-ea"/>
                <a:cs typeface="Times New Roman" panose="02020603050405020304" pitchFamily="18" charset="0"/>
              </a:rPr>
              <a:t>1.6 </a:t>
            </a:r>
            <a:r>
              <a:rPr lang="zh-CN" altLang="en-US" b="0" dirty="0">
                <a:latin typeface="Times New Roman" panose="02020603050405020304" pitchFamily="18" charset="0"/>
                <a:ea typeface="+mn-ea"/>
                <a:cs typeface="Times New Roman" panose="02020603050405020304" pitchFamily="18" charset="0"/>
              </a:rPr>
              <a:t>任务间通信与同步</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3789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223955C-30BD-4022-8DB2-BEA6BE8917B2}" type="slidenum">
              <a:rPr lang="zh-CN" altLang="en-US" sz="1400" b="0">
                <a:effectLst/>
              </a:rPr>
            </a:fld>
            <a:endParaRPr lang="zh-CN" altLang="en-US" sz="1400" b="0">
              <a:effectLst/>
            </a:endParaRPr>
          </a:p>
        </p:txBody>
      </p:sp>
      <p:sp>
        <p:nvSpPr>
          <p:cNvPr id="2" name="Text Box 3"/>
          <p:cNvSpPr txBox="1">
            <a:spLocks noChangeArrowheads="1"/>
          </p:cNvSpPr>
          <p:nvPr/>
        </p:nvSpPr>
        <p:spPr bwMode="auto">
          <a:xfrm>
            <a:off x="479376" y="1772816"/>
            <a:ext cx="11089231" cy="424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828800" indent="-4572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buClr>
                <a:srgbClr val="FFD317"/>
              </a:buClr>
              <a:buFont typeface="Wingdings" panose="05000000000000000000" pitchFamily="2" charset="2"/>
              <a:buAutoNum type="arabicPeriod"/>
            </a:pPr>
            <a:r>
              <a:rPr lang="zh-CN" altLang="en-US" b="0" dirty="0"/>
              <a:t>任务间的通信  </a:t>
            </a:r>
            <a:endParaRPr lang="zh-CN" altLang="en-US" b="0" dirty="0"/>
          </a:p>
          <a:p>
            <a:pPr eaLnBrk="1" hangingPunct="1">
              <a:lnSpc>
                <a:spcPct val="120000"/>
              </a:lnSpc>
              <a:spcBef>
                <a:spcPct val="30000"/>
              </a:spcBef>
              <a:buClr>
                <a:srgbClr val="FFD317"/>
              </a:buClr>
              <a:buFont typeface="Wingdings" panose="05000000000000000000" pitchFamily="2" charset="2"/>
              <a:buAutoNum type="arabicPeriod"/>
            </a:pPr>
            <a:r>
              <a:rPr lang="zh-CN" altLang="en-US" b="0" dirty="0"/>
              <a:t>任务间同步</a:t>
            </a:r>
            <a:endParaRPr lang="en-US" altLang="zh-CN" b="0" dirty="0"/>
          </a:p>
          <a:p>
            <a:pPr eaLnBrk="1" hangingPunct="1">
              <a:lnSpc>
                <a:spcPct val="150000"/>
              </a:lnSpc>
              <a:spcBef>
                <a:spcPct val="30000"/>
              </a:spcBef>
              <a:buClrTx/>
              <a:buSzPct val="125000"/>
              <a:buFontTx/>
              <a:buBlip>
                <a:blip r:embed="rId1"/>
              </a:buBlip>
            </a:pPr>
            <a:r>
              <a:rPr lang="zh-CN" altLang="en-US" b="0" dirty="0"/>
              <a:t>多任务实时系统中，任务间或中断服务与任务间常常需要交换信息，这种信息传递称为任务间的通信（</a:t>
            </a:r>
            <a:r>
              <a:rPr lang="en-US" altLang="zh-CN" b="0" dirty="0"/>
              <a:t>inter task communication</a:t>
            </a:r>
            <a:r>
              <a:rPr lang="zh-CN" altLang="en-US" b="0" dirty="0"/>
              <a:t>）。</a:t>
            </a:r>
            <a:endParaRPr lang="zh-CN" altLang="en-US" b="0" dirty="0"/>
          </a:p>
          <a:p>
            <a:pPr eaLnBrk="1" hangingPunct="1">
              <a:lnSpc>
                <a:spcPct val="150000"/>
              </a:lnSpc>
              <a:spcBef>
                <a:spcPct val="30000"/>
              </a:spcBef>
              <a:buClrTx/>
              <a:buSzPct val="125000"/>
              <a:buFontTx/>
              <a:buBlip>
                <a:blip r:embed="rId1"/>
              </a:buBlip>
            </a:pPr>
            <a:r>
              <a:rPr lang="zh-CN" altLang="en-US" b="0" dirty="0"/>
              <a:t>任务间的通信有</a:t>
            </a:r>
            <a:r>
              <a:rPr lang="en-US" altLang="zh-CN" b="0" dirty="0"/>
              <a:t>2</a:t>
            </a:r>
            <a:r>
              <a:rPr lang="zh-CN" altLang="en-US" b="0" dirty="0"/>
              <a:t>个途径：</a:t>
            </a:r>
            <a:endParaRPr lang="zh-CN" altLang="en-US" b="0" dirty="0"/>
          </a:p>
          <a:p>
            <a:pPr lvl="3" eaLnBrk="1" hangingPunct="1">
              <a:lnSpc>
                <a:spcPct val="150000"/>
              </a:lnSpc>
              <a:spcBef>
                <a:spcPct val="30000"/>
              </a:spcBef>
              <a:buClr>
                <a:srgbClr val="C4FF4F"/>
              </a:buClr>
              <a:buFontTx/>
              <a:buAutoNum type="circleNumDbPlain"/>
            </a:pPr>
            <a:r>
              <a:rPr lang="zh-CN" altLang="en-US" sz="2400" b="0" dirty="0">
                <a:latin typeface="华文楷体" panose="02010600040101010101" pitchFamily="2" charset="-122"/>
                <a:ea typeface="华文楷体" panose="02010600040101010101" pitchFamily="2" charset="-122"/>
              </a:rPr>
              <a:t>共享数据结构</a:t>
            </a:r>
            <a:endParaRPr lang="zh-CN" altLang="en-US" sz="2400" b="0" dirty="0">
              <a:latin typeface="华文楷体" panose="02010600040101010101" pitchFamily="2" charset="-122"/>
              <a:ea typeface="华文楷体" panose="02010600040101010101" pitchFamily="2" charset="-122"/>
            </a:endParaRPr>
          </a:p>
          <a:p>
            <a:pPr lvl="3" eaLnBrk="1" hangingPunct="1">
              <a:lnSpc>
                <a:spcPct val="150000"/>
              </a:lnSpc>
              <a:spcBef>
                <a:spcPct val="30000"/>
              </a:spcBef>
              <a:buClr>
                <a:srgbClr val="C4FF4F"/>
              </a:buClr>
              <a:buFontTx/>
              <a:buAutoNum type="circleNumDbPlain"/>
            </a:pPr>
            <a:r>
              <a:rPr lang="zh-CN" altLang="en-US" sz="2400" b="0" dirty="0">
                <a:latin typeface="华文楷体" panose="02010600040101010101" pitchFamily="2" charset="-122"/>
                <a:ea typeface="华文楷体" panose="02010600040101010101" pitchFamily="2" charset="-122"/>
              </a:rPr>
              <a:t>消息机制</a:t>
            </a:r>
            <a:endParaRPr lang="zh-CN" altLang="en-US" sz="2400" b="0" dirty="0">
              <a:latin typeface="华文楷体" panose="02010600040101010101" pitchFamily="2" charset="-122"/>
              <a:ea typeface="华文楷体" panose="02010600040101010101" pitchFamily="2" charset="-122"/>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500"/>
                                        <p:tgtEl>
                                          <p:spTgt spid="2">
                                            <p:txEl>
                                              <p:pRg st="2" end="2"/>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box(in)">
                                      <p:cBhvr>
                                        <p:cTn id="11" dur="500"/>
                                        <p:tgtEl>
                                          <p:spTgt spid="2">
                                            <p:txEl>
                                              <p:pRg st="0" end="0"/>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ox(in)">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ox(in)">
                                      <p:cBhvr>
                                        <p:cTn id="20" dur="500"/>
                                        <p:tgtEl>
                                          <p:spTgt spid="2">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ox(in)">
                                      <p:cBhvr>
                                        <p:cTn id="23" dur="500"/>
                                        <p:tgtEl>
                                          <p:spTgt spid="2">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ox(in)">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886338"/>
            <a:ext cx="7629525" cy="59499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762000" indent="-762000" eaLnBrk="1" hangingPunct="1"/>
            <a:r>
              <a:rPr lang="en-US" altLang="zh-CN" sz="2400" b="0" dirty="0">
                <a:solidFill>
                  <a:schemeClr val="tx1"/>
                </a:solidFill>
                <a:latin typeface="Times New Roman" panose="02020603050405020304" pitchFamily="18" charset="0"/>
                <a:ea typeface="+mn-ea"/>
                <a:cs typeface="Times New Roman" panose="02020603050405020304" pitchFamily="18" charset="0"/>
              </a:rPr>
              <a:t>1.6.1 </a:t>
            </a:r>
            <a:r>
              <a:rPr lang="zh-CN" altLang="en-US" sz="2400" b="0" dirty="0">
                <a:solidFill>
                  <a:schemeClr val="tx1"/>
                </a:solidFill>
                <a:latin typeface="Times New Roman" panose="02020603050405020304" pitchFamily="18" charset="0"/>
                <a:ea typeface="+mn-ea"/>
                <a:cs typeface="Times New Roman" panose="02020603050405020304" pitchFamily="18" charset="0"/>
              </a:rPr>
              <a:t>任务间的通信</a:t>
            </a:r>
            <a:r>
              <a:rPr lang="en-US" altLang="zh-CN" sz="2400" b="0" dirty="0">
                <a:solidFill>
                  <a:schemeClr val="tx1"/>
                </a:solidFill>
                <a:latin typeface="Times New Roman" panose="02020603050405020304" pitchFamily="18" charset="0"/>
                <a:ea typeface="+mn-ea"/>
                <a:cs typeface="Times New Roman" panose="02020603050405020304" pitchFamily="18" charset="0"/>
              </a:rPr>
              <a:t>--</a:t>
            </a:r>
            <a:r>
              <a:rPr lang="zh-CN" altLang="en-US" sz="2400" b="0" dirty="0">
                <a:solidFill>
                  <a:schemeClr val="tx1"/>
                </a:solidFill>
                <a:latin typeface="Times New Roman" panose="02020603050405020304" pitchFamily="18" charset="0"/>
                <a:ea typeface="+mn-ea"/>
                <a:cs typeface="Times New Roman" panose="02020603050405020304" pitchFamily="18" charset="0"/>
              </a:rPr>
              <a:t>共享数据结构、消息机制</a:t>
            </a:r>
            <a:endParaRPr lang="zh-CN" altLang="en-US" sz="2400" b="0" dirty="0">
              <a:solidFill>
                <a:schemeClr val="tx1"/>
              </a:solidFill>
              <a:latin typeface="Times New Roman" panose="02020603050405020304" pitchFamily="18" charset="0"/>
              <a:ea typeface="+mn-ea"/>
              <a:cs typeface="Times New Roman" panose="02020603050405020304" pitchFamily="18" charset="0"/>
            </a:endParaRPr>
          </a:p>
        </p:txBody>
      </p:sp>
      <p:sp>
        <p:nvSpPr>
          <p:cNvPr id="821251" name="Text Box 3"/>
          <p:cNvSpPr txBox="1">
            <a:spLocks noChangeArrowheads="1"/>
          </p:cNvSpPr>
          <p:nvPr/>
        </p:nvSpPr>
        <p:spPr bwMode="auto">
          <a:xfrm>
            <a:off x="155340" y="1628800"/>
            <a:ext cx="11881320" cy="443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0000"/>
              </a:spcBef>
              <a:buClrTx/>
              <a:buSzPct val="125000"/>
              <a:buFontTx/>
              <a:buBlip>
                <a:blip r:embed="rId1"/>
              </a:buBlip>
            </a:pPr>
            <a:r>
              <a:rPr lang="zh-CN" altLang="en-US" sz="2000" b="0" dirty="0"/>
              <a:t>实现任务间通信的最简单方法是使用共享数据结构。</a:t>
            </a:r>
            <a:endParaRPr lang="zh-CN" altLang="en-US" sz="2000" b="0" dirty="0"/>
          </a:p>
          <a:p>
            <a:pPr eaLnBrk="1" hangingPunct="1">
              <a:lnSpc>
                <a:spcPct val="150000"/>
              </a:lnSpc>
              <a:spcBef>
                <a:spcPct val="30000"/>
              </a:spcBef>
              <a:buClrTx/>
              <a:buSzPct val="125000"/>
              <a:buFontTx/>
              <a:buBlip>
                <a:blip r:embed="rId1"/>
              </a:buBlip>
            </a:pPr>
            <a:r>
              <a:rPr lang="zh-CN" altLang="en-US" sz="2000" b="0" dirty="0"/>
              <a:t>共享数据结构的类型可以是</a:t>
            </a:r>
            <a:r>
              <a:rPr lang="zh-CN" altLang="en-US" sz="2000" dirty="0">
                <a:solidFill>
                  <a:srgbClr val="FF0000"/>
                </a:solidFill>
              </a:rPr>
              <a:t>全局变量、指针、缓冲区</a:t>
            </a:r>
            <a:r>
              <a:rPr lang="zh-CN" altLang="en-US" sz="2000" b="0" dirty="0"/>
              <a:t>等。在使用共享数据结构时，必须保证共享数据结构使用的排它性，即保证每个任务或中断服务子程序独享该数据结构。</a:t>
            </a:r>
            <a:endParaRPr lang="zh-CN" altLang="en-US" sz="2000" b="0" dirty="0"/>
          </a:p>
          <a:p>
            <a:pPr eaLnBrk="1" hangingPunct="1">
              <a:lnSpc>
                <a:spcPct val="150000"/>
              </a:lnSpc>
              <a:spcBef>
                <a:spcPct val="30000"/>
              </a:spcBef>
              <a:buClrTx/>
              <a:buSzPct val="125000"/>
              <a:buFontTx/>
              <a:buBlip>
                <a:blip r:embed="rId1"/>
              </a:buBlip>
            </a:pPr>
            <a:r>
              <a:rPr lang="zh-CN" altLang="en-US" sz="2000" b="0" dirty="0"/>
              <a:t>实现对共享数据结构操作的互斥常常采用以下方法</a:t>
            </a:r>
            <a:r>
              <a:rPr lang="zh-CN" altLang="en-US" sz="2000" dirty="0">
                <a:solidFill>
                  <a:srgbClr val="FF0000"/>
                </a:solidFill>
              </a:rPr>
              <a:t>：开</a:t>
            </a:r>
            <a:r>
              <a:rPr lang="en-US" altLang="zh-CN" sz="2000" dirty="0">
                <a:solidFill>
                  <a:srgbClr val="FF0000"/>
                </a:solidFill>
              </a:rPr>
              <a:t>/</a:t>
            </a:r>
            <a:r>
              <a:rPr lang="zh-CN" altLang="en-US" sz="2000" dirty="0">
                <a:solidFill>
                  <a:srgbClr val="FF0000"/>
                </a:solidFill>
              </a:rPr>
              <a:t>关中断、禁止任务切换以及信号量（</a:t>
            </a:r>
            <a:r>
              <a:rPr lang="en-US" altLang="zh-CN" sz="2000" dirty="0">
                <a:solidFill>
                  <a:srgbClr val="FF0000"/>
                </a:solidFill>
              </a:rPr>
              <a:t>semaphore</a:t>
            </a:r>
            <a:r>
              <a:rPr lang="zh-CN" altLang="en-US" sz="2000" dirty="0">
                <a:solidFill>
                  <a:srgbClr val="FF0000"/>
                </a:solidFill>
              </a:rPr>
              <a:t>）机制、互斥锁机制等。</a:t>
            </a:r>
            <a:endParaRPr lang="en-US" altLang="zh-CN" sz="2000" dirty="0">
              <a:solidFill>
                <a:srgbClr val="FF0000"/>
              </a:solidFill>
            </a:endParaRPr>
          </a:p>
          <a:p>
            <a:pPr eaLnBrk="1" hangingPunct="1">
              <a:lnSpc>
                <a:spcPct val="150000"/>
              </a:lnSpc>
              <a:spcBef>
                <a:spcPct val="50000"/>
              </a:spcBef>
              <a:buClrTx/>
              <a:buSzPct val="125000"/>
              <a:buFontTx/>
              <a:buBlip>
                <a:blip r:embed="rId1"/>
              </a:buBlip>
            </a:pPr>
            <a:r>
              <a:rPr lang="zh-CN" altLang="en-US" sz="2000" b="0" dirty="0"/>
              <a:t>任务间另一种通信方式是使用消息机制。</a:t>
            </a:r>
            <a:endParaRPr lang="zh-CN" altLang="en-US" sz="2000" b="0" dirty="0"/>
          </a:p>
          <a:p>
            <a:pPr eaLnBrk="1" hangingPunct="1">
              <a:lnSpc>
                <a:spcPct val="150000"/>
              </a:lnSpc>
              <a:spcBef>
                <a:spcPct val="50000"/>
              </a:spcBef>
              <a:buClrTx/>
              <a:buSzPct val="125000"/>
              <a:buFontTx/>
              <a:buBlip>
                <a:blip r:embed="rId1"/>
              </a:buBlip>
            </a:pPr>
            <a:r>
              <a:rPr lang="zh-CN" altLang="en-US" sz="2000" b="0" dirty="0"/>
              <a:t>任务可以通过内核提供的系统服务向另一个任务发消息。</a:t>
            </a:r>
            <a:endParaRPr lang="zh-CN" altLang="en-US" sz="2000" b="0" dirty="0"/>
          </a:p>
          <a:p>
            <a:pPr eaLnBrk="1" hangingPunct="1">
              <a:lnSpc>
                <a:spcPct val="150000"/>
              </a:lnSpc>
              <a:spcBef>
                <a:spcPct val="50000"/>
              </a:spcBef>
              <a:buClrTx/>
              <a:buSzPct val="125000"/>
              <a:buFontTx/>
              <a:buBlip>
                <a:blip r:embed="rId1"/>
              </a:buBlip>
            </a:pPr>
            <a:r>
              <a:rPr lang="zh-CN" altLang="en-US" sz="2000" b="0" dirty="0"/>
              <a:t>消息机制包括：</a:t>
            </a:r>
            <a:r>
              <a:rPr lang="zh-CN" altLang="en-US" sz="2000" dirty="0">
                <a:solidFill>
                  <a:srgbClr val="FF0000"/>
                </a:solidFill>
              </a:rPr>
              <a:t>消息邮箱和消息队列</a:t>
            </a:r>
            <a:r>
              <a:rPr lang="zh-CN" altLang="en-US" sz="2000" b="0" dirty="0"/>
              <a:t>。</a:t>
            </a:r>
            <a:endParaRPr lang="zh-CN" altLang="en-US" sz="2000" b="0" dirty="0"/>
          </a:p>
        </p:txBody>
      </p:sp>
      <p:sp>
        <p:nvSpPr>
          <p:cNvPr id="3994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D7A4680-800A-4E90-B55A-733C14EC192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21251">
                                            <p:txEl>
                                              <p:pRg st="0" end="0"/>
                                            </p:txEl>
                                          </p:spTgt>
                                        </p:tgtEl>
                                        <p:attrNameLst>
                                          <p:attrName>style.visibility</p:attrName>
                                        </p:attrNameLst>
                                      </p:cBhvr>
                                      <p:to>
                                        <p:strVal val="visible"/>
                                      </p:to>
                                    </p:set>
                                    <p:animEffect transition="in" filter="box(in)">
                                      <p:cBhvr>
                                        <p:cTn id="7" dur="500"/>
                                        <p:tgtEl>
                                          <p:spTgt spid="821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1251">
                                            <p:txEl>
                                              <p:pRg st="1" end="1"/>
                                            </p:txEl>
                                          </p:spTgt>
                                        </p:tgtEl>
                                        <p:attrNameLst>
                                          <p:attrName>style.visibility</p:attrName>
                                        </p:attrNameLst>
                                      </p:cBhvr>
                                      <p:to>
                                        <p:strVal val="visible"/>
                                      </p:to>
                                    </p:set>
                                    <p:animEffect transition="in" filter="box(in)">
                                      <p:cBhvr>
                                        <p:cTn id="12" dur="500"/>
                                        <p:tgtEl>
                                          <p:spTgt spid="82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21251">
                                            <p:txEl>
                                              <p:pRg st="2" end="2"/>
                                            </p:txEl>
                                          </p:spTgt>
                                        </p:tgtEl>
                                        <p:attrNameLst>
                                          <p:attrName>style.visibility</p:attrName>
                                        </p:attrNameLst>
                                      </p:cBhvr>
                                      <p:to>
                                        <p:strVal val="visible"/>
                                      </p:to>
                                    </p:set>
                                    <p:animEffect transition="in" filter="box(in)">
                                      <p:cBhvr>
                                        <p:cTn id="17" dur="500"/>
                                        <p:tgtEl>
                                          <p:spTgt spid="8212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21251">
                                            <p:txEl>
                                              <p:pRg st="3" end="3"/>
                                            </p:txEl>
                                          </p:spTgt>
                                        </p:tgtEl>
                                        <p:attrNameLst>
                                          <p:attrName>style.visibility</p:attrName>
                                        </p:attrNameLst>
                                      </p:cBhvr>
                                      <p:to>
                                        <p:strVal val="visible"/>
                                      </p:to>
                                    </p:set>
                                    <p:animEffect transition="in" filter="box(in)">
                                      <p:cBhvr>
                                        <p:cTn id="22" dur="500"/>
                                        <p:tgtEl>
                                          <p:spTgt spid="8212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21251">
                                            <p:txEl>
                                              <p:pRg st="4" end="4"/>
                                            </p:txEl>
                                          </p:spTgt>
                                        </p:tgtEl>
                                        <p:attrNameLst>
                                          <p:attrName>style.visibility</p:attrName>
                                        </p:attrNameLst>
                                      </p:cBhvr>
                                      <p:to>
                                        <p:strVal val="visible"/>
                                      </p:to>
                                    </p:set>
                                    <p:animEffect transition="in" filter="box(in)">
                                      <p:cBhvr>
                                        <p:cTn id="27" dur="500"/>
                                        <p:tgtEl>
                                          <p:spTgt spid="8212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21251">
                                            <p:txEl>
                                              <p:pRg st="5" end="5"/>
                                            </p:txEl>
                                          </p:spTgt>
                                        </p:tgtEl>
                                        <p:attrNameLst>
                                          <p:attrName>style.visibility</p:attrName>
                                        </p:attrNameLst>
                                      </p:cBhvr>
                                      <p:to>
                                        <p:strVal val="visible"/>
                                      </p:to>
                                    </p:set>
                                    <p:animEffect transition="in" filter="box(in)">
                                      <p:cBhvr>
                                        <p:cTn id="32" dur="500"/>
                                        <p:tgtEl>
                                          <p:spTgt spid="821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9" name="Text Box 3"/>
          <p:cNvSpPr txBox="1">
            <a:spLocks noChangeArrowheads="1"/>
          </p:cNvSpPr>
          <p:nvPr/>
        </p:nvSpPr>
        <p:spPr bwMode="auto">
          <a:xfrm>
            <a:off x="233810" y="1176447"/>
            <a:ext cx="36718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Pct val="125000"/>
              <a:buFontTx/>
              <a:buBlip>
                <a:blip r:embed="rId1"/>
              </a:buBlip>
            </a:pPr>
            <a:r>
              <a:rPr lang="zh-CN" altLang="en-US" sz="2800" b="0" dirty="0"/>
              <a:t>消息邮箱</a:t>
            </a:r>
            <a:endParaRPr lang="zh-CN" altLang="en-US" sz="2800" b="0" dirty="0"/>
          </a:p>
        </p:txBody>
      </p:sp>
      <p:sp>
        <p:nvSpPr>
          <p:cNvPr id="823301" name="Text Box 5"/>
          <p:cNvSpPr txBox="1">
            <a:spLocks noChangeArrowheads="1"/>
          </p:cNvSpPr>
          <p:nvPr/>
        </p:nvSpPr>
        <p:spPr bwMode="auto">
          <a:xfrm>
            <a:off x="227348" y="2335930"/>
            <a:ext cx="10333148" cy="273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5000"/>
              </a:spcBef>
              <a:buClr>
                <a:srgbClr val="C4FF4F"/>
              </a:buClr>
              <a:buFont typeface="Wingdings" panose="05000000000000000000" pitchFamily="2" charset="2"/>
              <a:buChar char="u"/>
            </a:pPr>
            <a:r>
              <a:rPr lang="zh-CN" altLang="en-US" b="0" dirty="0"/>
              <a:t>消息通常是内存空间的一个数据结构，通常是一个指针型变量。</a:t>
            </a:r>
            <a:endParaRPr lang="zh-CN" altLang="en-US" b="0" dirty="0"/>
          </a:p>
          <a:p>
            <a:pPr eaLnBrk="1" hangingPunct="1">
              <a:lnSpc>
                <a:spcPct val="135000"/>
              </a:lnSpc>
              <a:spcBef>
                <a:spcPct val="25000"/>
              </a:spcBef>
              <a:buClr>
                <a:srgbClr val="C4FF4F"/>
              </a:buClr>
              <a:buFont typeface="Wingdings" panose="05000000000000000000" pitchFamily="2" charset="2"/>
              <a:buChar char="u"/>
            </a:pPr>
            <a:r>
              <a:rPr lang="zh-CN" altLang="en-US" b="0" dirty="0"/>
              <a:t>一个任务或一个中断服务子程序通过内核服务，可以把一则消息放到邮箱里去；同样的，一个或多个任务通过内核服务可以接收这则消息。</a:t>
            </a:r>
            <a:endParaRPr lang="zh-CN" altLang="en-US" b="0" dirty="0"/>
          </a:p>
          <a:p>
            <a:pPr eaLnBrk="1" hangingPunct="1">
              <a:lnSpc>
                <a:spcPct val="135000"/>
              </a:lnSpc>
              <a:spcBef>
                <a:spcPct val="25000"/>
              </a:spcBef>
              <a:buClr>
                <a:srgbClr val="C4FF4F"/>
              </a:buClr>
              <a:buFont typeface="Wingdings" panose="05000000000000000000" pitchFamily="2" charset="2"/>
              <a:buChar char="u"/>
            </a:pPr>
            <a:r>
              <a:rPr lang="zh-CN" altLang="fr-FR" b="0" dirty="0"/>
              <a:t>内核一般提供以下邮箱服务：邮箱内消息内容的初始化；将消息放入邮箱（</a:t>
            </a:r>
            <a:r>
              <a:rPr lang="fr-FR" altLang="zh-CN" b="0" dirty="0"/>
              <a:t>POST</a:t>
            </a:r>
            <a:r>
              <a:rPr lang="zh-CN" altLang="fr-FR" b="0" dirty="0"/>
              <a:t>）；等待消息进入邮箱（</a:t>
            </a:r>
            <a:r>
              <a:rPr lang="fr-FR" altLang="zh-CN" b="0" dirty="0"/>
              <a:t>PEND</a:t>
            </a:r>
            <a:r>
              <a:rPr lang="zh-CN" altLang="fr-FR" b="0" dirty="0"/>
              <a:t>）；从邮箱中得到消息。</a:t>
            </a:r>
            <a:r>
              <a:rPr lang="zh-CN" altLang="en-US" b="0" dirty="0"/>
              <a:t>  </a:t>
            </a:r>
            <a:endParaRPr lang="zh-CN" altLang="en-US" b="0" dirty="0"/>
          </a:p>
        </p:txBody>
      </p:sp>
      <p:sp>
        <p:nvSpPr>
          <p:cNvPr id="4198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AEAFB71-08D1-4906-A0EE-6A8F21CBFED1}"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23299">
                                            <p:txEl>
                                              <p:pRg st="0" end="0"/>
                                            </p:txEl>
                                          </p:spTgt>
                                        </p:tgtEl>
                                        <p:attrNameLst>
                                          <p:attrName>style.visibility</p:attrName>
                                        </p:attrNameLst>
                                      </p:cBhvr>
                                      <p:to>
                                        <p:strVal val="visible"/>
                                      </p:to>
                                    </p:set>
                                    <p:animEffect transition="in" filter="box(in)">
                                      <p:cBhvr>
                                        <p:cTn id="7" dur="500"/>
                                        <p:tgtEl>
                                          <p:spTgt spid="823299">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23301">
                                            <p:txEl>
                                              <p:pRg st="0" end="0"/>
                                            </p:txEl>
                                          </p:spTgt>
                                        </p:tgtEl>
                                        <p:attrNameLst>
                                          <p:attrName>style.visibility</p:attrName>
                                        </p:attrNameLst>
                                      </p:cBhvr>
                                      <p:to>
                                        <p:strVal val="visible"/>
                                      </p:to>
                                    </p:set>
                                    <p:animEffect transition="in" filter="box(in)">
                                      <p:cBhvr>
                                        <p:cTn id="11" dur="500"/>
                                        <p:tgtEl>
                                          <p:spTgt spid="82330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23301">
                                            <p:txEl>
                                              <p:pRg st="1" end="1"/>
                                            </p:txEl>
                                          </p:spTgt>
                                        </p:tgtEl>
                                        <p:attrNameLst>
                                          <p:attrName>style.visibility</p:attrName>
                                        </p:attrNameLst>
                                      </p:cBhvr>
                                      <p:to>
                                        <p:strVal val="visible"/>
                                      </p:to>
                                    </p:set>
                                    <p:animEffect transition="in" filter="box(in)">
                                      <p:cBhvr>
                                        <p:cTn id="16" dur="500"/>
                                        <p:tgtEl>
                                          <p:spTgt spid="82330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823301">
                                            <p:txEl>
                                              <p:pRg st="2" end="2"/>
                                            </p:txEl>
                                          </p:spTgt>
                                        </p:tgtEl>
                                        <p:attrNameLst>
                                          <p:attrName>style.visibility</p:attrName>
                                        </p:attrNameLst>
                                      </p:cBhvr>
                                      <p:to>
                                        <p:strVal val="visible"/>
                                      </p:to>
                                    </p:set>
                                    <p:animEffect transition="in" filter="box(in)">
                                      <p:cBhvr>
                                        <p:cTn id="21" dur="500"/>
                                        <p:tgtEl>
                                          <p:spTgt spid="8233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3" name="Text Box 3"/>
          <p:cNvSpPr txBox="1">
            <a:spLocks noChangeArrowheads="1"/>
          </p:cNvSpPr>
          <p:nvPr/>
        </p:nvSpPr>
        <p:spPr bwMode="auto">
          <a:xfrm>
            <a:off x="407368" y="875495"/>
            <a:ext cx="36718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Pct val="125000"/>
              <a:buFontTx/>
              <a:buBlip>
                <a:blip r:embed="rId1"/>
              </a:buBlip>
            </a:pPr>
            <a:r>
              <a:rPr lang="zh-CN" altLang="fr-FR" sz="2800" b="0" dirty="0"/>
              <a:t>消息队列</a:t>
            </a:r>
            <a:endParaRPr lang="zh-CN" altLang="en-US" sz="2800" b="0" dirty="0"/>
          </a:p>
        </p:txBody>
      </p:sp>
      <p:sp>
        <p:nvSpPr>
          <p:cNvPr id="824325" name="Text Box 5"/>
          <p:cNvSpPr txBox="1">
            <a:spLocks noChangeArrowheads="1"/>
          </p:cNvSpPr>
          <p:nvPr/>
        </p:nvSpPr>
        <p:spPr bwMode="auto">
          <a:xfrm>
            <a:off x="335360" y="1988840"/>
            <a:ext cx="11521279" cy="223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5000"/>
              </a:spcBef>
              <a:buClr>
                <a:srgbClr val="C4FF4F"/>
              </a:buClr>
              <a:buFont typeface="Wingdings" panose="05000000000000000000" pitchFamily="2" charset="2"/>
              <a:buChar char="u"/>
            </a:pPr>
            <a:r>
              <a:rPr lang="zh-CN" altLang="fr-FR" dirty="0">
                <a:solidFill>
                  <a:srgbClr val="FF0000"/>
                </a:solidFill>
              </a:rPr>
              <a:t>消息队列实际上是邮箱阵列</a:t>
            </a:r>
            <a:r>
              <a:rPr lang="zh-CN" altLang="fr-FR" b="0" dirty="0"/>
              <a:t>，在消息队列中允许存放多个消息。</a:t>
            </a:r>
            <a:endParaRPr lang="zh-CN" altLang="fr-FR" b="0" dirty="0"/>
          </a:p>
          <a:p>
            <a:pPr eaLnBrk="1" hangingPunct="1">
              <a:lnSpc>
                <a:spcPct val="135000"/>
              </a:lnSpc>
              <a:spcBef>
                <a:spcPct val="25000"/>
              </a:spcBef>
              <a:buClr>
                <a:srgbClr val="C4FF4F"/>
              </a:buClr>
              <a:buFont typeface="Wingdings" panose="05000000000000000000" pitchFamily="2" charset="2"/>
              <a:buChar char="u"/>
            </a:pPr>
            <a:r>
              <a:rPr lang="zh-CN" altLang="fr-FR" b="0" dirty="0"/>
              <a:t>对消息队列的操作和对消息邮箱的操作基本相同。</a:t>
            </a:r>
            <a:endParaRPr lang="zh-CN" altLang="fr-FR" b="0" dirty="0"/>
          </a:p>
          <a:p>
            <a:pPr eaLnBrk="1" hangingPunct="1">
              <a:lnSpc>
                <a:spcPct val="135000"/>
              </a:lnSpc>
              <a:spcBef>
                <a:spcPct val="25000"/>
              </a:spcBef>
              <a:buClr>
                <a:srgbClr val="C4FF4F"/>
              </a:buClr>
              <a:buFont typeface="Wingdings" panose="05000000000000000000" pitchFamily="2" charset="2"/>
              <a:buChar char="u"/>
            </a:pPr>
            <a:r>
              <a:rPr lang="zh-CN" altLang="fr-FR" b="0" dirty="0"/>
              <a:t>通常，内核中提供的消息队列服务包括：消息队列初始化；放一则消息到队列中去（</a:t>
            </a:r>
            <a:r>
              <a:rPr lang="fr-FR" altLang="zh-CN" b="0" dirty="0"/>
              <a:t>POST</a:t>
            </a:r>
            <a:r>
              <a:rPr lang="zh-CN" altLang="fr-FR" b="0" dirty="0"/>
              <a:t>）；等待一则消息的到来（</a:t>
            </a:r>
            <a:r>
              <a:rPr lang="fr-FR" altLang="zh-CN" b="0" dirty="0"/>
              <a:t>PEND</a:t>
            </a:r>
            <a:r>
              <a:rPr lang="zh-CN" altLang="fr-FR" b="0" dirty="0"/>
              <a:t>）；从队列中等到消息。</a:t>
            </a:r>
            <a:r>
              <a:rPr lang="zh-CN" altLang="en-US" b="0" dirty="0"/>
              <a:t>  </a:t>
            </a:r>
            <a:endParaRPr lang="zh-CN" altLang="en-US" b="0" dirty="0"/>
          </a:p>
        </p:txBody>
      </p:sp>
      <p:sp>
        <p:nvSpPr>
          <p:cNvPr id="4301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F94EB3B-2895-41C2-81C0-EF26D107E5FC}"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24323">
                                            <p:txEl>
                                              <p:pRg st="0" end="0"/>
                                            </p:txEl>
                                          </p:spTgt>
                                        </p:tgtEl>
                                        <p:attrNameLst>
                                          <p:attrName>style.visibility</p:attrName>
                                        </p:attrNameLst>
                                      </p:cBhvr>
                                      <p:to>
                                        <p:strVal val="visible"/>
                                      </p:to>
                                    </p:set>
                                    <p:animEffect transition="in" filter="box(in)">
                                      <p:cBhvr>
                                        <p:cTn id="7" dur="500"/>
                                        <p:tgtEl>
                                          <p:spTgt spid="824323">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824325">
                                            <p:txEl>
                                              <p:pRg st="0" end="0"/>
                                            </p:txEl>
                                          </p:spTgt>
                                        </p:tgtEl>
                                        <p:attrNameLst>
                                          <p:attrName>style.visibility</p:attrName>
                                        </p:attrNameLst>
                                      </p:cBhvr>
                                      <p:to>
                                        <p:strVal val="visible"/>
                                      </p:to>
                                    </p:set>
                                    <p:animEffect transition="in" filter="box(in)">
                                      <p:cBhvr>
                                        <p:cTn id="11" dur="500"/>
                                        <p:tgtEl>
                                          <p:spTgt spid="82432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824325">
                                            <p:txEl>
                                              <p:pRg st="1" end="1"/>
                                            </p:txEl>
                                          </p:spTgt>
                                        </p:tgtEl>
                                        <p:attrNameLst>
                                          <p:attrName>style.visibility</p:attrName>
                                        </p:attrNameLst>
                                      </p:cBhvr>
                                      <p:to>
                                        <p:strVal val="visible"/>
                                      </p:to>
                                    </p:set>
                                    <p:animEffect transition="in" filter="box(in)">
                                      <p:cBhvr>
                                        <p:cTn id="16" dur="500"/>
                                        <p:tgtEl>
                                          <p:spTgt spid="82432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824325">
                                            <p:txEl>
                                              <p:pRg st="2" end="2"/>
                                            </p:txEl>
                                          </p:spTgt>
                                        </p:tgtEl>
                                        <p:attrNameLst>
                                          <p:attrName>style.visibility</p:attrName>
                                        </p:attrNameLst>
                                      </p:cBhvr>
                                      <p:to>
                                        <p:strVal val="visible"/>
                                      </p:to>
                                    </p:set>
                                    <p:animEffect transition="in" filter="box(in)">
                                      <p:cBhvr>
                                        <p:cTn id="21" dur="500"/>
                                        <p:tgtEl>
                                          <p:spTgt spid="8243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pPr eaLnBrk="1" hangingPunct="1"/>
            <a:r>
              <a:rPr lang="zh-CN" altLang="en-US"/>
              <a:t>经典教材</a:t>
            </a:r>
            <a:endParaRPr lang="zh-CN" altLang="en-US"/>
          </a:p>
        </p:txBody>
      </p:sp>
      <p:sp>
        <p:nvSpPr>
          <p:cNvPr id="4" name="灯片编号占位符 3"/>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7621E1E8-4DB4-4E5C-A545-BE4C08064E4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pic>
        <p:nvPicPr>
          <p:cNvPr id="1946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49739" y="1898651"/>
            <a:ext cx="36925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151" y="633414"/>
            <a:ext cx="2759075"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6" y="617539"/>
            <a:ext cx="281146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394" y="908720"/>
            <a:ext cx="6551613" cy="52387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1.6.2. </a:t>
            </a:r>
            <a:r>
              <a:rPr lang="zh-CN" altLang="en-US" sz="2800" b="0" dirty="0">
                <a:solidFill>
                  <a:schemeClr val="tx1"/>
                </a:solidFill>
                <a:latin typeface="Times New Roman" panose="02020603050405020304" pitchFamily="18" charset="0"/>
                <a:ea typeface="+mn-ea"/>
                <a:cs typeface="Times New Roman" panose="02020603050405020304" pitchFamily="18" charset="0"/>
              </a:rPr>
              <a:t>任务间同步</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674819" name="Text Box 3"/>
          <p:cNvSpPr txBox="1">
            <a:spLocks noChangeArrowheads="1"/>
          </p:cNvSpPr>
          <p:nvPr/>
        </p:nvSpPr>
        <p:spPr bwMode="auto">
          <a:xfrm>
            <a:off x="119336" y="1700808"/>
            <a:ext cx="11737303" cy="309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0000"/>
              </a:spcBef>
              <a:buClrTx/>
              <a:buSzPct val="125000"/>
              <a:buFontTx/>
              <a:buBlip>
                <a:blip r:embed="rId1"/>
              </a:buBlip>
            </a:pPr>
            <a:r>
              <a:rPr lang="en-US" altLang="zh-CN" b="0" dirty="0"/>
              <a:t> </a:t>
            </a:r>
            <a:r>
              <a:rPr lang="zh-CN" altLang="en-US" b="0" dirty="0"/>
              <a:t>任务间的同步是指，异步环境下的一组并发执行任务因各自的执行结果互为对方的执行条件，因而任务之间需要互发信号，以使各任务按一定的速度执行。</a:t>
            </a:r>
            <a:endParaRPr lang="zh-CN" altLang="en-US" b="0" dirty="0">
              <a:cs typeface="Times New Roman" panose="02020603050405020304" pitchFamily="18" charset="0"/>
            </a:endParaRPr>
          </a:p>
          <a:p>
            <a:pPr eaLnBrk="1" hangingPunct="1">
              <a:lnSpc>
                <a:spcPct val="145000"/>
              </a:lnSpc>
              <a:spcBef>
                <a:spcPct val="50000"/>
              </a:spcBef>
              <a:buClrTx/>
              <a:buSzPct val="125000"/>
              <a:buFontTx/>
              <a:buBlip>
                <a:blip r:embed="rId1"/>
              </a:buBlip>
            </a:pPr>
            <a:r>
              <a:rPr lang="zh-CN" altLang="en-US" b="0" dirty="0"/>
              <a:t> 任务同步也常常使用信号量。与任务间的通信不同，信号量的使用不再作为一种互斥机制，而是代表某个特定的事件是否发生。</a:t>
            </a:r>
            <a:endParaRPr lang="zh-CN" altLang="en-US" b="0" dirty="0"/>
          </a:p>
          <a:p>
            <a:pPr eaLnBrk="1" hangingPunct="1">
              <a:lnSpc>
                <a:spcPct val="145000"/>
              </a:lnSpc>
              <a:spcBef>
                <a:spcPct val="50000"/>
              </a:spcBef>
              <a:buClrTx/>
              <a:buSzPct val="125000"/>
              <a:buFontTx/>
              <a:buBlip>
                <a:blip r:embed="rId1"/>
              </a:buBlip>
            </a:pPr>
            <a:r>
              <a:rPr lang="zh-CN" altLang="en-US" b="0" dirty="0"/>
              <a:t> 任务的同步分为</a:t>
            </a:r>
            <a:r>
              <a:rPr lang="zh-CN" altLang="en-US" b="0" dirty="0">
                <a:solidFill>
                  <a:srgbClr val="FF0000"/>
                </a:solidFill>
              </a:rPr>
              <a:t>单向同步</a:t>
            </a:r>
            <a:r>
              <a:rPr lang="zh-CN" altLang="en-US" b="0" dirty="0"/>
              <a:t>和</a:t>
            </a:r>
            <a:r>
              <a:rPr lang="zh-CN" altLang="en-US" b="0" dirty="0">
                <a:solidFill>
                  <a:srgbClr val="FF0000"/>
                </a:solidFill>
              </a:rPr>
              <a:t>多向同步</a:t>
            </a:r>
            <a:r>
              <a:rPr lang="zh-CN" altLang="en-US" b="0" dirty="0"/>
              <a:t>。 </a:t>
            </a:r>
            <a:endParaRPr lang="zh-CN" altLang="en-US" b="0" dirty="0"/>
          </a:p>
        </p:txBody>
      </p:sp>
      <p:sp>
        <p:nvSpPr>
          <p:cNvPr id="4403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893203C-D5E7-43FD-815C-D4783A50EDB7}"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animEffect transition="in" filter="box(out)">
                                      <p:cBhvr>
                                        <p:cTn id="7" dur="500"/>
                                        <p:tgtEl>
                                          <p:spTgt spid="67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74819">
                                            <p:txEl>
                                              <p:pRg st="1" end="1"/>
                                            </p:txEl>
                                          </p:spTgt>
                                        </p:tgtEl>
                                        <p:attrNameLst>
                                          <p:attrName>style.visibility</p:attrName>
                                        </p:attrNameLst>
                                      </p:cBhvr>
                                      <p:to>
                                        <p:strVal val="visible"/>
                                      </p:to>
                                    </p:set>
                                    <p:animEffect transition="in" filter="box(out)">
                                      <p:cBhvr>
                                        <p:cTn id="12" dur="500"/>
                                        <p:tgtEl>
                                          <p:spTgt spid="67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74819">
                                            <p:txEl>
                                              <p:pRg st="2" end="2"/>
                                            </p:txEl>
                                          </p:spTgt>
                                        </p:tgtEl>
                                        <p:attrNameLst>
                                          <p:attrName>style.visibility</p:attrName>
                                        </p:attrNameLst>
                                      </p:cBhvr>
                                      <p:to>
                                        <p:strVal val="visible"/>
                                      </p:to>
                                    </p:set>
                                    <p:animEffect transition="in" filter="box(out)">
                                      <p:cBhvr>
                                        <p:cTn id="17" dur="500"/>
                                        <p:tgtEl>
                                          <p:spTgt spid="67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95325" y="887511"/>
            <a:ext cx="3024336" cy="46196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zh-CN" altLang="en-US" sz="2800" b="0" dirty="0">
                <a:solidFill>
                  <a:schemeClr val="tx1"/>
                </a:solidFill>
                <a:latin typeface="Times New Roman" panose="02020603050405020304" pitchFamily="18" charset="0"/>
                <a:ea typeface="+mn-ea"/>
                <a:cs typeface="Times New Roman" panose="02020603050405020304" pitchFamily="18" charset="0"/>
              </a:rPr>
              <a:t>单向同步：</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45059" name="Object 8"/>
          <p:cNvGraphicFramePr>
            <a:graphicFrameLocks noGrp="1" noChangeAspect="1"/>
          </p:cNvGraphicFramePr>
          <p:nvPr>
            <p:ph idx="1"/>
          </p:nvPr>
        </p:nvGraphicFramePr>
        <p:xfrm>
          <a:off x="2999656" y="2104430"/>
          <a:ext cx="5832475" cy="3173412"/>
        </p:xfrm>
        <a:graphic>
          <a:graphicData uri="http://schemas.openxmlformats.org/presentationml/2006/ole">
            <mc:AlternateContent xmlns:mc="http://schemas.openxmlformats.org/markup-compatibility/2006">
              <mc:Choice xmlns:v="urn:schemas-microsoft-com:vml" Requires="v">
                <p:oleObj spid="_x0000_s11317" name="Visio" r:id="rId1" imgW="3815715" imgH="2077085" progId="Visio.Drawing.11">
                  <p:embed/>
                </p:oleObj>
              </mc:Choice>
              <mc:Fallback>
                <p:oleObj name="Visio" r:id="rId1" imgW="3815715" imgH="2077085" progId="Visio.Drawing.11">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2104430"/>
                        <a:ext cx="5832475" cy="3173412"/>
                      </a:xfrm>
                      <a:prstGeom prst="rect">
                        <a:avLst/>
                      </a:prstGeom>
                      <a:gradFill rotWithShape="1">
                        <a:gsLst>
                          <a:gs pos="0">
                            <a:srgbClr val="DCDCC2"/>
                          </a:gs>
                          <a:gs pos="100000">
                            <a:srgbClr val="FFFFE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Rectangle 7"/>
          <p:cNvSpPr>
            <a:spLocks noChangeArrowheads="1"/>
          </p:cNvSpPr>
          <p:nvPr/>
        </p:nvSpPr>
        <p:spPr bwMode="auto">
          <a:xfrm>
            <a:off x="2639616" y="5277842"/>
            <a:ext cx="67249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0" dirty="0"/>
              <a:t>用信号量使任务与中断服务（或任务）单向同步 </a:t>
            </a:r>
            <a:endParaRPr kumimoji="1" lang="zh-CN" altLang="en-US" b="0" dirty="0"/>
          </a:p>
        </p:txBody>
      </p:sp>
      <p:sp>
        <p:nvSpPr>
          <p:cNvPr id="45061"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2059BCB-B0E6-42C1-8107-CCABDA45A165}"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63352" y="842961"/>
            <a:ext cx="7543800" cy="52387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zh-CN" altLang="en-US" sz="2800" b="0" dirty="0">
                <a:solidFill>
                  <a:schemeClr val="tx1"/>
                </a:solidFill>
                <a:latin typeface="+mn-ea"/>
                <a:ea typeface="+mn-ea"/>
              </a:rPr>
              <a:t>双向同步</a:t>
            </a:r>
            <a:endParaRPr lang="zh-CN" altLang="en-US" sz="2800" b="0" dirty="0">
              <a:solidFill>
                <a:schemeClr val="tx1"/>
              </a:solidFill>
              <a:latin typeface="+mn-ea"/>
              <a:ea typeface="+mn-ea"/>
            </a:endParaRPr>
          </a:p>
        </p:txBody>
      </p:sp>
      <p:graphicFrame>
        <p:nvGraphicFramePr>
          <p:cNvPr id="46083" name="Object 7"/>
          <p:cNvGraphicFramePr>
            <a:graphicFrameLocks noGrp="1" noChangeAspect="1"/>
          </p:cNvGraphicFramePr>
          <p:nvPr>
            <p:ph idx="1"/>
          </p:nvPr>
        </p:nvGraphicFramePr>
        <p:xfrm>
          <a:off x="3575051" y="1916113"/>
          <a:ext cx="5616575" cy="2870200"/>
        </p:xfrm>
        <a:graphic>
          <a:graphicData uri="http://schemas.openxmlformats.org/presentationml/2006/ole">
            <mc:AlternateContent xmlns:mc="http://schemas.openxmlformats.org/markup-compatibility/2006">
              <mc:Choice xmlns:v="urn:schemas-microsoft-com:vml" Requires="v">
                <p:oleObj spid="_x0000_s11317" name="Visio" r:id="rId1" imgW="3556000" imgH="1828800" progId="Visio.Drawing.11">
                  <p:embed/>
                </p:oleObj>
              </mc:Choice>
              <mc:Fallback>
                <p:oleObj name="Visio" r:id="rId1" imgW="3556000" imgH="1828800" progId="Visio.Drawing.11">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1" y="1916113"/>
                        <a:ext cx="5616575" cy="2870200"/>
                      </a:xfrm>
                      <a:prstGeom prst="rect">
                        <a:avLst/>
                      </a:prstGeom>
                      <a:gradFill rotWithShape="1">
                        <a:gsLst>
                          <a:gs pos="0">
                            <a:srgbClr val="DCDCC2"/>
                          </a:gs>
                          <a:gs pos="50000">
                            <a:srgbClr val="FFFFE1">
                              <a:alpha val="92000"/>
                            </a:srgbClr>
                          </a:gs>
                          <a:gs pos="100000">
                            <a:srgbClr val="DCDCC2"/>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Rectangle 4"/>
          <p:cNvSpPr>
            <a:spLocks noChangeArrowheads="1"/>
          </p:cNvSpPr>
          <p:nvPr/>
        </p:nvSpPr>
        <p:spPr bwMode="auto">
          <a:xfrm>
            <a:off x="3863976" y="5229226"/>
            <a:ext cx="4919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800" b="0"/>
              <a:t>2</a:t>
            </a:r>
            <a:r>
              <a:rPr kumimoji="1" lang="zh-CN" altLang="en-US" sz="2800" b="0"/>
              <a:t>个任务用</a:t>
            </a:r>
            <a:r>
              <a:rPr kumimoji="1" lang="en-US" altLang="zh-CN" sz="2800" b="0"/>
              <a:t>2</a:t>
            </a:r>
            <a:r>
              <a:rPr kumimoji="1" lang="zh-CN" altLang="en-US" sz="2800" b="0"/>
              <a:t>个信号量双向同步 </a:t>
            </a:r>
            <a:endParaRPr kumimoji="1" lang="zh-CN" altLang="en-US" sz="2800" b="0"/>
          </a:p>
        </p:txBody>
      </p:sp>
      <p:sp>
        <p:nvSpPr>
          <p:cNvPr id="4608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B568D06-F4A7-4122-8329-2A4E41ECFA14}"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135560" y="1143908"/>
            <a:ext cx="6480175" cy="3600400"/>
          </a:xfrm>
        </p:spPr>
        <p:txBody>
          <a:bodyPr/>
          <a:lstStyle/>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en-US" altLang="zh-CN" sz="2800" b="0" dirty="0">
                <a:latin typeface="Times New Roman" panose="02020603050405020304" pitchFamily="18" charset="0"/>
                <a:ea typeface="+mj-ea"/>
                <a:cs typeface="Times New Roman" panose="02020603050405020304" pitchFamily="18" charset="0"/>
              </a:rPr>
              <a:t>1. </a:t>
            </a:r>
            <a:r>
              <a:rPr lang="zh-CN" altLang="en-US" sz="2800" b="0" dirty="0">
                <a:latin typeface="Times New Roman" panose="02020603050405020304" pitchFamily="18" charset="0"/>
                <a:ea typeface="+mj-ea"/>
                <a:cs typeface="Times New Roman" panose="02020603050405020304" pitchFamily="18" charset="0"/>
              </a:rPr>
              <a:t>操作系统中的基本概念</a:t>
            </a:r>
            <a:endParaRPr lang="en-US" altLang="zh-CN" sz="2800" b="0" dirty="0">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en-US" altLang="zh-CN" sz="2800" b="0" dirty="0">
                <a:latin typeface="Times New Roman" panose="02020603050405020304" pitchFamily="18" charset="0"/>
                <a:ea typeface="+mj-ea"/>
                <a:cs typeface="Times New Roman" panose="02020603050405020304" pitchFamily="18" charset="0"/>
              </a:rPr>
              <a:t>2. </a:t>
            </a:r>
            <a:r>
              <a:rPr lang="en-US" altLang="zh-CN" sz="2800" b="0" dirty="0">
                <a:solidFill>
                  <a:srgbClr val="FF0000"/>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solidFill>
                  <a:srgbClr val="FF0000"/>
                </a:solidFill>
                <a:latin typeface="Times New Roman" panose="02020603050405020304" pitchFamily="18" charset="0"/>
                <a:ea typeface="+mj-ea"/>
                <a:cs typeface="Times New Roman" panose="02020603050405020304" pitchFamily="18" charset="0"/>
              </a:rPr>
              <a:t>C/OS-II</a:t>
            </a:r>
            <a:r>
              <a:rPr lang="zh-CN" altLang="en-US" sz="2800" b="0" dirty="0">
                <a:solidFill>
                  <a:srgbClr val="FF0000"/>
                </a:solidFill>
                <a:latin typeface="Times New Roman" panose="02020603050405020304" pitchFamily="18" charset="0"/>
                <a:ea typeface="+mj-ea"/>
                <a:cs typeface="Times New Roman" panose="02020603050405020304" pitchFamily="18" charset="0"/>
              </a:rPr>
              <a:t>简介</a:t>
            </a:r>
            <a:endParaRPr lang="en-US" altLang="zh-CN" sz="2800" b="0" dirty="0">
              <a:solidFill>
                <a:srgbClr val="FF0000"/>
              </a:solidFill>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b="0" dirty="0">
                <a:solidFill>
                  <a:srgbClr val="C00000"/>
                </a:solidFill>
                <a:latin typeface="Times New Roman" panose="02020603050405020304" pitchFamily="18" charset="0"/>
                <a:ea typeface="+mj-ea"/>
                <a:cs typeface="Times New Roman" panose="02020603050405020304" pitchFamily="18" charset="0"/>
              </a:rPr>
              <a:t> </a:t>
            </a:r>
            <a:r>
              <a:rPr lang="en-US" altLang="zh-CN" sz="2800" b="0" dirty="0">
                <a:latin typeface="Times New Roman" panose="02020603050405020304" pitchFamily="18" charset="0"/>
                <a:ea typeface="+mj-ea"/>
                <a:cs typeface="Times New Roman" panose="02020603050405020304" pitchFamily="18" charset="0"/>
              </a:rPr>
              <a:t>3. </a:t>
            </a:r>
            <a:r>
              <a:rPr lang="en-US" altLang="zh-CN" sz="2800" b="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j-ea"/>
                <a:cs typeface="Times New Roman" panose="02020603050405020304" pitchFamily="18" charset="0"/>
              </a:rPr>
              <a:t>C/OS-II</a:t>
            </a:r>
            <a:r>
              <a:rPr lang="zh-CN" altLang="en-US" sz="2800" b="0" dirty="0">
                <a:latin typeface="Times New Roman" panose="02020603050405020304" pitchFamily="18" charset="0"/>
                <a:ea typeface="+mj-ea"/>
                <a:cs typeface="Times New Roman" panose="02020603050405020304" pitchFamily="18" charset="0"/>
              </a:rPr>
              <a:t>内核结构</a:t>
            </a:r>
            <a:endParaRPr lang="zh-CN" altLang="en-US" sz="2800" b="0" dirty="0">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DB3550E-E250-4ACA-8651-2D10A165A60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文本框 4"/>
          <p:cNvSpPr txBox="1"/>
          <p:nvPr/>
        </p:nvSpPr>
        <p:spPr>
          <a:xfrm>
            <a:off x="191344" y="82079"/>
            <a:ext cx="6768752"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7328" y="20029"/>
            <a:ext cx="7543800" cy="666750"/>
          </a:xfrm>
        </p:spPr>
        <p:txBody>
          <a:bodyPr/>
          <a:lstStyle/>
          <a:p>
            <a:pPr eaLnBrk="1" hangingPunct="1"/>
            <a:r>
              <a:rPr lang="en-US" altLang="zh-CN"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en-US" altLang="zh-CN" dirty="0">
                <a:latin typeface="Times New Roman" panose="02020603050405020304" pitchFamily="18" charset="0"/>
                <a:ea typeface="楷体" panose="02010609060101010101" pitchFamily="49" charset="-122"/>
              </a:rPr>
              <a:t>C/OS-II</a:t>
            </a:r>
            <a:r>
              <a:rPr lang="zh-CN" altLang="en-US" dirty="0">
                <a:latin typeface="Times New Roman" panose="02020603050405020304" pitchFamily="18" charset="0"/>
                <a:ea typeface="楷体" panose="02010609060101010101" pitchFamily="49" charset="-122"/>
              </a:rPr>
              <a:t>简介</a:t>
            </a:r>
            <a:endParaRPr lang="zh-CN" altLang="en-US" dirty="0">
              <a:latin typeface="Times New Roman" panose="02020603050405020304" pitchFamily="18" charset="0"/>
              <a:ea typeface="楷体" panose="02010609060101010101" pitchFamily="49" charset="-122"/>
            </a:endParaRPr>
          </a:p>
        </p:txBody>
      </p:sp>
      <p:sp>
        <p:nvSpPr>
          <p:cNvPr id="48131" name="Rectangle 3"/>
          <p:cNvSpPr>
            <a:spLocks noGrp="1" noChangeArrowheads="1"/>
          </p:cNvSpPr>
          <p:nvPr>
            <p:ph idx="1"/>
          </p:nvPr>
        </p:nvSpPr>
        <p:spPr>
          <a:xfrm>
            <a:off x="1415480" y="836712"/>
            <a:ext cx="6840537" cy="4608513"/>
          </a:xfrm>
        </p:spPr>
        <p:txBody>
          <a:bodyPr/>
          <a:lstStyle/>
          <a:p>
            <a:pPr marL="0" indent="0" eaLnBrk="1" hangingPunct="1">
              <a:lnSpc>
                <a:spcPct val="200000"/>
              </a:lnSpc>
              <a:spcBef>
                <a:spcPct val="60000"/>
              </a:spcBef>
              <a:buClr>
                <a:srgbClr val="FFD317"/>
              </a:buClr>
              <a:buNone/>
            </a:pPr>
            <a:r>
              <a:rPr lang="en-US" altLang="zh-CN" dirty="0">
                <a:latin typeface="Times New Roman" panose="02020603050405020304" pitchFamily="18" charset="0"/>
                <a:ea typeface="楷体" panose="02010609060101010101" pitchFamily="49" charset="-122"/>
              </a:rPr>
              <a:t> 2.1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fr-FR" dirty="0">
                <a:latin typeface="Times New Roman" panose="02020603050405020304" pitchFamily="18" charset="0"/>
                <a:ea typeface="楷体" panose="02010609060101010101" pitchFamily="49" charset="-122"/>
              </a:rPr>
              <a:t>概述</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a:p>
            <a:pPr marL="0" indent="0" eaLnBrk="1" hangingPunct="1">
              <a:lnSpc>
                <a:spcPct val="200000"/>
              </a:lnSpc>
              <a:spcBef>
                <a:spcPct val="60000"/>
              </a:spcBef>
              <a:buClr>
                <a:srgbClr val="FFD317"/>
              </a:buClr>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2.2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fr-FR" dirty="0">
                <a:latin typeface="Times New Roman" panose="02020603050405020304" pitchFamily="18" charset="0"/>
                <a:ea typeface="楷体" panose="02010609060101010101" pitchFamily="49" charset="-122"/>
              </a:rPr>
              <a:t>的特点</a:t>
            </a:r>
            <a:endParaRPr lang="zh-CN" altLang="fr-FR" dirty="0">
              <a:latin typeface="Times New Roman" panose="02020603050405020304" pitchFamily="18" charset="0"/>
              <a:ea typeface="楷体" panose="02010609060101010101" pitchFamily="49" charset="-122"/>
            </a:endParaRPr>
          </a:p>
          <a:p>
            <a:pPr marL="0" indent="0" eaLnBrk="1" hangingPunct="1">
              <a:lnSpc>
                <a:spcPct val="200000"/>
              </a:lnSpc>
              <a:spcBef>
                <a:spcPct val="60000"/>
              </a:spcBef>
              <a:buClr>
                <a:srgbClr val="FFD317"/>
              </a:buClr>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2.3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fr-FR" dirty="0">
                <a:latin typeface="Times New Roman" panose="02020603050405020304" pitchFamily="18" charset="0"/>
                <a:ea typeface="楷体" panose="02010609060101010101" pitchFamily="49" charset="-122"/>
              </a:rPr>
              <a:t>的软件体系结构</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D14C51E-527C-487E-86EA-FD05C4D318E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Tree>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0410" y="964910"/>
            <a:ext cx="7543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dirty="0"/>
              <a:t> </a:t>
            </a:r>
            <a:r>
              <a:rPr lang="en-US" altLang="zh-CN" sz="2800" b="0" dirty="0">
                <a:latin typeface="Times New Roman" panose="02020603050405020304" pitchFamily="18" charset="0"/>
                <a:ea typeface="+mn-ea"/>
                <a:cs typeface="Times New Roman" panose="02020603050405020304" pitchFamily="18" charset="0"/>
              </a:rPr>
              <a:t>2.1 </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sz="2800" b="0" dirty="0">
                <a:latin typeface="Times New Roman" panose="02020603050405020304" pitchFamily="18" charset="0"/>
                <a:ea typeface="+mn-ea"/>
                <a:cs typeface="Times New Roman" panose="02020603050405020304" pitchFamily="18" charset="0"/>
              </a:rPr>
              <a:t>C/OS-II</a:t>
            </a:r>
            <a:r>
              <a:rPr lang="zh-CN" altLang="fr-FR" sz="2800" b="0" dirty="0">
                <a:latin typeface="Times New Roman" panose="02020603050405020304" pitchFamily="18" charset="0"/>
                <a:ea typeface="+mn-ea"/>
                <a:cs typeface="Times New Roman" panose="02020603050405020304" pitchFamily="18" charset="0"/>
              </a:rPr>
              <a:t>概述</a:t>
            </a:r>
            <a:r>
              <a:rPr lang="zh-CN" altLang="en-US" sz="2800" b="0" dirty="0">
                <a:latin typeface="Times New Roman" panose="02020603050405020304" pitchFamily="18" charset="0"/>
                <a:ea typeface="+mn-ea"/>
                <a:cs typeface="Times New Roman" panose="02020603050405020304" pitchFamily="18" charset="0"/>
              </a:rPr>
              <a:t> </a:t>
            </a:r>
            <a:endParaRPr lang="zh-CN" altLang="en-US" sz="3600" b="0" dirty="0">
              <a:latin typeface="Times New Roman" panose="02020603050405020304" pitchFamily="18" charset="0"/>
              <a:ea typeface="+mn-ea"/>
              <a:cs typeface="Times New Roman" panose="02020603050405020304" pitchFamily="18" charset="0"/>
            </a:endParaRPr>
          </a:p>
        </p:txBody>
      </p:sp>
      <p:sp>
        <p:nvSpPr>
          <p:cNvPr id="692231" name="Text Box 7"/>
          <p:cNvSpPr txBox="1">
            <a:spLocks noChangeArrowheads="1"/>
          </p:cNvSpPr>
          <p:nvPr/>
        </p:nvSpPr>
        <p:spPr bwMode="auto">
          <a:xfrm>
            <a:off x="101334" y="1844824"/>
            <a:ext cx="11989332" cy="389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Pct val="125000"/>
              <a:buFontTx/>
              <a:buBlip>
                <a:blip r:embed="rId1"/>
              </a:buBlip>
            </a:pPr>
            <a:r>
              <a:rPr lang="en-US" altLang="zh-CN" sz="2000" b="0" dirty="0">
                <a:sym typeface="Symbol" panose="05050102010706020507" pitchFamily="18" charset="2"/>
              </a:rPr>
              <a:t></a:t>
            </a:r>
            <a:r>
              <a:rPr lang="fr-FR" altLang="zh-CN" sz="2000" b="0" dirty="0"/>
              <a:t>C/OS-II</a:t>
            </a:r>
            <a:r>
              <a:rPr lang="zh-CN" altLang="fr-FR" sz="2000" b="0" dirty="0"/>
              <a:t>读作“</a:t>
            </a:r>
            <a:r>
              <a:rPr lang="fr-FR" altLang="zh-CN" sz="2000" b="0" dirty="0"/>
              <a:t>micro C O S 2”,</a:t>
            </a:r>
            <a:r>
              <a:rPr lang="zh-CN" altLang="fr-FR" sz="2000" b="0" dirty="0"/>
              <a:t>即“微控制器操作系统版本</a:t>
            </a:r>
            <a:r>
              <a:rPr lang="fr-FR" altLang="zh-CN" sz="2000" b="0" dirty="0"/>
              <a:t>2”</a:t>
            </a:r>
            <a:r>
              <a:rPr lang="zh-CN" altLang="fr-FR" sz="2000" b="0" dirty="0"/>
              <a:t>。</a:t>
            </a:r>
            <a:r>
              <a:rPr lang="zh-CN" altLang="en-US" sz="2000" b="0" dirty="0"/>
              <a:t> </a:t>
            </a:r>
            <a:endParaRPr lang="zh-CN" altLang="en-US" sz="2000" b="0" dirty="0"/>
          </a:p>
          <a:p>
            <a:pPr eaLnBrk="1" hangingPunct="1">
              <a:lnSpc>
                <a:spcPct val="150000"/>
              </a:lnSpc>
              <a:spcBef>
                <a:spcPct val="50000"/>
              </a:spcBef>
              <a:buClrTx/>
              <a:buSzPct val="125000"/>
              <a:buFontTx/>
              <a:buBlip>
                <a:blip r:embed="rId1"/>
              </a:buBlip>
            </a:pPr>
            <a:r>
              <a:rPr lang="zh-CN" altLang="en-US" sz="2000" b="0" dirty="0">
                <a:sym typeface="Symbol" panose="05050102010706020507" pitchFamily="18" charset="2"/>
              </a:rPr>
              <a:t></a:t>
            </a:r>
            <a:r>
              <a:rPr lang="fr-FR" altLang="zh-CN" sz="2000" b="0" dirty="0"/>
              <a:t>C/OS-II</a:t>
            </a:r>
            <a:r>
              <a:rPr lang="zh-CN" altLang="fr-FR" sz="2000" b="0" dirty="0"/>
              <a:t>是一个免费的、源代码公开的嵌入式实时多任务内核，全部功能的核心部分代码只占用</a:t>
            </a:r>
            <a:r>
              <a:rPr lang="fr-FR" altLang="zh-CN" sz="2000" b="0" dirty="0"/>
              <a:t>8.3KB</a:t>
            </a:r>
            <a:r>
              <a:rPr lang="zh-CN" altLang="fr-FR" sz="2000" b="0" dirty="0"/>
              <a:t>，用户还可以进行裁剪（最少可达</a:t>
            </a:r>
            <a:r>
              <a:rPr lang="fr-FR" altLang="zh-CN" sz="2000" b="0" dirty="0"/>
              <a:t>2.7KB</a:t>
            </a:r>
            <a:r>
              <a:rPr lang="zh-CN" altLang="fr-FR" sz="2000" b="0" dirty="0"/>
              <a:t>）。</a:t>
            </a:r>
            <a:endParaRPr lang="en-US" altLang="zh-CN" sz="2000" b="0" dirty="0"/>
          </a:p>
          <a:p>
            <a:pPr eaLnBrk="1" hangingPunct="1">
              <a:lnSpc>
                <a:spcPct val="150000"/>
              </a:lnSpc>
              <a:spcBef>
                <a:spcPct val="50000"/>
              </a:spcBef>
              <a:buClrTx/>
              <a:buSzPct val="125000"/>
              <a:buFontTx/>
              <a:buBlip>
                <a:blip r:embed="rId1"/>
              </a:buBlip>
            </a:pPr>
            <a:r>
              <a:rPr lang="en-US" altLang="zh-CN" sz="2000" b="0" dirty="0">
                <a:sym typeface="Symbol" panose="05050102010706020507" pitchFamily="18" charset="2"/>
              </a:rPr>
              <a:t></a:t>
            </a:r>
            <a:r>
              <a:rPr lang="fr-FR" altLang="zh-CN" sz="2000" b="0" dirty="0"/>
              <a:t>C/OS-II</a:t>
            </a:r>
            <a:r>
              <a:rPr lang="zh-CN" altLang="fr-FR" sz="2000" b="0" dirty="0"/>
              <a:t>提供了诸如任务调度、任务管理、时间管理、内存管理、中断管理和任务间的同步与通信等实时内核的基本功能，没有提供输入</a:t>
            </a:r>
            <a:r>
              <a:rPr lang="fr-FR" altLang="zh-CN" sz="2000" b="0" dirty="0"/>
              <a:t>/</a:t>
            </a:r>
            <a:r>
              <a:rPr lang="zh-CN" altLang="fr-FR" sz="2000" b="0" dirty="0"/>
              <a:t>输出管理、文件系统、图形用户接口及网络组件等额外服务。</a:t>
            </a:r>
            <a:endParaRPr lang="zh-CN" altLang="fr-FR" sz="2000" b="0" dirty="0"/>
          </a:p>
          <a:p>
            <a:pPr eaLnBrk="1" hangingPunct="1">
              <a:lnSpc>
                <a:spcPct val="150000"/>
              </a:lnSpc>
              <a:spcBef>
                <a:spcPct val="50000"/>
              </a:spcBef>
              <a:buClrTx/>
              <a:buSzPct val="125000"/>
              <a:buFontTx/>
              <a:buBlip>
                <a:blip r:embed="rId1"/>
              </a:buBlip>
            </a:pPr>
            <a:r>
              <a:rPr lang="zh-CN" altLang="fr-FR" sz="2000" b="0" dirty="0"/>
              <a:t>目前已经出现专门为</a:t>
            </a:r>
            <a:r>
              <a:rPr lang="zh-CN" altLang="en-US" sz="2000" b="0" dirty="0">
                <a:sym typeface="Symbol" panose="05050102010706020507" pitchFamily="18" charset="2"/>
              </a:rPr>
              <a:t></a:t>
            </a:r>
            <a:r>
              <a:rPr lang="fr-FR" altLang="zh-CN" sz="2000" b="0" dirty="0"/>
              <a:t>C/OS-II</a:t>
            </a:r>
            <a:r>
              <a:rPr lang="zh-CN" altLang="fr-FR" sz="2000" b="0" dirty="0"/>
              <a:t>开发的</a:t>
            </a:r>
            <a:r>
              <a:rPr lang="zh-CN" altLang="fr-FR" sz="2000" dirty="0">
                <a:solidFill>
                  <a:srgbClr val="FF0000"/>
                </a:solidFill>
              </a:rPr>
              <a:t>文件系统、</a:t>
            </a:r>
            <a:r>
              <a:rPr lang="fr-FR" altLang="zh-CN" sz="2000" dirty="0">
                <a:solidFill>
                  <a:srgbClr val="FF0000"/>
                </a:solidFill>
              </a:rPr>
              <a:t>TCP/IP</a:t>
            </a:r>
            <a:r>
              <a:rPr lang="zh-CN" altLang="fr-FR" sz="2000" dirty="0">
                <a:solidFill>
                  <a:srgbClr val="FF0000"/>
                </a:solidFill>
              </a:rPr>
              <a:t>协议栈和图形用户接口</a:t>
            </a:r>
            <a:r>
              <a:rPr lang="zh-CN" altLang="fr-FR" sz="2000" b="0" dirty="0"/>
              <a:t>等第三方厂商。</a:t>
            </a:r>
            <a:endParaRPr lang="zh-CN" altLang="fr-FR" sz="2000" b="0" dirty="0"/>
          </a:p>
          <a:p>
            <a:pPr eaLnBrk="1" hangingPunct="1">
              <a:lnSpc>
                <a:spcPct val="150000"/>
              </a:lnSpc>
              <a:spcBef>
                <a:spcPct val="50000"/>
              </a:spcBef>
              <a:buClrTx/>
              <a:buSzPct val="125000"/>
              <a:buFontTx/>
              <a:buBlip>
                <a:blip r:embed="rId1"/>
              </a:buBlip>
            </a:pPr>
            <a:r>
              <a:rPr lang="zh-CN" altLang="en-US" sz="2000" b="0" dirty="0">
                <a:sym typeface="Symbol" panose="05050102010706020507" pitchFamily="18" charset="2"/>
              </a:rPr>
              <a:t></a:t>
            </a:r>
            <a:r>
              <a:rPr lang="fr-FR" altLang="zh-CN" sz="2000" b="0" dirty="0"/>
              <a:t>C/OS-II</a:t>
            </a:r>
            <a:r>
              <a:rPr lang="zh-CN" altLang="fr-FR" sz="2000" b="0" dirty="0"/>
              <a:t>是在</a:t>
            </a:r>
            <a:r>
              <a:rPr lang="fr-FR" altLang="zh-CN" sz="2000" b="0" dirty="0"/>
              <a:t>PC</a:t>
            </a:r>
            <a:r>
              <a:rPr lang="zh-CN" altLang="fr-FR" sz="2000" b="0" dirty="0"/>
              <a:t>机上开发的，</a:t>
            </a:r>
            <a:r>
              <a:rPr lang="fr-FR" altLang="zh-CN" sz="2000" b="0" dirty="0"/>
              <a:t>C</a:t>
            </a:r>
            <a:r>
              <a:rPr lang="zh-CN" altLang="fr-FR" sz="2000" b="0" dirty="0"/>
              <a:t>编译器使用的是</a:t>
            </a:r>
            <a:r>
              <a:rPr lang="fr-FR" altLang="zh-CN" sz="2000" b="0" dirty="0"/>
              <a:t>Borland C/C++ 1.1</a:t>
            </a:r>
            <a:r>
              <a:rPr lang="zh-CN" altLang="fr-FR" sz="2000" b="0" dirty="0"/>
              <a:t>版</a:t>
            </a:r>
            <a:r>
              <a:rPr lang="zh-CN" altLang="en-US" sz="2000" b="0" dirty="0"/>
              <a:t>，作者推荐使用</a:t>
            </a:r>
            <a:r>
              <a:rPr lang="en-US" altLang="zh-CN" sz="2000" b="0" dirty="0"/>
              <a:t>BC 2.5</a:t>
            </a:r>
            <a:r>
              <a:rPr lang="zh-CN" altLang="fr-FR" sz="2000" b="0" dirty="0"/>
              <a:t>。</a:t>
            </a:r>
            <a:endParaRPr lang="zh-CN" altLang="en-US" sz="2000" b="0" dirty="0"/>
          </a:p>
        </p:txBody>
      </p:sp>
      <p:sp>
        <p:nvSpPr>
          <p:cNvPr id="4915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B9356DC-2F4B-4920-8F37-2CBC2AC5AF45}" type="slidenum">
              <a:rPr lang="zh-CN" altLang="en-US" sz="1400" b="0">
                <a:effectLst/>
              </a:rPr>
            </a:fld>
            <a:endParaRPr lang="zh-CN" altLang="en-US" sz="1400" b="0">
              <a:effectLst/>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简介</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692231">
                                            <p:txEl>
                                              <p:pRg st="0" end="0"/>
                                            </p:txEl>
                                          </p:spTgt>
                                        </p:tgtEl>
                                        <p:attrNameLst>
                                          <p:attrName>style.visibility</p:attrName>
                                        </p:attrNameLst>
                                      </p:cBhvr>
                                      <p:to>
                                        <p:strVal val="visible"/>
                                      </p:to>
                                    </p:set>
                                    <p:animEffect transition="in" filter="box(in)">
                                      <p:cBhvr>
                                        <p:cTn id="7" dur="500"/>
                                        <p:tgtEl>
                                          <p:spTgt spid="692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92231">
                                            <p:txEl>
                                              <p:pRg st="1" end="1"/>
                                            </p:txEl>
                                          </p:spTgt>
                                        </p:tgtEl>
                                        <p:attrNameLst>
                                          <p:attrName>style.visibility</p:attrName>
                                        </p:attrNameLst>
                                      </p:cBhvr>
                                      <p:to>
                                        <p:strVal val="visible"/>
                                      </p:to>
                                    </p:set>
                                    <p:animEffect transition="in" filter="box(in)">
                                      <p:cBhvr>
                                        <p:cTn id="12" dur="500"/>
                                        <p:tgtEl>
                                          <p:spTgt spid="692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92231">
                                            <p:txEl>
                                              <p:pRg st="2" end="2"/>
                                            </p:txEl>
                                          </p:spTgt>
                                        </p:tgtEl>
                                        <p:attrNameLst>
                                          <p:attrName>style.visibility</p:attrName>
                                        </p:attrNameLst>
                                      </p:cBhvr>
                                      <p:to>
                                        <p:strVal val="visible"/>
                                      </p:to>
                                    </p:set>
                                    <p:animEffect transition="in" filter="box(in)">
                                      <p:cBhvr>
                                        <p:cTn id="17" dur="500"/>
                                        <p:tgtEl>
                                          <p:spTgt spid="692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92231">
                                            <p:txEl>
                                              <p:pRg st="3" end="3"/>
                                            </p:txEl>
                                          </p:spTgt>
                                        </p:tgtEl>
                                        <p:attrNameLst>
                                          <p:attrName>style.visibility</p:attrName>
                                        </p:attrNameLst>
                                      </p:cBhvr>
                                      <p:to>
                                        <p:strVal val="visible"/>
                                      </p:to>
                                    </p:set>
                                    <p:animEffect transition="in" filter="box(in)">
                                      <p:cBhvr>
                                        <p:cTn id="22" dur="500"/>
                                        <p:tgtEl>
                                          <p:spTgt spid="692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92231">
                                            <p:txEl>
                                              <p:pRg st="4" end="4"/>
                                            </p:txEl>
                                          </p:spTgt>
                                        </p:tgtEl>
                                        <p:attrNameLst>
                                          <p:attrName>style.visibility</p:attrName>
                                        </p:attrNameLst>
                                      </p:cBhvr>
                                      <p:to>
                                        <p:strVal val="visible"/>
                                      </p:to>
                                    </p:set>
                                    <p:animEffect transition="in" filter="box(in)">
                                      <p:cBhvr>
                                        <p:cTn id="27" dur="500"/>
                                        <p:tgtEl>
                                          <p:spTgt spid="6922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91344" y="980728"/>
            <a:ext cx="75438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2.2 </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sz="2800" b="0" dirty="0">
                <a:latin typeface="Times New Roman" panose="02020603050405020304" pitchFamily="18" charset="0"/>
                <a:ea typeface="+mn-ea"/>
                <a:cs typeface="Times New Roman" panose="02020603050405020304" pitchFamily="18" charset="0"/>
              </a:rPr>
              <a:t>C/OS-II</a:t>
            </a:r>
            <a:r>
              <a:rPr lang="zh-CN" altLang="fr-FR" sz="2800" b="0" dirty="0">
                <a:latin typeface="Times New Roman" panose="02020603050405020304" pitchFamily="18" charset="0"/>
                <a:ea typeface="+mn-ea"/>
                <a:cs typeface="Times New Roman" panose="02020603050405020304" pitchFamily="18" charset="0"/>
              </a:rPr>
              <a:t>的特点</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839684" name="Text Box 4"/>
          <p:cNvSpPr txBox="1">
            <a:spLocks noChangeArrowheads="1"/>
          </p:cNvSpPr>
          <p:nvPr/>
        </p:nvSpPr>
        <p:spPr bwMode="auto">
          <a:xfrm>
            <a:off x="983432" y="2132856"/>
            <a:ext cx="4032250" cy="297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en-US" b="0" dirty="0"/>
              <a:t>公开源代码 </a:t>
            </a:r>
            <a:endParaRPr lang="zh-CN" altLang="fr-FR" b="0" dirty="0"/>
          </a:p>
          <a:p>
            <a:pPr eaLnBrk="1" hangingPunct="1">
              <a:lnSpc>
                <a:spcPct val="130000"/>
              </a:lnSpc>
              <a:spcBef>
                <a:spcPct val="35000"/>
              </a:spcBef>
              <a:buClrTx/>
              <a:buSzPct val="125000"/>
              <a:buFontTx/>
              <a:buBlip>
                <a:blip r:embed="rId1"/>
              </a:buBlip>
            </a:pPr>
            <a:r>
              <a:rPr lang="zh-CN" altLang="en-US" b="0" dirty="0"/>
              <a:t>可移植性（</a:t>
            </a:r>
            <a:r>
              <a:rPr lang="en-US" altLang="zh-CN" b="0" dirty="0"/>
              <a:t>portable</a:t>
            </a:r>
            <a:r>
              <a:rPr lang="zh-CN" altLang="en-US" b="0" dirty="0"/>
              <a:t>）</a:t>
            </a:r>
            <a:endParaRPr lang="zh-CN" altLang="en-US" b="0" dirty="0"/>
          </a:p>
          <a:p>
            <a:pPr eaLnBrk="1" hangingPunct="1">
              <a:lnSpc>
                <a:spcPct val="130000"/>
              </a:lnSpc>
              <a:spcBef>
                <a:spcPct val="35000"/>
              </a:spcBef>
              <a:buClrTx/>
              <a:buSzPct val="125000"/>
              <a:buFontTx/>
              <a:buBlip>
                <a:blip r:embed="rId1"/>
              </a:buBlip>
            </a:pPr>
            <a:r>
              <a:rPr lang="zh-CN" altLang="fr-FR" b="0" dirty="0"/>
              <a:t>可固化（</a:t>
            </a:r>
            <a:r>
              <a:rPr lang="fr-FR" altLang="zh-CN" b="0" dirty="0"/>
              <a:t>ROMable</a:t>
            </a:r>
            <a:r>
              <a:rPr lang="zh-CN" altLang="fr-FR" b="0" dirty="0"/>
              <a:t>）</a:t>
            </a:r>
            <a:endParaRPr lang="zh-CN" altLang="fr-FR" b="0" dirty="0"/>
          </a:p>
          <a:p>
            <a:pPr eaLnBrk="1" hangingPunct="1">
              <a:lnSpc>
                <a:spcPct val="130000"/>
              </a:lnSpc>
              <a:spcBef>
                <a:spcPct val="35000"/>
              </a:spcBef>
              <a:buClrTx/>
              <a:buSzPct val="125000"/>
              <a:buFontTx/>
              <a:buBlip>
                <a:blip r:embed="rId1"/>
              </a:buBlip>
            </a:pPr>
            <a:r>
              <a:rPr lang="zh-CN" altLang="fr-FR" b="0" dirty="0"/>
              <a:t>可裁剪（</a:t>
            </a:r>
            <a:r>
              <a:rPr lang="fr-FR" altLang="zh-CN" b="0" dirty="0"/>
              <a:t>scalable</a:t>
            </a:r>
            <a:r>
              <a:rPr lang="zh-CN" altLang="fr-FR" b="0" dirty="0"/>
              <a:t>）</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占先式（</a:t>
            </a:r>
            <a:r>
              <a:rPr lang="fr-FR" altLang="zh-CN" b="0" dirty="0"/>
              <a:t>preemptive</a:t>
            </a:r>
            <a:r>
              <a:rPr lang="zh-CN" altLang="fr-FR" b="0" dirty="0"/>
              <a:t>）</a:t>
            </a:r>
            <a:r>
              <a:rPr lang="zh-CN" altLang="en-US" b="0" dirty="0"/>
              <a:t> </a:t>
            </a:r>
            <a:endParaRPr lang="zh-CN" altLang="en-US" b="0" dirty="0"/>
          </a:p>
        </p:txBody>
      </p:sp>
      <p:sp>
        <p:nvSpPr>
          <p:cNvPr id="839685" name="Text Box 5"/>
          <p:cNvSpPr txBox="1">
            <a:spLocks noChangeArrowheads="1"/>
          </p:cNvSpPr>
          <p:nvPr/>
        </p:nvSpPr>
        <p:spPr bwMode="auto">
          <a:xfrm>
            <a:off x="5519936" y="2060848"/>
            <a:ext cx="4032250"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fr-FR" b="0" dirty="0"/>
              <a:t>多任务</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可确定性</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任务栈</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系统服务</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中断管理</a:t>
            </a:r>
            <a:r>
              <a:rPr lang="zh-CN" altLang="en-US" b="0" dirty="0"/>
              <a:t> </a:t>
            </a:r>
            <a:endParaRPr lang="zh-CN" altLang="en-US" b="0" dirty="0"/>
          </a:p>
          <a:p>
            <a:pPr eaLnBrk="1" hangingPunct="1">
              <a:lnSpc>
                <a:spcPct val="130000"/>
              </a:lnSpc>
              <a:spcBef>
                <a:spcPct val="35000"/>
              </a:spcBef>
              <a:buClrTx/>
              <a:buSzPct val="125000"/>
              <a:buFontTx/>
              <a:buBlip>
                <a:blip r:embed="rId1"/>
              </a:buBlip>
            </a:pPr>
            <a:r>
              <a:rPr lang="zh-CN" altLang="fr-FR" b="0" dirty="0"/>
              <a:t>定性与可靠性</a:t>
            </a:r>
            <a:r>
              <a:rPr lang="zh-CN" altLang="en-US" b="0" dirty="0"/>
              <a:t> </a:t>
            </a:r>
            <a:endParaRPr lang="zh-CN" altLang="en-US" b="0" dirty="0"/>
          </a:p>
        </p:txBody>
      </p:sp>
      <p:sp>
        <p:nvSpPr>
          <p:cNvPr id="5120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385F0E7-5EB3-4062-8A2C-0589EB7029D0}" type="slidenum">
              <a:rPr lang="zh-CN" altLang="en-US" sz="1400" b="0">
                <a:effectLst/>
              </a:rPr>
            </a:fld>
            <a:endParaRPr lang="zh-CN" altLang="en-US" sz="1400" b="0">
              <a:effectLst/>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简介</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39684">
                                            <p:txEl>
                                              <p:pRg st="0" end="0"/>
                                            </p:txEl>
                                          </p:spTgt>
                                        </p:tgtEl>
                                        <p:attrNameLst>
                                          <p:attrName>style.visibility</p:attrName>
                                        </p:attrNameLst>
                                      </p:cBhvr>
                                      <p:to>
                                        <p:strVal val="visible"/>
                                      </p:to>
                                    </p:set>
                                    <p:animEffect transition="in" filter="box(in)">
                                      <p:cBhvr>
                                        <p:cTn id="7" dur="500"/>
                                        <p:tgtEl>
                                          <p:spTgt spid="839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9684">
                                            <p:txEl>
                                              <p:pRg st="1" end="1"/>
                                            </p:txEl>
                                          </p:spTgt>
                                        </p:tgtEl>
                                        <p:attrNameLst>
                                          <p:attrName>style.visibility</p:attrName>
                                        </p:attrNameLst>
                                      </p:cBhvr>
                                      <p:to>
                                        <p:strVal val="visible"/>
                                      </p:to>
                                    </p:set>
                                    <p:animEffect transition="in" filter="box(in)">
                                      <p:cBhvr>
                                        <p:cTn id="12" dur="500"/>
                                        <p:tgtEl>
                                          <p:spTgt spid="839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684">
                                            <p:txEl>
                                              <p:pRg st="2" end="2"/>
                                            </p:txEl>
                                          </p:spTgt>
                                        </p:tgtEl>
                                        <p:attrNameLst>
                                          <p:attrName>style.visibility</p:attrName>
                                        </p:attrNameLst>
                                      </p:cBhvr>
                                      <p:to>
                                        <p:strVal val="visible"/>
                                      </p:to>
                                    </p:set>
                                    <p:animEffect transition="in" filter="box(in)">
                                      <p:cBhvr>
                                        <p:cTn id="17" dur="500"/>
                                        <p:tgtEl>
                                          <p:spTgt spid="839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684">
                                            <p:txEl>
                                              <p:pRg st="3" end="3"/>
                                            </p:txEl>
                                          </p:spTgt>
                                        </p:tgtEl>
                                        <p:attrNameLst>
                                          <p:attrName>style.visibility</p:attrName>
                                        </p:attrNameLst>
                                      </p:cBhvr>
                                      <p:to>
                                        <p:strVal val="visible"/>
                                      </p:to>
                                    </p:set>
                                    <p:animEffect transition="in" filter="box(in)">
                                      <p:cBhvr>
                                        <p:cTn id="22" dur="500"/>
                                        <p:tgtEl>
                                          <p:spTgt spid="839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39684">
                                            <p:txEl>
                                              <p:pRg st="4" end="4"/>
                                            </p:txEl>
                                          </p:spTgt>
                                        </p:tgtEl>
                                        <p:attrNameLst>
                                          <p:attrName>style.visibility</p:attrName>
                                        </p:attrNameLst>
                                      </p:cBhvr>
                                      <p:to>
                                        <p:strVal val="visible"/>
                                      </p:to>
                                    </p:set>
                                    <p:animEffect transition="in" filter="box(in)">
                                      <p:cBhvr>
                                        <p:cTn id="27" dur="500"/>
                                        <p:tgtEl>
                                          <p:spTgt spid="839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39685">
                                            <p:txEl>
                                              <p:pRg st="0" end="0"/>
                                            </p:txEl>
                                          </p:spTgt>
                                        </p:tgtEl>
                                        <p:attrNameLst>
                                          <p:attrName>style.visibility</p:attrName>
                                        </p:attrNameLst>
                                      </p:cBhvr>
                                      <p:to>
                                        <p:strVal val="visible"/>
                                      </p:to>
                                    </p:set>
                                    <p:animEffect transition="in" filter="box(in)">
                                      <p:cBhvr>
                                        <p:cTn id="32" dur="500"/>
                                        <p:tgtEl>
                                          <p:spTgt spid="83968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39685">
                                            <p:txEl>
                                              <p:pRg st="1" end="1"/>
                                            </p:txEl>
                                          </p:spTgt>
                                        </p:tgtEl>
                                        <p:attrNameLst>
                                          <p:attrName>style.visibility</p:attrName>
                                        </p:attrNameLst>
                                      </p:cBhvr>
                                      <p:to>
                                        <p:strVal val="visible"/>
                                      </p:to>
                                    </p:set>
                                    <p:animEffect transition="in" filter="box(in)">
                                      <p:cBhvr>
                                        <p:cTn id="37" dur="500"/>
                                        <p:tgtEl>
                                          <p:spTgt spid="83968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39685">
                                            <p:txEl>
                                              <p:pRg st="2" end="2"/>
                                            </p:txEl>
                                          </p:spTgt>
                                        </p:tgtEl>
                                        <p:attrNameLst>
                                          <p:attrName>style.visibility</p:attrName>
                                        </p:attrNameLst>
                                      </p:cBhvr>
                                      <p:to>
                                        <p:strVal val="visible"/>
                                      </p:to>
                                    </p:set>
                                    <p:animEffect transition="in" filter="box(in)">
                                      <p:cBhvr>
                                        <p:cTn id="42" dur="500"/>
                                        <p:tgtEl>
                                          <p:spTgt spid="83968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839685">
                                            <p:txEl>
                                              <p:pRg st="3" end="3"/>
                                            </p:txEl>
                                          </p:spTgt>
                                        </p:tgtEl>
                                        <p:attrNameLst>
                                          <p:attrName>style.visibility</p:attrName>
                                        </p:attrNameLst>
                                      </p:cBhvr>
                                      <p:to>
                                        <p:strVal val="visible"/>
                                      </p:to>
                                    </p:set>
                                    <p:animEffect transition="in" filter="box(in)">
                                      <p:cBhvr>
                                        <p:cTn id="47" dur="500"/>
                                        <p:tgtEl>
                                          <p:spTgt spid="83968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839685">
                                            <p:txEl>
                                              <p:pRg st="4" end="4"/>
                                            </p:txEl>
                                          </p:spTgt>
                                        </p:tgtEl>
                                        <p:attrNameLst>
                                          <p:attrName>style.visibility</p:attrName>
                                        </p:attrNameLst>
                                      </p:cBhvr>
                                      <p:to>
                                        <p:strVal val="visible"/>
                                      </p:to>
                                    </p:set>
                                    <p:animEffect transition="in" filter="box(in)">
                                      <p:cBhvr>
                                        <p:cTn id="52" dur="500"/>
                                        <p:tgtEl>
                                          <p:spTgt spid="83968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839685">
                                            <p:txEl>
                                              <p:pRg st="5" end="5"/>
                                            </p:txEl>
                                          </p:spTgt>
                                        </p:tgtEl>
                                        <p:attrNameLst>
                                          <p:attrName>style.visibility</p:attrName>
                                        </p:attrNameLst>
                                      </p:cBhvr>
                                      <p:to>
                                        <p:strVal val="visible"/>
                                      </p:to>
                                    </p:set>
                                    <p:animEffect transition="in" filter="box(in)">
                                      <p:cBhvr>
                                        <p:cTn id="57" dur="500"/>
                                        <p:tgtEl>
                                          <p:spTgt spid="8396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63352" y="738635"/>
            <a:ext cx="8540750" cy="457200"/>
          </a:xfrm>
        </p:spPr>
        <p:txBody>
          <a:bodyPr/>
          <a:lstStyle/>
          <a:p>
            <a:pPr eaLnBrk="1" hangingPunct="1"/>
            <a:r>
              <a:rPr lang="en-US" altLang="zh-CN" sz="2800" b="0" dirty="0">
                <a:latin typeface="Times New Roman" panose="02020603050405020304" pitchFamily="18" charset="0"/>
                <a:ea typeface="+mn-ea"/>
                <a:cs typeface="Times New Roman" panose="02020603050405020304" pitchFamily="18" charset="0"/>
                <a:sym typeface="Arial" panose="020B0604020202020204" pitchFamily="34" charset="0"/>
              </a:rPr>
              <a:t>2.3 </a:t>
            </a:r>
            <a:r>
              <a:rPr lang="en-US" altLang="zh-CN" sz="2800" b="0" dirty="0" err="1">
                <a:latin typeface="Times New Roman" panose="02020603050405020304" pitchFamily="18" charset="0"/>
                <a:ea typeface="+mn-ea"/>
                <a:cs typeface="Times New Roman" panose="02020603050405020304" pitchFamily="18" charset="0"/>
                <a:sym typeface="Arial" panose="020B0604020202020204" pitchFamily="34" charset="0"/>
              </a:rPr>
              <a:t>μC</a:t>
            </a:r>
            <a:r>
              <a:rPr lang="en-US" altLang="zh-CN" sz="2800" b="0" dirty="0">
                <a:latin typeface="Times New Roman" panose="02020603050405020304" pitchFamily="18" charset="0"/>
                <a:ea typeface="+mn-ea"/>
                <a:cs typeface="Times New Roman" panose="02020603050405020304" pitchFamily="18" charset="0"/>
                <a:sym typeface="Arial" panose="020B0604020202020204" pitchFamily="34" charset="0"/>
              </a:rPr>
              <a:t>/OS II</a:t>
            </a:r>
            <a:r>
              <a:rPr lang="zh-CN" altLang="en-US" sz="2800" b="0" dirty="0">
                <a:latin typeface="Times New Roman" panose="02020603050405020304" pitchFamily="18" charset="0"/>
                <a:ea typeface="+mn-ea"/>
                <a:cs typeface="Times New Roman" panose="02020603050405020304" pitchFamily="18" charset="0"/>
                <a:sym typeface="Arial" panose="020B0604020202020204" pitchFamily="34" charset="0"/>
              </a:rPr>
              <a:t>的总体结构</a:t>
            </a:r>
            <a:endParaRPr lang="zh-CN" altLang="en-US" sz="2800" b="0" dirty="0">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52227" name="Text Box 3"/>
          <p:cNvSpPr txBox="1">
            <a:spLocks noChangeArrowheads="1"/>
          </p:cNvSpPr>
          <p:nvPr/>
        </p:nvSpPr>
        <p:spPr bwMode="auto">
          <a:xfrm>
            <a:off x="2279576" y="5589240"/>
            <a:ext cx="5545137" cy="431800"/>
          </a:xfrm>
          <a:prstGeom prst="rect">
            <a:avLst/>
          </a:prstGeom>
          <a:solidFill>
            <a:srgbClr val="FFFFFF"/>
          </a:solidFill>
          <a:ln w="9525">
            <a:solidFill>
              <a:srgbClr val="000000"/>
            </a:solidFill>
            <a:miter lim="800000"/>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1800"/>
              <a:t>CPU</a:t>
            </a:r>
            <a:r>
              <a:rPr lang="zh-CN" altLang="zh-CN" sz="1800">
                <a:solidFill>
                  <a:schemeClr val="accent2"/>
                </a:solidFill>
              </a:rPr>
              <a:t>（硬核，如ARM等；软核，如Altera NiosII等)</a:t>
            </a:r>
            <a:endParaRPr lang="zh-CN" altLang="zh-CN" sz="1800">
              <a:solidFill>
                <a:schemeClr val="accent2"/>
              </a:solidFill>
            </a:endParaRPr>
          </a:p>
          <a:p>
            <a:pPr eaLnBrk="1" hangingPunct="1">
              <a:spcBef>
                <a:spcPct val="0"/>
              </a:spcBef>
              <a:buClrTx/>
              <a:buFontTx/>
              <a:buNone/>
            </a:pPr>
            <a:endParaRPr lang="zh-CN" altLang="zh-CN" sz="1800"/>
          </a:p>
        </p:txBody>
      </p:sp>
      <p:sp>
        <p:nvSpPr>
          <p:cNvPr id="52228" name="Text Box 4"/>
          <p:cNvSpPr txBox="1">
            <a:spLocks noChangeArrowheads="1"/>
          </p:cNvSpPr>
          <p:nvPr/>
        </p:nvSpPr>
        <p:spPr bwMode="auto">
          <a:xfrm>
            <a:off x="8256513" y="5590829"/>
            <a:ext cx="1439863" cy="358775"/>
          </a:xfrm>
          <a:prstGeom prst="rect">
            <a:avLst/>
          </a:prstGeom>
          <a:solidFill>
            <a:srgbClr val="FFFFFF"/>
          </a:solidFill>
          <a:ln w="9525">
            <a:solidFill>
              <a:srgbClr val="000000"/>
            </a:solidFill>
            <a:miter lim="800000"/>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a:solidFill>
                  <a:schemeClr val="accent2"/>
                </a:solidFill>
              </a:rPr>
              <a:t>定时器</a:t>
            </a:r>
            <a:endParaRPr lang="zh-CN" altLang="zh-CN">
              <a:solidFill>
                <a:schemeClr val="accent2"/>
              </a:solidFill>
            </a:endParaRPr>
          </a:p>
          <a:p>
            <a:pPr eaLnBrk="1" hangingPunct="1">
              <a:spcBef>
                <a:spcPct val="0"/>
              </a:spcBef>
              <a:buClrTx/>
              <a:buFontTx/>
              <a:buNone/>
            </a:pPr>
            <a:endParaRPr lang="zh-CN" altLang="zh-CN"/>
          </a:p>
        </p:txBody>
      </p:sp>
      <p:sp>
        <p:nvSpPr>
          <p:cNvPr id="52229" name="Text Box 5"/>
          <p:cNvSpPr txBox="1">
            <a:spLocks noChangeArrowheads="1"/>
          </p:cNvSpPr>
          <p:nvPr/>
        </p:nvSpPr>
        <p:spPr bwMode="auto">
          <a:xfrm>
            <a:off x="5880025" y="5228879"/>
            <a:ext cx="952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1800"/>
              <a:t>硬件</a:t>
            </a:r>
            <a:endParaRPr lang="zh-CN" altLang="zh-CN" sz="1800"/>
          </a:p>
          <a:p>
            <a:pPr eaLnBrk="1" hangingPunct="1">
              <a:spcBef>
                <a:spcPct val="0"/>
              </a:spcBef>
              <a:buClrTx/>
              <a:buFontTx/>
              <a:buNone/>
            </a:pPr>
            <a:endParaRPr lang="zh-CN" altLang="zh-CN" sz="1800"/>
          </a:p>
        </p:txBody>
      </p:sp>
      <p:sp>
        <p:nvSpPr>
          <p:cNvPr id="52230" name="Text Box 6"/>
          <p:cNvSpPr txBox="1">
            <a:spLocks noChangeArrowheads="1"/>
          </p:cNvSpPr>
          <p:nvPr/>
        </p:nvSpPr>
        <p:spPr bwMode="auto">
          <a:xfrm>
            <a:off x="5807000" y="4870104"/>
            <a:ext cx="952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000"/>
              <a:t>软件</a:t>
            </a:r>
            <a:endParaRPr lang="zh-CN" altLang="zh-CN" sz="2000"/>
          </a:p>
          <a:p>
            <a:pPr eaLnBrk="1" hangingPunct="1">
              <a:spcBef>
                <a:spcPct val="0"/>
              </a:spcBef>
              <a:buClrTx/>
              <a:buFontTx/>
              <a:buNone/>
            </a:pPr>
            <a:endParaRPr lang="zh-CN" altLang="zh-CN" sz="2000"/>
          </a:p>
        </p:txBody>
      </p:sp>
      <p:sp>
        <p:nvSpPr>
          <p:cNvPr id="52231" name="Line 7"/>
          <p:cNvSpPr>
            <a:spLocks noChangeShapeType="1"/>
          </p:cNvSpPr>
          <p:nvPr/>
        </p:nvSpPr>
        <p:spPr bwMode="auto">
          <a:xfrm>
            <a:off x="2639937" y="5230465"/>
            <a:ext cx="7056438" cy="0"/>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2232" name="Text Box 8"/>
          <p:cNvSpPr txBox="1">
            <a:spLocks noChangeArrowheads="1"/>
          </p:cNvSpPr>
          <p:nvPr/>
        </p:nvSpPr>
        <p:spPr bwMode="auto">
          <a:xfrm>
            <a:off x="2208137" y="4076354"/>
            <a:ext cx="7704138" cy="720725"/>
          </a:xfrm>
          <a:prstGeom prst="rect">
            <a:avLst/>
          </a:prstGeom>
          <a:solidFill>
            <a:srgbClr val="FFFFFF"/>
          </a:solidFill>
          <a:ln w="9525">
            <a:solidFill>
              <a:srgbClr val="000000"/>
            </a:solidFill>
            <a:miter lim="800000"/>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zh-CN" sz="2000">
                <a:solidFill>
                  <a:schemeClr val="accent2"/>
                </a:solidFill>
              </a:rPr>
              <a:t>移植μC/OS II（与处理器类型有关的代码）</a:t>
            </a:r>
            <a:endParaRPr lang="zh-CN" altLang="zh-CN" sz="2000"/>
          </a:p>
          <a:p>
            <a:pPr algn="ctr" eaLnBrk="1" hangingPunct="1">
              <a:spcBef>
                <a:spcPct val="0"/>
              </a:spcBef>
              <a:buClrTx/>
              <a:buFontTx/>
              <a:buNone/>
            </a:pPr>
            <a:r>
              <a:rPr lang="zh-CN" altLang="zh-CN" sz="2000">
                <a:solidFill>
                  <a:schemeClr val="accent2"/>
                </a:solidFill>
              </a:rPr>
              <a:t>OS_CPU.H    OS_CPU_A.ASM   OS_CPU_C.C</a:t>
            </a:r>
            <a:endParaRPr lang="zh-CN" altLang="zh-CN" sz="2000">
              <a:solidFill>
                <a:schemeClr val="accent2"/>
              </a:solidFill>
            </a:endParaRPr>
          </a:p>
          <a:p>
            <a:pPr algn="ctr" eaLnBrk="1" hangingPunct="1">
              <a:spcBef>
                <a:spcPct val="0"/>
              </a:spcBef>
              <a:buClrTx/>
              <a:buFontTx/>
              <a:buNone/>
            </a:pPr>
            <a:endParaRPr lang="zh-CN" altLang="zh-CN" sz="2000"/>
          </a:p>
          <a:p>
            <a:pPr eaLnBrk="1" hangingPunct="1">
              <a:spcBef>
                <a:spcPct val="0"/>
              </a:spcBef>
              <a:buClrTx/>
              <a:buFontTx/>
              <a:buNone/>
            </a:pPr>
            <a:endParaRPr lang="zh-CN" altLang="zh-CN" sz="2000"/>
          </a:p>
        </p:txBody>
      </p:sp>
      <p:sp>
        <p:nvSpPr>
          <p:cNvPr id="52233" name="Text Box 9"/>
          <p:cNvSpPr txBox="1">
            <a:spLocks noChangeArrowheads="1"/>
          </p:cNvSpPr>
          <p:nvPr/>
        </p:nvSpPr>
        <p:spPr bwMode="auto">
          <a:xfrm>
            <a:off x="2209726" y="1415703"/>
            <a:ext cx="5399087" cy="2519362"/>
          </a:xfrm>
          <a:prstGeom prst="rect">
            <a:avLst/>
          </a:prstGeom>
          <a:solidFill>
            <a:srgbClr val="FFFFFF"/>
          </a:solidFill>
          <a:ln w="9525">
            <a:solidFill>
              <a:srgbClr val="000000"/>
            </a:solidFill>
            <a:miter lim="800000"/>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1600">
                <a:solidFill>
                  <a:schemeClr val="accent2"/>
                </a:solidFill>
              </a:rPr>
              <a:t>μC/OS II（与处理器类型无关的代码）</a:t>
            </a:r>
            <a:endParaRPr lang="zh-CN" altLang="zh-CN" sz="1600"/>
          </a:p>
          <a:p>
            <a:pPr eaLnBrk="1" hangingPunct="1">
              <a:spcBef>
                <a:spcPct val="0"/>
              </a:spcBef>
              <a:buClrTx/>
              <a:buFontTx/>
              <a:buNone/>
            </a:pPr>
            <a:r>
              <a:rPr lang="zh-CN" altLang="zh-CN" sz="1600">
                <a:solidFill>
                  <a:schemeClr val="accent2"/>
                </a:solidFill>
              </a:rPr>
              <a:t>OS_Core.c     μCOS_II.C     μCOS_II.H内核结构</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OS_Task.C  任务管理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OS_Time.C 事件管理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OS_Sem.C 信号量管理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OS_Mutex.C 互斥型信号量管理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OS_Flag.C 事件标志组管理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OS_Q.C 消息队列管理</a:t>
            </a:r>
            <a:endParaRPr lang="zh-CN" altLang="zh-CN" sz="1600">
              <a:solidFill>
                <a:schemeClr val="accent2"/>
              </a:solidFill>
            </a:endParaRPr>
          </a:p>
          <a:p>
            <a:pPr eaLnBrk="1" hangingPunct="1">
              <a:spcBef>
                <a:spcPct val="0"/>
              </a:spcBef>
              <a:buClrTx/>
              <a:buFontTx/>
              <a:buNone/>
            </a:pPr>
            <a:r>
              <a:rPr lang="zh-CN" altLang="zh-CN" sz="1600">
                <a:solidFill>
                  <a:schemeClr val="accent2"/>
                </a:solidFill>
              </a:rPr>
              <a:t>OS_Mem.C内存管理</a:t>
            </a:r>
            <a:endParaRPr lang="zh-CN" altLang="zh-CN" sz="1600">
              <a:solidFill>
                <a:schemeClr val="accent2"/>
              </a:solidFill>
            </a:endParaRPr>
          </a:p>
        </p:txBody>
      </p:sp>
      <p:sp>
        <p:nvSpPr>
          <p:cNvPr id="52234" name="Text Box 10"/>
          <p:cNvSpPr txBox="1">
            <a:spLocks noChangeArrowheads="1"/>
          </p:cNvSpPr>
          <p:nvPr/>
        </p:nvSpPr>
        <p:spPr bwMode="auto">
          <a:xfrm>
            <a:off x="7751687" y="1412528"/>
            <a:ext cx="2592388" cy="2309812"/>
          </a:xfrm>
          <a:prstGeom prst="rect">
            <a:avLst/>
          </a:prstGeom>
          <a:noFill/>
          <a:ln w="9525">
            <a:solidFill>
              <a:srgbClr val="001817"/>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1800">
                <a:solidFill>
                  <a:schemeClr val="accent2"/>
                </a:solidFill>
              </a:rPr>
              <a:t>μC/OS II配置文件</a:t>
            </a:r>
            <a:endParaRPr lang="zh-CN" altLang="zh-CN" sz="1800">
              <a:solidFill>
                <a:schemeClr val="accent2"/>
              </a:solidFill>
            </a:endParaRPr>
          </a:p>
          <a:p>
            <a:pPr eaLnBrk="1" hangingPunct="1">
              <a:spcBef>
                <a:spcPct val="0"/>
              </a:spcBef>
              <a:buClrTx/>
              <a:buFontTx/>
              <a:buNone/>
            </a:pPr>
            <a:r>
              <a:rPr lang="zh-CN" altLang="zh-CN" sz="1800">
                <a:solidFill>
                  <a:schemeClr val="accent2"/>
                </a:solidFill>
              </a:rPr>
              <a:t>（与应用程序有关）</a:t>
            </a:r>
            <a:endParaRPr lang="zh-CN" altLang="zh-CN" sz="1800"/>
          </a:p>
          <a:p>
            <a:pPr eaLnBrk="1" hangingPunct="1">
              <a:spcBef>
                <a:spcPct val="0"/>
              </a:spcBef>
              <a:buClrTx/>
              <a:buFontTx/>
              <a:buNone/>
            </a:pPr>
            <a:r>
              <a:rPr lang="zh-CN" altLang="zh-CN" sz="1800"/>
              <a:t>Includes.H 文件包含</a:t>
            </a:r>
            <a:endParaRPr lang="zh-CN" altLang="zh-CN" sz="1800"/>
          </a:p>
          <a:p>
            <a:pPr eaLnBrk="1" hangingPunct="1">
              <a:spcBef>
                <a:spcPct val="0"/>
              </a:spcBef>
              <a:buClrTx/>
              <a:buFontTx/>
              <a:buNone/>
            </a:pPr>
            <a:r>
              <a:rPr lang="zh-CN" altLang="zh-CN" sz="1800"/>
              <a:t>OS_CFG.H 配置文件</a:t>
            </a:r>
            <a:endParaRPr lang="zh-CN" altLang="zh-CN" sz="1800"/>
          </a:p>
          <a:p>
            <a:pPr eaLnBrk="1" hangingPunct="1">
              <a:spcBef>
                <a:spcPct val="0"/>
              </a:spcBef>
              <a:buClrTx/>
              <a:buFontTx/>
              <a:buNone/>
            </a:pPr>
            <a:endParaRPr lang="zh-CN" altLang="zh-CN" sz="1800"/>
          </a:p>
          <a:p>
            <a:pPr eaLnBrk="1" hangingPunct="1">
              <a:spcBef>
                <a:spcPct val="0"/>
              </a:spcBef>
              <a:buClrTx/>
              <a:buFontTx/>
              <a:buNone/>
            </a:pPr>
            <a:endParaRPr lang="zh-CN" altLang="zh-CN" sz="1800"/>
          </a:p>
          <a:p>
            <a:pPr eaLnBrk="1" hangingPunct="1">
              <a:spcBef>
                <a:spcPct val="0"/>
              </a:spcBef>
              <a:buClrTx/>
              <a:buFontTx/>
              <a:buNone/>
            </a:pPr>
            <a:endParaRPr lang="zh-CN" altLang="zh-CN" sz="1800"/>
          </a:p>
          <a:p>
            <a:pPr eaLnBrk="1" hangingPunct="1">
              <a:spcBef>
                <a:spcPct val="0"/>
              </a:spcBef>
              <a:buClrTx/>
              <a:buFontTx/>
              <a:buNone/>
            </a:pPr>
            <a:endParaRPr lang="zh-CN" altLang="zh-CN" sz="1800"/>
          </a:p>
        </p:txBody>
      </p:sp>
      <p:sp>
        <p:nvSpPr>
          <p:cNvPr id="2" name="灯片编号占位符 1"/>
          <p:cNvSpPr>
            <a:spLocks noGrp="1"/>
          </p:cNvSpPr>
          <p:nvPr>
            <p:ph type="sldNum" sz="quarter" idx="10"/>
          </p:nvPr>
        </p:nvSpPr>
        <p:spPr>
          <a:xfrm>
            <a:off x="1651000" y="6308725"/>
            <a:ext cx="971550" cy="457200"/>
          </a:xfrm>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2683DC1-5F09-4D00-8196-CBD1E312C4FC}" type="slidenum">
              <a:rPr lang="zh-CN" altLang="zh-CN" sz="1400">
                <a:solidFill>
                  <a:srgbClr val="FF3300"/>
                </a:solidFill>
                <a:latin typeface="华文楷体" panose="02010600040101010101" pitchFamily="2" charset="-122"/>
                <a:ea typeface="华文楷体" panose="02010600040101010101" pitchFamily="2" charset="-122"/>
              </a:rPr>
            </a:fld>
            <a:endParaRPr lang="zh-CN" altLang="zh-CN" sz="1400">
              <a:solidFill>
                <a:srgbClr val="FF330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简介</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135560" y="1143908"/>
            <a:ext cx="6480175" cy="3600400"/>
          </a:xfrm>
        </p:spPr>
        <p:txBody>
          <a:bodyPr/>
          <a:lstStyle/>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en-US" altLang="zh-CN" sz="2800" b="0" dirty="0">
                <a:latin typeface="Times New Roman" panose="02020603050405020304" pitchFamily="18" charset="0"/>
                <a:ea typeface="+mj-ea"/>
                <a:cs typeface="Times New Roman" panose="02020603050405020304" pitchFamily="18" charset="0"/>
              </a:rPr>
              <a:t>1. </a:t>
            </a:r>
            <a:r>
              <a:rPr lang="zh-CN" altLang="en-US" sz="2800" b="0" dirty="0">
                <a:latin typeface="Times New Roman" panose="02020603050405020304" pitchFamily="18" charset="0"/>
                <a:ea typeface="+mj-ea"/>
                <a:cs typeface="Times New Roman" panose="02020603050405020304" pitchFamily="18" charset="0"/>
              </a:rPr>
              <a:t>操作系统中的基本概念</a:t>
            </a:r>
            <a:endParaRPr lang="en-US" altLang="zh-CN" sz="2800" b="0" dirty="0">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en-US" altLang="zh-CN" sz="2800" b="0" dirty="0">
                <a:latin typeface="Times New Roman" panose="02020603050405020304" pitchFamily="18" charset="0"/>
                <a:ea typeface="+mj-ea"/>
                <a:cs typeface="Times New Roman" panose="02020603050405020304" pitchFamily="18" charset="0"/>
              </a:rPr>
              <a:t>2. </a:t>
            </a:r>
            <a:r>
              <a:rPr lang="en-US" altLang="zh-CN" sz="2800" b="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j-ea"/>
                <a:cs typeface="Times New Roman" panose="02020603050405020304" pitchFamily="18" charset="0"/>
              </a:rPr>
              <a:t>C/OS-II</a:t>
            </a:r>
            <a:r>
              <a:rPr lang="zh-CN" altLang="en-US" sz="2800" b="0" dirty="0">
                <a:latin typeface="Times New Roman" panose="02020603050405020304" pitchFamily="18" charset="0"/>
                <a:ea typeface="+mj-ea"/>
                <a:cs typeface="Times New Roman" panose="02020603050405020304" pitchFamily="18" charset="0"/>
              </a:rPr>
              <a:t>简介</a:t>
            </a:r>
            <a:endParaRPr lang="en-US" altLang="zh-CN" sz="2800" b="0" dirty="0">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b="0" dirty="0">
                <a:solidFill>
                  <a:srgbClr val="C00000"/>
                </a:solidFill>
                <a:latin typeface="Times New Roman" panose="02020603050405020304" pitchFamily="18" charset="0"/>
                <a:ea typeface="+mj-ea"/>
                <a:cs typeface="Times New Roman" panose="02020603050405020304" pitchFamily="18" charset="0"/>
              </a:rPr>
              <a:t> 3. </a:t>
            </a:r>
            <a:r>
              <a:rPr lang="en-US" altLang="zh-CN" sz="2800" b="0" dirty="0">
                <a:solidFill>
                  <a:srgbClr val="C00000"/>
                </a:solidFill>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solidFill>
                  <a:srgbClr val="C00000"/>
                </a:solidFill>
                <a:latin typeface="Times New Roman" panose="02020603050405020304" pitchFamily="18" charset="0"/>
                <a:ea typeface="+mj-ea"/>
                <a:cs typeface="Times New Roman" panose="02020603050405020304" pitchFamily="18" charset="0"/>
              </a:rPr>
              <a:t>C/OS-II</a:t>
            </a:r>
            <a:r>
              <a:rPr lang="zh-CN" altLang="en-US" sz="2800" b="0" dirty="0">
                <a:solidFill>
                  <a:srgbClr val="C00000"/>
                </a:solidFill>
                <a:latin typeface="Times New Roman" panose="02020603050405020304" pitchFamily="18" charset="0"/>
                <a:ea typeface="+mj-ea"/>
                <a:cs typeface="Times New Roman" panose="02020603050405020304" pitchFamily="18" charset="0"/>
              </a:rPr>
              <a:t>内核结构</a:t>
            </a:r>
            <a:endParaRPr lang="zh-CN" altLang="en-US" sz="2800" b="0" dirty="0">
              <a:solidFill>
                <a:srgbClr val="C00000"/>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DB3550E-E250-4ACA-8651-2D10A165A60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文本框 4"/>
          <p:cNvSpPr txBox="1"/>
          <p:nvPr/>
        </p:nvSpPr>
        <p:spPr>
          <a:xfrm>
            <a:off x="191344" y="82079"/>
            <a:ext cx="6768752"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2063552" y="1556792"/>
            <a:ext cx="3240087" cy="4103688"/>
          </a:xfrm>
        </p:spPr>
        <p:txBody>
          <a:bodyPr/>
          <a:lstStyle/>
          <a:p>
            <a:pPr marL="0" indent="0" eaLnBrk="1" hangingPunct="1">
              <a:lnSpc>
                <a:spcPct val="150000"/>
              </a:lnSpc>
              <a:spcBef>
                <a:spcPct val="30000"/>
              </a:spcBef>
              <a:buClr>
                <a:srgbClr val="FFD317"/>
              </a:buClr>
              <a:buNone/>
            </a:pPr>
            <a:r>
              <a:rPr lang="en-US" altLang="zh-CN" b="0" dirty="0"/>
              <a:t>3.1 </a:t>
            </a:r>
            <a:r>
              <a:rPr lang="zh-CN" altLang="en-US" b="0" dirty="0"/>
              <a:t>临界段 </a:t>
            </a:r>
            <a:endParaRPr lang="zh-CN" altLang="en-US" b="0" dirty="0"/>
          </a:p>
          <a:p>
            <a:pPr marL="0" indent="0" eaLnBrk="1" hangingPunct="1">
              <a:lnSpc>
                <a:spcPct val="150000"/>
              </a:lnSpc>
              <a:spcBef>
                <a:spcPct val="30000"/>
              </a:spcBef>
              <a:buClr>
                <a:srgbClr val="FFD317"/>
              </a:buClr>
              <a:buNone/>
            </a:pPr>
            <a:r>
              <a:rPr lang="en-US" altLang="zh-CN" b="0" dirty="0"/>
              <a:t>3.</a:t>
            </a:r>
            <a:r>
              <a:rPr lang="fr-FR" altLang="zh-CN" b="0" dirty="0"/>
              <a:t>2 </a:t>
            </a:r>
            <a:r>
              <a:rPr lang="zh-CN" altLang="fr-FR" b="0" dirty="0"/>
              <a:t>任务</a:t>
            </a:r>
            <a:r>
              <a:rPr lang="zh-CN" altLang="en-US" b="0" dirty="0"/>
              <a:t> </a:t>
            </a:r>
            <a:endParaRPr lang="zh-CN" altLang="fr-FR" b="0" dirty="0"/>
          </a:p>
          <a:p>
            <a:pPr marL="0" indent="0" eaLnBrk="1" hangingPunct="1">
              <a:lnSpc>
                <a:spcPct val="150000"/>
              </a:lnSpc>
              <a:spcBef>
                <a:spcPct val="30000"/>
              </a:spcBef>
              <a:buClr>
                <a:srgbClr val="FFD317"/>
              </a:buClr>
              <a:buNone/>
            </a:pPr>
            <a:r>
              <a:rPr lang="en-US" altLang="zh-CN" b="0" dirty="0"/>
              <a:t>3.</a:t>
            </a:r>
            <a:r>
              <a:rPr lang="fr-FR" altLang="zh-CN" b="0" dirty="0"/>
              <a:t>3 </a:t>
            </a:r>
            <a:r>
              <a:rPr lang="zh-CN" altLang="en-US" b="0" dirty="0"/>
              <a:t>任务控制块</a:t>
            </a:r>
            <a:endParaRPr lang="zh-CN" altLang="en-US" b="0" dirty="0"/>
          </a:p>
          <a:p>
            <a:pPr marL="0" indent="0" eaLnBrk="1" hangingPunct="1">
              <a:lnSpc>
                <a:spcPct val="150000"/>
              </a:lnSpc>
              <a:spcBef>
                <a:spcPct val="30000"/>
              </a:spcBef>
              <a:buClr>
                <a:srgbClr val="FFD317"/>
              </a:buClr>
              <a:buNone/>
            </a:pPr>
            <a:r>
              <a:rPr lang="en-US" altLang="zh-CN" b="0" dirty="0"/>
              <a:t>3.</a:t>
            </a:r>
            <a:r>
              <a:rPr lang="fr-FR" altLang="zh-CN" b="0" dirty="0"/>
              <a:t>4 </a:t>
            </a:r>
            <a:r>
              <a:rPr lang="zh-CN" altLang="en-US" b="0" dirty="0"/>
              <a:t>任务调度 </a:t>
            </a:r>
            <a:endParaRPr lang="zh-CN" altLang="en-US" b="0" dirty="0"/>
          </a:p>
          <a:p>
            <a:pPr marL="0" indent="0" eaLnBrk="1" hangingPunct="1">
              <a:lnSpc>
                <a:spcPct val="150000"/>
              </a:lnSpc>
              <a:spcBef>
                <a:spcPct val="30000"/>
              </a:spcBef>
              <a:buClr>
                <a:srgbClr val="FFD317"/>
              </a:buClr>
              <a:buNone/>
            </a:pPr>
            <a:r>
              <a:rPr lang="en-US" altLang="zh-CN" b="0" dirty="0"/>
              <a:t>3.</a:t>
            </a:r>
            <a:r>
              <a:rPr lang="fr-FR" altLang="zh-CN" b="0" dirty="0"/>
              <a:t>5 </a:t>
            </a:r>
            <a:r>
              <a:rPr lang="zh-CN" altLang="en-US" b="0" dirty="0"/>
              <a:t>任务管理 </a:t>
            </a:r>
            <a:endParaRPr lang="zh-CN" altLang="en-US" b="0" dirty="0"/>
          </a:p>
          <a:p>
            <a:pPr marL="0" indent="0" eaLnBrk="1" hangingPunct="1">
              <a:lnSpc>
                <a:spcPct val="150000"/>
              </a:lnSpc>
              <a:spcBef>
                <a:spcPct val="30000"/>
              </a:spcBef>
              <a:buClr>
                <a:srgbClr val="FFD317"/>
              </a:buClr>
              <a:buNone/>
            </a:pPr>
            <a:r>
              <a:rPr lang="en-US" altLang="zh-CN" b="0" dirty="0"/>
              <a:t>3.</a:t>
            </a:r>
            <a:r>
              <a:rPr lang="fr-FR" altLang="zh-CN" b="0" dirty="0"/>
              <a:t>6 </a:t>
            </a:r>
            <a:r>
              <a:rPr lang="zh-CN" altLang="fr-FR" b="0" dirty="0"/>
              <a:t>中断服务</a:t>
            </a:r>
            <a:endParaRPr lang="zh-CN" altLang="fr-FR" b="0" dirty="0"/>
          </a:p>
        </p:txBody>
      </p:sp>
      <p:sp>
        <p:nvSpPr>
          <p:cNvPr id="63492" name="Rectangle 4"/>
          <p:cNvSpPr>
            <a:spLocks noChangeArrowheads="1"/>
          </p:cNvSpPr>
          <p:nvPr/>
        </p:nvSpPr>
        <p:spPr bwMode="auto">
          <a:xfrm>
            <a:off x="5532967" y="1650047"/>
            <a:ext cx="439261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30000"/>
              </a:spcBef>
              <a:buClr>
                <a:srgbClr val="FFD317"/>
              </a:buClr>
              <a:buNone/>
            </a:pPr>
            <a:r>
              <a:rPr lang="en-US" altLang="zh-CN" b="0" dirty="0"/>
              <a:t> 3.</a:t>
            </a:r>
            <a:r>
              <a:rPr lang="fr-FR" altLang="zh-CN" b="0" dirty="0"/>
              <a:t>7 </a:t>
            </a:r>
            <a:r>
              <a:rPr lang="zh-CN" altLang="fr-FR" b="0" dirty="0"/>
              <a:t>时钟节拍与时间管理</a:t>
            </a:r>
            <a:r>
              <a:rPr lang="zh-CN" altLang="en-US" b="0" dirty="0"/>
              <a:t> </a:t>
            </a:r>
            <a:endParaRPr lang="zh-CN" altLang="en-US" b="0" dirty="0"/>
          </a:p>
          <a:p>
            <a:pPr marL="0" indent="0" eaLnBrk="1" hangingPunct="1">
              <a:lnSpc>
                <a:spcPct val="150000"/>
              </a:lnSpc>
              <a:spcBef>
                <a:spcPct val="30000"/>
              </a:spcBef>
              <a:buClr>
                <a:srgbClr val="FFD317"/>
              </a:buClr>
              <a:buNone/>
            </a:pPr>
            <a:r>
              <a:rPr lang="fr-FR" altLang="zh-CN" b="0" dirty="0"/>
              <a:t> </a:t>
            </a:r>
            <a:r>
              <a:rPr lang="en-US" altLang="zh-CN" b="0" dirty="0"/>
              <a:t>3.</a:t>
            </a:r>
            <a:r>
              <a:rPr lang="fr-FR" altLang="zh-CN" b="0" dirty="0"/>
              <a:t>8 </a:t>
            </a:r>
            <a:r>
              <a:rPr lang="zh-CN" altLang="fr-FR" b="0" dirty="0"/>
              <a:t>任务间同步与通信的管理</a:t>
            </a:r>
            <a:r>
              <a:rPr lang="zh-CN" altLang="en-US" b="0" dirty="0"/>
              <a:t> </a:t>
            </a:r>
            <a:endParaRPr lang="zh-CN" altLang="en-US" b="0" dirty="0"/>
          </a:p>
          <a:p>
            <a:pPr marL="0" indent="0" eaLnBrk="1" hangingPunct="1">
              <a:lnSpc>
                <a:spcPct val="150000"/>
              </a:lnSpc>
              <a:spcBef>
                <a:spcPct val="30000"/>
              </a:spcBef>
              <a:buClr>
                <a:srgbClr val="FFD317"/>
              </a:buClr>
              <a:buNone/>
            </a:pPr>
            <a:r>
              <a:rPr lang="fr-FR" altLang="zh-CN" b="0" dirty="0"/>
              <a:t> </a:t>
            </a:r>
            <a:r>
              <a:rPr lang="en-US" altLang="zh-CN" b="0" dirty="0"/>
              <a:t>3.</a:t>
            </a:r>
            <a:r>
              <a:rPr lang="fr-FR" altLang="zh-CN" b="0" dirty="0"/>
              <a:t>9 </a:t>
            </a:r>
            <a:r>
              <a:rPr lang="zh-CN" altLang="fr-FR" b="0" dirty="0"/>
              <a:t>内存管理</a:t>
            </a:r>
            <a:r>
              <a:rPr lang="zh-CN" altLang="en-US" b="0" dirty="0"/>
              <a:t> </a:t>
            </a:r>
            <a:endParaRPr lang="zh-CN" altLang="en-US" b="0" dirty="0"/>
          </a:p>
          <a:p>
            <a:pPr marL="0" indent="0" eaLnBrk="1" hangingPunct="1">
              <a:lnSpc>
                <a:spcPct val="150000"/>
              </a:lnSpc>
              <a:spcBef>
                <a:spcPct val="30000"/>
              </a:spcBef>
              <a:buClr>
                <a:srgbClr val="FFD317"/>
              </a:buClr>
              <a:buNone/>
            </a:pPr>
            <a:r>
              <a:rPr lang="fr-FR" altLang="zh-CN" b="0" dirty="0"/>
              <a:t> </a:t>
            </a:r>
            <a:r>
              <a:rPr lang="en-US" altLang="zh-CN" b="0" dirty="0"/>
              <a:t>3.</a:t>
            </a:r>
            <a:r>
              <a:rPr lang="fr-FR" altLang="zh-CN" b="0" dirty="0"/>
              <a:t>10 </a:t>
            </a:r>
            <a:r>
              <a:rPr lang="en-US" altLang="zh-CN" b="0" dirty="0">
                <a:sym typeface="Symbol" panose="05050102010706020507" pitchFamily="18" charset="2"/>
              </a:rPr>
              <a:t></a:t>
            </a:r>
            <a:r>
              <a:rPr lang="fr-FR" altLang="zh-CN" b="0" dirty="0"/>
              <a:t>C/OS-II</a:t>
            </a:r>
            <a:r>
              <a:rPr lang="zh-CN" altLang="fr-FR" b="0" dirty="0"/>
              <a:t>的初始化</a:t>
            </a:r>
            <a:r>
              <a:rPr lang="zh-CN" altLang="en-US" b="0" dirty="0"/>
              <a:t> </a:t>
            </a:r>
            <a:endParaRPr lang="zh-CN" altLang="en-US" b="0" dirty="0"/>
          </a:p>
          <a:p>
            <a:pPr marL="0" indent="0" eaLnBrk="1" hangingPunct="1">
              <a:lnSpc>
                <a:spcPct val="150000"/>
              </a:lnSpc>
              <a:spcBef>
                <a:spcPct val="30000"/>
              </a:spcBef>
              <a:buClr>
                <a:srgbClr val="FFD317"/>
              </a:buClr>
              <a:buNone/>
            </a:pPr>
            <a:r>
              <a:rPr lang="fr-FR" altLang="zh-CN" b="0" dirty="0"/>
              <a:t> </a:t>
            </a:r>
            <a:r>
              <a:rPr lang="en-US" altLang="zh-CN" b="0" dirty="0"/>
              <a:t>3.</a:t>
            </a:r>
            <a:r>
              <a:rPr lang="fr-FR" altLang="zh-CN" b="0" dirty="0"/>
              <a:t>11 </a:t>
            </a:r>
            <a:r>
              <a:rPr lang="en-US" altLang="zh-CN" b="0" dirty="0">
                <a:sym typeface="Symbol" panose="05050102010706020507" pitchFamily="18" charset="2"/>
              </a:rPr>
              <a:t></a:t>
            </a:r>
            <a:r>
              <a:rPr lang="fr-FR" altLang="zh-CN" b="0" dirty="0"/>
              <a:t>C/OS-II</a:t>
            </a:r>
            <a:r>
              <a:rPr lang="zh-CN" altLang="fr-FR" b="0" dirty="0"/>
              <a:t>的启动</a:t>
            </a:r>
            <a:endParaRPr lang="en-US" altLang="zh-CN" b="0" dirty="0"/>
          </a:p>
          <a:p>
            <a:pPr marL="0" indent="0" eaLnBrk="1" hangingPunct="1">
              <a:lnSpc>
                <a:spcPct val="150000"/>
              </a:lnSpc>
              <a:spcBef>
                <a:spcPct val="30000"/>
              </a:spcBef>
              <a:buClr>
                <a:srgbClr val="FFD317"/>
              </a:buClr>
              <a:buNone/>
            </a:pPr>
            <a:r>
              <a:rPr lang="en-US" altLang="zh-CN" b="0" dirty="0"/>
              <a:t> 3.12</a:t>
            </a:r>
            <a:r>
              <a:rPr lang="zh-CN" altLang="en-US" b="0" dirty="0"/>
              <a:t> </a:t>
            </a:r>
            <a:r>
              <a:rPr lang="en-US" altLang="zh-CN" b="0" dirty="0">
                <a:sym typeface="Symbol" panose="05050102010706020507" pitchFamily="18" charset="2"/>
              </a:rPr>
              <a:t></a:t>
            </a:r>
            <a:r>
              <a:rPr lang="fr-FR" altLang="zh-CN" b="0" dirty="0"/>
              <a:t>C/OS-II</a:t>
            </a:r>
            <a:r>
              <a:rPr lang="zh-CN" altLang="en-US" b="0" dirty="0"/>
              <a:t>在</a:t>
            </a:r>
            <a:r>
              <a:rPr lang="fr-FR" altLang="zh-CN" b="0" dirty="0"/>
              <a:t>ARM</a:t>
            </a:r>
            <a:r>
              <a:rPr lang="zh-CN" altLang="en-US" b="0" dirty="0"/>
              <a:t>上的移植 </a:t>
            </a:r>
            <a:endParaRPr lang="zh-CN" altLang="fr-FR" b="0" dirty="0"/>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A2F5A973-9169-4CDB-93E9-388E906D073B}"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135560" y="1143908"/>
            <a:ext cx="6480175" cy="3600400"/>
          </a:xfrm>
        </p:spPr>
        <p:txBody>
          <a:bodyPr/>
          <a:lstStyle/>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zh-CN" altLang="en-US" sz="2800" b="0" dirty="0">
                <a:latin typeface="Times New Roman" panose="02020603050405020304" pitchFamily="18" charset="0"/>
                <a:ea typeface="+mj-ea"/>
                <a:cs typeface="Times New Roman" panose="02020603050405020304" pitchFamily="18" charset="0"/>
              </a:rPr>
              <a:t>一、</a:t>
            </a:r>
            <a:r>
              <a:rPr lang="zh-CN" altLang="en-US" sz="2800" b="0" dirty="0">
                <a:solidFill>
                  <a:srgbClr val="FF0000"/>
                </a:solidFill>
                <a:latin typeface="Times New Roman" panose="02020603050405020304" pitchFamily="18" charset="0"/>
                <a:ea typeface="+mj-ea"/>
                <a:cs typeface="Times New Roman" panose="02020603050405020304" pitchFamily="18" charset="0"/>
              </a:rPr>
              <a:t>操作系统中的基本概念</a:t>
            </a:r>
            <a:endParaRPr lang="en-US" altLang="zh-CN" sz="2800" b="0" dirty="0">
              <a:solidFill>
                <a:srgbClr val="FF0000"/>
              </a:solidFill>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a:t>
            </a:r>
            <a:r>
              <a:rPr lang="zh-CN" altLang="en-US" sz="2800" b="0" dirty="0">
                <a:latin typeface="Times New Roman" panose="02020603050405020304" pitchFamily="18" charset="0"/>
                <a:ea typeface="+mj-ea"/>
                <a:cs typeface="Times New Roman" panose="02020603050405020304" pitchFamily="18" charset="0"/>
              </a:rPr>
              <a:t>二、</a:t>
            </a:r>
            <a:r>
              <a:rPr lang="en-US" altLang="zh-CN" sz="2800" b="0" dirty="0">
                <a:latin typeface="Times New Roman" panose="02020603050405020304" pitchFamily="18" charset="0"/>
                <a:ea typeface="+mj-ea"/>
                <a:cs typeface="Times New Roman" panose="02020603050405020304" pitchFamily="18" charset="0"/>
              </a:rPr>
              <a:t> </a:t>
            </a:r>
            <a:r>
              <a:rPr lang="en-US" altLang="zh-CN" sz="2800" b="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j-ea"/>
                <a:cs typeface="Times New Roman" panose="02020603050405020304" pitchFamily="18" charset="0"/>
              </a:rPr>
              <a:t>C/OS-II</a:t>
            </a:r>
            <a:r>
              <a:rPr lang="zh-CN" altLang="en-US" sz="2800" b="0" dirty="0">
                <a:latin typeface="Times New Roman" panose="02020603050405020304" pitchFamily="18" charset="0"/>
                <a:ea typeface="+mj-ea"/>
                <a:cs typeface="Times New Roman" panose="02020603050405020304" pitchFamily="18" charset="0"/>
              </a:rPr>
              <a:t>简介</a:t>
            </a:r>
            <a:endParaRPr lang="en-US" altLang="zh-CN" sz="2800" b="0" dirty="0">
              <a:latin typeface="Times New Roman" panose="02020603050405020304" pitchFamily="18" charset="0"/>
              <a:ea typeface="+mj-ea"/>
              <a:cs typeface="Times New Roman" panose="02020603050405020304" pitchFamily="18" charset="0"/>
            </a:endParaRPr>
          </a:p>
          <a:p>
            <a:pPr marL="0" indent="0" eaLnBrk="1" hangingPunct="1">
              <a:lnSpc>
                <a:spcPct val="150000"/>
              </a:lnSpc>
              <a:spcBef>
                <a:spcPct val="35000"/>
              </a:spcBef>
              <a:buClr>
                <a:srgbClr val="FFD317"/>
              </a:buClr>
              <a:buNone/>
            </a:pPr>
            <a:r>
              <a:rPr lang="en-US" altLang="zh-CN" sz="2800" b="0" dirty="0">
                <a:solidFill>
                  <a:srgbClr val="C00000"/>
                </a:solidFill>
                <a:latin typeface="Times New Roman" panose="02020603050405020304" pitchFamily="18" charset="0"/>
                <a:ea typeface="+mj-ea"/>
                <a:cs typeface="Times New Roman" panose="02020603050405020304" pitchFamily="18" charset="0"/>
              </a:rPr>
              <a:t> </a:t>
            </a:r>
            <a:r>
              <a:rPr lang="zh-CN" altLang="en-US" sz="2800" b="0" dirty="0">
                <a:latin typeface="Times New Roman" panose="02020603050405020304" pitchFamily="18" charset="0"/>
                <a:ea typeface="+mj-ea"/>
                <a:cs typeface="Times New Roman" panose="02020603050405020304" pitchFamily="18" charset="0"/>
              </a:rPr>
              <a:t>三、</a:t>
            </a:r>
            <a:r>
              <a:rPr lang="en-US" altLang="zh-CN" sz="2800" b="0" dirty="0">
                <a:latin typeface="Times New Roman" panose="02020603050405020304" pitchFamily="18" charset="0"/>
                <a:ea typeface="+mj-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j-ea"/>
                <a:cs typeface="Times New Roman" panose="02020603050405020304" pitchFamily="18" charset="0"/>
              </a:rPr>
              <a:t>C/OS-II</a:t>
            </a:r>
            <a:r>
              <a:rPr lang="zh-CN" altLang="en-US" sz="2800" b="0" dirty="0">
                <a:latin typeface="Times New Roman" panose="02020603050405020304" pitchFamily="18" charset="0"/>
                <a:ea typeface="+mj-ea"/>
                <a:cs typeface="Times New Roman" panose="02020603050405020304" pitchFamily="18" charset="0"/>
              </a:rPr>
              <a:t>内核结构</a:t>
            </a:r>
            <a:endParaRPr lang="zh-CN" altLang="en-US" sz="2800" b="0" dirty="0">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DB3550E-E250-4ACA-8651-2D10A165A60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文本框 4"/>
          <p:cNvSpPr txBox="1"/>
          <p:nvPr/>
        </p:nvSpPr>
        <p:spPr>
          <a:xfrm>
            <a:off x="191344" y="82079"/>
            <a:ext cx="6768752"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02519" y="908720"/>
            <a:ext cx="23762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3.1 </a:t>
            </a:r>
            <a:r>
              <a:rPr lang="zh-CN" altLang="en-US" b="0" dirty="0">
                <a:latin typeface="Times New Roman" panose="02020603050405020304" pitchFamily="18" charset="0"/>
                <a:ea typeface="+mn-ea"/>
                <a:cs typeface="Times New Roman" panose="02020603050405020304" pitchFamily="18" charset="0"/>
              </a:rPr>
              <a:t>临界段</a:t>
            </a:r>
            <a:endParaRPr lang="zh-CN" altLang="en-US" b="0" dirty="0">
              <a:latin typeface="Times New Roman" panose="02020603050405020304" pitchFamily="18" charset="0"/>
              <a:ea typeface="+mn-ea"/>
              <a:cs typeface="Times New Roman" panose="02020603050405020304" pitchFamily="18" charset="0"/>
            </a:endParaRPr>
          </a:p>
        </p:txBody>
      </p:sp>
      <p:sp>
        <p:nvSpPr>
          <p:cNvPr id="841734" name="Text Box 6"/>
          <p:cNvSpPr txBox="1">
            <a:spLocks noChangeArrowheads="1"/>
          </p:cNvSpPr>
          <p:nvPr/>
        </p:nvSpPr>
        <p:spPr bwMode="auto">
          <a:xfrm>
            <a:off x="202519" y="1484784"/>
            <a:ext cx="11305256" cy="431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代码的临界段（</a:t>
            </a:r>
            <a:r>
              <a:rPr lang="en-US" altLang="zh-CN" sz="2000" b="0" dirty="0">
                <a:latin typeface="Times New Roman" panose="02020603050405020304" pitchFamily="18" charset="0"/>
                <a:ea typeface="+mn-ea"/>
                <a:cs typeface="Times New Roman" panose="02020603050405020304" pitchFamily="18" charset="0"/>
              </a:rPr>
              <a:t>critical sections</a:t>
            </a:r>
            <a:r>
              <a:rPr lang="zh-CN" altLang="en-US" sz="2000" b="0" dirty="0">
                <a:latin typeface="Times New Roman" panose="02020603050405020304" pitchFamily="18" charset="0"/>
                <a:ea typeface="+mn-ea"/>
                <a:cs typeface="Times New Roman" panose="02020603050405020304" pitchFamily="18" charset="0"/>
              </a:rPr>
              <a:t>）是指处理时不可分割的代码。一旦这部分代码开始执行，就不允许任何中断达入。 </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30000"/>
              </a:lnSpc>
              <a:spcBef>
                <a:spcPct val="3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ea typeface="+mn-ea"/>
                <a:cs typeface="Times New Roman" panose="02020603050405020304" pitchFamily="18" charset="0"/>
              </a:rPr>
              <a:t>C/OS-II</a:t>
            </a:r>
            <a:r>
              <a:rPr lang="zh-CN" altLang="fr-FR" sz="2000" b="0" dirty="0">
                <a:latin typeface="Times New Roman" panose="02020603050405020304" pitchFamily="18" charset="0"/>
                <a:ea typeface="+mn-ea"/>
                <a:cs typeface="Times New Roman" panose="02020603050405020304" pitchFamily="18" charset="0"/>
              </a:rPr>
              <a:t>为了处理临界段代码</a:t>
            </a:r>
            <a:r>
              <a:rPr lang="zh-CN" altLang="en-US" sz="2000" b="0" dirty="0">
                <a:latin typeface="Times New Roman" panose="02020603050405020304" pitchFamily="18" charset="0"/>
                <a:ea typeface="+mn-ea"/>
                <a:cs typeface="Times New Roman" panose="02020603050405020304" pitchFamily="18" charset="0"/>
              </a:rPr>
              <a:t>，也</a:t>
            </a:r>
            <a:r>
              <a:rPr lang="zh-CN" altLang="fr-FR" sz="2000" b="0" dirty="0">
                <a:latin typeface="Times New Roman" panose="02020603050405020304" pitchFamily="18" charset="0"/>
                <a:ea typeface="+mn-ea"/>
                <a:cs typeface="Times New Roman" panose="02020603050405020304" pitchFamily="18" charset="0"/>
              </a:rPr>
              <a:t>需要关中断</a:t>
            </a:r>
            <a:r>
              <a:rPr lang="zh-CN" altLang="en-US"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处理完毕后</a:t>
            </a:r>
            <a:r>
              <a:rPr lang="zh-CN" altLang="en-US"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再开中断。</a:t>
            </a:r>
            <a:r>
              <a:rPr lang="zh-CN" altLang="en-US" sz="2000" b="0" dirty="0">
                <a:latin typeface="Times New Roman" panose="02020603050405020304" pitchFamily="18" charset="0"/>
                <a:ea typeface="+mn-ea"/>
                <a:cs typeface="Times New Roman" panose="02020603050405020304" pitchFamily="18" charset="0"/>
              </a:rPr>
              <a:t> </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30000"/>
              </a:lnSpc>
              <a:spcBef>
                <a:spcPct val="35000"/>
              </a:spcBef>
              <a:buClrTx/>
              <a:buSzPct val="125000"/>
              <a:buFontTx/>
              <a:buBlip>
                <a:blip r:embed="rId1"/>
              </a:buBlip>
            </a:pPr>
            <a:r>
              <a:rPr lang="zh-CN" altLang="fr-FR" sz="2000" dirty="0">
                <a:solidFill>
                  <a:srgbClr val="FF0000"/>
                </a:solidFill>
                <a:latin typeface="Times New Roman" panose="02020603050405020304" pitchFamily="18" charset="0"/>
                <a:ea typeface="+mn-ea"/>
                <a:cs typeface="Times New Roman" panose="02020603050405020304" pitchFamily="18" charset="0"/>
              </a:rPr>
              <a:t>关中断的时间会影响用户系统对实时事件的响应特性，</a:t>
            </a:r>
            <a:r>
              <a:rPr lang="zh-CN" altLang="fr-FR" sz="2000" b="0" dirty="0">
                <a:latin typeface="Times New Roman" panose="02020603050405020304" pitchFamily="18" charset="0"/>
                <a:ea typeface="+mn-ea"/>
                <a:cs typeface="Times New Roman" panose="02020603050405020304" pitchFamily="18" charset="0"/>
              </a:rPr>
              <a:t>它是实时内核开发商提供的最重要的指标之一。</a:t>
            </a:r>
            <a:r>
              <a:rPr lang="zh-CN" altLang="en-US" sz="20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sz="2000" b="0" dirty="0">
                <a:latin typeface="Times New Roman" panose="02020603050405020304" pitchFamily="18" charset="0"/>
                <a:ea typeface="+mn-ea"/>
                <a:cs typeface="Times New Roman" panose="02020603050405020304" pitchFamily="18" charset="0"/>
              </a:rPr>
              <a:t>C/OS-II</a:t>
            </a:r>
            <a:r>
              <a:rPr lang="zh-CN" altLang="fr-FR" sz="2000" b="0" dirty="0">
                <a:latin typeface="Times New Roman" panose="02020603050405020304" pitchFamily="18" charset="0"/>
                <a:ea typeface="+mn-ea"/>
                <a:cs typeface="Times New Roman" panose="02020603050405020304" pitchFamily="18" charset="0"/>
              </a:rPr>
              <a:t>努力使关中断时间降至最短。</a:t>
            </a:r>
            <a:r>
              <a:rPr lang="zh-CN" altLang="en-US" sz="2000" b="0" dirty="0">
                <a:latin typeface="Times New Roman" panose="02020603050405020304" pitchFamily="18" charset="0"/>
                <a:ea typeface="+mn-ea"/>
                <a:cs typeface="Times New Roman" panose="02020603050405020304" pitchFamily="18" charset="0"/>
              </a:rPr>
              <a:t> </a:t>
            </a:r>
            <a:endParaRPr lang="en-US" altLang="zh-CN" sz="2000" b="0" dirty="0">
              <a:latin typeface="Times New Roman" panose="02020603050405020304" pitchFamily="18" charset="0"/>
              <a:ea typeface="+mn-ea"/>
              <a:cs typeface="Times New Roman" panose="02020603050405020304" pitchFamily="18" charset="0"/>
            </a:endParaRPr>
          </a:p>
          <a:p>
            <a:pPr eaLnBrk="1" hangingPunct="1">
              <a:lnSpc>
                <a:spcPct val="140000"/>
              </a:lnSpc>
              <a:spcBef>
                <a:spcPct val="55000"/>
              </a:spcBef>
              <a:buClrTx/>
              <a:buSzPct val="125000"/>
              <a:buFontTx/>
              <a:buBlip>
                <a:blip r:embed="rId1"/>
              </a:buBlip>
            </a:pPr>
            <a:r>
              <a:rPr lang="zh-CN" altLang="fr-FR" sz="2000" b="0" dirty="0">
                <a:latin typeface="Times New Roman" panose="02020603050405020304" pitchFamily="18" charset="0"/>
                <a:ea typeface="+mn-ea"/>
                <a:cs typeface="Times New Roman" panose="02020603050405020304" pitchFamily="18" charset="0"/>
              </a:rPr>
              <a:t>微处理器一般都具有关中断</a:t>
            </a:r>
            <a:r>
              <a:rPr lang="fr-FR" altLang="zh-CN"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开中断指令，用户使用的</a:t>
            </a:r>
            <a:r>
              <a:rPr lang="fr-FR" altLang="zh-CN" sz="2000" b="0" dirty="0">
                <a:latin typeface="Times New Roman" panose="02020603050405020304" pitchFamily="18" charset="0"/>
                <a:ea typeface="+mn-ea"/>
                <a:cs typeface="Times New Roman" panose="02020603050405020304" pitchFamily="18" charset="0"/>
              </a:rPr>
              <a:t>C</a:t>
            </a:r>
            <a:r>
              <a:rPr lang="zh-CN" altLang="fr-FR" sz="2000" b="0" dirty="0">
                <a:latin typeface="Times New Roman" panose="02020603050405020304" pitchFamily="18" charset="0"/>
                <a:ea typeface="+mn-ea"/>
                <a:cs typeface="Times New Roman" panose="02020603050405020304" pitchFamily="18" charset="0"/>
              </a:rPr>
              <a:t>语言编译器必须具有能够在</a:t>
            </a:r>
            <a:r>
              <a:rPr lang="fr-FR" altLang="zh-CN" sz="2000" b="0" dirty="0">
                <a:latin typeface="Times New Roman" panose="02020603050405020304" pitchFamily="18" charset="0"/>
                <a:ea typeface="+mn-ea"/>
                <a:cs typeface="Times New Roman" panose="02020603050405020304" pitchFamily="18" charset="0"/>
              </a:rPr>
              <a:t>C</a:t>
            </a:r>
            <a:r>
              <a:rPr lang="zh-CN" altLang="fr-FR" sz="2000" b="0" dirty="0">
                <a:latin typeface="Times New Roman" panose="02020603050405020304" pitchFamily="18" charset="0"/>
                <a:ea typeface="+mn-ea"/>
                <a:cs typeface="Times New Roman" panose="02020603050405020304" pitchFamily="18" charset="0"/>
              </a:rPr>
              <a:t>中直接实现关中断</a:t>
            </a:r>
            <a:r>
              <a:rPr lang="fr-FR" altLang="zh-CN"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开中断操作的机制。</a:t>
            </a:r>
            <a:r>
              <a:rPr lang="zh-CN" altLang="en-US" sz="2000" b="0" dirty="0">
                <a:latin typeface="Times New Roman" panose="02020603050405020304" pitchFamily="18" charset="0"/>
                <a:ea typeface="+mn-ea"/>
                <a:cs typeface="Times New Roman" panose="02020603050405020304" pitchFamily="18" charset="0"/>
              </a:rPr>
              <a:t> </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40000"/>
              </a:lnSpc>
              <a:spcBef>
                <a:spcPct val="5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000" b="0" dirty="0">
                <a:latin typeface="Times New Roman" panose="02020603050405020304" pitchFamily="18" charset="0"/>
                <a:ea typeface="+mn-ea"/>
                <a:cs typeface="Times New Roman" panose="02020603050405020304" pitchFamily="18" charset="0"/>
              </a:rPr>
              <a:t>C/OS-II</a:t>
            </a:r>
            <a:r>
              <a:rPr lang="zh-CN" altLang="fr-FR" sz="2000" b="0" dirty="0">
                <a:latin typeface="Times New Roman" panose="02020603050405020304" pitchFamily="18" charset="0"/>
                <a:ea typeface="+mn-ea"/>
                <a:cs typeface="Times New Roman" panose="02020603050405020304" pitchFamily="18" charset="0"/>
              </a:rPr>
              <a:t>通过定义</a:t>
            </a:r>
            <a:r>
              <a:rPr lang="en-US" altLang="zh-CN" sz="2000" b="0" dirty="0">
                <a:latin typeface="Times New Roman" panose="02020603050405020304" pitchFamily="18" charset="0"/>
                <a:ea typeface="+mn-ea"/>
                <a:cs typeface="Times New Roman" panose="02020603050405020304" pitchFamily="18" charset="0"/>
              </a:rPr>
              <a:t>2</a:t>
            </a:r>
            <a:r>
              <a:rPr lang="zh-CN" altLang="fr-FR" sz="2000" b="0" dirty="0">
                <a:latin typeface="Times New Roman" panose="02020603050405020304" pitchFamily="18" charset="0"/>
                <a:ea typeface="+mn-ea"/>
                <a:cs typeface="Times New Roman" panose="02020603050405020304" pitchFamily="18" charset="0"/>
              </a:rPr>
              <a:t>个宏</a:t>
            </a:r>
            <a:r>
              <a:rPr lang="zh-CN" altLang="en-US"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macros</a:t>
            </a:r>
            <a:r>
              <a:rPr lang="zh-CN" altLang="en-US" sz="2000" b="0" dirty="0">
                <a:latin typeface="Times New Roman" panose="02020603050405020304" pitchFamily="18" charset="0"/>
                <a:ea typeface="+mn-ea"/>
                <a:cs typeface="Times New Roman" panose="02020603050405020304" pitchFamily="18" charset="0"/>
              </a:rPr>
              <a:t>）</a:t>
            </a:r>
            <a:r>
              <a:rPr lang="en-US" altLang="zh-CN" sz="2000" dirty="0">
                <a:solidFill>
                  <a:srgbClr val="FF0000"/>
                </a:solidFill>
                <a:latin typeface="Times New Roman" panose="02020603050405020304" pitchFamily="18" charset="0"/>
                <a:ea typeface="+mn-ea"/>
                <a:cs typeface="Times New Roman" panose="02020603050405020304" pitchFamily="18" charset="0"/>
              </a:rPr>
              <a:t>OS_ENTER_CRITICAL()</a:t>
            </a:r>
            <a:r>
              <a:rPr lang="zh-CN" altLang="fr-FR" sz="2000" dirty="0">
                <a:solidFill>
                  <a:srgbClr val="FF0000"/>
                </a:solidFill>
                <a:latin typeface="Times New Roman" panose="02020603050405020304" pitchFamily="18" charset="0"/>
                <a:ea typeface="+mn-ea"/>
                <a:cs typeface="Times New Roman" panose="02020603050405020304" pitchFamily="18" charset="0"/>
              </a:rPr>
              <a:t>和</a:t>
            </a:r>
            <a:r>
              <a:rPr lang="en-US" altLang="zh-CN" sz="2000" dirty="0">
                <a:solidFill>
                  <a:srgbClr val="FF0000"/>
                </a:solidFill>
                <a:latin typeface="Times New Roman" panose="02020603050405020304" pitchFamily="18" charset="0"/>
                <a:ea typeface="+mn-ea"/>
                <a:cs typeface="Times New Roman" panose="02020603050405020304" pitchFamily="18" charset="0"/>
              </a:rPr>
              <a:t>OS_EXIT_CRITICAL()</a:t>
            </a:r>
            <a:r>
              <a:rPr lang="zh-CN" altLang="en-US"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来实现关中断和开中断的操作</a:t>
            </a:r>
            <a:r>
              <a:rPr lang="zh-CN" altLang="en-US" sz="2000" b="0" dirty="0">
                <a:latin typeface="Times New Roman" panose="02020603050405020304" pitchFamily="18" charset="0"/>
                <a:ea typeface="+mn-ea"/>
                <a:cs typeface="Times New Roman" panose="02020603050405020304" pitchFamily="18" charset="0"/>
              </a:rPr>
              <a:t>，</a:t>
            </a:r>
            <a:r>
              <a:rPr lang="zh-CN" altLang="fr-FR" sz="2000" b="0" dirty="0">
                <a:latin typeface="Times New Roman" panose="02020603050405020304" pitchFamily="18" charset="0"/>
                <a:ea typeface="+mn-ea"/>
                <a:cs typeface="Times New Roman" panose="02020603050405020304" pitchFamily="18" charset="0"/>
              </a:rPr>
              <a:t>从而避免了不同</a:t>
            </a:r>
            <a:r>
              <a:rPr lang="en-US" altLang="zh-CN" sz="2000" b="0" dirty="0">
                <a:latin typeface="Times New Roman" panose="02020603050405020304" pitchFamily="18" charset="0"/>
                <a:ea typeface="+mn-ea"/>
                <a:cs typeface="Times New Roman" panose="02020603050405020304" pitchFamily="18" charset="0"/>
              </a:rPr>
              <a:t>C</a:t>
            </a:r>
            <a:r>
              <a:rPr lang="zh-CN" altLang="fr-FR" sz="2000" b="0" dirty="0">
                <a:latin typeface="Times New Roman" panose="02020603050405020304" pitchFamily="18" charset="0"/>
                <a:ea typeface="+mn-ea"/>
                <a:cs typeface="Times New Roman" panose="02020603050405020304" pitchFamily="18" charset="0"/>
              </a:rPr>
              <a:t>编译器厂商选择不同的方法处理关中断和开中断。</a:t>
            </a:r>
            <a:r>
              <a:rPr lang="zh-CN" altLang="en-US" sz="2000" b="0" dirty="0">
                <a:latin typeface="Times New Roman" panose="02020603050405020304" pitchFamily="18" charset="0"/>
                <a:ea typeface="+mn-ea"/>
                <a:cs typeface="Times New Roman" panose="02020603050405020304" pitchFamily="18" charset="0"/>
              </a:rPr>
              <a:t> </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6451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5253342-E7E6-4D12-A9F3-C85A0AD09CAA}"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41734">
                                            <p:txEl>
                                              <p:pRg st="0" end="0"/>
                                            </p:txEl>
                                          </p:spTgt>
                                        </p:tgtEl>
                                        <p:attrNameLst>
                                          <p:attrName>style.visibility</p:attrName>
                                        </p:attrNameLst>
                                      </p:cBhvr>
                                      <p:to>
                                        <p:strVal val="visible"/>
                                      </p:to>
                                    </p:set>
                                    <p:animEffect transition="in" filter="box(in)">
                                      <p:cBhvr>
                                        <p:cTn id="7" dur="500"/>
                                        <p:tgtEl>
                                          <p:spTgt spid="8417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1734">
                                            <p:txEl>
                                              <p:pRg st="1" end="1"/>
                                            </p:txEl>
                                          </p:spTgt>
                                        </p:tgtEl>
                                        <p:attrNameLst>
                                          <p:attrName>style.visibility</p:attrName>
                                        </p:attrNameLst>
                                      </p:cBhvr>
                                      <p:to>
                                        <p:strVal val="visible"/>
                                      </p:to>
                                    </p:set>
                                    <p:animEffect transition="in" filter="box(in)">
                                      <p:cBhvr>
                                        <p:cTn id="12" dur="500"/>
                                        <p:tgtEl>
                                          <p:spTgt spid="8417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41734">
                                            <p:txEl>
                                              <p:pRg st="2" end="2"/>
                                            </p:txEl>
                                          </p:spTgt>
                                        </p:tgtEl>
                                        <p:attrNameLst>
                                          <p:attrName>style.visibility</p:attrName>
                                        </p:attrNameLst>
                                      </p:cBhvr>
                                      <p:to>
                                        <p:strVal val="visible"/>
                                      </p:to>
                                    </p:set>
                                    <p:animEffect transition="in" filter="box(in)">
                                      <p:cBhvr>
                                        <p:cTn id="17" dur="500"/>
                                        <p:tgtEl>
                                          <p:spTgt spid="8417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41734">
                                            <p:txEl>
                                              <p:pRg st="3" end="3"/>
                                            </p:txEl>
                                          </p:spTgt>
                                        </p:tgtEl>
                                        <p:attrNameLst>
                                          <p:attrName>style.visibility</p:attrName>
                                        </p:attrNameLst>
                                      </p:cBhvr>
                                      <p:to>
                                        <p:strVal val="visible"/>
                                      </p:to>
                                    </p:set>
                                    <p:animEffect transition="in" filter="box(in)">
                                      <p:cBhvr>
                                        <p:cTn id="22" dur="500"/>
                                        <p:tgtEl>
                                          <p:spTgt spid="8417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41734">
                                            <p:txEl>
                                              <p:pRg st="4" end="4"/>
                                            </p:txEl>
                                          </p:spTgt>
                                        </p:tgtEl>
                                        <p:attrNameLst>
                                          <p:attrName>style.visibility</p:attrName>
                                        </p:attrNameLst>
                                      </p:cBhvr>
                                      <p:to>
                                        <p:strVal val="visible"/>
                                      </p:to>
                                    </p:set>
                                    <p:animEffect transition="in" filter="box(in)">
                                      <p:cBhvr>
                                        <p:cTn id="27" dur="500"/>
                                        <p:tgtEl>
                                          <p:spTgt spid="8417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77413" y="869414"/>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3.2 </a:t>
            </a:r>
            <a:r>
              <a:rPr lang="zh-CN" altLang="en-US" b="0" dirty="0">
                <a:latin typeface="Times New Roman" panose="02020603050405020304" pitchFamily="18" charset="0"/>
                <a:ea typeface="+mn-ea"/>
                <a:cs typeface="Times New Roman" panose="02020603050405020304" pitchFamily="18" charset="0"/>
              </a:rPr>
              <a:t>任务</a:t>
            </a:r>
            <a:endParaRPr lang="zh-CN" altLang="en-US" b="0" dirty="0">
              <a:latin typeface="Times New Roman" panose="02020603050405020304" pitchFamily="18" charset="0"/>
              <a:ea typeface="+mn-ea"/>
              <a:cs typeface="Times New Roman" panose="02020603050405020304" pitchFamily="18" charset="0"/>
            </a:endParaRPr>
          </a:p>
        </p:txBody>
      </p:sp>
      <p:sp>
        <p:nvSpPr>
          <p:cNvPr id="850948" name="Text Box 4"/>
          <p:cNvSpPr txBox="1">
            <a:spLocks noChangeArrowheads="1"/>
          </p:cNvSpPr>
          <p:nvPr/>
        </p:nvSpPr>
        <p:spPr bwMode="auto">
          <a:xfrm>
            <a:off x="263352" y="1556792"/>
            <a:ext cx="11665295" cy="335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fr-FR" b="0" dirty="0">
                <a:latin typeface="Times New Roman" panose="02020603050405020304" pitchFamily="18" charset="0"/>
                <a:ea typeface="楷体" panose="02010609060101010101" pitchFamily="49" charset="-122"/>
              </a:rPr>
              <a:t>在</a:t>
            </a:r>
            <a:r>
              <a:rPr lang="zh-CN" altLang="en-US" b="0" dirty="0">
                <a:latin typeface="Times New Roman" panose="02020603050405020304" pitchFamily="18" charset="0"/>
                <a:ea typeface="楷体" panose="02010609060101010101" pitchFamily="49" charset="-122"/>
                <a:sym typeface="Symbol" panose="05050102010706020507" pitchFamily="18" charset="2"/>
              </a:rPr>
              <a:t></a:t>
            </a:r>
            <a:r>
              <a:rPr lang="fr-FR" altLang="zh-CN" b="0" dirty="0">
                <a:latin typeface="Times New Roman" panose="02020603050405020304" pitchFamily="18" charset="0"/>
                <a:ea typeface="楷体" panose="02010609060101010101" pitchFamily="49" charset="-122"/>
              </a:rPr>
              <a:t>C/OS-II</a:t>
            </a:r>
            <a:r>
              <a:rPr lang="zh-CN" altLang="fr-FR" b="0" dirty="0">
                <a:latin typeface="Times New Roman" panose="02020603050405020304" pitchFamily="18" charset="0"/>
                <a:ea typeface="楷体" panose="02010609060101010101" pitchFamily="49" charset="-122"/>
              </a:rPr>
              <a:t>中，任务通常是一个无限的循环。</a:t>
            </a:r>
            <a:endParaRPr lang="zh-CN" altLang="en-US" b="0" dirty="0">
              <a:latin typeface="Times New Roman" panose="02020603050405020304" pitchFamily="18" charset="0"/>
              <a:ea typeface="楷体" panose="02010609060101010101" pitchFamily="49" charset="-122"/>
            </a:endParaRPr>
          </a:p>
          <a:p>
            <a:pPr eaLnBrk="1" hangingPunct="1">
              <a:lnSpc>
                <a:spcPct val="130000"/>
              </a:lnSpc>
              <a:spcBef>
                <a:spcPct val="35000"/>
              </a:spcBef>
              <a:buClrTx/>
              <a:buSzPct val="125000"/>
              <a:buFontTx/>
              <a:buBlip>
                <a:blip r:embed="rId1"/>
              </a:buBlip>
            </a:pPr>
            <a:r>
              <a:rPr lang="zh-CN" altLang="fr-FR" b="0" dirty="0">
                <a:latin typeface="Times New Roman" panose="02020603050405020304" pitchFamily="18" charset="0"/>
                <a:ea typeface="楷体" panose="02010609060101010101" pitchFamily="49" charset="-122"/>
              </a:rPr>
              <a:t>任务就像其他</a:t>
            </a:r>
            <a:r>
              <a:rPr lang="fr-FR" altLang="zh-CN" b="0" dirty="0">
                <a:latin typeface="Times New Roman" panose="02020603050405020304" pitchFamily="18" charset="0"/>
                <a:ea typeface="楷体" panose="02010609060101010101" pitchFamily="49" charset="-122"/>
              </a:rPr>
              <a:t>C</a:t>
            </a:r>
            <a:r>
              <a:rPr lang="zh-CN" altLang="fr-FR" b="0" dirty="0">
                <a:latin typeface="Times New Roman" panose="02020603050405020304" pitchFamily="18" charset="0"/>
                <a:ea typeface="楷体" panose="02010609060101010101" pitchFamily="49" charset="-122"/>
              </a:rPr>
              <a:t>函数一样，有返回值类型和参数，但它绝不返回任何数据，因此返回参数类型必须定义成</a:t>
            </a:r>
            <a:r>
              <a:rPr lang="fr-FR" altLang="zh-CN" dirty="0">
                <a:solidFill>
                  <a:srgbClr val="FF0000"/>
                </a:solidFill>
                <a:latin typeface="Times New Roman" panose="02020603050405020304" pitchFamily="18" charset="0"/>
                <a:ea typeface="楷体" panose="02010609060101010101" pitchFamily="49" charset="-122"/>
              </a:rPr>
              <a:t>void</a:t>
            </a:r>
            <a:r>
              <a:rPr lang="fr-FR" altLang="zh-CN" b="0" dirty="0">
                <a:latin typeface="Times New Roman" panose="02020603050405020304" pitchFamily="18" charset="0"/>
                <a:ea typeface="楷体" panose="02010609060101010101" pitchFamily="49" charset="-122"/>
              </a:rPr>
              <a:t> </a:t>
            </a:r>
            <a:r>
              <a:rPr lang="zh-CN" altLang="fr-FR" b="0" dirty="0">
                <a:latin typeface="Times New Roman" panose="02020603050405020304" pitchFamily="18" charset="0"/>
                <a:ea typeface="楷体" panose="02010609060101010101" pitchFamily="49" charset="-122"/>
              </a:rPr>
              <a:t>。</a:t>
            </a:r>
            <a:endParaRPr lang="zh-CN" altLang="en-US" sz="2800" b="0" dirty="0">
              <a:latin typeface="Times New Roman" panose="02020603050405020304" pitchFamily="18" charset="0"/>
              <a:ea typeface="楷体" panose="02010609060101010101" pitchFamily="49" charset="-122"/>
            </a:endParaRPr>
          </a:p>
          <a:p>
            <a:pPr eaLnBrk="1" hangingPunct="1">
              <a:lnSpc>
                <a:spcPct val="130000"/>
              </a:lnSpc>
              <a:spcBef>
                <a:spcPct val="35000"/>
              </a:spcBef>
              <a:buClrTx/>
              <a:buSzPct val="125000"/>
              <a:buFontTx/>
              <a:buBlip>
                <a:blip r:embed="rId1"/>
              </a:buBlip>
            </a:pPr>
            <a:r>
              <a:rPr lang="zh-CN" altLang="fr-FR" b="0" dirty="0">
                <a:latin typeface="Times New Roman" panose="02020603050405020304" pitchFamily="18" charset="0"/>
                <a:ea typeface="楷体" panose="02010609060101010101" pitchFamily="49" charset="-122"/>
              </a:rPr>
              <a:t>当任务开始执行时，会给用户代码传递一个形式参数。这个参数是一个指向</a:t>
            </a:r>
            <a:r>
              <a:rPr lang="fr-FR" altLang="zh-CN" b="0" dirty="0">
                <a:latin typeface="Times New Roman" panose="02020603050405020304" pitchFamily="18" charset="0"/>
                <a:ea typeface="楷体" panose="02010609060101010101" pitchFamily="49" charset="-122"/>
              </a:rPr>
              <a:t>void</a:t>
            </a:r>
            <a:r>
              <a:rPr lang="zh-CN" altLang="fr-FR" b="0" dirty="0">
                <a:latin typeface="Times New Roman" panose="02020603050405020304" pitchFamily="18" charset="0"/>
                <a:ea typeface="楷体" panose="02010609060101010101" pitchFamily="49" charset="-122"/>
              </a:rPr>
              <a:t>的指针，以允许用户应用程序向该任务传递任何类型的参数。</a:t>
            </a:r>
            <a:endParaRPr lang="zh-CN" altLang="fr-FR" b="0" dirty="0">
              <a:latin typeface="Times New Roman" panose="02020603050405020304" pitchFamily="18" charset="0"/>
              <a:ea typeface="楷体" panose="02010609060101010101" pitchFamily="49" charset="-122"/>
            </a:endParaRPr>
          </a:p>
          <a:p>
            <a:pPr eaLnBrk="1" hangingPunct="1">
              <a:lnSpc>
                <a:spcPct val="130000"/>
              </a:lnSpc>
              <a:spcBef>
                <a:spcPct val="35000"/>
              </a:spcBef>
              <a:buClrTx/>
              <a:buSzPct val="125000"/>
              <a:buFontTx/>
              <a:buBlip>
                <a:blip r:embed="rId1"/>
              </a:buBlip>
            </a:pPr>
            <a:r>
              <a:rPr lang="zh-CN" altLang="fr-FR" b="0" dirty="0">
                <a:latin typeface="Times New Roman" panose="02020603050405020304" pitchFamily="18" charset="0"/>
                <a:ea typeface="楷体" panose="02010609060101010101" pitchFamily="49" charset="-122"/>
              </a:rPr>
              <a:t>任务的函数结构必须是以下两种形式之一：</a:t>
            </a:r>
            <a:endParaRPr lang="zh-CN" altLang="en-US" b="0" dirty="0">
              <a:latin typeface="Times New Roman" panose="02020603050405020304" pitchFamily="18" charset="0"/>
              <a:ea typeface="楷体" panose="02010609060101010101" pitchFamily="49" charset="-122"/>
            </a:endParaRPr>
          </a:p>
        </p:txBody>
      </p:sp>
      <p:sp>
        <p:nvSpPr>
          <p:cNvPr id="6758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F70F49E-F479-4A95-AC47-04170CD83830}" type="slidenum">
              <a:rPr lang="zh-CN" altLang="en-US" sz="1400" b="0">
                <a:effectLst/>
                <a:latin typeface="Times New Roman" panose="02020603050405020304" pitchFamily="18" charset="0"/>
                <a:ea typeface="宋体" panose="02010600030101010101" pitchFamily="2" charset="-122"/>
              </a:rPr>
            </a:fld>
            <a:endParaRPr lang="zh-CN" altLang="en-US" sz="1400" b="0">
              <a:effectLst/>
              <a:latin typeface="Times New Roman" panose="02020603050405020304" pitchFamily="18" charset="0"/>
              <a:ea typeface="宋体" panose="02010600030101010101" pitchFamily="2" charset="-122"/>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50948">
                                            <p:txEl>
                                              <p:pRg st="0" end="0"/>
                                            </p:txEl>
                                          </p:spTgt>
                                        </p:tgtEl>
                                        <p:attrNameLst>
                                          <p:attrName>style.visibility</p:attrName>
                                        </p:attrNameLst>
                                      </p:cBhvr>
                                      <p:to>
                                        <p:strVal val="visible"/>
                                      </p:to>
                                    </p:set>
                                    <p:animEffect transition="in" filter="strips(downRight)">
                                      <p:cBhvr>
                                        <p:cTn id="7" dur="500"/>
                                        <p:tgtEl>
                                          <p:spTgt spid="8509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50948">
                                            <p:txEl>
                                              <p:pRg st="1" end="1"/>
                                            </p:txEl>
                                          </p:spTgt>
                                        </p:tgtEl>
                                        <p:attrNameLst>
                                          <p:attrName>style.visibility</p:attrName>
                                        </p:attrNameLst>
                                      </p:cBhvr>
                                      <p:to>
                                        <p:strVal val="visible"/>
                                      </p:to>
                                    </p:set>
                                    <p:animEffect transition="in" filter="strips(downRight)">
                                      <p:cBhvr>
                                        <p:cTn id="12" dur="500"/>
                                        <p:tgtEl>
                                          <p:spTgt spid="8509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50948">
                                            <p:txEl>
                                              <p:pRg st="2" end="2"/>
                                            </p:txEl>
                                          </p:spTgt>
                                        </p:tgtEl>
                                        <p:attrNameLst>
                                          <p:attrName>style.visibility</p:attrName>
                                        </p:attrNameLst>
                                      </p:cBhvr>
                                      <p:to>
                                        <p:strVal val="visible"/>
                                      </p:to>
                                    </p:set>
                                    <p:animEffect transition="in" filter="strips(downRight)">
                                      <p:cBhvr>
                                        <p:cTn id="17" dur="500"/>
                                        <p:tgtEl>
                                          <p:spTgt spid="8509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50948">
                                            <p:txEl>
                                              <p:pRg st="3" end="3"/>
                                            </p:txEl>
                                          </p:spTgt>
                                        </p:tgtEl>
                                        <p:attrNameLst>
                                          <p:attrName>style.visibility</p:attrName>
                                        </p:attrNameLst>
                                      </p:cBhvr>
                                      <p:to>
                                        <p:strVal val="visible"/>
                                      </p:to>
                                    </p:set>
                                    <p:animEffect transition="in" filter="strips(downRight)">
                                      <p:cBhvr>
                                        <p:cTn id="22" dur="500"/>
                                        <p:tgtEl>
                                          <p:spTgt spid="8509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888088" y="5445224"/>
            <a:ext cx="3743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fr-FR" sz="2800" dirty="0"/>
              <a:t>执行无限循环的任务</a:t>
            </a:r>
            <a:r>
              <a:rPr kumimoji="1" lang="zh-CN" altLang="en-US" sz="2800" dirty="0"/>
              <a:t> </a:t>
            </a:r>
            <a:endParaRPr kumimoji="1" lang="zh-CN" altLang="en-US" sz="2800" dirty="0"/>
          </a:p>
        </p:txBody>
      </p:sp>
      <p:sp>
        <p:nvSpPr>
          <p:cNvPr id="68611" name="Text Box 5"/>
          <p:cNvSpPr txBox="1">
            <a:spLocks noChangeArrowheads="1"/>
          </p:cNvSpPr>
          <p:nvPr/>
        </p:nvSpPr>
        <p:spPr bwMode="auto">
          <a:xfrm>
            <a:off x="47328" y="620688"/>
            <a:ext cx="6768752" cy="58345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FontTx/>
              <a:buNone/>
            </a:pPr>
            <a:r>
              <a:rPr lang="fr-FR" altLang="zh-CN" sz="2000" dirty="0"/>
              <a:t>void YourTask(void *pdata)</a:t>
            </a:r>
            <a:endParaRPr lang="fr-FR" altLang="zh-CN" sz="2000" dirty="0"/>
          </a:p>
          <a:p>
            <a:pPr eaLnBrk="1" hangingPunct="1">
              <a:lnSpc>
                <a:spcPct val="110000"/>
              </a:lnSpc>
              <a:spcBef>
                <a:spcPct val="0"/>
              </a:spcBef>
              <a:buClrTx/>
              <a:buFontTx/>
              <a:buNone/>
            </a:pPr>
            <a:r>
              <a:rPr lang="fr-FR" altLang="zh-CN" sz="2000" dirty="0"/>
              <a:t>{</a:t>
            </a:r>
            <a:endParaRPr lang="fr-FR" altLang="zh-CN" sz="2000" dirty="0"/>
          </a:p>
          <a:p>
            <a:pPr eaLnBrk="1" hangingPunct="1">
              <a:lnSpc>
                <a:spcPct val="110000"/>
              </a:lnSpc>
              <a:spcBef>
                <a:spcPct val="0"/>
              </a:spcBef>
              <a:buClrTx/>
              <a:buFontTx/>
              <a:buNone/>
            </a:pPr>
            <a:r>
              <a:rPr lang="fr-FR" altLang="zh-CN" sz="2000" dirty="0"/>
              <a:t>	</a:t>
            </a:r>
            <a:r>
              <a:rPr lang="zh-CN" altLang="fr-FR" sz="2000" dirty="0"/>
              <a:t>任务初始化代码；</a:t>
            </a:r>
            <a:endParaRPr lang="zh-CN" altLang="fr-FR" sz="2000" dirty="0"/>
          </a:p>
          <a:p>
            <a:pPr eaLnBrk="1" hangingPunct="1">
              <a:lnSpc>
                <a:spcPct val="110000"/>
              </a:lnSpc>
              <a:spcBef>
                <a:spcPct val="0"/>
              </a:spcBef>
              <a:buClrTx/>
              <a:buFontTx/>
              <a:buNone/>
            </a:pPr>
            <a:r>
              <a:rPr lang="zh-CN" altLang="fr-FR" sz="2000" dirty="0"/>
              <a:t>	</a:t>
            </a:r>
            <a:r>
              <a:rPr lang="fr-FR" altLang="zh-CN" sz="2000" dirty="0"/>
              <a:t>for( </a:t>
            </a:r>
            <a:r>
              <a:rPr lang="zh-CN" altLang="fr-FR" sz="2000" dirty="0"/>
              <a:t>； ；</a:t>
            </a:r>
            <a:r>
              <a:rPr lang="fr-FR" altLang="zh-CN" sz="2000" dirty="0"/>
              <a:t>) {</a:t>
            </a:r>
            <a:endParaRPr lang="fr-FR" altLang="zh-CN" sz="2000" dirty="0"/>
          </a:p>
          <a:p>
            <a:pPr eaLnBrk="1" hangingPunct="1">
              <a:lnSpc>
                <a:spcPct val="110000"/>
              </a:lnSpc>
              <a:spcBef>
                <a:spcPct val="0"/>
              </a:spcBef>
              <a:buClrTx/>
              <a:buFontTx/>
              <a:buNone/>
            </a:pPr>
            <a:r>
              <a:rPr lang="fr-FR" altLang="zh-CN" sz="2000" dirty="0"/>
              <a:t>	</a:t>
            </a:r>
            <a:r>
              <a:rPr lang="zh-CN" altLang="fr-FR" sz="2000" dirty="0"/>
              <a:t>用户代码；</a:t>
            </a:r>
            <a:endParaRPr lang="zh-CN" altLang="fr-FR" sz="2000" dirty="0"/>
          </a:p>
          <a:p>
            <a:pPr eaLnBrk="1" hangingPunct="1">
              <a:lnSpc>
                <a:spcPct val="110000"/>
              </a:lnSpc>
              <a:spcBef>
                <a:spcPct val="0"/>
              </a:spcBef>
              <a:buClrTx/>
              <a:buFontTx/>
              <a:buNone/>
            </a:pPr>
            <a:r>
              <a:rPr lang="fr-FR" altLang="zh-CN" sz="2000" dirty="0"/>
              <a:t>/*	</a:t>
            </a:r>
            <a:r>
              <a:rPr lang="zh-CN" altLang="fr-FR" sz="2000" dirty="0"/>
              <a:t>调用</a:t>
            </a:r>
            <a:r>
              <a:rPr lang="fr-FR" altLang="zh-CN" sz="2000" dirty="0"/>
              <a:t>μC/OS-II</a:t>
            </a:r>
            <a:r>
              <a:rPr lang="zh-CN" altLang="fr-FR" sz="2000" dirty="0"/>
              <a:t>的功能函数，如下列函数之一*</a:t>
            </a:r>
            <a:r>
              <a:rPr lang="fr-FR" altLang="zh-CN" sz="2000" dirty="0"/>
              <a:t>/</a:t>
            </a:r>
            <a:endParaRPr lang="fr-FR" altLang="zh-CN" sz="2000" dirty="0"/>
          </a:p>
          <a:p>
            <a:pPr eaLnBrk="1" hangingPunct="1">
              <a:lnSpc>
                <a:spcPct val="110000"/>
              </a:lnSpc>
              <a:spcBef>
                <a:spcPct val="0"/>
              </a:spcBef>
              <a:buClrTx/>
              <a:buFontTx/>
              <a:buNone/>
            </a:pPr>
            <a:r>
              <a:rPr lang="fr-FR" altLang="zh-CN" sz="2000" dirty="0"/>
              <a:t>	OSMboxPend() </a:t>
            </a:r>
            <a:r>
              <a:rPr lang="zh-CN" altLang="fr-FR" sz="2000" dirty="0"/>
              <a:t>；</a:t>
            </a:r>
            <a:endParaRPr lang="zh-CN" altLang="fr-FR" sz="2000" dirty="0"/>
          </a:p>
          <a:p>
            <a:pPr eaLnBrk="1" hangingPunct="1">
              <a:lnSpc>
                <a:spcPct val="110000"/>
              </a:lnSpc>
              <a:spcBef>
                <a:spcPct val="0"/>
              </a:spcBef>
              <a:buClrTx/>
              <a:buFontTx/>
              <a:buNone/>
            </a:pPr>
            <a:r>
              <a:rPr lang="zh-CN" altLang="fr-FR" sz="2000" dirty="0"/>
              <a:t>	</a:t>
            </a:r>
            <a:r>
              <a:rPr lang="fr-FR" altLang="zh-CN" sz="2000" dirty="0"/>
              <a:t>OSQPend() </a:t>
            </a:r>
            <a:r>
              <a:rPr lang="zh-CN" altLang="fr-FR" sz="2000" dirty="0"/>
              <a:t>；</a:t>
            </a:r>
            <a:endParaRPr lang="zh-CN" altLang="fr-FR" sz="2000" dirty="0"/>
          </a:p>
          <a:p>
            <a:pPr eaLnBrk="1" hangingPunct="1">
              <a:lnSpc>
                <a:spcPct val="110000"/>
              </a:lnSpc>
              <a:spcBef>
                <a:spcPct val="0"/>
              </a:spcBef>
              <a:buClrTx/>
              <a:buFontTx/>
              <a:buNone/>
            </a:pPr>
            <a:r>
              <a:rPr lang="zh-CN" altLang="fr-FR" sz="2000" dirty="0"/>
              <a:t>	</a:t>
            </a:r>
            <a:r>
              <a:rPr lang="fr-FR" altLang="zh-CN" sz="2000" dirty="0"/>
              <a:t>OSSemPend() </a:t>
            </a:r>
            <a:r>
              <a:rPr lang="zh-CN" altLang="fr-FR" sz="2000" dirty="0"/>
              <a:t>；</a:t>
            </a:r>
            <a:endParaRPr lang="zh-CN" altLang="fr-FR" sz="2000" dirty="0"/>
          </a:p>
          <a:p>
            <a:pPr eaLnBrk="1" hangingPunct="1">
              <a:lnSpc>
                <a:spcPct val="110000"/>
              </a:lnSpc>
              <a:spcBef>
                <a:spcPct val="0"/>
              </a:spcBef>
              <a:buClrTx/>
              <a:buFontTx/>
              <a:buNone/>
            </a:pPr>
            <a:r>
              <a:rPr lang="fr-FR" altLang="zh-CN" sz="2000" dirty="0"/>
              <a:t>	OSFlagPend() </a:t>
            </a:r>
            <a:r>
              <a:rPr lang="zh-CN" altLang="fr-FR" sz="2000" dirty="0"/>
              <a:t>；</a:t>
            </a:r>
            <a:endParaRPr lang="zh-CN" altLang="fr-FR" sz="2000" dirty="0"/>
          </a:p>
          <a:p>
            <a:pPr eaLnBrk="1" hangingPunct="1">
              <a:lnSpc>
                <a:spcPct val="110000"/>
              </a:lnSpc>
              <a:spcBef>
                <a:spcPct val="0"/>
              </a:spcBef>
              <a:buClrTx/>
              <a:buFontTx/>
              <a:buNone/>
            </a:pPr>
            <a:r>
              <a:rPr lang="fr-FR" altLang="zh-CN" sz="2000" dirty="0"/>
              <a:t>	OSTaskSuspend(OS_PRIO_SELF) </a:t>
            </a:r>
            <a:r>
              <a:rPr lang="zh-CN" altLang="fr-FR" sz="2000" dirty="0"/>
              <a:t>；</a:t>
            </a:r>
            <a:endParaRPr lang="zh-CN" altLang="fr-FR" sz="2000" dirty="0"/>
          </a:p>
          <a:p>
            <a:pPr eaLnBrk="1" hangingPunct="1">
              <a:lnSpc>
                <a:spcPct val="110000"/>
              </a:lnSpc>
              <a:spcBef>
                <a:spcPct val="0"/>
              </a:spcBef>
              <a:buClrTx/>
              <a:buFontTx/>
              <a:buNone/>
            </a:pPr>
            <a:r>
              <a:rPr lang="fr-FR" altLang="zh-CN" sz="2000" dirty="0"/>
              <a:t>	OSTimeDly() </a:t>
            </a:r>
            <a:r>
              <a:rPr lang="zh-CN" altLang="fr-FR" sz="2000" dirty="0"/>
              <a:t>；</a:t>
            </a:r>
            <a:endParaRPr lang="zh-CN" altLang="fr-FR" sz="2000" dirty="0"/>
          </a:p>
          <a:p>
            <a:pPr eaLnBrk="1" hangingPunct="1">
              <a:lnSpc>
                <a:spcPct val="110000"/>
              </a:lnSpc>
              <a:spcBef>
                <a:spcPct val="0"/>
              </a:spcBef>
              <a:buClrTx/>
              <a:buFontTx/>
              <a:buNone/>
            </a:pPr>
            <a:r>
              <a:rPr lang="fr-FR" altLang="zh-CN" sz="2000" dirty="0"/>
              <a:t>	OSTimeDlyHMSM() </a:t>
            </a:r>
            <a:r>
              <a:rPr lang="zh-CN" altLang="fr-FR" sz="2000" dirty="0"/>
              <a:t>；</a:t>
            </a:r>
            <a:endParaRPr lang="zh-CN" altLang="fr-FR" sz="2000" dirty="0"/>
          </a:p>
          <a:p>
            <a:pPr eaLnBrk="1" hangingPunct="1">
              <a:lnSpc>
                <a:spcPct val="110000"/>
              </a:lnSpc>
              <a:spcBef>
                <a:spcPct val="0"/>
              </a:spcBef>
              <a:buClrTx/>
              <a:buFontTx/>
              <a:buNone/>
            </a:pPr>
            <a:r>
              <a:rPr lang="fr-FR" altLang="zh-CN" sz="2000" dirty="0"/>
              <a:t>	…</a:t>
            </a:r>
            <a:endParaRPr lang="fr-FR" altLang="zh-CN" sz="2000" dirty="0"/>
          </a:p>
          <a:p>
            <a:pPr eaLnBrk="1" hangingPunct="1">
              <a:lnSpc>
                <a:spcPct val="110000"/>
              </a:lnSpc>
              <a:spcBef>
                <a:spcPct val="0"/>
              </a:spcBef>
              <a:buClrTx/>
              <a:buFontTx/>
              <a:buNone/>
            </a:pPr>
            <a:r>
              <a:rPr lang="fr-FR" altLang="zh-CN" sz="2000" dirty="0"/>
              <a:t>	</a:t>
            </a:r>
            <a:r>
              <a:rPr lang="zh-CN" altLang="fr-FR" sz="2000" dirty="0"/>
              <a:t>用户代码；</a:t>
            </a:r>
            <a:endParaRPr lang="zh-CN" altLang="fr-FR" sz="2000" dirty="0"/>
          </a:p>
          <a:p>
            <a:pPr eaLnBrk="1" hangingPunct="1">
              <a:lnSpc>
                <a:spcPct val="110000"/>
              </a:lnSpc>
              <a:spcBef>
                <a:spcPct val="0"/>
              </a:spcBef>
              <a:buClrTx/>
              <a:buFontTx/>
              <a:buNone/>
            </a:pPr>
            <a:r>
              <a:rPr lang="zh-CN" altLang="fr-FR" sz="2000" dirty="0"/>
              <a:t>	</a:t>
            </a:r>
            <a:r>
              <a:rPr lang="fr-FR" altLang="zh-CN" sz="2000" dirty="0"/>
              <a:t>}</a:t>
            </a:r>
            <a:endParaRPr lang="fr-FR" altLang="zh-CN" sz="2000" dirty="0"/>
          </a:p>
          <a:p>
            <a:pPr eaLnBrk="1" hangingPunct="1">
              <a:lnSpc>
                <a:spcPct val="110000"/>
              </a:lnSpc>
              <a:spcBef>
                <a:spcPct val="0"/>
              </a:spcBef>
              <a:buClrTx/>
              <a:buFontTx/>
              <a:buNone/>
            </a:pPr>
            <a:r>
              <a:rPr lang="fr-FR" altLang="zh-CN" sz="2000" dirty="0"/>
              <a:t>}</a:t>
            </a:r>
            <a:endParaRPr lang="en-US" altLang="zh-CN" sz="2000" dirty="0"/>
          </a:p>
        </p:txBody>
      </p:sp>
      <p:sp>
        <p:nvSpPr>
          <p:cNvPr id="2" name="灯片编号占位符 1"/>
          <p:cNvSpPr>
            <a:spLocks noGrp="1"/>
          </p:cNvSpPr>
          <p:nvPr>
            <p:ph type="sldNum" sz="quarter" idx="10"/>
          </p:nvPr>
        </p:nvSpPr>
        <p:spPr>
          <a:xfrm>
            <a:off x="1631950" y="6323013"/>
            <a:ext cx="971550" cy="457200"/>
          </a:xfrm>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60CED5C6-2515-4783-8131-E1C9509F1B42}"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Text Box 3"/>
          <p:cNvSpPr txBox="1">
            <a:spLocks noChangeArrowheads="1"/>
          </p:cNvSpPr>
          <p:nvPr/>
        </p:nvSpPr>
        <p:spPr bwMode="auto">
          <a:xfrm>
            <a:off x="6960096" y="1988840"/>
            <a:ext cx="5112568" cy="2647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fr-FR" altLang="zh-CN" b="0" dirty="0"/>
              <a:t>void YourTask(void *pdata)</a:t>
            </a:r>
            <a:endParaRPr lang="fr-FR" altLang="zh-CN" b="0" dirty="0"/>
          </a:p>
          <a:p>
            <a:pPr eaLnBrk="1" hangingPunct="1">
              <a:lnSpc>
                <a:spcPct val="140000"/>
              </a:lnSpc>
              <a:spcBef>
                <a:spcPct val="0"/>
              </a:spcBef>
              <a:buClrTx/>
              <a:buFontTx/>
              <a:buNone/>
            </a:pPr>
            <a:r>
              <a:rPr lang="fr-FR" altLang="zh-CN" b="0" dirty="0"/>
              <a:t>{</a:t>
            </a:r>
            <a:endParaRPr lang="fr-FR" altLang="zh-CN" b="0" dirty="0"/>
          </a:p>
          <a:p>
            <a:pPr eaLnBrk="1" hangingPunct="1">
              <a:lnSpc>
                <a:spcPct val="140000"/>
              </a:lnSpc>
              <a:spcBef>
                <a:spcPct val="0"/>
              </a:spcBef>
              <a:buClrTx/>
              <a:buFontTx/>
              <a:buNone/>
            </a:pPr>
            <a:r>
              <a:rPr lang="fr-FR" altLang="zh-CN" b="0" dirty="0"/>
              <a:t>	</a:t>
            </a:r>
            <a:r>
              <a:rPr lang="zh-CN" altLang="fr-FR" b="0" dirty="0"/>
              <a:t>用户代码；</a:t>
            </a:r>
            <a:endParaRPr lang="zh-CN" altLang="fr-FR" b="0" dirty="0"/>
          </a:p>
          <a:p>
            <a:pPr eaLnBrk="1" hangingPunct="1">
              <a:lnSpc>
                <a:spcPct val="140000"/>
              </a:lnSpc>
              <a:spcBef>
                <a:spcPct val="0"/>
              </a:spcBef>
              <a:buClrTx/>
              <a:buFontTx/>
              <a:buNone/>
            </a:pPr>
            <a:r>
              <a:rPr lang="fr-FR" altLang="zh-CN" b="0" dirty="0"/>
              <a:t>	OSTaskDel(OS_PRIO_SELF) </a:t>
            </a:r>
            <a:r>
              <a:rPr lang="zh-CN" altLang="fr-FR" b="0" dirty="0"/>
              <a:t>；</a:t>
            </a:r>
            <a:endParaRPr lang="zh-CN" altLang="fr-FR" b="0" dirty="0"/>
          </a:p>
          <a:p>
            <a:pPr eaLnBrk="1" hangingPunct="1">
              <a:lnSpc>
                <a:spcPct val="140000"/>
              </a:lnSpc>
              <a:spcBef>
                <a:spcPct val="0"/>
              </a:spcBef>
              <a:buClrTx/>
              <a:buFontTx/>
              <a:buNone/>
            </a:pPr>
            <a:r>
              <a:rPr lang="fr-FR" altLang="zh-CN" b="0" dirty="0"/>
              <a:t>}</a:t>
            </a:r>
            <a:r>
              <a:rPr lang="en-US" altLang="zh-CN" b="0" dirty="0"/>
              <a:t> </a:t>
            </a:r>
            <a:endParaRPr lang="en-US" altLang="zh-CN" b="0" dirty="0"/>
          </a:p>
        </p:txBody>
      </p:sp>
      <p:sp>
        <p:nvSpPr>
          <p:cNvPr id="4" name="Rectangle 2"/>
          <p:cNvSpPr>
            <a:spLocks noChangeArrowheads="1"/>
          </p:cNvSpPr>
          <p:nvPr/>
        </p:nvSpPr>
        <p:spPr bwMode="auto">
          <a:xfrm>
            <a:off x="6960096" y="1052736"/>
            <a:ext cx="45833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fr-FR" sz="2800" dirty="0"/>
              <a:t>执行一次后自我删除的任务</a:t>
            </a:r>
            <a:r>
              <a:rPr kumimoji="1" lang="zh-CN" altLang="en-US" sz="2800" dirty="0"/>
              <a:t> </a:t>
            </a:r>
            <a:endParaRPr kumimoji="1" lang="zh-CN" altLang="en-US" sz="2800" dirty="0"/>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3"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Text Box 4"/>
          <p:cNvSpPr txBox="1">
            <a:spLocks noChangeArrowheads="1"/>
          </p:cNvSpPr>
          <p:nvPr/>
        </p:nvSpPr>
        <p:spPr bwMode="auto">
          <a:xfrm>
            <a:off x="551384" y="1557339"/>
            <a:ext cx="11449272" cy="332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0000"/>
              </a:spcBef>
              <a:buClrTx/>
              <a:buSzPct val="125000"/>
              <a:buFontTx/>
              <a:buBlip>
                <a:blip r:embed="rId1"/>
              </a:buBlip>
            </a:pPr>
            <a:r>
              <a:rPr lang="en-US" altLang="zh-CN" b="0" dirty="0">
                <a:sym typeface="Symbol" panose="05050102010706020507" pitchFamily="18" charset="2"/>
              </a:rPr>
              <a:t></a:t>
            </a:r>
            <a:r>
              <a:rPr lang="fr-FR" altLang="zh-CN" b="0" dirty="0"/>
              <a:t>C/OS-II</a:t>
            </a:r>
            <a:r>
              <a:rPr lang="zh-CN" altLang="fr-FR" b="0" dirty="0"/>
              <a:t>可以管理多达</a:t>
            </a:r>
            <a:r>
              <a:rPr lang="fr-FR" altLang="zh-CN" b="0" dirty="0"/>
              <a:t>64</a:t>
            </a:r>
            <a:r>
              <a:rPr lang="zh-CN" altLang="fr-FR" b="0" dirty="0"/>
              <a:t>个任务。</a:t>
            </a:r>
            <a:endParaRPr lang="zh-CN" altLang="en-US" b="0" dirty="0"/>
          </a:p>
          <a:p>
            <a:pPr eaLnBrk="1" hangingPunct="1">
              <a:lnSpc>
                <a:spcPct val="145000"/>
              </a:lnSpc>
              <a:spcBef>
                <a:spcPct val="50000"/>
              </a:spcBef>
              <a:buClrTx/>
              <a:buSzPct val="125000"/>
              <a:buFontTx/>
              <a:buBlip>
                <a:blip r:embed="rId1"/>
              </a:buBlip>
            </a:pPr>
            <a:r>
              <a:rPr lang="zh-CN" altLang="en-US" b="0" dirty="0">
                <a:sym typeface="Symbol" panose="05050102010706020507" pitchFamily="18" charset="2"/>
              </a:rPr>
              <a:t></a:t>
            </a:r>
            <a:r>
              <a:rPr lang="fr-FR" altLang="zh-CN" b="0" dirty="0"/>
              <a:t>C/OS-II</a:t>
            </a:r>
            <a:r>
              <a:rPr lang="zh-CN" altLang="fr-FR" b="0" dirty="0"/>
              <a:t>使用了</a:t>
            </a:r>
            <a:r>
              <a:rPr lang="fr-FR" altLang="zh-CN" b="0" dirty="0"/>
              <a:t>2</a:t>
            </a:r>
            <a:r>
              <a:rPr lang="zh-CN" altLang="fr-FR" b="0" dirty="0"/>
              <a:t>个优先级别：</a:t>
            </a:r>
            <a:r>
              <a:rPr lang="fr-FR" altLang="zh-CN" b="0" dirty="0"/>
              <a:t>OS_LOWEST_PRIO(</a:t>
            </a:r>
            <a:r>
              <a:rPr lang="zh-CN" altLang="fr-FR" b="0" dirty="0"/>
              <a:t>空闲任务</a:t>
            </a:r>
            <a:r>
              <a:rPr lang="fr-FR" altLang="zh-CN" b="0" dirty="0"/>
              <a:t>)</a:t>
            </a:r>
            <a:r>
              <a:rPr lang="zh-CN" altLang="fr-FR" b="0" dirty="0"/>
              <a:t>和</a:t>
            </a:r>
            <a:r>
              <a:rPr lang="fr-FR" altLang="zh-CN" b="0" dirty="0"/>
              <a:t>OS_LOWEST_PRIO-1(</a:t>
            </a:r>
            <a:r>
              <a:rPr lang="zh-CN" altLang="fr-FR" b="0" dirty="0"/>
              <a:t>统计任务</a:t>
            </a:r>
            <a:r>
              <a:rPr lang="fr-FR" altLang="zh-CN" b="0" dirty="0"/>
              <a:t>)</a:t>
            </a:r>
            <a:r>
              <a:rPr lang="zh-CN" altLang="fr-FR" b="0" dirty="0"/>
              <a:t>。</a:t>
            </a:r>
            <a:endParaRPr lang="zh-CN" altLang="fr-FR" b="0" dirty="0"/>
          </a:p>
          <a:p>
            <a:pPr eaLnBrk="1" hangingPunct="1">
              <a:lnSpc>
                <a:spcPct val="145000"/>
              </a:lnSpc>
              <a:spcBef>
                <a:spcPct val="50000"/>
              </a:spcBef>
              <a:buClrTx/>
              <a:buSzPct val="125000"/>
              <a:buFontTx/>
              <a:buBlip>
                <a:blip r:embed="rId1"/>
              </a:buBlip>
            </a:pPr>
            <a:r>
              <a:rPr lang="zh-CN" altLang="fr-FR" b="0" dirty="0"/>
              <a:t>必须给每个任务赋予不同的优先级，优先级号可以为</a:t>
            </a:r>
            <a:r>
              <a:rPr lang="fr-FR" altLang="zh-CN" b="0" dirty="0"/>
              <a:t>0</a:t>
            </a:r>
            <a:r>
              <a:rPr lang="zh-CN" altLang="fr-FR" b="0" dirty="0"/>
              <a:t>～</a:t>
            </a:r>
            <a:r>
              <a:rPr lang="fr-FR" altLang="zh-CN" b="0" dirty="0"/>
              <a:t>OS_LOWEST_PRIO-2</a:t>
            </a:r>
            <a:r>
              <a:rPr lang="zh-CN" altLang="fr-FR" b="0" dirty="0"/>
              <a:t>。</a:t>
            </a:r>
            <a:endParaRPr lang="zh-CN" altLang="fr-FR" b="0" dirty="0"/>
          </a:p>
          <a:p>
            <a:pPr eaLnBrk="1" hangingPunct="1">
              <a:lnSpc>
                <a:spcPct val="145000"/>
              </a:lnSpc>
              <a:spcBef>
                <a:spcPct val="50000"/>
              </a:spcBef>
              <a:buClrTx/>
              <a:buSzPct val="125000"/>
              <a:buFontTx/>
              <a:buBlip>
                <a:blip r:embed="rId1"/>
              </a:buBlip>
            </a:pPr>
            <a:r>
              <a:rPr lang="zh-CN" altLang="fr-FR" b="0" dirty="0"/>
              <a:t>优先级号越低，任务的优先级越高。</a:t>
            </a:r>
            <a:endParaRPr lang="zh-CN" altLang="en-US" b="0" dirty="0"/>
          </a:p>
        </p:txBody>
      </p:sp>
      <p:sp>
        <p:nvSpPr>
          <p:cNvPr id="706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74D4461-A55D-4BD1-9AF7-93F3FCC9842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54020">
                                            <p:txEl>
                                              <p:pRg st="0" end="0"/>
                                            </p:txEl>
                                          </p:spTgt>
                                        </p:tgtEl>
                                        <p:attrNameLst>
                                          <p:attrName>style.visibility</p:attrName>
                                        </p:attrNameLst>
                                      </p:cBhvr>
                                      <p:to>
                                        <p:strVal val="visible"/>
                                      </p:to>
                                    </p:set>
                                    <p:animEffect transition="in" filter="strips(downRight)">
                                      <p:cBhvr>
                                        <p:cTn id="7" dur="500"/>
                                        <p:tgtEl>
                                          <p:spTgt spid="8540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54020">
                                            <p:txEl>
                                              <p:pRg st="1" end="1"/>
                                            </p:txEl>
                                          </p:spTgt>
                                        </p:tgtEl>
                                        <p:attrNameLst>
                                          <p:attrName>style.visibility</p:attrName>
                                        </p:attrNameLst>
                                      </p:cBhvr>
                                      <p:to>
                                        <p:strVal val="visible"/>
                                      </p:to>
                                    </p:set>
                                    <p:animEffect transition="in" filter="strips(downRight)">
                                      <p:cBhvr>
                                        <p:cTn id="12" dur="500"/>
                                        <p:tgtEl>
                                          <p:spTgt spid="8540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54020">
                                            <p:txEl>
                                              <p:pRg st="2" end="2"/>
                                            </p:txEl>
                                          </p:spTgt>
                                        </p:tgtEl>
                                        <p:attrNameLst>
                                          <p:attrName>style.visibility</p:attrName>
                                        </p:attrNameLst>
                                      </p:cBhvr>
                                      <p:to>
                                        <p:strVal val="visible"/>
                                      </p:to>
                                    </p:set>
                                    <p:animEffect transition="in" filter="strips(downRight)">
                                      <p:cBhvr>
                                        <p:cTn id="17" dur="500"/>
                                        <p:tgtEl>
                                          <p:spTgt spid="8540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54020">
                                            <p:txEl>
                                              <p:pRg st="3" end="3"/>
                                            </p:txEl>
                                          </p:spTgt>
                                        </p:tgtEl>
                                        <p:attrNameLst>
                                          <p:attrName>style.visibility</p:attrName>
                                        </p:attrNameLst>
                                      </p:cBhvr>
                                      <p:to>
                                        <p:strVal val="visible"/>
                                      </p:to>
                                    </p:set>
                                    <p:animEffect transition="in" filter="strips(downRight)">
                                      <p:cBhvr>
                                        <p:cTn id="22" dur="500"/>
                                        <p:tgtEl>
                                          <p:spTgt spid="8540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88802" y="831956"/>
            <a:ext cx="7543800"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3.3 </a:t>
            </a:r>
            <a:r>
              <a:rPr lang="zh-CN" altLang="en-US" b="0" dirty="0">
                <a:latin typeface="Times New Roman" panose="02020603050405020304" pitchFamily="18" charset="0"/>
                <a:ea typeface="+mn-ea"/>
                <a:cs typeface="Times New Roman" panose="02020603050405020304" pitchFamily="18" charset="0"/>
              </a:rPr>
              <a:t>任务控制块</a:t>
            </a:r>
            <a:r>
              <a:rPr lang="fr-FR" altLang="zh-CN" b="0" dirty="0">
                <a:latin typeface="Times New Roman" panose="02020603050405020304" pitchFamily="18" charset="0"/>
                <a:ea typeface="+mn-ea"/>
                <a:cs typeface="Times New Roman" panose="02020603050405020304" pitchFamily="18" charset="0"/>
              </a:rPr>
              <a:t>OS_TCB</a:t>
            </a:r>
            <a:r>
              <a:rPr lang="en-US" altLang="zh-CN" b="0" dirty="0">
                <a:latin typeface="Times New Roman" panose="02020603050405020304" pitchFamily="18" charset="0"/>
                <a:ea typeface="+mn-ea"/>
                <a:cs typeface="Times New Roman" panose="02020603050405020304" pitchFamily="18" charset="0"/>
              </a:rPr>
              <a:t> </a:t>
            </a:r>
            <a:endParaRPr lang="en-US" altLang="zh-CN" b="0" dirty="0">
              <a:latin typeface="Times New Roman" panose="02020603050405020304" pitchFamily="18" charset="0"/>
              <a:ea typeface="+mn-ea"/>
              <a:cs typeface="Times New Roman" panose="02020603050405020304" pitchFamily="18" charset="0"/>
            </a:endParaRPr>
          </a:p>
        </p:txBody>
      </p:sp>
      <p:sp>
        <p:nvSpPr>
          <p:cNvPr id="856068" name="Text Box 4"/>
          <p:cNvSpPr txBox="1">
            <a:spLocks noChangeArrowheads="1"/>
          </p:cNvSpPr>
          <p:nvPr/>
        </p:nvSpPr>
        <p:spPr bwMode="auto">
          <a:xfrm>
            <a:off x="263352" y="1902989"/>
            <a:ext cx="11665296"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en-US" b="0" dirty="0"/>
              <a:t>任务控制块</a:t>
            </a:r>
            <a:r>
              <a:rPr lang="fr-FR" altLang="zh-CN" b="0" dirty="0"/>
              <a:t>TCB</a:t>
            </a:r>
            <a:r>
              <a:rPr lang="zh-CN" altLang="fr-FR" b="0" dirty="0"/>
              <a:t>（</a:t>
            </a:r>
            <a:r>
              <a:rPr lang="fr-FR" altLang="zh-CN" b="0" dirty="0"/>
              <a:t>Task Control Blocks</a:t>
            </a:r>
            <a:r>
              <a:rPr lang="zh-CN" altLang="fr-FR" b="0" dirty="0"/>
              <a:t>）</a:t>
            </a:r>
            <a:r>
              <a:rPr lang="zh-CN" altLang="en-US" b="0" dirty="0"/>
              <a:t>是一个数据结构</a:t>
            </a:r>
            <a:r>
              <a:rPr lang="zh-CN" altLang="fr-FR" b="0" dirty="0"/>
              <a:t>（</a:t>
            </a:r>
            <a:r>
              <a:rPr lang="fr-FR" altLang="zh-CN" dirty="0">
                <a:solidFill>
                  <a:srgbClr val="FF0000"/>
                </a:solidFill>
              </a:rPr>
              <a:t>OS_TCB</a:t>
            </a:r>
            <a:r>
              <a:rPr lang="zh-CN" altLang="fr-FR" b="0" dirty="0"/>
              <a:t>），</a:t>
            </a:r>
            <a:r>
              <a:rPr lang="zh-CN" altLang="en-US" b="0" dirty="0"/>
              <a:t>全部存放在</a:t>
            </a:r>
            <a:r>
              <a:rPr lang="fr-FR" altLang="zh-CN" b="0" dirty="0"/>
              <a:t>RAM</a:t>
            </a:r>
            <a:r>
              <a:rPr lang="zh-CN" altLang="en-US" b="0" dirty="0"/>
              <a:t>中，使得 </a:t>
            </a:r>
            <a:r>
              <a:rPr lang="zh-CN" altLang="en-US" b="0" dirty="0">
                <a:sym typeface="Symbol" panose="05050102010706020507" pitchFamily="18" charset="2"/>
              </a:rPr>
              <a:t></a:t>
            </a:r>
            <a:r>
              <a:rPr lang="fr-FR" altLang="zh-CN" b="0" dirty="0"/>
              <a:t>C/OS-II</a:t>
            </a:r>
            <a:r>
              <a:rPr lang="zh-CN" altLang="fr-FR" b="0" dirty="0"/>
              <a:t>实现对任务的管理。</a:t>
            </a:r>
            <a:endParaRPr lang="zh-CN" altLang="en-US" b="0" dirty="0"/>
          </a:p>
        </p:txBody>
      </p:sp>
      <p:sp>
        <p:nvSpPr>
          <p:cNvPr id="856069" name="Text Box 5"/>
          <p:cNvSpPr txBox="1">
            <a:spLocks noChangeArrowheads="1"/>
          </p:cNvSpPr>
          <p:nvPr/>
        </p:nvSpPr>
        <p:spPr bwMode="auto">
          <a:xfrm>
            <a:off x="683284" y="3429000"/>
            <a:ext cx="10873207" cy="2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5000"/>
              </a:spcBef>
              <a:buClr>
                <a:srgbClr val="CCFF66"/>
              </a:buClr>
              <a:buFont typeface="Wingdings" panose="05000000000000000000" pitchFamily="2" charset="2"/>
              <a:buChar char="l"/>
            </a:pPr>
            <a:r>
              <a:rPr lang="zh-CN" altLang="en-US" b="0" dirty="0"/>
              <a:t>在创建任务时，该任务的</a:t>
            </a:r>
            <a:r>
              <a:rPr lang="en-US" altLang="zh-CN" b="0" dirty="0"/>
              <a:t>TCB</a:t>
            </a:r>
            <a:r>
              <a:rPr lang="zh-CN" altLang="en-US" b="0" dirty="0"/>
              <a:t>被赋值；</a:t>
            </a:r>
            <a:endParaRPr lang="zh-CN" altLang="en-US" b="0" dirty="0"/>
          </a:p>
          <a:p>
            <a:pPr eaLnBrk="1" hangingPunct="1">
              <a:lnSpc>
                <a:spcPct val="110000"/>
              </a:lnSpc>
              <a:spcBef>
                <a:spcPct val="15000"/>
              </a:spcBef>
              <a:buClr>
                <a:srgbClr val="CCFF66"/>
              </a:buClr>
              <a:buFont typeface="Wingdings" panose="05000000000000000000" pitchFamily="2" charset="2"/>
              <a:buChar char="l"/>
            </a:pPr>
            <a:r>
              <a:rPr lang="zh-CN" altLang="en-US" dirty="0">
                <a:solidFill>
                  <a:srgbClr val="FF0000"/>
                </a:solidFill>
              </a:rPr>
              <a:t>当任务的</a:t>
            </a:r>
            <a:r>
              <a:rPr lang="en-US" altLang="zh-CN" dirty="0">
                <a:solidFill>
                  <a:srgbClr val="FF0000"/>
                </a:solidFill>
              </a:rPr>
              <a:t>CPU</a:t>
            </a:r>
            <a:r>
              <a:rPr lang="zh-CN" altLang="en-US" dirty="0">
                <a:solidFill>
                  <a:srgbClr val="FF0000"/>
                </a:solidFill>
              </a:rPr>
              <a:t>使用权被剥夺时，</a:t>
            </a:r>
            <a:r>
              <a:rPr lang="zh-CN" altLang="en-US" dirty="0">
                <a:solidFill>
                  <a:srgbClr val="FF0000"/>
                </a:solidFill>
                <a:sym typeface="Symbol" panose="05050102010706020507" pitchFamily="18" charset="2"/>
              </a:rPr>
              <a:t></a:t>
            </a:r>
            <a:r>
              <a:rPr lang="fr-FR" altLang="zh-CN" dirty="0">
                <a:solidFill>
                  <a:srgbClr val="FF0000"/>
                </a:solidFill>
              </a:rPr>
              <a:t>C/OS-II</a:t>
            </a:r>
            <a:r>
              <a:rPr lang="zh-CN" altLang="fr-FR" dirty="0">
                <a:solidFill>
                  <a:srgbClr val="FF0000"/>
                </a:solidFill>
              </a:rPr>
              <a:t>用</a:t>
            </a:r>
            <a:r>
              <a:rPr lang="fr-FR" altLang="zh-CN" dirty="0">
                <a:solidFill>
                  <a:srgbClr val="FF0000"/>
                </a:solidFill>
              </a:rPr>
              <a:t>OS_TCB</a:t>
            </a:r>
            <a:r>
              <a:rPr lang="zh-CN" altLang="fr-FR" dirty="0">
                <a:solidFill>
                  <a:srgbClr val="FF0000"/>
                </a:solidFill>
              </a:rPr>
              <a:t>来保存该任务的状态（即当前</a:t>
            </a:r>
            <a:r>
              <a:rPr lang="fr-FR" altLang="zh-CN" dirty="0">
                <a:solidFill>
                  <a:srgbClr val="FF0000"/>
                </a:solidFill>
              </a:rPr>
              <a:t>CPU</a:t>
            </a:r>
            <a:r>
              <a:rPr lang="zh-CN" altLang="fr-FR" dirty="0">
                <a:solidFill>
                  <a:srgbClr val="FF0000"/>
                </a:solidFill>
              </a:rPr>
              <a:t>寄存器的值）；</a:t>
            </a:r>
            <a:endParaRPr lang="zh-CN" altLang="fr-FR" dirty="0">
              <a:solidFill>
                <a:srgbClr val="FF0000"/>
              </a:solidFill>
            </a:endParaRPr>
          </a:p>
          <a:p>
            <a:pPr eaLnBrk="1" hangingPunct="1">
              <a:lnSpc>
                <a:spcPct val="110000"/>
              </a:lnSpc>
              <a:spcBef>
                <a:spcPct val="15000"/>
              </a:spcBef>
              <a:buClr>
                <a:srgbClr val="CCFF66"/>
              </a:buClr>
              <a:buFont typeface="Wingdings" panose="05000000000000000000" pitchFamily="2" charset="2"/>
              <a:buChar char="l"/>
            </a:pPr>
            <a:r>
              <a:rPr lang="zh-CN" altLang="fr-FR" b="0" dirty="0"/>
              <a:t>当任务再次被调度、重新得到</a:t>
            </a:r>
            <a:r>
              <a:rPr lang="fr-FR" altLang="zh-CN" b="0" dirty="0"/>
              <a:t>CPU</a:t>
            </a:r>
            <a:r>
              <a:rPr lang="zh-CN" altLang="fr-FR" b="0" dirty="0"/>
              <a:t>使用权时，能够从任务控制块中恢复该任务的执行状态，确保任务从当时被中断的那一点继续执行</a:t>
            </a:r>
            <a:r>
              <a:rPr lang="zh-CN" altLang="en-US" b="0" dirty="0"/>
              <a:t>。</a:t>
            </a:r>
            <a:endParaRPr lang="zh-CN" altLang="en-US" b="0" dirty="0"/>
          </a:p>
        </p:txBody>
      </p:sp>
      <p:sp>
        <p:nvSpPr>
          <p:cNvPr id="7168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6A2889E-FA5A-46F7-86D7-ADC20F7BF38E}"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56068">
                                            <p:txEl>
                                              <p:pRg st="0" end="0"/>
                                            </p:txEl>
                                          </p:spTgt>
                                        </p:tgtEl>
                                        <p:attrNameLst>
                                          <p:attrName>style.visibility</p:attrName>
                                        </p:attrNameLst>
                                      </p:cBhvr>
                                      <p:to>
                                        <p:strVal val="visible"/>
                                      </p:to>
                                    </p:set>
                                    <p:animEffect transition="in" filter="strips(downRight)">
                                      <p:cBhvr>
                                        <p:cTn id="7" dur="500"/>
                                        <p:tgtEl>
                                          <p:spTgt spid="8560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56069"/>
                                        </p:tgtEl>
                                        <p:attrNameLst>
                                          <p:attrName>style.visibility</p:attrName>
                                        </p:attrNameLst>
                                      </p:cBhvr>
                                      <p:to>
                                        <p:strVal val="visible"/>
                                      </p:to>
                                    </p:set>
                                    <p:animEffect transition="in" filter="dissolve">
                                      <p:cBhvr>
                                        <p:cTn id="12" dur="500"/>
                                        <p:tgtEl>
                                          <p:spTgt spid="85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Rot="1" noChangeArrowheads="1"/>
          </p:cNvSpPr>
          <p:nvPr/>
        </p:nvSpPr>
        <p:spPr bwMode="auto">
          <a:xfrm>
            <a:off x="-32279" y="1682751"/>
            <a:ext cx="23838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dirty="0"/>
              <a:t>任务控制块结构</a:t>
            </a:r>
            <a:endParaRPr lang="zh-CN" altLang="en-US" sz="2000" dirty="0"/>
          </a:p>
        </p:txBody>
      </p:sp>
      <p:sp>
        <p:nvSpPr>
          <p:cNvPr id="72707" name="Rectangle 6"/>
          <p:cNvSpPr>
            <a:spLocks noChangeArrowheads="1"/>
          </p:cNvSpPr>
          <p:nvPr/>
        </p:nvSpPr>
        <p:spPr bwMode="auto">
          <a:xfrm>
            <a:off x="1955800" y="608014"/>
            <a:ext cx="8064500" cy="55451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FFCC00"/>
              </a:buClr>
              <a:buSzPct val="90000"/>
              <a:buFont typeface="Wingdings" panose="05000000000000000000" pitchFamily="2" charset="2"/>
              <a:buNone/>
            </a:pPr>
            <a:r>
              <a:rPr lang="fr-FR" altLang="zh-CN" dirty="0">
                <a:solidFill>
                  <a:srgbClr val="002060"/>
                </a:solidFill>
              </a:rPr>
              <a:t>typedef struct os_tcb</a:t>
            </a:r>
            <a:r>
              <a:rPr lang="fr-FR" altLang="zh-CN" sz="3200" dirty="0">
                <a:solidFill>
                  <a:srgbClr val="002060"/>
                </a:solidFill>
              </a:rPr>
              <a:t> </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OS_STK       		*</a:t>
            </a:r>
            <a:r>
              <a:rPr lang="en-US" altLang="zh-CN" sz="2000" dirty="0" err="1">
                <a:solidFill>
                  <a:srgbClr val="002060"/>
                </a:solidFill>
              </a:rPr>
              <a:t>OSTCBStkPtr</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struct </a:t>
            </a:r>
            <a:r>
              <a:rPr lang="en-US" altLang="zh-CN" sz="2000" dirty="0" err="1">
                <a:solidFill>
                  <a:srgbClr val="002060"/>
                </a:solidFill>
              </a:rPr>
              <a:t>os_tcb</a:t>
            </a:r>
            <a:r>
              <a:rPr lang="en-US" altLang="zh-CN" sz="2000" dirty="0">
                <a:solidFill>
                  <a:srgbClr val="002060"/>
                </a:solidFill>
              </a:rPr>
              <a:t>		*</a:t>
            </a:r>
            <a:r>
              <a:rPr lang="en-US" altLang="zh-CN" sz="2000" dirty="0" err="1">
                <a:solidFill>
                  <a:srgbClr val="002060"/>
                </a:solidFill>
              </a:rPr>
              <a:t>OSTCBNext</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struct </a:t>
            </a:r>
            <a:r>
              <a:rPr lang="en-US" altLang="zh-CN" sz="2000" dirty="0" err="1">
                <a:solidFill>
                  <a:srgbClr val="002060"/>
                </a:solidFill>
              </a:rPr>
              <a:t>os_tcb</a:t>
            </a:r>
            <a:r>
              <a:rPr lang="en-US" altLang="zh-CN" sz="2000" dirty="0">
                <a:solidFill>
                  <a:srgbClr val="002060"/>
                </a:solidFill>
              </a:rPr>
              <a:t> 		*</a:t>
            </a:r>
            <a:r>
              <a:rPr lang="en-US" altLang="zh-CN" sz="2000" dirty="0" err="1">
                <a:solidFill>
                  <a:srgbClr val="002060"/>
                </a:solidFill>
              </a:rPr>
              <a:t>OSTCBprev</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OS_EVENT    		*</a:t>
            </a:r>
            <a:r>
              <a:rPr lang="en-US" altLang="zh-CN" sz="2000" dirty="0" err="1">
                <a:solidFill>
                  <a:srgbClr val="002060"/>
                </a:solidFill>
              </a:rPr>
              <a:t>OSTCBEventPtr</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void             		*</a:t>
            </a:r>
            <a:r>
              <a:rPr lang="en-US" altLang="zh-CN" sz="2000" dirty="0" err="1">
                <a:solidFill>
                  <a:srgbClr val="002060"/>
                </a:solidFill>
              </a:rPr>
              <a:t>OSTCBMsg</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INT16U    		</a:t>
            </a:r>
            <a:r>
              <a:rPr lang="en-US" altLang="zh-CN" sz="2000" dirty="0" err="1">
                <a:solidFill>
                  <a:srgbClr val="002060"/>
                </a:solidFill>
              </a:rPr>
              <a:t>OSTCBDly</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INT8U      		</a:t>
            </a:r>
            <a:r>
              <a:rPr lang="en-US" altLang="zh-CN" sz="2000" dirty="0" err="1">
                <a:solidFill>
                  <a:srgbClr val="002060"/>
                </a:solidFill>
              </a:rPr>
              <a:t>OSTCBStat</a:t>
            </a: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INT8U      		</a:t>
            </a:r>
            <a:r>
              <a:rPr lang="en-US" altLang="zh-CN" sz="2000" dirty="0" err="1">
                <a:solidFill>
                  <a:srgbClr val="002060"/>
                </a:solidFill>
              </a:rPr>
              <a:t>OSTCBPrio</a:t>
            </a:r>
            <a:r>
              <a:rPr lang="en-US" altLang="zh-CN" sz="2000" dirty="0">
                <a:solidFill>
                  <a:srgbClr val="002060"/>
                </a:solidFill>
              </a:rPr>
              <a:t>; </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INT8U			OSTCBX, OSTCBY, 						</a:t>
            </a:r>
            <a:r>
              <a:rPr lang="en-US" altLang="zh-CN" sz="2000" dirty="0" err="1">
                <a:solidFill>
                  <a:srgbClr val="002060"/>
                </a:solidFill>
              </a:rPr>
              <a:t>OSTCBBitX</a:t>
            </a:r>
            <a:r>
              <a:rPr lang="en-US" altLang="zh-CN" sz="2000" dirty="0">
                <a:solidFill>
                  <a:srgbClr val="002060"/>
                </a:solidFill>
              </a:rPr>
              <a:t>, </a:t>
            </a:r>
            <a:r>
              <a:rPr lang="en-US" altLang="zh-CN" sz="2000" dirty="0" err="1">
                <a:solidFill>
                  <a:srgbClr val="002060"/>
                </a:solidFill>
              </a:rPr>
              <a:t>OSTCBBitY</a:t>
            </a:r>
            <a:r>
              <a:rPr lang="en-US" altLang="zh-CN" sz="2000" dirty="0">
                <a:solidFill>
                  <a:srgbClr val="002060"/>
                </a:solidFill>
              </a:rPr>
              <a:t>;</a:t>
            </a:r>
            <a:endParaRPr lang="en-US" altLang="zh-CN" sz="2000" dirty="0">
              <a:solidFill>
                <a:srgbClr val="002060"/>
              </a:solidFill>
            </a:endParaRPr>
          </a:p>
          <a:p>
            <a:pPr indent="457200"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a:t>
            </a:r>
            <a:endParaRPr lang="en-US" altLang="zh-CN" sz="2000" dirty="0">
              <a:solidFill>
                <a:srgbClr val="002060"/>
              </a:solidFill>
            </a:endParaRPr>
          </a:p>
          <a:p>
            <a:pPr eaLnBrk="1" hangingPunct="1">
              <a:lnSpc>
                <a:spcPct val="105000"/>
              </a:lnSpc>
              <a:spcBef>
                <a:spcPct val="15000"/>
              </a:spcBef>
              <a:buClr>
                <a:srgbClr val="FFCC00"/>
              </a:buClr>
              <a:buSzPct val="90000"/>
              <a:buFont typeface="Wingdings" panose="05000000000000000000" pitchFamily="2" charset="2"/>
              <a:buNone/>
            </a:pPr>
            <a:r>
              <a:rPr lang="en-US" altLang="zh-CN" sz="2000" dirty="0">
                <a:solidFill>
                  <a:srgbClr val="002060"/>
                </a:solidFill>
              </a:rPr>
              <a:t>} OS_TCB</a:t>
            </a:r>
            <a:endParaRPr lang="en-US" altLang="zh-CN" sz="2000" dirty="0">
              <a:solidFill>
                <a:srgbClr val="002060"/>
              </a:solidFill>
            </a:endParaRPr>
          </a:p>
        </p:txBody>
      </p:sp>
      <p:sp>
        <p:nvSpPr>
          <p:cNvPr id="857095" name="AutoShape 7"/>
          <p:cNvSpPr/>
          <p:nvPr/>
        </p:nvSpPr>
        <p:spPr bwMode="auto">
          <a:xfrm>
            <a:off x="6953251" y="5503863"/>
            <a:ext cx="3535363" cy="373062"/>
          </a:xfrm>
          <a:prstGeom prst="borderCallout1">
            <a:avLst>
              <a:gd name="adj1" fmla="val 30639"/>
              <a:gd name="adj2" fmla="val -2157"/>
              <a:gd name="adj3" fmla="val -76597"/>
              <a:gd name="adj4" fmla="val -20833"/>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800">
                <a:solidFill>
                  <a:srgbClr val="FF0000"/>
                </a:solidFill>
              </a:rPr>
              <a:t>加速任务进入就绪态的过程</a:t>
            </a:r>
            <a:endParaRPr kumimoji="1" lang="zh-CN" altLang="en-US" sz="1800">
              <a:solidFill>
                <a:srgbClr val="FF0000"/>
              </a:solidFill>
            </a:endParaRPr>
          </a:p>
        </p:txBody>
      </p:sp>
      <p:sp>
        <p:nvSpPr>
          <p:cNvPr id="857096" name="AutoShape 8"/>
          <p:cNvSpPr/>
          <p:nvPr/>
        </p:nvSpPr>
        <p:spPr bwMode="auto">
          <a:xfrm>
            <a:off x="8077201" y="2263776"/>
            <a:ext cx="2149475" cy="373063"/>
          </a:xfrm>
          <a:prstGeom prst="borderCallout1">
            <a:avLst>
              <a:gd name="adj1" fmla="val 30639"/>
              <a:gd name="adj2" fmla="val -3546"/>
              <a:gd name="adj3" fmla="val 117023"/>
              <a:gd name="adj4" fmla="val -44606"/>
            </a:avLst>
          </a:prstGeom>
          <a:solidFill>
            <a:schemeClr val="accent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800">
                <a:solidFill>
                  <a:srgbClr val="FF0000"/>
                </a:solidFill>
              </a:rPr>
              <a:t>事件控制块的指针</a:t>
            </a:r>
            <a:endParaRPr kumimoji="1" lang="zh-CN" altLang="en-US" sz="1800">
              <a:solidFill>
                <a:srgbClr val="FF0000"/>
              </a:solidFill>
            </a:endParaRPr>
          </a:p>
        </p:txBody>
      </p:sp>
      <p:sp>
        <p:nvSpPr>
          <p:cNvPr id="857097" name="AutoShape 9"/>
          <p:cNvSpPr/>
          <p:nvPr/>
        </p:nvSpPr>
        <p:spPr bwMode="auto">
          <a:xfrm>
            <a:off x="7645400" y="3487738"/>
            <a:ext cx="2343150" cy="373062"/>
          </a:xfrm>
          <a:prstGeom prst="borderCallout1">
            <a:avLst>
              <a:gd name="adj1" fmla="val 30639"/>
              <a:gd name="adj2" fmla="val -3250"/>
              <a:gd name="adj3" fmla="val 87236"/>
              <a:gd name="adj4" fmla="val -21069"/>
            </a:avLst>
          </a:prstGeom>
          <a:solidFill>
            <a:schemeClr val="accent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1800">
                <a:solidFill>
                  <a:srgbClr val="FF0000"/>
                </a:solidFill>
              </a:rPr>
              <a:t>任务的状态字</a:t>
            </a:r>
            <a:endParaRPr kumimoji="1" lang="zh-CN" altLang="en-US" sz="1800">
              <a:solidFill>
                <a:srgbClr val="FF0000"/>
              </a:solidFill>
            </a:endParaRPr>
          </a:p>
        </p:txBody>
      </p:sp>
      <p:sp>
        <p:nvSpPr>
          <p:cNvPr id="72711" name="灯片编号占位符 1"/>
          <p:cNvSpPr>
            <a:spLocks noGrp="1" noChangeArrowheads="1"/>
          </p:cNvSpPr>
          <p:nvPr>
            <p:ph type="sldNum" sz="quarter" idx="10"/>
          </p:nvPr>
        </p:nvSpPr>
        <p:spPr>
          <a:xfrm>
            <a:off x="1703388" y="6326188"/>
            <a:ext cx="9715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A23D8BC-73E4-4286-8F84-6510482DE938}" type="slidenum">
              <a:rPr lang="zh-CN" altLang="en-US" sz="1400">
                <a:solidFill>
                  <a:srgbClr val="FF3300"/>
                </a:solidFill>
                <a:effectLst/>
              </a:rPr>
            </a:fld>
            <a:endParaRPr lang="zh-CN" altLang="en-US" sz="1400">
              <a:solidFill>
                <a:srgbClr val="FF3300"/>
              </a:solidFill>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57096"/>
                                        </p:tgtEl>
                                        <p:attrNameLst>
                                          <p:attrName>style.visibility</p:attrName>
                                        </p:attrNameLst>
                                      </p:cBhvr>
                                      <p:to>
                                        <p:strVal val="visible"/>
                                      </p:to>
                                    </p:set>
                                    <p:animEffect transition="in" filter="wipe(down)">
                                      <p:cBhvr>
                                        <p:cTn id="7" dur="500"/>
                                        <p:tgtEl>
                                          <p:spTgt spid="8570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57097"/>
                                        </p:tgtEl>
                                        <p:attrNameLst>
                                          <p:attrName>style.visibility</p:attrName>
                                        </p:attrNameLst>
                                      </p:cBhvr>
                                      <p:to>
                                        <p:strVal val="visible"/>
                                      </p:to>
                                    </p:set>
                                    <p:animEffect transition="in" filter="wipe(down)">
                                      <p:cBhvr>
                                        <p:cTn id="12" dur="500"/>
                                        <p:tgtEl>
                                          <p:spTgt spid="8570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7095"/>
                                        </p:tgtEl>
                                        <p:attrNameLst>
                                          <p:attrName>style.visibility</p:attrName>
                                        </p:attrNameLst>
                                      </p:cBhvr>
                                      <p:to>
                                        <p:strVal val="visible"/>
                                      </p:to>
                                    </p:set>
                                    <p:animEffect transition="in" filter="wipe(down)">
                                      <p:cBhvr>
                                        <p:cTn id="17" dur="500"/>
                                        <p:tgtEl>
                                          <p:spTgt spid="85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5" grpId="0" animBg="1"/>
      <p:bldP spid="857096" grpId="0" animBg="1"/>
      <p:bldP spid="85709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2739" y="765398"/>
            <a:ext cx="4824536" cy="574675"/>
          </a:xfrm>
        </p:spPr>
        <p:txBody>
          <a:bodyPr/>
          <a:lstStyle/>
          <a:p>
            <a:r>
              <a:rPr lang="en-US" altLang="zh-CN" sz="2400" b="0" dirty="0">
                <a:latin typeface="Times New Roman" panose="02020603050405020304" pitchFamily="18" charset="0"/>
                <a:ea typeface="+mn-ea"/>
                <a:cs typeface="Times New Roman" panose="02020603050405020304" pitchFamily="18" charset="0"/>
              </a:rPr>
              <a:t>Linux</a:t>
            </a:r>
            <a:r>
              <a:rPr lang="zh-CN" altLang="en-US" sz="2400" b="0" dirty="0">
                <a:latin typeface="Times New Roman" panose="02020603050405020304" pitchFamily="18" charset="0"/>
                <a:ea typeface="+mn-ea"/>
                <a:cs typeface="Times New Roman" panose="02020603050405020304" pitchFamily="18" charset="0"/>
              </a:rPr>
              <a:t>进程（任务）控制块</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a:xfrm>
            <a:off x="281707" y="1391799"/>
            <a:ext cx="11881320" cy="4269449"/>
          </a:xfrm>
        </p:spPr>
        <p:txBody>
          <a:bodyPr/>
          <a:lstStyle/>
          <a:p>
            <a:pPr>
              <a:lnSpc>
                <a:spcPct val="150000"/>
              </a:lnSpc>
            </a:pP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进程控制块</a:t>
            </a:r>
            <a:r>
              <a:rPr lang="en-US" altLang="zh-CN" sz="2000" dirty="0">
                <a:effectLst/>
                <a:latin typeface="Times New Roman" panose="02020603050405020304" pitchFamily="18" charset="0"/>
                <a:ea typeface="仿宋" panose="02010609060101010101" pitchFamily="49" charset="-122"/>
              </a:rPr>
              <a:t>PCB</a:t>
            </a: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2000" dirty="0">
                <a:effectLst/>
                <a:latin typeface="Times New Roman" panose="02020603050405020304" pitchFamily="18" charset="0"/>
                <a:ea typeface="仿宋" panose="02010609060101010101" pitchFamily="49" charset="-122"/>
              </a:rPr>
              <a:t>Process Control Block</a:t>
            </a: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en-US" sz="20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dirty="0">
              <a:effectLst/>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系统为了管理进程设置的一个专门的数据结构，用它来记录进程的外部特征，描述进程的运动变化过程。</a:t>
            </a:r>
            <a:r>
              <a:rPr lang="en-US" altLang="zh-CN" sz="2000" dirty="0">
                <a:effectLst/>
                <a:latin typeface="Times New Roman" panose="02020603050405020304" pitchFamily="18" charset="0"/>
                <a:ea typeface="仿宋" panose="02010609060101010101" pitchFamily="49" charset="-122"/>
                <a:cs typeface="Times New Roman" panose="02020603050405020304" pitchFamily="18" charset="0"/>
              </a:rPr>
              <a:t>OS</a:t>
            </a: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系统利用</a:t>
            </a:r>
            <a:r>
              <a:rPr lang="en-US" altLang="zh-CN" sz="2000" dirty="0">
                <a:effectLst/>
                <a:latin typeface="Times New Roman" panose="02020603050405020304" pitchFamily="18" charset="0"/>
                <a:ea typeface="仿宋" panose="02010609060101010101" pitchFamily="49" charset="-122"/>
              </a:rPr>
              <a:t>PCB</a:t>
            </a: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来控制和管理进程，</a:t>
            </a:r>
            <a:r>
              <a:rPr lang="zh-CN" altLang="zh-CN" sz="20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所以</a:t>
            </a:r>
            <a:r>
              <a:rPr lang="en-US" altLang="zh-CN" sz="2000" dirty="0">
                <a:solidFill>
                  <a:srgbClr val="FF0000"/>
                </a:solidFill>
                <a:effectLst/>
                <a:latin typeface="Times New Roman" panose="02020603050405020304" pitchFamily="18" charset="0"/>
                <a:ea typeface="仿宋" panose="02010609060101010101" pitchFamily="49" charset="-122"/>
              </a:rPr>
              <a:t>PCB</a:t>
            </a:r>
            <a:r>
              <a:rPr lang="zh-CN" altLang="zh-CN" sz="20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是系统感知进程存在的唯一标志</a:t>
            </a:r>
            <a:r>
              <a:rPr lang="zh-CN" altLang="zh-CN" sz="20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它记录了以下几个类型的信息：</a:t>
            </a:r>
            <a:endPar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状态信息，例如这个进程处于可执行状态，休眠，挂起等。</a:t>
            </a:r>
            <a:endPar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性质，由于</a:t>
            </a:r>
            <a:r>
              <a:rPr lang="en-US" altLang="zh-CN" sz="2000" kern="100" dirty="0">
                <a:latin typeface="Times New Roman" panose="02020603050405020304" pitchFamily="18" charset="0"/>
                <a:ea typeface="仿宋" panose="02010609060101010101" pitchFamily="49" charset="-122"/>
                <a:cs typeface="Times New Roman" panose="02020603050405020304" pitchFamily="18" charset="0"/>
              </a:rPr>
              <a:t>Linux</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有很多变种，进程有自己独特的性质。</a:t>
            </a:r>
            <a:endPar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资源，资源的链接比如内存，还有资源的限制和权限等。</a:t>
            </a:r>
            <a:endPar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rPr>
              <a:t>组织，例如按照家族关系建立起来的树（父进程，子进程等）。</a:t>
            </a:r>
            <a:endParaRPr lang="en-US"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endParaRPr lang="zh-CN" altLang="zh-CN" sz="20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D6430A2C-4A69-485D-8850-699A02ED6767}" type="slidenum">
              <a:rPr lang="zh-CN" altLang="en-US" smtClean="0"/>
            </a:fld>
            <a:endParaRPr lang="zh-CN" altLang="en-US"/>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344" y="692697"/>
            <a:ext cx="11665295" cy="5660018"/>
          </a:xfrm>
        </p:spPr>
        <p:txBody>
          <a:bodyPr>
            <a:normAutofit fontScale="30000" lnSpcReduction="20000"/>
          </a:bodyPr>
          <a:lstStyle/>
          <a:p>
            <a:pPr algn="just">
              <a:lnSpc>
                <a:spcPct val="150000"/>
              </a:lnSpc>
            </a:pP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通常</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PCB</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应包含如下一些信息。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1</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、进程标识符</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name</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：每个进程都必须有一个</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sym typeface="+mn-ea"/>
              </a:rPr>
              <a:t>唯一的标识符</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，可以是字符串，也可以是一个数。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2</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、进程当前状态</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 status</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：说明进程当前所处的状态。系统设计时会将相同的状态的进程组成一个队列，如</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sym typeface="+mn-ea"/>
              </a:rPr>
              <a:t>就绪进程队列</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3</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、进程相应的</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sym typeface="+mn-ea"/>
              </a:rPr>
              <a:t>程序和数据地址</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，以便把</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PCB</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sym typeface="+mn-ea"/>
              </a:rPr>
              <a:t>与其程序和数据联系起来。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、进程资源清单。列出所拥有的除</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外的 资源记录，如</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拥有的</a:t>
            </a:r>
            <a:r>
              <a:rPr lang="en-US"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I/O</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设备 ，打开的文件列表</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等。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进程优先级</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priority</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进程的优先级</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反映进程的紧迫程度，通常由用户指定和系统设置。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现场保护区</a:t>
            </a:r>
            <a:r>
              <a:rPr lang="en-US" altLang="zh-CN" sz="6000" kern="100" dirty="0" err="1">
                <a:effectLst/>
                <a:latin typeface="Times New Roman" panose="02020603050405020304" pitchFamily="18" charset="0"/>
                <a:ea typeface="仿宋" panose="02010609060101010101" pitchFamily="49" charset="-122"/>
                <a:cs typeface="Times New Roman" panose="02020603050405020304" pitchFamily="18" charset="0"/>
              </a:rPr>
              <a:t>cpustatus</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：当进程因某种原因不能继续占用</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时（如等待打印机），释放</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，这时就要</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将</a:t>
            </a:r>
            <a:r>
              <a:rPr lang="en-US"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的各种状态信息保护起来</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，为将来再次得到处理机恢复</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的各种状态，继续运行。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、进程同步与通信机制 用于实现进程间</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互斥、同步和通信所需的信号量</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等。 </a:t>
            </a:r>
            <a:endPar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、进程所在</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队列</a:t>
            </a:r>
            <a:r>
              <a:rPr lang="en-US"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PCB</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的链接字</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 根据进程所处的现行状态，进程相应 的</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PCB</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参加到不同队列中。</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PCB</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链接字指出该进程所在队列中下一个进程 </a:t>
            </a: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PCB</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的首地址。 </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gn="just">
              <a:lnSpc>
                <a:spcPct val="150000"/>
              </a:lnSpc>
              <a:buNone/>
            </a:pPr>
            <a:r>
              <a:rPr lang="en-US"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、与进程有关的其他信息。 如</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进程记账信息，进程占用</a:t>
            </a:r>
            <a:r>
              <a:rPr lang="en-US"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CPU</a:t>
            </a:r>
            <a:r>
              <a:rPr lang="zh-CN" altLang="zh-CN" sz="6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的时间</a:t>
            </a:r>
            <a:r>
              <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rPr>
              <a:t>等。</a:t>
            </a:r>
            <a:endParaRPr lang="zh-CN" altLang="zh-CN" sz="6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lnSpc>
                <a:spcPct val="150000"/>
              </a:lnSpc>
              <a:buNone/>
            </a:pPr>
            <a:endParaRPr lang="zh-CN" altLang="en-US" dirty="0"/>
          </a:p>
        </p:txBody>
      </p:sp>
      <p:sp>
        <p:nvSpPr>
          <p:cNvPr id="4" name="灯片编号占位符 3"/>
          <p:cNvSpPr>
            <a:spLocks noGrp="1"/>
          </p:cNvSpPr>
          <p:nvPr>
            <p:ph type="sldNum" sz="quarter" idx="10"/>
          </p:nvPr>
        </p:nvSpPr>
        <p:spPr/>
        <p:txBody>
          <a:bodyPr/>
          <a:lstStyle/>
          <a:p>
            <a:pPr>
              <a:defRPr/>
            </a:pPr>
            <a:fld id="{D6430A2C-4A69-485D-8850-699A02ED6767}" type="slidenum">
              <a:rPr lang="zh-CN" altLang="en-US" smtClean="0"/>
            </a:fld>
            <a:endParaRPr lang="zh-CN" altLang="en-US"/>
          </a:p>
        </p:txBody>
      </p:sp>
      <p:sp>
        <p:nvSpPr>
          <p:cNvPr id="5" name="标题 4"/>
          <p:cNvSpPr>
            <a:spLocks noGrp="1"/>
          </p:cNvSpPr>
          <p:nvPr>
            <p:ph type="title"/>
          </p:nvPr>
        </p:nvSpPr>
        <p:spPr/>
        <p:txBody>
          <a:bodyPr/>
          <a:lstStyle/>
          <a:p>
            <a:r>
              <a:rPr lang="en-US" altLang="zh-CN" dirty="0"/>
              <a:t> </a:t>
            </a:r>
            <a:endParaRPr lang="zh-CN" altLang="en-US" dirty="0"/>
          </a:p>
        </p:txBody>
      </p:sp>
      <p:sp>
        <p:nvSpPr>
          <p:cNvPr id="6" name="文本框 5"/>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263352" y="910210"/>
            <a:ext cx="2520280" cy="52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3.4 </a:t>
            </a:r>
            <a:r>
              <a:rPr lang="zh-CN" altLang="en-US" b="0" dirty="0">
                <a:latin typeface="Times New Roman" panose="02020603050405020304" pitchFamily="18" charset="0"/>
                <a:ea typeface="+mn-ea"/>
                <a:cs typeface="Times New Roman" panose="02020603050405020304" pitchFamily="18" charset="0"/>
              </a:rPr>
              <a:t>任务调度</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859140" name="Text Box 4"/>
          <p:cNvSpPr txBox="1">
            <a:spLocks noChangeArrowheads="1"/>
          </p:cNvSpPr>
          <p:nvPr/>
        </p:nvSpPr>
        <p:spPr bwMode="auto">
          <a:xfrm>
            <a:off x="551384" y="1738340"/>
            <a:ext cx="10297144" cy="268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just">
              <a:lnSpc>
                <a:spcPct val="130000"/>
              </a:lnSpc>
              <a:spcBef>
                <a:spcPts val="0"/>
              </a:spcBef>
              <a:buClrTx/>
              <a:buSzPct val="125000"/>
              <a:buNone/>
            </a:pPr>
            <a:r>
              <a:rPr lang="en-US" altLang="zh-CN" sz="2200" b="0" dirty="0">
                <a:latin typeface="Times New Roman" panose="02020603050405020304" pitchFamily="18" charset="0"/>
                <a:ea typeface="楷体" panose="02010609060101010101" pitchFamily="49" charset="-122"/>
                <a:sym typeface="Symbol" panose="05050102010706020507" pitchFamily="18" charset="2"/>
              </a:rPr>
              <a:t></a:t>
            </a:r>
            <a:r>
              <a:rPr lang="fr-FR" altLang="zh-CN" sz="2200" b="0" dirty="0">
                <a:latin typeface="Times New Roman" panose="02020603050405020304" pitchFamily="18" charset="0"/>
                <a:ea typeface="楷体" panose="02010609060101010101" pitchFamily="49" charset="-122"/>
              </a:rPr>
              <a:t>C/OS-II</a:t>
            </a:r>
            <a:r>
              <a:rPr lang="zh-CN" altLang="fr-FR" sz="2200" b="0" dirty="0">
                <a:latin typeface="Times New Roman" panose="02020603050405020304" pitchFamily="18" charset="0"/>
                <a:ea typeface="楷体" panose="02010609060101010101" pitchFamily="49" charset="-122"/>
              </a:rPr>
              <a:t>任务调度（</a:t>
            </a:r>
            <a:r>
              <a:rPr lang="fr-FR" altLang="zh-CN" sz="2200" b="0" dirty="0">
                <a:latin typeface="Times New Roman" panose="02020603050405020304" pitchFamily="18" charset="0"/>
                <a:ea typeface="楷体" panose="02010609060101010101" pitchFamily="49" charset="-122"/>
              </a:rPr>
              <a:t>task scheduling</a:t>
            </a:r>
            <a:r>
              <a:rPr lang="zh-CN" altLang="fr-FR" sz="2200" b="0" dirty="0">
                <a:latin typeface="Times New Roman" panose="02020603050405020304" pitchFamily="18" charset="0"/>
                <a:ea typeface="楷体" panose="02010609060101010101" pitchFamily="49" charset="-122"/>
              </a:rPr>
              <a:t>）过程：</a:t>
            </a:r>
            <a:endParaRPr lang="zh-CN" altLang="en-US" sz="2200" b="0" dirty="0">
              <a:latin typeface="Times New Roman" panose="02020603050405020304" pitchFamily="18" charset="0"/>
              <a:ea typeface="楷体" panose="02010609060101010101" pitchFamily="49" charset="-122"/>
            </a:endParaRPr>
          </a:p>
          <a:p>
            <a:pPr algn="just">
              <a:lnSpc>
                <a:spcPct val="130000"/>
              </a:lnSpc>
              <a:spcBef>
                <a:spcPts val="0"/>
              </a:spcBef>
              <a:buClr>
                <a:srgbClr val="CCFF66"/>
              </a:buClr>
              <a:buFont typeface="Wingdings" panose="05000000000000000000" pitchFamily="2" charset="2"/>
              <a:buChar char="ü"/>
            </a:pPr>
            <a:r>
              <a:rPr lang="zh-CN" altLang="fr-FR" sz="2200" b="0" dirty="0">
                <a:latin typeface="Times New Roman" panose="02020603050405020304" pitchFamily="18" charset="0"/>
                <a:ea typeface="楷体" panose="02010609060101010101" pitchFamily="49" charset="-122"/>
              </a:rPr>
              <a:t>首先调用</a:t>
            </a:r>
            <a:r>
              <a:rPr lang="fr-FR" altLang="zh-CN" sz="2200" b="0" dirty="0">
                <a:latin typeface="Times New Roman" panose="02020603050405020304" pitchFamily="18" charset="0"/>
                <a:ea typeface="楷体" panose="02010609060101010101" pitchFamily="49" charset="-122"/>
              </a:rPr>
              <a:t>OSSched()</a:t>
            </a:r>
            <a:r>
              <a:rPr lang="zh-CN" altLang="fr-FR" sz="2200" b="0" dirty="0">
                <a:latin typeface="Times New Roman" panose="02020603050405020304" pitchFamily="18" charset="0"/>
                <a:ea typeface="楷体" panose="02010609060101010101" pitchFamily="49" charset="-122"/>
              </a:rPr>
              <a:t>函数，它先</a:t>
            </a:r>
            <a:r>
              <a:rPr lang="zh-CN" altLang="fr-FR" sz="2200" dirty="0">
                <a:solidFill>
                  <a:srgbClr val="FF0000"/>
                </a:solidFill>
                <a:latin typeface="Times New Roman" panose="02020603050405020304" pitchFamily="18" charset="0"/>
                <a:ea typeface="楷体" panose="02010609060101010101" pitchFamily="49" charset="-122"/>
              </a:rPr>
              <a:t>判断要进行任务切换的条件</a:t>
            </a:r>
            <a:r>
              <a:rPr lang="zh-CN" altLang="fr-FR" sz="2200" b="0" dirty="0">
                <a:latin typeface="Times New Roman" panose="02020603050405020304" pitchFamily="18" charset="0"/>
                <a:ea typeface="楷体" panose="02010609060101010101" pitchFamily="49" charset="-122"/>
              </a:rPr>
              <a:t>，如果条件允许进行任务调度，则调用</a:t>
            </a:r>
            <a:r>
              <a:rPr lang="fr-FR" altLang="zh-CN" sz="2200" b="0" dirty="0">
                <a:latin typeface="Times New Roman" panose="02020603050405020304" pitchFamily="18" charset="0"/>
                <a:ea typeface="楷体" panose="02010609060101010101" pitchFamily="49" charset="-122"/>
              </a:rPr>
              <a:t>OS_TASK_SW()</a:t>
            </a:r>
            <a:r>
              <a:rPr lang="zh-CN" altLang="fr-FR" sz="2200" b="0" dirty="0">
                <a:latin typeface="Times New Roman" panose="02020603050405020304" pitchFamily="18" charset="0"/>
                <a:ea typeface="楷体" panose="02010609060101010101" pitchFamily="49" charset="-122"/>
              </a:rPr>
              <a:t>；</a:t>
            </a:r>
            <a:endParaRPr lang="zh-CN" altLang="fr-FR" sz="2200" b="0" dirty="0">
              <a:latin typeface="Times New Roman" panose="02020603050405020304" pitchFamily="18" charset="0"/>
              <a:ea typeface="楷体" panose="02010609060101010101" pitchFamily="49" charset="-122"/>
            </a:endParaRPr>
          </a:p>
          <a:p>
            <a:pPr algn="just">
              <a:lnSpc>
                <a:spcPct val="130000"/>
              </a:lnSpc>
              <a:spcBef>
                <a:spcPts val="0"/>
              </a:spcBef>
              <a:buClr>
                <a:srgbClr val="CCFF66"/>
              </a:buClr>
              <a:buFont typeface="Wingdings" panose="05000000000000000000" pitchFamily="2" charset="2"/>
              <a:buChar char="ü"/>
            </a:pPr>
            <a:r>
              <a:rPr lang="fr-FR" altLang="zh-CN" sz="2200" b="0" dirty="0">
                <a:latin typeface="Times New Roman" panose="02020603050405020304" pitchFamily="18" charset="0"/>
                <a:ea typeface="楷体" panose="02010609060101010101" pitchFamily="49" charset="-122"/>
              </a:rPr>
              <a:t>OS_TASK_SW()</a:t>
            </a:r>
            <a:r>
              <a:rPr lang="zh-CN" altLang="fr-FR" sz="2200" b="0" dirty="0">
                <a:latin typeface="Times New Roman" panose="02020603050405020304" pitchFamily="18" charset="0"/>
                <a:ea typeface="楷体" panose="02010609060101010101" pitchFamily="49" charset="-122"/>
              </a:rPr>
              <a:t>是宏调用，</a:t>
            </a:r>
            <a:r>
              <a:rPr lang="zh-CN" altLang="fr-FR" sz="2200" dirty="0">
                <a:solidFill>
                  <a:srgbClr val="FF0000"/>
                </a:solidFill>
                <a:latin typeface="Times New Roman" panose="02020603050405020304" pitchFamily="18" charset="0"/>
                <a:ea typeface="楷体" panose="02010609060101010101" pitchFamily="49" charset="-122"/>
              </a:rPr>
              <a:t>用来实现任务切换</a:t>
            </a:r>
            <a:r>
              <a:rPr lang="zh-CN" altLang="fr-FR" sz="2200" b="0" dirty="0">
                <a:latin typeface="Times New Roman" panose="02020603050405020304" pitchFamily="18" charset="0"/>
                <a:ea typeface="楷体" panose="02010609060101010101" pitchFamily="49" charset="-122"/>
              </a:rPr>
              <a:t>，它先将当前任务的</a:t>
            </a:r>
            <a:r>
              <a:rPr lang="fr-FR" altLang="zh-CN" sz="2200" b="0" dirty="0">
                <a:latin typeface="Times New Roman" panose="02020603050405020304" pitchFamily="18" charset="0"/>
                <a:ea typeface="楷体" panose="02010609060101010101" pitchFamily="49" charset="-122"/>
              </a:rPr>
              <a:t>CPU</a:t>
            </a:r>
            <a:r>
              <a:rPr lang="zh-CN" altLang="fr-FR" sz="2200" b="0" dirty="0">
                <a:latin typeface="Times New Roman" panose="02020603050405020304" pitchFamily="18" charset="0"/>
                <a:ea typeface="楷体" panose="02010609060101010101" pitchFamily="49" charset="-122"/>
              </a:rPr>
              <a:t>寄存器的值保存到该任务的堆栈中，然后获得最高优先级任务的堆栈指针，并从中恢复该任务的</a:t>
            </a:r>
            <a:r>
              <a:rPr lang="fr-FR" altLang="zh-CN" sz="2200" b="0" dirty="0">
                <a:latin typeface="Times New Roman" panose="02020603050405020304" pitchFamily="18" charset="0"/>
                <a:ea typeface="楷体" panose="02010609060101010101" pitchFamily="49" charset="-122"/>
              </a:rPr>
              <a:t>CPU</a:t>
            </a:r>
            <a:r>
              <a:rPr lang="zh-CN" altLang="fr-FR" sz="2200" b="0" dirty="0">
                <a:latin typeface="Times New Roman" panose="02020603050405020304" pitchFamily="18" charset="0"/>
                <a:ea typeface="楷体" panose="02010609060101010101" pitchFamily="49" charset="-122"/>
              </a:rPr>
              <a:t>寄存器的值，使之继续执行。一次任务切换完成。</a:t>
            </a:r>
            <a:r>
              <a:rPr lang="zh-CN" altLang="en-US" sz="2200" b="0" dirty="0">
                <a:latin typeface="Times New Roman" panose="02020603050405020304" pitchFamily="18" charset="0"/>
                <a:ea typeface="楷体" panose="02010609060101010101" pitchFamily="49" charset="-122"/>
              </a:rPr>
              <a:t> </a:t>
            </a:r>
            <a:endParaRPr lang="zh-CN" altLang="en-US" sz="2200" b="0" dirty="0">
              <a:latin typeface="Times New Roman" panose="02020603050405020304" pitchFamily="18" charset="0"/>
              <a:ea typeface="楷体" panose="02010609060101010101" pitchFamily="49" charset="-122"/>
            </a:endParaRPr>
          </a:p>
        </p:txBody>
      </p:sp>
      <p:sp>
        <p:nvSpPr>
          <p:cNvPr id="7373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3BA6E3-B010-4638-8AF8-C0DF068429D1}" type="slidenum">
              <a:rPr lang="zh-CN" altLang="en-US" sz="1400" b="0">
                <a:effectLst/>
                <a:latin typeface="Times New Roman" panose="02020603050405020304" pitchFamily="18" charset="0"/>
                <a:ea typeface="宋体" panose="02010600030101010101" pitchFamily="2" charset="-122"/>
              </a:rPr>
            </a:fld>
            <a:endParaRPr lang="zh-CN" altLang="en-US" sz="1400" b="0">
              <a:effectLst/>
              <a:latin typeface="Times New Roman" panose="02020603050405020304" pitchFamily="18" charset="0"/>
              <a:ea typeface="宋体" panose="02010600030101010101" pitchFamily="2" charset="-122"/>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59140">
                                            <p:txEl>
                                              <p:pRg st="1" end="1"/>
                                            </p:txEl>
                                          </p:spTgt>
                                        </p:tgtEl>
                                        <p:attrNameLst>
                                          <p:attrName>style.visibility</p:attrName>
                                        </p:attrNameLst>
                                      </p:cBhvr>
                                      <p:to>
                                        <p:strVal val="visible"/>
                                      </p:to>
                                    </p:set>
                                    <p:animEffect transition="in" filter="strips(downRight)">
                                      <p:cBhvr>
                                        <p:cTn id="7" dur="500"/>
                                        <p:tgtEl>
                                          <p:spTgt spid="85914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59140">
                                            <p:txEl>
                                              <p:pRg st="2" end="2"/>
                                            </p:txEl>
                                          </p:spTgt>
                                        </p:tgtEl>
                                        <p:attrNameLst>
                                          <p:attrName>style.visibility</p:attrName>
                                        </p:attrNameLst>
                                      </p:cBhvr>
                                      <p:to>
                                        <p:strVal val="visible"/>
                                      </p:to>
                                    </p:set>
                                    <p:animEffect transition="in" filter="strips(downRight)">
                                      <p:cBhvr>
                                        <p:cTn id="12" dur="500"/>
                                        <p:tgtEl>
                                          <p:spTgt spid="8591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59140">
                                            <p:txEl>
                                              <p:pRg st="0" end="0"/>
                                            </p:txEl>
                                          </p:spTgt>
                                        </p:tgtEl>
                                        <p:attrNameLst>
                                          <p:attrName>style.visibility</p:attrName>
                                        </p:attrNameLst>
                                      </p:cBhvr>
                                      <p:to>
                                        <p:strVal val="visible"/>
                                      </p:to>
                                    </p:set>
                                    <p:animEffect transition="in" filter="strips(downRight)">
                                      <p:cBhvr>
                                        <p:cTn id="17" dur="500"/>
                                        <p:tgtEl>
                                          <p:spTgt spid="859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263352" y="1052736"/>
            <a:ext cx="10972800" cy="574675"/>
          </a:xfrm>
        </p:spPr>
        <p:txBody>
          <a:bodyPr/>
          <a:lstStyle/>
          <a:p>
            <a:pPr eaLnBrk="1" hangingPunct="1"/>
            <a:r>
              <a:rPr lang="zh-CN" altLang="en-US" sz="2400" b="0" dirty="0">
                <a:latin typeface="Times New Roman" panose="02020603050405020304" pitchFamily="18" charset="0"/>
                <a:ea typeface="+mn-ea"/>
                <a:cs typeface="Times New Roman" panose="02020603050405020304" pitchFamily="18" charset="0"/>
              </a:rPr>
              <a:t>任务调度之就绪表</a:t>
            </a:r>
            <a:endParaRPr lang="zh-CN" altLang="zh-CN" sz="2400" b="0" dirty="0">
              <a:latin typeface="Times New Roman" panose="02020603050405020304" pitchFamily="18" charset="0"/>
              <a:ea typeface="+mn-ea"/>
              <a:cs typeface="Times New Roman" panose="02020603050405020304" pitchFamily="18" charset="0"/>
            </a:endParaRPr>
          </a:p>
        </p:txBody>
      </p:sp>
      <p:sp>
        <p:nvSpPr>
          <p:cNvPr id="16387" name="Rectangle 3"/>
          <p:cNvSpPr>
            <a:spLocks noGrp="1" noRot="1" noChangeArrowheads="1"/>
          </p:cNvSpPr>
          <p:nvPr>
            <p:ph idx="1"/>
          </p:nvPr>
        </p:nvSpPr>
        <p:spPr>
          <a:xfrm>
            <a:off x="263352" y="1860549"/>
            <a:ext cx="11449272" cy="4160739"/>
          </a:xfrm>
        </p:spPr>
        <p:txBody>
          <a:bodyPr>
            <a:normAutofit/>
          </a:bodyPr>
          <a:lstStyle/>
          <a:p>
            <a:pPr eaLnBrk="1" hangingPunct="1">
              <a:lnSpc>
                <a:spcPct val="120000"/>
              </a:lnSpc>
              <a:defRPr/>
            </a:pPr>
            <a:r>
              <a:rPr lang="zh-CN" altLang="en-US" sz="2000" b="0" dirty="0"/>
              <a:t>为什么需要就绪表？就绪表如何实现？（这里面有很强的程序设计技巧）以</a:t>
            </a:r>
            <a:r>
              <a:rPr lang="en-US" altLang="zh-CN" sz="2000" b="0" dirty="0"/>
              <a:t>64</a:t>
            </a:r>
            <a:r>
              <a:rPr lang="zh-CN" altLang="en-US" sz="2000" b="0" dirty="0"/>
              <a:t>个优先级为例</a:t>
            </a:r>
            <a:endParaRPr lang="zh-CN" altLang="en-US" sz="2000" b="0" dirty="0"/>
          </a:p>
          <a:p>
            <a:pPr eaLnBrk="1" hangingPunct="1">
              <a:lnSpc>
                <a:spcPct val="120000"/>
              </a:lnSpc>
              <a:defRPr/>
            </a:pPr>
            <a:r>
              <a:rPr lang="zh-CN" altLang="en-US" sz="2000" b="0" dirty="0"/>
              <a:t>表</a:t>
            </a:r>
            <a:r>
              <a:rPr lang="en-US" altLang="zh-CN" sz="2000" b="0" dirty="0"/>
              <a:t>1</a:t>
            </a:r>
            <a:r>
              <a:rPr lang="zh-CN" altLang="en-US" sz="2000" b="0" dirty="0"/>
              <a:t>：</a:t>
            </a:r>
            <a:r>
              <a:rPr lang="en-US" altLang="zh-CN" sz="2000" dirty="0" err="1">
                <a:solidFill>
                  <a:srgbClr val="FF0000"/>
                </a:solidFill>
              </a:rPr>
              <a:t>OSRdyGrp</a:t>
            </a:r>
            <a:r>
              <a:rPr lang="zh-CN" altLang="en-US" sz="2000" b="0" dirty="0"/>
              <a:t>，</a:t>
            </a:r>
            <a:r>
              <a:rPr lang="en-US" altLang="zh-CN" sz="2000" b="0" dirty="0"/>
              <a:t>8</a:t>
            </a:r>
            <a:r>
              <a:rPr lang="zh-CN" altLang="en-US" sz="2000" b="0" dirty="0"/>
              <a:t>位，任务分组，每组由任何一个任务进入就绪态，则对应位置</a:t>
            </a:r>
            <a:r>
              <a:rPr lang="en-US" altLang="zh-CN" sz="2000" b="0" dirty="0"/>
              <a:t>1</a:t>
            </a:r>
            <a:r>
              <a:rPr lang="zh-CN" altLang="en-US" sz="2000" b="0" dirty="0"/>
              <a:t>；</a:t>
            </a:r>
            <a:endParaRPr lang="en-US" altLang="zh-CN" sz="2000" b="0" dirty="0"/>
          </a:p>
          <a:p>
            <a:pPr eaLnBrk="1" hangingPunct="1">
              <a:lnSpc>
                <a:spcPct val="120000"/>
              </a:lnSpc>
              <a:defRPr/>
            </a:pPr>
            <a:r>
              <a:rPr lang="zh-CN" altLang="en-US" sz="2000" b="0" dirty="0"/>
              <a:t>表</a:t>
            </a:r>
            <a:r>
              <a:rPr lang="en-US" altLang="zh-CN" sz="2000" b="0" dirty="0"/>
              <a:t>2</a:t>
            </a:r>
            <a:r>
              <a:rPr lang="zh-CN" altLang="en-US" sz="2000" b="0" dirty="0"/>
              <a:t>：</a:t>
            </a:r>
            <a:r>
              <a:rPr lang="en-US" altLang="zh-CN" sz="2000" dirty="0" err="1">
                <a:solidFill>
                  <a:srgbClr val="FF0000"/>
                </a:solidFill>
              </a:rPr>
              <a:t>OSRdyTbl</a:t>
            </a:r>
            <a:r>
              <a:rPr lang="en-US" altLang="zh-CN" sz="2000" dirty="0">
                <a:solidFill>
                  <a:srgbClr val="FF0000"/>
                </a:solidFill>
              </a:rPr>
              <a:t>[ ]</a:t>
            </a:r>
            <a:r>
              <a:rPr lang="zh-CN" altLang="en-US" sz="2000" b="0" dirty="0"/>
              <a:t>，</a:t>
            </a:r>
            <a:r>
              <a:rPr lang="en-US" altLang="zh-CN" sz="2000" b="0" dirty="0"/>
              <a:t>64</a:t>
            </a:r>
            <a:r>
              <a:rPr lang="zh-CN" altLang="en-US" sz="2000" b="0" dirty="0"/>
              <a:t>位，与表</a:t>
            </a:r>
            <a:r>
              <a:rPr lang="en-US" altLang="zh-CN" sz="2000" b="0" dirty="0"/>
              <a:t>1</a:t>
            </a:r>
            <a:r>
              <a:rPr lang="zh-CN" altLang="en-US" sz="2000" b="0" dirty="0"/>
              <a:t>合作。任务就绪时，首先填写的表。</a:t>
            </a:r>
            <a:r>
              <a:rPr lang="en-US" altLang="zh-CN" sz="2000" b="0" dirty="0" err="1"/>
              <a:t>OSRdyTbl</a:t>
            </a:r>
            <a:r>
              <a:rPr lang="en-US" altLang="zh-CN" sz="2000" b="0" dirty="0"/>
              <a:t>[0]</a:t>
            </a:r>
            <a:r>
              <a:rPr lang="zh-CN" altLang="en-US" sz="2000" b="0" dirty="0"/>
              <a:t>代表第一组（优先级</a:t>
            </a:r>
            <a:r>
              <a:rPr lang="en-US" altLang="zh-CN" sz="2000" b="0" dirty="0"/>
              <a:t>0</a:t>
            </a:r>
            <a:r>
              <a:rPr lang="zh-CN" altLang="en-US" sz="2000" b="0" dirty="0"/>
              <a:t>～</a:t>
            </a:r>
            <a:r>
              <a:rPr lang="en-US" altLang="zh-CN" sz="2000" b="0" dirty="0"/>
              <a:t>7</a:t>
            </a:r>
            <a:r>
              <a:rPr lang="zh-CN" altLang="en-US" sz="2000" b="0" dirty="0"/>
              <a:t>）有任务进入就绪态（</a:t>
            </a:r>
            <a:r>
              <a:rPr lang="en-US" altLang="zh-CN" sz="2000" b="0" dirty="0" err="1"/>
              <a:t>OSRdyGrp</a:t>
            </a:r>
            <a:r>
              <a:rPr lang="en-US" altLang="zh-CN" sz="2000" b="0" dirty="0"/>
              <a:t>[0]=1</a:t>
            </a:r>
            <a:r>
              <a:rPr lang="zh-CN" altLang="en-US" sz="2000" b="0" dirty="0"/>
              <a:t>）</a:t>
            </a:r>
            <a:endParaRPr lang="zh-CN" altLang="en-US" sz="2000" b="0" dirty="0"/>
          </a:p>
          <a:p>
            <a:pPr eaLnBrk="1" hangingPunct="1">
              <a:lnSpc>
                <a:spcPct val="120000"/>
              </a:lnSpc>
              <a:defRPr/>
            </a:pPr>
            <a:r>
              <a:rPr lang="zh-CN" altLang="en-US" sz="2000" b="0" dirty="0"/>
              <a:t>表</a:t>
            </a:r>
            <a:r>
              <a:rPr lang="en-US" altLang="zh-CN" sz="2000" b="0" dirty="0"/>
              <a:t>3</a:t>
            </a:r>
            <a:r>
              <a:rPr lang="zh-CN" altLang="en-US" sz="2000" b="0" dirty="0"/>
              <a:t>：</a:t>
            </a:r>
            <a:r>
              <a:rPr lang="en-US" altLang="zh-CN" sz="2000" dirty="0" err="1">
                <a:solidFill>
                  <a:srgbClr val="FF0000"/>
                </a:solidFill>
              </a:rPr>
              <a:t>OSUnMapTbl</a:t>
            </a:r>
            <a:r>
              <a:rPr lang="en-US" altLang="zh-CN" sz="2000" dirty="0">
                <a:solidFill>
                  <a:srgbClr val="FF0000"/>
                </a:solidFill>
              </a:rPr>
              <a:t>[ ]</a:t>
            </a:r>
            <a:r>
              <a:rPr lang="zh-CN" altLang="en-US" sz="2000" b="0" dirty="0"/>
              <a:t>，</a:t>
            </a:r>
            <a:r>
              <a:rPr lang="en-US" altLang="zh-CN" sz="2000" b="0" dirty="0"/>
              <a:t>256</a:t>
            </a:r>
            <a:r>
              <a:rPr lang="zh-CN" altLang="en-US" sz="2000" b="0" dirty="0"/>
              <a:t>位。用于查找优先级。</a:t>
            </a:r>
            <a:endParaRPr lang="en-US" altLang="zh-CN" sz="2000" b="0" dirty="0"/>
          </a:p>
          <a:p>
            <a:pPr eaLnBrk="1" hangingPunct="1">
              <a:lnSpc>
                <a:spcPct val="120000"/>
              </a:lnSpc>
              <a:defRPr/>
            </a:pPr>
            <a:r>
              <a:rPr lang="zh-CN" altLang="en-US" sz="2000" b="0" dirty="0"/>
              <a:t>计算方法：</a:t>
            </a:r>
            <a:endParaRPr lang="en-US" altLang="zh-CN" sz="2000" b="0" dirty="0"/>
          </a:p>
          <a:p>
            <a:pPr marL="0" indent="0" eaLnBrk="1" hangingPunct="1">
              <a:lnSpc>
                <a:spcPct val="120000"/>
              </a:lnSpc>
              <a:buNone/>
              <a:defRPr/>
            </a:pPr>
            <a:r>
              <a:rPr lang="en-US" altLang="zh-CN" sz="2000" b="0" dirty="0"/>
              <a:t>        y     =    </a:t>
            </a:r>
            <a:r>
              <a:rPr lang="en-US" altLang="zh-CN" sz="2000" b="0" dirty="0" err="1"/>
              <a:t>OSUnMapTbl</a:t>
            </a:r>
            <a:r>
              <a:rPr lang="en-US" altLang="zh-CN" sz="2000" b="0" dirty="0"/>
              <a:t>[</a:t>
            </a:r>
            <a:r>
              <a:rPr lang="en-US" altLang="zh-CN" sz="2000" b="0" dirty="0" err="1"/>
              <a:t>OSRdyGrp</a:t>
            </a:r>
            <a:r>
              <a:rPr lang="en-US" altLang="zh-CN" sz="2000" b="0" dirty="0"/>
              <a:t>];</a:t>
            </a:r>
            <a:endParaRPr lang="en-US" altLang="zh-CN" sz="2000" b="0" dirty="0"/>
          </a:p>
          <a:p>
            <a:pPr marL="0" indent="0" eaLnBrk="1" hangingPunct="1">
              <a:lnSpc>
                <a:spcPct val="120000"/>
              </a:lnSpc>
              <a:buNone/>
              <a:defRPr/>
            </a:pPr>
            <a:r>
              <a:rPr lang="en-US" altLang="zh-CN" sz="2000" b="0" dirty="0"/>
              <a:t>        x     =    </a:t>
            </a:r>
            <a:r>
              <a:rPr lang="en-US" altLang="zh-CN" sz="2000" b="0" dirty="0" err="1"/>
              <a:t>OSUnMapTbl</a:t>
            </a:r>
            <a:r>
              <a:rPr lang="en-US" altLang="zh-CN" sz="2000" b="0" dirty="0"/>
              <a:t>[</a:t>
            </a:r>
            <a:r>
              <a:rPr lang="en-US" altLang="zh-CN" sz="2000" b="0" dirty="0" err="1"/>
              <a:t>OSRdyTbl</a:t>
            </a:r>
            <a:r>
              <a:rPr lang="en-US" altLang="zh-CN" sz="2000" b="0" dirty="0"/>
              <a:t>[y]];</a:t>
            </a:r>
            <a:endParaRPr lang="en-US" altLang="zh-CN" sz="2000" b="0" dirty="0"/>
          </a:p>
          <a:p>
            <a:pPr marL="0" indent="0" eaLnBrk="1" hangingPunct="1">
              <a:lnSpc>
                <a:spcPct val="120000"/>
              </a:lnSpc>
              <a:buNone/>
              <a:defRPr/>
            </a:pPr>
            <a:r>
              <a:rPr lang="en-US" altLang="zh-CN" sz="2000" b="0" dirty="0"/>
              <a:t>        </a:t>
            </a:r>
            <a:r>
              <a:rPr lang="en-US" altLang="zh-CN" sz="2000" b="0" dirty="0" err="1"/>
              <a:t>prio</a:t>
            </a:r>
            <a:r>
              <a:rPr lang="en-US" altLang="zh-CN" sz="2000" b="0" dirty="0"/>
              <a:t> =    y&lt;&lt;3+x;</a:t>
            </a:r>
            <a:endParaRPr lang="zh-CN" altLang="zh-CN" sz="2000" b="0" dirty="0"/>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7D43E3A1-70EA-49F4-9878-58B2AEDCB323}"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07568" y="620688"/>
            <a:ext cx="6480175" cy="5616624"/>
          </a:xfrm>
        </p:spPr>
        <p:txBody>
          <a:bodyPr/>
          <a:lstStyle/>
          <a:p>
            <a:pPr marL="0" indent="0" eaLnBrk="1" hangingPunct="1">
              <a:lnSpc>
                <a:spcPct val="150000"/>
              </a:lnSpc>
              <a:spcBef>
                <a:spcPct val="35000"/>
              </a:spcBef>
              <a:buClr>
                <a:srgbClr val="FFD317"/>
              </a:buClr>
              <a:buNone/>
            </a:pPr>
            <a:r>
              <a:rPr lang="en-US" altLang="zh-CN" sz="2800" dirty="0">
                <a:latin typeface="Times New Roman" panose="02020603050405020304" pitchFamily="18" charset="0"/>
                <a:ea typeface="楷体" panose="02010609060101010101" pitchFamily="49" charset="-122"/>
              </a:rPr>
              <a:t> 1.1 </a:t>
            </a:r>
            <a:r>
              <a:rPr lang="zh-CN" altLang="en-US" sz="2800" dirty="0">
                <a:latin typeface="Times New Roman" panose="02020603050405020304" pitchFamily="18" charset="0"/>
                <a:ea typeface="楷体" panose="02010609060101010101" pitchFamily="49" charset="-122"/>
              </a:rPr>
              <a:t>多进程和多线程 </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1.2 </a:t>
            </a:r>
            <a:r>
              <a:rPr lang="zh-CN" altLang="en-US" sz="2800" dirty="0">
                <a:latin typeface="Times New Roman" panose="02020603050405020304" pitchFamily="18" charset="0"/>
                <a:ea typeface="楷体" panose="02010609060101010101" pitchFamily="49" charset="-122"/>
              </a:rPr>
              <a:t>任务</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1.3 </a:t>
            </a:r>
            <a:r>
              <a:rPr lang="zh-CN" altLang="en-US" sz="2800" dirty="0">
                <a:latin typeface="Times New Roman" panose="02020603050405020304" pitchFamily="18" charset="0"/>
                <a:ea typeface="楷体" panose="02010609060101010101" pitchFamily="49" charset="-122"/>
              </a:rPr>
              <a:t>任务切换 </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1.4 </a:t>
            </a:r>
            <a:r>
              <a:rPr lang="zh-CN" altLang="en-US" sz="2800" dirty="0">
                <a:latin typeface="Times New Roman" panose="02020603050405020304" pitchFamily="18" charset="0"/>
                <a:ea typeface="楷体" panose="02010609060101010101" pitchFamily="49" charset="-122"/>
              </a:rPr>
              <a:t>内核</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1.5 </a:t>
            </a:r>
            <a:r>
              <a:rPr lang="zh-CN" altLang="en-US" sz="2800" dirty="0">
                <a:latin typeface="Times New Roman" panose="02020603050405020304" pitchFamily="18" charset="0"/>
                <a:ea typeface="楷体" panose="02010609060101010101" pitchFamily="49" charset="-122"/>
              </a:rPr>
              <a:t>任务调度 </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1.6 </a:t>
            </a:r>
            <a:r>
              <a:rPr lang="zh-CN" altLang="en-US" sz="2800" dirty="0">
                <a:latin typeface="Times New Roman" panose="02020603050405020304" pitchFamily="18" charset="0"/>
                <a:ea typeface="楷体" panose="02010609060101010101" pitchFamily="49" charset="-122"/>
              </a:rPr>
              <a:t>任务间通信与同步 </a:t>
            </a:r>
            <a:endParaRPr lang="zh-CN" altLang="en-US" sz="2800" dirty="0">
              <a:latin typeface="Times New Roman" panose="02020603050405020304" pitchFamily="18" charset="0"/>
              <a:ea typeface="楷体" panose="02010609060101010101" pitchFamily="49" charset="-122"/>
            </a:endParaRPr>
          </a:p>
          <a:p>
            <a:pPr marL="0" indent="0" eaLnBrk="1" hangingPunct="1">
              <a:lnSpc>
                <a:spcPct val="150000"/>
              </a:lnSpc>
              <a:spcBef>
                <a:spcPct val="35000"/>
              </a:spcBef>
              <a:buClr>
                <a:srgbClr val="FFD317"/>
              </a:buClr>
              <a:buNone/>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1.7 </a:t>
            </a:r>
            <a:r>
              <a:rPr lang="zh-CN" altLang="en-US" sz="2800" dirty="0">
                <a:latin typeface="Times New Roman" panose="02020603050405020304" pitchFamily="18" charset="0"/>
                <a:ea typeface="楷体" panose="02010609060101010101" pitchFamily="49" charset="-122"/>
              </a:rPr>
              <a:t>操作系统的结构和功能 </a:t>
            </a:r>
            <a:endParaRPr lang="zh-CN" altLang="en-US" sz="2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DB3550E-E250-4ACA-8651-2D10A165A60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3" name="内容占位符 3" descr="511014122849737.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279650" y="692785"/>
            <a:ext cx="7223760" cy="5463540"/>
          </a:xfrm>
        </p:spPr>
      </p:pic>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a:xfrm>
            <a:off x="119336" y="774700"/>
            <a:ext cx="2922588" cy="520700"/>
          </a:xfrm>
        </p:spPr>
        <p:txBody>
          <a:bodyPr/>
          <a:lstStyle/>
          <a:p>
            <a:pPr>
              <a:lnSpc>
                <a:spcPct val="110000"/>
              </a:lnSpc>
            </a:pPr>
            <a:r>
              <a:rPr lang="zh-CN" altLang="en-US" dirty="0"/>
              <a:t>    例</a:t>
            </a:r>
            <a:r>
              <a:rPr lang="en-US" altLang="zh-CN" dirty="0"/>
              <a:t>:</a:t>
            </a:r>
            <a:endParaRPr lang="zh-CN" altLang="en-US" dirty="0"/>
          </a:p>
        </p:txBody>
      </p:sp>
      <p:pic>
        <p:nvPicPr>
          <p:cNvPr id="3" name="图片 2" descr="图片1"/>
          <p:cNvPicPr>
            <a:picLocks noChangeAspect="1"/>
          </p:cNvPicPr>
          <p:nvPr/>
        </p:nvPicPr>
        <p:blipFill>
          <a:blip r:embed="rId1"/>
          <a:stretch>
            <a:fillRect/>
          </a:stretch>
        </p:blipFill>
        <p:spPr>
          <a:xfrm>
            <a:off x="1703070" y="1268730"/>
            <a:ext cx="8085455" cy="4293870"/>
          </a:xfrm>
          <a:prstGeom prst="rect">
            <a:avLst/>
          </a:prstGeom>
        </p:spPr>
      </p:pic>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noChangeArrowheads="1"/>
          </p:cNvSpPr>
          <p:nvPr>
            <p:ph type="title"/>
          </p:nvPr>
        </p:nvSpPr>
        <p:spPr>
          <a:xfrm>
            <a:off x="5080" y="44450"/>
            <a:ext cx="5386070" cy="520700"/>
          </a:xfrm>
        </p:spPr>
        <p:txBody>
          <a:bodyPr/>
          <a:lstStyle/>
          <a:p>
            <a:pPr>
              <a:lnSpc>
                <a:spcPct val="110000"/>
              </a:lnSpc>
            </a:pPr>
            <a:r>
              <a:rPr lang="en-US" altLang="zh-CN" dirty="0" err="1">
                <a:sym typeface="+mn-ea"/>
              </a:rPr>
              <a:t>OSUnMapTbl</a:t>
            </a:r>
            <a:r>
              <a:rPr lang="zh-CN" altLang="en-US" dirty="0" err="1">
                <a:sym typeface="+mn-ea"/>
              </a:rPr>
              <a:t>表内容</a:t>
            </a:r>
            <a:endParaRPr lang="zh-CN" altLang="en-US" dirty="0" err="1">
              <a:sym typeface="+mn-ea"/>
            </a:endParaRPr>
          </a:p>
        </p:txBody>
      </p:sp>
      <p:sp>
        <p:nvSpPr>
          <p:cNvPr id="4" name="文本框 3"/>
          <p:cNvSpPr txBox="1"/>
          <p:nvPr/>
        </p:nvSpPr>
        <p:spPr>
          <a:xfrm>
            <a:off x="983615" y="764540"/>
            <a:ext cx="9499600" cy="5544779"/>
          </a:xfrm>
          <a:prstGeom prst="rect">
            <a:avLst/>
          </a:prstGeom>
          <a:noFill/>
        </p:spPr>
        <p:txBody>
          <a:bodyPr wrap="square" rtlCol="0" anchor="t">
            <a:noAutofit/>
          </a:bodyPr>
          <a:lstStyle/>
          <a:p>
            <a:r>
              <a:rPr lang="zh-CN" altLang="en-US" sz="2200" b="0" dirty="0">
                <a:sym typeface="+mn-ea"/>
              </a:rPr>
              <a:t>    0, 0, 1, 0, 2, 0, 1, 0, 3, 0, 1, 0, 2, 0, 1, 0,       /* 0x00 to 0x0F*/    </a:t>
            </a:r>
            <a:endParaRPr lang="zh-CN" altLang="en-US" sz="2200" b="0" dirty="0">
              <a:sym typeface="+mn-ea"/>
            </a:endParaRPr>
          </a:p>
          <a:p>
            <a:r>
              <a:rPr lang="en-US" altLang="zh-CN" sz="2200" b="0" dirty="0">
                <a:sym typeface="+mn-ea"/>
              </a:rPr>
              <a:t>    </a:t>
            </a:r>
            <a:r>
              <a:rPr lang="zh-CN" altLang="en-US" sz="2200" b="0" dirty="0">
                <a:sym typeface="+mn-ea"/>
              </a:rPr>
              <a:t>4, 0, 1, 0, 2, 0, 1, 0, 3, 0, 1, 0, 2, 0, 1, 0,       /* 0x10 to 0x1F */</a:t>
            </a:r>
            <a:endParaRPr lang="zh-CN" altLang="en-US" sz="2200" b="0" dirty="0"/>
          </a:p>
          <a:p>
            <a:r>
              <a:rPr lang="zh-CN" altLang="en-US" sz="2200" b="0" dirty="0">
                <a:sym typeface="+mn-ea"/>
              </a:rPr>
              <a:t>    5, 0, 1, 0, 2, 0, 1, 0, 3, 0, 1, 0, 2, 0, 1, 0,       /* 0x20 to 0x2F */</a:t>
            </a:r>
            <a:endParaRPr lang="zh-CN" altLang="en-US" sz="2200" b="0" dirty="0"/>
          </a:p>
          <a:p>
            <a:r>
              <a:rPr lang="zh-CN" altLang="en-US" sz="2200" b="0" dirty="0">
                <a:sym typeface="+mn-ea"/>
              </a:rPr>
              <a:t>    4, 0, 1, 0, 2, 0, 1, 0, 3, 0, 1, 0, 2, 0, 1, 0,       /* 0x30 to 0x3F */</a:t>
            </a:r>
            <a:endParaRPr lang="zh-CN" altLang="en-US" sz="2200" b="0" dirty="0"/>
          </a:p>
          <a:p>
            <a:r>
              <a:rPr lang="zh-CN" altLang="en-US" sz="2200" b="0" dirty="0">
                <a:sym typeface="+mn-ea"/>
              </a:rPr>
              <a:t>    6, 0, 1, 0, 2, 0, 1, 0, 3, 0, 1, 0, 2, 0, 1, 0,       /* 0x40 to 0x4F */</a:t>
            </a:r>
            <a:endParaRPr lang="zh-CN" altLang="en-US" sz="2200" b="0" dirty="0"/>
          </a:p>
          <a:p>
            <a:r>
              <a:rPr lang="zh-CN" altLang="en-US" sz="2200" b="0" dirty="0">
                <a:sym typeface="+mn-ea"/>
              </a:rPr>
              <a:t>    4, 0, 1, 0, 2, 0, 1, 0, 3, 0, 1, 0, 2, 0, 1, 0,       /* 0x50 to 0x5F */</a:t>
            </a:r>
            <a:endParaRPr lang="zh-CN" altLang="en-US" sz="2200" b="0" dirty="0"/>
          </a:p>
          <a:p>
            <a:r>
              <a:rPr lang="zh-CN" altLang="en-US" sz="2200" b="0" dirty="0">
                <a:sym typeface="+mn-ea"/>
              </a:rPr>
              <a:t>    5, 0, 1, 0, 2, 0, 1, 0, 3, 0, 1, 0, 2, 0, 1, 0,       /* 0x60 to 0x6F */</a:t>
            </a:r>
            <a:endParaRPr lang="zh-CN" altLang="en-US" sz="2200" b="0" dirty="0"/>
          </a:p>
          <a:p>
            <a:r>
              <a:rPr lang="zh-CN" altLang="en-US" sz="2200" b="0" dirty="0">
                <a:sym typeface="+mn-ea"/>
              </a:rPr>
              <a:t>    4, 0, 1, 0, 2, 0, 1, 0, 3, 0, 1, 0, 2, 0, 1, 0,       /* 0x70 to 0x7F */</a:t>
            </a:r>
            <a:endParaRPr lang="zh-CN" altLang="en-US" sz="2200" b="0" dirty="0"/>
          </a:p>
          <a:p>
            <a:r>
              <a:rPr lang="zh-CN" altLang="en-US" sz="2200" b="0" dirty="0">
                <a:sym typeface="+mn-ea"/>
              </a:rPr>
              <a:t>    7, 0, 1, 0, 2, 0, 1, 0, 3, 0, 1, 0, 2, 0, 1, 0,       /* 0x80 to 0x8F */</a:t>
            </a:r>
            <a:endParaRPr lang="zh-CN" altLang="en-US" sz="2200" b="0" dirty="0"/>
          </a:p>
          <a:p>
            <a:r>
              <a:rPr lang="zh-CN" altLang="en-US" sz="2200" b="0" dirty="0">
                <a:sym typeface="+mn-ea"/>
              </a:rPr>
              <a:t>    4, 0, 1, 0, 2, 0, 1, 0, 3, 0, 1, 0, 2, 0, 1, 0,       /* 0x90 to 0x9F</a:t>
            </a:r>
            <a:r>
              <a:rPr lang="en-US" altLang="zh-CN" sz="2200" b="0" dirty="0">
                <a:sym typeface="+mn-ea"/>
              </a:rPr>
              <a:t> </a:t>
            </a:r>
            <a:r>
              <a:rPr lang="zh-CN" altLang="en-US" sz="2200" b="0" dirty="0">
                <a:sym typeface="+mn-ea"/>
              </a:rPr>
              <a:t>*/</a:t>
            </a:r>
            <a:endParaRPr lang="zh-CN" altLang="en-US" sz="2200" b="0" dirty="0"/>
          </a:p>
          <a:p>
            <a:r>
              <a:rPr lang="zh-CN" altLang="en-US" sz="2200" b="0" dirty="0">
                <a:sym typeface="+mn-ea"/>
              </a:rPr>
              <a:t>    5, 0, 1, 0, 2, 0, 1, 0, 3, 0, 1, 0, 2, 0, 1, 0,       /* 0xA0 to 0xAF</a:t>
            </a:r>
            <a:r>
              <a:rPr lang="en-US" altLang="zh-CN" sz="2200" b="0" dirty="0">
                <a:sym typeface="+mn-ea"/>
              </a:rPr>
              <a:t> </a:t>
            </a:r>
            <a:r>
              <a:rPr lang="zh-CN" altLang="en-US" sz="2200" b="0" dirty="0">
                <a:sym typeface="+mn-ea"/>
              </a:rPr>
              <a:t>*/</a:t>
            </a:r>
            <a:endParaRPr lang="zh-CN" altLang="en-US" sz="2200" b="0" dirty="0"/>
          </a:p>
          <a:p>
            <a:r>
              <a:rPr lang="zh-CN" altLang="en-US" sz="2200" b="0" dirty="0">
                <a:sym typeface="+mn-ea"/>
              </a:rPr>
              <a:t>    4, 0, 1, 0, 2, 0, 1, 0, 3, 0, 1, 0, 2, 0, 1, 0,       /* 0xB0 to 0xBF */</a:t>
            </a:r>
            <a:endParaRPr lang="zh-CN" altLang="en-US" sz="2200" b="0" dirty="0"/>
          </a:p>
          <a:p>
            <a:r>
              <a:rPr lang="zh-CN" altLang="en-US" sz="2200" b="0" dirty="0">
                <a:sym typeface="+mn-ea"/>
              </a:rPr>
              <a:t>    6, 0, 1, 0, 2, 0, 1, 0, 3, 0, 1, 0, 2, 0, 1, 0,       /* 0xC0 to 0xCF */</a:t>
            </a:r>
            <a:endParaRPr lang="zh-CN" altLang="en-US" sz="2200" b="0" dirty="0"/>
          </a:p>
          <a:p>
            <a:r>
              <a:rPr lang="zh-CN" altLang="en-US" sz="2200" b="0" dirty="0">
                <a:sym typeface="+mn-ea"/>
              </a:rPr>
              <a:t>    4, 0, 1, 0, 2, 0, 1, 0, 3, 0, 1, 0, 2, 0, 1, 0,       /* 0xD0 to 0xDF */</a:t>
            </a:r>
            <a:endParaRPr lang="zh-CN" altLang="en-US" sz="2200" b="0" dirty="0"/>
          </a:p>
          <a:p>
            <a:r>
              <a:rPr lang="zh-CN" altLang="en-US" sz="2200" b="0" dirty="0">
                <a:sym typeface="+mn-ea"/>
              </a:rPr>
              <a:t>    5, 0, 1, 0, 2, 0, 1, 0, 3, 0, 1, 0, 2, 0, 1, 0,       /* 0xE0 to 0xEF</a:t>
            </a:r>
            <a:r>
              <a:rPr lang="en-US" altLang="zh-CN" sz="2200" b="0" dirty="0">
                <a:sym typeface="+mn-ea"/>
              </a:rPr>
              <a:t> </a:t>
            </a:r>
            <a:r>
              <a:rPr lang="zh-CN" altLang="en-US" sz="2200" b="0" dirty="0">
                <a:sym typeface="+mn-ea"/>
              </a:rPr>
              <a:t>*/</a:t>
            </a:r>
            <a:endParaRPr lang="zh-CN" altLang="en-US" sz="2200" b="0" dirty="0"/>
          </a:p>
          <a:p>
            <a:r>
              <a:rPr lang="zh-CN" altLang="en-US" sz="2200" b="0" dirty="0">
                <a:sym typeface="+mn-ea"/>
              </a:rPr>
              <a:t>    4, 0, 1, 0, 2, 0, 1, 0, 3, 0, 1, 0, 2, 0, 1, 0        /* 0xF0 to 0xFF */</a:t>
            </a:r>
            <a:endParaRPr lang="zh-CN" altLang="en-US" sz="2200" b="0" dirty="0">
              <a:sym typeface="+mn-ea"/>
            </a:endParaRPr>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noChangeArrowheads="1"/>
          </p:cNvSpPr>
          <p:nvPr>
            <p:ph type="title"/>
          </p:nvPr>
        </p:nvSpPr>
        <p:spPr>
          <a:xfrm>
            <a:off x="191344" y="908720"/>
            <a:ext cx="10972800" cy="574675"/>
          </a:xfrm>
        </p:spPr>
        <p:txBody>
          <a:bodyPr/>
          <a:lstStyle/>
          <a:p>
            <a:pPr eaLnBrk="1" hangingPunct="1"/>
            <a:r>
              <a:rPr lang="zh-CN" altLang="en-US" dirty="0">
                <a:latin typeface="Times New Roman" panose="02020603050405020304" pitchFamily="18" charset="0"/>
                <a:ea typeface="楷体" panose="02010609060101010101" pitchFamily="49" charset="-122"/>
              </a:rPr>
              <a:t>例</a:t>
            </a:r>
            <a:r>
              <a:rPr lang="en-US" altLang="zh-CN" dirty="0">
                <a:latin typeface="Times New Roman" panose="02020603050405020304" pitchFamily="18" charset="0"/>
                <a:ea typeface="楷体" panose="02010609060101010101" pitchFamily="49" charset="-122"/>
              </a:rPr>
              <a:t>:</a:t>
            </a:r>
            <a:endParaRPr lang="zh-CN" altLang="en-US" dirty="0">
              <a:latin typeface="Times New Roman" panose="02020603050405020304" pitchFamily="18" charset="0"/>
              <a:ea typeface="楷体" panose="02010609060101010101" pitchFamily="49" charset="-122"/>
            </a:endParaRPr>
          </a:p>
        </p:txBody>
      </p:sp>
      <p:sp>
        <p:nvSpPr>
          <p:cNvPr id="117763" name="内容占位符 2"/>
          <p:cNvSpPr>
            <a:spLocks noGrp="1" noChangeArrowheads="1"/>
          </p:cNvSpPr>
          <p:nvPr>
            <p:ph idx="1"/>
          </p:nvPr>
        </p:nvSpPr>
        <p:spPr>
          <a:xfrm>
            <a:off x="371364" y="1700808"/>
            <a:ext cx="11449272" cy="4104456"/>
          </a:xfrm>
        </p:spPr>
        <p:txBody>
          <a:bodyPr/>
          <a:lstStyle/>
          <a:p>
            <a:pPr eaLnBrk="1" hangingPunct="1">
              <a:lnSpc>
                <a:spcPct val="120000"/>
              </a:lnSpc>
            </a:pPr>
            <a:r>
              <a:rPr lang="en-US" altLang="zh-CN" b="0" dirty="0">
                <a:latin typeface="Times New Roman" panose="02020603050405020304" pitchFamily="18" charset="0"/>
                <a:ea typeface="楷体" panose="02010609060101010101" pitchFamily="49" charset="-122"/>
              </a:rPr>
              <a:t>1</a:t>
            </a:r>
            <a:r>
              <a:rPr lang="zh-CN" altLang="en-US" b="0" dirty="0">
                <a:latin typeface="Times New Roman" panose="02020603050405020304" pitchFamily="18" charset="0"/>
                <a:ea typeface="楷体" panose="02010609060101010101" pitchFamily="49" charset="-122"/>
              </a:rPr>
              <a:t>、目前有</a:t>
            </a:r>
            <a:r>
              <a:rPr lang="en-US" altLang="zh-CN" b="0" dirty="0">
                <a:latin typeface="Times New Roman" panose="02020603050405020304" pitchFamily="18" charset="0"/>
                <a:ea typeface="楷体" panose="02010609060101010101" pitchFamily="49" charset="-122"/>
              </a:rPr>
              <a:t>5</a:t>
            </a:r>
            <a:r>
              <a:rPr lang="zh-CN" altLang="en-US" b="0" dirty="0">
                <a:latin typeface="Times New Roman" panose="02020603050405020304" pitchFamily="18" charset="0"/>
                <a:ea typeface="楷体" panose="02010609060101010101" pitchFamily="49" charset="-122"/>
              </a:rPr>
              <a:t>个任务（</a:t>
            </a:r>
            <a:r>
              <a:rPr lang="en-US" altLang="zh-CN" b="0" dirty="0">
                <a:latin typeface="Times New Roman" panose="02020603050405020304" pitchFamily="18" charset="0"/>
                <a:ea typeface="楷体" panose="02010609060101010101" pitchFamily="49" charset="-122"/>
              </a:rPr>
              <a:t>ABCDE</a:t>
            </a:r>
            <a:r>
              <a:rPr lang="zh-CN" altLang="en-US" b="0" dirty="0">
                <a:latin typeface="Times New Roman" panose="02020603050405020304" pitchFamily="18" charset="0"/>
                <a:ea typeface="楷体" panose="02010609060101010101" pitchFamily="49" charset="-122"/>
              </a:rPr>
              <a:t>）进入就绪状态，其优先级分别是：</a:t>
            </a:r>
            <a:r>
              <a:rPr lang="en-US" altLang="zh-CN" b="0" dirty="0">
                <a:latin typeface="Times New Roman" panose="02020603050405020304" pitchFamily="18" charset="0"/>
                <a:ea typeface="楷体" panose="02010609060101010101" pitchFamily="49" charset="-122"/>
              </a:rPr>
              <a:t>53</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13</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23</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3</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33</a:t>
            </a:r>
            <a:r>
              <a:rPr lang="zh-CN" altLang="en-US" b="0" dirty="0">
                <a:latin typeface="Times New Roman" panose="02020603050405020304" pitchFamily="18" charset="0"/>
                <a:ea typeface="楷体" panose="02010609060101010101" pitchFamily="49" charset="-122"/>
              </a:rPr>
              <a:t>，三个表格的内容是什么？演示如何查找到优先级最高的任务？</a:t>
            </a:r>
            <a:endParaRPr lang="en-US" altLang="zh-CN" b="0" dirty="0">
              <a:latin typeface="Times New Roman" panose="02020603050405020304" pitchFamily="18" charset="0"/>
              <a:ea typeface="楷体" panose="02010609060101010101" pitchFamily="49" charset="-122"/>
            </a:endParaRPr>
          </a:p>
          <a:p>
            <a:pPr eaLnBrk="1" hangingPunct="1">
              <a:lnSpc>
                <a:spcPct val="150000"/>
              </a:lnSpc>
            </a:pPr>
            <a:r>
              <a:rPr lang="en-US" altLang="zh-CN" sz="2000" b="0" dirty="0">
                <a:solidFill>
                  <a:srgbClr val="FF0000"/>
                </a:solidFill>
                <a:latin typeface="Arial" panose="020B0604020202020204" pitchFamily="34" charset="0"/>
              </a:rPr>
              <a:t>1</a:t>
            </a:r>
            <a:r>
              <a:rPr lang="zh-CN" altLang="en-US" sz="2000" b="0" dirty="0">
                <a:solidFill>
                  <a:srgbClr val="FF0000"/>
                </a:solidFill>
                <a:latin typeface="Arial" panose="020B0604020202020204" pitchFamily="34" charset="0"/>
              </a:rPr>
              <a:t>、</a:t>
            </a:r>
            <a:r>
              <a:rPr lang="en-US" altLang="zh-CN" sz="2000" b="0" dirty="0">
                <a:latin typeface="Arial" panose="020B0604020202020204" pitchFamily="34" charset="0"/>
              </a:rPr>
              <a:t>53</a:t>
            </a:r>
            <a:r>
              <a:rPr lang="zh-CN" altLang="en-US" sz="2000" b="0" dirty="0">
                <a:latin typeface="Arial" panose="020B0604020202020204" pitchFamily="34" charset="0"/>
              </a:rPr>
              <a:t>：第</a:t>
            </a:r>
            <a:r>
              <a:rPr lang="en-US" altLang="zh-CN" sz="2000" b="0" dirty="0">
                <a:latin typeface="Arial" panose="020B0604020202020204" pitchFamily="34" charset="0"/>
              </a:rPr>
              <a:t>6</a:t>
            </a:r>
            <a:r>
              <a:rPr lang="zh-CN" altLang="en-US" sz="2000" b="0" dirty="0">
                <a:latin typeface="Arial" panose="020B0604020202020204" pitchFamily="34" charset="0"/>
              </a:rPr>
              <a:t>组，</a:t>
            </a:r>
            <a:r>
              <a:rPr lang="en-US" altLang="zh-CN" sz="2000" b="0" dirty="0">
                <a:latin typeface="Arial" panose="020B0604020202020204" pitchFamily="34" charset="0"/>
              </a:rPr>
              <a:t>13</a:t>
            </a:r>
            <a:r>
              <a:rPr lang="zh-CN" altLang="en-US" sz="2000" b="0" dirty="0">
                <a:latin typeface="Arial" panose="020B0604020202020204" pitchFamily="34" charset="0"/>
              </a:rPr>
              <a:t>：第</a:t>
            </a:r>
            <a:r>
              <a:rPr lang="en-US" altLang="zh-CN" sz="2000" b="0" dirty="0">
                <a:latin typeface="Arial" panose="020B0604020202020204" pitchFamily="34" charset="0"/>
              </a:rPr>
              <a:t>1</a:t>
            </a:r>
            <a:r>
              <a:rPr lang="zh-CN" altLang="en-US" sz="2000" b="0" dirty="0">
                <a:latin typeface="Arial" panose="020B0604020202020204" pitchFamily="34" charset="0"/>
              </a:rPr>
              <a:t>组，</a:t>
            </a:r>
            <a:r>
              <a:rPr lang="en-US" altLang="zh-CN" sz="2000" b="0" dirty="0">
                <a:latin typeface="Arial" panose="020B0604020202020204" pitchFamily="34" charset="0"/>
              </a:rPr>
              <a:t>23</a:t>
            </a:r>
            <a:r>
              <a:rPr lang="zh-CN" altLang="en-US" sz="2000" b="0" dirty="0">
                <a:latin typeface="Arial" panose="020B0604020202020204" pitchFamily="34" charset="0"/>
              </a:rPr>
              <a:t>：第</a:t>
            </a:r>
            <a:r>
              <a:rPr lang="en-US" altLang="zh-CN" sz="2000" b="0" dirty="0">
                <a:latin typeface="Arial" panose="020B0604020202020204" pitchFamily="34" charset="0"/>
              </a:rPr>
              <a:t>2</a:t>
            </a:r>
            <a:r>
              <a:rPr lang="zh-CN" altLang="en-US" sz="2000" b="0" dirty="0">
                <a:latin typeface="Arial" panose="020B0604020202020204" pitchFamily="34" charset="0"/>
              </a:rPr>
              <a:t>组，</a:t>
            </a:r>
            <a:r>
              <a:rPr lang="en-US" altLang="zh-CN" sz="2000" b="0" dirty="0">
                <a:latin typeface="Arial" panose="020B0604020202020204" pitchFamily="34" charset="0"/>
              </a:rPr>
              <a:t>3</a:t>
            </a:r>
            <a:r>
              <a:rPr lang="zh-CN" altLang="en-US" sz="2000" b="0" dirty="0">
                <a:latin typeface="Arial" panose="020B0604020202020204" pitchFamily="34" charset="0"/>
              </a:rPr>
              <a:t>：第</a:t>
            </a:r>
            <a:r>
              <a:rPr lang="en-US" altLang="zh-CN" sz="2000" b="0" dirty="0">
                <a:latin typeface="Arial" panose="020B0604020202020204" pitchFamily="34" charset="0"/>
              </a:rPr>
              <a:t>0</a:t>
            </a:r>
            <a:r>
              <a:rPr lang="zh-CN" altLang="en-US" sz="2000" b="0" dirty="0">
                <a:latin typeface="Arial" panose="020B0604020202020204" pitchFamily="34" charset="0"/>
              </a:rPr>
              <a:t>组，</a:t>
            </a:r>
            <a:r>
              <a:rPr lang="en-US" altLang="zh-CN" sz="2000" b="0" dirty="0">
                <a:latin typeface="Arial" panose="020B0604020202020204" pitchFamily="34" charset="0"/>
              </a:rPr>
              <a:t>33</a:t>
            </a:r>
            <a:r>
              <a:rPr lang="zh-CN" altLang="en-US" sz="2000" b="0" dirty="0">
                <a:latin typeface="Arial" panose="020B0604020202020204" pitchFamily="34" charset="0"/>
              </a:rPr>
              <a:t>：第</a:t>
            </a:r>
            <a:r>
              <a:rPr lang="en-US" altLang="zh-CN" sz="2000" b="0" dirty="0">
                <a:latin typeface="Arial" panose="020B0604020202020204" pitchFamily="34" charset="0"/>
              </a:rPr>
              <a:t>4</a:t>
            </a:r>
            <a:r>
              <a:rPr lang="zh-CN" altLang="en-US" sz="2000" b="0" dirty="0">
                <a:latin typeface="Arial" panose="020B0604020202020204" pitchFamily="34" charset="0"/>
              </a:rPr>
              <a:t>组：所以</a:t>
            </a:r>
            <a:r>
              <a:rPr lang="en-US" altLang="zh-CN" sz="2000" b="0" dirty="0" err="1">
                <a:latin typeface="Arial" panose="020B0604020202020204" pitchFamily="34" charset="0"/>
              </a:rPr>
              <a:t>OSRdyGrp</a:t>
            </a:r>
            <a:r>
              <a:rPr lang="zh-CN" altLang="en-US" sz="2000" b="0" dirty="0">
                <a:latin typeface="Arial" panose="020B0604020202020204" pitchFamily="34" charset="0"/>
              </a:rPr>
              <a:t>的值为：</a:t>
            </a:r>
            <a:r>
              <a:rPr lang="en-US" altLang="zh-CN" sz="2000" b="0" dirty="0">
                <a:latin typeface="Arial" panose="020B0604020202020204" pitchFamily="34" charset="0"/>
              </a:rPr>
              <a:t>01010111</a:t>
            </a:r>
            <a:r>
              <a:rPr lang="zh-CN" altLang="en-US" sz="2000" b="0" dirty="0">
                <a:latin typeface="Arial" panose="020B0604020202020204" pitchFamily="34" charset="0"/>
              </a:rPr>
              <a:t>（</a:t>
            </a:r>
            <a:r>
              <a:rPr lang="en-US" altLang="zh-CN" sz="2000" b="0" dirty="0">
                <a:latin typeface="Arial" panose="020B0604020202020204" pitchFamily="34" charset="0"/>
              </a:rPr>
              <a:t>2</a:t>
            </a:r>
            <a:r>
              <a:rPr lang="zh-CN" altLang="en-US" sz="2000" b="0" dirty="0">
                <a:latin typeface="Arial" panose="020B0604020202020204" pitchFamily="34" charset="0"/>
              </a:rPr>
              <a:t>），</a:t>
            </a:r>
            <a:r>
              <a:rPr lang="en-US" altLang="zh-CN" sz="2000" b="0" dirty="0">
                <a:latin typeface="Arial" panose="020B0604020202020204" pitchFamily="34" charset="0"/>
              </a:rPr>
              <a:t>87</a:t>
            </a:r>
            <a:r>
              <a:rPr lang="zh-CN" altLang="en-US" sz="2000" b="0" dirty="0">
                <a:latin typeface="Arial" panose="020B0604020202020204" pitchFamily="34" charset="0"/>
              </a:rPr>
              <a:t>（</a:t>
            </a:r>
            <a:r>
              <a:rPr lang="en-US" altLang="zh-CN" sz="2000" b="0" dirty="0">
                <a:latin typeface="Arial" panose="020B0604020202020204" pitchFamily="34" charset="0"/>
              </a:rPr>
              <a:t>10</a:t>
            </a:r>
            <a:r>
              <a:rPr lang="zh-CN" altLang="en-US" sz="2000" b="0" dirty="0">
                <a:latin typeface="Arial" panose="020B0604020202020204" pitchFamily="34" charset="0"/>
              </a:rPr>
              <a:t>），</a:t>
            </a:r>
            <a:r>
              <a:rPr lang="en-US" altLang="zh-CN" sz="2000" b="0" dirty="0">
                <a:latin typeface="Arial" panose="020B0604020202020204" pitchFamily="34" charset="0"/>
              </a:rPr>
              <a:t>57</a:t>
            </a:r>
            <a:r>
              <a:rPr lang="zh-CN" altLang="en-US" sz="2000" b="0" dirty="0">
                <a:latin typeface="Arial" panose="020B0604020202020204" pitchFamily="34" charset="0"/>
              </a:rPr>
              <a:t>（</a:t>
            </a:r>
            <a:r>
              <a:rPr lang="en-US" altLang="zh-CN" sz="2000" b="0" dirty="0">
                <a:latin typeface="Arial" panose="020B0604020202020204" pitchFamily="34" charset="0"/>
              </a:rPr>
              <a:t>16</a:t>
            </a:r>
            <a:r>
              <a:rPr lang="zh-CN" altLang="en-US" sz="2000" b="0" dirty="0">
                <a:latin typeface="Arial" panose="020B0604020202020204" pitchFamily="34" charset="0"/>
              </a:rPr>
              <a:t>）。</a:t>
            </a:r>
            <a:endParaRPr lang="en-US" altLang="zh-CN" sz="2000" b="0" dirty="0">
              <a:latin typeface="Arial" panose="020B0604020202020204" pitchFamily="34" charset="0"/>
            </a:endParaRPr>
          </a:p>
          <a:p>
            <a:pPr eaLnBrk="1" hangingPunct="1">
              <a:lnSpc>
                <a:spcPct val="150000"/>
              </a:lnSpc>
            </a:pPr>
            <a:r>
              <a:rPr lang="en-US" altLang="zh-CN" sz="2000" b="0" dirty="0">
                <a:solidFill>
                  <a:srgbClr val="FF0000"/>
                </a:solidFill>
                <a:latin typeface="Arial" panose="020B0604020202020204" pitchFamily="34" charset="0"/>
              </a:rPr>
              <a:t>2</a:t>
            </a:r>
            <a:r>
              <a:rPr lang="zh-CN" altLang="en-US" sz="2000" b="0" dirty="0">
                <a:solidFill>
                  <a:srgbClr val="FF0000"/>
                </a:solidFill>
                <a:latin typeface="Arial" panose="020B0604020202020204" pitchFamily="34" charset="0"/>
              </a:rPr>
              <a:t>、</a:t>
            </a:r>
            <a:r>
              <a:rPr lang="zh-CN" altLang="en-US" sz="2000" b="0" dirty="0">
                <a:latin typeface="Arial" panose="020B0604020202020204" pitchFamily="34" charset="0"/>
              </a:rPr>
              <a:t>查表</a:t>
            </a:r>
            <a:r>
              <a:rPr lang="en-US" altLang="zh-CN" sz="2000" b="0" dirty="0" err="1">
                <a:latin typeface="Arial" panose="020B0604020202020204" pitchFamily="34" charset="0"/>
              </a:rPr>
              <a:t>OSUnMapTbl</a:t>
            </a:r>
            <a:r>
              <a:rPr lang="en-US" altLang="zh-CN" sz="2000" b="0" dirty="0">
                <a:latin typeface="Arial" panose="020B0604020202020204" pitchFamily="34" charset="0"/>
              </a:rPr>
              <a:t>[87]</a:t>
            </a:r>
            <a:r>
              <a:rPr lang="zh-CN" altLang="en-US" sz="2000" b="0" dirty="0">
                <a:latin typeface="Arial" panose="020B0604020202020204" pitchFamily="34" charset="0"/>
              </a:rPr>
              <a:t>得到的值是</a:t>
            </a:r>
            <a:r>
              <a:rPr lang="en-US" altLang="zh-CN" sz="2000" b="0" dirty="0">
                <a:latin typeface="Arial" panose="020B0604020202020204" pitchFamily="34" charset="0"/>
              </a:rPr>
              <a:t>0</a:t>
            </a:r>
            <a:r>
              <a:rPr lang="zh-CN" altLang="en-US" sz="2000" b="0" dirty="0">
                <a:latin typeface="Arial" panose="020B0604020202020204" pitchFamily="34" charset="0"/>
              </a:rPr>
              <a:t>，表示第</a:t>
            </a:r>
            <a:r>
              <a:rPr lang="en-US" altLang="zh-CN" sz="2000" b="0" dirty="0">
                <a:latin typeface="Arial" panose="020B0604020202020204" pitchFamily="34" charset="0"/>
              </a:rPr>
              <a:t>0</a:t>
            </a:r>
            <a:r>
              <a:rPr lang="zh-CN" altLang="en-US" sz="2000" b="0" dirty="0">
                <a:latin typeface="Arial" panose="020B0604020202020204" pitchFamily="34" charset="0"/>
              </a:rPr>
              <a:t>组有任务进入就绪状态。</a:t>
            </a:r>
            <a:endParaRPr lang="en-US" altLang="zh-CN" sz="2000" b="0" dirty="0">
              <a:latin typeface="Arial" panose="020B0604020202020204" pitchFamily="34" charset="0"/>
            </a:endParaRPr>
          </a:p>
          <a:p>
            <a:pPr eaLnBrk="1" hangingPunct="1">
              <a:lnSpc>
                <a:spcPct val="150000"/>
              </a:lnSpc>
            </a:pPr>
            <a:r>
              <a:rPr lang="en-US" altLang="zh-CN" sz="2000" b="0" dirty="0">
                <a:solidFill>
                  <a:srgbClr val="FF0000"/>
                </a:solidFill>
                <a:latin typeface="Arial" panose="020B0604020202020204" pitchFamily="34" charset="0"/>
              </a:rPr>
              <a:t>3</a:t>
            </a:r>
            <a:r>
              <a:rPr lang="zh-CN" altLang="en-US" sz="2000" b="0" dirty="0">
                <a:solidFill>
                  <a:srgbClr val="FF0000"/>
                </a:solidFill>
                <a:latin typeface="Arial" panose="020B0604020202020204" pitchFamily="34" charset="0"/>
              </a:rPr>
              <a:t>、</a:t>
            </a:r>
            <a:r>
              <a:rPr lang="zh-CN" altLang="en-US" sz="2000" b="0" dirty="0">
                <a:latin typeface="Arial" panose="020B0604020202020204" pitchFamily="34" charset="0"/>
              </a:rPr>
              <a:t>使用表</a:t>
            </a:r>
            <a:r>
              <a:rPr lang="en-US" altLang="zh-CN" sz="2000" b="0" dirty="0" err="1">
                <a:latin typeface="Arial" panose="020B0604020202020204" pitchFamily="34" charset="0"/>
              </a:rPr>
              <a:t>OSRdyTbl</a:t>
            </a:r>
            <a:r>
              <a:rPr lang="en-US" altLang="zh-CN" sz="2000" b="0" dirty="0">
                <a:latin typeface="Arial" panose="020B0604020202020204" pitchFamily="34" charset="0"/>
              </a:rPr>
              <a:t>[]</a:t>
            </a:r>
            <a:r>
              <a:rPr lang="zh-CN" altLang="en-US" sz="2000" b="0" dirty="0">
                <a:latin typeface="Arial" panose="020B0604020202020204" pitchFamily="34" charset="0"/>
              </a:rPr>
              <a:t>，第</a:t>
            </a:r>
            <a:r>
              <a:rPr lang="en-US" altLang="zh-CN" sz="2000" b="0" dirty="0">
                <a:latin typeface="Arial" panose="020B0604020202020204" pitchFamily="34" charset="0"/>
              </a:rPr>
              <a:t>0</a:t>
            </a:r>
            <a:r>
              <a:rPr lang="zh-CN" altLang="en-US" sz="2000" b="0" dirty="0">
                <a:latin typeface="Arial" panose="020B0604020202020204" pitchFamily="34" charset="0"/>
              </a:rPr>
              <a:t>组的状态是：只有优先级为</a:t>
            </a:r>
            <a:r>
              <a:rPr lang="en-US" altLang="zh-CN" sz="2000" b="0" dirty="0">
                <a:latin typeface="Arial" panose="020B0604020202020204" pitchFamily="34" charset="0"/>
              </a:rPr>
              <a:t>3</a:t>
            </a:r>
            <a:r>
              <a:rPr lang="zh-CN" altLang="en-US" sz="2000" b="0" dirty="0">
                <a:latin typeface="Arial" panose="020B0604020202020204" pitchFamily="34" charset="0"/>
              </a:rPr>
              <a:t>的一个任务进入就绪状态，所以</a:t>
            </a:r>
            <a:r>
              <a:rPr lang="en-US" altLang="zh-CN" sz="2000" b="0" dirty="0" err="1">
                <a:latin typeface="Arial" panose="020B0604020202020204" pitchFamily="34" charset="0"/>
              </a:rPr>
              <a:t>OSRdyTbl</a:t>
            </a:r>
            <a:r>
              <a:rPr lang="en-US" altLang="zh-CN" sz="2000" b="0" dirty="0">
                <a:latin typeface="Arial" panose="020B0604020202020204" pitchFamily="34" charset="0"/>
              </a:rPr>
              <a:t>[0]</a:t>
            </a:r>
            <a:r>
              <a:rPr lang="zh-CN" altLang="en-US" sz="2000" b="0" dirty="0">
                <a:latin typeface="Arial" panose="020B0604020202020204" pitchFamily="34" charset="0"/>
              </a:rPr>
              <a:t>为：</a:t>
            </a:r>
            <a:r>
              <a:rPr lang="en-US" altLang="zh-CN" sz="2000" b="0" dirty="0">
                <a:latin typeface="Arial" panose="020B0604020202020204" pitchFamily="34" charset="0"/>
              </a:rPr>
              <a:t>00001000(2),8(10)</a:t>
            </a:r>
            <a:r>
              <a:rPr lang="zh-CN" altLang="en-US" sz="2000" b="0" dirty="0">
                <a:latin typeface="Arial" panose="020B0604020202020204" pitchFamily="34" charset="0"/>
              </a:rPr>
              <a:t>，查表</a:t>
            </a:r>
            <a:r>
              <a:rPr lang="en-US" altLang="zh-CN" sz="2000" b="0" dirty="0" err="1">
                <a:latin typeface="Arial" panose="020B0604020202020204" pitchFamily="34" charset="0"/>
              </a:rPr>
              <a:t>OSUnMapTbl</a:t>
            </a:r>
            <a:r>
              <a:rPr lang="en-US" altLang="zh-CN" sz="2000" b="0" dirty="0">
                <a:latin typeface="Arial" panose="020B0604020202020204" pitchFamily="34" charset="0"/>
              </a:rPr>
              <a:t>[8]</a:t>
            </a:r>
            <a:r>
              <a:rPr lang="zh-CN" altLang="en-US" sz="2000" b="0" dirty="0">
                <a:latin typeface="Arial" panose="020B0604020202020204" pitchFamily="34" charset="0"/>
              </a:rPr>
              <a:t>，得到值为</a:t>
            </a:r>
            <a:r>
              <a:rPr lang="en-US" altLang="zh-CN" sz="2000" b="0" dirty="0">
                <a:latin typeface="Arial" panose="020B0604020202020204" pitchFamily="34" charset="0"/>
              </a:rPr>
              <a:t>3</a:t>
            </a:r>
            <a:r>
              <a:rPr lang="zh-CN" altLang="en-US" sz="2000" b="0" dirty="0">
                <a:latin typeface="Arial" panose="020B0604020202020204" pitchFamily="34" charset="0"/>
              </a:rPr>
              <a:t>。</a:t>
            </a:r>
            <a:endParaRPr lang="en-US" altLang="zh-CN" sz="2000" b="0" dirty="0">
              <a:latin typeface="Arial" panose="020B0604020202020204" pitchFamily="34" charset="0"/>
            </a:endParaRPr>
          </a:p>
          <a:p>
            <a:pPr eaLnBrk="1" hangingPunct="1">
              <a:lnSpc>
                <a:spcPct val="150000"/>
              </a:lnSpc>
            </a:pPr>
            <a:r>
              <a:rPr lang="en-US" altLang="zh-CN" sz="2000" b="0" dirty="0">
                <a:solidFill>
                  <a:srgbClr val="FF0000"/>
                </a:solidFill>
                <a:latin typeface="Arial" panose="020B0604020202020204" pitchFamily="34" charset="0"/>
              </a:rPr>
              <a:t>4</a:t>
            </a:r>
            <a:r>
              <a:rPr lang="zh-CN" altLang="en-US" sz="2000" b="0" dirty="0">
                <a:solidFill>
                  <a:srgbClr val="FF0000"/>
                </a:solidFill>
                <a:latin typeface="Arial" panose="020B0604020202020204" pitchFamily="34" charset="0"/>
              </a:rPr>
              <a:t>、</a:t>
            </a:r>
            <a:r>
              <a:rPr lang="zh-CN" altLang="en-US" sz="2000" b="0" dirty="0">
                <a:latin typeface="Arial" panose="020B0604020202020204" pitchFamily="34" charset="0"/>
              </a:rPr>
              <a:t>综合得到（</a:t>
            </a:r>
            <a:r>
              <a:rPr lang="en-US" altLang="zh-CN" sz="2000" b="0" dirty="0">
                <a:latin typeface="Arial" panose="020B0604020202020204" pitchFamily="34" charset="0"/>
              </a:rPr>
              <a:t>0&lt;&lt;3</a:t>
            </a:r>
            <a:r>
              <a:rPr lang="zh-CN" altLang="en-US" sz="2000" b="0" dirty="0">
                <a:latin typeface="Arial" panose="020B0604020202020204" pitchFamily="34" charset="0"/>
              </a:rPr>
              <a:t>）＋</a:t>
            </a:r>
            <a:r>
              <a:rPr lang="en-US" altLang="zh-CN" sz="2000" b="0" dirty="0">
                <a:latin typeface="Arial" panose="020B0604020202020204" pitchFamily="34" charset="0"/>
              </a:rPr>
              <a:t>3</a:t>
            </a:r>
            <a:r>
              <a:rPr lang="zh-CN" altLang="en-US" sz="2000" b="0" dirty="0">
                <a:latin typeface="Arial" panose="020B0604020202020204" pitchFamily="34" charset="0"/>
              </a:rPr>
              <a:t>＝</a:t>
            </a:r>
            <a:r>
              <a:rPr lang="en-US" altLang="zh-CN" sz="2000" b="0" dirty="0">
                <a:latin typeface="Arial" panose="020B0604020202020204" pitchFamily="34" charset="0"/>
              </a:rPr>
              <a:t>3</a:t>
            </a:r>
            <a:r>
              <a:rPr lang="zh-CN" altLang="en-US" sz="2000" b="0" dirty="0">
                <a:latin typeface="Arial" panose="020B0604020202020204" pitchFamily="34" charset="0"/>
              </a:rPr>
              <a:t>，即当前就绪任务中，优先级最高的为</a:t>
            </a:r>
            <a:r>
              <a:rPr lang="en-US" altLang="zh-CN" sz="2000" b="0" dirty="0">
                <a:latin typeface="Arial" panose="020B0604020202020204" pitchFamily="34" charset="0"/>
              </a:rPr>
              <a:t>3</a:t>
            </a:r>
            <a:endParaRPr lang="en-US" altLang="zh-CN" sz="2000" b="0" dirty="0">
              <a:latin typeface="Arial" panose="020B0604020202020204" pitchFamily="34" charset="0"/>
            </a:endParaRPr>
          </a:p>
          <a:p>
            <a:pPr eaLnBrk="1" hangingPunct="1">
              <a:lnSpc>
                <a:spcPct val="120000"/>
              </a:lnSpc>
            </a:pP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6715B387-A242-4C29-B4F4-5C72F0A0D5D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xfrm>
            <a:off x="306918" y="875059"/>
            <a:ext cx="10972800" cy="574675"/>
          </a:xfrm>
        </p:spPr>
        <p:txBody>
          <a:bodyPr/>
          <a:lstStyle/>
          <a:p>
            <a:pPr eaLnBrk="1" hangingPunct="1"/>
            <a:r>
              <a:rPr lang="zh-CN" altLang="en-US" sz="2400" b="0" dirty="0">
                <a:latin typeface="+mn-ea"/>
                <a:ea typeface="+mn-ea"/>
              </a:rPr>
              <a:t>任务调度</a:t>
            </a:r>
            <a:endParaRPr lang="zh-CN" altLang="zh-CN" sz="2400" b="0" dirty="0">
              <a:latin typeface="+mn-ea"/>
              <a:ea typeface="+mn-ea"/>
            </a:endParaRPr>
          </a:p>
        </p:txBody>
      </p:sp>
      <p:sp>
        <p:nvSpPr>
          <p:cNvPr id="80899" name="Rectangle 3"/>
          <p:cNvSpPr>
            <a:spLocks noGrp="1" noRot="1" noChangeArrowheads="1"/>
          </p:cNvSpPr>
          <p:nvPr>
            <p:ph idx="1"/>
          </p:nvPr>
        </p:nvSpPr>
        <p:spPr>
          <a:xfrm>
            <a:off x="407368" y="1639888"/>
            <a:ext cx="11233151" cy="4237384"/>
          </a:xfrm>
        </p:spPr>
        <p:txBody>
          <a:bodyPr/>
          <a:lstStyle/>
          <a:p>
            <a:pPr eaLnBrk="1" hangingPunct="1">
              <a:lnSpc>
                <a:spcPct val="150000"/>
              </a:lnSpc>
            </a:pPr>
            <a:r>
              <a:rPr lang="zh-CN" altLang="en-US" sz="2000" dirty="0">
                <a:latin typeface="Times New Roman" panose="02020603050405020304" pitchFamily="18" charset="0"/>
                <a:ea typeface="楷体" panose="02010609060101010101" pitchFamily="49" charset="-122"/>
              </a:rPr>
              <a:t>函数的代码在</a:t>
            </a:r>
            <a:r>
              <a:rPr lang="en-US" altLang="zh-CN" sz="2000" dirty="0" err="1">
                <a:latin typeface="Times New Roman" panose="02020603050405020304" pitchFamily="18" charset="0"/>
                <a:ea typeface="楷体" panose="02010609060101010101" pitchFamily="49" charset="-122"/>
              </a:rPr>
              <a:t>OS_Core.C</a:t>
            </a:r>
            <a:r>
              <a:rPr lang="zh-CN" altLang="en-US" sz="2000" dirty="0">
                <a:latin typeface="Times New Roman" panose="02020603050405020304" pitchFamily="18" charset="0"/>
                <a:ea typeface="楷体" panose="02010609060101010101" pitchFamily="49" charset="-122"/>
              </a:rPr>
              <a:t>中。</a:t>
            </a:r>
            <a:endParaRPr lang="zh-CN" altLang="en-US" sz="2000" dirty="0">
              <a:latin typeface="Times New Roman" panose="02020603050405020304" pitchFamily="18" charset="0"/>
              <a:ea typeface="楷体" panose="02010609060101010101" pitchFamily="49" charset="-122"/>
            </a:endParaRPr>
          </a:p>
          <a:p>
            <a:pPr eaLnBrk="1" hangingPunct="1">
              <a:lnSpc>
                <a:spcPct val="150000"/>
              </a:lnSpc>
            </a:pPr>
            <a:r>
              <a:rPr lang="zh-CN" altLang="en-US" sz="2000" dirty="0">
                <a:latin typeface="Times New Roman" panose="02020603050405020304" pitchFamily="18" charset="0"/>
                <a:ea typeface="楷体" panose="02010609060101010101" pitchFamily="49" charset="-122"/>
              </a:rPr>
              <a:t>作用：找到优先级最高的任务，如果不是当前任务，则实行任务调度（调用任务级的任务切换函数</a:t>
            </a:r>
            <a:r>
              <a:rPr lang="en-US" altLang="zh-CN" sz="2000" dirty="0" err="1">
                <a:latin typeface="Times New Roman" panose="02020603050405020304" pitchFamily="18" charset="0"/>
                <a:ea typeface="楷体" panose="02010609060101010101" pitchFamily="49" charset="-122"/>
              </a:rPr>
              <a:t>OS_Task_SW</a:t>
            </a:r>
            <a:r>
              <a:rPr lang="en-US" altLang="zh-CN" sz="2000" dirty="0">
                <a:latin typeface="Times New Roman" panose="02020603050405020304" pitchFamily="18" charset="0"/>
                <a:ea typeface="楷体" panose="02010609060101010101" pitchFamily="49" charset="-122"/>
              </a:rPr>
              <a:t>()</a:t>
            </a:r>
            <a:r>
              <a:rPr lang="zh-CN" altLang="en-US" sz="2000" dirty="0">
                <a:latin typeface="Times New Roman" panose="02020603050405020304" pitchFamily="18" charset="0"/>
                <a:ea typeface="楷体" panose="02010609060101010101" pitchFamily="49" charset="-122"/>
              </a:rPr>
              <a:t>）：将挂起任务的处理器寄存器推入堆栈，将较高优先级任务的寄存器值从堆栈中恢复到寄存器中</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r>
              <a:rPr lang="zh-CN" altLang="en-US" sz="2000" dirty="0">
                <a:latin typeface="Times New Roman" panose="02020603050405020304" pitchFamily="18" charset="0"/>
                <a:ea typeface="楷体" panose="02010609060101010101" pitchFamily="49" charset="-122"/>
              </a:rPr>
              <a:t>源代码说明：</a:t>
            </a:r>
            <a:endParaRPr lang="zh-CN" altLang="en-US"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zh-CN" altLang="en-US" sz="2000" dirty="0">
                <a:latin typeface="Times New Roman" panose="02020603050405020304" pitchFamily="18" charset="0"/>
                <a:ea typeface="楷体" panose="02010609060101010101" pitchFamily="49" charset="-122"/>
              </a:rPr>
              <a:t>最高优先级的计算：</a:t>
            </a:r>
            <a:endParaRPr lang="zh-CN" altLang="en-US"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sz="2000" dirty="0" err="1">
                <a:latin typeface="Times New Roman" panose="02020603050405020304" pitchFamily="18" charset="0"/>
                <a:ea typeface="楷体" panose="02010609060101010101" pitchFamily="49" charset="-122"/>
              </a:rPr>
              <a:t>OSPrioHighRdy</a:t>
            </a:r>
            <a:r>
              <a:rPr lang="en-US" altLang="zh-CN" sz="2000" dirty="0">
                <a:latin typeface="Times New Roman" panose="02020603050405020304" pitchFamily="18" charset="0"/>
                <a:ea typeface="楷体" panose="02010609060101010101" pitchFamily="49" charset="-122"/>
              </a:rPr>
              <a:t>=(int 8)((y&gt;&gt;3)+</a:t>
            </a:r>
            <a:r>
              <a:rPr lang="en-US" altLang="zh-CN" sz="2000" dirty="0" err="1">
                <a:latin typeface="Times New Roman" panose="02020603050405020304" pitchFamily="18" charset="0"/>
                <a:ea typeface="楷体" panose="02010609060101010101" pitchFamily="49" charset="-122"/>
              </a:rPr>
              <a:t>OSUnmapTbl</a:t>
            </a:r>
            <a:r>
              <a:rPr lang="en-US" altLang="zh-CN"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OSRdyTbl</a:t>
            </a:r>
            <a:r>
              <a:rPr lang="en-US" altLang="zh-CN" sz="2000" dirty="0">
                <a:latin typeface="Times New Roman" panose="02020603050405020304" pitchFamily="18" charset="0"/>
                <a:ea typeface="楷体" panose="02010609060101010101" pitchFamily="49" charset="-122"/>
              </a:rPr>
              <a:t>[y]]</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endParaRPr lang="en-US" altLang="zh-CN" sz="1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CAD5389E-FE83-4921-9470-478052CB5DB6}"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xfrm>
            <a:off x="317186" y="980728"/>
            <a:ext cx="4968552" cy="574675"/>
          </a:xfrm>
        </p:spPr>
        <p:txBody>
          <a:bodyPr/>
          <a:lstStyle/>
          <a:p>
            <a:pPr eaLnBrk="1" hangingPunct="1"/>
            <a:r>
              <a:rPr lang="zh-CN" altLang="en-US" sz="2400" b="0" dirty="0">
                <a:latin typeface="+mn-ea"/>
                <a:ea typeface="+mn-ea"/>
              </a:rPr>
              <a:t>任务调度（任务切换）</a:t>
            </a:r>
            <a:endParaRPr lang="zh-CN" altLang="en-US" sz="2400" b="0" dirty="0">
              <a:latin typeface="+mn-ea"/>
              <a:ea typeface="+mn-ea"/>
            </a:endParaRPr>
          </a:p>
        </p:txBody>
      </p:sp>
      <p:sp>
        <p:nvSpPr>
          <p:cNvPr id="81923" name="Rectangle 3"/>
          <p:cNvSpPr>
            <a:spLocks noGrp="1" noRot="1" noChangeArrowheads="1"/>
          </p:cNvSpPr>
          <p:nvPr>
            <p:ph idx="1"/>
          </p:nvPr>
        </p:nvSpPr>
        <p:spPr>
          <a:xfrm>
            <a:off x="335360" y="1916832"/>
            <a:ext cx="11233151" cy="3024336"/>
          </a:xfrm>
        </p:spPr>
        <p:txBody>
          <a:bodyPr/>
          <a:lstStyle/>
          <a:p>
            <a:pPr eaLnBrk="1" hangingPunct="1">
              <a:lnSpc>
                <a:spcPct val="150000"/>
              </a:lnSpc>
            </a:pPr>
            <a:r>
              <a:rPr lang="zh-CN" altLang="en-US" dirty="0">
                <a:latin typeface="Times New Roman" panose="02020603050405020304" pitchFamily="18" charset="0"/>
                <a:ea typeface="楷体" panose="02010609060101010101" pitchFamily="49" charset="-122"/>
              </a:rPr>
              <a:t>目的：让</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运行新的任务</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过程：保存旧的任务信息（保存到堆栈中，栈顶指针保存在</a:t>
            </a:r>
            <a:r>
              <a:rPr lang="en-US" altLang="zh-CN" dirty="0">
                <a:latin typeface="Times New Roman" panose="02020603050405020304" pitchFamily="18" charset="0"/>
                <a:ea typeface="楷体" panose="02010609060101010101" pitchFamily="49" charset="-122"/>
              </a:rPr>
              <a:t>TCB</a:t>
            </a:r>
            <a:r>
              <a:rPr lang="zh-CN" altLang="en-US" dirty="0">
                <a:latin typeface="Times New Roman" panose="02020603050405020304" pitchFamily="18" charset="0"/>
                <a:ea typeface="楷体" panose="02010609060101010101" pitchFamily="49" charset="-122"/>
              </a:rPr>
              <a:t>中），通过</a:t>
            </a:r>
            <a:r>
              <a:rPr lang="en-US" altLang="zh-CN" dirty="0">
                <a:latin typeface="Times New Roman" panose="02020603050405020304" pitchFamily="18" charset="0"/>
                <a:ea typeface="楷体" panose="02010609060101010101" pitchFamily="49" charset="-122"/>
              </a:rPr>
              <a:t>TCB</a:t>
            </a:r>
            <a:r>
              <a:rPr lang="zh-CN" altLang="en-US" dirty="0">
                <a:latin typeface="Times New Roman" panose="02020603050405020304" pitchFamily="18" charset="0"/>
                <a:ea typeface="楷体" panose="02010609060101010101" pitchFamily="49" charset="-122"/>
              </a:rPr>
              <a:t>找到新任务的相关信息并调用出来，让</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运行新的任务</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设计到</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切换和堆栈操作，必须使用汇编语言。源代码在</a:t>
            </a:r>
            <a:r>
              <a:rPr lang="en-US" altLang="zh-CN" dirty="0">
                <a:latin typeface="Times New Roman" panose="02020603050405020304" pitchFamily="18" charset="0"/>
                <a:ea typeface="楷体" panose="02010609060101010101" pitchFamily="49" charset="-122"/>
              </a:rPr>
              <a:t>OS_CPU.H</a:t>
            </a:r>
            <a:r>
              <a:rPr lang="zh-CN" altLang="en-US" dirty="0">
                <a:latin typeface="Times New Roman" panose="02020603050405020304" pitchFamily="18" charset="0"/>
                <a:ea typeface="楷体" panose="02010609060101010101" pitchFamily="49" charset="-122"/>
              </a:rPr>
              <a:t>中</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778D9786-A355-4534-B238-095BB4C292A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191344" y="908459"/>
            <a:ext cx="5328592" cy="574675"/>
          </a:xfrm>
        </p:spPr>
        <p:txBody>
          <a:bodyPr/>
          <a:lstStyle/>
          <a:p>
            <a:pPr eaLnBrk="1" hangingPunct="1"/>
            <a:r>
              <a:rPr lang="zh-CN" altLang="en-US" sz="2400" b="0" dirty="0">
                <a:latin typeface="+mn-ea"/>
                <a:ea typeface="+mn-ea"/>
              </a:rPr>
              <a:t>任务调度（锁）</a:t>
            </a:r>
            <a:endParaRPr lang="zh-CN" altLang="en-US" sz="2400" b="0" dirty="0">
              <a:latin typeface="+mn-ea"/>
              <a:ea typeface="+mn-ea"/>
            </a:endParaRPr>
          </a:p>
        </p:txBody>
      </p:sp>
      <p:sp>
        <p:nvSpPr>
          <p:cNvPr id="82947" name="Rectangle 3"/>
          <p:cNvSpPr>
            <a:spLocks noGrp="1" noRot="1" noChangeArrowheads="1"/>
          </p:cNvSpPr>
          <p:nvPr>
            <p:ph idx="1"/>
          </p:nvPr>
        </p:nvSpPr>
        <p:spPr>
          <a:xfrm>
            <a:off x="335360" y="1628800"/>
            <a:ext cx="11233151" cy="3859956"/>
          </a:xfrm>
        </p:spPr>
        <p:txBody>
          <a:bodyPr/>
          <a:lstStyle/>
          <a:p>
            <a:pPr eaLnBrk="1" hangingPunct="1">
              <a:lnSpc>
                <a:spcPct val="200000"/>
              </a:lnSpc>
            </a:pPr>
            <a:r>
              <a:rPr lang="zh-CN" altLang="en-US" dirty="0">
                <a:latin typeface="Times New Roman" panose="02020603050405020304" pitchFamily="18" charset="0"/>
                <a:ea typeface="楷体" panose="02010609060101010101" pitchFamily="49" charset="-122"/>
              </a:rPr>
              <a:t>目的：禁止和开放任务调度</a:t>
            </a:r>
            <a:endParaRPr lang="zh-CN" altLang="en-US"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上锁和开锁必须成对使用</a:t>
            </a:r>
            <a:endParaRPr lang="zh-CN" altLang="en-US"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上锁后，中断是开的，但是原任务保持对</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的使用权。</a:t>
            </a:r>
            <a:r>
              <a:rPr lang="zh-CN" altLang="en-US" dirty="0">
                <a:solidFill>
                  <a:srgbClr val="FF0000"/>
                </a:solidFill>
                <a:latin typeface="Times New Roman" panose="02020603050405020304" pitchFamily="18" charset="0"/>
                <a:ea typeface="楷体" panose="02010609060101010101" pitchFamily="49" charset="-122"/>
              </a:rPr>
              <a:t>用户应用程序不得调用可能会使当前任务挂起的系统功能函数。（禁止调度不是挂起！）</a:t>
            </a:r>
            <a:endParaRPr lang="en-US" altLang="zh-CN" dirty="0">
              <a:solidFill>
                <a:srgbClr val="FF0000"/>
              </a:solidFill>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源代码在</a:t>
            </a:r>
            <a:r>
              <a:rPr lang="en-US" altLang="zh-CN" dirty="0" err="1">
                <a:latin typeface="Times New Roman" panose="02020603050405020304" pitchFamily="18" charset="0"/>
                <a:ea typeface="楷体" panose="02010609060101010101" pitchFamily="49" charset="-122"/>
              </a:rPr>
              <a:t>OS_Core.C</a:t>
            </a:r>
            <a:r>
              <a:rPr lang="zh-CN" altLang="en-US" dirty="0">
                <a:latin typeface="Times New Roman" panose="02020603050405020304" pitchFamily="18" charset="0"/>
                <a:ea typeface="楷体" panose="02010609060101010101" pitchFamily="49" charset="-122"/>
              </a:rPr>
              <a:t>中</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B451C9E1-386B-481F-B00C-C691EDAFC646}"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10"/>
          <p:cNvGraphicFramePr>
            <a:graphicFrameLocks noGrp="1" noChangeAspect="1"/>
          </p:cNvGraphicFramePr>
          <p:nvPr>
            <p:ph/>
          </p:nvPr>
        </p:nvGraphicFramePr>
        <p:xfrm>
          <a:off x="1991995" y="692785"/>
          <a:ext cx="7724140" cy="4740275"/>
        </p:xfrm>
        <a:graphic>
          <a:graphicData uri="http://schemas.openxmlformats.org/presentationml/2006/ole">
            <mc:AlternateContent xmlns:mc="http://schemas.openxmlformats.org/markup-compatibility/2006">
              <mc:Choice xmlns:v="urn:schemas-microsoft-com:vml" Requires="v">
                <p:oleObj spid="_x0000_s11317" name="Visio" r:id="rId1" imgW="6197600" imgH="3804285" progId="Visio.Drawing.11">
                  <p:embed/>
                </p:oleObj>
              </mc:Choice>
              <mc:Fallback>
                <p:oleObj name="Visio" r:id="rId1" imgW="6197600" imgH="3804285" progId="Visio.Drawing.11">
                  <p:embed/>
                  <p:pic>
                    <p:nvPicPr>
                      <p:cNvPr id="0" name="Object 1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995" y="692785"/>
                        <a:ext cx="7724140" cy="4740275"/>
                      </a:xfrm>
                      <a:prstGeom prst="rect">
                        <a:avLst/>
                      </a:prstGeom>
                      <a:gradFill rotWithShape="1">
                        <a:gsLst>
                          <a:gs pos="0">
                            <a:srgbClr val="FFEFD1"/>
                          </a:gs>
                          <a:gs pos="64999">
                            <a:srgbClr val="F0EBD5"/>
                          </a:gs>
                          <a:gs pos="100000">
                            <a:srgbClr val="D1C39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1" name="Rectangle 9"/>
          <p:cNvSpPr>
            <a:spLocks noChangeArrowheads="1"/>
          </p:cNvSpPr>
          <p:nvPr/>
        </p:nvSpPr>
        <p:spPr bwMode="auto">
          <a:xfrm>
            <a:off x="4151314" y="5575301"/>
            <a:ext cx="388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b="0"/>
              <a:t>任务的状态转换 </a:t>
            </a:r>
            <a:endParaRPr kumimoji="1" lang="zh-CN" altLang="en-US" sz="2800" b="0"/>
          </a:p>
        </p:txBody>
      </p:sp>
      <p:sp>
        <p:nvSpPr>
          <p:cNvPr id="8397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748C694-92FF-47BD-9B03-08796CFC9E5E}"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35360" y="764704"/>
            <a:ext cx="754380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fr-FR" altLang="zh-CN" b="0" dirty="0">
                <a:latin typeface="Times New Roman" panose="02020603050405020304" pitchFamily="18" charset="0"/>
                <a:ea typeface="+mn-ea"/>
                <a:cs typeface="Times New Roman" panose="02020603050405020304" pitchFamily="18" charset="0"/>
              </a:rPr>
              <a:t>3.5 </a:t>
            </a:r>
            <a:r>
              <a:rPr lang="zh-CN" altLang="en-US" b="0" dirty="0">
                <a:latin typeface="Times New Roman" panose="02020603050405020304" pitchFamily="18" charset="0"/>
                <a:ea typeface="+mn-ea"/>
                <a:cs typeface="Times New Roman" panose="02020603050405020304" pitchFamily="18" charset="0"/>
              </a:rPr>
              <a:t>任务管理</a:t>
            </a:r>
            <a:endParaRPr lang="zh-CN" altLang="en-US" b="0" dirty="0">
              <a:latin typeface="Times New Roman" panose="02020603050405020304" pitchFamily="18" charset="0"/>
              <a:ea typeface="+mn-ea"/>
              <a:cs typeface="Times New Roman" panose="02020603050405020304" pitchFamily="18" charset="0"/>
            </a:endParaRPr>
          </a:p>
        </p:txBody>
      </p:sp>
      <p:sp>
        <p:nvSpPr>
          <p:cNvPr id="84995" name="Rectangle 3"/>
          <p:cNvSpPr>
            <a:spLocks noChangeArrowheads="1"/>
          </p:cNvSpPr>
          <p:nvPr/>
        </p:nvSpPr>
        <p:spPr bwMode="auto">
          <a:xfrm>
            <a:off x="1055440" y="1628800"/>
            <a:ext cx="58324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60000"/>
              </a:lnSpc>
              <a:spcBef>
                <a:spcPct val="30000"/>
              </a:spcBef>
              <a:buClr>
                <a:srgbClr val="FFD317"/>
              </a:buClr>
              <a:buNone/>
            </a:pPr>
            <a:r>
              <a:rPr lang="en-US" altLang="zh-CN" b="0" dirty="0"/>
              <a:t>3.5.1</a:t>
            </a:r>
            <a:r>
              <a:rPr lang="zh-CN" altLang="en-US" b="0" dirty="0"/>
              <a:t>、建立任务</a:t>
            </a:r>
            <a:endParaRPr lang="zh-CN" altLang="en-US" b="0" dirty="0"/>
          </a:p>
          <a:p>
            <a:pPr marL="0" indent="0" eaLnBrk="1" hangingPunct="1">
              <a:lnSpc>
                <a:spcPct val="160000"/>
              </a:lnSpc>
              <a:spcBef>
                <a:spcPct val="30000"/>
              </a:spcBef>
              <a:buClr>
                <a:srgbClr val="FFD317"/>
              </a:buClr>
              <a:buNone/>
            </a:pPr>
            <a:r>
              <a:rPr lang="en-US" altLang="zh-CN" b="0" dirty="0"/>
              <a:t>3.5.2</a:t>
            </a:r>
            <a:r>
              <a:rPr lang="zh-CN" altLang="en-US" b="0" dirty="0"/>
              <a:t>、任务堆栈 </a:t>
            </a:r>
            <a:endParaRPr lang="zh-CN" altLang="en-US" b="0" dirty="0"/>
          </a:p>
          <a:p>
            <a:pPr marL="0" indent="0" eaLnBrk="1" hangingPunct="1">
              <a:lnSpc>
                <a:spcPct val="160000"/>
              </a:lnSpc>
              <a:spcBef>
                <a:spcPct val="30000"/>
              </a:spcBef>
              <a:buClr>
                <a:srgbClr val="FFD317"/>
              </a:buClr>
              <a:buNone/>
            </a:pPr>
            <a:r>
              <a:rPr lang="en-US" altLang="zh-CN" b="0" dirty="0"/>
              <a:t>3.5.3</a:t>
            </a:r>
            <a:r>
              <a:rPr lang="zh-CN" altLang="en-US" b="0" dirty="0"/>
              <a:t>、删除任务</a:t>
            </a:r>
            <a:endParaRPr lang="zh-CN" altLang="en-US" b="0" dirty="0"/>
          </a:p>
          <a:p>
            <a:pPr marL="0" indent="0" eaLnBrk="1" hangingPunct="1">
              <a:lnSpc>
                <a:spcPct val="160000"/>
              </a:lnSpc>
              <a:spcBef>
                <a:spcPct val="30000"/>
              </a:spcBef>
              <a:buClr>
                <a:srgbClr val="FFD317"/>
              </a:buClr>
              <a:buNone/>
            </a:pPr>
            <a:r>
              <a:rPr lang="en-US" altLang="zh-CN" b="0" dirty="0"/>
              <a:t>3.5.4</a:t>
            </a:r>
            <a:r>
              <a:rPr lang="zh-CN" altLang="en-US" b="0" dirty="0"/>
              <a:t>、挂起任务与恢复任务</a:t>
            </a:r>
            <a:endParaRPr lang="zh-CN" altLang="en-US" sz="3200" b="0" dirty="0"/>
          </a:p>
        </p:txBody>
      </p:sp>
      <p:sp>
        <p:nvSpPr>
          <p:cNvPr id="8499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BA86A6B-505A-4F66-AAA3-AC0D77ADBC49}"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35360" y="1166609"/>
            <a:ext cx="9607550" cy="52197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3.5.1.</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建立任务，</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OSTaskCreat</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和</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OSTaskCreatExt</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696323" name="Text Box 3"/>
          <p:cNvSpPr txBox="1">
            <a:spLocks noChangeArrowheads="1"/>
          </p:cNvSpPr>
          <p:nvPr/>
        </p:nvSpPr>
        <p:spPr bwMode="auto">
          <a:xfrm>
            <a:off x="358755" y="1988840"/>
            <a:ext cx="11449272" cy="3198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0000"/>
              </a:spcBef>
              <a:spcAft>
                <a:spcPct val="30000"/>
              </a:spcAft>
              <a:buClrTx/>
              <a:buSzPct val="125000"/>
              <a:buFontTx/>
              <a:buBlip>
                <a:blip r:embed="rId1"/>
              </a:buBlip>
            </a:pPr>
            <a:r>
              <a:rPr kumimoji="1" lang="en-US" altLang="zh-CN" b="0" dirty="0"/>
              <a:t> </a:t>
            </a:r>
            <a:r>
              <a:rPr kumimoji="1" lang="en-US" altLang="zh-CN" b="0" dirty="0">
                <a:sym typeface="Symbol" panose="05050102010706020507" pitchFamily="18" charset="2"/>
              </a:rPr>
              <a:t></a:t>
            </a:r>
            <a:r>
              <a:rPr kumimoji="1" lang="en-US" altLang="zh-CN" b="0" dirty="0"/>
              <a:t>C/OS-II</a:t>
            </a:r>
            <a:r>
              <a:rPr kumimoji="1" lang="zh-CN" altLang="fr-FR" b="0" dirty="0"/>
              <a:t>要管理用户的任务</a:t>
            </a:r>
            <a:r>
              <a:rPr kumimoji="1" lang="zh-CN" altLang="en-US" b="0" dirty="0"/>
              <a:t>，</a:t>
            </a:r>
            <a:r>
              <a:rPr kumimoji="1" lang="zh-CN" altLang="fr-FR" b="0" dirty="0"/>
              <a:t>就必须先建立任务。</a:t>
            </a:r>
            <a:r>
              <a:rPr kumimoji="1" lang="zh-CN" altLang="en-US" b="0" dirty="0"/>
              <a:t>通过将任务的地址和其他参数传递给以下</a:t>
            </a:r>
            <a:r>
              <a:rPr kumimoji="1" lang="en-US" altLang="zh-CN" b="0" dirty="0"/>
              <a:t>2</a:t>
            </a:r>
            <a:r>
              <a:rPr kumimoji="1" lang="zh-CN" altLang="en-US" b="0" dirty="0"/>
              <a:t>个函数之一来建立任务：</a:t>
            </a:r>
            <a:r>
              <a:rPr kumimoji="1" lang="en-US" altLang="zh-CN" b="0" dirty="0" err="1"/>
              <a:t>OSTaskCreat</a:t>
            </a:r>
            <a:r>
              <a:rPr kumimoji="1" lang="en-US" altLang="zh-CN" b="0" dirty="0"/>
              <a:t>()</a:t>
            </a:r>
            <a:r>
              <a:rPr kumimoji="1" lang="zh-CN" altLang="en-US" b="0" dirty="0"/>
              <a:t>和</a:t>
            </a:r>
            <a:r>
              <a:rPr kumimoji="1" lang="en-US" altLang="zh-CN" b="0" dirty="0" err="1"/>
              <a:t>OSTaskCreatExt</a:t>
            </a:r>
            <a:r>
              <a:rPr kumimoji="1" lang="en-US" altLang="zh-CN" b="0" dirty="0"/>
              <a:t>()</a:t>
            </a:r>
            <a:r>
              <a:rPr kumimoji="1" lang="zh-CN" altLang="en-US" b="0" dirty="0"/>
              <a:t>。</a:t>
            </a:r>
            <a:endParaRPr kumimoji="1" lang="zh-CN" altLang="en-US" b="0" dirty="0"/>
          </a:p>
          <a:p>
            <a:pPr eaLnBrk="1" hangingPunct="1">
              <a:lnSpc>
                <a:spcPct val="140000"/>
              </a:lnSpc>
              <a:spcBef>
                <a:spcPct val="30000"/>
              </a:spcBef>
              <a:spcAft>
                <a:spcPct val="30000"/>
              </a:spcAft>
              <a:buClrTx/>
              <a:buSzPct val="125000"/>
              <a:buFontTx/>
              <a:buBlip>
                <a:blip r:embed="rId1"/>
              </a:buBlip>
            </a:pPr>
            <a:r>
              <a:rPr kumimoji="1" lang="zh-CN" altLang="en-US" b="0" dirty="0"/>
              <a:t> 其中，</a:t>
            </a:r>
            <a:r>
              <a:rPr kumimoji="1" lang="en-US" altLang="zh-CN" b="0" dirty="0" err="1"/>
              <a:t>OSTaskCreat</a:t>
            </a:r>
            <a:r>
              <a:rPr kumimoji="1" lang="en-US" altLang="zh-CN" b="0" dirty="0"/>
              <a:t>()</a:t>
            </a:r>
            <a:r>
              <a:rPr kumimoji="1" lang="zh-CN" altLang="en-US" b="0" dirty="0"/>
              <a:t>与</a:t>
            </a:r>
            <a:r>
              <a:rPr kumimoji="1" lang="zh-CN" altLang="en-US" b="0" dirty="0">
                <a:sym typeface="Symbol" panose="05050102010706020507" pitchFamily="18" charset="2"/>
              </a:rPr>
              <a:t></a:t>
            </a:r>
            <a:r>
              <a:rPr kumimoji="1" lang="fr-FR" altLang="zh-CN" b="0" dirty="0"/>
              <a:t>C/OS</a:t>
            </a:r>
            <a:r>
              <a:rPr kumimoji="1" lang="zh-CN" altLang="fr-FR" b="0" dirty="0"/>
              <a:t>向下兼容；</a:t>
            </a:r>
            <a:r>
              <a:rPr kumimoji="1" lang="en-US" altLang="zh-CN" dirty="0" err="1">
                <a:solidFill>
                  <a:srgbClr val="FF0000"/>
                </a:solidFill>
              </a:rPr>
              <a:t>OSTaskCreatExt</a:t>
            </a:r>
            <a:r>
              <a:rPr kumimoji="1" lang="en-US" altLang="zh-CN" dirty="0">
                <a:solidFill>
                  <a:srgbClr val="FF0000"/>
                </a:solidFill>
              </a:rPr>
              <a:t>()</a:t>
            </a:r>
            <a:r>
              <a:rPr kumimoji="1" lang="zh-CN" altLang="en-US" dirty="0">
                <a:solidFill>
                  <a:srgbClr val="FF0000"/>
                </a:solidFill>
              </a:rPr>
              <a:t>是</a:t>
            </a:r>
            <a:r>
              <a:rPr kumimoji="1" lang="en-US" altLang="zh-CN" dirty="0" err="1">
                <a:solidFill>
                  <a:srgbClr val="FF0000"/>
                </a:solidFill>
              </a:rPr>
              <a:t>OSTaskCreat</a:t>
            </a:r>
            <a:r>
              <a:rPr kumimoji="1" lang="en-US" altLang="zh-CN" dirty="0">
                <a:solidFill>
                  <a:srgbClr val="FF0000"/>
                </a:solidFill>
              </a:rPr>
              <a:t>()</a:t>
            </a:r>
            <a:r>
              <a:rPr kumimoji="1" lang="zh-CN" altLang="en-US" dirty="0">
                <a:solidFill>
                  <a:srgbClr val="FF0000"/>
                </a:solidFill>
              </a:rPr>
              <a:t>的扩展</a:t>
            </a:r>
            <a:r>
              <a:rPr kumimoji="1" lang="zh-CN" altLang="en-US" b="0" dirty="0"/>
              <a:t>，提供一些附加的功能。</a:t>
            </a:r>
            <a:endParaRPr kumimoji="1" lang="zh-CN" altLang="en-US" b="0" dirty="0"/>
          </a:p>
          <a:p>
            <a:pPr eaLnBrk="1" hangingPunct="1">
              <a:lnSpc>
                <a:spcPct val="140000"/>
              </a:lnSpc>
              <a:spcBef>
                <a:spcPct val="30000"/>
              </a:spcBef>
              <a:spcAft>
                <a:spcPct val="30000"/>
              </a:spcAft>
              <a:buClrTx/>
              <a:buSzPct val="125000"/>
              <a:buFontTx/>
              <a:buBlip>
                <a:blip r:embed="rId1"/>
              </a:buBlip>
            </a:pPr>
            <a:r>
              <a:rPr kumimoji="1" lang="zh-CN" altLang="en-US" b="0" dirty="0"/>
              <a:t> 任务可以在多任务调度开始前建立，也可以在其他任务的执行过程中建立。</a:t>
            </a:r>
            <a:endParaRPr kumimoji="1" lang="zh-CN" altLang="en-US" sz="3200" b="0" dirty="0"/>
          </a:p>
        </p:txBody>
      </p:sp>
      <p:sp>
        <p:nvSpPr>
          <p:cNvPr id="8602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DADEF79-D9C9-4405-A559-4F6445340AAE}"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randombar(horizontal)">
                                      <p:cBhvr>
                                        <p:cTn id="7" dur="500"/>
                                        <p:tgtEl>
                                          <p:spTgt spid="69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Effect transition="in" filter="randombar(horizontal)">
                                      <p:cBhvr>
                                        <p:cTn id="12" dur="500"/>
                                        <p:tgtEl>
                                          <p:spTgt spid="69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Effect transition="in" filter="randombar(horizontal)">
                                      <p:cBhvr>
                                        <p:cTn id="17" dur="500"/>
                                        <p:tgtEl>
                                          <p:spTgt spid="69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942243"/>
            <a:ext cx="7543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dirty="0"/>
              <a:t> 1.1 </a:t>
            </a:r>
            <a:r>
              <a:rPr lang="zh-CN" altLang="en-US" sz="2800" dirty="0"/>
              <a:t>多进程和多线程 </a:t>
            </a:r>
            <a:endParaRPr lang="zh-CN" altLang="en-US" sz="2800" dirty="0"/>
          </a:p>
        </p:txBody>
      </p:sp>
      <p:sp>
        <p:nvSpPr>
          <p:cNvPr id="662533" name="Text Box 5"/>
          <p:cNvSpPr txBox="1">
            <a:spLocks noChangeArrowheads="1"/>
          </p:cNvSpPr>
          <p:nvPr/>
        </p:nvSpPr>
        <p:spPr bwMode="auto">
          <a:xfrm>
            <a:off x="119336" y="1556792"/>
            <a:ext cx="11953328" cy="456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45000"/>
              </a:spcBef>
              <a:buClrTx/>
              <a:buSzPct val="125000"/>
              <a:buFontTx/>
              <a:buBlip>
                <a:blip r:embed="rId1"/>
              </a:buBlip>
            </a:pPr>
            <a:r>
              <a:rPr lang="en-US" altLang="zh-CN" sz="2000" b="0" dirty="0">
                <a:latin typeface="Times New Roman" panose="02020603050405020304" pitchFamily="18" charset="0"/>
                <a:ea typeface="+mn-ea"/>
                <a:cs typeface="Times New Roman" panose="02020603050405020304" pitchFamily="18" charset="0"/>
              </a:rPr>
              <a:t> </a:t>
            </a:r>
            <a:r>
              <a:rPr lang="zh-CN" altLang="en-US" sz="2000" b="0" dirty="0">
                <a:latin typeface="Times New Roman" panose="02020603050405020304" pitchFamily="18" charset="0"/>
                <a:ea typeface="+mn-ea"/>
                <a:cs typeface="Times New Roman" panose="02020603050405020304" pitchFamily="18" charset="0"/>
              </a:rPr>
              <a:t>许多嵌入式系统并不是单纯的完成一种功能。</a:t>
            </a:r>
            <a:endParaRPr lang="en-US" altLang="zh-CN"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例如，在一个电话应答机系统中，需要把记录通话信息和操作用户控制面板定义为不同的任务。</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一个进程可以简单的认为是一个程序的唯一执行。进程是顺序地执行的，而且</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一次只能执行一个进程。</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当确定了一个进程的完整状态后，就可以强制</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停止执行当前进程而且执行另一个进程。这样，就能够使多个进程同时存在于</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中。 </a:t>
            </a:r>
            <a:endParaRPr lang="en-US" altLang="zh-CN"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在嵌入式系统中，一个进程的常用形式是线程。 </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线程在</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的寄存器中有各自不同的值集合，但是共存于一个主存储空间中。</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120000"/>
              </a:lnSpc>
              <a:spcBef>
                <a:spcPct val="45000"/>
              </a:spcBef>
              <a:buClrTx/>
              <a:buSzPct val="125000"/>
              <a:buFontTx/>
              <a:buBlip>
                <a:blip r:embed="rId1"/>
              </a:buBlip>
            </a:pPr>
            <a:r>
              <a:rPr lang="zh-CN" altLang="en-US" sz="2000" dirty="0">
                <a:solidFill>
                  <a:srgbClr val="FF0000"/>
                </a:solidFill>
                <a:latin typeface="Times New Roman" panose="02020603050405020304" pitchFamily="18" charset="0"/>
                <a:ea typeface="+mn-ea"/>
                <a:cs typeface="Times New Roman" panose="02020603050405020304" pitchFamily="18" charset="0"/>
              </a:rPr>
              <a:t> 线程普遍应用于嵌入式系统中（即任务）</a:t>
            </a:r>
            <a:r>
              <a:rPr lang="zh-CN" altLang="en-US" sz="2000" b="0" dirty="0">
                <a:latin typeface="Times New Roman" panose="02020603050405020304" pitchFamily="18" charset="0"/>
                <a:ea typeface="+mn-ea"/>
                <a:cs typeface="Times New Roman" panose="02020603050405020304" pitchFamily="18" charset="0"/>
              </a:rPr>
              <a:t>，这样可以避免存储管理单元的复杂，节约存储管理单元的消耗。</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E9F446C0-CB43-4CD7-8487-E3344308B076}" type="slidenum">
              <a:rPr lang="zh-CN" altLang="en-US" sz="1400" b="0">
                <a:latin typeface="华文楷体" panose="02010600040101010101" pitchFamily="2" charset="-122"/>
                <a:ea typeface="华文楷体" panose="02010600040101010101" pitchFamily="2" charset="-122"/>
              </a:rPr>
            </a:fld>
            <a:endParaRPr lang="zh-CN" altLang="en-US" sz="1400" b="0">
              <a:latin typeface="华文楷体" panose="02010600040101010101" pitchFamily="2" charset="-122"/>
              <a:ea typeface="华文楷体" panose="02010600040101010101" pitchFamily="2" charset="-122"/>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62533">
                                            <p:txEl>
                                              <p:pRg st="0" end="0"/>
                                            </p:txEl>
                                          </p:spTgt>
                                        </p:tgtEl>
                                        <p:attrNameLst>
                                          <p:attrName>style.visibility</p:attrName>
                                        </p:attrNameLst>
                                      </p:cBhvr>
                                      <p:to>
                                        <p:strVal val="visible"/>
                                      </p:to>
                                    </p:set>
                                    <p:animEffect transition="in" filter="checkerboard(across)">
                                      <p:cBhvr>
                                        <p:cTn id="7" dur="500"/>
                                        <p:tgtEl>
                                          <p:spTgt spid="662533">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662533">
                                            <p:txEl>
                                              <p:pRg st="1" end="1"/>
                                            </p:txEl>
                                          </p:spTgt>
                                        </p:tgtEl>
                                        <p:attrNameLst>
                                          <p:attrName>style.visibility</p:attrName>
                                        </p:attrNameLst>
                                      </p:cBhvr>
                                      <p:to>
                                        <p:strVal val="visible"/>
                                      </p:to>
                                    </p:set>
                                    <p:animEffect transition="in" filter="checkerboard(across)">
                                      <p:cBhvr>
                                        <p:cTn id="11" dur="500"/>
                                        <p:tgtEl>
                                          <p:spTgt spid="66253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662533">
                                            <p:txEl>
                                              <p:pRg st="2" end="2"/>
                                            </p:txEl>
                                          </p:spTgt>
                                        </p:tgtEl>
                                        <p:attrNameLst>
                                          <p:attrName>style.visibility</p:attrName>
                                        </p:attrNameLst>
                                      </p:cBhvr>
                                      <p:to>
                                        <p:strVal val="visible"/>
                                      </p:to>
                                    </p:set>
                                    <p:animEffect transition="in" filter="checkerboard(across)">
                                      <p:cBhvr>
                                        <p:cTn id="16" dur="500"/>
                                        <p:tgtEl>
                                          <p:spTgt spid="66253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662533">
                                            <p:txEl>
                                              <p:pRg st="3" end="3"/>
                                            </p:txEl>
                                          </p:spTgt>
                                        </p:tgtEl>
                                        <p:attrNameLst>
                                          <p:attrName>style.visibility</p:attrName>
                                        </p:attrNameLst>
                                      </p:cBhvr>
                                      <p:to>
                                        <p:strVal val="visible"/>
                                      </p:to>
                                    </p:set>
                                    <p:animEffect transition="in" filter="checkerboard(across)">
                                      <p:cBhvr>
                                        <p:cTn id="21" dur="500"/>
                                        <p:tgtEl>
                                          <p:spTgt spid="66253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662533">
                                            <p:txEl>
                                              <p:pRg st="4" end="4"/>
                                            </p:txEl>
                                          </p:spTgt>
                                        </p:tgtEl>
                                        <p:attrNameLst>
                                          <p:attrName>style.visibility</p:attrName>
                                        </p:attrNameLst>
                                      </p:cBhvr>
                                      <p:to>
                                        <p:strVal val="visible"/>
                                      </p:to>
                                    </p:set>
                                    <p:animEffect transition="in" filter="checkerboard(across)">
                                      <p:cBhvr>
                                        <p:cTn id="26" dur="500"/>
                                        <p:tgtEl>
                                          <p:spTgt spid="66253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62533">
                                            <p:txEl>
                                              <p:pRg st="5" end="5"/>
                                            </p:txEl>
                                          </p:spTgt>
                                        </p:tgtEl>
                                        <p:attrNameLst>
                                          <p:attrName>style.visibility</p:attrName>
                                        </p:attrNameLst>
                                      </p:cBhvr>
                                      <p:to>
                                        <p:strVal val="visible"/>
                                      </p:to>
                                    </p:set>
                                    <p:animEffect transition="in" filter="checkerboard(across)">
                                      <p:cBhvr>
                                        <p:cTn id="31" dur="500"/>
                                        <p:tgtEl>
                                          <p:spTgt spid="66253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662533">
                                            <p:txEl>
                                              <p:pRg st="6" end="6"/>
                                            </p:txEl>
                                          </p:spTgt>
                                        </p:tgtEl>
                                        <p:attrNameLst>
                                          <p:attrName>style.visibility</p:attrName>
                                        </p:attrNameLst>
                                      </p:cBhvr>
                                      <p:to>
                                        <p:strVal val="visible"/>
                                      </p:to>
                                    </p:set>
                                    <p:animEffect transition="in" filter="checkerboard(across)">
                                      <p:cBhvr>
                                        <p:cTn id="36" dur="500"/>
                                        <p:tgtEl>
                                          <p:spTgt spid="6625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9" name="Text Box 5"/>
          <p:cNvSpPr txBox="1">
            <a:spLocks noChangeArrowheads="1"/>
          </p:cNvSpPr>
          <p:nvPr/>
        </p:nvSpPr>
        <p:spPr bwMode="auto">
          <a:xfrm>
            <a:off x="695400" y="2780928"/>
            <a:ext cx="10657184" cy="189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5000"/>
              </a:spcBef>
              <a:spcAft>
                <a:spcPct val="10000"/>
              </a:spcAft>
              <a:buClr>
                <a:srgbClr val="CCFF66"/>
              </a:buClr>
              <a:buSzPct val="80000"/>
              <a:buFont typeface="Wingdings" panose="05000000000000000000" pitchFamily="2" charset="2"/>
              <a:buChar char="u"/>
            </a:pPr>
            <a:r>
              <a:rPr kumimoji="1" lang="zh-CN" altLang="en-US" b="0" dirty="0"/>
              <a:t>在调用了任务建立函数后，</a:t>
            </a:r>
            <a:r>
              <a:rPr kumimoji="1" lang="zh-CN" altLang="en-US" b="0" dirty="0">
                <a:sym typeface="Symbol" panose="05050102010706020507" pitchFamily="18" charset="2"/>
              </a:rPr>
              <a:t></a:t>
            </a:r>
            <a:r>
              <a:rPr kumimoji="1" lang="fr-FR" altLang="zh-CN" b="0" dirty="0"/>
              <a:t>C/OS-II</a:t>
            </a:r>
            <a:r>
              <a:rPr kumimoji="1" lang="zh-CN" altLang="fr-FR" b="0" dirty="0"/>
              <a:t>内核</a:t>
            </a:r>
            <a:r>
              <a:rPr kumimoji="1" lang="zh-CN" altLang="en-US" b="0" dirty="0"/>
              <a:t>会首先从</a:t>
            </a:r>
            <a:r>
              <a:rPr kumimoji="1" lang="en-US" altLang="zh-CN" b="0" dirty="0"/>
              <a:t>TCB</a:t>
            </a:r>
            <a:r>
              <a:rPr kumimoji="1" lang="zh-CN" altLang="en-US" b="0" dirty="0"/>
              <a:t>空闲列表内</a:t>
            </a:r>
            <a:r>
              <a:rPr kumimoji="1" lang="zh-CN" altLang="en-US" dirty="0">
                <a:solidFill>
                  <a:srgbClr val="FF0000"/>
                </a:solidFill>
              </a:rPr>
              <a:t>申请一个空的</a:t>
            </a:r>
            <a:r>
              <a:rPr kumimoji="1" lang="en-US" altLang="zh-CN" dirty="0">
                <a:solidFill>
                  <a:srgbClr val="FF0000"/>
                </a:solidFill>
              </a:rPr>
              <a:t>TCB</a:t>
            </a:r>
            <a:r>
              <a:rPr kumimoji="1" lang="zh-CN" altLang="en-US" dirty="0">
                <a:solidFill>
                  <a:srgbClr val="FF0000"/>
                </a:solidFill>
              </a:rPr>
              <a:t>指针；</a:t>
            </a:r>
            <a:endParaRPr kumimoji="1" lang="zh-CN" altLang="en-US" b="0" dirty="0"/>
          </a:p>
          <a:p>
            <a:pPr eaLnBrk="1" hangingPunct="1">
              <a:lnSpc>
                <a:spcPct val="110000"/>
              </a:lnSpc>
              <a:spcBef>
                <a:spcPct val="35000"/>
              </a:spcBef>
              <a:spcAft>
                <a:spcPct val="10000"/>
              </a:spcAft>
              <a:buClr>
                <a:srgbClr val="CCFF66"/>
              </a:buClr>
              <a:buSzPct val="80000"/>
              <a:buFont typeface="Wingdings" panose="05000000000000000000" pitchFamily="2" charset="2"/>
              <a:buChar char="u"/>
            </a:pPr>
            <a:r>
              <a:rPr kumimoji="1" lang="zh-CN" altLang="en-US" b="0" dirty="0"/>
              <a:t>然后根据用户给出的参数</a:t>
            </a:r>
            <a:r>
              <a:rPr kumimoji="1" lang="zh-CN" altLang="en-US" dirty="0">
                <a:solidFill>
                  <a:srgbClr val="FF0000"/>
                </a:solidFill>
              </a:rPr>
              <a:t>初始化任务堆栈</a:t>
            </a:r>
            <a:r>
              <a:rPr kumimoji="1" lang="zh-CN" altLang="en-US" b="0" dirty="0"/>
              <a:t>，并在内部的任务就绪表中</a:t>
            </a:r>
            <a:r>
              <a:rPr kumimoji="1" lang="zh-CN" altLang="en-US" dirty="0">
                <a:solidFill>
                  <a:srgbClr val="FF0000"/>
                </a:solidFill>
              </a:rPr>
              <a:t>标记该任务为就绪状态</a:t>
            </a:r>
            <a:r>
              <a:rPr kumimoji="1" lang="zh-CN" altLang="en-US" b="0" dirty="0"/>
              <a:t>；最后返回。这样就创建了一个任务。</a:t>
            </a:r>
            <a:endParaRPr kumimoji="1" lang="zh-CN" altLang="en-US" b="0" dirty="0"/>
          </a:p>
        </p:txBody>
      </p:sp>
      <p:sp>
        <p:nvSpPr>
          <p:cNvPr id="866307" name="Text Box 3"/>
          <p:cNvSpPr txBox="1">
            <a:spLocks noChangeArrowheads="1"/>
          </p:cNvSpPr>
          <p:nvPr/>
        </p:nvSpPr>
        <p:spPr bwMode="auto">
          <a:xfrm>
            <a:off x="407368" y="1340768"/>
            <a:ext cx="11233248" cy="1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0000"/>
              </a:spcBef>
              <a:spcAft>
                <a:spcPct val="60000"/>
              </a:spcAft>
              <a:buClrTx/>
              <a:buSzPct val="125000"/>
              <a:buFontTx/>
              <a:buBlip>
                <a:blip r:embed="rId1"/>
              </a:buBlip>
            </a:pPr>
            <a:r>
              <a:rPr kumimoji="1" lang="en-US" altLang="zh-CN" b="0" dirty="0"/>
              <a:t> </a:t>
            </a:r>
            <a:r>
              <a:rPr kumimoji="1" lang="zh-CN" altLang="en-US" b="0" dirty="0"/>
              <a:t>在</a:t>
            </a:r>
            <a:r>
              <a:rPr kumimoji="1" lang="en-US" altLang="zh-CN" b="0" dirty="0"/>
              <a:t>main()</a:t>
            </a:r>
            <a:r>
              <a:rPr kumimoji="1" lang="zh-CN" altLang="en-US" b="0" dirty="0"/>
              <a:t>函数内开始多任务调度（</a:t>
            </a:r>
            <a:r>
              <a:rPr kumimoji="1" lang="en-US" altLang="zh-CN" b="0" dirty="0" err="1"/>
              <a:t>OSStart</a:t>
            </a:r>
            <a:r>
              <a:rPr kumimoji="1" lang="en-US" altLang="zh-CN" b="0" dirty="0"/>
              <a:t>()</a:t>
            </a:r>
            <a:r>
              <a:rPr kumimoji="1" lang="zh-CN" altLang="en-US" b="0" dirty="0"/>
              <a:t>）前，必须至少建立一个任务，而且任务不能由中断服务程序（</a:t>
            </a:r>
            <a:r>
              <a:rPr kumimoji="1" lang="en-US" altLang="zh-CN" b="0" dirty="0"/>
              <a:t>ISR</a:t>
            </a:r>
            <a:r>
              <a:rPr kumimoji="1" lang="zh-CN" altLang="en-US" b="0" dirty="0"/>
              <a:t>）建立。 </a:t>
            </a:r>
            <a:endParaRPr kumimoji="1" lang="zh-CN" altLang="en-US" b="0" dirty="0"/>
          </a:p>
        </p:txBody>
      </p:sp>
      <p:sp>
        <p:nvSpPr>
          <p:cNvPr id="8704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4E0D85A-7772-4246-88D1-B8FE4BEC6B86}"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66307">
                                            <p:txEl>
                                              <p:pRg st="0" end="0"/>
                                            </p:txEl>
                                          </p:spTgt>
                                        </p:tgtEl>
                                        <p:attrNameLst>
                                          <p:attrName>style.visibility</p:attrName>
                                        </p:attrNameLst>
                                      </p:cBhvr>
                                      <p:to>
                                        <p:strVal val="visible"/>
                                      </p:to>
                                    </p:set>
                                    <p:animEffect transition="in" filter="randombar(horizontal)">
                                      <p:cBhvr>
                                        <p:cTn id="7" dur="500"/>
                                        <p:tgtEl>
                                          <p:spTgt spid="866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66309"/>
                                        </p:tgtEl>
                                        <p:attrNameLst>
                                          <p:attrName>style.visibility</p:attrName>
                                        </p:attrNameLst>
                                      </p:cBhvr>
                                      <p:to>
                                        <p:strVal val="visible"/>
                                      </p:to>
                                    </p:set>
                                    <p:animEffect transition="in" filter="checkerboard(across)">
                                      <p:cBhvr>
                                        <p:cTn id="12" dur="500"/>
                                        <p:tgtEl>
                                          <p:spTgt spid="866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0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263352" y="908720"/>
            <a:ext cx="2807789"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3.5.2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任务堆栈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704515" name="Text Box 3"/>
          <p:cNvSpPr txBox="1">
            <a:spLocks noChangeArrowheads="1"/>
          </p:cNvSpPr>
          <p:nvPr/>
        </p:nvSpPr>
        <p:spPr bwMode="auto">
          <a:xfrm>
            <a:off x="407368" y="1628800"/>
            <a:ext cx="11593288" cy="4161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0000"/>
              </a:spcBef>
              <a:buClrTx/>
              <a:buSzPct val="125000"/>
              <a:buFontTx/>
              <a:buBlip>
                <a:blip r:embed="rId1"/>
              </a:buBlip>
            </a:pPr>
            <a:r>
              <a:rPr kumimoji="1" lang="zh-CN" altLang="en-US" sz="2200" b="0" dirty="0"/>
              <a:t>在</a:t>
            </a:r>
            <a:r>
              <a:rPr kumimoji="1" lang="zh-CN" altLang="en-US" sz="2200" b="0" dirty="0">
                <a:sym typeface="Symbol" panose="05050102010706020507" pitchFamily="18" charset="2"/>
              </a:rPr>
              <a:t></a:t>
            </a:r>
            <a:r>
              <a:rPr kumimoji="1" lang="fr-FR" altLang="zh-CN" sz="2200" b="0" dirty="0"/>
              <a:t>C/OS-II</a:t>
            </a:r>
            <a:r>
              <a:rPr kumimoji="1" lang="zh-CN" altLang="fr-FR" sz="2200" b="0" dirty="0"/>
              <a:t>中，每个任务都有自己的堆栈空间。堆栈必须声明为</a:t>
            </a:r>
            <a:r>
              <a:rPr kumimoji="1" lang="fr-FR" altLang="zh-CN" sz="2200" b="0" dirty="0"/>
              <a:t>OS_STK</a:t>
            </a:r>
            <a:r>
              <a:rPr kumimoji="1" lang="zh-CN" altLang="fr-FR" sz="2200" b="0" dirty="0"/>
              <a:t>类型，并由连续的内存空间组成。</a:t>
            </a:r>
            <a:endParaRPr kumimoji="1" lang="zh-CN" altLang="en-US" sz="2200" b="0" dirty="0"/>
          </a:p>
          <a:p>
            <a:pPr eaLnBrk="1" hangingPunct="1">
              <a:lnSpc>
                <a:spcPct val="145000"/>
              </a:lnSpc>
              <a:spcBef>
                <a:spcPct val="50000"/>
              </a:spcBef>
              <a:buClrTx/>
              <a:buSzPct val="125000"/>
              <a:buFontTx/>
              <a:buBlip>
                <a:blip r:embed="rId1"/>
              </a:buBlip>
            </a:pPr>
            <a:r>
              <a:rPr kumimoji="1" lang="zh-CN" altLang="fr-FR" sz="2200" b="0" dirty="0"/>
              <a:t>可以</a:t>
            </a:r>
            <a:r>
              <a:rPr kumimoji="1" lang="zh-CN" altLang="fr-FR" sz="2200" dirty="0">
                <a:solidFill>
                  <a:srgbClr val="FF0000"/>
                </a:solidFill>
              </a:rPr>
              <a:t>静态分配</a:t>
            </a:r>
            <a:r>
              <a:rPr kumimoji="1" lang="zh-CN" altLang="fr-FR" sz="2200" b="0" dirty="0"/>
              <a:t>堆栈空间（在编译时分配），也可以</a:t>
            </a:r>
            <a:r>
              <a:rPr kumimoji="1" lang="zh-CN" altLang="fr-FR" sz="2200" dirty="0">
                <a:solidFill>
                  <a:srgbClr val="FF0000"/>
                </a:solidFill>
              </a:rPr>
              <a:t>动态分配</a:t>
            </a:r>
            <a:r>
              <a:rPr kumimoji="1" lang="zh-CN" altLang="fr-FR" sz="2200" b="0" dirty="0"/>
              <a:t>堆栈空间（在运行时分配），这两种声明方式都应放置在函数外面。</a:t>
            </a:r>
            <a:endParaRPr kumimoji="1" lang="en-US" altLang="zh-CN" sz="2200" b="0" dirty="0"/>
          </a:p>
          <a:p>
            <a:pPr eaLnBrk="1" hangingPunct="1">
              <a:lnSpc>
                <a:spcPct val="145000"/>
              </a:lnSpc>
              <a:spcBef>
                <a:spcPct val="50000"/>
              </a:spcBef>
              <a:buClrTx/>
              <a:buSzPct val="125000"/>
              <a:buFontTx/>
              <a:buBlip>
                <a:blip r:embed="rId1"/>
              </a:buBlip>
            </a:pPr>
            <a:r>
              <a:rPr kumimoji="1" lang="zh-CN" altLang="fr-FR" sz="2200" b="0" dirty="0"/>
              <a:t>任务所需堆栈的容量由应用程序确定。</a:t>
            </a:r>
            <a:r>
              <a:rPr kumimoji="1" lang="zh-CN" altLang="en-US" sz="2200" b="0" dirty="0"/>
              <a:t> </a:t>
            </a:r>
            <a:endParaRPr kumimoji="1" lang="zh-CN" altLang="en-US" sz="2200" b="0" dirty="0"/>
          </a:p>
          <a:p>
            <a:pPr eaLnBrk="1" hangingPunct="1">
              <a:lnSpc>
                <a:spcPct val="145000"/>
              </a:lnSpc>
              <a:spcBef>
                <a:spcPct val="50000"/>
              </a:spcBef>
              <a:buClrTx/>
              <a:buSzPct val="125000"/>
              <a:buFontTx/>
              <a:buBlip>
                <a:blip r:embed="rId1"/>
              </a:buBlip>
            </a:pPr>
            <a:r>
              <a:rPr kumimoji="1" lang="zh-CN" altLang="en-US" sz="2200" b="0" dirty="0">
                <a:sym typeface="Symbol" panose="05050102010706020507" pitchFamily="18" charset="2"/>
              </a:rPr>
              <a:t></a:t>
            </a:r>
            <a:r>
              <a:rPr kumimoji="1" lang="fr-FR" altLang="zh-CN" sz="2200" b="0" dirty="0"/>
              <a:t>C/OS-II</a:t>
            </a:r>
            <a:r>
              <a:rPr kumimoji="1" lang="zh-CN" altLang="fr-FR" sz="2200" b="0" dirty="0"/>
              <a:t>提供了</a:t>
            </a:r>
            <a:r>
              <a:rPr kumimoji="1" lang="fr-FR" altLang="zh-CN" sz="2200" b="0" dirty="0"/>
              <a:t>OSTaskStkChk()</a:t>
            </a:r>
            <a:r>
              <a:rPr kumimoji="1" lang="zh-CN" altLang="fr-FR" sz="2200" b="0" dirty="0"/>
              <a:t>函数，用来确定任务实际需要的堆栈空间的大小。</a:t>
            </a:r>
            <a:endParaRPr kumimoji="1" lang="zh-CN" altLang="fr-FR" sz="2200" b="0" dirty="0"/>
          </a:p>
          <a:p>
            <a:pPr eaLnBrk="1" hangingPunct="1">
              <a:lnSpc>
                <a:spcPct val="145000"/>
              </a:lnSpc>
              <a:spcBef>
                <a:spcPct val="50000"/>
              </a:spcBef>
              <a:buClrTx/>
              <a:buSzPct val="125000"/>
              <a:buFontTx/>
              <a:buBlip>
                <a:blip r:embed="rId1"/>
              </a:buBlip>
            </a:pPr>
            <a:r>
              <a:rPr kumimoji="1" lang="zh-CN" altLang="fr-FR" sz="2200" b="0" dirty="0"/>
              <a:t>为了适应系统以后的升级和扩展，应该多分配</a:t>
            </a:r>
            <a:r>
              <a:rPr kumimoji="1" lang="fr-FR" altLang="zh-CN" sz="2200" b="0" dirty="0"/>
              <a:t>10</a:t>
            </a:r>
            <a:r>
              <a:rPr kumimoji="1" lang="zh-CN" altLang="fr-FR" sz="2200" b="0" dirty="0"/>
              <a:t>％～</a:t>
            </a:r>
            <a:r>
              <a:rPr kumimoji="1" lang="fr-FR" altLang="zh-CN" sz="2200" b="0" dirty="0"/>
              <a:t>100</a:t>
            </a:r>
            <a:r>
              <a:rPr kumimoji="1" lang="zh-CN" altLang="fr-FR" sz="2200" b="0" dirty="0"/>
              <a:t>％的堆栈空间。</a:t>
            </a:r>
            <a:endParaRPr kumimoji="1" lang="zh-CN" altLang="en-US" sz="2200" b="0" dirty="0"/>
          </a:p>
        </p:txBody>
      </p:sp>
      <p:sp>
        <p:nvSpPr>
          <p:cNvPr id="8806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C3FAF90-711F-4766-BB77-54591B3D6E19}"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arn(inHorizontal)">
                                      <p:cBhvr>
                                        <p:cTn id="7" dur="500"/>
                                        <p:tgtEl>
                                          <p:spTgt spid="70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Effect transition="in" filter="barn(inHorizontal)">
                                      <p:cBhvr>
                                        <p:cTn id="12" dur="500"/>
                                        <p:tgtEl>
                                          <p:spTgt spid="70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04515">
                                            <p:txEl>
                                              <p:pRg st="2" end="2"/>
                                            </p:txEl>
                                          </p:spTgt>
                                        </p:tgtEl>
                                        <p:attrNameLst>
                                          <p:attrName>style.visibility</p:attrName>
                                        </p:attrNameLst>
                                      </p:cBhvr>
                                      <p:to>
                                        <p:strVal val="visible"/>
                                      </p:to>
                                    </p:set>
                                    <p:animEffect transition="in" filter="barn(inHorizontal)">
                                      <p:cBhvr>
                                        <p:cTn id="17" dur="500"/>
                                        <p:tgtEl>
                                          <p:spTgt spid="70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04515">
                                            <p:txEl>
                                              <p:pRg st="3" end="3"/>
                                            </p:txEl>
                                          </p:spTgt>
                                        </p:tgtEl>
                                        <p:attrNameLst>
                                          <p:attrName>style.visibility</p:attrName>
                                        </p:attrNameLst>
                                      </p:cBhvr>
                                      <p:to>
                                        <p:strVal val="visible"/>
                                      </p:to>
                                    </p:set>
                                    <p:animEffect transition="in" filter="barn(inHorizontal)">
                                      <p:cBhvr>
                                        <p:cTn id="22" dur="500"/>
                                        <p:tgtEl>
                                          <p:spTgt spid="7045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704515">
                                            <p:txEl>
                                              <p:pRg st="4" end="4"/>
                                            </p:txEl>
                                          </p:spTgt>
                                        </p:tgtEl>
                                        <p:attrNameLst>
                                          <p:attrName>style.visibility</p:attrName>
                                        </p:attrNameLst>
                                      </p:cBhvr>
                                      <p:to>
                                        <p:strVal val="visible"/>
                                      </p:to>
                                    </p:set>
                                    <p:animEffect transition="in" filter="barn(inHorizontal)">
                                      <p:cBhvr>
                                        <p:cTn id="27" dur="500"/>
                                        <p:tgtEl>
                                          <p:spTgt spid="70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91344" y="1132781"/>
            <a:ext cx="8243887" cy="45720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3.5.3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删除任务，</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OSTaskDel</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 </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711683" name="Text Box 3"/>
          <p:cNvSpPr txBox="1">
            <a:spLocks noChangeArrowheads="1"/>
          </p:cNvSpPr>
          <p:nvPr/>
        </p:nvSpPr>
        <p:spPr bwMode="auto">
          <a:xfrm>
            <a:off x="214140" y="1916832"/>
            <a:ext cx="11665296" cy="287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0000"/>
              </a:spcBef>
              <a:buClrTx/>
              <a:buSzPct val="125000"/>
              <a:buFontTx/>
              <a:buBlip>
                <a:blip r:embed="rId1"/>
              </a:buBlip>
            </a:pPr>
            <a:r>
              <a:rPr kumimoji="1" lang="zh-CN" altLang="en-US" b="0" dirty="0"/>
              <a:t>删除任务是指任务将返回并处于休眠状态，任务的代码不再被</a:t>
            </a:r>
            <a:r>
              <a:rPr kumimoji="1" lang="zh-CN" altLang="en-US" b="0" dirty="0">
                <a:sym typeface="Symbol" panose="05050102010706020507" pitchFamily="18" charset="2"/>
              </a:rPr>
              <a:t></a:t>
            </a:r>
            <a:r>
              <a:rPr kumimoji="1" lang="fr-FR" altLang="zh-CN" b="0" dirty="0"/>
              <a:t>C/OS-II</a:t>
            </a:r>
            <a:r>
              <a:rPr kumimoji="1" lang="zh-CN" altLang="fr-FR" b="0" dirty="0"/>
              <a:t>调用，</a:t>
            </a:r>
            <a:r>
              <a:rPr kumimoji="1" lang="zh-CN" altLang="fr-FR" dirty="0">
                <a:solidFill>
                  <a:srgbClr val="FF0000"/>
                </a:solidFill>
              </a:rPr>
              <a:t>而</a:t>
            </a:r>
            <a:r>
              <a:rPr kumimoji="1" lang="zh-CN" altLang="en-US" dirty="0">
                <a:solidFill>
                  <a:srgbClr val="FF0000"/>
                </a:solidFill>
              </a:rPr>
              <a:t>并不是说任务的代码被删除了。</a:t>
            </a:r>
            <a:endParaRPr kumimoji="1" lang="zh-CN" altLang="en-US" dirty="0">
              <a:solidFill>
                <a:srgbClr val="FF0000"/>
              </a:solidFill>
            </a:endParaRPr>
          </a:p>
          <a:p>
            <a:pPr eaLnBrk="1" hangingPunct="1">
              <a:lnSpc>
                <a:spcPct val="135000"/>
              </a:lnSpc>
              <a:spcBef>
                <a:spcPct val="40000"/>
              </a:spcBef>
              <a:buClrTx/>
              <a:buSzPct val="125000"/>
              <a:buFontTx/>
              <a:buBlip>
                <a:blip r:embed="rId1"/>
              </a:buBlip>
            </a:pPr>
            <a:r>
              <a:rPr kumimoji="1" lang="zh-CN" altLang="en-US" b="0" dirty="0"/>
              <a:t>通过调用</a:t>
            </a:r>
            <a:r>
              <a:rPr kumimoji="1" lang="en-US" altLang="zh-CN" b="0" dirty="0" err="1"/>
              <a:t>OSTaskDel</a:t>
            </a:r>
            <a:r>
              <a:rPr kumimoji="1" lang="en-US" altLang="zh-CN" b="0" dirty="0"/>
              <a:t>()</a:t>
            </a:r>
            <a:r>
              <a:rPr kumimoji="1" lang="zh-CN" altLang="en-US" b="0" dirty="0"/>
              <a:t>可以完成删除任务的功能。</a:t>
            </a:r>
            <a:endParaRPr kumimoji="1" lang="zh-CN" altLang="en-US" b="0" dirty="0"/>
          </a:p>
          <a:p>
            <a:pPr eaLnBrk="1" hangingPunct="1">
              <a:lnSpc>
                <a:spcPct val="135000"/>
              </a:lnSpc>
              <a:spcBef>
                <a:spcPct val="40000"/>
              </a:spcBef>
              <a:buClrTx/>
              <a:buSzPct val="125000"/>
              <a:buFontTx/>
              <a:buBlip>
                <a:blip r:embed="rId1"/>
              </a:buBlip>
            </a:pPr>
            <a:r>
              <a:rPr kumimoji="1" lang="zh-CN" altLang="en-US" b="0" dirty="0"/>
              <a:t>调用</a:t>
            </a:r>
            <a:r>
              <a:rPr kumimoji="1" lang="en-US" altLang="zh-CN" b="0" dirty="0" err="1"/>
              <a:t>OSTaskDel</a:t>
            </a:r>
            <a:r>
              <a:rPr kumimoji="1" lang="en-US" altLang="zh-CN" b="0" dirty="0"/>
              <a:t>()</a:t>
            </a:r>
            <a:r>
              <a:rPr kumimoji="1" lang="zh-CN" altLang="en-US" b="0" dirty="0"/>
              <a:t>后，先进行条件判断；当所有的条件都满足后，就会从所有可能的</a:t>
            </a:r>
            <a:r>
              <a:rPr kumimoji="1" lang="zh-CN" altLang="en-US" b="0" dirty="0">
                <a:sym typeface="Symbol" panose="05050102010706020507" pitchFamily="18" charset="2"/>
              </a:rPr>
              <a:t></a:t>
            </a:r>
            <a:r>
              <a:rPr kumimoji="1" lang="fr-FR" altLang="zh-CN" b="0" dirty="0"/>
              <a:t>C/OS-II</a:t>
            </a:r>
            <a:r>
              <a:rPr kumimoji="1" lang="zh-CN" altLang="fr-FR" b="0" dirty="0"/>
              <a:t>的数据结构中去除任务的任务控制块</a:t>
            </a:r>
            <a:r>
              <a:rPr kumimoji="1" lang="fr-FR" altLang="zh-CN" b="0" dirty="0"/>
              <a:t>OS_TCB</a:t>
            </a:r>
            <a:r>
              <a:rPr kumimoji="1" lang="zh-CN" altLang="fr-FR" b="0" dirty="0"/>
              <a:t>，</a:t>
            </a:r>
            <a:r>
              <a:rPr kumimoji="1" lang="zh-CN" altLang="fr-FR" dirty="0">
                <a:solidFill>
                  <a:srgbClr val="FF0000"/>
                </a:solidFill>
              </a:rPr>
              <a:t>即任务被置于休眠状态</a:t>
            </a:r>
            <a:r>
              <a:rPr kumimoji="1" lang="zh-CN" altLang="fr-FR" b="0" dirty="0"/>
              <a:t>。</a:t>
            </a:r>
            <a:endParaRPr kumimoji="1" lang="zh-CN" altLang="en-US" b="0" dirty="0"/>
          </a:p>
        </p:txBody>
      </p:sp>
      <p:sp>
        <p:nvSpPr>
          <p:cNvPr id="9011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ADBFA44-58ED-4F6B-84C8-A123C076FC89}"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Effect transition="in" filter="barn(inHorizontal)">
                                      <p:cBhvr>
                                        <p:cTn id="7" dur="500"/>
                                        <p:tgtEl>
                                          <p:spTgt spid="71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Effect transition="in" filter="barn(inHorizontal)">
                                      <p:cBhvr>
                                        <p:cTn id="12" dur="500"/>
                                        <p:tgtEl>
                                          <p:spTgt spid="71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11683">
                                            <p:txEl>
                                              <p:pRg st="2" end="2"/>
                                            </p:txEl>
                                          </p:spTgt>
                                        </p:tgtEl>
                                        <p:attrNameLst>
                                          <p:attrName>style.visibility</p:attrName>
                                        </p:attrNameLst>
                                      </p:cBhvr>
                                      <p:to>
                                        <p:strVal val="visible"/>
                                      </p:to>
                                    </p:set>
                                    <p:animEffect transition="in" filter="barn(inHorizontal)">
                                      <p:cBhvr>
                                        <p:cTn id="17" dur="500"/>
                                        <p:tgtEl>
                                          <p:spTgt spid="71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title"/>
          </p:nvPr>
        </p:nvSpPr>
        <p:spPr>
          <a:xfrm>
            <a:off x="35066" y="836712"/>
            <a:ext cx="11425555" cy="57721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3.5.4.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挂起任务与恢复任务</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a:t>
            </a:r>
            <a:r>
              <a:rPr lang="fr-FR" altLang="zh-CN" sz="2400" b="0" kern="1200" dirty="0">
                <a:solidFill>
                  <a:schemeClr val="tx1"/>
                </a:solidFill>
                <a:latin typeface="Times New Roman" panose="02020603050405020304" pitchFamily="18" charset="0"/>
                <a:ea typeface="+mn-ea"/>
                <a:cs typeface="Times New Roman" panose="02020603050405020304" pitchFamily="18" charset="0"/>
              </a:rPr>
              <a:t>OSTaskSuspend()</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 </a:t>
            </a:r>
            <a:r>
              <a:rPr lang="fr-FR" altLang="zh-CN" sz="2400" b="0" kern="1200" dirty="0">
                <a:solidFill>
                  <a:schemeClr val="tx1"/>
                </a:solidFill>
                <a:latin typeface="Times New Roman" panose="02020603050405020304" pitchFamily="18" charset="0"/>
                <a:ea typeface="+mn-ea"/>
                <a:cs typeface="Times New Roman" panose="02020603050405020304" pitchFamily="18" charset="0"/>
              </a:rPr>
              <a:t>OSTaskResume()</a:t>
            </a:r>
            <a:endParaRPr lang="fr-FR"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712711" name="Text Box 7"/>
          <p:cNvSpPr txBox="1">
            <a:spLocks noChangeArrowheads="1"/>
          </p:cNvSpPr>
          <p:nvPr/>
        </p:nvSpPr>
        <p:spPr bwMode="auto">
          <a:xfrm>
            <a:off x="49874" y="1608773"/>
            <a:ext cx="11809312" cy="479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0000"/>
              </a:spcBef>
              <a:buClrTx/>
              <a:buSzPct val="125000"/>
              <a:buFontTx/>
              <a:buBlip>
                <a:blip r:embed="rId1"/>
              </a:buBlip>
            </a:pPr>
            <a:r>
              <a:rPr kumimoji="1" lang="zh-CN" altLang="fr-FR" sz="2200" b="0" dirty="0"/>
              <a:t>通过调用</a:t>
            </a:r>
            <a:r>
              <a:rPr kumimoji="1" lang="fr-FR" altLang="zh-CN" sz="2200" dirty="0">
                <a:solidFill>
                  <a:srgbClr val="FF0000"/>
                </a:solidFill>
              </a:rPr>
              <a:t>OSTaskSuspend()</a:t>
            </a:r>
            <a:r>
              <a:rPr kumimoji="1" lang="zh-CN" altLang="fr-FR" sz="2200" b="0" dirty="0"/>
              <a:t>函数可以将指定的任务挂起。</a:t>
            </a:r>
            <a:endParaRPr kumimoji="1" lang="zh-CN" altLang="fr-FR" sz="2200" b="0" dirty="0"/>
          </a:p>
          <a:p>
            <a:pPr eaLnBrk="1" hangingPunct="1">
              <a:lnSpc>
                <a:spcPct val="135000"/>
              </a:lnSpc>
              <a:spcBef>
                <a:spcPct val="40000"/>
              </a:spcBef>
              <a:buClrTx/>
              <a:buSzPct val="125000"/>
              <a:buFontTx/>
              <a:buBlip>
                <a:blip r:embed="rId1"/>
              </a:buBlip>
            </a:pPr>
            <a:r>
              <a:rPr kumimoji="1" lang="zh-CN" altLang="fr-FR" sz="2200" b="0" dirty="0"/>
              <a:t>任务可以挂起自己或其他任务。</a:t>
            </a:r>
            <a:endParaRPr kumimoji="1" lang="zh-CN" altLang="fr-FR" sz="2200" b="0" dirty="0"/>
          </a:p>
          <a:p>
            <a:pPr eaLnBrk="1" hangingPunct="1">
              <a:lnSpc>
                <a:spcPct val="135000"/>
              </a:lnSpc>
              <a:spcBef>
                <a:spcPct val="40000"/>
              </a:spcBef>
              <a:buClrTx/>
              <a:buSzPct val="125000"/>
              <a:buFontTx/>
              <a:buBlip>
                <a:blip r:embed="rId1"/>
              </a:buBlip>
            </a:pPr>
            <a:r>
              <a:rPr kumimoji="1" lang="zh-CN" altLang="fr-FR" sz="2200" b="0" dirty="0"/>
              <a:t>如果任务在被挂起的同时还在等待延迟时间到，则需要对任务取消挂起操作，并且要继续等待延迟时间到，任务才能转入就绪态。</a:t>
            </a:r>
            <a:endParaRPr kumimoji="1" lang="en-US" altLang="zh-CN" sz="2200" b="0" dirty="0"/>
          </a:p>
          <a:p>
            <a:pPr eaLnBrk="1" hangingPunct="1">
              <a:lnSpc>
                <a:spcPct val="170000"/>
              </a:lnSpc>
              <a:spcBef>
                <a:spcPct val="40000"/>
              </a:spcBef>
              <a:buClrTx/>
              <a:buSzPct val="125000"/>
              <a:buFontTx/>
              <a:buBlip>
                <a:blip r:embed="rId1"/>
              </a:buBlip>
            </a:pPr>
            <a:r>
              <a:rPr kumimoji="1" lang="zh-CN" altLang="en-US" sz="2200" b="0" dirty="0"/>
              <a:t>在</a:t>
            </a:r>
            <a:r>
              <a:rPr kumimoji="1" lang="zh-CN" altLang="en-US" sz="2200" b="0" dirty="0">
                <a:sym typeface="Symbol" panose="05050102010706020507" pitchFamily="18" charset="2"/>
              </a:rPr>
              <a:t></a:t>
            </a:r>
            <a:r>
              <a:rPr kumimoji="1" lang="fr-FR" altLang="zh-CN" sz="2200" b="0" dirty="0"/>
              <a:t>C/OS-II</a:t>
            </a:r>
            <a:r>
              <a:rPr kumimoji="1" lang="zh-CN" altLang="fr-FR" sz="2200" b="0" dirty="0"/>
              <a:t>中，只能通过调用</a:t>
            </a:r>
            <a:r>
              <a:rPr kumimoji="1" lang="fr-FR" altLang="zh-CN" sz="2200" dirty="0">
                <a:solidFill>
                  <a:srgbClr val="FF0000"/>
                </a:solidFill>
              </a:rPr>
              <a:t>OSTaskResume()</a:t>
            </a:r>
            <a:r>
              <a:rPr kumimoji="1" lang="zh-CN" altLang="fr-FR" sz="2200" b="0" dirty="0"/>
              <a:t>函数才能恢复被挂起的任务。</a:t>
            </a:r>
            <a:endParaRPr kumimoji="1" lang="zh-CN" altLang="fr-FR" sz="2200" b="0" dirty="0"/>
          </a:p>
          <a:p>
            <a:pPr eaLnBrk="1" hangingPunct="1">
              <a:lnSpc>
                <a:spcPct val="170000"/>
              </a:lnSpc>
              <a:spcBef>
                <a:spcPct val="40000"/>
              </a:spcBef>
              <a:buClrTx/>
              <a:buSzPct val="125000"/>
              <a:buFontTx/>
              <a:buBlip>
                <a:blip r:embed="rId1"/>
              </a:buBlip>
            </a:pPr>
            <a:r>
              <a:rPr kumimoji="1" lang="fr-FR" altLang="zh-CN" sz="2200" b="0" dirty="0"/>
              <a:t>OSTaskResume()</a:t>
            </a:r>
            <a:r>
              <a:rPr kumimoji="1" lang="zh-CN" altLang="fr-FR" sz="2200" b="0" dirty="0"/>
              <a:t>用于将指定的已经挂起的任务恢复为就绪态。但是，该函数并不要求和</a:t>
            </a:r>
            <a:r>
              <a:rPr kumimoji="1" lang="fr-FR" altLang="zh-CN" sz="2200" b="0" dirty="0"/>
              <a:t>OSTaskSuspend()</a:t>
            </a:r>
            <a:r>
              <a:rPr kumimoji="1" lang="zh-CN" altLang="fr-FR" sz="2200" b="0" dirty="0"/>
              <a:t>函数成对使用。</a:t>
            </a:r>
            <a:endParaRPr kumimoji="1" lang="zh-CN" altLang="en-US" sz="2200" b="0" dirty="0"/>
          </a:p>
          <a:p>
            <a:pPr eaLnBrk="1" hangingPunct="1">
              <a:lnSpc>
                <a:spcPct val="135000"/>
              </a:lnSpc>
              <a:spcBef>
                <a:spcPct val="40000"/>
              </a:spcBef>
              <a:buClrTx/>
              <a:buSzPct val="125000"/>
              <a:buFontTx/>
              <a:buBlip>
                <a:blip r:embed="rId1"/>
              </a:buBlip>
            </a:pPr>
            <a:endParaRPr kumimoji="1" lang="zh-CN" altLang="en-US" b="0" dirty="0"/>
          </a:p>
        </p:txBody>
      </p:sp>
      <p:sp>
        <p:nvSpPr>
          <p:cNvPr id="9114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40324A6-533B-433B-824B-16661E354CC7}"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712711">
                                            <p:txEl>
                                              <p:pRg st="0" end="0"/>
                                            </p:txEl>
                                          </p:spTgt>
                                        </p:tgtEl>
                                        <p:attrNameLst>
                                          <p:attrName>style.visibility</p:attrName>
                                        </p:attrNameLst>
                                      </p:cBhvr>
                                      <p:to>
                                        <p:strVal val="visible"/>
                                      </p:to>
                                    </p:set>
                                    <p:animEffect transition="in" filter="barn(inHorizontal)">
                                      <p:cBhvr>
                                        <p:cTn id="7" dur="500"/>
                                        <p:tgtEl>
                                          <p:spTgt spid="7127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712711">
                                            <p:txEl>
                                              <p:pRg st="1" end="1"/>
                                            </p:txEl>
                                          </p:spTgt>
                                        </p:tgtEl>
                                        <p:attrNameLst>
                                          <p:attrName>style.visibility</p:attrName>
                                        </p:attrNameLst>
                                      </p:cBhvr>
                                      <p:to>
                                        <p:strVal val="visible"/>
                                      </p:to>
                                    </p:set>
                                    <p:animEffect transition="in" filter="barn(inHorizontal)">
                                      <p:cBhvr>
                                        <p:cTn id="12" dur="500"/>
                                        <p:tgtEl>
                                          <p:spTgt spid="7127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712711">
                                            <p:txEl>
                                              <p:pRg st="2" end="2"/>
                                            </p:txEl>
                                          </p:spTgt>
                                        </p:tgtEl>
                                        <p:attrNameLst>
                                          <p:attrName>style.visibility</p:attrName>
                                        </p:attrNameLst>
                                      </p:cBhvr>
                                      <p:to>
                                        <p:strVal val="visible"/>
                                      </p:to>
                                    </p:set>
                                    <p:animEffect transition="in" filter="barn(inHorizontal)">
                                      <p:cBhvr>
                                        <p:cTn id="17" dur="500"/>
                                        <p:tgtEl>
                                          <p:spTgt spid="7127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12711">
                                            <p:txEl>
                                              <p:pRg st="3" end="3"/>
                                            </p:txEl>
                                          </p:spTgt>
                                        </p:tgtEl>
                                        <p:attrNameLst>
                                          <p:attrName>style.visibility</p:attrName>
                                        </p:attrNameLst>
                                      </p:cBhvr>
                                      <p:to>
                                        <p:strVal val="visible"/>
                                      </p:to>
                                    </p:set>
                                    <p:animEffect transition="in" filter="barn(inHorizontal)">
                                      <p:cBhvr>
                                        <p:cTn id="22" dur="500"/>
                                        <p:tgtEl>
                                          <p:spTgt spid="7127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712711">
                                            <p:txEl>
                                              <p:pRg st="4" end="4"/>
                                            </p:txEl>
                                          </p:spTgt>
                                        </p:tgtEl>
                                        <p:attrNameLst>
                                          <p:attrName>style.visibility</p:attrName>
                                        </p:attrNameLst>
                                      </p:cBhvr>
                                      <p:to>
                                        <p:strVal val="visible"/>
                                      </p:to>
                                    </p:set>
                                    <p:animEffect transition="in" filter="barn(inHorizontal)">
                                      <p:cBhvr>
                                        <p:cTn id="27" dur="500"/>
                                        <p:tgtEl>
                                          <p:spTgt spid="7127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91344" y="115125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3.6 </a:t>
            </a:r>
            <a:r>
              <a:rPr lang="zh-CN" altLang="en-US" b="0" dirty="0">
                <a:latin typeface="Times New Roman" panose="02020603050405020304" pitchFamily="18" charset="0"/>
                <a:ea typeface="+mn-ea"/>
                <a:cs typeface="Times New Roman" panose="02020603050405020304" pitchFamily="18" charset="0"/>
              </a:rPr>
              <a:t>任务中断</a:t>
            </a:r>
            <a:endParaRPr lang="zh-CN" altLang="en-US" b="0" dirty="0">
              <a:latin typeface="Times New Roman" panose="02020603050405020304" pitchFamily="18" charset="0"/>
              <a:ea typeface="+mn-ea"/>
              <a:cs typeface="Times New Roman" panose="02020603050405020304" pitchFamily="18" charset="0"/>
            </a:endParaRPr>
          </a:p>
        </p:txBody>
      </p:sp>
      <p:sp>
        <p:nvSpPr>
          <p:cNvPr id="869380" name="Text Box 4"/>
          <p:cNvSpPr txBox="1">
            <a:spLocks noChangeArrowheads="1"/>
          </p:cNvSpPr>
          <p:nvPr/>
        </p:nvSpPr>
        <p:spPr bwMode="auto">
          <a:xfrm>
            <a:off x="119336" y="1916832"/>
            <a:ext cx="5976664" cy="388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5000"/>
              </a:spcBef>
              <a:buClrTx/>
              <a:buSzPct val="125000"/>
              <a:buFontTx/>
              <a:buBlip>
                <a:blip r:embed="rId1"/>
              </a:buBlip>
            </a:pPr>
            <a:r>
              <a:rPr lang="zh-CN" altLang="en-US" sz="2000" b="0" dirty="0"/>
              <a:t>中断是一种硬件机制，用于通知</a:t>
            </a:r>
            <a:r>
              <a:rPr lang="en-US" altLang="zh-CN" sz="2000" b="0" dirty="0"/>
              <a:t>CPU“</a:t>
            </a:r>
            <a:r>
              <a:rPr lang="zh-CN" altLang="en-US" sz="2000" b="0" dirty="0"/>
              <a:t>有一个</a:t>
            </a:r>
            <a:r>
              <a:rPr lang="zh-CN" altLang="en-US" sz="2000" dirty="0">
                <a:solidFill>
                  <a:srgbClr val="FF0000"/>
                </a:solidFill>
              </a:rPr>
              <a:t>异步事件</a:t>
            </a:r>
            <a:r>
              <a:rPr lang="zh-CN" altLang="en-US" sz="2000" b="0" dirty="0"/>
              <a:t>发生了”。</a:t>
            </a:r>
            <a:endParaRPr lang="zh-CN" altLang="en-US" sz="2000" b="0" dirty="0"/>
          </a:p>
          <a:p>
            <a:pPr eaLnBrk="1" hangingPunct="1">
              <a:lnSpc>
                <a:spcPct val="130000"/>
              </a:lnSpc>
              <a:spcBef>
                <a:spcPct val="35000"/>
              </a:spcBef>
              <a:buClrTx/>
              <a:buSzPct val="125000"/>
              <a:buFontTx/>
              <a:buBlip>
                <a:blip r:embed="rId1"/>
              </a:buBlip>
            </a:pPr>
            <a:r>
              <a:rPr lang="zh-CN" altLang="en-US" sz="2000" b="0" dirty="0"/>
              <a:t>中断一旦被识别，</a:t>
            </a:r>
            <a:r>
              <a:rPr lang="en-US" altLang="zh-CN" sz="2000" b="0" dirty="0"/>
              <a:t>CPU</a:t>
            </a:r>
            <a:r>
              <a:rPr lang="zh-CN" altLang="en-US" sz="2000" b="0" dirty="0"/>
              <a:t>保存部分或全部寄存器的值，跳转到专门的子程序，称为</a:t>
            </a:r>
            <a:r>
              <a:rPr lang="zh-CN" altLang="en-US" sz="2000" dirty="0">
                <a:solidFill>
                  <a:srgbClr val="FF0000"/>
                </a:solidFill>
              </a:rPr>
              <a:t>中断服务子程序（</a:t>
            </a:r>
            <a:r>
              <a:rPr lang="en-US" altLang="zh-CN" sz="2000" dirty="0">
                <a:solidFill>
                  <a:srgbClr val="FF0000"/>
                </a:solidFill>
              </a:rPr>
              <a:t>ISR</a:t>
            </a:r>
            <a:r>
              <a:rPr lang="zh-CN" altLang="en-US" sz="2000" b="0" dirty="0"/>
              <a:t>）。</a:t>
            </a:r>
            <a:endParaRPr lang="zh-CN" altLang="en-US" sz="2000" b="0" dirty="0"/>
          </a:p>
          <a:p>
            <a:pPr eaLnBrk="1" hangingPunct="1">
              <a:lnSpc>
                <a:spcPct val="130000"/>
              </a:lnSpc>
              <a:spcBef>
                <a:spcPct val="35000"/>
              </a:spcBef>
              <a:buClrTx/>
              <a:buSzPct val="125000"/>
              <a:buFontTx/>
              <a:buBlip>
                <a:blip r:embed="rId1"/>
              </a:buBlip>
            </a:pPr>
            <a:r>
              <a:rPr lang="zh-CN" altLang="en-US" sz="2000" b="0" dirty="0"/>
              <a:t>在</a:t>
            </a:r>
            <a:r>
              <a:rPr lang="zh-CN" altLang="en-US" sz="2000" b="0" dirty="0">
                <a:sym typeface="Symbol" panose="05050102010706020507" pitchFamily="18" charset="2"/>
              </a:rPr>
              <a:t></a:t>
            </a:r>
            <a:r>
              <a:rPr lang="fr-FR" altLang="zh-CN" sz="2000" b="0" dirty="0"/>
              <a:t>C/OS-II</a:t>
            </a:r>
            <a:r>
              <a:rPr lang="zh-CN" altLang="fr-FR" sz="2000" b="0" dirty="0"/>
              <a:t>中，中断服务子程序要用汇编语言编写。如果用户使用的</a:t>
            </a:r>
            <a:r>
              <a:rPr lang="fr-FR" altLang="zh-CN" sz="2000" b="0" dirty="0"/>
              <a:t>C</a:t>
            </a:r>
            <a:r>
              <a:rPr lang="zh-CN" altLang="fr-FR" sz="2000" b="0" dirty="0"/>
              <a:t>语言编译器支持内嵌汇编，则可以直接将中断服务子程序代码放在</a:t>
            </a:r>
            <a:r>
              <a:rPr lang="fr-FR" altLang="zh-CN" sz="2000" b="0" dirty="0"/>
              <a:t>C</a:t>
            </a:r>
            <a:r>
              <a:rPr lang="zh-CN" altLang="fr-FR" sz="2000" b="0" dirty="0"/>
              <a:t>语言的程序文件中。</a:t>
            </a:r>
            <a:r>
              <a:rPr lang="zh-CN" altLang="en-US" sz="2000" b="0" dirty="0"/>
              <a:t> </a:t>
            </a:r>
            <a:endParaRPr lang="zh-CN" altLang="en-US" sz="2000" b="0" dirty="0"/>
          </a:p>
        </p:txBody>
      </p:sp>
      <p:sp>
        <p:nvSpPr>
          <p:cNvPr id="9318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7E01BC2-F47D-48C1-B472-7DA1E48024E8}" type="slidenum">
              <a:rPr lang="zh-CN" altLang="en-US" sz="1400" b="0">
                <a:effectLst/>
              </a:rPr>
            </a:fld>
            <a:endParaRPr lang="zh-CN" altLang="en-US" sz="1400" b="0">
              <a:effectLst/>
            </a:endParaRPr>
          </a:p>
        </p:txBody>
      </p:sp>
      <p:sp>
        <p:nvSpPr>
          <p:cNvPr id="5" name="Text Box 5"/>
          <p:cNvSpPr txBox="1">
            <a:spLocks noChangeArrowheads="1"/>
          </p:cNvSpPr>
          <p:nvPr/>
        </p:nvSpPr>
        <p:spPr bwMode="auto">
          <a:xfrm>
            <a:off x="6355715" y="1340485"/>
            <a:ext cx="5160645" cy="43662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FontTx/>
              <a:buNone/>
            </a:pPr>
            <a:r>
              <a:rPr lang="zh-CN" altLang="fr-FR" sz="2000" b="0" dirty="0"/>
              <a:t>用户中断服务子程序：</a:t>
            </a:r>
            <a:endParaRPr lang="zh-CN" altLang="fr-FR" sz="2000" b="0" dirty="0"/>
          </a:p>
          <a:p>
            <a:pPr eaLnBrk="1" hangingPunct="1">
              <a:lnSpc>
                <a:spcPct val="135000"/>
              </a:lnSpc>
              <a:spcBef>
                <a:spcPct val="0"/>
              </a:spcBef>
              <a:buClrTx/>
              <a:buFontTx/>
              <a:buNone/>
            </a:pPr>
            <a:r>
              <a:rPr lang="fr-FR" altLang="zh-CN" sz="2000" b="0" dirty="0"/>
              <a:t>{</a:t>
            </a:r>
            <a:endParaRPr lang="en-US" altLang="zh-CN" sz="2000" b="0" dirty="0"/>
          </a:p>
          <a:p>
            <a:pPr eaLnBrk="1" hangingPunct="1">
              <a:lnSpc>
                <a:spcPct val="135000"/>
              </a:lnSpc>
              <a:spcBef>
                <a:spcPct val="0"/>
              </a:spcBef>
              <a:buClrTx/>
              <a:buFontTx/>
              <a:buNone/>
            </a:pPr>
            <a:r>
              <a:rPr lang="en-US" altLang="zh-CN" sz="2000" b="0" dirty="0"/>
              <a:t>	</a:t>
            </a:r>
            <a:r>
              <a:rPr lang="zh-CN" altLang="en-US" sz="2000" b="0" dirty="0"/>
              <a:t>保存全部</a:t>
            </a:r>
            <a:r>
              <a:rPr lang="fr-FR" altLang="zh-CN" sz="2000" b="0" dirty="0"/>
              <a:t>CPU</a:t>
            </a:r>
            <a:r>
              <a:rPr lang="zh-CN" altLang="en-US" sz="2000" b="0" dirty="0"/>
              <a:t>寄存器</a:t>
            </a:r>
            <a:r>
              <a:rPr lang="zh-CN" altLang="fr-FR" sz="2000" b="0" dirty="0"/>
              <a:t>；</a:t>
            </a:r>
            <a:endParaRPr lang="zh-CN" altLang="en-US" sz="2000" b="0" dirty="0"/>
          </a:p>
          <a:p>
            <a:pPr eaLnBrk="1" hangingPunct="1">
              <a:lnSpc>
                <a:spcPct val="135000"/>
              </a:lnSpc>
              <a:spcBef>
                <a:spcPct val="0"/>
              </a:spcBef>
              <a:buClrTx/>
              <a:buFontTx/>
              <a:buNone/>
            </a:pPr>
            <a:r>
              <a:rPr lang="zh-CN" altLang="en-US" sz="2000" b="0" dirty="0"/>
              <a:t>	调用</a:t>
            </a:r>
            <a:r>
              <a:rPr lang="en-US" altLang="zh-CN" sz="2000" b="0" dirty="0" err="1"/>
              <a:t>OSIntEnter</a:t>
            </a:r>
            <a:r>
              <a:rPr lang="en-US" altLang="zh-CN" sz="2000" b="0" dirty="0"/>
              <a:t>()</a:t>
            </a:r>
            <a:r>
              <a:rPr lang="zh-CN" altLang="en-US" sz="2000" b="0" dirty="0"/>
              <a:t>或</a:t>
            </a:r>
            <a:r>
              <a:rPr lang="en-US" altLang="zh-CN" sz="2000" b="0" dirty="0" err="1"/>
              <a:t>OSIntNesting</a:t>
            </a:r>
            <a:r>
              <a:rPr lang="en-US" altLang="zh-CN" sz="2000" b="0" dirty="0"/>
              <a:t> </a:t>
            </a:r>
            <a:r>
              <a:rPr lang="zh-CN" altLang="en-US" sz="2000" b="0" dirty="0"/>
              <a:t>直接加</a:t>
            </a:r>
            <a:r>
              <a:rPr lang="en-US" altLang="zh-CN" sz="2000" b="0" dirty="0"/>
              <a:t>1</a:t>
            </a:r>
            <a:r>
              <a:rPr lang="zh-CN" altLang="en-US" sz="2000" b="0" dirty="0"/>
              <a:t>；</a:t>
            </a:r>
            <a:endParaRPr lang="zh-CN" altLang="en-US" sz="2000" b="0" dirty="0"/>
          </a:p>
          <a:p>
            <a:pPr eaLnBrk="1" hangingPunct="1">
              <a:lnSpc>
                <a:spcPct val="135000"/>
              </a:lnSpc>
              <a:spcBef>
                <a:spcPct val="0"/>
              </a:spcBef>
              <a:buClrTx/>
              <a:buFontTx/>
              <a:buNone/>
            </a:pPr>
            <a:r>
              <a:rPr lang="zh-CN" altLang="en-US" sz="2000" b="0" dirty="0"/>
              <a:t>	执行用户代码做中断服务；</a:t>
            </a:r>
            <a:endParaRPr lang="zh-CN" altLang="en-US" sz="2000" b="0" dirty="0"/>
          </a:p>
          <a:p>
            <a:pPr eaLnBrk="1" hangingPunct="1">
              <a:lnSpc>
                <a:spcPct val="135000"/>
              </a:lnSpc>
              <a:spcBef>
                <a:spcPct val="0"/>
              </a:spcBef>
              <a:buClrTx/>
              <a:buFontTx/>
              <a:buNone/>
            </a:pPr>
            <a:r>
              <a:rPr lang="zh-CN" altLang="en-US" sz="2000" b="0" dirty="0"/>
              <a:t>	调用</a:t>
            </a:r>
            <a:r>
              <a:rPr lang="en-US" altLang="zh-CN" sz="2000" b="0" dirty="0" err="1"/>
              <a:t>OSIntExit</a:t>
            </a:r>
            <a:r>
              <a:rPr lang="en-US" altLang="zh-CN" sz="2000" b="0" dirty="0"/>
              <a:t>()</a:t>
            </a:r>
            <a:r>
              <a:rPr lang="zh-CN" altLang="en-US" sz="2000" b="0" dirty="0"/>
              <a:t>；</a:t>
            </a:r>
            <a:endParaRPr lang="zh-CN" altLang="en-US" sz="2000" b="0" dirty="0"/>
          </a:p>
          <a:p>
            <a:pPr eaLnBrk="1" hangingPunct="1">
              <a:lnSpc>
                <a:spcPct val="135000"/>
              </a:lnSpc>
              <a:spcBef>
                <a:spcPct val="0"/>
              </a:spcBef>
              <a:buClrTx/>
              <a:buFontTx/>
              <a:buNone/>
            </a:pPr>
            <a:r>
              <a:rPr lang="zh-CN" altLang="en-US" sz="2000" b="0" dirty="0"/>
              <a:t>	恢复所有</a:t>
            </a:r>
            <a:r>
              <a:rPr lang="en-US" altLang="zh-CN" sz="2000" b="0" dirty="0"/>
              <a:t>CPU</a:t>
            </a:r>
            <a:r>
              <a:rPr lang="zh-CN" altLang="en-US" sz="2000" b="0" dirty="0"/>
              <a:t>寄存器；</a:t>
            </a:r>
            <a:endParaRPr lang="zh-CN" altLang="en-US" sz="2000" b="0" dirty="0"/>
          </a:p>
          <a:p>
            <a:pPr eaLnBrk="1" hangingPunct="1">
              <a:lnSpc>
                <a:spcPct val="135000"/>
              </a:lnSpc>
              <a:spcBef>
                <a:spcPct val="0"/>
              </a:spcBef>
              <a:buClrTx/>
              <a:buFontTx/>
              <a:buNone/>
            </a:pPr>
            <a:r>
              <a:rPr lang="zh-CN" altLang="en-US" sz="2000" b="0" dirty="0"/>
              <a:t>	执行中断返回指令；</a:t>
            </a:r>
            <a:endParaRPr lang="zh-CN" altLang="en-US" sz="2000" b="0" dirty="0"/>
          </a:p>
          <a:p>
            <a:pPr eaLnBrk="1" hangingPunct="1">
              <a:lnSpc>
                <a:spcPct val="135000"/>
              </a:lnSpc>
              <a:spcBef>
                <a:spcPct val="0"/>
              </a:spcBef>
              <a:buClrTx/>
              <a:buFontTx/>
              <a:buNone/>
            </a:pPr>
            <a:r>
              <a:rPr lang="en-US" altLang="zh-CN" sz="2000" b="0" dirty="0"/>
              <a:t>}</a:t>
            </a:r>
            <a:endParaRPr lang="en-US" altLang="zh-CN" sz="2000" b="0" dirty="0"/>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69380">
                                            <p:txEl>
                                              <p:pRg st="0" end="0"/>
                                            </p:txEl>
                                          </p:spTgt>
                                        </p:tgtEl>
                                        <p:attrNameLst>
                                          <p:attrName>style.visibility</p:attrName>
                                        </p:attrNameLst>
                                      </p:cBhvr>
                                      <p:to>
                                        <p:strVal val="visible"/>
                                      </p:to>
                                    </p:set>
                                    <p:animEffect transition="in" filter="strips(downRight)">
                                      <p:cBhvr>
                                        <p:cTn id="7" dur="500"/>
                                        <p:tgtEl>
                                          <p:spTgt spid="869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69380">
                                            <p:txEl>
                                              <p:pRg st="1" end="1"/>
                                            </p:txEl>
                                          </p:spTgt>
                                        </p:tgtEl>
                                        <p:attrNameLst>
                                          <p:attrName>style.visibility</p:attrName>
                                        </p:attrNameLst>
                                      </p:cBhvr>
                                      <p:to>
                                        <p:strVal val="visible"/>
                                      </p:to>
                                    </p:set>
                                    <p:animEffect transition="in" filter="strips(downRight)">
                                      <p:cBhvr>
                                        <p:cTn id="12" dur="500"/>
                                        <p:tgtEl>
                                          <p:spTgt spid="869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69380">
                                            <p:txEl>
                                              <p:pRg st="2" end="2"/>
                                            </p:txEl>
                                          </p:spTgt>
                                        </p:tgtEl>
                                        <p:attrNameLst>
                                          <p:attrName>style.visibility</p:attrName>
                                        </p:attrNameLst>
                                      </p:cBhvr>
                                      <p:to>
                                        <p:strVal val="visible"/>
                                      </p:to>
                                    </p:set>
                                    <p:animEffect transition="in" filter="strips(downRight)">
                                      <p:cBhvr>
                                        <p:cTn id="17" dur="500"/>
                                        <p:tgtEl>
                                          <p:spTgt spid="8693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7"/>
          <p:cNvGraphicFramePr>
            <a:graphicFrameLocks noGrp="1" noChangeAspect="1"/>
          </p:cNvGraphicFramePr>
          <p:nvPr>
            <p:ph/>
          </p:nvPr>
        </p:nvGraphicFramePr>
        <p:xfrm>
          <a:off x="3146425" y="836712"/>
          <a:ext cx="6582370" cy="5012831"/>
        </p:xfrm>
        <a:graphic>
          <a:graphicData uri="http://schemas.openxmlformats.org/presentationml/2006/ole">
            <mc:AlternateContent xmlns:mc="http://schemas.openxmlformats.org/markup-compatibility/2006">
              <mc:Choice xmlns:v="urn:schemas-microsoft-com:vml" Requires="v">
                <p:oleObj spid="_x0000_s11317" name="Visio" r:id="rId1" imgW="6468745" imgH="4933315" progId="Visio.Drawing.11">
                  <p:embed/>
                </p:oleObj>
              </mc:Choice>
              <mc:Fallback>
                <p:oleObj name="Visio" r:id="rId1" imgW="6468745" imgH="4933315" progId="Visio.Drawing.11">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425" y="836712"/>
                        <a:ext cx="6582370" cy="5012831"/>
                      </a:xfrm>
                      <a:prstGeom prst="rect">
                        <a:avLst/>
                      </a:prstGeom>
                      <a:gradFill rotWithShape="1">
                        <a:gsLst>
                          <a:gs pos="0">
                            <a:srgbClr val="FFEBFA"/>
                          </a:gs>
                          <a:gs pos="30000">
                            <a:srgbClr val="C4D6EB"/>
                          </a:gs>
                          <a:gs pos="60001">
                            <a:srgbClr val="85C2FF"/>
                          </a:gs>
                          <a:gs pos="100000">
                            <a:srgbClr val="5E9EFF"/>
                          </a:gs>
                        </a:gsLst>
                        <a:lin ang="5400000" scaled="1"/>
                      </a:gradFill>
                      <a:ln>
                        <a:noFill/>
                      </a:ln>
                      <a:effectLst/>
                    </p:spPr>
                  </p:pic>
                </p:oleObj>
              </mc:Fallback>
            </mc:AlternateContent>
          </a:graphicData>
        </a:graphic>
      </p:graphicFrame>
      <p:sp>
        <p:nvSpPr>
          <p:cNvPr id="95235" name="Rectangle 4"/>
          <p:cNvSpPr>
            <a:spLocks noChangeArrowheads="1"/>
          </p:cNvSpPr>
          <p:nvPr/>
        </p:nvSpPr>
        <p:spPr bwMode="auto">
          <a:xfrm>
            <a:off x="4367808" y="5791100"/>
            <a:ext cx="3028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b="0" dirty="0">
                <a:sym typeface="Symbol" panose="05050102010706020507" pitchFamily="18" charset="2"/>
              </a:rPr>
              <a:t></a:t>
            </a:r>
            <a:r>
              <a:rPr kumimoji="1" lang="fr-FR" altLang="zh-CN" b="0" dirty="0"/>
              <a:t>C/OS-II</a:t>
            </a:r>
            <a:r>
              <a:rPr kumimoji="1" lang="zh-CN" altLang="fr-FR" b="0" dirty="0">
                <a:sym typeface="Symbol" panose="05050102010706020507" pitchFamily="18" charset="2"/>
              </a:rPr>
              <a:t>的中断服务</a:t>
            </a:r>
            <a:r>
              <a:rPr kumimoji="1" lang="zh-CN" altLang="en-US" b="0" dirty="0">
                <a:sym typeface="Symbol" panose="05050102010706020507" pitchFamily="18" charset="2"/>
              </a:rPr>
              <a:t> </a:t>
            </a:r>
            <a:endParaRPr kumimoji="1" lang="zh-CN" altLang="en-US" b="0" dirty="0">
              <a:sym typeface="Symbol" panose="05050102010706020507" pitchFamily="18" charset="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C956F01C-37FC-4D12-9E8B-842B278383E8}"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35360" y="1196752"/>
            <a:ext cx="7543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None/>
            </a:pPr>
            <a:r>
              <a:rPr lang="fr-FR" altLang="zh-CN" b="0" dirty="0">
                <a:latin typeface="Times New Roman" panose="02020603050405020304" pitchFamily="18" charset="0"/>
                <a:ea typeface="+mn-ea"/>
                <a:cs typeface="Times New Roman" panose="02020603050405020304" pitchFamily="18" charset="0"/>
              </a:rPr>
              <a:t>3.7 </a:t>
            </a:r>
            <a:r>
              <a:rPr lang="zh-CN" altLang="fr-FR" b="0" dirty="0">
                <a:latin typeface="Times New Roman" panose="02020603050405020304" pitchFamily="18" charset="0"/>
                <a:ea typeface="+mn-ea"/>
                <a:cs typeface="Times New Roman" panose="02020603050405020304" pitchFamily="18" charset="0"/>
              </a:rPr>
              <a:t>时钟节拍与时间管理</a:t>
            </a:r>
            <a:endParaRPr lang="zh-CN" altLang="en-US" b="0" dirty="0">
              <a:latin typeface="Times New Roman" panose="02020603050405020304" pitchFamily="18" charset="0"/>
              <a:ea typeface="+mn-ea"/>
              <a:cs typeface="Times New Roman" panose="02020603050405020304" pitchFamily="18" charset="0"/>
            </a:endParaRPr>
          </a:p>
        </p:txBody>
      </p:sp>
      <p:sp>
        <p:nvSpPr>
          <p:cNvPr id="874500" name="Text Box 4"/>
          <p:cNvSpPr txBox="1">
            <a:spLocks noChangeArrowheads="1"/>
          </p:cNvSpPr>
          <p:nvPr/>
        </p:nvSpPr>
        <p:spPr bwMode="auto">
          <a:xfrm>
            <a:off x="443372" y="2060848"/>
            <a:ext cx="11305256" cy="374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0000"/>
              </a:spcBef>
              <a:buClrTx/>
              <a:buSzPct val="125000"/>
              <a:buFontTx/>
              <a:buBlip>
                <a:blip r:embed="rId1"/>
              </a:buBlip>
            </a:pPr>
            <a:r>
              <a:rPr lang="zh-CN" altLang="fr-FR" b="0" dirty="0"/>
              <a:t>时钟节拍（</a:t>
            </a:r>
            <a:r>
              <a:rPr lang="fr-FR" altLang="zh-CN" b="0" dirty="0"/>
              <a:t>clock tick</a:t>
            </a:r>
            <a:r>
              <a:rPr lang="zh-CN" altLang="fr-FR" b="0" dirty="0"/>
              <a:t>）</a:t>
            </a:r>
            <a:r>
              <a:rPr lang="zh-CN" altLang="fr-FR" dirty="0">
                <a:solidFill>
                  <a:srgbClr val="FF0000"/>
                </a:solidFill>
              </a:rPr>
              <a:t>是特定的周期性中断</a:t>
            </a:r>
            <a:r>
              <a:rPr lang="zh-CN" altLang="fr-FR" b="0" dirty="0"/>
              <a:t>，中断之间的时间间隔取决于不同的应用，一般为</a:t>
            </a:r>
            <a:r>
              <a:rPr lang="fr-FR" altLang="zh-CN" b="0" dirty="0"/>
              <a:t>10</a:t>
            </a:r>
            <a:r>
              <a:rPr lang="zh-CN" altLang="fr-FR" b="0" dirty="0"/>
              <a:t>～</a:t>
            </a:r>
            <a:r>
              <a:rPr lang="fr-FR" altLang="zh-CN" b="0" dirty="0"/>
              <a:t>200ms</a:t>
            </a:r>
            <a:r>
              <a:rPr lang="zh-CN" altLang="fr-FR" b="0" dirty="0"/>
              <a:t>。</a:t>
            </a:r>
            <a:endParaRPr lang="zh-CN" altLang="en-US" b="0" dirty="0"/>
          </a:p>
          <a:p>
            <a:pPr eaLnBrk="1" hangingPunct="1">
              <a:lnSpc>
                <a:spcPct val="150000"/>
              </a:lnSpc>
              <a:spcBef>
                <a:spcPct val="30000"/>
              </a:spcBef>
              <a:buClrTx/>
              <a:buSzPct val="125000"/>
              <a:buFontTx/>
              <a:buBlip>
                <a:blip r:embed="rId1"/>
              </a:buBlip>
            </a:pPr>
            <a:r>
              <a:rPr lang="zh-CN" altLang="fr-FR" b="0" dirty="0"/>
              <a:t>时钟的节拍式中断使得内核可以将</a:t>
            </a:r>
            <a:r>
              <a:rPr lang="zh-CN" altLang="fr-FR" dirty="0">
                <a:solidFill>
                  <a:srgbClr val="FF0000"/>
                </a:solidFill>
              </a:rPr>
              <a:t>任务延时</a:t>
            </a:r>
            <a:r>
              <a:rPr lang="zh-CN" altLang="fr-FR" b="0" dirty="0"/>
              <a:t>若干个整数时钟节拍，以及当任务</a:t>
            </a:r>
            <a:r>
              <a:rPr lang="zh-CN" altLang="fr-FR" dirty="0">
                <a:solidFill>
                  <a:srgbClr val="FF0000"/>
                </a:solidFill>
              </a:rPr>
              <a:t>等待事件发生</a:t>
            </a:r>
            <a:r>
              <a:rPr lang="zh-CN" altLang="fr-FR" b="0" dirty="0"/>
              <a:t>时提供等待超时。</a:t>
            </a:r>
            <a:endParaRPr lang="zh-CN" altLang="fr-FR" b="0" dirty="0"/>
          </a:p>
          <a:p>
            <a:pPr eaLnBrk="1" hangingPunct="1">
              <a:lnSpc>
                <a:spcPct val="150000"/>
              </a:lnSpc>
              <a:spcBef>
                <a:spcPct val="30000"/>
              </a:spcBef>
              <a:buClrTx/>
              <a:buSzPct val="125000"/>
              <a:buFontTx/>
              <a:buBlip>
                <a:blip r:embed="rId1"/>
              </a:buBlip>
            </a:pPr>
            <a:r>
              <a:rPr lang="zh-CN" altLang="fr-FR" b="0" dirty="0"/>
              <a:t>时钟节拍率越快，系统的额外开销越大。</a:t>
            </a:r>
            <a:r>
              <a:rPr lang="zh-CN" altLang="en-US" b="0" dirty="0">
                <a:sym typeface="Symbol" panose="05050102010706020507" pitchFamily="18" charset="2"/>
              </a:rPr>
              <a:t></a:t>
            </a:r>
            <a:r>
              <a:rPr lang="fr-FR" altLang="zh-CN" b="0" dirty="0"/>
              <a:t>C/OS-II</a:t>
            </a:r>
            <a:r>
              <a:rPr lang="zh-CN" altLang="fr-FR" b="0" dirty="0"/>
              <a:t>的节拍率为</a:t>
            </a:r>
            <a:r>
              <a:rPr lang="fr-FR" altLang="zh-CN" b="0" dirty="0"/>
              <a:t>10</a:t>
            </a:r>
            <a:r>
              <a:rPr lang="zh-CN" altLang="fr-FR" b="0" dirty="0"/>
              <a:t>～</a:t>
            </a:r>
            <a:r>
              <a:rPr lang="fr-FR" altLang="zh-CN" b="0" dirty="0"/>
              <a:t>100Hz</a:t>
            </a:r>
            <a:r>
              <a:rPr lang="zh-CN" altLang="fr-FR" b="0" dirty="0"/>
              <a:t>。</a:t>
            </a:r>
            <a:endParaRPr lang="zh-CN" altLang="fr-FR" b="0" dirty="0"/>
          </a:p>
          <a:p>
            <a:pPr eaLnBrk="1" hangingPunct="1">
              <a:lnSpc>
                <a:spcPct val="150000"/>
              </a:lnSpc>
              <a:spcBef>
                <a:spcPct val="30000"/>
              </a:spcBef>
              <a:buClrTx/>
              <a:buSzPct val="125000"/>
              <a:buFontTx/>
              <a:buBlip>
                <a:blip r:embed="rId1"/>
              </a:buBlip>
            </a:pPr>
            <a:r>
              <a:rPr lang="zh-CN" altLang="fr-FR" b="0" dirty="0"/>
              <a:t>时钟节拍源可以是专门的硬件定时器，也可以是来自交流电源的信号。</a:t>
            </a:r>
            <a:endParaRPr lang="zh-CN" altLang="en-US" b="0" dirty="0"/>
          </a:p>
        </p:txBody>
      </p:sp>
      <p:sp>
        <p:nvSpPr>
          <p:cNvPr id="962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6DB864A-1A2F-4C5A-A35F-50FA3DE57D86}"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74500">
                                            <p:txEl>
                                              <p:pRg st="0" end="0"/>
                                            </p:txEl>
                                          </p:spTgt>
                                        </p:tgtEl>
                                        <p:attrNameLst>
                                          <p:attrName>style.visibility</p:attrName>
                                        </p:attrNameLst>
                                      </p:cBhvr>
                                      <p:to>
                                        <p:strVal val="visible"/>
                                      </p:to>
                                    </p:set>
                                    <p:animEffect transition="in" filter="strips(downRight)">
                                      <p:cBhvr>
                                        <p:cTn id="7" dur="500"/>
                                        <p:tgtEl>
                                          <p:spTgt spid="874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74500">
                                            <p:txEl>
                                              <p:pRg st="1" end="1"/>
                                            </p:txEl>
                                          </p:spTgt>
                                        </p:tgtEl>
                                        <p:attrNameLst>
                                          <p:attrName>style.visibility</p:attrName>
                                        </p:attrNameLst>
                                      </p:cBhvr>
                                      <p:to>
                                        <p:strVal val="visible"/>
                                      </p:to>
                                    </p:set>
                                    <p:animEffect transition="in" filter="strips(downRight)">
                                      <p:cBhvr>
                                        <p:cTn id="12" dur="500"/>
                                        <p:tgtEl>
                                          <p:spTgt spid="874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74500">
                                            <p:txEl>
                                              <p:pRg st="2" end="2"/>
                                            </p:txEl>
                                          </p:spTgt>
                                        </p:tgtEl>
                                        <p:attrNameLst>
                                          <p:attrName>style.visibility</p:attrName>
                                        </p:attrNameLst>
                                      </p:cBhvr>
                                      <p:to>
                                        <p:strVal val="visible"/>
                                      </p:to>
                                    </p:set>
                                    <p:animEffect transition="in" filter="strips(downRight)">
                                      <p:cBhvr>
                                        <p:cTn id="17" dur="500"/>
                                        <p:tgtEl>
                                          <p:spTgt spid="874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74500">
                                            <p:txEl>
                                              <p:pRg st="3" end="3"/>
                                            </p:txEl>
                                          </p:spTgt>
                                        </p:tgtEl>
                                        <p:attrNameLst>
                                          <p:attrName>style.visibility</p:attrName>
                                        </p:attrNameLst>
                                      </p:cBhvr>
                                      <p:to>
                                        <p:strVal val="visible"/>
                                      </p:to>
                                    </p:set>
                                    <p:animEffect transition="in" filter="strips(downRight)">
                                      <p:cBhvr>
                                        <p:cTn id="22" dur="500"/>
                                        <p:tgtEl>
                                          <p:spTgt spid="8745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4" name="Text Box 4"/>
          <p:cNvSpPr txBox="1">
            <a:spLocks noChangeArrowheads="1"/>
          </p:cNvSpPr>
          <p:nvPr/>
        </p:nvSpPr>
        <p:spPr bwMode="auto">
          <a:xfrm>
            <a:off x="263352" y="981076"/>
            <a:ext cx="11593288" cy="418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0000"/>
              </a:spcBef>
              <a:buClrTx/>
              <a:buSzPct val="125000"/>
              <a:buFontTx/>
              <a:buBlip>
                <a:blip r:embed="rId1"/>
              </a:buBlip>
            </a:pPr>
            <a:r>
              <a:rPr lang="zh-CN" altLang="en-US" dirty="0">
                <a:solidFill>
                  <a:srgbClr val="FF0000"/>
                </a:solidFill>
              </a:rPr>
              <a:t>在</a:t>
            </a:r>
            <a:r>
              <a:rPr lang="zh-CN" altLang="en-US" dirty="0">
                <a:solidFill>
                  <a:srgbClr val="FF0000"/>
                </a:solidFill>
                <a:sym typeface="Symbol" panose="05050102010706020507" pitchFamily="18" charset="2"/>
              </a:rPr>
              <a:t></a:t>
            </a:r>
            <a:r>
              <a:rPr lang="fr-FR" altLang="zh-CN" dirty="0">
                <a:solidFill>
                  <a:srgbClr val="FF0000"/>
                </a:solidFill>
              </a:rPr>
              <a:t>C/OS-II</a:t>
            </a:r>
            <a:r>
              <a:rPr lang="zh-CN" altLang="fr-FR" dirty="0">
                <a:solidFill>
                  <a:srgbClr val="FF0000"/>
                </a:solidFill>
              </a:rPr>
              <a:t>中，必须在多任务系统启动以后，即调用</a:t>
            </a:r>
            <a:r>
              <a:rPr lang="fr-FR" altLang="zh-CN" dirty="0">
                <a:solidFill>
                  <a:srgbClr val="FF0000"/>
                </a:solidFill>
              </a:rPr>
              <a:t>OSStart()</a:t>
            </a:r>
            <a:r>
              <a:rPr lang="zh-CN" altLang="fr-FR" dirty="0">
                <a:solidFill>
                  <a:srgbClr val="FF0000"/>
                </a:solidFill>
              </a:rPr>
              <a:t>函数之后，再打开时钟节拍器。</a:t>
            </a:r>
            <a:endParaRPr lang="zh-CN" altLang="en-US" dirty="0">
              <a:solidFill>
                <a:srgbClr val="FF0000"/>
              </a:solidFill>
            </a:endParaRPr>
          </a:p>
          <a:p>
            <a:pPr eaLnBrk="1" hangingPunct="1">
              <a:lnSpc>
                <a:spcPct val="150000"/>
              </a:lnSpc>
              <a:spcBef>
                <a:spcPct val="30000"/>
              </a:spcBef>
              <a:buClrTx/>
              <a:buSzPct val="125000"/>
              <a:buFontTx/>
              <a:buBlip>
                <a:blip r:embed="rId1"/>
              </a:buBlip>
            </a:pPr>
            <a:r>
              <a:rPr lang="zh-CN" altLang="fr-FR" b="0" dirty="0"/>
              <a:t>如果将时钟节拍器中断放在初始化函数</a:t>
            </a:r>
            <a:r>
              <a:rPr lang="fr-FR" altLang="zh-CN" b="0" dirty="0"/>
              <a:t>OSInit()</a:t>
            </a:r>
            <a:r>
              <a:rPr lang="zh-CN" altLang="fr-FR" b="0" dirty="0"/>
              <a:t>之后、在多任务系统启动函数</a:t>
            </a:r>
            <a:r>
              <a:rPr lang="fr-FR" altLang="zh-CN" b="0" dirty="0"/>
              <a:t>OSStart()</a:t>
            </a:r>
            <a:r>
              <a:rPr lang="zh-CN" altLang="fr-FR" b="0" dirty="0"/>
              <a:t>函数之前，这是错误的做法会导致时钟节拍中断有可能在</a:t>
            </a:r>
            <a:r>
              <a:rPr lang="zh-CN" altLang="en-US" b="0" dirty="0">
                <a:sym typeface="Symbol" panose="05050102010706020507" pitchFamily="18" charset="2"/>
              </a:rPr>
              <a:t></a:t>
            </a:r>
            <a:r>
              <a:rPr lang="fr-FR" altLang="zh-CN" b="0" dirty="0"/>
              <a:t>C/OS-II</a:t>
            </a:r>
            <a:r>
              <a:rPr lang="zh-CN" altLang="fr-FR" b="0" dirty="0"/>
              <a:t>启动第一个任务之前发生。</a:t>
            </a:r>
            <a:endParaRPr lang="zh-CN" altLang="fr-FR" b="0" dirty="0"/>
          </a:p>
          <a:p>
            <a:pPr eaLnBrk="1" hangingPunct="1">
              <a:lnSpc>
                <a:spcPct val="150000"/>
              </a:lnSpc>
              <a:spcBef>
                <a:spcPct val="30000"/>
              </a:spcBef>
              <a:buClrTx/>
              <a:buSzPct val="125000"/>
              <a:buFontTx/>
              <a:buBlip>
                <a:blip r:embed="rId1"/>
              </a:buBlip>
            </a:pPr>
            <a:r>
              <a:rPr lang="zh-CN" altLang="fr-FR" b="0" dirty="0"/>
              <a:t>时钟节拍服务是通过在中断服务子程序中调用函数</a:t>
            </a:r>
            <a:r>
              <a:rPr lang="fr-FR" altLang="zh-CN" b="0" dirty="0"/>
              <a:t>OSTimeTick()</a:t>
            </a:r>
            <a:r>
              <a:rPr lang="zh-CN" altLang="fr-FR" b="0" dirty="0"/>
              <a:t>来通知</a:t>
            </a:r>
            <a:r>
              <a:rPr lang="zh-CN" altLang="en-US" b="0" dirty="0">
                <a:sym typeface="Symbol" panose="05050102010706020507" pitchFamily="18" charset="2"/>
              </a:rPr>
              <a:t></a:t>
            </a:r>
            <a:r>
              <a:rPr lang="fr-FR" altLang="zh-CN" b="0" dirty="0"/>
              <a:t>C/OS-II</a:t>
            </a:r>
            <a:r>
              <a:rPr lang="zh-CN" altLang="fr-FR" b="0" dirty="0"/>
              <a:t>发生了时钟节拍中断。</a:t>
            </a:r>
            <a:r>
              <a:rPr lang="fr-FR" altLang="zh-CN" b="0" dirty="0"/>
              <a:t>OSTimeTick()</a:t>
            </a:r>
            <a:r>
              <a:rPr lang="zh-CN" altLang="fr-FR" b="0" dirty="0"/>
              <a:t>能够跟踪所有任务的定时器以及超时限制。</a:t>
            </a:r>
            <a:endParaRPr lang="zh-CN" altLang="en-US" b="0" dirty="0"/>
          </a:p>
        </p:txBody>
      </p:sp>
      <p:sp>
        <p:nvSpPr>
          <p:cNvPr id="9728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A08B9FF-186E-4AF6-B062-7734A0A50C2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75524">
                                            <p:txEl>
                                              <p:pRg st="0" end="0"/>
                                            </p:txEl>
                                          </p:spTgt>
                                        </p:tgtEl>
                                        <p:attrNameLst>
                                          <p:attrName>style.visibility</p:attrName>
                                        </p:attrNameLst>
                                      </p:cBhvr>
                                      <p:to>
                                        <p:strVal val="visible"/>
                                      </p:to>
                                    </p:set>
                                    <p:animEffect transition="in" filter="strips(downRight)">
                                      <p:cBhvr>
                                        <p:cTn id="7" dur="500"/>
                                        <p:tgtEl>
                                          <p:spTgt spid="875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75524">
                                            <p:txEl>
                                              <p:pRg st="1" end="1"/>
                                            </p:txEl>
                                          </p:spTgt>
                                        </p:tgtEl>
                                        <p:attrNameLst>
                                          <p:attrName>style.visibility</p:attrName>
                                        </p:attrNameLst>
                                      </p:cBhvr>
                                      <p:to>
                                        <p:strVal val="visible"/>
                                      </p:to>
                                    </p:set>
                                    <p:animEffect transition="in" filter="strips(downRight)">
                                      <p:cBhvr>
                                        <p:cTn id="12" dur="500"/>
                                        <p:tgtEl>
                                          <p:spTgt spid="875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75524">
                                            <p:txEl>
                                              <p:pRg st="2" end="2"/>
                                            </p:txEl>
                                          </p:spTgt>
                                        </p:tgtEl>
                                        <p:attrNameLst>
                                          <p:attrName>style.visibility</p:attrName>
                                        </p:attrNameLst>
                                      </p:cBhvr>
                                      <p:to>
                                        <p:strVal val="visible"/>
                                      </p:to>
                                    </p:set>
                                    <p:animEffect transition="in" filter="strips(downRight)">
                                      <p:cBhvr>
                                        <p:cTn id="17" dur="500"/>
                                        <p:tgtEl>
                                          <p:spTgt spid="8755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8" name="Text Box 4"/>
          <p:cNvSpPr txBox="1">
            <a:spLocks noChangeArrowheads="1"/>
          </p:cNvSpPr>
          <p:nvPr/>
        </p:nvSpPr>
        <p:spPr bwMode="auto">
          <a:xfrm>
            <a:off x="334821" y="969355"/>
            <a:ext cx="9864774" cy="71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buClrTx/>
              <a:buSzPct val="125000"/>
              <a:buFontTx/>
              <a:buBlip>
                <a:blip r:embed="rId1"/>
              </a:buBlip>
            </a:pPr>
            <a:r>
              <a:rPr lang="en-US" altLang="zh-CN" sz="2800" b="0" dirty="0">
                <a:sym typeface="Symbol" panose="05050102010706020507" pitchFamily="18" charset="2"/>
              </a:rPr>
              <a:t></a:t>
            </a:r>
            <a:r>
              <a:rPr lang="fr-FR" altLang="zh-CN" sz="2800" b="0" dirty="0"/>
              <a:t>C/OS-II</a:t>
            </a:r>
            <a:r>
              <a:rPr lang="zh-CN" altLang="fr-FR" sz="2800" b="0" dirty="0"/>
              <a:t>提供了</a:t>
            </a:r>
            <a:r>
              <a:rPr lang="fr-FR" altLang="zh-CN" sz="2800" b="0" dirty="0"/>
              <a:t>5</a:t>
            </a:r>
            <a:r>
              <a:rPr lang="zh-CN" altLang="fr-FR" sz="2800" b="0" dirty="0"/>
              <a:t>个时间管理函数来处理有关时间的问题。</a:t>
            </a:r>
            <a:r>
              <a:rPr lang="zh-CN" altLang="en-US" sz="3600" b="0" dirty="0"/>
              <a:t> </a:t>
            </a:r>
            <a:endParaRPr lang="zh-CN" altLang="en-US" sz="2800" b="0" dirty="0"/>
          </a:p>
        </p:txBody>
      </p:sp>
      <p:sp>
        <p:nvSpPr>
          <p:cNvPr id="876549" name="Text Box 5"/>
          <p:cNvSpPr txBox="1">
            <a:spLocks noChangeArrowheads="1"/>
          </p:cNvSpPr>
          <p:nvPr/>
        </p:nvSpPr>
        <p:spPr bwMode="auto">
          <a:xfrm>
            <a:off x="2135560" y="2204864"/>
            <a:ext cx="705643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FFFF00"/>
              </a:buClr>
              <a:buFontTx/>
              <a:buAutoNum type="arabicPeriod"/>
            </a:pPr>
            <a:r>
              <a:rPr lang="zh-CN" altLang="en-US" b="0" dirty="0"/>
              <a:t>任务延时函数，</a:t>
            </a:r>
            <a:r>
              <a:rPr lang="en-US" altLang="zh-CN" sz="1800" b="0" dirty="0" err="1"/>
              <a:t>OSTimeDly</a:t>
            </a:r>
            <a:r>
              <a:rPr lang="en-US" altLang="zh-CN" sz="1800" b="0" dirty="0"/>
              <a:t>()</a:t>
            </a:r>
            <a:r>
              <a:rPr lang="en-US" altLang="zh-CN" b="0" dirty="0"/>
              <a:t> </a:t>
            </a:r>
            <a:endParaRPr lang="en-US" altLang="zh-CN" b="0" dirty="0"/>
          </a:p>
          <a:p>
            <a:pPr eaLnBrk="1" hangingPunct="1">
              <a:spcBef>
                <a:spcPct val="50000"/>
              </a:spcBef>
              <a:buClr>
                <a:srgbClr val="FFFF00"/>
              </a:buClr>
              <a:buFontTx/>
              <a:buAutoNum type="arabicPeriod"/>
            </a:pPr>
            <a:r>
              <a:rPr lang="zh-CN" altLang="en-US" b="0" dirty="0"/>
              <a:t>按时、分、秒、毫秒延时函数，</a:t>
            </a:r>
            <a:r>
              <a:rPr lang="en-US" altLang="zh-CN" sz="1800" b="0" dirty="0" err="1"/>
              <a:t>OSTimeDlyHMSM</a:t>
            </a:r>
            <a:r>
              <a:rPr lang="en-US" altLang="zh-CN" sz="1800" b="0" dirty="0"/>
              <a:t>()</a:t>
            </a:r>
            <a:endParaRPr lang="en-US" altLang="zh-CN" sz="1800" b="0" dirty="0"/>
          </a:p>
          <a:p>
            <a:pPr eaLnBrk="1" hangingPunct="1">
              <a:spcBef>
                <a:spcPct val="50000"/>
              </a:spcBef>
              <a:buClr>
                <a:srgbClr val="FFFF00"/>
              </a:buClr>
              <a:buFontTx/>
              <a:buAutoNum type="arabicPeriod"/>
            </a:pPr>
            <a:r>
              <a:rPr lang="zh-CN" altLang="en-US" b="0" dirty="0"/>
              <a:t>恢复延时的任务，</a:t>
            </a:r>
            <a:r>
              <a:rPr lang="en-US" altLang="zh-CN" sz="1800" b="0" dirty="0" err="1"/>
              <a:t>OSTimeDlyResume</a:t>
            </a:r>
            <a:r>
              <a:rPr lang="en-US" altLang="zh-CN" sz="1800" b="0" dirty="0"/>
              <a:t>()</a:t>
            </a:r>
            <a:r>
              <a:rPr lang="en-US" altLang="zh-CN" b="0" dirty="0"/>
              <a:t> </a:t>
            </a:r>
            <a:endParaRPr lang="en-US" altLang="zh-CN" b="0" dirty="0"/>
          </a:p>
          <a:p>
            <a:pPr eaLnBrk="1" hangingPunct="1">
              <a:spcBef>
                <a:spcPct val="50000"/>
              </a:spcBef>
              <a:buClr>
                <a:srgbClr val="FFFF00"/>
              </a:buClr>
              <a:buFontTx/>
              <a:buAutoNum type="arabicPeriod"/>
            </a:pPr>
            <a:r>
              <a:rPr lang="zh-CN" altLang="en-US" b="0" dirty="0"/>
              <a:t>系统时间函数，</a:t>
            </a:r>
            <a:r>
              <a:rPr lang="en-US" altLang="zh-CN" sz="1800" b="0" dirty="0" err="1"/>
              <a:t>OSTimeGet</a:t>
            </a:r>
            <a:r>
              <a:rPr lang="en-US" altLang="zh-CN" sz="1800" b="0" dirty="0"/>
              <a:t>()</a:t>
            </a:r>
            <a:r>
              <a:rPr lang="zh-CN" altLang="en-US" b="0" dirty="0"/>
              <a:t>和</a:t>
            </a:r>
            <a:r>
              <a:rPr lang="en-US" altLang="zh-CN" sz="1800" b="0" dirty="0" err="1"/>
              <a:t>OSTimeSet</a:t>
            </a:r>
            <a:r>
              <a:rPr lang="en-US" altLang="zh-CN" sz="1800" b="0" dirty="0"/>
              <a:t>()</a:t>
            </a:r>
            <a:r>
              <a:rPr lang="en-US" altLang="zh-CN" b="0" dirty="0"/>
              <a:t> </a:t>
            </a:r>
            <a:endParaRPr lang="en-US" altLang="zh-CN" b="0" dirty="0"/>
          </a:p>
        </p:txBody>
      </p:sp>
      <p:sp>
        <p:nvSpPr>
          <p:cNvPr id="9830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EBB045-A471-4A36-B496-7D76C5BDA958}"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876548">
                                            <p:txEl>
                                              <p:pRg st="0" end="0"/>
                                            </p:txEl>
                                          </p:spTgt>
                                        </p:tgtEl>
                                        <p:attrNameLst>
                                          <p:attrName>style.visibility</p:attrName>
                                        </p:attrNameLst>
                                      </p:cBhvr>
                                      <p:to>
                                        <p:strVal val="visible"/>
                                      </p:to>
                                    </p:set>
                                    <p:animEffect transition="in" filter="strips(downRight)">
                                      <p:cBhvr>
                                        <p:cTn id="7" dur="500"/>
                                        <p:tgtEl>
                                          <p:spTgt spid="876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876549"/>
                                        </p:tgtEl>
                                        <p:attrNameLst>
                                          <p:attrName>style.visibility</p:attrName>
                                        </p:attrNameLst>
                                      </p:cBhvr>
                                      <p:to>
                                        <p:strVal val="visible"/>
                                      </p:to>
                                    </p:set>
                                    <p:animEffect transition="in" filter="circle(out)">
                                      <p:cBhvr>
                                        <p:cTn id="12" dur="1000"/>
                                        <p:tgtEl>
                                          <p:spTgt spid="87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35360" y="1128795"/>
            <a:ext cx="7543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None/>
            </a:pPr>
            <a:r>
              <a:rPr lang="fr-FR" altLang="zh-CN" b="0" dirty="0">
                <a:latin typeface="Times New Roman" panose="02020603050405020304" pitchFamily="18" charset="0"/>
                <a:ea typeface="+mn-ea"/>
                <a:cs typeface="Times New Roman" panose="02020603050405020304" pitchFamily="18" charset="0"/>
              </a:rPr>
              <a:t>3.8 </a:t>
            </a:r>
            <a:r>
              <a:rPr lang="zh-CN" altLang="fr-FR" b="0" dirty="0">
                <a:latin typeface="Times New Roman" panose="02020603050405020304" pitchFamily="18" charset="0"/>
                <a:ea typeface="+mn-ea"/>
                <a:cs typeface="Times New Roman" panose="02020603050405020304" pitchFamily="18" charset="0"/>
              </a:rPr>
              <a:t>任务间同步与通信的管理</a:t>
            </a:r>
            <a:endParaRPr lang="zh-CN" altLang="en-US" b="0" dirty="0">
              <a:latin typeface="Times New Roman" panose="02020603050405020304" pitchFamily="18" charset="0"/>
              <a:ea typeface="+mn-ea"/>
              <a:cs typeface="Times New Roman" panose="02020603050405020304" pitchFamily="18" charset="0"/>
            </a:endParaRPr>
          </a:p>
        </p:txBody>
      </p:sp>
      <p:sp>
        <p:nvSpPr>
          <p:cNvPr id="877572" name="Text Box 4"/>
          <p:cNvSpPr txBox="1">
            <a:spLocks noChangeArrowheads="1"/>
          </p:cNvSpPr>
          <p:nvPr/>
        </p:nvSpPr>
        <p:spPr bwMode="auto">
          <a:xfrm>
            <a:off x="335360" y="1988840"/>
            <a:ext cx="11449272" cy="256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5000"/>
              </a:spcBef>
              <a:buClrTx/>
              <a:buSzPct val="125000"/>
              <a:buFontTx/>
              <a:buBlip>
                <a:blip r:embed="rId1"/>
              </a:buBlip>
            </a:pPr>
            <a:r>
              <a:rPr lang="en-US" altLang="zh-CN" b="0" dirty="0">
                <a:sym typeface="Symbol" panose="05050102010706020507" pitchFamily="18" charset="2"/>
              </a:rPr>
              <a:t></a:t>
            </a:r>
            <a:r>
              <a:rPr lang="fr-FR" altLang="zh-CN" b="0" dirty="0"/>
              <a:t>C/OS-II</a:t>
            </a:r>
            <a:r>
              <a:rPr lang="zh-CN" altLang="fr-FR" b="0" dirty="0"/>
              <a:t>通过向任务发信号来使不同的任务相互同步或进行通信。</a:t>
            </a:r>
            <a:endParaRPr lang="zh-CN" altLang="fr-FR" b="0" dirty="0"/>
          </a:p>
          <a:p>
            <a:pPr eaLnBrk="1" hangingPunct="1">
              <a:lnSpc>
                <a:spcPct val="150000"/>
              </a:lnSpc>
              <a:spcBef>
                <a:spcPct val="35000"/>
              </a:spcBef>
              <a:buClrTx/>
              <a:buSzPct val="125000"/>
              <a:buFontTx/>
              <a:buBlip>
                <a:blip r:embed="rId1"/>
              </a:buBlip>
            </a:pPr>
            <a:r>
              <a:rPr lang="zh-CN" altLang="fr-FR" b="0" dirty="0"/>
              <a:t>在</a:t>
            </a:r>
            <a:r>
              <a:rPr lang="zh-CN" altLang="en-US" b="0" dirty="0">
                <a:sym typeface="Symbol" panose="05050102010706020507" pitchFamily="18" charset="2"/>
              </a:rPr>
              <a:t></a:t>
            </a:r>
            <a:r>
              <a:rPr lang="fr-FR" altLang="zh-CN" b="0" dirty="0"/>
              <a:t>C/OS-II</a:t>
            </a:r>
            <a:r>
              <a:rPr lang="zh-CN" altLang="fr-FR" b="0" dirty="0"/>
              <a:t>中，任务或中断服务子程序使用</a:t>
            </a:r>
            <a:r>
              <a:rPr lang="zh-CN" altLang="fr-FR" dirty="0">
                <a:solidFill>
                  <a:srgbClr val="FF0000"/>
                </a:solidFill>
              </a:rPr>
              <a:t>事件控制块</a:t>
            </a:r>
            <a:r>
              <a:rPr lang="fr-FR" altLang="zh-CN" dirty="0">
                <a:solidFill>
                  <a:srgbClr val="FF0000"/>
                </a:solidFill>
              </a:rPr>
              <a:t>ECB</a:t>
            </a:r>
            <a:r>
              <a:rPr lang="zh-CN" altLang="fr-FR" dirty="0">
                <a:solidFill>
                  <a:srgbClr val="FF0000"/>
                </a:solidFill>
              </a:rPr>
              <a:t>（</a:t>
            </a:r>
            <a:r>
              <a:rPr lang="fr-FR" altLang="zh-CN" dirty="0">
                <a:solidFill>
                  <a:srgbClr val="FF0000"/>
                </a:solidFill>
              </a:rPr>
              <a:t>Event Control Block</a:t>
            </a:r>
            <a:r>
              <a:rPr lang="zh-CN" altLang="fr-FR" dirty="0">
                <a:solidFill>
                  <a:srgbClr val="FF0000"/>
                </a:solidFill>
              </a:rPr>
              <a:t>）</a:t>
            </a:r>
            <a:r>
              <a:rPr lang="zh-CN" altLang="fr-FR" b="0" dirty="0"/>
              <a:t>来向其他任务发信号。</a:t>
            </a:r>
            <a:endParaRPr lang="zh-CN" altLang="fr-FR" b="0" dirty="0"/>
          </a:p>
          <a:p>
            <a:pPr eaLnBrk="1" hangingPunct="1">
              <a:lnSpc>
                <a:spcPct val="150000"/>
              </a:lnSpc>
              <a:spcBef>
                <a:spcPct val="35000"/>
              </a:spcBef>
              <a:buClrTx/>
              <a:buSzPct val="125000"/>
              <a:buFontTx/>
              <a:buBlip>
                <a:blip r:embed="rId1"/>
              </a:buBlip>
            </a:pPr>
            <a:r>
              <a:rPr lang="zh-CN" altLang="fr-FR" b="0" dirty="0"/>
              <a:t>这里的信号是指某个事件，如信号量、邮箱或消息队列。</a:t>
            </a:r>
            <a:endParaRPr lang="zh-CN" altLang="en-US" b="0" dirty="0"/>
          </a:p>
        </p:txBody>
      </p:sp>
      <p:sp>
        <p:nvSpPr>
          <p:cNvPr id="9933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0A07D31-8ADA-49BE-9F26-EAE418AE2AFD}"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877572">
                                            <p:txEl>
                                              <p:pRg st="0" end="0"/>
                                            </p:txEl>
                                          </p:spTgt>
                                        </p:tgtEl>
                                        <p:attrNameLst>
                                          <p:attrName>style.visibility</p:attrName>
                                        </p:attrNameLst>
                                      </p:cBhvr>
                                      <p:to>
                                        <p:strVal val="visible"/>
                                      </p:to>
                                    </p:set>
                                    <p:animEffect transition="in" filter="diamond(in)">
                                      <p:cBhvr>
                                        <p:cTn id="7" dur="500"/>
                                        <p:tgtEl>
                                          <p:spTgt spid="877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77572">
                                            <p:txEl>
                                              <p:pRg st="1" end="1"/>
                                            </p:txEl>
                                          </p:spTgt>
                                        </p:tgtEl>
                                        <p:attrNameLst>
                                          <p:attrName>style.visibility</p:attrName>
                                        </p:attrNameLst>
                                      </p:cBhvr>
                                      <p:to>
                                        <p:strVal val="visible"/>
                                      </p:to>
                                    </p:set>
                                    <p:animEffect transition="in" filter="diamond(in)">
                                      <p:cBhvr>
                                        <p:cTn id="12" dur="500"/>
                                        <p:tgtEl>
                                          <p:spTgt spid="8775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77572">
                                            <p:txEl>
                                              <p:pRg st="2" end="2"/>
                                            </p:txEl>
                                          </p:spTgt>
                                        </p:tgtEl>
                                        <p:attrNameLst>
                                          <p:attrName>style.visibility</p:attrName>
                                        </p:attrNameLst>
                                      </p:cBhvr>
                                      <p:to>
                                        <p:strVal val="visible"/>
                                      </p:to>
                                    </p:set>
                                    <p:animEffect transition="in" filter="diamond(in)">
                                      <p:cBhvr>
                                        <p:cTn id="17" dur="500"/>
                                        <p:tgtEl>
                                          <p:spTgt spid="877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1344" y="736025"/>
            <a:ext cx="3168352" cy="72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dirty="0"/>
              <a:t> </a:t>
            </a:r>
            <a:r>
              <a:rPr lang="en-US" altLang="zh-CN" b="0" dirty="0">
                <a:latin typeface="Times New Roman" panose="02020603050405020304" pitchFamily="18" charset="0"/>
                <a:ea typeface="+mn-ea"/>
                <a:cs typeface="Times New Roman" panose="02020603050405020304" pitchFamily="18" charset="0"/>
              </a:rPr>
              <a:t>1.2 </a:t>
            </a:r>
            <a:r>
              <a:rPr lang="zh-CN" altLang="en-US" b="0" dirty="0">
                <a:latin typeface="Times New Roman" panose="02020603050405020304" pitchFamily="18" charset="0"/>
                <a:ea typeface="+mn-ea"/>
                <a:cs typeface="Times New Roman" panose="02020603050405020304" pitchFamily="18" charset="0"/>
              </a:rPr>
              <a:t>任务 </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803844" name="Text Box 4"/>
          <p:cNvSpPr txBox="1">
            <a:spLocks noChangeArrowheads="1"/>
          </p:cNvSpPr>
          <p:nvPr/>
        </p:nvSpPr>
        <p:spPr bwMode="auto">
          <a:xfrm>
            <a:off x="407368" y="1630556"/>
            <a:ext cx="5472608" cy="3743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5000"/>
              </a:spcBef>
              <a:buClrTx/>
              <a:buSzPct val="125000"/>
              <a:buFontTx/>
              <a:buBlip>
                <a:blip r:embed="rId1"/>
              </a:buBlip>
            </a:pPr>
            <a:r>
              <a:rPr lang="en-US" altLang="zh-CN" b="0" dirty="0"/>
              <a:t> </a:t>
            </a:r>
            <a:r>
              <a:rPr lang="zh-CN" altLang="en-US" sz="2000" b="0" dirty="0"/>
              <a:t>在嵌入式系统中，一个任务也称作一个线程，是一个程序，该程序在运行时可以认为</a:t>
            </a:r>
            <a:r>
              <a:rPr lang="en-US" altLang="zh-CN" sz="2000" b="0" dirty="0"/>
              <a:t>CPU</a:t>
            </a:r>
            <a:r>
              <a:rPr lang="zh-CN" altLang="en-US" sz="2000" b="0" dirty="0"/>
              <a:t>完全只属于该程序自己。 </a:t>
            </a:r>
            <a:endParaRPr lang="zh-CN" altLang="en-US" sz="2000" b="0" dirty="0">
              <a:cs typeface="Times New Roman" panose="02020603050405020304" pitchFamily="18" charset="0"/>
            </a:endParaRPr>
          </a:p>
          <a:p>
            <a:pPr eaLnBrk="1" hangingPunct="1">
              <a:lnSpc>
                <a:spcPct val="135000"/>
              </a:lnSpc>
              <a:spcBef>
                <a:spcPct val="45000"/>
              </a:spcBef>
              <a:buClrTx/>
              <a:buSzPct val="125000"/>
              <a:buFontTx/>
              <a:buBlip>
                <a:blip r:embed="rId1"/>
              </a:buBlip>
            </a:pPr>
            <a:r>
              <a:rPr lang="zh-CN" altLang="en-US" sz="2000" b="0" dirty="0"/>
              <a:t> 在实时应用程序的设计过程中，要考虑如何将应用功能合理的划分为多个任务，让每个任务完成一定的功能，成为整个应用的一部分。 </a:t>
            </a:r>
            <a:endParaRPr lang="zh-CN" altLang="en-US" sz="2000" b="0" dirty="0"/>
          </a:p>
          <a:p>
            <a:pPr eaLnBrk="1" hangingPunct="1">
              <a:lnSpc>
                <a:spcPct val="135000"/>
              </a:lnSpc>
              <a:spcBef>
                <a:spcPct val="45000"/>
              </a:spcBef>
              <a:buClrTx/>
              <a:buSzPct val="125000"/>
              <a:buFontTx/>
              <a:buBlip>
                <a:blip r:embed="rId1"/>
              </a:buBlip>
            </a:pPr>
            <a:r>
              <a:rPr lang="zh-CN" altLang="en-US" sz="2000" b="0" dirty="0"/>
              <a:t> 每个任务都被赋予一定的优先级，</a:t>
            </a:r>
            <a:r>
              <a:rPr lang="zh-CN" altLang="en-US" sz="2000" dirty="0">
                <a:solidFill>
                  <a:srgbClr val="FF0000"/>
                </a:solidFill>
              </a:rPr>
              <a:t>有自己的一套</a:t>
            </a:r>
            <a:r>
              <a:rPr lang="en-US" altLang="zh-CN" sz="2000" dirty="0">
                <a:solidFill>
                  <a:srgbClr val="FF0000"/>
                </a:solidFill>
              </a:rPr>
              <a:t>CPU</a:t>
            </a:r>
            <a:r>
              <a:rPr lang="zh-CN" altLang="en-US" sz="2000" dirty="0">
                <a:solidFill>
                  <a:srgbClr val="FF0000"/>
                </a:solidFill>
              </a:rPr>
              <a:t>寄存器和栈空间。 </a:t>
            </a:r>
            <a:endParaRPr lang="zh-CN" altLang="en-US" sz="2000" dirty="0">
              <a:solidFill>
                <a:srgbClr val="FF0000"/>
              </a:solidFill>
            </a:endParaRPr>
          </a:p>
        </p:txBody>
      </p:sp>
      <p:sp>
        <p:nvSpPr>
          <p:cNvPr id="2355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2C89133-0ED0-44B9-81FC-8CF02710A705}" type="slidenum">
              <a:rPr lang="zh-CN" altLang="en-US" sz="1400" b="0">
                <a:effectLst/>
              </a:rPr>
            </a:fld>
            <a:endParaRPr lang="zh-CN" altLang="en-US" sz="1400" b="0">
              <a:effectLst/>
            </a:endParaRPr>
          </a:p>
        </p:txBody>
      </p:sp>
      <p:graphicFrame>
        <p:nvGraphicFramePr>
          <p:cNvPr id="6" name="Object 32"/>
          <p:cNvGraphicFramePr>
            <a:graphicFrameLocks noChangeAspect="1"/>
          </p:cNvGraphicFramePr>
          <p:nvPr/>
        </p:nvGraphicFramePr>
        <p:xfrm>
          <a:off x="6672064" y="836712"/>
          <a:ext cx="4448175" cy="5330825"/>
        </p:xfrm>
        <a:graphic>
          <a:graphicData uri="http://schemas.openxmlformats.org/presentationml/2006/ole">
            <mc:AlternateContent xmlns:mc="http://schemas.openxmlformats.org/markup-compatibility/2006">
              <mc:Choice xmlns:v="urn:schemas-microsoft-com:vml" Requires="v">
                <p:oleObj spid="_x0000_s11317" name="Visio" r:id="rId2" imgW="5283200" imgH="6332855" progId="Visio.Drawing.11">
                  <p:embed/>
                </p:oleObj>
              </mc:Choice>
              <mc:Fallback>
                <p:oleObj name="Visio" r:id="rId2" imgW="5283200" imgH="6332855" progId="Visio.Drawing.11">
                  <p:embed/>
                  <p:pic>
                    <p:nvPicPr>
                      <p:cNvPr id="0" name="Object 3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836712"/>
                        <a:ext cx="4448175" cy="5330825"/>
                      </a:xfrm>
                      <a:prstGeom prst="rect">
                        <a:avLst/>
                      </a:prstGeom>
                      <a:gradFill rotWithShape="1">
                        <a:gsLst>
                          <a:gs pos="0">
                            <a:srgbClr val="DCDCC2"/>
                          </a:gs>
                          <a:gs pos="50000">
                            <a:srgbClr val="FFFFE1"/>
                          </a:gs>
                          <a:gs pos="100000">
                            <a:srgbClr val="DCDCC2"/>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03844">
                                            <p:txEl>
                                              <p:pRg st="0" end="0"/>
                                            </p:txEl>
                                          </p:spTgt>
                                        </p:tgtEl>
                                        <p:attrNameLst>
                                          <p:attrName>style.visibility</p:attrName>
                                        </p:attrNameLst>
                                      </p:cBhvr>
                                      <p:to>
                                        <p:strVal val="visible"/>
                                      </p:to>
                                    </p:set>
                                    <p:animEffect transition="in" filter="slide(fromBottom)">
                                      <p:cBhvr>
                                        <p:cTn id="7" dur="500"/>
                                        <p:tgtEl>
                                          <p:spTgt spid="803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03844">
                                            <p:txEl>
                                              <p:pRg st="1" end="1"/>
                                            </p:txEl>
                                          </p:spTgt>
                                        </p:tgtEl>
                                        <p:attrNameLst>
                                          <p:attrName>style.visibility</p:attrName>
                                        </p:attrNameLst>
                                      </p:cBhvr>
                                      <p:to>
                                        <p:strVal val="visible"/>
                                      </p:to>
                                    </p:set>
                                    <p:animEffect transition="in" filter="slide(fromBottom)">
                                      <p:cBhvr>
                                        <p:cTn id="12" dur="500"/>
                                        <p:tgtEl>
                                          <p:spTgt spid="8038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03844">
                                            <p:txEl>
                                              <p:pRg st="2" end="2"/>
                                            </p:txEl>
                                          </p:spTgt>
                                        </p:tgtEl>
                                        <p:attrNameLst>
                                          <p:attrName>style.visibility</p:attrName>
                                        </p:attrNameLst>
                                      </p:cBhvr>
                                      <p:to>
                                        <p:strVal val="visible"/>
                                      </p:to>
                                    </p:set>
                                    <p:animEffect transition="in" filter="slide(fromBottom)">
                                      <p:cBhvr>
                                        <p:cTn id="17" dur="500"/>
                                        <p:tgtEl>
                                          <p:spTgt spid="8038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ChangeArrowheads="1"/>
          </p:cNvSpPr>
          <p:nvPr/>
        </p:nvSpPr>
        <p:spPr bwMode="auto">
          <a:xfrm>
            <a:off x="3270251" y="800100"/>
            <a:ext cx="5832475"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30000"/>
              </a:spcBef>
              <a:buClr>
                <a:srgbClr val="FFD317"/>
              </a:buClr>
              <a:buFont typeface="Wingdings" panose="05000000000000000000" pitchFamily="2" charset="2"/>
              <a:buNone/>
            </a:pPr>
            <a:r>
              <a:rPr lang="en-US" altLang="zh-CN" sz="3200" b="0" dirty="0"/>
              <a:t>3.8.1 </a:t>
            </a:r>
            <a:r>
              <a:rPr lang="zh-CN" altLang="en-US" sz="3200" b="0" dirty="0"/>
              <a:t>事件控制块</a:t>
            </a:r>
            <a:r>
              <a:rPr lang="en-US" altLang="zh-CN" sz="3200" b="0" dirty="0"/>
              <a:t>ECB </a:t>
            </a:r>
            <a:endParaRPr lang="en-US" altLang="zh-CN" sz="3200" b="0" dirty="0"/>
          </a:p>
          <a:p>
            <a:pPr eaLnBrk="1" hangingPunct="1">
              <a:lnSpc>
                <a:spcPct val="160000"/>
              </a:lnSpc>
              <a:spcBef>
                <a:spcPct val="30000"/>
              </a:spcBef>
              <a:buClr>
                <a:srgbClr val="FFD317"/>
              </a:buClr>
              <a:buFont typeface="Wingdings" panose="05000000000000000000" pitchFamily="2" charset="2"/>
              <a:buNone/>
            </a:pPr>
            <a:r>
              <a:rPr lang="en-US" altLang="zh-CN" sz="3200" b="0" dirty="0"/>
              <a:t>3.8.2 </a:t>
            </a:r>
            <a:r>
              <a:rPr lang="zh-CN" altLang="en-US" sz="3200" b="0" dirty="0"/>
              <a:t>信号量管理 </a:t>
            </a:r>
            <a:endParaRPr lang="zh-CN" altLang="en-US" sz="3200" b="0" dirty="0"/>
          </a:p>
          <a:p>
            <a:pPr eaLnBrk="1" hangingPunct="1">
              <a:lnSpc>
                <a:spcPct val="160000"/>
              </a:lnSpc>
              <a:spcBef>
                <a:spcPct val="30000"/>
              </a:spcBef>
              <a:buClr>
                <a:srgbClr val="FFD317"/>
              </a:buClr>
              <a:buFont typeface="Wingdings" panose="05000000000000000000" pitchFamily="2" charset="2"/>
              <a:buNone/>
            </a:pPr>
            <a:r>
              <a:rPr lang="en-US" altLang="zh-CN" sz="3200" b="0" dirty="0"/>
              <a:t>3.8.3 </a:t>
            </a:r>
            <a:r>
              <a:rPr lang="zh-CN" altLang="en-US" sz="3200" b="0" dirty="0"/>
              <a:t>互斥型信号量</a:t>
            </a:r>
            <a:endParaRPr lang="en-US" altLang="zh-CN" sz="3200" b="0" dirty="0"/>
          </a:p>
          <a:p>
            <a:pPr eaLnBrk="1" hangingPunct="1">
              <a:lnSpc>
                <a:spcPct val="160000"/>
              </a:lnSpc>
              <a:spcBef>
                <a:spcPct val="30000"/>
              </a:spcBef>
              <a:buClr>
                <a:srgbClr val="FFD317"/>
              </a:buClr>
              <a:buFont typeface="Wingdings" panose="05000000000000000000" pitchFamily="2" charset="2"/>
              <a:buNone/>
            </a:pPr>
            <a:r>
              <a:rPr lang="en-US" altLang="zh-CN" sz="3200" b="0" dirty="0"/>
              <a:t>3.8.4 </a:t>
            </a:r>
            <a:r>
              <a:rPr lang="zh-CN" altLang="en-US" sz="3200" b="0" dirty="0"/>
              <a:t>消息邮箱管理 </a:t>
            </a:r>
            <a:endParaRPr lang="zh-CN" altLang="en-US" sz="3200" b="0" dirty="0"/>
          </a:p>
          <a:p>
            <a:pPr eaLnBrk="1" hangingPunct="1">
              <a:lnSpc>
                <a:spcPct val="160000"/>
              </a:lnSpc>
              <a:spcBef>
                <a:spcPct val="30000"/>
              </a:spcBef>
              <a:buClr>
                <a:srgbClr val="FFD317"/>
              </a:buClr>
              <a:buFont typeface="Wingdings" panose="05000000000000000000" pitchFamily="2" charset="2"/>
              <a:buNone/>
            </a:pPr>
            <a:r>
              <a:rPr lang="en-US" altLang="zh-CN" sz="3200" b="0" dirty="0"/>
              <a:t>3.8.5 </a:t>
            </a:r>
            <a:r>
              <a:rPr lang="zh-CN" altLang="en-US" sz="3200" b="0" dirty="0"/>
              <a:t>消息队列管理 </a:t>
            </a:r>
            <a:endParaRPr lang="en-US" altLang="zh-CN" sz="3200" b="0" dirty="0"/>
          </a:p>
          <a:p>
            <a:pPr eaLnBrk="1" hangingPunct="1">
              <a:lnSpc>
                <a:spcPct val="160000"/>
              </a:lnSpc>
              <a:spcBef>
                <a:spcPct val="30000"/>
              </a:spcBef>
              <a:buClr>
                <a:srgbClr val="FFD317"/>
              </a:buClr>
              <a:buFont typeface="Wingdings" panose="05000000000000000000" pitchFamily="2" charset="2"/>
              <a:buNone/>
            </a:pPr>
            <a:r>
              <a:rPr lang="en-US" altLang="zh-CN" sz="3200" b="0" dirty="0"/>
              <a:t>3.8.6 </a:t>
            </a:r>
            <a:r>
              <a:rPr lang="zh-CN" altLang="en-US" sz="3200" b="0" dirty="0"/>
              <a:t>事件标志组</a:t>
            </a:r>
            <a:endParaRPr lang="zh-CN" altLang="en-US" sz="3200" b="0" dirty="0"/>
          </a:p>
        </p:txBody>
      </p:sp>
      <p:sp>
        <p:nvSpPr>
          <p:cNvPr id="10035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2A37ED5-3E7E-4F62-A093-47BE660E24AF}"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9336" y="1123702"/>
            <a:ext cx="4176464"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3.8.1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事件控制块</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ECB </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714755" name="Text Box 3"/>
          <p:cNvSpPr txBox="1">
            <a:spLocks noChangeArrowheads="1"/>
          </p:cNvSpPr>
          <p:nvPr/>
        </p:nvSpPr>
        <p:spPr bwMode="auto">
          <a:xfrm>
            <a:off x="198120" y="1977250"/>
            <a:ext cx="4392488" cy="316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30000"/>
              </a:spcBef>
              <a:spcAft>
                <a:spcPct val="40000"/>
              </a:spcAft>
              <a:buClrTx/>
              <a:buSzPct val="125000"/>
              <a:buFontTx/>
              <a:buBlip>
                <a:blip r:embed="rId1"/>
              </a:buBlip>
            </a:pPr>
            <a:r>
              <a:rPr kumimoji="1" lang="zh-CN" altLang="fr-FR" sz="2000" b="0" dirty="0">
                <a:latin typeface="Times New Roman" panose="02020603050405020304" pitchFamily="18" charset="0"/>
                <a:ea typeface="+mn-ea"/>
                <a:cs typeface="Times New Roman" panose="02020603050405020304" pitchFamily="18" charset="0"/>
              </a:rPr>
              <a:t>事件控制块</a:t>
            </a:r>
            <a:r>
              <a:rPr kumimoji="1" lang="fr-FR" altLang="zh-CN" sz="2000" b="0" dirty="0">
                <a:latin typeface="Times New Roman" panose="02020603050405020304" pitchFamily="18" charset="0"/>
                <a:ea typeface="+mn-ea"/>
                <a:cs typeface="Times New Roman" panose="02020603050405020304" pitchFamily="18" charset="0"/>
              </a:rPr>
              <a:t>ECB</a:t>
            </a:r>
            <a:r>
              <a:rPr kumimoji="1" lang="zh-CN" altLang="fr-FR" sz="2000" b="0" dirty="0">
                <a:latin typeface="Times New Roman" panose="02020603050405020304" pitchFamily="18" charset="0"/>
                <a:ea typeface="+mn-ea"/>
                <a:cs typeface="Times New Roman" panose="02020603050405020304" pitchFamily="18" charset="0"/>
              </a:rPr>
              <a:t>是用于实现信号量管理、消息邮箱管理及消息队列管理等功能函数的基本数据结构。</a:t>
            </a:r>
            <a:endParaRPr kumimoji="1" lang="zh-CN" altLang="fr-FR" sz="2000" b="0" dirty="0">
              <a:latin typeface="Times New Roman" panose="02020603050405020304" pitchFamily="18" charset="0"/>
              <a:ea typeface="+mn-ea"/>
              <a:cs typeface="Times New Roman" panose="02020603050405020304" pitchFamily="18" charset="0"/>
            </a:endParaRPr>
          </a:p>
          <a:p>
            <a:pPr eaLnBrk="1" hangingPunct="1">
              <a:lnSpc>
                <a:spcPct val="135000"/>
              </a:lnSpc>
              <a:spcBef>
                <a:spcPct val="30000"/>
              </a:spcBef>
              <a:spcAft>
                <a:spcPct val="40000"/>
              </a:spcAft>
              <a:buClrTx/>
              <a:buSzPct val="125000"/>
              <a:buFontTx/>
              <a:buBlip>
                <a:blip r:embed="rId1"/>
              </a:buBlip>
            </a:pPr>
            <a:r>
              <a:rPr kumimoji="1" lang="zh-CN" altLang="en-US" sz="20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fr-FR" altLang="zh-CN" sz="2000" b="0" dirty="0">
                <a:latin typeface="Times New Roman" panose="02020603050405020304" pitchFamily="18" charset="0"/>
                <a:ea typeface="+mn-ea"/>
                <a:cs typeface="Times New Roman" panose="02020603050405020304" pitchFamily="18" charset="0"/>
              </a:rPr>
              <a:t>C/OS-II</a:t>
            </a:r>
            <a:r>
              <a:rPr kumimoji="1" lang="zh-CN" altLang="fr-FR" sz="2000" b="0" dirty="0">
                <a:latin typeface="Times New Roman" panose="02020603050405020304" pitchFamily="18" charset="0"/>
                <a:ea typeface="+mn-ea"/>
                <a:cs typeface="Times New Roman" panose="02020603050405020304" pitchFamily="18" charset="0"/>
              </a:rPr>
              <a:t>通过定义</a:t>
            </a:r>
            <a:r>
              <a:rPr kumimoji="1" lang="fr-FR" altLang="zh-CN" sz="2000" b="0" dirty="0">
                <a:latin typeface="Times New Roman" panose="02020603050405020304" pitchFamily="18" charset="0"/>
                <a:ea typeface="+mn-ea"/>
                <a:cs typeface="Times New Roman" panose="02020603050405020304" pitchFamily="18" charset="0"/>
              </a:rPr>
              <a:t>OS_EVENT</a:t>
            </a:r>
            <a:r>
              <a:rPr kumimoji="1" lang="zh-CN" altLang="fr-FR" sz="2000" b="0" dirty="0">
                <a:latin typeface="Times New Roman" panose="02020603050405020304" pitchFamily="18" charset="0"/>
                <a:ea typeface="+mn-ea"/>
                <a:cs typeface="Times New Roman" panose="02020603050405020304" pitchFamily="18" charset="0"/>
              </a:rPr>
              <a:t>数据结构，来确定一个事件控制块</a:t>
            </a:r>
            <a:r>
              <a:rPr kumimoji="1" lang="fr-FR" altLang="zh-CN" sz="2000" b="0" dirty="0">
                <a:latin typeface="Times New Roman" panose="02020603050405020304" pitchFamily="18" charset="0"/>
                <a:ea typeface="+mn-ea"/>
                <a:cs typeface="Times New Roman" panose="02020603050405020304" pitchFamily="18" charset="0"/>
              </a:rPr>
              <a:t>ECB</a:t>
            </a:r>
            <a:r>
              <a:rPr kumimoji="1" lang="zh-CN" altLang="fr-FR" sz="2000" b="0" dirty="0">
                <a:latin typeface="Times New Roman" panose="02020603050405020304" pitchFamily="18" charset="0"/>
                <a:ea typeface="+mn-ea"/>
                <a:cs typeface="Times New Roman" panose="02020603050405020304" pitchFamily="18" charset="0"/>
              </a:rPr>
              <a:t>的所有信息。</a:t>
            </a:r>
            <a:r>
              <a:rPr kumimoji="1" lang="zh-CN" altLang="en-US" sz="2000" b="0" dirty="0">
                <a:latin typeface="Times New Roman" panose="02020603050405020304" pitchFamily="18" charset="0"/>
                <a:ea typeface="+mn-ea"/>
                <a:cs typeface="Times New Roman" panose="02020603050405020304" pitchFamily="18" charset="0"/>
              </a:rPr>
              <a:t> </a:t>
            </a:r>
            <a:endParaRPr kumimoji="1" lang="zh-CN" altLang="en-US" sz="2000" b="0" dirty="0">
              <a:latin typeface="Times New Roman" panose="02020603050405020304" pitchFamily="18" charset="0"/>
              <a:ea typeface="+mn-ea"/>
              <a:cs typeface="Times New Roman" panose="02020603050405020304" pitchFamily="18" charset="0"/>
            </a:endParaRPr>
          </a:p>
        </p:txBody>
      </p:sp>
      <p:sp>
        <p:nvSpPr>
          <p:cNvPr id="10138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9845223-21BD-4A72-893B-75EEFC69EEED}" type="slidenum">
              <a:rPr lang="zh-CN" altLang="en-US" sz="1400" b="0">
                <a:effectLst/>
              </a:rPr>
            </a:fld>
            <a:endParaRPr lang="zh-CN" altLang="en-US" sz="1400" b="0">
              <a:effectLst/>
            </a:endParaRPr>
          </a:p>
        </p:txBody>
      </p:sp>
      <p:sp>
        <p:nvSpPr>
          <p:cNvPr id="5" name="Text Box 6"/>
          <p:cNvSpPr txBox="1">
            <a:spLocks noChangeArrowheads="1"/>
          </p:cNvSpPr>
          <p:nvPr/>
        </p:nvSpPr>
        <p:spPr bwMode="auto">
          <a:xfrm>
            <a:off x="4871720" y="980440"/>
            <a:ext cx="7122160" cy="504571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0"/>
              </a:spcBef>
              <a:buClrTx/>
              <a:buFontTx/>
              <a:buNone/>
            </a:pPr>
            <a:r>
              <a:rPr lang="fr-FR" altLang="zh-CN" sz="2000" b="0" dirty="0"/>
              <a:t>Typedef struct</a:t>
            </a:r>
            <a:endParaRPr lang="fr-FR" altLang="zh-CN" sz="2000" b="0" dirty="0"/>
          </a:p>
          <a:p>
            <a:pPr eaLnBrk="1" hangingPunct="1">
              <a:lnSpc>
                <a:spcPct val="160000"/>
              </a:lnSpc>
              <a:spcBef>
                <a:spcPct val="0"/>
              </a:spcBef>
              <a:buClrTx/>
              <a:buFontTx/>
              <a:buNone/>
            </a:pPr>
            <a:r>
              <a:rPr lang="fr-FR" altLang="zh-CN" sz="2000" b="0" dirty="0"/>
              <a:t>{	INT8U	 </a:t>
            </a:r>
            <a:r>
              <a:rPr lang="fr-FR" altLang="zh-CN" sz="2000" dirty="0">
                <a:solidFill>
                  <a:srgbClr val="FF0000"/>
                </a:solidFill>
              </a:rPr>
              <a:t>  OSEventType</a:t>
            </a:r>
            <a:r>
              <a:rPr lang="fr-FR" altLang="zh-CN" sz="2000" b="0" dirty="0"/>
              <a:t>;</a:t>
            </a:r>
            <a:r>
              <a:rPr lang="en-US" altLang="fr-FR" sz="2000" b="0" dirty="0"/>
              <a:t> </a:t>
            </a:r>
            <a:r>
              <a:rPr lang="en-US" altLang="fr-FR" sz="2000" dirty="0">
                <a:solidFill>
                  <a:srgbClr val="FF0000"/>
                </a:solidFill>
              </a:rPr>
              <a:t>//</a:t>
            </a:r>
            <a:r>
              <a:rPr lang="zh-CN" altLang="en-US" sz="2000" dirty="0">
                <a:solidFill>
                  <a:srgbClr val="FF0000"/>
                </a:solidFill>
              </a:rPr>
              <a:t>信号量（含互斥）、消息队列、消息邮箱</a:t>
            </a:r>
            <a:r>
              <a:rPr lang="fr-FR" altLang="zh-CN" sz="2000" dirty="0">
                <a:solidFill>
                  <a:srgbClr val="FF0000"/>
                </a:solidFill>
              </a:rPr>
              <a:t>	</a:t>
            </a:r>
            <a:endParaRPr lang="fr-FR" altLang="zh-CN" sz="2000" b="0" dirty="0"/>
          </a:p>
          <a:p>
            <a:pPr eaLnBrk="1" hangingPunct="1">
              <a:lnSpc>
                <a:spcPct val="160000"/>
              </a:lnSpc>
              <a:spcBef>
                <a:spcPct val="0"/>
              </a:spcBef>
              <a:buClrTx/>
              <a:buFontTx/>
              <a:buNone/>
            </a:pPr>
            <a:r>
              <a:rPr lang="fr-FR" altLang="zh-CN" sz="2000" b="0" dirty="0"/>
              <a:t>	INT16U </a:t>
            </a:r>
            <a:r>
              <a:rPr lang="en-US" altLang="fr-FR" sz="2000" b="0" dirty="0"/>
              <a:t>  </a:t>
            </a:r>
            <a:r>
              <a:rPr lang="fr-FR" altLang="zh-CN" sz="2000" b="0" dirty="0"/>
              <a:t>OSEventCnt;	</a:t>
            </a:r>
            <a:r>
              <a:rPr lang="en-US" altLang="fr-FR" sz="2000" dirty="0">
                <a:solidFill>
                  <a:srgbClr val="FF0000"/>
                </a:solidFill>
              </a:rPr>
              <a:t>//</a:t>
            </a:r>
            <a:r>
              <a:rPr lang="zh-CN" altLang="en-US" sz="2000" dirty="0">
                <a:solidFill>
                  <a:srgbClr val="FF0000"/>
                </a:solidFill>
              </a:rPr>
              <a:t>信号量计数值</a:t>
            </a:r>
            <a:r>
              <a:rPr lang="fr-FR" altLang="zh-CN" sz="2000" dirty="0">
                <a:solidFill>
                  <a:srgbClr val="FF0000"/>
                </a:solidFill>
              </a:rPr>
              <a:t>	</a:t>
            </a:r>
            <a:endParaRPr lang="fr-FR" altLang="zh-CN" sz="2000" b="0" dirty="0"/>
          </a:p>
          <a:p>
            <a:pPr eaLnBrk="1" hangingPunct="1">
              <a:lnSpc>
                <a:spcPct val="160000"/>
              </a:lnSpc>
              <a:spcBef>
                <a:spcPct val="0"/>
              </a:spcBef>
              <a:buClrTx/>
              <a:buFontTx/>
              <a:buNone/>
            </a:pPr>
            <a:r>
              <a:rPr lang="fr-FR" altLang="zh-CN" sz="2000" b="0" dirty="0"/>
              <a:t>	void      *OSEventPtr;	</a:t>
            </a:r>
            <a:r>
              <a:rPr lang="en-US" altLang="fr-FR" sz="2000" dirty="0">
                <a:solidFill>
                  <a:srgbClr val="FF0000"/>
                </a:solidFill>
              </a:rPr>
              <a:t>//</a:t>
            </a:r>
            <a:r>
              <a:rPr lang="zh-CN" altLang="en-US" sz="2000" dirty="0">
                <a:solidFill>
                  <a:srgbClr val="FF0000"/>
                </a:solidFill>
              </a:rPr>
              <a:t>指向消息队列或消息邮箱</a:t>
            </a:r>
            <a:endParaRPr lang="zh-CN" altLang="en-US" sz="2000" dirty="0">
              <a:solidFill>
                <a:srgbClr val="FF0000"/>
              </a:solidFill>
            </a:endParaRPr>
          </a:p>
          <a:p>
            <a:pPr indent="457200" eaLnBrk="1" hangingPunct="1">
              <a:lnSpc>
                <a:spcPct val="160000"/>
              </a:lnSpc>
              <a:spcBef>
                <a:spcPct val="0"/>
              </a:spcBef>
              <a:buClrTx/>
              <a:buFontTx/>
              <a:buNone/>
            </a:pPr>
            <a:r>
              <a:rPr lang="en-US" altLang="zh-CN" sz="2000" dirty="0">
                <a:solidFill>
                  <a:srgbClr val="FF0000"/>
                </a:solidFill>
                <a:sym typeface="+mn-ea"/>
              </a:rPr>
              <a:t>//</a:t>
            </a:r>
            <a:r>
              <a:rPr lang="zh-CN" altLang="en-US" sz="2000" dirty="0">
                <a:solidFill>
                  <a:srgbClr val="FF0000"/>
                </a:solidFill>
                <a:sym typeface="+mn-ea"/>
              </a:rPr>
              <a:t>若是信号量，则该指针可指向</a:t>
            </a:r>
            <a:r>
              <a:rPr lang="en-US" altLang="zh-CN" sz="2000" dirty="0">
                <a:solidFill>
                  <a:srgbClr val="FF0000"/>
                </a:solidFill>
                <a:sym typeface="+mn-ea"/>
              </a:rPr>
              <a:t>TCB</a:t>
            </a:r>
            <a:endParaRPr lang="zh-CN" altLang="en-US" sz="2000" dirty="0">
              <a:solidFill>
                <a:srgbClr val="FF0000"/>
              </a:solidFill>
              <a:sym typeface="+mn-ea"/>
            </a:endParaRPr>
          </a:p>
          <a:p>
            <a:pPr eaLnBrk="1" hangingPunct="1">
              <a:lnSpc>
                <a:spcPct val="160000"/>
              </a:lnSpc>
              <a:spcBef>
                <a:spcPct val="0"/>
              </a:spcBef>
              <a:buClrTx/>
              <a:buFontTx/>
              <a:buNone/>
            </a:pPr>
            <a:r>
              <a:rPr lang="fr-FR" altLang="zh-CN" sz="2000" b="0" dirty="0">
                <a:sym typeface="+mn-ea"/>
              </a:rPr>
              <a:t>	INT8U	   OSEventGrp; 	</a:t>
            </a:r>
            <a:endParaRPr lang="fr-FR" altLang="zh-CN" sz="2000" dirty="0">
              <a:solidFill>
                <a:srgbClr val="FF0000"/>
              </a:solidFill>
            </a:endParaRPr>
          </a:p>
          <a:p>
            <a:pPr eaLnBrk="1" hangingPunct="1">
              <a:lnSpc>
                <a:spcPct val="160000"/>
              </a:lnSpc>
              <a:spcBef>
                <a:spcPct val="0"/>
              </a:spcBef>
              <a:buClrTx/>
              <a:buFontTx/>
              <a:buNone/>
            </a:pPr>
            <a:r>
              <a:rPr lang="fr-FR" altLang="zh-CN" sz="2000" b="0" dirty="0"/>
              <a:t>	INT8U   </a:t>
            </a:r>
            <a:r>
              <a:rPr lang="fr-FR" altLang="zh-CN" sz="1800" b="0" dirty="0"/>
              <a:t>OSEventTbl[OS_EVENT_TBL_SIZE];</a:t>
            </a:r>
            <a:endParaRPr lang="fr-FR" altLang="zh-CN" sz="1800" b="0" dirty="0"/>
          </a:p>
          <a:p>
            <a:pPr indent="457200" eaLnBrk="1" hangingPunct="1">
              <a:lnSpc>
                <a:spcPct val="160000"/>
              </a:lnSpc>
              <a:spcBef>
                <a:spcPct val="0"/>
              </a:spcBef>
              <a:buClrTx/>
              <a:buFontTx/>
              <a:buNone/>
            </a:pPr>
            <a:r>
              <a:rPr lang="en-US" altLang="fr-FR" sz="1800" dirty="0">
                <a:solidFill>
                  <a:srgbClr val="FF0000"/>
                </a:solidFill>
              </a:rPr>
              <a:t>//</a:t>
            </a:r>
            <a:r>
              <a:rPr lang="zh-CN" altLang="en-US" sz="1800" dirty="0">
                <a:solidFill>
                  <a:srgbClr val="FF0000"/>
                </a:solidFill>
              </a:rPr>
              <a:t>用于判断该事件是在哪个任务中挂起的</a:t>
            </a:r>
            <a:endParaRPr lang="fr-FR" altLang="zh-CN" sz="1800" dirty="0">
              <a:solidFill>
                <a:srgbClr val="FF0000"/>
              </a:solidFill>
            </a:endParaRPr>
          </a:p>
          <a:p>
            <a:pPr eaLnBrk="1" hangingPunct="1">
              <a:lnSpc>
                <a:spcPct val="160000"/>
              </a:lnSpc>
              <a:spcBef>
                <a:spcPct val="0"/>
              </a:spcBef>
              <a:buClrTx/>
              <a:buFontTx/>
              <a:buNone/>
            </a:pPr>
            <a:r>
              <a:rPr lang="fr-FR" altLang="zh-CN" sz="2000" b="0" dirty="0"/>
              <a:t>} OS_EVENT;</a:t>
            </a:r>
            <a:r>
              <a:rPr lang="en-US" altLang="zh-CN" sz="2000" b="0" dirty="0"/>
              <a:t> </a:t>
            </a:r>
            <a:endParaRPr lang="en-US" altLang="zh-CN" sz="2000" b="0" dirty="0"/>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randombar(horizontal)">
                                      <p:cBhvr>
                                        <p:cTn id="7" dur="500"/>
                                        <p:tgtEl>
                                          <p:spTgt spid="71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randombar(horizontal)">
                                      <p:cBhvr>
                                        <p:cTn id="12" dur="500"/>
                                        <p:tgtEl>
                                          <p:spTgt spid="714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1" name="Text Box 3"/>
          <p:cNvSpPr txBox="1">
            <a:spLocks noChangeArrowheads="1"/>
          </p:cNvSpPr>
          <p:nvPr/>
        </p:nvSpPr>
        <p:spPr bwMode="auto">
          <a:xfrm>
            <a:off x="335360" y="1484314"/>
            <a:ext cx="9648428" cy="54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30000"/>
              </a:spcBef>
              <a:spcAft>
                <a:spcPct val="40000"/>
              </a:spcAft>
              <a:buClrTx/>
              <a:buSzPct val="125000"/>
              <a:buFontTx/>
              <a:buBlip>
                <a:blip r:embed="rId1"/>
              </a:buBlip>
            </a:pPr>
            <a:r>
              <a:rPr kumimoji="1" lang="en-US" altLang="zh-CN" b="0" dirty="0">
                <a:sym typeface="Symbol" panose="05050102010706020507" pitchFamily="18" charset="2"/>
              </a:rPr>
              <a:t></a:t>
            </a:r>
            <a:r>
              <a:rPr kumimoji="1" lang="fr-FR" altLang="zh-CN" b="0" dirty="0"/>
              <a:t>C/OS-II</a:t>
            </a:r>
            <a:r>
              <a:rPr kumimoji="1" lang="zh-CN" altLang="fr-FR" b="0" dirty="0"/>
              <a:t>提供以下几种功能函数来实现对事件控制块</a:t>
            </a:r>
            <a:r>
              <a:rPr kumimoji="1" lang="fr-FR" altLang="zh-CN" b="0" dirty="0"/>
              <a:t>ECB</a:t>
            </a:r>
            <a:r>
              <a:rPr kumimoji="1" lang="zh-CN" altLang="fr-FR" b="0" dirty="0"/>
              <a:t>的操作</a:t>
            </a:r>
            <a:r>
              <a:rPr kumimoji="1" lang="zh-CN" altLang="en-US" b="0" dirty="0"/>
              <a:t> ：</a:t>
            </a:r>
            <a:endParaRPr kumimoji="1" lang="zh-CN" altLang="en-US" b="0" dirty="0"/>
          </a:p>
        </p:txBody>
      </p:sp>
      <p:sp>
        <p:nvSpPr>
          <p:cNvPr id="103428" name="Text Box 5"/>
          <p:cNvSpPr txBox="1">
            <a:spLocks noChangeArrowheads="1"/>
          </p:cNvSpPr>
          <p:nvPr/>
        </p:nvSpPr>
        <p:spPr bwMode="auto">
          <a:xfrm>
            <a:off x="839416" y="2565401"/>
            <a:ext cx="9072935" cy="210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
                <a:srgbClr val="0000FF"/>
              </a:buClr>
              <a:buFontTx/>
              <a:buAutoNum type="circleNumDbPlain"/>
            </a:pPr>
            <a:r>
              <a:rPr lang="zh-CN" altLang="fr-FR" b="0" dirty="0"/>
              <a:t>初始化一个事件控制块，</a:t>
            </a:r>
            <a:r>
              <a:rPr lang="fr-FR" altLang="zh-CN" b="0" dirty="0"/>
              <a:t>OS_EventWaitListInit()</a:t>
            </a:r>
            <a:endParaRPr lang="fr-FR" altLang="zh-CN" b="0" dirty="0"/>
          </a:p>
          <a:p>
            <a:pPr eaLnBrk="1" hangingPunct="1">
              <a:lnSpc>
                <a:spcPct val="115000"/>
              </a:lnSpc>
              <a:spcBef>
                <a:spcPct val="30000"/>
              </a:spcBef>
              <a:buClr>
                <a:srgbClr val="0000FF"/>
              </a:buClr>
              <a:buFontTx/>
              <a:buAutoNum type="circleNumDbPlain"/>
            </a:pPr>
            <a:r>
              <a:rPr lang="zh-CN" altLang="fr-FR" b="0" dirty="0"/>
              <a:t>使一个任务进入就绪态，</a:t>
            </a:r>
            <a:r>
              <a:rPr lang="fr-FR" altLang="zh-CN" b="0" dirty="0"/>
              <a:t>OS_EventTaskRdy()</a:t>
            </a:r>
            <a:endParaRPr lang="fr-FR" altLang="zh-CN" b="0" dirty="0"/>
          </a:p>
          <a:p>
            <a:pPr eaLnBrk="1" hangingPunct="1">
              <a:lnSpc>
                <a:spcPct val="115000"/>
              </a:lnSpc>
              <a:spcBef>
                <a:spcPct val="30000"/>
              </a:spcBef>
              <a:buClr>
                <a:srgbClr val="0000FF"/>
              </a:buClr>
              <a:buFontTx/>
              <a:buAutoNum type="circleNumDbPlain"/>
            </a:pPr>
            <a:r>
              <a:rPr lang="zh-CN" altLang="fr-FR" b="0" dirty="0"/>
              <a:t>使一个任务进入等待某事件发生状态，</a:t>
            </a:r>
            <a:r>
              <a:rPr lang="fr-FR" altLang="zh-CN" b="0" dirty="0"/>
              <a:t>OS_EventTaskWait()</a:t>
            </a:r>
            <a:r>
              <a:rPr lang="en-US" altLang="zh-CN" b="0" dirty="0"/>
              <a:t> </a:t>
            </a:r>
            <a:endParaRPr lang="en-US" altLang="zh-CN" b="0" dirty="0"/>
          </a:p>
          <a:p>
            <a:pPr eaLnBrk="1" hangingPunct="1">
              <a:lnSpc>
                <a:spcPct val="115000"/>
              </a:lnSpc>
              <a:spcBef>
                <a:spcPct val="30000"/>
              </a:spcBef>
              <a:buClr>
                <a:srgbClr val="0000FF"/>
              </a:buClr>
              <a:buFontTx/>
              <a:buAutoNum type="circleNumDbPlain"/>
            </a:pPr>
            <a:r>
              <a:rPr lang="zh-CN" altLang="fr-FR" b="0" dirty="0"/>
              <a:t>由于等待超时而将任务置为就绪态，</a:t>
            </a:r>
            <a:r>
              <a:rPr lang="fr-FR" altLang="zh-CN" b="0" dirty="0"/>
              <a:t>OS_EventTO()</a:t>
            </a:r>
            <a:r>
              <a:rPr lang="en-US" altLang="zh-CN" b="0" dirty="0"/>
              <a:t> </a:t>
            </a:r>
            <a:endParaRPr lang="en-US" altLang="zh-CN" b="0" dirty="0"/>
          </a:p>
        </p:txBody>
      </p:sp>
      <p:sp>
        <p:nvSpPr>
          <p:cNvPr id="10342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B67726E-EC74-4690-AE61-5596422C1E5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82691">
                                            <p:txEl>
                                              <p:pRg st="0" end="0"/>
                                            </p:txEl>
                                          </p:spTgt>
                                        </p:tgtEl>
                                        <p:attrNameLst>
                                          <p:attrName>style.visibility</p:attrName>
                                        </p:attrNameLst>
                                      </p:cBhvr>
                                      <p:to>
                                        <p:strVal val="visible"/>
                                      </p:to>
                                    </p:set>
                                    <p:animEffect transition="in" filter="randombar(horizontal)">
                                      <p:cBhvr>
                                        <p:cTn id="7" dur="500"/>
                                        <p:tgtEl>
                                          <p:spTgt spid="882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63352" y="834235"/>
            <a:ext cx="8243887" cy="52320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3.8.2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信号量管理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718851" name="Text Box 3"/>
          <p:cNvSpPr txBox="1">
            <a:spLocks noChangeArrowheads="1"/>
          </p:cNvSpPr>
          <p:nvPr/>
        </p:nvSpPr>
        <p:spPr bwMode="auto">
          <a:xfrm>
            <a:off x="407368" y="1994204"/>
            <a:ext cx="11521279" cy="133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60000"/>
              </a:spcBef>
              <a:buClrTx/>
              <a:buSzPct val="125000"/>
              <a:buFontTx/>
              <a:buBlip>
                <a:blip r:embed="rId1"/>
              </a:buBlip>
            </a:pPr>
            <a:r>
              <a:rPr kumimoji="1" lang="zh-CN" altLang="en-US" b="0" dirty="0"/>
              <a:t>使用信号量可以在任务间传递信息，实现任务与任务或中断服务子程序的同步。</a:t>
            </a:r>
            <a:endParaRPr kumimoji="1" lang="zh-CN" altLang="en-US" b="0" dirty="0"/>
          </a:p>
          <a:p>
            <a:pPr eaLnBrk="1" hangingPunct="1">
              <a:lnSpc>
                <a:spcPct val="145000"/>
              </a:lnSpc>
              <a:spcBef>
                <a:spcPct val="60000"/>
              </a:spcBef>
              <a:buClrTx/>
              <a:buSzPct val="125000"/>
              <a:buFontTx/>
              <a:buBlip>
                <a:blip r:embed="rId1"/>
              </a:buBlip>
            </a:pPr>
            <a:r>
              <a:rPr kumimoji="1" lang="zh-CN" altLang="en-US" b="0" dirty="0">
                <a:sym typeface="Symbol" panose="05050102010706020507" pitchFamily="18" charset="2"/>
              </a:rPr>
              <a:t></a:t>
            </a:r>
            <a:r>
              <a:rPr kumimoji="1" lang="fr-FR" altLang="zh-CN" b="0" dirty="0"/>
              <a:t>C/OS-II</a:t>
            </a:r>
            <a:r>
              <a:rPr kumimoji="1" lang="zh-CN" altLang="fr-FR" b="0" dirty="0"/>
              <a:t>中的信号量由两部分组成：</a:t>
            </a:r>
            <a:endParaRPr kumimoji="1" lang="zh-CN" altLang="en-US" sz="2000" b="0" dirty="0"/>
          </a:p>
        </p:txBody>
      </p:sp>
      <p:sp>
        <p:nvSpPr>
          <p:cNvPr id="718855" name="Text Box 7"/>
          <p:cNvSpPr txBox="1">
            <a:spLocks noChangeArrowheads="1"/>
          </p:cNvSpPr>
          <p:nvPr/>
        </p:nvSpPr>
        <p:spPr bwMode="auto">
          <a:xfrm>
            <a:off x="1631504" y="4077072"/>
            <a:ext cx="8208839"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
                <a:srgbClr val="0000FF"/>
              </a:buClr>
              <a:buFontTx/>
              <a:buAutoNum type="circleNumDbPlain"/>
            </a:pPr>
            <a:r>
              <a:rPr kumimoji="1" lang="fr-FR" altLang="zh-CN" b="0" dirty="0"/>
              <a:t>16</a:t>
            </a:r>
            <a:r>
              <a:rPr kumimoji="1" lang="zh-CN" altLang="fr-FR" b="0" dirty="0"/>
              <a:t>位的无符号整型信号量的计数值（</a:t>
            </a:r>
            <a:r>
              <a:rPr kumimoji="1" lang="fr-FR" altLang="zh-CN" b="0" dirty="0"/>
              <a:t>0</a:t>
            </a:r>
            <a:r>
              <a:rPr kumimoji="1" lang="zh-CN" altLang="fr-FR" b="0" dirty="0"/>
              <a:t>～</a:t>
            </a:r>
            <a:r>
              <a:rPr kumimoji="1" lang="fr-FR" altLang="zh-CN" b="0" dirty="0"/>
              <a:t>65535</a:t>
            </a:r>
            <a:r>
              <a:rPr kumimoji="1" lang="zh-CN" altLang="fr-FR" b="0" dirty="0"/>
              <a:t>）；</a:t>
            </a:r>
            <a:endParaRPr kumimoji="1" lang="zh-CN" altLang="fr-FR" b="0" dirty="0"/>
          </a:p>
          <a:p>
            <a:pPr eaLnBrk="1" hangingPunct="1">
              <a:lnSpc>
                <a:spcPct val="115000"/>
              </a:lnSpc>
              <a:spcBef>
                <a:spcPct val="50000"/>
              </a:spcBef>
              <a:buClr>
                <a:srgbClr val="0000FF"/>
              </a:buClr>
              <a:buFontTx/>
              <a:buAutoNum type="circleNumDbPlain"/>
            </a:pPr>
            <a:r>
              <a:rPr kumimoji="1" lang="zh-CN" altLang="fr-FR" b="0" dirty="0"/>
              <a:t>由等待该信号量的任务组成的</a:t>
            </a:r>
            <a:r>
              <a:rPr kumimoji="1" lang="zh-CN" altLang="fr-FR" dirty="0">
                <a:solidFill>
                  <a:srgbClr val="FF0000"/>
                </a:solidFill>
              </a:rPr>
              <a:t>等待任务列表</a:t>
            </a:r>
            <a:r>
              <a:rPr kumimoji="1" lang="zh-CN" altLang="fr-FR" b="0" dirty="0"/>
              <a:t>。</a:t>
            </a:r>
            <a:r>
              <a:rPr kumimoji="1" lang="zh-CN" altLang="en-US" b="0" dirty="0"/>
              <a:t> </a:t>
            </a:r>
            <a:endParaRPr kumimoji="1" lang="zh-CN" altLang="en-US" b="0" dirty="0"/>
          </a:p>
        </p:txBody>
      </p:sp>
      <p:sp>
        <p:nvSpPr>
          <p:cNvPr id="10445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025ECCC-6AC1-4A07-AD43-B37DD9614400}"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Effect transition="in" filter="box(in)">
                                      <p:cBhvr>
                                        <p:cTn id="7" dur="500"/>
                                        <p:tgtEl>
                                          <p:spTgt spid="71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8851">
                                            <p:txEl>
                                              <p:pRg st="1" end="1"/>
                                            </p:txEl>
                                          </p:spTgt>
                                        </p:tgtEl>
                                        <p:attrNameLst>
                                          <p:attrName>style.visibility</p:attrName>
                                        </p:attrNameLst>
                                      </p:cBhvr>
                                      <p:to>
                                        <p:strVal val="visible"/>
                                      </p:to>
                                    </p:set>
                                    <p:animEffect transition="in" filter="box(in)">
                                      <p:cBhvr>
                                        <p:cTn id="12" dur="500"/>
                                        <p:tgtEl>
                                          <p:spTgt spid="718851">
                                            <p:txEl>
                                              <p:pRg st="1" end="1"/>
                                            </p:txEl>
                                          </p:spTgt>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718855"/>
                                        </p:tgtEl>
                                        <p:attrNameLst>
                                          <p:attrName>style.visibility</p:attrName>
                                        </p:attrNameLst>
                                      </p:cBhvr>
                                      <p:to>
                                        <p:strVal val="visible"/>
                                      </p:to>
                                    </p:set>
                                    <p:animEffect transition="in" filter="randombar(horizontal)">
                                      <p:cBhvr>
                                        <p:cTn id="16" dur="500"/>
                                        <p:tgtEl>
                                          <p:spTgt spid="71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5" name="Text Box 3"/>
          <p:cNvSpPr txBox="1">
            <a:spLocks noChangeArrowheads="1"/>
          </p:cNvSpPr>
          <p:nvPr/>
        </p:nvSpPr>
        <p:spPr bwMode="auto">
          <a:xfrm>
            <a:off x="479376" y="1125881"/>
            <a:ext cx="9217522" cy="57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60000"/>
              </a:spcBef>
              <a:buClrTx/>
              <a:buSzPct val="125000"/>
              <a:buFontTx/>
              <a:buBlip>
                <a:blip r:embed="rId1"/>
              </a:buBlip>
            </a:pPr>
            <a:r>
              <a:rPr kumimoji="1" lang="en-US" altLang="zh-CN" b="0" dirty="0">
                <a:sym typeface="Symbol" panose="05050102010706020507" pitchFamily="18" charset="2"/>
              </a:rPr>
              <a:t></a:t>
            </a:r>
            <a:r>
              <a:rPr kumimoji="1" lang="fr-FR" altLang="zh-CN" b="0" dirty="0"/>
              <a:t>C/OS-II</a:t>
            </a:r>
            <a:r>
              <a:rPr kumimoji="1" lang="zh-CN" altLang="fr-FR" b="0" dirty="0"/>
              <a:t>提供了以下</a:t>
            </a:r>
            <a:r>
              <a:rPr kumimoji="1" lang="fr-FR" altLang="zh-CN" b="0" dirty="0"/>
              <a:t>6</a:t>
            </a:r>
            <a:r>
              <a:rPr kumimoji="1" lang="zh-CN" altLang="fr-FR" b="0" dirty="0"/>
              <a:t>个函数对信号量进行操作：</a:t>
            </a:r>
            <a:r>
              <a:rPr kumimoji="1" lang="zh-CN" altLang="en-US" b="0" dirty="0"/>
              <a:t> </a:t>
            </a:r>
            <a:endParaRPr kumimoji="1" lang="zh-CN" altLang="en-US" b="0" dirty="0"/>
          </a:p>
        </p:txBody>
      </p:sp>
      <p:sp>
        <p:nvSpPr>
          <p:cNvPr id="883717" name="Text Box 5"/>
          <p:cNvSpPr txBox="1">
            <a:spLocks noChangeArrowheads="1"/>
          </p:cNvSpPr>
          <p:nvPr/>
        </p:nvSpPr>
        <p:spPr bwMode="auto">
          <a:xfrm>
            <a:off x="1775520" y="1988840"/>
            <a:ext cx="6983413" cy="318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
                <a:srgbClr val="0000FF"/>
              </a:buClr>
              <a:buFontTx/>
              <a:buAutoNum type="circleNumDbPlain"/>
            </a:pPr>
            <a:r>
              <a:rPr kumimoji="1" lang="zh-CN" altLang="fr-FR" b="0" dirty="0"/>
              <a:t>建立一个信号量，</a:t>
            </a:r>
            <a:r>
              <a:rPr kumimoji="1" lang="fr-FR" altLang="zh-CN" b="0" dirty="0"/>
              <a:t>OSSemCreat()</a:t>
            </a:r>
            <a:r>
              <a:rPr kumimoji="1" lang="en-US" altLang="zh-CN" b="0" dirty="0"/>
              <a:t> </a:t>
            </a:r>
            <a:endParaRPr kumimoji="1" lang="zh-CN" altLang="fr-FR" b="0" dirty="0"/>
          </a:p>
          <a:p>
            <a:pPr eaLnBrk="1" hangingPunct="1">
              <a:lnSpc>
                <a:spcPct val="115000"/>
              </a:lnSpc>
              <a:spcBef>
                <a:spcPct val="30000"/>
              </a:spcBef>
              <a:buClr>
                <a:srgbClr val="0000FF"/>
              </a:buClr>
              <a:buFontTx/>
              <a:buAutoNum type="circleNumDbPlain"/>
            </a:pPr>
            <a:r>
              <a:rPr kumimoji="1" lang="zh-CN" altLang="fr-FR" b="0" dirty="0"/>
              <a:t>删除一个信号量，</a:t>
            </a:r>
            <a:r>
              <a:rPr kumimoji="1" lang="fr-FR" altLang="zh-CN" b="0" dirty="0"/>
              <a:t>OSSemDel()</a:t>
            </a:r>
            <a:endParaRPr kumimoji="1" lang="fr-FR" altLang="zh-CN" b="0" dirty="0"/>
          </a:p>
          <a:p>
            <a:pPr eaLnBrk="1" hangingPunct="1">
              <a:lnSpc>
                <a:spcPct val="115000"/>
              </a:lnSpc>
              <a:spcBef>
                <a:spcPct val="30000"/>
              </a:spcBef>
              <a:buClr>
                <a:srgbClr val="0000FF"/>
              </a:buClr>
              <a:buFontTx/>
              <a:buAutoNum type="circleNumDbPlain"/>
            </a:pPr>
            <a:r>
              <a:rPr kumimoji="1" lang="zh-CN" altLang="fr-FR" b="0" dirty="0"/>
              <a:t>等待一个信号量，</a:t>
            </a:r>
            <a:r>
              <a:rPr kumimoji="1" lang="fr-FR" altLang="zh-CN" b="0" dirty="0"/>
              <a:t>OSSemPend()</a:t>
            </a:r>
            <a:endParaRPr kumimoji="1" lang="fr-FR" altLang="zh-CN" b="0" dirty="0"/>
          </a:p>
          <a:p>
            <a:pPr eaLnBrk="1" hangingPunct="1">
              <a:lnSpc>
                <a:spcPct val="115000"/>
              </a:lnSpc>
              <a:spcBef>
                <a:spcPct val="30000"/>
              </a:spcBef>
              <a:buClr>
                <a:srgbClr val="0000FF"/>
              </a:buClr>
              <a:buFontTx/>
              <a:buAutoNum type="circleNumDbPlain"/>
            </a:pPr>
            <a:r>
              <a:rPr kumimoji="1" lang="zh-CN" altLang="fr-FR" b="0" dirty="0"/>
              <a:t>发出一个信号量，</a:t>
            </a:r>
            <a:r>
              <a:rPr kumimoji="1" lang="fr-FR" altLang="zh-CN" b="0" dirty="0"/>
              <a:t>OSSemPost()</a:t>
            </a:r>
            <a:endParaRPr kumimoji="1" lang="fr-FR" altLang="zh-CN" b="0" dirty="0"/>
          </a:p>
          <a:p>
            <a:pPr eaLnBrk="1" hangingPunct="1">
              <a:lnSpc>
                <a:spcPct val="115000"/>
              </a:lnSpc>
              <a:spcBef>
                <a:spcPct val="30000"/>
              </a:spcBef>
              <a:buClr>
                <a:srgbClr val="0000FF"/>
              </a:buClr>
              <a:buFontTx/>
              <a:buAutoNum type="circleNumDbPlain"/>
            </a:pPr>
            <a:r>
              <a:rPr kumimoji="1" lang="zh-CN" altLang="fr-FR" dirty="0">
                <a:solidFill>
                  <a:srgbClr val="FF0000"/>
                </a:solidFill>
              </a:rPr>
              <a:t>无等待的请求一个信号量，</a:t>
            </a:r>
            <a:r>
              <a:rPr kumimoji="1" lang="fr-FR" altLang="zh-CN" dirty="0">
                <a:solidFill>
                  <a:srgbClr val="FF0000"/>
                </a:solidFill>
              </a:rPr>
              <a:t>OSSemAccept()</a:t>
            </a:r>
            <a:endParaRPr kumimoji="1" lang="fr-FR" altLang="zh-CN" dirty="0">
              <a:solidFill>
                <a:srgbClr val="FF0000"/>
              </a:solidFill>
            </a:endParaRPr>
          </a:p>
          <a:p>
            <a:pPr eaLnBrk="1" hangingPunct="1">
              <a:lnSpc>
                <a:spcPct val="115000"/>
              </a:lnSpc>
              <a:spcBef>
                <a:spcPct val="30000"/>
              </a:spcBef>
              <a:buClr>
                <a:srgbClr val="0000FF"/>
              </a:buClr>
              <a:buFontTx/>
              <a:buAutoNum type="circleNumDbPlain"/>
            </a:pPr>
            <a:r>
              <a:rPr kumimoji="1" lang="zh-CN" altLang="fr-FR" b="0" dirty="0"/>
              <a:t>查询一个信号量的当前状态，</a:t>
            </a:r>
            <a:r>
              <a:rPr kumimoji="1" lang="fr-FR" altLang="zh-CN" b="0" dirty="0"/>
              <a:t>OSSemQuery()</a:t>
            </a:r>
            <a:endParaRPr kumimoji="1" lang="en-US" altLang="zh-CN" b="0" dirty="0"/>
          </a:p>
        </p:txBody>
      </p:sp>
      <p:sp>
        <p:nvSpPr>
          <p:cNvPr id="10547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00E5863-DF11-4DB0-966B-594A90D50F7A}" type="slidenum">
              <a:rPr lang="zh-CN" altLang="en-US" sz="1400" b="0">
                <a:effectLst/>
              </a:rPr>
            </a:fld>
            <a:endParaRPr lang="zh-CN" altLang="en-US" sz="1400" b="0">
              <a:effectLst/>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83715">
                                            <p:txEl>
                                              <p:pRg st="0" end="0"/>
                                            </p:txEl>
                                          </p:spTgt>
                                        </p:tgtEl>
                                        <p:attrNameLst>
                                          <p:attrName>style.visibility</p:attrName>
                                        </p:attrNameLst>
                                      </p:cBhvr>
                                      <p:to>
                                        <p:strVal val="visible"/>
                                      </p:to>
                                    </p:set>
                                    <p:animEffect transition="in" filter="box(in)">
                                      <p:cBhvr>
                                        <p:cTn id="7" dur="500"/>
                                        <p:tgtEl>
                                          <p:spTgt spid="883715">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83717"/>
                                        </p:tgtEl>
                                        <p:attrNameLst>
                                          <p:attrName>style.visibility</p:attrName>
                                        </p:attrNameLst>
                                      </p:cBhvr>
                                      <p:to>
                                        <p:strVal val="visible"/>
                                      </p:to>
                                    </p:set>
                                    <p:animEffect transition="in" filter="randombar(horizontal)">
                                      <p:cBhvr>
                                        <p:cTn id="11" dur="500"/>
                                        <p:tgtEl>
                                          <p:spTgt spid="88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noChangeArrowheads="1"/>
          </p:cNvSpPr>
          <p:nvPr>
            <p:ph type="title"/>
          </p:nvPr>
        </p:nvSpPr>
        <p:spPr>
          <a:xfrm>
            <a:off x="2135560" y="1464855"/>
            <a:ext cx="7772400" cy="1143000"/>
          </a:xfrm>
        </p:spPr>
        <p:txBody>
          <a:bodyPr/>
          <a:lstStyle/>
          <a:p>
            <a:pPr eaLnBrk="1" hangingPunct="1"/>
            <a:r>
              <a:rPr lang="zh-CN" altLang="en-US" dirty="0">
                <a:solidFill>
                  <a:srgbClr val="FF0000"/>
                </a:solidFill>
                <a:latin typeface="Times New Roman" panose="02020603050405020304" pitchFamily="18" charset="0"/>
                <a:ea typeface="楷体" panose="02010609060101010101" pitchFamily="49" charset="-122"/>
              </a:rPr>
              <a:t>概念：优先级反转</a:t>
            </a:r>
            <a:endParaRPr lang="zh-CN" altLang="en-US" dirty="0">
              <a:solidFill>
                <a:srgbClr val="FF0000"/>
              </a:solidFill>
              <a:latin typeface="Times New Roman" panose="02020603050405020304" pitchFamily="18" charset="0"/>
              <a:ea typeface="楷体" panose="02010609060101010101" pitchFamily="49" charset="-122"/>
            </a:endParaRPr>
          </a:p>
        </p:txBody>
      </p:sp>
      <p:sp>
        <p:nvSpPr>
          <p:cNvPr id="107523" name="内容占位符 2"/>
          <p:cNvSpPr>
            <a:spLocks noGrp="1" noChangeArrowheads="1"/>
          </p:cNvSpPr>
          <p:nvPr>
            <p:ph idx="1"/>
          </p:nvPr>
        </p:nvSpPr>
        <p:spPr>
          <a:xfrm>
            <a:off x="2135560" y="2708920"/>
            <a:ext cx="8715375" cy="2439888"/>
          </a:xfrm>
        </p:spPr>
        <p:txBody>
          <a:bodyPr/>
          <a:lstStyle/>
          <a:p>
            <a:pPr eaLnBrk="1" hangingPunct="1">
              <a:lnSpc>
                <a:spcPct val="200000"/>
              </a:lnSpc>
            </a:pPr>
            <a:r>
              <a:rPr lang="zh-CN" altLang="en-US" dirty="0">
                <a:latin typeface="Times New Roman" panose="02020603050405020304" pitchFamily="18" charset="0"/>
                <a:ea typeface="楷体" panose="02010609060101010101" pitchFamily="49" charset="-122"/>
              </a:rPr>
              <a:t>什么是优先级反转？</a:t>
            </a:r>
            <a:endParaRPr lang="en-US" altLang="zh-CN"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如何处理优先级反转？</a:t>
            </a:r>
            <a:endParaRPr lang="zh-CN" altLang="en-US" dirty="0">
              <a:latin typeface="Times New Roman" panose="02020603050405020304" pitchFamily="18" charset="0"/>
              <a:ea typeface="楷体" panose="02010609060101010101" pitchFamily="49" charset="-122"/>
            </a:endParaRPr>
          </a:p>
        </p:txBody>
      </p:sp>
      <p:sp>
        <p:nvSpPr>
          <p:cNvPr id="132103" name="灯片编号占位符 6"/>
          <p:cNvSpPr>
            <a:spLocks noGrp="1"/>
          </p:cNvSpPr>
          <p:nvPr>
            <p:ph type="sldNum" sz="quarter" idx="10"/>
          </p:nvPr>
        </p:nvSpPr>
        <p:spPr>
          <a:xfrm>
            <a:off x="8077200" y="6248400"/>
            <a:ext cx="1905000" cy="457200"/>
          </a:xfrm>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5BCD219-0A9D-42EA-9C4A-142D5CE1954D}" type="slidenum">
              <a:rPr lang="zh-CN" altLang="zh-CN" sz="1400">
                <a:solidFill>
                  <a:srgbClr val="FF3300"/>
                </a:solidFill>
                <a:latin typeface="Arial" panose="020B0604020202020204" pitchFamily="34" charset="0"/>
              </a:rPr>
            </a:fld>
            <a:endParaRPr lang="zh-CN" altLang="zh-CN" sz="1400">
              <a:solidFill>
                <a:srgbClr val="FF3300"/>
              </a:solidFill>
              <a:latin typeface="Arial" panose="020B0604020202020204" pitchFamily="34" charset="0"/>
            </a:endParaRPr>
          </a:p>
        </p:txBody>
      </p:sp>
      <p:sp>
        <p:nvSpPr>
          <p:cNvPr id="107525" name="文本框 4"/>
          <p:cNvSpPr txBox="1">
            <a:spLocks noChangeArrowheads="1"/>
          </p:cNvSpPr>
          <p:nvPr/>
        </p:nvSpPr>
        <p:spPr bwMode="auto">
          <a:xfrm>
            <a:off x="407368" y="836712"/>
            <a:ext cx="2723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3.8.3 </a:t>
            </a:r>
            <a:r>
              <a:rPr lang="zh-CN" altLang="en-US" b="0" dirty="0">
                <a:latin typeface="Times New Roman" panose="02020603050405020304" pitchFamily="18" charset="0"/>
                <a:ea typeface="+mn-ea"/>
                <a:cs typeface="Times New Roman" panose="02020603050405020304" pitchFamily="18" charset="0"/>
              </a:rPr>
              <a:t>互斥型信号量</a:t>
            </a:r>
            <a:endParaRPr lang="zh-CN" altLang="en-US" b="0" dirty="0">
              <a:latin typeface="Times New Roman" panose="02020603050405020304" pitchFamily="18" charset="0"/>
              <a:ea typeface="+mn-ea"/>
              <a:cs typeface="Times New Roman" panose="02020603050405020304" pitchFamily="18" charset="0"/>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751839"/>
            <a:ext cx="10972800" cy="574675"/>
          </a:xfrm>
        </p:spPr>
        <p:txBody>
          <a:bodyPr/>
          <a:lstStyle/>
          <a:p>
            <a:pPr eaLnBrk="1" hangingPunct="1"/>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优先级反转</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a:xfrm>
            <a:off x="431800" y="1310640"/>
            <a:ext cx="11233150" cy="4772660"/>
          </a:xfrm>
        </p:spPr>
        <p:txBody>
          <a:bodyPr/>
          <a:lstStyle/>
          <a:p>
            <a:pPr latinLnBrk="0">
              <a:lnSpc>
                <a:spcPct val="150000"/>
              </a:lnSpc>
              <a:spcBef>
                <a:spcPts val="0"/>
              </a:spcBef>
            </a:pPr>
            <a:r>
              <a:rPr lang="zh-CN" altLang="en-US" b="0" dirty="0"/>
              <a:t>设有任务A，B和C。</a:t>
            </a:r>
            <a:r>
              <a:rPr lang="zh-CN" altLang="en-US" b="0" dirty="0">
                <a:solidFill>
                  <a:srgbClr val="FF0000"/>
                </a:solidFill>
              </a:rPr>
              <a:t>优先级：</a:t>
            </a:r>
            <a:r>
              <a:rPr lang="en-US" altLang="zh-CN" b="0" dirty="0">
                <a:solidFill>
                  <a:srgbClr val="FF0000"/>
                </a:solidFill>
              </a:rPr>
              <a:t>A&gt;B&gt;C</a:t>
            </a:r>
            <a:r>
              <a:rPr lang="zh-CN" altLang="en-US" b="0" dirty="0"/>
              <a:t>。</a:t>
            </a:r>
            <a:endParaRPr lang="zh-CN" altLang="en-US" b="0" dirty="0"/>
          </a:p>
          <a:p>
            <a:pPr latinLnBrk="0">
              <a:lnSpc>
                <a:spcPct val="150000"/>
              </a:lnSpc>
              <a:spcBef>
                <a:spcPts val="0"/>
              </a:spcBef>
            </a:pPr>
            <a:r>
              <a:rPr lang="zh-CN" altLang="en-US" b="0" dirty="0"/>
              <a:t>此时，任务</a:t>
            </a:r>
            <a:r>
              <a:rPr lang="en-US" altLang="zh-CN" b="0" dirty="0"/>
              <a:t>AB</a:t>
            </a:r>
            <a:r>
              <a:rPr lang="zh-CN" altLang="en-US" b="0" dirty="0"/>
              <a:t>阻塞，任务C就绪，任务C先运行。</a:t>
            </a:r>
            <a:endParaRPr lang="zh-CN" altLang="en-US" b="0" dirty="0"/>
          </a:p>
          <a:p>
            <a:pPr latinLnBrk="0">
              <a:lnSpc>
                <a:spcPct val="150000"/>
              </a:lnSpc>
              <a:spcBef>
                <a:spcPts val="0"/>
              </a:spcBef>
            </a:pPr>
            <a:r>
              <a:rPr lang="zh-CN" altLang="en-US" b="0" dirty="0"/>
              <a:t>任务C执行过程中，申请了信号量。</a:t>
            </a:r>
            <a:endParaRPr lang="zh-CN" altLang="en-US" b="0" dirty="0"/>
          </a:p>
          <a:p>
            <a:pPr latinLnBrk="0">
              <a:lnSpc>
                <a:spcPct val="150000"/>
              </a:lnSpc>
              <a:spcBef>
                <a:spcPts val="0"/>
              </a:spcBef>
            </a:pPr>
            <a:r>
              <a:rPr lang="zh-CN" altLang="en-US" b="0" dirty="0"/>
              <a:t>A，B同时唤醒进入就绪状态，此时A任务先运行，B和C阻塞。</a:t>
            </a:r>
            <a:endParaRPr lang="zh-CN" altLang="en-US" b="0" dirty="0"/>
          </a:p>
          <a:p>
            <a:pPr latinLnBrk="0">
              <a:lnSpc>
                <a:spcPct val="150000"/>
              </a:lnSpc>
              <a:spcBef>
                <a:spcPts val="0"/>
              </a:spcBef>
            </a:pPr>
            <a:r>
              <a:rPr lang="zh-CN" altLang="en-US" b="0" dirty="0"/>
              <a:t>A运行时，申请信号量S失败被阻塞，此时</a:t>
            </a:r>
            <a:r>
              <a:rPr lang="zh-CN" altLang="en-US" b="0" dirty="0">
                <a:solidFill>
                  <a:srgbClr val="FF0000"/>
                </a:solidFill>
              </a:rPr>
              <a:t>B任务优先级更高，运行B任务</a:t>
            </a:r>
            <a:r>
              <a:rPr lang="zh-CN" altLang="en-US" b="0" dirty="0"/>
              <a:t>。</a:t>
            </a:r>
            <a:endParaRPr lang="zh-CN" altLang="en-US" b="0" dirty="0"/>
          </a:p>
          <a:p>
            <a:pPr latinLnBrk="0">
              <a:lnSpc>
                <a:spcPct val="150000"/>
              </a:lnSpc>
              <a:spcBef>
                <a:spcPts val="0"/>
              </a:spcBef>
            </a:pPr>
            <a:r>
              <a:rPr lang="zh-CN" altLang="en-US" b="0" dirty="0"/>
              <a:t>B完成后，C继续执行并释放信号量S。</a:t>
            </a:r>
            <a:endParaRPr lang="zh-CN" altLang="en-US" b="0" dirty="0"/>
          </a:p>
          <a:p>
            <a:pPr latinLnBrk="0">
              <a:lnSpc>
                <a:spcPct val="150000"/>
              </a:lnSpc>
              <a:spcBef>
                <a:spcPts val="0"/>
              </a:spcBef>
            </a:pPr>
            <a:r>
              <a:rPr lang="zh-CN" altLang="en-US" b="0" dirty="0"/>
              <a:t>A运行，最后是在B之后完成，导致</a:t>
            </a:r>
            <a:r>
              <a:rPr lang="en-US" altLang="zh-CN" b="0" dirty="0"/>
              <a:t>A&gt;B</a:t>
            </a:r>
            <a:r>
              <a:rPr lang="zh-CN" altLang="en-US" b="0" dirty="0"/>
              <a:t>的优先级进行了反转。</a:t>
            </a:r>
            <a:r>
              <a:rPr lang="en-US" altLang="zh-CN" b="0" dirty="0"/>
              <a:t> </a:t>
            </a:r>
            <a:endParaRPr lang="en-US" altLang="zh-CN" b="0" dirty="0"/>
          </a:p>
        </p:txBody>
      </p:sp>
      <p:sp>
        <p:nvSpPr>
          <p:cNvPr id="4" name="灯片编号占位符 3"/>
          <p:cNvSpPr>
            <a:spLocks noGrp="1"/>
          </p:cNvSpPr>
          <p:nvPr>
            <p:ph type="sldNum" sz="quarter" idx="10"/>
          </p:nvPr>
        </p:nvSpPr>
        <p:spPr/>
        <p:txBody>
          <a:bodyPr/>
          <a:lstStyle/>
          <a:p>
            <a:pPr>
              <a:defRPr/>
            </a:pPr>
            <a:fld id="{D6430A2C-4A69-485D-8850-699A02ED6767}" type="slidenum">
              <a:rPr lang="zh-CN" altLang="en-US"/>
            </a:fld>
            <a:endParaRPr lang="zh-CN" altLang="en-US"/>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603250"/>
            <a:ext cx="11233150" cy="5480050"/>
          </a:xfrm>
        </p:spPr>
        <p:txBody>
          <a:bodyPr/>
          <a:lstStyle/>
          <a:p>
            <a:pPr latinLnBrk="0">
              <a:lnSpc>
                <a:spcPct val="150000"/>
              </a:lnSpc>
              <a:spcBef>
                <a:spcPts val="0"/>
              </a:spcBef>
            </a:pPr>
            <a:r>
              <a:rPr lang="zh-CN" altLang="en-US" sz="3200">
                <a:solidFill>
                  <a:srgbClr val="FF0000"/>
                </a:solidFill>
              </a:rPr>
              <a:t>如何解决？</a:t>
            </a:r>
            <a:r>
              <a:rPr lang="en-US" altLang="zh-CN" sz="3200">
                <a:solidFill>
                  <a:srgbClr val="FF0000"/>
                </a:solidFill>
              </a:rPr>
              <a:t>——</a:t>
            </a:r>
            <a:r>
              <a:rPr lang="zh-CN" altLang="en-US" sz="3200">
                <a:solidFill>
                  <a:srgbClr val="FF0000"/>
                </a:solidFill>
              </a:rPr>
              <a:t>优先级继承</a:t>
            </a:r>
            <a:endParaRPr lang="zh-CN" altLang="en-US" sz="3200">
              <a:solidFill>
                <a:srgbClr val="FF0000"/>
              </a:solidFill>
            </a:endParaRPr>
          </a:p>
          <a:p>
            <a:pPr latinLnBrk="0">
              <a:lnSpc>
                <a:spcPct val="150000"/>
              </a:lnSpc>
              <a:spcBef>
                <a:spcPts val="0"/>
              </a:spcBef>
            </a:pPr>
            <a:r>
              <a:rPr lang="zh-CN" altLang="en-US" dirty="0">
                <a:sym typeface="+mn-ea"/>
              </a:rPr>
              <a:t>任务</a:t>
            </a:r>
            <a:r>
              <a:rPr lang="en-US" altLang="zh-CN" dirty="0">
                <a:sym typeface="+mn-ea"/>
              </a:rPr>
              <a:t>A</a:t>
            </a:r>
            <a:r>
              <a:rPr lang="zh-CN" altLang="en-US" dirty="0">
                <a:sym typeface="+mn-ea"/>
              </a:rPr>
              <a:t>、</a:t>
            </a:r>
            <a:r>
              <a:rPr lang="en-US" altLang="zh-CN" dirty="0">
                <a:sym typeface="+mn-ea"/>
              </a:rPr>
              <a:t>B</a:t>
            </a:r>
            <a:r>
              <a:rPr lang="zh-CN" altLang="en-US" dirty="0">
                <a:sym typeface="+mn-ea"/>
              </a:rPr>
              <a:t>、</a:t>
            </a:r>
            <a:r>
              <a:rPr lang="en-US" altLang="zh-CN" dirty="0">
                <a:sym typeface="+mn-ea"/>
              </a:rPr>
              <a:t>C</a:t>
            </a:r>
            <a:endParaRPr lang="en-US" altLang="zh-CN" dirty="0"/>
          </a:p>
          <a:p>
            <a:pPr lvl="1"/>
            <a:r>
              <a:rPr lang="zh-CN" altLang="en-US" sz="2400" dirty="0">
                <a:sym typeface="+mn-ea"/>
              </a:rPr>
              <a:t>优先级顺序：</a:t>
            </a:r>
            <a:r>
              <a:rPr lang="en-US" altLang="zh-CN" sz="2400" dirty="0">
                <a:sym typeface="+mn-ea"/>
              </a:rPr>
              <a:t>A&gt;B&gt;C</a:t>
            </a:r>
            <a:endParaRPr lang="en-US" altLang="zh-CN" sz="2400" dirty="0"/>
          </a:p>
          <a:p>
            <a:pPr latinLnBrk="0">
              <a:lnSpc>
                <a:spcPct val="150000"/>
              </a:lnSpc>
              <a:spcBef>
                <a:spcPts val="0"/>
              </a:spcBef>
            </a:pPr>
            <a:r>
              <a:rPr lang="zh-CN" altLang="en-US" dirty="0">
                <a:sym typeface="+mn-ea"/>
              </a:rPr>
              <a:t>使用优先级继承的场景</a:t>
            </a:r>
            <a:endParaRPr lang="en-US" altLang="zh-CN" dirty="0"/>
          </a:p>
          <a:p>
            <a:pPr lvl="1"/>
            <a:r>
              <a:rPr lang="en-US" altLang="zh-CN" sz="2400" dirty="0">
                <a:sym typeface="+mn-ea"/>
              </a:rPr>
              <a:t>AB</a:t>
            </a:r>
            <a:r>
              <a:rPr lang="zh-CN" altLang="en-US" sz="2400" dirty="0">
                <a:sym typeface="+mn-ea"/>
              </a:rPr>
              <a:t>为阻塞态，</a:t>
            </a:r>
            <a:r>
              <a:rPr lang="en-US" altLang="zh-CN" sz="2400" dirty="0">
                <a:sym typeface="+mn-ea"/>
              </a:rPr>
              <a:t>C</a:t>
            </a:r>
            <a:r>
              <a:rPr lang="zh-CN" altLang="en-US" sz="2400" dirty="0">
                <a:sym typeface="+mn-ea"/>
              </a:rPr>
              <a:t>在执行</a:t>
            </a:r>
            <a:endParaRPr lang="en-US" altLang="zh-CN" sz="2400" dirty="0"/>
          </a:p>
          <a:p>
            <a:pPr lvl="1"/>
            <a:r>
              <a:rPr lang="en-US" altLang="zh-CN" sz="2400" dirty="0">
                <a:sym typeface="+mn-ea"/>
              </a:rPr>
              <a:t>C</a:t>
            </a:r>
            <a:r>
              <a:rPr lang="zh-CN" altLang="en-US" sz="2400" dirty="0">
                <a:sym typeface="+mn-ea"/>
              </a:rPr>
              <a:t>在执行过程中申请了信号量</a:t>
            </a:r>
            <a:r>
              <a:rPr lang="en-US" altLang="zh-CN" sz="2400" dirty="0">
                <a:sym typeface="+mn-ea"/>
              </a:rPr>
              <a:t>S</a:t>
            </a:r>
            <a:endParaRPr lang="en-US" altLang="zh-CN" sz="2400" dirty="0"/>
          </a:p>
          <a:p>
            <a:pPr lvl="1"/>
            <a:r>
              <a:rPr lang="en-US" altLang="zh-CN" sz="2400" dirty="0">
                <a:sym typeface="+mn-ea"/>
              </a:rPr>
              <a:t>AB</a:t>
            </a:r>
            <a:r>
              <a:rPr lang="zh-CN" altLang="en-US" sz="2400" dirty="0">
                <a:sym typeface="+mn-ea"/>
              </a:rPr>
              <a:t>被唤醒，优先执行</a:t>
            </a:r>
            <a:r>
              <a:rPr lang="en-US" altLang="zh-CN" sz="2400" dirty="0">
                <a:sym typeface="+mn-ea"/>
              </a:rPr>
              <a:t>A</a:t>
            </a:r>
            <a:r>
              <a:rPr lang="zh-CN" altLang="en-US" sz="2400" dirty="0">
                <a:sym typeface="+mn-ea"/>
              </a:rPr>
              <a:t>，</a:t>
            </a:r>
            <a:r>
              <a:rPr lang="en-US" altLang="zh-CN" sz="2400" dirty="0">
                <a:sym typeface="+mn-ea"/>
              </a:rPr>
              <a:t>C</a:t>
            </a:r>
            <a:r>
              <a:rPr lang="zh-CN" altLang="en-US" sz="2400" dirty="0">
                <a:sym typeface="+mn-ea"/>
              </a:rPr>
              <a:t>被阻塞</a:t>
            </a:r>
            <a:endParaRPr lang="en-US" altLang="zh-CN" sz="2400" dirty="0"/>
          </a:p>
          <a:p>
            <a:pPr lvl="1"/>
            <a:r>
              <a:rPr lang="en-US" altLang="zh-CN" sz="2400" dirty="0">
                <a:sym typeface="+mn-ea"/>
              </a:rPr>
              <a:t>A</a:t>
            </a:r>
            <a:r>
              <a:rPr lang="zh-CN" altLang="en-US" sz="2400" dirty="0">
                <a:sym typeface="+mn-ea"/>
              </a:rPr>
              <a:t>尝试申请信号量</a:t>
            </a:r>
            <a:r>
              <a:rPr lang="en-US" altLang="zh-CN" sz="2400" dirty="0">
                <a:sym typeface="+mn-ea"/>
              </a:rPr>
              <a:t>S</a:t>
            </a:r>
            <a:r>
              <a:rPr lang="zh-CN" altLang="en-US" sz="2400" dirty="0">
                <a:sym typeface="+mn-ea"/>
              </a:rPr>
              <a:t>，无法获取，被阻塞</a:t>
            </a:r>
            <a:endParaRPr lang="en-US" altLang="zh-CN" sz="2400" dirty="0"/>
          </a:p>
          <a:p>
            <a:pPr lvl="1"/>
            <a:r>
              <a:rPr lang="en-US" altLang="zh-CN" sz="2400" dirty="0">
                <a:solidFill>
                  <a:srgbClr val="FF0000"/>
                </a:solidFill>
                <a:sym typeface="+mn-ea"/>
              </a:rPr>
              <a:t>C</a:t>
            </a:r>
            <a:r>
              <a:rPr lang="zh-CN" altLang="en-US" sz="2400" dirty="0">
                <a:solidFill>
                  <a:srgbClr val="FF0000"/>
                </a:solidFill>
                <a:sym typeface="+mn-ea"/>
              </a:rPr>
              <a:t>优先级临时提高，高于</a:t>
            </a:r>
            <a:r>
              <a:rPr lang="en-US" altLang="zh-CN" sz="2400" dirty="0">
                <a:solidFill>
                  <a:srgbClr val="FF0000"/>
                </a:solidFill>
                <a:sym typeface="+mn-ea"/>
              </a:rPr>
              <a:t>B</a:t>
            </a:r>
            <a:r>
              <a:rPr lang="zh-CN" altLang="en-US" sz="2400" dirty="0">
                <a:solidFill>
                  <a:srgbClr val="FF0000"/>
                </a:solidFill>
                <a:sym typeface="+mn-ea"/>
              </a:rPr>
              <a:t>，优先执行</a:t>
            </a:r>
            <a:r>
              <a:rPr lang="en-US" altLang="zh-CN" sz="2400" dirty="0">
                <a:solidFill>
                  <a:srgbClr val="FF0000"/>
                </a:solidFill>
                <a:sym typeface="+mn-ea"/>
              </a:rPr>
              <a:t>C</a:t>
            </a:r>
            <a:endParaRPr lang="en-US" altLang="zh-CN" sz="2400" dirty="0">
              <a:solidFill>
                <a:srgbClr val="FF0000"/>
              </a:solidFill>
            </a:endParaRPr>
          </a:p>
          <a:p>
            <a:pPr lvl="1"/>
            <a:r>
              <a:rPr lang="en-US" altLang="zh-CN" sz="2400" dirty="0">
                <a:solidFill>
                  <a:srgbClr val="FF0000"/>
                </a:solidFill>
                <a:sym typeface="+mn-ea"/>
              </a:rPr>
              <a:t>C</a:t>
            </a:r>
            <a:r>
              <a:rPr lang="zh-CN" altLang="en-US" sz="2400" dirty="0">
                <a:solidFill>
                  <a:srgbClr val="FF0000"/>
                </a:solidFill>
                <a:sym typeface="+mn-ea"/>
              </a:rPr>
              <a:t>释放信号量</a:t>
            </a:r>
            <a:r>
              <a:rPr lang="en-US" altLang="zh-CN" sz="2400" dirty="0">
                <a:solidFill>
                  <a:srgbClr val="FF0000"/>
                </a:solidFill>
                <a:sym typeface="+mn-ea"/>
              </a:rPr>
              <a:t>S</a:t>
            </a:r>
            <a:r>
              <a:rPr lang="zh-CN" altLang="en-US" sz="2400" dirty="0">
                <a:solidFill>
                  <a:srgbClr val="FF0000"/>
                </a:solidFill>
                <a:sym typeface="+mn-ea"/>
              </a:rPr>
              <a:t>，</a:t>
            </a:r>
            <a:r>
              <a:rPr lang="en-US" altLang="zh-CN" sz="2400" dirty="0">
                <a:solidFill>
                  <a:srgbClr val="FF0000"/>
                </a:solidFill>
                <a:sym typeface="+mn-ea"/>
              </a:rPr>
              <a:t>A</a:t>
            </a:r>
            <a:r>
              <a:rPr lang="zh-CN" altLang="en-US" sz="2400" dirty="0">
                <a:solidFill>
                  <a:srgbClr val="FF0000"/>
                </a:solidFill>
                <a:sym typeface="+mn-ea"/>
              </a:rPr>
              <a:t>获得信号量</a:t>
            </a:r>
            <a:r>
              <a:rPr lang="en-US" altLang="zh-CN" sz="2400" dirty="0">
                <a:solidFill>
                  <a:srgbClr val="FF0000"/>
                </a:solidFill>
                <a:sym typeface="+mn-ea"/>
              </a:rPr>
              <a:t>S</a:t>
            </a:r>
            <a:r>
              <a:rPr lang="zh-CN" altLang="en-US" sz="2400" dirty="0">
                <a:solidFill>
                  <a:srgbClr val="FF0000"/>
                </a:solidFill>
                <a:sym typeface="+mn-ea"/>
              </a:rPr>
              <a:t>，得以执行</a:t>
            </a:r>
            <a:endParaRPr lang="en-US" altLang="zh-CN" sz="2400" dirty="0">
              <a:solidFill>
                <a:srgbClr val="FF0000"/>
              </a:solidFill>
            </a:endParaRPr>
          </a:p>
          <a:p>
            <a:pPr latinLnBrk="0">
              <a:lnSpc>
                <a:spcPct val="150000"/>
              </a:lnSpc>
              <a:spcBef>
                <a:spcPts val="0"/>
              </a:spcBef>
            </a:pPr>
            <a:r>
              <a:rPr lang="zh-CN" altLang="en-US" dirty="0">
                <a:sym typeface="+mn-ea"/>
              </a:rPr>
              <a:t>此时，高优先级任务</a:t>
            </a:r>
            <a:r>
              <a:rPr lang="en-US" altLang="zh-CN" dirty="0">
                <a:sym typeface="+mn-ea"/>
              </a:rPr>
              <a:t>A</a:t>
            </a:r>
            <a:r>
              <a:rPr lang="zh-CN" altLang="en-US" dirty="0">
                <a:sym typeface="+mn-ea"/>
              </a:rPr>
              <a:t>先于低优先级任务</a:t>
            </a:r>
            <a:r>
              <a:rPr lang="en-US" altLang="zh-CN" dirty="0">
                <a:sym typeface="+mn-ea"/>
              </a:rPr>
              <a:t>B</a:t>
            </a:r>
            <a:r>
              <a:rPr lang="zh-CN" altLang="en-US" dirty="0">
                <a:sym typeface="+mn-ea"/>
              </a:rPr>
              <a:t>执行</a:t>
            </a:r>
            <a:endParaRPr lang="en-US" altLang="zh-CN" b="1" dirty="0"/>
          </a:p>
          <a:p>
            <a:pPr latinLnBrk="0">
              <a:lnSpc>
                <a:spcPct val="150000"/>
              </a:lnSpc>
              <a:spcBef>
                <a:spcPts val="0"/>
              </a:spcBef>
            </a:pPr>
            <a:endParaRPr lang="en-US" altLang="zh-CN" b="1" dirty="0">
              <a:solidFill>
                <a:srgbClr val="FF0000"/>
              </a:solidFill>
            </a:endParaRPr>
          </a:p>
        </p:txBody>
      </p:sp>
      <p:sp>
        <p:nvSpPr>
          <p:cNvPr id="4" name="灯片编号占位符 3"/>
          <p:cNvSpPr>
            <a:spLocks noGrp="1"/>
          </p:cNvSpPr>
          <p:nvPr>
            <p:ph type="sldNum" sz="quarter" idx="10"/>
          </p:nvPr>
        </p:nvSpPr>
        <p:spPr/>
        <p:txBody>
          <a:bodyPr/>
          <a:lstStyle/>
          <a:p>
            <a:pPr>
              <a:defRPr/>
            </a:pPr>
            <a:fld id="{D6430A2C-4A69-485D-8850-699A02ED6767}" type="slidenum">
              <a:rPr lang="zh-CN" altLang="en-US"/>
            </a:fld>
            <a:endParaRPr lang="zh-CN" altLang="en-US"/>
          </a:p>
        </p:txBody>
      </p:sp>
      <p:sp>
        <p:nvSpPr>
          <p:cNvPr id="5" name="标题 4"/>
          <p:cNvSpPr>
            <a:spLocks noGrp="1"/>
          </p:cNvSpPr>
          <p:nvPr>
            <p:ph type="title"/>
          </p:nvPr>
        </p:nvSpPr>
        <p:spPr/>
        <p:txBody>
          <a:bodyPr/>
          <a:lstStyle/>
          <a:p>
            <a:r>
              <a:rPr lang="en-US" altLang="zh-CN" dirty="0"/>
              <a:t> </a:t>
            </a:r>
            <a:endParaRPr lang="zh-CN" altLang="en-US" dirty="0"/>
          </a:p>
        </p:txBody>
      </p:sp>
      <p:sp>
        <p:nvSpPr>
          <p:cNvPr id="6" name="文本框 5"/>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2667001" y="787401"/>
            <a:ext cx="7643813" cy="569913"/>
          </a:xfrm>
        </p:spPr>
        <p:txBody>
          <a:bodyPr>
            <a:normAutofit fontScale="90000"/>
          </a:bodyPr>
          <a:lstStyle/>
          <a:p>
            <a:pPr eaLnBrk="1" hangingPunct="1">
              <a:defRPr/>
            </a:pPr>
            <a:r>
              <a:rPr lang="zh-CN" altLang="en-US" sz="4800" dirty="0">
                <a:latin typeface="Times New Roman" panose="02020603050405020304" pitchFamily="18" charset="0"/>
                <a:ea typeface="楷体" panose="02010609060101010101" pitchFamily="49" charset="-122"/>
              </a:rPr>
              <a:t>互斥型信号量的数据结构</a:t>
            </a:r>
            <a:endParaRPr lang="zh-CN" altLang="en-US" sz="4800" dirty="0">
              <a:latin typeface="Times New Roman" panose="02020603050405020304" pitchFamily="18" charset="0"/>
              <a:ea typeface="楷体" panose="02010609060101010101" pitchFamily="49" charset="-122"/>
            </a:endParaRPr>
          </a:p>
        </p:txBody>
      </p:sp>
      <p:graphicFrame>
        <p:nvGraphicFramePr>
          <p:cNvPr id="4" name="内容占位符 3"/>
          <p:cNvGraphicFramePr>
            <a:graphicFrameLocks noGrp="1"/>
          </p:cNvGraphicFramePr>
          <p:nvPr>
            <p:ph idx="1"/>
          </p:nvPr>
        </p:nvGraphicFramePr>
        <p:xfrm>
          <a:off x="3683000" y="1643063"/>
          <a:ext cx="4699000" cy="4711704"/>
        </p:xfrm>
        <a:graphic>
          <a:graphicData uri="http://schemas.openxmlformats.org/drawingml/2006/table">
            <a:tbl>
              <a:tblPr firstRow="1" bandRow="1">
                <a:tableStyleId>{2D5ABB26-0587-4C30-8999-92F81FD0307C}</a:tableStyleId>
              </a:tblPr>
              <a:tblGrid>
                <a:gridCol w="587375"/>
                <a:gridCol w="587375"/>
                <a:gridCol w="587375"/>
                <a:gridCol w="587375"/>
                <a:gridCol w="587375"/>
                <a:gridCol w="587375"/>
                <a:gridCol w="587375"/>
                <a:gridCol w="587375"/>
              </a:tblGrid>
              <a:tr h="392642">
                <a:tc gridSpan="8">
                  <a:txBody>
                    <a:bodyPr/>
                    <a:lstStyle/>
                    <a:p>
                      <a:pPr algn="ctr"/>
                      <a:r>
                        <a:rPr lang="en-US" altLang="zh-CN" sz="1800" dirty="0">
                          <a:latin typeface="黑体" panose="02010609060101010101" pitchFamily="2" charset="-122"/>
                          <a:ea typeface="黑体" panose="02010609060101010101" pitchFamily="2" charset="-122"/>
                        </a:rPr>
                        <a:t>OS_EVENT_TYPE_MUTEX</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hMerge="1">
                  <a:tcPr/>
                </a:tc>
                <a:tc hMerge="1">
                  <a:tcPr/>
                </a:tc>
                <a:tc hMerge="1">
                  <a:tcPr/>
                </a:tc>
                <a:tc hMerge="1">
                  <a:tcPr/>
                </a:tc>
              </a:tr>
              <a:tr h="392642">
                <a:tc gridSpan="4">
                  <a:txBody>
                    <a:bodyPr/>
                    <a:lstStyle/>
                    <a:p>
                      <a:pPr algn="ctr"/>
                      <a:r>
                        <a:rPr lang="en-US" altLang="zh-CN" sz="1800" dirty="0" err="1">
                          <a:latin typeface="黑体" panose="02010609060101010101" pitchFamily="2" charset="-122"/>
                          <a:ea typeface="黑体" panose="02010609060101010101" pitchFamily="2" charset="-122"/>
                        </a:rPr>
                        <a:t>prio</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gridSpan="4">
                  <a:txBody>
                    <a:bodyPr/>
                    <a:lstStyle/>
                    <a:p>
                      <a:pPr algn="ctr"/>
                      <a:r>
                        <a:rPr lang="en-US" altLang="zh-CN" sz="1800" dirty="0">
                          <a:latin typeface="黑体" panose="02010609060101010101" pitchFamily="2" charset="-122"/>
                          <a:ea typeface="黑体" panose="02010609060101010101" pitchFamily="2" charset="-122"/>
                        </a:rPr>
                        <a:t>0xFF</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r>
              <a:tr h="392642">
                <a:tc gridSpan="8">
                  <a:txBody>
                    <a:bodyPr/>
                    <a:lstStyle/>
                    <a:p>
                      <a:pPr algn="ctr"/>
                      <a:r>
                        <a:rPr lang="en-US" altLang="zh-CN" sz="1800" dirty="0">
                          <a:latin typeface="黑体" panose="02010609060101010101" pitchFamily="2" charset="-122"/>
                          <a:ea typeface="黑体" panose="02010609060101010101" pitchFamily="2" charset="-122"/>
                        </a:rPr>
                        <a:t>(void*)0</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gridSpan="8">
                  <a:txBody>
                    <a:bodyPr/>
                    <a:lstStyle/>
                    <a:p>
                      <a:pPr algn="ctr"/>
                      <a:r>
                        <a:rPr lang="en-US" altLang="zh-CN" sz="1800" dirty="0">
                          <a:latin typeface="黑体" panose="02010609060101010101" pitchFamily="2" charset="-122"/>
                          <a:ea typeface="黑体" panose="02010609060101010101" pitchFamily="2" charset="-122"/>
                        </a:rPr>
                        <a:t>0x00</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r>
                        <a:rPr lang="en-US" altLang="zh-CN" sz="1800" dirty="0"/>
                        <a:t>7</a:t>
                      </a:r>
                      <a:endParaRPr lang="zh-CN" altLang="en-US" sz="1800" dirty="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6</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5</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4</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3</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2</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1</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0</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dirty="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endParaRPr lang="zh-CN" altLang="en-US" sz="180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2642">
                <a:tc>
                  <a:txBody>
                    <a:bodyPr/>
                    <a:lstStyle/>
                    <a:p>
                      <a:pPr algn="ctr"/>
                      <a:r>
                        <a:rPr lang="en-US" altLang="zh-CN" sz="1800" dirty="0"/>
                        <a:t>63</a:t>
                      </a:r>
                      <a:endParaRPr lang="zh-CN" altLang="en-US" sz="1800" dirty="0"/>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62</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61</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60</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59</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58</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57</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黑体" panose="02010609060101010101" pitchFamily="2" charset="-122"/>
                          <a:ea typeface="黑体" panose="02010609060101010101" pitchFamily="2" charset="-122"/>
                        </a:rPr>
                        <a:t>56</a:t>
                      </a:r>
                      <a:endParaRPr lang="zh-CN" altLang="en-US" sz="1800" dirty="0">
                        <a:latin typeface="黑体" panose="02010609060101010101" pitchFamily="2" charset="-122"/>
                        <a:ea typeface="黑体" panose="02010609060101010101" pitchFamily="2" charset="-122"/>
                      </a:endParaRPr>
                    </a:p>
                  </a:txBody>
                  <a:tcPr marT="45717" marB="457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8640" name="TextBox 4"/>
          <p:cNvSpPr txBox="1">
            <a:spLocks noChangeArrowheads="1"/>
          </p:cNvSpPr>
          <p:nvPr/>
        </p:nvSpPr>
        <p:spPr bwMode="auto">
          <a:xfrm>
            <a:off x="1703388" y="2000250"/>
            <a:ext cx="15351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a:latin typeface="Times New Roman" panose="02020603050405020304" pitchFamily="18" charset="0"/>
                <a:ea typeface="楷体" panose="02010609060101010101" pitchFamily="49" charset="-122"/>
              </a:rPr>
              <a:t>PIP:</a:t>
            </a:r>
            <a:r>
              <a:rPr lang="zh-CN" altLang="en-US" sz="3200">
                <a:latin typeface="Times New Roman" panose="02020603050405020304" pitchFamily="18" charset="0"/>
                <a:ea typeface="楷体" panose="02010609060101010101" pitchFamily="49" charset="-122"/>
              </a:rPr>
              <a:t>要提升的优先级</a:t>
            </a:r>
            <a:endParaRPr lang="zh-CN" altLang="en-US" sz="3200">
              <a:latin typeface="Times New Roman" panose="02020603050405020304" pitchFamily="18" charset="0"/>
              <a:ea typeface="楷体" panose="02010609060101010101" pitchFamily="49" charset="-122"/>
            </a:endParaRPr>
          </a:p>
        </p:txBody>
      </p:sp>
      <p:cxnSp>
        <p:nvCxnSpPr>
          <p:cNvPr id="108641" name="直接箭头连接符 6"/>
          <p:cNvCxnSpPr>
            <a:cxnSpLocks noChangeShapeType="1"/>
            <a:stCxn id="108640" idx="3"/>
          </p:cNvCxnSpPr>
          <p:nvPr/>
        </p:nvCxnSpPr>
        <p:spPr bwMode="auto">
          <a:xfrm flipV="1">
            <a:off x="3238500" y="2286001"/>
            <a:ext cx="1214438" cy="498475"/>
          </a:xfrm>
          <a:prstGeom prst="straightConnector1">
            <a:avLst/>
          </a:prstGeom>
          <a:noFill/>
          <a:ln w="38100" algn="ctr">
            <a:solidFill>
              <a:srgbClr val="FF0000"/>
            </a:solidFill>
            <a:round/>
            <a:tailEnd type="arrow" w="med" len="med"/>
          </a:ln>
          <a:extLst>
            <a:ext uri="{909E8E84-426E-40DD-AFC4-6F175D3DCCD1}">
              <a14:hiddenFill xmlns:a14="http://schemas.microsoft.com/office/drawing/2010/main">
                <a:noFill/>
              </a14:hiddenFill>
            </a:ext>
          </a:extLst>
        </p:spPr>
      </p:cxnSp>
      <p:sp>
        <p:nvSpPr>
          <p:cNvPr id="108642" name="TextBox 7"/>
          <p:cNvSpPr txBox="1">
            <a:spLocks noChangeArrowheads="1"/>
          </p:cNvSpPr>
          <p:nvPr/>
        </p:nvSpPr>
        <p:spPr bwMode="auto">
          <a:xfrm>
            <a:off x="8812214" y="1665288"/>
            <a:ext cx="17478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dirty="0">
                <a:latin typeface="Times New Roman" panose="02020603050405020304" pitchFamily="18" charset="0"/>
                <a:ea typeface="楷体" panose="02010609060101010101" pitchFamily="49" charset="-122"/>
              </a:rPr>
              <a:t>没有任务使用时，为</a:t>
            </a:r>
            <a:r>
              <a:rPr lang="en-US" altLang="zh-CN" sz="1800" dirty="0">
                <a:latin typeface="Times New Roman" panose="02020603050405020304" pitchFamily="18" charset="0"/>
                <a:ea typeface="楷体" panose="02010609060101010101" pitchFamily="49" charset="-122"/>
              </a:rPr>
              <a:t>FF</a:t>
            </a:r>
            <a:r>
              <a:rPr lang="zh-CN" altLang="en-US" sz="1800" dirty="0">
                <a:latin typeface="Times New Roman" panose="02020603050405020304" pitchFamily="18" charset="0"/>
                <a:ea typeface="楷体" panose="02010609060101010101" pitchFamily="49" charset="-122"/>
              </a:rPr>
              <a:t>，</a:t>
            </a:r>
            <a:r>
              <a:rPr lang="zh-CN" altLang="en-US" sz="1800" dirty="0">
                <a:solidFill>
                  <a:srgbClr val="FF0000"/>
                </a:solidFill>
                <a:latin typeface="Times New Roman" panose="02020603050405020304" pitchFamily="18" charset="0"/>
                <a:ea typeface="楷体" panose="02010609060101010101" pitchFamily="49" charset="-122"/>
              </a:rPr>
              <a:t>否则为占用该互斥型信号量的优先级</a:t>
            </a:r>
            <a:endParaRPr lang="zh-CN" altLang="en-US" sz="1800" dirty="0">
              <a:solidFill>
                <a:srgbClr val="FF0000"/>
              </a:solidFill>
              <a:latin typeface="Times New Roman" panose="02020603050405020304" pitchFamily="18" charset="0"/>
              <a:ea typeface="楷体" panose="02010609060101010101" pitchFamily="49" charset="-122"/>
            </a:endParaRPr>
          </a:p>
        </p:txBody>
      </p:sp>
      <p:cxnSp>
        <p:nvCxnSpPr>
          <p:cNvPr id="108643" name="直接箭头连接符 9"/>
          <p:cNvCxnSpPr>
            <a:cxnSpLocks noChangeShapeType="1"/>
          </p:cNvCxnSpPr>
          <p:nvPr/>
        </p:nvCxnSpPr>
        <p:spPr bwMode="auto">
          <a:xfrm rot="10800000">
            <a:off x="7596188" y="2286000"/>
            <a:ext cx="1143000" cy="1588"/>
          </a:xfrm>
          <a:prstGeom prst="straightConnector1">
            <a:avLst/>
          </a:prstGeom>
          <a:noFill/>
          <a:ln w="38100" algn="ctr">
            <a:solidFill>
              <a:srgbClr val="FF0000"/>
            </a:solidFill>
            <a:round/>
            <a:tailEnd type="arrow" w="med" len="med"/>
          </a:ln>
          <a:extLst>
            <a:ext uri="{909E8E84-426E-40DD-AFC4-6F175D3DCCD1}">
              <a14:hiddenFill xmlns:a14="http://schemas.microsoft.com/office/drawing/2010/main">
                <a:noFill/>
              </a14:hiddenFill>
            </a:ext>
          </a:extLst>
        </p:spPr>
      </p:cxnSp>
      <p:sp>
        <p:nvSpPr>
          <p:cNvPr id="108644" name="TextBox 10"/>
          <p:cNvSpPr txBox="1">
            <a:spLocks noChangeArrowheads="1"/>
          </p:cNvSpPr>
          <p:nvPr/>
        </p:nvSpPr>
        <p:spPr bwMode="auto">
          <a:xfrm>
            <a:off x="8687753" y="4004628"/>
            <a:ext cx="19288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sz="1800">
                <a:latin typeface="Times New Roman" panose="02020603050405020304" pitchFamily="18" charset="0"/>
                <a:ea typeface="楷体" panose="02010609060101010101" pitchFamily="49" charset="-122"/>
              </a:rPr>
              <a:t>暂时不使用，只有当事件类型是消息队列</a:t>
            </a:r>
            <a:r>
              <a:rPr lang="en-US" altLang="zh-CN" sz="1800">
                <a:latin typeface="Times New Roman" panose="02020603050405020304" pitchFamily="18" charset="0"/>
                <a:ea typeface="楷体" panose="02010609060101010101" pitchFamily="49" charset="-122"/>
              </a:rPr>
              <a:t>/</a:t>
            </a:r>
            <a:r>
              <a:rPr lang="zh-CN" altLang="en-US" sz="1800">
                <a:latin typeface="Times New Roman" panose="02020603050405020304" pitchFamily="18" charset="0"/>
                <a:ea typeface="楷体" panose="02010609060101010101" pitchFamily="49" charset="-122"/>
              </a:rPr>
              <a:t>消息邮箱时才使用</a:t>
            </a:r>
            <a:endParaRPr lang="zh-CN" altLang="en-US" sz="1800">
              <a:solidFill>
                <a:srgbClr val="FF0000"/>
              </a:solidFill>
              <a:latin typeface="Times New Roman" panose="02020603050405020304" pitchFamily="18" charset="0"/>
              <a:ea typeface="楷体" panose="02010609060101010101" pitchFamily="49" charset="-122"/>
            </a:endParaRPr>
          </a:p>
        </p:txBody>
      </p:sp>
      <p:cxnSp>
        <p:nvCxnSpPr>
          <p:cNvPr id="108645" name="直接箭头连接符 12"/>
          <p:cNvCxnSpPr>
            <a:cxnSpLocks noChangeShapeType="1"/>
          </p:cNvCxnSpPr>
          <p:nvPr/>
        </p:nvCxnSpPr>
        <p:spPr bwMode="auto">
          <a:xfrm rot="10800000">
            <a:off x="6816091" y="2564449"/>
            <a:ext cx="1928813" cy="1595437"/>
          </a:xfrm>
          <a:prstGeom prst="straightConnector1">
            <a:avLst/>
          </a:prstGeom>
          <a:noFill/>
          <a:ln w="38100" algn="ctr">
            <a:solidFill>
              <a:srgbClr val="FF0000"/>
            </a:solidFill>
            <a:rou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02DFD93-0CD8-41F7-80BC-228FA5EB521C}" type="slidenum">
              <a:rPr lang="zh-CN" altLang="en-US" sz="1400">
                <a:solidFill>
                  <a:srgbClr val="FF3300"/>
                </a:solidFill>
                <a:latin typeface="Times New Roman" panose="02020603050405020304" pitchFamily="18" charset="0"/>
                <a:ea typeface="楷体" panose="02010609060101010101" pitchFamily="49" charset="-122"/>
              </a:rPr>
            </a:fld>
            <a:endParaRPr lang="zh-CN" altLang="en-US" sz="1400">
              <a:solidFill>
                <a:srgbClr val="FF3300"/>
              </a:solidFill>
              <a:latin typeface="Times New Roman" panose="02020603050405020304" pitchFamily="18" charset="0"/>
              <a:ea typeface="楷体" panose="02010609060101010101" pitchFamily="49" charset="-122"/>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noChangeArrowheads="1"/>
          </p:cNvSpPr>
          <p:nvPr>
            <p:ph type="title"/>
          </p:nvPr>
        </p:nvSpPr>
        <p:spPr>
          <a:xfrm>
            <a:off x="119336" y="946944"/>
            <a:ext cx="7772400" cy="566737"/>
          </a:xfrm>
        </p:spPr>
        <p:txBody>
          <a:bodyPr/>
          <a:lstStyle/>
          <a:p>
            <a:pPr eaLnBrk="1" hangingPunct="1"/>
            <a:r>
              <a:rPr lang="zh-CN" altLang="en-US" sz="2400" b="0" kern="1200" dirty="0">
                <a:solidFill>
                  <a:schemeClr val="tx1"/>
                </a:solidFill>
                <a:latin typeface="Times New Roman" panose="02020603050405020304" pitchFamily="18" charset="0"/>
                <a:ea typeface="+mn-ea"/>
                <a:cs typeface="Times New Roman" panose="02020603050405020304" pitchFamily="18" charset="0"/>
              </a:rPr>
              <a:t>信号量、互斥型信号量的比较</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109571" name="内容占位符 2"/>
          <p:cNvSpPr>
            <a:spLocks noGrp="1" noChangeArrowheads="1"/>
          </p:cNvSpPr>
          <p:nvPr>
            <p:ph idx="1"/>
          </p:nvPr>
        </p:nvSpPr>
        <p:spPr>
          <a:xfrm>
            <a:off x="263352" y="1687513"/>
            <a:ext cx="11665296" cy="4667250"/>
          </a:xfrm>
        </p:spPr>
        <p:txBody>
          <a:bodyPr/>
          <a:lstStyle/>
          <a:p>
            <a:pPr eaLnBrk="1" hangingPunct="1">
              <a:lnSpc>
                <a:spcPct val="120000"/>
              </a:lnSpc>
            </a:pPr>
            <a:r>
              <a:rPr lang="zh-CN" altLang="en-US" b="0" dirty="0">
                <a:latin typeface="Times New Roman" panose="02020603050405020304" pitchFamily="18" charset="0"/>
                <a:ea typeface="楷体" panose="02010609060101010101" pitchFamily="49" charset="-122"/>
              </a:rPr>
              <a:t>信号量和互斥型信号量的比较：</a:t>
            </a:r>
            <a:endParaRPr lang="en-US" altLang="zh-CN" b="0" dirty="0">
              <a:latin typeface="Times New Roman" panose="02020603050405020304" pitchFamily="18" charset="0"/>
              <a:ea typeface="楷体" panose="02010609060101010101" pitchFamily="49" charset="-122"/>
            </a:endParaRPr>
          </a:p>
          <a:p>
            <a:pPr eaLnBrk="1" hangingPunct="1">
              <a:lnSpc>
                <a:spcPct val="120000"/>
              </a:lnSpc>
            </a:pPr>
            <a:r>
              <a:rPr lang="en-US" altLang="zh-CN" b="0" dirty="0">
                <a:latin typeface="Times New Roman" panose="02020603050405020304" pitchFamily="18" charset="0"/>
                <a:ea typeface="楷体" panose="02010609060101010101" pitchFamily="49" charset="-122"/>
              </a:rPr>
              <a:t>1</a:t>
            </a:r>
            <a:r>
              <a:rPr lang="zh-CN" altLang="en-US" b="0" dirty="0">
                <a:latin typeface="Times New Roman" panose="02020603050405020304" pitchFamily="18" charset="0"/>
                <a:ea typeface="楷体" panose="02010609060101010101" pitchFamily="49" charset="-122"/>
              </a:rPr>
              <a:t>、互斥型信号量是一种特殊的信号量</a:t>
            </a:r>
            <a:endParaRPr lang="en-US" altLang="zh-CN" b="0" dirty="0">
              <a:latin typeface="Times New Roman" panose="02020603050405020304" pitchFamily="18" charset="0"/>
              <a:ea typeface="楷体" panose="02010609060101010101" pitchFamily="49" charset="-122"/>
            </a:endParaRPr>
          </a:p>
          <a:p>
            <a:pPr eaLnBrk="1" hangingPunct="1">
              <a:lnSpc>
                <a:spcPct val="120000"/>
              </a:lnSpc>
            </a:pPr>
            <a:r>
              <a:rPr lang="en-US" altLang="zh-CN" b="0" dirty="0">
                <a:latin typeface="Times New Roman" panose="02020603050405020304" pitchFamily="18" charset="0"/>
                <a:ea typeface="楷体" panose="02010609060101010101" pitchFamily="49" charset="-122"/>
              </a:rPr>
              <a:t>2</a:t>
            </a:r>
            <a:r>
              <a:rPr lang="zh-CN" altLang="en-US" b="0" dirty="0">
                <a:latin typeface="Times New Roman" panose="02020603050405020304" pitchFamily="18" charset="0"/>
                <a:ea typeface="楷体" panose="02010609060101010101" pitchFamily="49" charset="-122"/>
              </a:rPr>
              <a:t>、信号量的结构中，有两部分组成：一个</a:t>
            </a:r>
            <a:r>
              <a:rPr lang="en-US" altLang="zh-CN" b="0" dirty="0">
                <a:latin typeface="Times New Roman" panose="02020603050405020304" pitchFamily="18" charset="0"/>
                <a:ea typeface="楷体" panose="02010609060101010101" pitchFamily="49" charset="-122"/>
              </a:rPr>
              <a:t>16</a:t>
            </a:r>
            <a:r>
              <a:rPr lang="zh-CN" altLang="en-US" b="0" dirty="0">
                <a:latin typeface="Times New Roman" panose="02020603050405020304" pitchFamily="18" charset="0"/>
                <a:ea typeface="楷体" panose="02010609060101010101" pitchFamily="49" charset="-122"/>
              </a:rPr>
              <a:t>位的数字，一个等待该信号量的任务列表；而从互斥型信号量的结构中看出：</a:t>
            </a:r>
            <a:r>
              <a:rPr lang="zh-CN" altLang="en-US" b="0" dirty="0">
                <a:solidFill>
                  <a:srgbClr val="FF0000"/>
                </a:solidFill>
                <a:latin typeface="Times New Roman" panose="02020603050405020304" pitchFamily="18" charset="0"/>
                <a:ea typeface="楷体" panose="02010609060101010101" pitchFamily="49" charset="-122"/>
              </a:rPr>
              <a:t>互斥型信号量有等待列表，还有占用标识</a:t>
            </a:r>
            <a:endParaRPr lang="en-US" altLang="zh-CN" b="0" dirty="0">
              <a:latin typeface="Times New Roman" panose="02020603050405020304" pitchFamily="18" charset="0"/>
              <a:ea typeface="楷体" panose="02010609060101010101" pitchFamily="49" charset="-122"/>
            </a:endParaRPr>
          </a:p>
          <a:p>
            <a:pPr eaLnBrk="1" hangingPunct="1">
              <a:lnSpc>
                <a:spcPct val="120000"/>
              </a:lnSpc>
            </a:pPr>
            <a:r>
              <a:rPr lang="en-US" altLang="zh-CN" b="0" dirty="0">
                <a:latin typeface="Times New Roman" panose="02020603050405020304" pitchFamily="18" charset="0"/>
                <a:ea typeface="楷体" panose="02010609060101010101" pitchFamily="49" charset="-122"/>
              </a:rPr>
              <a:t>3</a:t>
            </a:r>
            <a:r>
              <a:rPr lang="zh-CN" altLang="en-US" b="0" dirty="0">
                <a:latin typeface="Times New Roman" panose="02020603050405020304" pitchFamily="18" charset="0"/>
                <a:ea typeface="楷体" panose="02010609060101010101" pitchFamily="49" charset="-122"/>
              </a:rPr>
              <a:t>、等待（申请）时：信号量申请时，将计数值减一，如果不能得到，则加入等待列表中，任务进入睡眠状态；互斥型则不同，如果申请成功，则直接使用，</a:t>
            </a:r>
            <a:r>
              <a:rPr lang="zh-CN" altLang="en-US" b="0" dirty="0">
                <a:solidFill>
                  <a:srgbClr val="FF0000"/>
                </a:solidFill>
                <a:latin typeface="Times New Roman" panose="02020603050405020304" pitchFamily="18" charset="0"/>
                <a:ea typeface="楷体" panose="02010609060101010101" pitchFamily="49" charset="-122"/>
              </a:rPr>
              <a:t>否则将正在使用该信号量的任务优先级提高，让这个任务尽快结束</a:t>
            </a:r>
            <a:r>
              <a:rPr lang="zh-CN" altLang="en-US" b="0" dirty="0">
                <a:latin typeface="Times New Roman" panose="02020603050405020304" pitchFamily="18" charset="0"/>
                <a:ea typeface="楷体" panose="02010609060101010101" pitchFamily="49" charset="-122"/>
              </a:rPr>
              <a:t>，同时等待任务也进入睡眠状态。（见</a:t>
            </a:r>
            <a:r>
              <a:rPr lang="en-US" altLang="zh-CN" b="0" dirty="0" err="1">
                <a:latin typeface="Times New Roman" panose="02020603050405020304" pitchFamily="18" charset="0"/>
                <a:ea typeface="楷体" panose="02010609060101010101" pitchFamily="49" charset="-122"/>
              </a:rPr>
              <a:t>OSMutexPend</a:t>
            </a:r>
            <a:r>
              <a:rPr lang="zh-CN" altLang="en-US" b="0" dirty="0">
                <a:latin typeface="Times New Roman" panose="02020603050405020304" pitchFamily="18" charset="0"/>
                <a:ea typeface="楷体" panose="02010609060101010101" pitchFamily="49" charset="-122"/>
              </a:rPr>
              <a:t>函数）</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78BC9CB7-89C3-437F-A48E-F206D7BE6468}"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0" name="Text Box 6"/>
          <p:cNvSpPr txBox="1">
            <a:spLocks noChangeArrowheads="1"/>
          </p:cNvSpPr>
          <p:nvPr/>
        </p:nvSpPr>
        <p:spPr bwMode="auto">
          <a:xfrm>
            <a:off x="407368" y="1052513"/>
            <a:ext cx="10801200" cy="1216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5000"/>
              </a:spcBef>
              <a:buClrTx/>
              <a:buSzPct val="125000"/>
              <a:buFontTx/>
              <a:buBlip>
                <a:blip r:embed="rId1"/>
              </a:buBlip>
            </a:pPr>
            <a:r>
              <a:rPr lang="zh-CN" altLang="en-US" b="0" dirty="0"/>
              <a:t>每一个任务都有其优先级，任务越重要，赋予的优先级越高。  </a:t>
            </a:r>
            <a:endParaRPr lang="zh-CN" altLang="en-US" b="0" dirty="0">
              <a:cs typeface="Times New Roman" panose="02020603050405020304" pitchFamily="18" charset="0"/>
            </a:endParaRPr>
          </a:p>
          <a:p>
            <a:pPr eaLnBrk="1" hangingPunct="1">
              <a:lnSpc>
                <a:spcPct val="135000"/>
              </a:lnSpc>
              <a:spcBef>
                <a:spcPct val="45000"/>
              </a:spcBef>
              <a:buClrTx/>
              <a:buSzPct val="125000"/>
              <a:buFontTx/>
              <a:buBlip>
                <a:blip r:embed="rId1"/>
              </a:buBlip>
            </a:pPr>
            <a:r>
              <a:rPr lang="zh-CN" altLang="en-US" b="0" dirty="0"/>
              <a:t>一般的，每一个任务都是一个无限的循环，可以处在以下五种状态之一： </a:t>
            </a:r>
            <a:endParaRPr lang="zh-CN" altLang="en-US" b="0" dirty="0"/>
          </a:p>
        </p:txBody>
      </p:sp>
      <p:sp>
        <p:nvSpPr>
          <p:cNvPr id="804871" name="Text Box 7"/>
          <p:cNvSpPr txBox="1">
            <a:spLocks noChangeArrowheads="1"/>
          </p:cNvSpPr>
          <p:nvPr/>
        </p:nvSpPr>
        <p:spPr bwMode="auto">
          <a:xfrm>
            <a:off x="2567608" y="2564904"/>
            <a:ext cx="5148262"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5000"/>
              </a:spcBef>
              <a:buClr>
                <a:srgbClr val="CCFF66"/>
              </a:buClr>
              <a:buSzPct val="80000"/>
              <a:buFont typeface="Wingdings" panose="05000000000000000000" pitchFamily="2" charset="2"/>
              <a:buChar char="u"/>
            </a:pPr>
            <a:r>
              <a:rPr kumimoji="1" lang="en-US" altLang="zh-CN" b="0" dirty="0"/>
              <a:t> </a:t>
            </a:r>
            <a:r>
              <a:rPr kumimoji="1" lang="zh-CN" altLang="en-US" b="0" dirty="0"/>
              <a:t>休眠态（</a:t>
            </a:r>
            <a:r>
              <a:rPr kumimoji="1" lang="en-US" altLang="zh-CN" b="0" dirty="0"/>
              <a:t>Dormant</a:t>
            </a:r>
            <a:r>
              <a:rPr kumimoji="1" lang="zh-CN" altLang="en-US" b="0" dirty="0"/>
              <a:t>） </a:t>
            </a:r>
            <a:endParaRPr kumimoji="1" lang="zh-CN" altLang="en-US" b="0" dirty="0"/>
          </a:p>
          <a:p>
            <a:pPr eaLnBrk="1" hangingPunct="1">
              <a:lnSpc>
                <a:spcPct val="110000"/>
              </a:lnSpc>
              <a:spcBef>
                <a:spcPct val="35000"/>
              </a:spcBef>
              <a:buClr>
                <a:srgbClr val="CCFF66"/>
              </a:buClr>
              <a:buSzPct val="80000"/>
              <a:buFont typeface="Wingdings" panose="05000000000000000000" pitchFamily="2" charset="2"/>
              <a:buChar char="u"/>
            </a:pPr>
            <a:r>
              <a:rPr kumimoji="1" lang="zh-CN" altLang="en-US" b="0" dirty="0"/>
              <a:t> 就绪态（</a:t>
            </a:r>
            <a:r>
              <a:rPr kumimoji="1" lang="en-US" altLang="zh-CN" b="0" dirty="0"/>
              <a:t>Ready</a:t>
            </a:r>
            <a:r>
              <a:rPr kumimoji="1" lang="zh-CN" altLang="en-US" b="0" dirty="0"/>
              <a:t>） </a:t>
            </a:r>
            <a:endParaRPr kumimoji="1" lang="zh-CN" altLang="en-US" b="0" dirty="0"/>
          </a:p>
          <a:p>
            <a:pPr eaLnBrk="1" hangingPunct="1">
              <a:lnSpc>
                <a:spcPct val="110000"/>
              </a:lnSpc>
              <a:spcBef>
                <a:spcPct val="35000"/>
              </a:spcBef>
              <a:buClr>
                <a:srgbClr val="CCFF66"/>
              </a:buClr>
              <a:buSzPct val="80000"/>
              <a:buFont typeface="Wingdings" panose="05000000000000000000" pitchFamily="2" charset="2"/>
              <a:buChar char="u"/>
            </a:pPr>
            <a:r>
              <a:rPr kumimoji="1" lang="zh-CN" altLang="en-US" b="0" dirty="0"/>
              <a:t> 运行态（</a:t>
            </a:r>
            <a:r>
              <a:rPr kumimoji="1" lang="en-US" altLang="zh-CN" b="0" dirty="0"/>
              <a:t>Running</a:t>
            </a:r>
            <a:r>
              <a:rPr kumimoji="1" lang="zh-CN" altLang="en-US" b="0" dirty="0"/>
              <a:t>） </a:t>
            </a:r>
            <a:endParaRPr kumimoji="1" lang="zh-CN" altLang="en-US" b="0" dirty="0"/>
          </a:p>
          <a:p>
            <a:pPr eaLnBrk="1" hangingPunct="1">
              <a:lnSpc>
                <a:spcPct val="110000"/>
              </a:lnSpc>
              <a:spcBef>
                <a:spcPct val="35000"/>
              </a:spcBef>
              <a:buClr>
                <a:srgbClr val="CCFF66"/>
              </a:buClr>
              <a:buSzPct val="80000"/>
              <a:buFont typeface="Wingdings" panose="05000000000000000000" pitchFamily="2" charset="2"/>
              <a:buChar char="u"/>
            </a:pPr>
            <a:r>
              <a:rPr kumimoji="1" lang="zh-CN" altLang="en-US" b="0" dirty="0"/>
              <a:t> 挂起态（</a:t>
            </a:r>
            <a:r>
              <a:rPr kumimoji="1" lang="en-US" altLang="zh-CN" b="0" dirty="0"/>
              <a:t>Pending</a:t>
            </a:r>
            <a:r>
              <a:rPr kumimoji="1" lang="zh-CN" altLang="en-US" b="0" dirty="0"/>
              <a:t>） </a:t>
            </a:r>
            <a:endParaRPr kumimoji="1" lang="zh-CN" altLang="en-US" b="0" dirty="0"/>
          </a:p>
          <a:p>
            <a:pPr eaLnBrk="1" hangingPunct="1">
              <a:lnSpc>
                <a:spcPct val="110000"/>
              </a:lnSpc>
              <a:spcBef>
                <a:spcPct val="35000"/>
              </a:spcBef>
              <a:buClr>
                <a:srgbClr val="CCFF66"/>
              </a:buClr>
              <a:buSzPct val="80000"/>
              <a:buFont typeface="Wingdings" panose="05000000000000000000" pitchFamily="2" charset="2"/>
              <a:buChar char="u"/>
            </a:pPr>
            <a:r>
              <a:rPr kumimoji="1" lang="zh-CN" altLang="en-US" b="0" dirty="0"/>
              <a:t> 被中断态（</a:t>
            </a:r>
            <a:r>
              <a:rPr kumimoji="1" lang="en-US" altLang="zh-CN" b="0" dirty="0"/>
              <a:t>Interrupt</a:t>
            </a:r>
            <a:r>
              <a:rPr kumimoji="1" lang="zh-CN" altLang="en-US" b="0" dirty="0"/>
              <a:t>） </a:t>
            </a:r>
            <a:endParaRPr kumimoji="1" lang="zh-CN" altLang="en-US" b="0" dirty="0"/>
          </a:p>
        </p:txBody>
      </p:sp>
      <p:sp>
        <p:nvSpPr>
          <p:cNvPr id="2560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26C81D4-5F99-48E7-88CF-EF7813F5D503}"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04870">
                                            <p:txEl>
                                              <p:pRg st="0" end="0"/>
                                            </p:txEl>
                                          </p:spTgt>
                                        </p:tgtEl>
                                        <p:attrNameLst>
                                          <p:attrName>style.visibility</p:attrName>
                                        </p:attrNameLst>
                                      </p:cBhvr>
                                      <p:to>
                                        <p:strVal val="visible"/>
                                      </p:to>
                                    </p:set>
                                    <p:animEffect transition="in" filter="slide(fromBottom)">
                                      <p:cBhvr>
                                        <p:cTn id="7" dur="500"/>
                                        <p:tgtEl>
                                          <p:spTgt spid="8048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04870">
                                            <p:txEl>
                                              <p:pRg st="1" end="1"/>
                                            </p:txEl>
                                          </p:spTgt>
                                        </p:tgtEl>
                                        <p:attrNameLst>
                                          <p:attrName>style.visibility</p:attrName>
                                        </p:attrNameLst>
                                      </p:cBhvr>
                                      <p:to>
                                        <p:strVal val="visible"/>
                                      </p:to>
                                    </p:set>
                                    <p:animEffect transition="in" filter="slide(fromBottom)">
                                      <p:cBhvr>
                                        <p:cTn id="12" dur="500"/>
                                        <p:tgtEl>
                                          <p:spTgt spid="8048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04871"/>
                                        </p:tgtEl>
                                        <p:attrNameLst>
                                          <p:attrName>style.visibility</p:attrName>
                                        </p:attrNameLst>
                                      </p:cBhvr>
                                      <p:to>
                                        <p:strVal val="visible"/>
                                      </p:to>
                                    </p:set>
                                    <p:animEffect transition="in" filter="randombar(horizontal)">
                                      <p:cBhvr>
                                        <p:cTn id="17" dur="500"/>
                                        <p:tgtEl>
                                          <p:spTgt spid="80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91344" y="646608"/>
            <a:ext cx="7772400" cy="527050"/>
          </a:xfrm>
        </p:spPr>
        <p:txBody>
          <a:bodyPr>
            <a:normAutofit/>
          </a:bodyPr>
          <a:lstStyle/>
          <a:p>
            <a:pPr eaLnBrk="1" hangingPunct="1">
              <a:defRPr/>
            </a:pPr>
            <a:r>
              <a:rPr lang="zh-CN" altLang="en-US" sz="2400" b="0" dirty="0">
                <a:latin typeface="+mn-ea"/>
                <a:ea typeface="+mn-ea"/>
              </a:rPr>
              <a:t>创建一个互斥型信号量</a:t>
            </a:r>
            <a:r>
              <a:rPr lang="en-US" altLang="zh-CN" sz="2400" b="0" dirty="0">
                <a:latin typeface="+mn-ea"/>
                <a:ea typeface="+mn-ea"/>
              </a:rPr>
              <a:t>:</a:t>
            </a:r>
            <a:endParaRPr lang="zh-CN" altLang="en-US" sz="2400" b="0" dirty="0">
              <a:latin typeface="+mn-ea"/>
              <a:ea typeface="+mn-ea"/>
            </a:endParaRPr>
          </a:p>
        </p:txBody>
      </p:sp>
      <p:sp>
        <p:nvSpPr>
          <p:cNvPr id="110595" name="内容占位符 2"/>
          <p:cNvSpPr>
            <a:spLocks noGrp="1" noChangeArrowheads="1"/>
          </p:cNvSpPr>
          <p:nvPr>
            <p:ph idx="1"/>
          </p:nvPr>
        </p:nvSpPr>
        <p:spPr>
          <a:xfrm>
            <a:off x="263352" y="1196752"/>
            <a:ext cx="11377263" cy="5328592"/>
          </a:xfrm>
        </p:spPr>
        <p:txBody>
          <a:bodyPr>
            <a:normAutofit fontScale="92500" lnSpcReduction="10000"/>
          </a:bodyPr>
          <a:lstStyle/>
          <a:p>
            <a:pPr eaLnBrk="1" hangingPunct="1">
              <a:lnSpc>
                <a:spcPct val="160000"/>
              </a:lnSpc>
            </a:pPr>
            <a:r>
              <a:rPr lang="zh-CN" altLang="en-US" sz="2200" dirty="0">
                <a:latin typeface="Times New Roman" panose="02020603050405020304" pitchFamily="18" charset="0"/>
                <a:ea typeface="楷体" panose="02010609060101010101" pitchFamily="49" charset="-122"/>
              </a:rPr>
              <a:t>函数名称：</a:t>
            </a:r>
            <a:r>
              <a:rPr lang="en-US" altLang="zh-CN" sz="2200" dirty="0" err="1">
                <a:latin typeface="Times New Roman" panose="02020603050405020304" pitchFamily="18" charset="0"/>
                <a:ea typeface="楷体" panose="02010609060101010101" pitchFamily="49" charset="-122"/>
              </a:rPr>
              <a:t>OSMutexCreate</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r>
              <a:rPr lang="zh-CN" altLang="en-US" sz="2200" dirty="0">
                <a:latin typeface="Times New Roman" panose="02020603050405020304" pitchFamily="18" charset="0"/>
                <a:ea typeface="楷体" panose="02010609060101010101" pitchFamily="49" charset="-122"/>
              </a:rPr>
              <a:t>参数名称及意义：一个</a:t>
            </a:r>
            <a:r>
              <a:rPr lang="en-US" altLang="zh-CN" sz="2200" dirty="0">
                <a:latin typeface="Times New Roman" panose="02020603050405020304" pitchFamily="18" charset="0"/>
                <a:ea typeface="楷体" panose="02010609060101010101" pitchFamily="49" charset="-122"/>
              </a:rPr>
              <a:t>8</a:t>
            </a:r>
            <a:r>
              <a:rPr lang="zh-CN" altLang="en-US" sz="2200" dirty="0">
                <a:latin typeface="Times New Roman" panose="02020603050405020304" pitchFamily="18" charset="0"/>
                <a:ea typeface="楷体" panose="02010609060101010101" pitchFamily="49" charset="-122"/>
              </a:rPr>
              <a:t>位的无符号数，一个出错信息。</a:t>
            </a:r>
            <a:endParaRPr lang="en-US" altLang="zh-CN" sz="2200" dirty="0">
              <a:latin typeface="Times New Roman" panose="02020603050405020304" pitchFamily="18" charset="0"/>
              <a:ea typeface="楷体" panose="02010609060101010101" pitchFamily="49" charset="-122"/>
            </a:endParaRPr>
          </a:p>
          <a:p>
            <a:pPr lvl="1" eaLnBrk="1" hangingPunct="1">
              <a:lnSpc>
                <a:spcPct val="160000"/>
              </a:lnSpc>
            </a:pPr>
            <a:r>
              <a:rPr lang="en-US" altLang="zh-CN" sz="2200" dirty="0">
                <a:latin typeface="Times New Roman" panose="02020603050405020304" pitchFamily="18" charset="0"/>
                <a:ea typeface="楷体" panose="02010609060101010101" pitchFamily="49" charset="-122"/>
              </a:rPr>
              <a:t>8</a:t>
            </a:r>
            <a:r>
              <a:rPr lang="zh-CN" altLang="en-US" sz="2200" dirty="0">
                <a:latin typeface="Times New Roman" panose="02020603050405020304" pitchFamily="18" charset="0"/>
                <a:ea typeface="楷体" panose="02010609060101010101" pitchFamily="49" charset="-122"/>
              </a:rPr>
              <a:t>位的无符号数：要提升的优先级，设置要合理：略高于所有要使用该互斥型信号量的任务优先级。</a:t>
            </a:r>
            <a:endParaRPr lang="en-US" altLang="zh-CN" sz="2200" dirty="0">
              <a:latin typeface="Times New Roman" panose="02020603050405020304" pitchFamily="18" charset="0"/>
              <a:ea typeface="楷体" panose="02010609060101010101" pitchFamily="49" charset="-122"/>
            </a:endParaRPr>
          </a:p>
          <a:p>
            <a:pPr lvl="1" eaLnBrk="1" hangingPunct="1">
              <a:lnSpc>
                <a:spcPct val="160000"/>
              </a:lnSpc>
            </a:pPr>
            <a:r>
              <a:rPr lang="zh-CN" altLang="en-US" sz="2200" dirty="0">
                <a:latin typeface="Times New Roman" panose="02020603050405020304" pitchFamily="18" charset="0"/>
                <a:ea typeface="楷体" panose="02010609060101010101" pitchFamily="49" charset="-122"/>
              </a:rPr>
              <a:t>出错信息：前面章节中的出错信息主要是为了增强鲁棒性，这里主要是确定创建是否成功（尤其是</a:t>
            </a:r>
            <a:r>
              <a:rPr lang="en-US" altLang="zh-CN" sz="2200" dirty="0">
                <a:latin typeface="Times New Roman" panose="02020603050405020304" pitchFamily="18" charset="0"/>
                <a:ea typeface="楷体" panose="02010609060101010101" pitchFamily="49" charset="-122"/>
              </a:rPr>
              <a:t>PIP</a:t>
            </a:r>
            <a:r>
              <a:rPr lang="zh-CN" altLang="en-US" sz="2200" dirty="0">
                <a:latin typeface="Times New Roman" panose="02020603050405020304" pitchFamily="18" charset="0"/>
                <a:ea typeface="楷体" panose="02010609060101010101" pitchFamily="49" charset="-122"/>
              </a:rPr>
              <a:t>设置是否合法）</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r>
              <a:rPr lang="zh-CN" altLang="en-US" sz="2200" dirty="0">
                <a:latin typeface="Times New Roman" panose="02020603050405020304" pitchFamily="18" charset="0"/>
                <a:ea typeface="楷体" panose="02010609060101010101" pitchFamily="49" charset="-122"/>
              </a:rPr>
              <a:t>创建过程：</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r>
              <a:rPr lang="en-US" altLang="zh-CN" sz="2200" dirty="0">
                <a:latin typeface="Times New Roman" panose="02020603050405020304" pitchFamily="18" charset="0"/>
                <a:ea typeface="楷体" panose="02010609060101010101" pitchFamily="49" charset="-122"/>
              </a:rPr>
              <a:t>1</a:t>
            </a:r>
            <a:r>
              <a:rPr lang="zh-CN" altLang="en-US" sz="2200" dirty="0">
                <a:latin typeface="Times New Roman" panose="02020603050405020304" pitchFamily="18" charset="0"/>
                <a:ea typeface="楷体" panose="02010609060101010101" pitchFamily="49" charset="-122"/>
              </a:rPr>
              <a:t>、</a:t>
            </a:r>
            <a:r>
              <a:rPr lang="en-US" altLang="zh-CN" sz="2200" dirty="0">
                <a:latin typeface="Times New Roman" panose="02020603050405020304" pitchFamily="18" charset="0"/>
                <a:ea typeface="楷体" panose="02010609060101010101" pitchFamily="49" charset="-122"/>
              </a:rPr>
              <a:t>PIP</a:t>
            </a:r>
            <a:r>
              <a:rPr lang="zh-CN" altLang="en-US" sz="2200" dirty="0">
                <a:latin typeface="Times New Roman" panose="02020603050405020304" pitchFamily="18" charset="0"/>
                <a:ea typeface="楷体" panose="02010609060101010101" pitchFamily="49" charset="-122"/>
              </a:rPr>
              <a:t>设置是否合法</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r>
              <a:rPr lang="en-US" altLang="zh-CN" sz="2200" dirty="0">
                <a:latin typeface="Times New Roman" panose="02020603050405020304" pitchFamily="18" charset="0"/>
                <a:ea typeface="楷体" panose="02010609060101010101" pitchFamily="49" charset="-122"/>
              </a:rPr>
              <a:t>2</a:t>
            </a:r>
            <a:r>
              <a:rPr lang="zh-CN" altLang="en-US" sz="2200" dirty="0">
                <a:latin typeface="Times New Roman" panose="02020603050405020304" pitchFamily="18" charset="0"/>
                <a:ea typeface="楷体" panose="02010609060101010101" pitchFamily="49" charset="-122"/>
              </a:rPr>
              <a:t>、申请一个空的</a:t>
            </a:r>
            <a:r>
              <a:rPr lang="en-US" altLang="zh-CN" sz="2200" dirty="0">
                <a:latin typeface="Times New Roman" panose="02020603050405020304" pitchFamily="18" charset="0"/>
                <a:ea typeface="楷体" panose="02010609060101010101" pitchFamily="49" charset="-122"/>
              </a:rPr>
              <a:t>ECB</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r>
              <a:rPr lang="en-US" altLang="zh-CN" sz="2200" dirty="0">
                <a:latin typeface="Times New Roman" panose="02020603050405020304" pitchFamily="18" charset="0"/>
                <a:ea typeface="楷体" panose="02010609060101010101" pitchFamily="49" charset="-122"/>
              </a:rPr>
              <a:t>3</a:t>
            </a:r>
            <a:r>
              <a:rPr lang="zh-CN" altLang="en-US" sz="2200" dirty="0">
                <a:latin typeface="Times New Roman" panose="02020603050405020304" pitchFamily="18" charset="0"/>
                <a:ea typeface="楷体" panose="02010609060101010101" pitchFamily="49" charset="-122"/>
              </a:rPr>
              <a:t>、填写</a:t>
            </a:r>
            <a:r>
              <a:rPr lang="en-US" altLang="zh-CN" sz="2200" dirty="0">
                <a:latin typeface="Times New Roman" panose="02020603050405020304" pitchFamily="18" charset="0"/>
                <a:ea typeface="楷体" panose="02010609060101010101" pitchFamily="49" charset="-122"/>
              </a:rPr>
              <a:t>ECB</a:t>
            </a:r>
            <a:r>
              <a:rPr lang="zh-CN" altLang="en-US" sz="2200" dirty="0">
                <a:latin typeface="Times New Roman" panose="02020603050405020304" pitchFamily="18" charset="0"/>
                <a:ea typeface="楷体" panose="02010609060101010101" pitchFamily="49" charset="-122"/>
              </a:rPr>
              <a:t>的域</a:t>
            </a:r>
            <a:endParaRPr lang="en-US" altLang="zh-CN" sz="2200" dirty="0">
              <a:latin typeface="Times New Roman" panose="02020603050405020304" pitchFamily="18" charset="0"/>
              <a:ea typeface="楷体" panose="02010609060101010101" pitchFamily="49" charset="-122"/>
            </a:endParaRPr>
          </a:p>
          <a:p>
            <a:pPr eaLnBrk="1" hangingPunct="1">
              <a:lnSpc>
                <a:spcPct val="160000"/>
              </a:lnSpc>
            </a:pP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CF3776F2-945C-4EB6-99E4-055AF4DED65C}"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noChangeArrowheads="1"/>
          </p:cNvSpPr>
          <p:nvPr>
            <p:ph type="title"/>
          </p:nvPr>
        </p:nvSpPr>
        <p:spPr>
          <a:xfrm>
            <a:off x="263352" y="1124744"/>
            <a:ext cx="7772400" cy="523875"/>
          </a:xfrm>
        </p:spPr>
        <p:txBody>
          <a:bodyPr/>
          <a:lstStyle/>
          <a:p>
            <a:pPr eaLnBrk="1" hangingPunct="1">
              <a:defRPr/>
            </a:pPr>
            <a:r>
              <a:rPr lang="zh-CN" altLang="en-US" sz="2400" b="0" dirty="0">
                <a:latin typeface="+mn-ea"/>
                <a:ea typeface="+mn-ea"/>
              </a:rPr>
              <a:t>删除一个互斥型信号量</a:t>
            </a:r>
            <a:r>
              <a:rPr lang="en-US" altLang="zh-CN" sz="2400" b="0" dirty="0">
                <a:latin typeface="+mn-ea"/>
                <a:ea typeface="+mn-ea"/>
              </a:rPr>
              <a:t>:</a:t>
            </a:r>
            <a:endParaRPr lang="zh-CN" altLang="en-US" sz="2400" b="0" dirty="0">
              <a:latin typeface="+mn-ea"/>
              <a:ea typeface="+mn-ea"/>
            </a:endParaRPr>
          </a:p>
        </p:txBody>
      </p:sp>
      <p:sp>
        <p:nvSpPr>
          <p:cNvPr id="112643" name="内容占位符 2"/>
          <p:cNvSpPr>
            <a:spLocks noGrp="1" noChangeArrowheads="1"/>
          </p:cNvSpPr>
          <p:nvPr>
            <p:ph idx="1"/>
          </p:nvPr>
        </p:nvSpPr>
        <p:spPr>
          <a:xfrm>
            <a:off x="479376" y="1874171"/>
            <a:ext cx="11233248" cy="4176464"/>
          </a:xfrm>
        </p:spPr>
        <p:txBody>
          <a:bodyPr/>
          <a:lstStyle/>
          <a:p>
            <a:pPr eaLnBrk="1" hangingPunct="1">
              <a:lnSpc>
                <a:spcPct val="200000"/>
              </a:lnSpc>
            </a:pPr>
            <a:r>
              <a:rPr lang="zh-CN" altLang="en-US" dirty="0">
                <a:latin typeface="Times New Roman" panose="02020603050405020304" pitchFamily="18" charset="0"/>
                <a:ea typeface="楷体" panose="02010609060101010101" pitchFamily="49" charset="-122"/>
              </a:rPr>
              <a:t>首先要允许删除（</a:t>
            </a:r>
            <a:r>
              <a:rPr lang="en-US" altLang="zh-CN" dirty="0">
                <a:latin typeface="Times New Roman" panose="02020603050405020304" pitchFamily="18" charset="0"/>
                <a:ea typeface="楷体" panose="02010609060101010101" pitchFamily="49" charset="-122"/>
              </a:rPr>
              <a:t>OS _MUTEX_DEL_EN</a:t>
            </a: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solidFill>
                  <a:srgbClr val="FF0000"/>
                </a:solidFill>
                <a:latin typeface="Times New Roman" panose="02020603050405020304" pitchFamily="18" charset="0"/>
                <a:ea typeface="楷体" panose="02010609060101010101" pitchFamily="49" charset="-122"/>
              </a:rPr>
              <a:t>可能有任务在等待被删除的互斥型信号量，</a:t>
            </a:r>
            <a:r>
              <a:rPr lang="zh-CN" altLang="en-US" dirty="0">
                <a:latin typeface="Times New Roman" panose="02020603050405020304" pitchFamily="18" charset="0"/>
                <a:ea typeface="楷体" panose="02010609060101010101" pitchFamily="49" charset="-122"/>
              </a:rPr>
              <a:t>分两种情况（删除类别）：</a:t>
            </a:r>
            <a:endParaRPr lang="en-US" altLang="zh-CN" dirty="0">
              <a:latin typeface="Times New Roman" panose="02020603050405020304" pitchFamily="18" charset="0"/>
              <a:ea typeface="楷体" panose="02010609060101010101" pitchFamily="49" charset="-122"/>
            </a:endParaRPr>
          </a:p>
          <a:p>
            <a:pPr lvl="1" eaLnBrk="1" hangingPunct="1">
              <a:lnSpc>
                <a:spcPct val="200000"/>
              </a:lnSpc>
            </a:pP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、直接删除信号量，将等待该信号量的任务全部置为就绪态</a:t>
            </a:r>
            <a:endParaRPr lang="en-US" altLang="zh-CN" dirty="0">
              <a:latin typeface="Times New Roman" panose="02020603050405020304" pitchFamily="18" charset="0"/>
              <a:ea typeface="楷体" panose="02010609060101010101" pitchFamily="49" charset="-122"/>
            </a:endParaRPr>
          </a:p>
          <a:p>
            <a:pPr lvl="1" eaLnBrk="1" hangingPunct="1">
              <a:lnSpc>
                <a:spcPct val="200000"/>
              </a:lnSpc>
            </a:pP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、不删除，返回出错信息</a:t>
            </a:r>
            <a:endParaRPr lang="en-US" altLang="zh-CN"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需要的参数：</a:t>
            </a:r>
            <a:r>
              <a:rPr lang="en-US" altLang="zh-CN" dirty="0">
                <a:latin typeface="Times New Roman" panose="02020603050405020304" pitchFamily="18" charset="0"/>
                <a:ea typeface="楷体" panose="02010609060101010101" pitchFamily="49" charset="-122"/>
              </a:rPr>
              <a:t>3</a:t>
            </a:r>
            <a:r>
              <a:rPr lang="zh-CN" altLang="en-US" dirty="0">
                <a:latin typeface="Times New Roman" panose="02020603050405020304" pitchFamily="18" charset="0"/>
                <a:ea typeface="楷体" panose="02010609060101010101" pitchFamily="49" charset="-122"/>
              </a:rPr>
              <a:t>个，互斥型信号量的地址；删除类别；出错信息</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0E60E622-F21C-437B-8196-5C2986267769}"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63352" y="949612"/>
            <a:ext cx="7416800" cy="52320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b="0" dirty="0">
                <a:latin typeface="Times New Roman" panose="02020603050405020304" pitchFamily="18" charset="0"/>
                <a:ea typeface="+mn-ea"/>
                <a:cs typeface="Times New Roman" panose="02020603050405020304" pitchFamily="18" charset="0"/>
              </a:rPr>
              <a:t>3.8.4 </a:t>
            </a:r>
            <a:r>
              <a:rPr lang="zh-CN" altLang="en-US" sz="2400" b="0" dirty="0">
                <a:latin typeface="Times New Roman" panose="02020603050405020304" pitchFamily="18" charset="0"/>
                <a:ea typeface="+mn-ea"/>
                <a:cs typeface="Times New Roman" panose="02020603050405020304" pitchFamily="18" charset="0"/>
              </a:rPr>
              <a:t>消息邮箱管理 </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884739" name="Text Box 3"/>
          <p:cNvSpPr txBox="1">
            <a:spLocks noChangeArrowheads="1"/>
          </p:cNvSpPr>
          <p:nvPr/>
        </p:nvSpPr>
        <p:spPr bwMode="auto">
          <a:xfrm>
            <a:off x="697120" y="1772816"/>
            <a:ext cx="1094521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30000"/>
              </a:spcBef>
              <a:spcAft>
                <a:spcPct val="40000"/>
              </a:spcAft>
              <a:buClrTx/>
              <a:buSzPct val="125000"/>
              <a:buFontTx/>
              <a:buBlip>
                <a:blip r:embed="rId1"/>
              </a:buBlip>
            </a:pPr>
            <a:r>
              <a:rPr kumimoji="1" lang="zh-CN" altLang="fr-FR" b="0" dirty="0"/>
              <a:t>消息邮箱（简称邮箱）是</a:t>
            </a:r>
            <a:r>
              <a:rPr kumimoji="1" lang="zh-CN" altLang="en-US" b="0" dirty="0">
                <a:sym typeface="Symbol" panose="05050102010706020507" pitchFamily="18" charset="2"/>
              </a:rPr>
              <a:t></a:t>
            </a:r>
            <a:r>
              <a:rPr kumimoji="1" lang="fr-FR" altLang="zh-CN" b="0" dirty="0"/>
              <a:t>C/OS-II</a:t>
            </a:r>
            <a:r>
              <a:rPr kumimoji="1" lang="zh-CN" altLang="fr-FR" b="0" dirty="0"/>
              <a:t>中的一种通信机制。</a:t>
            </a:r>
            <a:endParaRPr kumimoji="1" lang="zh-CN" altLang="fr-FR" b="0" dirty="0"/>
          </a:p>
          <a:p>
            <a:pPr eaLnBrk="1" hangingPunct="1">
              <a:lnSpc>
                <a:spcPct val="135000"/>
              </a:lnSpc>
              <a:spcBef>
                <a:spcPct val="30000"/>
              </a:spcBef>
              <a:spcAft>
                <a:spcPct val="40000"/>
              </a:spcAft>
              <a:buClrTx/>
              <a:buSzPct val="125000"/>
              <a:buFontTx/>
              <a:buBlip>
                <a:blip r:embed="rId1"/>
              </a:buBlip>
            </a:pPr>
            <a:r>
              <a:rPr kumimoji="1" lang="zh-CN" altLang="fr-FR" b="0" dirty="0"/>
              <a:t>在使用消息邮箱时，通常先定义一个指针型的变量，该指针指向一个包含了消息内容的特定数据结构。</a:t>
            </a:r>
            <a:endParaRPr kumimoji="1" lang="zh-CN" altLang="fr-FR" b="0" dirty="0"/>
          </a:p>
        </p:txBody>
      </p:sp>
      <p:sp>
        <p:nvSpPr>
          <p:cNvPr id="884742" name="Text Box 6"/>
          <p:cNvSpPr txBox="1">
            <a:spLocks noChangeArrowheads="1"/>
          </p:cNvSpPr>
          <p:nvPr/>
        </p:nvSpPr>
        <p:spPr bwMode="auto">
          <a:xfrm>
            <a:off x="1390651" y="3829187"/>
            <a:ext cx="10153126"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5000"/>
              </a:spcBef>
              <a:buClr>
                <a:srgbClr val="CCFF66"/>
              </a:buClr>
              <a:buFont typeface="Wingdings" panose="05000000000000000000" pitchFamily="2" charset="2"/>
              <a:buChar char="l"/>
            </a:pPr>
            <a:r>
              <a:rPr kumimoji="1" lang="zh-CN" altLang="fr-FR" b="0" dirty="0"/>
              <a:t>发送消息的任务或中断服务子程序</a:t>
            </a:r>
            <a:r>
              <a:rPr kumimoji="1" lang="zh-CN" altLang="fr-FR" dirty="0">
                <a:solidFill>
                  <a:srgbClr val="FF0000"/>
                </a:solidFill>
              </a:rPr>
              <a:t>把这个指针型的变量送往邮箱</a:t>
            </a:r>
            <a:endParaRPr kumimoji="1" lang="zh-CN" altLang="fr-FR" dirty="0">
              <a:solidFill>
                <a:srgbClr val="FF0000"/>
              </a:solidFill>
            </a:endParaRPr>
          </a:p>
          <a:p>
            <a:pPr eaLnBrk="1" hangingPunct="1">
              <a:lnSpc>
                <a:spcPct val="115000"/>
              </a:lnSpc>
              <a:spcBef>
                <a:spcPct val="35000"/>
              </a:spcBef>
              <a:buClr>
                <a:srgbClr val="CCFF66"/>
              </a:buClr>
              <a:buFont typeface="Wingdings" panose="05000000000000000000" pitchFamily="2" charset="2"/>
              <a:buChar char="l"/>
            </a:pPr>
            <a:r>
              <a:rPr kumimoji="1" lang="zh-CN" altLang="fr-FR" b="0" dirty="0"/>
              <a:t>接收消息的任务从邮箱中取出该指针变量</a:t>
            </a:r>
            <a:endParaRPr kumimoji="1" lang="zh-CN" altLang="fr-FR" b="0" dirty="0"/>
          </a:p>
          <a:p>
            <a:pPr eaLnBrk="1" hangingPunct="1">
              <a:lnSpc>
                <a:spcPct val="115000"/>
              </a:lnSpc>
              <a:spcBef>
                <a:spcPct val="35000"/>
              </a:spcBef>
              <a:buClr>
                <a:srgbClr val="CCFF66"/>
              </a:buClr>
              <a:buFont typeface="Wingdings" panose="05000000000000000000" pitchFamily="2" charset="2"/>
              <a:buChar char="l"/>
            </a:pPr>
            <a:r>
              <a:rPr kumimoji="1" lang="zh-CN" altLang="fr-FR" b="0" dirty="0"/>
              <a:t>从而实现任务间或中断服务子程序与任务间的信息交换。</a:t>
            </a:r>
            <a:endParaRPr lang="zh-CN" altLang="en-US" b="0" dirty="0"/>
          </a:p>
        </p:txBody>
      </p:sp>
      <p:sp>
        <p:nvSpPr>
          <p:cNvPr id="11366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E632564-2AC2-4472-AEBC-73F34966C660}"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animEffect transition="in" filter="slide(fromBottom)">
                                      <p:cBhvr>
                                        <p:cTn id="7" dur="500"/>
                                        <p:tgtEl>
                                          <p:spTgt spid="884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84739">
                                            <p:txEl>
                                              <p:pRg st="1" end="1"/>
                                            </p:txEl>
                                          </p:spTgt>
                                        </p:tgtEl>
                                        <p:attrNameLst>
                                          <p:attrName>style.visibility</p:attrName>
                                        </p:attrNameLst>
                                      </p:cBhvr>
                                      <p:to>
                                        <p:strVal val="visible"/>
                                      </p:to>
                                    </p:set>
                                    <p:animEffect transition="in" filter="slide(fromBottom)">
                                      <p:cBhvr>
                                        <p:cTn id="12" dur="500"/>
                                        <p:tgtEl>
                                          <p:spTgt spid="884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84742"/>
                                        </p:tgtEl>
                                        <p:attrNameLst>
                                          <p:attrName>style.visibility</p:attrName>
                                        </p:attrNameLst>
                                      </p:cBhvr>
                                      <p:to>
                                        <p:strVal val="visible"/>
                                      </p:to>
                                    </p:set>
                                    <p:animEffect transition="in" filter="diamond(in)">
                                      <p:cBhvr>
                                        <p:cTn id="17" dur="500"/>
                                        <p:tgtEl>
                                          <p:spTgt spid="88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3" name="Text Box 3"/>
          <p:cNvSpPr txBox="1">
            <a:spLocks noChangeArrowheads="1"/>
          </p:cNvSpPr>
          <p:nvPr/>
        </p:nvSpPr>
        <p:spPr bwMode="auto">
          <a:xfrm>
            <a:off x="911424" y="1340768"/>
            <a:ext cx="748823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30000"/>
              </a:spcBef>
              <a:spcAft>
                <a:spcPct val="40000"/>
              </a:spcAft>
              <a:buClrTx/>
              <a:buSzPct val="125000"/>
              <a:buFontTx/>
              <a:buBlip>
                <a:blip r:embed="rId1"/>
              </a:buBlip>
            </a:pPr>
            <a:r>
              <a:rPr kumimoji="1" lang="en-US" altLang="zh-CN" sz="2800" b="0" dirty="0">
                <a:sym typeface="Symbol" panose="05050102010706020507" pitchFamily="18" charset="2"/>
              </a:rPr>
              <a:t></a:t>
            </a:r>
            <a:r>
              <a:rPr kumimoji="1" lang="fr-FR" altLang="zh-CN" sz="2800" b="0" dirty="0"/>
              <a:t>C/OS-II</a:t>
            </a:r>
            <a:r>
              <a:rPr kumimoji="1" lang="zh-CN" altLang="fr-FR" sz="2800" b="0" dirty="0"/>
              <a:t>提供</a:t>
            </a:r>
            <a:r>
              <a:rPr kumimoji="1" lang="fr-FR" altLang="zh-CN" sz="2800" b="0" dirty="0"/>
              <a:t>6</a:t>
            </a:r>
            <a:r>
              <a:rPr kumimoji="1" lang="zh-CN" altLang="fr-FR" sz="2800" b="0" dirty="0"/>
              <a:t>种对消息邮箱的操作</a:t>
            </a:r>
            <a:r>
              <a:rPr kumimoji="1" lang="fr-FR" altLang="zh-CN" sz="2800" b="0" dirty="0"/>
              <a:t>:</a:t>
            </a:r>
            <a:r>
              <a:rPr kumimoji="1" lang="en-US" altLang="zh-CN" sz="2800" b="0" dirty="0"/>
              <a:t> </a:t>
            </a:r>
            <a:endParaRPr kumimoji="1" lang="en-US" altLang="zh-CN" sz="2800" b="0" dirty="0"/>
          </a:p>
        </p:txBody>
      </p:sp>
      <p:sp>
        <p:nvSpPr>
          <p:cNvPr id="885765" name="Text Box 5"/>
          <p:cNvSpPr txBox="1">
            <a:spLocks noChangeArrowheads="1"/>
          </p:cNvSpPr>
          <p:nvPr/>
        </p:nvSpPr>
        <p:spPr bwMode="auto">
          <a:xfrm>
            <a:off x="1343473" y="2114096"/>
            <a:ext cx="8279954" cy="359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5000"/>
              </a:spcBef>
              <a:buClr>
                <a:srgbClr val="0000FF"/>
              </a:buClr>
              <a:buFontTx/>
              <a:buAutoNum type="circleNumDbPlain"/>
            </a:pPr>
            <a:r>
              <a:rPr lang="zh-CN" altLang="fr-FR" b="0" dirty="0"/>
              <a:t>建立一个邮箱，</a:t>
            </a:r>
            <a:r>
              <a:rPr lang="fr-FR" altLang="zh-CN" b="0" dirty="0"/>
              <a:t>OSMboxCreate()</a:t>
            </a:r>
            <a:endParaRPr lang="fr-FR" altLang="zh-CN" b="0" dirty="0"/>
          </a:p>
          <a:p>
            <a:pPr algn="just" eaLnBrk="1" hangingPunct="1">
              <a:lnSpc>
                <a:spcPct val="115000"/>
              </a:lnSpc>
              <a:spcBef>
                <a:spcPct val="25000"/>
              </a:spcBef>
              <a:buClr>
                <a:srgbClr val="0000FF"/>
              </a:buClr>
              <a:buFont typeface="Wingdings" panose="05000000000000000000" pitchFamily="2" charset="2"/>
              <a:buAutoNum type="circleNumDbPlain"/>
            </a:pPr>
            <a:r>
              <a:rPr lang="zh-CN" altLang="fr-FR" b="0" dirty="0"/>
              <a:t>删除一个邮箱，</a:t>
            </a:r>
            <a:r>
              <a:rPr lang="fr-FR" altLang="zh-CN" b="0" dirty="0"/>
              <a:t>OSMboxDel()</a:t>
            </a:r>
            <a:endParaRPr lang="zh-CN" altLang="fr-FR" b="0" dirty="0"/>
          </a:p>
          <a:p>
            <a:pPr eaLnBrk="1" hangingPunct="1">
              <a:lnSpc>
                <a:spcPct val="115000"/>
              </a:lnSpc>
              <a:spcBef>
                <a:spcPct val="25000"/>
              </a:spcBef>
              <a:buClr>
                <a:srgbClr val="0000FF"/>
              </a:buClr>
              <a:buFontTx/>
              <a:buAutoNum type="circleNumDbPlain"/>
            </a:pPr>
            <a:r>
              <a:rPr lang="zh-CN" altLang="fr-FR" b="0" dirty="0"/>
              <a:t>等待邮箱中的消息，</a:t>
            </a:r>
            <a:r>
              <a:rPr lang="fr-FR" altLang="zh-CN" b="0" dirty="0"/>
              <a:t>OSMboxPend()</a:t>
            </a:r>
            <a:endParaRPr lang="fr-FR" altLang="zh-CN" b="0" dirty="0"/>
          </a:p>
          <a:p>
            <a:pPr eaLnBrk="1" hangingPunct="1">
              <a:lnSpc>
                <a:spcPct val="115000"/>
              </a:lnSpc>
              <a:spcBef>
                <a:spcPct val="25000"/>
              </a:spcBef>
              <a:buClr>
                <a:srgbClr val="0000FF"/>
              </a:buClr>
              <a:buFontTx/>
              <a:buAutoNum type="circleNumDbPlain"/>
            </a:pPr>
            <a:r>
              <a:rPr lang="zh-CN" altLang="fr-FR" b="0" dirty="0"/>
              <a:t>向邮箱发送一则消息，</a:t>
            </a:r>
            <a:r>
              <a:rPr lang="fr-FR" altLang="zh-CN" b="0" dirty="0"/>
              <a:t>OSMboxPost()</a:t>
            </a:r>
            <a:endParaRPr lang="fr-FR" altLang="zh-CN" b="0" dirty="0"/>
          </a:p>
          <a:p>
            <a:pPr eaLnBrk="1" hangingPunct="1">
              <a:lnSpc>
                <a:spcPct val="115000"/>
              </a:lnSpc>
              <a:spcBef>
                <a:spcPct val="25000"/>
              </a:spcBef>
              <a:buClr>
                <a:srgbClr val="0000FF"/>
              </a:buClr>
              <a:buFontTx/>
              <a:buAutoNum type="circleNumDbPlain"/>
            </a:pPr>
            <a:r>
              <a:rPr lang="zh-CN" altLang="fr-FR" b="0" dirty="0"/>
              <a:t>向邮箱发送一则消息，</a:t>
            </a:r>
            <a:r>
              <a:rPr lang="fr-FR" altLang="zh-CN" b="0" dirty="0"/>
              <a:t>OSMboxPostOpt()</a:t>
            </a:r>
            <a:endParaRPr lang="fr-FR" altLang="zh-CN" b="0" dirty="0"/>
          </a:p>
          <a:p>
            <a:pPr eaLnBrk="1" hangingPunct="1">
              <a:lnSpc>
                <a:spcPct val="115000"/>
              </a:lnSpc>
              <a:spcBef>
                <a:spcPct val="25000"/>
              </a:spcBef>
              <a:buClr>
                <a:srgbClr val="0000FF"/>
              </a:buClr>
              <a:buFontTx/>
              <a:buAutoNum type="circleNumDbPlain"/>
            </a:pPr>
            <a:r>
              <a:rPr lang="zh-CN" altLang="fr-FR" b="0" dirty="0"/>
              <a:t>无等待的从邮箱中得到一则消息，</a:t>
            </a:r>
            <a:r>
              <a:rPr lang="fr-FR" altLang="zh-CN" b="0" dirty="0"/>
              <a:t>OSMboxAccept()</a:t>
            </a:r>
            <a:endParaRPr lang="fr-FR" altLang="zh-CN" b="0" dirty="0"/>
          </a:p>
          <a:p>
            <a:pPr eaLnBrk="1" hangingPunct="1">
              <a:lnSpc>
                <a:spcPct val="115000"/>
              </a:lnSpc>
              <a:spcBef>
                <a:spcPct val="25000"/>
              </a:spcBef>
              <a:buClr>
                <a:srgbClr val="0000FF"/>
              </a:buClr>
              <a:buFontTx/>
              <a:buAutoNum type="circleNumDbPlain"/>
            </a:pPr>
            <a:r>
              <a:rPr lang="zh-CN" altLang="fr-FR" b="0" dirty="0"/>
              <a:t>查询一个邮箱的状态，</a:t>
            </a:r>
            <a:r>
              <a:rPr lang="fr-FR" altLang="zh-CN" b="0" dirty="0"/>
              <a:t>OSMboxQuery()</a:t>
            </a:r>
            <a:r>
              <a:rPr lang="en-US" altLang="zh-CN" b="0" dirty="0"/>
              <a:t> </a:t>
            </a:r>
            <a:endParaRPr lang="en-US" altLang="zh-CN" b="0" dirty="0"/>
          </a:p>
        </p:txBody>
      </p:sp>
      <p:sp>
        <p:nvSpPr>
          <p:cNvPr id="11469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204D040-EA0E-4192-B230-F7C93CBE43F1}"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85763">
                                            <p:txEl>
                                              <p:pRg st="0" end="0"/>
                                            </p:txEl>
                                          </p:spTgt>
                                        </p:tgtEl>
                                        <p:attrNameLst>
                                          <p:attrName>style.visibility</p:attrName>
                                        </p:attrNameLst>
                                      </p:cBhvr>
                                      <p:to>
                                        <p:strVal val="visible"/>
                                      </p:to>
                                    </p:set>
                                    <p:animEffect transition="in" filter="randombar(horizontal)">
                                      <p:cBhvr>
                                        <p:cTn id="7" dur="500"/>
                                        <p:tgtEl>
                                          <p:spTgt spid="885763">
                                            <p:txEl>
                                              <p:pRg st="0" end="0"/>
                                            </p:txEl>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885765"/>
                                        </p:tgtEl>
                                        <p:attrNameLst>
                                          <p:attrName>style.visibility</p:attrName>
                                        </p:attrNameLst>
                                      </p:cBhvr>
                                      <p:to>
                                        <p:strVal val="visible"/>
                                      </p:to>
                                    </p:set>
                                    <p:animEffect transition="in" filter="diamond(in)">
                                      <p:cBhvr>
                                        <p:cTn id="11" dur="500"/>
                                        <p:tgtEl>
                                          <p:spTgt spid="88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90815" y="768660"/>
            <a:ext cx="4176464"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b="0" dirty="0">
                <a:latin typeface="Times New Roman" panose="02020603050405020304" pitchFamily="18" charset="0"/>
                <a:ea typeface="+mn-ea"/>
                <a:cs typeface="Times New Roman" panose="02020603050405020304" pitchFamily="18" charset="0"/>
              </a:rPr>
              <a:t>3.8.5 </a:t>
            </a:r>
            <a:r>
              <a:rPr lang="zh-CN" altLang="en-US" sz="2400" b="0" dirty="0">
                <a:latin typeface="Times New Roman" panose="02020603050405020304" pitchFamily="18" charset="0"/>
                <a:ea typeface="+mn-ea"/>
                <a:cs typeface="Times New Roman" panose="02020603050405020304" pitchFamily="18" charset="0"/>
              </a:rPr>
              <a:t>消息队列管理 </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886787" name="Text Box 3"/>
          <p:cNvSpPr txBox="1">
            <a:spLocks noChangeArrowheads="1"/>
          </p:cNvSpPr>
          <p:nvPr/>
        </p:nvSpPr>
        <p:spPr bwMode="auto">
          <a:xfrm>
            <a:off x="263352" y="1527234"/>
            <a:ext cx="11665296" cy="443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0000"/>
              </a:spcBef>
              <a:spcAft>
                <a:spcPct val="40000"/>
              </a:spcAft>
              <a:buClrTx/>
              <a:buSzPct val="125000"/>
              <a:buFontTx/>
              <a:buBlip>
                <a:blip r:embed="rId1"/>
              </a:buBlip>
            </a:pPr>
            <a:r>
              <a:rPr kumimoji="1" lang="zh-CN" altLang="fr-FR" b="0" dirty="0"/>
              <a:t>消息队列（简称队列）是</a:t>
            </a:r>
            <a:r>
              <a:rPr kumimoji="1" lang="zh-CN" altLang="en-US" b="0" dirty="0">
                <a:sym typeface="Symbol" panose="05050102010706020507" pitchFamily="18" charset="2"/>
              </a:rPr>
              <a:t></a:t>
            </a:r>
            <a:r>
              <a:rPr kumimoji="1" lang="fr-FR" altLang="zh-CN" b="0" dirty="0"/>
              <a:t>C/OS-II</a:t>
            </a:r>
            <a:r>
              <a:rPr kumimoji="1" lang="zh-CN" altLang="fr-FR" b="0" dirty="0"/>
              <a:t>的另一种通信机制。</a:t>
            </a:r>
            <a:endParaRPr kumimoji="1" lang="zh-CN" altLang="fr-FR" b="0" dirty="0"/>
          </a:p>
          <a:p>
            <a:pPr eaLnBrk="1" hangingPunct="1">
              <a:lnSpc>
                <a:spcPct val="150000"/>
              </a:lnSpc>
              <a:spcBef>
                <a:spcPct val="30000"/>
              </a:spcBef>
              <a:spcAft>
                <a:spcPct val="40000"/>
              </a:spcAft>
              <a:buClrTx/>
              <a:buSzPct val="125000"/>
              <a:buFontTx/>
              <a:buBlip>
                <a:blip r:embed="rId1"/>
              </a:buBlip>
            </a:pPr>
            <a:r>
              <a:rPr kumimoji="1" lang="zh-CN" altLang="fr-FR" b="0" dirty="0"/>
              <a:t>消息队列可以使一个任务或者中断服务子程序向另一个任务发送以指针定义的变量（多个）。针对不同的应用，每个指针指向的包含了消息的数据结构的类型也有所不同。</a:t>
            </a:r>
            <a:endParaRPr kumimoji="1" lang="en-US" altLang="zh-CN" b="0" dirty="0"/>
          </a:p>
          <a:p>
            <a:pPr eaLnBrk="1" hangingPunct="1">
              <a:lnSpc>
                <a:spcPct val="150000"/>
              </a:lnSpc>
              <a:spcBef>
                <a:spcPct val="30000"/>
              </a:spcBef>
              <a:spcAft>
                <a:spcPct val="40000"/>
              </a:spcAft>
              <a:buClrTx/>
              <a:buSzPct val="125000"/>
              <a:buBlip>
                <a:blip r:embed="rId1"/>
              </a:buBlip>
            </a:pPr>
            <a:r>
              <a:rPr kumimoji="1" lang="en-US" altLang="zh-CN" b="0" dirty="0">
                <a:sym typeface="Symbol" panose="05050102010706020507" pitchFamily="18" charset="2"/>
              </a:rPr>
              <a:t></a:t>
            </a:r>
            <a:r>
              <a:rPr kumimoji="1" lang="en-US" altLang="zh-CN" b="0" dirty="0"/>
              <a:t>C/OS-II</a:t>
            </a:r>
            <a:r>
              <a:rPr kumimoji="1" lang="zh-CN" altLang="fr-FR" b="0" dirty="0"/>
              <a:t>提供了</a:t>
            </a:r>
            <a:r>
              <a:rPr kumimoji="1" lang="en-US" altLang="zh-CN" b="0" dirty="0"/>
              <a:t>9</a:t>
            </a:r>
            <a:r>
              <a:rPr kumimoji="1" lang="zh-CN" altLang="fr-FR" b="0" dirty="0"/>
              <a:t>个对消息队列进行操作的函数</a:t>
            </a:r>
            <a:r>
              <a:rPr kumimoji="1" lang="zh-CN" altLang="en-US" b="0" dirty="0"/>
              <a:t>：</a:t>
            </a:r>
            <a:r>
              <a:rPr kumimoji="1" lang="en-US" altLang="zh-CN" b="0" dirty="0" err="1"/>
              <a:t>OSQCreate</a:t>
            </a:r>
            <a:r>
              <a:rPr kumimoji="1" lang="en-US" altLang="zh-CN" b="0" dirty="0"/>
              <a:t>()</a:t>
            </a:r>
            <a:r>
              <a:rPr kumimoji="1" lang="zh-CN" altLang="fr-FR" b="0" dirty="0"/>
              <a:t>、</a:t>
            </a:r>
            <a:r>
              <a:rPr kumimoji="1" lang="en-US" altLang="zh-CN" b="0" dirty="0" err="1"/>
              <a:t>OSQPDel</a:t>
            </a:r>
            <a:r>
              <a:rPr kumimoji="1" lang="en-US" altLang="zh-CN" b="0" dirty="0"/>
              <a:t>()</a:t>
            </a:r>
            <a:r>
              <a:rPr kumimoji="1" lang="zh-CN" altLang="fr-FR" b="0" dirty="0"/>
              <a:t>、</a:t>
            </a:r>
            <a:r>
              <a:rPr kumimoji="1" lang="en-US" altLang="zh-CN" b="0" dirty="0" err="1"/>
              <a:t>OSQPend</a:t>
            </a:r>
            <a:r>
              <a:rPr kumimoji="1" lang="en-US" altLang="zh-CN" b="0" dirty="0"/>
              <a:t>()</a:t>
            </a:r>
            <a:r>
              <a:rPr kumimoji="1" lang="zh-CN" altLang="fr-FR" b="0" dirty="0"/>
              <a:t>、</a:t>
            </a:r>
            <a:r>
              <a:rPr kumimoji="1" lang="en-US" altLang="zh-CN" b="0" dirty="0" err="1"/>
              <a:t>OSQPost</a:t>
            </a:r>
            <a:r>
              <a:rPr kumimoji="1" lang="en-US" altLang="zh-CN" b="0" dirty="0"/>
              <a:t>()</a:t>
            </a:r>
            <a:r>
              <a:rPr kumimoji="1" lang="zh-CN" altLang="fr-FR" b="0" dirty="0"/>
              <a:t>、</a:t>
            </a:r>
            <a:r>
              <a:rPr kumimoji="1" lang="en-US" altLang="zh-CN" b="0" dirty="0" err="1"/>
              <a:t>OSQPostFront</a:t>
            </a:r>
            <a:r>
              <a:rPr kumimoji="1" lang="en-US" altLang="zh-CN" b="0" dirty="0"/>
              <a:t>()</a:t>
            </a:r>
            <a:r>
              <a:rPr kumimoji="1" lang="zh-CN" altLang="fr-FR" b="0" dirty="0"/>
              <a:t>、</a:t>
            </a:r>
            <a:r>
              <a:rPr kumimoji="1" lang="en-US" altLang="zh-CN" b="0" dirty="0" err="1"/>
              <a:t>OSQPostOpt</a:t>
            </a:r>
            <a:r>
              <a:rPr kumimoji="1" lang="en-US" altLang="zh-CN" b="0" dirty="0"/>
              <a:t>()</a:t>
            </a:r>
            <a:r>
              <a:rPr kumimoji="1" lang="zh-CN" altLang="fr-FR" b="0" dirty="0"/>
              <a:t>、</a:t>
            </a:r>
            <a:r>
              <a:rPr kumimoji="1" lang="en-US" altLang="zh-CN" b="0" dirty="0" err="1"/>
              <a:t>OSQAccept</a:t>
            </a:r>
            <a:r>
              <a:rPr kumimoji="1" lang="en-US" altLang="zh-CN" b="0" dirty="0"/>
              <a:t>()</a:t>
            </a:r>
            <a:r>
              <a:rPr kumimoji="1" lang="zh-CN" altLang="fr-FR" b="0" dirty="0"/>
              <a:t>、</a:t>
            </a:r>
            <a:r>
              <a:rPr kumimoji="1" lang="en-US" altLang="zh-CN" b="0" dirty="0" err="1"/>
              <a:t>OSQFlush</a:t>
            </a:r>
            <a:r>
              <a:rPr kumimoji="1" lang="en-US" altLang="zh-CN" b="0" dirty="0"/>
              <a:t>()</a:t>
            </a:r>
            <a:r>
              <a:rPr kumimoji="1" lang="zh-CN" altLang="fr-FR" b="0" dirty="0"/>
              <a:t>和</a:t>
            </a:r>
            <a:r>
              <a:rPr kumimoji="1" lang="en-US" altLang="zh-CN" b="0" dirty="0" err="1"/>
              <a:t>OSQQuery</a:t>
            </a:r>
            <a:r>
              <a:rPr kumimoji="1" lang="en-US" altLang="zh-CN" b="0" dirty="0"/>
              <a:t>()</a:t>
            </a:r>
            <a:r>
              <a:rPr kumimoji="1" lang="zh-CN" altLang="fr-FR" b="0" dirty="0"/>
              <a:t>。</a:t>
            </a:r>
            <a:r>
              <a:rPr kumimoji="1" lang="zh-CN" altLang="en-US" b="0" dirty="0"/>
              <a:t>  </a:t>
            </a:r>
            <a:endParaRPr kumimoji="1" lang="zh-CN" altLang="en-US" b="0" dirty="0"/>
          </a:p>
        </p:txBody>
      </p:sp>
      <p:sp>
        <p:nvSpPr>
          <p:cNvPr id="11571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DB70118-AF74-47E8-B358-699807EDECDC}"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6787">
                                            <p:txEl>
                                              <p:pRg st="0" end="0"/>
                                            </p:txEl>
                                          </p:spTgt>
                                        </p:tgtEl>
                                        <p:attrNameLst>
                                          <p:attrName>style.visibility</p:attrName>
                                        </p:attrNameLst>
                                      </p:cBhvr>
                                      <p:to>
                                        <p:strVal val="visible"/>
                                      </p:to>
                                    </p:set>
                                    <p:animEffect transition="in" filter="dissolve">
                                      <p:cBhvr>
                                        <p:cTn id="7" dur="500"/>
                                        <p:tgtEl>
                                          <p:spTgt spid="88678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86787">
                                            <p:txEl>
                                              <p:pRg st="1" end="1"/>
                                            </p:txEl>
                                          </p:spTgt>
                                        </p:tgtEl>
                                        <p:attrNameLst>
                                          <p:attrName>style.visibility</p:attrName>
                                        </p:attrNameLst>
                                      </p:cBhvr>
                                      <p:to>
                                        <p:strVal val="visible"/>
                                      </p:to>
                                    </p:set>
                                    <p:animEffect transition="in" filter="dissolve">
                                      <p:cBhvr>
                                        <p:cTn id="11" dur="500"/>
                                        <p:tgtEl>
                                          <p:spTgt spid="886787">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86787">
                                            <p:txEl>
                                              <p:pRg st="2" end="2"/>
                                            </p:txEl>
                                          </p:spTgt>
                                        </p:tgtEl>
                                        <p:attrNameLst>
                                          <p:attrName>style.visibility</p:attrName>
                                        </p:attrNameLst>
                                      </p:cBhvr>
                                      <p:to>
                                        <p:strVal val="visible"/>
                                      </p:to>
                                    </p:set>
                                    <p:animEffect transition="in" filter="dissolve">
                                      <p:cBhvr>
                                        <p:cTn id="15" dur="500"/>
                                        <p:tgtEl>
                                          <p:spTgt spid="886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p:nvPr>
        </p:nvSpPr>
        <p:spPr>
          <a:xfrm>
            <a:off x="244476" y="925551"/>
            <a:ext cx="3835300" cy="449262"/>
          </a:xfrm>
        </p:spPr>
        <p:txBody>
          <a:bodyPr/>
          <a:lstStyle/>
          <a:p>
            <a:pPr eaLnBrk="1" hangingPunct="1">
              <a:defRPr/>
            </a:pPr>
            <a:r>
              <a:rPr lang="en-US" altLang="zh-CN" sz="2400" b="0" dirty="0">
                <a:latin typeface="Times New Roman" panose="02020603050405020304" pitchFamily="18" charset="0"/>
                <a:ea typeface="+mn-ea"/>
                <a:cs typeface="Times New Roman" panose="02020603050405020304" pitchFamily="18" charset="0"/>
              </a:rPr>
              <a:t>3.8.6 </a:t>
            </a:r>
            <a:r>
              <a:rPr lang="zh-CN" altLang="en-US" sz="2400" b="0" dirty="0">
                <a:latin typeface="Times New Roman" panose="02020603050405020304" pitchFamily="18" charset="0"/>
                <a:ea typeface="+mn-ea"/>
                <a:cs typeface="Times New Roman" panose="02020603050405020304" pitchFamily="18" charset="0"/>
              </a:rPr>
              <a:t>事件标志组</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119811" name="内容占位符 2"/>
          <p:cNvSpPr>
            <a:spLocks noGrp="1" noChangeArrowheads="1"/>
          </p:cNvSpPr>
          <p:nvPr>
            <p:ph idx="1"/>
          </p:nvPr>
        </p:nvSpPr>
        <p:spPr>
          <a:xfrm>
            <a:off x="263352" y="1628800"/>
            <a:ext cx="6768752" cy="4667250"/>
          </a:xfrm>
        </p:spPr>
        <p:txBody>
          <a:bodyPr>
            <a:normAutofit/>
          </a:bodyPr>
          <a:lstStyle/>
          <a:p>
            <a:pPr eaLnBrk="1" hangingPunct="1">
              <a:lnSpc>
                <a:spcPct val="200000"/>
              </a:lnSpc>
            </a:pPr>
            <a:r>
              <a:rPr lang="zh-CN" altLang="en-US" sz="2000" b="0" dirty="0">
                <a:latin typeface="Times New Roman" panose="02020603050405020304" pitchFamily="18" charset="0"/>
                <a:ea typeface="楷体" panose="02010609060101010101" pitchFamily="49" charset="-122"/>
              </a:rPr>
              <a:t>所涉及的数据结构是本课程目前为止最复杂的，所以其带来的源代码操作也相对复杂。</a:t>
            </a:r>
            <a:endParaRPr lang="en-US" altLang="zh-CN" sz="2000" b="0" dirty="0">
              <a:latin typeface="Times New Roman" panose="02020603050405020304" pitchFamily="18" charset="0"/>
              <a:ea typeface="楷体" panose="02010609060101010101" pitchFamily="49" charset="-122"/>
            </a:endParaRPr>
          </a:p>
          <a:p>
            <a:pPr eaLnBrk="1" hangingPunct="1">
              <a:lnSpc>
                <a:spcPct val="200000"/>
              </a:lnSpc>
            </a:pPr>
            <a:r>
              <a:rPr lang="zh-CN" altLang="en-US" sz="2000" b="0" dirty="0">
                <a:latin typeface="Times New Roman" panose="02020603050405020304" pitchFamily="18" charset="0"/>
                <a:ea typeface="楷体" panose="02010609060101010101" pitchFamily="49" charset="-122"/>
              </a:rPr>
              <a:t>事件标志组的作用：如果一个任务需要多个事件来控制（需要多个事件同时或部分满足，才可以运行等等），需要用到事件标志组。</a:t>
            </a:r>
            <a:endParaRPr lang="en-US" altLang="zh-CN" sz="2000" b="0" dirty="0">
              <a:latin typeface="Times New Roman" panose="02020603050405020304" pitchFamily="18" charset="0"/>
              <a:ea typeface="楷体" panose="02010609060101010101" pitchFamily="49" charset="-122"/>
            </a:endParaRPr>
          </a:p>
          <a:p>
            <a:pPr eaLnBrk="1" hangingPunct="1">
              <a:lnSpc>
                <a:spcPct val="200000"/>
              </a:lnSpc>
            </a:pPr>
            <a:r>
              <a:rPr lang="zh-CN" altLang="en-US" sz="2000" b="0" dirty="0">
                <a:latin typeface="Times New Roman" panose="02020603050405020304" pitchFamily="18" charset="0"/>
                <a:ea typeface="楷体" panose="02010609060101010101" pitchFamily="49" charset="-122"/>
              </a:rPr>
              <a:t>重点和难点：事件标志组的数据结构；事件标志组的申请和置位（清零）</a:t>
            </a:r>
            <a:endParaRPr lang="en-US" altLang="zh-CN" sz="2000"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7791B977-A96E-4EF9-BF47-E3A24408AC7A}"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内容占位符 2"/>
          <p:cNvSpPr txBox="1"/>
          <p:nvPr/>
        </p:nvSpPr>
        <p:spPr bwMode="auto">
          <a:xfrm>
            <a:off x="7392144" y="632825"/>
            <a:ext cx="374441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no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70000"/>
              </a:lnSpc>
              <a:buNone/>
              <a:defRPr/>
            </a:pPr>
            <a:r>
              <a:rPr lang="zh-CN" altLang="en-US" sz="1800" b="0" kern="0" dirty="0">
                <a:latin typeface="Times New Roman" panose="02020603050405020304" pitchFamily="18" charset="0"/>
                <a:ea typeface="楷体" panose="02010609060101010101" pitchFamily="49" charset="-122"/>
              </a:rPr>
              <a:t>一、事件标志组总体说明</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70000"/>
              </a:lnSpc>
              <a:buNone/>
              <a:defRPr/>
            </a:pPr>
            <a:r>
              <a:rPr lang="zh-CN" altLang="en-US" sz="1800" b="0" kern="0" dirty="0">
                <a:latin typeface="Times New Roman" panose="02020603050405020304" pitchFamily="18" charset="0"/>
                <a:ea typeface="楷体" panose="02010609060101010101" pitchFamily="49" charset="-122"/>
              </a:rPr>
              <a:t>二、两个数据结构</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70000"/>
              </a:lnSpc>
              <a:buNone/>
              <a:defRPr/>
            </a:pPr>
            <a:r>
              <a:rPr lang="en-US" altLang="zh-CN" sz="1800" b="0" kern="0" dirty="0">
                <a:latin typeface="Times New Roman" panose="02020603050405020304" pitchFamily="18" charset="0"/>
                <a:ea typeface="楷体" panose="02010609060101010101" pitchFamily="49" charset="-122"/>
              </a:rPr>
              <a:t>	1</a:t>
            </a:r>
            <a:r>
              <a:rPr lang="zh-CN" altLang="en-US" sz="1800" b="0" kern="0" dirty="0">
                <a:latin typeface="Times New Roman" panose="02020603050405020304" pitchFamily="18" charset="0"/>
                <a:ea typeface="楷体" panose="02010609060101010101" pitchFamily="49" charset="-122"/>
              </a:rPr>
              <a:t>、</a:t>
            </a:r>
            <a:r>
              <a:rPr lang="en-US" altLang="zh-CN" sz="1800" b="0" kern="0" dirty="0">
                <a:latin typeface="Times New Roman" panose="02020603050405020304" pitchFamily="18" charset="0"/>
                <a:ea typeface="楷体" panose="02010609060101010101" pitchFamily="49" charset="-122"/>
              </a:rPr>
              <a:t>OS_FLAG_GRP</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70000"/>
              </a:lnSpc>
              <a:buNone/>
              <a:defRPr/>
            </a:pPr>
            <a:r>
              <a:rPr lang="en-US" altLang="zh-CN" sz="1800" b="0" kern="0" dirty="0">
                <a:latin typeface="Times New Roman" panose="02020603050405020304" pitchFamily="18" charset="0"/>
                <a:ea typeface="楷体" panose="02010609060101010101" pitchFamily="49" charset="-122"/>
              </a:rPr>
              <a:t>	2</a:t>
            </a:r>
            <a:r>
              <a:rPr lang="zh-CN" altLang="en-US" sz="1800" b="0" kern="0" dirty="0">
                <a:latin typeface="Times New Roman" panose="02020603050405020304" pitchFamily="18" charset="0"/>
                <a:ea typeface="楷体" panose="02010609060101010101" pitchFamily="49" charset="-122"/>
              </a:rPr>
              <a:t>、</a:t>
            </a:r>
            <a:r>
              <a:rPr lang="en-US" altLang="zh-CN" sz="1800" b="0" kern="0" dirty="0">
                <a:latin typeface="Times New Roman" panose="02020603050405020304" pitchFamily="18" charset="0"/>
                <a:ea typeface="楷体" panose="02010609060101010101" pitchFamily="49" charset="-122"/>
              </a:rPr>
              <a:t>OS_FLAG_NODE</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70000"/>
              </a:lnSpc>
              <a:buNone/>
              <a:defRPr/>
            </a:pPr>
            <a:r>
              <a:rPr lang="zh-CN" altLang="en-US" sz="1800" b="0" kern="0" dirty="0">
                <a:latin typeface="Times New Roman" panose="02020603050405020304" pitchFamily="18" charset="0"/>
                <a:ea typeface="楷体" panose="02010609060101010101" pitchFamily="49" charset="-122"/>
              </a:rPr>
              <a:t>三、代码分析</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sz="1800" b="0" kern="0" dirty="0">
                <a:latin typeface="Times New Roman" panose="02020603050405020304" pitchFamily="18" charset="0"/>
                <a:ea typeface="楷体" panose="02010609060101010101" pitchFamily="49" charset="-122"/>
              </a:rPr>
              <a:t>1</a:t>
            </a:r>
            <a:r>
              <a:rPr lang="zh-CN" altLang="en-US" sz="1800" b="0" kern="0" dirty="0">
                <a:latin typeface="Times New Roman" panose="02020603050405020304" pitchFamily="18" charset="0"/>
                <a:ea typeface="楷体" panose="02010609060101010101" pitchFamily="49" charset="-122"/>
              </a:rPr>
              <a:t>、创建</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sz="1800" b="0" kern="0" dirty="0">
                <a:latin typeface="Times New Roman" panose="02020603050405020304" pitchFamily="18" charset="0"/>
                <a:ea typeface="楷体" panose="02010609060101010101" pitchFamily="49" charset="-122"/>
              </a:rPr>
              <a:t>2</a:t>
            </a:r>
            <a:r>
              <a:rPr lang="zh-CN" altLang="en-US" sz="1800" b="0" kern="0" dirty="0">
                <a:latin typeface="Times New Roman" panose="02020603050405020304" pitchFamily="18" charset="0"/>
                <a:ea typeface="楷体" panose="02010609060101010101" pitchFamily="49" charset="-122"/>
              </a:rPr>
              <a:t>、等待</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sz="1800" b="0" kern="0" dirty="0">
                <a:latin typeface="Times New Roman" panose="02020603050405020304" pitchFamily="18" charset="0"/>
                <a:ea typeface="楷体" panose="02010609060101010101" pitchFamily="49" charset="-122"/>
              </a:rPr>
              <a:t>3</a:t>
            </a:r>
            <a:r>
              <a:rPr lang="zh-CN" altLang="en-US" sz="1800" b="0" kern="0" dirty="0">
                <a:latin typeface="Times New Roman" panose="02020603050405020304" pitchFamily="18" charset="0"/>
                <a:ea typeface="楷体" panose="02010609060101010101" pitchFamily="49" charset="-122"/>
              </a:rPr>
              <a:t>、申请</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sz="1800" b="0" kern="0" dirty="0">
                <a:latin typeface="Times New Roman" panose="02020603050405020304" pitchFamily="18" charset="0"/>
                <a:ea typeface="楷体" panose="02010609060101010101" pitchFamily="49" charset="-122"/>
              </a:rPr>
              <a:t>4</a:t>
            </a:r>
            <a:r>
              <a:rPr lang="zh-CN" altLang="en-US" sz="1800" b="0" kern="0" dirty="0">
                <a:latin typeface="Times New Roman" panose="02020603050405020304" pitchFamily="18" charset="0"/>
                <a:ea typeface="楷体" panose="02010609060101010101" pitchFamily="49" charset="-122"/>
              </a:rPr>
              <a:t>、置位</a:t>
            </a:r>
            <a:endParaRPr lang="en-US" altLang="zh-CN" sz="1800" b="0" kern="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sz="1800" b="0" kern="0" dirty="0">
                <a:latin typeface="Times New Roman" panose="02020603050405020304" pitchFamily="18" charset="0"/>
                <a:ea typeface="楷体" panose="02010609060101010101" pitchFamily="49" charset="-122"/>
              </a:rPr>
              <a:t>5</a:t>
            </a:r>
            <a:r>
              <a:rPr lang="zh-CN" altLang="en-US" sz="1800" b="0" kern="0" dirty="0">
                <a:latin typeface="Times New Roman" panose="02020603050405020304" pitchFamily="18" charset="0"/>
                <a:ea typeface="楷体" panose="02010609060101010101" pitchFamily="49" charset="-122"/>
              </a:rPr>
              <a:t>、查询</a:t>
            </a:r>
            <a:endParaRPr lang="en-US" altLang="zh-CN" sz="1800" b="0" kern="0" dirty="0">
              <a:latin typeface="Times New Roman" panose="02020603050405020304" pitchFamily="18" charset="0"/>
              <a:ea typeface="楷体" panose="02010609060101010101" pitchFamily="49" charset="-122"/>
            </a:endParaRPr>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noChangeArrowheads="1"/>
          </p:cNvSpPr>
          <p:nvPr>
            <p:ph idx="1"/>
          </p:nvPr>
        </p:nvSpPr>
        <p:spPr>
          <a:xfrm>
            <a:off x="551384" y="908720"/>
            <a:ext cx="11449272" cy="4667250"/>
          </a:xfrm>
        </p:spPr>
        <p:txBody>
          <a:bodyPr/>
          <a:lstStyle/>
          <a:p>
            <a:pPr eaLnBrk="1" hangingPunct="1">
              <a:lnSpc>
                <a:spcPct val="200000"/>
              </a:lnSpc>
            </a:pPr>
            <a:r>
              <a:rPr lang="zh-CN" altLang="en-US" dirty="0">
                <a:latin typeface="Times New Roman" panose="02020603050405020304" pitchFamily="18" charset="0"/>
                <a:ea typeface="楷体" panose="02010609060101010101" pitchFamily="49" charset="-122"/>
              </a:rPr>
              <a:t>条件编译：在</a:t>
            </a:r>
            <a:r>
              <a:rPr lang="en-US" altLang="zh-CN" dirty="0">
                <a:latin typeface="Times New Roman" panose="02020603050405020304" pitchFamily="18" charset="0"/>
                <a:ea typeface="楷体" panose="02010609060101010101" pitchFamily="49" charset="-122"/>
              </a:rPr>
              <a:t>OS_CFG.H</a:t>
            </a:r>
            <a:r>
              <a:rPr lang="zh-CN" altLang="en-US" dirty="0">
                <a:latin typeface="Times New Roman" panose="02020603050405020304" pitchFamily="18" charset="0"/>
                <a:ea typeface="楷体" panose="02010609060101010101" pitchFamily="49" charset="-122"/>
              </a:rPr>
              <a:t>中，将</a:t>
            </a:r>
            <a:r>
              <a:rPr lang="en-US" altLang="zh-CN" dirty="0">
                <a:latin typeface="Times New Roman" panose="02020603050405020304" pitchFamily="18" charset="0"/>
                <a:ea typeface="楷体" panose="02010609060101010101" pitchFamily="49" charset="-122"/>
              </a:rPr>
              <a:t>OS_FLAG_EN</a:t>
            </a:r>
            <a:r>
              <a:rPr lang="zh-CN" altLang="en-US" dirty="0">
                <a:latin typeface="Times New Roman" panose="02020603050405020304" pitchFamily="18" charset="0"/>
                <a:ea typeface="楷体" panose="02010609060101010101" pitchFamily="49" charset="-122"/>
              </a:rPr>
              <a:t>设置为</a:t>
            </a:r>
            <a:r>
              <a:rPr lang="en-US" altLang="zh-CN" dirty="0">
                <a:latin typeface="Times New Roman" panose="02020603050405020304" pitchFamily="18" charset="0"/>
                <a:ea typeface="楷体" panose="02010609060101010101" pitchFamily="49" charset="-122"/>
              </a:rPr>
              <a:t>0</a:t>
            </a:r>
            <a:r>
              <a:rPr lang="zh-CN" altLang="en-US" dirty="0">
                <a:latin typeface="Times New Roman" panose="02020603050405020304" pitchFamily="18" charset="0"/>
                <a:ea typeface="楷体" panose="02010609060101010101" pitchFamily="49" charset="-122"/>
              </a:rPr>
              <a:t>，则所有的事件标志组功能都不可以使用。也可以单独设置</a:t>
            </a:r>
            <a:r>
              <a:rPr lang="en-US" altLang="zh-CN" dirty="0">
                <a:latin typeface="Times New Roman" panose="02020603050405020304" pitchFamily="18" charset="0"/>
                <a:ea typeface="楷体" panose="02010609060101010101" pitchFamily="49" charset="-122"/>
              </a:rPr>
              <a:t>Accept</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Del</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Query</a:t>
            </a:r>
            <a:r>
              <a:rPr lang="zh-CN" altLang="en-US" dirty="0">
                <a:latin typeface="Times New Roman" panose="02020603050405020304" pitchFamily="18" charset="0"/>
                <a:ea typeface="楷体" panose="02010609060101010101" pitchFamily="49" charset="-122"/>
              </a:rPr>
              <a:t>是否可以使用。条件编译的目的是尽可能减小不必要的存储空间。</a:t>
            </a:r>
            <a:endParaRPr lang="en-US" altLang="zh-CN"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使用场合：任务需要多个任务同时满足（或部分满足）才可以运行</a:t>
            </a:r>
            <a:endParaRPr lang="en-US" altLang="zh-CN"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提供功能：创建、等待、置位（复位）、查询等功能</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302C6F80-0640-47D9-AEE0-EA0FEEF8ECA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文本框 4"/>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noChangeArrowheads="1"/>
          </p:cNvSpPr>
          <p:nvPr>
            <p:ph type="title"/>
          </p:nvPr>
        </p:nvSpPr>
        <p:spPr>
          <a:xfrm>
            <a:off x="432265" y="701005"/>
            <a:ext cx="7772400" cy="593725"/>
          </a:xfrm>
        </p:spPr>
        <p:txBody>
          <a:bodyPr/>
          <a:lstStyle/>
          <a:p>
            <a:pPr eaLnBrk="1" hangingPunct="1"/>
            <a:r>
              <a:rPr lang="zh-CN" altLang="en-US" sz="2400" b="0" dirty="0">
                <a:latin typeface="+mn-ea"/>
                <a:ea typeface="+mn-ea"/>
              </a:rPr>
              <a:t>事件标志组两个数据结构概览</a:t>
            </a:r>
            <a:r>
              <a:rPr lang="en-US" altLang="zh-CN" sz="2400" b="0" dirty="0">
                <a:latin typeface="+mn-ea"/>
                <a:ea typeface="+mn-ea"/>
              </a:rPr>
              <a:t>:</a:t>
            </a:r>
            <a:endParaRPr lang="zh-CN" altLang="en-US" sz="2400" b="0" dirty="0">
              <a:latin typeface="+mn-ea"/>
              <a:ea typeface="+mn-ea"/>
            </a:endParaRPr>
          </a:p>
        </p:txBody>
      </p:sp>
      <p:graphicFrame>
        <p:nvGraphicFramePr>
          <p:cNvPr id="10" name="表格 9"/>
          <p:cNvGraphicFramePr>
            <a:graphicFrameLocks noGrp="1"/>
          </p:cNvGraphicFramePr>
          <p:nvPr>
            <p:custDataLst>
              <p:tags r:id="rId1"/>
            </p:custDataLst>
          </p:nvPr>
        </p:nvGraphicFramePr>
        <p:xfrm>
          <a:off x="3216276" y="1340768"/>
          <a:ext cx="3286128" cy="1746250"/>
        </p:xfrm>
        <a:graphic>
          <a:graphicData uri="http://schemas.openxmlformats.org/drawingml/2006/table">
            <a:tbl>
              <a:tblPr firstRow="1" bandRow="1">
                <a:tableStyleId>{5C22544A-7EE6-4342-B048-85BDC9FD1C3A}</a:tableStyleId>
              </a:tblPr>
              <a:tblGrid>
                <a:gridCol w="410766"/>
                <a:gridCol w="410766"/>
                <a:gridCol w="410766"/>
                <a:gridCol w="410766"/>
                <a:gridCol w="410766"/>
                <a:gridCol w="410766"/>
                <a:gridCol w="410766"/>
                <a:gridCol w="410766"/>
              </a:tblGrid>
              <a:tr h="430616">
                <a:tc gridSpan="8">
                  <a:txBody>
                    <a:bodyPr/>
                    <a:lstStyle/>
                    <a:p>
                      <a:pPr algn="ctr"/>
                      <a:r>
                        <a:rPr lang="en-US" altLang="zh-CN" sz="1800" dirty="0">
                          <a:solidFill>
                            <a:srgbClr val="001817"/>
                          </a:solidFill>
                        </a:rPr>
                        <a:t>OS_EVENT_TYPE_FLAG</a:t>
                      </a:r>
                      <a:endParaRPr lang="zh-CN" altLang="en-US" sz="1800" dirty="0">
                        <a:solidFill>
                          <a:srgbClr val="001817"/>
                        </a:solidFill>
                      </a:endParaRPr>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3351">
                <a:tc gridSpan="8">
                  <a:txBody>
                    <a:bodyPr/>
                    <a:lstStyle/>
                    <a:p>
                      <a:pPr algn="ct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283">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2908" name="TextBox 10"/>
          <p:cNvSpPr txBox="1">
            <a:spLocks noChangeArrowheads="1"/>
          </p:cNvSpPr>
          <p:nvPr/>
        </p:nvSpPr>
        <p:spPr bwMode="auto">
          <a:xfrm>
            <a:off x="1597958" y="1398950"/>
            <a:ext cx="1514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OSFlagType</a:t>
            </a:r>
            <a:endParaRPr lang="zh-CN" altLang="en-US" sz="1800">
              <a:latin typeface="Arial" panose="020B0604020202020204" pitchFamily="34" charset="0"/>
              <a:ea typeface="宋体" panose="02010600030101010101" pitchFamily="2" charset="-122"/>
            </a:endParaRPr>
          </a:p>
        </p:txBody>
      </p:sp>
      <p:sp>
        <p:nvSpPr>
          <p:cNvPr id="122909" name="TextBox 11"/>
          <p:cNvSpPr txBox="1">
            <a:spLocks noChangeArrowheads="1"/>
          </p:cNvSpPr>
          <p:nvPr/>
        </p:nvSpPr>
        <p:spPr bwMode="auto">
          <a:xfrm>
            <a:off x="1400176" y="2058318"/>
            <a:ext cx="18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OSFlagWaitList</a:t>
            </a:r>
            <a:endParaRPr lang="zh-CN" altLang="en-US" sz="1800">
              <a:latin typeface="Arial" panose="020B0604020202020204" pitchFamily="34" charset="0"/>
              <a:ea typeface="宋体" panose="02010600030101010101" pitchFamily="2" charset="-122"/>
            </a:endParaRPr>
          </a:p>
        </p:txBody>
      </p:sp>
      <p:sp>
        <p:nvSpPr>
          <p:cNvPr id="122910" name="TextBox 13"/>
          <p:cNvSpPr txBox="1">
            <a:spLocks noChangeArrowheads="1"/>
          </p:cNvSpPr>
          <p:nvPr/>
        </p:nvSpPr>
        <p:spPr bwMode="auto">
          <a:xfrm>
            <a:off x="6596064" y="1769393"/>
            <a:ext cx="1285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指向等待</a:t>
            </a:r>
            <a:endParaRPr lang="en-US" altLang="zh-CN" sz="1800">
              <a:solidFill>
                <a:schemeClr val="hlink"/>
              </a:solidFill>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任务列表</a:t>
            </a:r>
            <a:endParaRPr lang="zh-CN" altLang="en-US" sz="1800">
              <a:solidFill>
                <a:schemeClr val="hlink"/>
              </a:solidFill>
              <a:latin typeface="Arial" panose="020B0604020202020204" pitchFamily="34" charset="0"/>
              <a:ea typeface="宋体" panose="02010600030101010101" pitchFamily="2" charset="-122"/>
            </a:endParaRPr>
          </a:p>
        </p:txBody>
      </p:sp>
      <p:sp>
        <p:nvSpPr>
          <p:cNvPr id="122911" name="TextBox 14"/>
          <p:cNvSpPr txBox="1">
            <a:spLocks noChangeArrowheads="1"/>
          </p:cNvSpPr>
          <p:nvPr/>
        </p:nvSpPr>
        <p:spPr bwMode="auto">
          <a:xfrm>
            <a:off x="1557339" y="2594893"/>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OSFlagFlags</a:t>
            </a:r>
            <a:endParaRPr lang="zh-CN" altLang="en-US" sz="1800">
              <a:latin typeface="Arial" panose="020B0604020202020204" pitchFamily="34" charset="0"/>
              <a:ea typeface="宋体" panose="02010600030101010101" pitchFamily="2" charset="-122"/>
            </a:endParaRPr>
          </a:p>
        </p:txBody>
      </p:sp>
      <p:graphicFrame>
        <p:nvGraphicFramePr>
          <p:cNvPr id="17" name="表格 16"/>
          <p:cNvGraphicFramePr>
            <a:graphicFrameLocks noGrp="1"/>
          </p:cNvGraphicFramePr>
          <p:nvPr>
            <p:custDataLst>
              <p:tags r:id="rId2"/>
            </p:custDataLst>
          </p:nvPr>
        </p:nvGraphicFramePr>
        <p:xfrm>
          <a:off x="6810376" y="3344194"/>
          <a:ext cx="2786064" cy="2225676"/>
        </p:xfrm>
        <a:graphic>
          <a:graphicData uri="http://schemas.openxmlformats.org/drawingml/2006/table">
            <a:tbl>
              <a:tblPr firstRow="1" bandRow="1">
                <a:tableStyleId>{5C22544A-7EE6-4342-B048-85BDC9FD1C3A}</a:tableStyleId>
              </a:tblPr>
              <a:tblGrid>
                <a:gridCol w="348258"/>
                <a:gridCol w="348258"/>
                <a:gridCol w="348258"/>
                <a:gridCol w="348258"/>
                <a:gridCol w="348258"/>
                <a:gridCol w="348258"/>
                <a:gridCol w="348258"/>
                <a:gridCol w="348258"/>
              </a:tblGrid>
              <a:tr h="370946">
                <a:tc gridSpan="8">
                  <a:txBody>
                    <a:bodyPr/>
                    <a:lstStyle/>
                    <a:p>
                      <a:pPr algn="ctr"/>
                      <a:r>
                        <a:rPr lang="en-US" altLang="zh-CN" sz="1800" b="1" dirty="0" err="1">
                          <a:solidFill>
                            <a:srgbClr val="001817"/>
                          </a:solidFill>
                        </a:rPr>
                        <a:t>OSFlagNodeNext</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OSFlagNodePrev</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OSFlagNodeTCB</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OSFlagNodeFlagGrp</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a:solidFill>
                            <a:srgbClr val="001817"/>
                          </a:solidFill>
                        </a:rPr>
                        <a:t>OS_FLAG_CLR_ALL</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22942" name="直接箭头连接符 19"/>
          <p:cNvCxnSpPr>
            <a:cxnSpLocks noChangeShapeType="1"/>
          </p:cNvCxnSpPr>
          <p:nvPr/>
        </p:nvCxnSpPr>
        <p:spPr bwMode="auto">
          <a:xfrm rot="10800000">
            <a:off x="4881563" y="4272880"/>
            <a:ext cx="1928812" cy="158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graphicFrame>
        <p:nvGraphicFramePr>
          <p:cNvPr id="21" name="表格 20"/>
          <p:cNvGraphicFramePr>
            <a:graphicFrameLocks noGrp="1"/>
          </p:cNvGraphicFramePr>
          <p:nvPr/>
        </p:nvGraphicFramePr>
        <p:xfrm>
          <a:off x="2309813" y="4130006"/>
          <a:ext cx="2381250" cy="1279620"/>
        </p:xfrm>
        <a:graphic>
          <a:graphicData uri="http://schemas.openxmlformats.org/drawingml/2006/table">
            <a:tbl>
              <a:tblPr firstRow="1" bandRow="1">
                <a:tableStyleId>{5C22544A-7EE6-4342-B048-85BDC9FD1C3A}</a:tableStyleId>
              </a:tblPr>
              <a:tblGrid>
                <a:gridCol w="2381250"/>
              </a:tblGrid>
              <a:tr h="365466">
                <a:tc>
                  <a:txBody>
                    <a:bodyPr/>
                    <a:lstStyle/>
                    <a:p>
                      <a:r>
                        <a:rPr lang="en-US" altLang="zh-CN" sz="1800" b="0" dirty="0" err="1">
                          <a:solidFill>
                            <a:srgbClr val="001817"/>
                          </a:solidFill>
                          <a:sym typeface="+mn-ea"/>
                        </a:rPr>
                        <a:t>OSTCBFlagNode</a:t>
                      </a:r>
                      <a:endParaRPr lang="zh-CN" altLang="en-US" sz="1800" b="0" dirty="0">
                        <a:solidFill>
                          <a:srgbClr val="001817"/>
                        </a:solidFill>
                      </a:endParaRPr>
                    </a:p>
                  </a:txBody>
                  <a:tcPr marL="91441" marR="91441" marT="45585" marB="455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059">
                <a:tc>
                  <a:txBody>
                    <a:bodyPr/>
                    <a:lstStyle/>
                    <a:p>
                      <a:endParaRPr lang="en-US" altLang="zh-CN" sz="1800" dirty="0"/>
                    </a:p>
                    <a:p>
                      <a:endParaRPr lang="en-US" altLang="zh-CN" sz="1800" dirty="0"/>
                    </a:p>
                    <a:p>
                      <a:endParaRPr lang="en-US" altLang="zh-CN" sz="1800" dirty="0"/>
                    </a:p>
                  </a:txBody>
                  <a:tcPr marL="91441" marR="91441" marT="45585" marB="455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2951" name="TextBox 21"/>
          <p:cNvSpPr txBox="1">
            <a:spLocks noChangeArrowheads="1"/>
          </p:cNvSpPr>
          <p:nvPr/>
        </p:nvSpPr>
        <p:spPr bwMode="auto">
          <a:xfrm>
            <a:off x="2738438" y="3701380"/>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OS_TCB</a:t>
            </a:r>
            <a:endParaRPr lang="zh-CN" altLang="en-US" sz="1800">
              <a:latin typeface="Arial" panose="020B0604020202020204" pitchFamily="34" charset="0"/>
              <a:ea typeface="宋体" panose="02010600030101010101" pitchFamily="2" charset="-122"/>
            </a:endParaRPr>
          </a:p>
        </p:txBody>
      </p:sp>
      <p:cxnSp>
        <p:nvCxnSpPr>
          <p:cNvPr id="122952" name="直接连接符 30"/>
          <p:cNvCxnSpPr>
            <a:cxnSpLocks noChangeShapeType="1"/>
          </p:cNvCxnSpPr>
          <p:nvPr/>
        </p:nvCxnSpPr>
        <p:spPr bwMode="auto">
          <a:xfrm>
            <a:off x="9596438" y="4630069"/>
            <a:ext cx="857250"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2953" name="直接连接符 34"/>
          <p:cNvCxnSpPr>
            <a:cxnSpLocks noChangeShapeType="1"/>
          </p:cNvCxnSpPr>
          <p:nvPr/>
        </p:nvCxnSpPr>
        <p:spPr bwMode="auto">
          <a:xfrm rot="5400000" flipH="1" flipV="1">
            <a:off x="8989220" y="3165600"/>
            <a:ext cx="2930525"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2954" name="直接箭头连接符 36"/>
          <p:cNvCxnSpPr>
            <a:cxnSpLocks noChangeShapeType="1"/>
          </p:cNvCxnSpPr>
          <p:nvPr/>
        </p:nvCxnSpPr>
        <p:spPr bwMode="auto">
          <a:xfrm rot="10800000" flipV="1">
            <a:off x="6524626" y="1701130"/>
            <a:ext cx="3929063" cy="7143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2955" name="直接箭头连接符 39"/>
          <p:cNvCxnSpPr>
            <a:cxnSpLocks noChangeShapeType="1"/>
          </p:cNvCxnSpPr>
          <p:nvPr/>
        </p:nvCxnSpPr>
        <p:spPr bwMode="auto">
          <a:xfrm>
            <a:off x="9596438" y="3558505"/>
            <a:ext cx="500062" cy="158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2956" name="直接箭头连接符 41"/>
          <p:cNvCxnSpPr>
            <a:cxnSpLocks noChangeShapeType="1"/>
          </p:cNvCxnSpPr>
          <p:nvPr/>
        </p:nvCxnSpPr>
        <p:spPr bwMode="auto">
          <a:xfrm rot="10800000">
            <a:off x="6167439" y="3915694"/>
            <a:ext cx="642937" cy="1587"/>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2957" name="直接连接符 48"/>
          <p:cNvCxnSpPr>
            <a:cxnSpLocks noChangeShapeType="1"/>
          </p:cNvCxnSpPr>
          <p:nvPr/>
        </p:nvCxnSpPr>
        <p:spPr bwMode="auto">
          <a:xfrm>
            <a:off x="6453188" y="2058319"/>
            <a:ext cx="2000250"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2958" name="直接箭头连接符 50"/>
          <p:cNvCxnSpPr>
            <a:cxnSpLocks noChangeShapeType="1"/>
          </p:cNvCxnSpPr>
          <p:nvPr/>
        </p:nvCxnSpPr>
        <p:spPr bwMode="auto">
          <a:xfrm rot="5400000">
            <a:off x="7810501" y="2701256"/>
            <a:ext cx="1287462" cy="1587"/>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103A3B4A-CFC6-4C6D-ABCF-2D6619CDAD6A}"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5" name="文本框 4"/>
          <p:cNvSpPr txBox="1"/>
          <p:nvPr/>
        </p:nvSpPr>
        <p:spPr>
          <a:xfrm>
            <a:off x="9408160" y="5320665"/>
            <a:ext cx="2609850" cy="297180"/>
          </a:xfrm>
          <a:prstGeom prst="rect">
            <a:avLst/>
          </a:prstGeom>
          <a:noFill/>
        </p:spPr>
        <p:txBody>
          <a:bodyPr wrap="square" rtlCol="0">
            <a:noAutofit/>
          </a:bodyPr>
          <a:lstStyle/>
          <a:p>
            <a:r>
              <a:rPr lang="en-US" altLang="zh-CN" sz="1800" dirty="0" err="1">
                <a:solidFill>
                  <a:srgbClr val="FF0000"/>
                </a:solidFill>
                <a:latin typeface="Times New Roman" panose="02020603050405020304" pitchFamily="18" charset="0"/>
                <a:ea typeface="楷体" panose="02010609060101010101" pitchFamily="49" charset="-122"/>
                <a:sym typeface="+mn-ea"/>
              </a:rPr>
              <a:t>OSFlagNodeWaitType</a:t>
            </a:r>
            <a:endParaRPr lang="en-US" altLang="zh-CN" sz="1800" dirty="0" err="1">
              <a:solidFill>
                <a:srgbClr val="FF0000"/>
              </a:solidFill>
              <a:latin typeface="Times New Roman" panose="02020603050405020304" pitchFamily="18" charset="0"/>
              <a:ea typeface="楷体" panose="02010609060101010101" pitchFamily="49" charset="-122"/>
              <a:sym typeface="+mn-ea"/>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9336" y="878447"/>
            <a:ext cx="7772400" cy="523875"/>
          </a:xfrm>
        </p:spPr>
        <p:txBody>
          <a:bodyPr>
            <a:normAutofit/>
          </a:bodyPr>
          <a:lstStyle/>
          <a:p>
            <a:pPr eaLnBrk="1" hangingPunct="1">
              <a:defRPr/>
            </a:pPr>
            <a:r>
              <a:rPr lang="zh-CN" altLang="en-US" sz="2400" b="0" dirty="0">
                <a:latin typeface="Times New Roman" panose="02020603050405020304" pitchFamily="18" charset="0"/>
                <a:ea typeface="+mn-ea"/>
                <a:cs typeface="Times New Roman" panose="02020603050405020304" pitchFamily="18" charset="0"/>
              </a:rPr>
              <a:t>事件标志组两个数据结构</a:t>
            </a:r>
            <a:r>
              <a:rPr lang="en-US" altLang="zh-CN" sz="2400" b="0" dirty="0">
                <a:latin typeface="Times New Roman" panose="02020603050405020304" pitchFamily="18" charset="0"/>
                <a:ea typeface="+mn-ea"/>
                <a:cs typeface="Times New Roman" panose="02020603050405020304" pitchFamily="18" charset="0"/>
              </a:rPr>
              <a:t>1of 6</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3" name="内容占位符 2"/>
          <p:cNvSpPr>
            <a:spLocks noGrp="1"/>
          </p:cNvSpPr>
          <p:nvPr>
            <p:ph idx="1"/>
          </p:nvPr>
        </p:nvSpPr>
        <p:spPr>
          <a:xfrm>
            <a:off x="227348" y="1556792"/>
            <a:ext cx="11737304" cy="4667250"/>
          </a:xfrm>
        </p:spPr>
        <p:txBody>
          <a:bodyPr>
            <a:normAutofit/>
          </a:bodyPr>
          <a:lstStyle/>
          <a:p>
            <a:pPr marL="0" indent="0" eaLnBrk="1" hangingPunct="1">
              <a:lnSpc>
                <a:spcPct val="150000"/>
              </a:lnSpc>
              <a:buNone/>
              <a:defRPr/>
            </a:pPr>
            <a:r>
              <a:rPr lang="en-US" altLang="zh-CN" b="0" dirty="0">
                <a:latin typeface="Times New Roman" panose="02020603050405020304" pitchFamily="18" charset="0"/>
                <a:ea typeface="楷体" panose="02010609060101010101" pitchFamily="49" charset="-122"/>
              </a:rPr>
              <a:t>2.1</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OS_FLAG_GRP</a:t>
            </a:r>
            <a:r>
              <a:rPr lang="zh-CN" altLang="en-US" b="0" dirty="0">
                <a:latin typeface="Times New Roman" panose="02020603050405020304" pitchFamily="18" charset="0"/>
                <a:ea typeface="楷体" panose="02010609060101010101" pitchFamily="49" charset="-122"/>
              </a:rPr>
              <a:t>作用：登记一个事件标志组</a:t>
            </a:r>
            <a:endParaRPr lang="en-US" altLang="zh-CN" b="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b="0" dirty="0">
                <a:latin typeface="Times New Roman" panose="02020603050405020304" pitchFamily="18" charset="0"/>
                <a:ea typeface="楷体" panose="02010609060101010101" pitchFamily="49" charset="-122"/>
              </a:rPr>
              <a:t>2.2</a:t>
            </a:r>
            <a:r>
              <a:rPr lang="zh-CN" altLang="en-US" b="0" dirty="0">
                <a:latin typeface="Times New Roman" panose="02020603050405020304" pitchFamily="18" charset="0"/>
                <a:ea typeface="楷体" panose="02010609060101010101" pitchFamily="49" charset="-122"/>
              </a:rPr>
              <a:t>、组成：三个部分，</a:t>
            </a:r>
            <a:endParaRPr lang="en-US" altLang="zh-CN" b="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b="0" dirty="0">
                <a:latin typeface="Times New Roman" panose="02020603050405020304" pitchFamily="18" charset="0"/>
                <a:ea typeface="楷体" panose="02010609060101010101" pitchFamily="49" charset="-122"/>
              </a:rPr>
              <a:t>	2.2.1</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INT 8U  </a:t>
            </a:r>
            <a:r>
              <a:rPr lang="en-US" altLang="zh-CN" b="0" dirty="0" err="1">
                <a:latin typeface="Times New Roman" panose="02020603050405020304" pitchFamily="18" charset="0"/>
                <a:ea typeface="楷体" panose="02010609060101010101" pitchFamily="49" charset="-122"/>
              </a:rPr>
              <a:t>OSFlagType</a:t>
            </a:r>
            <a:r>
              <a:rPr lang="zh-CN" altLang="en-US" b="0" dirty="0">
                <a:latin typeface="Times New Roman" panose="02020603050405020304" pitchFamily="18" charset="0"/>
                <a:ea typeface="楷体" panose="02010609060101010101" pitchFamily="49" charset="-122"/>
              </a:rPr>
              <a:t>常数，说明是事件标志组</a:t>
            </a:r>
            <a:endParaRPr lang="en-US" altLang="zh-CN" b="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b="0" dirty="0">
                <a:latin typeface="Times New Roman" panose="02020603050405020304" pitchFamily="18" charset="0"/>
                <a:ea typeface="楷体" panose="02010609060101010101" pitchFamily="49" charset="-122"/>
              </a:rPr>
              <a:t>	2.2.2</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void *</a:t>
            </a:r>
            <a:r>
              <a:rPr lang="en-US" altLang="zh-CN" b="0" dirty="0" err="1">
                <a:latin typeface="Times New Roman" panose="02020603050405020304" pitchFamily="18" charset="0"/>
                <a:ea typeface="楷体" panose="02010609060101010101" pitchFamily="49" charset="-122"/>
              </a:rPr>
              <a:t>OSFlagWaitList</a:t>
            </a:r>
            <a:r>
              <a:rPr lang="zh-CN" altLang="en-US" b="0" dirty="0">
                <a:latin typeface="Times New Roman" panose="02020603050405020304" pitchFamily="18" charset="0"/>
                <a:ea typeface="楷体" panose="02010609060101010101" pitchFamily="49" charset="-122"/>
              </a:rPr>
              <a:t>指针，连到另外一个数据结构（等待列表）</a:t>
            </a:r>
            <a:r>
              <a:rPr lang="en-US" altLang="zh-CN" dirty="0">
                <a:solidFill>
                  <a:srgbClr val="FF0000"/>
                </a:solidFill>
                <a:latin typeface="Times New Roman" panose="02020603050405020304" pitchFamily="18" charset="0"/>
                <a:ea typeface="楷体" panose="02010609060101010101" pitchFamily="49" charset="-122"/>
              </a:rPr>
              <a:t>OS_FLAG_NODE</a:t>
            </a:r>
            <a:endParaRPr lang="en-US" altLang="zh-CN" b="0" dirty="0">
              <a:latin typeface="Times New Roman" panose="02020603050405020304" pitchFamily="18" charset="0"/>
              <a:ea typeface="楷体" panose="02010609060101010101" pitchFamily="49" charset="-122"/>
            </a:endParaRPr>
          </a:p>
          <a:p>
            <a:pPr marL="0" indent="0" eaLnBrk="1" hangingPunct="1">
              <a:lnSpc>
                <a:spcPct val="150000"/>
              </a:lnSpc>
              <a:buNone/>
              <a:defRPr/>
            </a:pPr>
            <a:r>
              <a:rPr lang="en-US" altLang="zh-CN" b="0" dirty="0">
                <a:latin typeface="Times New Roman" panose="02020603050405020304" pitchFamily="18" charset="0"/>
                <a:ea typeface="楷体" panose="02010609060101010101" pitchFamily="49" charset="-122"/>
              </a:rPr>
              <a:t>	2.2.3</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OS_FLAGS</a:t>
            </a:r>
            <a:r>
              <a:rPr lang="zh-CN" altLang="en-US" b="0" dirty="0">
                <a:latin typeface="Times New Roman" panose="02020603050405020304" pitchFamily="18" charset="0"/>
                <a:ea typeface="楷体" panose="02010609060101010101" pitchFamily="49" charset="-122"/>
              </a:rPr>
              <a:t>：</a:t>
            </a:r>
            <a:r>
              <a:rPr lang="en-US" altLang="zh-CN" b="0" dirty="0" err="1">
                <a:latin typeface="Times New Roman" panose="02020603050405020304" pitchFamily="18" charset="0"/>
                <a:ea typeface="楷体" panose="02010609060101010101" pitchFamily="49" charset="-122"/>
              </a:rPr>
              <a:t>OSFlagFlags</a:t>
            </a:r>
            <a:r>
              <a:rPr lang="zh-CN" altLang="en-US" b="0" dirty="0">
                <a:latin typeface="Times New Roman" panose="02020603050405020304" pitchFamily="18" charset="0"/>
                <a:ea typeface="楷体" panose="02010609060101010101" pitchFamily="49" charset="-122"/>
              </a:rPr>
              <a:t>标志，当前事件标志组的值，用来判断任务是否满足就绪条件的基准，长度为</a:t>
            </a:r>
            <a:r>
              <a:rPr lang="en-US" altLang="zh-CN" b="0" dirty="0">
                <a:latin typeface="Times New Roman" panose="02020603050405020304" pitchFamily="18" charset="0"/>
                <a:ea typeface="楷体" panose="02010609060101010101" pitchFamily="49" charset="-122"/>
              </a:rPr>
              <a:t>8</a:t>
            </a:r>
            <a:r>
              <a:rPr lang="zh-CN" altLang="en-US" b="0"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ea typeface="楷体" panose="02010609060101010101" pitchFamily="49" charset="-122"/>
              </a:rPr>
              <a:t>16</a:t>
            </a:r>
            <a:r>
              <a:rPr lang="zh-CN" altLang="en-US" b="0" dirty="0">
                <a:latin typeface="Times New Roman" panose="02020603050405020304" pitchFamily="18" charset="0"/>
                <a:ea typeface="楷体" panose="02010609060101010101" pitchFamily="49" charset="-122"/>
              </a:rPr>
              <a:t>或</a:t>
            </a:r>
            <a:r>
              <a:rPr lang="en-US" altLang="zh-CN" b="0" dirty="0">
                <a:latin typeface="Times New Roman" panose="02020603050405020304" pitchFamily="18" charset="0"/>
                <a:ea typeface="楷体" panose="02010609060101010101" pitchFamily="49" charset="-122"/>
              </a:rPr>
              <a:t>32</a:t>
            </a:r>
            <a:r>
              <a:rPr lang="zh-CN" altLang="en-US" b="0" dirty="0">
                <a:latin typeface="Times New Roman" panose="02020603050405020304" pitchFamily="18" charset="0"/>
                <a:ea typeface="楷体" panose="02010609060101010101" pitchFamily="49" charset="-122"/>
              </a:rPr>
              <a:t>，默认为</a:t>
            </a:r>
            <a:r>
              <a:rPr lang="en-US" altLang="zh-CN" b="0" dirty="0">
                <a:latin typeface="Times New Roman" panose="02020603050405020304" pitchFamily="18" charset="0"/>
                <a:ea typeface="楷体" panose="02010609060101010101" pitchFamily="49" charset="-122"/>
              </a:rPr>
              <a:t>16</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25C7CD5E-6451-4D40-9429-4F2CD832B38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91344" y="772011"/>
            <a:ext cx="7772400" cy="481013"/>
          </a:xfrm>
        </p:spPr>
        <p:txBody>
          <a:bodyPr>
            <a:normAutofit/>
          </a:bodyPr>
          <a:lstStyle/>
          <a:p>
            <a:pPr eaLnBrk="1" hangingPunct="1">
              <a:defRPr/>
            </a:pPr>
            <a:r>
              <a:rPr lang="zh-CN" altLang="en-US" sz="2400" b="0" dirty="0">
                <a:latin typeface="Times New Roman" panose="02020603050405020304" pitchFamily="18" charset="0"/>
                <a:ea typeface="+mn-ea"/>
                <a:cs typeface="Times New Roman" panose="02020603050405020304" pitchFamily="18" charset="0"/>
              </a:rPr>
              <a:t>事件标志组两个数据结构</a:t>
            </a:r>
            <a:r>
              <a:rPr lang="en-US" altLang="zh-CN" sz="2400" b="0" dirty="0">
                <a:latin typeface="Times New Roman" panose="02020603050405020304" pitchFamily="18" charset="0"/>
                <a:ea typeface="+mn-ea"/>
                <a:cs typeface="Times New Roman" panose="02020603050405020304" pitchFamily="18" charset="0"/>
              </a:rPr>
              <a:t>2of 6</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124931" name="内容占位符 2"/>
          <p:cNvSpPr>
            <a:spLocks noGrp="1" noChangeArrowheads="1"/>
          </p:cNvSpPr>
          <p:nvPr>
            <p:ph idx="1"/>
          </p:nvPr>
        </p:nvSpPr>
        <p:spPr>
          <a:xfrm>
            <a:off x="911424" y="1484784"/>
            <a:ext cx="8540750" cy="2751751"/>
          </a:xfrm>
        </p:spPr>
        <p:txBody>
          <a:bodyPr/>
          <a:lstStyle/>
          <a:p>
            <a:pPr eaLnBrk="1" hangingPunct="1"/>
            <a:r>
              <a:rPr lang="en-US" altLang="zh-CN" sz="2000" b="0" dirty="0">
                <a:latin typeface="Times New Roman" panose="02020603050405020304" pitchFamily="18" charset="0"/>
                <a:ea typeface="楷体" panose="02010609060101010101" pitchFamily="49" charset="-122"/>
              </a:rPr>
              <a:t>OS_FLAG_GRP</a:t>
            </a:r>
            <a:r>
              <a:rPr lang="zh-CN" altLang="en-US" sz="2000" b="0" dirty="0">
                <a:latin typeface="Times New Roman" panose="02020603050405020304" pitchFamily="18" charset="0"/>
                <a:ea typeface="楷体" panose="02010609060101010101" pitchFamily="49" charset="-122"/>
              </a:rPr>
              <a:t>的数据结构：</a:t>
            </a:r>
            <a:endParaRPr lang="en-US" altLang="zh-CN" sz="2000" b="0" dirty="0">
              <a:latin typeface="Times New Roman" panose="02020603050405020304" pitchFamily="18" charset="0"/>
              <a:ea typeface="楷体" panose="02010609060101010101" pitchFamily="49" charset="-122"/>
            </a:endParaRPr>
          </a:p>
          <a:p>
            <a:pPr eaLnBrk="1" hangingPunct="1"/>
            <a:r>
              <a:rPr lang="en-US" altLang="zh-CN" sz="2000" b="0" dirty="0">
                <a:latin typeface="Times New Roman" panose="02020603050405020304" pitchFamily="18" charset="0"/>
                <a:ea typeface="楷体" panose="02010609060101010101" pitchFamily="49" charset="-122"/>
              </a:rPr>
              <a:t>Typedef struct {</a:t>
            </a:r>
            <a:endParaRPr lang="en-US" altLang="zh-CN" sz="2000" b="0" dirty="0">
              <a:latin typeface="Times New Roman" panose="02020603050405020304" pitchFamily="18" charset="0"/>
              <a:ea typeface="楷体" panose="02010609060101010101" pitchFamily="49" charset="-122"/>
            </a:endParaRPr>
          </a:p>
          <a:p>
            <a:pPr eaLnBrk="1" hangingPunct="1">
              <a:buFont typeface="Wingdings" panose="05000000000000000000" pitchFamily="2" charset="2"/>
              <a:buNone/>
            </a:pPr>
            <a:r>
              <a:rPr lang="en-US" altLang="zh-CN" sz="2000" b="0" dirty="0">
                <a:latin typeface="Times New Roman" panose="02020603050405020304" pitchFamily="18" charset="0"/>
                <a:ea typeface="楷体" panose="02010609060101010101" pitchFamily="49" charset="-122"/>
              </a:rPr>
              <a:t>           INT8U              </a:t>
            </a:r>
            <a:r>
              <a:rPr lang="en-US" altLang="zh-CN" sz="2000" b="0" dirty="0" err="1">
                <a:latin typeface="Times New Roman" panose="02020603050405020304" pitchFamily="18" charset="0"/>
                <a:ea typeface="楷体" panose="02010609060101010101" pitchFamily="49" charset="-122"/>
              </a:rPr>
              <a:t>OSFlayType</a:t>
            </a:r>
            <a:r>
              <a:rPr lang="en-US" altLang="zh-CN" sz="2000" b="0" dirty="0">
                <a:latin typeface="Times New Roman" panose="02020603050405020304" pitchFamily="18" charset="0"/>
                <a:ea typeface="楷体" panose="02010609060101010101" pitchFamily="49" charset="-122"/>
              </a:rPr>
              <a:t>;</a:t>
            </a:r>
            <a:endParaRPr lang="en-US" altLang="zh-CN" sz="2000" b="0" dirty="0">
              <a:latin typeface="Times New Roman" panose="02020603050405020304" pitchFamily="18" charset="0"/>
              <a:ea typeface="楷体" panose="02010609060101010101" pitchFamily="49" charset="-122"/>
            </a:endParaRPr>
          </a:p>
          <a:p>
            <a:pPr eaLnBrk="1" hangingPunct="1">
              <a:buFont typeface="Wingdings" panose="05000000000000000000" pitchFamily="2" charset="2"/>
              <a:buNone/>
            </a:pPr>
            <a:r>
              <a:rPr lang="en-US" altLang="zh-CN" sz="2000" b="0" dirty="0">
                <a:latin typeface="Times New Roman" panose="02020603050405020304" pitchFamily="18" charset="0"/>
                <a:ea typeface="楷体" panose="02010609060101010101" pitchFamily="49" charset="-122"/>
              </a:rPr>
              <a:t>           void                *</a:t>
            </a:r>
            <a:r>
              <a:rPr lang="en-US" altLang="zh-CN" sz="2000" b="0" dirty="0" err="1">
                <a:latin typeface="Times New Roman" panose="02020603050405020304" pitchFamily="18" charset="0"/>
                <a:ea typeface="楷体" panose="02010609060101010101" pitchFamily="49" charset="-122"/>
              </a:rPr>
              <a:t>OSFlagWaitList</a:t>
            </a:r>
            <a:r>
              <a:rPr lang="en-US" altLang="zh-CN" sz="2000" b="0" dirty="0">
                <a:latin typeface="Times New Roman" panose="02020603050405020304" pitchFamily="18" charset="0"/>
                <a:ea typeface="楷体" panose="02010609060101010101" pitchFamily="49" charset="-122"/>
              </a:rPr>
              <a:t>;</a:t>
            </a:r>
            <a:endParaRPr lang="en-US" altLang="zh-CN" sz="2000" b="0" dirty="0">
              <a:latin typeface="Times New Roman" panose="02020603050405020304" pitchFamily="18" charset="0"/>
              <a:ea typeface="楷体" panose="02010609060101010101" pitchFamily="49" charset="-122"/>
            </a:endParaRPr>
          </a:p>
          <a:p>
            <a:pPr eaLnBrk="1" hangingPunct="1">
              <a:buFont typeface="Wingdings" panose="05000000000000000000" pitchFamily="2" charset="2"/>
              <a:buNone/>
            </a:pPr>
            <a:r>
              <a:rPr lang="en-US" altLang="zh-CN" sz="2000" b="0" dirty="0">
                <a:latin typeface="Times New Roman" panose="02020603050405020304" pitchFamily="18" charset="0"/>
                <a:ea typeface="楷体" panose="02010609060101010101" pitchFamily="49" charset="-122"/>
              </a:rPr>
              <a:t>           OS_FLAGS      </a:t>
            </a:r>
            <a:r>
              <a:rPr lang="en-US" altLang="zh-CN" sz="2000" b="0" dirty="0" err="1">
                <a:latin typeface="Times New Roman" panose="02020603050405020304" pitchFamily="18" charset="0"/>
                <a:ea typeface="楷体" panose="02010609060101010101" pitchFamily="49" charset="-122"/>
              </a:rPr>
              <a:t>OSFlagFlags</a:t>
            </a:r>
            <a:r>
              <a:rPr lang="en-US" altLang="zh-CN" sz="2000" b="0" dirty="0">
                <a:latin typeface="Times New Roman" panose="02020603050405020304" pitchFamily="18" charset="0"/>
                <a:ea typeface="楷体" panose="02010609060101010101" pitchFamily="49" charset="-122"/>
              </a:rPr>
              <a:t>;</a:t>
            </a:r>
            <a:endParaRPr lang="en-US" altLang="zh-CN" sz="2000" b="0" dirty="0">
              <a:latin typeface="Times New Roman" panose="02020603050405020304" pitchFamily="18" charset="0"/>
              <a:ea typeface="楷体" panose="02010609060101010101" pitchFamily="49" charset="-122"/>
            </a:endParaRPr>
          </a:p>
          <a:p>
            <a:pPr eaLnBrk="1" hangingPunct="1">
              <a:buFont typeface="Wingdings" panose="05000000000000000000" pitchFamily="2" charset="2"/>
              <a:buNone/>
            </a:pPr>
            <a:r>
              <a:rPr lang="en-US" altLang="zh-CN" sz="2000" b="0" dirty="0">
                <a:latin typeface="Times New Roman" panose="02020603050405020304" pitchFamily="18" charset="0"/>
                <a:ea typeface="楷体" panose="02010609060101010101" pitchFamily="49" charset="-122"/>
              </a:rPr>
              <a:t>   }OS_FLAG_GRP;</a:t>
            </a:r>
            <a:endParaRPr lang="en-US" altLang="zh-CN" sz="2000" b="0" dirty="0">
              <a:latin typeface="Times New Roman" panose="02020603050405020304" pitchFamily="18" charset="0"/>
              <a:ea typeface="楷体" panose="02010609060101010101" pitchFamily="49" charset="-122"/>
            </a:endParaRPr>
          </a:p>
          <a:p>
            <a:pPr eaLnBrk="1" hangingPunct="1"/>
            <a:r>
              <a:rPr lang="en-US" altLang="zh-CN" sz="2000" b="0" dirty="0">
                <a:latin typeface="Times New Roman" panose="02020603050405020304" pitchFamily="18" charset="0"/>
                <a:ea typeface="楷体" panose="02010609060101010101" pitchFamily="49" charset="-122"/>
              </a:rPr>
              <a:t>OS_FLAG_GRP</a:t>
            </a:r>
            <a:r>
              <a:rPr lang="zh-CN" altLang="en-US" sz="2000" b="0" dirty="0">
                <a:latin typeface="Times New Roman" panose="02020603050405020304" pitchFamily="18" charset="0"/>
                <a:ea typeface="楷体" panose="02010609060101010101" pitchFamily="49" charset="-122"/>
              </a:rPr>
              <a:t>的示意图：</a:t>
            </a:r>
            <a:endParaRPr lang="en-US" altLang="zh-CN" sz="2000" b="0" dirty="0">
              <a:latin typeface="Times New Roman" panose="02020603050405020304" pitchFamily="18" charset="0"/>
              <a:ea typeface="楷体" panose="02010609060101010101" pitchFamily="49" charset="-122"/>
            </a:endParaRPr>
          </a:p>
        </p:txBody>
      </p:sp>
      <p:sp>
        <p:nvSpPr>
          <p:cNvPr id="150530" name="Rectangle 8"/>
          <p:cNvSpPr>
            <a:spLocks noGrp="1" noChangeArrowheads="1"/>
          </p:cNvSpPr>
          <p:nvPr>
            <p:ph type="sldNum" sz="quarter" idx="10"/>
          </p:nvPr>
        </p:nvSpPr>
        <p:spPr>
          <a:xfrm>
            <a:off x="1631950" y="6326188"/>
            <a:ext cx="1905000" cy="457200"/>
          </a:xfrm>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C6C28321-212D-47D0-991A-4273E215F491}" type="slidenum">
              <a:rPr lang="zh-CN" altLang="zh-CN" sz="1400">
                <a:solidFill>
                  <a:srgbClr val="FF3300"/>
                </a:solidFill>
                <a:latin typeface="Times New Roman" panose="02020603050405020304" pitchFamily="18" charset="0"/>
              </a:rPr>
            </a:fld>
            <a:endParaRPr lang="zh-CN" altLang="zh-CN" sz="1400">
              <a:solidFill>
                <a:srgbClr val="FF3300"/>
              </a:solidFill>
              <a:latin typeface="Times New Roman" panose="02020603050405020304" pitchFamily="18" charset="0"/>
            </a:endParaRPr>
          </a:p>
        </p:txBody>
      </p:sp>
      <p:graphicFrame>
        <p:nvGraphicFramePr>
          <p:cNvPr id="9269" name="Group 53"/>
          <p:cNvGraphicFramePr>
            <a:graphicFrameLocks noGrp="1"/>
          </p:cNvGraphicFramePr>
          <p:nvPr/>
        </p:nvGraphicFramePr>
        <p:xfrm>
          <a:off x="4224338" y="4479976"/>
          <a:ext cx="4140200" cy="1114425"/>
        </p:xfrm>
        <a:graphic>
          <a:graphicData uri="http://schemas.openxmlformats.org/drawingml/2006/table">
            <a:tbl>
              <a:tblPr/>
              <a:tblGrid>
                <a:gridCol w="517525"/>
                <a:gridCol w="517525"/>
                <a:gridCol w="517525"/>
                <a:gridCol w="517525"/>
                <a:gridCol w="517525"/>
                <a:gridCol w="517525"/>
                <a:gridCol w="517525"/>
                <a:gridCol w="517525"/>
              </a:tblGrid>
              <a:tr h="371475">
                <a:tc gridSpan="8">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1817"/>
                          </a:solidFill>
                          <a:effectLst/>
                          <a:latin typeface="Times New Roman" panose="02020603050405020304" pitchFamily="18" charset="0"/>
                          <a:ea typeface="宋体" panose="02010600030101010101" pitchFamily="2" charset="-122"/>
                        </a:rPr>
                        <a:t>OS_EVENT_TYPE_FLAG</a:t>
                      </a:r>
                      <a:endParaRPr kumimoji="0" lang="zh-CN" altLang="en-US" sz="1800" b="1" i="0" u="none" strike="noStrike" cap="none" normalizeH="0" baseline="0" dirty="0">
                        <a:ln>
                          <a:noFill/>
                        </a:ln>
                        <a:solidFill>
                          <a:srgbClr val="001817"/>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cPr/>
                </a:tc>
                <a:tc hMerge="1">
                  <a:tcPr/>
                </a:tc>
                <a:tc hMerge="1">
                  <a:tcPr/>
                </a:tc>
                <a:tc hMerge="1">
                  <a:tcPr/>
                </a:tc>
                <a:tc hMerge="1">
                  <a:tcPr/>
                </a:tc>
                <a:tc hMerge="1">
                  <a:tcPr/>
                </a:tc>
                <a:tc hMerge="1">
                  <a:tcPr/>
                </a:tc>
              </a:tr>
              <a:tr h="371475">
                <a:tc gridSpan="8">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CBFFFF"/>
                    </a:solidFill>
                  </a:tcPr>
                </a:tc>
                <a:tc hMerge="1">
                  <a:tcPr/>
                </a:tc>
                <a:tc hMerge="1">
                  <a:tcPr/>
                </a:tc>
                <a:tc hMerge="1">
                  <a:tcPr/>
                </a:tc>
                <a:tc hMerge="1">
                  <a:tcPr/>
                </a:tc>
                <a:tc hMerge="1">
                  <a:tcPr/>
                </a:tc>
                <a:tc hMerge="1">
                  <a:tcPr/>
                </a:tc>
                <a:tc hMerge="1">
                  <a:tcPr/>
                </a:tc>
              </a:tr>
              <a:tr h="37147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a:buClr>
                          <a:schemeClr val="accent1"/>
                        </a:buClr>
                        <a:buSzPct val="60000"/>
                        <a:defRPr kumimoji="1" sz="2000">
                          <a:solidFill>
                            <a:schemeClr val="tx1"/>
                          </a:solidFill>
                          <a:latin typeface="Times New Roman" panose="02020603050405020304" pitchFamily="18" charset="0"/>
                          <a:ea typeface="宋体" panose="02010600030101010101" pitchFamily="2" charset="-122"/>
                        </a:defRPr>
                      </a:lvl3pPr>
                      <a:lvl4pPr marL="1600200" indent="-228600">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1/0</a:t>
                      </a:r>
                      <a:endPar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E7FFFF"/>
                    </a:solidFill>
                  </a:tcPr>
                </a:tc>
              </a:tr>
            </a:tbl>
          </a:graphicData>
        </a:graphic>
      </p:graphicFrame>
      <p:sp>
        <p:nvSpPr>
          <p:cNvPr id="124957" name="TextBox 4"/>
          <p:cNvSpPr txBox="1">
            <a:spLocks noChangeArrowheads="1"/>
          </p:cNvSpPr>
          <p:nvPr/>
        </p:nvSpPr>
        <p:spPr bwMode="auto">
          <a:xfrm>
            <a:off x="2271714" y="4437112"/>
            <a:ext cx="1514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OSFlagType</a:t>
            </a:r>
            <a:endParaRPr lang="zh-CN" altLang="en-US" sz="1800">
              <a:latin typeface="Arial" panose="020B0604020202020204" pitchFamily="34" charset="0"/>
              <a:ea typeface="宋体" panose="02010600030101010101" pitchFamily="2" charset="-122"/>
            </a:endParaRPr>
          </a:p>
        </p:txBody>
      </p:sp>
      <p:sp>
        <p:nvSpPr>
          <p:cNvPr id="124958" name="TextBox 5"/>
          <p:cNvSpPr txBox="1">
            <a:spLocks noChangeArrowheads="1"/>
          </p:cNvSpPr>
          <p:nvPr/>
        </p:nvSpPr>
        <p:spPr bwMode="auto">
          <a:xfrm>
            <a:off x="2101851" y="4865737"/>
            <a:ext cx="18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OSFlagWaitList</a:t>
            </a:r>
            <a:endParaRPr lang="zh-CN" altLang="en-US" sz="1800">
              <a:latin typeface="Arial" panose="020B0604020202020204" pitchFamily="34" charset="0"/>
              <a:ea typeface="宋体" panose="02010600030101010101" pitchFamily="2" charset="-122"/>
            </a:endParaRPr>
          </a:p>
        </p:txBody>
      </p:sp>
      <p:cxnSp>
        <p:nvCxnSpPr>
          <p:cNvPr id="124959" name="直接箭头连接符 7"/>
          <p:cNvCxnSpPr>
            <a:cxnSpLocks noChangeShapeType="1"/>
          </p:cNvCxnSpPr>
          <p:nvPr/>
        </p:nvCxnSpPr>
        <p:spPr bwMode="auto">
          <a:xfrm>
            <a:off x="8559801" y="5091162"/>
            <a:ext cx="1857375" cy="158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sp>
        <p:nvSpPr>
          <p:cNvPr id="124960" name="TextBox 8"/>
          <p:cNvSpPr txBox="1">
            <a:spLocks noChangeArrowheads="1"/>
          </p:cNvSpPr>
          <p:nvPr/>
        </p:nvSpPr>
        <p:spPr bwMode="auto">
          <a:xfrm>
            <a:off x="8391525" y="4651425"/>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指向等待任务列表</a:t>
            </a:r>
            <a:endParaRPr lang="zh-CN" altLang="en-US" sz="1800">
              <a:solidFill>
                <a:schemeClr val="hlink"/>
              </a:solidFill>
              <a:latin typeface="Arial" panose="020B0604020202020204" pitchFamily="34" charset="0"/>
              <a:ea typeface="宋体" panose="02010600030101010101" pitchFamily="2" charset="-122"/>
            </a:endParaRPr>
          </a:p>
        </p:txBody>
      </p:sp>
      <p:sp>
        <p:nvSpPr>
          <p:cNvPr id="124961" name="TextBox 9"/>
          <p:cNvSpPr txBox="1">
            <a:spLocks noChangeArrowheads="1"/>
          </p:cNvSpPr>
          <p:nvPr/>
        </p:nvSpPr>
        <p:spPr bwMode="auto">
          <a:xfrm>
            <a:off x="2278064" y="5222925"/>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OSFlagFlags</a:t>
            </a:r>
            <a:endParaRPr lang="zh-CN" altLang="en-US" sz="1800">
              <a:latin typeface="Arial" panose="020B0604020202020204" pitchFamily="34" charset="0"/>
              <a:ea typeface="宋体" panose="02010600030101010101" pitchFamily="2" charset="-122"/>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91344" y="852719"/>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dirty="0"/>
              <a:t> </a:t>
            </a:r>
            <a:r>
              <a:rPr lang="en-US" altLang="zh-CN" dirty="0">
                <a:latin typeface="Times New Roman" panose="02020603050405020304" pitchFamily="18" charset="0"/>
                <a:ea typeface="+mn-ea"/>
                <a:cs typeface="Times New Roman" panose="02020603050405020304" pitchFamily="18" charset="0"/>
              </a:rPr>
              <a:t>1.3 </a:t>
            </a:r>
            <a:r>
              <a:rPr lang="zh-CN" altLang="en-US" dirty="0">
                <a:latin typeface="Times New Roman" panose="02020603050405020304" pitchFamily="18" charset="0"/>
                <a:ea typeface="+mn-ea"/>
                <a:cs typeface="Times New Roman" panose="02020603050405020304" pitchFamily="18" charset="0"/>
              </a:rPr>
              <a:t>任务切换 </a:t>
            </a:r>
            <a:endParaRPr lang="zh-CN" altLang="en-US" sz="3200" dirty="0">
              <a:latin typeface="Times New Roman" panose="02020603050405020304" pitchFamily="18" charset="0"/>
              <a:ea typeface="+mn-ea"/>
              <a:cs typeface="Times New Roman" panose="02020603050405020304" pitchFamily="18" charset="0"/>
            </a:endParaRPr>
          </a:p>
        </p:txBody>
      </p:sp>
      <p:sp>
        <p:nvSpPr>
          <p:cNvPr id="811012" name="Text Box 4"/>
          <p:cNvSpPr txBox="1">
            <a:spLocks noChangeArrowheads="1"/>
          </p:cNvSpPr>
          <p:nvPr/>
        </p:nvSpPr>
        <p:spPr bwMode="auto">
          <a:xfrm>
            <a:off x="767408" y="1557339"/>
            <a:ext cx="10801200" cy="3080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5000"/>
              </a:spcBef>
              <a:buClrTx/>
              <a:buSzPct val="125000"/>
              <a:buFontTx/>
              <a:buBlip>
                <a:blip r:embed="rId1"/>
              </a:buBlip>
            </a:pPr>
            <a:r>
              <a:rPr lang="zh-CN" altLang="en-US" b="0" dirty="0"/>
              <a:t>任务切换（</a:t>
            </a:r>
            <a:r>
              <a:rPr lang="en-US" altLang="zh-CN" b="0" dirty="0"/>
              <a:t>Context Switch</a:t>
            </a:r>
            <a:r>
              <a:rPr lang="zh-CN" altLang="en-US" b="0" dirty="0"/>
              <a:t>）是指</a:t>
            </a:r>
            <a:r>
              <a:rPr lang="en-US" altLang="zh-CN" dirty="0">
                <a:solidFill>
                  <a:srgbClr val="FF0000"/>
                </a:solidFill>
              </a:rPr>
              <a:t>CPU</a:t>
            </a:r>
            <a:r>
              <a:rPr lang="zh-CN" altLang="en-US" dirty="0">
                <a:solidFill>
                  <a:srgbClr val="FF0000"/>
                </a:solidFill>
              </a:rPr>
              <a:t>寄存器内容</a:t>
            </a:r>
            <a:r>
              <a:rPr lang="zh-CN" altLang="en-US" b="0" dirty="0"/>
              <a:t>切换。 </a:t>
            </a:r>
            <a:endParaRPr lang="zh-CN" altLang="en-US" b="0" dirty="0">
              <a:cs typeface="Times New Roman" panose="02020603050405020304" pitchFamily="18" charset="0"/>
            </a:endParaRPr>
          </a:p>
          <a:p>
            <a:pPr lvl="3" eaLnBrk="1" hangingPunct="1">
              <a:lnSpc>
                <a:spcPct val="135000"/>
              </a:lnSpc>
              <a:spcBef>
                <a:spcPct val="45000"/>
              </a:spcBef>
              <a:buClr>
                <a:srgbClr val="C4FF4F"/>
              </a:buClr>
              <a:buSzPct val="125000"/>
              <a:buFontTx/>
              <a:buChar char="•"/>
            </a:pPr>
            <a:r>
              <a:rPr lang="zh-CN" altLang="en-US" sz="2400" b="0" dirty="0">
                <a:latin typeface="华文楷体" panose="02010600040101010101" pitchFamily="2" charset="-122"/>
                <a:ea typeface="华文楷体" panose="02010600040101010101" pitchFamily="2" charset="-122"/>
              </a:rPr>
              <a:t> 入栈</a:t>
            </a:r>
            <a:endParaRPr lang="zh-CN" altLang="en-US" sz="2400" b="0" dirty="0">
              <a:latin typeface="华文楷体" panose="02010600040101010101" pitchFamily="2" charset="-122"/>
              <a:ea typeface="华文楷体" panose="02010600040101010101" pitchFamily="2" charset="-122"/>
            </a:endParaRPr>
          </a:p>
          <a:p>
            <a:pPr lvl="3" eaLnBrk="1" hangingPunct="1">
              <a:lnSpc>
                <a:spcPct val="135000"/>
              </a:lnSpc>
              <a:spcBef>
                <a:spcPct val="45000"/>
              </a:spcBef>
              <a:buClr>
                <a:srgbClr val="C4FF4F"/>
              </a:buClr>
              <a:buSzPct val="125000"/>
              <a:buFontTx/>
              <a:buChar char="•"/>
            </a:pPr>
            <a:r>
              <a:rPr lang="zh-CN" altLang="en-US" sz="2400" b="0" dirty="0">
                <a:latin typeface="华文楷体" panose="02010600040101010101" pitchFamily="2" charset="-122"/>
                <a:ea typeface="华文楷体" panose="02010600040101010101" pitchFamily="2" charset="-122"/>
              </a:rPr>
              <a:t> 出栈</a:t>
            </a:r>
            <a:endParaRPr lang="zh-CN" altLang="en-US" sz="2400" b="0" dirty="0">
              <a:latin typeface="华文楷体" panose="02010600040101010101" pitchFamily="2" charset="-122"/>
              <a:ea typeface="华文楷体" panose="02010600040101010101" pitchFamily="2" charset="-122"/>
            </a:endParaRPr>
          </a:p>
          <a:p>
            <a:pPr algn="just" eaLnBrk="1" hangingPunct="1">
              <a:lnSpc>
                <a:spcPct val="135000"/>
              </a:lnSpc>
              <a:spcBef>
                <a:spcPct val="45000"/>
              </a:spcBef>
              <a:buClrTx/>
              <a:buSzPct val="125000"/>
              <a:buFontTx/>
              <a:buBlip>
                <a:blip r:embed="rId1"/>
              </a:buBlip>
            </a:pPr>
            <a:r>
              <a:rPr lang="zh-CN" altLang="en-US" b="0" dirty="0"/>
              <a:t>任务切换过程增加了应用程序的额外负荷，</a:t>
            </a:r>
            <a:r>
              <a:rPr lang="en-US" altLang="zh-CN" b="0" dirty="0"/>
              <a:t>CPU</a:t>
            </a:r>
            <a:r>
              <a:rPr lang="zh-CN" altLang="en-US" b="0" dirty="0"/>
              <a:t>的内部寄存器越多，额外负荷就越重。任务切换所需要的时间取决于</a:t>
            </a:r>
            <a:r>
              <a:rPr lang="en-US" altLang="zh-CN" b="0" dirty="0"/>
              <a:t>CPU</a:t>
            </a:r>
            <a:r>
              <a:rPr lang="zh-CN" altLang="en-US" b="0" dirty="0"/>
              <a:t>有多少寄存器要入栈。</a:t>
            </a:r>
            <a:endParaRPr lang="zh-CN" altLang="en-US" b="0" dirty="0"/>
          </a:p>
        </p:txBody>
      </p:sp>
      <p:sp>
        <p:nvSpPr>
          <p:cNvPr id="2765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C0D23C2-67A7-4337-914D-DDBC117298A4}"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11012">
                                            <p:txEl>
                                              <p:pRg st="0" end="0"/>
                                            </p:txEl>
                                          </p:spTgt>
                                        </p:tgtEl>
                                        <p:attrNameLst>
                                          <p:attrName>style.visibility</p:attrName>
                                        </p:attrNameLst>
                                      </p:cBhvr>
                                      <p:to>
                                        <p:strVal val="visible"/>
                                      </p:to>
                                    </p:set>
                                    <p:animEffect transition="in" filter="slide(fromBottom)">
                                      <p:cBhvr>
                                        <p:cTn id="7" dur="500"/>
                                        <p:tgtEl>
                                          <p:spTgt spid="811012">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11012">
                                            <p:txEl>
                                              <p:pRg st="1" end="1"/>
                                            </p:txEl>
                                          </p:spTgt>
                                        </p:tgtEl>
                                        <p:attrNameLst>
                                          <p:attrName>style.visibility</p:attrName>
                                        </p:attrNameLst>
                                      </p:cBhvr>
                                      <p:to>
                                        <p:strVal val="visible"/>
                                      </p:to>
                                    </p:set>
                                    <p:animEffect transition="in" filter="slide(fromBottom)">
                                      <p:cBhvr>
                                        <p:cTn id="11" dur="500"/>
                                        <p:tgtEl>
                                          <p:spTgt spid="811012">
                                            <p:txEl>
                                              <p:pRg st="1" end="1"/>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11012">
                                            <p:txEl>
                                              <p:pRg st="2" end="2"/>
                                            </p:txEl>
                                          </p:spTgt>
                                        </p:tgtEl>
                                        <p:attrNameLst>
                                          <p:attrName>style.visibility</p:attrName>
                                        </p:attrNameLst>
                                      </p:cBhvr>
                                      <p:to>
                                        <p:strVal val="visible"/>
                                      </p:to>
                                    </p:set>
                                    <p:animEffect transition="in" filter="slide(fromBottom)">
                                      <p:cBhvr>
                                        <p:cTn id="15" dur="500"/>
                                        <p:tgtEl>
                                          <p:spTgt spid="81101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811012">
                                            <p:txEl>
                                              <p:pRg st="3" end="3"/>
                                            </p:txEl>
                                          </p:spTgt>
                                        </p:tgtEl>
                                        <p:attrNameLst>
                                          <p:attrName>style.visibility</p:attrName>
                                        </p:attrNameLst>
                                      </p:cBhvr>
                                      <p:to>
                                        <p:strVal val="visible"/>
                                      </p:to>
                                    </p:set>
                                    <p:animEffect transition="in" filter="slide(fromBottom)">
                                      <p:cBhvr>
                                        <p:cTn id="20" dur="500"/>
                                        <p:tgtEl>
                                          <p:spTgt spid="811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noChangeArrowheads="1"/>
          </p:cNvSpPr>
          <p:nvPr>
            <p:ph type="title"/>
          </p:nvPr>
        </p:nvSpPr>
        <p:spPr>
          <a:xfrm>
            <a:off x="47328" y="624681"/>
            <a:ext cx="7772400" cy="592138"/>
          </a:xfrm>
        </p:spPr>
        <p:txBody>
          <a:bodyPr/>
          <a:lstStyle/>
          <a:p>
            <a:pPr eaLnBrk="1" hangingPunct="1">
              <a:defRPr/>
            </a:pPr>
            <a:r>
              <a:rPr lang="zh-CN" altLang="en-US" sz="2400" b="0" dirty="0">
                <a:latin typeface="Times New Roman" panose="02020603050405020304" pitchFamily="18" charset="0"/>
                <a:ea typeface="+mn-ea"/>
                <a:cs typeface="Times New Roman" panose="02020603050405020304" pitchFamily="18" charset="0"/>
              </a:rPr>
              <a:t>事件标志组两个数据结构</a:t>
            </a:r>
            <a:r>
              <a:rPr lang="en-US" altLang="zh-CN" sz="2400" b="0" dirty="0">
                <a:latin typeface="Times New Roman" panose="02020603050405020304" pitchFamily="18" charset="0"/>
                <a:ea typeface="+mn-ea"/>
                <a:cs typeface="Times New Roman" panose="02020603050405020304" pitchFamily="18" charset="0"/>
              </a:rPr>
              <a:t>3of 6</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125955" name="内容占位符 2"/>
          <p:cNvSpPr>
            <a:spLocks noGrp="1" noChangeArrowheads="1"/>
          </p:cNvSpPr>
          <p:nvPr>
            <p:ph idx="1"/>
          </p:nvPr>
        </p:nvSpPr>
        <p:spPr>
          <a:xfrm>
            <a:off x="407368" y="1124744"/>
            <a:ext cx="10585176" cy="5026025"/>
          </a:xfrm>
        </p:spPr>
        <p:txBody>
          <a:bodyPr>
            <a:normAutofit fontScale="85000" lnSpcReduction="10000"/>
          </a:bodyPr>
          <a:lstStyle/>
          <a:p>
            <a:pPr eaLnBrk="1" hangingPunct="1">
              <a:lnSpc>
                <a:spcPct val="150000"/>
              </a:lnSpc>
            </a:pPr>
            <a:r>
              <a:rPr lang="en-US" altLang="zh-CN" dirty="0">
                <a:latin typeface="Times New Roman" panose="02020603050405020304" pitchFamily="18" charset="0"/>
                <a:ea typeface="楷体" panose="02010609060101010101" pitchFamily="49" charset="-122"/>
              </a:rPr>
              <a:t>2.3</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OS_FLAG_NODE</a:t>
            </a:r>
            <a:r>
              <a:rPr lang="zh-CN" altLang="en-US" dirty="0">
                <a:latin typeface="Times New Roman" panose="02020603050405020304" pitchFamily="18" charset="0"/>
                <a:ea typeface="楷体" panose="02010609060101010101" pitchFamily="49" charset="-122"/>
              </a:rPr>
              <a:t>作用：等待任务链表</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zh-CN" altLang="en-US" dirty="0">
                <a:latin typeface="Times New Roman" panose="02020603050405020304" pitchFamily="18" charset="0"/>
                <a:ea typeface="楷体" panose="02010609060101010101" pitchFamily="49" charset="-122"/>
              </a:rPr>
              <a:t>		是一个双向链表。</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Typedef struct {</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void	*</a:t>
            </a:r>
            <a:r>
              <a:rPr lang="en-US" altLang="zh-CN" dirty="0" err="1">
                <a:latin typeface="Times New Roman" panose="02020603050405020304" pitchFamily="18" charset="0"/>
                <a:ea typeface="楷体" panose="02010609060101010101" pitchFamily="49" charset="-122"/>
              </a:rPr>
              <a:t>OSFlagNodeNext</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指向下一个节点的指针</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void	*</a:t>
            </a:r>
            <a:r>
              <a:rPr lang="en-US" altLang="zh-CN" dirty="0" err="1">
                <a:latin typeface="Times New Roman" panose="02020603050405020304" pitchFamily="18" charset="0"/>
                <a:ea typeface="楷体" panose="02010609060101010101" pitchFamily="49" charset="-122"/>
              </a:rPr>
              <a:t>OSFlagNodePrev</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指向前一个节点的指针</a:t>
            </a:r>
            <a:r>
              <a:rPr lang="en-US" altLang="zh-CN" dirty="0">
                <a:latin typeface="Times New Roman" panose="02020603050405020304" pitchFamily="18" charset="0"/>
                <a:ea typeface="楷体" panose="02010609060101010101" pitchFamily="49" charset="-122"/>
              </a:rPr>
              <a:t>	</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void	*</a:t>
            </a:r>
            <a:r>
              <a:rPr lang="en-US" altLang="zh-CN" dirty="0" err="1">
                <a:latin typeface="Times New Roman" panose="02020603050405020304" pitchFamily="18" charset="0"/>
                <a:ea typeface="楷体" panose="02010609060101010101" pitchFamily="49" charset="-122"/>
              </a:rPr>
              <a:t>OSFlagNodeTCB</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指向对应任务</a:t>
            </a:r>
            <a:r>
              <a:rPr lang="en-US" altLang="zh-CN" dirty="0">
                <a:latin typeface="Times New Roman" panose="02020603050405020304" pitchFamily="18" charset="0"/>
                <a:ea typeface="楷体" panose="02010609060101010101" pitchFamily="49" charset="-122"/>
              </a:rPr>
              <a:t>TCB</a:t>
            </a:r>
            <a:r>
              <a:rPr lang="zh-CN" altLang="en-US" dirty="0">
                <a:latin typeface="Times New Roman" panose="02020603050405020304" pitchFamily="18" charset="0"/>
                <a:ea typeface="楷体" panose="02010609060101010101" pitchFamily="49" charset="-122"/>
              </a:rPr>
              <a:t>的指针</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void	*</a:t>
            </a:r>
            <a:r>
              <a:rPr lang="en-US" altLang="zh-CN" dirty="0" err="1">
                <a:latin typeface="Times New Roman" panose="02020603050405020304" pitchFamily="18" charset="0"/>
                <a:ea typeface="楷体" panose="02010609060101010101" pitchFamily="49" charset="-122"/>
              </a:rPr>
              <a:t>OSFlagNodeFlagGrp</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反向指向事件标志组的指针</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OS_FLAGS	</a:t>
            </a:r>
            <a:r>
              <a:rPr lang="en-US" altLang="zh-CN" dirty="0" err="1">
                <a:latin typeface="Times New Roman" panose="02020603050405020304" pitchFamily="18" charset="0"/>
                <a:ea typeface="楷体" panose="02010609060101010101" pitchFamily="49" charset="-122"/>
              </a:rPr>
              <a:t>OSFlagNodeFlags</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信号过滤器</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INT8U	</a:t>
            </a:r>
            <a:r>
              <a:rPr lang="en-US" altLang="zh-CN" dirty="0" err="1">
                <a:latin typeface="Times New Roman" panose="02020603050405020304" pitchFamily="18" charset="0"/>
                <a:ea typeface="楷体" panose="02010609060101010101" pitchFamily="49" charset="-122"/>
              </a:rPr>
              <a:t>OSFlagNodeWaitType</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定义逻辑运算关系的数据</a:t>
            </a:r>
            <a:endParaRPr lang="en-US" altLang="zh-CN"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dirty="0">
                <a:latin typeface="Times New Roman" panose="02020603050405020304" pitchFamily="18" charset="0"/>
                <a:ea typeface="楷体" panose="02010609060101010101" pitchFamily="49" charset="-122"/>
              </a:rPr>
              <a:t>	} OS_FLAG_NODE</a:t>
            </a:r>
            <a:endParaRPr lang="en-US" altLang="zh-CN" dirty="0">
              <a:latin typeface="Times New Roman" panose="02020603050405020304" pitchFamily="18" charset="0"/>
              <a:ea typeface="楷体" panose="02010609060101010101" pitchFamily="49" charset="-122"/>
            </a:endParaRPr>
          </a:p>
          <a:p>
            <a:pPr eaLnBrk="1" hangingPunct="1">
              <a:lnSpc>
                <a:spcPct val="150000"/>
              </a:lnSpc>
            </a:pP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922CC61B-8BB1-4B75-9302-0D0AC3DA565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94957" y="740183"/>
            <a:ext cx="7772400" cy="523875"/>
          </a:xfrm>
        </p:spPr>
        <p:txBody>
          <a:bodyPr>
            <a:normAutofit/>
          </a:bodyPr>
          <a:lstStyle/>
          <a:p>
            <a:pPr eaLnBrk="1" hangingPunct="1">
              <a:defRPr/>
            </a:pPr>
            <a:r>
              <a:rPr lang="zh-CN" altLang="en-US" sz="2400" b="0" dirty="0">
                <a:latin typeface="Times New Roman" panose="02020603050405020304" pitchFamily="18" charset="0"/>
                <a:ea typeface="+mn-ea"/>
                <a:cs typeface="Times New Roman" panose="02020603050405020304" pitchFamily="18" charset="0"/>
              </a:rPr>
              <a:t>事件标志组两个数据结构</a:t>
            </a:r>
            <a:r>
              <a:rPr lang="en-US" altLang="zh-CN" sz="2400" b="0" dirty="0">
                <a:latin typeface="Times New Roman" panose="02020603050405020304" pitchFamily="18" charset="0"/>
                <a:ea typeface="+mn-ea"/>
                <a:cs typeface="Times New Roman" panose="02020603050405020304" pitchFamily="18" charset="0"/>
              </a:rPr>
              <a:t>4of 6</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126979" name="内容占位符 2"/>
          <p:cNvSpPr>
            <a:spLocks noGrp="1" noChangeArrowheads="1"/>
          </p:cNvSpPr>
          <p:nvPr>
            <p:ph idx="1"/>
          </p:nvPr>
        </p:nvSpPr>
        <p:spPr>
          <a:xfrm>
            <a:off x="94957" y="1461655"/>
            <a:ext cx="5112568" cy="4667250"/>
          </a:xfrm>
        </p:spPr>
        <p:txBody>
          <a:bodyPr/>
          <a:lstStyle/>
          <a:p>
            <a:pPr eaLnBrk="1" hangingPunct="1">
              <a:lnSpc>
                <a:spcPct val="150000"/>
              </a:lnSpc>
            </a:pPr>
            <a:r>
              <a:rPr lang="en-US" altLang="zh-CN" sz="2000" dirty="0">
                <a:latin typeface="Times New Roman" panose="02020603050405020304" pitchFamily="18" charset="0"/>
                <a:ea typeface="楷体" panose="02010609060101010101" pitchFamily="49" charset="-122"/>
              </a:rPr>
              <a:t>2.4</a:t>
            </a:r>
            <a:r>
              <a:rPr lang="zh-CN" altLang="en-US" sz="2000" dirty="0">
                <a:latin typeface="Times New Roman" panose="02020603050405020304" pitchFamily="18" charset="0"/>
                <a:ea typeface="楷体" panose="02010609060101010101" pitchFamily="49" charset="-122"/>
              </a:rPr>
              <a:t>说明：</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sz="2000" dirty="0">
                <a:latin typeface="Times New Roman" panose="02020603050405020304" pitchFamily="18" charset="0"/>
                <a:ea typeface="楷体" panose="02010609060101010101" pitchFamily="49" charset="-122"/>
              </a:rPr>
              <a:t>	2.4 .1</a:t>
            </a:r>
            <a:r>
              <a:rPr lang="zh-CN" altLang="en-US"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OSFlagNodeFlagGrp</a:t>
            </a:r>
            <a:r>
              <a:rPr lang="zh-CN" altLang="en-US" sz="2000" dirty="0">
                <a:latin typeface="Times New Roman" panose="02020603050405020304" pitchFamily="18" charset="0"/>
                <a:ea typeface="楷体" panose="02010609060101010101" pitchFamily="49" charset="-122"/>
              </a:rPr>
              <a:t>反向指向事件标志组的指针，为了方便删除操作</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sz="2000" dirty="0">
                <a:latin typeface="Times New Roman" panose="02020603050405020304" pitchFamily="18" charset="0"/>
                <a:ea typeface="楷体" panose="02010609060101010101" pitchFamily="49" charset="-122"/>
              </a:rPr>
              <a:t>	2.4 .2</a:t>
            </a:r>
            <a:r>
              <a:rPr lang="zh-CN" altLang="en-US"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OSFlagNodeFlags</a:t>
            </a:r>
            <a:r>
              <a:rPr lang="zh-CN" altLang="en-US" sz="2000" dirty="0">
                <a:latin typeface="Times New Roman" panose="02020603050405020304" pitchFamily="18" charset="0"/>
                <a:ea typeface="楷体" panose="02010609060101010101" pitchFamily="49" charset="-122"/>
              </a:rPr>
              <a:t>信号过滤器，决定该任务使用事件标志组的哪些信号（默认定义了</a:t>
            </a:r>
            <a:r>
              <a:rPr lang="en-US" altLang="zh-CN" sz="2000" dirty="0">
                <a:latin typeface="Times New Roman" panose="02020603050405020304" pitchFamily="18" charset="0"/>
                <a:ea typeface="楷体" panose="02010609060101010101" pitchFamily="49" charset="-122"/>
              </a:rPr>
              <a:t>16</a:t>
            </a:r>
            <a:r>
              <a:rPr lang="zh-CN" altLang="en-US" sz="2000" dirty="0">
                <a:latin typeface="Times New Roman" panose="02020603050405020304" pitchFamily="18" charset="0"/>
                <a:ea typeface="楷体" panose="02010609060101010101" pitchFamily="49" charset="-122"/>
              </a:rPr>
              <a:t>位，不一定所有的标志位都要使用）</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None/>
            </a:pPr>
            <a:r>
              <a:rPr lang="en-US" altLang="zh-CN" sz="2000" dirty="0">
                <a:latin typeface="Times New Roman" panose="02020603050405020304" pitchFamily="18" charset="0"/>
                <a:ea typeface="楷体" panose="02010609060101010101" pitchFamily="49" charset="-122"/>
              </a:rPr>
              <a:t>	2.4 .3</a:t>
            </a:r>
            <a:r>
              <a:rPr lang="zh-CN" altLang="en-US" sz="2000" dirty="0">
                <a:latin typeface="Times New Roman" panose="02020603050405020304" pitchFamily="18" charset="0"/>
                <a:ea typeface="楷体" panose="02010609060101010101" pitchFamily="49" charset="-122"/>
              </a:rPr>
              <a:t>、</a:t>
            </a:r>
            <a:r>
              <a:rPr lang="en-US" altLang="zh-CN" sz="2000" dirty="0" err="1">
                <a:latin typeface="Times New Roman" panose="02020603050405020304" pitchFamily="18" charset="0"/>
                <a:ea typeface="楷体" panose="02010609060101010101" pitchFamily="49" charset="-122"/>
              </a:rPr>
              <a:t>OSFlagNodeWaitType</a:t>
            </a:r>
            <a:r>
              <a:rPr lang="zh-CN" altLang="en-US" sz="2000" dirty="0">
                <a:latin typeface="Times New Roman" panose="02020603050405020304" pitchFamily="18" charset="0"/>
                <a:ea typeface="楷体" panose="02010609060101010101" pitchFamily="49" charset="-122"/>
              </a:rPr>
              <a:t>定义逻辑运算关系的数据：指定四种常数之一：</a:t>
            </a:r>
            <a:endParaRPr lang="en-US" altLang="zh-CN" sz="2000" dirty="0">
              <a:latin typeface="Times New Roman" panose="02020603050405020304" pitchFamily="18" charset="0"/>
              <a:ea typeface="楷体" panose="02010609060101010101" pitchFamily="49" charset="-122"/>
            </a:endParaRPr>
          </a:p>
          <a:p>
            <a:pPr eaLnBrk="1" hangingPunct="1">
              <a:lnSpc>
                <a:spcPct val="150000"/>
              </a:lnSpc>
            </a:pPr>
            <a:endParaRPr lang="zh-CN" altLang="en-US" sz="20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E0AFED6C-B269-4E12-851E-A23609632D6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5" name="内容占位符 2"/>
          <p:cNvSpPr txBox="1">
            <a:spLocks noChangeArrowheads="1"/>
          </p:cNvSpPr>
          <p:nvPr/>
        </p:nvSpPr>
        <p:spPr bwMode="auto">
          <a:xfrm>
            <a:off x="5229932" y="1461655"/>
            <a:ext cx="4610919"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OS_FLAG_WAIT_CLR_ALL</a:t>
            </a:r>
            <a:endParaRPr lang="en-US" altLang="zh-CN"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OS_FLAG_WAIT_CLR_AND</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OS_FLAG_WAIT_CLR_ANY</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OS_FLAG_WAIT_CLR_OR</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OS_FLAG_WAIT_SET_ALL</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OS_FLAG_WAIT_SET_AND</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OS_FLAG_WAIT_SET_ANY</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buFont typeface="Wingdings" panose="05000000000000000000" pitchFamily="2" charset="2"/>
              <a:buNone/>
            </a:pPr>
            <a:r>
              <a:rPr lang="en-US" altLang="zh-CN" kern="0" dirty="0">
                <a:latin typeface="Times New Roman" panose="02020603050405020304" pitchFamily="18" charset="0"/>
                <a:ea typeface="楷体" panose="02010609060101010101" pitchFamily="49" charset="-122"/>
              </a:rPr>
              <a:t>	OS_FLAG_WAIT_SET_OR</a:t>
            </a:r>
            <a:endParaRPr lang="zh-CN" altLang="en-US" kern="0" dirty="0">
              <a:latin typeface="Times New Roman" panose="02020603050405020304" pitchFamily="18" charset="0"/>
              <a:ea typeface="楷体" panose="02010609060101010101" pitchFamily="49" charset="-122"/>
            </a:endParaRPr>
          </a:p>
          <a:p>
            <a:pPr eaLnBrk="1" hangingPunct="1">
              <a:lnSpc>
                <a:spcPct val="130000"/>
              </a:lnSpc>
            </a:pPr>
            <a:endParaRPr lang="zh-CN" altLang="en-US" kern="0" dirty="0">
              <a:latin typeface="Times New Roman" panose="02020603050405020304" pitchFamily="18" charset="0"/>
              <a:ea typeface="楷体" panose="02010609060101010101" pitchFamily="49" charset="-122"/>
            </a:endParaRPr>
          </a:p>
        </p:txBody>
      </p:sp>
      <p:sp>
        <p:nvSpPr>
          <p:cNvPr id="6" name="右大括号 3"/>
          <p:cNvSpPr/>
          <p:nvPr/>
        </p:nvSpPr>
        <p:spPr bwMode="auto">
          <a:xfrm>
            <a:off x="9707788" y="1769443"/>
            <a:ext cx="357187" cy="571500"/>
          </a:xfrm>
          <a:prstGeom prst="rightBrace">
            <a:avLst>
              <a:gd name="adj1" fmla="val 8333"/>
              <a:gd name="adj2" fmla="val 50000"/>
            </a:avLst>
          </a:prstGeom>
          <a:noFill/>
          <a:ln w="38100" algn="ctr">
            <a:solidFill>
              <a:schemeClr val="hlink"/>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400">
              <a:solidFill>
                <a:schemeClr val="hlink"/>
              </a:solidFill>
              <a:latin typeface="Arial" panose="020B0604020202020204" pitchFamily="34" charset="0"/>
              <a:ea typeface="宋体" panose="02010600030101010101" pitchFamily="2" charset="-122"/>
            </a:endParaRPr>
          </a:p>
        </p:txBody>
      </p:sp>
      <p:sp>
        <p:nvSpPr>
          <p:cNvPr id="7" name="TextBox 4"/>
          <p:cNvSpPr txBox="1">
            <a:spLocks noChangeArrowheads="1"/>
          </p:cNvSpPr>
          <p:nvPr/>
        </p:nvSpPr>
        <p:spPr bwMode="auto">
          <a:xfrm>
            <a:off x="10110147" y="1853460"/>
            <a:ext cx="1707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dirty="0">
                <a:solidFill>
                  <a:schemeClr val="hlink"/>
                </a:solidFill>
                <a:latin typeface="Arial" panose="020B0604020202020204" pitchFamily="34" charset="0"/>
                <a:ea typeface="宋体" panose="02010600030101010101" pitchFamily="2" charset="-122"/>
              </a:rPr>
              <a:t>全部为</a:t>
            </a:r>
            <a:r>
              <a:rPr lang="en-US" altLang="zh-CN" sz="1800" dirty="0">
                <a:solidFill>
                  <a:schemeClr val="hlink"/>
                </a:solidFill>
                <a:latin typeface="Arial" panose="020B0604020202020204" pitchFamily="34" charset="0"/>
                <a:ea typeface="宋体" panose="02010600030101010101" pitchFamily="2" charset="-122"/>
              </a:rPr>
              <a:t>0</a:t>
            </a:r>
            <a:r>
              <a:rPr lang="zh-CN" altLang="en-US" sz="1800" dirty="0">
                <a:solidFill>
                  <a:schemeClr val="hlink"/>
                </a:solidFill>
                <a:latin typeface="Arial" panose="020B0604020202020204" pitchFamily="34" charset="0"/>
                <a:ea typeface="宋体" panose="02010600030101010101" pitchFamily="2" charset="-122"/>
              </a:rPr>
              <a:t>才有效</a:t>
            </a:r>
            <a:endParaRPr lang="zh-CN" altLang="en-US" sz="1800" dirty="0">
              <a:solidFill>
                <a:schemeClr val="hlink"/>
              </a:solidFill>
              <a:latin typeface="Arial" panose="020B0604020202020204" pitchFamily="34" charset="0"/>
              <a:ea typeface="宋体" panose="02010600030101010101" pitchFamily="2" charset="-122"/>
            </a:endParaRPr>
          </a:p>
        </p:txBody>
      </p:sp>
      <p:sp>
        <p:nvSpPr>
          <p:cNvPr id="8" name="右大括号 5"/>
          <p:cNvSpPr/>
          <p:nvPr/>
        </p:nvSpPr>
        <p:spPr bwMode="auto">
          <a:xfrm>
            <a:off x="9739727" y="2826906"/>
            <a:ext cx="357188" cy="571500"/>
          </a:xfrm>
          <a:prstGeom prst="rightBrace">
            <a:avLst>
              <a:gd name="adj1" fmla="val 8333"/>
              <a:gd name="adj2" fmla="val 50000"/>
            </a:avLst>
          </a:prstGeom>
          <a:noFill/>
          <a:ln w="38100" algn="ctr">
            <a:solidFill>
              <a:schemeClr val="hlink"/>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400">
              <a:latin typeface="Arial" panose="020B0604020202020204" pitchFamily="34" charset="0"/>
              <a:ea typeface="宋体" panose="02010600030101010101" pitchFamily="2" charset="-122"/>
            </a:endParaRPr>
          </a:p>
        </p:txBody>
      </p:sp>
      <p:sp>
        <p:nvSpPr>
          <p:cNvPr id="9" name="右大括号 6"/>
          <p:cNvSpPr/>
          <p:nvPr/>
        </p:nvSpPr>
        <p:spPr bwMode="auto">
          <a:xfrm>
            <a:off x="9649652" y="3907994"/>
            <a:ext cx="357187" cy="571500"/>
          </a:xfrm>
          <a:prstGeom prst="rightBrace">
            <a:avLst>
              <a:gd name="adj1" fmla="val 8333"/>
              <a:gd name="adj2" fmla="val 50000"/>
            </a:avLst>
          </a:prstGeom>
          <a:noFill/>
          <a:ln w="38100" algn="ctr">
            <a:solidFill>
              <a:schemeClr val="hlink"/>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400">
              <a:solidFill>
                <a:schemeClr val="hlink"/>
              </a:solidFill>
              <a:latin typeface="Arial" panose="020B0604020202020204" pitchFamily="34" charset="0"/>
              <a:ea typeface="宋体" panose="02010600030101010101" pitchFamily="2" charset="-122"/>
            </a:endParaRPr>
          </a:p>
        </p:txBody>
      </p:sp>
      <p:sp>
        <p:nvSpPr>
          <p:cNvPr id="10" name="右大括号 7"/>
          <p:cNvSpPr/>
          <p:nvPr/>
        </p:nvSpPr>
        <p:spPr bwMode="auto">
          <a:xfrm>
            <a:off x="9649652" y="4987494"/>
            <a:ext cx="357187" cy="571500"/>
          </a:xfrm>
          <a:prstGeom prst="rightBrace">
            <a:avLst>
              <a:gd name="adj1" fmla="val 8333"/>
              <a:gd name="adj2" fmla="val 50000"/>
            </a:avLst>
          </a:prstGeom>
          <a:noFill/>
          <a:ln w="38100" algn="ctr">
            <a:solidFill>
              <a:schemeClr val="hlink"/>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400">
              <a:solidFill>
                <a:schemeClr val="hlink"/>
              </a:solidFill>
              <a:latin typeface="Arial" panose="020B0604020202020204" pitchFamily="34" charset="0"/>
              <a:ea typeface="宋体" panose="02010600030101010101" pitchFamily="2" charset="-122"/>
            </a:endParaRPr>
          </a:p>
        </p:txBody>
      </p:sp>
      <p:sp>
        <p:nvSpPr>
          <p:cNvPr id="11" name="TextBox 8"/>
          <p:cNvSpPr txBox="1">
            <a:spLocks noChangeArrowheads="1"/>
          </p:cNvSpPr>
          <p:nvPr/>
        </p:nvSpPr>
        <p:spPr bwMode="auto">
          <a:xfrm>
            <a:off x="10171528" y="2755470"/>
            <a:ext cx="1707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至少有一个为</a:t>
            </a:r>
            <a:r>
              <a:rPr lang="en-US" altLang="zh-CN" sz="1800">
                <a:solidFill>
                  <a:schemeClr val="hlink"/>
                </a:solidFill>
                <a:latin typeface="Arial" panose="020B0604020202020204" pitchFamily="34" charset="0"/>
                <a:ea typeface="宋体" panose="02010600030101010101" pitchFamily="2" charset="-122"/>
              </a:rPr>
              <a:t>0</a:t>
            </a:r>
            <a:endParaRPr lang="en-US" altLang="zh-CN" sz="1800">
              <a:solidFill>
                <a:schemeClr val="hlink"/>
              </a:solidFill>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就有效</a:t>
            </a:r>
            <a:endParaRPr lang="zh-CN" altLang="en-US" sz="1800">
              <a:solidFill>
                <a:schemeClr val="hlink"/>
              </a:solidFill>
              <a:latin typeface="Arial" panose="020B0604020202020204" pitchFamily="34" charset="0"/>
              <a:ea typeface="宋体" panose="02010600030101010101" pitchFamily="2" charset="-122"/>
            </a:endParaRPr>
          </a:p>
        </p:txBody>
      </p:sp>
      <p:sp>
        <p:nvSpPr>
          <p:cNvPr id="12" name="TextBox 9"/>
          <p:cNvSpPr txBox="1">
            <a:spLocks noChangeArrowheads="1"/>
          </p:cNvSpPr>
          <p:nvPr/>
        </p:nvSpPr>
        <p:spPr bwMode="auto">
          <a:xfrm>
            <a:off x="10099520" y="4916057"/>
            <a:ext cx="1707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至少有一个为</a:t>
            </a:r>
            <a:r>
              <a:rPr lang="en-US" altLang="zh-CN" sz="1800">
                <a:solidFill>
                  <a:schemeClr val="hlink"/>
                </a:solidFill>
                <a:latin typeface="Arial" panose="020B0604020202020204" pitchFamily="34" charset="0"/>
                <a:ea typeface="宋体" panose="02010600030101010101" pitchFamily="2" charset="-122"/>
              </a:rPr>
              <a:t>1</a:t>
            </a:r>
            <a:endParaRPr lang="en-US" altLang="zh-CN" sz="1800">
              <a:solidFill>
                <a:schemeClr val="hlink"/>
              </a:solidFill>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就有效</a:t>
            </a:r>
            <a:endParaRPr lang="zh-CN" altLang="en-US" sz="1800">
              <a:solidFill>
                <a:schemeClr val="hlink"/>
              </a:solidFill>
              <a:latin typeface="Arial" panose="020B0604020202020204" pitchFamily="34" charset="0"/>
              <a:ea typeface="宋体" panose="02010600030101010101" pitchFamily="2" charset="-122"/>
            </a:endParaRPr>
          </a:p>
        </p:txBody>
      </p:sp>
      <p:sp>
        <p:nvSpPr>
          <p:cNvPr id="13" name="TextBox 10"/>
          <p:cNvSpPr txBox="1">
            <a:spLocks noChangeArrowheads="1"/>
          </p:cNvSpPr>
          <p:nvPr/>
        </p:nvSpPr>
        <p:spPr bwMode="auto">
          <a:xfrm>
            <a:off x="10099520" y="3995653"/>
            <a:ext cx="1707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dirty="0">
                <a:solidFill>
                  <a:schemeClr val="hlink"/>
                </a:solidFill>
                <a:latin typeface="Arial" panose="020B0604020202020204" pitchFamily="34" charset="0"/>
                <a:ea typeface="宋体" panose="02010600030101010101" pitchFamily="2" charset="-122"/>
              </a:rPr>
              <a:t>全部为</a:t>
            </a:r>
            <a:r>
              <a:rPr lang="en-US" altLang="zh-CN" sz="1800" dirty="0">
                <a:solidFill>
                  <a:schemeClr val="hlink"/>
                </a:solidFill>
                <a:latin typeface="Arial" panose="020B0604020202020204" pitchFamily="34" charset="0"/>
                <a:ea typeface="宋体" panose="02010600030101010101" pitchFamily="2" charset="-122"/>
              </a:rPr>
              <a:t>1</a:t>
            </a:r>
            <a:r>
              <a:rPr lang="zh-CN" altLang="en-US" sz="1800" dirty="0">
                <a:solidFill>
                  <a:schemeClr val="hlink"/>
                </a:solidFill>
                <a:latin typeface="Arial" panose="020B0604020202020204" pitchFamily="34" charset="0"/>
                <a:ea typeface="宋体" panose="02010600030101010101" pitchFamily="2" charset="-122"/>
              </a:rPr>
              <a:t>才有效</a:t>
            </a:r>
            <a:endParaRPr lang="zh-CN" altLang="en-US" sz="1800" dirty="0">
              <a:solidFill>
                <a:schemeClr val="hlink"/>
              </a:solidFill>
              <a:latin typeface="Arial" panose="020B0604020202020204" pitchFamily="34" charset="0"/>
              <a:ea typeface="宋体" panose="02010600030101010101" pitchFamily="2" charset="-122"/>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noChangeArrowheads="1"/>
          </p:cNvSpPr>
          <p:nvPr>
            <p:ph type="title"/>
          </p:nvPr>
        </p:nvSpPr>
        <p:spPr>
          <a:xfrm>
            <a:off x="415497" y="681866"/>
            <a:ext cx="7772400" cy="625475"/>
          </a:xfrm>
        </p:spPr>
        <p:txBody>
          <a:bodyPr/>
          <a:lstStyle/>
          <a:p>
            <a:pPr eaLnBrk="1" hangingPunct="1">
              <a:defRPr/>
            </a:pPr>
            <a:r>
              <a:rPr lang="zh-CN" altLang="en-US" sz="2400" b="0" dirty="0">
                <a:latin typeface="Times New Roman" panose="02020603050405020304" pitchFamily="18" charset="0"/>
                <a:ea typeface="+mn-ea"/>
                <a:cs typeface="Times New Roman" panose="02020603050405020304" pitchFamily="18" charset="0"/>
              </a:rPr>
              <a:t>事件标志组两个数据结构</a:t>
            </a:r>
            <a:r>
              <a:rPr lang="en-US" altLang="zh-CN" sz="2400" b="0" dirty="0">
                <a:latin typeface="Times New Roman" panose="02020603050405020304" pitchFamily="18" charset="0"/>
                <a:ea typeface="+mn-ea"/>
                <a:cs typeface="Times New Roman" panose="02020603050405020304" pitchFamily="18" charset="0"/>
              </a:rPr>
              <a:t>6of 6</a:t>
            </a:r>
            <a:endParaRPr lang="zh-CN" altLang="en-US" sz="2400" b="0" dirty="0">
              <a:latin typeface="Times New Roman" panose="02020603050405020304" pitchFamily="18" charset="0"/>
              <a:ea typeface="+mn-ea"/>
              <a:cs typeface="Times New Roman" panose="02020603050405020304" pitchFamily="18" charset="0"/>
            </a:endParaRPr>
          </a:p>
        </p:txBody>
      </p:sp>
      <p:sp>
        <p:nvSpPr>
          <p:cNvPr id="129027" name="内容占位符 2"/>
          <p:cNvSpPr>
            <a:spLocks noGrp="1" noChangeArrowheads="1"/>
          </p:cNvSpPr>
          <p:nvPr>
            <p:ph idx="1"/>
          </p:nvPr>
        </p:nvSpPr>
        <p:spPr>
          <a:xfrm>
            <a:off x="1881189" y="1052736"/>
            <a:ext cx="8485187" cy="4667250"/>
          </a:xfrm>
        </p:spPr>
        <p:txBody>
          <a:bodyPr/>
          <a:lstStyle/>
          <a:p>
            <a:pPr eaLnBrk="1" hangingPunct="1"/>
            <a:endParaRPr lang="en-US" altLang="zh-CN">
              <a:latin typeface="Times New Roman" panose="02020603050405020304" pitchFamily="18" charset="0"/>
              <a:ea typeface="楷体" panose="02010609060101010101" pitchFamily="49" charset="-122"/>
            </a:endParaRPr>
          </a:p>
          <a:p>
            <a:pPr eaLnBrk="1" hangingPunct="1"/>
            <a:endParaRPr lang="zh-CN" altLang="en-US">
              <a:latin typeface="Times New Roman" panose="02020603050405020304" pitchFamily="18" charset="0"/>
              <a:ea typeface="楷体" panose="02010609060101010101" pitchFamily="49" charset="-122"/>
            </a:endParaRPr>
          </a:p>
        </p:txBody>
      </p:sp>
      <p:graphicFrame>
        <p:nvGraphicFramePr>
          <p:cNvPr id="10" name="表格 9"/>
          <p:cNvGraphicFramePr>
            <a:graphicFrameLocks noGrp="1"/>
          </p:cNvGraphicFramePr>
          <p:nvPr/>
        </p:nvGraphicFramePr>
        <p:xfrm>
          <a:off x="3216276" y="1216249"/>
          <a:ext cx="3286128" cy="1746250"/>
        </p:xfrm>
        <a:graphic>
          <a:graphicData uri="http://schemas.openxmlformats.org/drawingml/2006/table">
            <a:tbl>
              <a:tblPr firstRow="1" bandRow="1">
                <a:tableStyleId>{5C22544A-7EE6-4342-B048-85BDC9FD1C3A}</a:tableStyleId>
              </a:tblPr>
              <a:tblGrid>
                <a:gridCol w="410766"/>
                <a:gridCol w="410766"/>
                <a:gridCol w="410766"/>
                <a:gridCol w="410766"/>
                <a:gridCol w="410766"/>
                <a:gridCol w="410766"/>
                <a:gridCol w="410766"/>
                <a:gridCol w="410766"/>
              </a:tblGrid>
              <a:tr h="430616">
                <a:tc gridSpan="8">
                  <a:txBody>
                    <a:bodyPr/>
                    <a:lstStyle/>
                    <a:p>
                      <a:pPr algn="ctr"/>
                      <a:r>
                        <a:rPr lang="en-US" altLang="zh-CN" sz="1800" dirty="0">
                          <a:solidFill>
                            <a:srgbClr val="001817"/>
                          </a:solidFill>
                        </a:rPr>
                        <a:t>OS_EVENT_TYPE_FLAG</a:t>
                      </a:r>
                      <a:endParaRPr lang="zh-CN" altLang="en-US" sz="1800" dirty="0">
                        <a:solidFill>
                          <a:srgbClr val="001817"/>
                        </a:solidFill>
                      </a:endParaRPr>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3351">
                <a:tc gridSpan="8">
                  <a:txBody>
                    <a:bodyPr/>
                    <a:lstStyle/>
                    <a:p>
                      <a:pPr algn="ct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283">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1</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t>0</a:t>
                      </a:r>
                      <a:endParaRPr lang="zh-CN" altLang="en-US" sz="1800" dirty="0"/>
                    </a:p>
                  </a:txBody>
                  <a:tcPr marL="91439" marR="91439"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9052" name="TextBox 10"/>
          <p:cNvSpPr txBox="1">
            <a:spLocks noChangeArrowheads="1"/>
          </p:cNvSpPr>
          <p:nvPr/>
        </p:nvSpPr>
        <p:spPr bwMode="auto">
          <a:xfrm>
            <a:off x="1589089" y="1274986"/>
            <a:ext cx="1514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dirty="0" err="1">
                <a:latin typeface="Arial" panose="020B0604020202020204" pitchFamily="34" charset="0"/>
                <a:ea typeface="宋体" panose="02010600030101010101" pitchFamily="2" charset="-122"/>
              </a:rPr>
              <a:t>OSFlagType</a:t>
            </a:r>
            <a:endParaRPr lang="zh-CN" altLang="en-US" sz="1800" dirty="0">
              <a:latin typeface="Arial" panose="020B0604020202020204" pitchFamily="34" charset="0"/>
              <a:ea typeface="宋体" panose="02010600030101010101" pitchFamily="2" charset="-122"/>
            </a:endParaRPr>
          </a:p>
        </p:txBody>
      </p:sp>
      <p:sp>
        <p:nvSpPr>
          <p:cNvPr id="129053" name="TextBox 11"/>
          <p:cNvSpPr txBox="1">
            <a:spLocks noChangeArrowheads="1"/>
          </p:cNvSpPr>
          <p:nvPr/>
        </p:nvSpPr>
        <p:spPr bwMode="auto">
          <a:xfrm>
            <a:off x="1400176" y="1933799"/>
            <a:ext cx="1881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OSFlagWaitList</a:t>
            </a:r>
            <a:endParaRPr lang="zh-CN" altLang="en-US" sz="1800">
              <a:latin typeface="Arial" panose="020B0604020202020204" pitchFamily="34" charset="0"/>
              <a:ea typeface="宋体" panose="02010600030101010101" pitchFamily="2" charset="-122"/>
            </a:endParaRPr>
          </a:p>
        </p:txBody>
      </p:sp>
      <p:sp>
        <p:nvSpPr>
          <p:cNvPr id="129054" name="TextBox 13"/>
          <p:cNvSpPr txBox="1">
            <a:spLocks noChangeArrowheads="1"/>
          </p:cNvSpPr>
          <p:nvPr/>
        </p:nvSpPr>
        <p:spPr bwMode="auto">
          <a:xfrm>
            <a:off x="6596064" y="1644874"/>
            <a:ext cx="1285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指向等待</a:t>
            </a:r>
            <a:endParaRPr lang="en-US" altLang="zh-CN" sz="1800">
              <a:solidFill>
                <a:schemeClr val="hlink"/>
              </a:solidFill>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1800">
                <a:solidFill>
                  <a:schemeClr val="hlink"/>
                </a:solidFill>
                <a:latin typeface="Arial" panose="020B0604020202020204" pitchFamily="34" charset="0"/>
                <a:ea typeface="宋体" panose="02010600030101010101" pitchFamily="2" charset="-122"/>
              </a:rPr>
              <a:t>任务列表</a:t>
            </a:r>
            <a:endParaRPr lang="zh-CN" altLang="en-US" sz="1800">
              <a:solidFill>
                <a:schemeClr val="hlink"/>
              </a:solidFill>
              <a:latin typeface="Arial" panose="020B0604020202020204" pitchFamily="34" charset="0"/>
              <a:ea typeface="宋体" panose="02010600030101010101" pitchFamily="2" charset="-122"/>
            </a:endParaRPr>
          </a:p>
        </p:txBody>
      </p:sp>
      <p:sp>
        <p:nvSpPr>
          <p:cNvPr id="129055" name="TextBox 14"/>
          <p:cNvSpPr txBox="1">
            <a:spLocks noChangeArrowheads="1"/>
          </p:cNvSpPr>
          <p:nvPr/>
        </p:nvSpPr>
        <p:spPr bwMode="auto">
          <a:xfrm>
            <a:off x="1557339" y="2470374"/>
            <a:ext cx="1595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OSFlagFlags</a:t>
            </a:r>
            <a:endParaRPr lang="zh-CN" altLang="en-US" sz="1800">
              <a:latin typeface="Arial" panose="020B0604020202020204" pitchFamily="34" charset="0"/>
              <a:ea typeface="宋体" panose="02010600030101010101" pitchFamily="2" charset="-122"/>
            </a:endParaRPr>
          </a:p>
        </p:txBody>
      </p:sp>
      <p:graphicFrame>
        <p:nvGraphicFramePr>
          <p:cNvPr id="17" name="表格 16"/>
          <p:cNvGraphicFramePr>
            <a:graphicFrameLocks noGrp="1"/>
          </p:cNvGraphicFramePr>
          <p:nvPr/>
        </p:nvGraphicFramePr>
        <p:xfrm>
          <a:off x="6810376" y="3219675"/>
          <a:ext cx="2786064" cy="2225676"/>
        </p:xfrm>
        <a:graphic>
          <a:graphicData uri="http://schemas.openxmlformats.org/drawingml/2006/table">
            <a:tbl>
              <a:tblPr firstRow="1" bandRow="1">
                <a:tableStyleId>{5C22544A-7EE6-4342-B048-85BDC9FD1C3A}</a:tableStyleId>
              </a:tblPr>
              <a:tblGrid>
                <a:gridCol w="348258"/>
                <a:gridCol w="348258"/>
                <a:gridCol w="348258"/>
                <a:gridCol w="348258"/>
                <a:gridCol w="348258"/>
                <a:gridCol w="348258"/>
                <a:gridCol w="348258"/>
                <a:gridCol w="348258"/>
              </a:tblGrid>
              <a:tr h="370946">
                <a:tc gridSpan="8">
                  <a:txBody>
                    <a:bodyPr/>
                    <a:lstStyle/>
                    <a:p>
                      <a:pPr algn="ctr"/>
                      <a:r>
                        <a:rPr lang="en-US" altLang="zh-CN" sz="1800" b="1" dirty="0" err="1">
                          <a:solidFill>
                            <a:srgbClr val="001817"/>
                          </a:solidFill>
                        </a:rPr>
                        <a:t>OSFlagNodeNext</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OSFlagNodePrev</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OSFlagNodeTCB</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err="1">
                          <a:solidFill>
                            <a:srgbClr val="001817"/>
                          </a:solidFill>
                        </a:rPr>
                        <a:t>OSFlagNodeFlagGrp</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1</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001817"/>
                          </a:solidFill>
                        </a:rPr>
                        <a:t>0</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946">
                <a:tc gridSpan="8">
                  <a:txBody>
                    <a:bodyPr/>
                    <a:lstStyle/>
                    <a:p>
                      <a:pPr algn="ctr"/>
                      <a:r>
                        <a:rPr lang="en-US" altLang="zh-CN" sz="1800" b="1" dirty="0">
                          <a:solidFill>
                            <a:srgbClr val="001817"/>
                          </a:solidFill>
                        </a:rPr>
                        <a:t>OS_FLAG_CLR_ALL</a:t>
                      </a:r>
                      <a:endParaRPr lang="zh-CN" altLang="en-US" sz="1800" b="1" dirty="0">
                        <a:solidFill>
                          <a:srgbClr val="001817"/>
                        </a:solidFill>
                      </a:endParaRPr>
                    </a:p>
                  </a:txBody>
                  <a:tcPr marL="91439" marR="91439" marT="45733" marB="457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29086" name="直接箭头连接符 19"/>
          <p:cNvCxnSpPr>
            <a:cxnSpLocks noChangeShapeType="1"/>
          </p:cNvCxnSpPr>
          <p:nvPr/>
        </p:nvCxnSpPr>
        <p:spPr bwMode="auto">
          <a:xfrm rot="10800000">
            <a:off x="4881563" y="4148361"/>
            <a:ext cx="1928812" cy="158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graphicFrame>
        <p:nvGraphicFramePr>
          <p:cNvPr id="21" name="表格 20"/>
          <p:cNvGraphicFramePr>
            <a:graphicFrameLocks noGrp="1"/>
          </p:cNvGraphicFramePr>
          <p:nvPr/>
        </p:nvGraphicFramePr>
        <p:xfrm>
          <a:off x="2309813" y="4005487"/>
          <a:ext cx="2381250" cy="1279620"/>
        </p:xfrm>
        <a:graphic>
          <a:graphicData uri="http://schemas.openxmlformats.org/drawingml/2006/table">
            <a:tbl>
              <a:tblPr firstRow="1" bandRow="1">
                <a:tableStyleId>{5C22544A-7EE6-4342-B048-85BDC9FD1C3A}</a:tableStyleId>
              </a:tblPr>
              <a:tblGrid>
                <a:gridCol w="2381250"/>
              </a:tblGrid>
              <a:tr h="365466">
                <a:tc>
                  <a:txBody>
                    <a:bodyPr/>
                    <a:lstStyle/>
                    <a:p>
                      <a:r>
                        <a:rPr lang="en-US" altLang="zh-CN" sz="1800" b="0" dirty="0" err="1">
                          <a:solidFill>
                            <a:srgbClr val="001817"/>
                          </a:solidFill>
                        </a:rPr>
                        <a:t>OSTCBFlagNode</a:t>
                      </a:r>
                      <a:endParaRPr lang="zh-CN" altLang="en-US" sz="1800" b="0" dirty="0">
                        <a:solidFill>
                          <a:srgbClr val="001817"/>
                        </a:solidFill>
                      </a:endParaRPr>
                    </a:p>
                  </a:txBody>
                  <a:tcPr marL="91441" marR="91441" marT="45585" marB="455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4059">
                <a:tc>
                  <a:txBody>
                    <a:bodyPr/>
                    <a:lstStyle/>
                    <a:p>
                      <a:endParaRPr lang="en-US" altLang="zh-CN" sz="1800" dirty="0"/>
                    </a:p>
                    <a:p>
                      <a:endParaRPr lang="en-US" altLang="zh-CN" sz="1800" dirty="0"/>
                    </a:p>
                    <a:p>
                      <a:endParaRPr lang="en-US" altLang="zh-CN" sz="1800" dirty="0"/>
                    </a:p>
                  </a:txBody>
                  <a:tcPr marL="91441" marR="91441" marT="45585" marB="455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9095" name="TextBox 21"/>
          <p:cNvSpPr txBox="1">
            <a:spLocks noChangeArrowheads="1"/>
          </p:cNvSpPr>
          <p:nvPr/>
        </p:nvSpPr>
        <p:spPr bwMode="auto">
          <a:xfrm>
            <a:off x="2738438" y="3576861"/>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a:latin typeface="Arial" panose="020B0604020202020204" pitchFamily="34" charset="0"/>
                <a:ea typeface="宋体" panose="02010600030101010101" pitchFamily="2" charset="-122"/>
              </a:rPr>
              <a:t>OS_TCB</a:t>
            </a:r>
            <a:endParaRPr lang="zh-CN" altLang="en-US" sz="1800">
              <a:latin typeface="Arial" panose="020B0604020202020204" pitchFamily="34" charset="0"/>
              <a:ea typeface="宋体" panose="02010600030101010101" pitchFamily="2" charset="-122"/>
            </a:endParaRPr>
          </a:p>
        </p:txBody>
      </p:sp>
      <p:cxnSp>
        <p:nvCxnSpPr>
          <p:cNvPr id="129096" name="直接连接符 30"/>
          <p:cNvCxnSpPr>
            <a:cxnSpLocks noChangeShapeType="1"/>
          </p:cNvCxnSpPr>
          <p:nvPr/>
        </p:nvCxnSpPr>
        <p:spPr bwMode="auto">
          <a:xfrm>
            <a:off x="9596438" y="4505550"/>
            <a:ext cx="857250"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9097" name="直接连接符 34"/>
          <p:cNvCxnSpPr>
            <a:cxnSpLocks noChangeShapeType="1"/>
          </p:cNvCxnSpPr>
          <p:nvPr/>
        </p:nvCxnSpPr>
        <p:spPr bwMode="auto">
          <a:xfrm rot="5400000" flipH="1" flipV="1">
            <a:off x="8989220" y="3041081"/>
            <a:ext cx="2930525"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9098" name="直接箭头连接符 36"/>
          <p:cNvCxnSpPr>
            <a:cxnSpLocks noChangeShapeType="1"/>
          </p:cNvCxnSpPr>
          <p:nvPr/>
        </p:nvCxnSpPr>
        <p:spPr bwMode="auto">
          <a:xfrm rot="10800000" flipV="1">
            <a:off x="6524626" y="1576611"/>
            <a:ext cx="3929063" cy="7143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9099" name="直接箭头连接符 39"/>
          <p:cNvCxnSpPr>
            <a:cxnSpLocks noChangeShapeType="1"/>
          </p:cNvCxnSpPr>
          <p:nvPr/>
        </p:nvCxnSpPr>
        <p:spPr bwMode="auto">
          <a:xfrm>
            <a:off x="9596438" y="3433986"/>
            <a:ext cx="500062" cy="1588"/>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9100" name="直接箭头连接符 41"/>
          <p:cNvCxnSpPr>
            <a:cxnSpLocks noChangeShapeType="1"/>
          </p:cNvCxnSpPr>
          <p:nvPr/>
        </p:nvCxnSpPr>
        <p:spPr bwMode="auto">
          <a:xfrm rot="10800000">
            <a:off x="6167439" y="3791175"/>
            <a:ext cx="642937" cy="1587"/>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cxnSp>
        <p:nvCxnSpPr>
          <p:cNvPr id="129101" name="直接连接符 48"/>
          <p:cNvCxnSpPr>
            <a:cxnSpLocks noChangeShapeType="1"/>
          </p:cNvCxnSpPr>
          <p:nvPr/>
        </p:nvCxnSpPr>
        <p:spPr bwMode="auto">
          <a:xfrm>
            <a:off x="6453188" y="1933800"/>
            <a:ext cx="2000250" cy="1587"/>
          </a:xfrm>
          <a:prstGeom prst="line">
            <a:avLst/>
          </a:prstGeom>
          <a:noFill/>
          <a:ln w="38100" algn="ctr">
            <a:solidFill>
              <a:schemeClr val="hlink"/>
            </a:solidFill>
            <a:round/>
          </a:ln>
          <a:extLst>
            <a:ext uri="{909E8E84-426E-40DD-AFC4-6F175D3DCCD1}">
              <a14:hiddenFill xmlns:a14="http://schemas.microsoft.com/office/drawing/2010/main">
                <a:noFill/>
              </a14:hiddenFill>
            </a:ext>
          </a:extLst>
        </p:spPr>
      </p:cxnSp>
      <p:cxnSp>
        <p:nvCxnSpPr>
          <p:cNvPr id="129102" name="直接箭头连接符 50"/>
          <p:cNvCxnSpPr>
            <a:cxnSpLocks noChangeShapeType="1"/>
          </p:cNvCxnSpPr>
          <p:nvPr/>
        </p:nvCxnSpPr>
        <p:spPr bwMode="auto">
          <a:xfrm rot="5400000">
            <a:off x="7810501" y="2576737"/>
            <a:ext cx="1287462" cy="1587"/>
          </a:xfrm>
          <a:prstGeom prst="straightConnector1">
            <a:avLst/>
          </a:prstGeom>
          <a:noFill/>
          <a:ln w="38100" algn="ctr">
            <a:solidFill>
              <a:schemeClr val="hlink"/>
            </a:solidFill>
            <a:rou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ACB2ABD2-B642-40AE-B5C0-5BA49A5E3712}"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9408160" y="5085080"/>
            <a:ext cx="2766695" cy="398780"/>
          </a:xfrm>
          <a:prstGeom prst="rect">
            <a:avLst/>
          </a:prstGeom>
          <a:noFill/>
        </p:spPr>
        <p:txBody>
          <a:bodyPr wrap="square" rtlCol="0" anchor="t">
            <a:spAutoFit/>
          </a:bodyPr>
          <a:lstStyle/>
          <a:p>
            <a:r>
              <a:rPr lang="en-US" altLang="zh-CN" sz="2000" dirty="0" err="1">
                <a:solidFill>
                  <a:srgbClr val="FF0000"/>
                </a:solidFill>
                <a:latin typeface="Times New Roman" panose="02020603050405020304" pitchFamily="18" charset="0"/>
                <a:ea typeface="楷体" panose="02010609060101010101" pitchFamily="49" charset="-122"/>
                <a:sym typeface="+mn-ea"/>
              </a:rPr>
              <a:t>OSFlagNodeWaitType</a:t>
            </a:r>
            <a:endParaRPr lang="en-US" altLang="zh-CN" sz="2000" dirty="0" err="1">
              <a:solidFill>
                <a:srgbClr val="FF0000"/>
              </a:solidFill>
              <a:latin typeface="Times New Roman" panose="02020603050405020304" pitchFamily="18" charset="0"/>
              <a:ea typeface="楷体" panose="02010609060101010101" pitchFamily="49" charset="-122"/>
              <a:sym typeface="+mn-ea"/>
            </a:endParaRPr>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内容占位符 2"/>
          <p:cNvSpPr>
            <a:spLocks noGrp="1" noChangeArrowheads="1"/>
          </p:cNvSpPr>
          <p:nvPr>
            <p:ph idx="1"/>
          </p:nvPr>
        </p:nvSpPr>
        <p:spPr>
          <a:xfrm>
            <a:off x="1881189" y="1052736"/>
            <a:ext cx="8485187" cy="4667250"/>
          </a:xfrm>
        </p:spPr>
        <p:txBody>
          <a:bodyPr/>
          <a:lstStyle/>
          <a:p>
            <a:pPr eaLnBrk="1" hangingPunct="1"/>
            <a:endParaRPr lang="en-US" altLang="zh-CN" dirty="0">
              <a:latin typeface="Times New Roman" panose="02020603050405020304" pitchFamily="18" charset="0"/>
              <a:ea typeface="楷体" panose="02010609060101010101" pitchFamily="49" charset="-122"/>
            </a:endParaRPr>
          </a:p>
          <a:p>
            <a:pPr eaLnBrk="1" hangingPunct="1"/>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ACB2ABD2-B642-40AE-B5C0-5BA49A5E3712}"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889860" name="Text Box 4"/>
          <p:cNvSpPr txBox="1">
            <a:spLocks noChangeArrowheads="1"/>
          </p:cNvSpPr>
          <p:nvPr>
            <p:custDataLst>
              <p:tags r:id="rId1"/>
            </p:custDataLst>
          </p:nvPr>
        </p:nvSpPr>
        <p:spPr bwMode="auto">
          <a:xfrm>
            <a:off x="659130" y="908685"/>
            <a:ext cx="10873105" cy="465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35000"/>
              </a:spcBef>
              <a:buClrTx/>
              <a:buSzPct val="125000"/>
              <a:buFontTx/>
              <a:buNone/>
            </a:pPr>
            <a:r>
              <a:rPr lang="zh-CN" sz="3200" b="0" dirty="0">
                <a:solidFill>
                  <a:srgbClr val="FF0000"/>
                </a:solidFill>
                <a:latin typeface="楷体" panose="02010609060101010101" pitchFamily="49" charset="-122"/>
                <a:ea typeface="楷体" panose="02010609060101010101" pitchFamily="49" charset="-122"/>
              </a:rPr>
              <a:t>思考题：</a:t>
            </a:r>
            <a:r>
              <a:rPr lang="zh-CN" b="0" dirty="0">
                <a:latin typeface="楷体" panose="02010609060101010101" pitchFamily="49" charset="-122"/>
                <a:ea typeface="楷体" panose="02010609060101010101" pitchFamily="49" charset="-122"/>
              </a:rPr>
              <a:t>μC /OS-II中，某个事件标志组（OS_FLAG_GRP）的等待任务链表中某个任务 （OS_FLAG_NODE）中关于事件等待类型的字段OSFlagNodeWaitType 的值设定为OS_FLAG_WAIT_</a:t>
            </a:r>
            <a:r>
              <a:rPr lang="en-US" altLang="zh-CN" b="0" dirty="0">
                <a:latin typeface="楷体" panose="02010609060101010101" pitchFamily="49" charset="-122"/>
                <a:ea typeface="楷体" panose="02010609060101010101" pitchFamily="49" charset="-122"/>
              </a:rPr>
              <a:t>SET</a:t>
            </a:r>
            <a:r>
              <a:rPr lang="zh-CN" b="0" dirty="0">
                <a:latin typeface="楷体" panose="02010609060101010101" pitchFamily="49" charset="-122"/>
                <a:ea typeface="楷体" panose="02010609060101010101" pitchFamily="49" charset="-122"/>
              </a:rPr>
              <a:t>_AND，且任务的OSFlagNodeFlags即信号过滤器字段的值为0</a:t>
            </a:r>
            <a:r>
              <a:rPr lang="en-US" altLang="zh-CN" b="0" dirty="0">
                <a:latin typeface="楷体" panose="02010609060101010101" pitchFamily="49" charset="-122"/>
                <a:ea typeface="楷体" panose="02010609060101010101" pitchFamily="49" charset="-122"/>
              </a:rPr>
              <a:t>0101101</a:t>
            </a:r>
            <a:r>
              <a:rPr lang="zh-CN" b="0" dirty="0">
                <a:latin typeface="楷体" panose="02010609060101010101" pitchFamily="49" charset="-122"/>
                <a:ea typeface="楷体" panose="02010609060101010101" pitchFamily="49" charset="-122"/>
              </a:rPr>
              <a:t>，则事件标志组（OS_FLAG_GRP）对应的OSFlagFlags字段值为多少时，该任务可以结束等待？</a:t>
            </a:r>
            <a:endParaRPr lang="zh-CN" b="0" dirty="0">
              <a:latin typeface="楷体" panose="02010609060101010101" pitchFamily="49" charset="-122"/>
              <a:ea typeface="楷体" panose="02010609060101010101" pitchFamily="49" charset="-122"/>
            </a:endParaRPr>
          </a:p>
          <a:p>
            <a:pPr marL="0" indent="0" eaLnBrk="1" hangingPunct="1">
              <a:lnSpc>
                <a:spcPct val="150000"/>
              </a:lnSpc>
              <a:spcBef>
                <a:spcPct val="35000"/>
              </a:spcBef>
              <a:buClrTx/>
              <a:buSzPct val="125000"/>
              <a:buFontTx/>
              <a:buNone/>
            </a:pPr>
            <a:endParaRPr lang="zh-CN" sz="2800" b="0" dirty="0">
              <a:latin typeface="楷体" panose="02010609060101010101" pitchFamily="49" charset="-122"/>
              <a:ea typeface="楷体" panose="02010609060101010101" pitchFamily="49" charset="-122"/>
            </a:endParaRPr>
          </a:p>
          <a:p>
            <a:pPr marL="0" indent="0" eaLnBrk="1" hangingPunct="1">
              <a:lnSpc>
                <a:spcPct val="150000"/>
              </a:lnSpc>
              <a:spcBef>
                <a:spcPct val="35000"/>
              </a:spcBef>
              <a:buClrTx/>
              <a:buSzPct val="125000"/>
              <a:buFontTx/>
              <a:buNone/>
            </a:pPr>
            <a:r>
              <a:rPr lang="zh-CN" b="0" dirty="0">
                <a:latin typeface="楷体" panose="02010609060101010101" pitchFamily="49" charset="-122"/>
                <a:ea typeface="楷体" panose="02010609060101010101" pitchFamily="49" charset="-122"/>
              </a:rPr>
              <a:t>A.00</a:t>
            </a:r>
            <a:r>
              <a:rPr lang="en-US" altLang="zh-CN" b="0" dirty="0">
                <a:latin typeface="楷体" panose="02010609060101010101" pitchFamily="49" charset="-122"/>
                <a:ea typeface="楷体" panose="02010609060101010101" pitchFamily="49" charset="-122"/>
              </a:rPr>
              <a:t>101110	   </a:t>
            </a:r>
            <a:r>
              <a:rPr lang="zh-CN" b="0" dirty="0">
                <a:latin typeface="楷体" panose="02010609060101010101" pitchFamily="49" charset="-122"/>
                <a:ea typeface="楷体" panose="02010609060101010101" pitchFamily="49" charset="-122"/>
              </a:rPr>
              <a:t>B.1</a:t>
            </a:r>
            <a:r>
              <a:rPr lang="en-US" altLang="zh-CN" b="0" dirty="0">
                <a:latin typeface="楷体" panose="02010609060101010101" pitchFamily="49" charset="-122"/>
                <a:ea typeface="楷体" panose="02010609060101010101" pitchFamily="49" charset="-122"/>
              </a:rPr>
              <a:t>0101111</a:t>
            </a:r>
            <a:r>
              <a:rPr lang="zh-CN" b="0" dirty="0">
                <a:latin typeface="楷体" panose="02010609060101010101" pitchFamily="49" charset="-122"/>
                <a:ea typeface="楷体" panose="02010609060101010101" pitchFamily="49" charset="-122"/>
              </a:rPr>
              <a:t>	</a:t>
            </a:r>
            <a:r>
              <a:rPr lang="en-US" altLang="zh-CN" b="0" dirty="0">
                <a:latin typeface="楷体" panose="02010609060101010101" pitchFamily="49" charset="-122"/>
                <a:ea typeface="楷体" panose="02010609060101010101" pitchFamily="49" charset="-122"/>
              </a:rPr>
              <a:t> </a:t>
            </a:r>
            <a:r>
              <a:rPr lang="zh-CN" b="0" dirty="0">
                <a:latin typeface="楷体" panose="02010609060101010101" pitchFamily="49" charset="-122"/>
                <a:ea typeface="楷体" panose="02010609060101010101" pitchFamily="49" charset="-122"/>
              </a:rPr>
              <a:t>C.00</a:t>
            </a:r>
            <a:r>
              <a:rPr lang="en-US" altLang="zh-CN" b="0" dirty="0">
                <a:latin typeface="楷体" panose="02010609060101010101" pitchFamily="49" charset="-122"/>
                <a:ea typeface="楷体" panose="02010609060101010101" pitchFamily="49" charset="-122"/>
              </a:rPr>
              <a:t>1110</a:t>
            </a:r>
            <a:r>
              <a:rPr lang="zh-CN" b="0" dirty="0">
                <a:latin typeface="楷体" panose="02010609060101010101" pitchFamily="49" charset="-122"/>
                <a:ea typeface="楷体" panose="02010609060101010101" pitchFamily="49" charset="-122"/>
              </a:rPr>
              <a:t>1</a:t>
            </a:r>
            <a:r>
              <a:rPr lang="en-US" altLang="zh-CN" b="0" dirty="0">
                <a:latin typeface="楷体" panose="02010609060101010101" pitchFamily="49" charset="-122"/>
                <a:ea typeface="楷体" panose="02010609060101010101" pitchFamily="49" charset="-122"/>
              </a:rPr>
              <a:t>1	</a:t>
            </a:r>
            <a:r>
              <a:rPr lang="zh-CN" b="0" dirty="0">
                <a:latin typeface="楷体" panose="02010609060101010101" pitchFamily="49" charset="-122"/>
                <a:ea typeface="楷体" panose="02010609060101010101" pitchFamily="49" charset="-122"/>
              </a:rPr>
              <a:t>	D.0</a:t>
            </a:r>
            <a:r>
              <a:rPr lang="en-US" altLang="zh-CN" b="0" dirty="0">
                <a:latin typeface="楷体" panose="02010609060101010101" pitchFamily="49" charset="-122"/>
                <a:ea typeface="楷体" panose="02010609060101010101" pitchFamily="49" charset="-122"/>
              </a:rPr>
              <a:t>10</a:t>
            </a:r>
            <a:r>
              <a:rPr lang="zh-CN" b="0" dirty="0">
                <a:latin typeface="楷体" panose="02010609060101010101" pitchFamily="49" charset="-122"/>
                <a:ea typeface="楷体" panose="02010609060101010101" pitchFamily="49" charset="-122"/>
              </a:rPr>
              <a:t>010</a:t>
            </a:r>
            <a:r>
              <a:rPr lang="en-US" altLang="zh-CN" b="0" dirty="0">
                <a:latin typeface="楷体" panose="02010609060101010101" pitchFamily="49" charset="-122"/>
                <a:ea typeface="楷体" panose="02010609060101010101" pitchFamily="49" charset="-122"/>
              </a:rPr>
              <a:t>01</a:t>
            </a:r>
            <a:endParaRPr lang="zh-CN" b="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89860">
                                            <p:txEl>
                                              <p:pRg st="0" end="0"/>
                                            </p:txEl>
                                          </p:spTgt>
                                        </p:tgtEl>
                                        <p:attrNameLst>
                                          <p:attrName>style.visibility</p:attrName>
                                        </p:attrNameLst>
                                      </p:cBhvr>
                                      <p:to>
                                        <p:strVal val="visible"/>
                                      </p:to>
                                    </p:set>
                                    <p:animEffect transition="in" filter="wipe(down)">
                                      <p:cBhvr>
                                        <p:cTn id="7" dur="500"/>
                                        <p:tgtEl>
                                          <p:spTgt spid="889860">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89860">
                                            <p:txEl>
                                              <p:pRg st="2" end="2"/>
                                            </p:txEl>
                                          </p:spTgt>
                                        </p:tgtEl>
                                        <p:attrNameLst>
                                          <p:attrName>style.visibility</p:attrName>
                                        </p:attrNameLst>
                                      </p:cBhvr>
                                      <p:to>
                                        <p:strVal val="visible"/>
                                      </p:to>
                                    </p:set>
                                    <p:animEffect transition="in" filter="wipe(down)">
                                      <p:cBhvr>
                                        <p:cTn id="10" dur="500"/>
                                        <p:tgtEl>
                                          <p:spTgt spid="8898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build="allAtOnce"/>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263352" y="106575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fr-FR" altLang="zh-CN" b="0" dirty="0">
                <a:latin typeface="Times New Roman" panose="02020603050405020304" pitchFamily="18" charset="0"/>
                <a:ea typeface="+mn-ea"/>
                <a:cs typeface="Times New Roman" panose="02020603050405020304" pitchFamily="18" charset="0"/>
              </a:rPr>
              <a:t>3.9 </a:t>
            </a:r>
            <a:r>
              <a:rPr lang="zh-CN" altLang="fr-FR" b="0" dirty="0">
                <a:latin typeface="Times New Roman" panose="02020603050405020304" pitchFamily="18" charset="0"/>
                <a:ea typeface="+mn-ea"/>
                <a:cs typeface="Times New Roman" panose="02020603050405020304" pitchFamily="18" charset="0"/>
              </a:rPr>
              <a:t>内存管理</a:t>
            </a:r>
            <a:endParaRPr lang="zh-CN" altLang="en-US" b="0" dirty="0">
              <a:latin typeface="Times New Roman" panose="02020603050405020304" pitchFamily="18" charset="0"/>
              <a:ea typeface="+mn-ea"/>
              <a:cs typeface="Times New Roman" panose="02020603050405020304" pitchFamily="18" charset="0"/>
            </a:endParaRPr>
          </a:p>
        </p:txBody>
      </p:sp>
      <p:sp>
        <p:nvSpPr>
          <p:cNvPr id="889860" name="Text Box 4"/>
          <p:cNvSpPr txBox="1">
            <a:spLocks noChangeArrowheads="1"/>
          </p:cNvSpPr>
          <p:nvPr/>
        </p:nvSpPr>
        <p:spPr bwMode="auto">
          <a:xfrm>
            <a:off x="263412" y="1959591"/>
            <a:ext cx="10873208" cy="293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5000"/>
              </a:spcBef>
              <a:buClrTx/>
              <a:buSzPct val="125000"/>
              <a:buFontTx/>
              <a:buBlip>
                <a:blip r:embed="rId1"/>
              </a:buBlip>
            </a:pPr>
            <a:r>
              <a:rPr lang="zh-CN" altLang="fr-FR" b="0" dirty="0"/>
              <a:t>在</a:t>
            </a:r>
            <a:r>
              <a:rPr lang="zh-CN" altLang="en-US" b="0" dirty="0">
                <a:sym typeface="Symbol" panose="05050102010706020507" pitchFamily="18" charset="2"/>
              </a:rPr>
              <a:t></a:t>
            </a:r>
            <a:r>
              <a:rPr lang="fr-FR" altLang="zh-CN" b="0" dirty="0"/>
              <a:t>C/OS-II</a:t>
            </a:r>
            <a:r>
              <a:rPr lang="zh-CN" altLang="fr-FR" b="0" dirty="0"/>
              <a:t>中，操作系统把连续的大块内存按分区来管理。每个分区中包含整数个大小相同的内存快。</a:t>
            </a:r>
            <a:endParaRPr lang="zh-CN" altLang="fr-FR" b="0" dirty="0"/>
          </a:p>
          <a:p>
            <a:pPr eaLnBrk="1" hangingPunct="1">
              <a:lnSpc>
                <a:spcPct val="150000"/>
              </a:lnSpc>
              <a:spcBef>
                <a:spcPct val="35000"/>
              </a:spcBef>
              <a:buClrTx/>
              <a:buSzPct val="125000"/>
              <a:buFontTx/>
              <a:buBlip>
                <a:blip r:embed="rId1"/>
              </a:buBlip>
            </a:pPr>
            <a:r>
              <a:rPr lang="zh-CN" altLang="fr-FR" b="0" dirty="0"/>
              <a:t>利用这种机制，</a:t>
            </a:r>
            <a:r>
              <a:rPr lang="zh-CN" altLang="en-US" b="0" dirty="0">
                <a:sym typeface="Symbol" panose="05050102010706020507" pitchFamily="18" charset="2"/>
              </a:rPr>
              <a:t></a:t>
            </a:r>
            <a:r>
              <a:rPr lang="fr-FR" altLang="zh-CN" b="0" dirty="0"/>
              <a:t>C/OS-II</a:t>
            </a:r>
            <a:r>
              <a:rPr lang="zh-CN" altLang="fr-FR" b="0" dirty="0"/>
              <a:t>对</a:t>
            </a:r>
            <a:r>
              <a:rPr lang="fr-FR" altLang="zh-CN" b="0" dirty="0"/>
              <a:t>malloc()</a:t>
            </a:r>
            <a:r>
              <a:rPr lang="zh-CN" altLang="fr-FR" b="0" dirty="0"/>
              <a:t>和</a:t>
            </a:r>
            <a:r>
              <a:rPr lang="fr-FR" altLang="zh-CN" b="0" dirty="0"/>
              <a:t>free()</a:t>
            </a:r>
            <a:r>
              <a:rPr lang="zh-CN" altLang="fr-FR" b="0" dirty="0"/>
              <a:t>函数进行了改进，使得它们可以分配和释放固定大小的内存块。而且，这样使得</a:t>
            </a:r>
            <a:r>
              <a:rPr lang="fr-FR" altLang="zh-CN" b="0" dirty="0"/>
              <a:t>malloc()</a:t>
            </a:r>
            <a:r>
              <a:rPr lang="zh-CN" altLang="fr-FR" b="0" dirty="0"/>
              <a:t>和</a:t>
            </a:r>
            <a:r>
              <a:rPr lang="fr-FR" altLang="zh-CN" b="0" dirty="0"/>
              <a:t>free()</a:t>
            </a:r>
            <a:r>
              <a:rPr lang="zh-CN" altLang="fr-FR" b="0" dirty="0"/>
              <a:t>函数的执行时间就是确定的。</a:t>
            </a:r>
            <a:endParaRPr lang="zh-CN" altLang="fr-FR" b="0" dirty="0"/>
          </a:p>
        </p:txBody>
      </p:sp>
      <p:sp>
        <p:nvSpPr>
          <p:cNvPr id="13005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FBEFF35-07EA-4516-8EB6-D11085B9CFEC}"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89860">
                                            <p:txEl>
                                              <p:pRg st="0" end="0"/>
                                            </p:txEl>
                                          </p:spTgt>
                                        </p:tgtEl>
                                        <p:attrNameLst>
                                          <p:attrName>style.visibility</p:attrName>
                                        </p:attrNameLst>
                                      </p:cBhvr>
                                      <p:to>
                                        <p:strVal val="visible"/>
                                      </p:to>
                                    </p:set>
                                    <p:animEffect transition="in" filter="wipe(down)">
                                      <p:cBhvr>
                                        <p:cTn id="7" dur="500"/>
                                        <p:tgtEl>
                                          <p:spTgt spid="8898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89860">
                                            <p:txEl>
                                              <p:pRg st="1" end="1"/>
                                            </p:txEl>
                                          </p:spTgt>
                                        </p:tgtEl>
                                        <p:attrNameLst>
                                          <p:attrName>style.visibility</p:attrName>
                                        </p:attrNameLst>
                                      </p:cBhvr>
                                      <p:to>
                                        <p:strVal val="visible"/>
                                      </p:to>
                                    </p:set>
                                    <p:animEffect transition="in" filter="wipe(down)">
                                      <p:cBhvr>
                                        <p:cTn id="12" dur="500"/>
                                        <p:tgtEl>
                                          <p:spTgt spid="8898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build="allAtOnce"/>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2999656" y="980728"/>
            <a:ext cx="63373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60000"/>
              </a:lnSpc>
              <a:spcBef>
                <a:spcPct val="30000"/>
              </a:spcBef>
              <a:buClr>
                <a:srgbClr val="0000FF"/>
              </a:buClr>
              <a:buNone/>
            </a:pPr>
            <a:r>
              <a:rPr lang="en-US" altLang="zh-CN" sz="2800" b="0" dirty="0"/>
              <a:t>3.9.1</a:t>
            </a:r>
            <a:r>
              <a:rPr lang="zh-CN" altLang="en-US" sz="2800" b="0" dirty="0"/>
              <a:t>   内存控制块 </a:t>
            </a:r>
            <a:endParaRPr lang="zh-CN" altLang="en-US" sz="2800" b="0" dirty="0"/>
          </a:p>
          <a:p>
            <a:pPr marL="0" indent="0" eaLnBrk="1" hangingPunct="1">
              <a:lnSpc>
                <a:spcPct val="160000"/>
              </a:lnSpc>
              <a:spcBef>
                <a:spcPct val="30000"/>
              </a:spcBef>
              <a:buClr>
                <a:srgbClr val="0000FF"/>
              </a:buClr>
              <a:buNone/>
            </a:pPr>
            <a:r>
              <a:rPr lang="en-US" altLang="zh-CN" sz="2800" b="0" dirty="0"/>
              <a:t>3.9.2</a:t>
            </a:r>
            <a:r>
              <a:rPr lang="zh-CN" altLang="en-US" sz="2800" b="0" dirty="0"/>
              <a:t>    建立一个内存分区</a:t>
            </a:r>
            <a:endParaRPr lang="zh-CN" altLang="en-US" sz="2800" b="0" dirty="0"/>
          </a:p>
          <a:p>
            <a:pPr marL="0" indent="0" eaLnBrk="1" hangingPunct="1">
              <a:lnSpc>
                <a:spcPct val="160000"/>
              </a:lnSpc>
              <a:spcBef>
                <a:spcPct val="30000"/>
              </a:spcBef>
              <a:buClr>
                <a:srgbClr val="0000FF"/>
              </a:buClr>
              <a:buNone/>
            </a:pPr>
            <a:r>
              <a:rPr lang="en-US" altLang="zh-CN" sz="2800" b="0" dirty="0"/>
              <a:t>3.9.3</a:t>
            </a:r>
            <a:r>
              <a:rPr lang="zh-CN" altLang="en-US" sz="2800" b="0" dirty="0"/>
              <a:t>    分配一个内存块</a:t>
            </a:r>
            <a:endParaRPr lang="zh-CN" altLang="en-US" sz="2800" b="0" dirty="0"/>
          </a:p>
          <a:p>
            <a:pPr marL="0" indent="0" eaLnBrk="1" hangingPunct="1">
              <a:lnSpc>
                <a:spcPct val="160000"/>
              </a:lnSpc>
              <a:spcBef>
                <a:spcPct val="30000"/>
              </a:spcBef>
              <a:buClr>
                <a:srgbClr val="0000FF"/>
              </a:buClr>
              <a:buNone/>
            </a:pPr>
            <a:r>
              <a:rPr lang="en-US" altLang="zh-CN" sz="2800" b="0" dirty="0"/>
              <a:t>3.9.4</a:t>
            </a:r>
            <a:r>
              <a:rPr lang="zh-CN" altLang="en-US" sz="2800" b="0" dirty="0"/>
              <a:t>    释放一个内存块</a:t>
            </a:r>
            <a:endParaRPr lang="zh-CN" altLang="en-US" sz="2800" b="0" dirty="0"/>
          </a:p>
          <a:p>
            <a:pPr marL="0" indent="0" eaLnBrk="1" hangingPunct="1">
              <a:lnSpc>
                <a:spcPct val="160000"/>
              </a:lnSpc>
              <a:spcBef>
                <a:spcPct val="30000"/>
              </a:spcBef>
              <a:buClr>
                <a:srgbClr val="0000FF"/>
              </a:buClr>
              <a:buNone/>
            </a:pPr>
            <a:r>
              <a:rPr lang="en-US" altLang="zh-CN" sz="2800" b="0" dirty="0"/>
              <a:t>3.9.5</a:t>
            </a:r>
            <a:r>
              <a:rPr lang="zh-CN" altLang="en-US" sz="2800" b="0" dirty="0"/>
              <a:t>    查询一个内存分区的状态</a:t>
            </a:r>
            <a:endParaRPr lang="zh-CN" altLang="en-US" sz="2800" b="0" dirty="0"/>
          </a:p>
        </p:txBody>
      </p:sp>
      <p:sp>
        <p:nvSpPr>
          <p:cNvPr id="13107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BFE24EE-27D1-4B6B-8C9F-B8CB838B1E04}"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19336" y="1124744"/>
            <a:ext cx="3312368"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3.9.1.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内存控制块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891907" name="Text Box 3"/>
          <p:cNvSpPr txBox="1">
            <a:spLocks noChangeArrowheads="1"/>
          </p:cNvSpPr>
          <p:nvPr/>
        </p:nvSpPr>
        <p:spPr bwMode="auto">
          <a:xfrm>
            <a:off x="335360" y="2132856"/>
            <a:ext cx="4248472" cy="368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30000"/>
              </a:spcBef>
              <a:spcAft>
                <a:spcPct val="40000"/>
              </a:spcAft>
              <a:buClrTx/>
              <a:buSzPct val="125000"/>
              <a:buFontTx/>
              <a:buBlip>
                <a:blip r:embed="rId1"/>
              </a:buBlip>
            </a:pPr>
            <a:r>
              <a:rPr kumimoji="1" lang="zh-CN" altLang="fr-FR" b="0" dirty="0"/>
              <a:t>为了便于管理内存，</a:t>
            </a:r>
            <a:r>
              <a:rPr kumimoji="1" lang="zh-CN" altLang="en-US" b="0" dirty="0">
                <a:sym typeface="Symbol" panose="05050102010706020507" pitchFamily="18" charset="2"/>
              </a:rPr>
              <a:t></a:t>
            </a:r>
            <a:r>
              <a:rPr kumimoji="1" lang="fr-FR" altLang="zh-CN" b="0" dirty="0"/>
              <a:t>C/OS-II</a:t>
            </a:r>
            <a:r>
              <a:rPr kumimoji="1" lang="zh-CN" altLang="fr-FR" b="0" dirty="0"/>
              <a:t>使用内存控制块来跟踪每一个内存分区，并对系统中的每个内存分区都建立它自己的内存控制块。</a:t>
            </a:r>
            <a:endParaRPr kumimoji="1" lang="zh-CN" altLang="fr-FR" b="0" dirty="0"/>
          </a:p>
        </p:txBody>
      </p:sp>
      <p:sp>
        <p:nvSpPr>
          <p:cNvPr id="13210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4DC29DA-4675-4C9C-A45D-3E0FC0E7AD65}" type="slidenum">
              <a:rPr lang="zh-CN" altLang="en-US" sz="1400" b="0">
                <a:effectLst/>
              </a:rPr>
            </a:fld>
            <a:endParaRPr lang="zh-CN" altLang="en-US" sz="1400" b="0">
              <a:effectLst/>
            </a:endParaRPr>
          </a:p>
        </p:txBody>
      </p:sp>
      <p:sp>
        <p:nvSpPr>
          <p:cNvPr id="5" name="Text Box 6"/>
          <p:cNvSpPr txBox="1">
            <a:spLocks noChangeArrowheads="1"/>
          </p:cNvSpPr>
          <p:nvPr/>
        </p:nvSpPr>
        <p:spPr bwMode="auto">
          <a:xfrm>
            <a:off x="4927094" y="1011671"/>
            <a:ext cx="7056437" cy="5026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65000"/>
              </a:lnSpc>
              <a:spcBef>
                <a:spcPct val="0"/>
              </a:spcBef>
              <a:buClrTx/>
              <a:buFontTx/>
              <a:buNone/>
            </a:pPr>
            <a:r>
              <a:rPr lang="fr-FR" altLang="zh-CN" sz="2800" b="0" dirty="0"/>
              <a:t>Typedef struct</a:t>
            </a:r>
            <a:endParaRPr lang="fr-FR" altLang="zh-CN" sz="2800" b="0" dirty="0"/>
          </a:p>
          <a:p>
            <a:pPr eaLnBrk="1" hangingPunct="1">
              <a:lnSpc>
                <a:spcPct val="165000"/>
              </a:lnSpc>
              <a:spcBef>
                <a:spcPct val="0"/>
              </a:spcBef>
              <a:buClrTx/>
              <a:buFontTx/>
              <a:buNone/>
            </a:pPr>
            <a:r>
              <a:rPr lang="fr-FR" altLang="zh-CN" sz="2800" b="0" dirty="0"/>
              <a:t>{	void		*OSMemAddr;			void		*OSMemFreeList; 	INT32U	 OSMemBlkSize;	</a:t>
            </a:r>
            <a:endParaRPr lang="fr-FR" altLang="zh-CN" sz="2800" b="0" dirty="0"/>
          </a:p>
          <a:p>
            <a:pPr eaLnBrk="1" hangingPunct="1">
              <a:lnSpc>
                <a:spcPct val="165000"/>
              </a:lnSpc>
              <a:spcBef>
                <a:spcPct val="0"/>
              </a:spcBef>
              <a:buClrTx/>
              <a:buFontTx/>
              <a:buNone/>
            </a:pPr>
            <a:r>
              <a:rPr lang="fr-FR" altLang="zh-CN" sz="2800" b="0" dirty="0"/>
              <a:t>	INT32U	 OSMemNBlks; 		INT32U	 OSMemNFree; 	</a:t>
            </a:r>
            <a:endParaRPr lang="fr-FR" altLang="zh-CN" sz="2800" b="0" dirty="0"/>
          </a:p>
          <a:p>
            <a:pPr eaLnBrk="1" hangingPunct="1">
              <a:lnSpc>
                <a:spcPct val="165000"/>
              </a:lnSpc>
              <a:spcBef>
                <a:spcPct val="0"/>
              </a:spcBef>
              <a:buClrTx/>
              <a:buFontTx/>
              <a:buNone/>
            </a:pPr>
            <a:r>
              <a:rPr lang="fr-FR" altLang="zh-CN" sz="2800" b="0" dirty="0"/>
              <a:t>} OS_MEM; </a:t>
            </a:r>
            <a:endParaRPr lang="en-US" altLang="zh-CN" sz="2800" b="0" dirty="0"/>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91907">
                                            <p:txEl>
                                              <p:pRg st="0" end="0"/>
                                            </p:txEl>
                                          </p:spTgt>
                                        </p:tgtEl>
                                        <p:attrNameLst>
                                          <p:attrName>style.visibility</p:attrName>
                                        </p:attrNameLst>
                                      </p:cBhvr>
                                      <p:to>
                                        <p:strVal val="visible"/>
                                      </p:to>
                                    </p:set>
                                    <p:anim calcmode="lin" valueType="num">
                                      <p:cBhvr>
                                        <p:cTn id="7" dur="500" fill="hold"/>
                                        <p:tgtEl>
                                          <p:spTgt spid="8919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9190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build="allAtOnce"/>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19336" y="836712"/>
            <a:ext cx="7704137" cy="52320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3.9.2.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建立一个内存分区，</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OSMemCreate</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892931" name="Text Box 3"/>
          <p:cNvSpPr txBox="1">
            <a:spLocks noChangeArrowheads="1"/>
          </p:cNvSpPr>
          <p:nvPr/>
        </p:nvSpPr>
        <p:spPr bwMode="auto">
          <a:xfrm>
            <a:off x="551384" y="1557339"/>
            <a:ext cx="10945216" cy="311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25000"/>
              </a:spcBef>
              <a:spcAft>
                <a:spcPct val="40000"/>
              </a:spcAft>
              <a:buClrTx/>
              <a:buSzPct val="125000"/>
              <a:buFontTx/>
              <a:buBlip>
                <a:blip r:embed="rId1"/>
              </a:buBlip>
            </a:pPr>
            <a:r>
              <a:rPr kumimoji="1" lang="zh-CN" altLang="fr-FR" b="0" dirty="0"/>
              <a:t>在使用一个分区之前</a:t>
            </a:r>
            <a:r>
              <a:rPr kumimoji="1" lang="zh-CN" altLang="en-US" b="0" dirty="0"/>
              <a:t>，</a:t>
            </a:r>
            <a:r>
              <a:rPr kumimoji="1" lang="zh-CN" altLang="fr-FR" b="0" dirty="0"/>
              <a:t>必须调用函数</a:t>
            </a:r>
            <a:r>
              <a:rPr kumimoji="1" lang="en-US" altLang="zh-CN" b="0" dirty="0" err="1"/>
              <a:t>OSMemCreate</a:t>
            </a:r>
            <a:r>
              <a:rPr kumimoji="1" lang="en-US" altLang="zh-CN" b="0" dirty="0"/>
              <a:t>()</a:t>
            </a:r>
            <a:r>
              <a:rPr kumimoji="1" lang="zh-CN" altLang="en-US" b="0" dirty="0"/>
              <a:t>先建立该内存分区。</a:t>
            </a:r>
            <a:endParaRPr kumimoji="1" lang="zh-CN" altLang="en-US" b="0" dirty="0"/>
          </a:p>
          <a:p>
            <a:pPr eaLnBrk="1" hangingPunct="1">
              <a:lnSpc>
                <a:spcPct val="140000"/>
              </a:lnSpc>
              <a:spcBef>
                <a:spcPct val="25000"/>
              </a:spcBef>
              <a:spcAft>
                <a:spcPct val="40000"/>
              </a:spcAft>
              <a:buClrTx/>
              <a:buSzPct val="125000"/>
              <a:buFontTx/>
              <a:buBlip>
                <a:blip r:embed="rId1"/>
              </a:buBlip>
            </a:pPr>
            <a:r>
              <a:rPr kumimoji="1" lang="zh-CN" altLang="en-US" b="0" dirty="0"/>
              <a:t>如果函数</a:t>
            </a:r>
            <a:r>
              <a:rPr kumimoji="1" lang="en-US" altLang="zh-CN" b="0" dirty="0" err="1"/>
              <a:t>OSMemCreate</a:t>
            </a:r>
            <a:r>
              <a:rPr kumimoji="1" lang="en-US" altLang="zh-CN" b="0" dirty="0"/>
              <a:t>()</a:t>
            </a:r>
            <a:r>
              <a:rPr kumimoji="1" lang="zh-CN" altLang="en-US" b="0" dirty="0"/>
              <a:t>操作失败，它将返回一个</a:t>
            </a:r>
            <a:r>
              <a:rPr kumimoji="1" lang="en-US" altLang="zh-CN" b="0" dirty="0"/>
              <a:t>NULL</a:t>
            </a:r>
            <a:r>
              <a:rPr kumimoji="1" lang="zh-CN" altLang="en-US" b="0" dirty="0"/>
              <a:t>指针；否则，它将返回一个指向内存控制块的指针。</a:t>
            </a:r>
            <a:endParaRPr kumimoji="1" lang="zh-CN" altLang="en-US" b="0" dirty="0"/>
          </a:p>
          <a:p>
            <a:pPr eaLnBrk="1" hangingPunct="1">
              <a:lnSpc>
                <a:spcPct val="140000"/>
              </a:lnSpc>
              <a:spcBef>
                <a:spcPct val="25000"/>
              </a:spcBef>
              <a:spcAft>
                <a:spcPct val="40000"/>
              </a:spcAft>
              <a:buClrTx/>
              <a:buSzPct val="125000"/>
              <a:buFontTx/>
              <a:buBlip>
                <a:blip r:embed="rId1"/>
              </a:buBlip>
            </a:pPr>
            <a:r>
              <a:rPr kumimoji="1" lang="zh-CN" altLang="en-US" b="0" dirty="0"/>
              <a:t>对内存管理的其他操作，如</a:t>
            </a:r>
            <a:r>
              <a:rPr kumimoji="1" lang="en-US" altLang="zh-CN" b="0" dirty="0" err="1"/>
              <a:t>OSMemGet</a:t>
            </a:r>
            <a:r>
              <a:rPr kumimoji="1" lang="en-US" altLang="zh-CN" b="0" dirty="0"/>
              <a:t>()</a:t>
            </a:r>
            <a:r>
              <a:rPr kumimoji="1" lang="zh-CN" altLang="en-US" b="0" dirty="0"/>
              <a:t>、</a:t>
            </a:r>
            <a:r>
              <a:rPr kumimoji="1" lang="en-US" altLang="zh-CN" b="0" dirty="0" err="1"/>
              <a:t>OSMemPut</a:t>
            </a:r>
            <a:r>
              <a:rPr kumimoji="1" lang="en-US" altLang="zh-CN" b="0" dirty="0"/>
              <a:t>()</a:t>
            </a:r>
            <a:r>
              <a:rPr kumimoji="1" lang="zh-CN" altLang="en-US" b="0" dirty="0"/>
              <a:t>及</a:t>
            </a:r>
            <a:r>
              <a:rPr kumimoji="1" lang="fr-FR" altLang="zh-CN" b="0" dirty="0"/>
              <a:t>OSMemQuery()</a:t>
            </a:r>
            <a:r>
              <a:rPr kumimoji="1" lang="zh-CN" altLang="fr-FR" b="0" dirty="0"/>
              <a:t>等，都需要通过该指针进行。 </a:t>
            </a:r>
            <a:endParaRPr kumimoji="1" lang="zh-CN" altLang="fr-FR" b="0" dirty="0"/>
          </a:p>
        </p:txBody>
      </p:sp>
      <p:sp>
        <p:nvSpPr>
          <p:cNvPr id="13414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63F0BF4-BE47-403D-A391-FE019EFB8A76}"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anim calcmode="lin" valueType="num">
                                      <p:cBhvr>
                                        <p:cTn id="7" dur="500" fill="hold"/>
                                        <p:tgtEl>
                                          <p:spTgt spid="8929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9293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92931">
                                            <p:txEl>
                                              <p:pRg st="1" end="1"/>
                                            </p:txEl>
                                          </p:spTgt>
                                        </p:tgtEl>
                                        <p:attrNameLst>
                                          <p:attrName>style.visibility</p:attrName>
                                        </p:attrNameLst>
                                      </p:cBhvr>
                                      <p:to>
                                        <p:strVal val="visible"/>
                                      </p:to>
                                    </p:set>
                                    <p:anim calcmode="lin" valueType="num">
                                      <p:cBhvr>
                                        <p:cTn id="13" dur="500" fill="hold"/>
                                        <p:tgtEl>
                                          <p:spTgt spid="89293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9293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92931">
                                            <p:txEl>
                                              <p:pRg st="2" end="2"/>
                                            </p:txEl>
                                          </p:spTgt>
                                        </p:tgtEl>
                                        <p:attrNameLst>
                                          <p:attrName>style.visibility</p:attrName>
                                        </p:attrNameLst>
                                      </p:cBhvr>
                                      <p:to>
                                        <p:strVal val="visible"/>
                                      </p:to>
                                    </p:set>
                                    <p:anim calcmode="lin" valueType="num">
                                      <p:cBhvr>
                                        <p:cTn id="19" dur="500" fill="hold"/>
                                        <p:tgtEl>
                                          <p:spTgt spid="892931">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92931">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1" grpId="0" build="allAtOnce"/>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07727" y="819874"/>
            <a:ext cx="7704137" cy="52320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3.9.3.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分配一个内存块，</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OSMemGet</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 </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893955" name="Text Box 3"/>
          <p:cNvSpPr txBox="1">
            <a:spLocks noChangeArrowheads="1"/>
          </p:cNvSpPr>
          <p:nvPr/>
        </p:nvSpPr>
        <p:spPr bwMode="auto">
          <a:xfrm>
            <a:off x="434340" y="1557655"/>
            <a:ext cx="1099058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25000"/>
              </a:spcBef>
              <a:spcAft>
                <a:spcPct val="40000"/>
              </a:spcAft>
              <a:buClrTx/>
              <a:buSzPct val="125000"/>
              <a:buFontTx/>
              <a:buBlip>
                <a:blip r:embed="rId1"/>
              </a:buBlip>
            </a:pPr>
            <a:r>
              <a:rPr kumimoji="1" lang="zh-CN" altLang="fr-FR" b="0" dirty="0"/>
              <a:t>当调度某任务执行时，必须先从已建立的内存分区中为该任务</a:t>
            </a:r>
            <a:r>
              <a:rPr kumimoji="1" lang="zh-CN" altLang="fr-FR" dirty="0">
                <a:solidFill>
                  <a:srgbClr val="FF0000"/>
                </a:solidFill>
              </a:rPr>
              <a:t>申请一个内存块。</a:t>
            </a:r>
            <a:r>
              <a:rPr kumimoji="1" lang="zh-CN" altLang="fr-FR" b="0" dirty="0"/>
              <a:t>应用程序通过调用函数</a:t>
            </a:r>
            <a:r>
              <a:rPr kumimoji="1" lang="en-US" altLang="zh-CN" dirty="0" err="1">
                <a:solidFill>
                  <a:srgbClr val="FF0000"/>
                </a:solidFill>
              </a:rPr>
              <a:t>OSMemGet</a:t>
            </a:r>
            <a:r>
              <a:rPr kumimoji="1" lang="en-US" altLang="zh-CN" dirty="0">
                <a:solidFill>
                  <a:srgbClr val="FF0000"/>
                </a:solidFill>
              </a:rPr>
              <a:t>()</a:t>
            </a:r>
            <a:r>
              <a:rPr kumimoji="1" lang="zh-CN" altLang="en-US" b="0" dirty="0"/>
              <a:t>，来完成从内存分区中申请一个内存块。</a:t>
            </a:r>
            <a:endParaRPr kumimoji="1" lang="zh-CN" altLang="en-US" b="0" dirty="0"/>
          </a:p>
          <a:p>
            <a:pPr eaLnBrk="1" hangingPunct="1">
              <a:lnSpc>
                <a:spcPct val="140000"/>
              </a:lnSpc>
              <a:spcBef>
                <a:spcPct val="25000"/>
              </a:spcBef>
              <a:spcAft>
                <a:spcPct val="40000"/>
              </a:spcAft>
              <a:buClrTx/>
              <a:buSzPct val="125000"/>
              <a:buFontTx/>
              <a:buBlip>
                <a:blip r:embed="rId1"/>
              </a:buBlip>
            </a:pPr>
            <a:r>
              <a:rPr kumimoji="1" lang="zh-CN" altLang="en-US" b="0" dirty="0"/>
              <a:t>应用程序必须知道内存块的大小，并且在使用时不能超过其容量。</a:t>
            </a:r>
            <a:r>
              <a:rPr kumimoji="1" lang="zh-CN" altLang="en-US" dirty="0">
                <a:solidFill>
                  <a:srgbClr val="FF0000"/>
                </a:solidFill>
              </a:rPr>
              <a:t>当应用程序不再使用这个内存块后，必须及时将其释放，重新放回到相应的内存分区中。</a:t>
            </a:r>
            <a:endParaRPr kumimoji="1" lang="zh-CN" altLang="en-US" dirty="0">
              <a:solidFill>
                <a:srgbClr val="FF0000"/>
              </a:solidFill>
            </a:endParaRPr>
          </a:p>
        </p:txBody>
      </p:sp>
      <p:sp>
        <p:nvSpPr>
          <p:cNvPr id="13517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9512F42-CFD4-42F7-8C8E-0F45C41BDF40}"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93955">
                                            <p:txEl>
                                              <p:pRg st="0" end="0"/>
                                            </p:txEl>
                                          </p:spTgt>
                                        </p:tgtEl>
                                        <p:attrNameLst>
                                          <p:attrName>style.visibility</p:attrName>
                                        </p:attrNameLst>
                                      </p:cBhvr>
                                      <p:to>
                                        <p:strVal val="visible"/>
                                      </p:to>
                                    </p:set>
                                    <p:anim calcmode="lin" valueType="num">
                                      <p:cBhvr>
                                        <p:cTn id="7" dur="500" fill="hold"/>
                                        <p:tgtEl>
                                          <p:spTgt spid="8939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939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93955">
                                            <p:txEl>
                                              <p:pRg st="1" end="1"/>
                                            </p:txEl>
                                          </p:spTgt>
                                        </p:tgtEl>
                                        <p:attrNameLst>
                                          <p:attrName>style.visibility</p:attrName>
                                        </p:attrNameLst>
                                      </p:cBhvr>
                                      <p:to>
                                        <p:strVal val="visible"/>
                                      </p:to>
                                    </p:set>
                                    <p:anim calcmode="lin" valueType="num">
                                      <p:cBhvr>
                                        <p:cTn id="13" dur="500" fill="hold"/>
                                        <p:tgtEl>
                                          <p:spTgt spid="89395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93955">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allAtOnce"/>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07727" y="904180"/>
            <a:ext cx="7704137" cy="451197"/>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3.9.4.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释放一个内存块，</a:t>
            </a:r>
            <a:r>
              <a:rPr lang="en-US" altLang="zh-CN" sz="2400" b="0" kern="1200" dirty="0" err="1">
                <a:solidFill>
                  <a:schemeClr val="tx1"/>
                </a:solidFill>
                <a:latin typeface="Times New Roman" panose="02020603050405020304" pitchFamily="18" charset="0"/>
                <a:ea typeface="+mn-ea"/>
                <a:cs typeface="Times New Roman" panose="02020603050405020304" pitchFamily="18" charset="0"/>
              </a:rPr>
              <a:t>OSMemPut</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a:t>
            </a:r>
            <a:endParaRPr lang="en-US" altLang="zh-CN"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894979" name="Text Box 3"/>
          <p:cNvSpPr txBox="1">
            <a:spLocks noChangeArrowheads="1"/>
          </p:cNvSpPr>
          <p:nvPr/>
        </p:nvSpPr>
        <p:spPr bwMode="auto">
          <a:xfrm>
            <a:off x="623392" y="1772816"/>
            <a:ext cx="10801200" cy="184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25000"/>
              </a:spcBef>
              <a:spcAft>
                <a:spcPct val="40000"/>
              </a:spcAft>
              <a:buClrTx/>
              <a:buSzPct val="125000"/>
              <a:buFontTx/>
              <a:buBlip>
                <a:blip r:embed="rId1"/>
              </a:buBlip>
            </a:pPr>
            <a:r>
              <a:rPr kumimoji="1" lang="zh-CN" altLang="en-US" b="0" dirty="0"/>
              <a:t>函数</a:t>
            </a:r>
            <a:r>
              <a:rPr kumimoji="1" lang="en-US" altLang="zh-CN" dirty="0" err="1">
                <a:solidFill>
                  <a:srgbClr val="FF0000"/>
                </a:solidFill>
              </a:rPr>
              <a:t>OSMemPut</a:t>
            </a:r>
            <a:r>
              <a:rPr kumimoji="1" lang="en-US" altLang="zh-CN" dirty="0">
                <a:solidFill>
                  <a:srgbClr val="FF0000"/>
                </a:solidFill>
              </a:rPr>
              <a:t>()</a:t>
            </a:r>
            <a:r>
              <a:rPr kumimoji="1" lang="zh-CN" altLang="en-US" b="0" dirty="0"/>
              <a:t>用来将应用程序不再使用的一个内存块释放并放回到相应的内存分区中。</a:t>
            </a:r>
            <a:endParaRPr kumimoji="1" lang="zh-CN" altLang="en-US" b="0" dirty="0"/>
          </a:p>
          <a:p>
            <a:pPr eaLnBrk="1" hangingPunct="1">
              <a:lnSpc>
                <a:spcPct val="140000"/>
              </a:lnSpc>
              <a:spcBef>
                <a:spcPct val="25000"/>
              </a:spcBef>
              <a:spcAft>
                <a:spcPct val="40000"/>
              </a:spcAft>
              <a:buClrTx/>
              <a:buSzPct val="125000"/>
              <a:buFontTx/>
              <a:buBlip>
                <a:blip r:embed="rId1"/>
              </a:buBlip>
            </a:pPr>
            <a:r>
              <a:rPr kumimoji="1" lang="zh-CN" altLang="en-US" b="0" dirty="0"/>
              <a:t>需要注意的是，</a:t>
            </a:r>
            <a:r>
              <a:rPr kumimoji="1" lang="en-US" altLang="zh-CN" b="0" dirty="0" err="1"/>
              <a:t>OSMemPut</a:t>
            </a:r>
            <a:r>
              <a:rPr kumimoji="1" lang="en-US" altLang="zh-CN" b="0" dirty="0"/>
              <a:t>()</a:t>
            </a:r>
            <a:r>
              <a:rPr kumimoji="1" lang="zh-CN" altLang="en-US" b="0" dirty="0"/>
              <a:t>并不知道该内存块是属于哪个内存分区。 </a:t>
            </a:r>
            <a:endParaRPr kumimoji="1" lang="zh-CN" altLang="en-US" b="0" dirty="0"/>
          </a:p>
        </p:txBody>
      </p:sp>
      <p:sp>
        <p:nvSpPr>
          <p:cNvPr id="13619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ABD864C-D320-4EA8-9F72-6AF2D4132514}"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94979">
                                            <p:txEl>
                                              <p:pRg st="0" end="0"/>
                                            </p:txEl>
                                          </p:spTgt>
                                        </p:tgtEl>
                                        <p:attrNameLst>
                                          <p:attrName>style.visibility</p:attrName>
                                        </p:attrNameLst>
                                      </p:cBhvr>
                                      <p:to>
                                        <p:strVal val="visible"/>
                                      </p:to>
                                    </p:set>
                                    <p:anim calcmode="lin" valueType="num">
                                      <p:cBhvr>
                                        <p:cTn id="7" dur="500" fill="hold"/>
                                        <p:tgtEl>
                                          <p:spTgt spid="8949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9497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94979">
                                            <p:txEl>
                                              <p:pRg st="1" end="1"/>
                                            </p:txEl>
                                          </p:spTgt>
                                        </p:tgtEl>
                                        <p:attrNameLst>
                                          <p:attrName>style.visibility</p:attrName>
                                        </p:attrNameLst>
                                      </p:cBhvr>
                                      <p:to>
                                        <p:strVal val="visible"/>
                                      </p:to>
                                    </p:set>
                                    <p:anim calcmode="lin" valueType="num">
                                      <p:cBhvr>
                                        <p:cTn id="13" dur="500" fill="hold"/>
                                        <p:tgtEl>
                                          <p:spTgt spid="89497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94979">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19336" y="980728"/>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dirty="0"/>
              <a:t> </a:t>
            </a:r>
            <a:r>
              <a:rPr lang="en-US" altLang="zh-CN" b="0" dirty="0">
                <a:latin typeface="Times New Roman" panose="02020603050405020304" pitchFamily="18" charset="0"/>
                <a:ea typeface="+mn-ea"/>
                <a:cs typeface="Times New Roman" panose="02020603050405020304" pitchFamily="18" charset="0"/>
              </a:rPr>
              <a:t>1.4 </a:t>
            </a:r>
            <a:r>
              <a:rPr lang="zh-CN" altLang="en-US" b="0" dirty="0">
                <a:latin typeface="Times New Roman" panose="02020603050405020304" pitchFamily="18" charset="0"/>
                <a:ea typeface="+mn-ea"/>
                <a:cs typeface="Times New Roman" panose="02020603050405020304" pitchFamily="18" charset="0"/>
              </a:rPr>
              <a:t>内核 </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808964" name="Text Box 4"/>
          <p:cNvSpPr txBox="1">
            <a:spLocks noChangeArrowheads="1"/>
          </p:cNvSpPr>
          <p:nvPr/>
        </p:nvSpPr>
        <p:spPr bwMode="auto">
          <a:xfrm>
            <a:off x="191344" y="1628664"/>
            <a:ext cx="11809312"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5000"/>
              </a:spcBef>
              <a:buClrTx/>
              <a:buSzPct val="125000"/>
              <a:buFontTx/>
              <a:buBlip>
                <a:blip r:embed="rId1"/>
              </a:buBlip>
            </a:pPr>
            <a:r>
              <a:rPr lang="zh-CN" altLang="en-US" sz="2200" b="0" dirty="0"/>
              <a:t>多任务系统中，内核负责管理各个任务，为每个任务分配</a:t>
            </a:r>
            <a:r>
              <a:rPr lang="en-US" altLang="zh-CN" sz="2200" b="0" dirty="0"/>
              <a:t>CPU</a:t>
            </a:r>
            <a:r>
              <a:rPr lang="zh-CN" altLang="en-US" sz="2200" b="0" dirty="0"/>
              <a:t>的使用时间，并且负责任务间的通信。</a:t>
            </a:r>
            <a:endParaRPr lang="zh-CN" altLang="en-US" sz="2200" b="0" dirty="0"/>
          </a:p>
          <a:p>
            <a:pPr eaLnBrk="1" hangingPunct="1">
              <a:lnSpc>
                <a:spcPct val="145000"/>
              </a:lnSpc>
              <a:spcBef>
                <a:spcPct val="55000"/>
              </a:spcBef>
              <a:buClrTx/>
              <a:buSzPct val="125000"/>
              <a:buFontTx/>
              <a:buBlip>
                <a:blip r:embed="rId1"/>
              </a:buBlip>
            </a:pPr>
            <a:r>
              <a:rPr lang="zh-CN" altLang="en-US" sz="2200" b="0" dirty="0"/>
              <a:t>内核提供的基本服务是任务切换，通过提供必不可少的系统服务，诸如</a:t>
            </a:r>
            <a:r>
              <a:rPr lang="zh-CN" altLang="en-US" sz="2200" b="0" dirty="0">
                <a:solidFill>
                  <a:srgbClr val="FF0000"/>
                </a:solidFill>
              </a:rPr>
              <a:t>信号量管理、邮箱、消息队列及时间延时</a:t>
            </a:r>
            <a:r>
              <a:rPr lang="zh-CN" altLang="en-US" sz="2200" b="0" dirty="0"/>
              <a:t>等，实时内核使得</a:t>
            </a:r>
            <a:r>
              <a:rPr lang="en-US" altLang="zh-CN" sz="2200" b="0" dirty="0"/>
              <a:t>CPU</a:t>
            </a:r>
            <a:r>
              <a:rPr lang="zh-CN" altLang="en-US" sz="2200" b="0" dirty="0"/>
              <a:t>的利用更为有效。 </a:t>
            </a:r>
            <a:endParaRPr lang="zh-CN" altLang="en-US" sz="2200" b="0" dirty="0"/>
          </a:p>
          <a:p>
            <a:pPr eaLnBrk="1" hangingPunct="1">
              <a:lnSpc>
                <a:spcPct val="145000"/>
              </a:lnSpc>
              <a:spcBef>
                <a:spcPct val="55000"/>
              </a:spcBef>
              <a:buClrTx/>
              <a:buSzPct val="125000"/>
              <a:buFontTx/>
              <a:buBlip>
                <a:blip r:embed="rId1"/>
              </a:buBlip>
            </a:pPr>
            <a:r>
              <a:rPr lang="zh-CN" altLang="en-US" sz="2200" b="0" dirty="0"/>
              <a:t>内核本身增加了应用程序的额外负荷。</a:t>
            </a:r>
            <a:endParaRPr lang="zh-CN" altLang="en-US" sz="2200" b="0" dirty="0"/>
          </a:p>
          <a:p>
            <a:pPr eaLnBrk="1" hangingPunct="1">
              <a:lnSpc>
                <a:spcPct val="145000"/>
              </a:lnSpc>
              <a:spcBef>
                <a:spcPct val="55000"/>
              </a:spcBef>
              <a:buClrTx/>
              <a:buSzPct val="125000"/>
              <a:buFontTx/>
              <a:buBlip>
                <a:blip r:embed="rId1"/>
              </a:buBlip>
            </a:pPr>
            <a:r>
              <a:rPr lang="zh-CN" altLang="en-US" sz="2200" b="0" dirty="0"/>
              <a:t>内核会增加</a:t>
            </a:r>
            <a:r>
              <a:rPr lang="en-US" altLang="zh-CN" sz="2200" b="0" dirty="0"/>
              <a:t>ROM</a:t>
            </a:r>
            <a:r>
              <a:rPr lang="zh-CN" altLang="en-US" sz="2200" b="0" dirty="0"/>
              <a:t>（程序代码空间）的用量，而内核本身的数据结构还会增加</a:t>
            </a:r>
            <a:r>
              <a:rPr lang="en-US" altLang="zh-CN" sz="2200" b="0" dirty="0"/>
              <a:t>RAM</a:t>
            </a:r>
            <a:r>
              <a:rPr lang="zh-CN" altLang="en-US" sz="2200" b="0" dirty="0"/>
              <a:t>（数据空间）的用量。</a:t>
            </a:r>
            <a:endParaRPr lang="zh-CN" altLang="en-US" sz="2200" b="0" dirty="0"/>
          </a:p>
          <a:p>
            <a:pPr eaLnBrk="1" hangingPunct="1">
              <a:lnSpc>
                <a:spcPct val="145000"/>
              </a:lnSpc>
              <a:spcBef>
                <a:spcPct val="55000"/>
              </a:spcBef>
              <a:buClrTx/>
              <a:buSzPct val="125000"/>
              <a:buFontTx/>
              <a:buBlip>
                <a:blip r:embed="rId1"/>
              </a:buBlip>
            </a:pPr>
            <a:endParaRPr lang="zh-CN" altLang="en-US" sz="2200" b="0" dirty="0"/>
          </a:p>
        </p:txBody>
      </p:sp>
      <p:sp>
        <p:nvSpPr>
          <p:cNvPr id="2867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BE61D83-1BF9-4911-A2F1-A4757CE90DD5}"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操作系统中的基本概念</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08964">
                                            <p:txEl>
                                              <p:pRg st="0" end="0"/>
                                            </p:txEl>
                                          </p:spTgt>
                                        </p:tgtEl>
                                        <p:attrNameLst>
                                          <p:attrName>style.visibility</p:attrName>
                                        </p:attrNameLst>
                                      </p:cBhvr>
                                      <p:to>
                                        <p:strVal val="visible"/>
                                      </p:to>
                                    </p:set>
                                    <p:animEffect transition="in" filter="slide(fromBottom)">
                                      <p:cBhvr>
                                        <p:cTn id="7" dur="500"/>
                                        <p:tgtEl>
                                          <p:spTgt spid="808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08964">
                                            <p:txEl>
                                              <p:pRg st="1" end="1"/>
                                            </p:txEl>
                                          </p:spTgt>
                                        </p:tgtEl>
                                        <p:attrNameLst>
                                          <p:attrName>style.visibility</p:attrName>
                                        </p:attrNameLst>
                                      </p:cBhvr>
                                      <p:to>
                                        <p:strVal val="visible"/>
                                      </p:to>
                                    </p:set>
                                    <p:animEffect transition="in" filter="slide(fromBottom)">
                                      <p:cBhvr>
                                        <p:cTn id="12" dur="500"/>
                                        <p:tgtEl>
                                          <p:spTgt spid="8089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08964">
                                            <p:txEl>
                                              <p:pRg st="2" end="2"/>
                                            </p:txEl>
                                          </p:spTgt>
                                        </p:tgtEl>
                                        <p:attrNameLst>
                                          <p:attrName>style.visibility</p:attrName>
                                        </p:attrNameLst>
                                      </p:cBhvr>
                                      <p:to>
                                        <p:strVal val="visible"/>
                                      </p:to>
                                    </p:set>
                                    <p:animEffect transition="in" filter="slide(fromBottom)">
                                      <p:cBhvr>
                                        <p:cTn id="17" dur="500"/>
                                        <p:tgtEl>
                                          <p:spTgt spid="8089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08964">
                                            <p:txEl>
                                              <p:pRg st="3" end="3"/>
                                            </p:txEl>
                                          </p:spTgt>
                                        </p:tgtEl>
                                        <p:attrNameLst>
                                          <p:attrName>style.visibility</p:attrName>
                                        </p:attrNameLst>
                                      </p:cBhvr>
                                      <p:to>
                                        <p:strVal val="visible"/>
                                      </p:to>
                                    </p:set>
                                    <p:animEffect transition="in" filter="slide(fromBottom)">
                                      <p:cBhvr>
                                        <p:cTn id="22" dur="500"/>
                                        <p:tgtEl>
                                          <p:spTgt spid="808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91344" y="836712"/>
            <a:ext cx="7704137" cy="595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dirty="0">
                <a:solidFill>
                  <a:schemeClr val="tx1"/>
                </a:solidFill>
              </a:rPr>
              <a:t>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查询一个内存分区的状态</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896003" name="Text Box 3"/>
          <p:cNvSpPr txBox="1">
            <a:spLocks noChangeArrowheads="1"/>
          </p:cNvSpPr>
          <p:nvPr/>
        </p:nvSpPr>
        <p:spPr bwMode="auto">
          <a:xfrm>
            <a:off x="407670" y="1557655"/>
            <a:ext cx="11464290" cy="235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25000"/>
              </a:spcBef>
              <a:spcAft>
                <a:spcPct val="40000"/>
              </a:spcAft>
              <a:buClrTx/>
              <a:buSzPct val="125000"/>
              <a:buFontTx/>
              <a:buBlip>
                <a:blip r:embed="rId1"/>
              </a:buBlip>
            </a:pPr>
            <a:r>
              <a:rPr kumimoji="1" lang="en-US" altLang="zh-CN" b="0" dirty="0">
                <a:sym typeface="Symbol" panose="05050102010706020507" pitchFamily="18" charset="2"/>
              </a:rPr>
              <a:t></a:t>
            </a:r>
            <a:r>
              <a:rPr kumimoji="1" lang="fr-FR" altLang="zh-CN" b="0" dirty="0"/>
              <a:t>C/OS-II</a:t>
            </a:r>
            <a:r>
              <a:rPr kumimoji="1" lang="zh-CN" altLang="fr-FR" b="0" dirty="0"/>
              <a:t>提供</a:t>
            </a:r>
            <a:r>
              <a:rPr kumimoji="1" lang="en-US" altLang="zh-CN" dirty="0" err="1">
                <a:solidFill>
                  <a:srgbClr val="FF0000"/>
                </a:solidFill>
              </a:rPr>
              <a:t>OSMemQuery</a:t>
            </a:r>
            <a:r>
              <a:rPr kumimoji="1" lang="en-US" altLang="zh-CN" dirty="0">
                <a:solidFill>
                  <a:srgbClr val="FF0000"/>
                </a:solidFill>
              </a:rPr>
              <a:t>()</a:t>
            </a:r>
            <a:r>
              <a:rPr kumimoji="1" lang="zh-CN" altLang="en-US" b="0" dirty="0"/>
              <a:t>函数来查询一个特定内存分区的状态。</a:t>
            </a:r>
            <a:endParaRPr kumimoji="1" lang="zh-CN" altLang="en-US" b="0" dirty="0"/>
          </a:p>
          <a:p>
            <a:pPr eaLnBrk="1" hangingPunct="1">
              <a:lnSpc>
                <a:spcPct val="140000"/>
              </a:lnSpc>
              <a:spcBef>
                <a:spcPct val="25000"/>
              </a:spcBef>
              <a:spcAft>
                <a:spcPct val="40000"/>
              </a:spcAft>
              <a:buClrTx/>
              <a:buSzPct val="125000"/>
              <a:buFontTx/>
              <a:buBlip>
                <a:blip r:embed="rId1"/>
              </a:buBlip>
            </a:pPr>
            <a:r>
              <a:rPr kumimoji="1" lang="zh-CN" altLang="en-US" b="0" dirty="0"/>
              <a:t>通过调用该函数可以知道特定内存分区中内存块的大小、可用内存块数目以及已经使用的内存块数目等信息。所有这些信息都存放在</a:t>
            </a:r>
            <a:r>
              <a:rPr kumimoji="1" lang="en-US" altLang="zh-CN" b="0" dirty="0"/>
              <a:t>OS_MEM_DATAS</a:t>
            </a:r>
            <a:r>
              <a:rPr kumimoji="1" lang="zh-CN" altLang="en-US" b="0" dirty="0"/>
              <a:t>数据结构中。 </a:t>
            </a:r>
            <a:endParaRPr kumimoji="1" lang="zh-CN" altLang="en-US" b="0" dirty="0"/>
          </a:p>
        </p:txBody>
      </p:sp>
      <p:sp>
        <p:nvSpPr>
          <p:cNvPr id="13722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D030BC2-3D0C-4B43-9885-5F22A6859306}"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p:cTn id="7" dur="500" fill="hold"/>
                                        <p:tgtEl>
                                          <p:spTgt spid="8960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9600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96003">
                                            <p:txEl>
                                              <p:pRg st="1" end="1"/>
                                            </p:txEl>
                                          </p:spTgt>
                                        </p:tgtEl>
                                        <p:attrNameLst>
                                          <p:attrName>style.visibility</p:attrName>
                                        </p:attrNameLst>
                                      </p:cBhvr>
                                      <p:to>
                                        <p:strVal val="visible"/>
                                      </p:to>
                                    </p:set>
                                    <p:anim calcmode="lin" valueType="num">
                                      <p:cBhvr>
                                        <p:cTn id="13" dur="500" fill="hold"/>
                                        <p:tgtEl>
                                          <p:spTgt spid="89600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9600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allAtOnce"/>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191344" y="764704"/>
            <a:ext cx="7543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fr-FR" altLang="zh-CN" b="0" dirty="0">
                <a:latin typeface="Times New Roman" panose="02020603050405020304" pitchFamily="18" charset="0"/>
                <a:ea typeface="+mn-ea"/>
                <a:cs typeface="Times New Roman" panose="02020603050405020304" pitchFamily="18" charset="0"/>
              </a:rPr>
              <a:t>3.10 </a:t>
            </a: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fr-FR" b="0" dirty="0">
                <a:latin typeface="Times New Roman" panose="02020603050405020304" pitchFamily="18" charset="0"/>
                <a:ea typeface="+mn-ea"/>
                <a:cs typeface="Times New Roman" panose="02020603050405020304" pitchFamily="18" charset="0"/>
              </a:rPr>
              <a:t>的初始化</a:t>
            </a:r>
            <a:endParaRPr lang="zh-CN" altLang="en-US" b="0" dirty="0">
              <a:latin typeface="Times New Roman" panose="02020603050405020304" pitchFamily="18" charset="0"/>
              <a:ea typeface="+mn-ea"/>
              <a:cs typeface="Times New Roman" panose="02020603050405020304" pitchFamily="18" charset="0"/>
            </a:endParaRPr>
          </a:p>
        </p:txBody>
      </p:sp>
      <p:sp>
        <p:nvSpPr>
          <p:cNvPr id="898052" name="Text Box 4"/>
          <p:cNvSpPr txBox="1">
            <a:spLocks noChangeArrowheads="1"/>
          </p:cNvSpPr>
          <p:nvPr/>
        </p:nvSpPr>
        <p:spPr bwMode="auto">
          <a:xfrm>
            <a:off x="191344" y="1628800"/>
            <a:ext cx="11377264" cy="30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5000"/>
              </a:spcBef>
              <a:buClrTx/>
              <a:buSzPct val="125000"/>
              <a:buFontTx/>
              <a:buBlip>
                <a:blip r:embed="rId1"/>
              </a:buBlip>
            </a:pPr>
            <a:r>
              <a:rPr lang="en-US" altLang="zh-CN" b="0" dirty="0">
                <a:sym typeface="Symbol" panose="05050102010706020507" pitchFamily="18" charset="2"/>
              </a:rPr>
              <a:t></a:t>
            </a:r>
            <a:r>
              <a:rPr lang="fr-FR" altLang="zh-CN" b="0" dirty="0"/>
              <a:t>C/OS-II</a:t>
            </a:r>
            <a:r>
              <a:rPr lang="zh-CN" altLang="fr-FR" b="0" dirty="0"/>
              <a:t>在调用其他内核服务之前，首先要调用系统初始化函数</a:t>
            </a:r>
            <a:r>
              <a:rPr lang="fr-FR" altLang="zh-CN" b="0" dirty="0"/>
              <a:t>OSInit()</a:t>
            </a:r>
            <a:r>
              <a:rPr lang="zh-CN" altLang="fr-FR" b="0" dirty="0"/>
              <a:t>来对系统进行初始化。</a:t>
            </a:r>
            <a:endParaRPr lang="zh-CN" altLang="fr-FR" b="0" dirty="0"/>
          </a:p>
          <a:p>
            <a:pPr eaLnBrk="1" hangingPunct="1">
              <a:lnSpc>
                <a:spcPct val="150000"/>
              </a:lnSpc>
              <a:spcBef>
                <a:spcPct val="35000"/>
              </a:spcBef>
              <a:buClrTx/>
              <a:buSzPct val="125000"/>
              <a:buFontTx/>
              <a:buBlip>
                <a:blip r:embed="rId1"/>
              </a:buBlip>
            </a:pPr>
            <a:r>
              <a:rPr lang="fr-FR" altLang="zh-CN" b="0" dirty="0"/>
              <a:t>OSInit()</a:t>
            </a:r>
            <a:r>
              <a:rPr lang="zh-CN" altLang="fr-FR" b="0" dirty="0"/>
              <a:t>初始化</a:t>
            </a:r>
            <a:r>
              <a:rPr lang="zh-CN" altLang="en-US" b="0" dirty="0">
                <a:sym typeface="Symbol" panose="05050102010706020507" pitchFamily="18" charset="2"/>
              </a:rPr>
              <a:t></a:t>
            </a:r>
            <a:r>
              <a:rPr lang="fr-FR" altLang="zh-CN" b="0" dirty="0"/>
              <a:t>C/OS-II</a:t>
            </a:r>
            <a:r>
              <a:rPr lang="zh-CN" altLang="fr-FR" b="0" dirty="0"/>
              <a:t>所有变量和数据结构，并建立空闲任务</a:t>
            </a:r>
            <a:r>
              <a:rPr lang="fr-FR" altLang="zh-CN" b="0" dirty="0"/>
              <a:t>OS_TaskIdle()</a:t>
            </a:r>
            <a:r>
              <a:rPr lang="zh-CN" altLang="fr-FR" b="0" dirty="0"/>
              <a:t>。</a:t>
            </a:r>
            <a:endParaRPr lang="zh-CN" altLang="fr-FR" b="0" dirty="0"/>
          </a:p>
          <a:p>
            <a:pPr eaLnBrk="1" hangingPunct="1">
              <a:lnSpc>
                <a:spcPct val="150000"/>
              </a:lnSpc>
              <a:spcBef>
                <a:spcPct val="35000"/>
              </a:spcBef>
              <a:buClrTx/>
              <a:buSzPct val="125000"/>
              <a:buFontTx/>
              <a:buBlip>
                <a:blip r:embed="rId1"/>
              </a:buBlip>
            </a:pPr>
            <a:r>
              <a:rPr lang="zh-CN" altLang="fr-FR" b="0" dirty="0"/>
              <a:t>此外，</a:t>
            </a:r>
            <a:r>
              <a:rPr lang="zh-CN" altLang="en-US" b="0" dirty="0">
                <a:sym typeface="Symbol" panose="05050102010706020507" pitchFamily="18" charset="2"/>
              </a:rPr>
              <a:t></a:t>
            </a:r>
            <a:r>
              <a:rPr lang="fr-FR" altLang="zh-CN" b="0" dirty="0"/>
              <a:t>C/OS-II</a:t>
            </a:r>
            <a:r>
              <a:rPr lang="zh-CN" altLang="fr-FR" b="0" dirty="0"/>
              <a:t>还初始化了</a:t>
            </a:r>
            <a:r>
              <a:rPr lang="fr-FR" altLang="zh-CN" b="0" dirty="0"/>
              <a:t>5</a:t>
            </a:r>
            <a:r>
              <a:rPr lang="zh-CN" altLang="fr-FR" b="0" dirty="0"/>
              <a:t>个空的数据结构缓冲区。每个缓冲区都是单向链表，允许</a:t>
            </a:r>
            <a:r>
              <a:rPr lang="zh-CN" altLang="en-US" b="0" dirty="0">
                <a:sym typeface="Symbol" panose="05050102010706020507" pitchFamily="18" charset="2"/>
              </a:rPr>
              <a:t></a:t>
            </a:r>
            <a:r>
              <a:rPr lang="fr-FR" altLang="zh-CN" b="0" dirty="0"/>
              <a:t>C/OS-II</a:t>
            </a:r>
            <a:r>
              <a:rPr lang="zh-CN" altLang="fr-FR" b="0" dirty="0"/>
              <a:t>从缓冲区迅速取得或释放一个缓冲区中的元素。</a:t>
            </a:r>
            <a:endParaRPr lang="zh-CN" altLang="fr-FR" b="0" dirty="0"/>
          </a:p>
        </p:txBody>
      </p:sp>
      <p:sp>
        <p:nvSpPr>
          <p:cNvPr id="13824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FA9F7C6-EE91-4C85-B0F0-E04B63FEBC11}"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98052">
                                            <p:txEl>
                                              <p:pRg st="0" end="0"/>
                                            </p:txEl>
                                          </p:spTgt>
                                        </p:tgtEl>
                                        <p:attrNameLst>
                                          <p:attrName>style.visibility</p:attrName>
                                        </p:attrNameLst>
                                      </p:cBhvr>
                                      <p:to>
                                        <p:strVal val="visible"/>
                                      </p:to>
                                    </p:set>
                                    <p:animEffect transition="in" filter="wipe(down)">
                                      <p:cBhvr>
                                        <p:cTn id="7" dur="500"/>
                                        <p:tgtEl>
                                          <p:spTgt spid="898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98052">
                                            <p:txEl>
                                              <p:pRg st="1" end="1"/>
                                            </p:txEl>
                                          </p:spTgt>
                                        </p:tgtEl>
                                        <p:attrNameLst>
                                          <p:attrName>style.visibility</p:attrName>
                                        </p:attrNameLst>
                                      </p:cBhvr>
                                      <p:to>
                                        <p:strVal val="visible"/>
                                      </p:to>
                                    </p:set>
                                    <p:animEffect transition="in" filter="wipe(down)">
                                      <p:cBhvr>
                                        <p:cTn id="12" dur="500"/>
                                        <p:tgtEl>
                                          <p:spTgt spid="8980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98052">
                                            <p:txEl>
                                              <p:pRg st="2" end="2"/>
                                            </p:txEl>
                                          </p:spTgt>
                                        </p:tgtEl>
                                        <p:attrNameLst>
                                          <p:attrName>style.visibility</p:attrName>
                                        </p:attrNameLst>
                                      </p:cBhvr>
                                      <p:to>
                                        <p:strVal val="visible"/>
                                      </p:to>
                                    </p:set>
                                    <p:animEffect transition="in" filter="wipe(down)">
                                      <p:cBhvr>
                                        <p:cTn id="17" dur="500"/>
                                        <p:tgtEl>
                                          <p:spTgt spid="8980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2" grpId="0" build="allAtOnce"/>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236220" y="660400"/>
            <a:ext cx="75438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fr-FR" altLang="zh-CN" b="0" dirty="0">
                <a:sym typeface="+mn-ea"/>
              </a:rPr>
              <a:t>OS_TaskIdle()</a:t>
            </a:r>
            <a:endParaRPr lang="zh-CN" altLang="en-US" dirty="0"/>
          </a:p>
        </p:txBody>
      </p:sp>
      <p:sp>
        <p:nvSpPr>
          <p:cNvPr id="13824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FA9F7C6-EE91-4C85-B0F0-E04B63FEBC11}" type="slidenum">
              <a:rPr lang="zh-CN" altLang="en-US" sz="1400" b="0">
                <a:effectLst/>
              </a:rPr>
            </a:fld>
            <a:endParaRPr lang="zh-CN" altLang="en-US" sz="1400" b="0">
              <a:effectLst/>
            </a:endParaRPr>
          </a:p>
        </p:txBody>
      </p:sp>
      <p:pic>
        <p:nvPicPr>
          <p:cNvPr id="100" name="图片 99"/>
          <p:cNvPicPr/>
          <p:nvPr/>
        </p:nvPicPr>
        <p:blipFill>
          <a:blip r:embed="rId1"/>
          <a:srcRect t="-2393" r="63165"/>
          <a:stretch>
            <a:fillRect/>
          </a:stretch>
        </p:blipFill>
        <p:spPr>
          <a:xfrm>
            <a:off x="625475" y="1412875"/>
            <a:ext cx="4030345" cy="3940175"/>
          </a:xfrm>
          <a:prstGeom prst="rect">
            <a:avLst/>
          </a:prstGeom>
          <a:noFill/>
          <a:ln w="9525">
            <a:noFill/>
          </a:ln>
        </p:spPr>
      </p:pic>
      <p:cxnSp>
        <p:nvCxnSpPr>
          <p:cNvPr id="2" name="直接箭头连接符 1"/>
          <p:cNvCxnSpPr>
            <a:stCxn id="3" idx="1"/>
          </p:cNvCxnSpPr>
          <p:nvPr/>
        </p:nvCxnSpPr>
        <p:spPr>
          <a:xfrm flipH="1">
            <a:off x="4008120" y="2980055"/>
            <a:ext cx="2232025" cy="204470"/>
          </a:xfrm>
          <a:prstGeom prst="straightConnector1">
            <a:avLst/>
          </a:prstGeom>
          <a:ln>
            <a:solidFill>
              <a:srgbClr val="FF0000"/>
            </a:solidFill>
            <a:headEnd type="none" w="sm" len="sm"/>
            <a:tailEnd type="arrow" w="sm" len="sm"/>
          </a:ln>
        </p:spPr>
        <p:style>
          <a:lnRef idx="3">
            <a:schemeClr val="accent1"/>
          </a:lnRef>
          <a:fillRef idx="0">
            <a:srgbClr val="FFFFFF"/>
          </a:fillRef>
          <a:effectRef idx="0">
            <a:srgbClr val="FFFFFF"/>
          </a:effectRef>
          <a:fontRef idx="minor">
            <a:schemeClr val="tx1"/>
          </a:fontRef>
        </p:style>
      </p:cxnSp>
      <p:sp>
        <p:nvSpPr>
          <p:cNvPr id="3" name="文本框 2"/>
          <p:cNvSpPr txBox="1"/>
          <p:nvPr/>
        </p:nvSpPr>
        <p:spPr>
          <a:xfrm>
            <a:off x="6240145" y="2780665"/>
            <a:ext cx="2686685" cy="398780"/>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cs typeface="楷体" panose="02010609060101010101" pitchFamily="49" charset="-122"/>
              </a:rPr>
              <a:t>测量</a:t>
            </a:r>
            <a:r>
              <a:rPr lang="en-US" altLang="zh-CN" sz="2000">
                <a:latin typeface="楷体" panose="02010609060101010101" pitchFamily="49" charset="-122"/>
                <a:ea typeface="楷体" panose="02010609060101010101" pitchFamily="49" charset="-122"/>
                <a:cs typeface="楷体" panose="02010609060101010101" pitchFamily="49" charset="-122"/>
              </a:rPr>
              <a:t>CPU</a:t>
            </a:r>
            <a:r>
              <a:rPr lang="zh-CN" altLang="en-US" sz="2000">
                <a:latin typeface="楷体" panose="02010609060101010101" pitchFamily="49" charset="-122"/>
                <a:ea typeface="楷体" panose="02010609060101010101" pitchFamily="49" charset="-122"/>
                <a:cs typeface="楷体" panose="02010609060101010101" pitchFamily="49" charset="-122"/>
              </a:rPr>
              <a:t>的空闲状况</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cxnSp>
        <p:nvCxnSpPr>
          <p:cNvPr id="4" name="直接箭头连接符 3"/>
          <p:cNvCxnSpPr>
            <a:stCxn id="5" idx="1"/>
          </p:cNvCxnSpPr>
          <p:nvPr>
            <p:custDataLst>
              <p:tags r:id="rId2"/>
            </p:custDataLst>
          </p:nvPr>
        </p:nvCxnSpPr>
        <p:spPr>
          <a:xfrm flipH="1" flipV="1">
            <a:off x="3811270" y="3573145"/>
            <a:ext cx="2068830" cy="127000"/>
          </a:xfrm>
          <a:prstGeom prst="straightConnector1">
            <a:avLst/>
          </a:prstGeom>
          <a:ln>
            <a:solidFill>
              <a:srgbClr val="FF0000"/>
            </a:solidFill>
            <a:headEnd type="none" w="sm" len="sm"/>
            <a:tailEnd type="arrow" w="sm" len="sm"/>
          </a:ln>
        </p:spPr>
        <p:style>
          <a:lnRef idx="3">
            <a:schemeClr val="accent1"/>
          </a:lnRef>
          <a:fillRef idx="0">
            <a:srgbClr val="FFFFFF"/>
          </a:fillRef>
          <a:effectRef idx="0">
            <a:srgbClr val="FFFFFF"/>
          </a:effectRef>
          <a:fontRef idx="minor">
            <a:schemeClr val="tx1"/>
          </a:fontRef>
        </p:style>
      </p:cxnSp>
      <p:sp>
        <p:nvSpPr>
          <p:cNvPr id="5" name="文本框 4"/>
          <p:cNvSpPr txBox="1"/>
          <p:nvPr>
            <p:custDataLst>
              <p:tags r:id="rId3"/>
            </p:custDataLst>
          </p:nvPr>
        </p:nvSpPr>
        <p:spPr>
          <a:xfrm>
            <a:off x="5880100" y="3500755"/>
            <a:ext cx="2470785" cy="398780"/>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cs typeface="楷体" panose="02010609060101010101" pitchFamily="49" charset="-122"/>
              </a:rPr>
              <a:t>测量</a:t>
            </a:r>
            <a:r>
              <a:rPr lang="en-US" altLang="zh-CN" sz="2000">
                <a:latin typeface="楷体" panose="02010609060101010101" pitchFamily="49" charset="-122"/>
                <a:ea typeface="楷体" panose="02010609060101010101" pitchFamily="49" charset="-122"/>
                <a:cs typeface="楷体" panose="02010609060101010101" pitchFamily="49" charset="-122"/>
              </a:rPr>
              <a:t>CPU</a:t>
            </a:r>
            <a:r>
              <a:rPr lang="zh-CN" altLang="en-US" sz="2000">
                <a:latin typeface="楷体" panose="02010609060101010101" pitchFamily="49" charset="-122"/>
                <a:ea typeface="楷体" panose="02010609060101010101" pitchFamily="49" charset="-122"/>
                <a:cs typeface="楷体" panose="02010609060101010101" pitchFamily="49" charset="-122"/>
              </a:rPr>
              <a:t>的利用率</a:t>
            </a:r>
            <a:endParaRPr lang="zh-CN" altLang="en-US" sz="2000">
              <a:latin typeface="楷体" panose="02010609060101010101" pitchFamily="49" charset="-122"/>
              <a:ea typeface="楷体" panose="02010609060101010101" pitchFamily="49" charset="-122"/>
              <a:cs typeface="楷体" panose="02010609060101010101" pitchFamily="49" charset="-122"/>
            </a:endParaRPr>
          </a:p>
        </p:txBody>
      </p:sp>
      <p:cxnSp>
        <p:nvCxnSpPr>
          <p:cNvPr id="6" name="直接箭头连接符 5"/>
          <p:cNvCxnSpPr/>
          <p:nvPr>
            <p:custDataLst>
              <p:tags r:id="rId4"/>
            </p:custDataLst>
          </p:nvPr>
        </p:nvCxnSpPr>
        <p:spPr>
          <a:xfrm flipH="1" flipV="1">
            <a:off x="4079875" y="4292600"/>
            <a:ext cx="1223645" cy="432435"/>
          </a:xfrm>
          <a:prstGeom prst="straightConnector1">
            <a:avLst/>
          </a:prstGeom>
          <a:ln>
            <a:solidFill>
              <a:srgbClr val="FF0000"/>
            </a:solidFill>
            <a:headEnd type="none" w="sm" len="sm"/>
            <a:tailEnd type="arrow" w="sm" len="sm"/>
          </a:ln>
        </p:spPr>
        <p:style>
          <a:lnRef idx="3">
            <a:schemeClr val="accent1"/>
          </a:lnRef>
          <a:fillRef idx="0">
            <a:srgbClr val="FFFFFF"/>
          </a:fillRef>
          <a:effectRef idx="0">
            <a:srgbClr val="FFFFFF"/>
          </a:effectRef>
          <a:fontRef idx="minor">
            <a:schemeClr val="tx1"/>
          </a:fontRef>
        </p:style>
      </p:cxnSp>
      <p:sp>
        <p:nvSpPr>
          <p:cNvPr id="7" name="文本框 6"/>
          <p:cNvSpPr txBox="1"/>
          <p:nvPr>
            <p:custDataLst>
              <p:tags r:id="rId5"/>
            </p:custDataLst>
          </p:nvPr>
        </p:nvSpPr>
        <p:spPr>
          <a:xfrm>
            <a:off x="5087620" y="4632960"/>
            <a:ext cx="5048885" cy="398780"/>
          </a:xfrm>
          <a:prstGeom prst="rect">
            <a:avLst/>
          </a:prstGeom>
          <a:noFill/>
        </p:spPr>
        <p:txBody>
          <a:bodyPr wrap="square" rtlCol="0">
            <a:spAutoFit/>
          </a:bodyPr>
          <a:lstStyle/>
          <a:p>
            <a:r>
              <a:rPr lang="zh-CN" sz="2000">
                <a:latin typeface="楷体" panose="02010609060101010101" pitchFamily="49" charset="-122"/>
                <a:ea typeface="楷体" panose="02010609060101010101" pitchFamily="49" charset="-122"/>
                <a:cs typeface="楷体" panose="02010609060101010101" pitchFamily="49" charset="-122"/>
              </a:rPr>
              <a:t>用户可编写不引起挂起状态的任务代码</a:t>
            </a:r>
            <a:endParaRPr lang="zh-CN" sz="2000">
              <a:latin typeface="楷体" panose="02010609060101010101" pitchFamily="49" charset="-122"/>
              <a:ea typeface="楷体" panose="02010609060101010101" pitchFamily="49" charset="-122"/>
              <a:cs typeface="楷体" panose="02010609060101010101" pitchFamily="49" charset="-122"/>
            </a:endParaRPr>
          </a:p>
        </p:txBody>
      </p:sp>
      <p:cxnSp>
        <p:nvCxnSpPr>
          <p:cNvPr id="8" name="直接箭头连接符 7"/>
          <p:cNvCxnSpPr>
            <a:stCxn id="9" idx="1"/>
          </p:cNvCxnSpPr>
          <p:nvPr>
            <p:custDataLst>
              <p:tags r:id="rId6"/>
            </p:custDataLst>
          </p:nvPr>
        </p:nvCxnSpPr>
        <p:spPr>
          <a:xfrm flipH="1">
            <a:off x="4079875" y="2188845"/>
            <a:ext cx="1511935" cy="808355"/>
          </a:xfrm>
          <a:prstGeom prst="straightConnector1">
            <a:avLst/>
          </a:prstGeom>
          <a:ln>
            <a:solidFill>
              <a:srgbClr val="FF0000"/>
            </a:solidFill>
            <a:headEnd type="none" w="sm" len="sm"/>
            <a:tailEnd type="arrow" w="sm" len="sm"/>
          </a:ln>
        </p:spPr>
        <p:style>
          <a:lnRef idx="3">
            <a:schemeClr val="accent1"/>
          </a:lnRef>
          <a:fillRef idx="0">
            <a:srgbClr val="FFFFFF"/>
          </a:fillRef>
          <a:effectRef idx="0">
            <a:srgbClr val="FFFFFF"/>
          </a:effectRef>
          <a:fontRef idx="minor">
            <a:schemeClr val="tx1"/>
          </a:fontRef>
        </p:style>
      </p:cxnSp>
      <p:sp>
        <p:nvSpPr>
          <p:cNvPr id="9" name="文本框 8"/>
          <p:cNvSpPr txBox="1"/>
          <p:nvPr>
            <p:custDataLst>
              <p:tags r:id="rId7"/>
            </p:custDataLst>
          </p:nvPr>
        </p:nvSpPr>
        <p:spPr>
          <a:xfrm>
            <a:off x="5591810" y="1989455"/>
            <a:ext cx="1064260" cy="398780"/>
          </a:xfrm>
          <a:prstGeom prst="rect">
            <a:avLst/>
          </a:prstGeom>
          <a:noFill/>
        </p:spPr>
        <p:txBody>
          <a:bodyPr wrap="square" rtlCol="0">
            <a:spAutoFit/>
          </a:bodyPr>
          <a:lstStyle/>
          <a:p>
            <a:r>
              <a:rPr lang="zh-CN" sz="2000">
                <a:latin typeface="楷体" panose="02010609060101010101" pitchFamily="49" charset="-122"/>
                <a:ea typeface="楷体" panose="02010609060101010101" pitchFamily="49" charset="-122"/>
                <a:cs typeface="楷体" panose="02010609060101010101" pitchFamily="49" charset="-122"/>
              </a:rPr>
              <a:t>开中断</a:t>
            </a:r>
            <a:endParaRPr lang="zh-CN" sz="2000">
              <a:latin typeface="楷体" panose="02010609060101010101" pitchFamily="49" charset="-122"/>
              <a:ea typeface="楷体" panose="02010609060101010101" pitchFamily="49" charset="-122"/>
              <a:cs typeface="楷体" panose="02010609060101010101" pitchFamily="49" charset="-122"/>
            </a:endParaRPr>
          </a:p>
        </p:txBody>
      </p:sp>
      <p:cxnSp>
        <p:nvCxnSpPr>
          <p:cNvPr id="10" name="直接箭头连接符 9"/>
          <p:cNvCxnSpPr/>
          <p:nvPr>
            <p:custDataLst>
              <p:tags r:id="rId8"/>
            </p:custDataLst>
          </p:nvPr>
        </p:nvCxnSpPr>
        <p:spPr>
          <a:xfrm flipH="1" flipV="1">
            <a:off x="4367530" y="3936365"/>
            <a:ext cx="1224280" cy="212725"/>
          </a:xfrm>
          <a:prstGeom prst="straightConnector1">
            <a:avLst/>
          </a:prstGeom>
          <a:ln>
            <a:solidFill>
              <a:srgbClr val="FF0000"/>
            </a:solidFill>
            <a:headEnd type="none" w="sm" len="sm"/>
            <a:tailEnd type="arrow" w="sm" len="sm"/>
          </a:ln>
        </p:spPr>
        <p:style>
          <a:lnRef idx="3">
            <a:schemeClr val="accent1"/>
          </a:lnRef>
          <a:fillRef idx="0">
            <a:srgbClr val="FFFFFF"/>
          </a:fillRef>
          <a:effectRef idx="0">
            <a:srgbClr val="FFFFFF"/>
          </a:effectRef>
          <a:fontRef idx="minor">
            <a:schemeClr val="tx1"/>
          </a:fontRef>
        </p:style>
      </p:cxnSp>
      <p:sp>
        <p:nvSpPr>
          <p:cNvPr id="11" name="文本框 10"/>
          <p:cNvSpPr txBox="1"/>
          <p:nvPr>
            <p:custDataLst>
              <p:tags r:id="rId9"/>
            </p:custDataLst>
          </p:nvPr>
        </p:nvSpPr>
        <p:spPr>
          <a:xfrm>
            <a:off x="5467350" y="3973195"/>
            <a:ext cx="1064260" cy="398780"/>
          </a:xfrm>
          <a:prstGeom prst="rect">
            <a:avLst/>
          </a:prstGeom>
          <a:noFill/>
        </p:spPr>
        <p:txBody>
          <a:bodyPr wrap="square" rtlCol="0">
            <a:spAutoFit/>
          </a:bodyPr>
          <a:lstStyle/>
          <a:p>
            <a:r>
              <a:rPr lang="zh-CN" sz="2000">
                <a:latin typeface="楷体" panose="02010609060101010101" pitchFamily="49" charset="-122"/>
                <a:ea typeface="楷体" panose="02010609060101010101" pitchFamily="49" charset="-122"/>
                <a:cs typeface="楷体" panose="02010609060101010101" pitchFamily="49" charset="-122"/>
              </a:rPr>
              <a:t>关中断</a:t>
            </a:r>
            <a:endParaRPr lang="zh-CN" sz="2000">
              <a:latin typeface="楷体" panose="02010609060101010101" pitchFamily="49" charset="-122"/>
              <a:ea typeface="楷体" panose="02010609060101010101" pitchFamily="49" charset="-122"/>
              <a:cs typeface="楷体" panose="02010609060101010101" pitchFamily="49" charset="-122"/>
            </a:endParaRPr>
          </a:p>
        </p:txBody>
      </p:sp>
      <p:sp>
        <p:nvSpPr>
          <p:cNvPr id="12" name="文本框 1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689694"/>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fr-FR" altLang="zh-CN" sz="3200" dirty="0"/>
              <a:t> </a:t>
            </a:r>
            <a:r>
              <a:rPr lang="fr-FR" altLang="zh-CN" b="0" dirty="0">
                <a:latin typeface="Times New Roman" panose="02020603050405020304" pitchFamily="18" charset="0"/>
                <a:ea typeface="+mn-ea"/>
                <a:cs typeface="Times New Roman" panose="02020603050405020304" pitchFamily="18" charset="0"/>
              </a:rPr>
              <a:t>3.11 </a:t>
            </a: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fr-FR" b="0" dirty="0">
                <a:latin typeface="Times New Roman" panose="02020603050405020304" pitchFamily="18" charset="0"/>
                <a:ea typeface="+mn-ea"/>
                <a:cs typeface="Times New Roman" panose="02020603050405020304" pitchFamily="18" charset="0"/>
              </a:rPr>
              <a:t>的启动</a:t>
            </a:r>
            <a:r>
              <a:rPr lang="zh-CN" altLang="en-US" b="0" dirty="0">
                <a:latin typeface="Times New Roman" panose="02020603050405020304" pitchFamily="18" charset="0"/>
                <a:ea typeface="+mn-ea"/>
                <a:cs typeface="Times New Roman" panose="02020603050405020304" pitchFamily="18" charset="0"/>
              </a:rPr>
              <a:t> </a:t>
            </a:r>
            <a:endParaRPr lang="zh-CN" altLang="en-US" b="0" dirty="0">
              <a:latin typeface="Times New Roman" panose="02020603050405020304" pitchFamily="18" charset="0"/>
              <a:ea typeface="+mn-ea"/>
              <a:cs typeface="Times New Roman" panose="02020603050405020304" pitchFamily="18" charset="0"/>
            </a:endParaRPr>
          </a:p>
        </p:txBody>
      </p:sp>
      <p:sp>
        <p:nvSpPr>
          <p:cNvPr id="905220" name="Text Box 4"/>
          <p:cNvSpPr txBox="1">
            <a:spLocks noChangeArrowheads="1"/>
          </p:cNvSpPr>
          <p:nvPr/>
        </p:nvSpPr>
        <p:spPr bwMode="auto">
          <a:xfrm>
            <a:off x="178930" y="1146894"/>
            <a:ext cx="11449272" cy="114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5000"/>
              </a:spcBef>
              <a:buClrTx/>
              <a:buSzPct val="125000"/>
              <a:buFontTx/>
              <a:buBlip>
                <a:blip r:embed="rId1"/>
              </a:buBlip>
            </a:pPr>
            <a:r>
              <a:rPr lang="zh-CN" altLang="fr-FR" b="0" dirty="0"/>
              <a:t>通过调用</a:t>
            </a:r>
            <a:r>
              <a:rPr lang="fr-FR" altLang="zh-CN" b="0" dirty="0"/>
              <a:t>OSStart()</a:t>
            </a:r>
            <a:r>
              <a:rPr lang="zh-CN" altLang="fr-FR" b="0" dirty="0"/>
              <a:t>能够实现</a:t>
            </a:r>
            <a:r>
              <a:rPr lang="zh-CN" altLang="en-US" b="0" dirty="0">
                <a:sym typeface="Symbol" panose="05050102010706020507" pitchFamily="18" charset="2"/>
              </a:rPr>
              <a:t></a:t>
            </a:r>
            <a:r>
              <a:rPr lang="fr-FR" altLang="zh-CN" b="0" dirty="0"/>
              <a:t>C/OS-II</a:t>
            </a:r>
            <a:r>
              <a:rPr lang="zh-CN" altLang="fr-FR" b="0" dirty="0"/>
              <a:t>的多任务的启动。但是，在启动</a:t>
            </a:r>
            <a:r>
              <a:rPr lang="zh-CN" altLang="en-US" b="0" dirty="0">
                <a:sym typeface="Symbol" panose="05050102010706020507" pitchFamily="18" charset="2"/>
              </a:rPr>
              <a:t></a:t>
            </a:r>
            <a:r>
              <a:rPr lang="fr-FR" altLang="zh-CN" b="0" dirty="0"/>
              <a:t>C/OS-II</a:t>
            </a:r>
            <a:r>
              <a:rPr lang="zh-CN" altLang="fr-FR" b="0" dirty="0"/>
              <a:t>之前，必须至少建立一个应用任务</a:t>
            </a:r>
            <a:r>
              <a:rPr lang="zh-CN" altLang="en-US" b="0" dirty="0"/>
              <a:t>。</a:t>
            </a:r>
            <a:endParaRPr lang="fr-FR" altLang="zh-CN" b="0" dirty="0"/>
          </a:p>
        </p:txBody>
      </p:sp>
      <p:sp>
        <p:nvSpPr>
          <p:cNvPr id="13926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527BB8C-2312-4455-A5FB-D9CBBC3A3E65}" type="slidenum">
              <a:rPr lang="zh-CN" altLang="en-US" sz="1400" b="0">
                <a:effectLst/>
              </a:rPr>
            </a:fld>
            <a:endParaRPr lang="zh-CN" altLang="en-US" sz="1400" b="0">
              <a:effectLst/>
            </a:endParaRPr>
          </a:p>
        </p:txBody>
      </p:sp>
      <p:sp>
        <p:nvSpPr>
          <p:cNvPr id="5" name="Text Box 3"/>
          <p:cNvSpPr txBox="1">
            <a:spLocks noChangeArrowheads="1"/>
          </p:cNvSpPr>
          <p:nvPr/>
        </p:nvSpPr>
        <p:spPr bwMode="auto">
          <a:xfrm>
            <a:off x="519374" y="2564904"/>
            <a:ext cx="11089232" cy="35382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FontTx/>
              <a:buNone/>
            </a:pPr>
            <a:r>
              <a:rPr lang="en-US" altLang="zh-CN" sz="2000" b="0" dirty="0"/>
              <a:t>void	main(void)		</a:t>
            </a:r>
            <a:endParaRPr lang="en-US" altLang="zh-CN" sz="2000" b="0" dirty="0"/>
          </a:p>
          <a:p>
            <a:pPr eaLnBrk="1" hangingPunct="1">
              <a:lnSpc>
                <a:spcPct val="140000"/>
              </a:lnSpc>
              <a:spcBef>
                <a:spcPct val="0"/>
              </a:spcBef>
              <a:buClrTx/>
              <a:buFontTx/>
              <a:buNone/>
            </a:pPr>
            <a:r>
              <a:rPr lang="en-US" altLang="zh-CN" sz="2000" b="0" dirty="0"/>
              <a:t>{	</a:t>
            </a:r>
            <a:endParaRPr lang="en-US" altLang="zh-CN" sz="2000" b="0" dirty="0"/>
          </a:p>
          <a:p>
            <a:pPr eaLnBrk="1" hangingPunct="1">
              <a:lnSpc>
                <a:spcPct val="140000"/>
              </a:lnSpc>
              <a:spcBef>
                <a:spcPct val="0"/>
              </a:spcBef>
              <a:buClrTx/>
              <a:buFontTx/>
              <a:buNone/>
            </a:pPr>
            <a:r>
              <a:rPr lang="en-US" altLang="zh-CN" sz="2000" b="0" dirty="0"/>
              <a:t>	</a:t>
            </a:r>
            <a:r>
              <a:rPr lang="en-US" altLang="zh-CN" sz="2000" b="0" dirty="0" err="1"/>
              <a:t>OSInit</a:t>
            </a:r>
            <a:r>
              <a:rPr lang="en-US" altLang="zh-CN" sz="2000" b="0" dirty="0"/>
              <a:t>();		</a:t>
            </a:r>
            <a:endParaRPr lang="en-US" altLang="zh-CN" sz="2000" b="0" dirty="0"/>
          </a:p>
          <a:p>
            <a:pPr eaLnBrk="1" hangingPunct="1">
              <a:lnSpc>
                <a:spcPct val="140000"/>
              </a:lnSpc>
              <a:spcBef>
                <a:spcPct val="0"/>
              </a:spcBef>
              <a:buClrTx/>
              <a:buFontTx/>
              <a:buNone/>
            </a:pPr>
            <a:r>
              <a:rPr lang="en-US" altLang="zh-CN" sz="2000" b="0" dirty="0"/>
              <a:t>	…</a:t>
            </a:r>
            <a:endParaRPr lang="en-US" altLang="zh-CN" sz="2000" b="0" dirty="0"/>
          </a:p>
          <a:p>
            <a:pPr eaLnBrk="1" hangingPunct="1">
              <a:lnSpc>
                <a:spcPct val="140000"/>
              </a:lnSpc>
              <a:spcBef>
                <a:spcPct val="0"/>
              </a:spcBef>
              <a:buClrTx/>
              <a:buFontTx/>
              <a:buNone/>
            </a:pPr>
            <a:r>
              <a:rPr lang="en-US" altLang="zh-CN" sz="2000" b="0" dirty="0"/>
              <a:t>	/* </a:t>
            </a:r>
            <a:r>
              <a:rPr lang="zh-CN" altLang="en-US" sz="2000" b="0" dirty="0"/>
              <a:t>通过调用</a:t>
            </a:r>
            <a:r>
              <a:rPr lang="en-US" altLang="zh-CN" sz="2000" b="0" dirty="0" err="1"/>
              <a:t>OSTaskCreat</a:t>
            </a:r>
            <a:r>
              <a:rPr lang="en-US" altLang="zh-CN" sz="2000" b="0" dirty="0"/>
              <a:t>()</a:t>
            </a:r>
            <a:r>
              <a:rPr lang="zh-CN" altLang="en-US" sz="2000" b="0" dirty="0"/>
              <a:t>或</a:t>
            </a:r>
            <a:r>
              <a:rPr lang="en-US" altLang="zh-CN" sz="2000" b="0" dirty="0" err="1"/>
              <a:t>OSTaskCreatExt</a:t>
            </a:r>
            <a:r>
              <a:rPr lang="en-US" altLang="zh-CN" sz="2000" b="0" dirty="0"/>
              <a:t>()     </a:t>
            </a:r>
            <a:r>
              <a:rPr lang="zh-CN" altLang="en-US" sz="2000" b="0" dirty="0"/>
              <a:t>创建至少一个应用任务 *</a:t>
            </a:r>
            <a:r>
              <a:rPr lang="en-US" altLang="zh-CN" sz="2000" b="0" dirty="0"/>
              <a:t>/</a:t>
            </a:r>
            <a:endParaRPr lang="en-US" altLang="zh-CN" sz="2000" b="0" dirty="0"/>
          </a:p>
          <a:p>
            <a:pPr eaLnBrk="1" hangingPunct="1">
              <a:lnSpc>
                <a:spcPct val="140000"/>
              </a:lnSpc>
              <a:spcBef>
                <a:spcPct val="0"/>
              </a:spcBef>
              <a:buClrTx/>
              <a:buFontTx/>
              <a:buNone/>
            </a:pPr>
            <a:r>
              <a:rPr lang="en-US" altLang="zh-CN" sz="2000" b="0" dirty="0"/>
              <a:t>	…</a:t>
            </a:r>
            <a:endParaRPr lang="en-US" altLang="zh-CN" sz="2000" b="0" dirty="0"/>
          </a:p>
          <a:p>
            <a:pPr eaLnBrk="1" hangingPunct="1">
              <a:lnSpc>
                <a:spcPct val="140000"/>
              </a:lnSpc>
              <a:spcBef>
                <a:spcPct val="0"/>
              </a:spcBef>
              <a:buClrTx/>
              <a:buFontTx/>
              <a:buNone/>
            </a:pPr>
            <a:r>
              <a:rPr lang="en-US" altLang="zh-CN" sz="2000" b="0" dirty="0"/>
              <a:t>	</a:t>
            </a:r>
            <a:r>
              <a:rPr lang="en-US" altLang="zh-CN" sz="2000" b="0" dirty="0" err="1"/>
              <a:t>OSStart</a:t>
            </a:r>
            <a:r>
              <a:rPr lang="en-US" altLang="zh-CN" sz="2000" b="0" dirty="0"/>
              <a:t>();		</a:t>
            </a:r>
            <a:endParaRPr lang="en-US" altLang="zh-CN" sz="2000" b="0" dirty="0"/>
          </a:p>
          <a:p>
            <a:pPr eaLnBrk="1" hangingPunct="1">
              <a:lnSpc>
                <a:spcPct val="140000"/>
              </a:lnSpc>
              <a:spcBef>
                <a:spcPct val="0"/>
              </a:spcBef>
              <a:buClrTx/>
              <a:buFontTx/>
              <a:buNone/>
            </a:pPr>
            <a:r>
              <a:rPr lang="en-US" altLang="zh-CN" sz="2000" b="0" dirty="0"/>
              <a:t>}</a:t>
            </a:r>
            <a:endParaRPr lang="en-US" altLang="zh-CN" sz="2000" b="0" dirty="0"/>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05220">
                                            <p:txEl>
                                              <p:pRg st="0" end="0"/>
                                            </p:txEl>
                                          </p:spTgt>
                                        </p:tgtEl>
                                        <p:attrNameLst>
                                          <p:attrName>style.visibility</p:attrName>
                                        </p:attrNameLst>
                                      </p:cBhvr>
                                      <p:to>
                                        <p:strVal val="visible"/>
                                      </p:to>
                                    </p:set>
                                    <p:animEffect transition="in" filter="wipe(down)">
                                      <p:cBhvr>
                                        <p:cTn id="7" dur="500"/>
                                        <p:tgtEl>
                                          <p:spTgt spid="9052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20" grpId="0" build="allAtOnce"/>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119336" y="1844824"/>
            <a:ext cx="11881320" cy="4104456"/>
          </a:xfrm>
        </p:spPr>
        <p:txBody>
          <a:bodyPr>
            <a:normAutofit/>
          </a:bodyPr>
          <a:lstStyle/>
          <a:p>
            <a:pPr marL="914400" lvl="1" indent="-457200" eaLnBrk="1" hangingPunct="1">
              <a:lnSpc>
                <a:spcPct val="150000"/>
              </a:lnSpc>
              <a:spcBef>
                <a:spcPct val="30000"/>
              </a:spcBef>
              <a:buClr>
                <a:srgbClr val="0000FF"/>
              </a:buClr>
              <a:buFont typeface="Wingdings" panose="05000000000000000000" pitchFamily="2" charset="2"/>
              <a:buAutoNum type="circleNumDbPlain"/>
            </a:pPr>
            <a:r>
              <a:rPr lang="zh-CN" altLang="en-US" sz="2400" b="0" dirty="0"/>
              <a:t>在程序中分配任务栈，完成任务栈的初始化；</a:t>
            </a:r>
            <a:endParaRPr lang="zh-CN" altLang="en-US" sz="2400" b="0" dirty="0"/>
          </a:p>
          <a:p>
            <a:pPr marL="914400" lvl="1" indent="-457200" eaLnBrk="1" hangingPunct="1">
              <a:lnSpc>
                <a:spcPct val="150000"/>
              </a:lnSpc>
              <a:spcBef>
                <a:spcPct val="30000"/>
              </a:spcBef>
              <a:buClr>
                <a:srgbClr val="0000FF"/>
              </a:buClr>
              <a:buFont typeface="Wingdings" panose="05000000000000000000" pitchFamily="2" charset="2"/>
              <a:buAutoNum type="circleNumDbPlain"/>
            </a:pPr>
            <a:r>
              <a:rPr lang="zh-CN" altLang="en-US" sz="2400" b="0" dirty="0"/>
              <a:t>建立任务函数体：变量定义及初始化、功能函数或指令语句、设定任务挂起时间间隔等；</a:t>
            </a:r>
            <a:endParaRPr lang="zh-CN" altLang="en-US" sz="2400" b="0" dirty="0"/>
          </a:p>
          <a:p>
            <a:pPr marL="914400" lvl="1" indent="-457200" eaLnBrk="1" hangingPunct="1">
              <a:lnSpc>
                <a:spcPct val="150000"/>
              </a:lnSpc>
              <a:spcBef>
                <a:spcPct val="30000"/>
              </a:spcBef>
              <a:buClr>
                <a:srgbClr val="0000FF"/>
              </a:buClr>
              <a:buFont typeface="Wingdings" panose="05000000000000000000" pitchFamily="2" charset="2"/>
              <a:buAutoNum type="circleNumDbPlain"/>
            </a:pPr>
            <a:r>
              <a:rPr lang="zh-CN" altLang="en-US" sz="2400" b="0" dirty="0"/>
              <a:t>描述启动任务，传递任务函数地址、任务堆栈地址及任务优先级；</a:t>
            </a:r>
            <a:endParaRPr lang="zh-CN" altLang="en-US" sz="2400" b="0" dirty="0"/>
          </a:p>
          <a:p>
            <a:pPr marL="914400" lvl="1" indent="-457200" eaLnBrk="1" hangingPunct="1">
              <a:lnSpc>
                <a:spcPct val="150000"/>
              </a:lnSpc>
              <a:spcBef>
                <a:spcPct val="30000"/>
              </a:spcBef>
              <a:buClr>
                <a:srgbClr val="0000FF"/>
              </a:buClr>
              <a:buFont typeface="Wingdings" panose="05000000000000000000" pitchFamily="2" charset="2"/>
              <a:buAutoNum type="circleNumDbPlain"/>
            </a:pPr>
            <a:r>
              <a:rPr lang="zh-CN" altLang="en-US" sz="2400" b="0" dirty="0"/>
              <a:t>在</a:t>
            </a:r>
            <a:r>
              <a:rPr lang="en-US" altLang="zh-CN" sz="2400" b="0" dirty="0"/>
              <a:t>main( )</a:t>
            </a:r>
            <a:r>
              <a:rPr lang="zh-CN" altLang="en-US" sz="2400" b="0" dirty="0"/>
              <a:t>函数中完成启动流程；</a:t>
            </a:r>
            <a:endParaRPr lang="zh-CN" altLang="en-US" sz="2400" b="0" dirty="0"/>
          </a:p>
          <a:p>
            <a:pPr marL="914400" lvl="1" indent="-457200" eaLnBrk="1" hangingPunct="1">
              <a:lnSpc>
                <a:spcPct val="150000"/>
              </a:lnSpc>
              <a:spcBef>
                <a:spcPct val="30000"/>
              </a:spcBef>
              <a:buClr>
                <a:srgbClr val="0000FF"/>
              </a:buClr>
              <a:buFont typeface="Wingdings" panose="05000000000000000000" pitchFamily="2" charset="2"/>
              <a:buAutoNum type="circleNumDbPlain"/>
            </a:pPr>
            <a:r>
              <a:rPr lang="zh-CN" altLang="en-US" sz="2400" b="0" dirty="0"/>
              <a:t>运行任务前的硬件初始化、操作系统初始化，启动定时中断，启动任务等。</a:t>
            </a:r>
            <a:endParaRPr lang="zh-CN" altLang="en-US" sz="2400" b="0" dirty="0"/>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9F7B61D0-2BC6-43C5-BBF6-5548D0122285}"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Rectangle 2"/>
          <p:cNvSpPr>
            <a:spLocks noChangeArrowheads="1"/>
          </p:cNvSpPr>
          <p:nvPr/>
        </p:nvSpPr>
        <p:spPr bwMode="auto">
          <a:xfrm>
            <a:off x="479376" y="997297"/>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fr-FR" b="0" dirty="0">
                <a:latin typeface="Times New Roman" panose="02020603050405020304" pitchFamily="18" charset="0"/>
                <a:ea typeface="+mn-ea"/>
                <a:cs typeface="Times New Roman" panose="02020603050405020304" pitchFamily="18" charset="0"/>
              </a:rPr>
              <a:t>的启动</a:t>
            </a:r>
            <a:r>
              <a:rPr lang="zh-CN" altLang="en-US" b="0" dirty="0">
                <a:latin typeface="Times New Roman" panose="02020603050405020304" pitchFamily="18" charset="0"/>
                <a:ea typeface="+mn-ea"/>
                <a:cs typeface="Times New Roman" panose="02020603050405020304" pitchFamily="18" charset="0"/>
              </a:rPr>
              <a:t>流程 </a:t>
            </a:r>
            <a:endParaRPr lang="zh-CN" altLang="en-US" b="0" dirty="0">
              <a:latin typeface="Times New Roman" panose="02020603050405020304" pitchFamily="18" charset="0"/>
              <a:ea typeface="+mn-ea"/>
              <a:cs typeface="Times New Roman" panose="02020603050405020304" pitchFamily="18" charset="0"/>
            </a:endParaRPr>
          </a:p>
        </p:txBody>
      </p:sp>
      <p:sp>
        <p:nvSpPr>
          <p:cNvPr id="4" name="文本框 3"/>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3"/>
          <p:cNvSpPr txBox="1">
            <a:spLocks noChangeArrowheads="1"/>
          </p:cNvSpPr>
          <p:nvPr/>
        </p:nvSpPr>
        <p:spPr bwMode="auto">
          <a:xfrm>
            <a:off x="1991361" y="782786"/>
            <a:ext cx="8208963" cy="5292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void main()</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sysinit</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OSInit</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OSTaskCreate</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 Task1, (void *)&amp;Task1Data,                            </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(void*)&amp;Task1Stk[TASK_STK_SIZE],</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Task1prio);</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OSTaskCreate</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(Task2, (void *)&amp;Task2Data,                                  	    	    (void*)&amp;Task2Stk[TASK_STK_SIZE],</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Task2prio);</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ticker_start</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(OS_TICKS_PER_SEC);</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err="1">
                <a:latin typeface="Times New Roman" panose="02020603050405020304" pitchFamily="18" charset="0"/>
                <a:ea typeface="宋体" panose="02010600030101010101" pitchFamily="2" charset="-122"/>
                <a:cs typeface="Times New Roman" panose="02020603050405020304" pitchFamily="18" charset="0"/>
              </a:rPr>
              <a:t>OSStart</a:t>
            </a: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30000"/>
              </a:lnSpc>
              <a:spcBef>
                <a:spcPct val="0"/>
              </a:spcBef>
              <a:buClrTx/>
              <a:buFontTx/>
              <a:buNone/>
            </a:pPr>
            <a:r>
              <a:rPr lang="en-US" altLang="zh-CN" sz="2000" b="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DA0EDE15-7C67-4F04-BA5D-2AD86B6C5C06}"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文本框 2"/>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335360" y="886990"/>
            <a:ext cx="7543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None/>
            </a:pP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3.12</a:t>
            </a:r>
            <a:r>
              <a:rPr lang="zh-CN" altLang="en-US" b="0" dirty="0">
                <a:latin typeface="Times New Roman" panose="02020603050405020304" pitchFamily="18" charset="0"/>
                <a:ea typeface="+mn-ea"/>
                <a:cs typeface="Times New Roman" panose="02020603050405020304" pitchFamily="18" charset="0"/>
                <a:sym typeface="Symbol" panose="05050102010706020507" pitchFamily="18" charset="2"/>
              </a:rPr>
              <a:t>  </a:t>
            </a: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en-US" b="0" dirty="0">
                <a:latin typeface="Times New Roman" panose="02020603050405020304" pitchFamily="18" charset="0"/>
                <a:ea typeface="+mn-ea"/>
                <a:cs typeface="Times New Roman" panose="02020603050405020304" pitchFamily="18" charset="0"/>
              </a:rPr>
              <a:t>在</a:t>
            </a:r>
            <a:r>
              <a:rPr lang="fr-FR"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上的移植</a:t>
            </a:r>
            <a:endParaRPr lang="zh-CN" altLang="en-US" b="0" dirty="0">
              <a:latin typeface="Times New Roman" panose="02020603050405020304" pitchFamily="18" charset="0"/>
              <a:ea typeface="+mn-ea"/>
              <a:cs typeface="Times New Roman" panose="02020603050405020304" pitchFamily="18" charset="0"/>
            </a:endParaRPr>
          </a:p>
        </p:txBody>
      </p:sp>
      <p:sp>
        <p:nvSpPr>
          <p:cNvPr id="912388" name="Text Box 4"/>
          <p:cNvSpPr txBox="1">
            <a:spLocks noChangeArrowheads="1"/>
          </p:cNvSpPr>
          <p:nvPr/>
        </p:nvSpPr>
        <p:spPr bwMode="auto">
          <a:xfrm>
            <a:off x="695782" y="1916748"/>
            <a:ext cx="11017224" cy="235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14400" indent="-4572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35000"/>
              </a:spcBef>
              <a:buClrTx/>
              <a:buSzPct val="125000"/>
              <a:buFont typeface="Wingdings" panose="05000000000000000000" pitchFamily="2" charset="2"/>
              <a:buChar char="ü"/>
            </a:pPr>
            <a:r>
              <a:rPr lang="zh-CN" altLang="fr-FR" sz="2200" b="0" dirty="0"/>
              <a:t>所谓移植，就是使一个实时内核能够在其他的微处理器或微控制器上运行。</a:t>
            </a:r>
            <a:endParaRPr lang="zh-CN" altLang="fr-FR" sz="2200" b="0" dirty="0"/>
          </a:p>
          <a:p>
            <a:pPr eaLnBrk="1" hangingPunct="1">
              <a:lnSpc>
                <a:spcPct val="150000"/>
              </a:lnSpc>
              <a:spcBef>
                <a:spcPct val="35000"/>
              </a:spcBef>
              <a:buClrTx/>
              <a:buSzPct val="125000"/>
              <a:buFont typeface="Wingdings" panose="05000000000000000000" pitchFamily="2" charset="2"/>
              <a:buChar char="ü"/>
            </a:pPr>
            <a:r>
              <a:rPr lang="zh-CN" altLang="fr-FR" sz="2200" b="0" dirty="0"/>
              <a:t>虽然为了方便移植，</a:t>
            </a:r>
            <a:r>
              <a:rPr lang="zh-CN" altLang="en-US" sz="2200" b="0" dirty="0">
                <a:sym typeface="Symbol" panose="05050102010706020507" pitchFamily="18" charset="2"/>
              </a:rPr>
              <a:t></a:t>
            </a:r>
            <a:r>
              <a:rPr lang="fr-FR" altLang="zh-CN" sz="2200" b="0" dirty="0"/>
              <a:t>C/OS-II</a:t>
            </a:r>
            <a:r>
              <a:rPr lang="zh-CN" altLang="fr-FR" sz="2200" b="0" dirty="0"/>
              <a:t>的大部分代码是用</a:t>
            </a:r>
            <a:r>
              <a:rPr lang="fr-FR" altLang="zh-CN" sz="2200" b="0" dirty="0"/>
              <a:t>C</a:t>
            </a:r>
            <a:r>
              <a:rPr lang="zh-CN" altLang="fr-FR" sz="2200" b="0" dirty="0"/>
              <a:t>语言编写的，但是仍需要使用</a:t>
            </a:r>
            <a:r>
              <a:rPr lang="fr-FR" altLang="zh-CN" sz="2200" b="0" dirty="0"/>
              <a:t>C</a:t>
            </a:r>
            <a:r>
              <a:rPr lang="zh-CN" altLang="fr-FR" sz="2200" b="0" dirty="0"/>
              <a:t>语言和汇编语言共同完成一些与处理器相关的代码。</a:t>
            </a:r>
            <a:endParaRPr lang="zh-CN" altLang="fr-FR" sz="2200" b="0" dirty="0"/>
          </a:p>
          <a:p>
            <a:pPr marL="457200" lvl="1" indent="0" eaLnBrk="1" hangingPunct="1">
              <a:lnSpc>
                <a:spcPct val="150000"/>
              </a:lnSpc>
              <a:spcBef>
                <a:spcPct val="35000"/>
              </a:spcBef>
              <a:buClr>
                <a:srgbClr val="CCFF33"/>
              </a:buClr>
              <a:buSzPct val="125000"/>
              <a:buNone/>
            </a:pPr>
            <a:r>
              <a:rPr lang="zh-CN" altLang="fr-FR" sz="2200" b="0" dirty="0">
                <a:solidFill>
                  <a:srgbClr val="FF0000"/>
                </a:solidFill>
              </a:rPr>
              <a:t>例如</a:t>
            </a:r>
            <a:r>
              <a:rPr lang="zh-CN" altLang="en-US" sz="2200" b="0" dirty="0">
                <a:solidFill>
                  <a:srgbClr val="FF0000"/>
                </a:solidFill>
                <a:sym typeface="Symbol" panose="05050102010706020507" pitchFamily="18" charset="2"/>
              </a:rPr>
              <a:t></a:t>
            </a:r>
            <a:r>
              <a:rPr lang="fr-FR" altLang="zh-CN" sz="2200" b="0" dirty="0">
                <a:solidFill>
                  <a:srgbClr val="FF0000"/>
                </a:solidFill>
              </a:rPr>
              <a:t>C/OS-II</a:t>
            </a:r>
            <a:r>
              <a:rPr lang="zh-CN" altLang="fr-FR" sz="2200" b="0" dirty="0">
                <a:solidFill>
                  <a:srgbClr val="FF0000"/>
                </a:solidFill>
              </a:rPr>
              <a:t>在读</a:t>
            </a:r>
            <a:r>
              <a:rPr lang="fr-FR" altLang="zh-CN" sz="2200" b="0" dirty="0">
                <a:solidFill>
                  <a:srgbClr val="FF0000"/>
                </a:solidFill>
              </a:rPr>
              <a:t>/</a:t>
            </a:r>
            <a:r>
              <a:rPr lang="zh-CN" altLang="fr-FR" sz="2200" b="0" dirty="0">
                <a:solidFill>
                  <a:srgbClr val="FF0000"/>
                </a:solidFill>
              </a:rPr>
              <a:t>写寄存器时只能通过汇编语言来实现。</a:t>
            </a:r>
            <a:r>
              <a:rPr lang="zh-CN" altLang="fr-FR" sz="2200" b="0" dirty="0"/>
              <a:t> </a:t>
            </a:r>
            <a:endParaRPr lang="fr-FR" altLang="zh-CN" sz="2200" b="0" dirty="0"/>
          </a:p>
        </p:txBody>
      </p:sp>
      <p:sp>
        <p:nvSpPr>
          <p:cNvPr id="14336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08A1E9-DD8A-4FA1-9AB5-04E32E3DECAB}"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12388">
                                            <p:txEl>
                                              <p:pRg st="0" end="0"/>
                                            </p:txEl>
                                          </p:spTgt>
                                        </p:tgtEl>
                                        <p:attrNameLst>
                                          <p:attrName>style.visibility</p:attrName>
                                        </p:attrNameLst>
                                      </p:cBhvr>
                                      <p:to>
                                        <p:strVal val="visible"/>
                                      </p:to>
                                    </p:set>
                                    <p:animEffect transition="in" filter="fade">
                                      <p:cBhvr>
                                        <p:cTn id="7" dur="500"/>
                                        <p:tgtEl>
                                          <p:spTgt spid="912388">
                                            <p:txEl>
                                              <p:pRg st="0" end="0"/>
                                            </p:txEl>
                                          </p:spTgt>
                                        </p:tgtEl>
                                      </p:cBhvr>
                                    </p:animEffect>
                                    <p:anim calcmode="lin" valueType="num">
                                      <p:cBhvr>
                                        <p:cTn id="8" dur="500" fill="hold"/>
                                        <p:tgtEl>
                                          <p:spTgt spid="91238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123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2388">
                                            <p:txEl>
                                              <p:pRg st="1" end="1"/>
                                            </p:txEl>
                                          </p:spTgt>
                                        </p:tgtEl>
                                        <p:attrNameLst>
                                          <p:attrName>style.visibility</p:attrName>
                                        </p:attrNameLst>
                                      </p:cBhvr>
                                      <p:to>
                                        <p:strVal val="visible"/>
                                      </p:to>
                                    </p:set>
                                    <p:animEffect transition="in" filter="fade">
                                      <p:cBhvr>
                                        <p:cTn id="14" dur="500"/>
                                        <p:tgtEl>
                                          <p:spTgt spid="912388">
                                            <p:txEl>
                                              <p:pRg st="1" end="1"/>
                                            </p:txEl>
                                          </p:spTgt>
                                        </p:tgtEl>
                                      </p:cBhvr>
                                    </p:animEffect>
                                    <p:anim calcmode="lin" valueType="num">
                                      <p:cBhvr>
                                        <p:cTn id="15" dur="500" fill="hold"/>
                                        <p:tgtEl>
                                          <p:spTgt spid="91238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9123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12388">
                                            <p:txEl>
                                              <p:pRg st="2" end="2"/>
                                            </p:txEl>
                                          </p:spTgt>
                                        </p:tgtEl>
                                        <p:attrNameLst>
                                          <p:attrName>style.visibility</p:attrName>
                                        </p:attrNameLst>
                                      </p:cBhvr>
                                      <p:to>
                                        <p:strVal val="visible"/>
                                      </p:to>
                                    </p:set>
                                    <p:animEffect transition="in" filter="fade">
                                      <p:cBhvr>
                                        <p:cTn id="21" dur="500"/>
                                        <p:tgtEl>
                                          <p:spTgt spid="912388">
                                            <p:txEl>
                                              <p:pRg st="2" end="2"/>
                                            </p:txEl>
                                          </p:spTgt>
                                        </p:tgtEl>
                                      </p:cBhvr>
                                    </p:animEffect>
                                    <p:anim calcmode="lin" valueType="num">
                                      <p:cBhvr>
                                        <p:cTn id="22" dur="500" fill="hold"/>
                                        <p:tgtEl>
                                          <p:spTgt spid="91238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91238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build="allAtOnce"/>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0835" y="32490"/>
            <a:ext cx="7543800" cy="666750"/>
          </a:xfrm>
        </p:spPr>
        <p:txBody>
          <a:bodyPr/>
          <a:lstStyle/>
          <a:p>
            <a:pPr eaLnBrk="1" hangingPunct="1"/>
            <a:r>
              <a:rPr lang="en-US" altLang="zh-CN" dirty="0">
                <a:latin typeface="Times New Roman" panose="02020603050405020304" pitchFamily="18" charset="0"/>
                <a:ea typeface="楷体" panose="02010609060101010101" pitchFamily="49" charset="-122"/>
              </a:rPr>
              <a:t>3.12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en-US" dirty="0">
                <a:latin typeface="Times New Roman" panose="02020603050405020304" pitchFamily="18" charset="0"/>
                <a:ea typeface="楷体" panose="02010609060101010101" pitchFamily="49" charset="-122"/>
              </a:rPr>
              <a:t>在</a:t>
            </a:r>
            <a:r>
              <a:rPr lang="fr-FR" altLang="zh-CN" dirty="0">
                <a:latin typeface="Times New Roman" panose="02020603050405020304" pitchFamily="18" charset="0"/>
                <a:ea typeface="楷体" panose="02010609060101010101" pitchFamily="49" charset="-122"/>
              </a:rPr>
              <a:t>ARM</a:t>
            </a:r>
            <a:r>
              <a:rPr lang="zh-CN" altLang="en-US" dirty="0">
                <a:latin typeface="Times New Roman" panose="02020603050405020304" pitchFamily="18" charset="0"/>
                <a:ea typeface="楷体" panose="02010609060101010101" pitchFamily="49" charset="-122"/>
              </a:rPr>
              <a:t>上的移植</a:t>
            </a:r>
            <a:r>
              <a:rPr lang="zh-CN" altLang="en-US" dirty="0">
                <a:solidFill>
                  <a:srgbClr val="CCFF33"/>
                </a:solidFill>
                <a:latin typeface="Times New Roman" panose="02020603050405020304" pitchFamily="18" charset="0"/>
                <a:ea typeface="楷体" panose="02010609060101010101" pitchFamily="49" charset="-122"/>
              </a:rPr>
              <a:t> </a:t>
            </a:r>
            <a:endParaRPr lang="zh-CN" altLang="en-US" dirty="0">
              <a:solidFill>
                <a:srgbClr val="CCFF33"/>
              </a:solidFill>
              <a:latin typeface="Times New Roman" panose="02020603050405020304" pitchFamily="18" charset="0"/>
              <a:ea typeface="楷体" panose="02010609060101010101" pitchFamily="49" charset="-122"/>
            </a:endParaRPr>
          </a:p>
        </p:txBody>
      </p:sp>
      <p:sp>
        <p:nvSpPr>
          <p:cNvPr id="144387" name="Rectangle 3"/>
          <p:cNvSpPr>
            <a:spLocks noGrp="1" noChangeArrowheads="1"/>
          </p:cNvSpPr>
          <p:nvPr>
            <p:ph idx="1"/>
          </p:nvPr>
        </p:nvSpPr>
        <p:spPr>
          <a:xfrm>
            <a:off x="2351584" y="1628800"/>
            <a:ext cx="6840537" cy="2998343"/>
          </a:xfrm>
        </p:spPr>
        <p:txBody>
          <a:bodyPr/>
          <a:lstStyle/>
          <a:p>
            <a:pPr marL="0" indent="0" eaLnBrk="1" hangingPunct="1">
              <a:lnSpc>
                <a:spcPct val="200000"/>
              </a:lnSpc>
              <a:spcBef>
                <a:spcPct val="60000"/>
              </a:spcBef>
              <a:buClr>
                <a:srgbClr val="FFD317"/>
              </a:buClr>
              <a:buNone/>
            </a:pPr>
            <a:r>
              <a:rPr lang="en-US" altLang="zh-CN" dirty="0">
                <a:latin typeface="Times New Roman" panose="02020603050405020304" pitchFamily="18" charset="0"/>
                <a:ea typeface="楷体" panose="02010609060101010101" pitchFamily="49" charset="-122"/>
              </a:rPr>
              <a:t> 3.</a:t>
            </a:r>
            <a:r>
              <a:rPr lang="fr-FR" altLang="zh-CN" dirty="0">
                <a:latin typeface="Times New Roman" panose="02020603050405020304" pitchFamily="18" charset="0"/>
                <a:ea typeface="楷体" panose="02010609060101010101" pitchFamily="49" charset="-122"/>
              </a:rPr>
              <a:t>12.1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fr-FR" dirty="0">
                <a:latin typeface="Times New Roman" panose="02020603050405020304" pitchFamily="18" charset="0"/>
                <a:ea typeface="楷体" panose="02010609060101010101" pitchFamily="49" charset="-122"/>
              </a:rPr>
              <a:t>的</a:t>
            </a:r>
            <a:r>
              <a:rPr lang="zh-CN" altLang="en-US" dirty="0">
                <a:latin typeface="Times New Roman" panose="02020603050405020304" pitchFamily="18" charset="0"/>
                <a:ea typeface="楷体" panose="02010609060101010101" pitchFamily="49" charset="-122"/>
              </a:rPr>
              <a:t>移植条件 </a:t>
            </a:r>
            <a:endParaRPr lang="zh-CN" altLang="en-US" dirty="0">
              <a:latin typeface="Times New Roman" panose="02020603050405020304" pitchFamily="18" charset="0"/>
              <a:ea typeface="楷体" panose="02010609060101010101" pitchFamily="49" charset="-122"/>
            </a:endParaRPr>
          </a:p>
          <a:p>
            <a:pPr marL="0" indent="0" eaLnBrk="1" hangingPunct="1">
              <a:lnSpc>
                <a:spcPct val="200000"/>
              </a:lnSpc>
              <a:spcBef>
                <a:spcPct val="60000"/>
              </a:spcBef>
              <a:buClr>
                <a:srgbClr val="FFD317"/>
              </a:buClr>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3.</a:t>
            </a:r>
            <a:r>
              <a:rPr lang="fr-FR" altLang="zh-CN" dirty="0">
                <a:latin typeface="Times New Roman" panose="02020603050405020304" pitchFamily="18" charset="0"/>
                <a:ea typeface="楷体" panose="02010609060101010101" pitchFamily="49" charset="-122"/>
              </a:rPr>
              <a:t>12.2 </a:t>
            </a:r>
            <a:r>
              <a:rPr lang="en-US" altLang="zh-CN" dirty="0">
                <a:latin typeface="Times New Roman" panose="02020603050405020304" pitchFamily="18" charset="0"/>
                <a:ea typeface="楷体" panose="02010609060101010101" pitchFamily="49" charset="-122"/>
                <a:sym typeface="Symbol" panose="05050102010706020507" pitchFamily="18" charset="2"/>
              </a:rPr>
              <a:t></a:t>
            </a:r>
            <a:r>
              <a:rPr lang="fr-FR" altLang="zh-CN" dirty="0">
                <a:latin typeface="Times New Roman" panose="02020603050405020304" pitchFamily="18" charset="0"/>
                <a:ea typeface="楷体" panose="02010609060101010101" pitchFamily="49" charset="-122"/>
              </a:rPr>
              <a:t>C/OS-II</a:t>
            </a:r>
            <a:r>
              <a:rPr lang="zh-CN" altLang="fr-FR" dirty="0">
                <a:latin typeface="Times New Roman" panose="02020603050405020304" pitchFamily="18" charset="0"/>
                <a:ea typeface="楷体" panose="02010609060101010101" pitchFamily="49" charset="-122"/>
              </a:rPr>
              <a:t>的移植步骤 </a:t>
            </a:r>
            <a:endParaRPr lang="zh-CN" altLang="fr-FR" dirty="0">
              <a:latin typeface="Times New Roman" panose="02020603050405020304" pitchFamily="18" charset="0"/>
              <a:ea typeface="楷体" panose="02010609060101010101" pitchFamily="49" charset="-122"/>
            </a:endParaRPr>
          </a:p>
          <a:p>
            <a:pPr marL="0" indent="0" eaLnBrk="1" hangingPunct="1">
              <a:lnSpc>
                <a:spcPct val="200000"/>
              </a:lnSpc>
              <a:spcBef>
                <a:spcPct val="60000"/>
              </a:spcBef>
              <a:buClr>
                <a:srgbClr val="FFD317"/>
              </a:buClr>
              <a:buNone/>
            </a:pPr>
            <a:r>
              <a:rPr lang="zh-CN" altLang="en-US" dirty="0">
                <a:latin typeface="Times New Roman" panose="02020603050405020304" pitchFamily="18" charset="0"/>
                <a:ea typeface="楷体" panose="02010609060101010101" pitchFamily="49" charset="-122"/>
              </a:rPr>
              <a:t> </a:t>
            </a:r>
            <a:r>
              <a:rPr lang="en-US" altLang="zh-CN" dirty="0">
                <a:latin typeface="Times New Roman" panose="02020603050405020304" pitchFamily="18" charset="0"/>
                <a:ea typeface="楷体" panose="02010609060101010101" pitchFamily="49" charset="-122"/>
              </a:rPr>
              <a:t>3.12.3 </a:t>
            </a:r>
            <a:r>
              <a:rPr lang="zh-CN" altLang="fr-FR" dirty="0">
                <a:latin typeface="Times New Roman" panose="02020603050405020304" pitchFamily="18" charset="0"/>
                <a:ea typeface="楷体" panose="02010609060101010101" pitchFamily="49" charset="-122"/>
              </a:rPr>
              <a:t>测试移植代码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3200" b="1">
                <a:solidFill>
                  <a:schemeClr val="tx1"/>
                </a:solidFill>
                <a:latin typeface="Tahoma" panose="020B0604030504040204" pitchFamily="34" charset="0"/>
                <a:ea typeface="宋体" panose="02010600030101010101" pitchFamily="2" charset="-122"/>
              </a:defRPr>
            </a:lvl1pPr>
            <a:lvl2pPr marL="742950" indent="-285750">
              <a:defRPr sz="3200" b="1">
                <a:solidFill>
                  <a:schemeClr val="tx1"/>
                </a:solidFill>
                <a:latin typeface="Tahoma" panose="020B0604030504040204" pitchFamily="34" charset="0"/>
                <a:ea typeface="宋体" panose="02010600030101010101" pitchFamily="2" charset="-122"/>
              </a:defRPr>
            </a:lvl2pPr>
            <a:lvl3pPr marL="1143000" indent="-228600">
              <a:defRPr sz="3200" b="1">
                <a:solidFill>
                  <a:schemeClr val="tx1"/>
                </a:solidFill>
                <a:latin typeface="Tahoma" panose="020B0604030504040204" pitchFamily="34" charset="0"/>
                <a:ea typeface="宋体" panose="02010600030101010101" pitchFamily="2" charset="-122"/>
              </a:defRPr>
            </a:lvl3pPr>
            <a:lvl4pPr marL="1600200" indent="-228600">
              <a:defRPr sz="3200" b="1">
                <a:solidFill>
                  <a:schemeClr val="tx1"/>
                </a:solidFill>
                <a:latin typeface="Tahoma" panose="020B0604030504040204" pitchFamily="34" charset="0"/>
                <a:ea typeface="宋体" panose="02010600030101010101" pitchFamily="2" charset="-122"/>
              </a:defRPr>
            </a:lvl4pPr>
            <a:lvl5pPr marL="2057400" indent="-228600">
              <a:defRPr sz="32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b="1">
                <a:solidFill>
                  <a:schemeClr val="tx1"/>
                </a:solidFill>
                <a:latin typeface="Tahoma" panose="020B0604030504040204" pitchFamily="34" charset="0"/>
                <a:ea typeface="宋体" panose="02010600030101010101" pitchFamily="2" charset="-122"/>
              </a:defRPr>
            </a:lvl9pPr>
          </a:lstStyle>
          <a:p>
            <a:pPr>
              <a:defRPr/>
            </a:pPr>
            <a:fld id="{4588EB68-8FF9-4994-9E2C-744568D03CBF}"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Tree>
  </p:cSld>
  <p:clrMapOvr>
    <a:masterClrMapping/>
  </p:clrMapOvr>
  <p:transition>
    <p:blinds/>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335360" y="956283"/>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None/>
            </a:pPr>
            <a:r>
              <a:rPr lang="fr-FR" altLang="zh-CN" b="0" dirty="0">
                <a:latin typeface="Times New Roman" panose="02020603050405020304" pitchFamily="18" charset="0"/>
                <a:ea typeface="+mn-ea"/>
                <a:cs typeface="Times New Roman" panose="02020603050405020304" pitchFamily="18" charset="0"/>
              </a:rPr>
              <a:t>3.12.1 </a:t>
            </a:r>
            <a:r>
              <a:rPr lang="en-US" altLang="zh-CN"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fr-FR" altLang="zh-CN" b="0" dirty="0">
                <a:latin typeface="Times New Roman" panose="02020603050405020304" pitchFamily="18" charset="0"/>
                <a:ea typeface="+mn-ea"/>
                <a:cs typeface="Times New Roman" panose="02020603050405020304" pitchFamily="18" charset="0"/>
              </a:rPr>
              <a:t>C/OS-II</a:t>
            </a:r>
            <a:r>
              <a:rPr lang="zh-CN" altLang="fr-FR" b="0" dirty="0">
                <a:latin typeface="Times New Roman" panose="02020603050405020304" pitchFamily="18" charset="0"/>
                <a:ea typeface="+mn-ea"/>
                <a:cs typeface="Times New Roman" panose="02020603050405020304" pitchFamily="18" charset="0"/>
              </a:rPr>
              <a:t>的</a:t>
            </a:r>
            <a:r>
              <a:rPr lang="zh-CN" altLang="en-US" b="0" dirty="0">
                <a:latin typeface="Times New Roman" panose="02020603050405020304" pitchFamily="18" charset="0"/>
                <a:ea typeface="+mn-ea"/>
                <a:cs typeface="Times New Roman" panose="02020603050405020304" pitchFamily="18" charset="0"/>
              </a:rPr>
              <a:t>移植条件</a:t>
            </a:r>
            <a:endParaRPr lang="zh-CN" altLang="en-US" b="0" dirty="0">
              <a:latin typeface="Times New Roman" panose="02020603050405020304" pitchFamily="18" charset="0"/>
              <a:ea typeface="+mn-ea"/>
              <a:cs typeface="Times New Roman" panose="02020603050405020304" pitchFamily="18" charset="0"/>
            </a:endParaRPr>
          </a:p>
        </p:txBody>
      </p:sp>
      <p:sp>
        <p:nvSpPr>
          <p:cNvPr id="914436" name="Text Box 4"/>
          <p:cNvSpPr txBox="1">
            <a:spLocks noChangeArrowheads="1"/>
          </p:cNvSpPr>
          <p:nvPr/>
        </p:nvSpPr>
        <p:spPr bwMode="auto">
          <a:xfrm>
            <a:off x="191344" y="1700808"/>
            <a:ext cx="9361040"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5000"/>
              </a:spcBef>
              <a:buClrTx/>
              <a:buSzPct val="125000"/>
              <a:buFontTx/>
              <a:buBlip>
                <a:blip r:embed="rId1"/>
              </a:buBlip>
            </a:pPr>
            <a:r>
              <a:rPr lang="zh-CN" altLang="fr-FR" b="0" dirty="0"/>
              <a:t>要使</a:t>
            </a:r>
            <a:r>
              <a:rPr lang="zh-CN" altLang="en-US" b="0" dirty="0">
                <a:sym typeface="Symbol" panose="05050102010706020507" pitchFamily="18" charset="2"/>
              </a:rPr>
              <a:t></a:t>
            </a:r>
            <a:r>
              <a:rPr lang="fr-FR" altLang="zh-CN" b="0" dirty="0"/>
              <a:t>C/OS-II</a:t>
            </a:r>
            <a:r>
              <a:rPr lang="zh-CN" altLang="fr-FR" b="0" dirty="0"/>
              <a:t>能够正常运行，处理器必须满足以下条件：</a:t>
            </a:r>
            <a:endParaRPr lang="zh-CN" altLang="fr-FR" b="0" dirty="0"/>
          </a:p>
        </p:txBody>
      </p:sp>
      <p:sp>
        <p:nvSpPr>
          <p:cNvPr id="914437" name="Rectangle 5"/>
          <p:cNvSpPr>
            <a:spLocks noChangeArrowheads="1"/>
          </p:cNvSpPr>
          <p:nvPr/>
        </p:nvSpPr>
        <p:spPr bwMode="auto">
          <a:xfrm>
            <a:off x="911424" y="2348880"/>
            <a:ext cx="871296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30000"/>
              </a:spcBef>
              <a:buClr>
                <a:srgbClr val="0000FF"/>
              </a:buClr>
              <a:buNone/>
            </a:pPr>
            <a:r>
              <a:rPr lang="en-US" altLang="zh-CN" b="0" dirty="0"/>
              <a:t>1) </a:t>
            </a:r>
            <a:r>
              <a:rPr lang="zh-CN" altLang="en-US" b="0" dirty="0"/>
              <a:t>处理器的</a:t>
            </a:r>
            <a:r>
              <a:rPr lang="en-US" altLang="zh-CN" b="0" dirty="0"/>
              <a:t>C</a:t>
            </a:r>
            <a:r>
              <a:rPr lang="zh-CN" altLang="en-US" b="0" dirty="0"/>
              <a:t>编译器能够产生可重入代码</a:t>
            </a:r>
            <a:endParaRPr lang="zh-CN" altLang="en-US" b="0" dirty="0"/>
          </a:p>
          <a:p>
            <a:pPr marL="0" indent="0" eaLnBrk="1" hangingPunct="1">
              <a:lnSpc>
                <a:spcPct val="150000"/>
              </a:lnSpc>
              <a:spcBef>
                <a:spcPct val="30000"/>
              </a:spcBef>
              <a:buClr>
                <a:srgbClr val="0000FF"/>
              </a:buClr>
              <a:buNone/>
            </a:pPr>
            <a:r>
              <a:rPr lang="en-US" altLang="zh-CN" b="0" dirty="0"/>
              <a:t>2) </a:t>
            </a:r>
            <a:r>
              <a:rPr lang="zh-CN" altLang="en-US" b="0" dirty="0"/>
              <a:t>处理器支持中断并能产生定时中断 </a:t>
            </a:r>
            <a:endParaRPr lang="zh-CN" altLang="en-US" b="0" dirty="0"/>
          </a:p>
          <a:p>
            <a:pPr marL="0" indent="0" eaLnBrk="1" hangingPunct="1">
              <a:lnSpc>
                <a:spcPct val="150000"/>
              </a:lnSpc>
              <a:spcBef>
                <a:spcPct val="30000"/>
              </a:spcBef>
              <a:buClr>
                <a:srgbClr val="0000FF"/>
              </a:buClr>
              <a:buNone/>
            </a:pPr>
            <a:r>
              <a:rPr lang="en-US" altLang="zh-CN" b="0" dirty="0"/>
              <a:t>3) </a:t>
            </a:r>
            <a:r>
              <a:rPr lang="zh-CN" altLang="en-US" b="0" dirty="0"/>
              <a:t>用</a:t>
            </a:r>
            <a:r>
              <a:rPr lang="en-US" altLang="zh-CN" b="0" dirty="0"/>
              <a:t>C</a:t>
            </a:r>
            <a:r>
              <a:rPr lang="zh-CN" altLang="en-US" b="0" dirty="0"/>
              <a:t>语言可以在程序中打开</a:t>
            </a:r>
            <a:r>
              <a:rPr lang="en-US" altLang="zh-CN" b="0" dirty="0"/>
              <a:t>/</a:t>
            </a:r>
            <a:r>
              <a:rPr lang="zh-CN" altLang="en-US" b="0" dirty="0"/>
              <a:t>关闭中断 </a:t>
            </a:r>
            <a:endParaRPr lang="zh-CN" altLang="en-US" b="0" dirty="0"/>
          </a:p>
          <a:p>
            <a:pPr marL="0" indent="0" eaLnBrk="1" hangingPunct="1">
              <a:lnSpc>
                <a:spcPct val="150000"/>
              </a:lnSpc>
              <a:spcBef>
                <a:spcPct val="30000"/>
              </a:spcBef>
              <a:buClr>
                <a:srgbClr val="0000FF"/>
              </a:buClr>
              <a:buNone/>
            </a:pPr>
            <a:r>
              <a:rPr lang="en-US" altLang="zh-CN" b="0" dirty="0"/>
              <a:t>4) </a:t>
            </a:r>
            <a:r>
              <a:rPr lang="zh-CN" altLang="en-US" b="0" dirty="0"/>
              <a:t>处理器支持能够容纳一定数量的数据存储硬件堆栈</a:t>
            </a:r>
            <a:endParaRPr lang="zh-CN" altLang="en-US" b="0" dirty="0"/>
          </a:p>
          <a:p>
            <a:pPr marL="0" indent="0" eaLnBrk="1" hangingPunct="1">
              <a:lnSpc>
                <a:spcPct val="150000"/>
              </a:lnSpc>
              <a:spcBef>
                <a:spcPct val="30000"/>
              </a:spcBef>
              <a:buClr>
                <a:srgbClr val="0000FF"/>
              </a:buClr>
              <a:buNone/>
            </a:pPr>
            <a:r>
              <a:rPr lang="en-US" altLang="zh-CN" b="0" dirty="0"/>
              <a:t>5) </a:t>
            </a:r>
            <a:r>
              <a:rPr lang="zh-CN" altLang="en-US" b="0" dirty="0"/>
              <a:t>处理器有将堆栈指针和其他</a:t>
            </a:r>
            <a:r>
              <a:rPr lang="en-US" altLang="zh-CN" b="0" dirty="0"/>
              <a:t>CPU</a:t>
            </a:r>
            <a:r>
              <a:rPr lang="zh-CN" altLang="en-US" b="0" dirty="0"/>
              <a:t>寄存器的内容读出并存储到堆栈或内存中的指令 </a:t>
            </a:r>
            <a:endParaRPr lang="zh-CN" altLang="en-US" b="0" dirty="0"/>
          </a:p>
        </p:txBody>
      </p:sp>
      <p:sp>
        <p:nvSpPr>
          <p:cNvPr id="14541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E5D950C-B2DD-4E02-983E-049E5ECFA437}"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14436">
                                            <p:txEl>
                                              <p:pRg st="0" end="0"/>
                                            </p:txEl>
                                          </p:spTgt>
                                        </p:tgtEl>
                                        <p:attrNameLst>
                                          <p:attrName>style.visibility</p:attrName>
                                        </p:attrNameLst>
                                      </p:cBhvr>
                                      <p:to>
                                        <p:strVal val="visible"/>
                                      </p:to>
                                    </p:set>
                                    <p:animEffect transition="in" filter="wipe(down)">
                                      <p:cBhvr>
                                        <p:cTn id="7" dur="500"/>
                                        <p:tgtEl>
                                          <p:spTgt spid="914436">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914437"/>
                                        </p:tgtEl>
                                        <p:attrNameLst>
                                          <p:attrName>style.visibility</p:attrName>
                                        </p:attrNameLst>
                                      </p:cBhvr>
                                      <p:to>
                                        <p:strVal val="visible"/>
                                      </p:to>
                                    </p:set>
                                    <p:animEffect transition="in" filter="box(in)">
                                      <p:cBhvr>
                                        <p:cTn id="11" dur="500"/>
                                        <p:tgtEl>
                                          <p:spTgt spid="91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6" grpId="0" build="allAtOnce"/>
      <p:bldP spid="91443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91344" y="1055473"/>
            <a:ext cx="7416800" cy="59518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400" b="0" kern="1200" dirty="0">
                <a:solidFill>
                  <a:schemeClr val="tx1"/>
                </a:solidFill>
                <a:latin typeface="Times New Roman" panose="02020603050405020304" pitchFamily="18" charset="0"/>
                <a:ea typeface="+mn-ea"/>
                <a:cs typeface="Times New Roman" panose="02020603050405020304" pitchFamily="18" charset="0"/>
              </a:rPr>
              <a:t>1) </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处理器的</a:t>
            </a:r>
            <a:r>
              <a:rPr lang="en-US" altLang="zh-CN" sz="2400" b="0" kern="1200" dirty="0">
                <a:solidFill>
                  <a:schemeClr val="tx1"/>
                </a:solidFill>
                <a:latin typeface="Times New Roman" panose="02020603050405020304" pitchFamily="18" charset="0"/>
                <a:ea typeface="+mn-ea"/>
                <a:cs typeface="Times New Roman" panose="02020603050405020304" pitchFamily="18" charset="0"/>
              </a:rPr>
              <a:t>C</a:t>
            </a:r>
            <a:r>
              <a:rPr lang="zh-CN" altLang="en-US" sz="2400" b="0" kern="1200" dirty="0">
                <a:solidFill>
                  <a:schemeClr val="tx1"/>
                </a:solidFill>
                <a:latin typeface="Times New Roman" panose="02020603050405020304" pitchFamily="18" charset="0"/>
                <a:ea typeface="+mn-ea"/>
                <a:cs typeface="Times New Roman" panose="02020603050405020304" pitchFamily="18" charset="0"/>
              </a:rPr>
              <a:t>编译器能够产生可重入代码 </a:t>
            </a:r>
            <a:endParaRPr lang="zh-CN" altLang="en-US" sz="2400" b="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916483" name="Text Box 3"/>
          <p:cNvSpPr txBox="1">
            <a:spLocks noChangeArrowheads="1"/>
          </p:cNvSpPr>
          <p:nvPr/>
        </p:nvSpPr>
        <p:spPr bwMode="auto">
          <a:xfrm>
            <a:off x="407368" y="2100836"/>
            <a:ext cx="11521280" cy="327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spcAft>
                <a:spcPct val="40000"/>
              </a:spcAft>
              <a:buClrTx/>
              <a:buSzPct val="125000"/>
              <a:buFontTx/>
              <a:buBlip>
                <a:blip r:embed="rId1"/>
              </a:buBlip>
            </a:pPr>
            <a:r>
              <a:rPr kumimoji="1" lang="en-US" altLang="zh-CN" b="0" dirty="0">
                <a:sym typeface="Symbol" panose="05050102010706020507" pitchFamily="18" charset="2"/>
              </a:rPr>
              <a:t></a:t>
            </a:r>
            <a:r>
              <a:rPr kumimoji="1" lang="fr-FR" altLang="zh-CN" b="0" dirty="0"/>
              <a:t>C/OS-II</a:t>
            </a:r>
            <a:r>
              <a:rPr kumimoji="1" lang="zh-CN" altLang="fr-FR" b="0" dirty="0"/>
              <a:t>是一个多任务实时内核，一段代码（如一个函数）可能被多个任务调用，代码的可重入性是保证多任务正确执行的基础。 </a:t>
            </a:r>
            <a:endParaRPr kumimoji="1" lang="zh-CN" altLang="fr-FR" b="0" dirty="0"/>
          </a:p>
          <a:p>
            <a:pPr eaLnBrk="1" hangingPunct="1">
              <a:lnSpc>
                <a:spcPct val="130000"/>
              </a:lnSpc>
              <a:spcBef>
                <a:spcPct val="30000"/>
              </a:spcBef>
              <a:spcAft>
                <a:spcPct val="40000"/>
              </a:spcAft>
              <a:buClrTx/>
              <a:buSzPct val="125000"/>
              <a:buFontTx/>
              <a:buBlip>
                <a:blip r:embed="rId1"/>
              </a:buBlip>
            </a:pPr>
            <a:r>
              <a:rPr kumimoji="1" lang="zh-CN" altLang="fr-FR" b="0" dirty="0"/>
              <a:t>可重入代码是指可以</a:t>
            </a:r>
            <a:r>
              <a:rPr kumimoji="1" lang="zh-CN" altLang="fr-FR" dirty="0">
                <a:solidFill>
                  <a:srgbClr val="FF0000"/>
                </a:solidFill>
              </a:rPr>
              <a:t>被多个任务调用而数据不会被破坏</a:t>
            </a:r>
            <a:r>
              <a:rPr kumimoji="1" lang="zh-CN" altLang="fr-FR" b="0" dirty="0"/>
              <a:t>的一段代码。 </a:t>
            </a:r>
            <a:endParaRPr kumimoji="1" lang="zh-CN" altLang="fr-FR" b="0" dirty="0"/>
          </a:p>
          <a:p>
            <a:pPr eaLnBrk="1" hangingPunct="1">
              <a:lnSpc>
                <a:spcPct val="130000"/>
              </a:lnSpc>
              <a:spcBef>
                <a:spcPct val="30000"/>
              </a:spcBef>
              <a:spcAft>
                <a:spcPct val="40000"/>
              </a:spcAft>
              <a:buClrTx/>
              <a:buSzPct val="125000"/>
              <a:buFontTx/>
              <a:buBlip>
                <a:blip r:embed="rId1"/>
              </a:buBlip>
            </a:pPr>
            <a:r>
              <a:rPr kumimoji="1" lang="zh-CN" altLang="fr-FR" b="0" dirty="0"/>
              <a:t>可重入代码或者只使用局部变量，即变量保存在</a:t>
            </a:r>
            <a:r>
              <a:rPr kumimoji="1" lang="fr-FR" altLang="zh-CN" b="0" dirty="0"/>
              <a:t>CPU</a:t>
            </a:r>
            <a:r>
              <a:rPr kumimoji="1" lang="zh-CN" altLang="fr-FR" b="0" dirty="0"/>
              <a:t>寄存器中或堆栈中；或者使用全局变量，则要对全局变量予以保护。</a:t>
            </a:r>
            <a:r>
              <a:rPr kumimoji="1" lang="zh-CN" altLang="fr-FR" sz="3200" b="0" dirty="0"/>
              <a:t> </a:t>
            </a:r>
            <a:endParaRPr kumimoji="1" lang="zh-CN" altLang="fr-FR" sz="3200" b="0" dirty="0"/>
          </a:p>
        </p:txBody>
      </p:sp>
      <p:sp>
        <p:nvSpPr>
          <p:cNvPr id="14643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0514E06-1C20-4555-8161-BED5D0293B09}" type="slidenum">
              <a:rPr lang="zh-CN" altLang="en-US" sz="1400" b="0">
                <a:effectLst/>
              </a:rPr>
            </a:fld>
            <a:endParaRPr lang="zh-CN" altLang="en-US" sz="1400" b="0">
              <a:effectLst/>
            </a:endParaRPr>
          </a:p>
        </p:txBody>
      </p:sp>
      <p:sp>
        <p:nvSpPr>
          <p:cNvPr id="2" name="文本框 1"/>
          <p:cNvSpPr txBox="1"/>
          <p:nvPr/>
        </p:nvSpPr>
        <p:spPr>
          <a:xfrm>
            <a:off x="191344" y="82079"/>
            <a:ext cx="8136904" cy="523220"/>
          </a:xfrm>
          <a:prstGeom prst="rect">
            <a:avLst/>
          </a:prstGeom>
          <a:noFill/>
        </p:spPr>
        <p:txBody>
          <a:bodyPr wrap="square">
            <a:spAutoFit/>
          </a:bodyPr>
          <a:lstStyle/>
          <a:p>
            <a:r>
              <a:rPr lang="zh-CN" altLang="en-US" sz="2800" b="0" dirty="0">
                <a:latin typeface="Times New Roman" panose="02020603050405020304" pitchFamily="18" charset="0"/>
                <a:ea typeface="+mn-ea"/>
                <a:cs typeface="Times New Roman" panose="02020603050405020304" pitchFamily="18" charset="0"/>
              </a:rPr>
              <a:t>嵌入式实时操作系统概论</a:t>
            </a:r>
            <a:r>
              <a:rPr lang="en-US" altLang="zh-CN"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800" b="0" dirty="0">
                <a:latin typeface="Times New Roman" panose="02020603050405020304" pitchFamily="18" charset="0"/>
                <a:ea typeface="+mn-ea"/>
                <a:cs typeface="Times New Roman" panose="02020603050405020304" pitchFamily="18" charset="0"/>
              </a:rPr>
              <a:t>C/OS-II</a:t>
            </a:r>
            <a:r>
              <a:rPr lang="zh-CN" altLang="en-US" sz="2800" b="0" dirty="0">
                <a:latin typeface="Times New Roman" panose="02020603050405020304" pitchFamily="18" charset="0"/>
                <a:ea typeface="+mn-ea"/>
                <a:cs typeface="Times New Roman" panose="02020603050405020304" pitchFamily="18" charset="0"/>
              </a:rPr>
              <a:t>内核结构</a:t>
            </a:r>
            <a:endParaRPr lang="zh-CN" altLang="en-US" sz="2800" b="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16483">
                                            <p:txEl>
                                              <p:pRg st="0" end="0"/>
                                            </p:txEl>
                                          </p:spTgt>
                                        </p:tgtEl>
                                        <p:attrNameLst>
                                          <p:attrName>style.visibility</p:attrName>
                                        </p:attrNameLst>
                                      </p:cBhvr>
                                      <p:to>
                                        <p:strVal val="visible"/>
                                      </p:to>
                                    </p:set>
                                    <p:anim calcmode="lin" valueType="num">
                                      <p:cBhvr>
                                        <p:cTn id="7" dur="500" fill="hold"/>
                                        <p:tgtEl>
                                          <p:spTgt spid="916483">
                                            <p:txEl>
                                              <p:pRg st="0" end="0"/>
                                            </p:txEl>
                                          </p:spTgt>
                                        </p:tgtEl>
                                        <p:attrNameLst>
                                          <p:attrName>ppt_w</p:attrName>
                                        </p:attrNameLst>
                                      </p:cBhvr>
                                      <p:tavLst>
                                        <p:tav tm="0">
                                          <p:val>
                                            <p:strVal val="#ppt_w+.3"/>
                                          </p:val>
                                        </p:tav>
                                        <p:tav tm="100000">
                                          <p:val>
                                            <p:strVal val="#ppt_w"/>
                                          </p:val>
                                        </p:tav>
                                      </p:tavLst>
                                    </p:anim>
                                    <p:anim calcmode="lin" valueType="num">
                                      <p:cBhvr>
                                        <p:cTn id="8" dur="500" fill="hold"/>
                                        <p:tgtEl>
                                          <p:spTgt spid="916483">
                                            <p:txEl>
                                              <p:pRg st="0" end="0"/>
                                            </p:txEl>
                                          </p:spTgt>
                                        </p:tgtEl>
                                        <p:attrNameLst>
                                          <p:attrName>ppt_h</p:attrName>
                                        </p:attrNameLst>
                                      </p:cBhvr>
                                      <p:tavLst>
                                        <p:tav tm="0">
                                          <p:val>
                                            <p:strVal val="#ppt_h"/>
                                          </p:val>
                                        </p:tav>
                                        <p:tav tm="100000">
                                          <p:val>
                                            <p:strVal val="#ppt_h"/>
                                          </p:val>
                                        </p:tav>
                                      </p:tavLst>
                                    </p:anim>
                                    <p:animEffect transition="in" filter="fade">
                                      <p:cBhvr>
                                        <p:cTn id="9" dur="500"/>
                                        <p:tgtEl>
                                          <p:spTgt spid="9164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916483">
                                            <p:txEl>
                                              <p:pRg st="1" end="1"/>
                                            </p:txEl>
                                          </p:spTgt>
                                        </p:tgtEl>
                                        <p:attrNameLst>
                                          <p:attrName>style.visibility</p:attrName>
                                        </p:attrNameLst>
                                      </p:cBhvr>
                                      <p:to>
                                        <p:strVal val="visible"/>
                                      </p:to>
                                    </p:set>
                                    <p:anim calcmode="lin" valueType="num">
                                      <p:cBhvr>
                                        <p:cTn id="14" dur="500" fill="hold"/>
                                        <p:tgtEl>
                                          <p:spTgt spid="916483">
                                            <p:txEl>
                                              <p:pRg st="1" end="1"/>
                                            </p:txEl>
                                          </p:spTgt>
                                        </p:tgtEl>
                                        <p:attrNameLst>
                                          <p:attrName>ppt_w</p:attrName>
                                        </p:attrNameLst>
                                      </p:cBhvr>
                                      <p:tavLst>
                                        <p:tav tm="0">
                                          <p:val>
                                            <p:strVal val="#ppt_w+.3"/>
                                          </p:val>
                                        </p:tav>
                                        <p:tav tm="100000">
                                          <p:val>
                                            <p:strVal val="#ppt_w"/>
                                          </p:val>
                                        </p:tav>
                                      </p:tavLst>
                                    </p:anim>
                                    <p:anim calcmode="lin" valueType="num">
                                      <p:cBhvr>
                                        <p:cTn id="15" dur="500" fill="hold"/>
                                        <p:tgtEl>
                                          <p:spTgt spid="916483">
                                            <p:txEl>
                                              <p:pRg st="1" end="1"/>
                                            </p:txEl>
                                          </p:spTgt>
                                        </p:tgtEl>
                                        <p:attrNameLst>
                                          <p:attrName>ppt_h</p:attrName>
                                        </p:attrNameLst>
                                      </p:cBhvr>
                                      <p:tavLst>
                                        <p:tav tm="0">
                                          <p:val>
                                            <p:strVal val="#ppt_h"/>
                                          </p:val>
                                        </p:tav>
                                        <p:tav tm="100000">
                                          <p:val>
                                            <p:strVal val="#ppt_h"/>
                                          </p:val>
                                        </p:tav>
                                      </p:tavLst>
                                    </p:anim>
                                    <p:animEffect transition="in" filter="fade">
                                      <p:cBhvr>
                                        <p:cTn id="16" dur="500"/>
                                        <p:tgtEl>
                                          <p:spTgt spid="91648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916483">
                                            <p:txEl>
                                              <p:pRg st="2" end="2"/>
                                            </p:txEl>
                                          </p:spTgt>
                                        </p:tgtEl>
                                        <p:attrNameLst>
                                          <p:attrName>style.visibility</p:attrName>
                                        </p:attrNameLst>
                                      </p:cBhvr>
                                      <p:to>
                                        <p:strVal val="visible"/>
                                      </p:to>
                                    </p:set>
                                    <p:anim calcmode="lin" valueType="num">
                                      <p:cBhvr>
                                        <p:cTn id="21" dur="500" fill="hold"/>
                                        <p:tgtEl>
                                          <p:spTgt spid="916483">
                                            <p:txEl>
                                              <p:pRg st="2" end="2"/>
                                            </p:txEl>
                                          </p:spTgt>
                                        </p:tgtEl>
                                        <p:attrNameLst>
                                          <p:attrName>ppt_w</p:attrName>
                                        </p:attrNameLst>
                                      </p:cBhvr>
                                      <p:tavLst>
                                        <p:tav tm="0">
                                          <p:val>
                                            <p:strVal val="#ppt_w+.3"/>
                                          </p:val>
                                        </p:tav>
                                        <p:tav tm="100000">
                                          <p:val>
                                            <p:strVal val="#ppt_w"/>
                                          </p:val>
                                        </p:tav>
                                      </p:tavLst>
                                    </p:anim>
                                    <p:anim calcmode="lin" valueType="num">
                                      <p:cBhvr>
                                        <p:cTn id="22" dur="500" fill="hold"/>
                                        <p:tgtEl>
                                          <p:spTgt spid="916483">
                                            <p:txEl>
                                              <p:pRg st="2" end="2"/>
                                            </p:txEl>
                                          </p:spTgt>
                                        </p:tgtEl>
                                        <p:attrNameLst>
                                          <p:attrName>ppt_h</p:attrName>
                                        </p:attrNameLst>
                                      </p:cBhvr>
                                      <p:tavLst>
                                        <p:tav tm="0">
                                          <p:val>
                                            <p:strVal val="#ppt_h"/>
                                          </p:val>
                                        </p:tav>
                                        <p:tav tm="100000">
                                          <p:val>
                                            <p:strVal val="#ppt_h"/>
                                          </p:val>
                                        </p:tav>
                                      </p:tavLst>
                                    </p:anim>
                                    <p:animEffect transition="in" filter="fade">
                                      <p:cBhvr>
                                        <p:cTn id="23" dur="500"/>
                                        <p:tgtEl>
                                          <p:spTgt spid="916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3" grpId="0" build="allAtOnce"/>
    </p:bldLst>
  </p:timing>
</p:sld>
</file>

<file path=ppt/tags/tag1.xml><?xml version="1.0" encoding="utf-8"?>
<p:tagLst xmlns:p="http://schemas.openxmlformats.org/presentationml/2006/main">
  <p:tag name="KSO_WM_UNIT_TABLE_BEAUTIFY" val="smartTable{ce140b2e-8087-4160-a8e4-bd594342a046}"/>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MjJkMzQ0MzM0NDA0YWU2ZjNmMzUyYTdlZDAzYmNkMTkifQ=="/>
</p:tagLst>
</file>

<file path=ppt/tags/tag2.xml><?xml version="1.0" encoding="utf-8"?>
<p:tagLst xmlns:p="http://schemas.openxmlformats.org/presentationml/2006/main">
  <p:tag name="KSO_WM_UNIT_TABLE_BEAUTIFY" val="smartTable{d8aeb099-5368-4a97-bb70-aff029171002}"/>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26481</Words>
  <Application>WPS 演示</Application>
  <PresentationFormat>宽屏</PresentationFormat>
  <Paragraphs>1859</Paragraphs>
  <Slides>114</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7</vt:i4>
      </vt:variant>
      <vt:variant>
        <vt:lpstr>幻灯片标题</vt:lpstr>
      </vt:variant>
      <vt:variant>
        <vt:i4>114</vt:i4>
      </vt:variant>
    </vt:vector>
  </HeadingPairs>
  <TitlesOfParts>
    <vt:vector size="134" baseType="lpstr">
      <vt:lpstr>Arial</vt:lpstr>
      <vt:lpstr>宋体</vt:lpstr>
      <vt:lpstr>Wingdings</vt:lpstr>
      <vt:lpstr>Tahoma</vt:lpstr>
      <vt:lpstr>黑体</vt:lpstr>
      <vt:lpstr>Times New Roman</vt:lpstr>
      <vt:lpstr>华文楷体</vt:lpstr>
      <vt:lpstr>楷体</vt:lpstr>
      <vt:lpstr>Symbol</vt:lpstr>
      <vt:lpstr>微软雅黑</vt:lpstr>
      <vt:lpstr>Arial Unicode MS</vt:lpstr>
      <vt:lpstr>仿宋</vt:lpstr>
      <vt:lpstr>zxd01</vt:lpstr>
      <vt:lpstr>Visio.Drawing.11</vt:lpstr>
      <vt:lpstr>Visio.Drawing.11</vt:lpstr>
      <vt:lpstr>Visio.Drawing.11</vt:lpstr>
      <vt:lpstr>Visio.Drawing.11</vt:lpstr>
      <vt:lpstr>Visio.Drawing.11</vt:lpstr>
      <vt:lpstr>Visio.Drawing.11</vt:lpstr>
      <vt:lpstr>Visio.Drawing.11</vt:lpstr>
      <vt:lpstr>第6章_2 嵌入式实时操作系统概论</vt:lpstr>
      <vt:lpstr>经典教材</vt:lpstr>
      <vt:lpstr> </vt:lpstr>
      <vt:lpstr> </vt:lpstr>
      <vt:lpstr>PowerPoint 演示文稿</vt:lpstr>
      <vt:lpstr>PowerPoint 演示文稿</vt:lpstr>
      <vt:lpstr>PowerPoint 演示文稿</vt:lpstr>
      <vt:lpstr>PowerPoint 演示文稿</vt:lpstr>
      <vt:lpstr>PowerPoint 演示文稿</vt:lpstr>
      <vt:lpstr>PowerPoint 演示文稿</vt:lpstr>
      <vt:lpstr>1.5.1 非占先式内核 </vt:lpstr>
      <vt:lpstr> </vt:lpstr>
      <vt:lpstr>1.5.2 占先式内核 </vt:lpstr>
      <vt:lpstr> </vt:lpstr>
      <vt:lpstr> </vt:lpstr>
      <vt:lpstr>PowerPoint 演示文稿</vt:lpstr>
      <vt:lpstr>1.6.1 任务间的通信--共享数据结构、消息机制</vt:lpstr>
      <vt:lpstr> </vt:lpstr>
      <vt:lpstr> </vt:lpstr>
      <vt:lpstr>1.6.2. 任务间同步</vt:lpstr>
      <vt:lpstr>单向同步：</vt:lpstr>
      <vt:lpstr>双向同步</vt:lpstr>
      <vt:lpstr> </vt:lpstr>
      <vt:lpstr> C/OS-II简介</vt:lpstr>
      <vt:lpstr> </vt:lpstr>
      <vt:lpstr> </vt:lpstr>
      <vt:lpstr>2.3 μC/OS II的总体结构</vt:lpstr>
      <vt:lpstr> </vt:lpstr>
      <vt:lpstr> </vt:lpstr>
      <vt:lpstr>PowerPoint 演示文稿</vt:lpstr>
      <vt:lpstr>PowerPoint 演示文稿</vt:lpstr>
      <vt:lpstr>PowerPoint 演示文稿</vt:lpstr>
      <vt:lpstr>PowerPoint 演示文稿</vt:lpstr>
      <vt:lpstr>PowerPoint 演示文稿</vt:lpstr>
      <vt:lpstr>PowerPoint 演示文稿</vt:lpstr>
      <vt:lpstr>Linux进程（任务）控制块</vt:lpstr>
      <vt:lpstr> </vt:lpstr>
      <vt:lpstr>PowerPoint 演示文稿</vt:lpstr>
      <vt:lpstr>任务调度之就绪表</vt:lpstr>
      <vt:lpstr>PowerPoint 演示文稿</vt:lpstr>
      <vt:lpstr>    例:</vt:lpstr>
      <vt:lpstr>OSUnMapTbl表内容</vt:lpstr>
      <vt:lpstr>例:</vt:lpstr>
      <vt:lpstr>任务调度</vt:lpstr>
      <vt:lpstr>任务调度（任务切换）</vt:lpstr>
      <vt:lpstr>任务调度（锁）</vt:lpstr>
      <vt:lpstr>PowerPoint 演示文稿</vt:lpstr>
      <vt:lpstr>PowerPoint 演示文稿</vt:lpstr>
      <vt:lpstr>3.5.1.建立任务，OSTaskCreat()和OSTaskCreatExt()</vt:lpstr>
      <vt:lpstr> </vt:lpstr>
      <vt:lpstr>3.5.2 任务堆栈 </vt:lpstr>
      <vt:lpstr>3.5.3 删除任务，OSTaskDel() </vt:lpstr>
      <vt:lpstr>3.5.4. 挂起任务与恢复任务--OSTaskSuspend()、 OSTaskResume()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3.8.1 事件控制块ECB </vt:lpstr>
      <vt:lpstr> </vt:lpstr>
      <vt:lpstr>3.8.2 信号量管理 </vt:lpstr>
      <vt:lpstr> </vt:lpstr>
      <vt:lpstr>概念：优先级反转</vt:lpstr>
      <vt:lpstr>优先级反转</vt:lpstr>
      <vt:lpstr> </vt:lpstr>
      <vt:lpstr>互斥型信号量的数据结构</vt:lpstr>
      <vt:lpstr>信号量、互斥型信号量的比较</vt:lpstr>
      <vt:lpstr>创建一个互斥型信号量:</vt:lpstr>
      <vt:lpstr>删除一个互斥型信号量:</vt:lpstr>
      <vt:lpstr>3.8.4 消息邮箱管理 </vt:lpstr>
      <vt:lpstr> </vt:lpstr>
      <vt:lpstr>3.8.5 消息队列管理 </vt:lpstr>
      <vt:lpstr>3.8.6 事件标志组</vt:lpstr>
      <vt:lpstr> </vt:lpstr>
      <vt:lpstr>事件标志组两个数据结构概览:</vt:lpstr>
      <vt:lpstr>事件标志组两个数据结构1of 6</vt:lpstr>
      <vt:lpstr>事件标志组两个数据结构2of 6</vt:lpstr>
      <vt:lpstr>事件标志组两个数据结构3of 6</vt:lpstr>
      <vt:lpstr>事件标志组两个数据结构4of 6</vt:lpstr>
      <vt:lpstr>事件标志组两个数据结构6of 6</vt:lpstr>
      <vt:lpstr> </vt:lpstr>
      <vt:lpstr>PowerPoint 演示文稿</vt:lpstr>
      <vt:lpstr>PowerPoint 演示文稿</vt:lpstr>
      <vt:lpstr>3.9.1. 内存控制块 </vt:lpstr>
      <vt:lpstr>3.9.2. 建立一个内存分区，OSMemCreate()</vt:lpstr>
      <vt:lpstr>3.9.3. 分配一个内存块，OSMemGet() </vt:lpstr>
      <vt:lpstr>3.9.4. 释放一个内存块，OSMemPut()</vt:lpstr>
      <vt:lpstr> 查询一个内存分区的状态</vt:lpstr>
      <vt:lpstr>PowerPoint 演示文稿</vt:lpstr>
      <vt:lpstr>PowerPoint 演示文稿</vt:lpstr>
      <vt:lpstr>PowerPoint 演示文稿</vt:lpstr>
      <vt:lpstr>PowerPoint 演示文稿</vt:lpstr>
      <vt:lpstr>PowerPoint 演示文稿</vt:lpstr>
      <vt:lpstr>PowerPoint 演示文稿</vt:lpstr>
      <vt:lpstr>3.12 C/OS-II在ARM上的移植 </vt:lpstr>
      <vt:lpstr>PowerPoint 演示文稿</vt:lpstr>
      <vt:lpstr>1) 处理器的C编译器能够产生可重入代码 </vt:lpstr>
      <vt:lpstr>2) 处理器支持中断并能产生定时中断 </vt:lpstr>
      <vt:lpstr>4) 处理器支持能容纳一定量数据存储硬件堆栈 </vt:lpstr>
      <vt:lpstr>PowerPoint 演示文稿</vt:lpstr>
      <vt:lpstr>1) 设置与处理器和 编译器相关的代码 </vt:lpstr>
      <vt:lpstr>PowerPoint 演示文稿</vt:lpstr>
      <vt:lpstr>2) 用C语言编写10个与操作系统相关的函数</vt:lpstr>
      <vt:lpstr>3) 用汇编语言编写4个与处理器相关的函数</vt:lpstr>
      <vt:lpstr>3.12.3 移植实施（1）</vt:lpstr>
      <vt:lpstr>3.12.3 移植实施（2）</vt:lpstr>
      <vt:lpstr>3.12.3 移植实施（3）</vt:lpstr>
      <vt:lpstr>3.12.3 移植实施（4）</vt:lpstr>
      <vt:lpstr>3.12.3 移植实施（5）</vt:lpstr>
      <vt:lpstr>3.12.3 移植实施（6）</vt:lpstr>
      <vt:lpstr>3.12.3 移植实施（7）</vt:lpstr>
      <vt:lpstr>PowerPoint 演示文稿</vt:lpstr>
    </vt:vector>
  </TitlesOfParts>
  <Company>cyr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网络安全基本技术</dc:title>
  <dc:creator>朱旭东</dc:creator>
  <cp:lastModifiedBy>黎川滔</cp:lastModifiedBy>
  <cp:revision>449</cp:revision>
  <dcterms:created xsi:type="dcterms:W3CDTF">2004-09-18T12:18:00Z</dcterms:created>
  <dcterms:modified xsi:type="dcterms:W3CDTF">2024-11-09T11:18:19Z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0D35D286C29243F8A2BC151C57C5CDC5_13</vt:lpwstr>
  </property>
  <property fmtid="{D5CDD505-2E9C-101B-9397-08002B2CF9AE}" pid="3" name="KSOProductBuildVer">
    <vt:lpwstr>2052-12.1.0.18608</vt:lpwstr>
  </property>
</Properties>
</file>