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152"/>
  </p:handoutMasterIdLst>
  <p:sldIdLst>
    <p:sldId id="341" r:id="rId3"/>
    <p:sldId id="910" r:id="rId4"/>
    <p:sldId id="1080" r:id="rId5"/>
    <p:sldId id="679" r:id="rId6"/>
    <p:sldId id="628" r:id="rId7"/>
    <p:sldId id="463" r:id="rId9"/>
    <p:sldId id="745" r:id="rId10"/>
    <p:sldId id="469" r:id="rId11"/>
    <p:sldId id="746" r:id="rId12"/>
    <p:sldId id="903" r:id="rId13"/>
    <p:sldId id="748" r:id="rId14"/>
    <p:sldId id="906" r:id="rId15"/>
    <p:sldId id="749" r:id="rId16"/>
    <p:sldId id="1082" r:id="rId17"/>
    <p:sldId id="904" r:id="rId18"/>
    <p:sldId id="905" r:id="rId19"/>
    <p:sldId id="907" r:id="rId20"/>
    <p:sldId id="1081" r:id="rId21"/>
    <p:sldId id="629" r:id="rId22"/>
    <p:sldId id="680" r:id="rId23"/>
    <p:sldId id="1079" r:id="rId24"/>
    <p:sldId id="630" r:id="rId25"/>
    <p:sldId id="687" r:id="rId26"/>
    <p:sldId id="613" r:id="rId27"/>
    <p:sldId id="647" r:id="rId28"/>
    <p:sldId id="684" r:id="rId29"/>
    <p:sldId id="685" r:id="rId30"/>
    <p:sldId id="688" r:id="rId31"/>
    <p:sldId id="689" r:id="rId32"/>
    <p:sldId id="691" r:id="rId33"/>
    <p:sldId id="693" r:id="rId34"/>
    <p:sldId id="694" r:id="rId35"/>
    <p:sldId id="697" r:id="rId36"/>
    <p:sldId id="1078" r:id="rId37"/>
    <p:sldId id="702" r:id="rId38"/>
    <p:sldId id="700" r:id="rId39"/>
    <p:sldId id="701" r:id="rId40"/>
    <p:sldId id="703" r:id="rId41"/>
    <p:sldId id="704" r:id="rId42"/>
    <p:sldId id="648" r:id="rId43"/>
    <p:sldId id="706" r:id="rId44"/>
    <p:sldId id="707" r:id="rId45"/>
    <p:sldId id="708" r:id="rId46"/>
    <p:sldId id="1068" r:id="rId47"/>
    <p:sldId id="710" r:id="rId48"/>
    <p:sldId id="715" r:id="rId49"/>
    <p:sldId id="716" r:id="rId50"/>
    <p:sldId id="717" r:id="rId51"/>
    <p:sldId id="711" r:id="rId52"/>
    <p:sldId id="718" r:id="rId53"/>
    <p:sldId id="719" r:id="rId54"/>
    <p:sldId id="722" r:id="rId55"/>
    <p:sldId id="723" r:id="rId56"/>
    <p:sldId id="724" r:id="rId57"/>
    <p:sldId id="1069" r:id="rId58"/>
    <p:sldId id="712" r:id="rId59"/>
    <p:sldId id="725" r:id="rId60"/>
    <p:sldId id="726" r:id="rId61"/>
    <p:sldId id="1070" r:id="rId62"/>
    <p:sldId id="729" r:id="rId63"/>
    <p:sldId id="730" r:id="rId64"/>
    <p:sldId id="731" r:id="rId65"/>
    <p:sldId id="732" r:id="rId66"/>
    <p:sldId id="733" r:id="rId67"/>
    <p:sldId id="734" r:id="rId68"/>
    <p:sldId id="736" r:id="rId69"/>
    <p:sldId id="1077" r:id="rId70"/>
    <p:sldId id="738" r:id="rId71"/>
    <p:sldId id="740" r:id="rId72"/>
    <p:sldId id="741" r:id="rId73"/>
    <p:sldId id="742" r:id="rId74"/>
    <p:sldId id="752" r:id="rId75"/>
    <p:sldId id="753" r:id="rId76"/>
    <p:sldId id="747" r:id="rId77"/>
    <p:sldId id="755" r:id="rId78"/>
    <p:sldId id="756" r:id="rId79"/>
    <p:sldId id="714" r:id="rId80"/>
    <p:sldId id="757" r:id="rId81"/>
    <p:sldId id="759" r:id="rId82"/>
    <p:sldId id="761" r:id="rId83"/>
    <p:sldId id="763" r:id="rId84"/>
    <p:sldId id="764" r:id="rId85"/>
    <p:sldId id="765" r:id="rId86"/>
    <p:sldId id="766" r:id="rId87"/>
    <p:sldId id="1076" r:id="rId88"/>
    <p:sldId id="1071" r:id="rId89"/>
    <p:sldId id="654" r:id="rId90"/>
    <p:sldId id="1083" r:id="rId91"/>
    <p:sldId id="1084" r:id="rId92"/>
    <p:sldId id="1085" r:id="rId93"/>
    <p:sldId id="1086" r:id="rId94"/>
    <p:sldId id="1089" r:id="rId95"/>
    <p:sldId id="1090" r:id="rId96"/>
    <p:sldId id="1091" r:id="rId97"/>
    <p:sldId id="1092" r:id="rId98"/>
    <p:sldId id="911" r:id="rId99"/>
    <p:sldId id="913" r:id="rId100"/>
    <p:sldId id="787" r:id="rId101"/>
    <p:sldId id="788" r:id="rId102"/>
    <p:sldId id="1093" r:id="rId103"/>
    <p:sldId id="789" r:id="rId104"/>
    <p:sldId id="790" r:id="rId105"/>
    <p:sldId id="791" r:id="rId106"/>
    <p:sldId id="793" r:id="rId107"/>
    <p:sldId id="794" r:id="rId108"/>
    <p:sldId id="795" r:id="rId109"/>
    <p:sldId id="797" r:id="rId110"/>
    <p:sldId id="1087" r:id="rId111"/>
    <p:sldId id="1088" r:id="rId112"/>
    <p:sldId id="799" r:id="rId113"/>
    <p:sldId id="800" r:id="rId114"/>
    <p:sldId id="801" r:id="rId115"/>
    <p:sldId id="803" r:id="rId116"/>
    <p:sldId id="804" r:id="rId117"/>
    <p:sldId id="806" r:id="rId118"/>
    <p:sldId id="805" r:id="rId119"/>
    <p:sldId id="807" r:id="rId120"/>
    <p:sldId id="808" r:id="rId121"/>
    <p:sldId id="809" r:id="rId122"/>
    <p:sldId id="811" r:id="rId123"/>
    <p:sldId id="813" r:id="rId124"/>
    <p:sldId id="1072" r:id="rId125"/>
    <p:sldId id="815" r:id="rId126"/>
    <p:sldId id="816" r:id="rId127"/>
    <p:sldId id="818" r:id="rId128"/>
    <p:sldId id="817" r:id="rId129"/>
    <p:sldId id="1073" r:id="rId130"/>
    <p:sldId id="909" r:id="rId131"/>
    <p:sldId id="1075" r:id="rId132"/>
    <p:sldId id="820" r:id="rId133"/>
    <p:sldId id="821" r:id="rId134"/>
    <p:sldId id="822" r:id="rId135"/>
    <p:sldId id="823" r:id="rId136"/>
    <p:sldId id="827" r:id="rId137"/>
    <p:sldId id="828" r:id="rId138"/>
    <p:sldId id="832" r:id="rId139"/>
    <p:sldId id="833" r:id="rId140"/>
    <p:sldId id="835" r:id="rId141"/>
    <p:sldId id="836" r:id="rId142"/>
    <p:sldId id="1074" r:id="rId143"/>
    <p:sldId id="837" r:id="rId144"/>
    <p:sldId id="838" r:id="rId145"/>
    <p:sldId id="839" r:id="rId146"/>
    <p:sldId id="898" r:id="rId147"/>
    <p:sldId id="901" r:id="rId148"/>
    <p:sldId id="899" r:id="rId149"/>
    <p:sldId id="841" r:id="rId150"/>
    <p:sldId id="546" r:id="rId151"/>
  </p:sldIdLst>
  <p:sldSz cx="12192000" cy="6858000"/>
  <p:notesSz cx="6858000" cy="9144000"/>
  <p:custDataLst>
    <p:tags r:id="rId156"/>
  </p:custDataLst>
  <p:defaultTextStyle>
    <a:defPPr>
      <a:defRPr lang="zh-CN"/>
    </a:defPPr>
    <a:lvl1pPr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5" userDrawn="1">
          <p15:clr>
            <a:srgbClr val="A4A3A4"/>
          </p15:clr>
        </p15:guide>
        <p15:guide id="2" pos="38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66"/>
    <a:srgbClr val="EAFFD5"/>
    <a:srgbClr val="DDFFBB"/>
    <a:srgbClr val="FFFF00"/>
    <a:srgbClr val="FF71B8"/>
    <a:srgbClr val="FFFFCF"/>
    <a:srgbClr val="FF87C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0" autoAdjust="0"/>
    <p:restoredTop sz="86410" autoAdjust="0"/>
  </p:normalViewPr>
  <p:slideViewPr>
    <p:cSldViewPr showGuides="1">
      <p:cViewPr varScale="1">
        <p:scale>
          <a:sx n="86" d="100"/>
          <a:sy n="86" d="100"/>
        </p:scale>
        <p:origin x="68" y="340"/>
      </p:cViewPr>
      <p:guideLst>
        <p:guide orient="horz" pos="2145"/>
        <p:guide pos="3862"/>
      </p:guideLst>
    </p:cSldViewPr>
  </p:slideViewPr>
  <p:outlineViewPr>
    <p:cViewPr>
      <p:scale>
        <a:sx n="33" d="100"/>
        <a:sy n="33" d="100"/>
      </p:scale>
      <p:origin x="0" y="-6684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266" y="-102"/>
      </p:cViewPr>
      <p:guideLst>
        <p:guide orient="horz" pos="2860"/>
        <p:guide pos="2172"/>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6" Type="http://schemas.openxmlformats.org/officeDocument/2006/relationships/tags" Target="tags/tag6.xml"/><Relationship Id="rId155" Type="http://schemas.openxmlformats.org/officeDocument/2006/relationships/tableStyles" Target="tableStyles.xml"/><Relationship Id="rId154" Type="http://schemas.openxmlformats.org/officeDocument/2006/relationships/viewProps" Target="viewProps.xml"/><Relationship Id="rId153" Type="http://schemas.openxmlformats.org/officeDocument/2006/relationships/presProps" Target="presProps.xml"/><Relationship Id="rId152" Type="http://schemas.openxmlformats.org/officeDocument/2006/relationships/handoutMaster" Target="handoutMasters/handoutMaster1.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kumimoji="1" sz="1200" b="0">
                <a:latin typeface="Times New Roman" panose="02020603050405020304" pitchFamily="18" charset="0"/>
              </a:defRPr>
            </a:lvl1pPr>
          </a:lstStyle>
          <a:p>
            <a:pPr>
              <a:defRPr/>
            </a:pPr>
            <a:endParaRPr lang="en-US" altLang="zh-CN"/>
          </a:p>
        </p:txBody>
      </p:sp>
      <p:sp>
        <p:nvSpPr>
          <p:cNvPr id="16387"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b="0">
                <a:latin typeface="Times New Roman" panose="02020603050405020304" pitchFamily="18" charset="0"/>
              </a:defRPr>
            </a:lvl1pPr>
          </a:lstStyle>
          <a:p>
            <a:pPr>
              <a:defRPr/>
            </a:pPr>
            <a:endParaRPr lang="en-US" altLang="zh-CN"/>
          </a:p>
        </p:txBody>
      </p:sp>
      <p:sp>
        <p:nvSpPr>
          <p:cNvPr id="16388"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kumimoji="1" sz="1200" b="0">
                <a:latin typeface="Times New Roman" panose="02020603050405020304" pitchFamily="18" charset="0"/>
              </a:defRPr>
            </a:lvl1pPr>
          </a:lstStyle>
          <a:p>
            <a:pPr>
              <a:defRPr/>
            </a:pPr>
            <a:endParaRPr lang="en-US" altLang="zh-CN"/>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kumimoji="1" sz="1200" b="0" smtClean="0">
                <a:latin typeface="Times New Roman" panose="02020603050405020304" pitchFamily="18" charset="0"/>
              </a:defRPr>
            </a:lvl1pPr>
          </a:lstStyle>
          <a:p>
            <a:pPr>
              <a:defRPr/>
            </a:pPr>
            <a:fld id="{AB193584-2FDD-4CBD-A0C0-0975CE49C563}"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kumimoji="1" sz="1200" b="0">
                <a:latin typeface="Times New Roman" panose="02020603050405020304" pitchFamily="18" charset="0"/>
              </a:defRPr>
            </a:lvl1pPr>
          </a:lstStyle>
          <a:p>
            <a:pPr>
              <a:defRPr/>
            </a:pPr>
            <a:endParaRPr lang="en-US" altLang="zh-CN"/>
          </a:p>
        </p:txBody>
      </p:sp>
      <p:sp>
        <p:nvSpPr>
          <p:cNvPr id="23555"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b="0">
                <a:latin typeface="Times New Roman" panose="02020603050405020304" pitchFamily="18" charset="0"/>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23558"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kumimoji="1" sz="1200" b="0">
                <a:latin typeface="Times New Roman" panose="02020603050405020304" pitchFamily="18" charset="0"/>
              </a:defRPr>
            </a:lvl1pPr>
          </a:lstStyle>
          <a:p>
            <a:pPr>
              <a:defRPr/>
            </a:pPr>
            <a:endParaRPr lang="en-US" altLang="zh-CN"/>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kumimoji="1" sz="1200" b="0" smtClean="0">
                <a:latin typeface="Times New Roman" panose="02020603050405020304" pitchFamily="18" charset="0"/>
              </a:defRPr>
            </a:lvl1pPr>
          </a:lstStyle>
          <a:p>
            <a:pPr>
              <a:defRPr/>
            </a:pPr>
            <a:fld id="{BCAB7FAB-46CB-4654-9E98-24AE36CAE4D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025239C-1A5F-4B29-A9E7-53E75F0E7C7B}" type="slidenum">
              <a:rPr lang="en-US" altLang="zh-CN"/>
            </a:fld>
            <a:endParaRPr lang="en-US" altLang="zh-CN"/>
          </a:p>
        </p:txBody>
      </p:sp>
      <p:sp>
        <p:nvSpPr>
          <p:cNvPr id="191491" name="Rectangle 2"/>
          <p:cNvSpPr>
            <a:spLocks noGrp="1" noRot="1" noChangeAspect="1" noChangeArrowheads="1" noTextEdit="1"/>
          </p:cNvSpPr>
          <p:nvPr>
            <p:ph type="sldImg"/>
          </p:nvPr>
        </p:nvSpPr>
        <p:spPr/>
      </p:sp>
      <p:sp>
        <p:nvSpPr>
          <p:cNvPr id="19149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en-US" altLang="zh-CN"/>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6ECAD6C-60AC-4A02-9A76-DA3BC3E38C44}" type="slidenum">
              <a:rPr lang="en-US" altLang="zh-CN"/>
            </a:fld>
            <a:endParaRPr lang="en-US" altLang="zh-CN"/>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5041A2D-9A89-48F6-8286-90B4A66A7A28}" type="slidenum">
              <a:rPr lang="en-US" altLang="zh-CN"/>
            </a:fld>
            <a:endParaRPr lang="en-US" altLang="zh-CN"/>
          </a:p>
        </p:txBody>
      </p:sp>
      <p:sp>
        <p:nvSpPr>
          <p:cNvPr id="198659" name="Rectangle 2"/>
          <p:cNvSpPr>
            <a:spLocks noGrp="1" noRot="1" noChangeAspect="1" noChangeArrowheads="1" noTextEdit="1"/>
          </p:cNvSpPr>
          <p:nvPr>
            <p:ph type="sldImg"/>
          </p:nvPr>
        </p:nvSpPr>
        <p:spPr/>
      </p:sp>
      <p:sp>
        <p:nvSpPr>
          <p:cNvPr id="19866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50000"/>
              </a:spcBef>
            </a:pPr>
            <a:endParaRPr lang="zh-CN" altLang="zh-CN" sz="1600">
              <a:solidFill>
                <a:srgbClr val="000000"/>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高速设备有磁带机、磁盘机、光盘机等</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数据包含</a:t>
            </a:r>
            <a:r>
              <a:rPr lang="en-US" altLang="zh-CN"/>
              <a:t>RGB</a:t>
            </a:r>
            <a:r>
              <a:rPr lang="zh-CN" altLang="en-US"/>
              <a:t>数据组成不同颜色，先水平扫描再垂直扫描</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隔离球使得两个导电层（</a:t>
            </a:r>
            <a:r>
              <a:rPr lang="en-US" altLang="zh-CN"/>
              <a:t>X</a:t>
            </a:r>
            <a:r>
              <a:rPr lang="zh-CN" altLang="en-US"/>
              <a:t>层和</a:t>
            </a:r>
            <a:r>
              <a:rPr lang="en-US" altLang="zh-CN"/>
              <a:t>Y</a:t>
            </a:r>
            <a:r>
              <a:rPr lang="zh-CN" altLang="en-US"/>
              <a:t>层）各自绝缘，按下后相互接触产生电势差</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D+D-</a:t>
            </a:r>
            <a:r>
              <a:rPr lang="zh-CN" altLang="en-US"/>
              <a:t>分别是正负数据线，送高电平信号则</a:t>
            </a:r>
            <a:r>
              <a:rPr lang="en-US" altLang="zh-CN"/>
              <a:t>D+</a:t>
            </a:r>
            <a:r>
              <a:rPr lang="zh-CN" altLang="en-US"/>
              <a:t>传送高</a:t>
            </a:r>
            <a:r>
              <a:rPr lang="en-US" altLang="zh-CN"/>
              <a:t>D-</a:t>
            </a:r>
            <a:r>
              <a:rPr lang="zh-CN" altLang="en-US"/>
              <a:t>传送低，送低电平则</a:t>
            </a:r>
            <a:r>
              <a:rPr lang="en-US" altLang="zh-CN"/>
              <a:t>D+</a:t>
            </a:r>
            <a:r>
              <a:rPr lang="zh-CN" altLang="en-US"/>
              <a:t>传送低</a:t>
            </a:r>
            <a:r>
              <a:rPr lang="en-US" altLang="zh-CN"/>
              <a:t>D-</a:t>
            </a:r>
            <a:r>
              <a:rPr lang="zh-CN" altLang="en-US"/>
              <a:t>传送高</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令牌环：令牌被标记为忙，发送数据帧，帧在环上传递，与目的地址一致则放入缓冲区，否则直接转发，最后回到发送者处，被标记为空闲</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5827AE46-D531-45FA-81FF-93BB19D2391E}" type="slidenum">
              <a:rPr lang="en-US" altLang="zh-CN"/>
            </a:fld>
            <a:endParaRPr lang="en-US" altLang="zh-CN"/>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0" y="19050"/>
            <a:ext cx="10972800" cy="574675"/>
          </a:xfrm>
        </p:spPr>
        <p:txBody>
          <a:bodyPr/>
          <a:lstStyle>
            <a:lvl1pPr>
              <a:defRPr u="none"/>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1" y="6318250"/>
            <a:ext cx="1200151" cy="457200"/>
          </a:xfrm>
        </p:spPr>
        <p:txBody>
          <a:bodyPr/>
          <a:lstStyle>
            <a:lvl1pPr>
              <a:defRPr smtClean="0"/>
            </a:lvl1pPr>
          </a:lstStyle>
          <a:p>
            <a:pPr>
              <a:defRPr/>
            </a:pPr>
            <a:fld id="{33B16667-07A6-4D3D-B879-42669E283288}" type="slidenum">
              <a:rPr lang="zh-CN" altLang="en-US"/>
            </a:fld>
            <a:endParaRPr lang="zh-CN" altLang="en-US"/>
          </a:p>
        </p:txBody>
      </p:sp>
    </p:spTree>
  </p:cSld>
  <p:clrMapOvr>
    <a:masterClrMapping/>
  </p:clrMapOvr>
  <p:transition>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766764"/>
            <a:ext cx="2745317" cy="5387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766764"/>
            <a:ext cx="8039100" cy="53879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1" y="6308725"/>
            <a:ext cx="1200151" cy="457200"/>
          </a:xfrm>
        </p:spPr>
        <p:txBody>
          <a:bodyPr/>
          <a:lstStyle>
            <a:lvl1pPr>
              <a:defRPr smtClean="0"/>
            </a:lvl1pPr>
          </a:lstStyle>
          <a:p>
            <a:pPr>
              <a:defRPr/>
            </a:pPr>
            <a:fld id="{7443D18E-5CE5-4A88-9953-173AB52A7EDB}" type="slidenum">
              <a:rPr lang="zh-CN" altLang="en-US"/>
            </a:fld>
            <a:endParaRPr lang="zh-CN" altLang="en-US"/>
          </a:p>
        </p:txBody>
      </p:sp>
    </p:spTree>
  </p:cSld>
  <p:clrMapOvr>
    <a:masterClrMapping/>
  </p:clrMapOvr>
  <p:transition>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88" y="19050"/>
            <a:ext cx="10972800" cy="574675"/>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24417" y="980729"/>
            <a:ext cx="5384800" cy="517401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内容占位符 3"/>
          <p:cNvSpPr>
            <a:spLocks noGrp="1"/>
          </p:cNvSpPr>
          <p:nvPr>
            <p:ph sz="half" idx="2"/>
          </p:nvPr>
        </p:nvSpPr>
        <p:spPr>
          <a:xfrm>
            <a:off x="6212417" y="980729"/>
            <a:ext cx="5384800" cy="517401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6" name="Rectangle 6"/>
          <p:cNvSpPr>
            <a:spLocks noGrp="1" noChangeArrowheads="1"/>
          </p:cNvSpPr>
          <p:nvPr>
            <p:ph type="sldNum" sz="quarter" idx="10"/>
          </p:nvPr>
        </p:nvSpPr>
        <p:spPr>
          <a:xfrm>
            <a:off x="23284" y="6313488"/>
            <a:ext cx="1464733" cy="457200"/>
          </a:xfrm>
        </p:spPr>
        <p:txBody>
          <a:bodyPr/>
          <a:lstStyle>
            <a:lvl1pPr>
              <a:defRPr smtClean="0"/>
            </a:lvl1pPr>
          </a:lstStyle>
          <a:p>
            <a:pPr>
              <a:defRPr/>
            </a:pPr>
            <a:fld id="{38B441FC-935E-4920-9B2B-33CA33ED9BC1}" type="slidenum">
              <a:rPr lang="zh-CN" altLang="en-US"/>
            </a:fld>
            <a:endParaRPr lang="zh-CN" altLang="en-US"/>
          </a:p>
        </p:txBody>
      </p:sp>
    </p:spTree>
  </p:cSld>
  <p:clrMapOvr>
    <a:masterClrMapping/>
  </p:clrMapOvr>
  <p:transition>
    <p:blind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1" y="766764"/>
            <a:ext cx="10987617" cy="53879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6"/>
          <p:cNvSpPr>
            <a:spLocks noGrp="1" noChangeArrowheads="1"/>
          </p:cNvSpPr>
          <p:nvPr>
            <p:ph type="sldNum" sz="quarter" idx="10"/>
          </p:nvPr>
        </p:nvSpPr>
        <p:spPr>
          <a:xfrm>
            <a:off x="0" y="6308725"/>
            <a:ext cx="1295400" cy="457200"/>
          </a:xfrm>
        </p:spPr>
        <p:txBody>
          <a:bodyPr/>
          <a:lstStyle>
            <a:lvl1pPr>
              <a:defRPr smtClean="0"/>
            </a:lvl1pPr>
          </a:lstStyle>
          <a:p>
            <a:pPr>
              <a:defRPr/>
            </a:pPr>
            <a:fld id="{2A0106A0-98A7-46E4-B0A9-CD2BEDEFEDA2}" type="slidenum">
              <a:rPr lang="zh-CN" altLang="en-US"/>
            </a:fld>
            <a:endParaRPr lang="zh-CN" altLang="en-US"/>
          </a:p>
        </p:txBody>
      </p:sp>
    </p:spTree>
  </p:cSld>
  <p:clrMapOvr>
    <a:masterClrMapping/>
  </p:clrMapOvr>
  <p:transition>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0972800" cy="574675"/>
          </a:xfrm>
        </p:spPr>
        <p:txBody>
          <a:bodyPr/>
          <a:lstStyle/>
          <a:p>
            <a:r>
              <a:rPr lang="zh-CN" altLang="en-US"/>
              <a:t>单击此处编辑母版标题样式</a:t>
            </a:r>
            <a:endParaRPr lang="zh-CN" altLang="en-US" dirty="0"/>
          </a:p>
        </p:txBody>
      </p:sp>
      <p:sp>
        <p:nvSpPr>
          <p:cNvPr id="3" name="表格占位符 2"/>
          <p:cNvSpPr>
            <a:spLocks noGrp="1"/>
          </p:cNvSpPr>
          <p:nvPr>
            <p:ph type="tbl" idx="1" hasCustomPrompt="1"/>
          </p:nvPr>
        </p:nvSpPr>
        <p:spPr>
          <a:xfrm>
            <a:off x="624417" y="764705"/>
            <a:ext cx="10972800" cy="5390034"/>
          </a:xfrm>
        </p:spPr>
        <p:txBody>
          <a:bodyPr/>
          <a:lstStyle/>
          <a:p>
            <a:pPr lvl="0"/>
            <a:r>
              <a:rPr lang="zh-CN" altLang="en-US" noProof="0"/>
              <a:t>单击图标添加表格</a:t>
            </a:r>
            <a:endParaRPr lang="zh-CN" altLang="en-US" noProof="0"/>
          </a:p>
        </p:txBody>
      </p:sp>
      <p:sp>
        <p:nvSpPr>
          <p:cNvPr id="5" name="Rectangle 6"/>
          <p:cNvSpPr>
            <a:spLocks noGrp="1" noChangeArrowheads="1"/>
          </p:cNvSpPr>
          <p:nvPr>
            <p:ph type="sldNum" sz="quarter" idx="10"/>
          </p:nvPr>
        </p:nvSpPr>
        <p:spPr>
          <a:xfrm>
            <a:off x="0" y="6237288"/>
            <a:ext cx="1295400" cy="457200"/>
          </a:xfrm>
        </p:spPr>
        <p:txBody>
          <a:bodyPr/>
          <a:lstStyle>
            <a:lvl1pPr>
              <a:defRPr smtClean="0"/>
            </a:lvl1pPr>
          </a:lstStyle>
          <a:p>
            <a:pPr>
              <a:defRPr/>
            </a:pPr>
            <a:fld id="{FBEDF799-E28C-440B-A57C-CCD83EA31B09}" type="slidenum">
              <a:rPr lang="zh-CN" altLang="en-US"/>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0" y="6354763"/>
            <a:ext cx="1390651" cy="457200"/>
          </a:xfrm>
        </p:spPr>
        <p:txBody>
          <a:bodyPr/>
          <a:lstStyle>
            <a:lvl1pPr>
              <a:defRPr smtClean="0"/>
            </a:lvl1pPr>
          </a:lstStyle>
          <a:p>
            <a:pPr>
              <a:defRPr/>
            </a:pPr>
            <a:fld id="{0C6E5267-77DD-497A-88D7-2911A62983B6}" type="slidenum">
              <a:rPr lang="zh-CN" altLang="en-US"/>
            </a:fld>
            <a:endParaRPr lang="zh-CN" altLang="en-US"/>
          </a:p>
        </p:txBody>
      </p:sp>
    </p:spTree>
  </p:cSld>
  <p:clrMapOvr>
    <a:masterClrMapping/>
  </p:clrMapOvr>
  <p:transition>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a:xfrm>
            <a:off x="61385" y="6273800"/>
            <a:ext cx="1426633" cy="457200"/>
          </a:xfrm>
        </p:spPr>
        <p:txBody>
          <a:bodyPr/>
          <a:lstStyle>
            <a:lvl1pPr>
              <a:defRPr smtClean="0"/>
            </a:lvl1pPr>
          </a:lstStyle>
          <a:p>
            <a:pPr>
              <a:defRPr/>
            </a:pPr>
            <a:fld id="{C26E1E7C-3BAF-499E-9EC4-4C989CC6F510}" type="slidenum">
              <a:rPr lang="zh-CN" altLang="en-US"/>
            </a:fld>
            <a:endParaRPr lang="zh-CN" altLang="en-US"/>
          </a:p>
        </p:txBody>
      </p:sp>
    </p:spTree>
  </p:cSld>
  <p:clrMapOvr>
    <a:masterClrMapping/>
  </p:clrMapOvr>
  <p:transition>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4417" y="830507"/>
            <a:ext cx="5384800" cy="53242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内容占位符 3"/>
          <p:cNvSpPr>
            <a:spLocks noGrp="1"/>
          </p:cNvSpPr>
          <p:nvPr>
            <p:ph sz="half" idx="2"/>
          </p:nvPr>
        </p:nvSpPr>
        <p:spPr>
          <a:xfrm>
            <a:off x="6212417" y="830506"/>
            <a:ext cx="5384800" cy="5324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Rectangle 6"/>
          <p:cNvSpPr>
            <a:spLocks noGrp="1" noChangeArrowheads="1"/>
          </p:cNvSpPr>
          <p:nvPr>
            <p:ph type="sldNum" sz="quarter" idx="10"/>
          </p:nvPr>
        </p:nvSpPr>
        <p:spPr>
          <a:xfrm>
            <a:off x="46568" y="6343650"/>
            <a:ext cx="1056217" cy="457200"/>
          </a:xfrm>
        </p:spPr>
        <p:txBody>
          <a:bodyPr/>
          <a:lstStyle>
            <a:lvl1pPr>
              <a:defRPr smtClean="0"/>
            </a:lvl1pPr>
          </a:lstStyle>
          <a:p>
            <a:pPr>
              <a:defRPr/>
            </a:pPr>
            <a:fld id="{62004754-E1FB-487E-AFEC-B0A02DC4DB87}" type="slidenum">
              <a:rPr lang="zh-CN" altLang="en-US"/>
            </a:fld>
            <a:endParaRPr lang="zh-CN" altLang="en-US"/>
          </a:p>
        </p:txBody>
      </p:sp>
    </p:spTree>
  </p:cSld>
  <p:clrMapOvr>
    <a:masterClrMapping/>
  </p:clrMapOvr>
  <p:transition>
    <p:blind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0" y="46037"/>
            <a:ext cx="10972800" cy="574652"/>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8" name="Rectangle 6"/>
          <p:cNvSpPr>
            <a:spLocks noGrp="1" noChangeArrowheads="1"/>
          </p:cNvSpPr>
          <p:nvPr>
            <p:ph type="sldNum" sz="quarter" idx="10"/>
          </p:nvPr>
        </p:nvSpPr>
        <p:spPr>
          <a:xfrm>
            <a:off x="1" y="6308725"/>
            <a:ext cx="960967" cy="457200"/>
          </a:xfrm>
        </p:spPr>
        <p:txBody>
          <a:bodyPr/>
          <a:lstStyle>
            <a:lvl1pPr>
              <a:defRPr smtClean="0"/>
            </a:lvl1pPr>
          </a:lstStyle>
          <a:p>
            <a:pPr>
              <a:defRPr/>
            </a:pPr>
            <a:fld id="{A915759F-17EE-440A-9B7B-30700CBF0BD2}" type="slidenum">
              <a:rPr lang="zh-CN" altLang="en-US"/>
            </a:fld>
            <a:endParaRPr lang="zh-CN" altLang="en-US"/>
          </a:p>
        </p:txBody>
      </p:sp>
    </p:spTree>
  </p:cSld>
  <p:clrMapOvr>
    <a:masterClrMapping/>
  </p:clrMapOvr>
  <p:transition>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4" name="Rectangle 6"/>
          <p:cNvSpPr>
            <a:spLocks noGrp="1" noChangeArrowheads="1"/>
          </p:cNvSpPr>
          <p:nvPr>
            <p:ph type="sldNum" sz="quarter" idx="10"/>
          </p:nvPr>
        </p:nvSpPr>
        <p:spPr>
          <a:xfrm>
            <a:off x="46567" y="6237288"/>
            <a:ext cx="960967" cy="457200"/>
          </a:xfrm>
        </p:spPr>
        <p:txBody>
          <a:bodyPr/>
          <a:lstStyle>
            <a:lvl1pPr>
              <a:defRPr smtClean="0"/>
            </a:lvl1pPr>
          </a:lstStyle>
          <a:p>
            <a:pPr>
              <a:defRPr/>
            </a:pPr>
            <a:fld id="{88D6A87F-634E-4A92-A343-2428CC01CE16}" type="slidenum">
              <a:rPr lang="zh-CN" altLang="en-US"/>
            </a:fld>
            <a:endParaRPr lang="zh-CN" altLang="en-US"/>
          </a:p>
        </p:txBody>
      </p:sp>
    </p:spTree>
  </p:cSld>
  <p:clrMapOvr>
    <a:masterClrMapping/>
  </p:clrMapOvr>
  <p:transition>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xfrm>
            <a:off x="0" y="6237288"/>
            <a:ext cx="1390651" cy="457200"/>
          </a:xfrm>
        </p:spPr>
        <p:txBody>
          <a:bodyPr/>
          <a:lstStyle>
            <a:lvl1pPr>
              <a:defRPr smtClean="0"/>
            </a:lvl1pPr>
          </a:lstStyle>
          <a:p>
            <a:pPr>
              <a:defRPr/>
            </a:pPr>
            <a:fld id="{7E699A57-BA50-4ED7-8585-C9968A84E155}" type="slidenum">
              <a:rPr lang="zh-CN" altLang="en-US"/>
            </a:fld>
            <a:endParaRPr lang="zh-CN" altLang="en-US"/>
          </a:p>
        </p:txBody>
      </p:sp>
    </p:spTree>
  </p:cSld>
  <p:clrMapOvr>
    <a:masterClrMapping/>
  </p:clrMapOvr>
  <p:transition>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99" y="731837"/>
            <a:ext cx="4011084" cy="1162050"/>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645619" y="620689"/>
            <a:ext cx="6815667"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文本占位符 3"/>
          <p:cNvSpPr>
            <a:spLocks noGrp="1"/>
          </p:cNvSpPr>
          <p:nvPr>
            <p:ph type="body" sz="half" idx="2"/>
          </p:nvPr>
        </p:nvSpPr>
        <p:spPr>
          <a:xfrm>
            <a:off x="609601" y="1916833"/>
            <a:ext cx="4011084" cy="42093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Rectangle 6"/>
          <p:cNvSpPr>
            <a:spLocks noGrp="1" noChangeArrowheads="1"/>
          </p:cNvSpPr>
          <p:nvPr>
            <p:ph type="sldNum" sz="quarter" idx="10"/>
          </p:nvPr>
        </p:nvSpPr>
        <p:spPr>
          <a:xfrm>
            <a:off x="0" y="6308725"/>
            <a:ext cx="1678517" cy="457200"/>
          </a:xfrm>
        </p:spPr>
        <p:txBody>
          <a:bodyPr/>
          <a:lstStyle>
            <a:lvl1pPr>
              <a:defRPr smtClean="0"/>
            </a:lvl1pPr>
          </a:lstStyle>
          <a:p>
            <a:pPr>
              <a:defRPr/>
            </a:pPr>
            <a:fld id="{78A214B3-AF3D-44B6-97CD-061444084D73}" type="slidenum">
              <a:rPr lang="zh-CN" altLang="en-US"/>
            </a:fld>
            <a:endParaRPr lang="zh-CN" altLang="en-US"/>
          </a:p>
        </p:txBody>
      </p:sp>
    </p:spTree>
  </p:cSld>
  <p:clrMapOvr>
    <a:masterClrMapping/>
  </p:clrMapOvr>
  <p:transition>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Rectangle 6"/>
          <p:cNvSpPr>
            <a:spLocks noGrp="1" noChangeArrowheads="1"/>
          </p:cNvSpPr>
          <p:nvPr>
            <p:ph type="sldNum" sz="quarter" idx="10"/>
          </p:nvPr>
        </p:nvSpPr>
        <p:spPr>
          <a:xfrm>
            <a:off x="0" y="6262688"/>
            <a:ext cx="1295400" cy="457200"/>
          </a:xfrm>
        </p:spPr>
        <p:txBody>
          <a:bodyPr/>
          <a:lstStyle>
            <a:lvl1pPr>
              <a:defRPr smtClean="0"/>
            </a:lvl1pPr>
          </a:lstStyle>
          <a:p>
            <a:pPr>
              <a:defRPr/>
            </a:pPr>
            <a:fld id="{56AF2DB0-4ECA-4EAE-9964-29CE41FEA744}" type="slidenum">
              <a:rPr lang="zh-CN" altLang="en-US"/>
            </a:fld>
            <a:endParaRPr lang="zh-CN" altLang="en-US"/>
          </a:p>
        </p:txBody>
      </p:sp>
    </p:spTree>
  </p:cSld>
  <p:clrMapOvr>
    <a:masterClrMapping/>
  </p:clrMapOvr>
  <p:transition>
    <p:blinds/>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2.jpeg"/><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6567" y="28576"/>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4"/>
          <p:cNvSpPr>
            <a:spLocks noGrp="1" noChangeArrowheads="1"/>
          </p:cNvSpPr>
          <p:nvPr>
            <p:ph type="body" idx="1"/>
          </p:nvPr>
        </p:nvSpPr>
        <p:spPr bwMode="auto">
          <a:xfrm>
            <a:off x="431801" y="696913"/>
            <a:ext cx="11233151" cy="521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grpSp>
        <p:nvGrpSpPr>
          <p:cNvPr id="1028" name="Group 21"/>
          <p:cNvGrpSpPr/>
          <p:nvPr/>
        </p:nvGrpSpPr>
        <p:grpSpPr bwMode="auto">
          <a:xfrm>
            <a:off x="0" y="6218238"/>
            <a:ext cx="12192000" cy="19050"/>
            <a:chOff x="0" y="3917"/>
            <a:chExt cx="5760" cy="12"/>
          </a:xfrm>
        </p:grpSpPr>
        <p:sp>
          <p:nvSpPr>
            <p:cNvPr id="1031" name="Freeform 17"/>
            <p:cNvSpPr/>
            <p:nvPr/>
          </p:nvSpPr>
          <p:spPr bwMode="ltGray">
            <a:xfrm>
              <a:off x="767" y="3917"/>
              <a:ext cx="252" cy="12"/>
            </a:xfrm>
            <a:custGeom>
              <a:avLst/>
              <a:gdLst>
                <a:gd name="T0" fmla="*/ 282 w 251"/>
                <a:gd name="T1" fmla="*/ 0 h 12"/>
                <a:gd name="T2" fmla="*/ 0 w 251"/>
                <a:gd name="T3" fmla="*/ 0 h 12"/>
                <a:gd name="T4" fmla="*/ 0 w 251"/>
                <a:gd name="T5" fmla="*/ 12 h 12"/>
                <a:gd name="T6" fmla="*/ 282 w 251"/>
                <a:gd name="T7" fmla="*/ 12 h 12"/>
                <a:gd name="T8" fmla="*/ 282 w 251"/>
                <a:gd name="T9" fmla="*/ 0 h 12"/>
                <a:gd name="T10" fmla="*/ 282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32" name="Freeform 18"/>
            <p:cNvSpPr/>
            <p:nvPr/>
          </p:nvSpPr>
          <p:spPr bwMode="ltGray">
            <a:xfrm>
              <a:off x="0" y="3917"/>
              <a:ext cx="351" cy="12"/>
            </a:xfrm>
            <a:custGeom>
              <a:avLst/>
              <a:gdLst>
                <a:gd name="T0" fmla="*/ 0 w 251"/>
                <a:gd name="T1" fmla="*/ 0 h 12"/>
                <a:gd name="T2" fmla="*/ 0 w 251"/>
                <a:gd name="T3" fmla="*/ 12 h 12"/>
                <a:gd name="T4" fmla="*/ 8218802 w 251"/>
                <a:gd name="T5" fmla="*/ 12 h 12"/>
                <a:gd name="T6" fmla="*/ 8218802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033" name="Freeform 19"/>
            <p:cNvSpPr/>
            <p:nvPr/>
          </p:nvSpPr>
          <p:spPr bwMode="ltGray">
            <a:xfrm>
              <a:off x="1021" y="3917"/>
              <a:ext cx="4739" cy="12"/>
            </a:xfrm>
            <a:custGeom>
              <a:avLst/>
              <a:gdLst>
                <a:gd name="T0" fmla="*/ 5209 w 4724"/>
                <a:gd name="T1" fmla="*/ 0 h 12"/>
                <a:gd name="T2" fmla="*/ 0 w 4724"/>
                <a:gd name="T3" fmla="*/ 0 h 12"/>
                <a:gd name="T4" fmla="*/ 0 w 4724"/>
                <a:gd name="T5" fmla="*/ 12 h 12"/>
                <a:gd name="T6" fmla="*/ 5209 w 4724"/>
                <a:gd name="T7" fmla="*/ 12 h 12"/>
                <a:gd name="T8" fmla="*/ 5209 w 4724"/>
                <a:gd name="T9" fmla="*/ 0 h 12"/>
                <a:gd name="T10" fmla="*/ 5209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p>
          </p:txBody>
        </p:sp>
        <p:sp>
          <p:nvSpPr>
            <p:cNvPr id="151572" name="Freeform 20"/>
            <p:cNvSpPr/>
            <p:nvPr/>
          </p:nvSpPr>
          <p:spPr bwMode="ltGray">
            <a:xfrm>
              <a:off x="350" y="3917"/>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p:spPr>
          <p:txBody>
            <a:bodyPr/>
            <a:lstStyle/>
            <a:p>
              <a:pPr eaLnBrk="1" hangingPunct="1">
                <a:defRPr/>
              </a:pPr>
              <a:endParaRPr lang="zh-CN" altLang="en-US" sz="2400">
                <a:ea typeface="黑体" panose="02010609060101010101" pitchFamily="2" charset="-122"/>
              </a:endParaRPr>
            </a:p>
          </p:txBody>
        </p:sp>
      </p:grpSp>
      <p:pic>
        <p:nvPicPr>
          <p:cNvPr id="1029" name="图片 1"/>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352584" y="1"/>
            <a:ext cx="7928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Grp="1" noChangeArrowheads="1"/>
          </p:cNvSpPr>
          <p:nvPr>
            <p:ph type="sldNum" sz="quarter" idx="4"/>
          </p:nvPr>
        </p:nvSpPr>
        <p:spPr bwMode="auto">
          <a:xfrm>
            <a:off x="4078818" y="6381750"/>
            <a:ext cx="3600449" cy="457200"/>
          </a:xfrm>
          <a:prstGeom prst="rect">
            <a:avLst/>
          </a:prstGeom>
          <a:noFill/>
          <a:ln w="9525">
            <a:noFill/>
            <a:miter lim="800000"/>
          </a:ln>
        </p:spPr>
        <p:txBody>
          <a:bodyPr vert="horz" wrap="square" lIns="91440" tIns="45720" rIns="91440" bIns="45720" numCol="1" anchor="t" anchorCtr="0" compatLnSpc="1"/>
          <a:lstStyle>
            <a:lvl1pPr algn="r" eaLnBrk="1" hangingPunct="1">
              <a:defRPr sz="1400" smtClean="0">
                <a:solidFill>
                  <a:srgbClr val="FF3300"/>
                </a:solidFill>
                <a:effectLst>
                  <a:outerShdw blurRad="38100" dist="38100" dir="2700000" algn="tl">
                    <a:srgbClr val="C0C0C0"/>
                  </a:outerShdw>
                </a:effectLst>
                <a:latin typeface="Times New Roman" panose="02020603050405020304" pitchFamily="18" charset="0"/>
              </a:defRPr>
            </a:lvl1pPr>
          </a:lstStyle>
          <a:p>
            <a:pPr>
              <a:defRPr/>
            </a:pPr>
            <a:fld id="{A8C10ABB-F55A-484C-B42C-FFFE97FC3E57}"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blinds/>
  </p:transition>
  <p:hf hdr="0"/>
  <p:txStyles>
    <p:title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7.emf"/><Relationship Id="rId1" Type="http://schemas.openxmlformats.org/officeDocument/2006/relationships/oleObject" Target="../embeddings/oleObject18.bin"/></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13.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oleObject" Target="../embeddings/oleObject19.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25.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29.emf"/><Relationship Id="rId1" Type="http://schemas.openxmlformats.org/officeDocument/2006/relationships/oleObject" Target="../embeddings/oleObject20.bin"/></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3.xml"/><Relationship Id="rId3" Type="http://schemas.openxmlformats.org/officeDocument/2006/relationships/image" Target="../media/image5.GIF"/><Relationship Id="rId2" Type="http://schemas.openxmlformats.org/officeDocument/2006/relationships/image" Target="../media/image8.emf"/><Relationship Id="rId1"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slideLayout" Target="../slideLayouts/slideLayout13.xml"/><Relationship Id="rId3" Type="http://schemas.openxmlformats.org/officeDocument/2006/relationships/image" Target="../media/image5.GIF"/><Relationship Id="rId2" Type="http://schemas.openxmlformats.org/officeDocument/2006/relationships/image" Target="../media/image9.emf"/><Relationship Id="rId1"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3.xml"/><Relationship Id="rId2" Type="http://schemas.openxmlformats.org/officeDocument/2006/relationships/image" Target="../media/image10.emf"/><Relationship Id="rId1"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image" Target="../media/image11.emf"/><Relationship Id="rId1" Type="http://schemas.openxmlformats.org/officeDocument/2006/relationships/oleObject" Target="../embeddings/oleObject7.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8.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image" Target="../media/image14.emf"/><Relationship Id="rId1" Type="http://schemas.openxmlformats.org/officeDocument/2006/relationships/oleObject" Target="../embeddings/oleObject10.bin"/></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3.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51.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15.emf"/><Relationship Id="rId2" Type="http://schemas.openxmlformats.org/officeDocument/2006/relationships/oleObject" Target="../embeddings/oleObject11.bin"/><Relationship Id="rId1" Type="http://schemas.openxmlformats.org/officeDocument/2006/relationships/image" Target="../media/image5.GIF"/></Relationships>
</file>

<file path=ppt/slides/_rels/slide52.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13.xml"/><Relationship Id="rId4" Type="http://schemas.openxmlformats.org/officeDocument/2006/relationships/image" Target="../media/image5.GIF"/><Relationship Id="rId3" Type="http://schemas.openxmlformats.org/officeDocument/2006/relationships/tags" Target="../tags/tag3.xml"/><Relationship Id="rId2" Type="http://schemas.openxmlformats.org/officeDocument/2006/relationships/image" Target="../media/image16.emf"/><Relationship Id="rId1" Type="http://schemas.openxmlformats.org/officeDocument/2006/relationships/oleObject" Target="../embeddings/oleObject12.bin"/></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78.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4.xml"/><Relationship Id="rId4" Type="http://schemas.openxmlformats.org/officeDocument/2006/relationships/image" Target="../media/image18.emf"/><Relationship Id="rId3" Type="http://schemas.openxmlformats.org/officeDocument/2006/relationships/oleObject" Target="../embeddings/oleObject14.bin"/><Relationship Id="rId2" Type="http://schemas.openxmlformats.org/officeDocument/2006/relationships/image" Target="../media/image17.emf"/><Relationship Id="rId1" Type="http://schemas.openxmlformats.org/officeDocument/2006/relationships/oleObject" Target="../embeddings/oleObject13.bin"/></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13.xml"/><Relationship Id="rId2" Type="http://schemas.openxmlformats.org/officeDocument/2006/relationships/image" Target="../media/image19.emf"/><Relationship Id="rId1"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5.vml"/><Relationship Id="rId3" Type="http://schemas.openxmlformats.org/officeDocument/2006/relationships/slideLayout" Target="../slideLayouts/slideLayout13.xml"/><Relationship Id="rId2" Type="http://schemas.openxmlformats.org/officeDocument/2006/relationships/image" Target="../media/image20.emf"/><Relationship Id="rId1" Type="http://schemas.openxmlformats.org/officeDocument/2006/relationships/oleObject" Target="../embeddings/oleObject16.bin"/></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GIF"/></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GIF"/></Relationships>
</file>

<file path=ppt/slides/_rels/slide84.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6.vml"/><Relationship Id="rId3" Type="http://schemas.openxmlformats.org/officeDocument/2006/relationships/slideLayout" Target="../slideLayouts/slideLayout13.xml"/><Relationship Id="rId2" Type="http://schemas.openxmlformats.org/officeDocument/2006/relationships/image" Target="../media/image21.emf"/><Relationship Id="rId1" Type="http://schemas.openxmlformats.org/officeDocument/2006/relationships/oleObject" Target="../embeddings/oleObject17.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1"/>
          <p:cNvSpPr>
            <a:spLocks noGrp="1" noChangeArrowheads="1"/>
          </p:cNvSpPr>
          <p:nvPr>
            <p:ph type="ctrTitle"/>
          </p:nvPr>
        </p:nvSpPr>
        <p:spPr/>
        <p:txBody>
          <a:bodyPr/>
          <a:lstStyle/>
          <a:p>
            <a:pPr algn="ctr" eaLnBrk="1" hangingPunct="1"/>
            <a:r>
              <a:rPr lang="zh-CN" altLang="en-US" sz="5400" dirty="0">
                <a:latin typeface="Times New Roman" panose="02020603050405020304" pitchFamily="18" charset="0"/>
                <a:ea typeface="楷体" panose="02010609060101010101" pitchFamily="49" charset="-122"/>
              </a:rPr>
              <a:t>第四章 嵌入式硬件平台</a:t>
            </a:r>
            <a:br>
              <a:rPr lang="zh-CN" altLang="en-US" sz="5400" dirty="0">
                <a:latin typeface="Times New Roman" panose="02020603050405020304" pitchFamily="18" charset="0"/>
                <a:ea typeface="楷体" panose="02010609060101010101" pitchFamily="49" charset="-122"/>
              </a:rPr>
            </a:br>
            <a:endParaRPr lang="zh-CN" altLang="en-US" sz="5400" dirty="0">
              <a:latin typeface="Times New Roman" panose="02020603050405020304" pitchFamily="18" charset="0"/>
              <a:ea typeface="楷体" panose="02010609060101010101" pitchFamily="49" charset="-122"/>
            </a:endParaRP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360" y="908720"/>
            <a:ext cx="11161395" cy="4839335"/>
          </a:xfrm>
          <a:prstGeom prst="rect">
            <a:avLst/>
          </a:prstGeom>
        </p:spPr>
        <p:txBody>
          <a:bodyPr wrap="square">
            <a:noAutofit/>
          </a:bodyPr>
          <a:lstStyle/>
          <a:p>
            <a:pPr>
              <a:lnSpc>
                <a:spcPct val="120000"/>
              </a:lnSpc>
              <a:defRPr/>
            </a:pPr>
            <a:r>
              <a:rPr lang="en-US" altLang="zh-CN" dirty="0">
                <a:solidFill>
                  <a:srgbClr val="0070C0"/>
                </a:solidFill>
                <a:latin typeface="华文楷体" panose="02010600040101010101" pitchFamily="2" charset="-122"/>
                <a:ea typeface="华文楷体" panose="02010600040101010101" pitchFamily="2" charset="-122"/>
              </a:rPr>
              <a:t>3</a:t>
            </a:r>
            <a:r>
              <a:rPr lang="zh-CN" altLang="en-US" dirty="0">
                <a:solidFill>
                  <a:srgbClr val="0070C0"/>
                </a:solidFill>
                <a:latin typeface="华文楷体" panose="02010600040101010101" pitchFamily="2" charset="-122"/>
                <a:ea typeface="华文楷体" panose="02010600040101010101" pitchFamily="2" charset="-122"/>
              </a:rPr>
              <a:t>）</a:t>
            </a:r>
            <a:r>
              <a:rPr lang="zh-CN" altLang="zh-CN" dirty="0">
                <a:solidFill>
                  <a:srgbClr val="0070C0"/>
                </a:solidFill>
                <a:latin typeface="华文楷体" panose="02010600040101010101" pitchFamily="2" charset="-122"/>
                <a:ea typeface="华文楷体" panose="02010600040101010101" pitchFamily="2" charset="-122"/>
              </a:rPr>
              <a:t>多媒体</a:t>
            </a:r>
            <a:endParaRPr lang="zh-CN" altLang="zh-CN" dirty="0">
              <a:solidFill>
                <a:srgbClr val="0070C0"/>
              </a:solidFill>
              <a:latin typeface="华文楷体" panose="02010600040101010101" pitchFamily="2" charset="-122"/>
              <a:ea typeface="华文楷体" panose="02010600040101010101" pitchFamily="2" charset="-122"/>
            </a:endParaRPr>
          </a:p>
          <a:p>
            <a:pPr>
              <a:lnSpc>
                <a:spcPct val="120000"/>
              </a:lnSpc>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1</a:t>
            </a:r>
            <a:r>
              <a:rPr lang="zh-CN" altLang="zh-CN" sz="2200" dirty="0">
                <a:latin typeface="华文楷体" panose="02010600040101010101" pitchFamily="2" charset="-122"/>
                <a:ea typeface="华文楷体" panose="02010600040101010101" pitchFamily="2" charset="-122"/>
              </a:rPr>
              <a:t>）摄像头接口</a:t>
            </a:r>
            <a:endParaRPr lang="zh-CN" altLang="zh-CN" sz="2200" dirty="0">
              <a:latin typeface="华文楷体" panose="02010600040101010101" pitchFamily="2" charset="-122"/>
              <a:ea typeface="华文楷体" panose="02010600040101010101" pitchFamily="2" charset="-122"/>
            </a:endParaRPr>
          </a:p>
          <a:p>
            <a:pPr indent="533400">
              <a:lnSpc>
                <a:spcPct val="120000"/>
              </a:lnSpc>
              <a:defRPr/>
            </a:pPr>
            <a:r>
              <a:rPr lang="zh-CN" altLang="zh-CN" sz="2200" dirty="0">
                <a:latin typeface="华文楷体" panose="02010600040101010101" pitchFamily="2" charset="-122"/>
                <a:ea typeface="华文楷体" panose="02010600040101010101" pitchFamily="2" charset="-122"/>
              </a:rPr>
              <a:t>支持多输入包括</a:t>
            </a:r>
            <a:r>
              <a:rPr lang="en-US" altLang="zh-CN" sz="2200" dirty="0">
                <a:latin typeface="华文楷体" panose="02010600040101010101" pitchFamily="2" charset="-122"/>
                <a:ea typeface="华文楷体" panose="02010600040101010101" pitchFamily="2" charset="-122"/>
              </a:rPr>
              <a:t>ITU-R BT601/656</a:t>
            </a:r>
            <a:r>
              <a:rPr lang="zh-CN" altLang="zh-CN" sz="2200" dirty="0">
                <a:latin typeface="华文楷体" panose="02010600040101010101" pitchFamily="2" charset="-122"/>
                <a:ea typeface="华文楷体" panose="02010600040101010101" pitchFamily="2" charset="-122"/>
              </a:rPr>
              <a:t>模式、</a:t>
            </a:r>
            <a:r>
              <a:rPr lang="en-US" altLang="zh-CN" sz="2200" dirty="0">
                <a:latin typeface="华文楷体" panose="02010600040101010101" pitchFamily="2" charset="-122"/>
                <a:ea typeface="华文楷体" panose="02010600040101010101" pitchFamily="2" charset="-122"/>
              </a:rPr>
              <a:t>DMA</a:t>
            </a:r>
            <a:r>
              <a:rPr lang="zh-CN" altLang="zh-CN" sz="2200" dirty="0">
                <a:latin typeface="华文楷体" panose="02010600040101010101" pitchFamily="2" charset="-122"/>
                <a:ea typeface="华文楷体" panose="02010600040101010101" pitchFamily="2" charset="-122"/>
              </a:rPr>
              <a:t>模式和</a:t>
            </a:r>
            <a:r>
              <a:rPr lang="en-US" altLang="zh-CN" sz="2200" dirty="0">
                <a:latin typeface="华文楷体" panose="02010600040101010101" pitchFamily="2" charset="-122"/>
                <a:ea typeface="华文楷体" panose="02010600040101010101" pitchFamily="2" charset="-122"/>
              </a:rPr>
              <a:t>MIPI</a:t>
            </a:r>
            <a:r>
              <a:rPr lang="zh-CN" altLang="zh-CN" sz="2200" dirty="0">
                <a:latin typeface="华文楷体" panose="02010600040101010101" pitchFamily="2" charset="-122"/>
                <a:ea typeface="华文楷体" panose="02010600040101010101" pitchFamily="2" charset="-122"/>
              </a:rPr>
              <a:t>模式。</a:t>
            </a:r>
            <a:endParaRPr lang="zh-CN" altLang="zh-CN" sz="2200" dirty="0">
              <a:latin typeface="华文楷体" panose="02010600040101010101" pitchFamily="2" charset="-122"/>
              <a:ea typeface="华文楷体" panose="02010600040101010101" pitchFamily="2" charset="-122"/>
            </a:endParaRPr>
          </a:p>
          <a:p>
            <a:pPr>
              <a:lnSpc>
                <a:spcPct val="120000"/>
              </a:lnSpc>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2</a:t>
            </a:r>
            <a:r>
              <a:rPr lang="zh-CN" altLang="zh-CN" sz="2200" dirty="0">
                <a:latin typeface="华文楷体" panose="02010600040101010101" pitchFamily="2" charset="-122"/>
                <a:ea typeface="华文楷体" panose="02010600040101010101" pitchFamily="2" charset="-122"/>
              </a:rPr>
              <a:t>）多格式视频编解码器</a:t>
            </a:r>
            <a:endParaRPr lang="zh-CN" altLang="zh-CN" sz="2200" dirty="0">
              <a:latin typeface="华文楷体" panose="02010600040101010101" pitchFamily="2" charset="-122"/>
              <a:ea typeface="华文楷体" panose="02010600040101010101" pitchFamily="2" charset="-122"/>
            </a:endParaRPr>
          </a:p>
          <a:p>
            <a:pPr>
              <a:lnSpc>
                <a:spcPct val="150000"/>
              </a:lnSpc>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3</a:t>
            </a: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JPEG</a:t>
            </a:r>
            <a:r>
              <a:rPr lang="zh-CN" altLang="zh-CN" sz="2200" dirty="0">
                <a:latin typeface="华文楷体" panose="02010600040101010101" pitchFamily="2" charset="-122"/>
                <a:ea typeface="华文楷体" panose="02010600040101010101" pitchFamily="2" charset="-122"/>
              </a:rPr>
              <a:t>编码器</a:t>
            </a:r>
            <a:endParaRPr lang="zh-CN" altLang="zh-CN" sz="2200" dirty="0">
              <a:latin typeface="华文楷体" panose="02010600040101010101" pitchFamily="2" charset="-122"/>
              <a:ea typeface="华文楷体" panose="02010600040101010101" pitchFamily="2" charset="-122"/>
            </a:endParaRPr>
          </a:p>
          <a:p>
            <a:pPr>
              <a:lnSpc>
                <a:spcPct val="150000"/>
              </a:lnSpc>
              <a:defRPr/>
            </a:pPr>
            <a:r>
              <a:rPr lang="zh-CN" altLang="zh-CN" sz="2200" dirty="0">
                <a:latin typeface="华文楷体" panose="02010600040101010101" pitchFamily="2" charset="-122"/>
                <a:ea typeface="华文楷体" panose="02010600040101010101" pitchFamily="2" charset="-122"/>
                <a:sym typeface="+mn-ea"/>
              </a:rPr>
              <a:t>（</a:t>
            </a:r>
            <a:r>
              <a:rPr lang="en-US" altLang="zh-CN" sz="2200" dirty="0">
                <a:latin typeface="华文楷体" panose="02010600040101010101" pitchFamily="2" charset="-122"/>
                <a:ea typeface="华文楷体" panose="02010600040101010101" pitchFamily="2" charset="-122"/>
                <a:sym typeface="+mn-ea"/>
              </a:rPr>
              <a:t>4</a:t>
            </a:r>
            <a:r>
              <a:rPr lang="zh-CN" altLang="zh-CN" sz="2200" dirty="0">
                <a:latin typeface="华文楷体" panose="02010600040101010101" pitchFamily="2" charset="-122"/>
                <a:ea typeface="华文楷体" panose="02010600040101010101" pitchFamily="2" charset="-122"/>
                <a:sym typeface="+mn-ea"/>
              </a:rPr>
              <a:t>）</a:t>
            </a:r>
            <a:r>
              <a:rPr lang="en-US" altLang="zh-CN" sz="2200" dirty="0">
                <a:latin typeface="华文楷体" panose="02010600040101010101" pitchFamily="2" charset="-122"/>
                <a:ea typeface="华文楷体" panose="02010600040101010101" pitchFamily="2" charset="-122"/>
                <a:sym typeface="+mn-ea"/>
              </a:rPr>
              <a:t>3D</a:t>
            </a:r>
            <a:r>
              <a:rPr lang="zh-CN" altLang="zh-CN" sz="2200" dirty="0">
                <a:latin typeface="华文楷体" panose="02010600040101010101" pitchFamily="2" charset="-122"/>
                <a:ea typeface="华文楷体" panose="02010600040101010101" pitchFamily="2" charset="-122"/>
                <a:sym typeface="+mn-ea"/>
              </a:rPr>
              <a:t>图形引擎</a:t>
            </a:r>
            <a:endParaRPr lang="zh-CN" altLang="zh-CN" sz="2200" dirty="0">
              <a:latin typeface="华文楷体" panose="02010600040101010101" pitchFamily="2" charset="-122"/>
              <a:ea typeface="华文楷体" panose="02010600040101010101" pitchFamily="2" charset="-122"/>
            </a:endParaRPr>
          </a:p>
          <a:p>
            <a:pPr>
              <a:lnSpc>
                <a:spcPct val="150000"/>
              </a:lnSpc>
              <a:defRPr/>
            </a:pPr>
            <a:r>
              <a:rPr lang="zh-CN" altLang="zh-CN" sz="2200" dirty="0">
                <a:latin typeface="华文楷体" panose="02010600040101010101" pitchFamily="2" charset="-122"/>
                <a:ea typeface="华文楷体" panose="02010600040101010101" pitchFamily="2" charset="-122"/>
                <a:sym typeface="+mn-ea"/>
              </a:rPr>
              <a:t>（</a:t>
            </a:r>
            <a:r>
              <a:rPr lang="en-US" altLang="zh-CN" sz="2200" dirty="0">
                <a:latin typeface="华文楷体" panose="02010600040101010101" pitchFamily="2" charset="-122"/>
                <a:ea typeface="华文楷体" panose="02010600040101010101" pitchFamily="2" charset="-122"/>
                <a:sym typeface="+mn-ea"/>
              </a:rPr>
              <a:t>5</a:t>
            </a:r>
            <a:r>
              <a:rPr lang="zh-CN" altLang="zh-CN" sz="2200" dirty="0">
                <a:latin typeface="华文楷体" panose="02010600040101010101" pitchFamily="2" charset="-122"/>
                <a:ea typeface="华文楷体" panose="02010600040101010101" pitchFamily="2" charset="-122"/>
                <a:sym typeface="+mn-ea"/>
              </a:rPr>
              <a:t>）模拟电视接口</a:t>
            </a:r>
            <a:endParaRPr lang="zh-CN" altLang="zh-CN" sz="2200" dirty="0">
              <a:latin typeface="华文楷体" panose="02010600040101010101" pitchFamily="2" charset="-122"/>
              <a:ea typeface="华文楷体" panose="02010600040101010101" pitchFamily="2" charset="-122"/>
            </a:endParaRPr>
          </a:p>
          <a:p>
            <a:pPr>
              <a:lnSpc>
                <a:spcPct val="150000"/>
              </a:lnSpc>
              <a:defRPr/>
            </a:pPr>
            <a:r>
              <a:rPr lang="zh-CN" altLang="zh-CN" sz="2200" dirty="0">
                <a:latin typeface="华文楷体" panose="02010600040101010101" pitchFamily="2" charset="-122"/>
                <a:ea typeface="华文楷体" panose="02010600040101010101" pitchFamily="2" charset="-122"/>
                <a:sym typeface="+mn-ea"/>
              </a:rPr>
              <a:t>（</a:t>
            </a:r>
            <a:r>
              <a:rPr lang="en-US" altLang="zh-CN" sz="2200" dirty="0">
                <a:latin typeface="华文楷体" panose="02010600040101010101" pitchFamily="2" charset="-122"/>
                <a:ea typeface="华文楷体" panose="02010600040101010101" pitchFamily="2" charset="-122"/>
                <a:sym typeface="+mn-ea"/>
              </a:rPr>
              <a:t>6</a:t>
            </a:r>
            <a:r>
              <a:rPr lang="zh-CN" altLang="zh-CN" sz="2200" dirty="0">
                <a:latin typeface="华文楷体" panose="02010600040101010101" pitchFamily="2" charset="-122"/>
                <a:ea typeface="华文楷体" panose="02010600040101010101" pitchFamily="2" charset="-122"/>
                <a:sym typeface="+mn-ea"/>
              </a:rPr>
              <a:t>）液晶显示器接口</a:t>
            </a:r>
            <a:endParaRPr lang="zh-CN" altLang="zh-CN" sz="2200" dirty="0">
              <a:latin typeface="华文楷体" panose="02010600040101010101" pitchFamily="2" charset="-122"/>
              <a:ea typeface="华文楷体" panose="02010600040101010101" pitchFamily="2" charset="-122"/>
            </a:endParaRPr>
          </a:p>
          <a:p>
            <a:pPr>
              <a:lnSpc>
                <a:spcPct val="120000"/>
              </a:lnSpc>
              <a:defRPr/>
            </a:pPr>
            <a:endParaRPr lang="zh-CN" altLang="zh-CN" dirty="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r>
              <a:rPr lang="zh-CN" altLang="zh-CN" b="0" dirty="0">
                <a:latin typeface="Times New Roman" panose="02020603050405020304" pitchFamily="18" charset="0"/>
                <a:ea typeface="+mn-ea"/>
                <a:cs typeface="Times New Roman" panose="02020603050405020304" pitchFamily="18" charset="0"/>
              </a:rPr>
              <a:t> S5PV210处理器</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idx="1"/>
          </p:nvPr>
        </p:nvSpPr>
        <p:spPr>
          <a:xfrm>
            <a:off x="119336" y="695326"/>
            <a:ext cx="4680520" cy="576262"/>
          </a:xfrm>
        </p:spPr>
        <p:txBody>
          <a:bodyPr/>
          <a:lstStyle/>
          <a:p>
            <a:pPr marL="0" indent="0" eaLnBrk="1" hangingPunct="1">
              <a:spcBef>
                <a:spcPct val="0"/>
              </a:spcBef>
              <a:buNone/>
            </a:pPr>
            <a:r>
              <a:rPr lang="en-US" altLang="zh-CN" sz="2800" dirty="0">
                <a:latin typeface="Times New Roman" panose="02020603050405020304" pitchFamily="18" charset="0"/>
                <a:ea typeface="楷体" panose="02010609060101010101" pitchFamily="49" charset="-122"/>
              </a:rPr>
              <a:t>UART</a:t>
            </a:r>
            <a:r>
              <a:rPr lang="zh-CN" altLang="en-US" sz="2800" dirty="0">
                <a:latin typeface="Times New Roman" panose="02020603050405020304" pitchFamily="18" charset="0"/>
                <a:ea typeface="楷体" panose="02010609060101010101" pitchFamily="49" charset="-122"/>
              </a:rPr>
              <a:t>结构和收发过程：</a:t>
            </a:r>
            <a:endParaRPr lang="zh-CN" altLang="en-US" sz="28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CA88376-494E-4739-972D-207194D9CA26}" type="slidenum">
              <a:rPr lang="zh-CN" altLang="en-US" sz="1400">
                <a:solidFill>
                  <a:srgbClr val="FF3300"/>
                </a:solidFill>
                <a:latin typeface="华文楷体" panose="02010600040101010101" pitchFamily="2" charset="-122"/>
                <a:ea typeface="华文楷体" panose="02010600040101010101" pitchFamily="2" charset="-122"/>
              </a:rPr>
            </a:fld>
            <a:endParaRPr lang="zh-CN" altLang="en-US" sz="1400">
              <a:solidFill>
                <a:srgbClr val="FF3300"/>
              </a:solidFill>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00056" y="944724"/>
            <a:ext cx="5205796" cy="4968552"/>
          </a:xfrm>
          <a:prstGeom prst="rect">
            <a:avLst/>
          </a:prstGeom>
        </p:spPr>
      </p:pic>
      <p:sp>
        <p:nvSpPr>
          <p:cNvPr id="7" name="Rectangle 2"/>
          <p:cNvSpPr txBox="1">
            <a:spLocks noChangeArrowheads="1"/>
          </p:cNvSpPr>
          <p:nvPr/>
        </p:nvSpPr>
        <p:spPr bwMode="auto">
          <a:xfrm>
            <a:off x="386148" y="1448780"/>
            <a:ext cx="5400601" cy="457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eaLnBrk="1" hangingPunct="1">
              <a:spcBef>
                <a:spcPct val="0"/>
              </a:spcBef>
              <a:buFont typeface="Wingdings" panose="05000000000000000000" pitchFamily="2" charset="2"/>
              <a:buChar char="ü"/>
            </a:pPr>
            <a:r>
              <a:rPr lang="zh-CN" altLang="en-US" b="0" kern="0" dirty="0">
                <a:latin typeface="Times New Roman" panose="02020603050405020304" pitchFamily="18" charset="0"/>
                <a:ea typeface="楷体" panose="02010609060101010101" pitchFamily="49" charset="-122"/>
              </a:rPr>
              <a:t>每个</a:t>
            </a:r>
            <a:r>
              <a:rPr lang="en-US" altLang="zh-CN" b="0" kern="0" dirty="0">
                <a:latin typeface="Times New Roman" panose="02020603050405020304" pitchFamily="18" charset="0"/>
                <a:ea typeface="楷体" panose="02010609060101010101" pitchFamily="49" charset="-122"/>
              </a:rPr>
              <a:t>UART</a:t>
            </a:r>
            <a:r>
              <a:rPr lang="zh-CN" altLang="en-US" b="0" kern="0" dirty="0">
                <a:latin typeface="Times New Roman" panose="02020603050405020304" pitchFamily="18" charset="0"/>
                <a:ea typeface="楷体" panose="02010609060101010101" pitchFamily="49" charset="-122"/>
              </a:rPr>
              <a:t>包含一个波特率发生器、一个发送器、一个接收器和一个控制单元；</a:t>
            </a:r>
            <a:endParaRPr lang="en-US" altLang="zh-CN" b="0" kern="0" dirty="0">
              <a:latin typeface="Times New Roman" panose="02020603050405020304" pitchFamily="18" charset="0"/>
              <a:ea typeface="楷体" panose="02010609060101010101" pitchFamily="49" charset="-122"/>
            </a:endParaRPr>
          </a:p>
          <a:p>
            <a:pPr eaLnBrk="1" hangingPunct="1">
              <a:spcBef>
                <a:spcPct val="0"/>
              </a:spcBef>
              <a:buFont typeface="Wingdings" panose="05000000000000000000" pitchFamily="2" charset="2"/>
              <a:buChar char="ü"/>
            </a:pPr>
            <a:r>
              <a:rPr lang="zh-CN" altLang="en-US" b="0" kern="0" dirty="0">
                <a:latin typeface="Times New Roman" panose="02020603050405020304" pitchFamily="18" charset="0"/>
                <a:ea typeface="楷体" panose="02010609060101010101" pitchFamily="49" charset="-122"/>
              </a:rPr>
              <a:t>波特率发生器使用</a:t>
            </a:r>
            <a:r>
              <a:rPr lang="en-US" altLang="zh-CN" b="0" kern="0" dirty="0">
                <a:latin typeface="Times New Roman" panose="02020603050405020304" pitchFamily="18" charset="0"/>
                <a:ea typeface="楷体" panose="02010609060101010101" pitchFamily="49" charset="-122"/>
              </a:rPr>
              <a:t>PCLK</a:t>
            </a:r>
            <a:r>
              <a:rPr lang="zh-CN" altLang="en-US" b="0" kern="0" dirty="0">
                <a:latin typeface="Times New Roman" panose="02020603050405020304" pitchFamily="18" charset="0"/>
                <a:ea typeface="楷体" panose="02010609060101010101" pitchFamily="49" charset="-122"/>
              </a:rPr>
              <a:t>或</a:t>
            </a:r>
            <a:r>
              <a:rPr lang="en-US" altLang="zh-CN" b="0" kern="0" dirty="0">
                <a:latin typeface="Times New Roman" panose="02020603050405020304" pitchFamily="18" charset="0"/>
                <a:ea typeface="楷体" panose="02010609060101010101" pitchFamily="49" charset="-122"/>
              </a:rPr>
              <a:t>SCLK_UART</a:t>
            </a:r>
            <a:r>
              <a:rPr lang="zh-CN" altLang="en-US" b="0" kern="0" dirty="0">
                <a:latin typeface="Times New Roman" panose="02020603050405020304" pitchFamily="18" charset="0"/>
                <a:ea typeface="楷体" panose="02010609060101010101" pitchFamily="49" charset="-122"/>
              </a:rPr>
              <a:t>，发送器和接收器包含</a:t>
            </a:r>
            <a:r>
              <a:rPr lang="en-US" altLang="zh-CN" b="0" kern="0" dirty="0">
                <a:latin typeface="Times New Roman" panose="02020603050405020304" pitchFamily="18" charset="0"/>
                <a:ea typeface="楷体" panose="02010609060101010101" pitchFamily="49" charset="-122"/>
              </a:rPr>
              <a:t>FIFO</a:t>
            </a:r>
            <a:r>
              <a:rPr lang="zh-CN" altLang="en-US" b="0" kern="0" dirty="0">
                <a:latin typeface="Times New Roman" panose="02020603050405020304" pitchFamily="18" charset="0"/>
                <a:ea typeface="楷体" panose="02010609060101010101" pitchFamily="49" charset="-122"/>
              </a:rPr>
              <a:t>和数据位移寄存器；</a:t>
            </a:r>
            <a:endParaRPr lang="en-US" altLang="zh-CN" b="0" kern="0" dirty="0">
              <a:latin typeface="Times New Roman" panose="02020603050405020304" pitchFamily="18" charset="0"/>
              <a:ea typeface="楷体" panose="02010609060101010101" pitchFamily="49" charset="-122"/>
            </a:endParaRPr>
          </a:p>
          <a:p>
            <a:pPr eaLnBrk="1" hangingPunct="1">
              <a:spcBef>
                <a:spcPct val="0"/>
              </a:spcBef>
              <a:buFont typeface="Wingdings" panose="05000000000000000000" pitchFamily="2" charset="2"/>
              <a:buChar char="ü"/>
            </a:pPr>
            <a:r>
              <a:rPr lang="zh-CN" altLang="en-US" b="0" kern="0" dirty="0">
                <a:latin typeface="Times New Roman" panose="02020603050405020304" pitchFamily="18" charset="0"/>
                <a:ea typeface="楷体" panose="02010609060101010101" pitchFamily="49" charset="-122"/>
              </a:rPr>
              <a:t>要发送的数据被写入</a:t>
            </a:r>
            <a:r>
              <a:rPr lang="en-US" altLang="zh-CN" b="0" kern="0" dirty="0" err="1">
                <a:latin typeface="Times New Roman" panose="02020603050405020304" pitchFamily="18" charset="0"/>
                <a:ea typeface="楷体" panose="02010609060101010101" pitchFamily="49" charset="-122"/>
              </a:rPr>
              <a:t>TxFIFO</a:t>
            </a:r>
            <a:r>
              <a:rPr lang="zh-CN" altLang="en-US" b="0" kern="0" dirty="0">
                <a:latin typeface="Times New Roman" panose="02020603050405020304" pitchFamily="18" charset="0"/>
                <a:ea typeface="楷体" panose="02010609060101010101" pitchFamily="49" charset="-122"/>
              </a:rPr>
              <a:t>，然后被复制到发送移位寄存器，随后被发送引脚</a:t>
            </a:r>
            <a:r>
              <a:rPr lang="en-US" altLang="zh-CN" b="0" kern="0" dirty="0" err="1">
                <a:latin typeface="Times New Roman" panose="02020603050405020304" pitchFamily="18" charset="0"/>
                <a:ea typeface="楷体" panose="02010609060101010101" pitchFamily="49" charset="-122"/>
              </a:rPr>
              <a:t>TxDn</a:t>
            </a:r>
            <a:r>
              <a:rPr lang="zh-CN" altLang="en-US" b="0" kern="0" dirty="0">
                <a:latin typeface="Times New Roman" panose="02020603050405020304" pitchFamily="18" charset="0"/>
                <a:ea typeface="楷体" panose="02010609060101010101" pitchFamily="49" charset="-122"/>
              </a:rPr>
              <a:t>移出；</a:t>
            </a:r>
            <a:endParaRPr lang="en-US" altLang="zh-CN" b="0" kern="0" dirty="0">
              <a:latin typeface="Times New Roman" panose="02020603050405020304" pitchFamily="18" charset="0"/>
              <a:ea typeface="楷体" panose="02010609060101010101" pitchFamily="49" charset="-122"/>
            </a:endParaRPr>
          </a:p>
          <a:p>
            <a:pPr eaLnBrk="1" hangingPunct="1">
              <a:spcBef>
                <a:spcPct val="0"/>
              </a:spcBef>
              <a:buFont typeface="Wingdings" panose="05000000000000000000" pitchFamily="2" charset="2"/>
              <a:buChar char="ü"/>
            </a:pPr>
            <a:r>
              <a:rPr lang="zh-CN" altLang="en-US" b="0" kern="0" dirty="0">
                <a:latin typeface="Times New Roman" panose="02020603050405020304" pitchFamily="18" charset="0"/>
                <a:ea typeface="楷体" panose="02010609060101010101" pitchFamily="49" charset="-122"/>
              </a:rPr>
              <a:t>接收数据时，数据通过</a:t>
            </a:r>
            <a:r>
              <a:rPr lang="en-US" altLang="zh-CN" b="0" kern="0" dirty="0" err="1">
                <a:latin typeface="Times New Roman" panose="02020603050405020304" pitchFamily="18" charset="0"/>
                <a:ea typeface="楷体" panose="02010609060101010101" pitchFamily="49" charset="-122"/>
              </a:rPr>
              <a:t>RxDn</a:t>
            </a:r>
            <a:r>
              <a:rPr lang="zh-CN" altLang="en-US" b="0" kern="0" dirty="0">
                <a:latin typeface="Times New Roman" panose="02020603050405020304" pitchFamily="18" charset="0"/>
                <a:ea typeface="楷体" panose="02010609060101010101" pitchFamily="49" charset="-122"/>
              </a:rPr>
              <a:t>引脚移位进入接收移位寄存器中，最后被复制到</a:t>
            </a:r>
            <a:r>
              <a:rPr lang="en-US" altLang="zh-CN" b="0" kern="0" dirty="0" err="1">
                <a:latin typeface="Times New Roman" panose="02020603050405020304" pitchFamily="18" charset="0"/>
                <a:ea typeface="楷体" panose="02010609060101010101" pitchFamily="49" charset="-122"/>
              </a:rPr>
              <a:t>RxFIFO</a:t>
            </a:r>
            <a:r>
              <a:rPr lang="zh-CN" altLang="en-US" b="0" kern="0" dirty="0">
                <a:latin typeface="Times New Roman" panose="02020603050405020304" pitchFamily="18" charset="0"/>
                <a:ea typeface="楷体" panose="02010609060101010101" pitchFamily="49" charset="-122"/>
              </a:rPr>
              <a:t>。</a:t>
            </a:r>
            <a:endParaRPr lang="zh-CN" altLang="en-US" b="0" kern="0" dirty="0">
              <a:latin typeface="Times New Roman" panose="02020603050405020304" pitchFamily="18" charset="0"/>
              <a:ea typeface="楷体" panose="02010609060101010101" pitchFamily="49" charset="-122"/>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99746">
                                            <p:txEl>
                                              <p:pRg st="0" end="0"/>
                                            </p:txEl>
                                          </p:spTgt>
                                        </p:tgtEl>
                                        <p:attrNameLst>
                                          <p:attrName>style.visibility</p:attrName>
                                        </p:attrNameLst>
                                      </p:cBhvr>
                                      <p:to>
                                        <p:strVal val="visible"/>
                                      </p:to>
                                    </p:set>
                                    <p:animEffect transition="in" filter="randombar(horizontal)">
                                      <p:cBhvr>
                                        <p:cTn id="7" dur="500"/>
                                        <p:tgtEl>
                                          <p:spTgt spid="799746">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6" grpId="0" build="p"/>
      <p:bldP spid="7"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idx="1"/>
          </p:nvPr>
        </p:nvSpPr>
        <p:spPr>
          <a:xfrm>
            <a:off x="334963" y="773113"/>
            <a:ext cx="7543800" cy="576262"/>
          </a:xfrm>
        </p:spPr>
        <p:txBody>
          <a:bodyPr/>
          <a:lstStyle/>
          <a:p>
            <a:pPr eaLnBrk="1" hangingPunct="1">
              <a:spcBef>
                <a:spcPct val="0"/>
              </a:spcBef>
            </a:pPr>
            <a:r>
              <a:rPr lang="zh-CN" altLang="en-US" sz="2800" dirty="0">
                <a:latin typeface="Times New Roman" panose="02020603050405020304" pitchFamily="18" charset="0"/>
                <a:ea typeface="楷体" panose="02010609060101010101" pitchFamily="49" charset="-122"/>
              </a:rPr>
              <a:t>配置</a:t>
            </a:r>
            <a:endParaRPr lang="zh-CN" altLang="en-US" sz="2800" dirty="0">
              <a:latin typeface="Times New Roman" panose="02020603050405020304" pitchFamily="18" charset="0"/>
              <a:ea typeface="楷体" panose="02010609060101010101" pitchFamily="49" charset="-122"/>
            </a:endParaRPr>
          </a:p>
        </p:txBody>
      </p:sp>
      <p:sp>
        <p:nvSpPr>
          <p:cNvPr id="800773" name="Text Box 5"/>
          <p:cNvSpPr txBox="1">
            <a:spLocks noChangeArrowheads="1"/>
          </p:cNvSpPr>
          <p:nvPr/>
        </p:nvSpPr>
        <p:spPr bwMode="auto">
          <a:xfrm>
            <a:off x="119589" y="1349375"/>
            <a:ext cx="11665296" cy="3869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buClr>
                <a:srgbClr val="CCFF66"/>
              </a:buClr>
              <a:buSzPct val="95000"/>
              <a:buFont typeface="Wingdings" panose="05000000000000000000" pitchFamily="2" charset="2"/>
              <a:buChar char="u"/>
            </a:pPr>
            <a:r>
              <a:rPr lang="en-US" altLang="zh-CN" sz="2200" b="0" dirty="0"/>
              <a:t> </a:t>
            </a:r>
            <a:r>
              <a:rPr lang="zh-CN" altLang="en-US" sz="2200" b="0" dirty="0"/>
              <a:t>相对于微处理器，一台</a:t>
            </a:r>
            <a:r>
              <a:rPr lang="en-US" altLang="zh-CN" sz="2200" b="0" dirty="0"/>
              <a:t>UART</a:t>
            </a:r>
            <a:r>
              <a:rPr lang="zh-CN" altLang="en-US" sz="2200" b="0" dirty="0"/>
              <a:t>是作为一个甚至多个存储点或</a:t>
            </a:r>
            <a:r>
              <a:rPr lang="en-US" altLang="zh-CN" sz="2200" b="0" dirty="0"/>
              <a:t>I/O</a:t>
            </a:r>
            <a:r>
              <a:rPr lang="zh-CN" altLang="en-US" sz="2200" b="0" dirty="0"/>
              <a:t>端口。</a:t>
            </a:r>
            <a:endParaRPr lang="zh-CN" altLang="en-US" sz="2200" b="0" dirty="0"/>
          </a:p>
          <a:p>
            <a:pPr algn="just" eaLnBrk="1" hangingPunct="1">
              <a:lnSpc>
                <a:spcPct val="150000"/>
              </a:lnSpc>
              <a:buClr>
                <a:srgbClr val="CCFF66"/>
              </a:buClr>
              <a:buSzPct val="95000"/>
              <a:buFont typeface="Wingdings" panose="05000000000000000000" pitchFamily="2" charset="2"/>
              <a:buChar char="u"/>
            </a:pPr>
            <a:r>
              <a:rPr lang="zh-CN" altLang="en-US" sz="2200" b="0" dirty="0"/>
              <a:t> </a:t>
            </a:r>
            <a:r>
              <a:rPr lang="en-US" altLang="zh-CN" sz="2200" b="0" dirty="0"/>
              <a:t>UART</a:t>
            </a:r>
            <a:r>
              <a:rPr lang="zh-CN" altLang="en-US" sz="2200" b="0" dirty="0"/>
              <a:t>一般包括</a:t>
            </a:r>
            <a:r>
              <a:rPr lang="zh-CN" altLang="en-US" sz="2200" dirty="0">
                <a:solidFill>
                  <a:srgbClr val="FF0000"/>
                </a:solidFill>
              </a:rPr>
              <a:t>一个或多个状态寄存器</a:t>
            </a:r>
            <a:r>
              <a:rPr lang="zh-CN" altLang="en-US" sz="2200" b="0" dirty="0"/>
              <a:t>，用于验证数据传输和接收时的状态、进程。</a:t>
            </a:r>
            <a:endParaRPr lang="zh-CN" altLang="en-US" sz="2200" b="0" dirty="0"/>
          </a:p>
          <a:p>
            <a:pPr lvl="1" algn="just" eaLnBrk="1" hangingPunct="1">
              <a:lnSpc>
                <a:spcPct val="150000"/>
              </a:lnSpc>
              <a:buClr>
                <a:srgbClr val="CCFF66"/>
              </a:buClr>
              <a:buSzPct val="95000"/>
              <a:buFont typeface="Wingdings" panose="05000000000000000000" pitchFamily="2" charset="2"/>
              <a:buChar char="u"/>
            </a:pPr>
            <a:r>
              <a:rPr lang="zh-CN" altLang="en-US" sz="2200" b="0" dirty="0"/>
              <a:t>含</a:t>
            </a:r>
            <a:r>
              <a:rPr lang="en-US" altLang="zh-CN" sz="2200" b="0" dirty="0"/>
              <a:t>TXE</a:t>
            </a:r>
            <a:r>
              <a:rPr lang="zh-CN" altLang="en-US" sz="2200" b="0" dirty="0"/>
              <a:t>、</a:t>
            </a:r>
            <a:r>
              <a:rPr lang="en-US" altLang="zh-CN" sz="2200" b="0" dirty="0"/>
              <a:t>TC</a:t>
            </a:r>
            <a:r>
              <a:rPr lang="zh-CN" altLang="en-US" sz="2200" b="0" dirty="0"/>
              <a:t>、</a:t>
            </a:r>
            <a:r>
              <a:rPr lang="en-US" altLang="zh-CN" sz="2200" b="0" dirty="0"/>
              <a:t>RTNE</a:t>
            </a:r>
            <a:r>
              <a:rPr lang="zh-CN" altLang="en-US" sz="2200" b="0" dirty="0"/>
              <a:t>、</a:t>
            </a:r>
            <a:r>
              <a:rPr lang="en-US" altLang="zh-CN" sz="2200" b="0" dirty="0"/>
              <a:t>ORE</a:t>
            </a:r>
            <a:r>
              <a:rPr lang="zh-CN" altLang="en-US" sz="2200" b="0" dirty="0"/>
              <a:t>标志位</a:t>
            </a:r>
            <a:endParaRPr lang="zh-CN" altLang="en-US" sz="2200" b="0" dirty="0"/>
          </a:p>
          <a:p>
            <a:pPr algn="just" eaLnBrk="1" hangingPunct="1">
              <a:lnSpc>
                <a:spcPct val="150000"/>
              </a:lnSpc>
              <a:buClr>
                <a:srgbClr val="CCFF66"/>
              </a:buClr>
              <a:buSzPct val="95000"/>
              <a:buFont typeface="Wingdings" panose="05000000000000000000" pitchFamily="2" charset="2"/>
              <a:buChar char="u"/>
            </a:pPr>
            <a:r>
              <a:rPr lang="zh-CN" altLang="en-US" sz="2200" b="0" dirty="0"/>
              <a:t> </a:t>
            </a:r>
            <a:r>
              <a:rPr lang="en-US" altLang="zh-CN" sz="2200" b="0" dirty="0"/>
              <a:t>UART</a:t>
            </a:r>
            <a:r>
              <a:rPr lang="zh-CN" altLang="en-US" sz="2200" b="0" dirty="0"/>
              <a:t>还可以通过</a:t>
            </a:r>
            <a:r>
              <a:rPr lang="zh-CN" altLang="en-US" sz="2200" dirty="0">
                <a:solidFill>
                  <a:srgbClr val="FF0000"/>
                </a:solidFill>
              </a:rPr>
              <a:t>一个或多个控制寄存器</a:t>
            </a:r>
            <a:r>
              <a:rPr lang="zh-CN" altLang="en-US" sz="2200" b="0" dirty="0"/>
              <a:t>进行配置，配置内容包括</a:t>
            </a:r>
            <a:r>
              <a:rPr lang="zh-CN" altLang="en-US" sz="2200" dirty="0">
                <a:solidFill>
                  <a:srgbClr val="FF0000"/>
                </a:solidFill>
              </a:rPr>
              <a:t>波特率</a:t>
            </a:r>
            <a:r>
              <a:rPr lang="zh-CN" altLang="en-US" sz="2200" b="0" dirty="0"/>
              <a:t>的设置、</a:t>
            </a:r>
            <a:r>
              <a:rPr lang="zh-CN" altLang="en-US" sz="2200" dirty="0">
                <a:solidFill>
                  <a:srgbClr val="FF0000"/>
                </a:solidFill>
              </a:rPr>
              <a:t>终止位数量</a:t>
            </a:r>
            <a:r>
              <a:rPr lang="zh-CN" altLang="en-US" sz="2200" b="0" dirty="0"/>
              <a:t>的设置以及在发送字节时产生中断等。</a:t>
            </a:r>
            <a:endParaRPr lang="zh-CN" altLang="en-US" sz="2200" b="0" dirty="0"/>
          </a:p>
          <a:p>
            <a:pPr algn="just" eaLnBrk="1" hangingPunct="1">
              <a:lnSpc>
                <a:spcPct val="150000"/>
              </a:lnSpc>
              <a:buClr>
                <a:srgbClr val="CCFF66"/>
              </a:buClr>
              <a:buSzPct val="95000"/>
              <a:buFont typeface="Wingdings" panose="05000000000000000000" pitchFamily="2" charset="2"/>
              <a:buChar char="u"/>
            </a:pPr>
            <a:r>
              <a:rPr lang="zh-CN" altLang="en-US" sz="2200" b="0" dirty="0"/>
              <a:t> 异步通信在</a:t>
            </a:r>
            <a:r>
              <a:rPr lang="en-US" altLang="zh-CN" sz="2200" b="0" dirty="0"/>
              <a:t>UART</a:t>
            </a:r>
            <a:r>
              <a:rPr lang="zh-CN" altLang="en-US" sz="2200" b="0" dirty="0"/>
              <a:t>上几乎是透明地运行。为了收发数据，程序只需简单的在</a:t>
            </a:r>
            <a:r>
              <a:rPr lang="en-US" altLang="zh-CN" sz="2200" b="0" dirty="0"/>
              <a:t>UART</a:t>
            </a:r>
            <a:r>
              <a:rPr lang="zh-CN" altLang="en-US" sz="2200" b="0" dirty="0"/>
              <a:t>上执行读写操作。 </a:t>
            </a:r>
            <a:endParaRPr lang="zh-CN" altLang="en-US" sz="2200" b="0" dirty="0"/>
          </a:p>
        </p:txBody>
      </p:sp>
      <p:sp>
        <p:nvSpPr>
          <p:cNvPr id="142341"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C91F4A6-26B9-40B1-8EF7-2062442D0843}" type="slidenum">
              <a:rPr lang="zh-CN" altLang="en-US" sz="1400" b="0">
                <a:effectLst/>
              </a:rPr>
            </a:fld>
            <a:endParaRPr lang="zh-CN" altLang="en-US" sz="1400" b="0">
              <a:effectLst/>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00770">
                                            <p:txEl>
                                              <p:pRg st="0" end="0"/>
                                            </p:txEl>
                                          </p:spTgt>
                                        </p:tgtEl>
                                        <p:attrNameLst>
                                          <p:attrName>style.visibility</p:attrName>
                                        </p:attrNameLst>
                                      </p:cBhvr>
                                      <p:to>
                                        <p:strVal val="visible"/>
                                      </p:to>
                                    </p:set>
                                    <p:animEffect transition="in" filter="randombar(horizontal)">
                                      <p:cBhvr>
                                        <p:cTn id="7" dur="500"/>
                                        <p:tgtEl>
                                          <p:spTgt spid="800770">
                                            <p:txEl>
                                              <p:pRg st="0" end="0"/>
                                            </p:txEl>
                                          </p:spTgt>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800773"/>
                                        </p:tgtEl>
                                        <p:attrNameLst>
                                          <p:attrName>style.visibility</p:attrName>
                                        </p:attrNameLst>
                                      </p:cBhvr>
                                      <p:to>
                                        <p:strVal val="visible"/>
                                      </p:to>
                                    </p:set>
                                    <p:animEffect transition="in" filter="barn(inHorizontal)">
                                      <p:cBhvr>
                                        <p:cTn id="11" dur="500"/>
                                        <p:tgtEl>
                                          <p:spTgt spid="800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0770" grpId="0" build="p"/>
      <p:bldP spid="800773"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idx="1"/>
          </p:nvPr>
        </p:nvSpPr>
        <p:spPr>
          <a:xfrm>
            <a:off x="191344" y="859106"/>
            <a:ext cx="7543800" cy="576262"/>
          </a:xfrm>
        </p:spPr>
        <p:txBody>
          <a:bodyPr/>
          <a:lstStyle/>
          <a:p>
            <a:pPr eaLnBrk="1" hangingPunct="1">
              <a:spcBef>
                <a:spcPct val="0"/>
              </a:spcBef>
            </a:pPr>
            <a:r>
              <a:rPr lang="zh-CN" altLang="en-US" sz="2800">
                <a:latin typeface="Times New Roman" panose="02020603050405020304" pitchFamily="18" charset="0"/>
                <a:ea typeface="楷体" panose="02010609060101010101" pitchFamily="49" charset="-122"/>
              </a:rPr>
              <a:t>应用</a:t>
            </a:r>
            <a:endParaRPr lang="zh-CN" altLang="en-US" sz="2800">
              <a:latin typeface="Times New Roman" panose="02020603050405020304" pitchFamily="18" charset="0"/>
              <a:ea typeface="楷体" panose="02010609060101010101" pitchFamily="49" charset="-122"/>
            </a:endParaRPr>
          </a:p>
        </p:txBody>
      </p:sp>
      <p:sp>
        <p:nvSpPr>
          <p:cNvPr id="801797" name="Text Box 5"/>
          <p:cNvSpPr txBox="1">
            <a:spLocks noChangeArrowheads="1"/>
          </p:cNvSpPr>
          <p:nvPr/>
        </p:nvSpPr>
        <p:spPr bwMode="auto">
          <a:xfrm>
            <a:off x="155340" y="1700808"/>
            <a:ext cx="11881320" cy="172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60000"/>
              </a:spcBef>
              <a:buClr>
                <a:srgbClr val="CCFF66"/>
              </a:buClr>
              <a:buSzPct val="95000"/>
              <a:buFont typeface="Wingdings" panose="05000000000000000000" pitchFamily="2" charset="2"/>
              <a:buChar char="u"/>
            </a:pPr>
            <a:r>
              <a:rPr lang="en-US" altLang="zh-CN" b="0" dirty="0"/>
              <a:t> </a:t>
            </a:r>
            <a:r>
              <a:rPr lang="zh-CN" altLang="en-US" sz="2200" b="0" dirty="0"/>
              <a:t>比较流行的</a:t>
            </a:r>
            <a:r>
              <a:rPr lang="en-US" altLang="zh-CN" sz="2200" b="0" dirty="0"/>
              <a:t>UART</a:t>
            </a:r>
            <a:r>
              <a:rPr lang="zh-CN" altLang="en-US" sz="2200" b="0" dirty="0"/>
              <a:t>有</a:t>
            </a:r>
            <a:r>
              <a:rPr lang="en-US" altLang="zh-CN" sz="2200" b="0" dirty="0"/>
              <a:t>NS16550</a:t>
            </a:r>
            <a:r>
              <a:rPr lang="zh-CN" altLang="en-US" sz="2200" b="0" dirty="0"/>
              <a:t>型、</a:t>
            </a:r>
            <a:r>
              <a:rPr lang="en-US" altLang="zh-CN" sz="2200" b="0" dirty="0"/>
              <a:t>AMD Z8530</a:t>
            </a:r>
            <a:r>
              <a:rPr lang="zh-CN" altLang="en-US" sz="2200" b="0" dirty="0"/>
              <a:t>、</a:t>
            </a:r>
            <a:r>
              <a:rPr lang="en-US" altLang="zh-CN" sz="2200" b="0" dirty="0"/>
              <a:t>ACIA</a:t>
            </a:r>
            <a:r>
              <a:rPr lang="zh-CN" altLang="en-US" sz="2200" b="0" dirty="0"/>
              <a:t>、</a:t>
            </a:r>
            <a:r>
              <a:rPr lang="en-US" altLang="zh-CN" sz="2200" b="0" dirty="0"/>
              <a:t>Motorola 6850</a:t>
            </a:r>
            <a:r>
              <a:rPr lang="zh-CN" altLang="en-US" sz="2200" b="0" dirty="0"/>
              <a:t>、</a:t>
            </a:r>
            <a:r>
              <a:rPr lang="en-US" altLang="zh-CN" sz="2200" b="0" dirty="0" err="1"/>
              <a:t>Zilog</a:t>
            </a:r>
            <a:r>
              <a:rPr lang="en-US" altLang="zh-CN" sz="2200" b="0" dirty="0"/>
              <a:t> Z-80 STO</a:t>
            </a:r>
            <a:r>
              <a:rPr lang="zh-CN" altLang="en-US" sz="2200" b="0" dirty="0"/>
              <a:t>等。</a:t>
            </a:r>
            <a:endParaRPr lang="zh-CN" altLang="en-US" sz="2200" b="0" dirty="0"/>
          </a:p>
          <a:p>
            <a:pPr eaLnBrk="1" hangingPunct="1">
              <a:lnSpc>
                <a:spcPct val="140000"/>
              </a:lnSpc>
              <a:spcBef>
                <a:spcPct val="60000"/>
              </a:spcBef>
              <a:buClr>
                <a:srgbClr val="CCFF66"/>
              </a:buClr>
              <a:buSzPct val="95000"/>
              <a:buFont typeface="Wingdings" panose="05000000000000000000" pitchFamily="2" charset="2"/>
              <a:buChar char="u"/>
            </a:pPr>
            <a:r>
              <a:rPr lang="zh-CN" altLang="en-US" sz="2200" b="0" dirty="0"/>
              <a:t> 当</a:t>
            </a:r>
            <a:r>
              <a:rPr lang="en-US" altLang="zh-CN" sz="2200" b="0" dirty="0"/>
              <a:t>UART</a:t>
            </a:r>
            <a:r>
              <a:rPr lang="zh-CN" altLang="en-US" sz="2200" b="0" dirty="0"/>
              <a:t>用于嵌入式设计时，嵌入式系统就能够</a:t>
            </a:r>
            <a:r>
              <a:rPr lang="zh-CN" altLang="en-US" sz="2200" dirty="0">
                <a:solidFill>
                  <a:srgbClr val="FF0000"/>
                </a:solidFill>
              </a:rPr>
              <a:t>利用通信终端、计算机甚至是其他嵌入式微处理器上的数据资源</a:t>
            </a:r>
            <a:r>
              <a:rPr lang="zh-CN" altLang="en-US" sz="2200" b="0" dirty="0"/>
              <a:t>。</a:t>
            </a:r>
            <a:endParaRPr lang="zh-CN" altLang="en-US" sz="2200" b="0" dirty="0"/>
          </a:p>
        </p:txBody>
      </p:sp>
      <p:sp>
        <p:nvSpPr>
          <p:cNvPr id="143365"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FEB6777-1488-4076-B806-F601F6D356A9}" type="slidenum">
              <a:rPr lang="zh-CN" altLang="en-US" sz="1400" b="0">
                <a:effectLst/>
              </a:rPr>
            </a:fld>
            <a:endParaRPr lang="zh-CN" altLang="en-US" sz="1400" b="0">
              <a:effectLst/>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01794">
                                            <p:txEl>
                                              <p:pRg st="0" end="0"/>
                                            </p:txEl>
                                          </p:spTgt>
                                        </p:tgtEl>
                                        <p:attrNameLst>
                                          <p:attrName>style.visibility</p:attrName>
                                        </p:attrNameLst>
                                      </p:cBhvr>
                                      <p:to>
                                        <p:strVal val="visible"/>
                                      </p:to>
                                    </p:set>
                                    <p:animEffect transition="in" filter="randombar(horizontal)">
                                      <p:cBhvr>
                                        <p:cTn id="7" dur="500"/>
                                        <p:tgtEl>
                                          <p:spTgt spid="801794">
                                            <p:txEl>
                                              <p:pRg st="0" end="0"/>
                                            </p:txEl>
                                          </p:spTgt>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801797"/>
                                        </p:tgtEl>
                                        <p:attrNameLst>
                                          <p:attrName>style.visibility</p:attrName>
                                        </p:attrNameLst>
                                      </p:cBhvr>
                                      <p:to>
                                        <p:strVal val="visible"/>
                                      </p:to>
                                    </p:set>
                                    <p:animEffect transition="in" filter="barn(inHorizontal)">
                                      <p:cBhvr>
                                        <p:cTn id="11" dur="500"/>
                                        <p:tgtEl>
                                          <p:spTgt spid="80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1794" grpId="0" build="p"/>
      <p:bldP spid="801797"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idx="1"/>
          </p:nvPr>
        </p:nvSpPr>
        <p:spPr>
          <a:xfrm>
            <a:off x="1919536" y="1192639"/>
            <a:ext cx="7562850" cy="3960813"/>
          </a:xfrm>
        </p:spPr>
        <p:txBody>
          <a:bodyPr/>
          <a:lstStyle/>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6.1 </a:t>
            </a:r>
            <a:r>
              <a:rPr lang="zh-CN" altLang="en-US" dirty="0">
                <a:latin typeface="Times New Roman" panose="02020603050405020304" pitchFamily="18" charset="0"/>
                <a:ea typeface="楷体" panose="02010609060101010101" pitchFamily="49" charset="-122"/>
              </a:rPr>
              <a:t>通用异步收发器（</a:t>
            </a:r>
            <a:r>
              <a:rPr lang="en-US" altLang="zh-CN" dirty="0">
                <a:latin typeface="Times New Roman" panose="02020603050405020304" pitchFamily="18" charset="0"/>
                <a:ea typeface="楷体" panose="02010609060101010101" pitchFamily="49" charset="-122"/>
              </a:rPr>
              <a:t>UART</a:t>
            </a:r>
            <a:r>
              <a:rPr lang="zh-CN" altLang="en-US" dirty="0">
                <a:latin typeface="Times New Roman" panose="02020603050405020304" pitchFamily="18" charset="0"/>
                <a:ea typeface="楷体" panose="02010609060101010101" pitchFamily="49" charset="-122"/>
              </a:rPr>
              <a:t>） </a:t>
            </a:r>
            <a:endParaRPr lang="zh-CN" altLang="en-US" dirty="0">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6.2 </a:t>
            </a:r>
            <a:r>
              <a:rPr lang="en-US" altLang="zh-CN" dirty="0">
                <a:solidFill>
                  <a:srgbClr val="FF0000"/>
                </a:solidFill>
                <a:latin typeface="Times New Roman" panose="02020603050405020304" pitchFamily="18" charset="0"/>
                <a:ea typeface="楷体" panose="02010609060101010101" pitchFamily="49" charset="-122"/>
              </a:rPr>
              <a:t>USB</a:t>
            </a:r>
            <a:r>
              <a:rPr lang="zh-CN" altLang="en-US" dirty="0">
                <a:solidFill>
                  <a:srgbClr val="FF0000"/>
                </a:solidFill>
                <a:latin typeface="Times New Roman" panose="02020603050405020304" pitchFamily="18" charset="0"/>
                <a:ea typeface="楷体" panose="02010609060101010101" pitchFamily="49" charset="-122"/>
              </a:rPr>
              <a:t>设备 </a:t>
            </a:r>
            <a:endParaRPr lang="zh-CN" altLang="en-US" dirty="0">
              <a:solidFill>
                <a:srgbClr val="FF0000"/>
              </a:solidFill>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6.3 Ethernet</a:t>
            </a:r>
            <a:r>
              <a:rPr lang="zh-CN" altLang="en-US" dirty="0">
                <a:latin typeface="Times New Roman" panose="02020603050405020304" pitchFamily="18" charset="0"/>
                <a:ea typeface="楷体" panose="02010609060101010101" pitchFamily="49" charset="-122"/>
              </a:rPr>
              <a:t>设备 </a:t>
            </a:r>
            <a:endParaRPr lang="en-US" altLang="zh-CN" dirty="0">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6.4 </a:t>
            </a:r>
            <a:r>
              <a:rPr lang="zh-CN" altLang="en-US" dirty="0">
                <a:latin typeface="Times New Roman" panose="02020603050405020304" pitchFamily="18" charset="0"/>
                <a:ea typeface="楷体" panose="02010609060101010101" pitchFamily="49" charset="-122"/>
              </a:rPr>
              <a:t>其他物联网通信协议及设备</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6BBA789-B091-4505-8A5C-C9848585A745}" type="slidenum">
              <a:rPr lang="zh-CN" altLang="en-US" sz="1400">
                <a:solidFill>
                  <a:srgbClr val="FF3300"/>
                </a:solidFill>
                <a:latin typeface="华文楷体" panose="02010600040101010101" pitchFamily="2" charset="-122"/>
                <a:ea typeface="华文楷体" panose="02010600040101010101" pitchFamily="2" charset="-122"/>
              </a:rPr>
            </a:fld>
            <a:endParaRPr lang="zh-CN" altLang="en-US" sz="1400">
              <a:solidFill>
                <a:srgbClr val="FF3300"/>
              </a:solidFill>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endParaRPr lang="zh-CN" altLang="en-US" kern="0" dirty="0">
              <a:solidFill>
                <a:srgbClr val="FF0000"/>
              </a:solidFill>
            </a:endParaRPr>
          </a:p>
        </p:txBody>
      </p:sp>
    </p:spTree>
  </p:cSld>
  <p:clrMapOvr>
    <a:masterClrMapping/>
  </p:clrMapOvr>
  <p:transition>
    <p:blinds/>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1199456" y="1385155"/>
            <a:ext cx="6192838" cy="482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990600" indent="-53340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371600" indent="-4572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752600" indent="-381000">
              <a:spcBef>
                <a:spcPct val="20000"/>
              </a:spcBef>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har char="»"/>
              <a:defRPr sz="20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Clr>
                <a:srgbClr val="FFD317"/>
              </a:buClr>
              <a:buFont typeface="Wingdings" panose="05000000000000000000" pitchFamily="2" charset="2"/>
              <a:buAutoNum type="arabicPeriod"/>
            </a:pPr>
            <a:r>
              <a:rPr lang="en-US" altLang="zh-CN" b="0" dirty="0"/>
              <a:t>USB</a:t>
            </a:r>
            <a:r>
              <a:rPr lang="zh-CN" altLang="en-US" b="0" dirty="0"/>
              <a:t>总线概述 </a:t>
            </a:r>
            <a:endParaRPr lang="zh-CN" altLang="en-US" b="0" dirty="0"/>
          </a:p>
          <a:p>
            <a:pPr eaLnBrk="1" hangingPunct="1">
              <a:lnSpc>
                <a:spcPct val="120000"/>
              </a:lnSpc>
              <a:buClr>
                <a:srgbClr val="FFD317"/>
              </a:buClr>
              <a:buFont typeface="Wingdings" panose="05000000000000000000" pitchFamily="2" charset="2"/>
              <a:buAutoNum type="arabicPeriod"/>
            </a:pPr>
            <a:r>
              <a:rPr lang="en-US" altLang="zh-CN" b="0" dirty="0"/>
              <a:t>USB</a:t>
            </a:r>
            <a:r>
              <a:rPr lang="zh-CN" altLang="en-US" b="0" dirty="0"/>
              <a:t>总线的硬件结构 </a:t>
            </a:r>
            <a:endParaRPr lang="zh-CN" altLang="en-US" b="0" dirty="0"/>
          </a:p>
          <a:p>
            <a:pPr eaLnBrk="1" hangingPunct="1">
              <a:lnSpc>
                <a:spcPct val="120000"/>
              </a:lnSpc>
              <a:buClr>
                <a:srgbClr val="FFD317"/>
              </a:buClr>
              <a:buFont typeface="Wingdings" panose="05000000000000000000" pitchFamily="2" charset="2"/>
              <a:buAutoNum type="arabicPeriod"/>
            </a:pPr>
            <a:r>
              <a:rPr lang="en-US" altLang="zh-CN" b="0" dirty="0"/>
              <a:t>USB</a:t>
            </a:r>
            <a:r>
              <a:rPr lang="zh-CN" altLang="en-US" b="0" dirty="0"/>
              <a:t>总线的软件结构 </a:t>
            </a:r>
            <a:endParaRPr lang="zh-CN" altLang="en-US" b="0" dirty="0"/>
          </a:p>
          <a:p>
            <a:pPr eaLnBrk="1" hangingPunct="1">
              <a:lnSpc>
                <a:spcPct val="120000"/>
              </a:lnSpc>
              <a:buClr>
                <a:srgbClr val="FFD317"/>
              </a:buClr>
              <a:buFont typeface="Wingdings" panose="05000000000000000000" pitchFamily="2" charset="2"/>
              <a:buAutoNum type="arabicPeriod"/>
            </a:pPr>
            <a:r>
              <a:rPr lang="en-US" altLang="zh-CN" b="0" dirty="0"/>
              <a:t>USB</a:t>
            </a:r>
            <a:r>
              <a:rPr lang="zh-CN" altLang="en-US" b="0" dirty="0"/>
              <a:t>总线的数据传输方式 </a:t>
            </a:r>
            <a:endParaRPr lang="zh-CN" altLang="en-US" b="0" dirty="0"/>
          </a:p>
          <a:p>
            <a:pPr eaLnBrk="1" hangingPunct="1">
              <a:lnSpc>
                <a:spcPct val="120000"/>
              </a:lnSpc>
              <a:buClr>
                <a:srgbClr val="FFD317"/>
              </a:buClr>
              <a:buFont typeface="Wingdings" panose="05000000000000000000" pitchFamily="2" charset="2"/>
              <a:buAutoNum type="arabicPeriod"/>
            </a:pPr>
            <a:r>
              <a:rPr lang="en-US" altLang="zh-CN" b="0" dirty="0"/>
              <a:t>USB</a:t>
            </a:r>
            <a:r>
              <a:rPr lang="zh-CN" altLang="en-US" b="0" dirty="0"/>
              <a:t>总线的数据传输原理 </a:t>
            </a:r>
            <a:endParaRPr lang="zh-CN" altLang="en-US" b="0" dirty="0"/>
          </a:p>
          <a:p>
            <a:pPr eaLnBrk="1" hangingPunct="1">
              <a:lnSpc>
                <a:spcPct val="120000"/>
              </a:lnSpc>
              <a:buClr>
                <a:srgbClr val="FFD317"/>
              </a:buClr>
              <a:buFont typeface="Wingdings" panose="05000000000000000000" pitchFamily="2" charset="2"/>
              <a:buAutoNum type="arabicPeriod"/>
            </a:pPr>
            <a:r>
              <a:rPr lang="en-US" altLang="zh-CN" b="0" dirty="0"/>
              <a:t>USB</a:t>
            </a:r>
            <a:r>
              <a:rPr lang="zh-CN" altLang="en-US" b="0" dirty="0"/>
              <a:t>设备即插即用的实现 </a:t>
            </a:r>
            <a:endParaRPr lang="zh-CN" altLang="en-US" b="0" dirty="0"/>
          </a:p>
          <a:p>
            <a:pPr eaLnBrk="1" hangingPunct="1">
              <a:lnSpc>
                <a:spcPct val="120000"/>
              </a:lnSpc>
              <a:buClr>
                <a:srgbClr val="FFD317"/>
              </a:buClr>
              <a:buFont typeface="Wingdings" panose="05000000000000000000" pitchFamily="2" charset="2"/>
              <a:buAutoNum type="arabicPeriod"/>
            </a:pPr>
            <a:r>
              <a:rPr lang="en-US" altLang="zh-CN" b="0" dirty="0"/>
              <a:t>USB </a:t>
            </a:r>
            <a:r>
              <a:rPr lang="zh-CN" altLang="en-US" b="0" dirty="0"/>
              <a:t>器件的选择 </a:t>
            </a:r>
            <a:endParaRPr lang="zh-CN" altLang="en-US" b="0" dirty="0"/>
          </a:p>
          <a:p>
            <a:pPr eaLnBrk="1" hangingPunct="1">
              <a:lnSpc>
                <a:spcPct val="120000"/>
              </a:lnSpc>
              <a:buClr>
                <a:srgbClr val="FFD317"/>
              </a:buClr>
              <a:buFont typeface="Wingdings" panose="05000000000000000000" pitchFamily="2" charset="2"/>
              <a:buAutoNum type="arabicPeriod"/>
            </a:pPr>
            <a:r>
              <a:rPr lang="en-US" altLang="zh-CN" b="0" dirty="0"/>
              <a:t>USB</a:t>
            </a:r>
            <a:r>
              <a:rPr lang="zh-CN" altLang="en-US" b="0" dirty="0"/>
              <a:t>系统的开发流程</a:t>
            </a:r>
            <a:endParaRPr lang="zh-CN" altLang="en-US" b="0" dirty="0"/>
          </a:p>
        </p:txBody>
      </p:sp>
      <p:sp>
        <p:nvSpPr>
          <p:cNvPr id="145411" name="Rectangle 3"/>
          <p:cNvSpPr>
            <a:spLocks noChangeArrowheads="1"/>
          </p:cNvSpPr>
          <p:nvPr/>
        </p:nvSpPr>
        <p:spPr bwMode="auto">
          <a:xfrm>
            <a:off x="551384" y="648432"/>
            <a:ext cx="7848600"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t>6.2 USB</a:t>
            </a:r>
            <a:r>
              <a:rPr lang="zh-CN" altLang="en-US" sz="2800" b="0" dirty="0"/>
              <a:t>设备</a:t>
            </a:r>
            <a:endParaRPr lang="zh-CN" altLang="en-US" sz="2800" b="0" dirty="0"/>
          </a:p>
        </p:txBody>
      </p:sp>
      <p:sp>
        <p:nvSpPr>
          <p:cNvPr id="145412"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1A32831-04BE-42F6-90ED-552E52727CC9}"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endParaRPr lang="zh-CN" altLang="en-US" kern="0" dirty="0">
              <a:solidFill>
                <a:srgbClr val="FF0000"/>
              </a:solidFill>
            </a:endParaRPr>
          </a:p>
        </p:txBody>
      </p:sp>
    </p:spTree>
  </p:cSld>
  <p:clrMapOvr>
    <a:masterClrMapping/>
  </p:clrMapOvr>
  <p:transition>
    <p:blinds/>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695325" y="689622"/>
            <a:ext cx="7543800" cy="882650"/>
          </a:xfrm>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1</a:t>
            </a:r>
            <a:r>
              <a:rPr lang="zh-CN" altLang="en-US" sz="2800" b="0" dirty="0">
                <a:solidFill>
                  <a:schemeClr val="tx1"/>
                </a:solidFill>
                <a:latin typeface="Times New Roman" panose="02020603050405020304" pitchFamily="18" charset="0"/>
                <a:ea typeface="+mn-ea"/>
                <a:cs typeface="Times New Roman" panose="02020603050405020304" pitchFamily="18" charset="0"/>
              </a:rPr>
              <a:t>．</a:t>
            </a:r>
            <a:r>
              <a:rPr lang="en-US" altLang="zh-CN" sz="2800" b="0" dirty="0">
                <a:solidFill>
                  <a:schemeClr val="tx1"/>
                </a:solidFill>
                <a:latin typeface="Times New Roman" panose="02020603050405020304" pitchFamily="18" charset="0"/>
                <a:ea typeface="+mn-ea"/>
                <a:cs typeface="Times New Roman" panose="02020603050405020304" pitchFamily="18" charset="0"/>
              </a:rPr>
              <a:t>USB</a:t>
            </a:r>
            <a:r>
              <a:rPr lang="zh-CN" altLang="en-US" sz="2800" b="0" dirty="0">
                <a:solidFill>
                  <a:schemeClr val="tx1"/>
                </a:solidFill>
                <a:latin typeface="Times New Roman" panose="02020603050405020304" pitchFamily="18" charset="0"/>
                <a:ea typeface="+mn-ea"/>
                <a:cs typeface="Times New Roman" panose="02020603050405020304" pitchFamily="18" charset="0"/>
              </a:rPr>
              <a:t>总线概述 </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805892" name="Rectangle 4"/>
          <p:cNvSpPr>
            <a:spLocks noGrp="1" noChangeArrowheads="1"/>
          </p:cNvSpPr>
          <p:nvPr>
            <p:ph idx="1"/>
          </p:nvPr>
        </p:nvSpPr>
        <p:spPr>
          <a:xfrm>
            <a:off x="1199456" y="1484784"/>
            <a:ext cx="7543800" cy="936625"/>
          </a:xfrm>
        </p:spPr>
        <p:txBody>
          <a:bodyPr/>
          <a:lstStyle/>
          <a:p>
            <a:pPr eaLnBrk="1" hangingPunct="1">
              <a:lnSpc>
                <a:spcPct val="140000"/>
              </a:lnSpc>
              <a:spcBef>
                <a:spcPct val="40000"/>
              </a:spcBef>
            </a:pPr>
            <a:r>
              <a:rPr lang="zh-CN" altLang="en-US" b="0" dirty="0">
                <a:latin typeface="Times New Roman" panose="02020603050405020304" pitchFamily="18" charset="0"/>
                <a:ea typeface="楷体" panose="02010609060101010101" pitchFamily="49" charset="-122"/>
              </a:rPr>
              <a:t>为什么要用</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总线？</a:t>
            </a:r>
            <a:endParaRPr lang="zh-CN" altLang="en-US" sz="2800" b="0" dirty="0">
              <a:latin typeface="Times New Roman" panose="02020603050405020304" pitchFamily="18" charset="0"/>
              <a:ea typeface="楷体" panose="02010609060101010101" pitchFamily="49" charset="-122"/>
            </a:endParaRPr>
          </a:p>
        </p:txBody>
      </p:sp>
      <p:sp>
        <p:nvSpPr>
          <p:cNvPr id="805893" name="Text Box 5"/>
          <p:cNvSpPr txBox="1">
            <a:spLocks noChangeArrowheads="1"/>
          </p:cNvSpPr>
          <p:nvPr/>
        </p:nvSpPr>
        <p:spPr bwMode="auto">
          <a:xfrm>
            <a:off x="1271464" y="2535473"/>
            <a:ext cx="9865096"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30000"/>
              </a:spcBef>
              <a:buClrTx/>
              <a:buSzPct val="125000"/>
              <a:buFontTx/>
              <a:buBlip>
                <a:blip r:embed="rId1"/>
              </a:buBlip>
            </a:pPr>
            <a:r>
              <a:rPr lang="en-US" altLang="zh-CN" b="0" dirty="0"/>
              <a:t> </a:t>
            </a:r>
            <a:r>
              <a:rPr lang="zh-CN" altLang="en-US" b="0" dirty="0"/>
              <a:t>连接计算机外设的串行数据总线的发展一直非常缓慢。</a:t>
            </a:r>
            <a:endParaRPr lang="zh-CN" altLang="en-US" b="0" dirty="0"/>
          </a:p>
          <a:p>
            <a:pPr eaLnBrk="1" hangingPunct="1">
              <a:lnSpc>
                <a:spcPct val="140000"/>
              </a:lnSpc>
              <a:spcBef>
                <a:spcPct val="30000"/>
              </a:spcBef>
              <a:buClrTx/>
              <a:buSzPct val="125000"/>
              <a:buFontTx/>
              <a:buBlip>
                <a:blip r:embed="rId1"/>
              </a:buBlip>
            </a:pPr>
            <a:r>
              <a:rPr lang="zh-CN" altLang="en-US" b="0" dirty="0"/>
              <a:t> 长期以来，串行总线只用于连接</a:t>
            </a:r>
            <a:r>
              <a:rPr lang="zh-CN" altLang="en-US" dirty="0">
                <a:solidFill>
                  <a:srgbClr val="FF0000"/>
                </a:solidFill>
              </a:rPr>
              <a:t>慢速外设或用作低速网络</a:t>
            </a:r>
            <a:r>
              <a:rPr lang="zh-CN" altLang="en-US" b="0" dirty="0"/>
              <a:t>的总线。 </a:t>
            </a:r>
            <a:endParaRPr lang="zh-CN" altLang="en-US" b="0" dirty="0"/>
          </a:p>
        </p:txBody>
      </p:sp>
      <p:sp>
        <p:nvSpPr>
          <p:cNvPr id="146437"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F76A237-DD4E-4274-9B68-5BF0AC1BFA1A}"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—USB</a:t>
            </a:r>
            <a:r>
              <a:rPr lang="zh-CN" altLang="en-US" kern="0" dirty="0"/>
              <a:t>总线概述）</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05892">
                                            <p:txEl>
                                              <p:pRg st="0" end="0"/>
                                            </p:txEl>
                                          </p:spTgt>
                                        </p:tgtEl>
                                        <p:attrNameLst>
                                          <p:attrName>style.visibility</p:attrName>
                                        </p:attrNameLst>
                                      </p:cBhvr>
                                      <p:to>
                                        <p:strVal val="visible"/>
                                      </p:to>
                                    </p:set>
                                    <p:animEffect transition="in" filter="randombar(horizontal)">
                                      <p:cBhvr>
                                        <p:cTn id="7" dur="500"/>
                                        <p:tgtEl>
                                          <p:spTgt spid="805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05893"/>
                                        </p:tgtEl>
                                        <p:attrNameLst>
                                          <p:attrName>style.visibility</p:attrName>
                                        </p:attrNameLst>
                                      </p:cBhvr>
                                      <p:to>
                                        <p:strVal val="visible"/>
                                      </p:to>
                                    </p:set>
                                    <p:animEffect transition="in" filter="strips(downRight)">
                                      <p:cBhvr>
                                        <p:cTn id="12" dur="500"/>
                                        <p:tgtEl>
                                          <p:spTgt spid="805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2" grpId="0" build="p"/>
      <p:bldP spid="805893"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43310" y="652168"/>
            <a:ext cx="7543800" cy="882650"/>
          </a:xfrm>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1</a:t>
            </a:r>
            <a:r>
              <a:rPr lang="zh-CN" altLang="en-US" sz="2800" b="0" dirty="0">
                <a:solidFill>
                  <a:schemeClr val="tx1"/>
                </a:solidFill>
                <a:latin typeface="Times New Roman" panose="02020603050405020304" pitchFamily="18" charset="0"/>
                <a:ea typeface="+mn-ea"/>
                <a:cs typeface="Times New Roman" panose="02020603050405020304" pitchFamily="18" charset="0"/>
              </a:rPr>
              <a:t>．</a:t>
            </a:r>
            <a:r>
              <a:rPr lang="en-US" altLang="zh-CN" sz="2800" b="0" dirty="0">
                <a:solidFill>
                  <a:schemeClr val="tx1"/>
                </a:solidFill>
                <a:latin typeface="Times New Roman" panose="02020603050405020304" pitchFamily="18" charset="0"/>
                <a:ea typeface="+mn-ea"/>
                <a:cs typeface="Times New Roman" panose="02020603050405020304" pitchFamily="18" charset="0"/>
              </a:rPr>
              <a:t>USB</a:t>
            </a:r>
            <a:r>
              <a:rPr lang="zh-CN" altLang="en-US" sz="2800" b="0" dirty="0">
                <a:solidFill>
                  <a:schemeClr val="tx1"/>
                </a:solidFill>
                <a:latin typeface="Times New Roman" panose="02020603050405020304" pitchFamily="18" charset="0"/>
                <a:ea typeface="+mn-ea"/>
                <a:cs typeface="Times New Roman" panose="02020603050405020304" pitchFamily="18" charset="0"/>
              </a:rPr>
              <a:t>总线概述 </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806916" name="Rectangle 4"/>
          <p:cNvSpPr>
            <a:spLocks noGrp="1" noChangeArrowheads="1"/>
          </p:cNvSpPr>
          <p:nvPr>
            <p:ph idx="1"/>
          </p:nvPr>
        </p:nvSpPr>
        <p:spPr>
          <a:xfrm>
            <a:off x="443310" y="1340768"/>
            <a:ext cx="11305256" cy="4865063"/>
          </a:xfrm>
        </p:spPr>
        <p:txBody>
          <a:bodyPr/>
          <a:lstStyle/>
          <a:p>
            <a:pPr eaLnBrk="1" hangingPunct="1">
              <a:lnSpc>
                <a:spcPct val="150000"/>
              </a:lnSpc>
              <a:spcBef>
                <a:spcPct val="40000"/>
              </a:spcBef>
            </a:pPr>
            <a:r>
              <a:rPr lang="zh-CN" altLang="en-US" sz="2000" dirty="0">
                <a:latin typeface="Times New Roman" panose="02020603050405020304" pitchFamily="18" charset="0"/>
                <a:ea typeface="楷体" panose="02010609060101010101" pitchFamily="49" charset="-122"/>
              </a:rPr>
              <a:t>通</a:t>
            </a:r>
            <a:r>
              <a:rPr lang="zh-CN" altLang="en-US" sz="2000" b="0" dirty="0">
                <a:latin typeface="Times New Roman" panose="02020603050405020304" pitchFamily="18" charset="0"/>
                <a:ea typeface="楷体" panose="02010609060101010101" pitchFamily="49" charset="-122"/>
              </a:rPr>
              <a:t>用串行总线（</a:t>
            </a:r>
            <a:r>
              <a:rPr lang="en-US" altLang="zh-CN" sz="2000" b="0" dirty="0">
                <a:latin typeface="Times New Roman" panose="02020603050405020304" pitchFamily="18" charset="0"/>
                <a:ea typeface="楷体" panose="02010609060101010101" pitchFamily="49" charset="-122"/>
              </a:rPr>
              <a:t>Universal Serial Bus</a:t>
            </a:r>
            <a:r>
              <a:rPr lang="zh-CN" altLang="en-US" sz="2000" b="0"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ea typeface="楷体" panose="02010609060101010101" pitchFamily="49" charset="-122"/>
              </a:rPr>
              <a:t>USB</a:t>
            </a:r>
            <a:r>
              <a:rPr lang="zh-CN" altLang="en-US" sz="2000" b="0" dirty="0">
                <a:latin typeface="Times New Roman" panose="02020603050405020304" pitchFamily="18" charset="0"/>
                <a:ea typeface="楷体" panose="02010609060101010101" pitchFamily="49" charset="-122"/>
              </a:rPr>
              <a:t>）是</a:t>
            </a:r>
            <a:r>
              <a:rPr lang="en-US" altLang="zh-CN" sz="2000" b="0" dirty="0">
                <a:latin typeface="Times New Roman" panose="02020603050405020304" pitchFamily="18" charset="0"/>
                <a:ea typeface="楷体" panose="02010609060101010101" pitchFamily="49" charset="-122"/>
              </a:rPr>
              <a:t>1995</a:t>
            </a:r>
            <a:r>
              <a:rPr lang="zh-CN" altLang="en-US" sz="2000" b="0" dirty="0">
                <a:latin typeface="Times New Roman" panose="02020603050405020304" pitchFamily="18" charset="0"/>
                <a:ea typeface="楷体" panose="02010609060101010101" pitchFamily="49" charset="-122"/>
              </a:rPr>
              <a:t>年</a:t>
            </a:r>
            <a:r>
              <a:rPr lang="en-US" altLang="zh-CN" sz="2000" b="0" dirty="0">
                <a:latin typeface="Times New Roman" panose="02020603050405020304" pitchFamily="18" charset="0"/>
                <a:ea typeface="楷体" panose="02010609060101010101" pitchFamily="49" charset="-122"/>
              </a:rPr>
              <a:t>Microsoft</a:t>
            </a:r>
            <a:r>
              <a:rPr lang="zh-CN" altLang="en-US" sz="2000" b="0"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ea typeface="楷体" panose="02010609060101010101" pitchFamily="49" charset="-122"/>
              </a:rPr>
              <a:t>Compaq</a:t>
            </a:r>
            <a:r>
              <a:rPr lang="zh-CN" altLang="en-US" sz="2000" b="0"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ea typeface="楷体" panose="02010609060101010101" pitchFamily="49" charset="-122"/>
              </a:rPr>
              <a:t>IBM</a:t>
            </a:r>
            <a:r>
              <a:rPr lang="zh-CN" altLang="en-US" sz="2000" b="0" dirty="0">
                <a:latin typeface="Times New Roman" panose="02020603050405020304" pitchFamily="18" charset="0"/>
                <a:ea typeface="楷体" panose="02010609060101010101" pitchFamily="49" charset="-122"/>
              </a:rPr>
              <a:t>等公司联合制定的一种新的计算机串行通信协议。</a:t>
            </a:r>
            <a:endParaRPr lang="zh-CN" altLang="en-US" sz="2000" b="0" dirty="0">
              <a:latin typeface="Times New Roman" panose="02020603050405020304" pitchFamily="18" charset="0"/>
              <a:ea typeface="楷体" panose="02010609060101010101" pitchFamily="49" charset="-122"/>
            </a:endParaRPr>
          </a:p>
          <a:p>
            <a:pPr eaLnBrk="1" hangingPunct="1">
              <a:lnSpc>
                <a:spcPct val="150000"/>
              </a:lnSpc>
              <a:spcBef>
                <a:spcPct val="40000"/>
              </a:spcBef>
            </a:pPr>
            <a:r>
              <a:rPr lang="en-US" altLang="zh-CN" sz="2000" b="0" dirty="0">
                <a:latin typeface="Times New Roman" panose="02020603050405020304" pitchFamily="18" charset="0"/>
                <a:ea typeface="楷体" panose="02010609060101010101" pitchFamily="49" charset="-122"/>
              </a:rPr>
              <a:t>USB</a:t>
            </a:r>
            <a:r>
              <a:rPr lang="zh-CN" altLang="en-US" sz="2000" b="0" dirty="0">
                <a:latin typeface="Times New Roman" panose="02020603050405020304" pitchFamily="18" charset="0"/>
                <a:ea typeface="楷体" panose="02010609060101010101" pitchFamily="49" charset="-122"/>
              </a:rPr>
              <a:t>协议得到各</a:t>
            </a:r>
            <a:r>
              <a:rPr lang="en-US" altLang="zh-CN" sz="2000" b="0" dirty="0">
                <a:latin typeface="Times New Roman" panose="02020603050405020304" pitchFamily="18" charset="0"/>
                <a:ea typeface="楷体" panose="02010609060101010101" pitchFamily="49" charset="-122"/>
              </a:rPr>
              <a:t>PC</a:t>
            </a:r>
            <a:r>
              <a:rPr lang="zh-CN" altLang="en-US" sz="2000" b="0" dirty="0">
                <a:latin typeface="Times New Roman" panose="02020603050405020304" pitchFamily="18" charset="0"/>
                <a:ea typeface="楷体" panose="02010609060101010101" pitchFamily="49" charset="-122"/>
              </a:rPr>
              <a:t>厂商、芯片制造商和</a:t>
            </a:r>
            <a:r>
              <a:rPr lang="en-US" altLang="zh-CN" sz="2000" b="0" dirty="0">
                <a:latin typeface="Times New Roman" panose="02020603050405020304" pitchFamily="18" charset="0"/>
                <a:ea typeface="楷体" panose="02010609060101010101" pitchFamily="49" charset="-122"/>
              </a:rPr>
              <a:t>PC</a:t>
            </a:r>
            <a:r>
              <a:rPr lang="zh-CN" altLang="en-US" sz="2000" b="0" dirty="0">
                <a:latin typeface="Times New Roman" panose="02020603050405020304" pitchFamily="18" charset="0"/>
                <a:ea typeface="楷体" panose="02010609060101010101" pitchFamily="49" charset="-122"/>
              </a:rPr>
              <a:t>外设厂商的广泛支持。从当初的</a:t>
            </a:r>
            <a:r>
              <a:rPr lang="en-US" altLang="zh-CN" sz="2000" b="0" dirty="0">
                <a:latin typeface="Times New Roman" panose="02020603050405020304" pitchFamily="18" charset="0"/>
                <a:ea typeface="楷体" panose="02010609060101010101" pitchFamily="49" charset="-122"/>
              </a:rPr>
              <a:t>0.7</a:t>
            </a:r>
            <a:r>
              <a:rPr lang="zh-CN" altLang="en-US" sz="2000" b="0"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ea typeface="楷体" panose="02010609060101010101" pitchFamily="49" charset="-122"/>
              </a:rPr>
              <a:t>0.8</a:t>
            </a:r>
            <a:r>
              <a:rPr lang="zh-CN" altLang="en-US" sz="2000" b="0" dirty="0">
                <a:latin typeface="Times New Roman" panose="02020603050405020304" pitchFamily="18" charset="0"/>
                <a:ea typeface="楷体" panose="02010609060101010101" pitchFamily="49" charset="-122"/>
              </a:rPr>
              <a:t>版本到现在广泛采用的</a:t>
            </a:r>
            <a:r>
              <a:rPr lang="en-US" altLang="zh-CN" sz="2000" b="0" dirty="0">
                <a:latin typeface="Times New Roman" panose="02020603050405020304" pitchFamily="18" charset="0"/>
                <a:ea typeface="楷体" panose="02010609060101010101" pitchFamily="49" charset="-122"/>
              </a:rPr>
              <a:t>1.0</a:t>
            </a:r>
            <a:r>
              <a:rPr lang="zh-CN" altLang="en-US" sz="2000" b="0"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ea typeface="楷体" panose="02010609060101010101" pitchFamily="49" charset="-122"/>
              </a:rPr>
              <a:t>1.1</a:t>
            </a:r>
            <a:r>
              <a:rPr lang="zh-CN" altLang="en-US" sz="2000" b="0" dirty="0">
                <a:latin typeface="Times New Roman" panose="02020603050405020304" pitchFamily="18" charset="0"/>
                <a:ea typeface="楷体" panose="02010609060101010101" pitchFamily="49" charset="-122"/>
              </a:rPr>
              <a:t>版本，目前到已经推广的</a:t>
            </a:r>
            <a:r>
              <a:rPr lang="en-US" altLang="zh-CN" sz="2000" b="0" dirty="0">
                <a:latin typeface="Times New Roman" panose="02020603050405020304" pitchFamily="18" charset="0"/>
                <a:ea typeface="楷体" panose="02010609060101010101" pitchFamily="49" charset="-122"/>
              </a:rPr>
              <a:t>4</a:t>
            </a:r>
            <a:r>
              <a:rPr lang="zh-CN" altLang="en-US" sz="2000" b="0" dirty="0">
                <a:latin typeface="Times New Roman" panose="02020603050405020304" pitchFamily="18" charset="0"/>
                <a:ea typeface="楷体" panose="02010609060101010101" pitchFamily="49" charset="-122"/>
              </a:rPr>
              <a:t>版本，最高支持</a:t>
            </a:r>
            <a:r>
              <a:rPr lang="en-US" altLang="zh-CN" sz="2000" b="0" dirty="0">
                <a:latin typeface="Times New Roman" panose="02020603050405020304" pitchFamily="18" charset="0"/>
                <a:ea typeface="楷体" panose="02010609060101010101" pitchFamily="49" charset="-122"/>
              </a:rPr>
              <a:t>40Gbps</a:t>
            </a:r>
            <a:r>
              <a:rPr lang="zh-CN" altLang="en-US" sz="2000" b="0"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ea typeface="楷体" panose="02010609060101010101" pitchFamily="49" charset="-122"/>
              </a:rPr>
              <a:t>USB</a:t>
            </a:r>
            <a:r>
              <a:rPr lang="zh-CN" altLang="en-US" sz="2000" b="0" dirty="0">
                <a:latin typeface="Times New Roman" panose="02020603050405020304" pitchFamily="18" charset="0"/>
                <a:ea typeface="楷体" panose="02010609060101010101" pitchFamily="49" charset="-122"/>
              </a:rPr>
              <a:t>本身也在不断的发展和完善。</a:t>
            </a:r>
            <a:endParaRPr lang="en-US" altLang="zh-CN" sz="2000" b="0" dirty="0">
              <a:latin typeface="Times New Roman" panose="02020603050405020304" pitchFamily="18" charset="0"/>
              <a:ea typeface="楷体" panose="02010609060101010101" pitchFamily="49" charset="-122"/>
            </a:endParaRPr>
          </a:p>
          <a:p>
            <a:pPr eaLnBrk="1" hangingPunct="1">
              <a:lnSpc>
                <a:spcPct val="150000"/>
              </a:lnSpc>
              <a:spcBef>
                <a:spcPct val="40000"/>
              </a:spcBef>
            </a:pPr>
            <a:r>
              <a:rPr lang="zh-CN" altLang="en-US" sz="2000" b="0" dirty="0">
                <a:latin typeface="Times New Roman" panose="02020603050405020304" pitchFamily="18" charset="0"/>
                <a:ea typeface="楷体" panose="02010609060101010101" pitchFamily="49" charset="-122"/>
              </a:rPr>
              <a:t>通用串行总线是一种将</a:t>
            </a:r>
            <a:r>
              <a:rPr lang="en-US" altLang="zh-CN" sz="2000" b="0" dirty="0">
                <a:latin typeface="Times New Roman" panose="02020603050405020304" pitchFamily="18" charset="0"/>
                <a:ea typeface="楷体" panose="02010609060101010101" pitchFamily="49" charset="-122"/>
              </a:rPr>
              <a:t>USB</a:t>
            </a:r>
            <a:r>
              <a:rPr lang="zh-CN" altLang="en-US" sz="2000" dirty="0">
                <a:solidFill>
                  <a:srgbClr val="FF0000"/>
                </a:solidFill>
                <a:latin typeface="Times New Roman" panose="02020603050405020304" pitchFamily="18" charset="0"/>
                <a:ea typeface="楷体" panose="02010609060101010101" pitchFamily="49" charset="-122"/>
              </a:rPr>
              <a:t>外围设备</a:t>
            </a:r>
            <a:r>
              <a:rPr lang="zh-CN" altLang="en-US" sz="2000" b="0" dirty="0">
                <a:latin typeface="Times New Roman" panose="02020603050405020304" pitchFamily="18" charset="0"/>
                <a:ea typeface="楷体" panose="02010609060101010101" pitchFamily="49" charset="-122"/>
              </a:rPr>
              <a:t>连接到主机的外部总线结构，它是</a:t>
            </a:r>
            <a:r>
              <a:rPr lang="zh-CN" altLang="en-US" sz="2000" dirty="0">
                <a:solidFill>
                  <a:srgbClr val="FF0000"/>
                </a:solidFill>
                <a:latin typeface="Times New Roman" panose="02020603050405020304" pitchFamily="18" charset="0"/>
                <a:ea typeface="楷体" panose="02010609060101010101" pitchFamily="49" charset="-122"/>
              </a:rPr>
              <a:t>通过</a:t>
            </a:r>
            <a:r>
              <a:rPr lang="en-US" altLang="zh-CN" sz="2000" dirty="0">
                <a:solidFill>
                  <a:srgbClr val="FF0000"/>
                </a:solidFill>
                <a:latin typeface="Times New Roman" panose="02020603050405020304" pitchFamily="18" charset="0"/>
                <a:ea typeface="楷体" panose="02010609060101010101" pitchFamily="49" charset="-122"/>
              </a:rPr>
              <a:t>PCI</a:t>
            </a:r>
            <a:r>
              <a:rPr lang="zh-CN" altLang="en-US" sz="2000" dirty="0">
                <a:solidFill>
                  <a:srgbClr val="FF0000"/>
                </a:solidFill>
                <a:latin typeface="Times New Roman" panose="02020603050405020304" pitchFamily="18" charset="0"/>
                <a:ea typeface="楷体" panose="02010609060101010101" pitchFamily="49" charset="-122"/>
              </a:rPr>
              <a:t>总线</a:t>
            </a:r>
            <a:r>
              <a:rPr lang="zh-CN" altLang="en-US" sz="2000" b="0" dirty="0">
                <a:latin typeface="Times New Roman" panose="02020603050405020304" pitchFamily="18" charset="0"/>
                <a:ea typeface="楷体" panose="02010609060101010101" pitchFamily="49" charset="-122"/>
              </a:rPr>
              <a:t>和</a:t>
            </a:r>
            <a:r>
              <a:rPr lang="en-US" altLang="zh-CN" sz="2000" b="0" dirty="0">
                <a:latin typeface="Times New Roman" panose="02020603050405020304" pitchFamily="18" charset="0"/>
                <a:ea typeface="楷体" panose="02010609060101010101" pitchFamily="49" charset="-122"/>
              </a:rPr>
              <a:t>PC</a:t>
            </a:r>
            <a:r>
              <a:rPr lang="zh-CN" altLang="en-US" sz="2000" b="0" dirty="0">
                <a:latin typeface="Times New Roman" panose="02020603050405020304" pitchFamily="18" charset="0"/>
                <a:ea typeface="楷体" panose="02010609060101010101" pitchFamily="49" charset="-122"/>
              </a:rPr>
              <a:t>的内部系统数据线连接，实现数据传送。</a:t>
            </a:r>
            <a:endParaRPr lang="en-US" altLang="zh-CN" sz="2000" b="0" dirty="0">
              <a:latin typeface="Times New Roman" panose="02020603050405020304" pitchFamily="18" charset="0"/>
              <a:ea typeface="楷体" panose="02010609060101010101" pitchFamily="49" charset="-122"/>
            </a:endParaRPr>
          </a:p>
          <a:p>
            <a:pPr eaLnBrk="1" hangingPunct="1">
              <a:lnSpc>
                <a:spcPct val="150000"/>
              </a:lnSpc>
              <a:spcBef>
                <a:spcPct val="40000"/>
              </a:spcBef>
            </a:pPr>
            <a:r>
              <a:rPr lang="en-US" altLang="zh-CN" sz="2000" b="0" dirty="0">
                <a:latin typeface="Times New Roman" panose="02020603050405020304" pitchFamily="18" charset="0"/>
                <a:ea typeface="楷体" panose="02010609060101010101" pitchFamily="49" charset="-122"/>
              </a:rPr>
              <a:t>USB</a:t>
            </a:r>
            <a:r>
              <a:rPr lang="zh-CN" altLang="en-US" sz="2000" b="0" dirty="0">
                <a:latin typeface="Times New Roman" panose="02020603050405020304" pitchFamily="18" charset="0"/>
                <a:ea typeface="楷体" panose="02010609060101010101" pitchFamily="49" charset="-122"/>
              </a:rPr>
              <a:t>同时又是一种通信协议，它支持主系统和</a:t>
            </a:r>
            <a:r>
              <a:rPr lang="en-US" altLang="zh-CN" sz="2000" b="0" dirty="0">
                <a:latin typeface="Times New Roman" panose="02020603050405020304" pitchFamily="18" charset="0"/>
                <a:ea typeface="楷体" panose="02010609060101010101" pitchFamily="49" charset="-122"/>
              </a:rPr>
              <a:t>USB</a:t>
            </a:r>
            <a:r>
              <a:rPr lang="zh-CN" altLang="en-US" sz="2000" b="0" dirty="0">
                <a:latin typeface="Times New Roman" panose="02020603050405020304" pitchFamily="18" charset="0"/>
                <a:ea typeface="楷体" panose="02010609060101010101" pitchFamily="49" charset="-122"/>
              </a:rPr>
              <a:t>外围设备之间的数据传送，通过一个</a:t>
            </a:r>
            <a:r>
              <a:rPr lang="en-US" altLang="zh-CN" sz="2000" b="0" dirty="0">
                <a:latin typeface="Times New Roman" panose="02020603050405020304" pitchFamily="18" charset="0"/>
                <a:ea typeface="楷体" panose="02010609060101010101" pitchFamily="49" charset="-122"/>
              </a:rPr>
              <a:t>4</a:t>
            </a:r>
            <a:r>
              <a:rPr lang="zh-CN" altLang="en-US" sz="2000" b="0" dirty="0">
                <a:latin typeface="Times New Roman" panose="02020603050405020304" pitchFamily="18" charset="0"/>
                <a:ea typeface="楷体" panose="02010609060101010101" pitchFamily="49" charset="-122"/>
              </a:rPr>
              <a:t>针的标准插头，采用菊花链形式把所有的外设连接起来。</a:t>
            </a:r>
            <a:endParaRPr lang="en-US" altLang="zh-CN" sz="2000" b="0" dirty="0">
              <a:latin typeface="Times New Roman" panose="02020603050405020304" pitchFamily="18" charset="0"/>
              <a:ea typeface="楷体" panose="02010609060101010101" pitchFamily="49" charset="-122"/>
            </a:endParaRPr>
          </a:p>
          <a:p>
            <a:pPr eaLnBrk="1" hangingPunct="1">
              <a:lnSpc>
                <a:spcPct val="150000"/>
              </a:lnSpc>
              <a:spcBef>
                <a:spcPct val="40000"/>
              </a:spcBef>
            </a:pPr>
            <a:endParaRPr lang="en-US" altLang="zh-CN" sz="2000" b="0" dirty="0">
              <a:latin typeface="Times New Roman" panose="02020603050405020304" pitchFamily="18" charset="0"/>
              <a:ea typeface="楷体" panose="02010609060101010101" pitchFamily="49" charset="-122"/>
            </a:endParaRPr>
          </a:p>
          <a:p>
            <a:pPr eaLnBrk="1" hangingPunct="1">
              <a:lnSpc>
                <a:spcPct val="150000"/>
              </a:lnSpc>
              <a:spcBef>
                <a:spcPct val="40000"/>
              </a:spcBef>
            </a:pPr>
            <a:endParaRPr lang="zh-CN" altLang="en-US" sz="2000" b="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C43015A3-3F50-4EE5-A95D-2A4F6382A896}"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—USB</a:t>
            </a:r>
            <a:r>
              <a:rPr lang="zh-CN" altLang="en-US" kern="0" dirty="0"/>
              <a:t>总线概述）</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06916">
                                            <p:txEl>
                                              <p:pRg st="0" end="0"/>
                                            </p:txEl>
                                          </p:spTgt>
                                        </p:tgtEl>
                                        <p:attrNameLst>
                                          <p:attrName>style.visibility</p:attrName>
                                        </p:attrNameLst>
                                      </p:cBhvr>
                                      <p:to>
                                        <p:strVal val="visible"/>
                                      </p:to>
                                    </p:set>
                                    <p:animEffect transition="in" filter="randombar(horizontal)">
                                      <p:cBhvr>
                                        <p:cTn id="7" dur="500"/>
                                        <p:tgtEl>
                                          <p:spTgt spid="8069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06916">
                                            <p:txEl>
                                              <p:pRg st="1" end="1"/>
                                            </p:txEl>
                                          </p:spTgt>
                                        </p:tgtEl>
                                        <p:attrNameLst>
                                          <p:attrName>style.visibility</p:attrName>
                                        </p:attrNameLst>
                                      </p:cBhvr>
                                      <p:to>
                                        <p:strVal val="visible"/>
                                      </p:to>
                                    </p:set>
                                    <p:animEffect transition="in" filter="randombar(horizontal)">
                                      <p:cBhvr>
                                        <p:cTn id="12" dur="500"/>
                                        <p:tgtEl>
                                          <p:spTgt spid="8069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06916">
                                            <p:txEl>
                                              <p:pRg st="2" end="2"/>
                                            </p:txEl>
                                          </p:spTgt>
                                        </p:tgtEl>
                                        <p:attrNameLst>
                                          <p:attrName>style.visibility</p:attrName>
                                        </p:attrNameLst>
                                      </p:cBhvr>
                                      <p:to>
                                        <p:strVal val="visible"/>
                                      </p:to>
                                    </p:set>
                                    <p:animEffect transition="in" filter="randombar(horizontal)">
                                      <p:cBhvr>
                                        <p:cTn id="17" dur="500"/>
                                        <p:tgtEl>
                                          <p:spTgt spid="8069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06916">
                                            <p:txEl>
                                              <p:pRg st="3" end="3"/>
                                            </p:txEl>
                                          </p:spTgt>
                                        </p:tgtEl>
                                        <p:attrNameLst>
                                          <p:attrName>style.visibility</p:attrName>
                                        </p:attrNameLst>
                                      </p:cBhvr>
                                      <p:to>
                                        <p:strVal val="visible"/>
                                      </p:to>
                                    </p:set>
                                    <p:animEffect transition="in" filter="randombar(horizontal)">
                                      <p:cBhvr>
                                        <p:cTn id="22" dur="500"/>
                                        <p:tgtEl>
                                          <p:spTgt spid="8069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6916"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4" name="Rectangle 4"/>
          <p:cNvSpPr>
            <a:spLocks noGrp="1" noChangeArrowheads="1"/>
          </p:cNvSpPr>
          <p:nvPr>
            <p:ph idx="1"/>
          </p:nvPr>
        </p:nvSpPr>
        <p:spPr>
          <a:xfrm>
            <a:off x="623392" y="876632"/>
            <a:ext cx="7704137" cy="720725"/>
          </a:xfrm>
        </p:spPr>
        <p:txBody>
          <a:bodyPr/>
          <a:lstStyle/>
          <a:p>
            <a:pPr eaLnBrk="1" hangingPunct="1">
              <a:lnSpc>
                <a:spcPct val="140000"/>
              </a:lnSpc>
              <a:spcBef>
                <a:spcPct val="40000"/>
              </a:spcBef>
            </a:pP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主要具有以下优点： </a:t>
            </a:r>
            <a:endParaRPr lang="zh-CN" altLang="en-US" b="0" dirty="0">
              <a:latin typeface="Times New Roman" panose="02020603050405020304" pitchFamily="18" charset="0"/>
              <a:ea typeface="楷体" panose="02010609060101010101" pitchFamily="49" charset="-122"/>
            </a:endParaRPr>
          </a:p>
        </p:txBody>
      </p:sp>
      <p:sp>
        <p:nvSpPr>
          <p:cNvPr id="808965" name="Text Box 5"/>
          <p:cNvSpPr txBox="1">
            <a:spLocks noChangeArrowheads="1"/>
          </p:cNvSpPr>
          <p:nvPr/>
        </p:nvSpPr>
        <p:spPr bwMode="auto">
          <a:xfrm>
            <a:off x="551384" y="1789007"/>
            <a:ext cx="11305256" cy="363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0000"/>
              </a:spcBef>
              <a:buClrTx/>
              <a:buSzPct val="125000"/>
              <a:buFontTx/>
              <a:buBlip>
                <a:blip r:embed="rId1"/>
              </a:buBlip>
            </a:pPr>
            <a:r>
              <a:rPr lang="en-US" altLang="zh-CN" b="0" dirty="0"/>
              <a:t> </a:t>
            </a:r>
            <a:r>
              <a:rPr lang="zh-CN" altLang="en-US" b="0" dirty="0"/>
              <a:t>支持</a:t>
            </a:r>
            <a:r>
              <a:rPr lang="zh-CN" altLang="en-US" dirty="0">
                <a:solidFill>
                  <a:srgbClr val="FF0000"/>
                </a:solidFill>
              </a:rPr>
              <a:t>热插拔（</a:t>
            </a:r>
            <a:r>
              <a:rPr lang="en-US" altLang="zh-CN" dirty="0">
                <a:solidFill>
                  <a:srgbClr val="FF0000"/>
                </a:solidFill>
              </a:rPr>
              <a:t>hot plug</a:t>
            </a:r>
            <a:r>
              <a:rPr lang="zh-CN" altLang="en-US" dirty="0">
                <a:solidFill>
                  <a:srgbClr val="FF0000"/>
                </a:solidFill>
              </a:rPr>
              <a:t>）和即插即用（</a:t>
            </a:r>
            <a:r>
              <a:rPr lang="en-US" altLang="zh-CN" dirty="0">
                <a:solidFill>
                  <a:srgbClr val="FF0000"/>
                </a:solidFill>
              </a:rPr>
              <a:t>Plug-and-Play</a:t>
            </a:r>
            <a:r>
              <a:rPr lang="zh-CN" altLang="en-US" dirty="0">
                <a:solidFill>
                  <a:srgbClr val="FF0000"/>
                </a:solidFill>
              </a:rPr>
              <a:t>）</a:t>
            </a:r>
            <a:r>
              <a:rPr lang="zh-CN" altLang="en-US" b="0" dirty="0"/>
              <a:t>。</a:t>
            </a:r>
            <a:endParaRPr lang="zh-CN" altLang="en-US" b="0" dirty="0"/>
          </a:p>
          <a:p>
            <a:pPr eaLnBrk="1" hangingPunct="1">
              <a:lnSpc>
                <a:spcPct val="120000"/>
              </a:lnSpc>
              <a:spcBef>
                <a:spcPct val="30000"/>
              </a:spcBef>
              <a:buClrTx/>
              <a:buSzPct val="125000"/>
              <a:buFontTx/>
              <a:buBlip>
                <a:blip r:embed="rId1"/>
              </a:buBlip>
            </a:pPr>
            <a:r>
              <a:rPr lang="zh-CN" altLang="en-US" b="0" dirty="0"/>
              <a:t> 为所有的</a:t>
            </a:r>
            <a:r>
              <a:rPr lang="en-US" altLang="zh-CN" b="0" dirty="0"/>
              <a:t>USB</a:t>
            </a:r>
            <a:r>
              <a:rPr lang="zh-CN" altLang="en-US" b="0" dirty="0"/>
              <a:t>外设提供单一的、易于操作的标准连接类型，排除了外设对系统资源的需求。</a:t>
            </a:r>
            <a:endParaRPr lang="zh-CN" altLang="en-US" b="0" dirty="0"/>
          </a:p>
          <a:p>
            <a:pPr eaLnBrk="1" hangingPunct="1">
              <a:lnSpc>
                <a:spcPct val="120000"/>
              </a:lnSpc>
              <a:spcBef>
                <a:spcPct val="30000"/>
              </a:spcBef>
              <a:buClrTx/>
              <a:buSzPct val="125000"/>
              <a:buFontTx/>
              <a:buBlip>
                <a:blip r:embed="rId1"/>
              </a:buBlip>
            </a:pPr>
            <a:r>
              <a:rPr lang="zh-CN" altLang="en-US" b="0" dirty="0"/>
              <a:t> </a:t>
            </a:r>
            <a:r>
              <a:rPr lang="en-US" altLang="zh-CN" b="0" dirty="0"/>
              <a:t>USB1.1</a:t>
            </a:r>
            <a:r>
              <a:rPr lang="zh-CN" altLang="en-US" b="0" dirty="0"/>
              <a:t>提供全速</a:t>
            </a:r>
            <a:r>
              <a:rPr lang="en-US" altLang="zh-CN" b="0" dirty="0"/>
              <a:t>12Mb/s</a:t>
            </a:r>
            <a:r>
              <a:rPr lang="zh-CN" altLang="en-US" b="0" dirty="0"/>
              <a:t>和低速</a:t>
            </a:r>
            <a:r>
              <a:rPr lang="en-US" altLang="zh-CN" b="0" dirty="0"/>
              <a:t>1.5Mb/s</a:t>
            </a:r>
            <a:r>
              <a:rPr lang="zh-CN" altLang="en-US" b="0" dirty="0"/>
              <a:t>的模式，</a:t>
            </a:r>
            <a:r>
              <a:rPr lang="en-US" altLang="zh-CN" b="0" dirty="0"/>
              <a:t>USB2.0</a:t>
            </a:r>
            <a:r>
              <a:rPr lang="zh-CN" altLang="en-US" b="0" dirty="0"/>
              <a:t>提供高达</a:t>
            </a:r>
            <a:r>
              <a:rPr lang="en-US" altLang="zh-CN" b="0" dirty="0"/>
              <a:t>480Mb/s</a:t>
            </a:r>
            <a:r>
              <a:rPr lang="zh-CN" altLang="en-US" b="0" dirty="0"/>
              <a:t>的设计传输速率。从</a:t>
            </a:r>
            <a:r>
              <a:rPr lang="en-US" altLang="zh-CN" b="0" dirty="0"/>
              <a:t>3</a:t>
            </a:r>
            <a:r>
              <a:rPr lang="zh-CN" altLang="en-US" b="0" dirty="0"/>
              <a:t>到</a:t>
            </a:r>
            <a:r>
              <a:rPr lang="en-US" altLang="zh-CN" b="0" dirty="0"/>
              <a:t>4</a:t>
            </a:r>
            <a:r>
              <a:rPr lang="zh-CN" altLang="en-US" b="0" dirty="0"/>
              <a:t>，速率没有变化，但是带宽分配更合理。</a:t>
            </a:r>
            <a:endParaRPr lang="zh-CN" altLang="en-US" b="0" dirty="0"/>
          </a:p>
          <a:p>
            <a:pPr eaLnBrk="1" hangingPunct="1">
              <a:lnSpc>
                <a:spcPct val="120000"/>
              </a:lnSpc>
              <a:spcBef>
                <a:spcPct val="30000"/>
              </a:spcBef>
              <a:buClrTx/>
              <a:buSzPct val="125000"/>
              <a:buFontTx/>
              <a:buBlip>
                <a:blip r:embed="rId1"/>
              </a:buBlip>
            </a:pPr>
            <a:r>
              <a:rPr lang="zh-CN" altLang="en-US" b="0" dirty="0"/>
              <a:t> </a:t>
            </a:r>
            <a:r>
              <a:rPr lang="en-US" altLang="zh-CN" b="0" dirty="0"/>
              <a:t>USB</a:t>
            </a:r>
            <a:r>
              <a:rPr lang="zh-CN" altLang="en-US" b="0" dirty="0"/>
              <a:t>提供了四种不同的数据传送类型。</a:t>
            </a:r>
            <a:endParaRPr lang="zh-CN" altLang="en-US" b="0" dirty="0"/>
          </a:p>
          <a:p>
            <a:pPr eaLnBrk="1" hangingPunct="1">
              <a:lnSpc>
                <a:spcPct val="120000"/>
              </a:lnSpc>
              <a:spcBef>
                <a:spcPct val="30000"/>
              </a:spcBef>
              <a:buClrTx/>
              <a:buSzPct val="125000"/>
              <a:buFontTx/>
              <a:buBlip>
                <a:blip r:embed="rId1"/>
              </a:buBlip>
            </a:pPr>
            <a:r>
              <a:rPr lang="zh-CN" altLang="en-US" b="0" dirty="0"/>
              <a:t> 易于扩展，理论上最多可支持</a:t>
            </a:r>
            <a:r>
              <a:rPr lang="en-US" altLang="zh-CN" b="0" dirty="0"/>
              <a:t>127</a:t>
            </a:r>
            <a:r>
              <a:rPr lang="zh-CN" altLang="en-US" b="0" dirty="0"/>
              <a:t>个设备。</a:t>
            </a:r>
            <a:endParaRPr lang="zh-CN" altLang="en-US" b="0" dirty="0"/>
          </a:p>
        </p:txBody>
      </p:sp>
      <p:sp>
        <p:nvSpPr>
          <p:cNvPr id="149509"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0004AC9-2ECA-43DA-8D37-5339A6BAD2E6}" type="slidenum">
              <a:rPr lang="zh-CN" altLang="en-US" sz="1400" b="0">
                <a:effectLst/>
              </a:rPr>
            </a:fld>
            <a:endParaRPr lang="zh-CN" altLang="en-US" sz="1400" b="0">
              <a:effectLst/>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—USB</a:t>
            </a:r>
            <a:r>
              <a:rPr lang="zh-CN" altLang="en-US" kern="0" dirty="0"/>
              <a:t>总线概述）</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08964">
                                            <p:txEl>
                                              <p:pRg st="0" end="0"/>
                                            </p:txEl>
                                          </p:spTgt>
                                        </p:tgtEl>
                                        <p:attrNameLst>
                                          <p:attrName>style.visibility</p:attrName>
                                        </p:attrNameLst>
                                      </p:cBhvr>
                                      <p:to>
                                        <p:strVal val="visible"/>
                                      </p:to>
                                    </p:set>
                                    <p:animEffect transition="in" filter="randombar(horizontal)">
                                      <p:cBhvr>
                                        <p:cTn id="7" dur="500"/>
                                        <p:tgtEl>
                                          <p:spTgt spid="8089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08965"/>
                                        </p:tgtEl>
                                        <p:attrNameLst>
                                          <p:attrName>style.visibility</p:attrName>
                                        </p:attrNameLst>
                                      </p:cBhvr>
                                      <p:to>
                                        <p:strVal val="visible"/>
                                      </p:to>
                                    </p:set>
                                    <p:animEffect transition="in" filter="strips(downRight)">
                                      <p:cBhvr>
                                        <p:cTn id="12" dur="500"/>
                                        <p:tgtEl>
                                          <p:spTgt spid="808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64" grpId="0" build="p"/>
      <p:bldP spid="808965"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9"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0004AC9-2ECA-43DA-8D37-5339A6BAD2E6}" type="slidenum">
              <a:rPr lang="zh-CN" altLang="en-US" sz="1400" b="0">
                <a:effectLst/>
              </a:rPr>
            </a:fld>
            <a:endParaRPr lang="zh-CN" altLang="en-US" sz="1400" b="0">
              <a:effectLst/>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—USB</a:t>
            </a:r>
            <a:r>
              <a:rPr lang="zh-CN" altLang="en-US" kern="0" dirty="0"/>
              <a:t>总线概述）</a:t>
            </a:r>
            <a:endParaRPr lang="zh-CN" altLang="en-US" kern="0" dirty="0">
              <a:solidFill>
                <a:srgbClr val="FF0000"/>
              </a:solidFill>
            </a:endParaRPr>
          </a:p>
        </p:txBody>
      </p:sp>
      <p:sp>
        <p:nvSpPr>
          <p:cNvPr id="2" name="内容占位符 1"/>
          <p:cNvSpPr>
            <a:spLocks noGrp="1"/>
          </p:cNvSpPr>
          <p:nvPr>
            <p:ph idx="1"/>
          </p:nvPr>
        </p:nvSpPr>
        <p:spPr/>
        <p:txBody>
          <a:bodyPr/>
          <a:lstStyle/>
          <a:p>
            <a:pPr marL="0" indent="0">
              <a:buNone/>
            </a:pPr>
            <a:r>
              <a:rPr lang="en-US" altLang="zh-CN" dirty="0"/>
              <a:t> </a:t>
            </a:r>
            <a:endParaRPr lang="zh-CN" altLang="en-US" dirty="0"/>
          </a:p>
        </p:txBody>
      </p:sp>
      <p:sp>
        <p:nvSpPr>
          <p:cNvPr id="5" name="AutoShape 2" descr="浅谈一下USB接口发展历程 - 嘉立创EDA开源硬件平台"/>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4" descr="浅谈一下USB接口发展历程 - 嘉立创EDA开源硬件平台"/>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1464" y="682181"/>
            <a:ext cx="9687048" cy="5597804"/>
          </a:xfrm>
          <a:prstGeom prst="rect">
            <a:avLst/>
          </a:prstGeom>
        </p:spPr>
      </p:pic>
    </p:spTree>
  </p:cSld>
  <p:clrMapOvr>
    <a:masterClrMapping/>
  </p:clrMapOvr>
  <p:transition>
    <p:blinds/>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9"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0004AC9-2ECA-43DA-8D37-5339A6BAD2E6}" type="slidenum">
              <a:rPr lang="zh-CN" altLang="en-US" sz="1400" b="0">
                <a:effectLst/>
              </a:rPr>
            </a:fld>
            <a:endParaRPr lang="zh-CN" altLang="en-US" sz="1400" b="0">
              <a:effectLst/>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—USB</a:t>
            </a:r>
            <a:r>
              <a:rPr lang="zh-CN" altLang="en-US" kern="0" dirty="0"/>
              <a:t>总线概述）</a:t>
            </a:r>
            <a:endParaRPr lang="zh-CN" altLang="en-US" kern="0" dirty="0">
              <a:solidFill>
                <a:srgbClr val="FF0000"/>
              </a:solidFill>
            </a:endParaRPr>
          </a:p>
        </p:txBody>
      </p:sp>
      <p:sp>
        <p:nvSpPr>
          <p:cNvPr id="2" name="内容占位符 1"/>
          <p:cNvSpPr>
            <a:spLocks noGrp="1"/>
          </p:cNvSpPr>
          <p:nvPr>
            <p:ph idx="1"/>
          </p:nvPr>
        </p:nvSpPr>
        <p:spPr/>
        <p:txBody>
          <a:bodyPr/>
          <a:lstStyle/>
          <a:p>
            <a:pPr marL="0" indent="0">
              <a:buNone/>
            </a:pPr>
            <a:r>
              <a:rPr lang="en-US" altLang="zh-CN" dirty="0"/>
              <a:t> </a:t>
            </a:r>
            <a:endParaRPr lang="zh-CN" altLang="en-US" dirty="0"/>
          </a:p>
        </p:txBody>
      </p:sp>
      <p:sp>
        <p:nvSpPr>
          <p:cNvPr id="5" name="AutoShape 2" descr="浅谈一下USB接口发展历程 - 嘉立创EDA开源硬件平台"/>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AutoShape 4" descr="浅谈一下USB接口发展历程 - 嘉立创EDA开源硬件平台"/>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2500" y="795337"/>
            <a:ext cx="10287000" cy="5267325"/>
          </a:xfrm>
          <a:prstGeom prst="rect">
            <a:avLst/>
          </a:prstGeom>
        </p:spPr>
      </p:pic>
    </p:spTree>
  </p:cSld>
  <p:clrMapOvr>
    <a:masterClrMapping/>
  </p:clrMapOvr>
  <p:transition>
    <p:blind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263352" y="1700808"/>
            <a:ext cx="10547350" cy="4443730"/>
          </a:xfrm>
          <a:prstGeom prst="rect">
            <a:avLst/>
          </a:prstGeom>
          <a:noFill/>
          <a:ln>
            <a:noFill/>
          </a:ln>
        </p:spPr>
        <p:txBody>
          <a:bodyPr wrap="square">
            <a:no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Tx/>
              <a:buNone/>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1</a:t>
            </a:r>
            <a:r>
              <a:rPr lang="zh-CN" altLang="zh-CN" sz="2200" dirty="0">
                <a:latin typeface="华文楷体" panose="02010600040101010101" pitchFamily="2" charset="-122"/>
                <a:ea typeface="华文楷体" panose="02010600040101010101" pitchFamily="2" charset="-122"/>
              </a:rPr>
              <a:t>）时钟门控功能。</a:t>
            </a:r>
            <a:endParaRPr lang="zh-CN" altLang="zh-CN" sz="2200" dirty="0">
              <a:latin typeface="华文楷体" panose="02010600040101010101" pitchFamily="2" charset="-122"/>
              <a:ea typeface="华文楷体" panose="02010600040101010101" pitchFamily="2" charset="-122"/>
            </a:endParaRPr>
          </a:p>
          <a:p>
            <a:pPr eaLnBrk="1" hangingPunct="1">
              <a:lnSpc>
                <a:spcPct val="150000"/>
              </a:lnSpc>
              <a:spcBef>
                <a:spcPct val="0"/>
              </a:spcBef>
              <a:buFontTx/>
              <a:buNone/>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2</a:t>
            </a:r>
            <a:r>
              <a:rPr lang="zh-CN" altLang="zh-CN" sz="2200" dirty="0">
                <a:latin typeface="华文楷体" panose="02010600040101010101" pitchFamily="2" charset="-122"/>
                <a:ea typeface="华文楷体" panose="02010600040101010101" pitchFamily="2" charset="-122"/>
              </a:rPr>
              <a:t>）各种</a:t>
            </a:r>
            <a:r>
              <a:rPr lang="zh-CN" altLang="zh-CN" sz="2200" dirty="0">
                <a:solidFill>
                  <a:srgbClr val="FF0000"/>
                </a:solidFill>
                <a:latin typeface="华文楷体" panose="02010600040101010101" pitchFamily="2" charset="-122"/>
                <a:ea typeface="华文楷体" panose="02010600040101010101" pitchFamily="2" charset="-122"/>
              </a:rPr>
              <a:t>低功耗模式</a:t>
            </a:r>
            <a:r>
              <a:rPr lang="zh-CN" altLang="zh-CN" sz="2200" dirty="0">
                <a:latin typeface="华文楷体" panose="02010600040101010101" pitchFamily="2" charset="-122"/>
                <a:ea typeface="华文楷体" panose="02010600040101010101" pitchFamily="2" charset="-122"/>
              </a:rPr>
              <a:t>可供选择，如空闲、停止、深度空闲和睡眠模式。</a:t>
            </a:r>
            <a:endParaRPr lang="zh-CN" altLang="zh-CN" sz="2200" dirty="0">
              <a:latin typeface="华文楷体" panose="02010600040101010101" pitchFamily="2" charset="-122"/>
              <a:ea typeface="华文楷体" panose="02010600040101010101" pitchFamily="2" charset="-122"/>
            </a:endParaRPr>
          </a:p>
          <a:p>
            <a:pPr eaLnBrk="1" hangingPunct="1">
              <a:lnSpc>
                <a:spcPct val="150000"/>
              </a:lnSpc>
              <a:spcBef>
                <a:spcPct val="0"/>
              </a:spcBef>
              <a:buFontTx/>
              <a:buNone/>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3</a:t>
            </a:r>
            <a:r>
              <a:rPr lang="zh-CN" altLang="zh-CN" sz="2200" dirty="0">
                <a:latin typeface="华文楷体" panose="02010600040101010101" pitchFamily="2" charset="-122"/>
                <a:ea typeface="华文楷体" panose="02010600040101010101" pitchFamily="2" charset="-122"/>
              </a:rPr>
              <a:t>）睡眠模式下唤醒源可以是外部中断、</a:t>
            </a:r>
            <a:r>
              <a:rPr lang="en-US" altLang="zh-CN" sz="2200" dirty="0">
                <a:latin typeface="华文楷体" panose="02010600040101010101" pitchFamily="2" charset="-122"/>
                <a:ea typeface="华文楷体" panose="02010600040101010101" pitchFamily="2" charset="-122"/>
              </a:rPr>
              <a:t>RTC</a:t>
            </a:r>
            <a:r>
              <a:rPr lang="zh-CN" altLang="zh-CN" sz="2200" dirty="0">
                <a:latin typeface="华文楷体" panose="02010600040101010101" pitchFamily="2" charset="-122"/>
                <a:ea typeface="华文楷体" panose="02010600040101010101" pitchFamily="2" charset="-122"/>
              </a:rPr>
              <a:t>报警、计时器节拍。</a:t>
            </a:r>
            <a:endParaRPr lang="zh-CN" altLang="zh-CN" sz="2200" dirty="0">
              <a:latin typeface="华文楷体" panose="02010600040101010101" pitchFamily="2" charset="-122"/>
              <a:ea typeface="华文楷体" panose="02010600040101010101" pitchFamily="2" charset="-122"/>
            </a:endParaRPr>
          </a:p>
          <a:p>
            <a:pPr eaLnBrk="1" hangingPunct="1">
              <a:lnSpc>
                <a:spcPct val="150000"/>
              </a:lnSpc>
              <a:spcBef>
                <a:spcPct val="0"/>
              </a:spcBef>
              <a:buFontTx/>
              <a:buNone/>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4</a:t>
            </a:r>
            <a:r>
              <a:rPr lang="zh-CN" altLang="zh-CN" sz="2200" dirty="0">
                <a:latin typeface="华文楷体" panose="02010600040101010101" pitchFamily="2" charset="-122"/>
                <a:ea typeface="华文楷体" panose="02010600040101010101" pitchFamily="2" charset="-122"/>
              </a:rPr>
              <a:t>）停止和深度空闲模式唤醒源可以是触摸屏人机界面、系统定时器等。</a:t>
            </a:r>
            <a:endParaRPr lang="en-US" altLang="zh-CN" sz="2200" dirty="0">
              <a:latin typeface="华文楷体" panose="02010600040101010101" pitchFamily="2" charset="-122"/>
              <a:ea typeface="华文楷体" panose="02010600040101010101" pitchFamily="2" charset="-122"/>
            </a:endParaRPr>
          </a:p>
          <a:p>
            <a:pPr eaLnBrk="1" hangingPunct="1">
              <a:lnSpc>
                <a:spcPct val="150000"/>
              </a:lnSpc>
              <a:spcBef>
                <a:spcPct val="0"/>
              </a:spcBef>
              <a:buFontTx/>
              <a:buNone/>
              <a:defRPr/>
            </a:pPr>
            <a:endParaRPr lang="en-US" altLang="zh-CN" sz="2400" dirty="0">
              <a:latin typeface="华文楷体" panose="02010600040101010101" pitchFamily="2" charset="-122"/>
              <a:ea typeface="华文楷体" panose="02010600040101010101" pitchFamily="2" charset="-122"/>
            </a:endParaRPr>
          </a:p>
        </p:txBody>
      </p:sp>
      <p:sp>
        <p:nvSpPr>
          <p:cNvPr id="3" name="文本框 2"/>
          <p:cNvSpPr txBox="1"/>
          <p:nvPr/>
        </p:nvSpPr>
        <p:spPr>
          <a:xfrm>
            <a:off x="407368" y="901074"/>
            <a:ext cx="6096000" cy="593560"/>
          </a:xfrm>
          <a:prstGeom prst="rect">
            <a:avLst/>
          </a:prstGeom>
          <a:noFill/>
        </p:spPr>
        <p:txBody>
          <a:bodyPr wrap="square">
            <a:spAutoFit/>
          </a:bodyPr>
          <a:lstStyle/>
          <a:p>
            <a:pPr eaLnBrk="1" hangingPunct="1">
              <a:lnSpc>
                <a:spcPct val="150000"/>
              </a:lnSpc>
              <a:spcBef>
                <a:spcPct val="0"/>
              </a:spcBef>
              <a:buFontTx/>
              <a:buNone/>
              <a:defRPr/>
            </a:pPr>
            <a:r>
              <a:rPr lang="en-US" altLang="zh-CN" b="0" dirty="0">
                <a:solidFill>
                  <a:srgbClr val="0070C0"/>
                </a:solidFill>
                <a:latin typeface="华文楷体" panose="02010600040101010101" pitchFamily="2" charset="-122"/>
                <a:ea typeface="华文楷体" panose="02010600040101010101" pitchFamily="2" charset="-122"/>
              </a:rPr>
              <a:t>4</a:t>
            </a:r>
            <a:r>
              <a:rPr lang="zh-CN" altLang="en-US" b="0" dirty="0">
                <a:solidFill>
                  <a:srgbClr val="0070C0"/>
                </a:solidFill>
                <a:latin typeface="华文楷体" panose="02010600040101010101" pitchFamily="2" charset="-122"/>
                <a:ea typeface="华文楷体" panose="02010600040101010101" pitchFamily="2" charset="-122"/>
              </a:rPr>
              <a:t>）</a:t>
            </a:r>
            <a:r>
              <a:rPr lang="zh-CN" altLang="zh-CN" b="0" dirty="0">
                <a:solidFill>
                  <a:srgbClr val="0070C0"/>
                </a:solidFill>
                <a:latin typeface="华文楷体" panose="02010600040101010101" pitchFamily="2" charset="-122"/>
                <a:ea typeface="华文楷体" panose="02010600040101010101" pitchFamily="2" charset="-122"/>
              </a:rPr>
              <a:t>电源管理</a:t>
            </a:r>
            <a:endParaRPr lang="zh-CN" altLang="zh-CN" b="0" dirty="0">
              <a:solidFill>
                <a:srgbClr val="0070C0"/>
              </a:solidFill>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r>
              <a:rPr lang="zh-CN" altLang="zh-CN" b="0" dirty="0">
                <a:latin typeface="Times New Roman" panose="02020603050405020304" pitchFamily="18" charset="0"/>
                <a:ea typeface="+mn-ea"/>
                <a:cs typeface="Times New Roman" panose="02020603050405020304" pitchFamily="18" charset="0"/>
              </a:rPr>
              <a:t> S5PV210处理器</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595314" y="649049"/>
            <a:ext cx="7543800" cy="691720"/>
          </a:xfrm>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2</a:t>
            </a:r>
            <a:r>
              <a:rPr lang="zh-CN" altLang="en-US" sz="2800" b="0" dirty="0">
                <a:solidFill>
                  <a:schemeClr val="tx1"/>
                </a:solidFill>
                <a:latin typeface="Times New Roman" panose="02020603050405020304" pitchFamily="18" charset="0"/>
                <a:ea typeface="+mn-ea"/>
                <a:cs typeface="Times New Roman" panose="02020603050405020304" pitchFamily="18" charset="0"/>
              </a:rPr>
              <a:t>．</a:t>
            </a:r>
            <a:r>
              <a:rPr lang="en-US" altLang="zh-CN" sz="2800" b="0" dirty="0">
                <a:solidFill>
                  <a:schemeClr val="tx1"/>
                </a:solidFill>
                <a:latin typeface="Times New Roman" panose="02020603050405020304" pitchFamily="18" charset="0"/>
                <a:ea typeface="+mn-ea"/>
                <a:cs typeface="Times New Roman" panose="02020603050405020304" pitchFamily="18" charset="0"/>
              </a:rPr>
              <a:t>USB</a:t>
            </a:r>
            <a:r>
              <a:rPr lang="zh-CN" altLang="en-US" sz="2800" b="0" dirty="0">
                <a:solidFill>
                  <a:schemeClr val="tx1"/>
                </a:solidFill>
                <a:latin typeface="Times New Roman" panose="02020603050405020304" pitchFamily="18" charset="0"/>
                <a:ea typeface="+mn-ea"/>
                <a:cs typeface="Times New Roman" panose="02020603050405020304" pitchFamily="18" charset="0"/>
              </a:rPr>
              <a:t>总线的硬件结构 </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151555" name="Object 8"/>
          <p:cNvGraphicFramePr>
            <a:graphicFrameLocks noGrp="1" noChangeAspect="1"/>
          </p:cNvGraphicFramePr>
          <p:nvPr>
            <p:ph idx="1"/>
          </p:nvPr>
        </p:nvGraphicFramePr>
        <p:xfrm>
          <a:off x="2135560" y="1871457"/>
          <a:ext cx="7483475" cy="2001837"/>
        </p:xfrm>
        <a:graphic>
          <a:graphicData uri="http://schemas.openxmlformats.org/presentationml/2006/ole">
            <mc:AlternateContent xmlns:mc="http://schemas.openxmlformats.org/markup-compatibility/2006">
              <mc:Choice xmlns:v="urn:schemas-microsoft-com:vml" Requires="v">
                <p:oleObj spid="_x0000_s11317" name="Visio" r:id="rId1" imgW="2833370" imgH="767715" progId="Visio.Drawing.6">
                  <p:embed/>
                </p:oleObj>
              </mc:Choice>
              <mc:Fallback>
                <p:oleObj name="Visio" r:id="rId1" imgW="2833370" imgH="767715" progId="Visio.Drawing.6">
                  <p:embed/>
                  <p:pic>
                    <p:nvPicPr>
                      <p:cNvPr id="0" name="Object 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1871457"/>
                        <a:ext cx="7483475" cy="2001837"/>
                      </a:xfrm>
                      <a:prstGeom prst="rect">
                        <a:avLst/>
                      </a:prstGeom>
                      <a:gradFill rotWithShape="1">
                        <a:gsLst>
                          <a:gs pos="0">
                            <a:srgbClr val="FFFFCF"/>
                          </a:gs>
                          <a:gs pos="100000">
                            <a:srgbClr val="F5F5C7"/>
                          </a:gs>
                        </a:gsLst>
                        <a:path path="rect">
                          <a:fillToRect l="100000" t="100000"/>
                        </a:path>
                      </a:gradFill>
                      <a:ln>
                        <a:noFill/>
                      </a:ln>
                      <a:effectLst/>
                      <a:extLs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1556" name="Rectangle 7"/>
          <p:cNvSpPr>
            <a:spLocks noChangeArrowheads="1"/>
          </p:cNvSpPr>
          <p:nvPr/>
        </p:nvSpPr>
        <p:spPr bwMode="auto">
          <a:xfrm>
            <a:off x="4367214" y="4509120"/>
            <a:ext cx="19992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2800" b="0" dirty="0"/>
              <a:t>USB</a:t>
            </a:r>
            <a:r>
              <a:rPr kumimoji="1" lang="zh-CN" altLang="en-US" sz="2800" b="0" dirty="0"/>
              <a:t>连接线 </a:t>
            </a:r>
            <a:endParaRPr kumimoji="1" lang="zh-CN" altLang="en-US" sz="2800" b="0" dirty="0"/>
          </a:p>
        </p:txBody>
      </p:sp>
      <p:sp>
        <p:nvSpPr>
          <p:cNvPr id="151557"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C2ECADA-C7C3-4B37-A9B1-36E80035AC78}"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704512"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—USB</a:t>
            </a:r>
            <a:r>
              <a:rPr lang="zh-CN" altLang="en-US" kern="0" dirty="0"/>
              <a:t>总线硬件结构）</a:t>
            </a:r>
            <a:endParaRPr lang="zh-CN" altLang="en-US" kern="0" dirty="0">
              <a:solidFill>
                <a:srgbClr val="FF0000"/>
              </a:solidFill>
            </a:endParaRPr>
          </a:p>
        </p:txBody>
      </p:sp>
    </p:spTree>
  </p:cSld>
  <p:clrMapOvr>
    <a:masterClrMapping/>
  </p:clrMapOvr>
  <p:transition>
    <p:blinds/>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07368" y="684524"/>
            <a:ext cx="7543800" cy="882650"/>
          </a:xfrm>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2</a:t>
            </a:r>
            <a:r>
              <a:rPr lang="zh-CN" altLang="en-US" sz="2800" b="0" dirty="0">
                <a:solidFill>
                  <a:schemeClr val="tx1"/>
                </a:solidFill>
                <a:latin typeface="Times New Roman" panose="02020603050405020304" pitchFamily="18" charset="0"/>
                <a:ea typeface="+mn-ea"/>
                <a:cs typeface="Times New Roman" panose="02020603050405020304" pitchFamily="18" charset="0"/>
              </a:rPr>
              <a:t>．</a:t>
            </a:r>
            <a:r>
              <a:rPr lang="en-US" altLang="zh-CN" sz="2800" b="0" dirty="0">
                <a:solidFill>
                  <a:schemeClr val="tx1"/>
                </a:solidFill>
                <a:latin typeface="Times New Roman" panose="02020603050405020304" pitchFamily="18" charset="0"/>
                <a:ea typeface="+mn-ea"/>
                <a:cs typeface="Times New Roman" panose="02020603050405020304" pitchFamily="18" charset="0"/>
              </a:rPr>
              <a:t>USB</a:t>
            </a:r>
            <a:r>
              <a:rPr lang="zh-CN" altLang="en-US" sz="2800" b="0" dirty="0">
                <a:solidFill>
                  <a:schemeClr val="tx1"/>
                </a:solidFill>
                <a:latin typeface="Times New Roman" panose="02020603050405020304" pitchFamily="18" charset="0"/>
                <a:ea typeface="+mn-ea"/>
                <a:cs typeface="Times New Roman" panose="02020603050405020304" pitchFamily="18" charset="0"/>
              </a:rPr>
              <a:t>总线的硬件结构 </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812036" name="Rectangle 4"/>
          <p:cNvSpPr>
            <a:spLocks noGrp="1" noChangeArrowheads="1"/>
          </p:cNvSpPr>
          <p:nvPr>
            <p:ph idx="1"/>
          </p:nvPr>
        </p:nvSpPr>
        <p:spPr>
          <a:xfrm>
            <a:off x="593729" y="1563216"/>
            <a:ext cx="7704137" cy="720725"/>
          </a:xfrm>
        </p:spPr>
        <p:txBody>
          <a:bodyPr/>
          <a:lstStyle/>
          <a:p>
            <a:pPr eaLnBrk="1" hangingPunct="1">
              <a:lnSpc>
                <a:spcPct val="140000"/>
              </a:lnSpc>
              <a:spcBef>
                <a:spcPct val="40000"/>
              </a:spcBef>
            </a:pPr>
            <a:r>
              <a:rPr lang="en-US" altLang="zh-CN" dirty="0">
                <a:latin typeface="Times New Roman" panose="02020603050405020304" pitchFamily="18" charset="0"/>
                <a:ea typeface="楷体" panose="02010609060101010101" pitchFamily="49" charset="-122"/>
              </a:rPr>
              <a:t>USB</a:t>
            </a:r>
            <a:r>
              <a:rPr lang="zh-CN" altLang="en-US" dirty="0">
                <a:latin typeface="Times New Roman" panose="02020603050405020304" pitchFamily="18" charset="0"/>
                <a:ea typeface="楷体" panose="02010609060101010101" pitchFamily="49" charset="-122"/>
              </a:rPr>
              <a:t>总线 </a:t>
            </a:r>
            <a:endParaRPr lang="zh-CN" altLang="en-US" dirty="0">
              <a:latin typeface="Times New Roman" panose="02020603050405020304" pitchFamily="18" charset="0"/>
              <a:ea typeface="楷体" panose="02010609060101010101" pitchFamily="49" charset="-122"/>
            </a:endParaRPr>
          </a:p>
        </p:txBody>
      </p:sp>
      <p:sp>
        <p:nvSpPr>
          <p:cNvPr id="812037" name="Text Box 5"/>
          <p:cNvSpPr txBox="1">
            <a:spLocks noChangeArrowheads="1"/>
          </p:cNvSpPr>
          <p:nvPr/>
        </p:nvSpPr>
        <p:spPr bwMode="auto">
          <a:xfrm>
            <a:off x="724254" y="2425555"/>
            <a:ext cx="11233248" cy="2629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5000"/>
              </a:lnSpc>
              <a:spcBef>
                <a:spcPct val="60000"/>
              </a:spcBef>
              <a:buClrTx/>
              <a:buSzPct val="125000"/>
              <a:buFontTx/>
              <a:buBlip>
                <a:blip r:embed="rId1"/>
              </a:buBlip>
            </a:pPr>
            <a:r>
              <a:rPr lang="en-US" altLang="zh-CN" b="0" dirty="0"/>
              <a:t> USB</a:t>
            </a:r>
            <a:r>
              <a:rPr lang="zh-CN" altLang="en-US" b="0" dirty="0"/>
              <a:t>总线是基于令牌的总线，类似于令牌环网络。</a:t>
            </a:r>
            <a:endParaRPr lang="zh-CN" altLang="en-US" b="0" dirty="0"/>
          </a:p>
          <a:p>
            <a:pPr algn="just" eaLnBrk="1" hangingPunct="1">
              <a:lnSpc>
                <a:spcPct val="145000"/>
              </a:lnSpc>
              <a:spcBef>
                <a:spcPct val="60000"/>
              </a:spcBef>
              <a:buClrTx/>
              <a:buSzPct val="125000"/>
              <a:buFontTx/>
              <a:buBlip>
                <a:blip r:embed="rId1"/>
              </a:buBlip>
            </a:pPr>
            <a:r>
              <a:rPr lang="zh-CN" altLang="en-US" b="0" dirty="0"/>
              <a:t> </a:t>
            </a:r>
            <a:r>
              <a:rPr lang="en-US" altLang="zh-CN" b="0" dirty="0"/>
              <a:t>USB</a:t>
            </a:r>
            <a:r>
              <a:rPr lang="zh-CN" altLang="en-US" b="0" dirty="0"/>
              <a:t>主控制器广播令牌，总线上的设备检测令牌中的地址是否与自身相符，通过接收或者发送数据来响应主机。</a:t>
            </a:r>
            <a:endParaRPr lang="zh-CN" altLang="en-US" b="0" dirty="0"/>
          </a:p>
          <a:p>
            <a:pPr algn="just" eaLnBrk="1" hangingPunct="1">
              <a:lnSpc>
                <a:spcPct val="145000"/>
              </a:lnSpc>
              <a:spcBef>
                <a:spcPct val="60000"/>
              </a:spcBef>
              <a:buClrTx/>
              <a:buSzPct val="125000"/>
              <a:buFontTx/>
              <a:buBlip>
                <a:blip r:embed="rId1"/>
              </a:buBlip>
            </a:pPr>
            <a:r>
              <a:rPr lang="zh-CN" altLang="en-US" b="0" dirty="0"/>
              <a:t> </a:t>
            </a:r>
            <a:r>
              <a:rPr lang="en-US" altLang="zh-CN" b="0" dirty="0"/>
              <a:t>USB</a:t>
            </a:r>
            <a:r>
              <a:rPr lang="zh-CN" altLang="en-US" b="0" dirty="0"/>
              <a:t>通过支持悬挂</a:t>
            </a:r>
            <a:r>
              <a:rPr lang="en-US" altLang="zh-CN" b="0" dirty="0"/>
              <a:t>/</a:t>
            </a:r>
            <a:r>
              <a:rPr lang="zh-CN" altLang="en-US" b="0" dirty="0"/>
              <a:t>恢复操作来管理</a:t>
            </a:r>
            <a:r>
              <a:rPr lang="en-US" altLang="zh-CN" b="0" dirty="0"/>
              <a:t>USB</a:t>
            </a:r>
            <a:r>
              <a:rPr lang="zh-CN" altLang="en-US" b="0" dirty="0"/>
              <a:t>总线电源。</a:t>
            </a:r>
            <a:endParaRPr lang="zh-CN" altLang="en-US" b="0"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AE00B109-3A41-4196-979F-DE62DA2FBEFE}"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10704512"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—USB</a:t>
            </a:r>
            <a:r>
              <a:rPr lang="zh-CN" altLang="en-US" kern="0" dirty="0"/>
              <a:t>总线硬件结构）</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12036">
                                            <p:txEl>
                                              <p:pRg st="0" end="0"/>
                                            </p:txEl>
                                          </p:spTgt>
                                        </p:tgtEl>
                                        <p:attrNameLst>
                                          <p:attrName>style.visibility</p:attrName>
                                        </p:attrNameLst>
                                      </p:cBhvr>
                                      <p:to>
                                        <p:strVal val="visible"/>
                                      </p:to>
                                    </p:set>
                                    <p:animEffect transition="in" filter="randombar(horizontal)">
                                      <p:cBhvr>
                                        <p:cTn id="7" dur="500"/>
                                        <p:tgtEl>
                                          <p:spTgt spid="8120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12037"/>
                                        </p:tgtEl>
                                        <p:attrNameLst>
                                          <p:attrName>style.visibility</p:attrName>
                                        </p:attrNameLst>
                                      </p:cBhvr>
                                      <p:to>
                                        <p:strVal val="visible"/>
                                      </p:to>
                                    </p:set>
                                    <p:animEffect transition="in" filter="strips(downRight)">
                                      <p:cBhvr>
                                        <p:cTn id="12" dur="500"/>
                                        <p:tgtEl>
                                          <p:spTgt spid="812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2036" grpId="0" build="p"/>
      <p:bldP spid="812037"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4" name="Rectangle 4"/>
          <p:cNvSpPr>
            <a:spLocks noGrp="1" noChangeArrowheads="1"/>
          </p:cNvSpPr>
          <p:nvPr>
            <p:ph idx="1"/>
          </p:nvPr>
        </p:nvSpPr>
        <p:spPr>
          <a:xfrm>
            <a:off x="324725" y="891645"/>
            <a:ext cx="8958833" cy="723278"/>
          </a:xfrm>
        </p:spPr>
        <p:txBody>
          <a:bodyPr/>
          <a:lstStyle/>
          <a:p>
            <a:pPr eaLnBrk="1" hangingPunct="1">
              <a:lnSpc>
                <a:spcPct val="140000"/>
              </a:lnSpc>
              <a:spcBef>
                <a:spcPct val="40000"/>
              </a:spcBef>
            </a:pPr>
            <a:r>
              <a:rPr lang="en-US" altLang="zh-CN" dirty="0">
                <a:latin typeface="Times New Roman" panose="02020603050405020304" pitchFamily="18" charset="0"/>
                <a:ea typeface="楷体" panose="02010609060101010101" pitchFamily="49" charset="-122"/>
              </a:rPr>
              <a:t>USB</a:t>
            </a:r>
            <a:r>
              <a:rPr lang="zh-CN" altLang="en-US" dirty="0">
                <a:latin typeface="Times New Roman" panose="02020603050405020304" pitchFamily="18" charset="0"/>
                <a:ea typeface="楷体" panose="02010609060101010101" pitchFamily="49" charset="-122"/>
              </a:rPr>
              <a:t>系统采用级联星型拓扑，由三个基本部分组成：</a:t>
            </a:r>
            <a:endParaRPr lang="zh-CN" altLang="en-US" dirty="0">
              <a:latin typeface="Times New Roman" panose="02020603050405020304" pitchFamily="18" charset="0"/>
              <a:ea typeface="楷体" panose="02010609060101010101" pitchFamily="49" charset="-122"/>
            </a:endParaRPr>
          </a:p>
        </p:txBody>
      </p:sp>
      <p:sp>
        <p:nvSpPr>
          <p:cNvPr id="814085" name="Text Box 5"/>
          <p:cNvSpPr txBox="1">
            <a:spLocks noChangeArrowheads="1"/>
          </p:cNvSpPr>
          <p:nvPr/>
        </p:nvSpPr>
        <p:spPr bwMode="auto">
          <a:xfrm>
            <a:off x="335360" y="1614923"/>
            <a:ext cx="11305256" cy="1697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5000"/>
              </a:lnSpc>
              <a:spcBef>
                <a:spcPct val="60000"/>
              </a:spcBef>
              <a:buClrTx/>
              <a:buSzPct val="125000"/>
              <a:buFontTx/>
              <a:buBlip>
                <a:blip r:embed="rId1"/>
              </a:buBlip>
            </a:pPr>
            <a:r>
              <a:rPr lang="en-US" altLang="zh-CN" b="0" dirty="0"/>
              <a:t> </a:t>
            </a:r>
            <a:r>
              <a:rPr lang="zh-CN" altLang="en-US" b="0" dirty="0"/>
              <a:t>主机（</a:t>
            </a:r>
            <a:r>
              <a:rPr lang="en-US" altLang="zh-CN" b="0" dirty="0"/>
              <a:t>Host</a:t>
            </a:r>
            <a:r>
              <a:rPr lang="zh-CN" altLang="en-US" b="0" dirty="0"/>
              <a:t>）</a:t>
            </a:r>
            <a:r>
              <a:rPr lang="en-US" altLang="zh-CN" b="0" dirty="0"/>
              <a:t>——</a:t>
            </a:r>
            <a:r>
              <a:rPr lang="zh-CN" altLang="en-US" b="0" dirty="0"/>
              <a:t>也称为根或</a:t>
            </a:r>
            <a:r>
              <a:rPr lang="en-US" altLang="zh-CN" b="0" dirty="0"/>
              <a:t>Root Hub</a:t>
            </a:r>
            <a:r>
              <a:rPr lang="zh-CN" altLang="en-US" b="0" dirty="0"/>
              <a:t>，它在</a:t>
            </a:r>
            <a:r>
              <a:rPr lang="zh-CN" altLang="en-US" dirty="0">
                <a:solidFill>
                  <a:srgbClr val="FF0000"/>
                </a:solidFill>
              </a:rPr>
              <a:t>主板上或作为适配卡</a:t>
            </a:r>
            <a:r>
              <a:rPr lang="zh-CN" altLang="en-US" b="0" dirty="0"/>
              <a:t>安装在计算机上。主机通过</a:t>
            </a:r>
            <a:r>
              <a:rPr lang="zh-CN" altLang="en-US" dirty="0">
                <a:solidFill>
                  <a:srgbClr val="FF0000"/>
                </a:solidFill>
              </a:rPr>
              <a:t>主机控制器</a:t>
            </a:r>
            <a:r>
              <a:rPr lang="zh-CN" altLang="en-US" b="0" dirty="0"/>
              <a:t>与</a:t>
            </a:r>
            <a:r>
              <a:rPr lang="en-US" altLang="zh-CN" b="0" dirty="0"/>
              <a:t>USB</a:t>
            </a:r>
            <a:r>
              <a:rPr lang="zh-CN" altLang="en-US" b="0" dirty="0"/>
              <a:t>设备进行交互，控制着</a:t>
            </a:r>
            <a:r>
              <a:rPr lang="en-US" altLang="zh-CN" b="0" dirty="0"/>
              <a:t>USB</a:t>
            </a:r>
            <a:r>
              <a:rPr lang="zh-CN" altLang="en-US" b="0" dirty="0"/>
              <a:t>总线上的数据，并控制信息的流动。</a:t>
            </a:r>
            <a:endParaRPr lang="zh-CN" altLang="en-US" b="0"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D9951E6E-08E8-4D67-B0AC-48679C793048}"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5" name="Text Box 5"/>
          <p:cNvSpPr txBox="1">
            <a:spLocks noChangeArrowheads="1"/>
          </p:cNvSpPr>
          <p:nvPr/>
        </p:nvSpPr>
        <p:spPr bwMode="auto">
          <a:xfrm>
            <a:off x="324725" y="3176495"/>
            <a:ext cx="11593288" cy="298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5000"/>
              </a:lnSpc>
              <a:spcBef>
                <a:spcPct val="60000"/>
              </a:spcBef>
              <a:buClrTx/>
              <a:buSzPct val="125000"/>
              <a:buFontTx/>
              <a:buBlip>
                <a:blip r:embed="rId1"/>
              </a:buBlip>
            </a:pPr>
            <a:r>
              <a:rPr lang="en-US" altLang="zh-CN" b="0" dirty="0"/>
              <a:t> </a:t>
            </a:r>
            <a:r>
              <a:rPr lang="zh-CN" altLang="en-US" b="0" dirty="0"/>
              <a:t>集线器（</a:t>
            </a:r>
            <a:r>
              <a:rPr lang="en-US" altLang="zh-CN" b="0" dirty="0"/>
              <a:t>Hub</a:t>
            </a:r>
            <a:r>
              <a:rPr lang="zh-CN" altLang="en-US" b="0" dirty="0"/>
              <a:t>）每个</a:t>
            </a:r>
            <a:r>
              <a:rPr lang="en-US" altLang="zh-CN" b="0" dirty="0"/>
              <a:t>USB</a:t>
            </a:r>
            <a:r>
              <a:rPr lang="zh-CN" altLang="en-US" b="0" dirty="0"/>
              <a:t>系统只能有一个根集线器，它</a:t>
            </a:r>
            <a:r>
              <a:rPr lang="zh-CN" altLang="en-US" dirty="0">
                <a:solidFill>
                  <a:srgbClr val="FF0000"/>
                </a:solidFill>
              </a:rPr>
              <a:t>连在主控制器上</a:t>
            </a:r>
            <a:r>
              <a:rPr lang="zh-CN" altLang="en-US" b="0" dirty="0"/>
              <a:t>。集线器是</a:t>
            </a:r>
            <a:r>
              <a:rPr lang="en-US" altLang="zh-CN" b="0" dirty="0"/>
              <a:t>USB</a:t>
            </a:r>
            <a:r>
              <a:rPr lang="zh-CN" altLang="en-US" b="0" dirty="0"/>
              <a:t>结构中的特定成分，它提供端口能够将设备连接到</a:t>
            </a:r>
            <a:r>
              <a:rPr lang="en-US" altLang="zh-CN" b="0" dirty="0"/>
              <a:t>USB</a:t>
            </a:r>
            <a:r>
              <a:rPr lang="zh-CN" altLang="en-US" b="0" dirty="0"/>
              <a:t>总线上，同时检测连接在总线上的设备，并为这些设备提供</a:t>
            </a:r>
            <a:r>
              <a:rPr lang="zh-CN" altLang="en-US" dirty="0">
                <a:solidFill>
                  <a:srgbClr val="FF0000"/>
                </a:solidFill>
              </a:rPr>
              <a:t>电源管理，负载总线的故障检测和恢复</a:t>
            </a:r>
            <a:r>
              <a:rPr lang="zh-CN" altLang="en-US" b="0" dirty="0"/>
              <a:t>。集线器可为总线提供能源，也可为自身提供能源。</a:t>
            </a:r>
            <a:endParaRPr lang="zh-CN" altLang="en-US" b="0" dirty="0"/>
          </a:p>
          <a:p>
            <a:pPr eaLnBrk="1" hangingPunct="1">
              <a:lnSpc>
                <a:spcPct val="145000"/>
              </a:lnSpc>
              <a:spcBef>
                <a:spcPct val="60000"/>
              </a:spcBef>
              <a:buClrTx/>
              <a:buSzPct val="125000"/>
              <a:buFontTx/>
              <a:buBlip>
                <a:blip r:embed="rId1"/>
              </a:buBlip>
            </a:pPr>
            <a:r>
              <a:rPr lang="zh-CN" altLang="en-US" b="0" dirty="0"/>
              <a:t> 功能设备</a:t>
            </a:r>
            <a:endParaRPr lang="zh-CN" altLang="en-US" b="0" dirty="0"/>
          </a:p>
        </p:txBody>
      </p:sp>
      <p:sp>
        <p:nvSpPr>
          <p:cNvPr id="8" name="标题 7"/>
          <p:cNvSpPr>
            <a:spLocks noGrp="1"/>
          </p:cNvSpPr>
          <p:nvPr>
            <p:ph type="title"/>
          </p:nvPr>
        </p:nvSpPr>
        <p:spPr/>
        <p:txBody>
          <a:bodyPr/>
          <a:lstStyle/>
          <a:p>
            <a:r>
              <a:rPr lang="en-US" altLang="zh-CN" dirty="0"/>
              <a:t> </a:t>
            </a:r>
            <a:endParaRPr lang="zh-CN" altLang="en-US" dirty="0"/>
          </a:p>
        </p:txBody>
      </p:sp>
      <p:sp>
        <p:nvSpPr>
          <p:cNvPr id="9"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—USB</a:t>
            </a:r>
            <a:r>
              <a:rPr lang="zh-CN" altLang="en-US" kern="0" dirty="0"/>
              <a:t>总线硬件结构）</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14084">
                                            <p:txEl>
                                              <p:pRg st="0" end="0"/>
                                            </p:txEl>
                                          </p:spTgt>
                                        </p:tgtEl>
                                        <p:attrNameLst>
                                          <p:attrName>style.visibility</p:attrName>
                                        </p:attrNameLst>
                                      </p:cBhvr>
                                      <p:to>
                                        <p:strVal val="visible"/>
                                      </p:to>
                                    </p:set>
                                    <p:animEffect transition="in" filter="randombar(horizontal)">
                                      <p:cBhvr>
                                        <p:cTn id="7" dur="500"/>
                                        <p:tgtEl>
                                          <p:spTgt spid="8140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14085"/>
                                        </p:tgtEl>
                                        <p:attrNameLst>
                                          <p:attrName>style.visibility</p:attrName>
                                        </p:attrNameLst>
                                      </p:cBhvr>
                                      <p:to>
                                        <p:strVal val="visible"/>
                                      </p:to>
                                    </p:set>
                                    <p:animEffect transition="in" filter="strips(downRight)">
                                      <p:cBhvr>
                                        <p:cTn id="12" dur="500"/>
                                        <p:tgtEl>
                                          <p:spTgt spid="81408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084" grpId="0" build="p"/>
      <p:bldP spid="814085" grpId="0" bldLvl="0" animBg="1"/>
      <p:bldP spid="5" grpId="0" bldLvl="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5651" name="Object 5"/>
          <p:cNvGraphicFramePr>
            <a:graphicFrameLocks noGrp="1" noChangeAspect="1"/>
          </p:cNvGraphicFramePr>
          <p:nvPr>
            <p:ph idx="1"/>
          </p:nvPr>
        </p:nvGraphicFramePr>
        <p:xfrm>
          <a:off x="2586039" y="765176"/>
          <a:ext cx="6334125" cy="4564063"/>
        </p:xfrm>
        <a:graphic>
          <a:graphicData uri="http://schemas.openxmlformats.org/presentationml/2006/ole">
            <mc:AlternateContent xmlns:mc="http://schemas.openxmlformats.org/markup-compatibility/2006">
              <mc:Choice xmlns:v="urn:schemas-microsoft-com:vml" Requires="v">
                <p:oleObj spid="_x0000_s11317" name="Visio" r:id="rId1" imgW="3567430" imgH="2573655" progId="Visio.Drawing.6">
                  <p:embed/>
                </p:oleObj>
              </mc:Choice>
              <mc:Fallback>
                <p:oleObj name="Visio" r:id="rId1" imgW="3567430" imgH="2573655" progId="Visio.Drawing.6">
                  <p:embed/>
                  <p:pic>
                    <p:nvPicPr>
                      <p:cNvPr id="0" name="Object 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9" y="765176"/>
                        <a:ext cx="6334125" cy="4564063"/>
                      </a:xfrm>
                      <a:prstGeom prst="rect">
                        <a:avLst/>
                      </a:prstGeom>
                      <a:solidFill>
                        <a:srgbClr val="FFFFCF"/>
                      </a:solidFill>
                      <a:ln>
                        <a:noFill/>
                      </a:ln>
                      <a:effectLst/>
                      <a:extLs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5652" name="Rectangle 7"/>
          <p:cNvSpPr>
            <a:spLocks noChangeArrowheads="1"/>
          </p:cNvSpPr>
          <p:nvPr/>
        </p:nvSpPr>
        <p:spPr bwMode="auto">
          <a:xfrm>
            <a:off x="4079875" y="5529411"/>
            <a:ext cx="2662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dirty="0"/>
              <a:t>USB</a:t>
            </a:r>
            <a:r>
              <a:rPr kumimoji="1" lang="zh-CN" altLang="en-US" dirty="0"/>
              <a:t>系统级联结构 </a:t>
            </a:r>
            <a:endParaRPr kumimoji="1" lang="zh-CN" altLang="en-US" dirty="0"/>
          </a:p>
        </p:txBody>
      </p:sp>
      <p:sp>
        <p:nvSpPr>
          <p:cNvPr id="3" name="灯片编号占位符 2"/>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90B3C055-006E-453B-A9FD-5CECAEC2B938}"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1077652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—USB</a:t>
            </a:r>
            <a:r>
              <a:rPr lang="zh-CN" altLang="en-US" kern="0" dirty="0"/>
              <a:t>总线硬件结构）</a:t>
            </a:r>
            <a:endParaRPr lang="zh-CN" altLang="en-US" kern="0" dirty="0">
              <a:solidFill>
                <a:srgbClr val="FF0000"/>
              </a:solidFill>
            </a:endParaRPr>
          </a:p>
        </p:txBody>
      </p:sp>
    </p:spTree>
  </p:cSld>
  <p:clrMapOvr>
    <a:masterClrMapping/>
  </p:clrMapOvr>
  <p:transition>
    <p:blinds/>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551384" y="779440"/>
            <a:ext cx="7543800" cy="641844"/>
          </a:xfrm>
        </p:spPr>
        <p:txBody>
          <a:bodyPr/>
          <a:lstStyle/>
          <a:p>
            <a:pPr eaLnBrk="1" hangingPunct="1"/>
            <a:r>
              <a:rPr lang="en-US" altLang="zh-CN" sz="2800" b="0" dirty="0">
                <a:solidFill>
                  <a:schemeClr val="tx1"/>
                </a:solidFill>
                <a:latin typeface="Times New Roman" panose="02020603050405020304" pitchFamily="18" charset="0"/>
                <a:ea typeface="楷体" panose="02010609060101010101" pitchFamily="49" charset="-122"/>
              </a:rPr>
              <a:t>3. USB</a:t>
            </a:r>
            <a:r>
              <a:rPr lang="zh-CN" altLang="en-US" sz="2800" b="0" dirty="0">
                <a:solidFill>
                  <a:schemeClr val="tx1"/>
                </a:solidFill>
                <a:latin typeface="Times New Roman" panose="02020603050405020304" pitchFamily="18" charset="0"/>
                <a:ea typeface="楷体" panose="02010609060101010101" pitchFamily="49" charset="-122"/>
              </a:rPr>
              <a:t>总线的软件结构 </a:t>
            </a:r>
            <a:endParaRPr lang="zh-CN" altLang="en-US" sz="2800" b="0" dirty="0">
              <a:solidFill>
                <a:schemeClr val="tx1"/>
              </a:solidFill>
              <a:latin typeface="Times New Roman" panose="02020603050405020304" pitchFamily="18" charset="0"/>
              <a:ea typeface="楷体" panose="02010609060101010101" pitchFamily="49" charset="-122"/>
            </a:endParaRPr>
          </a:p>
        </p:txBody>
      </p:sp>
      <p:sp>
        <p:nvSpPr>
          <p:cNvPr id="818181" name="Rectangle 5"/>
          <p:cNvSpPr>
            <a:spLocks noGrp="1" noChangeArrowheads="1"/>
          </p:cNvSpPr>
          <p:nvPr>
            <p:ph idx="1"/>
          </p:nvPr>
        </p:nvSpPr>
        <p:spPr>
          <a:xfrm>
            <a:off x="717089" y="1584149"/>
            <a:ext cx="8856787" cy="3168650"/>
          </a:xfrm>
        </p:spPr>
        <p:txBody>
          <a:bodyPr/>
          <a:lstStyle/>
          <a:p>
            <a:pPr eaLnBrk="1" hangingPunct="1">
              <a:lnSpc>
                <a:spcPct val="140000"/>
              </a:lnSpc>
              <a:spcBef>
                <a:spcPct val="40000"/>
              </a:spcBef>
            </a:pPr>
            <a:r>
              <a:rPr lang="zh-CN" altLang="en-US" dirty="0">
                <a:latin typeface="Times New Roman" panose="02020603050405020304" pitchFamily="18" charset="0"/>
                <a:ea typeface="楷体" panose="02010609060101010101" pitchFamily="49" charset="-122"/>
              </a:rPr>
              <a:t>每个</a:t>
            </a:r>
            <a:r>
              <a:rPr lang="en-US" altLang="zh-CN" dirty="0">
                <a:latin typeface="Times New Roman" panose="02020603050405020304" pitchFamily="18" charset="0"/>
                <a:ea typeface="楷体" panose="02010609060101010101" pitchFamily="49" charset="-122"/>
              </a:rPr>
              <a:t>USB</a:t>
            </a:r>
            <a:r>
              <a:rPr lang="zh-CN" altLang="en-US" dirty="0">
                <a:latin typeface="Times New Roman" panose="02020603050405020304" pitchFamily="18" charset="0"/>
                <a:ea typeface="楷体" panose="02010609060101010101" pitchFamily="49" charset="-122"/>
              </a:rPr>
              <a:t>仅有一个主机，在</a:t>
            </a:r>
            <a:r>
              <a:rPr lang="en-US" altLang="zh-CN" dirty="0">
                <a:latin typeface="Times New Roman" panose="02020603050405020304" pitchFamily="18" charset="0"/>
                <a:ea typeface="楷体" panose="02010609060101010101" pitchFamily="49" charset="-122"/>
              </a:rPr>
              <a:t>USB</a:t>
            </a:r>
            <a:r>
              <a:rPr lang="zh-CN" altLang="en-US" dirty="0">
                <a:latin typeface="Times New Roman" panose="02020603050405020304" pitchFamily="18" charset="0"/>
                <a:ea typeface="楷体" panose="02010609060101010101" pitchFamily="49" charset="-122"/>
              </a:rPr>
              <a:t>通信过程中占主导地位。</a:t>
            </a:r>
            <a:endParaRPr lang="zh-CN" altLang="en-US" dirty="0">
              <a:latin typeface="Times New Roman" panose="02020603050405020304" pitchFamily="18" charset="0"/>
              <a:ea typeface="楷体" panose="02010609060101010101" pitchFamily="49" charset="-122"/>
            </a:endParaRPr>
          </a:p>
          <a:p>
            <a:pPr eaLnBrk="1" hangingPunct="1">
              <a:lnSpc>
                <a:spcPct val="140000"/>
              </a:lnSpc>
              <a:spcBef>
                <a:spcPct val="40000"/>
              </a:spcBef>
            </a:pPr>
            <a:r>
              <a:rPr lang="zh-CN" altLang="en-US" dirty="0">
                <a:latin typeface="Times New Roman" panose="02020603050405020304" pitchFamily="18" charset="0"/>
                <a:ea typeface="楷体" panose="02010609060101010101" pitchFamily="49" charset="-122"/>
              </a:rPr>
              <a:t>主机包括</a:t>
            </a:r>
            <a:r>
              <a:rPr lang="en-US" altLang="zh-CN" dirty="0">
                <a:latin typeface="Times New Roman" panose="02020603050405020304" pitchFamily="18" charset="0"/>
                <a:ea typeface="楷体" panose="02010609060101010101" pitchFamily="49" charset="-122"/>
              </a:rPr>
              <a:t>USB</a:t>
            </a:r>
            <a:r>
              <a:rPr lang="zh-CN" altLang="en-US" dirty="0">
                <a:latin typeface="Times New Roman" panose="02020603050405020304" pitchFamily="18" charset="0"/>
                <a:ea typeface="楷体" panose="02010609060101010101" pitchFamily="49" charset="-122"/>
              </a:rPr>
              <a:t>总线接口、</a:t>
            </a:r>
            <a:r>
              <a:rPr lang="en-US" altLang="zh-CN" dirty="0">
                <a:latin typeface="Times New Roman" panose="02020603050405020304" pitchFamily="18" charset="0"/>
                <a:ea typeface="楷体" panose="02010609060101010101" pitchFamily="49" charset="-122"/>
              </a:rPr>
              <a:t>USB</a:t>
            </a:r>
            <a:r>
              <a:rPr lang="zh-CN" altLang="en-US" dirty="0">
                <a:latin typeface="Times New Roman" panose="02020603050405020304" pitchFamily="18" charset="0"/>
                <a:ea typeface="楷体" panose="02010609060101010101" pitchFamily="49" charset="-122"/>
              </a:rPr>
              <a:t>设备层和功能层三层结构。 </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5BDA5835-0487-4352-A561-AB74B32DD885}"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—USB</a:t>
            </a:r>
            <a:r>
              <a:rPr lang="zh-CN" altLang="en-US" kern="0" dirty="0"/>
              <a:t>总线软件结构）</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18181">
                                            <p:txEl>
                                              <p:pRg st="0" end="0"/>
                                            </p:txEl>
                                          </p:spTgt>
                                        </p:tgtEl>
                                        <p:attrNameLst>
                                          <p:attrName>style.visibility</p:attrName>
                                        </p:attrNameLst>
                                      </p:cBhvr>
                                      <p:to>
                                        <p:strVal val="visible"/>
                                      </p:to>
                                    </p:set>
                                    <p:animEffect transition="in" filter="randombar(horizontal)">
                                      <p:cBhvr>
                                        <p:cTn id="7" dur="500"/>
                                        <p:tgtEl>
                                          <p:spTgt spid="818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18181">
                                            <p:txEl>
                                              <p:pRg st="1" end="1"/>
                                            </p:txEl>
                                          </p:spTgt>
                                        </p:tgtEl>
                                        <p:attrNameLst>
                                          <p:attrName>style.visibility</p:attrName>
                                        </p:attrNameLst>
                                      </p:cBhvr>
                                      <p:to>
                                        <p:strVal val="visible"/>
                                      </p:to>
                                    </p:set>
                                    <p:animEffect transition="in" filter="randombar(horizontal)">
                                      <p:cBhvr>
                                        <p:cTn id="12" dur="500"/>
                                        <p:tgtEl>
                                          <p:spTgt spid="8181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81"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479376" y="622720"/>
            <a:ext cx="7543800" cy="882650"/>
          </a:xfrm>
        </p:spPr>
        <p:txBody>
          <a:bodyPr/>
          <a:lstStyle/>
          <a:p>
            <a:pPr eaLnBrk="1" hangingPunct="1"/>
            <a:r>
              <a:rPr lang="en-US" altLang="zh-CN" sz="2800" b="0" dirty="0">
                <a:solidFill>
                  <a:schemeClr val="tx1"/>
                </a:solidFill>
                <a:latin typeface="Times New Roman" panose="02020603050405020304" pitchFamily="18" charset="0"/>
                <a:ea typeface="楷体" panose="02010609060101010101" pitchFamily="49" charset="-122"/>
              </a:rPr>
              <a:t>USB</a:t>
            </a:r>
            <a:r>
              <a:rPr lang="zh-CN" altLang="en-US" sz="2800" b="0" dirty="0">
                <a:solidFill>
                  <a:schemeClr val="tx1"/>
                </a:solidFill>
                <a:latin typeface="Times New Roman" panose="02020603050405020304" pitchFamily="18" charset="0"/>
                <a:ea typeface="楷体" panose="02010609060101010101" pitchFamily="49" charset="-122"/>
              </a:rPr>
              <a:t>总线的软件结构 </a:t>
            </a:r>
            <a:endParaRPr lang="zh-CN" altLang="en-US" sz="2800" b="0" dirty="0">
              <a:solidFill>
                <a:schemeClr val="tx1"/>
              </a:solidFill>
              <a:latin typeface="Times New Roman" panose="02020603050405020304" pitchFamily="18" charset="0"/>
              <a:ea typeface="楷体" panose="02010609060101010101" pitchFamily="49" charset="-122"/>
            </a:endParaRPr>
          </a:p>
        </p:txBody>
      </p:sp>
      <p:sp>
        <p:nvSpPr>
          <p:cNvPr id="821252" name="Text Box 4"/>
          <p:cNvSpPr txBox="1">
            <a:spLocks noChangeArrowheads="1"/>
          </p:cNvSpPr>
          <p:nvPr/>
        </p:nvSpPr>
        <p:spPr bwMode="auto">
          <a:xfrm>
            <a:off x="191135" y="1557655"/>
            <a:ext cx="11809095" cy="3281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60000"/>
              </a:spcBef>
              <a:buClrTx/>
              <a:buSzPct val="125000"/>
              <a:buFontTx/>
              <a:buBlip>
                <a:blip r:embed="rId1"/>
              </a:buBlip>
            </a:pPr>
            <a:r>
              <a:rPr lang="en-US" altLang="zh-CN" b="0" dirty="0"/>
              <a:t> USB</a:t>
            </a:r>
            <a:r>
              <a:rPr lang="zh-CN" altLang="en-US" b="0" dirty="0"/>
              <a:t>总线接口</a:t>
            </a:r>
            <a:r>
              <a:rPr lang="en-US" altLang="zh-CN" b="0" dirty="0"/>
              <a:t>——USB</a:t>
            </a:r>
            <a:r>
              <a:rPr lang="zh-CN" altLang="en-US" b="0" dirty="0"/>
              <a:t>总线接口处理电气层与协议层的互连，由主控制器实现。 </a:t>
            </a:r>
            <a:endParaRPr lang="zh-CN" altLang="en-US" b="0" dirty="0"/>
          </a:p>
          <a:p>
            <a:pPr eaLnBrk="1" hangingPunct="1">
              <a:lnSpc>
                <a:spcPct val="145000"/>
              </a:lnSpc>
              <a:spcBef>
                <a:spcPct val="60000"/>
              </a:spcBef>
              <a:buClrTx/>
              <a:buSzPct val="125000"/>
              <a:buFontTx/>
              <a:buBlip>
                <a:blip r:embed="rId1"/>
              </a:buBlip>
            </a:pPr>
            <a:r>
              <a:rPr lang="zh-CN" altLang="en-US" b="0" dirty="0"/>
              <a:t> </a:t>
            </a:r>
            <a:r>
              <a:rPr lang="en-US" altLang="zh-CN" b="0" dirty="0"/>
              <a:t>USB</a:t>
            </a:r>
            <a:r>
              <a:rPr lang="zh-CN" altLang="en-US" b="0" dirty="0"/>
              <a:t>系统</a:t>
            </a:r>
            <a:r>
              <a:rPr lang="en-US" altLang="zh-CN" b="0" dirty="0"/>
              <a:t>——USB</a:t>
            </a:r>
            <a:r>
              <a:rPr lang="zh-CN" altLang="en-US" b="0" dirty="0"/>
              <a:t>系统包括三个基本组件，主控制器驱动程序（</a:t>
            </a:r>
            <a:r>
              <a:rPr lang="en-US" altLang="zh-CN" b="0" dirty="0"/>
              <a:t>HCD</a:t>
            </a:r>
            <a:r>
              <a:rPr lang="zh-CN" altLang="en-US" b="0" dirty="0"/>
              <a:t>）、</a:t>
            </a:r>
            <a:r>
              <a:rPr lang="en-US" altLang="zh-CN" b="0" dirty="0"/>
              <a:t>USB</a:t>
            </a:r>
            <a:r>
              <a:rPr lang="zh-CN" altLang="en-US" b="0" dirty="0"/>
              <a:t>驱动程序（</a:t>
            </a:r>
            <a:r>
              <a:rPr lang="en-US" altLang="zh-CN" b="0" dirty="0"/>
              <a:t>USBD</a:t>
            </a:r>
            <a:r>
              <a:rPr lang="zh-CN" altLang="en-US" b="0" dirty="0"/>
              <a:t>）和主机软件。 </a:t>
            </a:r>
            <a:endParaRPr lang="zh-CN" altLang="en-US" b="0" dirty="0"/>
          </a:p>
          <a:p>
            <a:pPr eaLnBrk="1" hangingPunct="1">
              <a:lnSpc>
                <a:spcPct val="145000"/>
              </a:lnSpc>
              <a:spcBef>
                <a:spcPct val="60000"/>
              </a:spcBef>
              <a:buClrTx/>
              <a:buSzPct val="125000"/>
              <a:buFontTx/>
              <a:buBlip>
                <a:blip r:embed="rId1"/>
              </a:buBlip>
            </a:pPr>
            <a:r>
              <a:rPr lang="zh-CN" altLang="en-US" b="0" dirty="0"/>
              <a:t> </a:t>
            </a:r>
            <a:r>
              <a:rPr lang="en-US" altLang="zh-CN" b="0" dirty="0"/>
              <a:t>USB</a:t>
            </a:r>
            <a:r>
              <a:rPr lang="zh-CN" altLang="en-US" b="0" dirty="0"/>
              <a:t>客户软件</a:t>
            </a:r>
            <a:r>
              <a:rPr lang="en-US" altLang="zh-CN" b="0" dirty="0"/>
              <a:t>——USB</a:t>
            </a:r>
            <a:r>
              <a:rPr lang="zh-CN" altLang="en-US" b="0" dirty="0"/>
              <a:t>客户软件是软件结构的最高层，负责处理特定的</a:t>
            </a:r>
            <a:r>
              <a:rPr lang="en-US" altLang="zh-CN" b="0" dirty="0"/>
              <a:t>USB</a:t>
            </a:r>
            <a:r>
              <a:rPr lang="zh-CN" altLang="en-US" b="0" dirty="0"/>
              <a:t>设备驱动。 </a:t>
            </a:r>
            <a:endParaRPr lang="zh-CN" altLang="en-US" b="0" dirty="0"/>
          </a:p>
        </p:txBody>
      </p:sp>
      <p:sp>
        <p:nvSpPr>
          <p:cNvPr id="15770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C547840-5DA0-45BB-B287-C40408B5DA0B}"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—USB</a:t>
            </a:r>
            <a:r>
              <a:rPr lang="zh-CN" altLang="en-US" kern="0" dirty="0"/>
              <a:t>总线软件结构）</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821252"/>
                                        </p:tgtEl>
                                        <p:attrNameLst>
                                          <p:attrName>style.visibility</p:attrName>
                                        </p:attrNameLst>
                                      </p:cBhvr>
                                      <p:to>
                                        <p:strVal val="visible"/>
                                      </p:to>
                                    </p:set>
                                    <p:animEffect transition="in" filter="strips(downRight)">
                                      <p:cBhvr>
                                        <p:cTn id="7" dur="500"/>
                                        <p:tgtEl>
                                          <p:spTgt spid="82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52"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title"/>
          </p:nvPr>
        </p:nvSpPr>
        <p:spPr>
          <a:xfrm>
            <a:off x="695325" y="652168"/>
            <a:ext cx="7543800" cy="882650"/>
          </a:xfrm>
        </p:spPr>
        <p:txBody>
          <a:bodyPr/>
          <a:lstStyle/>
          <a:p>
            <a:pPr eaLnBrk="1" hangingPunct="1"/>
            <a:r>
              <a:rPr lang="en-US" altLang="zh-CN" sz="2800" b="0" dirty="0">
                <a:solidFill>
                  <a:schemeClr val="tx1"/>
                </a:solidFill>
                <a:latin typeface="Times New Roman" panose="02020603050405020304" pitchFamily="18" charset="0"/>
                <a:ea typeface="楷体" panose="02010609060101010101" pitchFamily="49" charset="-122"/>
              </a:rPr>
              <a:t>USB</a:t>
            </a:r>
            <a:r>
              <a:rPr lang="zh-CN" altLang="en-US" sz="2800" b="0" dirty="0">
                <a:solidFill>
                  <a:schemeClr val="tx1"/>
                </a:solidFill>
                <a:latin typeface="Times New Roman" panose="02020603050405020304" pitchFamily="18" charset="0"/>
                <a:ea typeface="楷体" panose="02010609060101010101" pitchFamily="49" charset="-122"/>
              </a:rPr>
              <a:t>总线的软件结构 </a:t>
            </a:r>
            <a:endParaRPr lang="zh-CN" altLang="en-US" sz="2800" b="0" dirty="0">
              <a:solidFill>
                <a:schemeClr val="tx1"/>
              </a:solidFill>
              <a:latin typeface="Times New Roman" panose="02020603050405020304" pitchFamily="18" charset="0"/>
              <a:ea typeface="楷体" panose="02010609060101010101" pitchFamily="49" charset="-122"/>
            </a:endParaRPr>
          </a:p>
        </p:txBody>
      </p:sp>
      <p:sp>
        <p:nvSpPr>
          <p:cNvPr id="820228" name="Rectangle 4"/>
          <p:cNvSpPr>
            <a:spLocks noGrp="1" noChangeArrowheads="1"/>
          </p:cNvSpPr>
          <p:nvPr>
            <p:ph idx="1"/>
          </p:nvPr>
        </p:nvSpPr>
        <p:spPr>
          <a:xfrm>
            <a:off x="911424" y="1566963"/>
            <a:ext cx="9026524" cy="1585218"/>
          </a:xfrm>
        </p:spPr>
        <p:txBody>
          <a:bodyPr/>
          <a:lstStyle/>
          <a:p>
            <a:pPr eaLnBrk="1" hangingPunct="1">
              <a:lnSpc>
                <a:spcPct val="125000"/>
              </a:lnSpc>
              <a:spcBef>
                <a:spcPct val="25000"/>
              </a:spcBef>
            </a:pPr>
            <a:r>
              <a:rPr lang="zh-CN" altLang="en-US" b="0" dirty="0">
                <a:latin typeface="Times New Roman" panose="02020603050405020304" pitchFamily="18" charset="0"/>
                <a:ea typeface="楷体" panose="02010609060101010101" pitchFamily="49" charset="-122"/>
              </a:rPr>
              <a:t>每个</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仅有一个主机，在</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通信过程中占主导地位。</a:t>
            </a:r>
            <a:endParaRPr lang="zh-CN" altLang="en-US" b="0" dirty="0">
              <a:latin typeface="Times New Roman" panose="02020603050405020304" pitchFamily="18" charset="0"/>
              <a:ea typeface="楷体" panose="02010609060101010101" pitchFamily="49" charset="-122"/>
            </a:endParaRPr>
          </a:p>
          <a:p>
            <a:pPr eaLnBrk="1" hangingPunct="1">
              <a:lnSpc>
                <a:spcPct val="125000"/>
              </a:lnSpc>
              <a:spcBef>
                <a:spcPct val="25000"/>
              </a:spcBef>
            </a:pPr>
            <a:r>
              <a:rPr lang="zh-CN" altLang="en-US" b="0" dirty="0">
                <a:latin typeface="Times New Roman" panose="02020603050405020304" pitchFamily="18" charset="0"/>
                <a:ea typeface="楷体" panose="02010609060101010101" pitchFamily="49" charset="-122"/>
              </a:rPr>
              <a:t>主机包括</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总线接口、</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设备层和功能层。</a:t>
            </a:r>
            <a:endParaRPr lang="zh-CN" altLang="en-US" b="0" dirty="0">
              <a:latin typeface="Times New Roman" panose="02020603050405020304" pitchFamily="18" charset="0"/>
              <a:ea typeface="楷体" panose="02010609060101010101" pitchFamily="49" charset="-122"/>
            </a:endParaRPr>
          </a:p>
          <a:p>
            <a:pPr eaLnBrk="1" hangingPunct="1">
              <a:lnSpc>
                <a:spcPct val="125000"/>
              </a:lnSpc>
              <a:spcBef>
                <a:spcPct val="25000"/>
              </a:spcBef>
            </a:pPr>
            <a:r>
              <a:rPr lang="zh-CN" altLang="en-US" b="0" dirty="0">
                <a:latin typeface="Times New Roman" panose="02020603050405020304" pitchFamily="18" charset="0"/>
                <a:ea typeface="楷体" panose="02010609060101010101" pitchFamily="49" charset="-122"/>
              </a:rPr>
              <a:t>主机各层具有的功能包括：</a:t>
            </a:r>
            <a:endParaRPr lang="zh-CN" altLang="en-US" b="0" dirty="0">
              <a:latin typeface="Times New Roman" panose="02020603050405020304" pitchFamily="18" charset="0"/>
              <a:ea typeface="楷体" panose="02010609060101010101" pitchFamily="49" charset="-122"/>
            </a:endParaRPr>
          </a:p>
        </p:txBody>
      </p:sp>
      <p:sp>
        <p:nvSpPr>
          <p:cNvPr id="820229" name="Text Box 5"/>
          <p:cNvSpPr txBox="1">
            <a:spLocks noChangeArrowheads="1"/>
          </p:cNvSpPr>
          <p:nvPr/>
        </p:nvSpPr>
        <p:spPr bwMode="auto">
          <a:xfrm>
            <a:off x="867569" y="3429000"/>
            <a:ext cx="7199312" cy="224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30000"/>
              </a:spcBef>
              <a:buClrTx/>
              <a:buSzPct val="125000"/>
              <a:buFontTx/>
              <a:buBlip>
                <a:blip r:embed="rId1"/>
              </a:buBlip>
            </a:pPr>
            <a:r>
              <a:rPr lang="en-US" altLang="zh-CN" b="0" dirty="0"/>
              <a:t> </a:t>
            </a:r>
            <a:r>
              <a:rPr lang="zh-CN" altLang="en-US" b="0" dirty="0"/>
              <a:t>检测连接和移去的</a:t>
            </a:r>
            <a:r>
              <a:rPr lang="en-US" altLang="zh-CN" b="0" dirty="0"/>
              <a:t>USB</a:t>
            </a:r>
            <a:r>
              <a:rPr lang="zh-CN" altLang="en-US" b="0" dirty="0"/>
              <a:t>设备</a:t>
            </a:r>
            <a:endParaRPr lang="zh-CN" altLang="en-US" b="0" dirty="0"/>
          </a:p>
          <a:p>
            <a:pPr eaLnBrk="1" hangingPunct="1">
              <a:lnSpc>
                <a:spcPct val="125000"/>
              </a:lnSpc>
              <a:spcBef>
                <a:spcPct val="30000"/>
              </a:spcBef>
              <a:buClrTx/>
              <a:buSzPct val="125000"/>
              <a:buFontTx/>
              <a:buBlip>
                <a:blip r:embed="rId1"/>
              </a:buBlip>
            </a:pPr>
            <a:r>
              <a:rPr lang="zh-CN" altLang="en-US" b="0" dirty="0"/>
              <a:t> 管理主机和</a:t>
            </a:r>
            <a:r>
              <a:rPr lang="en-US" altLang="zh-CN" b="0" dirty="0"/>
              <a:t>USB</a:t>
            </a:r>
            <a:r>
              <a:rPr lang="zh-CN" altLang="en-US" b="0" dirty="0"/>
              <a:t>设备间的数据流</a:t>
            </a:r>
            <a:endParaRPr lang="zh-CN" altLang="en-US" b="0" dirty="0"/>
          </a:p>
          <a:p>
            <a:pPr eaLnBrk="1" hangingPunct="1">
              <a:lnSpc>
                <a:spcPct val="125000"/>
              </a:lnSpc>
              <a:spcBef>
                <a:spcPct val="30000"/>
              </a:spcBef>
              <a:buClrTx/>
              <a:buSzPct val="125000"/>
              <a:buFontTx/>
              <a:buBlip>
                <a:blip r:embed="rId1"/>
              </a:buBlip>
            </a:pPr>
            <a:r>
              <a:rPr lang="zh-CN" altLang="en-US" b="0" dirty="0"/>
              <a:t> 连接</a:t>
            </a:r>
            <a:r>
              <a:rPr lang="en-US" altLang="zh-CN" b="0" dirty="0"/>
              <a:t>USB</a:t>
            </a:r>
            <a:r>
              <a:rPr lang="zh-CN" altLang="en-US" b="0" dirty="0"/>
              <a:t>状态和活动统计</a:t>
            </a:r>
            <a:endParaRPr lang="zh-CN" altLang="en-US" b="0" dirty="0"/>
          </a:p>
          <a:p>
            <a:pPr eaLnBrk="1" hangingPunct="1">
              <a:lnSpc>
                <a:spcPct val="125000"/>
              </a:lnSpc>
              <a:spcBef>
                <a:spcPct val="30000"/>
              </a:spcBef>
              <a:buClrTx/>
              <a:buSzPct val="125000"/>
              <a:buFontTx/>
              <a:buBlip>
                <a:blip r:embed="rId1"/>
              </a:buBlip>
            </a:pPr>
            <a:r>
              <a:rPr lang="zh-CN" altLang="en-US" b="0" dirty="0"/>
              <a:t> 控制主控制器和</a:t>
            </a:r>
            <a:r>
              <a:rPr lang="en-US" altLang="zh-CN" b="0" dirty="0"/>
              <a:t>USB</a:t>
            </a:r>
            <a:r>
              <a:rPr lang="zh-CN" altLang="en-US" b="0" dirty="0"/>
              <a:t>设备间的电气接口等</a:t>
            </a:r>
            <a:endParaRPr lang="zh-CN" altLang="en-US" b="0" dirty="0"/>
          </a:p>
        </p:txBody>
      </p:sp>
      <p:sp>
        <p:nvSpPr>
          <p:cNvPr id="158725"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F8A0402-C4D3-4916-8F2A-A255E7463568}"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—USB</a:t>
            </a:r>
            <a:r>
              <a:rPr lang="zh-CN" altLang="en-US" kern="0" dirty="0"/>
              <a:t>总线软件结构）</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20228">
                                            <p:txEl>
                                              <p:pRg st="0" end="0"/>
                                            </p:txEl>
                                          </p:spTgt>
                                        </p:tgtEl>
                                        <p:attrNameLst>
                                          <p:attrName>style.visibility</p:attrName>
                                        </p:attrNameLst>
                                      </p:cBhvr>
                                      <p:to>
                                        <p:strVal val="visible"/>
                                      </p:to>
                                    </p:set>
                                    <p:animEffect transition="in" filter="randombar(horizontal)">
                                      <p:cBhvr>
                                        <p:cTn id="7" dur="500"/>
                                        <p:tgtEl>
                                          <p:spTgt spid="820228">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820228">
                                            <p:txEl>
                                              <p:pRg st="1" end="1"/>
                                            </p:txEl>
                                          </p:spTgt>
                                        </p:tgtEl>
                                        <p:attrNameLst>
                                          <p:attrName>style.visibility</p:attrName>
                                        </p:attrNameLst>
                                      </p:cBhvr>
                                      <p:to>
                                        <p:strVal val="visible"/>
                                      </p:to>
                                    </p:set>
                                    <p:animEffect transition="in" filter="randombar(horizontal)">
                                      <p:cBhvr>
                                        <p:cTn id="11" dur="500"/>
                                        <p:tgtEl>
                                          <p:spTgt spid="820228">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20228">
                                            <p:txEl>
                                              <p:pRg st="2" end="2"/>
                                            </p:txEl>
                                          </p:spTgt>
                                        </p:tgtEl>
                                        <p:attrNameLst>
                                          <p:attrName>style.visibility</p:attrName>
                                        </p:attrNameLst>
                                      </p:cBhvr>
                                      <p:to>
                                        <p:strVal val="visible"/>
                                      </p:to>
                                    </p:set>
                                    <p:animEffect transition="in" filter="randombar(horizontal)">
                                      <p:cBhvr>
                                        <p:cTn id="15" dur="500"/>
                                        <p:tgtEl>
                                          <p:spTgt spid="820228">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820229"/>
                                        </p:tgtEl>
                                        <p:attrNameLst>
                                          <p:attrName>style.visibility</p:attrName>
                                        </p:attrNameLst>
                                      </p:cBhvr>
                                      <p:to>
                                        <p:strVal val="visible"/>
                                      </p:to>
                                    </p:set>
                                    <p:animEffect transition="in" filter="strips(downRight)">
                                      <p:cBhvr>
                                        <p:cTn id="20" dur="500"/>
                                        <p:tgtEl>
                                          <p:spTgt spid="820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28" grpId="0" build="p"/>
      <p:bldP spid="820229"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479376" y="676440"/>
            <a:ext cx="7543800" cy="736336"/>
          </a:xfrm>
        </p:spPr>
        <p:txBody>
          <a:bodyPr/>
          <a:lstStyle/>
          <a:p>
            <a:pPr eaLnBrk="1" hangingPunct="1"/>
            <a:r>
              <a:rPr lang="en-US" altLang="zh-CN" sz="2800" b="0" dirty="0">
                <a:solidFill>
                  <a:schemeClr val="tx1"/>
                </a:solidFill>
                <a:latin typeface="Times New Roman" panose="02020603050405020304" pitchFamily="18" charset="0"/>
                <a:ea typeface="楷体" panose="02010609060101010101" pitchFamily="49" charset="-122"/>
              </a:rPr>
              <a:t>4</a:t>
            </a:r>
            <a:r>
              <a:rPr lang="zh-CN" altLang="en-US" sz="2800" b="0" dirty="0">
                <a:solidFill>
                  <a:schemeClr val="tx1"/>
                </a:solidFill>
                <a:latin typeface="Times New Roman" panose="02020603050405020304" pitchFamily="18" charset="0"/>
                <a:ea typeface="楷体" panose="02010609060101010101" pitchFamily="49" charset="-122"/>
              </a:rPr>
              <a:t>．</a:t>
            </a:r>
            <a:r>
              <a:rPr lang="en-US" altLang="zh-CN" sz="2800" b="0" dirty="0">
                <a:solidFill>
                  <a:schemeClr val="tx1"/>
                </a:solidFill>
                <a:latin typeface="Times New Roman" panose="02020603050405020304" pitchFamily="18" charset="0"/>
                <a:ea typeface="楷体" panose="02010609060101010101" pitchFamily="49" charset="-122"/>
              </a:rPr>
              <a:t>USB</a:t>
            </a:r>
            <a:r>
              <a:rPr lang="zh-CN" altLang="en-US" sz="2800" b="0" dirty="0">
                <a:solidFill>
                  <a:schemeClr val="tx1"/>
                </a:solidFill>
                <a:latin typeface="Times New Roman" panose="02020603050405020304" pitchFamily="18" charset="0"/>
                <a:ea typeface="楷体" panose="02010609060101010101" pitchFamily="49" charset="-122"/>
              </a:rPr>
              <a:t>总线的数据传输方式 </a:t>
            </a:r>
            <a:endParaRPr lang="zh-CN" altLang="en-US" sz="2800" b="0" dirty="0">
              <a:solidFill>
                <a:schemeClr val="tx1"/>
              </a:solidFill>
              <a:latin typeface="Times New Roman" panose="02020603050405020304" pitchFamily="18" charset="0"/>
              <a:ea typeface="楷体" panose="02010609060101010101" pitchFamily="49" charset="-122"/>
            </a:endParaRPr>
          </a:p>
        </p:txBody>
      </p:sp>
      <p:sp>
        <p:nvSpPr>
          <p:cNvPr id="822277" name="Rectangle 5"/>
          <p:cNvSpPr>
            <a:spLocks noGrp="1" noChangeArrowheads="1"/>
          </p:cNvSpPr>
          <p:nvPr>
            <p:ph idx="1"/>
          </p:nvPr>
        </p:nvSpPr>
        <p:spPr>
          <a:xfrm>
            <a:off x="335360" y="1340768"/>
            <a:ext cx="11233248" cy="4680989"/>
          </a:xfrm>
        </p:spPr>
        <p:txBody>
          <a:bodyPr/>
          <a:lstStyle/>
          <a:p>
            <a:pPr eaLnBrk="1" hangingPunct="1">
              <a:lnSpc>
                <a:spcPct val="150000"/>
              </a:lnSpc>
              <a:spcBef>
                <a:spcPct val="35000"/>
              </a:spcBef>
            </a:pPr>
            <a:r>
              <a:rPr lang="zh-CN" altLang="en-US" b="0" dirty="0">
                <a:latin typeface="Times New Roman" panose="02020603050405020304" pitchFamily="18" charset="0"/>
                <a:ea typeface="楷体" panose="02010609060101010101" pitchFamily="49" charset="-122"/>
              </a:rPr>
              <a:t>数据和控制信号在主机和</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设备之间的交换存在两种通道：单向和双向。</a:t>
            </a:r>
            <a:endParaRPr lang="zh-CN" altLang="en-US" b="0" dirty="0">
              <a:latin typeface="Times New Roman" panose="02020603050405020304" pitchFamily="18" charset="0"/>
              <a:ea typeface="楷体" panose="02010609060101010101" pitchFamily="49" charset="-122"/>
            </a:endParaRPr>
          </a:p>
          <a:p>
            <a:pPr eaLnBrk="1" hangingPunct="1">
              <a:lnSpc>
                <a:spcPct val="150000"/>
              </a:lnSpc>
              <a:spcBef>
                <a:spcPct val="35000"/>
              </a:spcBef>
            </a:pP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的数据传送是在主机和某个</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设备的指定端口之间进行的。这种主机和</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设备的端口间的联系称作通道。</a:t>
            </a:r>
            <a:endParaRPr lang="zh-CN" altLang="en-US" b="0" dirty="0">
              <a:latin typeface="Times New Roman" panose="02020603050405020304" pitchFamily="18" charset="0"/>
              <a:ea typeface="楷体" panose="02010609060101010101" pitchFamily="49" charset="-122"/>
            </a:endParaRPr>
          </a:p>
          <a:p>
            <a:pPr eaLnBrk="1" hangingPunct="1">
              <a:lnSpc>
                <a:spcPct val="150000"/>
              </a:lnSpc>
              <a:spcBef>
                <a:spcPct val="35000"/>
              </a:spcBef>
            </a:pPr>
            <a:r>
              <a:rPr lang="zh-CN" altLang="en-US" b="0" dirty="0">
                <a:latin typeface="Times New Roman" panose="02020603050405020304" pitchFamily="18" charset="0"/>
                <a:ea typeface="楷体" panose="02010609060101010101" pitchFamily="49" charset="-122"/>
              </a:rPr>
              <a:t>对任何给定的设备进行设置时，一个通道上的数据传输只能支持下列四种</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数据传输方式中的一种，即同步（</a:t>
            </a:r>
            <a:r>
              <a:rPr lang="en-US" altLang="zh-CN" b="0" dirty="0">
                <a:latin typeface="Times New Roman" panose="02020603050405020304" pitchFamily="18" charset="0"/>
                <a:ea typeface="楷体" panose="02010609060101010101" pitchFamily="49" charset="-122"/>
              </a:rPr>
              <a:t>isochronous</a:t>
            </a:r>
            <a:r>
              <a:rPr lang="zh-CN" altLang="en-US" b="0" dirty="0">
                <a:latin typeface="Times New Roman" panose="02020603050405020304" pitchFamily="18" charset="0"/>
                <a:ea typeface="楷体" panose="02010609060101010101" pitchFamily="49" charset="-122"/>
              </a:rPr>
              <a:t>）、控制（</a:t>
            </a:r>
            <a:r>
              <a:rPr lang="en-US" altLang="zh-CN" b="0" dirty="0">
                <a:latin typeface="Times New Roman" panose="02020603050405020304" pitchFamily="18" charset="0"/>
                <a:ea typeface="楷体" panose="02010609060101010101" pitchFamily="49" charset="-122"/>
              </a:rPr>
              <a:t>control</a:t>
            </a:r>
            <a:r>
              <a:rPr lang="zh-CN" altLang="en-US" b="0" dirty="0">
                <a:latin typeface="Times New Roman" panose="02020603050405020304" pitchFamily="18" charset="0"/>
                <a:ea typeface="楷体" panose="02010609060101010101" pitchFamily="49" charset="-122"/>
              </a:rPr>
              <a:t>）、中断（</a:t>
            </a:r>
            <a:r>
              <a:rPr lang="en-US" altLang="zh-CN" b="0" dirty="0">
                <a:latin typeface="Times New Roman" panose="02020603050405020304" pitchFamily="18" charset="0"/>
                <a:ea typeface="楷体" panose="02010609060101010101" pitchFamily="49" charset="-122"/>
              </a:rPr>
              <a:t>interrupt</a:t>
            </a:r>
            <a:r>
              <a:rPr lang="zh-CN" altLang="en-US" b="0" dirty="0">
                <a:latin typeface="Times New Roman" panose="02020603050405020304" pitchFamily="18" charset="0"/>
                <a:ea typeface="楷体" panose="02010609060101010101" pitchFamily="49" charset="-122"/>
              </a:rPr>
              <a:t>）和批量（</a:t>
            </a:r>
            <a:r>
              <a:rPr lang="en-US" altLang="zh-CN" b="0" dirty="0">
                <a:latin typeface="Times New Roman" panose="02020603050405020304" pitchFamily="18" charset="0"/>
                <a:ea typeface="楷体" panose="02010609060101010101" pitchFamily="49" charset="-122"/>
              </a:rPr>
              <a:t>bulk</a:t>
            </a:r>
            <a:r>
              <a:rPr lang="zh-CN" altLang="en-US" b="0" dirty="0">
                <a:latin typeface="Times New Roman" panose="02020603050405020304" pitchFamily="18" charset="0"/>
                <a:ea typeface="楷体" panose="02010609060101010101" pitchFamily="49" charset="-122"/>
              </a:rPr>
              <a:t>）。</a:t>
            </a:r>
            <a:endParaRPr lang="zh-CN" altLang="en-US" b="0" dirty="0">
              <a:latin typeface="Times New Roman" panose="02020603050405020304" pitchFamily="18" charset="0"/>
              <a:ea typeface="楷体" panose="02010609060101010101" pitchFamily="49" charset="-122"/>
            </a:endParaRPr>
          </a:p>
        </p:txBody>
      </p:sp>
      <p:sp>
        <p:nvSpPr>
          <p:cNvPr id="159748"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89A041E-AD25-4148-8C46-4402749216A6}"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a:t>
            </a:r>
            <a:r>
              <a:rPr lang="zh-CN" altLang="en-US" kern="0" dirty="0"/>
              <a:t>数据传输方式）</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22277">
                                            <p:txEl>
                                              <p:pRg st="0" end="0"/>
                                            </p:txEl>
                                          </p:spTgt>
                                        </p:tgtEl>
                                        <p:attrNameLst>
                                          <p:attrName>style.visibility</p:attrName>
                                        </p:attrNameLst>
                                      </p:cBhvr>
                                      <p:to>
                                        <p:strVal val="visible"/>
                                      </p:to>
                                    </p:set>
                                    <p:animEffect transition="in" filter="randombar(horizontal)">
                                      <p:cBhvr>
                                        <p:cTn id="7" dur="500"/>
                                        <p:tgtEl>
                                          <p:spTgt spid="8222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22277">
                                            <p:txEl>
                                              <p:pRg st="1" end="1"/>
                                            </p:txEl>
                                          </p:spTgt>
                                        </p:tgtEl>
                                        <p:attrNameLst>
                                          <p:attrName>style.visibility</p:attrName>
                                        </p:attrNameLst>
                                      </p:cBhvr>
                                      <p:to>
                                        <p:strVal val="visible"/>
                                      </p:to>
                                    </p:set>
                                    <p:animEffect transition="in" filter="randombar(horizontal)">
                                      <p:cBhvr>
                                        <p:cTn id="12" dur="500"/>
                                        <p:tgtEl>
                                          <p:spTgt spid="8222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22277">
                                            <p:txEl>
                                              <p:pRg st="2" end="2"/>
                                            </p:txEl>
                                          </p:spTgt>
                                        </p:tgtEl>
                                        <p:attrNameLst>
                                          <p:attrName>style.visibility</p:attrName>
                                        </p:attrNameLst>
                                      </p:cBhvr>
                                      <p:to>
                                        <p:strVal val="visible"/>
                                      </p:to>
                                    </p:set>
                                    <p:animEffect transition="in" filter="randombar(horizontal)">
                                      <p:cBhvr>
                                        <p:cTn id="17" dur="500"/>
                                        <p:tgtEl>
                                          <p:spTgt spid="8222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7"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07670" y="601980"/>
            <a:ext cx="7543800" cy="882650"/>
          </a:xfrm>
        </p:spPr>
        <p:txBody>
          <a:bodyPr/>
          <a:lstStyle/>
          <a:p>
            <a:pPr eaLnBrk="1" hangingPunct="1"/>
            <a:r>
              <a:rPr lang="en-US" altLang="zh-CN" sz="2800" b="0" dirty="0">
                <a:solidFill>
                  <a:schemeClr val="tx1"/>
                </a:solidFill>
                <a:latin typeface="Times New Roman" panose="02020603050405020304" pitchFamily="18" charset="0"/>
                <a:ea typeface="楷体" panose="02010609060101010101" pitchFamily="49" charset="-122"/>
              </a:rPr>
              <a:t>5</a:t>
            </a:r>
            <a:r>
              <a:rPr lang="zh-CN" altLang="en-US" sz="2800" b="0" dirty="0">
                <a:solidFill>
                  <a:schemeClr val="tx1"/>
                </a:solidFill>
                <a:latin typeface="Times New Roman" panose="02020603050405020304" pitchFamily="18" charset="0"/>
                <a:ea typeface="楷体" panose="02010609060101010101" pitchFamily="49" charset="-122"/>
              </a:rPr>
              <a:t>．</a:t>
            </a:r>
            <a:r>
              <a:rPr lang="en-US" altLang="zh-CN" sz="2800" b="0" dirty="0">
                <a:solidFill>
                  <a:schemeClr val="tx1"/>
                </a:solidFill>
                <a:latin typeface="Times New Roman" panose="02020603050405020304" pitchFamily="18" charset="0"/>
                <a:ea typeface="楷体" panose="02010609060101010101" pitchFamily="49" charset="-122"/>
              </a:rPr>
              <a:t>USB</a:t>
            </a:r>
            <a:r>
              <a:rPr lang="zh-CN" altLang="en-US" sz="2800" b="0" dirty="0">
                <a:solidFill>
                  <a:schemeClr val="tx1"/>
                </a:solidFill>
                <a:latin typeface="Times New Roman" panose="02020603050405020304" pitchFamily="18" charset="0"/>
                <a:ea typeface="楷体" panose="02010609060101010101" pitchFamily="49" charset="-122"/>
              </a:rPr>
              <a:t>总线的数据传输原理 </a:t>
            </a:r>
            <a:endParaRPr lang="zh-CN" altLang="en-US" sz="2800" b="0" dirty="0">
              <a:solidFill>
                <a:schemeClr val="tx1"/>
              </a:solidFill>
              <a:latin typeface="Times New Roman" panose="02020603050405020304" pitchFamily="18" charset="0"/>
              <a:ea typeface="楷体" panose="02010609060101010101" pitchFamily="49" charset="-122"/>
            </a:endParaRPr>
          </a:p>
        </p:txBody>
      </p:sp>
      <p:sp>
        <p:nvSpPr>
          <p:cNvPr id="823300" name="Rectangle 4"/>
          <p:cNvSpPr>
            <a:spLocks noGrp="1" noChangeArrowheads="1"/>
          </p:cNvSpPr>
          <p:nvPr>
            <p:ph idx="1"/>
          </p:nvPr>
        </p:nvSpPr>
        <p:spPr>
          <a:xfrm>
            <a:off x="407670" y="1484630"/>
            <a:ext cx="11643360" cy="3816985"/>
          </a:xfrm>
        </p:spPr>
        <p:txBody>
          <a:bodyPr/>
          <a:lstStyle/>
          <a:p>
            <a:pPr eaLnBrk="1" hangingPunct="1">
              <a:lnSpc>
                <a:spcPct val="150000"/>
              </a:lnSpc>
              <a:spcBef>
                <a:spcPct val="35000"/>
              </a:spcBef>
            </a:pPr>
            <a:r>
              <a:rPr lang="zh-CN" altLang="en-US" b="0" dirty="0">
                <a:latin typeface="Times New Roman" panose="02020603050405020304" pitchFamily="18" charset="0"/>
                <a:ea typeface="楷体" panose="02010609060101010101" pitchFamily="49" charset="-122"/>
              </a:rPr>
              <a:t>在</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结构中，占主导地位的是主控制器。主控制器要保证所有连接与其连接的数量不同、传输方式不同的设备能够同时正常工作。 </a:t>
            </a:r>
            <a:endParaRPr lang="zh-CN" altLang="en-US" b="0" dirty="0">
              <a:latin typeface="Times New Roman" panose="02020603050405020304" pitchFamily="18" charset="0"/>
              <a:ea typeface="楷体" panose="02010609060101010101" pitchFamily="49" charset="-122"/>
            </a:endParaRPr>
          </a:p>
          <a:p>
            <a:pPr eaLnBrk="1" hangingPunct="1">
              <a:lnSpc>
                <a:spcPct val="150000"/>
              </a:lnSpc>
              <a:spcBef>
                <a:spcPct val="35000"/>
              </a:spcBef>
            </a:pPr>
            <a:r>
              <a:rPr lang="zh-CN" altLang="en-US" b="0" dirty="0">
                <a:latin typeface="Times New Roman" panose="02020603050405020304" pitchFamily="18" charset="0"/>
                <a:ea typeface="楷体" panose="02010609060101010101" pitchFamily="49" charset="-122"/>
              </a:rPr>
              <a:t>在主机端，不同设备的数据传输请求被划分成若干个块（</a:t>
            </a:r>
            <a:r>
              <a:rPr lang="en-US" altLang="zh-CN" b="0" dirty="0">
                <a:latin typeface="Times New Roman" panose="02020603050405020304" pitchFamily="18" charset="0"/>
                <a:ea typeface="楷体" panose="02010609060101010101" pitchFamily="49" charset="-122"/>
              </a:rPr>
              <a:t>Transaction</a:t>
            </a:r>
            <a:r>
              <a:rPr lang="zh-CN" altLang="en-US" b="0" dirty="0">
                <a:latin typeface="Times New Roman" panose="02020603050405020304" pitchFamily="18" charset="0"/>
                <a:ea typeface="楷体" panose="02010609060101010101" pitchFamily="49" charset="-122"/>
              </a:rPr>
              <a:t>）。</a:t>
            </a:r>
            <a:endParaRPr lang="zh-CN" altLang="en-US" b="0" dirty="0">
              <a:latin typeface="Times New Roman" panose="02020603050405020304" pitchFamily="18" charset="0"/>
              <a:ea typeface="楷体" panose="02010609060101010101" pitchFamily="49" charset="-122"/>
            </a:endParaRPr>
          </a:p>
          <a:p>
            <a:pPr eaLnBrk="1" hangingPunct="1">
              <a:lnSpc>
                <a:spcPct val="150000"/>
              </a:lnSpc>
              <a:spcBef>
                <a:spcPct val="35000"/>
              </a:spcBef>
            </a:pPr>
            <a:r>
              <a:rPr lang="zh-CN" altLang="en-US" b="0" dirty="0">
                <a:latin typeface="Times New Roman" panose="02020603050405020304" pitchFamily="18" charset="0"/>
                <a:ea typeface="楷体" panose="02010609060101010101" pitchFamily="49" charset="-122"/>
              </a:rPr>
              <a:t>一根</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总线每次最多传送三个数据包。 </a:t>
            </a:r>
            <a:endParaRPr lang="zh-CN" altLang="en-US" b="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9197720F-F2BC-44CA-9124-831B32C29172}" type="slidenum">
              <a:rPr lang="zh-CN" altLang="en-US" sz="1400" b="0">
                <a:latin typeface="华文楷体" panose="02010600040101010101" pitchFamily="2" charset="-122"/>
                <a:ea typeface="华文楷体" panose="02010600040101010101" pitchFamily="2" charset="-122"/>
              </a:rPr>
            </a:fld>
            <a:endParaRPr lang="zh-CN" altLang="en-US" sz="1400" b="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a:t>
            </a:r>
            <a:r>
              <a:rPr lang="zh-CN" altLang="en-US" kern="0" dirty="0"/>
              <a:t>数据传输原理）</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23300">
                                            <p:txEl>
                                              <p:pRg st="0" end="0"/>
                                            </p:txEl>
                                          </p:spTgt>
                                        </p:tgtEl>
                                        <p:attrNameLst>
                                          <p:attrName>style.visibility</p:attrName>
                                        </p:attrNameLst>
                                      </p:cBhvr>
                                      <p:to>
                                        <p:strVal val="visible"/>
                                      </p:to>
                                    </p:set>
                                    <p:animEffect transition="in" filter="randombar(horizontal)">
                                      <p:cBhvr>
                                        <p:cTn id="7" dur="500"/>
                                        <p:tgtEl>
                                          <p:spTgt spid="8233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23300">
                                            <p:txEl>
                                              <p:pRg st="1" end="1"/>
                                            </p:txEl>
                                          </p:spTgt>
                                        </p:tgtEl>
                                        <p:attrNameLst>
                                          <p:attrName>style.visibility</p:attrName>
                                        </p:attrNameLst>
                                      </p:cBhvr>
                                      <p:to>
                                        <p:strVal val="visible"/>
                                      </p:to>
                                    </p:set>
                                    <p:animEffect transition="in" filter="randombar(horizontal)">
                                      <p:cBhvr>
                                        <p:cTn id="12" dur="500"/>
                                        <p:tgtEl>
                                          <p:spTgt spid="8233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23300">
                                            <p:txEl>
                                              <p:pRg st="2" end="2"/>
                                            </p:txEl>
                                          </p:spTgt>
                                        </p:tgtEl>
                                        <p:attrNameLst>
                                          <p:attrName>style.visibility</p:attrName>
                                        </p:attrNameLst>
                                      </p:cBhvr>
                                      <p:to>
                                        <p:strVal val="visible"/>
                                      </p:to>
                                    </p:set>
                                    <p:animEffect transition="in" filter="randombar(horizontal)">
                                      <p:cBhvr>
                                        <p:cTn id="17" dur="500"/>
                                        <p:tgtEl>
                                          <p:spTgt spid="8233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00"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21584" y="656385"/>
            <a:ext cx="7543800" cy="647477"/>
          </a:xfrm>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6</a:t>
            </a:r>
            <a:r>
              <a:rPr lang="zh-CN" altLang="en-US" sz="2800" b="0" dirty="0">
                <a:solidFill>
                  <a:schemeClr val="tx1"/>
                </a:solidFill>
                <a:latin typeface="Times New Roman" panose="02020603050405020304" pitchFamily="18" charset="0"/>
                <a:ea typeface="+mn-ea"/>
                <a:cs typeface="Times New Roman" panose="02020603050405020304" pitchFamily="18" charset="0"/>
              </a:rPr>
              <a:t>．</a:t>
            </a:r>
            <a:r>
              <a:rPr lang="en-US" altLang="zh-CN" sz="2800" b="0" dirty="0">
                <a:solidFill>
                  <a:schemeClr val="tx1"/>
                </a:solidFill>
                <a:latin typeface="Times New Roman" panose="02020603050405020304" pitchFamily="18" charset="0"/>
                <a:ea typeface="+mn-ea"/>
                <a:cs typeface="Times New Roman" panose="02020603050405020304" pitchFamily="18" charset="0"/>
              </a:rPr>
              <a:t>USB</a:t>
            </a:r>
            <a:r>
              <a:rPr lang="zh-CN" altLang="en-US" sz="2800" b="0" dirty="0">
                <a:solidFill>
                  <a:schemeClr val="tx1"/>
                </a:solidFill>
                <a:latin typeface="Times New Roman" panose="02020603050405020304" pitchFamily="18" charset="0"/>
                <a:ea typeface="+mn-ea"/>
                <a:cs typeface="Times New Roman" panose="02020603050405020304" pitchFamily="18" charset="0"/>
              </a:rPr>
              <a:t>设备即插即用的实现 </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824324" name="Rectangle 4"/>
          <p:cNvSpPr>
            <a:spLocks noGrp="1" noChangeArrowheads="1"/>
          </p:cNvSpPr>
          <p:nvPr>
            <p:ph idx="1"/>
          </p:nvPr>
        </p:nvSpPr>
        <p:spPr>
          <a:xfrm>
            <a:off x="335360" y="1303862"/>
            <a:ext cx="11305256" cy="4897437"/>
          </a:xfrm>
        </p:spPr>
        <p:txBody>
          <a:bodyPr/>
          <a:lstStyle/>
          <a:p>
            <a:pPr eaLnBrk="1" hangingPunct="1">
              <a:lnSpc>
                <a:spcPct val="150000"/>
              </a:lnSpc>
              <a:spcBef>
                <a:spcPct val="35000"/>
              </a:spcBef>
            </a:pP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设备可以实现热插拔。</a:t>
            </a:r>
            <a:endParaRPr lang="zh-CN" altLang="en-US" b="0" dirty="0">
              <a:latin typeface="Times New Roman" panose="02020603050405020304" pitchFamily="18" charset="0"/>
              <a:ea typeface="楷体" panose="02010609060101010101" pitchFamily="49" charset="-122"/>
            </a:endParaRPr>
          </a:p>
          <a:p>
            <a:pPr eaLnBrk="1" hangingPunct="1">
              <a:lnSpc>
                <a:spcPct val="150000"/>
              </a:lnSpc>
              <a:spcBef>
                <a:spcPct val="35000"/>
              </a:spcBef>
            </a:pPr>
            <a:r>
              <a:rPr lang="zh-CN" altLang="en-US" b="0" dirty="0">
                <a:latin typeface="Times New Roman" panose="02020603050405020304" pitchFamily="18" charset="0"/>
                <a:ea typeface="楷体" panose="02010609060101010101" pitchFamily="49" charset="-122"/>
              </a:rPr>
              <a:t>当</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设备插入到主机中时，主机通过向查询设备的</a:t>
            </a:r>
            <a:r>
              <a:rPr lang="zh-CN" altLang="en-US" dirty="0">
                <a:solidFill>
                  <a:srgbClr val="FF0000"/>
                </a:solidFill>
                <a:latin typeface="Times New Roman" panose="02020603050405020304" pitchFamily="18" charset="0"/>
                <a:ea typeface="楷体" panose="02010609060101010101" pitchFamily="49" charset="-122"/>
              </a:rPr>
              <a:t>描述符（</a:t>
            </a:r>
            <a:r>
              <a:rPr lang="en-US" altLang="zh-CN" dirty="0">
                <a:solidFill>
                  <a:srgbClr val="FF0000"/>
                </a:solidFill>
                <a:latin typeface="Times New Roman" panose="02020603050405020304" pitchFamily="18" charset="0"/>
                <a:ea typeface="楷体" panose="02010609060101010101" pitchFamily="49" charset="-122"/>
              </a:rPr>
              <a:t>Descriptor</a:t>
            </a:r>
            <a:r>
              <a:rPr lang="zh-CN" altLang="en-US" dirty="0">
                <a:solidFill>
                  <a:srgbClr val="FF0000"/>
                </a:solidFill>
                <a:latin typeface="Times New Roman" panose="02020603050405020304" pitchFamily="18" charset="0"/>
                <a:ea typeface="楷体" panose="02010609060101010101" pitchFamily="49" charset="-122"/>
              </a:rPr>
              <a:t>）</a:t>
            </a:r>
            <a:r>
              <a:rPr lang="zh-CN" altLang="en-US" b="0" dirty="0">
                <a:latin typeface="Times New Roman" panose="02020603050405020304" pitchFamily="18" charset="0"/>
                <a:ea typeface="楷体" panose="02010609060101010101" pitchFamily="49" charset="-122"/>
              </a:rPr>
              <a:t>来了解设备，进而建立通信，这个过程叫作对设备的枚举。</a:t>
            </a:r>
            <a:endParaRPr lang="zh-CN" altLang="en-US" b="0" dirty="0">
              <a:latin typeface="Times New Roman" panose="02020603050405020304" pitchFamily="18" charset="0"/>
              <a:ea typeface="楷体" panose="02010609060101010101" pitchFamily="49" charset="-122"/>
            </a:endParaRPr>
          </a:p>
          <a:p>
            <a:pPr eaLnBrk="1" hangingPunct="1">
              <a:lnSpc>
                <a:spcPct val="150000"/>
              </a:lnSpc>
              <a:spcBef>
                <a:spcPct val="35000"/>
              </a:spcBef>
            </a:pPr>
            <a:r>
              <a:rPr lang="zh-CN" altLang="en-US" b="0" dirty="0">
                <a:latin typeface="Times New Roman" panose="02020603050405020304" pitchFamily="18" charset="0"/>
                <a:ea typeface="楷体" panose="02010609060101010101" pitchFamily="49" charset="-122"/>
              </a:rPr>
              <a:t>当一个</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设备插入到主机后，主机通过控制端点开始询问设备的各种描述符。描述符中包含了</a:t>
            </a:r>
            <a:r>
              <a:rPr lang="zh-CN" altLang="en-US" dirty="0">
                <a:solidFill>
                  <a:srgbClr val="FF0000"/>
                </a:solidFill>
                <a:latin typeface="Times New Roman" panose="02020603050405020304" pitchFamily="18" charset="0"/>
                <a:ea typeface="楷体" panose="02010609060101010101" pitchFamily="49" charset="-122"/>
              </a:rPr>
              <a:t>设备端点号、设备类型和数据传输能力</a:t>
            </a:r>
            <a:r>
              <a:rPr lang="zh-CN" altLang="en-US" b="0" dirty="0">
                <a:latin typeface="Times New Roman" panose="02020603050405020304" pitchFamily="18" charset="0"/>
                <a:ea typeface="楷体" panose="02010609060101010101" pitchFamily="49" charset="-122"/>
              </a:rPr>
              <a:t>等信息，使得主机能够了解设备的详细情况。 </a:t>
            </a:r>
            <a:endParaRPr lang="zh-CN" altLang="en-US" b="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5C52C30-3AD4-42C2-9642-423E0F318C8E}"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24324">
                                            <p:txEl>
                                              <p:pRg st="0" end="0"/>
                                            </p:txEl>
                                          </p:spTgt>
                                        </p:tgtEl>
                                        <p:attrNameLst>
                                          <p:attrName>style.visibility</p:attrName>
                                        </p:attrNameLst>
                                      </p:cBhvr>
                                      <p:to>
                                        <p:strVal val="visible"/>
                                      </p:to>
                                    </p:set>
                                    <p:animEffect transition="in" filter="randombar(horizontal)">
                                      <p:cBhvr>
                                        <p:cTn id="7" dur="500"/>
                                        <p:tgtEl>
                                          <p:spTgt spid="8243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24324">
                                            <p:txEl>
                                              <p:pRg st="1" end="1"/>
                                            </p:txEl>
                                          </p:spTgt>
                                        </p:tgtEl>
                                        <p:attrNameLst>
                                          <p:attrName>style.visibility</p:attrName>
                                        </p:attrNameLst>
                                      </p:cBhvr>
                                      <p:to>
                                        <p:strVal val="visible"/>
                                      </p:to>
                                    </p:set>
                                    <p:animEffect transition="in" filter="randombar(horizontal)">
                                      <p:cBhvr>
                                        <p:cTn id="12" dur="500"/>
                                        <p:tgtEl>
                                          <p:spTgt spid="8243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24324">
                                            <p:txEl>
                                              <p:pRg st="2" end="2"/>
                                            </p:txEl>
                                          </p:spTgt>
                                        </p:tgtEl>
                                        <p:attrNameLst>
                                          <p:attrName>style.visibility</p:attrName>
                                        </p:attrNameLst>
                                      </p:cBhvr>
                                      <p:to>
                                        <p:strVal val="visible"/>
                                      </p:to>
                                    </p:set>
                                    <p:animEffect transition="in" filter="randombar(horizontal)">
                                      <p:cBhvr>
                                        <p:cTn id="17" dur="500"/>
                                        <p:tgtEl>
                                          <p:spTgt spid="8243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32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467775A7-0BBC-431B-A98F-76266786ACB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矩形 2"/>
          <p:cNvSpPr/>
          <p:nvPr/>
        </p:nvSpPr>
        <p:spPr>
          <a:xfrm>
            <a:off x="263352" y="692696"/>
            <a:ext cx="11737304" cy="5149743"/>
          </a:xfrm>
          <a:prstGeom prst="rect">
            <a:avLst/>
          </a:prstGeom>
        </p:spPr>
        <p:txBody>
          <a:bodyPr wrap="square">
            <a:spAutoFit/>
          </a:bodyPr>
          <a:lstStyle/>
          <a:p>
            <a:pPr>
              <a:lnSpc>
                <a:spcPct val="150000"/>
              </a:lnSpc>
              <a:defRPr/>
            </a:pPr>
            <a:r>
              <a:rPr lang="en-US" altLang="zh-CN" dirty="0">
                <a:solidFill>
                  <a:srgbClr val="0070C0"/>
                </a:solidFill>
                <a:latin typeface="华文楷体" panose="02010600040101010101" pitchFamily="2" charset="-122"/>
                <a:ea typeface="华文楷体" panose="02010600040101010101" pitchFamily="2" charset="-122"/>
              </a:rPr>
              <a:t>5</a:t>
            </a:r>
            <a:r>
              <a:rPr lang="zh-CN" altLang="en-US" dirty="0">
                <a:solidFill>
                  <a:srgbClr val="0070C0"/>
                </a:solidFill>
                <a:latin typeface="华文楷体" panose="02010600040101010101" pitchFamily="2" charset="-122"/>
                <a:ea typeface="华文楷体" panose="02010600040101010101" pitchFamily="2" charset="-122"/>
              </a:rPr>
              <a:t>）</a:t>
            </a:r>
            <a:r>
              <a:rPr lang="zh-CN" altLang="zh-CN" dirty="0">
                <a:solidFill>
                  <a:srgbClr val="0070C0"/>
                </a:solidFill>
                <a:latin typeface="华文楷体" panose="02010600040101010101" pitchFamily="2" charset="-122"/>
                <a:ea typeface="华文楷体" panose="02010600040101010101" pitchFamily="2" charset="-122"/>
              </a:rPr>
              <a:t>存储器接口</a:t>
            </a:r>
            <a:endParaRPr lang="zh-CN" altLang="zh-CN" dirty="0">
              <a:solidFill>
                <a:srgbClr val="0070C0"/>
              </a:solidFill>
              <a:latin typeface="华文楷体" panose="02010600040101010101" pitchFamily="2" charset="-122"/>
              <a:ea typeface="华文楷体" panose="02010600040101010101" pitchFamily="2" charset="-122"/>
            </a:endParaRPr>
          </a:p>
          <a:p>
            <a:pPr algn="just">
              <a:lnSpc>
                <a:spcPct val="120000"/>
              </a:lnSpc>
              <a:defRPr/>
            </a:pP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1</a:t>
            </a: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SRAM/ROM/NOR</a:t>
            </a:r>
            <a:r>
              <a:rPr lang="zh-CN" altLang="zh-CN" sz="2000" b="0" dirty="0">
                <a:latin typeface="华文楷体" panose="02010600040101010101" pitchFamily="2" charset="-122"/>
                <a:ea typeface="华文楷体" panose="02010600040101010101" pitchFamily="2" charset="-122"/>
              </a:rPr>
              <a:t>接口</a:t>
            </a:r>
            <a:endParaRPr lang="zh-CN" altLang="zh-CN" sz="2000" b="0" dirty="0">
              <a:latin typeface="华文楷体" panose="02010600040101010101" pitchFamily="2" charset="-122"/>
              <a:ea typeface="华文楷体" panose="02010600040101010101" pitchFamily="2" charset="-122"/>
            </a:endParaRPr>
          </a:p>
          <a:p>
            <a:pPr indent="533400" algn="just">
              <a:lnSpc>
                <a:spcPct val="120000"/>
              </a:lnSpc>
              <a:defRPr/>
            </a:pPr>
            <a:r>
              <a:rPr lang="en-US" altLang="zh-CN" sz="2000" b="0" dirty="0">
                <a:latin typeface="华文楷体" panose="02010600040101010101" pitchFamily="2" charset="-122"/>
                <a:ea typeface="华文楷体" panose="02010600040101010101" pitchFamily="2" charset="-122"/>
              </a:rPr>
              <a:t>8</a:t>
            </a:r>
            <a:r>
              <a:rPr lang="zh-CN" altLang="zh-CN" sz="2000" b="0" dirty="0">
                <a:latin typeface="华文楷体" panose="02010600040101010101" pitchFamily="2" charset="-122"/>
                <a:ea typeface="华文楷体" panose="02010600040101010101" pitchFamily="2" charset="-122"/>
              </a:rPr>
              <a:t>位或</a:t>
            </a:r>
            <a:r>
              <a:rPr lang="en-US" altLang="zh-CN" sz="2000" b="0" dirty="0">
                <a:latin typeface="华文楷体" panose="02010600040101010101" pitchFamily="2" charset="-122"/>
                <a:ea typeface="华文楷体" panose="02010600040101010101" pitchFamily="2" charset="-122"/>
              </a:rPr>
              <a:t>16</a:t>
            </a:r>
            <a:r>
              <a:rPr lang="zh-CN" altLang="zh-CN" sz="2000" b="0" dirty="0">
                <a:latin typeface="华文楷体" panose="02010600040101010101" pitchFamily="2" charset="-122"/>
                <a:ea typeface="华文楷体" panose="02010600040101010101" pitchFamily="2" charset="-122"/>
              </a:rPr>
              <a:t>位的数据总线。地址范围支持</a:t>
            </a:r>
            <a:r>
              <a:rPr lang="en-US" altLang="zh-CN" sz="2000" b="0" dirty="0">
                <a:latin typeface="华文楷体" panose="02010600040101010101" pitchFamily="2" charset="-122"/>
                <a:ea typeface="华文楷体" panose="02010600040101010101" pitchFamily="2" charset="-122"/>
              </a:rPr>
              <a:t>23</a:t>
            </a:r>
            <a:r>
              <a:rPr lang="zh-CN" altLang="zh-CN" sz="2000" b="0" dirty="0">
                <a:latin typeface="华文楷体" panose="02010600040101010101" pitchFamily="2" charset="-122"/>
                <a:ea typeface="华文楷体" panose="02010600040101010101" pitchFamily="2" charset="-122"/>
              </a:rPr>
              <a:t>位。支持异步接口。支持字节和半字访问。</a:t>
            </a:r>
            <a:endParaRPr lang="zh-CN" altLang="zh-CN" sz="2000" b="0" dirty="0">
              <a:latin typeface="华文楷体" panose="02010600040101010101" pitchFamily="2" charset="-122"/>
              <a:ea typeface="华文楷体" panose="02010600040101010101" pitchFamily="2" charset="-122"/>
            </a:endParaRPr>
          </a:p>
          <a:p>
            <a:pPr algn="just">
              <a:lnSpc>
                <a:spcPct val="120000"/>
              </a:lnSpc>
              <a:defRPr/>
            </a:pP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2</a:t>
            </a:r>
            <a:r>
              <a:rPr lang="zh-CN" altLang="zh-CN" sz="2000" b="0" dirty="0">
                <a:latin typeface="华文楷体" panose="02010600040101010101" pitchFamily="2" charset="-122"/>
                <a:ea typeface="华文楷体" panose="02010600040101010101" pitchFamily="2" charset="-122"/>
              </a:rPr>
              <a:t>）</a:t>
            </a:r>
            <a:r>
              <a:rPr lang="en-US" altLang="zh-CN" sz="2000" b="0" dirty="0" err="1">
                <a:latin typeface="华文楷体" panose="02010600040101010101" pitchFamily="2" charset="-122"/>
                <a:ea typeface="华文楷体" panose="02010600040101010101" pitchFamily="2" charset="-122"/>
              </a:rPr>
              <a:t>OneNAND</a:t>
            </a:r>
            <a:r>
              <a:rPr lang="zh-CN" altLang="zh-CN" sz="2000" b="0" dirty="0">
                <a:latin typeface="华文楷体" panose="02010600040101010101" pitchFamily="2" charset="-122"/>
                <a:ea typeface="华文楷体" panose="02010600040101010101" pitchFamily="2" charset="-122"/>
              </a:rPr>
              <a:t>闪存接口</a:t>
            </a:r>
            <a:endParaRPr lang="zh-CN" altLang="zh-CN" sz="2000" b="0" dirty="0">
              <a:latin typeface="华文楷体" panose="02010600040101010101" pitchFamily="2" charset="-122"/>
              <a:ea typeface="华文楷体" panose="02010600040101010101" pitchFamily="2" charset="-122"/>
            </a:endParaRPr>
          </a:p>
          <a:p>
            <a:pPr indent="533400" algn="just">
              <a:lnSpc>
                <a:spcPct val="120000"/>
              </a:lnSpc>
              <a:defRPr/>
            </a:pPr>
            <a:r>
              <a:rPr lang="en-US" altLang="zh-CN" sz="2000" b="0" dirty="0">
                <a:latin typeface="华文楷体" panose="02010600040101010101" pitchFamily="2" charset="-122"/>
                <a:ea typeface="华文楷体" panose="02010600040101010101" pitchFamily="2" charset="-122"/>
              </a:rPr>
              <a:t>16</a:t>
            </a:r>
            <a:r>
              <a:rPr lang="zh-CN" altLang="zh-CN" sz="2000" b="0" dirty="0">
                <a:latin typeface="华文楷体" panose="02010600040101010101" pitchFamily="2" charset="-122"/>
                <a:ea typeface="华文楷体" panose="02010600040101010101" pitchFamily="2" charset="-122"/>
              </a:rPr>
              <a:t>位的数据总线。地址范围支持</a:t>
            </a:r>
            <a:r>
              <a:rPr lang="en-US" altLang="zh-CN" sz="2000" b="0" dirty="0">
                <a:latin typeface="华文楷体" panose="02010600040101010101" pitchFamily="2" charset="-122"/>
                <a:ea typeface="华文楷体" panose="02010600040101010101" pitchFamily="2" charset="-122"/>
              </a:rPr>
              <a:t>16</a:t>
            </a:r>
            <a:r>
              <a:rPr lang="zh-CN" altLang="zh-CN" sz="2000" b="0" dirty="0">
                <a:latin typeface="华文楷体" panose="02010600040101010101" pitchFamily="2" charset="-122"/>
                <a:ea typeface="华文楷体" panose="02010600040101010101" pitchFamily="2" charset="-122"/>
              </a:rPr>
              <a:t>位。支持字节和半字访问。</a:t>
            </a:r>
            <a:r>
              <a:rPr lang="en-US" altLang="zh-CN" sz="2000" b="0" dirty="0">
                <a:latin typeface="华文楷体" panose="02010600040101010101" pitchFamily="2" charset="-122"/>
                <a:ea typeface="华文楷体" panose="02010600040101010101" pitchFamily="2" charset="-122"/>
              </a:rPr>
              <a:t>Flex </a:t>
            </a:r>
            <a:r>
              <a:rPr lang="en-US" altLang="zh-CN" sz="2000" b="0" dirty="0" err="1">
                <a:latin typeface="华文楷体" panose="02010600040101010101" pitchFamily="2" charset="-122"/>
                <a:ea typeface="华文楷体" panose="02010600040101010101" pitchFamily="2" charset="-122"/>
              </a:rPr>
              <a:t>OneNAND</a:t>
            </a:r>
            <a:r>
              <a:rPr lang="zh-CN" altLang="zh-CN" sz="2000" b="0" dirty="0">
                <a:latin typeface="华文楷体" panose="02010600040101010101" pitchFamily="2" charset="-122"/>
                <a:ea typeface="华文楷体" panose="02010600040101010101" pitchFamily="2" charset="-122"/>
              </a:rPr>
              <a:t>闪存支持</a:t>
            </a:r>
            <a:r>
              <a:rPr lang="en-US" altLang="zh-CN" sz="2000" b="0" dirty="0">
                <a:latin typeface="华文楷体" panose="02010600040101010101" pitchFamily="2" charset="-122"/>
                <a:ea typeface="华文楷体" panose="02010600040101010101" pitchFamily="2" charset="-122"/>
              </a:rPr>
              <a:t>2KB</a:t>
            </a:r>
            <a:r>
              <a:rPr lang="zh-CN" altLang="zh-CN" sz="2000" b="0" dirty="0">
                <a:latin typeface="华文楷体" panose="02010600040101010101" pitchFamily="2" charset="-122"/>
                <a:ea typeface="华文楷体" panose="02010600040101010101" pitchFamily="2" charset="-122"/>
              </a:rPr>
              <a:t>页面模式，</a:t>
            </a:r>
            <a:r>
              <a:rPr lang="en-US" altLang="zh-CN" sz="2000" b="0" dirty="0" err="1">
                <a:latin typeface="华文楷体" panose="02010600040101010101" pitchFamily="2" charset="-122"/>
                <a:ea typeface="华文楷体" panose="02010600040101010101" pitchFamily="2" charset="-122"/>
              </a:rPr>
              <a:t>OneNAND</a:t>
            </a:r>
            <a:r>
              <a:rPr lang="zh-CN" altLang="zh-CN" sz="2000" b="0" dirty="0">
                <a:latin typeface="华文楷体" panose="02010600040101010101" pitchFamily="2" charset="-122"/>
                <a:ea typeface="华文楷体" panose="02010600040101010101" pitchFamily="2" charset="-122"/>
              </a:rPr>
              <a:t>闪存支持</a:t>
            </a:r>
            <a:r>
              <a:rPr lang="en-US" altLang="zh-CN" sz="2000" b="0" dirty="0">
                <a:latin typeface="华文楷体" panose="02010600040101010101" pitchFamily="2" charset="-122"/>
                <a:ea typeface="华文楷体" panose="02010600040101010101" pitchFamily="2" charset="-122"/>
              </a:rPr>
              <a:t>4KB</a:t>
            </a:r>
            <a:r>
              <a:rPr lang="zh-CN" altLang="zh-CN" sz="2000" b="0" dirty="0">
                <a:latin typeface="华文楷体" panose="02010600040101010101" pitchFamily="2" charset="-122"/>
                <a:ea typeface="华文楷体" panose="02010600040101010101" pitchFamily="2" charset="-122"/>
              </a:rPr>
              <a:t>页面模式。支持专用的</a:t>
            </a:r>
            <a:r>
              <a:rPr lang="en-US" altLang="zh-CN" sz="2000" b="0" dirty="0">
                <a:latin typeface="华文楷体" panose="02010600040101010101" pitchFamily="2" charset="-122"/>
                <a:ea typeface="华文楷体" panose="02010600040101010101" pitchFamily="2" charset="-122"/>
              </a:rPr>
              <a:t>DMA</a:t>
            </a:r>
            <a:r>
              <a:rPr lang="zh-CN" altLang="zh-CN" sz="2000" b="0" dirty="0">
                <a:latin typeface="华文楷体" panose="02010600040101010101" pitchFamily="2" charset="-122"/>
                <a:ea typeface="华文楷体" panose="02010600040101010101" pitchFamily="2" charset="-122"/>
              </a:rPr>
              <a:t>。</a:t>
            </a:r>
            <a:endParaRPr lang="zh-CN" altLang="zh-CN" sz="2000" b="0" dirty="0">
              <a:latin typeface="华文楷体" panose="02010600040101010101" pitchFamily="2" charset="-122"/>
              <a:ea typeface="华文楷体" panose="02010600040101010101" pitchFamily="2" charset="-122"/>
            </a:endParaRPr>
          </a:p>
          <a:p>
            <a:pPr algn="just">
              <a:lnSpc>
                <a:spcPct val="120000"/>
              </a:lnSpc>
              <a:defRPr/>
            </a:pP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3</a:t>
            </a: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NAND</a:t>
            </a:r>
            <a:r>
              <a:rPr lang="zh-CN" altLang="zh-CN" sz="2000" b="0" dirty="0">
                <a:latin typeface="华文楷体" panose="02010600040101010101" pitchFamily="2" charset="-122"/>
                <a:ea typeface="华文楷体" panose="02010600040101010101" pitchFamily="2" charset="-122"/>
              </a:rPr>
              <a:t>接口</a:t>
            </a:r>
            <a:endParaRPr lang="zh-CN" altLang="zh-CN" sz="2000" b="0" dirty="0">
              <a:latin typeface="华文楷体" panose="02010600040101010101" pitchFamily="2" charset="-122"/>
              <a:ea typeface="华文楷体" panose="02010600040101010101" pitchFamily="2" charset="-122"/>
            </a:endParaRPr>
          </a:p>
          <a:p>
            <a:pPr indent="533400" algn="just">
              <a:lnSpc>
                <a:spcPct val="120000"/>
              </a:lnSpc>
              <a:defRPr/>
            </a:pPr>
            <a:r>
              <a:rPr lang="zh-CN" altLang="zh-CN" sz="2000" b="0" dirty="0">
                <a:latin typeface="华文楷体" panose="02010600040101010101" pitchFamily="2" charset="-122"/>
                <a:ea typeface="华文楷体" panose="02010600040101010101" pitchFamily="2" charset="-122"/>
              </a:rPr>
              <a:t>支持行业标准的</a:t>
            </a:r>
            <a:r>
              <a:rPr lang="en-US" altLang="zh-CN" sz="2000" b="0" dirty="0">
                <a:latin typeface="华文楷体" panose="02010600040101010101" pitchFamily="2" charset="-122"/>
                <a:ea typeface="华文楷体" panose="02010600040101010101" pitchFamily="2" charset="-122"/>
              </a:rPr>
              <a:t>NAND</a:t>
            </a:r>
            <a:r>
              <a:rPr lang="zh-CN" altLang="zh-CN" sz="2000" b="0" dirty="0">
                <a:latin typeface="华文楷体" panose="02010600040101010101" pitchFamily="2" charset="-122"/>
                <a:ea typeface="华文楷体" panose="02010600040101010101" pitchFamily="2" charset="-122"/>
              </a:rPr>
              <a:t>接口。</a:t>
            </a:r>
            <a:r>
              <a:rPr lang="en-US" altLang="zh-CN" sz="2000" b="0" dirty="0">
                <a:latin typeface="华文楷体" panose="02010600040101010101" pitchFamily="2" charset="-122"/>
                <a:ea typeface="华文楷体" panose="02010600040101010101" pitchFamily="2" charset="-122"/>
              </a:rPr>
              <a:t>8</a:t>
            </a:r>
            <a:r>
              <a:rPr lang="zh-CN" altLang="zh-CN" sz="2000" b="0" dirty="0">
                <a:latin typeface="华文楷体" panose="02010600040101010101" pitchFamily="2" charset="-122"/>
                <a:ea typeface="华文楷体" panose="02010600040101010101" pitchFamily="2" charset="-122"/>
              </a:rPr>
              <a:t>位的数据总线。</a:t>
            </a:r>
            <a:endParaRPr lang="zh-CN" altLang="zh-CN" sz="2000" b="0" dirty="0">
              <a:latin typeface="华文楷体" panose="02010600040101010101" pitchFamily="2" charset="-122"/>
              <a:ea typeface="华文楷体" panose="02010600040101010101" pitchFamily="2" charset="-122"/>
            </a:endParaRPr>
          </a:p>
          <a:p>
            <a:pPr algn="just">
              <a:lnSpc>
                <a:spcPct val="120000"/>
              </a:lnSpc>
              <a:defRPr/>
            </a:pP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4</a:t>
            </a: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LPDDR1</a:t>
            </a:r>
            <a:r>
              <a:rPr lang="zh-CN" altLang="zh-CN" sz="2000" b="0" dirty="0">
                <a:latin typeface="华文楷体" panose="02010600040101010101" pitchFamily="2" charset="-122"/>
                <a:ea typeface="华文楷体" panose="02010600040101010101" pitchFamily="2" charset="-122"/>
              </a:rPr>
              <a:t>接口</a:t>
            </a:r>
            <a:endParaRPr lang="zh-CN" altLang="zh-CN" sz="2000" b="0" dirty="0">
              <a:latin typeface="华文楷体" panose="02010600040101010101" pitchFamily="2" charset="-122"/>
              <a:ea typeface="华文楷体" panose="02010600040101010101" pitchFamily="2" charset="-122"/>
            </a:endParaRPr>
          </a:p>
          <a:p>
            <a:pPr indent="533400" algn="just">
              <a:lnSpc>
                <a:spcPct val="120000"/>
              </a:lnSpc>
              <a:defRPr/>
            </a:pPr>
            <a:r>
              <a:rPr lang="en-US" altLang="zh-CN" sz="2000" b="0" dirty="0">
                <a:latin typeface="华文楷体" panose="02010600040101010101" pitchFamily="2" charset="-122"/>
                <a:ea typeface="华文楷体" panose="02010600040101010101" pitchFamily="2" charset="-122"/>
              </a:rPr>
              <a:t>32</a:t>
            </a:r>
            <a:r>
              <a:rPr lang="zh-CN" altLang="zh-CN" sz="2000" b="0" dirty="0">
                <a:latin typeface="华文楷体" panose="02010600040101010101" pitchFamily="2" charset="-122"/>
                <a:ea typeface="华文楷体" panose="02010600040101010101" pitchFamily="2" charset="-122"/>
              </a:rPr>
              <a:t>位数据总线，</a:t>
            </a:r>
            <a:r>
              <a:rPr lang="en-US" altLang="zh-CN" sz="2000" b="0" dirty="0">
                <a:latin typeface="华文楷体" panose="02010600040101010101" pitchFamily="2" charset="-122"/>
                <a:ea typeface="华文楷体" panose="02010600040101010101" pitchFamily="2" charset="-122"/>
              </a:rPr>
              <a:t>1.8V</a:t>
            </a:r>
            <a:r>
              <a:rPr lang="zh-CN" altLang="zh-CN" sz="2000" b="0" dirty="0">
                <a:latin typeface="华文楷体" panose="02010600040101010101" pitchFamily="2" charset="-122"/>
                <a:ea typeface="华文楷体" panose="02010600040101010101" pitchFamily="2" charset="-122"/>
              </a:rPr>
              <a:t>接口电压。每端口密度支持高达</a:t>
            </a:r>
            <a:r>
              <a:rPr lang="en-US" altLang="zh-CN" sz="2000" b="0" dirty="0">
                <a:latin typeface="华文楷体" panose="02010600040101010101" pitchFamily="2" charset="-122"/>
                <a:ea typeface="华文楷体" panose="02010600040101010101" pitchFamily="2" charset="-122"/>
              </a:rPr>
              <a:t>4GB</a:t>
            </a: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2CS</a:t>
            </a:r>
            <a:r>
              <a:rPr lang="zh-CN" altLang="zh-CN" sz="2000" b="0" dirty="0">
                <a:latin typeface="华文楷体" panose="02010600040101010101" pitchFamily="2" charset="-122"/>
                <a:ea typeface="华文楷体" panose="02010600040101010101" pitchFamily="2" charset="-122"/>
              </a:rPr>
              <a:t>）。</a:t>
            </a:r>
            <a:endParaRPr lang="zh-CN" altLang="zh-CN" sz="2000" b="0" dirty="0">
              <a:latin typeface="华文楷体" panose="02010600040101010101" pitchFamily="2" charset="-122"/>
              <a:ea typeface="华文楷体" panose="02010600040101010101" pitchFamily="2" charset="-122"/>
            </a:endParaRPr>
          </a:p>
          <a:p>
            <a:pPr algn="just">
              <a:lnSpc>
                <a:spcPct val="120000"/>
              </a:lnSpc>
              <a:defRPr/>
            </a:pP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5</a:t>
            </a: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DDR2</a:t>
            </a:r>
            <a:r>
              <a:rPr lang="zh-CN" altLang="zh-CN" sz="2000" b="0" dirty="0">
                <a:latin typeface="华文楷体" panose="02010600040101010101" pitchFamily="2" charset="-122"/>
                <a:ea typeface="华文楷体" panose="02010600040101010101" pitchFamily="2" charset="-122"/>
              </a:rPr>
              <a:t>接口</a:t>
            </a:r>
            <a:endParaRPr lang="zh-CN" altLang="zh-CN" sz="2000" b="0" dirty="0">
              <a:latin typeface="华文楷体" panose="02010600040101010101" pitchFamily="2" charset="-122"/>
              <a:ea typeface="华文楷体" panose="02010600040101010101" pitchFamily="2" charset="-122"/>
            </a:endParaRPr>
          </a:p>
          <a:p>
            <a:pPr indent="533400" algn="just">
              <a:lnSpc>
                <a:spcPct val="120000"/>
              </a:lnSpc>
              <a:defRPr/>
            </a:pPr>
            <a:r>
              <a:rPr lang="en-US" altLang="zh-CN" sz="2000" b="0" dirty="0">
                <a:latin typeface="华文楷体" panose="02010600040101010101" pitchFamily="2" charset="-122"/>
                <a:ea typeface="华文楷体" panose="02010600040101010101" pitchFamily="2" charset="-122"/>
              </a:rPr>
              <a:t>32</a:t>
            </a:r>
            <a:r>
              <a:rPr lang="zh-CN" altLang="zh-CN" sz="2000" b="0" dirty="0">
                <a:latin typeface="华文楷体" panose="02010600040101010101" pitchFamily="2" charset="-122"/>
                <a:ea typeface="华文楷体" panose="02010600040101010101" pitchFamily="2" charset="-122"/>
              </a:rPr>
              <a:t>位数据总线将支持</a:t>
            </a:r>
            <a:r>
              <a:rPr lang="en-US" altLang="zh-CN" sz="2000" b="0" dirty="0">
                <a:latin typeface="华文楷体" panose="02010600040101010101" pitchFamily="2" charset="-122"/>
                <a:ea typeface="华文楷体" panose="02010600040101010101" pitchFamily="2" charset="-122"/>
              </a:rPr>
              <a:t>400Mbps/</a:t>
            </a:r>
            <a:r>
              <a:rPr lang="zh-CN" altLang="zh-CN" sz="2000" b="0" dirty="0">
                <a:latin typeface="华文楷体" panose="02010600040101010101" pitchFamily="2" charset="-122"/>
                <a:ea typeface="华文楷体" panose="02010600040101010101" pitchFamily="2" charset="-122"/>
              </a:rPr>
              <a:t>引脚双数据速率。</a:t>
            </a:r>
            <a:r>
              <a:rPr lang="en-US" altLang="zh-CN" sz="2000" b="0" dirty="0">
                <a:latin typeface="华文楷体" panose="02010600040101010101" pitchFamily="2" charset="-122"/>
                <a:ea typeface="华文楷体" panose="02010600040101010101" pitchFamily="2" charset="-122"/>
              </a:rPr>
              <a:t>1.8V</a:t>
            </a:r>
            <a:r>
              <a:rPr lang="zh-CN" altLang="zh-CN" sz="2000" b="0" dirty="0">
                <a:latin typeface="华文楷体" panose="02010600040101010101" pitchFamily="2" charset="-122"/>
                <a:ea typeface="华文楷体" panose="02010600040101010101" pitchFamily="2" charset="-122"/>
              </a:rPr>
              <a:t>接口电压。每端口密度支持高达</a:t>
            </a:r>
            <a:r>
              <a:rPr lang="en-US" altLang="zh-CN" sz="2000" b="0" dirty="0">
                <a:latin typeface="华文楷体" panose="02010600040101010101" pitchFamily="2" charset="-122"/>
                <a:ea typeface="华文楷体" panose="02010600040101010101" pitchFamily="2" charset="-122"/>
              </a:rPr>
              <a:t>1GB</a:t>
            </a: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2CS</a:t>
            </a: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4BANK</a:t>
            </a:r>
            <a:r>
              <a:rPr lang="zh-CN" altLang="zh-CN" sz="2000" b="0" dirty="0">
                <a:latin typeface="华文楷体" panose="02010600040101010101" pitchFamily="2" charset="-122"/>
                <a:ea typeface="华文楷体" panose="02010600040101010101" pitchFamily="2" charset="-122"/>
              </a:rPr>
              <a:t>的</a:t>
            </a:r>
            <a:r>
              <a:rPr lang="en-US" altLang="zh-CN" sz="2000" b="0" dirty="0">
                <a:latin typeface="华文楷体" panose="02010600040101010101" pitchFamily="2" charset="-122"/>
                <a:ea typeface="华文楷体" panose="02010600040101010101" pitchFamily="2" charset="-122"/>
              </a:rPr>
              <a:t>DDR2</a:t>
            </a:r>
            <a:r>
              <a:rPr lang="zh-CN" altLang="zh-CN" sz="2000" b="0" dirty="0">
                <a:latin typeface="华文楷体" panose="02010600040101010101" pitchFamily="2" charset="-122"/>
                <a:ea typeface="华文楷体" panose="02010600040101010101" pitchFamily="2" charset="-122"/>
              </a:rPr>
              <a:t>）。每端口密度支持高达</a:t>
            </a:r>
            <a:r>
              <a:rPr lang="en-US" altLang="zh-CN" sz="2000" b="0" dirty="0">
                <a:latin typeface="华文楷体" panose="02010600040101010101" pitchFamily="2" charset="-122"/>
                <a:ea typeface="华文楷体" panose="02010600040101010101" pitchFamily="2" charset="-122"/>
              </a:rPr>
              <a:t>4GB</a:t>
            </a: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1CS</a:t>
            </a:r>
            <a:r>
              <a:rPr lang="zh-CN" altLang="zh-CN" sz="2000" b="0" dirty="0">
                <a:latin typeface="华文楷体" panose="02010600040101010101" pitchFamily="2" charset="-122"/>
                <a:ea typeface="华文楷体" panose="02010600040101010101" pitchFamily="2" charset="-122"/>
              </a:rPr>
              <a:t>，</a:t>
            </a:r>
            <a:r>
              <a:rPr lang="en-US" altLang="zh-CN" sz="2000" b="0" dirty="0">
                <a:latin typeface="华文楷体" panose="02010600040101010101" pitchFamily="2" charset="-122"/>
                <a:ea typeface="华文楷体" panose="02010600040101010101" pitchFamily="2" charset="-122"/>
              </a:rPr>
              <a:t>8BANK</a:t>
            </a:r>
            <a:r>
              <a:rPr lang="zh-CN" altLang="zh-CN" sz="2000" b="0" dirty="0">
                <a:latin typeface="华文楷体" panose="02010600040101010101" pitchFamily="2" charset="-122"/>
                <a:ea typeface="华文楷体" panose="02010600040101010101" pitchFamily="2" charset="-122"/>
              </a:rPr>
              <a:t>的</a:t>
            </a:r>
            <a:r>
              <a:rPr lang="en-US" altLang="zh-CN" sz="2000" b="0" dirty="0">
                <a:latin typeface="华文楷体" panose="02010600040101010101" pitchFamily="2" charset="-122"/>
                <a:ea typeface="华文楷体" panose="02010600040101010101" pitchFamily="2" charset="-122"/>
              </a:rPr>
              <a:t>DDR2</a:t>
            </a:r>
            <a:r>
              <a:rPr lang="zh-CN" altLang="zh-CN" sz="2000" b="0" dirty="0">
                <a:latin typeface="华文楷体" panose="02010600040101010101" pitchFamily="2" charset="-122"/>
                <a:ea typeface="华文楷体" panose="02010600040101010101" pitchFamily="2" charset="-122"/>
              </a:rPr>
              <a:t>）。</a:t>
            </a:r>
            <a:endParaRPr lang="zh-CN" altLang="zh-CN" sz="2000" b="0" dirty="0">
              <a:latin typeface="华文楷体" panose="02010600040101010101" pitchFamily="2" charset="-122"/>
              <a:ea typeface="华文楷体" panose="02010600040101010101" pitchFamily="2" charset="-122"/>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r>
              <a:rPr lang="zh-CN" altLang="zh-CN" b="0" dirty="0">
                <a:latin typeface="Times New Roman" panose="02020603050405020304" pitchFamily="18" charset="0"/>
                <a:ea typeface="+mn-ea"/>
                <a:cs typeface="Times New Roman" panose="02020603050405020304" pitchFamily="18" charset="0"/>
              </a:rPr>
              <a:t> S5PV210处理器</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424929" y="685674"/>
            <a:ext cx="7543800" cy="739229"/>
          </a:xfrm>
        </p:spPr>
        <p:txBody>
          <a:bodyPr/>
          <a:lstStyle/>
          <a:p>
            <a:pPr eaLnBrk="1" hangingPunct="1"/>
            <a:r>
              <a:rPr lang="en-US" altLang="zh-CN" sz="2800" b="0" dirty="0">
                <a:solidFill>
                  <a:schemeClr val="tx1"/>
                </a:solidFill>
                <a:latin typeface="Times New Roman" panose="02020603050405020304" pitchFamily="18" charset="0"/>
                <a:ea typeface="楷体" panose="02010609060101010101" pitchFamily="49" charset="-122"/>
              </a:rPr>
              <a:t>7</a:t>
            </a:r>
            <a:r>
              <a:rPr lang="zh-CN" altLang="en-US" sz="2800" b="0" dirty="0">
                <a:solidFill>
                  <a:schemeClr val="tx1"/>
                </a:solidFill>
                <a:latin typeface="Times New Roman" panose="02020603050405020304" pitchFamily="18" charset="0"/>
                <a:ea typeface="楷体" panose="02010609060101010101" pitchFamily="49" charset="-122"/>
              </a:rPr>
              <a:t>．</a:t>
            </a:r>
            <a:r>
              <a:rPr lang="en-US" altLang="zh-CN" sz="2800" b="0" dirty="0">
                <a:solidFill>
                  <a:schemeClr val="tx1"/>
                </a:solidFill>
                <a:latin typeface="Times New Roman" panose="02020603050405020304" pitchFamily="18" charset="0"/>
                <a:ea typeface="楷体" panose="02010609060101010101" pitchFamily="49" charset="-122"/>
              </a:rPr>
              <a:t>USB </a:t>
            </a:r>
            <a:r>
              <a:rPr lang="zh-CN" altLang="en-US" sz="2800" b="0" dirty="0">
                <a:solidFill>
                  <a:schemeClr val="tx1"/>
                </a:solidFill>
                <a:latin typeface="Times New Roman" panose="02020603050405020304" pitchFamily="18" charset="0"/>
                <a:ea typeface="楷体" panose="02010609060101010101" pitchFamily="49" charset="-122"/>
              </a:rPr>
              <a:t>器件的选择 </a:t>
            </a:r>
            <a:endParaRPr lang="zh-CN" altLang="en-US" sz="2800" b="0" dirty="0">
              <a:solidFill>
                <a:schemeClr val="tx1"/>
              </a:solidFill>
              <a:latin typeface="Times New Roman" panose="02020603050405020304" pitchFamily="18" charset="0"/>
              <a:ea typeface="楷体" panose="02010609060101010101" pitchFamily="49" charset="-122"/>
            </a:endParaRPr>
          </a:p>
        </p:txBody>
      </p:sp>
      <p:sp>
        <p:nvSpPr>
          <p:cNvPr id="827396" name="Rectangle 4"/>
          <p:cNvSpPr>
            <a:spLocks noGrp="1" noChangeArrowheads="1"/>
          </p:cNvSpPr>
          <p:nvPr>
            <p:ph idx="1"/>
          </p:nvPr>
        </p:nvSpPr>
        <p:spPr>
          <a:xfrm>
            <a:off x="443372" y="1638498"/>
            <a:ext cx="11881320" cy="1310779"/>
          </a:xfrm>
        </p:spPr>
        <p:txBody>
          <a:bodyPr/>
          <a:lstStyle/>
          <a:p>
            <a:pPr algn="just" eaLnBrk="1" hangingPunct="1">
              <a:lnSpc>
                <a:spcPct val="150000"/>
              </a:lnSpc>
              <a:spcBef>
                <a:spcPct val="35000"/>
              </a:spcBef>
            </a:pPr>
            <a:r>
              <a:rPr lang="zh-CN" altLang="en-US" b="0" dirty="0">
                <a:latin typeface="Times New Roman" panose="02020603050405020304" pitchFamily="18" charset="0"/>
                <a:ea typeface="楷体" panose="02010609060101010101" pitchFamily="49" charset="-122"/>
              </a:rPr>
              <a:t>首先要根据具体使用要求选择合适的</a:t>
            </a:r>
            <a:r>
              <a:rPr lang="en-US" altLang="zh-CN" b="0" dirty="0">
                <a:latin typeface="Times New Roman" panose="02020603050405020304" pitchFamily="18" charset="0"/>
                <a:ea typeface="楷体" panose="02010609060101010101" pitchFamily="49" charset="-122"/>
              </a:rPr>
              <a:t>USB </a:t>
            </a:r>
            <a:r>
              <a:rPr lang="zh-CN" altLang="en-US" b="0" dirty="0">
                <a:latin typeface="Times New Roman" panose="02020603050405020304" pitchFamily="18" charset="0"/>
                <a:ea typeface="楷体" panose="02010609060101010101" pitchFamily="49" charset="-122"/>
              </a:rPr>
              <a:t>控制器。目前，市场上供应的</a:t>
            </a:r>
            <a:r>
              <a:rPr lang="en-US" altLang="zh-CN" b="0" dirty="0">
                <a:latin typeface="Times New Roman" panose="02020603050405020304" pitchFamily="18" charset="0"/>
                <a:ea typeface="楷体" panose="02010609060101010101" pitchFamily="49" charset="-122"/>
              </a:rPr>
              <a:t>USB</a:t>
            </a:r>
            <a:r>
              <a:rPr lang="zh-CN" altLang="en-US" b="0" dirty="0">
                <a:latin typeface="Times New Roman" panose="02020603050405020304" pitchFamily="18" charset="0"/>
                <a:ea typeface="楷体" panose="02010609060101010101" pitchFamily="49" charset="-122"/>
              </a:rPr>
              <a:t>控制器主要有两种：</a:t>
            </a:r>
            <a:r>
              <a:rPr lang="zh-CN" altLang="en-US" dirty="0">
                <a:solidFill>
                  <a:srgbClr val="FF0000"/>
                </a:solidFill>
                <a:latin typeface="Times New Roman" panose="02020603050405020304" pitchFamily="18" charset="0"/>
                <a:ea typeface="楷体" panose="02010609060101010101" pitchFamily="49" charset="-122"/>
              </a:rPr>
              <a:t>带</a:t>
            </a:r>
            <a:r>
              <a:rPr lang="en-US" altLang="zh-CN" dirty="0">
                <a:solidFill>
                  <a:srgbClr val="FF0000"/>
                </a:solidFill>
                <a:latin typeface="Times New Roman" panose="02020603050405020304" pitchFamily="18" charset="0"/>
                <a:ea typeface="楷体" panose="02010609060101010101" pitchFamily="49" charset="-122"/>
              </a:rPr>
              <a:t>USB</a:t>
            </a:r>
            <a:r>
              <a:rPr lang="zh-CN" altLang="en-US" dirty="0">
                <a:solidFill>
                  <a:srgbClr val="FF0000"/>
                </a:solidFill>
                <a:latin typeface="Times New Roman" panose="02020603050405020304" pitchFamily="18" charset="0"/>
                <a:ea typeface="楷体" panose="02010609060101010101" pitchFamily="49" charset="-122"/>
              </a:rPr>
              <a:t>接口的单片机（</a:t>
            </a:r>
            <a:r>
              <a:rPr lang="en-US" altLang="zh-CN" dirty="0">
                <a:solidFill>
                  <a:srgbClr val="FF0000"/>
                </a:solidFill>
                <a:latin typeface="Times New Roman" panose="02020603050405020304" pitchFamily="18" charset="0"/>
                <a:ea typeface="楷体" panose="02010609060101010101" pitchFamily="49" charset="-122"/>
              </a:rPr>
              <a:t>MCU</a:t>
            </a:r>
            <a:r>
              <a:rPr lang="zh-CN" altLang="en-US" dirty="0">
                <a:solidFill>
                  <a:srgbClr val="FF0000"/>
                </a:solidFill>
                <a:latin typeface="Times New Roman" panose="02020603050405020304" pitchFamily="18" charset="0"/>
                <a:ea typeface="楷体" panose="02010609060101010101" pitchFamily="49" charset="-122"/>
              </a:rPr>
              <a:t>）和纯粹的</a:t>
            </a:r>
            <a:r>
              <a:rPr lang="en-US" altLang="zh-CN" dirty="0">
                <a:solidFill>
                  <a:srgbClr val="FF0000"/>
                </a:solidFill>
                <a:latin typeface="Times New Roman" panose="02020603050405020304" pitchFamily="18" charset="0"/>
                <a:ea typeface="楷体" panose="02010609060101010101" pitchFamily="49" charset="-122"/>
              </a:rPr>
              <a:t>USB</a:t>
            </a:r>
            <a:r>
              <a:rPr lang="zh-CN" altLang="en-US" dirty="0">
                <a:solidFill>
                  <a:srgbClr val="FF0000"/>
                </a:solidFill>
                <a:latin typeface="Times New Roman" panose="02020603050405020304" pitchFamily="18" charset="0"/>
                <a:ea typeface="楷体" panose="02010609060101010101" pitchFamily="49" charset="-122"/>
              </a:rPr>
              <a:t>接口芯片。</a:t>
            </a:r>
            <a:endParaRPr lang="zh-CN" altLang="en-US" dirty="0">
              <a:solidFill>
                <a:srgbClr val="FF0000"/>
              </a:solidFill>
              <a:latin typeface="Times New Roman" panose="02020603050405020304" pitchFamily="18" charset="0"/>
              <a:ea typeface="楷体" panose="02010609060101010101" pitchFamily="49" charset="-122"/>
            </a:endParaRPr>
          </a:p>
        </p:txBody>
      </p:sp>
      <p:sp>
        <p:nvSpPr>
          <p:cNvPr id="827397" name="Text Box 5"/>
          <p:cNvSpPr txBox="1">
            <a:spLocks noChangeArrowheads="1"/>
          </p:cNvSpPr>
          <p:nvPr/>
        </p:nvSpPr>
        <p:spPr bwMode="auto">
          <a:xfrm>
            <a:off x="443372" y="3084829"/>
            <a:ext cx="11305256" cy="170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30000"/>
              </a:spcBef>
              <a:buClrTx/>
              <a:buSzPct val="125000"/>
              <a:buFontTx/>
              <a:buBlip>
                <a:blip r:embed="rId1"/>
              </a:buBlip>
            </a:pPr>
            <a:r>
              <a:rPr lang="en-US" altLang="zh-CN" b="0" dirty="0"/>
              <a:t> </a:t>
            </a:r>
            <a:r>
              <a:rPr lang="zh-CN" altLang="en-US" b="0" dirty="0"/>
              <a:t>带</a:t>
            </a:r>
            <a:r>
              <a:rPr lang="en-US" altLang="zh-CN" b="0" dirty="0"/>
              <a:t>USB</a:t>
            </a:r>
            <a:r>
              <a:rPr lang="zh-CN" altLang="en-US" b="0" dirty="0"/>
              <a:t>接口的单片机（</a:t>
            </a:r>
            <a:r>
              <a:rPr lang="en-US" altLang="zh-CN" b="0" dirty="0"/>
              <a:t>MCU</a:t>
            </a:r>
            <a:r>
              <a:rPr lang="zh-CN" altLang="en-US" b="0" dirty="0"/>
              <a:t>）：</a:t>
            </a:r>
            <a:r>
              <a:rPr lang="en-US" altLang="zh-CN" b="0" dirty="0"/>
              <a:t>USB</a:t>
            </a:r>
            <a:r>
              <a:rPr lang="zh-CN" altLang="en-US" b="0" dirty="0"/>
              <a:t>接口的单片机从应用上可以分成两类，一类是从底层设计专用于</a:t>
            </a:r>
            <a:r>
              <a:rPr lang="en-US" altLang="zh-CN" b="0" dirty="0"/>
              <a:t>USB </a:t>
            </a:r>
            <a:r>
              <a:rPr lang="zh-CN" altLang="en-US" b="0" dirty="0"/>
              <a:t>控制的单片机；另一类是增加了</a:t>
            </a:r>
            <a:r>
              <a:rPr lang="en-US" altLang="zh-CN" b="0" dirty="0"/>
              <a:t>USB</a:t>
            </a:r>
            <a:r>
              <a:rPr lang="zh-CN" altLang="en-US" b="0" dirty="0"/>
              <a:t>接口的普通单片机，如</a:t>
            </a:r>
            <a:r>
              <a:rPr lang="en-US" altLang="zh-CN" b="0" dirty="0"/>
              <a:t>Cypress</a:t>
            </a:r>
            <a:r>
              <a:rPr lang="zh-CN" altLang="en-US" b="0" dirty="0"/>
              <a:t>公司的</a:t>
            </a:r>
            <a:r>
              <a:rPr lang="en-US" altLang="zh-CN" b="0" dirty="0"/>
              <a:t>EZ=USB(</a:t>
            </a:r>
            <a:r>
              <a:rPr lang="zh-CN" altLang="en-US" b="0" dirty="0"/>
              <a:t>基于</a:t>
            </a:r>
            <a:r>
              <a:rPr lang="en-US" altLang="zh-CN" b="0" dirty="0"/>
              <a:t>8051</a:t>
            </a:r>
            <a:r>
              <a:rPr lang="zh-CN" altLang="en-US" b="0" dirty="0"/>
              <a:t>）。</a:t>
            </a:r>
            <a:endParaRPr lang="zh-CN" altLang="en-US" b="0" dirty="0"/>
          </a:p>
        </p:txBody>
      </p:sp>
      <p:sp>
        <p:nvSpPr>
          <p:cNvPr id="163845"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07B6205-5496-4EBF-A9D5-6437551199BE}"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27396">
                                            <p:txEl>
                                              <p:pRg st="0" end="0"/>
                                            </p:txEl>
                                          </p:spTgt>
                                        </p:tgtEl>
                                        <p:attrNameLst>
                                          <p:attrName>style.visibility</p:attrName>
                                        </p:attrNameLst>
                                      </p:cBhvr>
                                      <p:to>
                                        <p:strVal val="visible"/>
                                      </p:to>
                                    </p:set>
                                    <p:animEffect transition="in" filter="randombar(horizontal)">
                                      <p:cBhvr>
                                        <p:cTn id="7" dur="500"/>
                                        <p:tgtEl>
                                          <p:spTgt spid="8273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27397"/>
                                        </p:tgtEl>
                                        <p:attrNameLst>
                                          <p:attrName>style.visibility</p:attrName>
                                        </p:attrNameLst>
                                      </p:cBhvr>
                                      <p:to>
                                        <p:strVal val="visible"/>
                                      </p:to>
                                    </p:set>
                                    <p:animEffect transition="in" filter="strips(downRight)">
                                      <p:cBhvr>
                                        <p:cTn id="12" dur="500"/>
                                        <p:tgtEl>
                                          <p:spTgt spid="827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7396" grpId="0" build="p"/>
      <p:bldP spid="827397" grpId="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695325" y="745932"/>
            <a:ext cx="7543800" cy="666626"/>
          </a:xfrm>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8</a:t>
            </a:r>
            <a:r>
              <a:rPr lang="zh-CN" altLang="en-US" sz="2800" b="0" dirty="0">
                <a:solidFill>
                  <a:schemeClr val="tx1"/>
                </a:solidFill>
                <a:latin typeface="Times New Roman" panose="02020603050405020304" pitchFamily="18" charset="0"/>
                <a:ea typeface="+mn-ea"/>
                <a:cs typeface="Times New Roman" panose="02020603050405020304" pitchFamily="18" charset="0"/>
              </a:rPr>
              <a:t>．</a:t>
            </a:r>
            <a:r>
              <a:rPr lang="en-US" altLang="zh-CN" sz="2800" b="0" dirty="0">
                <a:solidFill>
                  <a:schemeClr val="tx1"/>
                </a:solidFill>
                <a:latin typeface="Times New Roman" panose="02020603050405020304" pitchFamily="18" charset="0"/>
                <a:ea typeface="+mn-ea"/>
                <a:cs typeface="Times New Roman" panose="02020603050405020304" pitchFamily="18" charset="0"/>
              </a:rPr>
              <a:t>USB</a:t>
            </a:r>
            <a:r>
              <a:rPr lang="zh-CN" altLang="en-US" sz="2800" b="0" dirty="0">
                <a:solidFill>
                  <a:schemeClr val="tx1"/>
                </a:solidFill>
                <a:latin typeface="Times New Roman" panose="02020603050405020304" pitchFamily="18" charset="0"/>
                <a:ea typeface="+mn-ea"/>
                <a:cs typeface="Times New Roman" panose="02020603050405020304" pitchFamily="18" charset="0"/>
              </a:rPr>
              <a:t>系统的开发流程 </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829445" name="Text Box 5"/>
          <p:cNvSpPr txBox="1">
            <a:spLocks noChangeArrowheads="1"/>
          </p:cNvSpPr>
          <p:nvPr/>
        </p:nvSpPr>
        <p:spPr bwMode="auto">
          <a:xfrm>
            <a:off x="1775520" y="1461294"/>
            <a:ext cx="6840537"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30000"/>
              </a:spcBef>
              <a:buClrTx/>
              <a:buSzPct val="125000"/>
              <a:buFontTx/>
              <a:buNone/>
            </a:pPr>
            <a:r>
              <a:rPr lang="en-US" altLang="zh-CN" sz="2800" b="0" dirty="0"/>
              <a:t>⑴ </a:t>
            </a:r>
            <a:r>
              <a:rPr lang="zh-CN" altLang="en-US" sz="2800" b="0" dirty="0"/>
              <a:t>系统结构、功能的定义</a:t>
            </a:r>
            <a:endParaRPr lang="zh-CN" altLang="en-US" sz="2800" b="0" dirty="0"/>
          </a:p>
          <a:p>
            <a:pPr eaLnBrk="1" hangingPunct="1">
              <a:lnSpc>
                <a:spcPct val="125000"/>
              </a:lnSpc>
              <a:spcBef>
                <a:spcPct val="30000"/>
              </a:spcBef>
              <a:buClrTx/>
              <a:buSzPct val="125000"/>
              <a:buFontTx/>
              <a:buNone/>
            </a:pPr>
            <a:r>
              <a:rPr lang="zh-CN" altLang="en-US" sz="2800" b="0" dirty="0"/>
              <a:t>⑵ </a:t>
            </a:r>
            <a:r>
              <a:rPr lang="en-US" altLang="zh-CN" sz="2800" b="0" dirty="0"/>
              <a:t>USB</a:t>
            </a:r>
            <a:r>
              <a:rPr lang="zh-CN" altLang="en-US" sz="2800" b="0" dirty="0"/>
              <a:t>接口方法的选择</a:t>
            </a:r>
            <a:endParaRPr lang="zh-CN" altLang="en-US" sz="2800" b="0" dirty="0"/>
          </a:p>
          <a:p>
            <a:pPr eaLnBrk="1" hangingPunct="1">
              <a:lnSpc>
                <a:spcPct val="125000"/>
              </a:lnSpc>
              <a:spcBef>
                <a:spcPct val="30000"/>
              </a:spcBef>
              <a:buClrTx/>
              <a:buSzPct val="125000"/>
              <a:buFontTx/>
              <a:buNone/>
            </a:pPr>
            <a:r>
              <a:rPr lang="zh-CN" altLang="en-US" sz="2800" b="0" dirty="0"/>
              <a:t>⑶ 与微处理器的接口电路</a:t>
            </a:r>
            <a:endParaRPr lang="zh-CN" altLang="en-US" sz="2800" b="0" dirty="0"/>
          </a:p>
          <a:p>
            <a:pPr eaLnBrk="1" hangingPunct="1">
              <a:lnSpc>
                <a:spcPct val="125000"/>
              </a:lnSpc>
              <a:spcBef>
                <a:spcPct val="30000"/>
              </a:spcBef>
              <a:buClrTx/>
              <a:buSzPct val="125000"/>
              <a:buFontTx/>
              <a:buNone/>
            </a:pPr>
            <a:r>
              <a:rPr lang="zh-CN" altLang="en-US" sz="2800" b="0" dirty="0"/>
              <a:t>⑷ 固件编程</a:t>
            </a:r>
            <a:endParaRPr lang="zh-CN" altLang="en-US" sz="2800" b="0" dirty="0"/>
          </a:p>
          <a:p>
            <a:pPr eaLnBrk="1" hangingPunct="1">
              <a:lnSpc>
                <a:spcPct val="125000"/>
              </a:lnSpc>
              <a:spcBef>
                <a:spcPct val="30000"/>
              </a:spcBef>
              <a:buClrTx/>
              <a:buSzPct val="125000"/>
              <a:buFontTx/>
              <a:buNone/>
            </a:pPr>
            <a:r>
              <a:rPr lang="zh-CN" altLang="en-US" sz="2800" b="0" dirty="0"/>
              <a:t>⑸ 开发</a:t>
            </a:r>
            <a:r>
              <a:rPr lang="en-US" altLang="zh-CN" sz="2800" b="0" dirty="0"/>
              <a:t>PC</a:t>
            </a:r>
            <a:r>
              <a:rPr lang="zh-CN" altLang="en-US" sz="2800" b="0" dirty="0"/>
              <a:t>端驱动程序与应用程序</a:t>
            </a:r>
            <a:endParaRPr lang="zh-CN" altLang="en-US" sz="2800" b="0" dirty="0"/>
          </a:p>
          <a:p>
            <a:pPr eaLnBrk="1" hangingPunct="1">
              <a:lnSpc>
                <a:spcPct val="125000"/>
              </a:lnSpc>
              <a:spcBef>
                <a:spcPct val="30000"/>
              </a:spcBef>
              <a:buClrTx/>
              <a:buSzPct val="125000"/>
              <a:buFontTx/>
              <a:buNone/>
            </a:pPr>
            <a:r>
              <a:rPr lang="zh-CN" altLang="en-US" sz="2800" b="0" dirty="0"/>
              <a:t>⑹ </a:t>
            </a:r>
            <a:r>
              <a:rPr lang="en-US" altLang="zh-CN" sz="2800" b="0" dirty="0"/>
              <a:t>USB</a:t>
            </a:r>
            <a:r>
              <a:rPr lang="zh-CN" altLang="en-US" sz="2800" b="0" dirty="0"/>
              <a:t>系统调试     </a:t>
            </a:r>
            <a:endParaRPr lang="zh-CN" altLang="en-US" sz="2800" b="0" dirty="0"/>
          </a:p>
        </p:txBody>
      </p:sp>
      <p:sp>
        <p:nvSpPr>
          <p:cNvPr id="165892"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2F1BD56-92C5-4830-84D1-910B9BC01096}"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USB</a:t>
            </a:r>
            <a:r>
              <a:rPr lang="zh-CN" altLang="en-US" kern="0" dirty="0"/>
              <a:t>设备</a:t>
            </a:r>
            <a:r>
              <a:rPr lang="en-US" altLang="zh-CN" kern="0" dirty="0"/>
              <a:t>—</a:t>
            </a:r>
            <a:r>
              <a:rPr lang="zh-CN" altLang="en-US" kern="0" dirty="0"/>
              <a:t>数据传输方式）</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829445">
                                            <p:txEl>
                                              <p:pRg st="0" end="0"/>
                                            </p:txEl>
                                          </p:spTgt>
                                        </p:tgtEl>
                                        <p:attrNameLst>
                                          <p:attrName>style.visibility</p:attrName>
                                        </p:attrNameLst>
                                      </p:cBhvr>
                                      <p:to>
                                        <p:strVal val="visible"/>
                                      </p:to>
                                    </p:set>
                                    <p:animEffect transition="in" filter="slide(fromBottom)">
                                      <p:cBhvr>
                                        <p:cTn id="7" dur="500"/>
                                        <p:tgtEl>
                                          <p:spTgt spid="829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29445">
                                            <p:txEl>
                                              <p:pRg st="1" end="1"/>
                                            </p:txEl>
                                          </p:spTgt>
                                        </p:tgtEl>
                                        <p:attrNameLst>
                                          <p:attrName>style.visibility</p:attrName>
                                        </p:attrNameLst>
                                      </p:cBhvr>
                                      <p:to>
                                        <p:strVal val="visible"/>
                                      </p:to>
                                    </p:set>
                                    <p:animEffect transition="in" filter="slide(fromBottom)">
                                      <p:cBhvr>
                                        <p:cTn id="12" dur="500"/>
                                        <p:tgtEl>
                                          <p:spTgt spid="8294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29445">
                                            <p:txEl>
                                              <p:pRg st="2" end="2"/>
                                            </p:txEl>
                                          </p:spTgt>
                                        </p:tgtEl>
                                        <p:attrNameLst>
                                          <p:attrName>style.visibility</p:attrName>
                                        </p:attrNameLst>
                                      </p:cBhvr>
                                      <p:to>
                                        <p:strVal val="visible"/>
                                      </p:to>
                                    </p:set>
                                    <p:animEffect transition="in" filter="slide(fromBottom)">
                                      <p:cBhvr>
                                        <p:cTn id="17" dur="500"/>
                                        <p:tgtEl>
                                          <p:spTgt spid="8294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829445">
                                            <p:txEl>
                                              <p:pRg st="3" end="3"/>
                                            </p:txEl>
                                          </p:spTgt>
                                        </p:tgtEl>
                                        <p:attrNameLst>
                                          <p:attrName>style.visibility</p:attrName>
                                        </p:attrNameLst>
                                      </p:cBhvr>
                                      <p:to>
                                        <p:strVal val="visible"/>
                                      </p:to>
                                    </p:set>
                                    <p:animEffect transition="in" filter="slide(fromBottom)">
                                      <p:cBhvr>
                                        <p:cTn id="22" dur="500"/>
                                        <p:tgtEl>
                                          <p:spTgt spid="8294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829445">
                                            <p:txEl>
                                              <p:pRg st="4" end="4"/>
                                            </p:txEl>
                                          </p:spTgt>
                                        </p:tgtEl>
                                        <p:attrNameLst>
                                          <p:attrName>style.visibility</p:attrName>
                                        </p:attrNameLst>
                                      </p:cBhvr>
                                      <p:to>
                                        <p:strVal val="visible"/>
                                      </p:to>
                                    </p:set>
                                    <p:animEffect transition="in" filter="slide(fromBottom)">
                                      <p:cBhvr>
                                        <p:cTn id="27" dur="500"/>
                                        <p:tgtEl>
                                          <p:spTgt spid="82944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829445">
                                            <p:txEl>
                                              <p:pRg st="5" end="5"/>
                                            </p:txEl>
                                          </p:spTgt>
                                        </p:tgtEl>
                                        <p:attrNameLst>
                                          <p:attrName>style.visibility</p:attrName>
                                        </p:attrNameLst>
                                      </p:cBhvr>
                                      <p:to>
                                        <p:strVal val="visible"/>
                                      </p:to>
                                    </p:set>
                                    <p:animEffect transition="in" filter="slide(fromBottom)">
                                      <p:cBhvr>
                                        <p:cTn id="32" dur="500"/>
                                        <p:tgtEl>
                                          <p:spTgt spid="82944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idx="1"/>
          </p:nvPr>
        </p:nvSpPr>
        <p:spPr>
          <a:xfrm>
            <a:off x="1919536" y="1192639"/>
            <a:ext cx="7562850" cy="3960813"/>
          </a:xfrm>
        </p:spPr>
        <p:txBody>
          <a:bodyPr/>
          <a:lstStyle/>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6.1 </a:t>
            </a:r>
            <a:r>
              <a:rPr lang="zh-CN" altLang="en-US" dirty="0">
                <a:latin typeface="Times New Roman" panose="02020603050405020304" pitchFamily="18" charset="0"/>
                <a:ea typeface="楷体" panose="02010609060101010101" pitchFamily="49" charset="-122"/>
              </a:rPr>
              <a:t>通用异步收发器（</a:t>
            </a:r>
            <a:r>
              <a:rPr lang="en-US" altLang="zh-CN" dirty="0">
                <a:latin typeface="Times New Roman" panose="02020603050405020304" pitchFamily="18" charset="0"/>
                <a:ea typeface="楷体" panose="02010609060101010101" pitchFamily="49" charset="-122"/>
              </a:rPr>
              <a:t>UART</a:t>
            </a:r>
            <a:r>
              <a:rPr lang="zh-CN" altLang="en-US" dirty="0">
                <a:latin typeface="Times New Roman" panose="02020603050405020304" pitchFamily="18" charset="0"/>
                <a:ea typeface="楷体" panose="02010609060101010101" pitchFamily="49" charset="-122"/>
              </a:rPr>
              <a:t>） </a:t>
            </a:r>
            <a:endParaRPr lang="zh-CN" altLang="en-US" dirty="0">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6.2 USB</a:t>
            </a:r>
            <a:r>
              <a:rPr lang="zh-CN" altLang="en-US" dirty="0">
                <a:latin typeface="Times New Roman" panose="02020603050405020304" pitchFamily="18" charset="0"/>
                <a:ea typeface="楷体" panose="02010609060101010101" pitchFamily="49" charset="-122"/>
              </a:rPr>
              <a:t>设备 </a:t>
            </a:r>
            <a:endParaRPr lang="zh-CN" altLang="en-US" dirty="0">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6.3 </a:t>
            </a:r>
            <a:r>
              <a:rPr lang="en-US" altLang="zh-CN" dirty="0">
                <a:solidFill>
                  <a:srgbClr val="FF0000"/>
                </a:solidFill>
                <a:latin typeface="Times New Roman" panose="02020603050405020304" pitchFamily="18" charset="0"/>
                <a:ea typeface="楷体" panose="02010609060101010101" pitchFamily="49" charset="-122"/>
              </a:rPr>
              <a:t>Ethernet</a:t>
            </a:r>
            <a:r>
              <a:rPr lang="zh-CN" altLang="en-US" dirty="0">
                <a:solidFill>
                  <a:srgbClr val="FF0000"/>
                </a:solidFill>
                <a:latin typeface="Times New Roman" panose="02020603050405020304" pitchFamily="18" charset="0"/>
                <a:ea typeface="楷体" panose="02010609060101010101" pitchFamily="49" charset="-122"/>
              </a:rPr>
              <a:t>设备 </a:t>
            </a:r>
            <a:endParaRPr lang="en-US" altLang="zh-CN" dirty="0">
              <a:solidFill>
                <a:srgbClr val="FF0000"/>
              </a:solidFill>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6.4 </a:t>
            </a:r>
            <a:r>
              <a:rPr lang="zh-CN" altLang="en-US" dirty="0">
                <a:latin typeface="Times New Roman" panose="02020603050405020304" pitchFamily="18" charset="0"/>
                <a:ea typeface="楷体" panose="02010609060101010101" pitchFamily="49" charset="-122"/>
              </a:rPr>
              <a:t>其他物联网通信协议及设备</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6BBA789-B091-4505-8A5C-C9848585A745}" type="slidenum">
              <a:rPr lang="zh-CN" altLang="en-US" sz="1400">
                <a:solidFill>
                  <a:srgbClr val="FF3300"/>
                </a:solidFill>
                <a:latin typeface="华文楷体" panose="02010600040101010101" pitchFamily="2" charset="-122"/>
                <a:ea typeface="华文楷体" panose="02010600040101010101" pitchFamily="2" charset="-122"/>
              </a:rPr>
            </a:fld>
            <a:endParaRPr lang="zh-CN" altLang="en-US" sz="1400">
              <a:solidFill>
                <a:srgbClr val="FF3300"/>
              </a:solidFill>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Ethernet</a:t>
            </a:r>
            <a:r>
              <a:rPr lang="zh-CN" altLang="en-US" kern="0" dirty="0"/>
              <a:t>设备）</a:t>
            </a:r>
            <a:endParaRPr lang="zh-CN" altLang="en-US" kern="0" dirty="0">
              <a:solidFill>
                <a:srgbClr val="FF0000"/>
              </a:solidFill>
            </a:endParaRPr>
          </a:p>
        </p:txBody>
      </p:sp>
    </p:spTree>
  </p:cSld>
  <p:clrMapOvr>
    <a:masterClrMapping/>
  </p:clrMapOvr>
  <p:transition>
    <p:blinds/>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ChangeArrowheads="1"/>
          </p:cNvSpPr>
          <p:nvPr/>
        </p:nvSpPr>
        <p:spPr bwMode="auto">
          <a:xfrm>
            <a:off x="1847528" y="1844824"/>
            <a:ext cx="6192837"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990600" indent="-53340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371600" indent="-4572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752600" indent="-381000">
              <a:spcBef>
                <a:spcPct val="20000"/>
              </a:spcBef>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har char="»"/>
              <a:defRPr sz="20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55000"/>
              </a:spcBef>
              <a:buClr>
                <a:srgbClr val="FFD317"/>
              </a:buClr>
              <a:buFont typeface="Wingdings" panose="05000000000000000000" pitchFamily="2" charset="2"/>
              <a:buAutoNum type="arabicPeriod"/>
            </a:pPr>
            <a:r>
              <a:rPr lang="zh-CN" altLang="en-US" sz="3200" b="0" dirty="0"/>
              <a:t>以太网的特点 </a:t>
            </a:r>
            <a:endParaRPr lang="zh-CN" altLang="en-US" sz="3200" b="0" dirty="0"/>
          </a:p>
          <a:p>
            <a:pPr eaLnBrk="1" hangingPunct="1">
              <a:lnSpc>
                <a:spcPct val="145000"/>
              </a:lnSpc>
              <a:spcBef>
                <a:spcPct val="55000"/>
              </a:spcBef>
              <a:buClr>
                <a:srgbClr val="FFD317"/>
              </a:buClr>
              <a:buFont typeface="Wingdings" panose="05000000000000000000" pitchFamily="2" charset="2"/>
              <a:buAutoNum type="arabicPeriod"/>
            </a:pPr>
            <a:r>
              <a:rPr lang="zh-CN" altLang="en-US" sz="3200" b="0" dirty="0"/>
              <a:t>以太网的数据传输 </a:t>
            </a:r>
            <a:endParaRPr lang="zh-CN" altLang="en-US" sz="3200" b="0" dirty="0"/>
          </a:p>
          <a:p>
            <a:pPr eaLnBrk="1" hangingPunct="1">
              <a:lnSpc>
                <a:spcPct val="145000"/>
              </a:lnSpc>
              <a:spcBef>
                <a:spcPct val="55000"/>
              </a:spcBef>
              <a:buClr>
                <a:srgbClr val="FFD317"/>
              </a:buClr>
              <a:buFont typeface="Wingdings" panose="05000000000000000000" pitchFamily="2" charset="2"/>
              <a:buAutoNum type="arabicPeriod"/>
            </a:pPr>
            <a:r>
              <a:rPr lang="zh-CN" altLang="en-US" sz="3200" b="0" dirty="0"/>
              <a:t>嵌入式以太网接口的实现方法</a:t>
            </a:r>
            <a:endParaRPr lang="zh-CN" altLang="en-US" sz="3200" b="0" dirty="0"/>
          </a:p>
        </p:txBody>
      </p:sp>
      <p:sp>
        <p:nvSpPr>
          <p:cNvPr id="167939" name="Rectangle 3"/>
          <p:cNvSpPr>
            <a:spLocks noChangeArrowheads="1"/>
          </p:cNvSpPr>
          <p:nvPr/>
        </p:nvSpPr>
        <p:spPr bwMode="auto">
          <a:xfrm>
            <a:off x="623392" y="652168"/>
            <a:ext cx="7848600"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latin typeface="Times New Roman" panose="02020603050405020304" pitchFamily="18" charset="0"/>
                <a:ea typeface="+mj-ea"/>
                <a:cs typeface="Times New Roman" panose="02020603050405020304" pitchFamily="18" charset="0"/>
              </a:rPr>
              <a:t>6.3 Ethernet</a:t>
            </a:r>
            <a:r>
              <a:rPr lang="zh-CN" altLang="en-US" sz="2800" b="0" dirty="0">
                <a:latin typeface="Times New Roman" panose="02020603050405020304" pitchFamily="18" charset="0"/>
                <a:ea typeface="+mj-ea"/>
                <a:cs typeface="Times New Roman" panose="02020603050405020304" pitchFamily="18" charset="0"/>
              </a:rPr>
              <a:t>设备</a:t>
            </a:r>
            <a:endParaRPr lang="zh-CN" altLang="en-US" sz="2800" b="0" dirty="0">
              <a:latin typeface="Times New Roman" panose="02020603050405020304" pitchFamily="18" charset="0"/>
              <a:ea typeface="+mj-ea"/>
              <a:cs typeface="Times New Roman" panose="02020603050405020304" pitchFamily="18" charset="0"/>
            </a:endParaRPr>
          </a:p>
        </p:txBody>
      </p:sp>
      <p:sp>
        <p:nvSpPr>
          <p:cNvPr id="16794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565B2C7-EED6-45DA-9A65-9DBD884CFFA7}"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Ethernet</a:t>
            </a:r>
            <a:r>
              <a:rPr lang="zh-CN" altLang="en-US" kern="0" dirty="0"/>
              <a:t>设备）</a:t>
            </a:r>
            <a:endParaRPr lang="zh-CN" altLang="en-US" kern="0" dirty="0">
              <a:solidFill>
                <a:srgbClr val="FF0000"/>
              </a:solidFill>
            </a:endParaRPr>
          </a:p>
        </p:txBody>
      </p:sp>
    </p:spTree>
  </p:cSld>
  <p:clrMapOvr>
    <a:masterClrMapping/>
  </p:clrMapOvr>
  <p:transition>
    <p:blinds/>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681818" y="652168"/>
            <a:ext cx="7543800" cy="882650"/>
          </a:xfrm>
        </p:spPr>
        <p:txBody>
          <a:bodyPr/>
          <a:lstStyle/>
          <a:p>
            <a:pPr eaLnBrk="1" hangingPunct="1"/>
            <a:r>
              <a:rPr lang="en-US" altLang="zh-CN" sz="2800" b="0" dirty="0">
                <a:solidFill>
                  <a:schemeClr val="tx1"/>
                </a:solidFill>
                <a:latin typeface="Times New Roman" panose="02020603050405020304" pitchFamily="18" charset="0"/>
                <a:ea typeface="楷体" panose="02010609060101010101" pitchFamily="49" charset="-122"/>
              </a:rPr>
              <a:t>1</a:t>
            </a:r>
            <a:r>
              <a:rPr lang="zh-CN" altLang="en-US" sz="2800" b="0" dirty="0">
                <a:solidFill>
                  <a:schemeClr val="tx1"/>
                </a:solidFill>
                <a:latin typeface="Times New Roman" panose="02020603050405020304" pitchFamily="18" charset="0"/>
                <a:ea typeface="楷体" panose="02010609060101010101" pitchFamily="49" charset="-122"/>
              </a:rPr>
              <a:t>．以太网的特点 </a:t>
            </a:r>
            <a:endParaRPr lang="zh-CN" altLang="en-US" sz="2800" b="0" dirty="0">
              <a:solidFill>
                <a:schemeClr val="tx1"/>
              </a:solidFill>
              <a:latin typeface="Times New Roman" panose="02020603050405020304" pitchFamily="18" charset="0"/>
              <a:ea typeface="楷体" panose="02010609060101010101" pitchFamily="49" charset="-122"/>
            </a:endParaRPr>
          </a:p>
        </p:txBody>
      </p:sp>
      <p:sp>
        <p:nvSpPr>
          <p:cNvPr id="833541" name="Text Box 5"/>
          <p:cNvSpPr txBox="1">
            <a:spLocks noChangeArrowheads="1"/>
          </p:cNvSpPr>
          <p:nvPr/>
        </p:nvSpPr>
        <p:spPr bwMode="auto">
          <a:xfrm>
            <a:off x="541274" y="1556792"/>
            <a:ext cx="11243357" cy="326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5000"/>
              </a:spcBef>
              <a:buClrTx/>
              <a:buSzPct val="125000"/>
              <a:buFontTx/>
              <a:buBlip>
                <a:blip r:embed="rId1"/>
              </a:buBlip>
            </a:pPr>
            <a:r>
              <a:rPr lang="en-US" altLang="zh-CN" b="0" dirty="0"/>
              <a:t> </a:t>
            </a:r>
            <a:r>
              <a:rPr lang="zh-CN" altLang="en-US" b="0" dirty="0"/>
              <a:t>以太网是最广泛应用的局域网络技术 </a:t>
            </a:r>
            <a:endParaRPr lang="zh-CN" altLang="en-US" b="0" dirty="0"/>
          </a:p>
          <a:p>
            <a:pPr eaLnBrk="1" hangingPunct="1">
              <a:lnSpc>
                <a:spcPct val="150000"/>
              </a:lnSpc>
              <a:spcBef>
                <a:spcPct val="55000"/>
              </a:spcBef>
              <a:buClrTx/>
              <a:buSzPct val="125000"/>
              <a:buFontTx/>
              <a:buBlip>
                <a:blip r:embed="rId1"/>
              </a:buBlip>
            </a:pPr>
            <a:r>
              <a:rPr lang="zh-CN" altLang="en-US" b="0" dirty="0"/>
              <a:t> 以太网数据速率为</a:t>
            </a:r>
            <a:r>
              <a:rPr lang="en-US" altLang="zh-CN" b="0" dirty="0"/>
              <a:t>10Mbit/s</a:t>
            </a:r>
            <a:r>
              <a:rPr lang="zh-CN" altLang="en-US" b="0" dirty="0"/>
              <a:t>，而快速以太网（</a:t>
            </a:r>
            <a:r>
              <a:rPr lang="en-US" altLang="zh-CN" b="0" dirty="0"/>
              <a:t>Fast Ethernet</a:t>
            </a:r>
            <a:r>
              <a:rPr lang="zh-CN" altLang="en-US" b="0" dirty="0"/>
              <a:t>）数据速率为</a:t>
            </a:r>
            <a:r>
              <a:rPr lang="en-US" altLang="zh-CN" b="0" dirty="0"/>
              <a:t>100Mbit/s</a:t>
            </a:r>
            <a:r>
              <a:rPr lang="zh-CN" altLang="en-US" b="0" dirty="0"/>
              <a:t>。 </a:t>
            </a:r>
            <a:endParaRPr lang="zh-CN" altLang="en-US" b="0" dirty="0"/>
          </a:p>
          <a:p>
            <a:pPr eaLnBrk="1" hangingPunct="1">
              <a:lnSpc>
                <a:spcPct val="150000"/>
              </a:lnSpc>
              <a:spcBef>
                <a:spcPct val="55000"/>
              </a:spcBef>
              <a:buClrTx/>
              <a:buSzPct val="125000"/>
              <a:buFontTx/>
              <a:buBlip>
                <a:blip r:embed="rId1"/>
              </a:buBlip>
            </a:pPr>
            <a:r>
              <a:rPr lang="zh-CN" altLang="en-US" b="0" dirty="0"/>
              <a:t> 最常用的以太网协议是</a:t>
            </a:r>
            <a:r>
              <a:rPr lang="en-US" altLang="zh-CN" dirty="0">
                <a:solidFill>
                  <a:srgbClr val="FF0000"/>
                </a:solidFill>
              </a:rPr>
              <a:t>IEEE802.3</a:t>
            </a:r>
            <a:r>
              <a:rPr lang="zh-CN" altLang="en-US" dirty="0">
                <a:solidFill>
                  <a:srgbClr val="FF0000"/>
                </a:solidFill>
              </a:rPr>
              <a:t>标准</a:t>
            </a:r>
            <a:r>
              <a:rPr lang="zh-CN" altLang="en-US" b="0" dirty="0"/>
              <a:t>，媒体的存取规则采用</a:t>
            </a:r>
            <a:r>
              <a:rPr lang="en-US" altLang="zh-CN" dirty="0">
                <a:solidFill>
                  <a:srgbClr val="FF0000"/>
                </a:solidFill>
              </a:rPr>
              <a:t>CSMA/CD</a:t>
            </a:r>
            <a:r>
              <a:rPr lang="zh-CN" altLang="en-US" b="0" dirty="0"/>
              <a:t>（载波检测多路存取</a:t>
            </a:r>
            <a:r>
              <a:rPr lang="en-US" altLang="zh-CN" b="0" dirty="0"/>
              <a:t>/</a:t>
            </a:r>
            <a:r>
              <a:rPr lang="zh-CN" altLang="en-US" b="0" dirty="0"/>
              <a:t>冲突检测）。 </a:t>
            </a:r>
            <a:endParaRPr lang="zh-CN" altLang="en-US" b="0" dirty="0"/>
          </a:p>
        </p:txBody>
      </p:sp>
      <p:sp>
        <p:nvSpPr>
          <p:cNvPr id="168964"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DA415EC-B5D2-4D2B-B549-07C8C5047E06}"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Ethernet</a:t>
            </a:r>
            <a:r>
              <a:rPr lang="zh-CN" altLang="en-US" kern="0" dirty="0"/>
              <a:t>设备）</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833541">
                                            <p:txEl>
                                              <p:pRg st="0" end="0"/>
                                            </p:txEl>
                                          </p:spTgt>
                                        </p:tgtEl>
                                        <p:attrNameLst>
                                          <p:attrName>style.visibility</p:attrName>
                                        </p:attrNameLst>
                                      </p:cBhvr>
                                      <p:to>
                                        <p:strVal val="visible"/>
                                      </p:to>
                                    </p:set>
                                    <p:animEffect transition="in" filter="barn(inHorizontal)">
                                      <p:cBhvr>
                                        <p:cTn id="7" dur="500"/>
                                        <p:tgtEl>
                                          <p:spTgt spid="8335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833541">
                                            <p:txEl>
                                              <p:pRg st="1" end="1"/>
                                            </p:txEl>
                                          </p:spTgt>
                                        </p:tgtEl>
                                        <p:attrNameLst>
                                          <p:attrName>style.visibility</p:attrName>
                                        </p:attrNameLst>
                                      </p:cBhvr>
                                      <p:to>
                                        <p:strVal val="visible"/>
                                      </p:to>
                                    </p:set>
                                    <p:animEffect transition="in" filter="barn(inHorizontal)">
                                      <p:cBhvr>
                                        <p:cTn id="12" dur="500"/>
                                        <p:tgtEl>
                                          <p:spTgt spid="8335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833541">
                                            <p:txEl>
                                              <p:pRg st="2" end="2"/>
                                            </p:txEl>
                                          </p:spTgt>
                                        </p:tgtEl>
                                        <p:attrNameLst>
                                          <p:attrName>style.visibility</p:attrName>
                                        </p:attrNameLst>
                                      </p:cBhvr>
                                      <p:to>
                                        <p:strVal val="visible"/>
                                      </p:to>
                                    </p:set>
                                    <p:animEffect transition="in" filter="barn(inHorizontal)">
                                      <p:cBhvr>
                                        <p:cTn id="17" dur="500"/>
                                        <p:tgtEl>
                                          <p:spTgt spid="8335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839416" y="652168"/>
            <a:ext cx="7543800" cy="811212"/>
          </a:xfrm>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2</a:t>
            </a:r>
            <a:r>
              <a:rPr lang="zh-CN" altLang="en-US" sz="2800" b="0" dirty="0">
                <a:solidFill>
                  <a:schemeClr val="tx1"/>
                </a:solidFill>
                <a:latin typeface="Times New Roman" panose="02020603050405020304" pitchFamily="18" charset="0"/>
                <a:ea typeface="+mn-ea"/>
                <a:cs typeface="Times New Roman" panose="02020603050405020304" pitchFamily="18" charset="0"/>
              </a:rPr>
              <a:t>．以太网的数据传输 </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169987" name="Object 6"/>
          <p:cNvGraphicFramePr>
            <a:graphicFrameLocks noGrp="1" noChangeAspect="1"/>
          </p:cNvGraphicFramePr>
          <p:nvPr>
            <p:ph idx="1"/>
          </p:nvPr>
        </p:nvGraphicFramePr>
        <p:xfrm>
          <a:off x="2424113" y="3211513"/>
          <a:ext cx="7848600" cy="650875"/>
        </p:xfrm>
        <a:graphic>
          <a:graphicData uri="http://schemas.openxmlformats.org/presentationml/2006/ole">
            <mc:AlternateContent xmlns:mc="http://schemas.openxmlformats.org/markup-compatibility/2006">
              <mc:Choice xmlns:v="urn:schemas-microsoft-com:vml" Requires="v">
                <p:oleObj spid="_x0000_s11317" name="Visio" r:id="rId1" imgW="4820285" imgH="406400" progId="Visio.Drawing.11">
                  <p:embed/>
                </p:oleObj>
              </mc:Choice>
              <mc:Fallback>
                <p:oleObj name="Visio" r:id="rId1" imgW="4820285" imgH="406400" progId="Visio.Drawing.11">
                  <p:embed/>
                  <p:pic>
                    <p:nvPicPr>
                      <p:cNvPr id="0" name="Object 6"/>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3211513"/>
                        <a:ext cx="7848600" cy="650875"/>
                      </a:xfrm>
                      <a:prstGeom prst="rect">
                        <a:avLst/>
                      </a:prstGeom>
                      <a:gradFill rotWithShape="1">
                        <a:gsLst>
                          <a:gs pos="0">
                            <a:srgbClr val="DCDCB3"/>
                          </a:gs>
                          <a:gs pos="50000">
                            <a:srgbClr val="FFFFCF"/>
                          </a:gs>
                          <a:gs pos="100000">
                            <a:srgbClr val="DCDCB3"/>
                          </a:gs>
                        </a:gsLst>
                        <a:lin ang="5400000" scaled="1"/>
                      </a:gradFill>
                      <a:ln>
                        <a:noFill/>
                      </a:ln>
                      <a:effectLst/>
                      <a:extLs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88" name="Rectangle 5"/>
          <p:cNvSpPr>
            <a:spLocks noChangeArrowheads="1"/>
          </p:cNvSpPr>
          <p:nvPr/>
        </p:nvSpPr>
        <p:spPr bwMode="auto">
          <a:xfrm>
            <a:off x="3863752" y="4292451"/>
            <a:ext cx="4031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dirty="0"/>
              <a:t> </a:t>
            </a:r>
            <a:r>
              <a:rPr kumimoji="1" lang="zh-CN" altLang="en-US" dirty="0"/>
              <a:t>以太网传输报文的基本格式 </a:t>
            </a:r>
            <a:endParaRPr kumimoji="1" lang="zh-CN" altLang="en-US" dirty="0"/>
          </a:p>
        </p:txBody>
      </p:sp>
      <p:sp>
        <p:nvSpPr>
          <p:cNvPr id="3" name="灯片编号占位符 2"/>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392EC296-335D-4EAE-947F-5A3C0B0D4A5D}"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Ethernet</a:t>
            </a:r>
            <a:r>
              <a:rPr lang="zh-CN" altLang="en-US" kern="0" dirty="0"/>
              <a:t>设备）</a:t>
            </a:r>
            <a:endParaRPr lang="zh-CN" altLang="en-US" kern="0" dirty="0">
              <a:solidFill>
                <a:srgbClr val="FF0000"/>
              </a:solidFill>
            </a:endParaRPr>
          </a:p>
        </p:txBody>
      </p:sp>
    </p:spTree>
  </p:cSld>
  <p:clrMapOvr>
    <a:masterClrMapping/>
  </p:clrMapOvr>
  <p:transition>
    <p:blinds/>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35360" y="626916"/>
            <a:ext cx="7543800" cy="882650"/>
          </a:xfrm>
        </p:spPr>
        <p:txBody>
          <a:bodyPr/>
          <a:lstStyle/>
          <a:p>
            <a:pPr eaLnBrk="1" hangingPunct="1"/>
            <a:r>
              <a:rPr lang="en-US" altLang="zh-CN" sz="2800" b="0" dirty="0">
                <a:solidFill>
                  <a:schemeClr val="tx1"/>
                </a:solidFill>
                <a:latin typeface="Times New Roman" panose="02020603050405020304" pitchFamily="18" charset="0"/>
                <a:ea typeface="楷体" panose="02010609060101010101" pitchFamily="49" charset="-122"/>
              </a:rPr>
              <a:t>3. </a:t>
            </a:r>
            <a:r>
              <a:rPr lang="zh-CN" altLang="en-US" sz="2800" b="0" dirty="0">
                <a:solidFill>
                  <a:schemeClr val="tx1"/>
                </a:solidFill>
                <a:latin typeface="Times New Roman" panose="02020603050405020304" pitchFamily="18" charset="0"/>
                <a:ea typeface="楷体" panose="02010609060101010101" pitchFamily="49" charset="-122"/>
              </a:rPr>
              <a:t>嵌入式以太网接口的实现方法 </a:t>
            </a:r>
            <a:endParaRPr lang="zh-CN" altLang="en-US" sz="2800" b="0" dirty="0">
              <a:solidFill>
                <a:schemeClr val="tx1"/>
              </a:solidFill>
              <a:latin typeface="Times New Roman" panose="02020603050405020304" pitchFamily="18" charset="0"/>
              <a:ea typeface="楷体" panose="02010609060101010101" pitchFamily="49" charset="-122"/>
            </a:endParaRPr>
          </a:p>
        </p:txBody>
      </p:sp>
      <p:sp>
        <p:nvSpPr>
          <p:cNvPr id="834564" name="Text Box 4"/>
          <p:cNvSpPr txBox="1">
            <a:spLocks noChangeArrowheads="1"/>
          </p:cNvSpPr>
          <p:nvPr/>
        </p:nvSpPr>
        <p:spPr bwMode="auto">
          <a:xfrm>
            <a:off x="479376" y="1544232"/>
            <a:ext cx="871301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5000"/>
              </a:spcBef>
              <a:buClrTx/>
              <a:buSzPct val="125000"/>
              <a:buFontTx/>
              <a:buBlip>
                <a:blip r:embed="rId1"/>
              </a:buBlip>
            </a:pPr>
            <a:r>
              <a:rPr lang="en-US" altLang="zh-CN" sz="2800" b="0" dirty="0"/>
              <a:t> </a:t>
            </a:r>
            <a:r>
              <a:rPr lang="zh-CN" altLang="en-US" sz="2800" b="0" dirty="0"/>
              <a:t>在嵌入式系统中实现以太网接口的方法通常有两种：</a:t>
            </a:r>
            <a:endParaRPr lang="zh-CN" altLang="en-US" sz="2800" b="0" dirty="0"/>
          </a:p>
        </p:txBody>
      </p:sp>
      <p:sp>
        <p:nvSpPr>
          <p:cNvPr id="834565" name="Text Box 5"/>
          <p:cNvSpPr txBox="1">
            <a:spLocks noChangeArrowheads="1"/>
          </p:cNvSpPr>
          <p:nvPr/>
        </p:nvSpPr>
        <p:spPr bwMode="auto">
          <a:xfrm>
            <a:off x="839416" y="2564904"/>
            <a:ext cx="7790180" cy="122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
                <a:srgbClr val="CCFF66"/>
              </a:buClr>
              <a:buFont typeface="Wingdings" panose="05000000000000000000" pitchFamily="2" charset="2"/>
              <a:buChar char="u"/>
            </a:pPr>
            <a:r>
              <a:rPr lang="en-US" altLang="zh-CN" b="0"/>
              <a:t> </a:t>
            </a:r>
            <a:r>
              <a:rPr lang="zh-CN" altLang="en-US" b="0"/>
              <a:t>方法一是采用嵌入式处理器与</a:t>
            </a:r>
            <a:r>
              <a:rPr lang="zh-CN" altLang="en-US">
                <a:solidFill>
                  <a:srgbClr val="FF0000"/>
                </a:solidFill>
              </a:rPr>
              <a:t>网卡芯片</a:t>
            </a:r>
            <a:r>
              <a:rPr lang="zh-CN" altLang="en-US" b="0"/>
              <a:t>的组合。</a:t>
            </a:r>
            <a:endParaRPr lang="zh-CN" altLang="en-US" b="0"/>
          </a:p>
          <a:p>
            <a:pPr eaLnBrk="1" hangingPunct="1">
              <a:lnSpc>
                <a:spcPct val="140000"/>
              </a:lnSpc>
              <a:spcBef>
                <a:spcPct val="50000"/>
              </a:spcBef>
              <a:buClr>
                <a:srgbClr val="CCFF66"/>
              </a:buClr>
              <a:buFont typeface="Wingdings" panose="05000000000000000000" pitchFamily="2" charset="2"/>
              <a:buChar char="u"/>
            </a:pPr>
            <a:r>
              <a:rPr lang="zh-CN" altLang="en-US" b="0"/>
              <a:t> 方法二是直接采用</a:t>
            </a:r>
            <a:r>
              <a:rPr lang="zh-CN" altLang="en-US">
                <a:solidFill>
                  <a:srgbClr val="FF0000"/>
                </a:solidFill>
              </a:rPr>
              <a:t>带有以太网接口</a:t>
            </a:r>
            <a:r>
              <a:rPr lang="zh-CN" altLang="en-US" b="0"/>
              <a:t>的嵌入式处理器。  </a:t>
            </a:r>
            <a:endParaRPr lang="zh-CN" altLang="en-US" b="0"/>
          </a:p>
        </p:txBody>
      </p:sp>
      <p:sp>
        <p:nvSpPr>
          <p:cNvPr id="171013"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618C510-D9F1-4D0D-8EEC-04CDDD5E6A3C}"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r>
              <a:rPr lang="en-US" altLang="zh-CN" kern="0" dirty="0"/>
              <a:t>Ethernet</a:t>
            </a:r>
            <a:r>
              <a:rPr lang="zh-CN" altLang="en-US" kern="0" dirty="0"/>
              <a:t>设备）</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834564">
                                            <p:txEl>
                                              <p:pRg st="0" end="0"/>
                                            </p:txEl>
                                          </p:spTgt>
                                        </p:tgtEl>
                                        <p:attrNameLst>
                                          <p:attrName>style.visibility</p:attrName>
                                        </p:attrNameLst>
                                      </p:cBhvr>
                                      <p:to>
                                        <p:strVal val="visible"/>
                                      </p:to>
                                    </p:set>
                                    <p:animEffect transition="in" filter="barn(inHorizontal)">
                                      <p:cBhvr>
                                        <p:cTn id="7" dur="500"/>
                                        <p:tgtEl>
                                          <p:spTgt spid="834564">
                                            <p:txEl>
                                              <p:pRg st="0" end="0"/>
                                            </p:txEl>
                                          </p:spTgt>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834565"/>
                                        </p:tgtEl>
                                        <p:attrNameLst>
                                          <p:attrName>style.visibility</p:attrName>
                                        </p:attrNameLst>
                                      </p:cBhvr>
                                      <p:to>
                                        <p:strVal val="visible"/>
                                      </p:to>
                                    </p:set>
                                    <p:animEffect transition="in" filter="strips(downRight)">
                                      <p:cBhvr>
                                        <p:cTn id="11" dur="500"/>
                                        <p:tgtEl>
                                          <p:spTgt spid="83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5" grpId="0" bldLvl="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idx="1"/>
          </p:nvPr>
        </p:nvSpPr>
        <p:spPr>
          <a:xfrm>
            <a:off x="1919536" y="1192639"/>
            <a:ext cx="7562850" cy="3960813"/>
          </a:xfrm>
        </p:spPr>
        <p:txBody>
          <a:bodyPr/>
          <a:lstStyle/>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6.1 </a:t>
            </a:r>
            <a:r>
              <a:rPr lang="zh-CN" altLang="en-US" dirty="0">
                <a:latin typeface="Times New Roman" panose="02020603050405020304" pitchFamily="18" charset="0"/>
                <a:ea typeface="楷体" panose="02010609060101010101" pitchFamily="49" charset="-122"/>
              </a:rPr>
              <a:t>通用异步收发器（</a:t>
            </a:r>
            <a:r>
              <a:rPr lang="en-US" altLang="zh-CN" dirty="0">
                <a:latin typeface="Times New Roman" panose="02020603050405020304" pitchFamily="18" charset="0"/>
                <a:ea typeface="楷体" panose="02010609060101010101" pitchFamily="49" charset="-122"/>
              </a:rPr>
              <a:t>UART</a:t>
            </a:r>
            <a:r>
              <a:rPr lang="zh-CN" altLang="en-US" dirty="0">
                <a:latin typeface="Times New Roman" panose="02020603050405020304" pitchFamily="18" charset="0"/>
                <a:ea typeface="楷体" panose="02010609060101010101" pitchFamily="49" charset="-122"/>
              </a:rPr>
              <a:t>） </a:t>
            </a:r>
            <a:endParaRPr lang="zh-CN" altLang="en-US" dirty="0">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6.2 USB</a:t>
            </a:r>
            <a:r>
              <a:rPr lang="zh-CN" altLang="en-US" dirty="0">
                <a:latin typeface="Times New Roman" panose="02020603050405020304" pitchFamily="18" charset="0"/>
                <a:ea typeface="楷体" panose="02010609060101010101" pitchFamily="49" charset="-122"/>
              </a:rPr>
              <a:t>设备 </a:t>
            </a:r>
            <a:endParaRPr lang="zh-CN" altLang="en-US" dirty="0">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6.3 Ethernet</a:t>
            </a:r>
            <a:r>
              <a:rPr lang="zh-CN" altLang="en-US" dirty="0">
                <a:latin typeface="Times New Roman" panose="02020603050405020304" pitchFamily="18" charset="0"/>
                <a:ea typeface="楷体" panose="02010609060101010101" pitchFamily="49" charset="-122"/>
              </a:rPr>
              <a:t>设备 </a:t>
            </a:r>
            <a:endParaRPr lang="en-US" altLang="zh-CN" dirty="0">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6.4 </a:t>
            </a:r>
            <a:r>
              <a:rPr lang="zh-CN" altLang="en-US" dirty="0">
                <a:solidFill>
                  <a:srgbClr val="FF0000"/>
                </a:solidFill>
                <a:latin typeface="Times New Roman" panose="02020603050405020304" pitchFamily="18" charset="0"/>
                <a:ea typeface="楷体" panose="02010609060101010101" pitchFamily="49" charset="-122"/>
              </a:rPr>
              <a:t>其他物联网通信协议及设备</a:t>
            </a:r>
            <a:endParaRPr lang="zh-CN" altLang="en-US" dirty="0">
              <a:solidFill>
                <a:srgbClr val="FF0000"/>
              </a:solidFill>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6BBA789-B091-4505-8A5C-C9848585A745}" type="slidenum">
              <a:rPr lang="zh-CN" altLang="en-US" sz="1400">
                <a:solidFill>
                  <a:srgbClr val="FF3300"/>
                </a:solidFill>
                <a:latin typeface="华文楷体" panose="02010600040101010101" pitchFamily="2" charset="-122"/>
                <a:ea typeface="华文楷体" panose="02010600040101010101" pitchFamily="2" charset="-122"/>
              </a:rPr>
            </a:fld>
            <a:endParaRPr lang="zh-CN" altLang="en-US" sz="1400">
              <a:solidFill>
                <a:srgbClr val="FF3300"/>
              </a:solidFill>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通信设备（其他物联网通信协议及设备）</a:t>
            </a:r>
            <a:endParaRPr lang="zh-CN" altLang="en-US" kern="0" dirty="0">
              <a:solidFill>
                <a:srgbClr val="FF0000"/>
              </a:solidFill>
            </a:endParaRPr>
          </a:p>
        </p:txBody>
      </p:sp>
    </p:spTree>
  </p:cSld>
  <p:clrMapOvr>
    <a:masterClrMapping/>
  </p:clrMapOvr>
  <p:transition>
    <p:blinds/>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lnSpc>
                <a:spcPct val="150000"/>
              </a:lnSpc>
            </a:pPr>
            <a:r>
              <a:rPr lang="zh-CN" altLang="en-US" dirty="0">
                <a:latin typeface="Times New Roman" panose="02020603050405020304" pitchFamily="18" charset="0"/>
                <a:ea typeface="楷体" panose="02010609060101010101" pitchFamily="49" charset="-122"/>
              </a:rPr>
              <a:t>物联网通信协议很多，从中低速到超高速、从短距离到长距离、从毫秒级到长期运行等等。 </a:t>
            </a:r>
            <a:endParaRPr lang="en-US" altLang="zh-CN" dirty="0">
              <a:latin typeface="Times New Roman" panose="02020603050405020304" pitchFamily="18" charset="0"/>
              <a:ea typeface="楷体" panose="02010609060101010101" pitchFamily="49" charset="-122"/>
            </a:endParaRPr>
          </a:p>
          <a:p>
            <a:pPr algn="just">
              <a:lnSpc>
                <a:spcPct val="150000"/>
              </a:lnSpc>
              <a:spcAft>
                <a:spcPts val="600"/>
              </a:spcAft>
            </a:pPr>
            <a:r>
              <a:rPr kumimoji="1" lang="zh-CN" altLang="en-US" baseline="0" dirty="0">
                <a:latin typeface="Times New Roman" panose="02020603050405020304" pitchFamily="18" charset="0"/>
                <a:ea typeface="楷体" panose="02010609060101010101" pitchFamily="49" charset="-122"/>
              </a:rPr>
              <a:t>常见</a:t>
            </a:r>
            <a:r>
              <a:rPr kumimoji="1" lang="zh-CN" altLang="en-US" dirty="0">
                <a:latin typeface="Times New Roman" panose="02020603050405020304" pitchFamily="18" charset="0"/>
                <a:ea typeface="楷体" panose="02010609060101010101" pitchFamily="49" charset="-122"/>
              </a:rPr>
              <a:t>的有：</a:t>
            </a:r>
            <a:r>
              <a:rPr kumimoji="1" lang="en-US" altLang="zh-CN" baseline="0" dirty="0">
                <a:latin typeface="Times New Roman" panose="02020603050405020304" pitchFamily="18" charset="0"/>
                <a:ea typeface="楷体" panose="02010609060101010101" pitchFamily="49" charset="-122"/>
              </a:rPr>
              <a:t> </a:t>
            </a:r>
            <a:r>
              <a:rPr lang="en-US" altLang="zh-CN" dirty="0">
                <a:solidFill>
                  <a:srgbClr val="FF0000"/>
                </a:solidFill>
                <a:latin typeface="Times New Roman" panose="02020603050405020304" pitchFamily="18" charset="0"/>
                <a:ea typeface="楷体" panose="02010609060101010101" pitchFamily="49" charset="-122"/>
              </a:rPr>
              <a:t>Wi-Fi</a:t>
            </a:r>
            <a:r>
              <a:rPr lang="zh-CN" altLang="en-US" dirty="0">
                <a:solidFill>
                  <a:srgbClr val="FF0000"/>
                </a:solidFill>
                <a:latin typeface="Times New Roman" panose="02020603050405020304" pitchFamily="18" charset="0"/>
                <a:ea typeface="楷体" panose="02010609060101010101" pitchFamily="49" charset="-122"/>
              </a:rPr>
              <a:t>（不仅仅是家用的，还有无人机使用的、超远距离的）、</a:t>
            </a:r>
            <a:r>
              <a:rPr lang="en-US" altLang="zh-CN" dirty="0">
                <a:solidFill>
                  <a:srgbClr val="FF0000"/>
                </a:solidFill>
                <a:latin typeface="Times New Roman" panose="02020603050405020304" pitchFamily="18" charset="0"/>
                <a:ea typeface="楷体" panose="02010609060101010101" pitchFamily="49" charset="-122"/>
              </a:rPr>
              <a:t> </a:t>
            </a:r>
            <a:r>
              <a:rPr lang="zh-CN" altLang="en-US" dirty="0">
                <a:solidFill>
                  <a:srgbClr val="FF0000"/>
                </a:solidFill>
                <a:latin typeface="Times New Roman" panose="02020603050405020304" pitchFamily="18" charset="0"/>
                <a:ea typeface="楷体" panose="02010609060101010101" pitchFamily="49" charset="-122"/>
              </a:rPr>
              <a:t>蓝牙、</a:t>
            </a:r>
            <a:r>
              <a:rPr lang="en-US" altLang="zh-CN" dirty="0">
                <a:solidFill>
                  <a:srgbClr val="FF0000"/>
                </a:solidFill>
                <a:latin typeface="Times New Roman" panose="02020603050405020304" pitchFamily="18" charset="0"/>
                <a:ea typeface="楷体" panose="02010609060101010101" pitchFamily="49" charset="-122"/>
              </a:rPr>
              <a:t>ZigBee</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60GHz</a:t>
            </a:r>
            <a:r>
              <a:rPr lang="zh-CN" altLang="en-US" dirty="0">
                <a:latin typeface="Times New Roman" panose="02020603050405020304" pitchFamily="18" charset="0"/>
                <a:ea typeface="楷体" panose="02010609060101010101" pitchFamily="49" charset="-122"/>
              </a:rPr>
              <a:t>毫米波通信（查看最新的</a:t>
            </a:r>
            <a:r>
              <a:rPr lang="en-US" altLang="zh-CN" dirty="0">
                <a:latin typeface="Times New Roman" panose="02020603050405020304" pitchFamily="18" charset="0"/>
                <a:ea typeface="楷体" panose="02010609060101010101" pitchFamily="49" charset="-122"/>
              </a:rPr>
              <a:t>5G</a:t>
            </a:r>
            <a:r>
              <a:rPr lang="zh-CN" altLang="en-US" dirty="0">
                <a:latin typeface="Times New Roman" panose="02020603050405020304" pitchFamily="18" charset="0"/>
                <a:ea typeface="楷体" panose="02010609060101010101" pitchFamily="49" charset="-122"/>
              </a:rPr>
              <a:t>毫米波技术）、可见光通信（</a:t>
            </a:r>
            <a:r>
              <a:rPr lang="en-US" altLang="zh-CN" dirty="0">
                <a:latin typeface="Times New Roman" panose="02020603050405020304" pitchFamily="18" charset="0"/>
                <a:ea typeface="楷体" panose="02010609060101010101" pitchFamily="49" charset="-122"/>
              </a:rPr>
              <a:t> Li-Fi</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低功耗广域网（远距离通信（</a:t>
            </a:r>
            <a:r>
              <a:rPr lang="en-US" altLang="zh-CN" dirty="0">
                <a:latin typeface="Times New Roman" panose="02020603050405020304" pitchFamily="18" charset="0"/>
                <a:ea typeface="楷体" panose="02010609060101010101" pitchFamily="49" charset="-122"/>
              </a:rPr>
              <a:t>Long Range Communication</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LoRa</a:t>
            </a:r>
            <a:r>
              <a:rPr lang="zh-CN" altLang="en-US" dirty="0">
                <a:latin typeface="Times New Roman" panose="02020603050405020304" pitchFamily="18" charset="0"/>
                <a:ea typeface="楷体" panose="02010609060101010101" pitchFamily="49" charset="-122"/>
              </a:rPr>
              <a:t>）和窄带物联网（</a:t>
            </a:r>
            <a:r>
              <a:rPr lang="en-US" altLang="zh-CN" dirty="0">
                <a:latin typeface="Times New Roman" panose="02020603050405020304" pitchFamily="18" charset="0"/>
                <a:ea typeface="楷体" panose="02010609060101010101" pitchFamily="49" charset="-122"/>
              </a:rPr>
              <a:t>Narrow Band Internet of Things</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NB-IoT</a:t>
            </a:r>
            <a:r>
              <a:rPr lang="zh-CN" altLang="en-US" dirty="0">
                <a:latin typeface="Times New Roman" panose="02020603050405020304" pitchFamily="18" charset="0"/>
                <a:ea typeface="楷体" panose="02010609060101010101" pitchFamily="49" charset="-122"/>
              </a:rPr>
              <a:t>））等等</a:t>
            </a:r>
            <a:endParaRPr lang="zh-CN" altLang="en-US" dirty="0">
              <a:latin typeface="Times New Roman" panose="02020603050405020304" pitchFamily="18" charset="0"/>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0C6E5267-77DD-497A-88D7-2911A62983B6}" type="slidenum">
              <a:rPr lang="zh-CN" altLang="en-US" smtClean="0"/>
            </a:fld>
            <a:endParaRPr lang="zh-CN" altLang="en-US"/>
          </a:p>
        </p:txBody>
      </p:sp>
      <p:sp>
        <p:nvSpPr>
          <p:cNvPr id="2"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通信设备（其他物联网通信协议及设备）</a:t>
            </a:r>
            <a:endParaRPr lang="zh-CN" altLang="en-US" kern="0" dirty="0">
              <a:solidFill>
                <a:srgbClr val="FF0000"/>
              </a:solidFill>
            </a:endParaRPr>
          </a:p>
        </p:txBody>
      </p:sp>
    </p:spTree>
  </p:cSld>
  <p:clrMapOvr>
    <a:masterClrMapping/>
  </p:clrMapOvr>
  <p:transition>
    <p:blinds/>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895725" y="1"/>
            <a:ext cx="5170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8180">
              <a:defRPr sz="2400" b="1">
                <a:solidFill>
                  <a:schemeClr val="tx1"/>
                </a:solidFill>
                <a:latin typeface="Tahoma" panose="020B0604030504040204" pitchFamily="34" charset="0"/>
                <a:ea typeface="宋体" panose="02010600030101010101" pitchFamily="2" charset="-122"/>
              </a:defRPr>
            </a:lvl1pPr>
            <a:lvl2pPr marL="254000" indent="-254000" defTabSz="678180">
              <a:defRPr sz="2400" b="1">
                <a:solidFill>
                  <a:schemeClr val="tx1"/>
                </a:solidFill>
                <a:latin typeface="Tahoma" panose="020B0604030504040204" pitchFamily="34" charset="0"/>
                <a:ea typeface="宋体" panose="02010600030101010101" pitchFamily="2" charset="-122"/>
              </a:defRPr>
            </a:lvl2pPr>
            <a:lvl3pPr marL="254000" indent="-254000" defTabSz="678180">
              <a:defRPr sz="2400" b="1">
                <a:solidFill>
                  <a:schemeClr val="tx1"/>
                </a:solidFill>
                <a:latin typeface="Tahoma" panose="020B0604030504040204" pitchFamily="34" charset="0"/>
                <a:ea typeface="宋体" panose="02010600030101010101" pitchFamily="2" charset="-122"/>
              </a:defRPr>
            </a:lvl3pPr>
            <a:lvl4pPr marL="254000" indent="-254000" defTabSz="678180">
              <a:defRPr sz="2400" b="1">
                <a:solidFill>
                  <a:schemeClr val="tx1"/>
                </a:solidFill>
                <a:latin typeface="Tahoma" panose="020B0604030504040204" pitchFamily="34" charset="0"/>
                <a:ea typeface="宋体" panose="02010600030101010101" pitchFamily="2" charset="-122"/>
              </a:defRPr>
            </a:lvl4pPr>
            <a:lvl5pPr marL="254000" indent="-254000" defTabSz="678180">
              <a:defRPr sz="2400" b="1">
                <a:solidFill>
                  <a:schemeClr val="tx1"/>
                </a:solidFill>
                <a:latin typeface="Tahoma" panose="020B0604030504040204" pitchFamily="34" charset="0"/>
                <a:ea typeface="宋体" panose="02010600030101010101" pitchFamily="2" charset="-122"/>
              </a:defRPr>
            </a:lvl5pPr>
            <a:lvl6pPr marL="7112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11684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16256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20828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nSpc>
                <a:spcPct val="90000"/>
              </a:lnSpc>
              <a:spcBef>
                <a:spcPct val="50000"/>
              </a:spcBef>
              <a:buSzPct val="75000"/>
            </a:pPr>
            <a:r>
              <a:rPr kumimoji="1" lang="zh-CN" altLang="en-US" sz="4400" b="0">
                <a:latin typeface="华文楷体" panose="02010600040101010101" pitchFamily="2" charset="-122"/>
                <a:ea typeface="华文楷体" panose="02010600040101010101" pitchFamily="2" charset="-122"/>
              </a:rPr>
              <a:t>嵌入式硬件平台</a:t>
            </a:r>
            <a:endParaRPr kumimoji="1" lang="zh-CN" altLang="en-US" sz="4400" b="0">
              <a:latin typeface="华文楷体" panose="02010600040101010101" pitchFamily="2" charset="-122"/>
              <a:ea typeface="华文楷体" panose="02010600040101010101" pitchFamily="2" charset="-122"/>
            </a:endParaRPr>
          </a:p>
        </p:txBody>
      </p:sp>
      <p:sp>
        <p:nvSpPr>
          <p:cNvPr id="172035" name="Rectangle 3"/>
          <p:cNvSpPr>
            <a:spLocks noChangeArrowheads="1"/>
          </p:cNvSpPr>
          <p:nvPr/>
        </p:nvSpPr>
        <p:spPr bwMode="auto">
          <a:xfrm>
            <a:off x="4151784" y="826368"/>
            <a:ext cx="341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1 </a:t>
            </a:r>
            <a:r>
              <a:rPr lang="zh-CN" altLang="en-US" sz="2800" dirty="0"/>
              <a:t>引言</a:t>
            </a:r>
            <a:r>
              <a:rPr kumimoji="1" lang="zh-CN" altLang="en-US" sz="2800" b="0" dirty="0"/>
              <a:t> </a:t>
            </a:r>
            <a:endParaRPr kumimoji="1" lang="zh-CN" altLang="en-US" sz="2800" b="0" dirty="0"/>
          </a:p>
        </p:txBody>
      </p:sp>
      <p:sp>
        <p:nvSpPr>
          <p:cNvPr id="172036" name="Rectangle 4"/>
          <p:cNvSpPr>
            <a:spLocks noChangeArrowheads="1"/>
          </p:cNvSpPr>
          <p:nvPr/>
        </p:nvSpPr>
        <p:spPr bwMode="auto">
          <a:xfrm>
            <a:off x="4159722" y="1534393"/>
            <a:ext cx="4411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2 </a:t>
            </a:r>
            <a:r>
              <a:rPr lang="zh-CN" altLang="en-US" sz="2800" dirty="0">
                <a:cs typeface="Times New Roman" panose="02020603050405020304" pitchFamily="18" charset="0"/>
              </a:rPr>
              <a:t>嵌入式硬件平台概述</a:t>
            </a:r>
            <a:r>
              <a:rPr lang="zh-CN" altLang="en-US" sz="2800" dirty="0"/>
              <a:t> </a:t>
            </a:r>
            <a:endParaRPr lang="zh-CN" altLang="en-US" sz="2800" dirty="0"/>
          </a:p>
        </p:txBody>
      </p:sp>
      <p:sp>
        <p:nvSpPr>
          <p:cNvPr id="172037" name="Rectangle 5"/>
          <p:cNvSpPr>
            <a:spLocks noChangeArrowheads="1"/>
          </p:cNvSpPr>
          <p:nvPr/>
        </p:nvSpPr>
        <p:spPr bwMode="auto">
          <a:xfrm>
            <a:off x="4151785" y="2212255"/>
            <a:ext cx="312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3 </a:t>
            </a:r>
            <a:r>
              <a:rPr lang="zh-CN" altLang="en-US" sz="2800" dirty="0">
                <a:cs typeface="Times New Roman" panose="02020603050405020304" pitchFamily="18" charset="0"/>
              </a:rPr>
              <a:t>总线 </a:t>
            </a:r>
            <a:endParaRPr lang="zh-CN" altLang="en-US" sz="2800" dirty="0">
              <a:cs typeface="Times New Roman" panose="02020603050405020304" pitchFamily="18" charset="0"/>
            </a:endParaRPr>
          </a:p>
        </p:txBody>
      </p:sp>
      <p:sp>
        <p:nvSpPr>
          <p:cNvPr id="172038" name="Line 6"/>
          <p:cNvSpPr>
            <a:spLocks noChangeShapeType="1"/>
          </p:cNvSpPr>
          <p:nvPr/>
        </p:nvSpPr>
        <p:spPr bwMode="auto">
          <a:xfrm>
            <a:off x="2322985" y="2121767"/>
            <a:ext cx="74533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39" name="Line 7"/>
          <p:cNvSpPr>
            <a:spLocks noChangeShapeType="1"/>
          </p:cNvSpPr>
          <p:nvPr/>
        </p:nvSpPr>
        <p:spPr bwMode="auto">
          <a:xfrm>
            <a:off x="2322984" y="1435967"/>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0" name="Rectangle 8"/>
          <p:cNvSpPr>
            <a:spLocks noChangeArrowheads="1"/>
          </p:cNvSpPr>
          <p:nvPr/>
        </p:nvSpPr>
        <p:spPr bwMode="auto">
          <a:xfrm>
            <a:off x="4151784" y="2898055"/>
            <a:ext cx="3538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4 </a:t>
            </a:r>
            <a:r>
              <a:rPr lang="zh-CN" altLang="en-US" sz="2800" dirty="0">
                <a:cs typeface="Times New Roman" panose="02020603050405020304" pitchFamily="18" charset="0"/>
              </a:rPr>
              <a:t>存储设备 </a:t>
            </a:r>
            <a:endParaRPr lang="zh-CN" altLang="en-US" sz="2800" dirty="0">
              <a:cs typeface="Times New Roman" panose="02020603050405020304" pitchFamily="18" charset="0"/>
            </a:endParaRPr>
          </a:p>
        </p:txBody>
      </p:sp>
      <p:sp>
        <p:nvSpPr>
          <p:cNvPr id="172041" name="Line 9"/>
          <p:cNvSpPr>
            <a:spLocks noChangeShapeType="1"/>
          </p:cNvSpPr>
          <p:nvPr/>
        </p:nvSpPr>
        <p:spPr bwMode="auto">
          <a:xfrm>
            <a:off x="2322984" y="279963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2" name="Rectangle 10"/>
          <p:cNvSpPr>
            <a:spLocks noChangeArrowheads="1"/>
          </p:cNvSpPr>
          <p:nvPr/>
        </p:nvSpPr>
        <p:spPr bwMode="auto">
          <a:xfrm>
            <a:off x="4151784" y="35695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5 I/O</a:t>
            </a:r>
            <a:r>
              <a:rPr lang="zh-CN" altLang="en-US" sz="2800" dirty="0">
                <a:cs typeface="Times New Roman" panose="02020603050405020304" pitchFamily="18" charset="0"/>
              </a:rPr>
              <a:t>设备 </a:t>
            </a:r>
            <a:endParaRPr lang="zh-CN" altLang="en-US" sz="2800" dirty="0">
              <a:cs typeface="Times New Roman" panose="02020603050405020304" pitchFamily="18" charset="0"/>
            </a:endParaRPr>
          </a:p>
        </p:txBody>
      </p:sp>
      <p:sp>
        <p:nvSpPr>
          <p:cNvPr id="172043" name="Line 11"/>
          <p:cNvSpPr>
            <a:spLocks noChangeShapeType="1"/>
          </p:cNvSpPr>
          <p:nvPr/>
        </p:nvSpPr>
        <p:spPr bwMode="auto">
          <a:xfrm>
            <a:off x="2322984" y="34711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4" name="Rectangle 12"/>
          <p:cNvSpPr>
            <a:spLocks noChangeArrowheads="1"/>
          </p:cNvSpPr>
          <p:nvPr/>
        </p:nvSpPr>
        <p:spPr bwMode="auto">
          <a:xfrm>
            <a:off x="4151784" y="42553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6 </a:t>
            </a:r>
            <a:r>
              <a:rPr lang="zh-CN" altLang="en-US" sz="2800" dirty="0">
                <a:cs typeface="Times New Roman" panose="02020603050405020304" pitchFamily="18" charset="0"/>
              </a:rPr>
              <a:t>通信设备 </a:t>
            </a:r>
            <a:endParaRPr lang="zh-CN" altLang="en-US" sz="2800" dirty="0">
              <a:cs typeface="Times New Roman" panose="02020603050405020304" pitchFamily="18" charset="0"/>
            </a:endParaRPr>
          </a:p>
        </p:txBody>
      </p:sp>
      <p:sp>
        <p:nvSpPr>
          <p:cNvPr id="172045" name="Line 13"/>
          <p:cNvSpPr>
            <a:spLocks noChangeShapeType="1"/>
          </p:cNvSpPr>
          <p:nvPr/>
        </p:nvSpPr>
        <p:spPr bwMode="auto">
          <a:xfrm>
            <a:off x="2322984" y="41569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646" name="Rectangle 14"/>
          <p:cNvSpPr>
            <a:spLocks noChangeArrowheads="1"/>
          </p:cNvSpPr>
          <p:nvPr/>
        </p:nvSpPr>
        <p:spPr bwMode="auto">
          <a:xfrm>
            <a:off x="4151784" y="49411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b="0" dirty="0">
                <a:cs typeface="Times New Roman" panose="02020603050405020304" pitchFamily="18" charset="0"/>
              </a:rPr>
              <a:t>7 </a:t>
            </a:r>
            <a:r>
              <a:rPr lang="zh-CN" altLang="en-US" sz="2800" b="0" dirty="0">
                <a:solidFill>
                  <a:srgbClr val="FF0000"/>
                </a:solidFill>
                <a:cs typeface="Times New Roman" panose="02020603050405020304" pitchFamily="18" charset="0"/>
              </a:rPr>
              <a:t>其它</a:t>
            </a:r>
            <a:r>
              <a:rPr lang="zh-CN" altLang="en-US" sz="2800" b="0" dirty="0">
                <a:cs typeface="Times New Roman" panose="02020603050405020304" pitchFamily="18" charset="0"/>
              </a:rPr>
              <a:t> </a:t>
            </a:r>
            <a:endParaRPr lang="zh-CN" altLang="en-US" sz="2800" b="0" dirty="0">
              <a:cs typeface="Times New Roman" panose="02020603050405020304" pitchFamily="18" charset="0"/>
            </a:endParaRPr>
          </a:p>
        </p:txBody>
      </p:sp>
      <p:sp>
        <p:nvSpPr>
          <p:cNvPr id="172047" name="Line 15"/>
          <p:cNvSpPr>
            <a:spLocks noChangeShapeType="1"/>
          </p:cNvSpPr>
          <p:nvPr/>
        </p:nvSpPr>
        <p:spPr bwMode="auto">
          <a:xfrm>
            <a:off x="2322984" y="48427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ADE88F89-B84A-47B8-A566-0BCEDFF5B11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Line 15"/>
          <p:cNvSpPr>
            <a:spLocks noChangeShapeType="1"/>
          </p:cNvSpPr>
          <p:nvPr/>
        </p:nvSpPr>
        <p:spPr bwMode="auto">
          <a:xfrm>
            <a:off x="2322984" y="558924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Rectangle 14"/>
          <p:cNvSpPr>
            <a:spLocks noChangeArrowheads="1"/>
          </p:cNvSpPr>
          <p:nvPr/>
        </p:nvSpPr>
        <p:spPr bwMode="auto">
          <a:xfrm>
            <a:off x="4151784" y="5589240"/>
            <a:ext cx="35385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None/>
            </a:pPr>
            <a:r>
              <a:rPr lang="en-US" altLang="zh-CN" sz="2800" b="0" dirty="0">
                <a:cs typeface="Times New Roman" panose="02020603050405020304" pitchFamily="18" charset="0"/>
              </a:rPr>
              <a:t>8  </a:t>
            </a:r>
            <a:r>
              <a:rPr lang="en-US" altLang="zh-CN" sz="2800" dirty="0">
                <a:latin typeface="Times New Roman" panose="02020603050405020304" pitchFamily="18" charset="0"/>
                <a:ea typeface="楷体" panose="02010609060101010101" pitchFamily="49" charset="-122"/>
              </a:rPr>
              <a:t>JTAG</a:t>
            </a:r>
            <a:r>
              <a:rPr lang="zh-CN" altLang="en-US" sz="2800" dirty="0">
                <a:latin typeface="Times New Roman" panose="02020603050405020304" pitchFamily="18" charset="0"/>
                <a:ea typeface="楷体" panose="02010609060101010101" pitchFamily="49" charset="-122"/>
              </a:rPr>
              <a:t>接口介绍</a:t>
            </a:r>
            <a:endParaRPr lang="zh-CN" altLang="en-US" sz="2800" dirty="0">
              <a:latin typeface="Times New Roman" panose="02020603050405020304" pitchFamily="18" charset="0"/>
              <a:ea typeface="楷体" panose="02010609060101010101" pitchFamily="49" charset="-122"/>
            </a:endParaRPr>
          </a:p>
          <a:p>
            <a:pPr>
              <a:spcBef>
                <a:spcPct val="50000"/>
              </a:spcBef>
              <a:buClrTx/>
              <a:buSzPct val="75000"/>
              <a:buFont typeface="Wingdings" panose="05000000000000000000" pitchFamily="2" charset="2"/>
              <a:buNone/>
            </a:pPr>
            <a:r>
              <a:rPr lang="zh-CN" altLang="en-US" sz="2800" b="0" dirty="0">
                <a:cs typeface="Times New Roman" panose="02020603050405020304" pitchFamily="18" charset="0"/>
              </a:rPr>
              <a:t> </a:t>
            </a:r>
            <a:endParaRPr lang="zh-CN" altLang="en-US" sz="2800" b="0" dirty="0">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fill="hold" grpId="0" nodeType="afterEffect">
                                  <p:stCondLst>
                                    <p:cond delay="0"/>
                                  </p:stCondLst>
                                  <p:childTnLst>
                                    <p:animClr clrSpc="hsl" dir="ccw">
                                      <p:cBhvr override="childStyle">
                                        <p:cTn id="6" dur="1000" fill="hold"/>
                                        <p:tgtEl>
                                          <p:spTgt spid="837646"/>
                                        </p:tgtEl>
                                        <p:attrNameLst>
                                          <p:attrName>style.color</p:attrName>
                                        </p:attrNameLst>
                                      </p:cBhvr>
                                      <p:to>
                                        <a:srgbClr val="FF178B"/>
                                      </p:to>
                                    </p:animClr>
                                  </p:childTnLst>
                                </p:cTn>
                              </p:par>
                            </p:childTnLst>
                          </p:cTn>
                        </p:par>
                        <p:par>
                          <p:cTn id="7" fill="hold">
                            <p:stCondLst>
                              <p:cond delay="1000"/>
                            </p:stCondLst>
                            <p:childTnLst>
                              <p:par>
                                <p:cTn id="8" presetID="3" presetClass="emph" presetSubtype="10" fill="hold" grpId="0" nodeType="afterEffect">
                                  <p:stCondLst>
                                    <p:cond delay="0"/>
                                  </p:stCondLst>
                                  <p:childTnLst>
                                    <p:animClr clrSpc="hsl" dir="ccw">
                                      <p:cBhvr override="childStyle">
                                        <p:cTn id="9" dur="1000" fill="hold"/>
                                        <p:tgtEl>
                                          <p:spTgt spid="4"/>
                                        </p:tgtEl>
                                        <p:attrNameLst>
                                          <p:attrName>style.color</p:attrName>
                                        </p:attrNameLst>
                                      </p:cBhvr>
                                      <p:to>
                                        <a:srgbClr val="FF178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46"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344" y="1513692"/>
            <a:ext cx="10729192" cy="4446217"/>
          </a:xfrm>
          <a:prstGeom prst="rect">
            <a:avLst/>
          </a:prstGeom>
        </p:spPr>
        <p:txBody>
          <a:bodyPr wrap="square">
            <a:spAutoFit/>
          </a:bodyPr>
          <a:lstStyle/>
          <a:p>
            <a:pPr>
              <a:lnSpc>
                <a:spcPct val="130000"/>
              </a:lnSpc>
              <a:defRPr/>
            </a:pPr>
            <a:r>
              <a:rPr lang="zh-CN" altLang="zh-CN"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1</a:t>
            </a:r>
            <a:r>
              <a:rPr lang="zh-CN" altLang="zh-CN" sz="2200" b="0" dirty="0">
                <a:latin typeface="Times New Roman" panose="02020603050405020304" pitchFamily="18" charset="0"/>
                <a:ea typeface="+mn-ea"/>
                <a:cs typeface="Times New Roman" panose="02020603050405020304" pitchFamily="18" charset="0"/>
              </a:rPr>
              <a:t>）音频接口</a:t>
            </a:r>
            <a:endParaRPr lang="zh-CN" altLang="zh-CN" sz="2200" b="0" dirty="0">
              <a:latin typeface="Times New Roman" panose="02020603050405020304" pitchFamily="18" charset="0"/>
              <a:ea typeface="+mn-ea"/>
              <a:cs typeface="Times New Roman" panose="02020603050405020304" pitchFamily="18" charset="0"/>
            </a:endParaRPr>
          </a:p>
          <a:p>
            <a:pPr indent="441325">
              <a:lnSpc>
                <a:spcPct val="130000"/>
              </a:lnSpc>
              <a:defRPr/>
            </a:pPr>
            <a:r>
              <a:rPr lang="en-US" altLang="zh-CN" sz="2200" b="0" dirty="0">
                <a:latin typeface="Times New Roman" panose="02020603050405020304" pitchFamily="18" charset="0"/>
                <a:ea typeface="+mn-ea"/>
                <a:cs typeface="Times New Roman" panose="02020603050405020304" pitchFamily="18" charset="0"/>
              </a:rPr>
              <a:t>AC97</a:t>
            </a:r>
            <a:r>
              <a:rPr lang="zh-CN" altLang="zh-CN" sz="2200" b="0" dirty="0">
                <a:latin typeface="Times New Roman" panose="02020603050405020304" pitchFamily="18" charset="0"/>
                <a:ea typeface="+mn-ea"/>
                <a:cs typeface="Times New Roman" panose="02020603050405020304" pitchFamily="18" charset="0"/>
              </a:rPr>
              <a:t>音频接口：</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200" b="0" dirty="0">
                <a:latin typeface="Times New Roman" panose="02020603050405020304" pitchFamily="18" charset="0"/>
                <a:ea typeface="+mn-ea"/>
                <a:cs typeface="Times New Roman" panose="02020603050405020304" pitchFamily="18" charset="0"/>
              </a:rPr>
              <a:t>独立通道的立体声</a:t>
            </a:r>
            <a:r>
              <a:rPr lang="en-US" altLang="zh-CN" sz="2200" b="0" dirty="0">
                <a:latin typeface="Times New Roman" panose="02020603050405020304" pitchFamily="18" charset="0"/>
                <a:ea typeface="+mn-ea"/>
                <a:cs typeface="Times New Roman" panose="02020603050405020304" pitchFamily="18" charset="0"/>
              </a:rPr>
              <a:t>PCM</a:t>
            </a:r>
            <a:r>
              <a:rPr lang="zh-CN" altLang="zh-CN" sz="2200" b="0" dirty="0">
                <a:latin typeface="Times New Roman" panose="02020603050405020304" pitchFamily="18" charset="0"/>
                <a:ea typeface="+mn-ea"/>
                <a:cs typeface="Times New Roman" panose="02020603050405020304" pitchFamily="18" charset="0"/>
              </a:rPr>
              <a:t>输入、立体声</a:t>
            </a:r>
            <a:r>
              <a:rPr lang="en-US" altLang="zh-CN" sz="2200" b="0" dirty="0">
                <a:latin typeface="Times New Roman" panose="02020603050405020304" pitchFamily="18" charset="0"/>
                <a:ea typeface="+mn-ea"/>
                <a:cs typeface="Times New Roman" panose="02020603050405020304" pitchFamily="18" charset="0"/>
              </a:rPr>
              <a:t>PCM</a:t>
            </a:r>
            <a:r>
              <a:rPr lang="zh-CN" altLang="zh-CN" sz="2200" b="0" dirty="0">
                <a:latin typeface="Times New Roman" panose="02020603050405020304" pitchFamily="18" charset="0"/>
                <a:ea typeface="+mn-ea"/>
                <a:cs typeface="Times New Roman" panose="02020603050405020304" pitchFamily="18" charset="0"/>
              </a:rPr>
              <a:t>输出和单声道麦克风输入。</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en-US" altLang="zh-CN" sz="2200" b="0" dirty="0">
                <a:latin typeface="Times New Roman" panose="02020603050405020304" pitchFamily="18" charset="0"/>
                <a:ea typeface="+mn-ea"/>
                <a:cs typeface="Times New Roman" panose="02020603050405020304" pitchFamily="18" charset="0"/>
              </a:rPr>
              <a:t>16</a:t>
            </a:r>
            <a:r>
              <a:rPr lang="zh-CN" altLang="zh-CN" sz="2200" b="0" dirty="0">
                <a:latin typeface="Times New Roman" panose="02020603050405020304" pitchFamily="18" charset="0"/>
                <a:ea typeface="+mn-ea"/>
                <a:cs typeface="Times New Roman" panose="02020603050405020304" pitchFamily="18" charset="0"/>
              </a:rPr>
              <a:t>位立体声音频。</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200" b="0" dirty="0">
                <a:latin typeface="Times New Roman" panose="02020603050405020304" pitchFamily="18" charset="0"/>
                <a:ea typeface="+mn-ea"/>
                <a:cs typeface="Times New Roman" panose="02020603050405020304" pitchFamily="18" charset="0"/>
              </a:rPr>
              <a:t>可变采样率</a:t>
            </a:r>
            <a:r>
              <a:rPr lang="en-US" altLang="zh-CN" sz="2200" b="0" dirty="0">
                <a:latin typeface="Times New Roman" panose="02020603050405020304" pitchFamily="18" charset="0"/>
                <a:ea typeface="+mn-ea"/>
                <a:cs typeface="Times New Roman" panose="02020603050405020304" pitchFamily="18" charset="0"/>
              </a:rPr>
              <a:t>AC97</a:t>
            </a:r>
            <a:r>
              <a:rPr lang="zh-CN" altLang="zh-CN" sz="2200" b="0" dirty="0">
                <a:latin typeface="Times New Roman" panose="02020603050405020304" pitchFamily="18" charset="0"/>
                <a:ea typeface="+mn-ea"/>
                <a:cs typeface="Times New Roman" panose="02020603050405020304" pitchFamily="18" charset="0"/>
              </a:rPr>
              <a:t>编解码器接口。</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200" b="0" dirty="0">
                <a:latin typeface="Times New Roman" panose="02020603050405020304" pitchFamily="18" charset="0"/>
                <a:ea typeface="+mn-ea"/>
                <a:cs typeface="Times New Roman" panose="02020603050405020304" pitchFamily="18" charset="0"/>
              </a:rPr>
              <a:t>支持</a:t>
            </a:r>
            <a:r>
              <a:rPr lang="en-US" altLang="zh-CN" sz="2200" b="0" dirty="0">
                <a:latin typeface="Times New Roman" panose="02020603050405020304" pitchFamily="18" charset="0"/>
                <a:ea typeface="+mn-ea"/>
                <a:cs typeface="Times New Roman" panose="02020603050405020304" pitchFamily="18" charset="0"/>
              </a:rPr>
              <a:t>AC97</a:t>
            </a:r>
            <a:r>
              <a:rPr lang="zh-CN" altLang="zh-CN" sz="2200" b="0" dirty="0">
                <a:latin typeface="Times New Roman" panose="02020603050405020304" pitchFamily="18" charset="0"/>
                <a:ea typeface="+mn-ea"/>
                <a:cs typeface="Times New Roman" panose="02020603050405020304" pitchFamily="18" charset="0"/>
              </a:rPr>
              <a:t>规格。</a:t>
            </a:r>
            <a:endParaRPr lang="zh-CN" altLang="zh-CN" sz="2200" b="0" dirty="0">
              <a:latin typeface="Times New Roman" panose="02020603050405020304" pitchFamily="18" charset="0"/>
              <a:ea typeface="+mn-ea"/>
              <a:cs typeface="Times New Roman" panose="02020603050405020304" pitchFamily="18" charset="0"/>
            </a:endParaRPr>
          </a:p>
          <a:p>
            <a:pPr indent="441325">
              <a:lnSpc>
                <a:spcPct val="130000"/>
              </a:lnSpc>
              <a:defRPr/>
            </a:pPr>
            <a:r>
              <a:rPr lang="en-US" altLang="zh-CN" sz="2200" b="0" dirty="0">
                <a:latin typeface="Times New Roman" panose="02020603050405020304" pitchFamily="18" charset="0"/>
                <a:ea typeface="+mn-ea"/>
                <a:cs typeface="Times New Roman" panose="02020603050405020304" pitchFamily="18" charset="0"/>
              </a:rPr>
              <a:t>PCM</a:t>
            </a:r>
            <a:r>
              <a:rPr lang="zh-CN" altLang="zh-CN" sz="2200" b="0" dirty="0">
                <a:latin typeface="Times New Roman" panose="02020603050405020304" pitchFamily="18" charset="0"/>
                <a:ea typeface="+mn-ea"/>
                <a:cs typeface="Times New Roman" panose="02020603050405020304" pitchFamily="18" charset="0"/>
              </a:rPr>
              <a:t>音频接口：</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en-US" altLang="zh-CN" sz="2200" b="0" dirty="0">
                <a:latin typeface="Times New Roman" panose="02020603050405020304" pitchFamily="18" charset="0"/>
                <a:ea typeface="+mn-ea"/>
                <a:cs typeface="Times New Roman" panose="02020603050405020304" pitchFamily="18" charset="0"/>
              </a:rPr>
              <a:t>16</a:t>
            </a:r>
            <a:r>
              <a:rPr lang="zh-CN" altLang="zh-CN" sz="2200" b="0" dirty="0">
                <a:latin typeface="Times New Roman" panose="02020603050405020304" pitchFamily="18" charset="0"/>
                <a:ea typeface="+mn-ea"/>
                <a:cs typeface="Times New Roman" panose="02020603050405020304" pitchFamily="18" charset="0"/>
              </a:rPr>
              <a:t>位单声道音频接口。</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200" b="0" dirty="0">
                <a:latin typeface="Times New Roman" panose="02020603050405020304" pitchFamily="18" charset="0"/>
                <a:ea typeface="+mn-ea"/>
                <a:cs typeface="Times New Roman" panose="02020603050405020304" pitchFamily="18" charset="0"/>
              </a:rPr>
              <a:t>仅工作在主控模式。</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200" b="0" dirty="0">
                <a:latin typeface="Times New Roman" panose="02020603050405020304" pitchFamily="18" charset="0"/>
                <a:ea typeface="+mn-ea"/>
                <a:cs typeface="Times New Roman" panose="02020603050405020304" pitchFamily="18" charset="0"/>
              </a:rPr>
              <a:t>支持三种</a:t>
            </a:r>
            <a:r>
              <a:rPr lang="en-US" altLang="zh-CN" sz="2200" b="0" dirty="0">
                <a:latin typeface="Times New Roman" panose="02020603050405020304" pitchFamily="18" charset="0"/>
                <a:ea typeface="+mn-ea"/>
                <a:cs typeface="Times New Roman" panose="02020603050405020304" pitchFamily="18" charset="0"/>
              </a:rPr>
              <a:t>PCM</a:t>
            </a:r>
            <a:r>
              <a:rPr lang="zh-CN" altLang="zh-CN" sz="2200" b="0" dirty="0">
                <a:latin typeface="Times New Roman" panose="02020603050405020304" pitchFamily="18" charset="0"/>
                <a:ea typeface="+mn-ea"/>
                <a:cs typeface="Times New Roman" panose="02020603050405020304" pitchFamily="18" charset="0"/>
              </a:rPr>
              <a:t>端口。</a:t>
            </a:r>
            <a:endParaRPr lang="zh-CN" altLang="zh-CN" sz="2200" b="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r>
              <a:rPr lang="zh-CN" altLang="zh-CN" b="0" dirty="0">
                <a:latin typeface="Times New Roman" panose="02020603050405020304" pitchFamily="18" charset="0"/>
                <a:ea typeface="+mn-ea"/>
                <a:cs typeface="Times New Roman" panose="02020603050405020304" pitchFamily="18" charset="0"/>
              </a:rPr>
              <a:t> S5PV210处理器</a:t>
            </a:r>
            <a:r>
              <a:rPr lang="zh-CN" altLang="en-US" kern="0" dirty="0"/>
              <a:t>）</a:t>
            </a:r>
            <a:endParaRPr lang="zh-CN" altLang="en-US" kern="0" dirty="0">
              <a:solidFill>
                <a:srgbClr val="FF0000"/>
              </a:solidFill>
            </a:endParaRPr>
          </a:p>
        </p:txBody>
      </p:sp>
      <p:sp>
        <p:nvSpPr>
          <p:cNvPr id="6" name="文本框 5"/>
          <p:cNvSpPr txBox="1"/>
          <p:nvPr/>
        </p:nvSpPr>
        <p:spPr>
          <a:xfrm>
            <a:off x="263352" y="928550"/>
            <a:ext cx="6174058" cy="461665"/>
          </a:xfrm>
          <a:prstGeom prst="rect">
            <a:avLst/>
          </a:prstGeom>
          <a:noFill/>
        </p:spPr>
        <p:txBody>
          <a:bodyPr wrap="square">
            <a:spAutoFit/>
          </a:bodyPr>
          <a:lstStyle/>
          <a:p>
            <a:pPr>
              <a:defRPr/>
            </a:pPr>
            <a:r>
              <a:rPr lang="en-US" altLang="zh-CN" dirty="0">
                <a:solidFill>
                  <a:srgbClr val="0070C0"/>
                </a:solidFill>
                <a:latin typeface="华文楷体" panose="02010600040101010101" pitchFamily="2" charset="-122"/>
                <a:ea typeface="华文楷体" panose="02010600040101010101" pitchFamily="2" charset="-122"/>
              </a:rPr>
              <a:t>6</a:t>
            </a:r>
            <a:r>
              <a:rPr lang="zh-CN" altLang="en-US" dirty="0">
                <a:solidFill>
                  <a:srgbClr val="0070C0"/>
                </a:solidFill>
                <a:latin typeface="华文楷体" panose="02010600040101010101" pitchFamily="2" charset="-122"/>
                <a:ea typeface="华文楷体" panose="02010600040101010101" pitchFamily="2" charset="-122"/>
              </a:rPr>
              <a:t>）</a:t>
            </a:r>
            <a:r>
              <a:rPr lang="en-US" altLang="zh-CN" dirty="0">
                <a:solidFill>
                  <a:srgbClr val="0070C0"/>
                </a:solidFill>
                <a:latin typeface="华文楷体" panose="02010600040101010101" pitchFamily="2" charset="-122"/>
                <a:ea typeface="华文楷体" panose="02010600040101010101" pitchFamily="2" charset="-122"/>
              </a:rPr>
              <a:t>Connectivity</a:t>
            </a:r>
            <a:r>
              <a:rPr lang="zh-CN" altLang="zh-CN" dirty="0">
                <a:solidFill>
                  <a:srgbClr val="0070C0"/>
                </a:solidFill>
                <a:latin typeface="华文楷体" panose="02010600040101010101" pitchFamily="2" charset="-122"/>
                <a:ea typeface="华文楷体" panose="02010600040101010101" pitchFamily="2" charset="-122"/>
              </a:rPr>
              <a:t>模块</a:t>
            </a:r>
            <a:endParaRPr lang="zh-CN" altLang="zh-CN" dirty="0">
              <a:solidFill>
                <a:srgbClr val="0070C0"/>
              </a:solidFill>
              <a:latin typeface="华文楷体" panose="02010600040101010101" pitchFamily="2" charset="-122"/>
              <a:ea typeface="华文楷体" panose="02010600040101010101" pitchFamily="2" charset="-122"/>
            </a:endParaRPr>
          </a:p>
        </p:txBody>
      </p:sp>
    </p:spTree>
  </p:cSld>
  <p:clrMapOvr>
    <a:masterClrMapping/>
  </p:clrMapOvr>
  <p:transition>
    <p:blinds/>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idx="1"/>
          </p:nvPr>
        </p:nvSpPr>
        <p:spPr>
          <a:xfrm>
            <a:off x="1847528" y="1268760"/>
            <a:ext cx="6626225" cy="3960813"/>
          </a:xfrm>
        </p:spPr>
        <p:txBody>
          <a:bodyPr/>
          <a:lstStyle/>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7.1 </a:t>
            </a:r>
            <a:r>
              <a:rPr lang="zh-CN" altLang="en-US" dirty="0">
                <a:latin typeface="Times New Roman" panose="02020603050405020304" pitchFamily="18" charset="0"/>
                <a:ea typeface="楷体" panose="02010609060101010101" pitchFamily="49" charset="-122"/>
              </a:rPr>
              <a:t>电源 </a:t>
            </a:r>
            <a:endParaRPr lang="zh-CN" altLang="en-US" dirty="0">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7.2 </a:t>
            </a:r>
            <a:r>
              <a:rPr lang="zh-CN" altLang="en-US" dirty="0">
                <a:latin typeface="Times New Roman" panose="02020603050405020304" pitchFamily="18" charset="0"/>
                <a:ea typeface="楷体" panose="02010609060101010101" pitchFamily="49" charset="-122"/>
              </a:rPr>
              <a:t>时钟 </a:t>
            </a:r>
            <a:endParaRPr lang="zh-CN" altLang="en-US" dirty="0">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7.3 </a:t>
            </a:r>
            <a:r>
              <a:rPr lang="zh-CN" altLang="en-US" dirty="0">
                <a:latin typeface="Times New Roman" panose="02020603050405020304" pitchFamily="18" charset="0"/>
                <a:ea typeface="楷体" panose="02010609060101010101" pitchFamily="49" charset="-122"/>
              </a:rPr>
              <a:t>复位</a:t>
            </a:r>
            <a:endParaRPr lang="zh-CN" altLang="en-US" dirty="0">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7.4 </a:t>
            </a:r>
            <a:r>
              <a:rPr lang="zh-CN" altLang="en-US" dirty="0">
                <a:latin typeface="Times New Roman" panose="02020603050405020304" pitchFamily="18" charset="0"/>
                <a:ea typeface="楷体" panose="02010609060101010101" pitchFamily="49" charset="-122"/>
              </a:rPr>
              <a:t>中断</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58AD67F2-D2A5-4246-A58A-EFBB96E3D509}" type="slidenum">
              <a:rPr lang="zh-CN" altLang="en-US" sz="1400">
                <a:solidFill>
                  <a:srgbClr val="FF3300"/>
                </a:solidFill>
                <a:latin typeface="华文楷体" panose="02010600040101010101" pitchFamily="2" charset="-122"/>
                <a:ea typeface="华文楷体" panose="02010600040101010101" pitchFamily="2" charset="-122"/>
              </a:rPr>
            </a:fld>
            <a:endParaRPr lang="zh-CN" altLang="en-US" sz="1400">
              <a:solidFill>
                <a:srgbClr val="FF3300"/>
              </a:solidFill>
              <a:latin typeface="华文楷体" panose="02010600040101010101" pitchFamily="2" charset="-122"/>
              <a:ea typeface="华文楷体" panose="02010600040101010101" pitchFamily="2" charset="-122"/>
            </a:endParaRPr>
          </a:p>
        </p:txBody>
      </p:sp>
      <p:sp>
        <p:nvSpPr>
          <p:cNvPr id="4" name="标题 3"/>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其他</a:t>
            </a:r>
            <a:endParaRPr lang="zh-CN" altLang="en-US" kern="0" dirty="0">
              <a:solidFill>
                <a:srgbClr val="FF0000"/>
              </a:solidFill>
            </a:endParaRPr>
          </a:p>
        </p:txBody>
      </p:sp>
    </p:spTree>
  </p:cSld>
  <p:clrMapOvr>
    <a:masterClrMapping/>
  </p:clrMapOvr>
  <p:transition>
    <p:blinds/>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ChangeArrowheads="1"/>
          </p:cNvSpPr>
          <p:nvPr/>
        </p:nvSpPr>
        <p:spPr bwMode="auto">
          <a:xfrm>
            <a:off x="191344" y="836712"/>
            <a:ext cx="3240088" cy="595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latin typeface="Times New Roman" panose="02020603050405020304" pitchFamily="18" charset="0"/>
                <a:ea typeface="+mn-ea"/>
                <a:cs typeface="Times New Roman" panose="02020603050405020304" pitchFamily="18" charset="0"/>
              </a:rPr>
              <a:t>7.1 </a:t>
            </a:r>
            <a:r>
              <a:rPr lang="zh-CN" altLang="en-US" sz="2800" b="0" dirty="0">
                <a:latin typeface="Times New Roman" panose="02020603050405020304" pitchFamily="18" charset="0"/>
                <a:ea typeface="+mn-ea"/>
                <a:cs typeface="Times New Roman" panose="02020603050405020304" pitchFamily="18" charset="0"/>
              </a:rPr>
              <a:t>电源</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839683" name="Rectangle 3"/>
          <p:cNvSpPr>
            <a:spLocks noChangeArrowheads="1"/>
          </p:cNvSpPr>
          <p:nvPr/>
        </p:nvSpPr>
        <p:spPr bwMode="auto">
          <a:xfrm>
            <a:off x="263352" y="1622314"/>
            <a:ext cx="11809312" cy="4732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40000"/>
              </a:spcBef>
              <a:buClr>
                <a:srgbClr val="FFD317"/>
              </a:buClr>
              <a:buFont typeface="Wingdings" panose="05000000000000000000" pitchFamily="2" charset="2"/>
              <a:buChar char="Ø"/>
            </a:pPr>
            <a:r>
              <a:rPr lang="zh-CN" altLang="en-US" sz="2000" b="0" dirty="0">
                <a:latin typeface="楷体" panose="02010609060101010101" pitchFamily="49" charset="-122"/>
                <a:ea typeface="楷体" panose="02010609060101010101" pitchFamily="49" charset="-122"/>
              </a:rPr>
              <a:t>大多数嵌入式系统本身都有电源，且电源的供电方式具有一种特定的电压范围。</a:t>
            </a:r>
            <a:endParaRPr lang="zh-CN" altLang="en-US" sz="2000" b="0" dirty="0">
              <a:latin typeface="楷体" panose="02010609060101010101" pitchFamily="49" charset="-122"/>
              <a:ea typeface="楷体" panose="02010609060101010101" pitchFamily="49" charset="-122"/>
            </a:endParaRPr>
          </a:p>
          <a:p>
            <a:pPr eaLnBrk="1" hangingPunct="1">
              <a:lnSpc>
                <a:spcPct val="130000"/>
              </a:lnSpc>
              <a:spcBef>
                <a:spcPct val="40000"/>
              </a:spcBef>
              <a:buClr>
                <a:srgbClr val="FFD317"/>
              </a:buClr>
              <a:buFont typeface="Wingdings" panose="05000000000000000000" pitchFamily="2" charset="2"/>
              <a:buChar char="Ø"/>
            </a:pPr>
            <a:r>
              <a:rPr lang="zh-CN" altLang="en-US" sz="2000" b="0" dirty="0">
                <a:latin typeface="楷体" panose="02010609060101010101" pitchFamily="49" charset="-122"/>
                <a:ea typeface="楷体" panose="02010609060101010101" pitchFamily="49" charset="-122"/>
              </a:rPr>
              <a:t>某些系统本身不具有供电子系统，它们使用外部电源或者使用充电泵来供电。 </a:t>
            </a:r>
            <a:endParaRPr lang="zh-CN" altLang="en-US" sz="2000" b="0" dirty="0">
              <a:latin typeface="楷体" panose="02010609060101010101" pitchFamily="49" charset="-122"/>
              <a:ea typeface="楷体" panose="02010609060101010101" pitchFamily="49" charset="-122"/>
            </a:endParaRPr>
          </a:p>
          <a:p>
            <a:pPr eaLnBrk="1" hangingPunct="1">
              <a:lnSpc>
                <a:spcPct val="130000"/>
              </a:lnSpc>
              <a:spcBef>
                <a:spcPct val="40000"/>
              </a:spcBef>
              <a:buClr>
                <a:srgbClr val="FFD317"/>
              </a:buClr>
              <a:buFont typeface="Wingdings" panose="05000000000000000000" pitchFamily="2" charset="2"/>
              <a:buChar char="Ø"/>
            </a:pPr>
            <a:r>
              <a:rPr lang="zh-CN" altLang="en-US" sz="2000" b="0" dirty="0">
                <a:latin typeface="楷体" panose="02010609060101010101" pitchFamily="49" charset="-122"/>
                <a:ea typeface="楷体" panose="02010609060101010101" pitchFamily="49" charset="-122"/>
              </a:rPr>
              <a:t>嵌入式系统必须从加电开始连续执行任务，还有可能一直处于加电状态。</a:t>
            </a:r>
            <a:r>
              <a:rPr lang="zh-CN" altLang="en-US" sz="2000" dirty="0">
                <a:solidFill>
                  <a:srgbClr val="FF0000"/>
                </a:solidFill>
                <a:latin typeface="楷体" panose="02010609060101010101" pitchFamily="49" charset="-122"/>
                <a:ea typeface="楷体" panose="02010609060101010101" pitchFamily="49" charset="-122"/>
              </a:rPr>
              <a:t>因此，节电在设备运行过程中是很重要的。</a:t>
            </a:r>
            <a:r>
              <a:rPr lang="zh-CN" altLang="en-US" sz="2000" b="0" dirty="0">
                <a:latin typeface="楷体" panose="02010609060101010101" pitchFamily="49" charset="-122"/>
                <a:ea typeface="楷体" panose="02010609060101010101" pitchFamily="49" charset="-122"/>
              </a:rPr>
              <a:t>嵌入式处理器必须提供</a:t>
            </a:r>
            <a:r>
              <a:rPr lang="en-US" altLang="zh-CN" sz="2000" b="0" dirty="0">
                <a:latin typeface="楷体" panose="02010609060101010101" pitchFamily="49" charset="-122"/>
                <a:ea typeface="楷体" panose="02010609060101010101" pitchFamily="49" charset="-122"/>
              </a:rPr>
              <a:t>Wait</a:t>
            </a:r>
            <a:r>
              <a:rPr lang="zh-CN" altLang="en-US" sz="2000" b="0" dirty="0">
                <a:latin typeface="楷体" panose="02010609060101010101" pitchFamily="49" charset="-122"/>
                <a:ea typeface="楷体" panose="02010609060101010101" pitchFamily="49" charset="-122"/>
              </a:rPr>
              <a:t>和</a:t>
            </a:r>
            <a:r>
              <a:rPr lang="en-US" altLang="zh-CN" sz="2000" b="0" dirty="0">
                <a:latin typeface="楷体" panose="02010609060101010101" pitchFamily="49" charset="-122"/>
                <a:ea typeface="楷体" panose="02010609060101010101" pitchFamily="49" charset="-122"/>
              </a:rPr>
              <a:t>Stop</a:t>
            </a:r>
            <a:r>
              <a:rPr lang="zh-CN" altLang="en-US" sz="2000" b="0" dirty="0">
                <a:latin typeface="楷体" panose="02010609060101010101" pitchFamily="49" charset="-122"/>
                <a:ea typeface="楷体" panose="02010609060101010101" pitchFamily="49" charset="-122"/>
              </a:rPr>
              <a:t>指令，使系统能够在</a:t>
            </a:r>
            <a:r>
              <a:rPr lang="zh-CN" altLang="en-US" sz="2000" dirty="0">
                <a:solidFill>
                  <a:srgbClr val="FF0000"/>
                </a:solidFill>
                <a:latin typeface="楷体" panose="02010609060101010101" pitchFamily="49" charset="-122"/>
                <a:ea typeface="楷体" panose="02010609060101010101" pitchFamily="49" charset="-122"/>
              </a:rPr>
              <a:t>低电压模式</a:t>
            </a:r>
            <a:r>
              <a:rPr lang="zh-CN" altLang="en-US" sz="2000" b="0" dirty="0">
                <a:latin typeface="楷体" panose="02010609060101010101" pitchFamily="49" charset="-122"/>
                <a:ea typeface="楷体" panose="02010609060101010101" pitchFamily="49" charset="-122"/>
              </a:rPr>
              <a:t>下运行。</a:t>
            </a:r>
            <a:endParaRPr lang="en-US" altLang="zh-CN" sz="2000" b="0" dirty="0">
              <a:latin typeface="楷体" panose="02010609060101010101" pitchFamily="49" charset="-122"/>
              <a:ea typeface="楷体" panose="02010609060101010101" pitchFamily="49" charset="-122"/>
            </a:endParaRPr>
          </a:p>
          <a:p>
            <a:pPr eaLnBrk="1" hangingPunct="1">
              <a:lnSpc>
                <a:spcPct val="130000"/>
              </a:lnSpc>
              <a:spcBef>
                <a:spcPct val="50000"/>
              </a:spcBef>
              <a:buClrTx/>
              <a:buFontTx/>
              <a:buNone/>
            </a:pPr>
            <a:r>
              <a:rPr lang="zh-CN" altLang="en-US" sz="2000" b="0" dirty="0">
                <a:latin typeface="楷体" panose="02010609060101010101" pitchFamily="49" charset="-122"/>
                <a:ea typeface="楷体" panose="02010609060101010101" pitchFamily="49" charset="-122"/>
              </a:rPr>
              <a:t>例如</a:t>
            </a:r>
            <a:endParaRPr lang="zh-CN" altLang="en-US" sz="2000" b="0" dirty="0">
              <a:latin typeface="楷体" panose="02010609060101010101" pitchFamily="49" charset="-122"/>
              <a:ea typeface="楷体" panose="02010609060101010101" pitchFamily="49" charset="-122"/>
            </a:endParaRPr>
          </a:p>
          <a:p>
            <a:pPr eaLnBrk="1" hangingPunct="1">
              <a:lnSpc>
                <a:spcPct val="130000"/>
              </a:lnSpc>
              <a:spcBef>
                <a:spcPct val="50000"/>
              </a:spcBef>
              <a:buClrTx/>
              <a:buFontTx/>
              <a:buNone/>
            </a:pPr>
            <a:r>
              <a:rPr lang="zh-CN" altLang="en-US" sz="2000" b="0" dirty="0">
                <a:latin typeface="楷体" panose="02010609060101010101" pitchFamily="49" charset="-122"/>
                <a:ea typeface="楷体" panose="02010609060101010101" pitchFamily="49" charset="-122"/>
              </a:rPr>
              <a:t>网络接口卡和图形加速器都是本身没有供电系统而</a:t>
            </a:r>
            <a:r>
              <a:rPr lang="zh-CN" altLang="en-US" sz="2000" dirty="0">
                <a:solidFill>
                  <a:srgbClr val="FF0000"/>
                </a:solidFill>
                <a:latin typeface="楷体" panose="02010609060101010101" pitchFamily="49" charset="-122"/>
                <a:ea typeface="楷体" panose="02010609060101010101" pitchFamily="49" charset="-122"/>
              </a:rPr>
              <a:t>使用</a:t>
            </a:r>
            <a:r>
              <a:rPr lang="en-US" altLang="zh-CN" sz="2000" dirty="0">
                <a:solidFill>
                  <a:srgbClr val="FF0000"/>
                </a:solidFill>
                <a:latin typeface="楷体" panose="02010609060101010101" pitchFamily="49" charset="-122"/>
                <a:ea typeface="楷体" panose="02010609060101010101" pitchFamily="49" charset="-122"/>
              </a:rPr>
              <a:t>PC</a:t>
            </a:r>
            <a:r>
              <a:rPr lang="zh-CN" altLang="en-US" sz="2000" dirty="0">
                <a:solidFill>
                  <a:srgbClr val="FF0000"/>
                </a:solidFill>
                <a:latin typeface="楷体" panose="02010609060101010101" pitchFamily="49" charset="-122"/>
                <a:ea typeface="楷体" panose="02010609060101010101" pitchFamily="49" charset="-122"/>
              </a:rPr>
              <a:t>电源</a:t>
            </a:r>
            <a:r>
              <a:rPr lang="zh-CN" altLang="en-US" sz="2000" b="0" dirty="0">
                <a:latin typeface="楷体" panose="02010609060101010101" pitchFamily="49" charset="-122"/>
                <a:ea typeface="楷体" panose="02010609060101010101" pitchFamily="49" charset="-122"/>
              </a:rPr>
              <a:t>的嵌入式系统。 </a:t>
            </a:r>
            <a:endParaRPr lang="zh-CN" altLang="en-US" sz="2000" b="0" dirty="0">
              <a:latin typeface="楷体" panose="02010609060101010101" pitchFamily="49" charset="-122"/>
              <a:ea typeface="楷体" panose="02010609060101010101" pitchFamily="49" charset="-122"/>
            </a:endParaRPr>
          </a:p>
          <a:p>
            <a:pPr eaLnBrk="1" hangingPunct="1">
              <a:lnSpc>
                <a:spcPct val="130000"/>
              </a:lnSpc>
              <a:spcBef>
                <a:spcPct val="50000"/>
              </a:spcBef>
              <a:buClrTx/>
              <a:buFontTx/>
              <a:buNone/>
            </a:pPr>
            <a:r>
              <a:rPr lang="zh-CN" altLang="en-US" sz="2000" b="0" dirty="0">
                <a:latin typeface="楷体" panose="02010609060101010101" pitchFamily="49" charset="-122"/>
                <a:ea typeface="楷体" panose="02010609060101010101" pitchFamily="49" charset="-122"/>
              </a:rPr>
              <a:t>充电泵有一个串联的二极管，后面跟随一个充电电容。充电泵从一个非电源线获得电能。</a:t>
            </a:r>
            <a:endParaRPr lang="zh-CN" altLang="en-US" sz="2000" b="0" dirty="0">
              <a:latin typeface="楷体" panose="02010609060101010101" pitchFamily="49" charset="-122"/>
              <a:ea typeface="楷体" panose="02010609060101010101" pitchFamily="49" charset="-122"/>
            </a:endParaRPr>
          </a:p>
        </p:txBody>
      </p:sp>
      <p:sp>
        <p:nvSpPr>
          <p:cNvPr id="174085"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7CB637B-8102-4E39-9CF4-06291D0525AF}"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其他（电源）</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39683">
                                            <p:txEl>
                                              <p:pRg st="0" end="0"/>
                                            </p:txEl>
                                          </p:spTgt>
                                        </p:tgtEl>
                                        <p:attrNameLst>
                                          <p:attrName>style.visibility</p:attrName>
                                        </p:attrNameLst>
                                      </p:cBhvr>
                                      <p:to>
                                        <p:strVal val="visible"/>
                                      </p:to>
                                    </p:set>
                                    <p:animEffect transition="in" filter="box(in)">
                                      <p:cBhvr>
                                        <p:cTn id="7" dur="500"/>
                                        <p:tgtEl>
                                          <p:spTgt spid="839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39683">
                                            <p:txEl>
                                              <p:pRg st="1" end="1"/>
                                            </p:txEl>
                                          </p:spTgt>
                                        </p:tgtEl>
                                        <p:attrNameLst>
                                          <p:attrName>style.visibility</p:attrName>
                                        </p:attrNameLst>
                                      </p:cBhvr>
                                      <p:to>
                                        <p:strVal val="visible"/>
                                      </p:to>
                                    </p:set>
                                    <p:animEffect transition="in" filter="box(in)">
                                      <p:cBhvr>
                                        <p:cTn id="12" dur="500"/>
                                        <p:tgtEl>
                                          <p:spTgt spid="839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39683">
                                            <p:txEl>
                                              <p:pRg st="2" end="2"/>
                                            </p:txEl>
                                          </p:spTgt>
                                        </p:tgtEl>
                                        <p:attrNameLst>
                                          <p:attrName>style.visibility</p:attrName>
                                        </p:attrNameLst>
                                      </p:cBhvr>
                                      <p:to>
                                        <p:strVal val="visible"/>
                                      </p:to>
                                    </p:set>
                                    <p:animEffect transition="in" filter="box(in)">
                                      <p:cBhvr>
                                        <p:cTn id="17" dur="500"/>
                                        <p:tgtEl>
                                          <p:spTgt spid="839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39683">
                                            <p:txEl>
                                              <p:pRg st="3" end="3"/>
                                            </p:txEl>
                                          </p:spTgt>
                                        </p:tgtEl>
                                        <p:attrNameLst>
                                          <p:attrName>style.visibility</p:attrName>
                                        </p:attrNameLst>
                                      </p:cBhvr>
                                      <p:to>
                                        <p:strVal val="visible"/>
                                      </p:to>
                                    </p:set>
                                    <p:animEffect transition="in" filter="box(in)">
                                      <p:cBhvr>
                                        <p:cTn id="22" dur="500"/>
                                        <p:tgtEl>
                                          <p:spTgt spid="8396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839683">
                                            <p:txEl>
                                              <p:pRg st="4" end="4"/>
                                            </p:txEl>
                                          </p:spTgt>
                                        </p:tgtEl>
                                        <p:attrNameLst>
                                          <p:attrName>style.visibility</p:attrName>
                                        </p:attrNameLst>
                                      </p:cBhvr>
                                      <p:to>
                                        <p:strVal val="visible"/>
                                      </p:to>
                                    </p:set>
                                    <p:animEffect transition="in" filter="box(in)">
                                      <p:cBhvr>
                                        <p:cTn id="27" dur="500"/>
                                        <p:tgtEl>
                                          <p:spTgt spid="8396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839683">
                                            <p:txEl>
                                              <p:pRg st="5" end="5"/>
                                            </p:txEl>
                                          </p:spTgt>
                                        </p:tgtEl>
                                        <p:attrNameLst>
                                          <p:attrName>style.visibility</p:attrName>
                                        </p:attrNameLst>
                                      </p:cBhvr>
                                      <p:to>
                                        <p:strVal val="visible"/>
                                      </p:to>
                                    </p:set>
                                    <p:animEffect transition="in" filter="box(in)">
                                      <p:cBhvr>
                                        <p:cTn id="32" dur="500"/>
                                        <p:tgtEl>
                                          <p:spTgt spid="839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ChangeArrowheads="1"/>
          </p:cNvSpPr>
          <p:nvPr/>
        </p:nvSpPr>
        <p:spPr bwMode="auto">
          <a:xfrm>
            <a:off x="263352" y="900790"/>
            <a:ext cx="7848600" cy="59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t>7.2 </a:t>
            </a:r>
            <a:r>
              <a:rPr lang="zh-CN" altLang="en-US" sz="2800" b="0" dirty="0"/>
              <a:t>时钟</a:t>
            </a:r>
            <a:endParaRPr lang="zh-CN" altLang="en-US" sz="2800" b="0" dirty="0"/>
          </a:p>
        </p:txBody>
      </p:sp>
      <p:sp>
        <p:nvSpPr>
          <p:cNvPr id="840707" name="Rectangle 3"/>
          <p:cNvSpPr>
            <a:spLocks noChangeArrowheads="1"/>
          </p:cNvSpPr>
          <p:nvPr/>
        </p:nvSpPr>
        <p:spPr bwMode="auto">
          <a:xfrm>
            <a:off x="335360" y="1772816"/>
            <a:ext cx="11305540"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40000"/>
              </a:spcBef>
              <a:buClr>
                <a:srgbClr val="FFD317"/>
              </a:buClr>
              <a:buFont typeface="Wingdings" panose="05000000000000000000" pitchFamily="2" charset="2"/>
              <a:buChar char="Ø"/>
            </a:pPr>
            <a:r>
              <a:rPr lang="zh-CN" altLang="en-US" b="0" dirty="0"/>
              <a:t>在嵌入式系统中，处理器需要有一个时钟振荡（</a:t>
            </a:r>
            <a:r>
              <a:rPr lang="en-US" altLang="zh-CN" b="0" dirty="0"/>
              <a:t>clock oscillator</a:t>
            </a:r>
            <a:r>
              <a:rPr lang="zh-CN" altLang="en-US" b="0" dirty="0"/>
              <a:t>）电路。</a:t>
            </a:r>
            <a:endParaRPr lang="zh-CN" altLang="en-US" b="0" dirty="0"/>
          </a:p>
          <a:p>
            <a:pPr algn="just" eaLnBrk="1" hangingPunct="1">
              <a:lnSpc>
                <a:spcPct val="150000"/>
              </a:lnSpc>
              <a:spcBef>
                <a:spcPct val="40000"/>
              </a:spcBef>
              <a:buClr>
                <a:srgbClr val="FFD317"/>
              </a:buClr>
              <a:buFont typeface="Wingdings" panose="05000000000000000000" pitchFamily="2" charset="2"/>
              <a:buChar char="Ø"/>
            </a:pPr>
            <a:r>
              <a:rPr lang="zh-CN" altLang="en-US" b="0" dirty="0"/>
              <a:t>时钟控制着</a:t>
            </a:r>
            <a:r>
              <a:rPr lang="en-US" altLang="zh-CN" b="0" dirty="0"/>
              <a:t>CPU</a:t>
            </a:r>
            <a:r>
              <a:rPr lang="zh-CN" altLang="en-US" b="0" dirty="0"/>
              <a:t>、系统定时器和</a:t>
            </a:r>
            <a:r>
              <a:rPr lang="en-US" altLang="zh-CN" b="0" dirty="0"/>
              <a:t>CPU</a:t>
            </a:r>
            <a:r>
              <a:rPr lang="zh-CN" altLang="en-US" b="0" dirty="0"/>
              <a:t>机器周期的各种时钟控制需求。</a:t>
            </a:r>
            <a:endParaRPr lang="zh-CN" altLang="en-US" b="0" dirty="0"/>
          </a:p>
          <a:p>
            <a:pPr algn="just" eaLnBrk="1" hangingPunct="1">
              <a:lnSpc>
                <a:spcPct val="150000"/>
              </a:lnSpc>
              <a:spcBef>
                <a:spcPct val="40000"/>
              </a:spcBef>
              <a:buClr>
                <a:srgbClr val="FFD317"/>
              </a:buClr>
              <a:buFont typeface="Wingdings" panose="05000000000000000000" pitchFamily="2" charset="2"/>
              <a:buChar char="Ø"/>
            </a:pPr>
            <a:r>
              <a:rPr lang="zh-CN" altLang="en-US" dirty="0">
                <a:solidFill>
                  <a:srgbClr val="FF0000"/>
                </a:solidFill>
              </a:rPr>
              <a:t>机器周期</a:t>
            </a:r>
            <a:r>
              <a:rPr lang="zh-CN" altLang="en-US" b="0" dirty="0"/>
              <a:t>用于两个方面：一方面，从存储器中取回代码和数据，然后在处理器上对它们进行译码并运行；另一方面，将结果传回到存储器中。</a:t>
            </a:r>
            <a:endParaRPr lang="zh-CN" altLang="en-US" b="0" dirty="0"/>
          </a:p>
          <a:p>
            <a:pPr algn="just" eaLnBrk="1" hangingPunct="1">
              <a:lnSpc>
                <a:spcPct val="150000"/>
              </a:lnSpc>
              <a:spcBef>
                <a:spcPct val="40000"/>
              </a:spcBef>
              <a:buClr>
                <a:srgbClr val="FFD317"/>
              </a:buClr>
              <a:buFont typeface="Wingdings" panose="05000000000000000000" pitchFamily="2" charset="2"/>
              <a:buChar char="Ø"/>
            </a:pPr>
            <a:r>
              <a:rPr lang="zh-CN" altLang="en-US" dirty="0">
                <a:solidFill>
                  <a:srgbClr val="FF0000"/>
                </a:solidFill>
              </a:rPr>
              <a:t>时钟控制着执行一条指令的时间。 </a:t>
            </a:r>
            <a:endParaRPr lang="zh-CN" altLang="en-US" dirty="0">
              <a:solidFill>
                <a:srgbClr val="FF0000"/>
              </a:solidFill>
            </a:endParaRPr>
          </a:p>
        </p:txBody>
      </p:sp>
      <p:sp>
        <p:nvSpPr>
          <p:cNvPr id="176132"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640ADD6-A447-475C-81E4-D9425DFC6DB9}"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其他（时钟）</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40707">
                                            <p:txEl>
                                              <p:pRg st="0" end="0"/>
                                            </p:txEl>
                                          </p:spTgt>
                                        </p:tgtEl>
                                        <p:attrNameLst>
                                          <p:attrName>style.visibility</p:attrName>
                                        </p:attrNameLst>
                                      </p:cBhvr>
                                      <p:to>
                                        <p:strVal val="visible"/>
                                      </p:to>
                                    </p:set>
                                    <p:animEffect transition="in" filter="box(in)">
                                      <p:cBhvr>
                                        <p:cTn id="7" dur="500"/>
                                        <p:tgtEl>
                                          <p:spTgt spid="840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40707">
                                            <p:txEl>
                                              <p:pRg st="1" end="1"/>
                                            </p:txEl>
                                          </p:spTgt>
                                        </p:tgtEl>
                                        <p:attrNameLst>
                                          <p:attrName>style.visibility</p:attrName>
                                        </p:attrNameLst>
                                      </p:cBhvr>
                                      <p:to>
                                        <p:strVal val="visible"/>
                                      </p:to>
                                    </p:set>
                                    <p:animEffect transition="in" filter="box(in)">
                                      <p:cBhvr>
                                        <p:cTn id="12" dur="500"/>
                                        <p:tgtEl>
                                          <p:spTgt spid="840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40707">
                                            <p:txEl>
                                              <p:pRg st="2" end="2"/>
                                            </p:txEl>
                                          </p:spTgt>
                                        </p:tgtEl>
                                        <p:attrNameLst>
                                          <p:attrName>style.visibility</p:attrName>
                                        </p:attrNameLst>
                                      </p:cBhvr>
                                      <p:to>
                                        <p:strVal val="visible"/>
                                      </p:to>
                                    </p:set>
                                    <p:animEffect transition="in" filter="box(in)">
                                      <p:cBhvr>
                                        <p:cTn id="17" dur="500"/>
                                        <p:tgtEl>
                                          <p:spTgt spid="840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840707">
                                            <p:txEl>
                                              <p:pRg st="3" end="3"/>
                                            </p:txEl>
                                          </p:spTgt>
                                        </p:tgtEl>
                                        <p:attrNameLst>
                                          <p:attrName>style.visibility</p:attrName>
                                        </p:attrNameLst>
                                      </p:cBhvr>
                                      <p:to>
                                        <p:strVal val="visible"/>
                                      </p:to>
                                    </p:set>
                                    <p:animEffect transition="in" filter="box(in)">
                                      <p:cBhvr>
                                        <p:cTn id="22" dur="500"/>
                                        <p:tgtEl>
                                          <p:spTgt spid="840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1" name="Rectangle 3"/>
          <p:cNvSpPr>
            <a:spLocks noChangeArrowheads="1"/>
          </p:cNvSpPr>
          <p:nvPr/>
        </p:nvSpPr>
        <p:spPr bwMode="auto">
          <a:xfrm>
            <a:off x="263352" y="1052512"/>
            <a:ext cx="11305256"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40000"/>
              </a:spcBef>
              <a:buClr>
                <a:srgbClr val="FFD317"/>
              </a:buClr>
              <a:buFont typeface="Wingdings" panose="05000000000000000000" pitchFamily="2" charset="2"/>
              <a:buChar char="Ø"/>
            </a:pPr>
            <a:r>
              <a:rPr lang="zh-CN" altLang="en-US" b="0" dirty="0"/>
              <a:t>嵌入式系统通常为了节省电路，把时钟电路集成在嵌入式处理器上，外面只需要接晶体即可。</a:t>
            </a:r>
            <a:endParaRPr lang="zh-CN" altLang="en-US" b="0" dirty="0"/>
          </a:p>
          <a:p>
            <a:pPr algn="just" eaLnBrk="1" hangingPunct="1">
              <a:lnSpc>
                <a:spcPct val="150000"/>
              </a:lnSpc>
              <a:spcBef>
                <a:spcPct val="40000"/>
              </a:spcBef>
              <a:buClr>
                <a:srgbClr val="FFD317"/>
              </a:buClr>
              <a:buFont typeface="Wingdings" panose="05000000000000000000" pitchFamily="2" charset="2"/>
              <a:buChar char="Ø"/>
            </a:pPr>
            <a:r>
              <a:rPr lang="zh-CN" altLang="en-US" b="0" dirty="0"/>
              <a:t>嵌入式系统的时钟电路一般有以下几种形式：</a:t>
            </a:r>
            <a:r>
              <a:rPr lang="en-US" altLang="zh-CN" b="0" dirty="0"/>
              <a:t>RC</a:t>
            </a:r>
            <a:r>
              <a:rPr lang="zh-CN" altLang="en-US" b="0" dirty="0"/>
              <a:t>电路、石英晶体、石英振荡器、锁相倍频时钟和多时钟源。 </a:t>
            </a:r>
            <a:endParaRPr lang="zh-CN" altLang="en-US" b="0" dirty="0"/>
          </a:p>
          <a:p>
            <a:pPr algn="just" eaLnBrk="1" hangingPunct="1">
              <a:lnSpc>
                <a:spcPct val="150000"/>
              </a:lnSpc>
              <a:spcBef>
                <a:spcPct val="40000"/>
              </a:spcBef>
              <a:buClr>
                <a:srgbClr val="FFD317"/>
              </a:buClr>
              <a:buFont typeface="Wingdings" panose="05000000000000000000" pitchFamily="2" charset="2"/>
              <a:buChar char="Ø"/>
            </a:pPr>
            <a:r>
              <a:rPr lang="zh-CN" altLang="en-US" b="0" dirty="0"/>
              <a:t>高性能的嵌入式处理器功能强大，芯片上集成了众多的智能电路，很多的智能电路都需要</a:t>
            </a:r>
            <a:r>
              <a:rPr lang="zh-CN" altLang="en-US" dirty="0">
                <a:solidFill>
                  <a:srgbClr val="FF0000"/>
                </a:solidFill>
              </a:rPr>
              <a:t>不同频率的时钟源。</a:t>
            </a:r>
            <a:r>
              <a:rPr lang="zh-CN" altLang="en-US" b="0" dirty="0"/>
              <a:t>这样的处理器设计了许多时钟源，分别为</a:t>
            </a:r>
            <a:r>
              <a:rPr lang="en-US" altLang="zh-CN" b="0" dirty="0"/>
              <a:t>CPU</a:t>
            </a:r>
            <a:r>
              <a:rPr lang="zh-CN" altLang="en-US" b="0" dirty="0"/>
              <a:t>内核、实时时钟电路、不同的</a:t>
            </a:r>
            <a:r>
              <a:rPr lang="en-US" altLang="zh-CN" b="0" dirty="0"/>
              <a:t>I/O</a:t>
            </a:r>
            <a:r>
              <a:rPr lang="zh-CN" altLang="en-US" b="0" dirty="0"/>
              <a:t>电路提供时钟信号。</a:t>
            </a:r>
            <a:endParaRPr lang="zh-CN" altLang="en-US" b="0" dirty="0"/>
          </a:p>
        </p:txBody>
      </p:sp>
      <p:sp>
        <p:nvSpPr>
          <p:cNvPr id="17715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ED1CD22-81C9-4741-807B-17A5A4CEE17F}"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其他（时钟）</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41731">
                                            <p:txEl>
                                              <p:pRg st="0" end="0"/>
                                            </p:txEl>
                                          </p:spTgt>
                                        </p:tgtEl>
                                        <p:attrNameLst>
                                          <p:attrName>style.visibility</p:attrName>
                                        </p:attrNameLst>
                                      </p:cBhvr>
                                      <p:to>
                                        <p:strVal val="visible"/>
                                      </p:to>
                                    </p:set>
                                    <p:animEffect transition="in" filter="box(in)">
                                      <p:cBhvr>
                                        <p:cTn id="7" dur="500"/>
                                        <p:tgtEl>
                                          <p:spTgt spid="841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41731">
                                            <p:txEl>
                                              <p:pRg st="1" end="1"/>
                                            </p:txEl>
                                          </p:spTgt>
                                        </p:tgtEl>
                                        <p:attrNameLst>
                                          <p:attrName>style.visibility</p:attrName>
                                        </p:attrNameLst>
                                      </p:cBhvr>
                                      <p:to>
                                        <p:strVal val="visible"/>
                                      </p:to>
                                    </p:set>
                                    <p:animEffect transition="in" filter="box(in)">
                                      <p:cBhvr>
                                        <p:cTn id="12" dur="500"/>
                                        <p:tgtEl>
                                          <p:spTgt spid="841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41731">
                                            <p:txEl>
                                              <p:pRg st="2" end="2"/>
                                            </p:txEl>
                                          </p:spTgt>
                                        </p:tgtEl>
                                        <p:attrNameLst>
                                          <p:attrName>style.visibility</p:attrName>
                                        </p:attrNameLst>
                                      </p:cBhvr>
                                      <p:to>
                                        <p:strVal val="visible"/>
                                      </p:to>
                                    </p:set>
                                    <p:animEffect transition="in" filter="box(in)">
                                      <p:cBhvr>
                                        <p:cTn id="17" dur="500"/>
                                        <p:tgtEl>
                                          <p:spTgt spid="8417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ChangeArrowheads="1"/>
          </p:cNvSpPr>
          <p:nvPr/>
        </p:nvSpPr>
        <p:spPr bwMode="auto">
          <a:xfrm>
            <a:off x="119336" y="851817"/>
            <a:ext cx="7848600" cy="568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t>7.3 </a:t>
            </a:r>
            <a:r>
              <a:rPr lang="zh-CN" altLang="en-US" sz="2800" b="0" dirty="0"/>
              <a:t>复位</a:t>
            </a:r>
            <a:endParaRPr lang="zh-CN" altLang="en-US" sz="2800" b="0" dirty="0"/>
          </a:p>
        </p:txBody>
      </p:sp>
      <p:sp>
        <p:nvSpPr>
          <p:cNvPr id="845827" name="Rectangle 3"/>
          <p:cNvSpPr>
            <a:spLocks noChangeArrowheads="1"/>
          </p:cNvSpPr>
          <p:nvPr/>
        </p:nvSpPr>
        <p:spPr bwMode="auto">
          <a:xfrm>
            <a:off x="911424" y="1431925"/>
            <a:ext cx="10153128" cy="3437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40000"/>
              </a:spcBef>
              <a:buClr>
                <a:srgbClr val="FFD317"/>
              </a:buClr>
              <a:buFont typeface="Wingdings" panose="05000000000000000000" pitchFamily="2" charset="2"/>
              <a:buChar char="Ø"/>
            </a:pPr>
            <a:r>
              <a:rPr lang="zh-CN" altLang="en-US" dirty="0">
                <a:solidFill>
                  <a:srgbClr val="FF0000"/>
                </a:solidFill>
              </a:rPr>
              <a:t>嵌入式处理器的复位电路就是使处理器从起始地址开始执行指令。</a:t>
            </a:r>
            <a:endParaRPr lang="zh-CN" altLang="en-US" dirty="0">
              <a:solidFill>
                <a:srgbClr val="FF0000"/>
              </a:solidFill>
            </a:endParaRPr>
          </a:p>
          <a:p>
            <a:pPr algn="just" eaLnBrk="1" hangingPunct="1">
              <a:lnSpc>
                <a:spcPct val="150000"/>
              </a:lnSpc>
              <a:spcBef>
                <a:spcPct val="40000"/>
              </a:spcBef>
              <a:buClr>
                <a:srgbClr val="FFD317"/>
              </a:buClr>
              <a:buFont typeface="Wingdings" panose="05000000000000000000" pitchFamily="2" charset="2"/>
              <a:buChar char="Ø"/>
            </a:pPr>
            <a:r>
              <a:rPr lang="zh-CN" altLang="en-US" b="0" dirty="0"/>
              <a:t>这个起始地址是处理器程序计数器（</a:t>
            </a:r>
            <a:r>
              <a:rPr lang="en-US" altLang="zh-CN" b="0" dirty="0"/>
              <a:t>x86</a:t>
            </a:r>
            <a:r>
              <a:rPr lang="zh-CN" altLang="en-US" b="0" dirty="0"/>
              <a:t>系列处理器中是指令指针和代码段寄存器）加电时的默认设置。</a:t>
            </a:r>
            <a:endParaRPr lang="zh-CN" altLang="en-US" b="0" dirty="0"/>
          </a:p>
          <a:p>
            <a:pPr algn="just" eaLnBrk="1" hangingPunct="1">
              <a:lnSpc>
                <a:spcPct val="150000"/>
              </a:lnSpc>
              <a:spcBef>
                <a:spcPct val="40000"/>
              </a:spcBef>
              <a:buClr>
                <a:srgbClr val="FFD317"/>
              </a:buClr>
              <a:buFont typeface="Wingdings" panose="05000000000000000000" pitchFamily="2" charset="2"/>
              <a:buChar char="Ø"/>
            </a:pPr>
            <a:r>
              <a:rPr lang="zh-CN" altLang="en-US" b="0" dirty="0"/>
              <a:t>处理器复位之后，从存储器的这个地址开始取程序指令。 </a:t>
            </a:r>
            <a:endParaRPr lang="zh-CN" altLang="en-US" b="0" dirty="0"/>
          </a:p>
        </p:txBody>
      </p:sp>
      <p:sp>
        <p:nvSpPr>
          <p:cNvPr id="179204"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302A48A-1B69-4EA3-B28F-0B4DCDEDFAB3}"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其他（复位）</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45827">
                                            <p:txEl>
                                              <p:pRg st="0" end="0"/>
                                            </p:txEl>
                                          </p:spTgt>
                                        </p:tgtEl>
                                        <p:attrNameLst>
                                          <p:attrName>style.visibility</p:attrName>
                                        </p:attrNameLst>
                                      </p:cBhvr>
                                      <p:to>
                                        <p:strVal val="visible"/>
                                      </p:to>
                                    </p:set>
                                    <p:animEffect transition="in" filter="box(in)">
                                      <p:cBhvr>
                                        <p:cTn id="7" dur="500"/>
                                        <p:tgtEl>
                                          <p:spTgt spid="845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45827">
                                            <p:txEl>
                                              <p:pRg st="1" end="1"/>
                                            </p:txEl>
                                          </p:spTgt>
                                        </p:tgtEl>
                                        <p:attrNameLst>
                                          <p:attrName>style.visibility</p:attrName>
                                        </p:attrNameLst>
                                      </p:cBhvr>
                                      <p:to>
                                        <p:strVal val="visible"/>
                                      </p:to>
                                    </p:set>
                                    <p:animEffect transition="in" filter="box(in)">
                                      <p:cBhvr>
                                        <p:cTn id="12" dur="500"/>
                                        <p:tgtEl>
                                          <p:spTgt spid="845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45827">
                                            <p:txEl>
                                              <p:pRg st="2" end="2"/>
                                            </p:txEl>
                                          </p:spTgt>
                                        </p:tgtEl>
                                        <p:attrNameLst>
                                          <p:attrName>style.visibility</p:attrName>
                                        </p:attrNameLst>
                                      </p:cBhvr>
                                      <p:to>
                                        <p:strVal val="visible"/>
                                      </p:to>
                                    </p:set>
                                    <p:animEffect transition="in" filter="box(in)">
                                      <p:cBhvr>
                                        <p:cTn id="17" dur="500"/>
                                        <p:tgtEl>
                                          <p:spTgt spid="8458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1" name="Rectangle 3"/>
          <p:cNvSpPr>
            <a:spLocks noChangeArrowheads="1"/>
          </p:cNvSpPr>
          <p:nvPr/>
        </p:nvSpPr>
        <p:spPr bwMode="auto">
          <a:xfrm>
            <a:off x="335360" y="1557339"/>
            <a:ext cx="11161240" cy="3527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70000"/>
              </a:spcBef>
              <a:buClr>
                <a:srgbClr val="FFD317"/>
              </a:buClr>
              <a:buFont typeface="Wingdings" panose="05000000000000000000" pitchFamily="2" charset="2"/>
              <a:buChar char="Ø"/>
            </a:pPr>
            <a:r>
              <a:rPr lang="zh-CN" altLang="en-US" b="0" dirty="0"/>
              <a:t>复位电路激活固定的周期数后处于无效状态。处理器电路保持复位管脚处于有效状态，然后使之处于无效状态，使程序从默认的起始地址开始执行。</a:t>
            </a:r>
            <a:r>
              <a:rPr lang="zh-CN" altLang="en-US" sz="3200" b="0" dirty="0"/>
              <a:t> </a:t>
            </a:r>
            <a:endParaRPr lang="zh-CN" altLang="en-US" b="0" dirty="0"/>
          </a:p>
          <a:p>
            <a:pPr eaLnBrk="1" hangingPunct="1">
              <a:lnSpc>
                <a:spcPct val="150000"/>
              </a:lnSpc>
              <a:spcBef>
                <a:spcPct val="70000"/>
              </a:spcBef>
              <a:buClr>
                <a:srgbClr val="FFD317"/>
              </a:buClr>
              <a:buFont typeface="Wingdings" panose="05000000000000000000" pitchFamily="2" charset="2"/>
              <a:buChar char="Ø"/>
            </a:pPr>
            <a:r>
              <a:rPr lang="zh-CN" altLang="en-US" b="0" dirty="0"/>
              <a:t>通常使用的复位电路有以下几种形式：阻容复位电路、专用复位电路、手动复位电路、看门狗定时器的时钟输出复位以及软件复位。</a:t>
            </a:r>
            <a:endParaRPr lang="zh-CN" altLang="en-US" b="0" dirty="0"/>
          </a:p>
        </p:txBody>
      </p:sp>
      <p:sp>
        <p:nvSpPr>
          <p:cNvPr id="180228"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6D4E065-866A-4D13-881F-EF4D48467C2A}"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其他（复位）</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animEffect transition="in" filter="box(in)">
                                      <p:cBhvr>
                                        <p:cTn id="7" dur="500"/>
                                        <p:tgtEl>
                                          <p:spTgt spid="846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46851">
                                            <p:txEl>
                                              <p:pRg st="1" end="1"/>
                                            </p:txEl>
                                          </p:spTgt>
                                        </p:tgtEl>
                                        <p:attrNameLst>
                                          <p:attrName>style.visibility</p:attrName>
                                        </p:attrNameLst>
                                      </p:cBhvr>
                                      <p:to>
                                        <p:strVal val="visible"/>
                                      </p:to>
                                    </p:set>
                                    <p:animEffect transition="in" filter="box(in)">
                                      <p:cBhvr>
                                        <p:cTn id="12" dur="500"/>
                                        <p:tgtEl>
                                          <p:spTgt spid="8468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ChangeArrowheads="1"/>
          </p:cNvSpPr>
          <p:nvPr/>
        </p:nvSpPr>
        <p:spPr bwMode="auto">
          <a:xfrm>
            <a:off x="551384" y="1719264"/>
            <a:ext cx="6192837"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990600" indent="-53340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371600" indent="-4572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752600" indent="-381000">
              <a:spcBef>
                <a:spcPct val="20000"/>
              </a:spcBef>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har char="»"/>
              <a:defRPr sz="20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55000"/>
              </a:spcBef>
              <a:buClr>
                <a:srgbClr val="FFD317"/>
              </a:buClr>
              <a:buFont typeface="Wingdings" panose="05000000000000000000" pitchFamily="2" charset="2"/>
              <a:buAutoNum type="arabicPeriod"/>
            </a:pPr>
            <a:r>
              <a:rPr lang="zh-CN" altLang="en-US" b="0" dirty="0"/>
              <a:t>中断机制概述 </a:t>
            </a:r>
            <a:endParaRPr lang="zh-CN" altLang="en-US" b="0" dirty="0"/>
          </a:p>
          <a:p>
            <a:pPr eaLnBrk="1" hangingPunct="1">
              <a:lnSpc>
                <a:spcPct val="145000"/>
              </a:lnSpc>
              <a:spcBef>
                <a:spcPct val="55000"/>
              </a:spcBef>
              <a:buClr>
                <a:srgbClr val="FFD317"/>
              </a:buClr>
              <a:buFont typeface="Wingdings" panose="05000000000000000000" pitchFamily="2" charset="2"/>
              <a:buAutoNum type="arabicPeriod"/>
            </a:pPr>
            <a:r>
              <a:rPr lang="zh-CN" altLang="en-US" b="0" dirty="0"/>
              <a:t>中断源 </a:t>
            </a:r>
            <a:endParaRPr lang="zh-CN" altLang="en-US" b="0" dirty="0"/>
          </a:p>
          <a:p>
            <a:pPr eaLnBrk="1" hangingPunct="1">
              <a:lnSpc>
                <a:spcPct val="145000"/>
              </a:lnSpc>
              <a:spcBef>
                <a:spcPct val="55000"/>
              </a:spcBef>
              <a:buClr>
                <a:srgbClr val="FFD317"/>
              </a:buClr>
              <a:buFont typeface="Wingdings" panose="05000000000000000000" pitchFamily="2" charset="2"/>
              <a:buAutoNum type="arabicPeriod"/>
            </a:pPr>
            <a:r>
              <a:rPr lang="zh-CN" altLang="en-US" b="0" dirty="0"/>
              <a:t>中断系统的功能 </a:t>
            </a:r>
            <a:endParaRPr lang="zh-CN" altLang="en-US" b="0" dirty="0"/>
          </a:p>
        </p:txBody>
      </p:sp>
      <p:sp>
        <p:nvSpPr>
          <p:cNvPr id="182275" name="Rectangle 3"/>
          <p:cNvSpPr>
            <a:spLocks noChangeArrowheads="1"/>
          </p:cNvSpPr>
          <p:nvPr/>
        </p:nvSpPr>
        <p:spPr bwMode="auto">
          <a:xfrm>
            <a:off x="191344" y="825096"/>
            <a:ext cx="7848600" cy="59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t>7.4 </a:t>
            </a:r>
            <a:r>
              <a:rPr lang="zh-CN" altLang="en-US" sz="2800" b="0" dirty="0"/>
              <a:t>中断</a:t>
            </a:r>
            <a:endParaRPr lang="zh-CN" altLang="en-US" sz="2800" b="0" dirty="0"/>
          </a:p>
        </p:txBody>
      </p:sp>
      <p:sp>
        <p:nvSpPr>
          <p:cNvPr id="182276"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52B2AE7-3E6D-4A24-B4D3-644BC9AD40E5}"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其他（中断）</a:t>
            </a:r>
            <a:endParaRPr lang="zh-CN" altLang="en-US" kern="0" dirty="0">
              <a:solidFill>
                <a:srgbClr val="FF0000"/>
              </a:solidFill>
            </a:endParaRPr>
          </a:p>
        </p:txBody>
      </p:sp>
    </p:spTree>
  </p:cSld>
  <p:clrMapOvr>
    <a:masterClrMapping/>
  </p:clrMapOvr>
  <p:transition>
    <p:blinds/>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47328" y="692696"/>
            <a:ext cx="7543800" cy="627352"/>
          </a:xfrm>
        </p:spPr>
        <p:txBody>
          <a:bodyPr/>
          <a:lstStyle/>
          <a:p>
            <a:pPr eaLnBrk="1" hangingPunct="1"/>
            <a:r>
              <a:rPr lang="en-US" altLang="zh-CN" sz="2800" b="0" dirty="0">
                <a:solidFill>
                  <a:schemeClr val="tx1"/>
                </a:solidFill>
                <a:latin typeface="Times New Roman" panose="02020603050405020304" pitchFamily="18" charset="0"/>
                <a:ea typeface="楷体" panose="02010609060101010101" pitchFamily="49" charset="-122"/>
              </a:rPr>
              <a:t>1</a:t>
            </a:r>
            <a:r>
              <a:rPr lang="zh-CN" altLang="en-US" sz="2800" b="0" dirty="0">
                <a:solidFill>
                  <a:schemeClr val="tx1"/>
                </a:solidFill>
                <a:latin typeface="Times New Roman" panose="02020603050405020304" pitchFamily="18" charset="0"/>
                <a:ea typeface="楷体" panose="02010609060101010101" pitchFamily="49" charset="-122"/>
              </a:rPr>
              <a:t>．中断机制概述</a:t>
            </a:r>
            <a:endParaRPr lang="zh-CN" altLang="en-US" sz="2800" b="0" dirty="0">
              <a:solidFill>
                <a:schemeClr val="tx1"/>
              </a:solidFill>
              <a:latin typeface="Times New Roman" panose="02020603050405020304" pitchFamily="18" charset="0"/>
              <a:ea typeface="楷体" panose="02010609060101010101" pitchFamily="49" charset="-122"/>
            </a:endParaRPr>
          </a:p>
        </p:txBody>
      </p:sp>
      <p:sp>
        <p:nvSpPr>
          <p:cNvPr id="851972" name="Rectangle 4"/>
          <p:cNvSpPr>
            <a:spLocks noGrp="1" noChangeArrowheads="1"/>
          </p:cNvSpPr>
          <p:nvPr>
            <p:ph idx="1"/>
          </p:nvPr>
        </p:nvSpPr>
        <p:spPr>
          <a:xfrm>
            <a:off x="479376" y="1484315"/>
            <a:ext cx="11449272" cy="1944685"/>
          </a:xfrm>
        </p:spPr>
        <p:txBody>
          <a:bodyPr/>
          <a:lstStyle/>
          <a:p>
            <a:pPr eaLnBrk="1" hangingPunct="1">
              <a:spcBef>
                <a:spcPct val="35000"/>
              </a:spcBef>
            </a:pPr>
            <a:r>
              <a:rPr lang="zh-CN" altLang="en-US" sz="2000" b="0" dirty="0">
                <a:latin typeface="Times New Roman" panose="02020603050405020304" pitchFamily="18" charset="0"/>
                <a:ea typeface="楷体" panose="02010609060101010101" pitchFamily="49" charset="-122"/>
              </a:rPr>
              <a:t>问题的提出：</a:t>
            </a:r>
            <a:endParaRPr lang="zh-CN" altLang="en-US" sz="2000" b="0" dirty="0">
              <a:latin typeface="Times New Roman" panose="02020603050405020304" pitchFamily="18" charset="0"/>
              <a:ea typeface="楷体" panose="02010609060101010101" pitchFamily="49" charset="-122"/>
            </a:endParaRPr>
          </a:p>
          <a:p>
            <a:pPr lvl="1" eaLnBrk="1" hangingPunct="1">
              <a:lnSpc>
                <a:spcPct val="120000"/>
              </a:lnSpc>
              <a:spcBef>
                <a:spcPct val="35000"/>
              </a:spcBef>
            </a:pPr>
            <a:r>
              <a:rPr lang="zh-CN" altLang="en-US" b="0" dirty="0">
                <a:latin typeface="Times New Roman" panose="02020603050405020304" pitchFamily="18" charset="0"/>
                <a:ea typeface="楷体" panose="02010609060101010101" pitchFamily="49" charset="-122"/>
              </a:rPr>
              <a:t>在计算机设备中，当处理器与外设交换信息时，若用查询的方式，则</a:t>
            </a:r>
            <a:r>
              <a:rPr lang="zh-CN" altLang="en-US" dirty="0">
                <a:solidFill>
                  <a:srgbClr val="FF0000"/>
                </a:solidFill>
                <a:latin typeface="Times New Roman" panose="02020603050405020304" pitchFamily="18" charset="0"/>
                <a:ea typeface="楷体" panose="02010609060101010101" pitchFamily="49" charset="-122"/>
              </a:rPr>
              <a:t>处理器就要浪费很多时间去等待外设</a:t>
            </a:r>
            <a:r>
              <a:rPr lang="zh-CN" altLang="en-US" b="0" dirty="0">
                <a:latin typeface="Times New Roman" panose="02020603050405020304" pitchFamily="18" charset="0"/>
                <a:ea typeface="楷体" panose="02010609060101010101" pitchFamily="49" charset="-122"/>
              </a:rPr>
              <a:t>。这样就存在一个高速的</a:t>
            </a:r>
            <a:r>
              <a:rPr lang="en-US" altLang="zh-CN" b="0" dirty="0">
                <a:latin typeface="Times New Roman" panose="02020603050405020304" pitchFamily="18" charset="0"/>
                <a:ea typeface="楷体" panose="02010609060101010101" pitchFamily="49" charset="-122"/>
              </a:rPr>
              <a:t>CPU</a:t>
            </a:r>
            <a:r>
              <a:rPr lang="zh-CN" altLang="en-US" b="0" dirty="0">
                <a:latin typeface="Times New Roman" panose="02020603050405020304" pitchFamily="18" charset="0"/>
                <a:ea typeface="楷体" panose="02010609060101010101" pitchFamily="49" charset="-122"/>
              </a:rPr>
              <a:t>与低速的外设之间的矛盾。 </a:t>
            </a:r>
            <a:endParaRPr lang="zh-CN" altLang="en-US" b="0" dirty="0">
              <a:latin typeface="Times New Roman" panose="02020603050405020304" pitchFamily="18" charset="0"/>
              <a:ea typeface="楷体" panose="02010609060101010101" pitchFamily="49" charset="-122"/>
            </a:endParaRPr>
          </a:p>
          <a:p>
            <a:pPr eaLnBrk="1" hangingPunct="1">
              <a:spcBef>
                <a:spcPct val="35000"/>
              </a:spcBef>
            </a:pPr>
            <a:r>
              <a:rPr lang="zh-CN" altLang="en-US" sz="2000" b="0" dirty="0">
                <a:latin typeface="Times New Roman" panose="02020603050405020304" pitchFamily="18" charset="0"/>
                <a:ea typeface="楷体" panose="02010609060101010101" pitchFamily="49" charset="-122"/>
              </a:rPr>
              <a:t>一方面要提高外设的工作速度；另一方面发展了中断机制。</a:t>
            </a:r>
            <a:r>
              <a:rPr lang="zh-CN" altLang="en-US" b="0" dirty="0">
                <a:latin typeface="Times New Roman" panose="02020603050405020304" pitchFamily="18" charset="0"/>
                <a:ea typeface="楷体" panose="02010609060101010101" pitchFamily="49" charset="-122"/>
              </a:rPr>
              <a:t> </a:t>
            </a:r>
            <a:endParaRPr lang="zh-CN" altLang="en-US" b="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87A616E2-4B1F-4597-A313-4C9646E8E346}"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4" name="Rectangle 4"/>
          <p:cNvSpPr txBox="1">
            <a:spLocks noChangeArrowheads="1"/>
          </p:cNvSpPr>
          <p:nvPr/>
        </p:nvSpPr>
        <p:spPr bwMode="auto">
          <a:xfrm>
            <a:off x="479376" y="3501008"/>
            <a:ext cx="7704137" cy="2509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eaLnBrk="1" hangingPunct="1">
              <a:spcBef>
                <a:spcPct val="35000"/>
              </a:spcBef>
              <a:spcAft>
                <a:spcPct val="45000"/>
              </a:spcAft>
            </a:pPr>
            <a:r>
              <a:rPr lang="zh-CN" altLang="en-US" sz="2000" kern="0" dirty="0">
                <a:latin typeface="Times New Roman" panose="02020603050405020304" pitchFamily="18" charset="0"/>
                <a:ea typeface="楷体" panose="02010609060101010101" pitchFamily="49" charset="-122"/>
              </a:rPr>
              <a:t>使用中断的优点：</a:t>
            </a:r>
            <a:endParaRPr lang="zh-CN" altLang="en-US" sz="2000" kern="0" dirty="0">
              <a:latin typeface="Times New Roman" panose="02020603050405020304" pitchFamily="18" charset="0"/>
              <a:ea typeface="楷体" panose="02010609060101010101" pitchFamily="49" charset="-122"/>
            </a:endParaRPr>
          </a:p>
          <a:p>
            <a:pPr lvl="2" eaLnBrk="1" hangingPunct="1">
              <a:lnSpc>
                <a:spcPct val="145000"/>
              </a:lnSpc>
              <a:spcBef>
                <a:spcPct val="55000"/>
              </a:spcBef>
            </a:pPr>
            <a:r>
              <a:rPr lang="zh-CN" altLang="en-US" sz="2000" kern="0" dirty="0">
                <a:latin typeface="Times New Roman" panose="02020603050405020304" pitchFamily="18" charset="0"/>
                <a:ea typeface="楷体" panose="02010609060101010101" pitchFamily="49" charset="-122"/>
              </a:rPr>
              <a:t> 同步操作 </a:t>
            </a:r>
            <a:endParaRPr lang="zh-CN" altLang="en-US" sz="2000" kern="0" dirty="0">
              <a:latin typeface="Times New Roman" panose="02020603050405020304" pitchFamily="18" charset="0"/>
              <a:ea typeface="楷体" panose="02010609060101010101" pitchFamily="49" charset="-122"/>
            </a:endParaRPr>
          </a:p>
          <a:p>
            <a:pPr lvl="2" eaLnBrk="1" hangingPunct="1">
              <a:lnSpc>
                <a:spcPct val="145000"/>
              </a:lnSpc>
              <a:spcBef>
                <a:spcPct val="55000"/>
              </a:spcBef>
            </a:pPr>
            <a:r>
              <a:rPr lang="zh-CN" altLang="en-US" sz="2000" kern="0" dirty="0">
                <a:latin typeface="Times New Roman" panose="02020603050405020304" pitchFamily="18" charset="0"/>
                <a:ea typeface="楷体" panose="02010609060101010101" pitchFamily="49" charset="-122"/>
              </a:rPr>
              <a:t> 实现实时处理</a:t>
            </a:r>
            <a:endParaRPr lang="zh-CN" altLang="en-US" sz="2000" kern="0" dirty="0">
              <a:latin typeface="Times New Roman" panose="02020603050405020304" pitchFamily="18" charset="0"/>
              <a:ea typeface="楷体" panose="02010609060101010101" pitchFamily="49" charset="-122"/>
            </a:endParaRPr>
          </a:p>
          <a:p>
            <a:pPr lvl="2" eaLnBrk="1" hangingPunct="1">
              <a:lnSpc>
                <a:spcPct val="145000"/>
              </a:lnSpc>
              <a:spcBef>
                <a:spcPct val="55000"/>
              </a:spcBef>
            </a:pPr>
            <a:r>
              <a:rPr lang="zh-CN" altLang="en-US" sz="2000" kern="0" dirty="0">
                <a:latin typeface="Times New Roman" panose="02020603050405020304" pitchFamily="18" charset="0"/>
                <a:ea typeface="楷体" panose="02010609060101010101" pitchFamily="49" charset="-122"/>
              </a:rPr>
              <a:t> 故障处理 </a:t>
            </a:r>
            <a:endParaRPr lang="zh-CN" altLang="en-US" sz="2000" kern="0" dirty="0">
              <a:latin typeface="Times New Roman" panose="02020603050405020304" pitchFamily="18" charset="0"/>
              <a:ea typeface="楷体" panose="02010609060101010101" pitchFamily="49" charset="-122"/>
            </a:endParaRPr>
          </a:p>
        </p:txBody>
      </p:sp>
      <p:sp>
        <p:nvSpPr>
          <p:cNvPr id="5"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其他（中断）</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851972">
                                            <p:txEl>
                                              <p:pRg st="0" end="0"/>
                                            </p:txEl>
                                          </p:spTgt>
                                        </p:tgtEl>
                                        <p:attrNameLst>
                                          <p:attrName>style.visibility</p:attrName>
                                        </p:attrNameLst>
                                      </p:cBhvr>
                                      <p:to>
                                        <p:strVal val="visible"/>
                                      </p:to>
                                    </p:set>
                                    <p:animEffect transition="in" filter="randombar(horizontal)">
                                      <p:cBhvr>
                                        <p:cTn id="7" dur="500"/>
                                        <p:tgtEl>
                                          <p:spTgt spid="851972">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51972">
                                            <p:txEl>
                                              <p:pRg st="1" end="1"/>
                                            </p:txEl>
                                          </p:spTgt>
                                        </p:tgtEl>
                                        <p:attrNameLst>
                                          <p:attrName>style.visibility</p:attrName>
                                        </p:attrNameLst>
                                      </p:cBhvr>
                                      <p:to>
                                        <p:strVal val="visible"/>
                                      </p:to>
                                    </p:set>
                                    <p:animEffect transition="in" filter="randombar(horizontal)">
                                      <p:cBhvr>
                                        <p:cTn id="10" dur="500"/>
                                        <p:tgtEl>
                                          <p:spTgt spid="85197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51972">
                                            <p:txEl>
                                              <p:pRg st="2" end="2"/>
                                            </p:txEl>
                                          </p:spTgt>
                                        </p:tgtEl>
                                        <p:attrNameLst>
                                          <p:attrName>style.visibility</p:attrName>
                                        </p:attrNameLst>
                                      </p:cBhvr>
                                      <p:to>
                                        <p:strVal val="visible"/>
                                      </p:to>
                                    </p:set>
                                    <p:animEffect transition="in" filter="randombar(horizontal)">
                                      <p:cBhvr>
                                        <p:cTn id="15" dur="500"/>
                                        <p:tgtEl>
                                          <p:spTgt spid="851972">
                                            <p:txEl>
                                              <p:pRg st="2" end="2"/>
                                            </p:txEl>
                                          </p:spTgt>
                                        </p:tgtEl>
                                      </p:cBhvr>
                                    </p:animEffect>
                                  </p:childTnLst>
                                </p:cTn>
                              </p:par>
                            </p:childTnLst>
                          </p:cTn>
                        </p:par>
                        <p:par>
                          <p:cTn id="16" fill="hold">
                            <p:stCondLst>
                              <p:cond delay="500"/>
                            </p:stCondLst>
                            <p:childTnLst>
                              <p:par>
                                <p:cTn id="17" presetID="14" presetClass="entr" presetSubtype="1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9" dur="500"/>
                                        <p:tgtEl>
                                          <p:spTgt spid="4">
                                            <p:txEl>
                                              <p:pRg st="0" end="0"/>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3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2" grpId="0" build="p"/>
      <p:bldP spid="4"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308451" y="708917"/>
            <a:ext cx="7543800" cy="595213"/>
          </a:xfrm>
        </p:spPr>
        <p:txBody>
          <a:bodyPr/>
          <a:lstStyle/>
          <a:p>
            <a:pPr eaLnBrk="1" hangingPunct="1"/>
            <a:r>
              <a:rPr lang="en-US" altLang="zh-CN" sz="2800" b="0" dirty="0">
                <a:solidFill>
                  <a:schemeClr val="tx1"/>
                </a:solidFill>
                <a:latin typeface="Times New Roman" panose="02020603050405020304" pitchFamily="18" charset="0"/>
                <a:ea typeface="楷体" panose="02010609060101010101" pitchFamily="49" charset="-122"/>
              </a:rPr>
              <a:t>2</a:t>
            </a:r>
            <a:r>
              <a:rPr lang="zh-CN" altLang="en-US" sz="2800" b="0" dirty="0">
                <a:solidFill>
                  <a:schemeClr val="tx1"/>
                </a:solidFill>
                <a:latin typeface="Times New Roman" panose="02020603050405020304" pitchFamily="18" charset="0"/>
                <a:ea typeface="楷体" panose="02010609060101010101" pitchFamily="49" charset="-122"/>
              </a:rPr>
              <a:t>．中断源</a:t>
            </a:r>
            <a:endParaRPr lang="zh-CN" altLang="en-US" sz="2800" b="0" dirty="0">
              <a:solidFill>
                <a:schemeClr val="tx1"/>
              </a:solidFill>
              <a:latin typeface="Times New Roman" panose="02020603050405020304" pitchFamily="18" charset="0"/>
              <a:ea typeface="楷体" panose="02010609060101010101" pitchFamily="49" charset="-122"/>
            </a:endParaRPr>
          </a:p>
        </p:txBody>
      </p:sp>
      <p:sp>
        <p:nvSpPr>
          <p:cNvPr id="854021" name="Rectangle 5"/>
          <p:cNvSpPr>
            <a:spLocks noGrp="1" noChangeArrowheads="1"/>
          </p:cNvSpPr>
          <p:nvPr>
            <p:ph idx="1"/>
          </p:nvPr>
        </p:nvSpPr>
        <p:spPr>
          <a:xfrm>
            <a:off x="319415" y="1612109"/>
            <a:ext cx="11593288" cy="3744416"/>
          </a:xfrm>
        </p:spPr>
        <p:txBody>
          <a:bodyPr/>
          <a:lstStyle/>
          <a:p>
            <a:pPr marL="609600" indent="-609600" eaLnBrk="1" hangingPunct="1"/>
            <a:r>
              <a:rPr lang="zh-CN" altLang="en-US" sz="2800" dirty="0">
                <a:solidFill>
                  <a:srgbClr val="0070C0"/>
                </a:solidFill>
                <a:latin typeface="Times New Roman" panose="02020603050405020304" pitchFamily="18" charset="0"/>
                <a:ea typeface="楷体" panose="02010609060101010101" pitchFamily="49" charset="-122"/>
              </a:rPr>
              <a:t>定义</a:t>
            </a:r>
            <a:r>
              <a:rPr lang="zh-CN" altLang="en-US" sz="2800" dirty="0">
                <a:latin typeface="Times New Roman" panose="02020603050405020304" pitchFamily="18" charset="0"/>
                <a:ea typeface="楷体" panose="02010609060101010101" pitchFamily="49" charset="-122"/>
              </a:rPr>
              <a:t>：</a:t>
            </a:r>
            <a:endParaRPr lang="zh-CN" altLang="en-US" sz="2800" dirty="0">
              <a:latin typeface="Times New Roman" panose="02020603050405020304" pitchFamily="18" charset="0"/>
              <a:ea typeface="楷体" panose="02010609060101010101" pitchFamily="49" charset="-122"/>
            </a:endParaRPr>
          </a:p>
          <a:p>
            <a:pPr marL="609600" indent="-609600" eaLnBrk="1" hangingPunct="1">
              <a:buNone/>
            </a:pPr>
            <a:r>
              <a:rPr lang="zh-CN" altLang="en-US" sz="2800"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引起中断的原因，或者能够发出中断申请的来源，称为中断源。 </a:t>
            </a:r>
            <a:endParaRPr lang="zh-CN" altLang="en-US" sz="2800" dirty="0">
              <a:latin typeface="Times New Roman" panose="02020603050405020304" pitchFamily="18" charset="0"/>
              <a:ea typeface="楷体" panose="02010609060101010101" pitchFamily="49" charset="-122"/>
            </a:endParaRPr>
          </a:p>
          <a:p>
            <a:pPr marL="609600" indent="-609600" eaLnBrk="1" hangingPunct="1"/>
            <a:r>
              <a:rPr lang="zh-CN" altLang="en-US" sz="2800" dirty="0">
                <a:solidFill>
                  <a:srgbClr val="0070C0"/>
                </a:solidFill>
                <a:latin typeface="Times New Roman" panose="02020603050405020304" pitchFamily="18" charset="0"/>
                <a:ea typeface="楷体" panose="02010609060101010101" pitchFamily="49" charset="-122"/>
              </a:rPr>
              <a:t>分类</a:t>
            </a:r>
            <a:r>
              <a:rPr lang="zh-CN" altLang="en-US" sz="2800" dirty="0">
                <a:latin typeface="Times New Roman" panose="02020603050405020304" pitchFamily="18" charset="0"/>
                <a:ea typeface="楷体" panose="02010609060101010101" pitchFamily="49" charset="-122"/>
              </a:rPr>
              <a:t>：</a:t>
            </a:r>
            <a:endParaRPr lang="zh-CN" altLang="en-US" sz="2800" dirty="0">
              <a:latin typeface="Times New Roman" panose="02020603050405020304" pitchFamily="18" charset="0"/>
              <a:ea typeface="楷体" panose="02010609060101010101" pitchFamily="49" charset="-122"/>
            </a:endParaRPr>
          </a:p>
          <a:p>
            <a:pPr marL="1371600" lvl="2" indent="-457200" eaLnBrk="1" hangingPunct="1">
              <a:lnSpc>
                <a:spcPct val="125000"/>
              </a:lnSpc>
              <a:buClr>
                <a:srgbClr val="CCFF66"/>
              </a:buClr>
              <a:buFont typeface="Wingdings" panose="05000000000000000000" pitchFamily="2" charset="2"/>
              <a:buAutoNum type="circleNumDbPlain"/>
            </a:pPr>
            <a:r>
              <a:rPr lang="zh-CN" altLang="en-US" sz="2400" dirty="0">
                <a:latin typeface="Times New Roman" panose="02020603050405020304" pitchFamily="18" charset="0"/>
                <a:ea typeface="楷体" panose="02010609060101010101" pitchFamily="49" charset="-122"/>
              </a:rPr>
              <a:t>硬件和软件相关的中断源</a:t>
            </a:r>
            <a:endParaRPr lang="zh-CN" altLang="en-US" sz="2400" dirty="0">
              <a:latin typeface="Times New Roman" panose="02020603050405020304" pitchFamily="18" charset="0"/>
              <a:ea typeface="楷体" panose="02010609060101010101" pitchFamily="49" charset="-122"/>
            </a:endParaRPr>
          </a:p>
          <a:p>
            <a:pPr marL="1371600" lvl="2" indent="-457200" eaLnBrk="1" hangingPunct="1">
              <a:lnSpc>
                <a:spcPct val="125000"/>
              </a:lnSpc>
              <a:buClr>
                <a:srgbClr val="CCFF66"/>
              </a:buClr>
              <a:buFont typeface="Wingdings" panose="05000000000000000000" pitchFamily="2" charset="2"/>
              <a:buAutoNum type="circleNumDbPlain"/>
            </a:pPr>
            <a:r>
              <a:rPr lang="zh-CN" altLang="en-US" sz="2400" dirty="0">
                <a:latin typeface="Times New Roman" panose="02020603050405020304" pitchFamily="18" charset="0"/>
                <a:ea typeface="楷体" panose="02010609060101010101" pitchFamily="49" charset="-122"/>
              </a:rPr>
              <a:t>软件错误相关的硬件中断</a:t>
            </a:r>
            <a:endParaRPr lang="zh-CN" altLang="en-US" sz="2400" dirty="0">
              <a:latin typeface="Times New Roman" panose="02020603050405020304" pitchFamily="18" charset="0"/>
              <a:ea typeface="楷体" panose="02010609060101010101" pitchFamily="49" charset="-122"/>
            </a:endParaRPr>
          </a:p>
          <a:p>
            <a:pPr marL="1371600" lvl="2" indent="-457200" eaLnBrk="1" hangingPunct="1">
              <a:lnSpc>
                <a:spcPct val="125000"/>
              </a:lnSpc>
              <a:buClr>
                <a:srgbClr val="CCFF66"/>
              </a:buClr>
              <a:buFont typeface="Wingdings" panose="05000000000000000000" pitchFamily="2" charset="2"/>
              <a:buAutoNum type="circleNumDbPlain"/>
            </a:pPr>
            <a:r>
              <a:rPr lang="zh-CN" altLang="en-US" sz="2400" dirty="0">
                <a:latin typeface="Times New Roman" panose="02020603050405020304" pitchFamily="18" charset="0"/>
                <a:ea typeface="楷体" panose="02010609060101010101" pitchFamily="49" charset="-122"/>
              </a:rPr>
              <a:t>实时</a:t>
            </a:r>
            <a:r>
              <a:rPr lang="zh-CN" altLang="en-US" sz="2400" dirty="0">
                <a:solidFill>
                  <a:srgbClr val="FF0000"/>
                </a:solidFill>
                <a:latin typeface="Times New Roman" panose="02020603050405020304" pitchFamily="18" charset="0"/>
                <a:ea typeface="楷体" panose="02010609060101010101" pitchFamily="49" charset="-122"/>
              </a:rPr>
              <a:t>时钟</a:t>
            </a:r>
            <a:endParaRPr lang="zh-CN" altLang="en-US" sz="2400" dirty="0">
              <a:solidFill>
                <a:srgbClr val="FF0000"/>
              </a:solidFill>
              <a:latin typeface="Times New Roman" panose="02020603050405020304" pitchFamily="18" charset="0"/>
              <a:ea typeface="楷体" panose="02010609060101010101" pitchFamily="49" charset="-122"/>
            </a:endParaRPr>
          </a:p>
          <a:p>
            <a:pPr marL="1371600" lvl="2" indent="-457200" eaLnBrk="1" hangingPunct="1">
              <a:lnSpc>
                <a:spcPct val="125000"/>
              </a:lnSpc>
              <a:buClr>
                <a:srgbClr val="CCFF66"/>
              </a:buClr>
              <a:buFont typeface="Wingdings" panose="05000000000000000000" pitchFamily="2" charset="2"/>
              <a:buAutoNum type="circleNumDbPlain"/>
            </a:pPr>
            <a:r>
              <a:rPr lang="zh-CN" altLang="en-US" sz="2400" dirty="0">
                <a:latin typeface="Times New Roman" panose="02020603050405020304" pitchFamily="18" charset="0"/>
                <a:ea typeface="楷体" panose="02010609060101010101" pitchFamily="49" charset="-122"/>
              </a:rPr>
              <a:t>为调试程序而设置的中断源</a:t>
            </a:r>
            <a:endParaRPr lang="zh-CN" altLang="en-US" sz="20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3644C793-48BB-4797-B5AE-862B0440007E}"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其他（中断）</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4021">
                                            <p:txEl>
                                              <p:pRg st="0" end="0"/>
                                            </p:txEl>
                                          </p:spTgt>
                                        </p:tgtEl>
                                        <p:attrNameLst>
                                          <p:attrName>style.visibility</p:attrName>
                                        </p:attrNameLst>
                                      </p:cBhvr>
                                      <p:to>
                                        <p:strVal val="visible"/>
                                      </p:to>
                                    </p:set>
                                    <p:animEffect transition="in" filter="wipe(down)">
                                      <p:cBhvr>
                                        <p:cTn id="7" dur="500"/>
                                        <p:tgtEl>
                                          <p:spTgt spid="8540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54021">
                                            <p:txEl>
                                              <p:pRg st="1" end="1"/>
                                            </p:txEl>
                                          </p:spTgt>
                                        </p:tgtEl>
                                        <p:attrNameLst>
                                          <p:attrName>style.visibility</p:attrName>
                                        </p:attrNameLst>
                                      </p:cBhvr>
                                      <p:to>
                                        <p:strVal val="visible"/>
                                      </p:to>
                                    </p:set>
                                    <p:animEffect transition="in" filter="wipe(down)">
                                      <p:cBhvr>
                                        <p:cTn id="12" dur="500"/>
                                        <p:tgtEl>
                                          <p:spTgt spid="8540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54021">
                                            <p:txEl>
                                              <p:pRg st="2" end="2"/>
                                            </p:txEl>
                                          </p:spTgt>
                                        </p:tgtEl>
                                        <p:attrNameLst>
                                          <p:attrName>style.visibility</p:attrName>
                                        </p:attrNameLst>
                                      </p:cBhvr>
                                      <p:to>
                                        <p:strVal val="visible"/>
                                      </p:to>
                                    </p:set>
                                    <p:animEffect transition="in" filter="wipe(down)">
                                      <p:cBhvr>
                                        <p:cTn id="17" dur="500"/>
                                        <p:tgtEl>
                                          <p:spTgt spid="854021">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54021">
                                            <p:txEl>
                                              <p:pRg st="3" end="3"/>
                                            </p:txEl>
                                          </p:spTgt>
                                        </p:tgtEl>
                                        <p:attrNameLst>
                                          <p:attrName>style.visibility</p:attrName>
                                        </p:attrNameLst>
                                      </p:cBhvr>
                                      <p:to>
                                        <p:strVal val="visible"/>
                                      </p:to>
                                    </p:set>
                                    <p:animEffect transition="in" filter="wipe(down)">
                                      <p:cBhvr>
                                        <p:cTn id="20" dur="500"/>
                                        <p:tgtEl>
                                          <p:spTgt spid="854021">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54021">
                                            <p:txEl>
                                              <p:pRg st="4" end="4"/>
                                            </p:txEl>
                                          </p:spTgt>
                                        </p:tgtEl>
                                        <p:attrNameLst>
                                          <p:attrName>style.visibility</p:attrName>
                                        </p:attrNameLst>
                                      </p:cBhvr>
                                      <p:to>
                                        <p:strVal val="visible"/>
                                      </p:to>
                                    </p:set>
                                    <p:animEffect transition="in" filter="wipe(down)">
                                      <p:cBhvr>
                                        <p:cTn id="23" dur="500"/>
                                        <p:tgtEl>
                                          <p:spTgt spid="854021">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854021">
                                            <p:txEl>
                                              <p:pRg st="5" end="5"/>
                                            </p:txEl>
                                          </p:spTgt>
                                        </p:tgtEl>
                                        <p:attrNameLst>
                                          <p:attrName>style.visibility</p:attrName>
                                        </p:attrNameLst>
                                      </p:cBhvr>
                                      <p:to>
                                        <p:strVal val="visible"/>
                                      </p:to>
                                    </p:set>
                                    <p:animEffect transition="in" filter="wipe(down)">
                                      <p:cBhvr>
                                        <p:cTn id="26" dur="500"/>
                                        <p:tgtEl>
                                          <p:spTgt spid="854021">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854021">
                                            <p:txEl>
                                              <p:pRg st="6" end="6"/>
                                            </p:txEl>
                                          </p:spTgt>
                                        </p:tgtEl>
                                        <p:attrNameLst>
                                          <p:attrName>style.visibility</p:attrName>
                                        </p:attrNameLst>
                                      </p:cBhvr>
                                      <p:to>
                                        <p:strVal val="visible"/>
                                      </p:to>
                                    </p:set>
                                    <p:animEffect transition="in" filter="wipe(down)">
                                      <p:cBhvr>
                                        <p:cTn id="29" dur="500"/>
                                        <p:tgtEl>
                                          <p:spTgt spid="8540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21"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79376" y="673735"/>
            <a:ext cx="7543800" cy="882650"/>
          </a:xfrm>
        </p:spPr>
        <p:txBody>
          <a:bodyPr/>
          <a:lstStyle/>
          <a:p>
            <a:pPr eaLnBrk="1" hangingPunct="1"/>
            <a:r>
              <a:rPr lang="en-US" altLang="zh-CN" sz="2800" b="0" dirty="0">
                <a:solidFill>
                  <a:schemeClr val="tx1"/>
                </a:solidFill>
                <a:latin typeface="Times New Roman" panose="02020603050405020304" pitchFamily="18" charset="0"/>
                <a:ea typeface="楷体" panose="02010609060101010101" pitchFamily="49" charset="-122"/>
              </a:rPr>
              <a:t>3.</a:t>
            </a:r>
            <a:r>
              <a:rPr lang="zh-CN" altLang="en-US" sz="2800" b="0" dirty="0">
                <a:solidFill>
                  <a:schemeClr val="tx1"/>
                </a:solidFill>
                <a:latin typeface="Times New Roman" panose="02020603050405020304" pitchFamily="18" charset="0"/>
                <a:ea typeface="楷体" panose="02010609060101010101" pitchFamily="49" charset="-122"/>
              </a:rPr>
              <a:t>中断系统的功能 </a:t>
            </a:r>
            <a:endParaRPr lang="zh-CN" altLang="en-US" sz="2800" b="0" dirty="0">
              <a:solidFill>
                <a:schemeClr val="tx1"/>
              </a:solidFill>
              <a:latin typeface="Times New Roman" panose="02020603050405020304" pitchFamily="18" charset="0"/>
              <a:ea typeface="楷体" panose="02010609060101010101" pitchFamily="49" charset="-122"/>
            </a:endParaRPr>
          </a:p>
        </p:txBody>
      </p:sp>
      <p:sp>
        <p:nvSpPr>
          <p:cNvPr id="855044" name="Rectangle 4"/>
          <p:cNvSpPr>
            <a:spLocks noGrp="1" noChangeArrowheads="1"/>
          </p:cNvSpPr>
          <p:nvPr>
            <p:ph idx="1"/>
          </p:nvPr>
        </p:nvSpPr>
        <p:spPr>
          <a:xfrm>
            <a:off x="695325" y="1610337"/>
            <a:ext cx="9200505" cy="3250927"/>
          </a:xfrm>
        </p:spPr>
        <p:txBody>
          <a:bodyPr/>
          <a:lstStyle/>
          <a:p>
            <a:pPr marL="609600" indent="-609600" eaLnBrk="1" hangingPunct="1">
              <a:lnSpc>
                <a:spcPct val="140000"/>
              </a:lnSpc>
              <a:spcAft>
                <a:spcPct val="20000"/>
              </a:spcAft>
            </a:pPr>
            <a:r>
              <a:rPr lang="zh-CN" altLang="en-US" dirty="0">
                <a:latin typeface="Times New Roman" panose="02020603050405020304" pitchFamily="18" charset="0"/>
                <a:ea typeface="楷体" panose="02010609060101010101" pitchFamily="49" charset="-122"/>
              </a:rPr>
              <a:t>为了实现各种中断请求，中断系统应具有以下功能： </a:t>
            </a:r>
            <a:endParaRPr lang="zh-CN" altLang="en-US" dirty="0">
              <a:latin typeface="Times New Roman" panose="02020603050405020304" pitchFamily="18" charset="0"/>
              <a:ea typeface="楷体" panose="02010609060101010101" pitchFamily="49" charset="-122"/>
            </a:endParaRPr>
          </a:p>
          <a:p>
            <a:pPr marL="1371600" lvl="2" indent="-457200" eaLnBrk="1" hangingPunct="1">
              <a:lnSpc>
                <a:spcPct val="135000"/>
              </a:lnSpc>
              <a:spcBef>
                <a:spcPct val="40000"/>
              </a:spcBef>
              <a:buClr>
                <a:srgbClr val="CCFF66"/>
              </a:buClr>
              <a:buFont typeface="Wingdings" panose="05000000000000000000" pitchFamily="2" charset="2"/>
              <a:buAutoNum type="circleNumDbPlain"/>
            </a:pPr>
            <a:r>
              <a:rPr lang="zh-CN" altLang="en-US" sz="2400" dirty="0">
                <a:latin typeface="Times New Roman" panose="02020603050405020304" pitchFamily="18" charset="0"/>
                <a:ea typeface="楷体" panose="02010609060101010101" pitchFamily="49" charset="-122"/>
              </a:rPr>
              <a:t>实现中断及返回 </a:t>
            </a:r>
            <a:endParaRPr lang="zh-CN" altLang="en-US" sz="2400" dirty="0">
              <a:latin typeface="Times New Roman" panose="02020603050405020304" pitchFamily="18" charset="0"/>
              <a:ea typeface="楷体" panose="02010609060101010101" pitchFamily="49" charset="-122"/>
            </a:endParaRPr>
          </a:p>
          <a:p>
            <a:pPr marL="1371600" lvl="2" indent="-457200" eaLnBrk="1" hangingPunct="1">
              <a:lnSpc>
                <a:spcPct val="135000"/>
              </a:lnSpc>
              <a:spcBef>
                <a:spcPct val="40000"/>
              </a:spcBef>
              <a:buClr>
                <a:srgbClr val="CCFF66"/>
              </a:buClr>
              <a:buFont typeface="Wingdings" panose="05000000000000000000" pitchFamily="2" charset="2"/>
              <a:buAutoNum type="circleNumDbPlain"/>
            </a:pPr>
            <a:r>
              <a:rPr lang="zh-CN" altLang="en-US" sz="2400" dirty="0">
                <a:latin typeface="Times New Roman" panose="02020603050405020304" pitchFamily="18" charset="0"/>
                <a:ea typeface="楷体" panose="02010609060101010101" pitchFamily="49" charset="-122"/>
              </a:rPr>
              <a:t>能够实现</a:t>
            </a:r>
            <a:r>
              <a:rPr lang="zh-CN" altLang="en-US" sz="2400" dirty="0">
                <a:solidFill>
                  <a:srgbClr val="FF0000"/>
                </a:solidFill>
                <a:latin typeface="Times New Roman" panose="02020603050405020304" pitchFamily="18" charset="0"/>
                <a:ea typeface="楷体" panose="02010609060101010101" pitchFamily="49" charset="-122"/>
              </a:rPr>
              <a:t>优先级排队 </a:t>
            </a:r>
            <a:endParaRPr lang="zh-CN" altLang="en-US" sz="2400" dirty="0">
              <a:latin typeface="Times New Roman" panose="02020603050405020304" pitchFamily="18" charset="0"/>
              <a:ea typeface="楷体" panose="02010609060101010101" pitchFamily="49" charset="-122"/>
            </a:endParaRPr>
          </a:p>
          <a:p>
            <a:pPr marL="1371600" lvl="2" indent="-457200" eaLnBrk="1" hangingPunct="1">
              <a:lnSpc>
                <a:spcPct val="135000"/>
              </a:lnSpc>
              <a:spcBef>
                <a:spcPct val="40000"/>
              </a:spcBef>
              <a:buClr>
                <a:srgbClr val="CCFF66"/>
              </a:buClr>
              <a:buFont typeface="Wingdings" panose="05000000000000000000" pitchFamily="2" charset="2"/>
              <a:buAutoNum type="circleNumDbPlain"/>
            </a:pPr>
            <a:r>
              <a:rPr lang="zh-CN" altLang="en-US" sz="2400" dirty="0">
                <a:latin typeface="Times New Roman" panose="02020603050405020304" pitchFamily="18" charset="0"/>
                <a:ea typeface="楷体" panose="02010609060101010101" pitchFamily="49" charset="-122"/>
              </a:rPr>
              <a:t>高级中断源能够中断低级的中断处理 </a:t>
            </a:r>
            <a:r>
              <a:rPr lang="zh-CN" altLang="en-US" sz="2400" dirty="0">
                <a:solidFill>
                  <a:srgbClr val="FF0000"/>
                </a:solidFill>
                <a:latin typeface="Times New Roman" panose="02020603050405020304" pitchFamily="18" charset="0"/>
                <a:ea typeface="楷体" panose="02010609060101010101" pitchFamily="49" charset="-122"/>
                <a:cs typeface="+mn-ea"/>
              </a:rPr>
              <a:t>（中断嵌套）</a:t>
            </a:r>
            <a:endParaRPr lang="zh-CN" altLang="en-US" sz="2400" dirty="0">
              <a:solidFill>
                <a:srgbClr val="FF0000"/>
              </a:solidFill>
              <a:latin typeface="Times New Roman" panose="02020603050405020304" pitchFamily="18" charset="0"/>
              <a:ea typeface="楷体" panose="02010609060101010101" pitchFamily="49" charset="-122"/>
              <a:cs typeface="+mn-ea"/>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85FDC1B9-7700-4E29-92B1-D0DFDA5C2C40}"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其他（中断）</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55044">
                                            <p:txEl>
                                              <p:pRg st="0" end="0"/>
                                            </p:txEl>
                                          </p:spTgt>
                                        </p:tgtEl>
                                        <p:attrNameLst>
                                          <p:attrName>style.visibility</p:attrName>
                                        </p:attrNameLst>
                                      </p:cBhvr>
                                      <p:to>
                                        <p:strVal val="visible"/>
                                      </p:to>
                                    </p:set>
                                    <p:animEffect transition="in" filter="slide(fromBottom)">
                                      <p:cBhvr>
                                        <p:cTn id="7" dur="500"/>
                                        <p:tgtEl>
                                          <p:spTgt spid="855044">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855044">
                                            <p:txEl>
                                              <p:pRg st="1" end="1"/>
                                            </p:txEl>
                                          </p:spTgt>
                                        </p:tgtEl>
                                        <p:attrNameLst>
                                          <p:attrName>style.visibility</p:attrName>
                                        </p:attrNameLst>
                                      </p:cBhvr>
                                      <p:to>
                                        <p:strVal val="visible"/>
                                      </p:to>
                                    </p:set>
                                    <p:animEffect transition="in" filter="slide(fromBottom)">
                                      <p:cBhvr>
                                        <p:cTn id="10" dur="500"/>
                                        <p:tgtEl>
                                          <p:spTgt spid="855044">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855044">
                                            <p:txEl>
                                              <p:pRg st="2" end="2"/>
                                            </p:txEl>
                                          </p:spTgt>
                                        </p:tgtEl>
                                        <p:attrNameLst>
                                          <p:attrName>style.visibility</p:attrName>
                                        </p:attrNameLst>
                                      </p:cBhvr>
                                      <p:to>
                                        <p:strVal val="visible"/>
                                      </p:to>
                                    </p:set>
                                    <p:animEffect transition="in" filter="slide(fromBottom)">
                                      <p:cBhvr>
                                        <p:cTn id="13" dur="500"/>
                                        <p:tgtEl>
                                          <p:spTgt spid="855044">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855044">
                                            <p:txEl>
                                              <p:pRg st="3" end="3"/>
                                            </p:txEl>
                                          </p:spTgt>
                                        </p:tgtEl>
                                        <p:attrNameLst>
                                          <p:attrName>style.visibility</p:attrName>
                                        </p:attrNameLst>
                                      </p:cBhvr>
                                      <p:to>
                                        <p:strVal val="visible"/>
                                      </p:to>
                                    </p:set>
                                    <p:animEffect transition="in" filter="slide(fromBottom)">
                                      <p:cBhvr>
                                        <p:cTn id="16" dur="500"/>
                                        <p:tgtEl>
                                          <p:spTgt spid="85504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1344" y="808282"/>
            <a:ext cx="10188303" cy="5241435"/>
          </a:xfrm>
          <a:prstGeom prst="rect">
            <a:avLst/>
          </a:prstGeom>
        </p:spPr>
        <p:txBody>
          <a:bodyPr wrap="square">
            <a:spAutoFit/>
          </a:bodyPr>
          <a:lstStyle/>
          <a:p>
            <a:pPr indent="441325">
              <a:lnSpc>
                <a:spcPct val="130000"/>
              </a:lnSpc>
              <a:defRPr/>
            </a:pPr>
            <a:r>
              <a:rPr lang="en-US" altLang="zh-CN" sz="2200" b="0" dirty="0">
                <a:latin typeface="Times New Roman" panose="02020603050405020304" pitchFamily="18" charset="0"/>
                <a:ea typeface="+mn-ea"/>
                <a:cs typeface="Times New Roman" panose="02020603050405020304" pitchFamily="18" charset="0"/>
              </a:rPr>
              <a:t>IIS</a:t>
            </a:r>
            <a:r>
              <a:rPr lang="zh-CN" altLang="zh-CN" sz="2200" b="0" dirty="0">
                <a:latin typeface="Times New Roman" panose="02020603050405020304" pitchFamily="18" charset="0"/>
                <a:ea typeface="+mn-ea"/>
                <a:cs typeface="Times New Roman" panose="02020603050405020304" pitchFamily="18" charset="0"/>
              </a:rPr>
              <a:t>总线接口：</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200" b="0" dirty="0">
                <a:latin typeface="Times New Roman" panose="02020603050405020304" pitchFamily="18" charset="0"/>
                <a:ea typeface="+mn-ea"/>
                <a:cs typeface="Times New Roman" panose="02020603050405020304" pitchFamily="18" charset="0"/>
              </a:rPr>
              <a:t>基于</a:t>
            </a:r>
            <a:r>
              <a:rPr lang="en-US" altLang="zh-CN" sz="2200" b="0" dirty="0">
                <a:latin typeface="Times New Roman" panose="02020603050405020304" pitchFamily="18" charset="0"/>
                <a:ea typeface="+mn-ea"/>
                <a:cs typeface="Times New Roman" panose="02020603050405020304" pitchFamily="18" charset="0"/>
              </a:rPr>
              <a:t>DMA</a:t>
            </a:r>
            <a:r>
              <a:rPr lang="zh-CN" altLang="zh-CN" sz="2200" b="0" dirty="0">
                <a:latin typeface="Times New Roman" panose="02020603050405020304" pitchFamily="18" charset="0"/>
                <a:ea typeface="+mn-ea"/>
                <a:cs typeface="Times New Roman" panose="02020603050405020304" pitchFamily="18" charset="0"/>
              </a:rPr>
              <a:t>操作的三个</a:t>
            </a:r>
            <a:r>
              <a:rPr lang="en-US" altLang="zh-CN" sz="2200" b="0" dirty="0">
                <a:latin typeface="Times New Roman" panose="02020603050405020304" pitchFamily="18" charset="0"/>
                <a:ea typeface="+mn-ea"/>
                <a:cs typeface="Times New Roman" panose="02020603050405020304" pitchFamily="18" charset="0"/>
              </a:rPr>
              <a:t>I2S</a:t>
            </a:r>
            <a:r>
              <a:rPr lang="zh-CN" altLang="zh-CN" sz="2200" b="0" dirty="0">
                <a:latin typeface="Times New Roman" panose="02020603050405020304" pitchFamily="18" charset="0"/>
                <a:ea typeface="+mn-ea"/>
                <a:cs typeface="Times New Roman" panose="02020603050405020304" pitchFamily="18" charset="0"/>
              </a:rPr>
              <a:t>总线音频编解码器接口。</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200" b="0" dirty="0">
                <a:latin typeface="Times New Roman" panose="02020603050405020304" pitchFamily="18" charset="0"/>
                <a:ea typeface="+mn-ea"/>
                <a:cs typeface="Times New Roman" panose="02020603050405020304" pitchFamily="18" charset="0"/>
              </a:rPr>
              <a:t>串行</a:t>
            </a:r>
            <a:r>
              <a:rPr lang="en-US" altLang="zh-CN" sz="2200" b="0" dirty="0">
                <a:latin typeface="Times New Roman" panose="02020603050405020304" pitchFamily="18" charset="0"/>
                <a:ea typeface="+mn-ea"/>
                <a:cs typeface="Times New Roman" panose="02020603050405020304" pitchFamily="18" charset="0"/>
              </a:rPr>
              <a:t>8</a:t>
            </a:r>
            <a:r>
              <a:rPr lang="zh-CN" altLang="zh-CN" sz="2200" b="0" dirty="0">
                <a:latin typeface="Times New Roman" panose="02020603050405020304" pitchFamily="18" charset="0"/>
                <a:ea typeface="+mn-ea"/>
                <a:cs typeface="Times New Roman" panose="02020603050405020304" pitchFamily="18" charset="0"/>
              </a:rPr>
              <a:t>位、</a:t>
            </a:r>
            <a:r>
              <a:rPr lang="en-US" altLang="zh-CN" sz="2200" b="0" dirty="0">
                <a:latin typeface="Times New Roman" panose="02020603050405020304" pitchFamily="18" charset="0"/>
                <a:ea typeface="+mn-ea"/>
                <a:cs typeface="Times New Roman" panose="02020603050405020304" pitchFamily="18" charset="0"/>
              </a:rPr>
              <a:t>16</a:t>
            </a:r>
            <a:r>
              <a:rPr lang="zh-CN" altLang="zh-CN" sz="2200" b="0" dirty="0">
                <a:latin typeface="Times New Roman" panose="02020603050405020304" pitchFamily="18" charset="0"/>
                <a:ea typeface="+mn-ea"/>
                <a:cs typeface="Times New Roman" panose="02020603050405020304" pitchFamily="18" charset="0"/>
              </a:rPr>
              <a:t>位、</a:t>
            </a:r>
            <a:r>
              <a:rPr lang="en-US" altLang="zh-CN" sz="2200" b="0" dirty="0">
                <a:latin typeface="Times New Roman" panose="02020603050405020304" pitchFamily="18" charset="0"/>
                <a:ea typeface="+mn-ea"/>
                <a:cs typeface="Times New Roman" panose="02020603050405020304" pitchFamily="18" charset="0"/>
              </a:rPr>
              <a:t>24</a:t>
            </a:r>
            <a:r>
              <a:rPr lang="zh-CN" altLang="zh-CN" sz="2200" b="0" dirty="0">
                <a:latin typeface="Times New Roman" panose="02020603050405020304" pitchFamily="18" charset="0"/>
                <a:ea typeface="+mn-ea"/>
                <a:cs typeface="Times New Roman" panose="02020603050405020304" pitchFamily="18" charset="0"/>
              </a:rPr>
              <a:t>位每通道的数据传输。</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200" b="0" dirty="0">
                <a:latin typeface="Times New Roman" panose="02020603050405020304" pitchFamily="18" charset="0"/>
                <a:ea typeface="+mn-ea"/>
                <a:cs typeface="Times New Roman" panose="02020603050405020304" pitchFamily="18" charset="0"/>
              </a:rPr>
              <a:t>支持</a:t>
            </a:r>
            <a:r>
              <a:rPr lang="en-US" altLang="zh-CN" sz="2200" b="0" dirty="0">
                <a:latin typeface="Times New Roman" panose="02020603050405020304" pitchFamily="18" charset="0"/>
                <a:ea typeface="+mn-ea"/>
                <a:cs typeface="Times New Roman" panose="02020603050405020304" pitchFamily="18" charset="0"/>
              </a:rPr>
              <a:t>I2S</a:t>
            </a:r>
            <a:r>
              <a:rPr lang="zh-CN" altLang="zh-CN"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MSB</a:t>
            </a:r>
            <a:r>
              <a:rPr lang="zh-CN" altLang="zh-CN"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LSB</a:t>
            </a:r>
            <a:r>
              <a:rPr lang="zh-CN" altLang="zh-CN" sz="2200" b="0" dirty="0">
                <a:latin typeface="Times New Roman" panose="02020603050405020304" pitchFamily="18" charset="0"/>
                <a:ea typeface="+mn-ea"/>
                <a:cs typeface="Times New Roman" panose="02020603050405020304" pitchFamily="18" charset="0"/>
              </a:rPr>
              <a:t>对齐的数据格式。</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200" b="0" dirty="0">
                <a:latin typeface="Times New Roman" panose="02020603050405020304" pitchFamily="18" charset="0"/>
                <a:ea typeface="+mn-ea"/>
                <a:cs typeface="Times New Roman" panose="02020603050405020304" pitchFamily="18" charset="0"/>
              </a:rPr>
              <a:t>支持</a:t>
            </a:r>
            <a:r>
              <a:rPr lang="en-US" altLang="zh-CN" sz="2200" b="0" dirty="0">
                <a:latin typeface="Times New Roman" panose="02020603050405020304" pitchFamily="18" charset="0"/>
                <a:ea typeface="+mn-ea"/>
                <a:cs typeface="Times New Roman" panose="02020603050405020304" pitchFamily="18" charset="0"/>
              </a:rPr>
              <a:t>PCM5.1</a:t>
            </a:r>
            <a:r>
              <a:rPr lang="zh-CN" altLang="zh-CN" sz="2200" b="0" dirty="0">
                <a:latin typeface="Times New Roman" panose="02020603050405020304" pitchFamily="18" charset="0"/>
                <a:ea typeface="+mn-ea"/>
                <a:cs typeface="Times New Roman" panose="02020603050405020304" pitchFamily="18" charset="0"/>
              </a:rPr>
              <a:t>声道。</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200" b="0" dirty="0">
                <a:latin typeface="Times New Roman" panose="02020603050405020304" pitchFamily="18" charset="0"/>
                <a:ea typeface="+mn-ea"/>
                <a:cs typeface="Times New Roman" panose="02020603050405020304" pitchFamily="18" charset="0"/>
              </a:rPr>
              <a:t>支持不同比特时钟频率和编解码器的时钟频率。</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200" b="0" dirty="0">
                <a:latin typeface="Times New Roman" panose="02020603050405020304" pitchFamily="18" charset="0"/>
                <a:ea typeface="+mn-ea"/>
                <a:cs typeface="Times New Roman" panose="02020603050405020304" pitchFamily="18" charset="0"/>
              </a:rPr>
              <a:t>支持一个</a:t>
            </a:r>
            <a:r>
              <a:rPr lang="en-US" altLang="zh-CN" sz="2200" b="0" dirty="0">
                <a:latin typeface="Times New Roman" panose="02020603050405020304" pitchFamily="18" charset="0"/>
                <a:ea typeface="+mn-ea"/>
                <a:cs typeface="Times New Roman" panose="02020603050405020304" pitchFamily="18" charset="0"/>
              </a:rPr>
              <a:t>5.1</a:t>
            </a:r>
            <a:r>
              <a:rPr lang="zh-CN" altLang="zh-CN" sz="2200" b="0" dirty="0">
                <a:latin typeface="Times New Roman" panose="02020603050405020304" pitchFamily="18" charset="0"/>
                <a:ea typeface="+mn-ea"/>
                <a:cs typeface="Times New Roman" panose="02020603050405020304" pitchFamily="18" charset="0"/>
              </a:rPr>
              <a:t>通道</a:t>
            </a:r>
            <a:r>
              <a:rPr lang="en-US" altLang="zh-CN" sz="2200" b="0" dirty="0">
                <a:latin typeface="Times New Roman" panose="02020603050405020304" pitchFamily="18" charset="0"/>
                <a:ea typeface="+mn-ea"/>
                <a:cs typeface="Times New Roman" panose="02020603050405020304" pitchFamily="18" charset="0"/>
              </a:rPr>
              <a:t>I2S</a:t>
            </a:r>
            <a:r>
              <a:rPr lang="zh-CN" altLang="zh-CN" sz="2200" b="0" dirty="0">
                <a:latin typeface="Times New Roman" panose="02020603050405020304" pitchFamily="18" charset="0"/>
                <a:ea typeface="+mn-ea"/>
                <a:cs typeface="Times New Roman" panose="02020603050405020304" pitchFamily="18" charset="0"/>
              </a:rPr>
              <a:t>的端口和两个</a:t>
            </a:r>
            <a:r>
              <a:rPr lang="en-US" altLang="zh-CN" sz="2200" b="0" dirty="0">
                <a:latin typeface="Times New Roman" panose="02020603050405020304" pitchFamily="18" charset="0"/>
                <a:ea typeface="+mn-ea"/>
                <a:cs typeface="Times New Roman" panose="02020603050405020304" pitchFamily="18" charset="0"/>
              </a:rPr>
              <a:t>2</a:t>
            </a:r>
            <a:r>
              <a:rPr lang="zh-CN" altLang="zh-CN" sz="2200" b="0" dirty="0">
                <a:latin typeface="Times New Roman" panose="02020603050405020304" pitchFamily="18" charset="0"/>
                <a:ea typeface="+mn-ea"/>
                <a:cs typeface="Times New Roman" panose="02020603050405020304" pitchFamily="18" charset="0"/>
              </a:rPr>
              <a:t>通道</a:t>
            </a:r>
            <a:r>
              <a:rPr lang="en-US" altLang="zh-CN" sz="2200" b="0" dirty="0">
                <a:latin typeface="Times New Roman" panose="02020603050405020304" pitchFamily="18" charset="0"/>
                <a:ea typeface="+mn-ea"/>
                <a:cs typeface="Times New Roman" panose="02020603050405020304" pitchFamily="18" charset="0"/>
              </a:rPr>
              <a:t>I2S</a:t>
            </a:r>
            <a:r>
              <a:rPr lang="zh-CN" altLang="zh-CN" sz="2200" b="0" dirty="0">
                <a:latin typeface="Times New Roman" panose="02020603050405020304" pitchFamily="18" charset="0"/>
                <a:ea typeface="+mn-ea"/>
                <a:cs typeface="Times New Roman" panose="02020603050405020304" pitchFamily="18" charset="0"/>
              </a:rPr>
              <a:t>端口。</a:t>
            </a:r>
            <a:endParaRPr lang="en-US" altLang="zh-CN" sz="2200" b="0" dirty="0">
              <a:latin typeface="Times New Roman" panose="02020603050405020304" pitchFamily="18" charset="0"/>
              <a:ea typeface="+mn-ea"/>
              <a:cs typeface="Times New Roman" panose="02020603050405020304" pitchFamily="18" charset="0"/>
            </a:endParaRPr>
          </a:p>
          <a:p>
            <a:pPr indent="441325">
              <a:lnSpc>
                <a:spcPct val="130000"/>
              </a:lnSpc>
              <a:defRPr/>
            </a:pPr>
            <a:r>
              <a:rPr lang="en-US" altLang="zh-CN" sz="2200" b="0" dirty="0">
                <a:latin typeface="Times New Roman" panose="02020603050405020304" pitchFamily="18" charset="0"/>
                <a:ea typeface="+mn-ea"/>
                <a:cs typeface="Times New Roman" panose="02020603050405020304" pitchFamily="18" charset="0"/>
              </a:rPr>
              <a:t>SPDIF</a:t>
            </a:r>
            <a:r>
              <a:rPr lang="zh-CN" altLang="zh-CN" sz="2200" b="0" dirty="0">
                <a:latin typeface="Times New Roman" panose="02020603050405020304" pitchFamily="18" charset="0"/>
                <a:ea typeface="+mn-ea"/>
                <a:cs typeface="Times New Roman" panose="02020603050405020304" pitchFamily="18" charset="0"/>
              </a:rPr>
              <a:t>接口：</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200" b="0" dirty="0">
                <a:latin typeface="Times New Roman" panose="02020603050405020304" pitchFamily="18" charset="0"/>
                <a:ea typeface="+mn-ea"/>
                <a:cs typeface="Times New Roman" panose="02020603050405020304" pitchFamily="18" charset="0"/>
              </a:rPr>
              <a:t>线性</a:t>
            </a:r>
            <a:r>
              <a:rPr lang="en-US" altLang="zh-CN" sz="2200" b="0" dirty="0">
                <a:latin typeface="Times New Roman" panose="02020603050405020304" pitchFamily="18" charset="0"/>
                <a:ea typeface="+mn-ea"/>
                <a:cs typeface="Times New Roman" panose="02020603050405020304" pitchFamily="18" charset="0"/>
              </a:rPr>
              <a:t>PCM</a:t>
            </a:r>
            <a:r>
              <a:rPr lang="zh-CN" altLang="zh-CN" sz="2200" b="0" dirty="0">
                <a:latin typeface="Times New Roman" panose="02020603050405020304" pitchFamily="18" charset="0"/>
                <a:ea typeface="+mn-ea"/>
                <a:cs typeface="Times New Roman" panose="02020603050405020304" pitchFamily="18" charset="0"/>
              </a:rPr>
              <a:t>每个样本支持多达</a:t>
            </a:r>
            <a:r>
              <a:rPr lang="en-US" altLang="zh-CN" sz="2200" b="0" dirty="0">
                <a:latin typeface="Times New Roman" panose="02020603050405020304" pitchFamily="18" charset="0"/>
                <a:ea typeface="+mn-ea"/>
                <a:cs typeface="Times New Roman" panose="02020603050405020304" pitchFamily="18" charset="0"/>
              </a:rPr>
              <a:t>24</a:t>
            </a:r>
            <a:r>
              <a:rPr lang="zh-CN" altLang="zh-CN" sz="2200" b="0" dirty="0">
                <a:latin typeface="Times New Roman" panose="02020603050405020304" pitchFamily="18" charset="0"/>
                <a:ea typeface="+mn-ea"/>
                <a:cs typeface="Times New Roman" panose="02020603050405020304" pitchFamily="18" charset="0"/>
              </a:rPr>
              <a:t>位。</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200" b="0" dirty="0">
                <a:latin typeface="Times New Roman" panose="02020603050405020304" pitchFamily="18" charset="0"/>
                <a:ea typeface="+mn-ea"/>
                <a:cs typeface="Times New Roman" panose="02020603050405020304" pitchFamily="18" charset="0"/>
              </a:rPr>
              <a:t>支持非线性</a:t>
            </a:r>
            <a:r>
              <a:rPr lang="en-US" altLang="zh-CN" sz="2200" b="0" dirty="0">
                <a:latin typeface="Times New Roman" panose="02020603050405020304" pitchFamily="18" charset="0"/>
                <a:ea typeface="+mn-ea"/>
                <a:cs typeface="Times New Roman" panose="02020603050405020304" pitchFamily="18" charset="0"/>
              </a:rPr>
              <a:t>PCM</a:t>
            </a:r>
            <a:r>
              <a:rPr lang="zh-CN" altLang="zh-CN" sz="2200" b="0" dirty="0">
                <a:latin typeface="Times New Roman" panose="02020603050405020304" pitchFamily="18" charset="0"/>
                <a:ea typeface="+mn-ea"/>
                <a:cs typeface="Times New Roman" panose="02020603050405020304" pitchFamily="18" charset="0"/>
              </a:rPr>
              <a:t>格式如</a:t>
            </a:r>
            <a:r>
              <a:rPr lang="en-US" altLang="zh-CN" sz="2200" b="0" dirty="0">
                <a:latin typeface="Times New Roman" panose="02020603050405020304" pitchFamily="18" charset="0"/>
                <a:ea typeface="+mn-ea"/>
                <a:cs typeface="Times New Roman" panose="02020603050405020304" pitchFamily="18" charset="0"/>
              </a:rPr>
              <a:t>AC3</a:t>
            </a:r>
            <a:r>
              <a:rPr lang="zh-CN" altLang="zh-CN"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MPEG1</a:t>
            </a:r>
            <a:r>
              <a:rPr lang="zh-CN" altLang="zh-CN" sz="2200" b="0" dirty="0">
                <a:latin typeface="Times New Roman" panose="02020603050405020304" pitchFamily="18" charset="0"/>
                <a:ea typeface="+mn-ea"/>
                <a:cs typeface="Times New Roman" panose="02020603050405020304" pitchFamily="18" charset="0"/>
              </a:rPr>
              <a:t>、</a:t>
            </a:r>
            <a:r>
              <a:rPr lang="en-US" altLang="zh-CN" sz="2200" b="0" dirty="0">
                <a:latin typeface="Times New Roman" panose="02020603050405020304" pitchFamily="18" charset="0"/>
                <a:ea typeface="+mn-ea"/>
                <a:cs typeface="Times New Roman" panose="02020603050405020304" pitchFamily="18" charset="0"/>
              </a:rPr>
              <a:t>MPEG2</a:t>
            </a:r>
            <a:r>
              <a:rPr lang="zh-CN" altLang="zh-CN" sz="2200" b="0" dirty="0">
                <a:latin typeface="Times New Roman" panose="02020603050405020304" pitchFamily="18" charset="0"/>
                <a:ea typeface="+mn-ea"/>
                <a:cs typeface="Times New Roman" panose="02020603050405020304" pitchFamily="18" charset="0"/>
              </a:rPr>
              <a:t>。</a:t>
            </a:r>
            <a:endParaRPr lang="zh-CN" altLang="zh-CN" sz="22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en-US" altLang="zh-CN" sz="2200" b="0" dirty="0">
                <a:latin typeface="Times New Roman" panose="02020603050405020304" pitchFamily="18" charset="0"/>
                <a:ea typeface="+mn-ea"/>
                <a:cs typeface="Times New Roman" panose="02020603050405020304" pitchFamily="18" charset="0"/>
              </a:rPr>
              <a:t>2x24</a:t>
            </a:r>
            <a:r>
              <a:rPr lang="zh-CN" altLang="zh-CN" sz="2200" b="0" dirty="0">
                <a:latin typeface="Times New Roman" panose="02020603050405020304" pitchFamily="18" charset="0"/>
                <a:ea typeface="+mn-ea"/>
                <a:cs typeface="Times New Roman" panose="02020603050405020304" pitchFamily="18" charset="0"/>
              </a:rPr>
              <a:t>位缓冲器交替地用数据填充。</a:t>
            </a:r>
            <a:endParaRPr lang="en-US" altLang="zh-CN" sz="2200" b="0" dirty="0">
              <a:latin typeface="Times New Roman" panose="02020603050405020304" pitchFamily="18" charset="0"/>
              <a:ea typeface="+mn-ea"/>
              <a:cs typeface="Times New Roman" panose="02020603050405020304" pitchFamily="18" charset="0"/>
            </a:endParaRPr>
          </a:p>
          <a:p>
            <a:pPr marL="718820">
              <a:defRPr/>
            </a:pPr>
            <a:endParaRPr lang="en-US" altLang="zh-CN" sz="2000" b="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r>
              <a:rPr lang="zh-CN" altLang="zh-CN" b="0" dirty="0">
                <a:latin typeface="Times New Roman" panose="02020603050405020304" pitchFamily="18" charset="0"/>
                <a:ea typeface="+mn-ea"/>
                <a:cs typeface="Times New Roman" panose="02020603050405020304" pitchFamily="18" charset="0"/>
              </a:rPr>
              <a:t> S5PV210处理器</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895725" y="1"/>
            <a:ext cx="5170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8180">
              <a:defRPr sz="2400" b="1">
                <a:solidFill>
                  <a:schemeClr val="tx1"/>
                </a:solidFill>
                <a:latin typeface="Tahoma" panose="020B0604030504040204" pitchFamily="34" charset="0"/>
                <a:ea typeface="宋体" panose="02010600030101010101" pitchFamily="2" charset="-122"/>
              </a:defRPr>
            </a:lvl1pPr>
            <a:lvl2pPr marL="254000" indent="-254000" defTabSz="678180">
              <a:defRPr sz="2400" b="1">
                <a:solidFill>
                  <a:schemeClr val="tx1"/>
                </a:solidFill>
                <a:latin typeface="Tahoma" panose="020B0604030504040204" pitchFamily="34" charset="0"/>
                <a:ea typeface="宋体" panose="02010600030101010101" pitchFamily="2" charset="-122"/>
              </a:defRPr>
            </a:lvl2pPr>
            <a:lvl3pPr marL="254000" indent="-254000" defTabSz="678180">
              <a:defRPr sz="2400" b="1">
                <a:solidFill>
                  <a:schemeClr val="tx1"/>
                </a:solidFill>
                <a:latin typeface="Tahoma" panose="020B0604030504040204" pitchFamily="34" charset="0"/>
                <a:ea typeface="宋体" panose="02010600030101010101" pitchFamily="2" charset="-122"/>
              </a:defRPr>
            </a:lvl3pPr>
            <a:lvl4pPr marL="254000" indent="-254000" defTabSz="678180">
              <a:defRPr sz="2400" b="1">
                <a:solidFill>
                  <a:schemeClr val="tx1"/>
                </a:solidFill>
                <a:latin typeface="Tahoma" panose="020B0604030504040204" pitchFamily="34" charset="0"/>
                <a:ea typeface="宋体" panose="02010600030101010101" pitchFamily="2" charset="-122"/>
              </a:defRPr>
            </a:lvl4pPr>
            <a:lvl5pPr marL="254000" indent="-254000" defTabSz="678180">
              <a:defRPr sz="2400" b="1">
                <a:solidFill>
                  <a:schemeClr val="tx1"/>
                </a:solidFill>
                <a:latin typeface="Tahoma" panose="020B0604030504040204" pitchFamily="34" charset="0"/>
                <a:ea typeface="宋体" panose="02010600030101010101" pitchFamily="2" charset="-122"/>
              </a:defRPr>
            </a:lvl5pPr>
            <a:lvl6pPr marL="7112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11684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16256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20828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nSpc>
                <a:spcPct val="90000"/>
              </a:lnSpc>
              <a:spcBef>
                <a:spcPct val="50000"/>
              </a:spcBef>
              <a:buSzPct val="75000"/>
            </a:pPr>
            <a:r>
              <a:rPr kumimoji="1" lang="zh-CN" altLang="en-US" sz="4400" b="0">
                <a:latin typeface="华文楷体" panose="02010600040101010101" pitchFamily="2" charset="-122"/>
                <a:ea typeface="华文楷体" panose="02010600040101010101" pitchFamily="2" charset="-122"/>
              </a:rPr>
              <a:t>嵌入式硬件平台</a:t>
            </a:r>
            <a:endParaRPr kumimoji="1" lang="zh-CN" altLang="en-US" sz="4400" b="0">
              <a:latin typeface="华文楷体" panose="02010600040101010101" pitchFamily="2" charset="-122"/>
              <a:ea typeface="华文楷体" panose="02010600040101010101" pitchFamily="2" charset="-122"/>
            </a:endParaRPr>
          </a:p>
        </p:txBody>
      </p:sp>
      <p:sp>
        <p:nvSpPr>
          <p:cNvPr id="172035" name="Rectangle 3"/>
          <p:cNvSpPr>
            <a:spLocks noChangeArrowheads="1"/>
          </p:cNvSpPr>
          <p:nvPr/>
        </p:nvSpPr>
        <p:spPr bwMode="auto">
          <a:xfrm>
            <a:off x="4151784" y="826368"/>
            <a:ext cx="341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1 </a:t>
            </a:r>
            <a:r>
              <a:rPr lang="zh-CN" altLang="en-US" sz="2800" dirty="0"/>
              <a:t>引言</a:t>
            </a:r>
            <a:r>
              <a:rPr kumimoji="1" lang="zh-CN" altLang="en-US" sz="2800" b="0" dirty="0"/>
              <a:t> </a:t>
            </a:r>
            <a:endParaRPr kumimoji="1" lang="zh-CN" altLang="en-US" sz="2800" b="0" dirty="0"/>
          </a:p>
        </p:txBody>
      </p:sp>
      <p:sp>
        <p:nvSpPr>
          <p:cNvPr id="172036" name="Rectangle 4"/>
          <p:cNvSpPr>
            <a:spLocks noChangeArrowheads="1"/>
          </p:cNvSpPr>
          <p:nvPr/>
        </p:nvSpPr>
        <p:spPr bwMode="auto">
          <a:xfrm>
            <a:off x="4159722" y="1534393"/>
            <a:ext cx="4411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2 </a:t>
            </a:r>
            <a:r>
              <a:rPr lang="zh-CN" altLang="en-US" sz="2800" dirty="0">
                <a:cs typeface="Times New Roman" panose="02020603050405020304" pitchFamily="18" charset="0"/>
              </a:rPr>
              <a:t>嵌入式硬件平台概述</a:t>
            </a:r>
            <a:r>
              <a:rPr lang="zh-CN" altLang="en-US" sz="2800" dirty="0"/>
              <a:t> </a:t>
            </a:r>
            <a:endParaRPr lang="zh-CN" altLang="en-US" sz="2800" dirty="0"/>
          </a:p>
        </p:txBody>
      </p:sp>
      <p:sp>
        <p:nvSpPr>
          <p:cNvPr id="172037" name="Rectangle 5"/>
          <p:cNvSpPr>
            <a:spLocks noChangeArrowheads="1"/>
          </p:cNvSpPr>
          <p:nvPr/>
        </p:nvSpPr>
        <p:spPr bwMode="auto">
          <a:xfrm>
            <a:off x="4151785" y="2212255"/>
            <a:ext cx="312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3 </a:t>
            </a:r>
            <a:r>
              <a:rPr lang="zh-CN" altLang="en-US" sz="2800" dirty="0">
                <a:cs typeface="Times New Roman" panose="02020603050405020304" pitchFamily="18" charset="0"/>
              </a:rPr>
              <a:t>总线 </a:t>
            </a:r>
            <a:endParaRPr lang="zh-CN" altLang="en-US" sz="2800" dirty="0">
              <a:cs typeface="Times New Roman" panose="02020603050405020304" pitchFamily="18" charset="0"/>
            </a:endParaRPr>
          </a:p>
        </p:txBody>
      </p:sp>
      <p:sp>
        <p:nvSpPr>
          <p:cNvPr id="172038" name="Line 6"/>
          <p:cNvSpPr>
            <a:spLocks noChangeShapeType="1"/>
          </p:cNvSpPr>
          <p:nvPr/>
        </p:nvSpPr>
        <p:spPr bwMode="auto">
          <a:xfrm>
            <a:off x="2322985" y="2121767"/>
            <a:ext cx="74533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39" name="Line 7"/>
          <p:cNvSpPr>
            <a:spLocks noChangeShapeType="1"/>
          </p:cNvSpPr>
          <p:nvPr/>
        </p:nvSpPr>
        <p:spPr bwMode="auto">
          <a:xfrm>
            <a:off x="2322984" y="1435967"/>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0" name="Rectangle 8"/>
          <p:cNvSpPr>
            <a:spLocks noChangeArrowheads="1"/>
          </p:cNvSpPr>
          <p:nvPr/>
        </p:nvSpPr>
        <p:spPr bwMode="auto">
          <a:xfrm>
            <a:off x="4151784" y="2898055"/>
            <a:ext cx="3538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4 </a:t>
            </a:r>
            <a:r>
              <a:rPr lang="zh-CN" altLang="en-US" sz="2800" dirty="0">
                <a:cs typeface="Times New Roman" panose="02020603050405020304" pitchFamily="18" charset="0"/>
              </a:rPr>
              <a:t>存储设备 </a:t>
            </a:r>
            <a:endParaRPr lang="zh-CN" altLang="en-US" sz="2800" dirty="0">
              <a:cs typeface="Times New Roman" panose="02020603050405020304" pitchFamily="18" charset="0"/>
            </a:endParaRPr>
          </a:p>
        </p:txBody>
      </p:sp>
      <p:sp>
        <p:nvSpPr>
          <p:cNvPr id="172041" name="Line 9"/>
          <p:cNvSpPr>
            <a:spLocks noChangeShapeType="1"/>
          </p:cNvSpPr>
          <p:nvPr/>
        </p:nvSpPr>
        <p:spPr bwMode="auto">
          <a:xfrm>
            <a:off x="2322984" y="279963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2" name="Rectangle 10"/>
          <p:cNvSpPr>
            <a:spLocks noChangeArrowheads="1"/>
          </p:cNvSpPr>
          <p:nvPr/>
        </p:nvSpPr>
        <p:spPr bwMode="auto">
          <a:xfrm>
            <a:off x="4151784" y="35695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5 I/O</a:t>
            </a:r>
            <a:r>
              <a:rPr lang="zh-CN" altLang="en-US" sz="2800" dirty="0">
                <a:cs typeface="Times New Roman" panose="02020603050405020304" pitchFamily="18" charset="0"/>
              </a:rPr>
              <a:t>设备 </a:t>
            </a:r>
            <a:endParaRPr lang="zh-CN" altLang="en-US" sz="2800" dirty="0">
              <a:cs typeface="Times New Roman" panose="02020603050405020304" pitchFamily="18" charset="0"/>
            </a:endParaRPr>
          </a:p>
        </p:txBody>
      </p:sp>
      <p:sp>
        <p:nvSpPr>
          <p:cNvPr id="172043" name="Line 11"/>
          <p:cNvSpPr>
            <a:spLocks noChangeShapeType="1"/>
          </p:cNvSpPr>
          <p:nvPr/>
        </p:nvSpPr>
        <p:spPr bwMode="auto">
          <a:xfrm>
            <a:off x="2322984" y="34711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4" name="Rectangle 12"/>
          <p:cNvSpPr>
            <a:spLocks noChangeArrowheads="1"/>
          </p:cNvSpPr>
          <p:nvPr/>
        </p:nvSpPr>
        <p:spPr bwMode="auto">
          <a:xfrm>
            <a:off x="4151784" y="42553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6 </a:t>
            </a:r>
            <a:r>
              <a:rPr lang="zh-CN" altLang="en-US" sz="2800" dirty="0">
                <a:cs typeface="Times New Roman" panose="02020603050405020304" pitchFamily="18" charset="0"/>
              </a:rPr>
              <a:t>通信设备 </a:t>
            </a:r>
            <a:endParaRPr lang="zh-CN" altLang="en-US" sz="2800" dirty="0">
              <a:cs typeface="Times New Roman" panose="02020603050405020304" pitchFamily="18" charset="0"/>
            </a:endParaRPr>
          </a:p>
        </p:txBody>
      </p:sp>
      <p:sp>
        <p:nvSpPr>
          <p:cNvPr id="172045" name="Line 13"/>
          <p:cNvSpPr>
            <a:spLocks noChangeShapeType="1"/>
          </p:cNvSpPr>
          <p:nvPr/>
        </p:nvSpPr>
        <p:spPr bwMode="auto">
          <a:xfrm>
            <a:off x="2322984" y="41569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646" name="Rectangle 14"/>
          <p:cNvSpPr>
            <a:spLocks noChangeArrowheads="1"/>
          </p:cNvSpPr>
          <p:nvPr/>
        </p:nvSpPr>
        <p:spPr bwMode="auto">
          <a:xfrm>
            <a:off x="4151784" y="49411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b="0" dirty="0">
                <a:cs typeface="Times New Roman" panose="02020603050405020304" pitchFamily="18" charset="0"/>
              </a:rPr>
              <a:t>7 </a:t>
            </a:r>
            <a:r>
              <a:rPr lang="zh-CN" altLang="en-US" sz="2800" b="0" dirty="0">
                <a:cs typeface="Times New Roman" panose="02020603050405020304" pitchFamily="18" charset="0"/>
              </a:rPr>
              <a:t>其它 </a:t>
            </a:r>
            <a:endParaRPr lang="zh-CN" altLang="en-US" sz="2800" b="0" dirty="0">
              <a:cs typeface="Times New Roman" panose="02020603050405020304" pitchFamily="18" charset="0"/>
            </a:endParaRPr>
          </a:p>
        </p:txBody>
      </p:sp>
      <p:sp>
        <p:nvSpPr>
          <p:cNvPr id="172047" name="Line 15"/>
          <p:cNvSpPr>
            <a:spLocks noChangeShapeType="1"/>
          </p:cNvSpPr>
          <p:nvPr/>
        </p:nvSpPr>
        <p:spPr bwMode="auto">
          <a:xfrm>
            <a:off x="2322984" y="48427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ADE88F89-B84A-47B8-A566-0BCEDFF5B11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Line 15"/>
          <p:cNvSpPr>
            <a:spLocks noChangeShapeType="1"/>
          </p:cNvSpPr>
          <p:nvPr/>
        </p:nvSpPr>
        <p:spPr bwMode="auto">
          <a:xfrm>
            <a:off x="2322984" y="558924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Rectangle 14"/>
          <p:cNvSpPr>
            <a:spLocks noChangeArrowheads="1"/>
          </p:cNvSpPr>
          <p:nvPr/>
        </p:nvSpPr>
        <p:spPr bwMode="auto">
          <a:xfrm>
            <a:off x="4151784" y="5589240"/>
            <a:ext cx="35385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None/>
            </a:pPr>
            <a:r>
              <a:rPr lang="en-US" altLang="zh-CN" sz="2800" b="0" dirty="0">
                <a:cs typeface="Times New Roman" panose="02020603050405020304" pitchFamily="18" charset="0"/>
              </a:rPr>
              <a:t>8  </a:t>
            </a:r>
            <a:r>
              <a:rPr lang="en-US" altLang="zh-CN" sz="2800" dirty="0">
                <a:solidFill>
                  <a:srgbClr val="FF0000"/>
                </a:solidFill>
                <a:latin typeface="Times New Roman" panose="02020603050405020304" pitchFamily="18" charset="0"/>
                <a:ea typeface="楷体" panose="02010609060101010101" pitchFamily="49" charset="-122"/>
              </a:rPr>
              <a:t>JTAG</a:t>
            </a:r>
            <a:r>
              <a:rPr lang="zh-CN" altLang="en-US" sz="2800" dirty="0">
                <a:solidFill>
                  <a:srgbClr val="FF0000"/>
                </a:solidFill>
                <a:latin typeface="Times New Roman" panose="02020603050405020304" pitchFamily="18" charset="0"/>
                <a:ea typeface="楷体" panose="02010609060101010101" pitchFamily="49" charset="-122"/>
              </a:rPr>
              <a:t>接口介绍</a:t>
            </a:r>
            <a:endParaRPr lang="zh-CN" altLang="en-US" sz="2800" dirty="0">
              <a:solidFill>
                <a:srgbClr val="FF0000"/>
              </a:solidFill>
              <a:latin typeface="Times New Roman" panose="02020603050405020304" pitchFamily="18" charset="0"/>
              <a:ea typeface="楷体" panose="02010609060101010101" pitchFamily="49" charset="-122"/>
            </a:endParaRPr>
          </a:p>
          <a:p>
            <a:pPr>
              <a:spcBef>
                <a:spcPct val="50000"/>
              </a:spcBef>
              <a:buClrTx/>
              <a:buSzPct val="75000"/>
              <a:buFont typeface="Wingdings" panose="05000000000000000000" pitchFamily="2" charset="2"/>
              <a:buNone/>
            </a:pPr>
            <a:r>
              <a:rPr lang="zh-CN" altLang="en-US" sz="2800" b="0" dirty="0">
                <a:cs typeface="Times New Roman" panose="02020603050405020304" pitchFamily="18" charset="0"/>
              </a:rPr>
              <a:t> </a:t>
            </a:r>
            <a:endParaRPr lang="zh-CN" altLang="en-US" sz="2800" b="0" dirty="0">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fill="hold" grpId="0" nodeType="afterEffect">
                                  <p:stCondLst>
                                    <p:cond delay="0"/>
                                  </p:stCondLst>
                                  <p:childTnLst>
                                    <p:animClr clrSpc="hsl" dir="ccw">
                                      <p:cBhvr override="childStyle">
                                        <p:cTn id="6" dur="1000" fill="hold"/>
                                        <p:tgtEl>
                                          <p:spTgt spid="837646"/>
                                        </p:tgtEl>
                                        <p:attrNameLst>
                                          <p:attrName>style.color</p:attrName>
                                        </p:attrNameLst>
                                      </p:cBhvr>
                                      <p:to>
                                        <a:srgbClr val="FF178B"/>
                                      </p:to>
                                    </p:animClr>
                                  </p:childTnLst>
                                </p:cTn>
                              </p:par>
                            </p:childTnLst>
                          </p:cTn>
                        </p:par>
                        <p:par>
                          <p:cTn id="7" fill="hold">
                            <p:stCondLst>
                              <p:cond delay="1000"/>
                            </p:stCondLst>
                            <p:childTnLst>
                              <p:par>
                                <p:cTn id="8" presetID="3" presetClass="emph" presetSubtype="10" fill="hold" grpId="0" nodeType="afterEffect">
                                  <p:stCondLst>
                                    <p:cond delay="0"/>
                                  </p:stCondLst>
                                  <p:childTnLst>
                                    <p:animClr clrSpc="hsl" dir="ccw">
                                      <p:cBhvr override="childStyle">
                                        <p:cTn id="9" dur="1000" fill="hold"/>
                                        <p:tgtEl>
                                          <p:spTgt spid="4"/>
                                        </p:tgtEl>
                                        <p:attrNameLst>
                                          <p:attrName>style.color</p:attrName>
                                        </p:attrNameLst>
                                      </p:cBhvr>
                                      <p:to>
                                        <a:srgbClr val="FF178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46" grpId="0"/>
      <p:bldP spid="4"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191344" y="760313"/>
            <a:ext cx="5329238" cy="652463"/>
          </a:xfrm>
        </p:spPr>
        <p:txBody>
          <a:bodyPr/>
          <a:lstStyle/>
          <a:p>
            <a:pPr eaLnBrk="1" hangingPunct="1"/>
            <a:r>
              <a:rPr lang="zh-CN" altLang="en-US" sz="2800" b="0" dirty="0">
                <a:latin typeface="Times New Roman" panose="02020603050405020304" pitchFamily="18" charset="0"/>
                <a:ea typeface="楷体" panose="02010609060101010101" pitchFamily="49" charset="-122"/>
              </a:rPr>
              <a:t>边界扫描测试接口</a:t>
            </a:r>
            <a:r>
              <a:rPr lang="en-US" altLang="zh-CN" sz="2800" b="0" dirty="0">
                <a:latin typeface="Times New Roman" panose="02020603050405020304" pitchFamily="18" charset="0"/>
                <a:ea typeface="楷体" panose="02010609060101010101" pitchFamily="49" charset="-122"/>
              </a:rPr>
              <a:t>JTAG</a:t>
            </a:r>
            <a:r>
              <a:rPr lang="zh-CN" altLang="en-US" sz="2800" b="0" dirty="0">
                <a:latin typeface="Times New Roman" panose="02020603050405020304" pitchFamily="18" charset="0"/>
                <a:ea typeface="楷体" panose="02010609060101010101" pitchFamily="49" charset="-122"/>
              </a:rPr>
              <a:t>简介</a:t>
            </a:r>
            <a:endParaRPr lang="en-US" altLang="zh-CN" sz="2800" b="0" dirty="0">
              <a:latin typeface="Times New Roman" panose="02020603050405020304" pitchFamily="18" charset="0"/>
              <a:ea typeface="楷体" panose="02010609060101010101" pitchFamily="49" charset="-122"/>
            </a:endParaRPr>
          </a:p>
        </p:txBody>
      </p:sp>
      <p:sp>
        <p:nvSpPr>
          <p:cNvPr id="188419" name="Rectangle 3"/>
          <p:cNvSpPr>
            <a:spLocks noGrp="1" noChangeArrowheads="1"/>
          </p:cNvSpPr>
          <p:nvPr>
            <p:ph idx="1"/>
          </p:nvPr>
        </p:nvSpPr>
        <p:spPr>
          <a:xfrm>
            <a:off x="191344" y="1412776"/>
            <a:ext cx="11593288" cy="4510088"/>
          </a:xfrm>
        </p:spPr>
        <p:txBody>
          <a:bodyPr/>
          <a:lstStyle/>
          <a:p>
            <a:pPr eaLnBrk="1" hangingPunct="1">
              <a:lnSpc>
                <a:spcPct val="150000"/>
              </a:lnSpc>
            </a:pPr>
            <a:r>
              <a:rPr lang="en-US" altLang="zh-CN" dirty="0">
                <a:latin typeface="Times New Roman" panose="02020603050405020304" pitchFamily="18" charset="0"/>
                <a:ea typeface="楷体" panose="02010609060101010101" pitchFamily="49" charset="-122"/>
              </a:rPr>
              <a:t>JTAG</a:t>
            </a:r>
            <a:r>
              <a:rPr lang="zh-CN" altLang="en-US" dirty="0">
                <a:latin typeface="Times New Roman" panose="02020603050405020304" pitchFamily="18" charset="0"/>
                <a:ea typeface="楷体" panose="02010609060101010101" pitchFamily="49" charset="-122"/>
              </a:rPr>
              <a:t>是一种片上调试接口，即</a:t>
            </a:r>
            <a:r>
              <a:rPr lang="en-US" altLang="zh-CN" dirty="0">
                <a:latin typeface="Times New Roman" panose="02020603050405020304" pitchFamily="18" charset="0"/>
                <a:ea typeface="楷体" panose="02010609060101010101" pitchFamily="49" charset="-122"/>
              </a:rPr>
              <a:t>OCD</a:t>
            </a:r>
            <a:r>
              <a:rPr lang="zh-CN" altLang="en-US" dirty="0">
                <a:latin typeface="Times New Roman" panose="02020603050405020304" pitchFamily="18" charset="0"/>
                <a:ea typeface="楷体" panose="02010609060101010101" pitchFamily="49" charset="-122"/>
              </a:rPr>
              <a:t>接口。</a:t>
            </a:r>
            <a:endParaRPr lang="zh-CN" altLang="en-US" dirty="0">
              <a:latin typeface="Times New Roman" panose="02020603050405020304" pitchFamily="18" charset="0"/>
              <a:ea typeface="楷体" panose="02010609060101010101" pitchFamily="49" charset="-122"/>
            </a:endParaRPr>
          </a:p>
          <a:p>
            <a:pPr lvl="1" eaLnBrk="1" hangingPunct="1">
              <a:lnSpc>
                <a:spcPct val="150000"/>
              </a:lnSpc>
            </a:pPr>
            <a:r>
              <a:rPr lang="en-US" altLang="zh-CN" sz="1800" dirty="0">
                <a:latin typeface="Times New Roman" panose="02020603050405020304" pitchFamily="18" charset="0"/>
                <a:ea typeface="楷体" panose="02010609060101010101" pitchFamily="49" charset="-122"/>
              </a:rPr>
              <a:t>OCD</a:t>
            </a:r>
            <a:r>
              <a:rPr lang="zh-CN" altLang="en-US" sz="1800" dirty="0">
                <a:latin typeface="Times New Roman" panose="02020603050405020304" pitchFamily="18" charset="0"/>
                <a:ea typeface="楷体" panose="02010609060101010101" pitchFamily="49" charset="-122"/>
              </a:rPr>
              <a:t>英文原文：</a:t>
            </a:r>
            <a:endParaRPr lang="zh-CN" altLang="en-US" sz="1800" dirty="0">
              <a:latin typeface="Times New Roman" panose="02020603050405020304" pitchFamily="18" charset="0"/>
              <a:ea typeface="楷体" panose="02010609060101010101" pitchFamily="49" charset="-122"/>
            </a:endParaRPr>
          </a:p>
          <a:p>
            <a:pPr lvl="2" eaLnBrk="1" hangingPunct="1">
              <a:lnSpc>
                <a:spcPct val="150000"/>
              </a:lnSpc>
            </a:pPr>
            <a:r>
              <a:rPr lang="en-US" altLang="zh-CN" sz="2400" dirty="0">
                <a:latin typeface="Times New Roman" panose="02020603050405020304" pitchFamily="18" charset="0"/>
                <a:ea typeface="楷体" panose="02010609060101010101" pitchFamily="49" charset="-122"/>
              </a:rPr>
              <a:t>On-Chip Debugging Interface</a:t>
            </a:r>
            <a:endParaRPr lang="en-US" altLang="zh-CN" sz="2400" dirty="0">
              <a:latin typeface="Times New Roman" panose="02020603050405020304" pitchFamily="18" charset="0"/>
              <a:ea typeface="楷体" panose="02010609060101010101" pitchFamily="49" charset="-122"/>
            </a:endParaRPr>
          </a:p>
          <a:p>
            <a:pPr eaLnBrk="1" hangingPunct="1">
              <a:lnSpc>
                <a:spcPct val="150000"/>
              </a:lnSpc>
            </a:pPr>
            <a:r>
              <a:rPr lang="en-US" altLang="zh-CN" dirty="0">
                <a:latin typeface="Times New Roman" panose="02020603050405020304" pitchFamily="18" charset="0"/>
                <a:ea typeface="楷体" panose="02010609060101010101" pitchFamily="49" charset="-122"/>
              </a:rPr>
              <a:t>JTAG</a:t>
            </a:r>
            <a:r>
              <a:rPr lang="zh-CN" altLang="en-US" dirty="0">
                <a:latin typeface="Times New Roman" panose="02020603050405020304" pitchFamily="18" charset="0"/>
                <a:ea typeface="楷体" panose="02010609060101010101" pitchFamily="49" charset="-122"/>
              </a:rPr>
              <a:t>的建立使得集成电路固定在</a:t>
            </a:r>
            <a:r>
              <a:rPr lang="en-US" altLang="zh-CN" dirty="0">
                <a:latin typeface="Times New Roman" panose="02020603050405020304" pitchFamily="18" charset="0"/>
                <a:ea typeface="楷体" panose="02010609060101010101" pitchFamily="49" charset="-122"/>
              </a:rPr>
              <a:t>PCB</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Printed Circuit Board</a:t>
            </a:r>
            <a:r>
              <a:rPr lang="zh-CN" altLang="en-US" dirty="0">
                <a:latin typeface="Times New Roman" panose="02020603050405020304" pitchFamily="18" charset="0"/>
                <a:ea typeface="楷体" panose="02010609060101010101" pitchFamily="49" charset="-122"/>
              </a:rPr>
              <a:t>，印刷电路板）上，只通过边界扫描便可以被测试。</a:t>
            </a:r>
            <a:endParaRPr lang="zh-CN" altLang="en-US" dirty="0">
              <a:latin typeface="Times New Roman" panose="02020603050405020304" pitchFamily="18" charset="0"/>
              <a:ea typeface="楷体" panose="02010609060101010101" pitchFamily="49" charset="-122"/>
            </a:endParaRPr>
          </a:p>
          <a:p>
            <a:pPr eaLnBrk="1" hangingPunct="1">
              <a:lnSpc>
                <a:spcPct val="150000"/>
              </a:lnSpc>
            </a:pPr>
            <a:r>
              <a:rPr lang="zh-CN" altLang="en-US" dirty="0">
                <a:latin typeface="Times New Roman" panose="02020603050405020304" pitchFamily="18" charset="0"/>
                <a:ea typeface="楷体" panose="02010609060101010101" pitchFamily="49" charset="-122"/>
              </a:rPr>
              <a:t>含有</a:t>
            </a:r>
            <a:r>
              <a:rPr lang="en-US" altLang="zh-CN" dirty="0">
                <a:latin typeface="Times New Roman" panose="02020603050405020304" pitchFamily="18" charset="0"/>
                <a:ea typeface="楷体" panose="02010609060101010101" pitchFamily="49" charset="-122"/>
              </a:rPr>
              <a:t>JTAG</a:t>
            </a:r>
            <a:r>
              <a:rPr lang="zh-CN" altLang="en-US" dirty="0">
                <a:latin typeface="Times New Roman" panose="02020603050405020304" pitchFamily="18" charset="0"/>
                <a:ea typeface="楷体" panose="02010609060101010101" pitchFamily="49" charset="-122"/>
              </a:rPr>
              <a:t>口的芯片种类较多，如</a:t>
            </a:r>
            <a:r>
              <a:rPr lang="en-US" altLang="zh-CN" dirty="0">
                <a:latin typeface="Times New Roman" panose="02020603050405020304" pitchFamily="18" charset="0"/>
                <a:ea typeface="楷体" panose="02010609060101010101" pitchFamily="49" charset="-122"/>
              </a:rPr>
              <a:t>CPU</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DSP</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CPLD/FPGA</a:t>
            </a:r>
            <a:r>
              <a:rPr lang="zh-CN" altLang="en-US" dirty="0">
                <a:latin typeface="Times New Roman" panose="02020603050405020304" pitchFamily="18" charset="0"/>
                <a:ea typeface="楷体" panose="02010609060101010101" pitchFamily="49" charset="-122"/>
              </a:rPr>
              <a:t>等，广泛得到应用。</a:t>
            </a:r>
            <a:endParaRPr lang="zh-CN" altLang="en-US" dirty="0">
              <a:latin typeface="Times New Roman" panose="02020603050405020304" pitchFamily="18" charset="0"/>
              <a:ea typeface="楷体" panose="02010609060101010101" pitchFamily="49" charset="-122"/>
            </a:endParaRPr>
          </a:p>
        </p:txBody>
      </p:sp>
      <p:sp>
        <p:nvSpPr>
          <p:cNvPr id="3"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—JTAG</a:t>
            </a:r>
            <a:r>
              <a:rPr lang="zh-CN" altLang="en-US" kern="0" dirty="0"/>
              <a:t>接口</a:t>
            </a:r>
            <a:endParaRPr lang="zh-CN" altLang="en-US" kern="0" dirty="0">
              <a:solidFill>
                <a:srgbClr val="FF0000"/>
              </a:solidFill>
            </a:endParaRPr>
          </a:p>
        </p:txBody>
      </p:sp>
    </p:spTree>
  </p:cSld>
  <p:clrMapOvr>
    <a:masterClrMapping/>
  </p:clrMapOvr>
  <p:transition>
    <p:blinds/>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551384" y="692696"/>
            <a:ext cx="3168650" cy="581025"/>
          </a:xfrm>
        </p:spPr>
        <p:txBody>
          <a:bodyPr/>
          <a:lstStyle/>
          <a:p>
            <a:pPr eaLnBrk="1" hangingPunct="1"/>
            <a:r>
              <a:rPr lang="en-US" altLang="zh-CN" sz="2800" b="0" dirty="0">
                <a:latin typeface="Times New Roman" panose="02020603050405020304" pitchFamily="18" charset="0"/>
                <a:ea typeface="楷体" panose="02010609060101010101" pitchFamily="49" charset="-122"/>
              </a:rPr>
              <a:t>8.1  </a:t>
            </a:r>
            <a:r>
              <a:rPr lang="zh-CN" altLang="en-US" sz="2800" b="0" dirty="0">
                <a:latin typeface="Times New Roman" panose="02020603050405020304" pitchFamily="18" charset="0"/>
                <a:ea typeface="楷体" panose="02010609060101010101" pitchFamily="49" charset="-122"/>
              </a:rPr>
              <a:t>测试摩尔定律</a:t>
            </a:r>
            <a:endParaRPr lang="zh-CN" altLang="en-US" sz="2800" b="0" dirty="0">
              <a:latin typeface="Times New Roman" panose="02020603050405020304" pitchFamily="18" charset="0"/>
              <a:ea typeface="楷体" panose="02010609060101010101" pitchFamily="49" charset="-122"/>
            </a:endParaRPr>
          </a:p>
        </p:txBody>
      </p:sp>
      <p:sp>
        <p:nvSpPr>
          <p:cNvPr id="190467" name="Rectangle 3"/>
          <p:cNvSpPr>
            <a:spLocks noGrp="1" noChangeArrowheads="1"/>
          </p:cNvSpPr>
          <p:nvPr>
            <p:ph idx="1"/>
          </p:nvPr>
        </p:nvSpPr>
        <p:spPr>
          <a:xfrm>
            <a:off x="191344" y="1273721"/>
            <a:ext cx="11809312" cy="4680743"/>
          </a:xfrm>
        </p:spPr>
        <p:txBody>
          <a:bodyPr/>
          <a:lstStyle/>
          <a:p>
            <a:pPr eaLnBrk="1" hangingPunct="1">
              <a:lnSpc>
                <a:spcPct val="200000"/>
              </a:lnSpc>
            </a:pPr>
            <a:r>
              <a:rPr lang="en-US" altLang="zh-CN" dirty="0">
                <a:latin typeface="Times New Roman" panose="02020603050405020304" pitchFamily="18" charset="0"/>
                <a:ea typeface="楷体" panose="02010609060101010101" pitchFamily="49" charset="-122"/>
              </a:rPr>
              <a:t>1999</a:t>
            </a:r>
            <a:r>
              <a:rPr lang="zh-CN" altLang="en-US" dirty="0">
                <a:latin typeface="Times New Roman" panose="02020603050405020304" pitchFamily="18" charset="0"/>
                <a:ea typeface="楷体" panose="02010609060101010101" pitchFamily="49" charset="-122"/>
              </a:rPr>
              <a:t>年英特尔公司的副总裁</a:t>
            </a:r>
            <a:r>
              <a:rPr lang="en-US" altLang="zh-CN" dirty="0">
                <a:latin typeface="Times New Roman" panose="02020603050405020304" pitchFamily="18" charset="0"/>
                <a:ea typeface="楷体" panose="02010609060101010101" pitchFamily="49" charset="-122"/>
              </a:rPr>
              <a:t>Patrick </a:t>
            </a:r>
            <a:r>
              <a:rPr lang="en-US" altLang="zh-CN" dirty="0" err="1">
                <a:latin typeface="Times New Roman" panose="02020603050405020304" pitchFamily="18" charset="0"/>
                <a:ea typeface="楷体" panose="02010609060101010101" pitchFamily="49" charset="-122"/>
              </a:rPr>
              <a:t>Celsinger</a:t>
            </a:r>
            <a:r>
              <a:rPr lang="zh-CN" altLang="en-US" dirty="0">
                <a:latin typeface="Times New Roman" panose="02020603050405020304" pitchFamily="18" charset="0"/>
                <a:ea typeface="楷体" panose="02010609060101010101" pitchFamily="49" charset="-122"/>
              </a:rPr>
              <a:t>先生在美国大西洋城举行的国际测试会议上提出了测试摩尔定律，并就此了讲演。</a:t>
            </a:r>
            <a:endParaRPr lang="zh-CN" altLang="en-US" dirty="0">
              <a:latin typeface="Times New Roman" panose="02020603050405020304" pitchFamily="18" charset="0"/>
              <a:ea typeface="楷体" panose="02010609060101010101" pitchFamily="49" charset="-122"/>
            </a:endParaRPr>
          </a:p>
          <a:p>
            <a:pPr eaLnBrk="1" hangingPunct="1">
              <a:lnSpc>
                <a:spcPct val="200000"/>
              </a:lnSpc>
            </a:pPr>
            <a:r>
              <a:rPr lang="zh-CN" altLang="en-US" dirty="0">
                <a:latin typeface="Times New Roman" panose="02020603050405020304" pitchFamily="18" charset="0"/>
                <a:ea typeface="楷体" panose="02010609060101010101" pitchFamily="49" charset="-122"/>
              </a:rPr>
              <a:t>该定律预测未来几年，每一晶体管的硅投资成本将低于其测试成本。</a:t>
            </a:r>
            <a:endParaRPr lang="zh-CN" altLang="en-US" dirty="0">
              <a:latin typeface="Times New Roman" panose="02020603050405020304" pitchFamily="18" charset="0"/>
              <a:ea typeface="楷体" panose="02010609060101010101" pitchFamily="49" charset="-122"/>
            </a:endParaRPr>
          </a:p>
          <a:p>
            <a:pPr eaLnBrk="1" hangingPunct="1">
              <a:lnSpc>
                <a:spcPct val="200000"/>
              </a:lnSpc>
            </a:pPr>
            <a:r>
              <a:rPr lang="en-US" altLang="zh-CN" dirty="0">
                <a:latin typeface="Times New Roman" panose="02020603050405020304" pitchFamily="18" charset="0"/>
                <a:ea typeface="楷体" panose="02010609060101010101" pitchFamily="49" charset="-122"/>
              </a:rPr>
              <a:t>Patrick </a:t>
            </a:r>
            <a:r>
              <a:rPr lang="en-US" altLang="zh-CN" dirty="0" err="1">
                <a:latin typeface="Times New Roman" panose="02020603050405020304" pitchFamily="18" charset="0"/>
                <a:ea typeface="楷体" panose="02010609060101010101" pitchFamily="49" charset="-122"/>
              </a:rPr>
              <a:t>Celsinger</a:t>
            </a:r>
            <a:r>
              <a:rPr lang="zh-CN" altLang="en-US" dirty="0">
                <a:latin typeface="Times New Roman" panose="02020603050405020304" pitchFamily="18" charset="0"/>
                <a:ea typeface="楷体" panose="02010609060101010101" pitchFamily="49" charset="-122"/>
              </a:rPr>
              <a:t>先生指出，</a:t>
            </a:r>
            <a:r>
              <a:rPr lang="zh-CN" altLang="en-US" dirty="0">
                <a:solidFill>
                  <a:schemeClr val="tx2"/>
                </a:solidFill>
                <a:latin typeface="Times New Roman" panose="02020603050405020304" pitchFamily="18" charset="0"/>
                <a:ea typeface="楷体" panose="02010609060101010101" pitchFamily="49" charset="-122"/>
              </a:rPr>
              <a:t>硅成本已迅速下降，测试成本却基本保持不变</a:t>
            </a:r>
            <a:r>
              <a:rPr lang="zh-CN" altLang="en-US" dirty="0">
                <a:latin typeface="Times New Roman" panose="02020603050405020304" pitchFamily="18" charset="0"/>
                <a:ea typeface="楷体" panose="02010609060101010101" pitchFamily="49" charset="-122"/>
              </a:rPr>
              <a:t>。并且，被测器件的速度常常比测试设备能测的速度高。也就是说，</a:t>
            </a:r>
            <a:r>
              <a:rPr lang="zh-CN" altLang="en-US" dirty="0">
                <a:solidFill>
                  <a:srgbClr val="FF0000"/>
                </a:solidFill>
                <a:latin typeface="Times New Roman" panose="02020603050405020304" pitchFamily="18" charset="0"/>
                <a:ea typeface="楷体" panose="02010609060101010101" pitchFamily="49" charset="-122"/>
              </a:rPr>
              <a:t>测试设备的发展速度已跟不上测试对象的发展。</a:t>
            </a:r>
            <a:r>
              <a:rPr lang="zh-CN" altLang="en-US" dirty="0">
                <a:latin typeface="Times New Roman" panose="02020603050405020304" pitchFamily="18" charset="0"/>
                <a:ea typeface="楷体" panose="02010609060101010101" pitchFamily="49" charset="-122"/>
              </a:rPr>
              <a:t>同时，测试成本在制造成本中所占比例过大</a:t>
            </a:r>
            <a:r>
              <a:rPr lang="zh-CN" altLang="en-US" b="0" dirty="0">
                <a:latin typeface="Times New Roman" panose="02020603050405020304" pitchFamily="18" charset="0"/>
                <a:ea typeface="楷体" panose="02010609060101010101" pitchFamily="49" charset="-122"/>
              </a:rPr>
              <a:t>。</a:t>
            </a:r>
            <a:endParaRPr lang="zh-CN" altLang="en-US" b="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41E7EE0B-28EE-4011-87E2-B2D7CCA135BE}"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—JTAG</a:t>
            </a:r>
            <a:r>
              <a:rPr lang="zh-CN" altLang="en-US" kern="0" dirty="0"/>
              <a:t>接口</a:t>
            </a:r>
            <a:endParaRPr lang="zh-CN" altLang="en-US" kern="0" dirty="0">
              <a:solidFill>
                <a:srgbClr val="FF0000"/>
              </a:solidFill>
            </a:endParaRPr>
          </a:p>
        </p:txBody>
      </p:sp>
    </p:spTree>
  </p:cSld>
  <p:clrMapOvr>
    <a:masterClrMapping/>
  </p:clrMapOvr>
  <p:transition>
    <p:blinds/>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335360" y="701449"/>
            <a:ext cx="3529013" cy="581025"/>
          </a:xfrm>
        </p:spPr>
        <p:txBody>
          <a:bodyPr/>
          <a:lstStyle/>
          <a:p>
            <a:pPr eaLnBrk="1" hangingPunct="1"/>
            <a:r>
              <a:rPr lang="en-US" altLang="zh-CN" sz="2800" dirty="0">
                <a:latin typeface="Times New Roman" panose="02020603050405020304" pitchFamily="18" charset="0"/>
                <a:ea typeface="楷体" panose="02010609060101010101" pitchFamily="49" charset="-122"/>
              </a:rPr>
              <a:t>8.2  JTAG</a:t>
            </a:r>
            <a:r>
              <a:rPr lang="zh-CN" altLang="en-US" sz="2800" dirty="0">
                <a:latin typeface="Times New Roman" panose="02020603050405020304" pitchFamily="18" charset="0"/>
                <a:ea typeface="楷体" panose="02010609060101010101" pitchFamily="49" charset="-122"/>
              </a:rPr>
              <a:t>基本概念</a:t>
            </a:r>
            <a:endParaRPr lang="zh-CN" altLang="en-US" sz="2800" dirty="0">
              <a:latin typeface="Times New Roman" panose="02020603050405020304" pitchFamily="18" charset="0"/>
              <a:ea typeface="楷体" panose="02010609060101010101" pitchFamily="49" charset="-122"/>
            </a:endParaRPr>
          </a:p>
        </p:txBody>
      </p:sp>
      <p:sp>
        <p:nvSpPr>
          <p:cNvPr id="192515" name="Rectangle 3"/>
          <p:cNvSpPr>
            <a:spLocks noGrp="1" noChangeArrowheads="1"/>
          </p:cNvSpPr>
          <p:nvPr>
            <p:ph idx="1"/>
          </p:nvPr>
        </p:nvSpPr>
        <p:spPr>
          <a:xfrm>
            <a:off x="0" y="1417637"/>
            <a:ext cx="11953327" cy="4968651"/>
          </a:xfrm>
        </p:spPr>
        <p:txBody>
          <a:bodyPr/>
          <a:lstStyle/>
          <a:p>
            <a:pPr eaLnBrk="1" hangingPunct="1">
              <a:lnSpc>
                <a:spcPct val="150000"/>
              </a:lnSpc>
            </a:pPr>
            <a:r>
              <a:rPr lang="en-US" altLang="zh-CN" b="0" dirty="0">
                <a:latin typeface="Times New Roman" panose="02020603050405020304" pitchFamily="18" charset="0"/>
                <a:ea typeface="楷体" panose="02010609060101010101" pitchFamily="49" charset="-122"/>
              </a:rPr>
              <a:t>JTAG</a:t>
            </a:r>
            <a:r>
              <a:rPr lang="zh-CN" altLang="en-US" b="0" dirty="0">
                <a:latin typeface="Times New Roman" panose="02020603050405020304" pitchFamily="18" charset="0"/>
                <a:ea typeface="楷体" panose="02010609060101010101" pitchFamily="49" charset="-122"/>
              </a:rPr>
              <a:t>是</a:t>
            </a:r>
            <a:r>
              <a:rPr lang="en-US" altLang="zh-CN" b="0" dirty="0">
                <a:latin typeface="Times New Roman" panose="02020603050405020304" pitchFamily="18" charset="0"/>
                <a:ea typeface="楷体" panose="02010609060101010101" pitchFamily="49" charset="-122"/>
              </a:rPr>
              <a:t>Joint Test Action Group</a:t>
            </a:r>
            <a:r>
              <a:rPr lang="zh-CN" altLang="en-US" b="0" dirty="0">
                <a:latin typeface="Times New Roman" panose="02020603050405020304" pitchFamily="18" charset="0"/>
                <a:ea typeface="楷体" panose="02010609060101010101" pitchFamily="49" charset="-122"/>
              </a:rPr>
              <a:t>（联合测试行动组）的缩写，联合测试行动组是</a:t>
            </a:r>
            <a:r>
              <a:rPr lang="en-US" altLang="zh-CN" b="0" dirty="0">
                <a:latin typeface="Times New Roman" panose="02020603050405020304" pitchFamily="18" charset="0"/>
                <a:ea typeface="楷体" panose="02010609060101010101" pitchFamily="49" charset="-122"/>
              </a:rPr>
              <a:t>IEEE</a:t>
            </a:r>
            <a:r>
              <a:rPr lang="zh-CN" altLang="en-US" b="0" dirty="0">
                <a:latin typeface="Times New Roman" panose="02020603050405020304" pitchFamily="18" charset="0"/>
                <a:ea typeface="楷体" panose="02010609060101010101" pitchFamily="49" charset="-122"/>
              </a:rPr>
              <a:t>的一个下属组织</a:t>
            </a:r>
            <a:endParaRPr lang="zh-CN" altLang="en-US" b="0" dirty="0">
              <a:latin typeface="Times New Roman" panose="02020603050405020304" pitchFamily="18" charset="0"/>
              <a:ea typeface="楷体" panose="02010609060101010101" pitchFamily="49" charset="-122"/>
            </a:endParaRPr>
          </a:p>
          <a:p>
            <a:pPr lvl="1" eaLnBrk="1" hangingPunct="1">
              <a:lnSpc>
                <a:spcPct val="150000"/>
              </a:lnSpc>
            </a:pPr>
            <a:r>
              <a:rPr lang="zh-CN" altLang="en-US" sz="2400" dirty="0">
                <a:latin typeface="Times New Roman" panose="02020603050405020304" pitchFamily="18" charset="0"/>
                <a:ea typeface="楷体" panose="02010609060101010101" pitchFamily="49" charset="-122"/>
              </a:rPr>
              <a:t>该组织研究</a:t>
            </a:r>
            <a:r>
              <a:rPr lang="zh-CN" altLang="en-US" sz="2400" dirty="0">
                <a:solidFill>
                  <a:srgbClr val="FF0000"/>
                </a:solidFill>
                <a:latin typeface="Times New Roman" panose="02020603050405020304" pitchFamily="18" charset="0"/>
                <a:ea typeface="楷体" panose="02010609060101010101" pitchFamily="49" charset="-122"/>
              </a:rPr>
              <a:t>标准测试访问接口和边界扫描结构</a:t>
            </a:r>
            <a:r>
              <a:rPr lang="zh-CN" altLang="en-US" sz="2400" dirty="0">
                <a:latin typeface="Times New Roman" panose="02020603050405020304" pitchFamily="18" charset="0"/>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rPr>
              <a:t>Standard Test Access Port and Boundary-Scan Architecture</a:t>
            </a:r>
            <a:r>
              <a:rPr lang="zh-CN" altLang="en-US" sz="2400" dirty="0">
                <a:latin typeface="Times New Roman" panose="02020603050405020304" pitchFamily="18" charset="0"/>
                <a:ea typeface="楷体" panose="02010609060101010101" pitchFamily="49" charset="-122"/>
              </a:rPr>
              <a:t>）</a:t>
            </a:r>
            <a:endParaRPr lang="zh-CN" altLang="en-US" sz="2400" dirty="0">
              <a:latin typeface="Times New Roman" panose="02020603050405020304" pitchFamily="18" charset="0"/>
              <a:ea typeface="楷体" panose="02010609060101010101" pitchFamily="49" charset="-122"/>
            </a:endParaRPr>
          </a:p>
          <a:p>
            <a:pPr lvl="1" eaLnBrk="1" hangingPunct="1">
              <a:lnSpc>
                <a:spcPct val="150000"/>
              </a:lnSpc>
            </a:pPr>
            <a:r>
              <a:rPr lang="en-US" altLang="zh-CN" sz="2400" dirty="0">
                <a:latin typeface="Times New Roman" panose="02020603050405020304" pitchFamily="18" charset="0"/>
                <a:ea typeface="楷体" panose="02010609060101010101" pitchFamily="49" charset="-122"/>
              </a:rPr>
              <a:t>JTAG</a:t>
            </a:r>
            <a:r>
              <a:rPr lang="zh-CN" altLang="en-US" sz="2400" dirty="0">
                <a:latin typeface="Times New Roman" panose="02020603050405020304" pitchFamily="18" charset="0"/>
                <a:ea typeface="楷体" panose="02010609060101010101" pitchFamily="49" charset="-122"/>
              </a:rPr>
              <a:t>的研究成果被接纳为</a:t>
            </a:r>
            <a:r>
              <a:rPr lang="en-US" altLang="zh-CN" sz="2400" dirty="0">
                <a:latin typeface="Times New Roman" panose="02020603050405020304" pitchFamily="18" charset="0"/>
                <a:ea typeface="楷体" panose="02010609060101010101" pitchFamily="49" charset="-122"/>
              </a:rPr>
              <a:t>IEEE1149.1-1990</a:t>
            </a:r>
            <a:r>
              <a:rPr lang="zh-CN" altLang="en-US" sz="2400" dirty="0">
                <a:latin typeface="Times New Roman" panose="02020603050405020304" pitchFamily="18" charset="0"/>
                <a:ea typeface="楷体" panose="02010609060101010101" pitchFamily="49" charset="-122"/>
              </a:rPr>
              <a:t>规范</a:t>
            </a:r>
            <a:endParaRPr lang="zh-CN" altLang="en-US" sz="2400" dirty="0">
              <a:latin typeface="Times New Roman" panose="02020603050405020304" pitchFamily="18" charset="0"/>
              <a:ea typeface="楷体" panose="02010609060101010101" pitchFamily="49" charset="-122"/>
            </a:endParaRPr>
          </a:p>
          <a:p>
            <a:pPr lvl="1" eaLnBrk="1" hangingPunct="1">
              <a:lnSpc>
                <a:spcPct val="150000"/>
              </a:lnSpc>
            </a:pPr>
            <a:r>
              <a:rPr lang="en-US" altLang="zh-CN" sz="2400" dirty="0">
                <a:latin typeface="Times New Roman" panose="02020603050405020304" pitchFamily="18" charset="0"/>
                <a:ea typeface="楷体" panose="02010609060101010101" pitchFamily="49" charset="-122"/>
              </a:rPr>
              <a:t>JTAG</a:t>
            </a:r>
            <a:r>
              <a:rPr lang="zh-CN" altLang="en-US" sz="2400" dirty="0">
                <a:latin typeface="Times New Roman" panose="02020603050405020304" pitchFamily="18" charset="0"/>
                <a:ea typeface="楷体" panose="02010609060101010101" pitchFamily="49" charset="-122"/>
              </a:rPr>
              <a:t>成为电子行业的一种国际测试标准</a:t>
            </a:r>
            <a:endParaRPr lang="zh-CN" altLang="en-US" sz="2400" dirty="0">
              <a:latin typeface="Times New Roman" panose="02020603050405020304" pitchFamily="18" charset="0"/>
              <a:ea typeface="楷体" panose="02010609060101010101" pitchFamily="49" charset="-122"/>
            </a:endParaRPr>
          </a:p>
          <a:p>
            <a:pPr lvl="1" eaLnBrk="1" hangingPunct="1">
              <a:lnSpc>
                <a:spcPct val="150000"/>
              </a:lnSpc>
            </a:pPr>
            <a:r>
              <a:rPr lang="zh-CN" altLang="en-US" sz="2400" dirty="0">
                <a:latin typeface="Times New Roman" panose="02020603050405020304" pitchFamily="18" charset="0"/>
                <a:ea typeface="楷体" panose="02010609060101010101" pitchFamily="49" charset="-122"/>
              </a:rPr>
              <a:t>现在，人们通常用</a:t>
            </a:r>
            <a:r>
              <a:rPr lang="en-US" altLang="zh-CN" sz="2400" dirty="0">
                <a:latin typeface="Times New Roman" panose="02020603050405020304" pitchFamily="18" charset="0"/>
                <a:ea typeface="楷体" panose="02010609060101010101" pitchFamily="49" charset="-122"/>
              </a:rPr>
              <a:t>JTAG</a:t>
            </a:r>
            <a:r>
              <a:rPr lang="zh-CN" altLang="en-US" sz="2400" dirty="0">
                <a:latin typeface="Times New Roman" panose="02020603050405020304" pitchFamily="18" charset="0"/>
                <a:ea typeface="楷体" panose="02010609060101010101" pitchFamily="49" charset="-122"/>
              </a:rPr>
              <a:t>来表示</a:t>
            </a:r>
            <a:r>
              <a:rPr lang="en-US" altLang="zh-CN" sz="2400" dirty="0">
                <a:latin typeface="Times New Roman" panose="02020603050405020304" pitchFamily="18" charset="0"/>
                <a:ea typeface="楷体" panose="02010609060101010101" pitchFamily="49" charset="-122"/>
              </a:rPr>
              <a:t>IEEE1149.1-1990</a:t>
            </a:r>
            <a:r>
              <a:rPr lang="zh-CN" altLang="en-US" sz="2400" dirty="0">
                <a:latin typeface="Times New Roman" panose="02020603050405020304" pitchFamily="18" charset="0"/>
                <a:ea typeface="楷体" panose="02010609060101010101" pitchFamily="49" charset="-122"/>
              </a:rPr>
              <a:t>规范，或者满足</a:t>
            </a:r>
            <a:r>
              <a:rPr lang="en-US" altLang="zh-CN" sz="2400" dirty="0">
                <a:latin typeface="Times New Roman" panose="02020603050405020304" pitchFamily="18" charset="0"/>
                <a:ea typeface="楷体" panose="02010609060101010101" pitchFamily="49" charset="-122"/>
              </a:rPr>
              <a:t>IEEE1149</a:t>
            </a:r>
            <a:r>
              <a:rPr lang="zh-CN" altLang="en-US" sz="2400" dirty="0">
                <a:latin typeface="Times New Roman" panose="02020603050405020304" pitchFamily="18" charset="0"/>
                <a:ea typeface="楷体" panose="02010609060101010101" pitchFamily="49" charset="-122"/>
              </a:rPr>
              <a:t>规范的接口或者测试方法。</a:t>
            </a:r>
            <a:endParaRPr lang="zh-CN" altLang="en-US" sz="19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6CC7504F-D85A-4D7C-A990-D916D4BC9D5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—JTAG</a:t>
            </a:r>
            <a:r>
              <a:rPr lang="zh-CN" altLang="en-US" kern="0" dirty="0"/>
              <a:t>接口</a:t>
            </a:r>
            <a:endParaRPr lang="zh-CN" altLang="en-US" kern="0" dirty="0">
              <a:solidFill>
                <a:srgbClr val="FF0000"/>
              </a:solidFill>
            </a:endParaRPr>
          </a:p>
        </p:txBody>
      </p:sp>
    </p:spTree>
  </p:cSld>
  <p:clrMapOvr>
    <a:masterClrMapping/>
  </p:clrMapOvr>
  <p:transition>
    <p:blinds/>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标题 1"/>
          <p:cNvSpPr>
            <a:spLocks noGrp="1" noChangeArrowheads="1"/>
          </p:cNvSpPr>
          <p:nvPr>
            <p:ph type="title"/>
          </p:nvPr>
        </p:nvSpPr>
        <p:spPr>
          <a:xfrm>
            <a:off x="479376" y="878362"/>
            <a:ext cx="10972800" cy="574675"/>
          </a:xfrm>
        </p:spPr>
        <p:txBody>
          <a:bodyPr/>
          <a:lstStyle/>
          <a:p>
            <a:pPr eaLnBrk="1" hangingPunct="1"/>
            <a:r>
              <a:rPr lang="en-US" altLang="zh-CN" sz="2800" b="0" dirty="0">
                <a:latin typeface="Times New Roman" panose="02020603050405020304" pitchFamily="18" charset="0"/>
                <a:ea typeface="楷体" panose="02010609060101010101" pitchFamily="49" charset="-122"/>
              </a:rPr>
              <a:t>JTAG</a:t>
            </a:r>
            <a:r>
              <a:rPr lang="zh-CN" altLang="en-US" sz="2800" b="0" dirty="0">
                <a:latin typeface="Times New Roman" panose="02020603050405020304" pitchFamily="18" charset="0"/>
                <a:ea typeface="楷体" panose="02010609060101010101" pitchFamily="49" charset="-122"/>
              </a:rPr>
              <a:t>引线</a:t>
            </a:r>
            <a:endParaRPr lang="zh-CN" altLang="en-US" sz="2800" b="0" dirty="0">
              <a:latin typeface="Times New Roman" panose="02020603050405020304" pitchFamily="18" charset="0"/>
              <a:ea typeface="楷体" panose="02010609060101010101" pitchFamily="49" charset="-122"/>
            </a:endParaRPr>
          </a:p>
        </p:txBody>
      </p:sp>
      <p:sp>
        <p:nvSpPr>
          <p:cNvPr id="194563" name="内容占位符 2"/>
          <p:cNvSpPr>
            <a:spLocks noGrp="1" noChangeArrowheads="1"/>
          </p:cNvSpPr>
          <p:nvPr>
            <p:ph idx="1"/>
          </p:nvPr>
        </p:nvSpPr>
        <p:spPr>
          <a:xfrm>
            <a:off x="839416" y="1679232"/>
            <a:ext cx="7991475" cy="1323975"/>
          </a:xfrm>
        </p:spPr>
        <p:txBody>
          <a:bodyPr/>
          <a:lstStyle/>
          <a:p>
            <a:pPr eaLnBrk="1" hangingPunct="1"/>
            <a:r>
              <a:rPr lang="zh-CN" altLang="en-US" b="0" dirty="0">
                <a:latin typeface="Times New Roman" panose="02020603050405020304" pitchFamily="18" charset="0"/>
                <a:ea typeface="楷体" panose="02010609060101010101" pitchFamily="49" charset="-122"/>
              </a:rPr>
              <a:t>标准的</a:t>
            </a:r>
            <a:r>
              <a:rPr lang="en-US" altLang="zh-CN" b="0" dirty="0">
                <a:latin typeface="Times New Roman" panose="02020603050405020304" pitchFamily="18" charset="0"/>
                <a:ea typeface="楷体" panose="02010609060101010101" pitchFamily="49" charset="-122"/>
              </a:rPr>
              <a:t>JTAG</a:t>
            </a:r>
            <a:r>
              <a:rPr lang="zh-CN" altLang="en-US" b="0" dirty="0">
                <a:latin typeface="Times New Roman" panose="02020603050405020304" pitchFamily="18" charset="0"/>
                <a:ea typeface="楷体" panose="02010609060101010101" pitchFamily="49" charset="-122"/>
              </a:rPr>
              <a:t>接口是</a:t>
            </a:r>
            <a:r>
              <a:rPr lang="en-US" altLang="zh-CN" b="0" dirty="0">
                <a:latin typeface="Times New Roman" panose="02020603050405020304" pitchFamily="18" charset="0"/>
                <a:ea typeface="楷体" panose="02010609060101010101" pitchFamily="49" charset="-122"/>
              </a:rPr>
              <a:t>4</a:t>
            </a:r>
            <a:r>
              <a:rPr lang="zh-CN" altLang="en-US" b="0" dirty="0">
                <a:latin typeface="Times New Roman" panose="02020603050405020304" pitchFamily="18" charset="0"/>
                <a:ea typeface="楷体" panose="02010609060101010101" pitchFamily="49" charset="-122"/>
              </a:rPr>
              <a:t>线：</a:t>
            </a:r>
            <a:r>
              <a:rPr lang="en-US" altLang="zh-CN" dirty="0">
                <a:solidFill>
                  <a:srgbClr val="FF0000"/>
                </a:solidFill>
                <a:latin typeface="Times New Roman" panose="02020603050405020304" pitchFamily="18" charset="0"/>
                <a:ea typeface="楷体" panose="02010609060101010101" pitchFamily="49" charset="-122"/>
              </a:rPr>
              <a:t>TMS</a:t>
            </a:r>
            <a:r>
              <a:rPr lang="zh-CN" altLang="en-US" dirty="0">
                <a:solidFill>
                  <a:srgbClr val="FF0000"/>
                </a:solidFill>
                <a:latin typeface="Times New Roman" panose="02020603050405020304" pitchFamily="18" charset="0"/>
                <a:ea typeface="楷体" panose="02010609060101010101" pitchFamily="49" charset="-122"/>
              </a:rPr>
              <a:t>、</a:t>
            </a:r>
            <a:r>
              <a:rPr lang="en-US" altLang="zh-CN" dirty="0">
                <a:solidFill>
                  <a:srgbClr val="FF0000"/>
                </a:solidFill>
                <a:latin typeface="Times New Roman" panose="02020603050405020304" pitchFamily="18" charset="0"/>
                <a:ea typeface="楷体" panose="02010609060101010101" pitchFamily="49" charset="-122"/>
              </a:rPr>
              <a:t>TCK</a:t>
            </a:r>
            <a:r>
              <a:rPr lang="zh-CN" altLang="en-US" dirty="0">
                <a:solidFill>
                  <a:srgbClr val="FF0000"/>
                </a:solidFill>
                <a:latin typeface="Times New Roman" panose="02020603050405020304" pitchFamily="18" charset="0"/>
                <a:ea typeface="楷体" panose="02010609060101010101" pitchFamily="49" charset="-122"/>
              </a:rPr>
              <a:t>、</a:t>
            </a:r>
            <a:r>
              <a:rPr lang="en-US" altLang="zh-CN" dirty="0">
                <a:solidFill>
                  <a:srgbClr val="FF0000"/>
                </a:solidFill>
                <a:latin typeface="Times New Roman" panose="02020603050405020304" pitchFamily="18" charset="0"/>
                <a:ea typeface="楷体" panose="02010609060101010101" pitchFamily="49" charset="-122"/>
              </a:rPr>
              <a:t>TDI</a:t>
            </a:r>
            <a:r>
              <a:rPr lang="zh-CN" altLang="en-US" dirty="0">
                <a:solidFill>
                  <a:srgbClr val="FF0000"/>
                </a:solidFill>
                <a:latin typeface="Times New Roman" panose="02020603050405020304" pitchFamily="18" charset="0"/>
                <a:ea typeface="楷体" panose="02010609060101010101" pitchFamily="49" charset="-122"/>
              </a:rPr>
              <a:t>、</a:t>
            </a:r>
            <a:r>
              <a:rPr lang="en-US" altLang="zh-CN" dirty="0">
                <a:solidFill>
                  <a:srgbClr val="FF0000"/>
                </a:solidFill>
                <a:latin typeface="Times New Roman" panose="02020603050405020304" pitchFamily="18" charset="0"/>
                <a:ea typeface="楷体" panose="02010609060101010101" pitchFamily="49" charset="-122"/>
              </a:rPr>
              <a:t>TDO</a:t>
            </a:r>
            <a:r>
              <a:rPr lang="zh-CN" altLang="en-US" b="0" dirty="0">
                <a:latin typeface="Times New Roman" panose="02020603050405020304" pitchFamily="18" charset="0"/>
                <a:ea typeface="楷体" panose="02010609060101010101" pitchFamily="49" charset="-122"/>
              </a:rPr>
              <a:t>，分别为</a:t>
            </a:r>
            <a:r>
              <a:rPr lang="zh-CN" altLang="en-US" dirty="0">
                <a:solidFill>
                  <a:srgbClr val="FF0000"/>
                </a:solidFill>
                <a:latin typeface="Times New Roman" panose="02020603050405020304" pitchFamily="18" charset="0"/>
                <a:ea typeface="楷体" panose="02010609060101010101" pitchFamily="49" charset="-122"/>
              </a:rPr>
              <a:t>模式选择、时钟、数据输入和数据输出线</a:t>
            </a:r>
            <a:r>
              <a:rPr lang="zh-CN" altLang="en-US" b="0" dirty="0">
                <a:latin typeface="Times New Roman" panose="02020603050405020304" pitchFamily="18" charset="0"/>
                <a:ea typeface="楷体" panose="02010609060101010101" pitchFamily="49" charset="-122"/>
              </a:rPr>
              <a:t>。</a:t>
            </a:r>
            <a:endParaRPr lang="en-US" altLang="zh-CN" b="0" dirty="0">
              <a:latin typeface="Times New Roman" panose="02020603050405020304" pitchFamily="18" charset="0"/>
              <a:ea typeface="楷体" panose="02010609060101010101" pitchFamily="49" charset="-122"/>
            </a:endParaRPr>
          </a:p>
          <a:p>
            <a:pPr eaLnBrk="1" hangingPunct="1"/>
            <a:r>
              <a:rPr lang="zh-CN" altLang="en-US" b="0" dirty="0">
                <a:latin typeface="Times New Roman" panose="02020603050405020304" pitchFamily="18" charset="0"/>
                <a:ea typeface="楷体" panose="02010609060101010101" pitchFamily="49" charset="-122"/>
              </a:rPr>
              <a:t>有两个标准：</a:t>
            </a:r>
            <a:r>
              <a:rPr lang="en-US" altLang="zh-CN" b="0" dirty="0">
                <a:latin typeface="Times New Roman" panose="02020603050405020304" pitchFamily="18" charset="0"/>
                <a:ea typeface="楷体" panose="02010609060101010101" pitchFamily="49" charset="-122"/>
              </a:rPr>
              <a:t>10</a:t>
            </a:r>
            <a:r>
              <a:rPr lang="zh-CN" altLang="en-US" b="0" dirty="0">
                <a:latin typeface="Times New Roman" panose="02020603050405020304" pitchFamily="18" charset="0"/>
                <a:ea typeface="楷体" panose="02010609060101010101" pitchFamily="49" charset="-122"/>
              </a:rPr>
              <a:t>针、</a:t>
            </a:r>
            <a:r>
              <a:rPr lang="en-US" altLang="zh-CN" b="0" dirty="0">
                <a:latin typeface="Times New Roman" panose="02020603050405020304" pitchFamily="18" charset="0"/>
                <a:ea typeface="楷体" panose="02010609060101010101" pitchFamily="49" charset="-122"/>
              </a:rPr>
              <a:t>14</a:t>
            </a:r>
            <a:r>
              <a:rPr lang="zh-CN" altLang="en-US" b="0" dirty="0">
                <a:latin typeface="Times New Roman" panose="02020603050405020304" pitchFamily="18" charset="0"/>
                <a:ea typeface="楷体" panose="02010609060101010101" pitchFamily="49" charset="-122"/>
              </a:rPr>
              <a:t>针、</a:t>
            </a:r>
            <a:r>
              <a:rPr lang="en-US" altLang="zh-CN" b="0" dirty="0">
                <a:latin typeface="Times New Roman" panose="02020603050405020304" pitchFamily="18" charset="0"/>
                <a:ea typeface="楷体" panose="02010609060101010101" pitchFamily="49" charset="-122"/>
              </a:rPr>
              <a:t>20</a:t>
            </a:r>
            <a:r>
              <a:rPr lang="zh-CN" altLang="en-US" b="0" dirty="0">
                <a:latin typeface="Times New Roman" panose="02020603050405020304" pitchFamily="18" charset="0"/>
                <a:ea typeface="楷体" panose="02010609060101010101" pitchFamily="49" charset="-122"/>
              </a:rPr>
              <a:t>针。下图为</a:t>
            </a:r>
            <a:r>
              <a:rPr lang="en-US" altLang="zh-CN" b="0" dirty="0">
                <a:latin typeface="Times New Roman" panose="02020603050405020304" pitchFamily="18" charset="0"/>
                <a:ea typeface="楷体" panose="02010609060101010101" pitchFamily="49" charset="-122"/>
              </a:rPr>
              <a:t>14</a:t>
            </a:r>
            <a:r>
              <a:rPr lang="zh-CN" altLang="en-US" b="0" dirty="0">
                <a:latin typeface="Times New Roman" panose="02020603050405020304" pitchFamily="18" charset="0"/>
                <a:ea typeface="楷体" panose="02010609060101010101" pitchFamily="49" charset="-122"/>
              </a:rPr>
              <a:t>针接口。</a:t>
            </a:r>
            <a:endParaRPr lang="zh-CN" altLang="en-US" dirty="0">
              <a:latin typeface="Times New Roman" panose="02020603050405020304" pitchFamily="18" charset="0"/>
              <a:ea typeface="楷体" panose="02010609060101010101" pitchFamily="49" charset="-122"/>
            </a:endParaRPr>
          </a:p>
        </p:txBody>
      </p:sp>
      <p:pic>
        <p:nvPicPr>
          <p:cNvPr id="19456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5720" y="2996952"/>
            <a:ext cx="6092825"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D88C85D3-6B71-43FB-8230-388D618BE047}"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—JTAG</a:t>
            </a:r>
            <a:r>
              <a:rPr lang="zh-CN" altLang="en-US" kern="0" dirty="0"/>
              <a:t>接口</a:t>
            </a:r>
            <a:endParaRPr lang="zh-CN" altLang="en-US" kern="0" dirty="0">
              <a:solidFill>
                <a:srgbClr val="FF0000"/>
              </a:solidFill>
            </a:endParaRPr>
          </a:p>
        </p:txBody>
      </p:sp>
    </p:spTree>
  </p:cSld>
  <p:clrMapOvr>
    <a:masterClrMapping/>
  </p:clrMapOvr>
  <p:transition>
    <p:blinds/>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标题 1"/>
          <p:cNvSpPr>
            <a:spLocks noGrp="1" noChangeArrowheads="1"/>
          </p:cNvSpPr>
          <p:nvPr>
            <p:ph type="title"/>
          </p:nvPr>
        </p:nvSpPr>
        <p:spPr>
          <a:xfrm>
            <a:off x="191344" y="836712"/>
            <a:ext cx="10972800" cy="574675"/>
          </a:xfrm>
        </p:spPr>
        <p:txBody>
          <a:bodyPr/>
          <a:lstStyle/>
          <a:p>
            <a:pPr eaLnBrk="1" hangingPunct="1"/>
            <a:r>
              <a:rPr lang="en-US" altLang="zh-CN" sz="2800" b="0" dirty="0">
                <a:latin typeface="Times New Roman" panose="02020603050405020304" pitchFamily="18" charset="0"/>
                <a:ea typeface="楷体" panose="02010609060101010101" pitchFamily="49" charset="-122"/>
              </a:rPr>
              <a:t>10</a:t>
            </a:r>
            <a:r>
              <a:rPr lang="zh-CN" altLang="en-US" sz="2800" b="0" dirty="0">
                <a:latin typeface="Times New Roman" panose="02020603050405020304" pitchFamily="18" charset="0"/>
                <a:ea typeface="楷体" panose="02010609060101010101" pitchFamily="49" charset="-122"/>
              </a:rPr>
              <a:t>针引脚图</a:t>
            </a:r>
            <a:endParaRPr lang="zh-CN" altLang="en-US" sz="2800" b="0" dirty="0">
              <a:latin typeface="Times New Roman" panose="02020603050405020304" pitchFamily="18" charset="0"/>
              <a:ea typeface="楷体" panose="02010609060101010101" pitchFamily="49" charset="-122"/>
            </a:endParaRPr>
          </a:p>
        </p:txBody>
      </p:sp>
      <p:pic>
        <p:nvPicPr>
          <p:cNvPr id="19558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7189" y="1519238"/>
            <a:ext cx="893762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D33C224D-85F4-47DE-B44D-F372915F52BE}"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—JTAG</a:t>
            </a:r>
            <a:r>
              <a:rPr lang="zh-CN" altLang="en-US" kern="0" dirty="0"/>
              <a:t>接口</a:t>
            </a:r>
            <a:endParaRPr lang="zh-CN" altLang="en-US" kern="0" dirty="0">
              <a:solidFill>
                <a:srgbClr val="FF0000"/>
              </a:solidFill>
            </a:endParaRPr>
          </a:p>
        </p:txBody>
      </p:sp>
    </p:spTree>
  </p:cSld>
  <p:clrMapOvr>
    <a:masterClrMapping/>
  </p:clrMapOvr>
  <p:transition>
    <p:blinds/>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标题 1"/>
          <p:cNvSpPr>
            <a:spLocks noGrp="1" noChangeArrowheads="1"/>
          </p:cNvSpPr>
          <p:nvPr>
            <p:ph type="title"/>
          </p:nvPr>
        </p:nvSpPr>
        <p:spPr>
          <a:xfrm>
            <a:off x="335360" y="692696"/>
            <a:ext cx="7740352" cy="648072"/>
          </a:xfrm>
        </p:spPr>
        <p:txBody>
          <a:bodyPr/>
          <a:lstStyle/>
          <a:p>
            <a:pPr eaLnBrk="1" hangingPunct="1"/>
            <a:r>
              <a:rPr lang="en-US" altLang="zh-CN" sz="2800" b="0" dirty="0">
                <a:latin typeface="Times New Roman" panose="02020603050405020304" pitchFamily="18" charset="0"/>
                <a:ea typeface="楷体" panose="02010609060101010101" pitchFamily="49" charset="-122"/>
              </a:rPr>
              <a:t>20</a:t>
            </a:r>
            <a:r>
              <a:rPr lang="zh-CN" altLang="en-US" sz="2800" b="0" dirty="0">
                <a:latin typeface="Times New Roman" panose="02020603050405020304" pitchFamily="18" charset="0"/>
                <a:ea typeface="楷体" panose="02010609060101010101" pitchFamily="49" charset="-122"/>
              </a:rPr>
              <a:t>针封装</a:t>
            </a:r>
            <a:r>
              <a:rPr lang="en-US" altLang="zh-CN" sz="2800" b="0" dirty="0">
                <a:latin typeface="Times New Roman" panose="02020603050405020304" pitchFamily="18" charset="0"/>
                <a:ea typeface="楷体" panose="02010609060101010101" pitchFamily="49" charset="-122"/>
              </a:rPr>
              <a:t>Return Test Clock ( RTCK)</a:t>
            </a:r>
            <a:endParaRPr lang="zh-CN" altLang="en-US" sz="2000" b="0" dirty="0">
              <a:latin typeface="Times New Roman" panose="02020603050405020304" pitchFamily="18" charset="0"/>
              <a:ea typeface="楷体" panose="02010609060101010101" pitchFamily="49" charset="-122"/>
            </a:endParaRPr>
          </a:p>
        </p:txBody>
      </p:sp>
      <p:pic>
        <p:nvPicPr>
          <p:cNvPr id="19661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325" y="1196340"/>
            <a:ext cx="1018413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3427243C-8DC0-423C-B97F-E733857F9501}"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—JTAG</a:t>
            </a:r>
            <a:r>
              <a:rPr lang="zh-CN" altLang="en-US" kern="0" dirty="0"/>
              <a:t>接口</a:t>
            </a:r>
            <a:endParaRPr lang="zh-CN" altLang="en-US" kern="0" dirty="0">
              <a:solidFill>
                <a:srgbClr val="FF0000"/>
              </a:solidFill>
            </a:endParaRPr>
          </a:p>
        </p:txBody>
      </p:sp>
    </p:spTree>
  </p:cSld>
  <p:clrMapOvr>
    <a:masterClrMapping/>
  </p:clrMapOvr>
  <p:transition>
    <p:blinds/>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407368" y="764704"/>
            <a:ext cx="7192963" cy="457200"/>
          </a:xfrm>
        </p:spPr>
        <p:txBody>
          <a:bodyPr/>
          <a:lstStyle/>
          <a:p>
            <a:pPr eaLnBrk="1" hangingPunct="1"/>
            <a:r>
              <a:rPr lang="zh-CN" altLang="en-US" sz="2800" b="0" dirty="0">
                <a:latin typeface="Times New Roman" panose="02020603050405020304" pitchFamily="18" charset="0"/>
                <a:ea typeface="楷体" panose="02010609060101010101" pitchFamily="49" charset="-122"/>
              </a:rPr>
              <a:t>边界扫描单元</a:t>
            </a:r>
            <a:endParaRPr lang="zh-CN" altLang="en-US" sz="2800" b="0" dirty="0">
              <a:latin typeface="Times New Roman" panose="02020603050405020304" pitchFamily="18" charset="0"/>
              <a:ea typeface="楷体" panose="02010609060101010101" pitchFamily="49" charset="-122"/>
            </a:endParaRPr>
          </a:p>
        </p:txBody>
      </p:sp>
      <p:sp>
        <p:nvSpPr>
          <p:cNvPr id="197635" name="Rectangle 3"/>
          <p:cNvSpPr>
            <a:spLocks noGrp="1" noChangeArrowheads="1"/>
          </p:cNvSpPr>
          <p:nvPr>
            <p:ph idx="1"/>
          </p:nvPr>
        </p:nvSpPr>
        <p:spPr>
          <a:xfrm>
            <a:off x="263352" y="1386558"/>
            <a:ext cx="11665295" cy="4968205"/>
          </a:xfrm>
        </p:spPr>
        <p:txBody>
          <a:bodyPr/>
          <a:lstStyle/>
          <a:p>
            <a:pPr eaLnBrk="1" hangingPunct="1">
              <a:lnSpc>
                <a:spcPct val="150000"/>
              </a:lnSpc>
            </a:pPr>
            <a:r>
              <a:rPr lang="en-US" altLang="zh-CN" dirty="0">
                <a:latin typeface="Times New Roman" panose="02020603050405020304" pitchFamily="18" charset="0"/>
                <a:ea typeface="楷体" panose="02010609060101010101" pitchFamily="49" charset="-122"/>
              </a:rPr>
              <a:t>JTAG</a:t>
            </a:r>
            <a:r>
              <a:rPr lang="zh-CN" altLang="en-US" dirty="0">
                <a:latin typeface="Times New Roman" panose="02020603050405020304" pitchFamily="18" charset="0"/>
                <a:ea typeface="楷体" panose="02010609060101010101" pitchFamily="49" charset="-122"/>
              </a:rPr>
              <a:t>标准定义了一个串行的移位寄存器</a:t>
            </a:r>
            <a:endParaRPr lang="zh-CN" altLang="en-US" dirty="0">
              <a:latin typeface="Times New Roman" panose="02020603050405020304" pitchFamily="18" charset="0"/>
              <a:ea typeface="楷体" panose="02010609060101010101" pitchFamily="49" charset="-122"/>
            </a:endParaRPr>
          </a:p>
          <a:p>
            <a:pPr eaLnBrk="1" hangingPunct="1">
              <a:lnSpc>
                <a:spcPct val="150000"/>
              </a:lnSpc>
            </a:pPr>
            <a:r>
              <a:rPr lang="zh-CN" altLang="en-US" dirty="0">
                <a:latin typeface="Times New Roman" panose="02020603050405020304" pitchFamily="18" charset="0"/>
                <a:ea typeface="楷体" panose="02010609060101010101" pitchFamily="49" charset="-122"/>
              </a:rPr>
              <a:t>寄存器的每一个单元分配给</a:t>
            </a:r>
            <a:r>
              <a:rPr lang="en-US" altLang="zh-CN" dirty="0">
                <a:latin typeface="Times New Roman" panose="02020603050405020304" pitchFamily="18" charset="0"/>
                <a:ea typeface="楷体" panose="02010609060101010101" pitchFamily="49" charset="-122"/>
              </a:rPr>
              <a:t>IC</a:t>
            </a:r>
            <a:r>
              <a:rPr lang="zh-CN" altLang="en-US" dirty="0">
                <a:latin typeface="Times New Roman" panose="02020603050405020304" pitchFamily="18" charset="0"/>
                <a:ea typeface="楷体" panose="02010609060101010101" pitchFamily="49" charset="-122"/>
              </a:rPr>
              <a:t>芯片的相应引脚</a:t>
            </a:r>
            <a:endParaRPr lang="zh-CN" altLang="en-US" dirty="0">
              <a:latin typeface="Times New Roman" panose="02020603050405020304" pitchFamily="18" charset="0"/>
              <a:ea typeface="楷体" panose="02010609060101010101" pitchFamily="49" charset="-122"/>
            </a:endParaRPr>
          </a:p>
          <a:p>
            <a:pPr eaLnBrk="1" hangingPunct="1">
              <a:lnSpc>
                <a:spcPct val="150000"/>
              </a:lnSpc>
            </a:pPr>
            <a:r>
              <a:rPr lang="zh-CN" altLang="en-US" dirty="0">
                <a:latin typeface="Times New Roman" panose="02020603050405020304" pitchFamily="18" charset="0"/>
                <a:ea typeface="楷体" panose="02010609060101010101" pitchFamily="49" charset="-122"/>
              </a:rPr>
              <a:t>每一个独立的单元称为</a:t>
            </a:r>
            <a:r>
              <a:rPr lang="en-US" altLang="zh-CN" dirty="0">
                <a:latin typeface="Times New Roman" panose="02020603050405020304" pitchFamily="18" charset="0"/>
                <a:ea typeface="楷体" panose="02010609060101010101" pitchFamily="49" charset="-122"/>
              </a:rPr>
              <a:t>BSC</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Boundary-Scan Cell</a:t>
            </a:r>
            <a:r>
              <a:rPr lang="zh-CN" altLang="en-US" dirty="0">
                <a:latin typeface="Times New Roman" panose="02020603050405020304" pitchFamily="18" charset="0"/>
                <a:ea typeface="楷体" panose="02010609060101010101" pitchFamily="49" charset="-122"/>
              </a:rPr>
              <a:t>）边界扫描单元</a:t>
            </a:r>
            <a:endParaRPr lang="zh-CN" altLang="en-US" dirty="0">
              <a:latin typeface="Times New Roman" panose="02020603050405020304" pitchFamily="18" charset="0"/>
              <a:ea typeface="楷体" panose="02010609060101010101" pitchFamily="49" charset="-122"/>
            </a:endParaRPr>
          </a:p>
          <a:p>
            <a:pPr eaLnBrk="1" hangingPunct="1">
              <a:lnSpc>
                <a:spcPct val="150000"/>
              </a:lnSpc>
            </a:pPr>
            <a:r>
              <a:rPr lang="zh-CN" altLang="en-US" dirty="0">
                <a:latin typeface="Times New Roman" panose="02020603050405020304" pitchFamily="18" charset="0"/>
                <a:ea typeface="楷体" panose="02010609060101010101" pitchFamily="49" charset="-122"/>
              </a:rPr>
              <a:t>这个串联的</a:t>
            </a:r>
            <a:r>
              <a:rPr lang="en-US" altLang="zh-CN" dirty="0">
                <a:latin typeface="Times New Roman" panose="02020603050405020304" pitchFamily="18" charset="0"/>
                <a:ea typeface="楷体" panose="02010609060101010101" pitchFamily="49" charset="-122"/>
              </a:rPr>
              <a:t>BSC</a:t>
            </a:r>
            <a:r>
              <a:rPr lang="zh-CN" altLang="en-US" dirty="0">
                <a:latin typeface="Times New Roman" panose="02020603050405020304" pitchFamily="18" charset="0"/>
                <a:ea typeface="楷体" panose="02010609060101010101" pitchFamily="49" charset="-122"/>
              </a:rPr>
              <a:t>在</a:t>
            </a:r>
            <a:r>
              <a:rPr lang="en-US" altLang="zh-CN" dirty="0">
                <a:latin typeface="Times New Roman" panose="02020603050405020304" pitchFamily="18" charset="0"/>
                <a:ea typeface="楷体" panose="02010609060101010101" pitchFamily="49" charset="-122"/>
              </a:rPr>
              <a:t>IC</a:t>
            </a:r>
            <a:r>
              <a:rPr lang="zh-CN" altLang="en-US" dirty="0">
                <a:latin typeface="Times New Roman" panose="02020603050405020304" pitchFamily="18" charset="0"/>
                <a:ea typeface="楷体" panose="02010609060101010101" pitchFamily="49" charset="-122"/>
              </a:rPr>
              <a:t>内部构成</a:t>
            </a:r>
            <a:r>
              <a:rPr lang="en-US" altLang="zh-CN" dirty="0">
                <a:latin typeface="Times New Roman" panose="02020603050405020304" pitchFamily="18" charset="0"/>
                <a:ea typeface="楷体" panose="02010609060101010101" pitchFamily="49" charset="-122"/>
              </a:rPr>
              <a:t>JTAG</a:t>
            </a:r>
            <a:r>
              <a:rPr lang="zh-CN" altLang="en-US" dirty="0">
                <a:latin typeface="Times New Roman" panose="02020603050405020304" pitchFamily="18" charset="0"/>
                <a:ea typeface="楷体" panose="02010609060101010101" pitchFamily="49" charset="-122"/>
              </a:rPr>
              <a:t>回路</a:t>
            </a:r>
            <a:endParaRPr lang="zh-CN" altLang="en-US" dirty="0">
              <a:latin typeface="Times New Roman" panose="02020603050405020304" pitchFamily="18" charset="0"/>
              <a:ea typeface="楷体" panose="02010609060101010101" pitchFamily="49" charset="-122"/>
            </a:endParaRPr>
          </a:p>
          <a:p>
            <a:pPr eaLnBrk="1" hangingPunct="1">
              <a:lnSpc>
                <a:spcPct val="150000"/>
              </a:lnSpc>
            </a:pPr>
            <a:r>
              <a:rPr lang="zh-CN" altLang="en-US" dirty="0">
                <a:latin typeface="Times New Roman" panose="02020603050405020304" pitchFamily="18" charset="0"/>
                <a:ea typeface="楷体" panose="02010609060101010101" pitchFamily="49" charset="-122"/>
              </a:rPr>
              <a:t>所有的</a:t>
            </a:r>
            <a:r>
              <a:rPr lang="en-US" altLang="zh-CN" dirty="0">
                <a:latin typeface="Times New Roman" panose="02020603050405020304" pitchFamily="18" charset="0"/>
                <a:ea typeface="楷体" panose="02010609060101010101" pitchFamily="49" charset="-122"/>
              </a:rPr>
              <a:t>BSR</a:t>
            </a:r>
            <a:r>
              <a:rPr lang="zh-CN" altLang="en-US" dirty="0">
                <a:latin typeface="Times New Roman" panose="02020603050405020304" pitchFamily="18" charset="0"/>
                <a:ea typeface="楷体" panose="02010609060101010101" pitchFamily="49" charset="-122"/>
              </a:rPr>
              <a:t>（</a:t>
            </a:r>
            <a:r>
              <a:rPr lang="en-US" altLang="zh-CN" dirty="0">
                <a:latin typeface="Times New Roman" panose="02020603050405020304" pitchFamily="18" charset="0"/>
                <a:ea typeface="楷体" panose="02010609060101010101" pitchFamily="49" charset="-122"/>
              </a:rPr>
              <a:t>Boundary-Scan Register</a:t>
            </a:r>
            <a:r>
              <a:rPr lang="zh-CN" altLang="en-US" dirty="0">
                <a:latin typeface="Times New Roman" panose="02020603050405020304" pitchFamily="18" charset="0"/>
                <a:ea typeface="楷体" panose="02010609060101010101" pitchFamily="49" charset="-122"/>
              </a:rPr>
              <a:t>）边界扫描寄存器通过</a:t>
            </a:r>
            <a:r>
              <a:rPr lang="en-US" altLang="zh-CN" dirty="0">
                <a:latin typeface="Times New Roman" panose="02020603050405020304" pitchFamily="18" charset="0"/>
                <a:ea typeface="楷体" panose="02010609060101010101" pitchFamily="49" charset="-122"/>
              </a:rPr>
              <a:t>JTAG</a:t>
            </a:r>
            <a:r>
              <a:rPr lang="zh-CN" altLang="en-US" dirty="0">
                <a:latin typeface="Times New Roman" panose="02020603050405020304" pitchFamily="18" charset="0"/>
                <a:ea typeface="楷体" panose="02010609060101010101" pitchFamily="49" charset="-122"/>
              </a:rPr>
              <a:t>测试激活</a:t>
            </a:r>
            <a:endParaRPr lang="en-US" altLang="zh-CN" dirty="0">
              <a:latin typeface="Times New Roman" panose="02020603050405020304" pitchFamily="18" charset="0"/>
              <a:ea typeface="楷体" panose="02010609060101010101" pitchFamily="49" charset="-122"/>
            </a:endParaRPr>
          </a:p>
          <a:p>
            <a:pPr eaLnBrk="1" hangingPunct="1">
              <a:lnSpc>
                <a:spcPct val="150000"/>
              </a:lnSpc>
            </a:pPr>
            <a:r>
              <a:rPr lang="zh-CN" altLang="en-US" dirty="0">
                <a:latin typeface="Times New Roman" panose="02020603050405020304" pitchFamily="18" charset="0"/>
                <a:ea typeface="楷体" panose="02010609060101010101" pitchFamily="49" charset="-122"/>
              </a:rPr>
              <a:t>有专用的软硬件进行边界扫描测试，基本原理是通过强行写入测试寄存器的内容，然后输出到指定的寄存器，用于判断是否有误。</a:t>
            </a:r>
            <a:endParaRPr lang="en-US" altLang="zh-CN" dirty="0">
              <a:latin typeface="Times New Roman" panose="02020603050405020304" pitchFamily="18" charset="0"/>
              <a:ea typeface="楷体" panose="02010609060101010101" pitchFamily="49" charset="-122"/>
            </a:endParaRPr>
          </a:p>
          <a:p>
            <a:pPr eaLnBrk="1" hangingPunct="1">
              <a:lnSpc>
                <a:spcPct val="150000"/>
              </a:lnSpc>
            </a:pPr>
            <a:r>
              <a:rPr lang="zh-CN" altLang="en-US" dirty="0">
                <a:latin typeface="Times New Roman" panose="02020603050405020304" pitchFamily="18" charset="0"/>
                <a:ea typeface="楷体" panose="02010609060101010101" pitchFamily="49" charset="-122"/>
              </a:rPr>
              <a:t>除了用于测试，</a:t>
            </a:r>
            <a:r>
              <a:rPr lang="en-US" altLang="zh-CN" dirty="0">
                <a:latin typeface="Times New Roman" panose="02020603050405020304" pitchFamily="18" charset="0"/>
                <a:ea typeface="楷体" panose="02010609060101010101" pitchFamily="49" charset="-122"/>
              </a:rPr>
              <a:t>JTAG</a:t>
            </a:r>
            <a:r>
              <a:rPr lang="zh-CN" altLang="en-US" dirty="0">
                <a:latin typeface="Times New Roman" panose="02020603050405020304" pitchFamily="18" charset="0"/>
                <a:ea typeface="楷体" panose="02010609060101010101" pitchFamily="49" charset="-122"/>
              </a:rPr>
              <a:t>还可以用于</a:t>
            </a:r>
            <a:r>
              <a:rPr lang="zh-CN" altLang="en-US" dirty="0">
                <a:solidFill>
                  <a:srgbClr val="FF0000"/>
                </a:solidFill>
                <a:latin typeface="Times New Roman" panose="02020603050405020304" pitchFamily="18" charset="0"/>
                <a:ea typeface="楷体" panose="02010609060101010101" pitchFamily="49" charset="-122"/>
              </a:rPr>
              <a:t>在线编程</a:t>
            </a:r>
            <a:endParaRPr lang="zh-CN" altLang="en-US" dirty="0">
              <a:solidFill>
                <a:srgbClr val="FF0000"/>
              </a:solidFill>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CA279113-1D05-4776-94C5-39668E146012}"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10632504"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—JTAG</a:t>
            </a:r>
            <a:r>
              <a:rPr lang="zh-CN" altLang="en-US" kern="0" dirty="0"/>
              <a:t>接口</a:t>
            </a:r>
            <a:endParaRPr lang="zh-CN" altLang="en-US" kern="0" dirty="0">
              <a:solidFill>
                <a:srgbClr val="FF0000"/>
              </a:solidFill>
            </a:endParaRPr>
          </a:p>
        </p:txBody>
      </p:sp>
    </p:spTree>
  </p:cSld>
  <p:clrMapOvr>
    <a:masterClrMapping/>
  </p:clrMapOvr>
  <p:transition>
    <p:blinds/>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4"/>
          <p:cNvSpPr>
            <a:spLocks noGrp="1" noChangeArrowheads="1"/>
          </p:cNvSpPr>
          <p:nvPr>
            <p:ph type="title"/>
          </p:nvPr>
        </p:nvSpPr>
        <p:spPr>
          <a:xfrm>
            <a:off x="3863976" y="44451"/>
            <a:ext cx="3598863" cy="568325"/>
          </a:xfrm>
        </p:spPr>
        <p:txBody>
          <a:bodyPr/>
          <a:lstStyle/>
          <a:p>
            <a:pPr algn="ctr" eaLnBrk="1" hangingPunct="1">
              <a:spcBef>
                <a:spcPct val="50000"/>
              </a:spcBef>
            </a:pPr>
            <a:r>
              <a:rPr lang="zh-CN" altLang="en-US">
                <a:latin typeface="Times New Roman" panose="02020603050405020304" pitchFamily="18" charset="0"/>
                <a:ea typeface="楷体" panose="02010609060101010101" pitchFamily="49" charset="-122"/>
              </a:rPr>
              <a:t>小     结</a:t>
            </a:r>
            <a:endParaRPr lang="zh-CN" altLang="en-US">
              <a:latin typeface="Times New Roman" panose="02020603050405020304" pitchFamily="18" charset="0"/>
              <a:ea typeface="楷体" panose="02010609060101010101" pitchFamily="49" charset="-122"/>
            </a:endParaRPr>
          </a:p>
        </p:txBody>
      </p:sp>
      <p:sp>
        <p:nvSpPr>
          <p:cNvPr id="199683" name="Rectangle 9"/>
          <p:cNvSpPr>
            <a:spLocks noGrp="1" noChangeArrowheads="1"/>
          </p:cNvSpPr>
          <p:nvPr>
            <p:ph idx="1"/>
          </p:nvPr>
        </p:nvSpPr>
        <p:spPr>
          <a:xfrm>
            <a:off x="335360" y="765176"/>
            <a:ext cx="11593288" cy="4968875"/>
          </a:xfrm>
        </p:spPr>
        <p:txBody>
          <a:bodyPr/>
          <a:lstStyle/>
          <a:p>
            <a:pPr marL="609600" indent="-609600" eaLnBrk="1" hangingPunct="1">
              <a:spcBef>
                <a:spcPct val="0"/>
              </a:spcBef>
            </a:pPr>
            <a:r>
              <a:rPr lang="zh-CN" altLang="en-US" sz="2800" dirty="0">
                <a:latin typeface="Times New Roman" panose="02020603050405020304" pitchFamily="18" charset="0"/>
                <a:ea typeface="楷体" panose="02010609060101010101" pitchFamily="49" charset="-122"/>
              </a:rPr>
              <a:t>本节主要介绍了三方面的内容：</a:t>
            </a:r>
            <a:endParaRPr lang="zh-CN" altLang="en-US" sz="2800" dirty="0">
              <a:latin typeface="Times New Roman" panose="02020603050405020304" pitchFamily="18" charset="0"/>
              <a:ea typeface="楷体" panose="02010609060101010101" pitchFamily="49" charset="-122"/>
            </a:endParaRPr>
          </a:p>
          <a:p>
            <a:pPr marL="990600" lvl="1" indent="-533400" eaLnBrk="1" hangingPunct="1">
              <a:spcBef>
                <a:spcPct val="0"/>
              </a:spcBef>
            </a:pPr>
            <a:r>
              <a:rPr lang="zh-CN" altLang="en-US" sz="2400" dirty="0">
                <a:solidFill>
                  <a:srgbClr val="FF0000"/>
                </a:solidFill>
                <a:latin typeface="Times New Roman" panose="02020603050405020304" pitchFamily="18" charset="0"/>
                <a:ea typeface="楷体" panose="02010609060101010101" pitchFamily="49" charset="-122"/>
              </a:rPr>
              <a:t>嵌入式系统的硬件组成和结构</a:t>
            </a:r>
            <a:endParaRPr lang="zh-CN" altLang="en-US" sz="2400" dirty="0">
              <a:solidFill>
                <a:srgbClr val="FF0000"/>
              </a:solidFill>
              <a:latin typeface="Times New Roman" panose="02020603050405020304" pitchFamily="18" charset="0"/>
              <a:ea typeface="楷体" panose="02010609060101010101" pitchFamily="49" charset="-122"/>
            </a:endParaRPr>
          </a:p>
          <a:p>
            <a:pPr marL="990600" lvl="1" indent="-533400" eaLnBrk="1" hangingPunct="1">
              <a:spcBef>
                <a:spcPct val="0"/>
              </a:spcBef>
            </a:pPr>
            <a:r>
              <a:rPr lang="zh-CN" altLang="en-US" sz="2400" dirty="0">
                <a:solidFill>
                  <a:srgbClr val="FF0000"/>
                </a:solidFill>
                <a:latin typeface="Times New Roman" panose="02020603050405020304" pitchFamily="18" charset="0"/>
                <a:ea typeface="楷体" panose="02010609060101010101" pitchFamily="49" charset="-122"/>
              </a:rPr>
              <a:t>总线</a:t>
            </a:r>
            <a:endParaRPr lang="zh-CN" altLang="en-US" sz="2400" dirty="0">
              <a:solidFill>
                <a:srgbClr val="FF0000"/>
              </a:solidFill>
              <a:latin typeface="Times New Roman" panose="02020603050405020304" pitchFamily="18" charset="0"/>
              <a:ea typeface="楷体" panose="02010609060101010101" pitchFamily="49" charset="-122"/>
            </a:endParaRPr>
          </a:p>
          <a:p>
            <a:pPr marL="990600" lvl="1" indent="-533400" eaLnBrk="1" hangingPunct="1">
              <a:spcBef>
                <a:spcPct val="0"/>
              </a:spcBef>
            </a:pPr>
            <a:r>
              <a:rPr lang="en-US" altLang="zh-CN" sz="2400" dirty="0">
                <a:solidFill>
                  <a:srgbClr val="FF0000"/>
                </a:solidFill>
                <a:latin typeface="Times New Roman" panose="02020603050405020304" pitchFamily="18" charset="0"/>
                <a:ea typeface="楷体" panose="02010609060101010101" pitchFamily="49" charset="-122"/>
              </a:rPr>
              <a:t>I/O</a:t>
            </a:r>
            <a:r>
              <a:rPr lang="zh-CN" altLang="en-US" sz="2400" dirty="0">
                <a:solidFill>
                  <a:srgbClr val="FF0000"/>
                </a:solidFill>
                <a:latin typeface="Times New Roman" panose="02020603050405020304" pitchFamily="18" charset="0"/>
                <a:ea typeface="楷体" panose="02010609060101010101" pitchFamily="49" charset="-122"/>
              </a:rPr>
              <a:t>设备</a:t>
            </a:r>
            <a:endParaRPr lang="zh-CN" altLang="en-US" sz="2400" dirty="0">
              <a:solidFill>
                <a:srgbClr val="FF0000"/>
              </a:solidFill>
              <a:latin typeface="Times New Roman" panose="02020603050405020304" pitchFamily="18" charset="0"/>
              <a:ea typeface="楷体" panose="02010609060101010101" pitchFamily="49" charset="-122"/>
            </a:endParaRPr>
          </a:p>
          <a:p>
            <a:pPr marL="990600" lvl="1" indent="-533400" eaLnBrk="1" hangingPunct="1">
              <a:spcBef>
                <a:spcPct val="0"/>
              </a:spcBef>
            </a:pPr>
            <a:r>
              <a:rPr lang="zh-CN" altLang="en-US" sz="2400" dirty="0">
                <a:solidFill>
                  <a:srgbClr val="FF0000"/>
                </a:solidFill>
                <a:latin typeface="Times New Roman" panose="02020603050405020304" pitchFamily="18" charset="0"/>
                <a:ea typeface="楷体" panose="02010609060101010101" pitchFamily="49" charset="-122"/>
              </a:rPr>
              <a:t>存储设备</a:t>
            </a:r>
            <a:endParaRPr lang="zh-CN" altLang="en-US" sz="2400" dirty="0">
              <a:solidFill>
                <a:srgbClr val="FF0000"/>
              </a:solidFill>
              <a:latin typeface="Times New Roman" panose="02020603050405020304" pitchFamily="18" charset="0"/>
              <a:ea typeface="楷体" panose="02010609060101010101" pitchFamily="49" charset="-122"/>
            </a:endParaRPr>
          </a:p>
          <a:p>
            <a:pPr marL="990600" lvl="1" indent="-533400" eaLnBrk="1" hangingPunct="1">
              <a:spcBef>
                <a:spcPct val="0"/>
              </a:spcBef>
            </a:pPr>
            <a:r>
              <a:rPr lang="en-US" altLang="zh-CN" sz="2400" dirty="0">
                <a:solidFill>
                  <a:srgbClr val="FF0000"/>
                </a:solidFill>
                <a:latin typeface="Times New Roman" panose="02020603050405020304" pitchFamily="18" charset="0"/>
                <a:ea typeface="楷体" panose="02010609060101010101" pitchFamily="49" charset="-122"/>
              </a:rPr>
              <a:t>I/O</a:t>
            </a:r>
            <a:r>
              <a:rPr lang="zh-CN" altLang="en-US" sz="2400" dirty="0">
                <a:solidFill>
                  <a:srgbClr val="FF0000"/>
                </a:solidFill>
                <a:latin typeface="Times New Roman" panose="02020603050405020304" pitchFamily="18" charset="0"/>
                <a:ea typeface="楷体" panose="02010609060101010101" pitchFamily="49" charset="-122"/>
              </a:rPr>
              <a:t>设备</a:t>
            </a:r>
            <a:endParaRPr lang="zh-CN" altLang="en-US" sz="2400" dirty="0">
              <a:solidFill>
                <a:srgbClr val="FF0000"/>
              </a:solidFill>
              <a:latin typeface="Times New Roman" panose="02020603050405020304" pitchFamily="18" charset="0"/>
              <a:ea typeface="楷体" panose="02010609060101010101" pitchFamily="49" charset="-122"/>
            </a:endParaRPr>
          </a:p>
          <a:p>
            <a:pPr marL="990600" lvl="1" indent="-533400" eaLnBrk="1" hangingPunct="1">
              <a:spcBef>
                <a:spcPct val="0"/>
              </a:spcBef>
            </a:pPr>
            <a:r>
              <a:rPr lang="zh-CN" altLang="en-US" sz="2400" dirty="0">
                <a:solidFill>
                  <a:srgbClr val="FF0000"/>
                </a:solidFill>
                <a:latin typeface="Times New Roman" panose="02020603050405020304" pitchFamily="18" charset="0"/>
                <a:ea typeface="楷体" panose="02010609060101010101" pitchFamily="49" charset="-122"/>
              </a:rPr>
              <a:t>通信设备</a:t>
            </a:r>
            <a:endParaRPr lang="zh-CN" altLang="en-US" sz="2400" dirty="0">
              <a:solidFill>
                <a:srgbClr val="FF0000"/>
              </a:solidFill>
              <a:latin typeface="Times New Roman" panose="02020603050405020304" pitchFamily="18" charset="0"/>
              <a:ea typeface="楷体" panose="02010609060101010101" pitchFamily="49" charset="-122"/>
            </a:endParaRPr>
          </a:p>
          <a:p>
            <a:pPr marL="990600" lvl="1" indent="-533400" eaLnBrk="1" hangingPunct="1">
              <a:spcBef>
                <a:spcPct val="0"/>
              </a:spcBef>
            </a:pPr>
            <a:r>
              <a:rPr lang="zh-CN" altLang="en-US" sz="2400" dirty="0">
                <a:solidFill>
                  <a:srgbClr val="FF0000"/>
                </a:solidFill>
                <a:latin typeface="Times New Roman" panose="02020603050405020304" pitchFamily="18" charset="0"/>
                <a:ea typeface="楷体" panose="02010609060101010101" pitchFamily="49" charset="-122"/>
              </a:rPr>
              <a:t>其他电路</a:t>
            </a:r>
            <a:endParaRPr lang="en-US" altLang="zh-CN" sz="2400" dirty="0">
              <a:solidFill>
                <a:srgbClr val="FF0000"/>
              </a:solidFill>
              <a:latin typeface="Times New Roman" panose="02020603050405020304" pitchFamily="18" charset="0"/>
              <a:ea typeface="楷体" panose="02010609060101010101" pitchFamily="49" charset="-122"/>
            </a:endParaRPr>
          </a:p>
          <a:p>
            <a:pPr marL="990600" lvl="1" indent="-533400" eaLnBrk="1" hangingPunct="1">
              <a:spcBef>
                <a:spcPct val="0"/>
              </a:spcBef>
            </a:pPr>
            <a:r>
              <a:rPr lang="en-US" altLang="zh-CN" sz="2400" dirty="0">
                <a:solidFill>
                  <a:srgbClr val="FF0000"/>
                </a:solidFill>
                <a:latin typeface="Times New Roman" panose="02020603050405020304" pitchFamily="18" charset="0"/>
                <a:ea typeface="楷体" panose="02010609060101010101" pitchFamily="49" charset="-122"/>
              </a:rPr>
              <a:t>JTAG</a:t>
            </a:r>
            <a:r>
              <a:rPr lang="zh-CN" altLang="en-US" sz="2400" dirty="0">
                <a:solidFill>
                  <a:srgbClr val="FF0000"/>
                </a:solidFill>
                <a:latin typeface="Times New Roman" panose="02020603050405020304" pitchFamily="18" charset="0"/>
                <a:ea typeface="楷体" panose="02010609060101010101" pitchFamily="49" charset="-122"/>
              </a:rPr>
              <a:t>接口介绍</a:t>
            </a:r>
            <a:endParaRPr lang="zh-CN" altLang="en-US" sz="2400" dirty="0">
              <a:solidFill>
                <a:srgbClr val="FF0000"/>
              </a:solidFill>
              <a:latin typeface="Times New Roman" panose="02020603050405020304" pitchFamily="18" charset="0"/>
              <a:ea typeface="楷体" panose="02010609060101010101" pitchFamily="49" charset="-122"/>
            </a:endParaRPr>
          </a:p>
          <a:p>
            <a:pPr marL="609600" indent="-609600" eaLnBrk="1" hangingPunct="1">
              <a:spcBef>
                <a:spcPct val="0"/>
              </a:spcBef>
            </a:pPr>
            <a:r>
              <a:rPr lang="zh-CN" altLang="en-US" sz="2800" dirty="0">
                <a:latin typeface="Times New Roman" panose="02020603050405020304" pitchFamily="18" charset="0"/>
                <a:ea typeface="楷体" panose="02010609060101010101" pitchFamily="49" charset="-122"/>
              </a:rPr>
              <a:t>通过本节的学习，要求掌握嵌入式系统的硬件组成和基本结构，了解各个硬件功能模块的基本特性，掌握其设计方法。 </a:t>
            </a:r>
            <a:endParaRPr lang="zh-CN" altLang="en-US" sz="28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26F30350-0295-4550-A4ED-69C13B0D4FA4}"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Tree>
  </p:cSld>
  <p:clrMapOvr>
    <a:masterClrMapping/>
  </p:clrMapOvr>
  <p:transition>
    <p:blind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360" y="1628800"/>
            <a:ext cx="10149062" cy="2818336"/>
          </a:xfrm>
          <a:prstGeom prst="rect">
            <a:avLst/>
          </a:prstGeom>
        </p:spPr>
        <p:txBody>
          <a:bodyPr wrap="square">
            <a:spAutoFit/>
          </a:bodyPr>
          <a:lstStyle/>
          <a:p>
            <a:pPr indent="441325">
              <a:lnSpc>
                <a:spcPct val="150000"/>
              </a:lnSpc>
              <a:defRPr/>
            </a:pPr>
            <a:r>
              <a:rPr lang="en-US" altLang="zh-CN" sz="2000" b="0" dirty="0">
                <a:latin typeface="Times New Roman" panose="02020603050405020304" pitchFamily="18" charset="0"/>
                <a:ea typeface="+mn-ea"/>
                <a:cs typeface="Times New Roman" panose="02020603050405020304" pitchFamily="18" charset="0"/>
              </a:rPr>
              <a:t>HS-MMC/SDIO</a:t>
            </a:r>
            <a:r>
              <a:rPr lang="zh-CN" altLang="zh-CN" sz="2000" b="0" dirty="0">
                <a:latin typeface="Times New Roman" panose="02020603050405020304" pitchFamily="18" charset="0"/>
                <a:ea typeface="+mn-ea"/>
                <a:cs typeface="Times New Roman" panose="02020603050405020304" pitchFamily="18" charset="0"/>
              </a:rPr>
              <a:t>接口：</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5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兼容</a:t>
            </a:r>
            <a:r>
              <a:rPr lang="en-US" altLang="zh-CN" sz="2000" b="0" dirty="0">
                <a:latin typeface="Times New Roman" panose="02020603050405020304" pitchFamily="18" charset="0"/>
                <a:ea typeface="+mn-ea"/>
                <a:cs typeface="Times New Roman" panose="02020603050405020304" pitchFamily="18" charset="0"/>
              </a:rPr>
              <a:t>0</a:t>
            </a:r>
            <a:r>
              <a:rPr lang="zh-CN" altLang="zh-CN" sz="2000" b="0" dirty="0">
                <a:latin typeface="Times New Roman" panose="02020603050405020304" pitchFamily="18" charset="0"/>
                <a:ea typeface="+mn-ea"/>
                <a:cs typeface="Times New Roman" panose="02020603050405020304" pitchFamily="18" charset="0"/>
              </a:rPr>
              <a:t>多媒体卡协议版本（</a:t>
            </a:r>
            <a:r>
              <a:rPr lang="en-US" altLang="zh-CN" sz="2000" b="0" dirty="0">
                <a:latin typeface="Times New Roman" panose="02020603050405020304" pitchFamily="18" charset="0"/>
                <a:ea typeface="+mn-ea"/>
                <a:cs typeface="Times New Roman" panose="02020603050405020304" pitchFamily="18" charset="0"/>
              </a:rPr>
              <a:t>HS-MMC</a:t>
            </a:r>
            <a:r>
              <a:rPr lang="zh-CN" altLang="zh-CN" sz="2000" b="0" dirty="0">
                <a:latin typeface="Times New Roman" panose="02020603050405020304" pitchFamily="18" charset="0"/>
                <a:ea typeface="+mn-ea"/>
                <a:cs typeface="Times New Roman" panose="02020603050405020304" pitchFamily="18" charset="0"/>
              </a:rPr>
              <a:t>）。</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5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兼容</a:t>
            </a:r>
            <a:r>
              <a:rPr lang="en-US" altLang="zh-CN" sz="2000" b="0" dirty="0">
                <a:latin typeface="Times New Roman" panose="02020603050405020304" pitchFamily="18" charset="0"/>
                <a:ea typeface="+mn-ea"/>
                <a:cs typeface="Times New Roman" panose="02020603050405020304" pitchFamily="18" charset="0"/>
              </a:rPr>
              <a:t>2.0</a:t>
            </a:r>
            <a:r>
              <a:rPr lang="zh-CN" altLang="zh-CN" sz="2000" b="0" dirty="0">
                <a:latin typeface="Times New Roman" panose="02020603050405020304" pitchFamily="18" charset="0"/>
                <a:ea typeface="+mn-ea"/>
                <a:cs typeface="Times New Roman" panose="02020603050405020304" pitchFamily="18" charset="0"/>
              </a:rPr>
              <a:t>版本</a:t>
            </a:r>
            <a:r>
              <a:rPr lang="en-US" altLang="zh-CN" sz="2000" b="0" dirty="0">
                <a:latin typeface="Times New Roman" panose="02020603050405020304" pitchFamily="18" charset="0"/>
                <a:ea typeface="+mn-ea"/>
                <a:cs typeface="Times New Roman" panose="02020603050405020304" pitchFamily="18" charset="0"/>
              </a:rPr>
              <a:t>SD</a:t>
            </a:r>
            <a:r>
              <a:rPr lang="zh-CN" altLang="zh-CN" sz="2000" b="0" dirty="0">
                <a:latin typeface="Times New Roman" panose="02020603050405020304" pitchFamily="18" charset="0"/>
                <a:ea typeface="+mn-ea"/>
                <a:cs typeface="Times New Roman" panose="02020603050405020304" pitchFamily="18" charset="0"/>
              </a:rPr>
              <a:t>卡存储卡协议。</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5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基于</a:t>
            </a:r>
            <a:r>
              <a:rPr lang="en-US" altLang="zh-CN" sz="2000" b="0" dirty="0">
                <a:latin typeface="Times New Roman" panose="02020603050405020304" pitchFamily="18" charset="0"/>
                <a:ea typeface="+mn-ea"/>
                <a:cs typeface="Times New Roman" panose="02020603050405020304" pitchFamily="18" charset="0"/>
              </a:rPr>
              <a:t>128KBFIFO</a:t>
            </a:r>
            <a:r>
              <a:rPr lang="zh-CN" altLang="zh-CN" sz="2000" b="0" dirty="0">
                <a:latin typeface="Times New Roman" panose="02020603050405020304" pitchFamily="18" charset="0"/>
                <a:ea typeface="+mn-ea"/>
                <a:cs typeface="Times New Roman" panose="02020603050405020304" pitchFamily="18" charset="0"/>
              </a:rPr>
              <a:t>的</a:t>
            </a:r>
            <a:r>
              <a:rPr lang="en-US" altLang="zh-CN" sz="2000" b="0" dirty="0">
                <a:latin typeface="Times New Roman" panose="02020603050405020304" pitchFamily="18" charset="0"/>
                <a:ea typeface="+mn-ea"/>
                <a:cs typeface="Times New Roman" panose="02020603050405020304" pitchFamily="18" charset="0"/>
              </a:rPr>
              <a:t>TX/RX</a:t>
            </a:r>
            <a:r>
              <a:rPr lang="zh-CN" altLang="zh-CN" sz="2000" b="0" dirty="0">
                <a:latin typeface="Times New Roman" panose="02020603050405020304" pitchFamily="18" charset="0"/>
                <a:ea typeface="+mn-ea"/>
                <a:cs typeface="Times New Roman" panose="02020603050405020304" pitchFamily="18" charset="0"/>
              </a:rPr>
              <a:t>。</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50000"/>
              </a:lnSpc>
              <a:buFont typeface="Wingdings" panose="05000000000000000000" pitchFamily="2" charset="2"/>
              <a:buChar char="Ø"/>
              <a:defRPr/>
            </a:pPr>
            <a:r>
              <a:rPr lang="en-US" altLang="zh-CN" sz="2000" b="0" dirty="0">
                <a:latin typeface="Times New Roman" panose="02020603050405020304" pitchFamily="18" charset="0"/>
                <a:ea typeface="+mn-ea"/>
                <a:cs typeface="Times New Roman" panose="02020603050405020304" pitchFamily="18" charset="0"/>
              </a:rPr>
              <a:t>4</a:t>
            </a:r>
            <a:r>
              <a:rPr lang="zh-CN" altLang="zh-CN" sz="2000" b="0" dirty="0">
                <a:latin typeface="Times New Roman" panose="02020603050405020304" pitchFamily="18" charset="0"/>
                <a:ea typeface="+mn-ea"/>
                <a:cs typeface="Times New Roman" panose="02020603050405020304" pitchFamily="18" charset="0"/>
              </a:rPr>
              <a:t>个</a:t>
            </a:r>
            <a:r>
              <a:rPr lang="en-US" altLang="zh-CN" sz="2000" b="0" dirty="0">
                <a:latin typeface="Times New Roman" panose="02020603050405020304" pitchFamily="18" charset="0"/>
                <a:ea typeface="+mn-ea"/>
                <a:cs typeface="Times New Roman" panose="02020603050405020304" pitchFamily="18" charset="0"/>
              </a:rPr>
              <a:t>HS-MMC</a:t>
            </a:r>
            <a:r>
              <a:rPr lang="zh-CN" altLang="zh-CN" sz="2000" b="0" dirty="0">
                <a:latin typeface="Times New Roman" panose="02020603050405020304" pitchFamily="18" charset="0"/>
                <a:ea typeface="+mn-ea"/>
                <a:cs typeface="Times New Roman" panose="02020603050405020304" pitchFamily="18" charset="0"/>
              </a:rPr>
              <a:t>端口或</a:t>
            </a:r>
            <a:r>
              <a:rPr lang="en-US" altLang="zh-CN" sz="2000" b="0" dirty="0">
                <a:latin typeface="Times New Roman" panose="02020603050405020304" pitchFamily="18" charset="0"/>
                <a:ea typeface="+mn-ea"/>
                <a:cs typeface="Times New Roman" panose="02020603050405020304" pitchFamily="18" charset="0"/>
              </a:rPr>
              <a:t>4</a:t>
            </a:r>
            <a:r>
              <a:rPr lang="zh-CN" altLang="zh-CN" sz="2000" b="0" dirty="0">
                <a:latin typeface="Times New Roman" panose="02020603050405020304" pitchFamily="18" charset="0"/>
                <a:ea typeface="+mn-ea"/>
                <a:cs typeface="Times New Roman" panose="02020603050405020304" pitchFamily="18" charset="0"/>
              </a:rPr>
              <a:t>个</a:t>
            </a:r>
            <a:r>
              <a:rPr lang="en-US" altLang="zh-CN" sz="2000" b="0" dirty="0">
                <a:latin typeface="Times New Roman" panose="02020603050405020304" pitchFamily="18" charset="0"/>
                <a:ea typeface="+mn-ea"/>
                <a:cs typeface="Times New Roman" panose="02020603050405020304" pitchFamily="18" charset="0"/>
              </a:rPr>
              <a:t>SDIO</a:t>
            </a:r>
            <a:r>
              <a:rPr lang="zh-CN" altLang="zh-CN" sz="2000" b="0" dirty="0">
                <a:latin typeface="Times New Roman" panose="02020603050405020304" pitchFamily="18" charset="0"/>
                <a:ea typeface="+mn-ea"/>
                <a:cs typeface="Times New Roman" panose="02020603050405020304" pitchFamily="18" charset="0"/>
              </a:rPr>
              <a:t>端口。</a:t>
            </a:r>
            <a:endParaRPr lang="zh-CN" altLang="zh-CN" sz="2000" b="0" dirty="0">
              <a:latin typeface="Times New Roman" panose="02020603050405020304" pitchFamily="18" charset="0"/>
              <a:ea typeface="+mn-ea"/>
              <a:cs typeface="Times New Roman" panose="02020603050405020304" pitchFamily="18" charset="0"/>
            </a:endParaRPr>
          </a:p>
          <a:p>
            <a:pPr indent="441325">
              <a:lnSpc>
                <a:spcPct val="150000"/>
              </a:lnSpc>
              <a:defRPr/>
            </a:pPr>
            <a:r>
              <a:rPr lang="en-US" altLang="zh-CN" sz="2000" b="0" dirty="0">
                <a:latin typeface="Times New Roman" panose="02020603050405020304" pitchFamily="18" charset="0"/>
                <a:ea typeface="+mn-ea"/>
                <a:cs typeface="Times New Roman" panose="02020603050405020304" pitchFamily="18" charset="0"/>
              </a:rPr>
              <a:t>ATA</a:t>
            </a:r>
            <a:r>
              <a:rPr lang="zh-CN" altLang="zh-CN" sz="2000" b="0" dirty="0">
                <a:latin typeface="Times New Roman" panose="02020603050405020304" pitchFamily="18" charset="0"/>
                <a:ea typeface="+mn-ea"/>
                <a:cs typeface="Times New Roman" panose="02020603050405020304" pitchFamily="18" charset="0"/>
              </a:rPr>
              <a:t>控制器支持</a:t>
            </a:r>
            <a:r>
              <a:rPr lang="en-US" altLang="zh-CN" sz="2000" b="0" dirty="0">
                <a:latin typeface="Times New Roman" panose="02020603050405020304" pitchFamily="18" charset="0"/>
                <a:ea typeface="+mn-ea"/>
                <a:cs typeface="Times New Roman" panose="02020603050405020304" pitchFamily="18" charset="0"/>
              </a:rPr>
              <a:t>ATA/ATAPI-6</a:t>
            </a:r>
            <a:r>
              <a:rPr lang="zh-CN" altLang="zh-CN" sz="2000" b="0" dirty="0">
                <a:latin typeface="Times New Roman" panose="02020603050405020304" pitchFamily="18" charset="0"/>
                <a:ea typeface="+mn-ea"/>
                <a:cs typeface="Times New Roman" panose="02020603050405020304" pitchFamily="18" charset="0"/>
              </a:rPr>
              <a:t>接口。</a:t>
            </a:r>
            <a:endParaRPr lang="zh-CN" altLang="zh-CN" sz="2000" b="0" dirty="0">
              <a:latin typeface="Times New Roman" panose="02020603050405020304" pitchFamily="18" charset="0"/>
              <a:ea typeface="+mn-ea"/>
              <a:cs typeface="Times New Roman" panose="02020603050405020304" pitchFamily="18" charset="0"/>
            </a:endParaRPr>
          </a:p>
        </p:txBody>
      </p:sp>
      <p:sp>
        <p:nvSpPr>
          <p:cNvPr id="5" name="文本框 4"/>
          <p:cNvSpPr txBox="1"/>
          <p:nvPr/>
        </p:nvSpPr>
        <p:spPr>
          <a:xfrm>
            <a:off x="263352" y="971955"/>
            <a:ext cx="6133170" cy="576248"/>
          </a:xfrm>
          <a:prstGeom prst="rect">
            <a:avLst/>
          </a:prstGeom>
          <a:noFill/>
        </p:spPr>
        <p:txBody>
          <a:bodyPr wrap="square">
            <a:spAutoFit/>
          </a:bodyPr>
          <a:lstStyle/>
          <a:p>
            <a:pPr>
              <a:lnSpc>
                <a:spcPct val="150000"/>
              </a:lnSpc>
              <a:defRPr/>
            </a:pPr>
            <a:r>
              <a:rPr lang="zh-CN" altLang="zh-CN" sz="2400" b="0" dirty="0">
                <a:latin typeface="Times New Roman" panose="02020603050405020304" pitchFamily="18" charset="0"/>
                <a:ea typeface="+mn-ea"/>
                <a:cs typeface="Times New Roman" panose="02020603050405020304" pitchFamily="18" charset="0"/>
              </a:rPr>
              <a:t>（</a:t>
            </a:r>
            <a:r>
              <a:rPr lang="en-US" altLang="zh-CN" sz="2400" b="0" dirty="0">
                <a:latin typeface="Times New Roman" panose="02020603050405020304" pitchFamily="18" charset="0"/>
                <a:ea typeface="+mn-ea"/>
                <a:cs typeface="Times New Roman" panose="02020603050405020304" pitchFamily="18" charset="0"/>
              </a:rPr>
              <a:t>2</a:t>
            </a:r>
            <a:r>
              <a:rPr lang="zh-CN" altLang="zh-CN" sz="2400" b="0" dirty="0">
                <a:latin typeface="Times New Roman" panose="02020603050405020304" pitchFamily="18" charset="0"/>
                <a:ea typeface="+mn-ea"/>
                <a:cs typeface="Times New Roman" panose="02020603050405020304" pitchFamily="18" charset="0"/>
              </a:rPr>
              <a:t>）存储接口</a:t>
            </a:r>
            <a:endParaRPr lang="zh-CN" altLang="zh-CN" sz="2400" b="0" dirty="0">
              <a:latin typeface="Times New Roman" panose="02020603050405020304" pitchFamily="18" charset="0"/>
              <a:ea typeface="+mn-ea"/>
              <a:cs typeface="Times New Roman" panose="02020603050405020304" pitchFamily="18" charset="0"/>
            </a:endParaRPr>
          </a:p>
        </p:txBody>
      </p:sp>
      <p:sp>
        <p:nvSpPr>
          <p:cNvPr id="6"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r>
              <a:rPr lang="zh-CN" altLang="zh-CN" b="0" dirty="0">
                <a:latin typeface="Times New Roman" panose="02020603050405020304" pitchFamily="18" charset="0"/>
                <a:ea typeface="+mn-ea"/>
                <a:cs typeface="Times New Roman" panose="02020603050405020304" pitchFamily="18" charset="0"/>
              </a:rPr>
              <a:t> S5PV210处理器</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63352" y="677227"/>
            <a:ext cx="10513168" cy="5004512"/>
          </a:xfrm>
          <a:prstGeom prst="rect">
            <a:avLst/>
          </a:prstGeom>
        </p:spPr>
        <p:txBody>
          <a:bodyPr wrap="square">
            <a:spAutoFit/>
          </a:bodyPr>
          <a:lstStyle/>
          <a:p>
            <a:pPr>
              <a:lnSpc>
                <a:spcPct val="150000"/>
              </a:lnSpc>
              <a:defRPr/>
            </a:pPr>
            <a:r>
              <a:rPr lang="zh-CN" altLang="zh-CN" b="0" dirty="0">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3</a:t>
            </a:r>
            <a:r>
              <a:rPr lang="zh-CN" altLang="zh-CN" b="0" dirty="0">
                <a:latin typeface="Times New Roman" panose="02020603050405020304" pitchFamily="18" charset="0"/>
                <a:ea typeface="+mn-ea"/>
                <a:cs typeface="Times New Roman" panose="02020603050405020304" pitchFamily="18" charset="0"/>
              </a:rPr>
              <a:t>）通用接口</a:t>
            </a:r>
            <a:endParaRPr lang="zh-CN" altLang="zh-CN" b="0" dirty="0">
              <a:latin typeface="Times New Roman" panose="02020603050405020304" pitchFamily="18" charset="0"/>
              <a:ea typeface="+mn-ea"/>
              <a:cs typeface="Times New Roman" panose="02020603050405020304" pitchFamily="18" charset="0"/>
            </a:endParaRPr>
          </a:p>
          <a:p>
            <a:pPr indent="441325">
              <a:lnSpc>
                <a:spcPct val="130000"/>
              </a:lnSpc>
              <a:defRPr/>
            </a:pPr>
            <a:r>
              <a:rPr lang="en-US" altLang="zh-CN" sz="2000" b="0" dirty="0">
                <a:latin typeface="Times New Roman" panose="02020603050405020304" pitchFamily="18" charset="0"/>
                <a:ea typeface="+mn-ea"/>
                <a:cs typeface="Times New Roman" panose="02020603050405020304" pitchFamily="18" charset="0"/>
              </a:rPr>
              <a:t>USB2.0 OTG</a:t>
            </a:r>
            <a:r>
              <a:rPr lang="zh-CN" altLang="zh-CN" sz="2000" b="0" dirty="0">
                <a:latin typeface="Times New Roman" panose="02020603050405020304" pitchFamily="18" charset="0"/>
                <a:ea typeface="+mn-ea"/>
                <a:cs typeface="Times New Roman" panose="02020603050405020304" pitchFamily="18" charset="0"/>
              </a:rPr>
              <a:t>：</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符合</a:t>
            </a:r>
            <a:r>
              <a:rPr lang="en-US" altLang="zh-CN" sz="2000" b="0" dirty="0">
                <a:latin typeface="Times New Roman" panose="02020603050405020304" pitchFamily="18" charset="0"/>
                <a:ea typeface="+mn-ea"/>
                <a:cs typeface="Times New Roman" panose="02020603050405020304" pitchFamily="18" charset="0"/>
              </a:rPr>
              <a:t>USB2.0 OTG 1.0a</a:t>
            </a:r>
            <a:r>
              <a:rPr lang="zh-CN" altLang="zh-CN" sz="2000" b="0" dirty="0">
                <a:latin typeface="Times New Roman" panose="02020603050405020304" pitchFamily="18" charset="0"/>
                <a:ea typeface="+mn-ea"/>
                <a:cs typeface="Times New Roman" panose="02020603050405020304" pitchFamily="18" charset="0"/>
              </a:rPr>
              <a:t>版本。</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支持高达</a:t>
            </a:r>
            <a:r>
              <a:rPr lang="en-US" altLang="zh-CN" sz="2000" b="0" dirty="0">
                <a:latin typeface="Times New Roman" panose="02020603050405020304" pitchFamily="18" charset="0"/>
                <a:ea typeface="+mn-ea"/>
                <a:cs typeface="Times New Roman" panose="02020603050405020304" pitchFamily="18" charset="0"/>
              </a:rPr>
              <a:t>480Mbps</a:t>
            </a:r>
            <a:r>
              <a:rPr lang="zh-CN" altLang="zh-CN" sz="2000" b="0" dirty="0">
                <a:latin typeface="Times New Roman" panose="02020603050405020304" pitchFamily="18" charset="0"/>
                <a:ea typeface="+mn-ea"/>
                <a:cs typeface="Times New Roman" panose="02020603050405020304" pitchFamily="18" charset="0"/>
              </a:rPr>
              <a:t>的传输速度。</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具有</a:t>
            </a:r>
            <a:r>
              <a:rPr lang="en-US" altLang="zh-CN" sz="2000" b="0" dirty="0">
                <a:latin typeface="Times New Roman" panose="02020603050405020304" pitchFamily="18" charset="0"/>
                <a:ea typeface="+mn-ea"/>
                <a:cs typeface="Times New Roman" panose="02020603050405020304" pitchFamily="18" charset="0"/>
              </a:rPr>
              <a:t>USB</a:t>
            </a:r>
            <a:r>
              <a:rPr lang="zh-CN" altLang="zh-CN" sz="2000" b="0" dirty="0">
                <a:latin typeface="Times New Roman" panose="02020603050405020304" pitchFamily="18" charset="0"/>
                <a:ea typeface="+mn-ea"/>
                <a:cs typeface="Times New Roman" panose="02020603050405020304" pitchFamily="18" charset="0"/>
              </a:rPr>
              <a:t>芯片收发器。</a:t>
            </a:r>
            <a:endParaRPr lang="zh-CN" altLang="zh-CN" sz="2000" b="0" dirty="0">
              <a:latin typeface="Times New Roman" panose="02020603050405020304" pitchFamily="18" charset="0"/>
              <a:ea typeface="+mn-ea"/>
              <a:cs typeface="Times New Roman" panose="02020603050405020304" pitchFamily="18" charset="0"/>
            </a:endParaRPr>
          </a:p>
          <a:p>
            <a:pPr indent="441325">
              <a:lnSpc>
                <a:spcPct val="130000"/>
              </a:lnSpc>
              <a:defRPr/>
            </a:pPr>
            <a:r>
              <a:rPr lang="en-US" altLang="zh-CN" sz="2000" b="0" dirty="0">
                <a:latin typeface="Times New Roman" panose="02020603050405020304" pitchFamily="18" charset="0"/>
                <a:ea typeface="+mn-ea"/>
                <a:cs typeface="Times New Roman" panose="02020603050405020304" pitchFamily="18" charset="0"/>
              </a:rPr>
              <a:t>UART</a:t>
            </a:r>
            <a:r>
              <a:rPr lang="zh-CN" altLang="zh-CN" sz="2000" b="0" dirty="0">
                <a:latin typeface="Times New Roman" panose="02020603050405020304" pitchFamily="18" charset="0"/>
                <a:ea typeface="+mn-ea"/>
                <a:cs typeface="Times New Roman" panose="02020603050405020304" pitchFamily="18" charset="0"/>
              </a:rPr>
              <a:t>：</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具有基于</a:t>
            </a:r>
            <a:r>
              <a:rPr lang="en-US" altLang="zh-CN" sz="2000" b="0" dirty="0">
                <a:latin typeface="Times New Roman" panose="02020603050405020304" pitchFamily="18" charset="0"/>
                <a:ea typeface="+mn-ea"/>
                <a:cs typeface="Times New Roman" panose="02020603050405020304" pitchFamily="18" charset="0"/>
              </a:rPr>
              <a:t>DMA</a:t>
            </a:r>
            <a:r>
              <a:rPr lang="zh-CN" altLang="zh-CN" sz="2000" b="0" dirty="0">
                <a:latin typeface="Times New Roman" panose="02020603050405020304" pitchFamily="18" charset="0"/>
                <a:ea typeface="+mn-ea"/>
                <a:cs typeface="Times New Roman" panose="02020603050405020304" pitchFamily="18" charset="0"/>
              </a:rPr>
              <a:t>和中断功能的</a:t>
            </a:r>
            <a:r>
              <a:rPr lang="en-US" altLang="zh-CN" sz="2000" b="0" dirty="0">
                <a:latin typeface="Times New Roman" panose="02020603050405020304" pitchFamily="18" charset="0"/>
                <a:ea typeface="+mn-ea"/>
                <a:cs typeface="Times New Roman" panose="02020603050405020304" pitchFamily="18" charset="0"/>
              </a:rPr>
              <a:t>4</a:t>
            </a:r>
            <a:r>
              <a:rPr lang="zh-CN" altLang="zh-CN" sz="2000" b="0" dirty="0">
                <a:latin typeface="Times New Roman" panose="02020603050405020304" pitchFamily="18" charset="0"/>
                <a:ea typeface="+mn-ea"/>
                <a:cs typeface="Times New Roman" panose="02020603050405020304" pitchFamily="18" charset="0"/>
              </a:rPr>
              <a:t>个</a:t>
            </a:r>
            <a:r>
              <a:rPr lang="en-US" altLang="zh-CN" sz="2000" b="0" dirty="0">
                <a:latin typeface="Times New Roman" panose="02020603050405020304" pitchFamily="18" charset="0"/>
                <a:ea typeface="+mn-ea"/>
                <a:cs typeface="Times New Roman" panose="02020603050405020304" pitchFamily="18" charset="0"/>
              </a:rPr>
              <a:t>UART</a:t>
            </a:r>
            <a:r>
              <a:rPr lang="zh-CN" altLang="zh-CN" sz="2000" b="0" dirty="0">
                <a:latin typeface="Times New Roman" panose="02020603050405020304" pitchFamily="18" charset="0"/>
                <a:ea typeface="+mn-ea"/>
                <a:cs typeface="Times New Roman" panose="02020603050405020304" pitchFamily="18" charset="0"/>
              </a:rPr>
              <a:t>。</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支持</a:t>
            </a:r>
            <a:r>
              <a:rPr lang="en-US" altLang="zh-CN" sz="2000" b="0" dirty="0">
                <a:latin typeface="Times New Roman" panose="02020603050405020304" pitchFamily="18" charset="0"/>
                <a:ea typeface="+mn-ea"/>
                <a:cs typeface="Times New Roman" panose="02020603050405020304" pitchFamily="18" charset="0"/>
              </a:rPr>
              <a:t>5</a:t>
            </a:r>
            <a:r>
              <a:rPr lang="zh-CN" altLang="zh-CN" sz="2000" b="0" dirty="0">
                <a:latin typeface="Times New Roman" panose="02020603050405020304" pitchFamily="18" charset="0"/>
                <a:ea typeface="+mn-ea"/>
                <a:cs typeface="Times New Roman" panose="02020603050405020304" pitchFamily="18" charset="0"/>
              </a:rPr>
              <a:t>位、</a:t>
            </a:r>
            <a:r>
              <a:rPr lang="en-US" altLang="zh-CN" sz="2000" b="0" dirty="0">
                <a:latin typeface="Times New Roman" panose="02020603050405020304" pitchFamily="18" charset="0"/>
                <a:ea typeface="+mn-ea"/>
                <a:cs typeface="Times New Roman" panose="02020603050405020304" pitchFamily="18" charset="0"/>
              </a:rPr>
              <a:t>6</a:t>
            </a:r>
            <a:r>
              <a:rPr lang="zh-CN" altLang="zh-CN" sz="2000" b="0" dirty="0">
                <a:latin typeface="Times New Roman" panose="02020603050405020304" pitchFamily="18" charset="0"/>
                <a:ea typeface="+mn-ea"/>
                <a:cs typeface="Times New Roman" panose="02020603050405020304" pitchFamily="18" charset="0"/>
              </a:rPr>
              <a:t>位、</a:t>
            </a:r>
            <a:r>
              <a:rPr lang="en-US" altLang="zh-CN" sz="2000" b="0" dirty="0">
                <a:latin typeface="Times New Roman" panose="02020603050405020304" pitchFamily="18" charset="0"/>
                <a:ea typeface="+mn-ea"/>
                <a:cs typeface="Times New Roman" panose="02020603050405020304" pitchFamily="18" charset="0"/>
              </a:rPr>
              <a:t>7</a:t>
            </a:r>
            <a:r>
              <a:rPr lang="zh-CN" altLang="zh-CN" sz="2000" b="0" dirty="0">
                <a:latin typeface="Times New Roman" panose="02020603050405020304" pitchFamily="18" charset="0"/>
                <a:ea typeface="+mn-ea"/>
                <a:cs typeface="Times New Roman" panose="02020603050405020304" pitchFamily="18" charset="0"/>
              </a:rPr>
              <a:t>位、</a:t>
            </a:r>
            <a:r>
              <a:rPr lang="en-US" altLang="zh-CN" sz="2000" b="0" dirty="0">
                <a:latin typeface="Times New Roman" panose="02020603050405020304" pitchFamily="18" charset="0"/>
                <a:ea typeface="+mn-ea"/>
                <a:cs typeface="Times New Roman" panose="02020603050405020304" pitchFamily="18" charset="0"/>
              </a:rPr>
              <a:t>8</a:t>
            </a:r>
            <a:r>
              <a:rPr lang="zh-CN" altLang="zh-CN" sz="2000" b="0" dirty="0">
                <a:latin typeface="Times New Roman" panose="02020603050405020304" pitchFamily="18" charset="0"/>
                <a:ea typeface="+mn-ea"/>
                <a:cs typeface="Times New Roman" panose="02020603050405020304" pitchFamily="18" charset="0"/>
              </a:rPr>
              <a:t>位的串行数据发送和接收。</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独立的</a:t>
            </a:r>
            <a:r>
              <a:rPr lang="en-US" altLang="zh-CN" sz="2000" b="0" dirty="0">
                <a:latin typeface="Times New Roman" panose="02020603050405020304" pitchFamily="18" charset="0"/>
                <a:ea typeface="+mn-ea"/>
                <a:cs typeface="Times New Roman" panose="02020603050405020304" pitchFamily="18" charset="0"/>
              </a:rPr>
              <a:t>256</a:t>
            </a:r>
            <a:r>
              <a:rPr lang="zh-CN" altLang="zh-CN" sz="2000" b="0" dirty="0">
                <a:latin typeface="Times New Roman" panose="02020603050405020304" pitchFamily="18" charset="0"/>
                <a:ea typeface="+mn-ea"/>
                <a:cs typeface="Times New Roman" panose="02020603050405020304" pitchFamily="18" charset="0"/>
              </a:rPr>
              <a:t>字节</a:t>
            </a:r>
            <a:r>
              <a:rPr lang="en-US" altLang="zh-CN" sz="2000" b="0" dirty="0">
                <a:latin typeface="Times New Roman" panose="02020603050405020304" pitchFamily="18" charset="0"/>
                <a:ea typeface="+mn-ea"/>
                <a:cs typeface="Times New Roman" panose="02020603050405020304" pitchFamily="18" charset="0"/>
              </a:rPr>
              <a:t>FIFO</a:t>
            </a:r>
            <a:r>
              <a:rPr lang="zh-CN" altLang="zh-CN" sz="2000" b="0" dirty="0">
                <a:latin typeface="Times New Roman" panose="02020603050405020304" pitchFamily="18" charset="0"/>
                <a:ea typeface="+mn-ea"/>
                <a:cs typeface="Times New Roman" panose="02020603050405020304" pitchFamily="18" charset="0"/>
              </a:rPr>
              <a:t>的</a:t>
            </a:r>
            <a:r>
              <a:rPr lang="en-US" altLang="zh-CN" sz="2000" b="0" dirty="0">
                <a:latin typeface="Times New Roman" panose="02020603050405020304" pitchFamily="18" charset="0"/>
                <a:ea typeface="+mn-ea"/>
                <a:cs typeface="Times New Roman" panose="02020603050405020304" pitchFamily="18" charset="0"/>
              </a:rPr>
              <a:t>UART0</a:t>
            </a:r>
            <a:r>
              <a:rPr lang="zh-CN" altLang="zh-CN" sz="2000" b="0" dirty="0">
                <a:latin typeface="Times New Roman" panose="02020603050405020304" pitchFamily="18" charset="0"/>
                <a:ea typeface="+mn-ea"/>
                <a:cs typeface="Times New Roman" panose="02020603050405020304" pitchFamily="18" charset="0"/>
              </a:rPr>
              <a:t>，</a:t>
            </a:r>
            <a:r>
              <a:rPr lang="en-US" altLang="zh-CN" sz="2000" b="0" dirty="0">
                <a:latin typeface="Times New Roman" panose="02020603050405020304" pitchFamily="18" charset="0"/>
                <a:ea typeface="+mn-ea"/>
                <a:cs typeface="Times New Roman" panose="02020603050405020304" pitchFamily="18" charset="0"/>
              </a:rPr>
              <a:t>64</a:t>
            </a:r>
            <a:r>
              <a:rPr lang="zh-CN" altLang="zh-CN" sz="2000" b="0" dirty="0">
                <a:latin typeface="Times New Roman" panose="02020603050405020304" pitchFamily="18" charset="0"/>
                <a:ea typeface="+mn-ea"/>
                <a:cs typeface="Times New Roman" panose="02020603050405020304" pitchFamily="18" charset="0"/>
              </a:rPr>
              <a:t>字节</a:t>
            </a:r>
            <a:r>
              <a:rPr lang="en-US" altLang="zh-CN" sz="2000" b="0" dirty="0">
                <a:latin typeface="Times New Roman" panose="02020603050405020304" pitchFamily="18" charset="0"/>
                <a:ea typeface="+mn-ea"/>
                <a:cs typeface="Times New Roman" panose="02020603050405020304" pitchFamily="18" charset="0"/>
              </a:rPr>
              <a:t>FIFO</a:t>
            </a:r>
            <a:r>
              <a:rPr lang="zh-CN" altLang="zh-CN" sz="2000" b="0" dirty="0">
                <a:latin typeface="Times New Roman" panose="02020603050405020304" pitchFamily="18" charset="0"/>
                <a:ea typeface="+mn-ea"/>
                <a:cs typeface="Times New Roman" panose="02020603050405020304" pitchFamily="18" charset="0"/>
              </a:rPr>
              <a:t>的</a:t>
            </a:r>
            <a:r>
              <a:rPr lang="en-US" altLang="zh-CN" sz="2000" b="0" dirty="0">
                <a:latin typeface="Times New Roman" panose="02020603050405020304" pitchFamily="18" charset="0"/>
                <a:ea typeface="+mn-ea"/>
                <a:cs typeface="Times New Roman" panose="02020603050405020304" pitchFamily="18" charset="0"/>
              </a:rPr>
              <a:t>UART1</a:t>
            </a:r>
            <a:r>
              <a:rPr lang="zh-CN" altLang="zh-CN" sz="2000" b="0" dirty="0">
                <a:latin typeface="Times New Roman" panose="02020603050405020304" pitchFamily="18" charset="0"/>
                <a:ea typeface="+mn-ea"/>
                <a:cs typeface="Times New Roman" panose="02020603050405020304" pitchFamily="18" charset="0"/>
              </a:rPr>
              <a:t>和</a:t>
            </a:r>
            <a:r>
              <a:rPr lang="en-US" altLang="zh-CN" sz="2000" b="0" dirty="0">
                <a:latin typeface="Times New Roman" panose="02020603050405020304" pitchFamily="18" charset="0"/>
                <a:ea typeface="+mn-ea"/>
                <a:cs typeface="Times New Roman" panose="02020603050405020304" pitchFamily="18" charset="0"/>
              </a:rPr>
              <a:t>16</a:t>
            </a:r>
            <a:r>
              <a:rPr lang="zh-CN" altLang="zh-CN" sz="2000" b="0" dirty="0">
                <a:latin typeface="Times New Roman" panose="02020603050405020304" pitchFamily="18" charset="0"/>
                <a:ea typeface="+mn-ea"/>
                <a:cs typeface="Times New Roman" panose="02020603050405020304" pitchFamily="18" charset="0"/>
              </a:rPr>
              <a:t>字节</a:t>
            </a:r>
            <a:r>
              <a:rPr lang="en-US" altLang="zh-CN" sz="2000" b="0" dirty="0">
                <a:latin typeface="Times New Roman" panose="02020603050405020304" pitchFamily="18" charset="0"/>
                <a:ea typeface="+mn-ea"/>
                <a:cs typeface="Times New Roman" panose="02020603050405020304" pitchFamily="18" charset="0"/>
              </a:rPr>
              <a:t>FIFO</a:t>
            </a:r>
            <a:r>
              <a:rPr lang="zh-CN" altLang="zh-CN" sz="2000" b="0" dirty="0">
                <a:latin typeface="Times New Roman" panose="02020603050405020304" pitchFamily="18" charset="0"/>
                <a:ea typeface="+mn-ea"/>
                <a:cs typeface="Times New Roman" panose="02020603050405020304" pitchFamily="18" charset="0"/>
              </a:rPr>
              <a:t>的</a:t>
            </a:r>
            <a:r>
              <a:rPr lang="en-US" altLang="zh-CN" sz="2000" b="0" dirty="0">
                <a:latin typeface="Times New Roman" panose="02020603050405020304" pitchFamily="18" charset="0"/>
                <a:ea typeface="+mn-ea"/>
                <a:cs typeface="Times New Roman" panose="02020603050405020304" pitchFamily="18" charset="0"/>
              </a:rPr>
              <a:t>UART2/3</a:t>
            </a:r>
            <a:r>
              <a:rPr lang="zh-CN" altLang="zh-CN" sz="2000" b="0" dirty="0">
                <a:latin typeface="Times New Roman" panose="02020603050405020304" pitchFamily="18" charset="0"/>
                <a:ea typeface="+mn-ea"/>
                <a:cs typeface="Times New Roman" panose="02020603050405020304" pitchFamily="18" charset="0"/>
              </a:rPr>
              <a:t>。</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可编程的传输速率。</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支持</a:t>
            </a:r>
            <a:r>
              <a:rPr lang="en-US" altLang="zh-CN" sz="2000" b="0" dirty="0">
                <a:latin typeface="Times New Roman" panose="02020603050405020304" pitchFamily="18" charset="0"/>
                <a:ea typeface="+mn-ea"/>
                <a:cs typeface="Times New Roman" panose="02020603050405020304" pitchFamily="18" charset="0"/>
              </a:rPr>
              <a:t>IrDA1.0 SIR</a:t>
            </a:r>
            <a:r>
              <a:rPr lang="zh-CN" altLang="zh-CN" sz="2000" b="0" dirty="0">
                <a:latin typeface="Times New Roman" panose="02020603050405020304" pitchFamily="18" charset="0"/>
                <a:ea typeface="+mn-ea"/>
                <a:cs typeface="Times New Roman" panose="02020603050405020304" pitchFamily="18" charset="0"/>
              </a:rPr>
              <a:t>模式。</a:t>
            </a:r>
            <a:endParaRPr lang="en-US" altLang="zh-CN" sz="2000" b="0" dirty="0">
              <a:latin typeface="Times New Roman" panose="02020603050405020304" pitchFamily="18" charset="0"/>
              <a:ea typeface="+mn-ea"/>
              <a:cs typeface="Times New Roman" panose="02020603050405020304" pitchFamily="18" charset="0"/>
            </a:endParaRPr>
          </a:p>
          <a:p>
            <a:pPr marL="1004570" indent="-285750">
              <a:lnSpc>
                <a:spcPct val="13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支持回环模式测试。</a:t>
            </a:r>
            <a:endParaRPr lang="zh-CN" altLang="zh-CN" sz="2000" b="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r>
              <a:rPr lang="zh-CN" altLang="zh-CN" b="0" dirty="0">
                <a:latin typeface="Times New Roman" panose="02020603050405020304" pitchFamily="18" charset="0"/>
                <a:ea typeface="+mn-ea"/>
                <a:cs typeface="Times New Roman" panose="02020603050405020304" pitchFamily="18" charset="0"/>
              </a:rPr>
              <a:t> S5PV210处理器</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50F1E829-38EB-44AD-995D-01BF4D475A05}"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矩形 2"/>
          <p:cNvSpPr/>
          <p:nvPr/>
        </p:nvSpPr>
        <p:spPr>
          <a:xfrm>
            <a:off x="191344" y="636889"/>
            <a:ext cx="10008344" cy="5112233"/>
          </a:xfrm>
          <a:prstGeom prst="rect">
            <a:avLst/>
          </a:prstGeom>
        </p:spPr>
        <p:txBody>
          <a:bodyPr wrap="square">
            <a:spAutoFit/>
          </a:bodyPr>
          <a:lstStyle/>
          <a:p>
            <a:pPr indent="441325">
              <a:lnSpc>
                <a:spcPct val="150000"/>
              </a:lnSpc>
              <a:defRPr/>
            </a:pPr>
            <a:r>
              <a:rPr lang="en-US" altLang="zh-CN" sz="2000" b="0" dirty="0">
                <a:latin typeface="Times New Roman" panose="02020603050405020304" pitchFamily="18" charset="0"/>
                <a:ea typeface="+mn-ea"/>
                <a:cs typeface="Times New Roman" panose="02020603050405020304" pitchFamily="18" charset="0"/>
              </a:rPr>
              <a:t>I2C</a:t>
            </a:r>
            <a:r>
              <a:rPr lang="zh-CN" altLang="zh-CN" sz="2000" b="0" dirty="0">
                <a:latin typeface="Times New Roman" panose="02020603050405020304" pitchFamily="18" charset="0"/>
                <a:ea typeface="+mn-ea"/>
                <a:cs typeface="Times New Roman" panose="02020603050405020304" pitchFamily="18" charset="0"/>
              </a:rPr>
              <a:t>总线接口：</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50000"/>
              </a:lnSpc>
              <a:buFont typeface="Wingdings" panose="05000000000000000000" pitchFamily="2" charset="2"/>
              <a:buChar char="Ø"/>
              <a:defRPr/>
            </a:pPr>
            <a:r>
              <a:rPr lang="en-US" altLang="zh-CN" sz="2000" b="0" dirty="0">
                <a:latin typeface="Times New Roman" panose="02020603050405020304" pitchFamily="18" charset="0"/>
                <a:ea typeface="+mn-ea"/>
                <a:cs typeface="Times New Roman" panose="02020603050405020304" pitchFamily="18" charset="0"/>
              </a:rPr>
              <a:t>3</a:t>
            </a:r>
            <a:r>
              <a:rPr lang="zh-CN" altLang="zh-CN" sz="2000" b="0" dirty="0">
                <a:latin typeface="Times New Roman" panose="02020603050405020304" pitchFamily="18" charset="0"/>
                <a:ea typeface="+mn-ea"/>
                <a:cs typeface="Times New Roman" panose="02020603050405020304" pitchFamily="18" charset="0"/>
              </a:rPr>
              <a:t>个多主控</a:t>
            </a:r>
            <a:r>
              <a:rPr lang="en-US" altLang="zh-CN" sz="2000" b="0" dirty="0">
                <a:latin typeface="Times New Roman" panose="02020603050405020304" pitchFamily="18" charset="0"/>
                <a:ea typeface="+mn-ea"/>
                <a:cs typeface="Times New Roman" panose="02020603050405020304" pitchFamily="18" charset="0"/>
              </a:rPr>
              <a:t>I2C</a:t>
            </a:r>
            <a:r>
              <a:rPr lang="zh-CN" altLang="zh-CN" sz="2000" b="0" dirty="0">
                <a:latin typeface="Times New Roman" panose="02020603050405020304" pitchFamily="18" charset="0"/>
                <a:ea typeface="+mn-ea"/>
                <a:cs typeface="Times New Roman" panose="02020603050405020304" pitchFamily="18" charset="0"/>
              </a:rPr>
              <a:t>总线。</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50000"/>
              </a:lnSpc>
              <a:buFont typeface="Wingdings" panose="05000000000000000000" pitchFamily="2" charset="2"/>
              <a:buChar char="Ø"/>
              <a:defRPr/>
            </a:pPr>
            <a:r>
              <a:rPr lang="en-US" altLang="zh-CN" sz="2000" b="0" dirty="0">
                <a:latin typeface="Times New Roman" panose="02020603050405020304" pitchFamily="18" charset="0"/>
                <a:ea typeface="+mn-ea"/>
                <a:cs typeface="Times New Roman" panose="02020603050405020304" pitchFamily="18" charset="0"/>
              </a:rPr>
              <a:t>8</a:t>
            </a:r>
            <a:r>
              <a:rPr lang="zh-CN" altLang="zh-CN" sz="2000" b="0" dirty="0">
                <a:latin typeface="Times New Roman" panose="02020603050405020304" pitchFamily="18" charset="0"/>
                <a:ea typeface="+mn-ea"/>
                <a:cs typeface="Times New Roman" panose="02020603050405020304" pitchFamily="18" charset="0"/>
              </a:rPr>
              <a:t>位串行面向比特的双向数据传输，在标准模式下可以达到</a:t>
            </a:r>
            <a:r>
              <a:rPr lang="en-US" altLang="zh-CN" sz="2000" b="0" dirty="0">
                <a:latin typeface="Times New Roman" panose="02020603050405020304" pitchFamily="18" charset="0"/>
                <a:ea typeface="+mn-ea"/>
                <a:cs typeface="Times New Roman" panose="02020603050405020304" pitchFamily="18" charset="0"/>
              </a:rPr>
              <a:t>100Kbps</a:t>
            </a:r>
            <a:r>
              <a:rPr lang="zh-CN" altLang="zh-CN" sz="2000" b="0" dirty="0">
                <a:latin typeface="Times New Roman" panose="02020603050405020304" pitchFamily="18" charset="0"/>
                <a:ea typeface="+mn-ea"/>
                <a:cs typeface="Times New Roman" panose="02020603050405020304" pitchFamily="18" charset="0"/>
              </a:rPr>
              <a:t>。</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5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快速模式下高达</a:t>
            </a:r>
            <a:r>
              <a:rPr lang="en-US" altLang="zh-CN" sz="2000" b="0" dirty="0">
                <a:latin typeface="Times New Roman" panose="02020603050405020304" pitchFamily="18" charset="0"/>
                <a:ea typeface="+mn-ea"/>
                <a:cs typeface="Times New Roman" panose="02020603050405020304" pitchFamily="18" charset="0"/>
              </a:rPr>
              <a:t>400Kbps</a:t>
            </a:r>
            <a:r>
              <a:rPr lang="zh-CN" altLang="zh-CN" sz="2000" b="0" dirty="0">
                <a:latin typeface="Times New Roman" panose="02020603050405020304" pitchFamily="18" charset="0"/>
                <a:ea typeface="+mn-ea"/>
                <a:cs typeface="Times New Roman" panose="02020603050405020304" pitchFamily="18" charset="0"/>
              </a:rPr>
              <a:t>。</a:t>
            </a:r>
            <a:endParaRPr lang="zh-CN" altLang="zh-CN" sz="2000" b="0" dirty="0">
              <a:latin typeface="Times New Roman" panose="02020603050405020304" pitchFamily="18" charset="0"/>
              <a:ea typeface="+mn-ea"/>
              <a:cs typeface="Times New Roman" panose="02020603050405020304" pitchFamily="18" charset="0"/>
            </a:endParaRPr>
          </a:p>
          <a:p>
            <a:pPr indent="441325">
              <a:lnSpc>
                <a:spcPct val="150000"/>
              </a:lnSpc>
              <a:defRPr/>
            </a:pPr>
            <a:r>
              <a:rPr lang="en-US" altLang="zh-CN" sz="2000" b="0" dirty="0">
                <a:latin typeface="Times New Roman" panose="02020603050405020304" pitchFamily="18" charset="0"/>
                <a:ea typeface="+mn-ea"/>
                <a:cs typeface="Times New Roman" panose="02020603050405020304" pitchFamily="18" charset="0"/>
              </a:rPr>
              <a:t>SPI</a:t>
            </a:r>
            <a:r>
              <a:rPr lang="zh-CN" altLang="zh-CN" sz="2000" b="0" dirty="0">
                <a:latin typeface="Times New Roman" panose="02020603050405020304" pitchFamily="18" charset="0"/>
                <a:ea typeface="+mn-ea"/>
                <a:cs typeface="Times New Roman" panose="02020603050405020304" pitchFamily="18" charset="0"/>
              </a:rPr>
              <a:t>接口：</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50000"/>
              </a:lnSpc>
              <a:buFont typeface="Wingdings" panose="05000000000000000000" pitchFamily="2" charset="2"/>
              <a:buChar char="Ø"/>
              <a:defRPr/>
            </a:pPr>
            <a:r>
              <a:rPr lang="en-US" altLang="zh-CN" sz="2000" b="0" dirty="0">
                <a:latin typeface="Times New Roman" panose="02020603050405020304" pitchFamily="18" charset="0"/>
                <a:ea typeface="+mn-ea"/>
                <a:cs typeface="Times New Roman" panose="02020603050405020304" pitchFamily="18" charset="0"/>
              </a:rPr>
              <a:t>3</a:t>
            </a:r>
            <a:r>
              <a:rPr lang="zh-CN" altLang="zh-CN" sz="2000" b="0" dirty="0">
                <a:latin typeface="Times New Roman" panose="02020603050405020304" pitchFamily="18" charset="0"/>
                <a:ea typeface="+mn-ea"/>
                <a:cs typeface="Times New Roman" panose="02020603050405020304" pitchFamily="18" charset="0"/>
              </a:rPr>
              <a:t>个符合</a:t>
            </a:r>
            <a:r>
              <a:rPr lang="en-US" altLang="zh-CN" sz="2000" b="0" dirty="0">
                <a:latin typeface="Times New Roman" panose="02020603050405020304" pitchFamily="18" charset="0"/>
                <a:ea typeface="+mn-ea"/>
                <a:cs typeface="Times New Roman" panose="02020603050405020304" pitchFamily="18" charset="0"/>
              </a:rPr>
              <a:t>2.11</a:t>
            </a:r>
            <a:r>
              <a:rPr lang="zh-CN" altLang="zh-CN" sz="2000" b="0" dirty="0">
                <a:latin typeface="Times New Roman" panose="02020603050405020304" pitchFamily="18" charset="0"/>
                <a:ea typeface="+mn-ea"/>
                <a:cs typeface="Times New Roman" panose="02020603050405020304" pitchFamily="18" charset="0"/>
              </a:rPr>
              <a:t>版本串行外设接口协议的接口。</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5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独立的</a:t>
            </a:r>
            <a:r>
              <a:rPr lang="en-US" altLang="zh-CN" sz="2000" b="0" dirty="0">
                <a:latin typeface="Times New Roman" panose="02020603050405020304" pitchFamily="18" charset="0"/>
                <a:ea typeface="+mn-ea"/>
                <a:cs typeface="Times New Roman" panose="02020603050405020304" pitchFamily="18" charset="0"/>
              </a:rPr>
              <a:t>64K</a:t>
            </a:r>
            <a:r>
              <a:rPr lang="zh-CN" altLang="zh-CN" sz="2000" b="0" dirty="0">
                <a:latin typeface="Times New Roman" panose="02020603050405020304" pitchFamily="18" charset="0"/>
                <a:ea typeface="+mn-ea"/>
                <a:cs typeface="Times New Roman" panose="02020603050405020304" pitchFamily="18" charset="0"/>
              </a:rPr>
              <a:t>字节</a:t>
            </a:r>
            <a:r>
              <a:rPr lang="en-US" altLang="zh-CN" sz="2000" b="0" dirty="0">
                <a:latin typeface="Times New Roman" panose="02020603050405020304" pitchFamily="18" charset="0"/>
                <a:ea typeface="+mn-ea"/>
                <a:cs typeface="Times New Roman" panose="02020603050405020304" pitchFamily="18" charset="0"/>
              </a:rPr>
              <a:t>FIFO</a:t>
            </a:r>
            <a:r>
              <a:rPr lang="zh-CN" altLang="zh-CN" sz="2000" b="0" dirty="0">
                <a:latin typeface="Times New Roman" panose="02020603050405020304" pitchFamily="18" charset="0"/>
                <a:ea typeface="+mn-ea"/>
                <a:cs typeface="Times New Roman" panose="02020603050405020304" pitchFamily="18" charset="0"/>
              </a:rPr>
              <a:t>的</a:t>
            </a:r>
            <a:r>
              <a:rPr lang="en-US" altLang="zh-CN" sz="2000" b="0" dirty="0">
                <a:latin typeface="Times New Roman" panose="02020603050405020304" pitchFamily="18" charset="0"/>
                <a:ea typeface="+mn-ea"/>
                <a:cs typeface="Times New Roman" panose="02020603050405020304" pitchFamily="18" charset="0"/>
              </a:rPr>
              <a:t>SPI0</a:t>
            </a:r>
            <a:r>
              <a:rPr lang="zh-CN" altLang="zh-CN" sz="2000" b="0" dirty="0">
                <a:latin typeface="Times New Roman" panose="02020603050405020304" pitchFamily="18" charset="0"/>
                <a:ea typeface="+mn-ea"/>
                <a:cs typeface="Times New Roman" panose="02020603050405020304" pitchFamily="18" charset="0"/>
              </a:rPr>
              <a:t>和</a:t>
            </a:r>
            <a:r>
              <a:rPr lang="en-US" altLang="zh-CN" sz="2000" b="0" dirty="0">
                <a:latin typeface="Times New Roman" panose="02020603050405020304" pitchFamily="18" charset="0"/>
                <a:ea typeface="+mn-ea"/>
                <a:cs typeface="Times New Roman" panose="02020603050405020304" pitchFamily="18" charset="0"/>
              </a:rPr>
              <a:t>16</a:t>
            </a:r>
            <a:r>
              <a:rPr lang="zh-CN" altLang="zh-CN" sz="2000" b="0" dirty="0">
                <a:latin typeface="Times New Roman" panose="02020603050405020304" pitchFamily="18" charset="0"/>
                <a:ea typeface="+mn-ea"/>
                <a:cs typeface="Times New Roman" panose="02020603050405020304" pitchFamily="18" charset="0"/>
              </a:rPr>
              <a:t>字节</a:t>
            </a:r>
            <a:r>
              <a:rPr lang="en-US" altLang="zh-CN" sz="2000" b="0" dirty="0">
                <a:latin typeface="Times New Roman" panose="02020603050405020304" pitchFamily="18" charset="0"/>
                <a:ea typeface="+mn-ea"/>
                <a:cs typeface="Times New Roman" panose="02020603050405020304" pitchFamily="18" charset="0"/>
              </a:rPr>
              <a:t>FIFO</a:t>
            </a:r>
            <a:r>
              <a:rPr lang="zh-CN" altLang="zh-CN" sz="2000" b="0" dirty="0">
                <a:latin typeface="Times New Roman" panose="02020603050405020304" pitchFamily="18" charset="0"/>
                <a:ea typeface="+mn-ea"/>
                <a:cs typeface="Times New Roman" panose="02020603050405020304" pitchFamily="18" charset="0"/>
              </a:rPr>
              <a:t>的</a:t>
            </a:r>
            <a:r>
              <a:rPr lang="en-US" altLang="zh-CN" sz="2000" b="0" dirty="0">
                <a:latin typeface="Times New Roman" panose="02020603050405020304" pitchFamily="18" charset="0"/>
                <a:ea typeface="+mn-ea"/>
                <a:cs typeface="Times New Roman" panose="02020603050405020304" pitchFamily="18" charset="0"/>
              </a:rPr>
              <a:t>SPI1</a:t>
            </a:r>
            <a:r>
              <a:rPr lang="zh-CN" altLang="zh-CN" sz="2000" b="0" dirty="0">
                <a:latin typeface="Times New Roman" panose="02020603050405020304" pitchFamily="18" charset="0"/>
                <a:ea typeface="+mn-ea"/>
                <a:cs typeface="Times New Roman" panose="02020603050405020304" pitchFamily="18" charset="0"/>
              </a:rPr>
              <a:t>。</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5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支持基于</a:t>
            </a:r>
            <a:r>
              <a:rPr lang="en-US" altLang="zh-CN" sz="2000" b="0" dirty="0">
                <a:latin typeface="Times New Roman" panose="02020603050405020304" pitchFamily="18" charset="0"/>
                <a:ea typeface="+mn-ea"/>
                <a:cs typeface="Times New Roman" panose="02020603050405020304" pitchFamily="18" charset="0"/>
              </a:rPr>
              <a:t>DMA</a:t>
            </a:r>
            <a:r>
              <a:rPr lang="zh-CN" altLang="zh-CN" sz="2000" b="0" dirty="0">
                <a:latin typeface="Times New Roman" panose="02020603050405020304" pitchFamily="18" charset="0"/>
                <a:ea typeface="+mn-ea"/>
                <a:cs typeface="Times New Roman" panose="02020603050405020304" pitchFamily="18" charset="0"/>
              </a:rPr>
              <a:t>和中断操作。</a:t>
            </a:r>
            <a:endParaRPr lang="zh-CN" altLang="zh-CN" sz="2000" b="0" dirty="0">
              <a:latin typeface="Times New Roman" panose="02020603050405020304" pitchFamily="18" charset="0"/>
              <a:ea typeface="+mn-ea"/>
              <a:cs typeface="Times New Roman" panose="02020603050405020304" pitchFamily="18" charset="0"/>
            </a:endParaRPr>
          </a:p>
          <a:p>
            <a:pPr indent="441325">
              <a:lnSpc>
                <a:spcPct val="150000"/>
              </a:lnSpc>
              <a:defRPr/>
            </a:pPr>
            <a:r>
              <a:rPr lang="en-US" altLang="zh-CN" sz="2000" b="0" dirty="0">
                <a:latin typeface="Times New Roman" panose="02020603050405020304" pitchFamily="18" charset="0"/>
                <a:ea typeface="+mn-ea"/>
                <a:cs typeface="Times New Roman" panose="02020603050405020304" pitchFamily="18" charset="0"/>
              </a:rPr>
              <a:t>GPIO</a:t>
            </a:r>
            <a:r>
              <a:rPr lang="zh-CN" altLang="zh-CN" sz="2000" b="0" dirty="0">
                <a:latin typeface="Times New Roman" panose="02020603050405020304" pitchFamily="18" charset="0"/>
                <a:ea typeface="+mn-ea"/>
                <a:cs typeface="Times New Roman" panose="02020603050405020304" pitchFamily="18" charset="0"/>
              </a:rPr>
              <a:t>接口：</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50000"/>
              </a:lnSpc>
              <a:buFont typeface="Wingdings" panose="05000000000000000000" pitchFamily="2" charset="2"/>
              <a:buChar char="Ø"/>
              <a:defRPr/>
            </a:pPr>
            <a:r>
              <a:rPr lang="en-US" altLang="zh-CN" sz="2000" b="0" dirty="0">
                <a:latin typeface="Times New Roman" panose="02020603050405020304" pitchFamily="18" charset="0"/>
                <a:ea typeface="+mn-ea"/>
                <a:cs typeface="Times New Roman" panose="02020603050405020304" pitchFamily="18" charset="0"/>
              </a:rPr>
              <a:t>237</a:t>
            </a:r>
            <a:r>
              <a:rPr lang="zh-CN" altLang="zh-CN" sz="2000" b="0" dirty="0">
                <a:latin typeface="Times New Roman" panose="02020603050405020304" pitchFamily="18" charset="0"/>
                <a:ea typeface="+mn-ea"/>
                <a:cs typeface="Times New Roman" panose="02020603050405020304" pitchFamily="18" charset="0"/>
              </a:rPr>
              <a:t>个多功能输入</a:t>
            </a:r>
            <a:r>
              <a:rPr lang="en-US" altLang="zh-CN" sz="2000" b="0" dirty="0">
                <a:latin typeface="Times New Roman" panose="02020603050405020304" pitchFamily="18" charset="0"/>
                <a:ea typeface="+mn-ea"/>
                <a:cs typeface="Times New Roman" panose="02020603050405020304" pitchFamily="18" charset="0"/>
              </a:rPr>
              <a:t>/</a:t>
            </a:r>
            <a:r>
              <a:rPr lang="zh-CN" altLang="zh-CN" sz="2000" b="0" dirty="0">
                <a:latin typeface="Times New Roman" panose="02020603050405020304" pitchFamily="18" charset="0"/>
                <a:ea typeface="+mn-ea"/>
                <a:cs typeface="Times New Roman" panose="02020603050405020304" pitchFamily="18" charset="0"/>
              </a:rPr>
              <a:t>输出端口。</a:t>
            </a:r>
            <a:endParaRPr lang="zh-CN" altLang="zh-CN" sz="2000" b="0" dirty="0">
              <a:latin typeface="Times New Roman" panose="02020603050405020304" pitchFamily="18" charset="0"/>
              <a:ea typeface="+mn-ea"/>
              <a:cs typeface="Times New Roman" panose="02020603050405020304" pitchFamily="18" charset="0"/>
            </a:endParaRPr>
          </a:p>
          <a:p>
            <a:pPr marL="1004570" indent="-285750">
              <a:lnSpc>
                <a:spcPct val="150000"/>
              </a:lnSpc>
              <a:buFont typeface="Wingdings" panose="05000000000000000000" pitchFamily="2" charset="2"/>
              <a:buChar char="Ø"/>
              <a:defRPr/>
            </a:pPr>
            <a:r>
              <a:rPr lang="zh-CN" altLang="zh-CN" sz="2000" b="0" dirty="0">
                <a:latin typeface="Times New Roman" panose="02020603050405020304" pitchFamily="18" charset="0"/>
                <a:ea typeface="+mn-ea"/>
                <a:cs typeface="Times New Roman" panose="02020603050405020304" pitchFamily="18" charset="0"/>
              </a:rPr>
              <a:t>支持</a:t>
            </a:r>
            <a:r>
              <a:rPr lang="en-US" altLang="zh-CN" sz="2000" b="0" dirty="0">
                <a:latin typeface="Times New Roman" panose="02020603050405020304" pitchFamily="18" charset="0"/>
                <a:ea typeface="+mn-ea"/>
                <a:cs typeface="Times New Roman" panose="02020603050405020304" pitchFamily="18" charset="0"/>
              </a:rPr>
              <a:t>178</a:t>
            </a:r>
            <a:r>
              <a:rPr lang="zh-CN" altLang="zh-CN" sz="2000" b="0" dirty="0">
                <a:latin typeface="Times New Roman" panose="02020603050405020304" pitchFamily="18" charset="0"/>
                <a:ea typeface="+mn-ea"/>
                <a:cs typeface="Times New Roman" panose="02020603050405020304" pitchFamily="18" charset="0"/>
              </a:rPr>
              <a:t>个外部中断。</a:t>
            </a:r>
            <a:endParaRPr lang="zh-CN" altLang="en-US" sz="2000" b="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r>
              <a:rPr lang="zh-CN" altLang="zh-CN" b="0" dirty="0">
                <a:latin typeface="Times New Roman" panose="02020603050405020304" pitchFamily="18" charset="0"/>
                <a:ea typeface="+mn-ea"/>
                <a:cs typeface="Times New Roman" panose="02020603050405020304" pitchFamily="18" charset="0"/>
              </a:rPr>
              <a:t> S5PV210处理器</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895725" y="1"/>
            <a:ext cx="5170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8180">
              <a:defRPr sz="2400" b="1">
                <a:solidFill>
                  <a:schemeClr val="tx1"/>
                </a:solidFill>
                <a:latin typeface="Tahoma" panose="020B0604030504040204" pitchFamily="34" charset="0"/>
                <a:ea typeface="宋体" panose="02010600030101010101" pitchFamily="2" charset="-122"/>
              </a:defRPr>
            </a:lvl1pPr>
            <a:lvl2pPr marL="254000" indent="-254000" defTabSz="678180">
              <a:defRPr sz="2400" b="1">
                <a:solidFill>
                  <a:schemeClr val="tx1"/>
                </a:solidFill>
                <a:latin typeface="Tahoma" panose="020B0604030504040204" pitchFamily="34" charset="0"/>
                <a:ea typeface="宋体" panose="02010600030101010101" pitchFamily="2" charset="-122"/>
              </a:defRPr>
            </a:lvl2pPr>
            <a:lvl3pPr marL="254000" indent="-254000" defTabSz="678180">
              <a:defRPr sz="2400" b="1">
                <a:solidFill>
                  <a:schemeClr val="tx1"/>
                </a:solidFill>
                <a:latin typeface="Tahoma" panose="020B0604030504040204" pitchFamily="34" charset="0"/>
                <a:ea typeface="宋体" panose="02010600030101010101" pitchFamily="2" charset="-122"/>
              </a:defRPr>
            </a:lvl3pPr>
            <a:lvl4pPr marL="254000" indent="-254000" defTabSz="678180">
              <a:defRPr sz="2400" b="1">
                <a:solidFill>
                  <a:schemeClr val="tx1"/>
                </a:solidFill>
                <a:latin typeface="Tahoma" panose="020B0604030504040204" pitchFamily="34" charset="0"/>
                <a:ea typeface="宋体" panose="02010600030101010101" pitchFamily="2" charset="-122"/>
              </a:defRPr>
            </a:lvl4pPr>
            <a:lvl5pPr marL="254000" indent="-254000" defTabSz="678180">
              <a:defRPr sz="2400" b="1">
                <a:solidFill>
                  <a:schemeClr val="tx1"/>
                </a:solidFill>
                <a:latin typeface="Tahoma" panose="020B0604030504040204" pitchFamily="34" charset="0"/>
                <a:ea typeface="宋体" panose="02010600030101010101" pitchFamily="2" charset="-122"/>
              </a:defRPr>
            </a:lvl5pPr>
            <a:lvl6pPr marL="7112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11684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16256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20828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nSpc>
                <a:spcPct val="90000"/>
              </a:lnSpc>
              <a:spcBef>
                <a:spcPct val="50000"/>
              </a:spcBef>
              <a:buSzPct val="75000"/>
            </a:pPr>
            <a:r>
              <a:rPr kumimoji="1" lang="zh-CN" altLang="en-US" sz="4400" b="0">
                <a:latin typeface="华文楷体" panose="02010600040101010101" pitchFamily="2" charset="-122"/>
                <a:ea typeface="华文楷体" panose="02010600040101010101" pitchFamily="2" charset="-122"/>
              </a:rPr>
              <a:t>嵌入式硬件平台</a:t>
            </a:r>
            <a:endParaRPr kumimoji="1" lang="zh-CN" altLang="en-US" sz="4400" b="0">
              <a:latin typeface="华文楷体" panose="02010600040101010101" pitchFamily="2" charset="-122"/>
              <a:ea typeface="华文楷体" panose="02010600040101010101" pitchFamily="2" charset="-122"/>
            </a:endParaRPr>
          </a:p>
        </p:txBody>
      </p:sp>
      <p:sp>
        <p:nvSpPr>
          <p:cNvPr id="172035" name="Rectangle 3"/>
          <p:cNvSpPr>
            <a:spLocks noChangeArrowheads="1"/>
          </p:cNvSpPr>
          <p:nvPr/>
        </p:nvSpPr>
        <p:spPr bwMode="auto">
          <a:xfrm>
            <a:off x="4151784" y="826368"/>
            <a:ext cx="341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1 </a:t>
            </a:r>
            <a:r>
              <a:rPr lang="zh-CN" altLang="en-US" sz="2800" dirty="0"/>
              <a:t>引言</a:t>
            </a:r>
            <a:r>
              <a:rPr kumimoji="1" lang="zh-CN" altLang="en-US" sz="2800" b="0" dirty="0"/>
              <a:t> </a:t>
            </a:r>
            <a:endParaRPr kumimoji="1" lang="zh-CN" altLang="en-US" sz="2800" b="0" dirty="0"/>
          </a:p>
        </p:txBody>
      </p:sp>
      <p:sp>
        <p:nvSpPr>
          <p:cNvPr id="172036" name="Rectangle 4"/>
          <p:cNvSpPr>
            <a:spLocks noChangeArrowheads="1"/>
          </p:cNvSpPr>
          <p:nvPr/>
        </p:nvSpPr>
        <p:spPr bwMode="auto">
          <a:xfrm>
            <a:off x="4159722" y="1534393"/>
            <a:ext cx="4411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2 </a:t>
            </a:r>
            <a:r>
              <a:rPr lang="zh-CN" altLang="en-US" sz="2800" dirty="0">
                <a:solidFill>
                  <a:srgbClr val="FF0000"/>
                </a:solidFill>
                <a:cs typeface="Times New Roman" panose="02020603050405020304" pitchFamily="18" charset="0"/>
              </a:rPr>
              <a:t>嵌入式硬件平台概述</a:t>
            </a:r>
            <a:r>
              <a:rPr lang="zh-CN" altLang="en-US" sz="2800" dirty="0">
                <a:solidFill>
                  <a:srgbClr val="FF0000"/>
                </a:solidFill>
              </a:rPr>
              <a:t> </a:t>
            </a:r>
            <a:endParaRPr lang="zh-CN" altLang="en-US" sz="2800" dirty="0">
              <a:solidFill>
                <a:srgbClr val="FF0000"/>
              </a:solidFill>
            </a:endParaRPr>
          </a:p>
        </p:txBody>
      </p:sp>
      <p:sp>
        <p:nvSpPr>
          <p:cNvPr id="172037" name="Rectangle 5"/>
          <p:cNvSpPr>
            <a:spLocks noChangeArrowheads="1"/>
          </p:cNvSpPr>
          <p:nvPr/>
        </p:nvSpPr>
        <p:spPr bwMode="auto">
          <a:xfrm>
            <a:off x="4151785" y="2212255"/>
            <a:ext cx="312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3 </a:t>
            </a:r>
            <a:r>
              <a:rPr lang="zh-CN" altLang="en-US" sz="2800" dirty="0">
                <a:cs typeface="Times New Roman" panose="02020603050405020304" pitchFamily="18" charset="0"/>
              </a:rPr>
              <a:t>总线 </a:t>
            </a:r>
            <a:endParaRPr lang="zh-CN" altLang="en-US" sz="2800" dirty="0">
              <a:cs typeface="Times New Roman" panose="02020603050405020304" pitchFamily="18" charset="0"/>
            </a:endParaRPr>
          </a:p>
        </p:txBody>
      </p:sp>
      <p:sp>
        <p:nvSpPr>
          <p:cNvPr id="172038" name="Line 6"/>
          <p:cNvSpPr>
            <a:spLocks noChangeShapeType="1"/>
          </p:cNvSpPr>
          <p:nvPr/>
        </p:nvSpPr>
        <p:spPr bwMode="auto">
          <a:xfrm>
            <a:off x="2322985" y="2121767"/>
            <a:ext cx="74533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39" name="Line 7"/>
          <p:cNvSpPr>
            <a:spLocks noChangeShapeType="1"/>
          </p:cNvSpPr>
          <p:nvPr/>
        </p:nvSpPr>
        <p:spPr bwMode="auto">
          <a:xfrm>
            <a:off x="2322984" y="1435967"/>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0" name="Rectangle 8"/>
          <p:cNvSpPr>
            <a:spLocks noChangeArrowheads="1"/>
          </p:cNvSpPr>
          <p:nvPr/>
        </p:nvSpPr>
        <p:spPr bwMode="auto">
          <a:xfrm>
            <a:off x="4151784" y="2898055"/>
            <a:ext cx="3538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4 </a:t>
            </a:r>
            <a:r>
              <a:rPr lang="zh-CN" altLang="en-US" sz="2800" dirty="0">
                <a:cs typeface="Times New Roman" panose="02020603050405020304" pitchFamily="18" charset="0"/>
              </a:rPr>
              <a:t>存储设备 </a:t>
            </a:r>
            <a:endParaRPr lang="zh-CN" altLang="en-US" sz="2800" dirty="0">
              <a:cs typeface="Times New Roman" panose="02020603050405020304" pitchFamily="18" charset="0"/>
            </a:endParaRPr>
          </a:p>
        </p:txBody>
      </p:sp>
      <p:sp>
        <p:nvSpPr>
          <p:cNvPr id="172041" name="Line 9"/>
          <p:cNvSpPr>
            <a:spLocks noChangeShapeType="1"/>
          </p:cNvSpPr>
          <p:nvPr/>
        </p:nvSpPr>
        <p:spPr bwMode="auto">
          <a:xfrm>
            <a:off x="2322984" y="279963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2" name="Rectangle 10"/>
          <p:cNvSpPr>
            <a:spLocks noChangeArrowheads="1"/>
          </p:cNvSpPr>
          <p:nvPr/>
        </p:nvSpPr>
        <p:spPr bwMode="auto">
          <a:xfrm>
            <a:off x="4151784" y="35695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5 I/O</a:t>
            </a:r>
            <a:r>
              <a:rPr lang="zh-CN" altLang="en-US" sz="2800" dirty="0">
                <a:cs typeface="Times New Roman" panose="02020603050405020304" pitchFamily="18" charset="0"/>
              </a:rPr>
              <a:t>设备 </a:t>
            </a:r>
            <a:endParaRPr lang="zh-CN" altLang="en-US" sz="2800" dirty="0">
              <a:cs typeface="Times New Roman" panose="02020603050405020304" pitchFamily="18" charset="0"/>
            </a:endParaRPr>
          </a:p>
        </p:txBody>
      </p:sp>
      <p:sp>
        <p:nvSpPr>
          <p:cNvPr id="172043" name="Line 11"/>
          <p:cNvSpPr>
            <a:spLocks noChangeShapeType="1"/>
          </p:cNvSpPr>
          <p:nvPr/>
        </p:nvSpPr>
        <p:spPr bwMode="auto">
          <a:xfrm>
            <a:off x="2322984" y="34711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4" name="Rectangle 12"/>
          <p:cNvSpPr>
            <a:spLocks noChangeArrowheads="1"/>
          </p:cNvSpPr>
          <p:nvPr/>
        </p:nvSpPr>
        <p:spPr bwMode="auto">
          <a:xfrm>
            <a:off x="4151784" y="42553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6 </a:t>
            </a:r>
            <a:r>
              <a:rPr lang="zh-CN" altLang="en-US" sz="2800" dirty="0">
                <a:cs typeface="Times New Roman" panose="02020603050405020304" pitchFamily="18" charset="0"/>
              </a:rPr>
              <a:t>通信设备 </a:t>
            </a:r>
            <a:endParaRPr lang="zh-CN" altLang="en-US" sz="2800" dirty="0">
              <a:cs typeface="Times New Roman" panose="02020603050405020304" pitchFamily="18" charset="0"/>
            </a:endParaRPr>
          </a:p>
        </p:txBody>
      </p:sp>
      <p:sp>
        <p:nvSpPr>
          <p:cNvPr id="172045" name="Line 13"/>
          <p:cNvSpPr>
            <a:spLocks noChangeShapeType="1"/>
          </p:cNvSpPr>
          <p:nvPr/>
        </p:nvSpPr>
        <p:spPr bwMode="auto">
          <a:xfrm>
            <a:off x="2322984" y="41569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646" name="Rectangle 14"/>
          <p:cNvSpPr>
            <a:spLocks noChangeArrowheads="1"/>
          </p:cNvSpPr>
          <p:nvPr/>
        </p:nvSpPr>
        <p:spPr bwMode="auto">
          <a:xfrm>
            <a:off x="4151784" y="49411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b="0" dirty="0">
                <a:cs typeface="Times New Roman" panose="02020603050405020304" pitchFamily="18" charset="0"/>
              </a:rPr>
              <a:t>7 </a:t>
            </a:r>
            <a:r>
              <a:rPr lang="zh-CN" altLang="en-US" sz="2800" b="0" dirty="0">
                <a:cs typeface="Times New Roman" panose="02020603050405020304" pitchFamily="18" charset="0"/>
              </a:rPr>
              <a:t>其它 </a:t>
            </a:r>
            <a:endParaRPr lang="zh-CN" altLang="en-US" sz="2800" b="0" dirty="0">
              <a:cs typeface="Times New Roman" panose="02020603050405020304" pitchFamily="18" charset="0"/>
            </a:endParaRPr>
          </a:p>
        </p:txBody>
      </p:sp>
      <p:sp>
        <p:nvSpPr>
          <p:cNvPr id="172047" name="Line 15"/>
          <p:cNvSpPr>
            <a:spLocks noChangeShapeType="1"/>
          </p:cNvSpPr>
          <p:nvPr/>
        </p:nvSpPr>
        <p:spPr bwMode="auto">
          <a:xfrm>
            <a:off x="2322984" y="48427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ADE88F89-B84A-47B8-A566-0BCEDFF5B11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Line 15"/>
          <p:cNvSpPr>
            <a:spLocks noChangeShapeType="1"/>
          </p:cNvSpPr>
          <p:nvPr/>
        </p:nvSpPr>
        <p:spPr bwMode="auto">
          <a:xfrm>
            <a:off x="2322984" y="558924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Rectangle 14"/>
          <p:cNvSpPr>
            <a:spLocks noChangeArrowheads="1"/>
          </p:cNvSpPr>
          <p:nvPr/>
        </p:nvSpPr>
        <p:spPr bwMode="auto">
          <a:xfrm>
            <a:off x="4151784" y="5589240"/>
            <a:ext cx="35385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None/>
            </a:pPr>
            <a:r>
              <a:rPr lang="en-US" altLang="zh-CN" sz="2800" b="0" dirty="0">
                <a:cs typeface="Times New Roman" panose="02020603050405020304" pitchFamily="18" charset="0"/>
              </a:rPr>
              <a:t>8  </a:t>
            </a:r>
            <a:r>
              <a:rPr lang="en-US" altLang="zh-CN" sz="2800" dirty="0">
                <a:latin typeface="Times New Roman" panose="02020603050405020304" pitchFamily="18" charset="0"/>
                <a:ea typeface="楷体" panose="02010609060101010101" pitchFamily="49" charset="-122"/>
              </a:rPr>
              <a:t>JTAG</a:t>
            </a:r>
            <a:r>
              <a:rPr lang="zh-CN" altLang="en-US" sz="2800" dirty="0">
                <a:latin typeface="Times New Roman" panose="02020603050405020304" pitchFamily="18" charset="0"/>
                <a:ea typeface="楷体" panose="02010609060101010101" pitchFamily="49" charset="-122"/>
              </a:rPr>
              <a:t>接口介绍</a:t>
            </a:r>
            <a:endParaRPr lang="zh-CN" altLang="en-US" sz="2800" dirty="0">
              <a:latin typeface="Times New Roman" panose="02020603050405020304" pitchFamily="18" charset="0"/>
              <a:ea typeface="楷体" panose="02010609060101010101" pitchFamily="49" charset="-122"/>
            </a:endParaRPr>
          </a:p>
          <a:p>
            <a:pPr>
              <a:spcBef>
                <a:spcPct val="50000"/>
              </a:spcBef>
              <a:buClrTx/>
              <a:buSzPct val="75000"/>
              <a:buFont typeface="Wingdings" panose="05000000000000000000" pitchFamily="2" charset="2"/>
              <a:buNone/>
            </a:pPr>
            <a:r>
              <a:rPr lang="zh-CN" altLang="en-US" sz="2800" b="0" dirty="0">
                <a:cs typeface="Times New Roman" panose="02020603050405020304" pitchFamily="18" charset="0"/>
              </a:rPr>
              <a:t> </a:t>
            </a:r>
            <a:endParaRPr lang="zh-CN" altLang="en-US" sz="2800" b="0" dirty="0">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fill="hold" grpId="0" nodeType="afterEffect">
                                  <p:stCondLst>
                                    <p:cond delay="0"/>
                                  </p:stCondLst>
                                  <p:childTnLst>
                                    <p:animClr clrSpc="hsl" dir="ccw">
                                      <p:cBhvr override="childStyle">
                                        <p:cTn id="6" dur="1000" fill="hold"/>
                                        <p:tgtEl>
                                          <p:spTgt spid="837646"/>
                                        </p:tgtEl>
                                        <p:attrNameLst>
                                          <p:attrName>style.color</p:attrName>
                                        </p:attrNameLst>
                                      </p:cBhvr>
                                      <p:to>
                                        <a:srgbClr val="FF178B"/>
                                      </p:to>
                                    </p:animClr>
                                  </p:childTnLst>
                                </p:cTn>
                              </p:par>
                            </p:childTnLst>
                          </p:cTn>
                        </p:par>
                        <p:par>
                          <p:cTn id="7" fill="hold">
                            <p:stCondLst>
                              <p:cond delay="1000"/>
                            </p:stCondLst>
                            <p:childTnLst>
                              <p:par>
                                <p:cTn id="8" presetID="3" presetClass="emph" presetSubtype="10" fill="hold" grpId="0" nodeType="afterEffect">
                                  <p:stCondLst>
                                    <p:cond delay="0"/>
                                  </p:stCondLst>
                                  <p:childTnLst>
                                    <p:animClr clrSpc="hsl" dir="ccw">
                                      <p:cBhvr override="childStyle">
                                        <p:cTn id="9" dur="1000" fill="hold"/>
                                        <p:tgtEl>
                                          <p:spTgt spid="4"/>
                                        </p:tgtEl>
                                        <p:attrNameLst>
                                          <p:attrName>style.color</p:attrName>
                                        </p:attrNameLst>
                                      </p:cBhvr>
                                      <p:to>
                                        <a:srgbClr val="FF178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46"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a:xfrm>
            <a:off x="371364" y="908720"/>
            <a:ext cx="11449272" cy="4464024"/>
          </a:xfrm>
        </p:spPr>
        <p:txBody>
          <a:bodyPr/>
          <a:lstStyle/>
          <a:p>
            <a:pPr eaLnBrk="1" hangingPunct="1">
              <a:lnSpc>
                <a:spcPct val="150000"/>
              </a:lnSpc>
            </a:pPr>
            <a:r>
              <a:rPr lang="zh-CN" altLang="en-US" dirty="0">
                <a:latin typeface="Times New Roman" panose="02020603050405020304" pitchFamily="18" charset="0"/>
                <a:ea typeface="楷体" panose="02010609060101010101" pitchFamily="49" charset="-122"/>
              </a:rPr>
              <a:t>嵌入式系统的硬件是以</a:t>
            </a:r>
            <a:r>
              <a:rPr lang="zh-CN" altLang="en-US" dirty="0">
                <a:solidFill>
                  <a:srgbClr val="FF0000"/>
                </a:solidFill>
                <a:latin typeface="Times New Roman" panose="02020603050405020304" pitchFamily="18" charset="0"/>
                <a:ea typeface="楷体" panose="02010609060101010101" pitchFamily="49" charset="-122"/>
              </a:rPr>
              <a:t>嵌入式处理器为中心</a:t>
            </a:r>
            <a:r>
              <a:rPr lang="zh-CN" altLang="en-US" dirty="0">
                <a:latin typeface="Times New Roman" panose="02020603050405020304" pitchFamily="18" charset="0"/>
                <a:ea typeface="楷体" panose="02010609060101010101" pitchFamily="49" charset="-122"/>
              </a:rPr>
              <a:t>，由存储器、</a:t>
            </a:r>
            <a:r>
              <a:rPr lang="en-US" altLang="zh-CN" dirty="0">
                <a:latin typeface="Times New Roman" panose="02020603050405020304" pitchFamily="18" charset="0"/>
                <a:ea typeface="楷体" panose="02010609060101010101" pitchFamily="49" charset="-122"/>
              </a:rPr>
              <a:t>I/O</a:t>
            </a:r>
            <a:r>
              <a:rPr lang="zh-CN" altLang="en-US" dirty="0">
                <a:latin typeface="Times New Roman" panose="02020603050405020304" pitchFamily="18" charset="0"/>
                <a:ea typeface="楷体" panose="02010609060101010101" pitchFamily="49" charset="-122"/>
              </a:rPr>
              <a:t>单元电路、通信模块、外部设备等必要的辅助接口组成。</a:t>
            </a:r>
            <a:endParaRPr lang="zh-CN" altLang="en-US" dirty="0">
              <a:latin typeface="Times New Roman" panose="02020603050405020304" pitchFamily="18" charset="0"/>
              <a:ea typeface="楷体" panose="02010609060101010101" pitchFamily="49" charset="-122"/>
            </a:endParaRPr>
          </a:p>
          <a:p>
            <a:pPr eaLnBrk="1" hangingPunct="1">
              <a:lnSpc>
                <a:spcPct val="150000"/>
              </a:lnSpc>
            </a:pPr>
            <a:r>
              <a:rPr lang="zh-CN" altLang="en-US" dirty="0">
                <a:latin typeface="Times New Roman" panose="02020603050405020304" pitchFamily="18" charset="0"/>
                <a:ea typeface="楷体" panose="02010609060101010101" pitchFamily="49" charset="-122"/>
              </a:rPr>
              <a:t>在实际应用中，嵌入式系统硬件配置非常</a:t>
            </a:r>
            <a:r>
              <a:rPr lang="zh-CN" altLang="en-US" dirty="0">
                <a:solidFill>
                  <a:srgbClr val="FF0000"/>
                </a:solidFill>
                <a:latin typeface="Times New Roman" panose="02020603050405020304" pitchFamily="18" charset="0"/>
                <a:ea typeface="楷体" panose="02010609060101010101" pitchFamily="49" charset="-122"/>
              </a:rPr>
              <a:t>精简</a:t>
            </a:r>
            <a:r>
              <a:rPr lang="zh-CN" altLang="en-US" dirty="0">
                <a:latin typeface="Times New Roman" panose="02020603050405020304" pitchFamily="18" charset="0"/>
                <a:ea typeface="楷体" panose="02010609060101010101" pitchFamily="49" charset="-122"/>
              </a:rPr>
              <a:t>，除了微处理器和基本的外围电路以外，其余的电路可以根据需要和成本进行</a:t>
            </a:r>
            <a:r>
              <a:rPr lang="zh-CN" altLang="en-US" dirty="0">
                <a:solidFill>
                  <a:srgbClr val="FF0000"/>
                </a:solidFill>
                <a:latin typeface="Times New Roman" panose="02020603050405020304" pitchFamily="18" charset="0"/>
                <a:ea typeface="楷体" panose="02010609060101010101" pitchFamily="49" charset="-122"/>
              </a:rPr>
              <a:t>裁剪、定制</a:t>
            </a:r>
            <a:r>
              <a:rPr lang="zh-CN" altLang="en-US" dirty="0">
                <a:latin typeface="Times New Roman" panose="02020603050405020304" pitchFamily="18" charset="0"/>
                <a:ea typeface="楷体" panose="02010609060101010101" pitchFamily="49" charset="-122"/>
              </a:rPr>
              <a:t>。</a:t>
            </a:r>
            <a:endParaRPr lang="zh-CN" altLang="en-US" dirty="0">
              <a:latin typeface="Times New Roman" panose="02020603050405020304" pitchFamily="18" charset="0"/>
              <a:ea typeface="楷体" panose="02010609060101010101" pitchFamily="49" charset="-122"/>
            </a:endParaRPr>
          </a:p>
          <a:p>
            <a:pPr eaLnBrk="1" hangingPunct="1">
              <a:lnSpc>
                <a:spcPct val="150000"/>
              </a:lnSpc>
            </a:pPr>
            <a:r>
              <a:rPr lang="zh-CN" altLang="en-US" dirty="0">
                <a:latin typeface="Times New Roman" panose="02020603050405020304" pitchFamily="18" charset="0"/>
                <a:ea typeface="楷体" panose="02010609060101010101" pitchFamily="49" charset="-122"/>
              </a:rPr>
              <a:t>通常，嵌入式系统还包括人机交互界面，用于系统与人的交互。人机界面常常使用键盘、液晶屏、触摸屏等部件，以方便与人的交互操作。</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66033B0D-53EB-4258-B7BC-F1A4064D9ED9}"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5" name="标题 4"/>
          <p:cNvSpPr>
            <a:spLocks noGrp="1"/>
          </p:cNvSpPr>
          <p:nvPr>
            <p:ph type="title"/>
          </p:nvPr>
        </p:nvSpPr>
        <p:spPr/>
        <p:txBody>
          <a:bodyPr/>
          <a:lstStyle/>
          <a:p>
            <a:r>
              <a:rPr lang="en-US" altLang="zh-CN" dirty="0"/>
              <a:t> </a:t>
            </a:r>
            <a:endParaRPr lang="zh-CN" altLang="en-US" dirty="0"/>
          </a:p>
        </p:txBody>
      </p:sp>
      <p:sp>
        <p:nvSpPr>
          <p:cNvPr id="7"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概述</a:t>
            </a:r>
            <a:endParaRPr lang="zh-CN" altLang="en-US" kern="0" dirty="0">
              <a:solidFill>
                <a:srgbClr val="FF0000"/>
              </a:solidFill>
            </a:endParaRPr>
          </a:p>
        </p:txBody>
      </p:sp>
    </p:spTree>
  </p:cSld>
  <p:clrMapOvr>
    <a:masterClrMapping/>
  </p:clrMapOvr>
  <p:transition>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楷体" panose="02010609060101010101" pitchFamily="49" charset="-122"/>
              </a:rPr>
              <a:t>要求</a:t>
            </a:r>
            <a:endParaRPr lang="zh-CN" altLang="en-US" dirty="0">
              <a:latin typeface="Times New Roman" panose="02020603050405020304" pitchFamily="18" charset="0"/>
              <a:ea typeface="楷体" panose="02010609060101010101" pitchFamily="49" charset="-122"/>
            </a:endParaRPr>
          </a:p>
        </p:txBody>
      </p:sp>
      <p:sp>
        <p:nvSpPr>
          <p:cNvPr id="3" name="内容占位符 2"/>
          <p:cNvSpPr>
            <a:spLocks noGrp="1"/>
          </p:cNvSpPr>
          <p:nvPr>
            <p:ph idx="1"/>
          </p:nvPr>
        </p:nvSpPr>
        <p:spPr>
          <a:xfrm>
            <a:off x="407368" y="980728"/>
            <a:ext cx="11233151" cy="4316263"/>
          </a:xfrm>
        </p:spPr>
        <p:txBody>
          <a:bodyPr/>
          <a:lstStyle/>
          <a:p>
            <a:pPr>
              <a:lnSpc>
                <a:spcPct val="200000"/>
              </a:lnSpc>
              <a:spcBef>
                <a:spcPts val="0"/>
              </a:spcBef>
            </a:pPr>
            <a:r>
              <a:rPr lang="zh-CN" altLang="en-US" dirty="0">
                <a:latin typeface="Times New Roman" panose="02020603050405020304" pitchFamily="18" charset="0"/>
                <a:ea typeface="楷体" panose="02010609060101010101" pitchFamily="49" charset="-122"/>
              </a:rPr>
              <a:t>基础：根据系统项目的要求，能够完成设备选型，并能给出理由。</a:t>
            </a:r>
            <a:endParaRPr lang="en-US" altLang="zh-CN" dirty="0">
              <a:latin typeface="Times New Roman" panose="02020603050405020304" pitchFamily="18" charset="0"/>
              <a:ea typeface="楷体" panose="02010609060101010101" pitchFamily="49" charset="-122"/>
            </a:endParaRPr>
          </a:p>
          <a:p>
            <a:pPr>
              <a:lnSpc>
                <a:spcPct val="200000"/>
              </a:lnSpc>
              <a:spcBef>
                <a:spcPts val="0"/>
              </a:spcBef>
            </a:pPr>
            <a:r>
              <a:rPr lang="zh-CN" altLang="en-US" dirty="0">
                <a:latin typeface="Times New Roman" panose="02020603050405020304" pitchFamily="18" charset="0"/>
                <a:ea typeface="楷体" panose="02010609060101010101" pitchFamily="49" charset="-122"/>
              </a:rPr>
              <a:t>提升：能够根据发展趋势，在适度超前的情况下，给出不同侧重点的不同方案，供用户选择。</a:t>
            </a:r>
            <a:endParaRPr lang="en-US" altLang="zh-CN" dirty="0">
              <a:latin typeface="Times New Roman" panose="02020603050405020304" pitchFamily="18" charset="0"/>
              <a:ea typeface="楷体" panose="02010609060101010101" pitchFamily="49" charset="-122"/>
            </a:endParaRPr>
          </a:p>
          <a:p>
            <a:pPr>
              <a:lnSpc>
                <a:spcPct val="200000"/>
              </a:lnSpc>
              <a:spcBef>
                <a:spcPts val="0"/>
              </a:spcBef>
            </a:pPr>
            <a:r>
              <a:rPr lang="zh-CN" altLang="en-US" dirty="0">
                <a:latin typeface="Times New Roman" panose="02020603050405020304" pitchFamily="18" charset="0"/>
                <a:ea typeface="楷体" panose="02010609060101010101" pitchFamily="49" charset="-122"/>
              </a:rPr>
              <a:t>优化：能够结合后续开发，根据项目需求，按照软硬件一体化的要求，完成硬件设备的选择与优化。</a:t>
            </a:r>
            <a:endParaRPr lang="en-US" altLang="zh-CN" dirty="0">
              <a:latin typeface="Times New Roman" panose="02020603050405020304" pitchFamily="18" charset="0"/>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0C6E5267-77DD-497A-88D7-2911A62983B6}" type="slidenum">
              <a:rPr lang="zh-CN" altLang="en-US" smtClean="0"/>
            </a:fld>
            <a:endParaRPr lang="zh-CN"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263352" y="963615"/>
            <a:ext cx="11665295" cy="4193578"/>
          </a:xfrm>
        </p:spPr>
        <p:txBody>
          <a:bodyPr/>
          <a:lstStyle/>
          <a:p>
            <a:pPr algn="just" eaLnBrk="1" hangingPunct="1">
              <a:lnSpc>
                <a:spcPct val="150000"/>
              </a:lnSpc>
              <a:spcBef>
                <a:spcPct val="30000"/>
              </a:spcBef>
            </a:pPr>
            <a:r>
              <a:rPr lang="zh-CN" altLang="en-US" dirty="0">
                <a:solidFill>
                  <a:srgbClr val="FF0000"/>
                </a:solidFill>
                <a:latin typeface="Times New Roman" panose="02020603050405020304" pitchFamily="18" charset="0"/>
                <a:ea typeface="楷体" panose="02010609060101010101" pitchFamily="49" charset="-122"/>
              </a:rPr>
              <a:t>存储器</a:t>
            </a:r>
            <a:r>
              <a:rPr lang="zh-CN" altLang="en-US" dirty="0">
                <a:latin typeface="Times New Roman" panose="02020603050405020304" pitchFamily="18" charset="0"/>
                <a:ea typeface="楷体" panose="02010609060101010101" pitchFamily="49" charset="-122"/>
              </a:rPr>
              <a:t>是构成嵌入式系统硬件的重要组成部分。在嵌入式系统中使用的存储器可以是内部存储器，也可以是外部存储器。 </a:t>
            </a:r>
            <a:endParaRPr lang="zh-CN" altLang="en-US" dirty="0">
              <a:latin typeface="Times New Roman" panose="02020603050405020304" pitchFamily="18" charset="0"/>
              <a:ea typeface="楷体" panose="02010609060101010101" pitchFamily="49" charset="-122"/>
            </a:endParaRPr>
          </a:p>
          <a:p>
            <a:pPr algn="just" eaLnBrk="1" hangingPunct="1">
              <a:lnSpc>
                <a:spcPct val="150000"/>
              </a:lnSpc>
              <a:spcBef>
                <a:spcPct val="30000"/>
              </a:spcBef>
            </a:pPr>
            <a:r>
              <a:rPr lang="zh-CN" altLang="en-US" dirty="0">
                <a:latin typeface="Times New Roman" panose="02020603050405020304" pitchFamily="18" charset="0"/>
                <a:ea typeface="楷体" panose="02010609060101010101" pitchFamily="49" charset="-122"/>
              </a:rPr>
              <a:t>嵌入式处理器工作时必须有</a:t>
            </a:r>
            <a:r>
              <a:rPr lang="zh-CN" altLang="en-US" dirty="0">
                <a:solidFill>
                  <a:srgbClr val="FF0000"/>
                </a:solidFill>
                <a:latin typeface="Times New Roman" panose="02020603050405020304" pitchFamily="18" charset="0"/>
                <a:ea typeface="楷体" panose="02010609060101010101" pitchFamily="49" charset="-122"/>
              </a:rPr>
              <a:t>附属电路</a:t>
            </a:r>
            <a:r>
              <a:rPr lang="zh-CN" altLang="en-US" dirty="0">
                <a:latin typeface="Times New Roman" panose="02020603050405020304" pitchFamily="18" charset="0"/>
                <a:ea typeface="楷体" panose="02010609060101010101" pitchFamily="49" charset="-122"/>
              </a:rPr>
              <a:t>支持。在设计其硬件电路时，常常将它们与嵌入式处理器设计成一个模块，形成处理器子系统。 </a:t>
            </a:r>
            <a:endParaRPr lang="zh-CN" altLang="en-US" dirty="0">
              <a:latin typeface="Times New Roman" panose="02020603050405020304" pitchFamily="18" charset="0"/>
              <a:ea typeface="楷体" panose="02010609060101010101" pitchFamily="49" charset="-122"/>
            </a:endParaRPr>
          </a:p>
          <a:p>
            <a:pPr algn="just" eaLnBrk="1" hangingPunct="1">
              <a:lnSpc>
                <a:spcPct val="150000"/>
              </a:lnSpc>
              <a:spcBef>
                <a:spcPct val="30000"/>
              </a:spcBef>
            </a:pPr>
            <a:r>
              <a:rPr lang="zh-CN" altLang="en-US" dirty="0">
                <a:latin typeface="Times New Roman" panose="02020603050405020304" pitchFamily="18" charset="0"/>
                <a:ea typeface="楷体" panose="02010609060101010101" pitchFamily="49" charset="-122"/>
              </a:rPr>
              <a:t>嵌入式处理器在功能上与通用处理器的区别在于嵌入式处理器上集成了大量的</a:t>
            </a:r>
            <a:r>
              <a:rPr lang="en-US" altLang="zh-CN" dirty="0">
                <a:solidFill>
                  <a:srgbClr val="FF0000"/>
                </a:solidFill>
                <a:latin typeface="Times New Roman" panose="02020603050405020304" pitchFamily="18" charset="0"/>
                <a:ea typeface="楷体" panose="02010609060101010101" pitchFamily="49" charset="-122"/>
              </a:rPr>
              <a:t>I/O</a:t>
            </a:r>
            <a:r>
              <a:rPr lang="zh-CN" altLang="en-US" dirty="0">
                <a:solidFill>
                  <a:srgbClr val="FF0000"/>
                </a:solidFill>
                <a:latin typeface="Times New Roman" panose="02020603050405020304" pitchFamily="18" charset="0"/>
                <a:ea typeface="楷体" panose="02010609060101010101" pitchFamily="49" charset="-122"/>
              </a:rPr>
              <a:t>电路。</a:t>
            </a:r>
            <a:r>
              <a:rPr lang="zh-CN" altLang="en-US" dirty="0">
                <a:latin typeface="Times New Roman" panose="02020603050405020304" pitchFamily="18" charset="0"/>
                <a:ea typeface="楷体" panose="02010609060101010101" pitchFamily="49" charset="-122"/>
              </a:rPr>
              <a:t>用户在开发时，根据系统需求选择嵌入式处理器。  </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9B1F8EA8-18F8-4FFC-89E2-DD1B07D8964E}"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概述</a:t>
            </a:r>
            <a:endParaRPr lang="zh-CN" altLang="en-US" kern="0" dirty="0">
              <a:solidFill>
                <a:srgbClr val="FF0000"/>
              </a:solidFill>
            </a:endParaRPr>
          </a:p>
        </p:txBody>
      </p:sp>
    </p:spTree>
  </p:cSld>
  <p:clrMapOvr>
    <a:masterClrMapping/>
  </p:clrMapOvr>
  <p:transition>
    <p:blind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895725" y="1"/>
            <a:ext cx="5170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8180">
              <a:defRPr sz="2400" b="1">
                <a:solidFill>
                  <a:schemeClr val="tx1"/>
                </a:solidFill>
                <a:latin typeface="Tahoma" panose="020B0604030504040204" pitchFamily="34" charset="0"/>
                <a:ea typeface="宋体" panose="02010600030101010101" pitchFamily="2" charset="-122"/>
              </a:defRPr>
            </a:lvl1pPr>
            <a:lvl2pPr marL="254000" indent="-254000" defTabSz="678180">
              <a:defRPr sz="2400" b="1">
                <a:solidFill>
                  <a:schemeClr val="tx1"/>
                </a:solidFill>
                <a:latin typeface="Tahoma" panose="020B0604030504040204" pitchFamily="34" charset="0"/>
                <a:ea typeface="宋体" panose="02010600030101010101" pitchFamily="2" charset="-122"/>
              </a:defRPr>
            </a:lvl2pPr>
            <a:lvl3pPr marL="254000" indent="-254000" defTabSz="678180">
              <a:defRPr sz="2400" b="1">
                <a:solidFill>
                  <a:schemeClr val="tx1"/>
                </a:solidFill>
                <a:latin typeface="Tahoma" panose="020B0604030504040204" pitchFamily="34" charset="0"/>
                <a:ea typeface="宋体" panose="02010600030101010101" pitchFamily="2" charset="-122"/>
              </a:defRPr>
            </a:lvl3pPr>
            <a:lvl4pPr marL="254000" indent="-254000" defTabSz="678180">
              <a:defRPr sz="2400" b="1">
                <a:solidFill>
                  <a:schemeClr val="tx1"/>
                </a:solidFill>
                <a:latin typeface="Tahoma" panose="020B0604030504040204" pitchFamily="34" charset="0"/>
                <a:ea typeface="宋体" panose="02010600030101010101" pitchFamily="2" charset="-122"/>
              </a:defRPr>
            </a:lvl4pPr>
            <a:lvl5pPr marL="254000" indent="-254000" defTabSz="678180">
              <a:defRPr sz="2400" b="1">
                <a:solidFill>
                  <a:schemeClr val="tx1"/>
                </a:solidFill>
                <a:latin typeface="Tahoma" panose="020B0604030504040204" pitchFamily="34" charset="0"/>
                <a:ea typeface="宋体" panose="02010600030101010101" pitchFamily="2" charset="-122"/>
              </a:defRPr>
            </a:lvl5pPr>
            <a:lvl6pPr marL="7112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11684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16256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20828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nSpc>
                <a:spcPct val="90000"/>
              </a:lnSpc>
              <a:spcBef>
                <a:spcPct val="50000"/>
              </a:spcBef>
              <a:buSzPct val="75000"/>
            </a:pPr>
            <a:r>
              <a:rPr kumimoji="1" lang="zh-CN" altLang="en-US" sz="4400" b="0">
                <a:latin typeface="华文楷体" panose="02010600040101010101" pitchFamily="2" charset="-122"/>
                <a:ea typeface="华文楷体" panose="02010600040101010101" pitchFamily="2" charset="-122"/>
              </a:rPr>
              <a:t>嵌入式硬件平台</a:t>
            </a:r>
            <a:endParaRPr kumimoji="1" lang="zh-CN" altLang="en-US" sz="4400" b="0">
              <a:latin typeface="华文楷体" panose="02010600040101010101" pitchFamily="2" charset="-122"/>
              <a:ea typeface="华文楷体" panose="02010600040101010101" pitchFamily="2" charset="-122"/>
            </a:endParaRPr>
          </a:p>
        </p:txBody>
      </p:sp>
      <p:sp>
        <p:nvSpPr>
          <p:cNvPr id="172035" name="Rectangle 3"/>
          <p:cNvSpPr>
            <a:spLocks noChangeArrowheads="1"/>
          </p:cNvSpPr>
          <p:nvPr/>
        </p:nvSpPr>
        <p:spPr bwMode="auto">
          <a:xfrm>
            <a:off x="4151784" y="826368"/>
            <a:ext cx="341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1 </a:t>
            </a:r>
            <a:r>
              <a:rPr lang="zh-CN" altLang="en-US" sz="2800" dirty="0"/>
              <a:t>引言</a:t>
            </a:r>
            <a:r>
              <a:rPr kumimoji="1" lang="zh-CN" altLang="en-US" sz="2800" b="0" dirty="0"/>
              <a:t> </a:t>
            </a:r>
            <a:endParaRPr kumimoji="1" lang="zh-CN" altLang="en-US" sz="2800" b="0" dirty="0"/>
          </a:p>
        </p:txBody>
      </p:sp>
      <p:sp>
        <p:nvSpPr>
          <p:cNvPr id="172036" name="Rectangle 4"/>
          <p:cNvSpPr>
            <a:spLocks noChangeArrowheads="1"/>
          </p:cNvSpPr>
          <p:nvPr/>
        </p:nvSpPr>
        <p:spPr bwMode="auto">
          <a:xfrm>
            <a:off x="4159722" y="1534393"/>
            <a:ext cx="4411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2 </a:t>
            </a:r>
            <a:r>
              <a:rPr lang="zh-CN" altLang="en-US" sz="2800" dirty="0">
                <a:cs typeface="Times New Roman" panose="02020603050405020304" pitchFamily="18" charset="0"/>
              </a:rPr>
              <a:t>嵌入式硬件平台概述</a:t>
            </a:r>
            <a:r>
              <a:rPr lang="zh-CN" altLang="en-US" sz="2800" dirty="0"/>
              <a:t> </a:t>
            </a:r>
            <a:endParaRPr lang="zh-CN" altLang="en-US" sz="2800" dirty="0"/>
          </a:p>
        </p:txBody>
      </p:sp>
      <p:sp>
        <p:nvSpPr>
          <p:cNvPr id="172037" name="Rectangle 5"/>
          <p:cNvSpPr>
            <a:spLocks noChangeArrowheads="1"/>
          </p:cNvSpPr>
          <p:nvPr/>
        </p:nvSpPr>
        <p:spPr bwMode="auto">
          <a:xfrm>
            <a:off x="4151785" y="2212255"/>
            <a:ext cx="312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3 </a:t>
            </a:r>
            <a:r>
              <a:rPr lang="zh-CN" altLang="en-US" sz="2800" dirty="0">
                <a:solidFill>
                  <a:srgbClr val="FF0000"/>
                </a:solidFill>
                <a:cs typeface="Times New Roman" panose="02020603050405020304" pitchFamily="18" charset="0"/>
              </a:rPr>
              <a:t>总线</a:t>
            </a:r>
            <a:r>
              <a:rPr lang="zh-CN" altLang="en-US" sz="2800" dirty="0">
                <a:cs typeface="Times New Roman" panose="02020603050405020304" pitchFamily="18" charset="0"/>
              </a:rPr>
              <a:t> </a:t>
            </a:r>
            <a:endParaRPr lang="zh-CN" altLang="en-US" sz="2800" dirty="0">
              <a:cs typeface="Times New Roman" panose="02020603050405020304" pitchFamily="18" charset="0"/>
            </a:endParaRPr>
          </a:p>
        </p:txBody>
      </p:sp>
      <p:sp>
        <p:nvSpPr>
          <p:cNvPr id="172038" name="Line 6"/>
          <p:cNvSpPr>
            <a:spLocks noChangeShapeType="1"/>
          </p:cNvSpPr>
          <p:nvPr/>
        </p:nvSpPr>
        <p:spPr bwMode="auto">
          <a:xfrm>
            <a:off x="2322985" y="2121767"/>
            <a:ext cx="74533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39" name="Line 7"/>
          <p:cNvSpPr>
            <a:spLocks noChangeShapeType="1"/>
          </p:cNvSpPr>
          <p:nvPr/>
        </p:nvSpPr>
        <p:spPr bwMode="auto">
          <a:xfrm>
            <a:off x="2322984" y="1435967"/>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0" name="Rectangle 8"/>
          <p:cNvSpPr>
            <a:spLocks noChangeArrowheads="1"/>
          </p:cNvSpPr>
          <p:nvPr/>
        </p:nvSpPr>
        <p:spPr bwMode="auto">
          <a:xfrm>
            <a:off x="4151784" y="2898055"/>
            <a:ext cx="3538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4 </a:t>
            </a:r>
            <a:r>
              <a:rPr lang="zh-CN" altLang="en-US" sz="2800" dirty="0">
                <a:cs typeface="Times New Roman" panose="02020603050405020304" pitchFamily="18" charset="0"/>
              </a:rPr>
              <a:t>存储设备 </a:t>
            </a:r>
            <a:endParaRPr lang="zh-CN" altLang="en-US" sz="2800" dirty="0">
              <a:cs typeface="Times New Roman" panose="02020603050405020304" pitchFamily="18" charset="0"/>
            </a:endParaRPr>
          </a:p>
        </p:txBody>
      </p:sp>
      <p:sp>
        <p:nvSpPr>
          <p:cNvPr id="172041" name="Line 9"/>
          <p:cNvSpPr>
            <a:spLocks noChangeShapeType="1"/>
          </p:cNvSpPr>
          <p:nvPr/>
        </p:nvSpPr>
        <p:spPr bwMode="auto">
          <a:xfrm>
            <a:off x="2322984" y="279963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2" name="Rectangle 10"/>
          <p:cNvSpPr>
            <a:spLocks noChangeArrowheads="1"/>
          </p:cNvSpPr>
          <p:nvPr/>
        </p:nvSpPr>
        <p:spPr bwMode="auto">
          <a:xfrm>
            <a:off x="4151784" y="35695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5 I/O</a:t>
            </a:r>
            <a:r>
              <a:rPr lang="zh-CN" altLang="en-US" sz="2800" dirty="0">
                <a:cs typeface="Times New Roman" panose="02020603050405020304" pitchFamily="18" charset="0"/>
              </a:rPr>
              <a:t>设备 </a:t>
            </a:r>
            <a:endParaRPr lang="zh-CN" altLang="en-US" sz="2800" dirty="0">
              <a:cs typeface="Times New Roman" panose="02020603050405020304" pitchFamily="18" charset="0"/>
            </a:endParaRPr>
          </a:p>
        </p:txBody>
      </p:sp>
      <p:sp>
        <p:nvSpPr>
          <p:cNvPr id="172043" name="Line 11"/>
          <p:cNvSpPr>
            <a:spLocks noChangeShapeType="1"/>
          </p:cNvSpPr>
          <p:nvPr/>
        </p:nvSpPr>
        <p:spPr bwMode="auto">
          <a:xfrm>
            <a:off x="2322984" y="34711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4" name="Rectangle 12"/>
          <p:cNvSpPr>
            <a:spLocks noChangeArrowheads="1"/>
          </p:cNvSpPr>
          <p:nvPr/>
        </p:nvSpPr>
        <p:spPr bwMode="auto">
          <a:xfrm>
            <a:off x="4151784" y="42553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6 </a:t>
            </a:r>
            <a:r>
              <a:rPr lang="zh-CN" altLang="en-US" sz="2800" dirty="0">
                <a:cs typeface="Times New Roman" panose="02020603050405020304" pitchFamily="18" charset="0"/>
              </a:rPr>
              <a:t>通信设备 </a:t>
            </a:r>
            <a:endParaRPr lang="zh-CN" altLang="en-US" sz="2800" dirty="0">
              <a:cs typeface="Times New Roman" panose="02020603050405020304" pitchFamily="18" charset="0"/>
            </a:endParaRPr>
          </a:p>
        </p:txBody>
      </p:sp>
      <p:sp>
        <p:nvSpPr>
          <p:cNvPr id="172045" name="Line 13"/>
          <p:cNvSpPr>
            <a:spLocks noChangeShapeType="1"/>
          </p:cNvSpPr>
          <p:nvPr/>
        </p:nvSpPr>
        <p:spPr bwMode="auto">
          <a:xfrm>
            <a:off x="2322984" y="41569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646" name="Rectangle 14"/>
          <p:cNvSpPr>
            <a:spLocks noChangeArrowheads="1"/>
          </p:cNvSpPr>
          <p:nvPr/>
        </p:nvSpPr>
        <p:spPr bwMode="auto">
          <a:xfrm>
            <a:off x="4151784" y="49411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b="0" dirty="0">
                <a:cs typeface="Times New Roman" panose="02020603050405020304" pitchFamily="18" charset="0"/>
              </a:rPr>
              <a:t>7 </a:t>
            </a:r>
            <a:r>
              <a:rPr lang="zh-CN" altLang="en-US" sz="2800" b="0" dirty="0">
                <a:cs typeface="Times New Roman" panose="02020603050405020304" pitchFamily="18" charset="0"/>
              </a:rPr>
              <a:t>其它 </a:t>
            </a:r>
            <a:endParaRPr lang="zh-CN" altLang="en-US" sz="2800" b="0" dirty="0">
              <a:cs typeface="Times New Roman" panose="02020603050405020304" pitchFamily="18" charset="0"/>
            </a:endParaRPr>
          </a:p>
        </p:txBody>
      </p:sp>
      <p:sp>
        <p:nvSpPr>
          <p:cNvPr id="172047" name="Line 15"/>
          <p:cNvSpPr>
            <a:spLocks noChangeShapeType="1"/>
          </p:cNvSpPr>
          <p:nvPr/>
        </p:nvSpPr>
        <p:spPr bwMode="auto">
          <a:xfrm>
            <a:off x="2322984" y="48427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ADE88F89-B84A-47B8-A566-0BCEDFF5B11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Line 15"/>
          <p:cNvSpPr>
            <a:spLocks noChangeShapeType="1"/>
          </p:cNvSpPr>
          <p:nvPr/>
        </p:nvSpPr>
        <p:spPr bwMode="auto">
          <a:xfrm>
            <a:off x="2322984" y="558924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Rectangle 14"/>
          <p:cNvSpPr>
            <a:spLocks noChangeArrowheads="1"/>
          </p:cNvSpPr>
          <p:nvPr/>
        </p:nvSpPr>
        <p:spPr bwMode="auto">
          <a:xfrm>
            <a:off x="4151784" y="5589240"/>
            <a:ext cx="35385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None/>
            </a:pPr>
            <a:r>
              <a:rPr lang="en-US" altLang="zh-CN" sz="2800" b="0" dirty="0">
                <a:cs typeface="Times New Roman" panose="02020603050405020304" pitchFamily="18" charset="0"/>
              </a:rPr>
              <a:t>8  </a:t>
            </a:r>
            <a:r>
              <a:rPr lang="en-US" altLang="zh-CN" sz="2800" dirty="0">
                <a:latin typeface="Times New Roman" panose="02020603050405020304" pitchFamily="18" charset="0"/>
                <a:ea typeface="楷体" panose="02010609060101010101" pitchFamily="49" charset="-122"/>
              </a:rPr>
              <a:t>JTAG</a:t>
            </a:r>
            <a:r>
              <a:rPr lang="zh-CN" altLang="en-US" sz="2800" dirty="0">
                <a:latin typeface="Times New Roman" panose="02020603050405020304" pitchFamily="18" charset="0"/>
                <a:ea typeface="楷体" panose="02010609060101010101" pitchFamily="49" charset="-122"/>
              </a:rPr>
              <a:t>接口介绍</a:t>
            </a:r>
            <a:endParaRPr lang="zh-CN" altLang="en-US" sz="2800" dirty="0">
              <a:latin typeface="Times New Roman" panose="02020603050405020304" pitchFamily="18" charset="0"/>
              <a:ea typeface="楷体" panose="02010609060101010101" pitchFamily="49" charset="-122"/>
            </a:endParaRPr>
          </a:p>
          <a:p>
            <a:pPr>
              <a:spcBef>
                <a:spcPct val="50000"/>
              </a:spcBef>
              <a:buClrTx/>
              <a:buSzPct val="75000"/>
              <a:buFont typeface="Wingdings" panose="05000000000000000000" pitchFamily="2" charset="2"/>
              <a:buNone/>
            </a:pPr>
            <a:r>
              <a:rPr lang="zh-CN" altLang="en-US" sz="2800" b="0" dirty="0">
                <a:cs typeface="Times New Roman" panose="02020603050405020304" pitchFamily="18" charset="0"/>
              </a:rPr>
              <a:t> </a:t>
            </a:r>
            <a:endParaRPr lang="zh-CN" altLang="en-US" sz="2800" b="0" dirty="0">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fill="hold" grpId="0" nodeType="afterEffect">
                                  <p:stCondLst>
                                    <p:cond delay="0"/>
                                  </p:stCondLst>
                                  <p:childTnLst>
                                    <p:animClr clrSpc="hsl" dir="ccw">
                                      <p:cBhvr override="childStyle">
                                        <p:cTn id="6" dur="1000" fill="hold"/>
                                        <p:tgtEl>
                                          <p:spTgt spid="837646"/>
                                        </p:tgtEl>
                                        <p:attrNameLst>
                                          <p:attrName>style.color</p:attrName>
                                        </p:attrNameLst>
                                      </p:cBhvr>
                                      <p:to>
                                        <a:srgbClr val="FF178B"/>
                                      </p:to>
                                    </p:animClr>
                                  </p:childTnLst>
                                </p:cTn>
                              </p:par>
                            </p:childTnLst>
                          </p:cTn>
                        </p:par>
                        <p:par>
                          <p:cTn id="7" fill="hold">
                            <p:stCondLst>
                              <p:cond delay="1000"/>
                            </p:stCondLst>
                            <p:childTnLst>
                              <p:par>
                                <p:cTn id="8" presetID="3" presetClass="emph" presetSubtype="10" fill="hold" grpId="0" nodeType="afterEffect">
                                  <p:stCondLst>
                                    <p:cond delay="0"/>
                                  </p:stCondLst>
                                  <p:childTnLst>
                                    <p:animClr clrSpc="hsl" dir="ccw">
                                      <p:cBhvr override="childStyle">
                                        <p:cTn id="9" dur="1000" fill="hold"/>
                                        <p:tgtEl>
                                          <p:spTgt spid="4"/>
                                        </p:tgtEl>
                                        <p:attrNameLst>
                                          <p:attrName>style.color</p:attrName>
                                        </p:attrNameLst>
                                      </p:cBhvr>
                                      <p:to>
                                        <a:srgbClr val="FF178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46"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6"/>
          <p:cNvSpPr>
            <a:spLocks noGrp="1" noChangeArrowheads="1"/>
          </p:cNvSpPr>
          <p:nvPr>
            <p:ph idx="1"/>
          </p:nvPr>
        </p:nvSpPr>
        <p:spPr>
          <a:xfrm>
            <a:off x="1847528" y="1628800"/>
            <a:ext cx="7127875" cy="3960813"/>
          </a:xfrm>
        </p:spPr>
        <p:txBody>
          <a:bodyPr/>
          <a:lstStyle/>
          <a:p>
            <a:pPr eaLnBrk="1" hangingPunct="1">
              <a:lnSpc>
                <a:spcPct val="150000"/>
              </a:lnSpc>
              <a:buFont typeface="Wingdings" panose="05000000000000000000" pitchFamily="2" charset="2"/>
              <a:buChar char="Ø"/>
            </a:pPr>
            <a:r>
              <a:rPr lang="en-US" altLang="zh-CN" sz="3200" dirty="0">
                <a:latin typeface="Times New Roman" panose="02020603050405020304" pitchFamily="18" charset="0"/>
                <a:ea typeface="楷体" panose="02010609060101010101" pitchFamily="49" charset="-122"/>
              </a:rPr>
              <a:t>3.1 </a:t>
            </a:r>
            <a:r>
              <a:rPr lang="zh-CN" altLang="en-US" sz="3200" dirty="0">
                <a:latin typeface="Times New Roman" panose="02020603050405020304" pitchFamily="18" charset="0"/>
                <a:ea typeface="楷体" panose="02010609060101010101" pitchFamily="49" charset="-122"/>
              </a:rPr>
              <a:t>总线协议 </a:t>
            </a:r>
            <a:endParaRPr lang="zh-CN" altLang="en-US" sz="3200"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Char char="Ø"/>
            </a:pPr>
            <a:r>
              <a:rPr lang="en-US" altLang="zh-CN" sz="3200" dirty="0">
                <a:latin typeface="Times New Roman" panose="02020603050405020304" pitchFamily="18" charset="0"/>
                <a:ea typeface="楷体" panose="02010609060101010101" pitchFamily="49" charset="-122"/>
              </a:rPr>
              <a:t>3.2  DMA </a:t>
            </a:r>
            <a:endParaRPr lang="en-US" altLang="zh-CN" sz="3200"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Char char="Ø"/>
            </a:pPr>
            <a:r>
              <a:rPr lang="en-US" altLang="zh-CN" sz="3200" dirty="0">
                <a:latin typeface="Times New Roman" panose="02020603050405020304" pitchFamily="18" charset="0"/>
                <a:ea typeface="楷体" panose="02010609060101010101" pitchFamily="49" charset="-122"/>
              </a:rPr>
              <a:t>3.3 </a:t>
            </a:r>
            <a:r>
              <a:rPr lang="zh-CN" altLang="en-US" sz="3200" dirty="0">
                <a:latin typeface="Times New Roman" panose="02020603050405020304" pitchFamily="18" charset="0"/>
                <a:ea typeface="楷体" panose="02010609060101010101" pitchFamily="49" charset="-122"/>
              </a:rPr>
              <a:t>总线配置 </a:t>
            </a:r>
            <a:endParaRPr lang="zh-CN" altLang="en-US" sz="3200" dirty="0">
              <a:latin typeface="Times New Roman" panose="02020603050405020304" pitchFamily="18" charset="0"/>
              <a:ea typeface="楷体" panose="02010609060101010101" pitchFamily="49" charset="-122"/>
            </a:endParaRPr>
          </a:p>
          <a:p>
            <a:pPr eaLnBrk="1" hangingPunct="1">
              <a:lnSpc>
                <a:spcPct val="150000"/>
              </a:lnSpc>
              <a:buFont typeface="Wingdings" panose="05000000000000000000" pitchFamily="2" charset="2"/>
              <a:buChar char="Ø"/>
            </a:pPr>
            <a:r>
              <a:rPr lang="en-US" altLang="zh-CN" sz="3200" dirty="0">
                <a:latin typeface="Times New Roman" panose="02020603050405020304" pitchFamily="18" charset="0"/>
                <a:ea typeface="楷体" panose="02010609060101010101" pitchFamily="49" charset="-122"/>
              </a:rPr>
              <a:t>3.4 </a:t>
            </a:r>
            <a:r>
              <a:rPr lang="zh-CN" altLang="en-US" sz="3200" dirty="0">
                <a:latin typeface="Times New Roman" panose="02020603050405020304" pitchFamily="18" charset="0"/>
                <a:ea typeface="楷体" panose="02010609060101010101" pitchFamily="49" charset="-122"/>
              </a:rPr>
              <a:t>总线实例 </a:t>
            </a:r>
            <a:r>
              <a:rPr lang="en-US" altLang="zh-CN" sz="3200" dirty="0">
                <a:latin typeface="Times New Roman" panose="02020603050405020304" pitchFamily="18" charset="0"/>
                <a:ea typeface="楷体" panose="02010609060101010101" pitchFamily="49" charset="-122"/>
              </a:rPr>
              <a:t> </a:t>
            </a:r>
            <a:endParaRPr lang="en-US" altLang="zh-CN" sz="32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3E78AF54-B3E2-4EB6-8FEE-D08B2AFA5177}"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标题 3"/>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总线</a:t>
            </a:r>
            <a:endParaRPr lang="zh-CN" altLang="en-US" kern="0" dirty="0">
              <a:solidFill>
                <a:srgbClr val="FF0000"/>
              </a:solidFill>
            </a:endParaRPr>
          </a:p>
        </p:txBody>
      </p:sp>
    </p:spTree>
  </p:cSld>
  <p:clrMapOvr>
    <a:masterClrMapping/>
  </p:clrMapOvr>
  <p:transition>
    <p:blind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07368" y="681295"/>
            <a:ext cx="7543800" cy="882650"/>
          </a:xfrm>
        </p:spPr>
        <p:txBody>
          <a:bodyPr/>
          <a:lstStyle/>
          <a:p>
            <a:pPr eaLnBrk="1" hangingPunct="1"/>
            <a:r>
              <a:rPr lang="en-US" altLang="zh-CN" sz="2800" b="0" dirty="0">
                <a:latin typeface="Times New Roman" panose="02020603050405020304" pitchFamily="18" charset="0"/>
                <a:ea typeface="+mn-ea"/>
                <a:cs typeface="Times New Roman" panose="02020603050405020304" pitchFamily="18" charset="0"/>
              </a:rPr>
              <a:t>3.1 </a:t>
            </a:r>
            <a:r>
              <a:rPr lang="zh-CN" altLang="en-US" sz="2800" b="0" dirty="0">
                <a:latin typeface="Times New Roman" panose="02020603050405020304" pitchFamily="18" charset="0"/>
                <a:ea typeface="+mn-ea"/>
                <a:cs typeface="Times New Roman" panose="02020603050405020304" pitchFamily="18" charset="0"/>
              </a:rPr>
              <a:t>总线协议（</a:t>
            </a:r>
            <a:r>
              <a:rPr lang="zh-CN" altLang="en-US" sz="2800" b="0" dirty="0">
                <a:solidFill>
                  <a:srgbClr val="FF0000"/>
                </a:solidFill>
                <a:latin typeface="Times New Roman" panose="02020603050405020304" pitchFamily="18" charset="0"/>
                <a:ea typeface="+mn-ea"/>
                <a:cs typeface="Times New Roman" panose="02020603050405020304" pitchFamily="18" charset="0"/>
              </a:rPr>
              <a:t>握手协议</a:t>
            </a:r>
            <a:r>
              <a:rPr lang="zh-CN" altLang="en-US" sz="2800" b="0" dirty="0">
                <a:latin typeface="Times New Roman" panose="02020603050405020304" pitchFamily="18" charset="0"/>
                <a:ea typeface="+mn-ea"/>
                <a:cs typeface="Times New Roman" panose="02020603050405020304" pitchFamily="18" charset="0"/>
              </a:rPr>
              <a:t>和总线读写）</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3CA46209-1EAC-4303-B61B-D09727203131}"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5" name="Text Box 5"/>
          <p:cNvSpPr txBox="1">
            <a:spLocks noChangeArrowheads="1"/>
          </p:cNvSpPr>
          <p:nvPr/>
        </p:nvSpPr>
        <p:spPr bwMode="auto">
          <a:xfrm>
            <a:off x="479376" y="1563945"/>
            <a:ext cx="11449272" cy="4300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30000"/>
              </a:spcBef>
              <a:buClrTx/>
              <a:buSzPct val="125000"/>
              <a:buFontTx/>
              <a:buBlip>
                <a:blip r:embed="rId1"/>
              </a:buBlip>
            </a:pPr>
            <a:r>
              <a:rPr lang="en-US" altLang="zh-CN" b="0" dirty="0"/>
              <a:t> </a:t>
            </a:r>
            <a:r>
              <a:rPr lang="zh-CN" altLang="en-US" b="0" dirty="0"/>
              <a:t>总线协议中的基本构件是</a:t>
            </a:r>
            <a:r>
              <a:rPr lang="zh-CN" altLang="en-US" b="0" dirty="0">
                <a:solidFill>
                  <a:srgbClr val="FF0000"/>
                </a:solidFill>
              </a:rPr>
              <a:t>四周期握手协议</a:t>
            </a:r>
            <a:r>
              <a:rPr lang="zh-CN" altLang="en-US" b="0" dirty="0"/>
              <a:t>。 </a:t>
            </a:r>
            <a:endParaRPr lang="zh-CN" altLang="en-US" b="0" dirty="0"/>
          </a:p>
          <a:p>
            <a:pPr algn="just" eaLnBrk="1" hangingPunct="1">
              <a:lnSpc>
                <a:spcPct val="150000"/>
              </a:lnSpc>
              <a:spcBef>
                <a:spcPct val="30000"/>
              </a:spcBef>
              <a:buClrTx/>
              <a:buSzPct val="125000"/>
              <a:buFontTx/>
              <a:buBlip>
                <a:blip r:embed="rId1"/>
              </a:buBlip>
            </a:pPr>
            <a:r>
              <a:rPr lang="zh-CN" altLang="en-US" b="0" dirty="0"/>
              <a:t> 总线握手的</a:t>
            </a:r>
            <a:r>
              <a:rPr lang="zh-CN" altLang="en-US" b="0" dirty="0">
                <a:solidFill>
                  <a:srgbClr val="FF0000"/>
                </a:solidFill>
              </a:rPr>
              <a:t>作用</a:t>
            </a:r>
            <a:r>
              <a:rPr lang="zh-CN" altLang="en-US" b="0" dirty="0"/>
              <a:t>是控制每个总线周期中数据传送的开始和结束，从而实现两个设备间协调和配合，保证数据传送的</a:t>
            </a:r>
            <a:r>
              <a:rPr lang="zh-CN" altLang="en-US" dirty="0">
                <a:solidFill>
                  <a:srgbClr val="FF0000"/>
                </a:solidFill>
              </a:rPr>
              <a:t>可靠性</a:t>
            </a:r>
            <a:r>
              <a:rPr lang="zh-CN" altLang="en-US" b="0" dirty="0"/>
              <a:t>。 </a:t>
            </a:r>
            <a:endParaRPr lang="zh-CN" altLang="en-US" b="0" dirty="0"/>
          </a:p>
          <a:p>
            <a:pPr algn="just" eaLnBrk="1" hangingPunct="1">
              <a:lnSpc>
                <a:spcPct val="150000"/>
              </a:lnSpc>
              <a:spcBef>
                <a:spcPct val="30000"/>
              </a:spcBef>
              <a:buClrTx/>
              <a:buSzPct val="125000"/>
              <a:buFontTx/>
              <a:buBlip>
                <a:blip r:embed="rId1"/>
              </a:buBlip>
            </a:pPr>
            <a:r>
              <a:rPr lang="zh-CN" altLang="en-US" b="0" dirty="0"/>
              <a:t> 握手使用两根用来进行握手的电线</a:t>
            </a:r>
            <a:r>
              <a:rPr lang="en-US" altLang="zh-CN" b="0" dirty="0" err="1"/>
              <a:t>enq</a:t>
            </a:r>
            <a:r>
              <a:rPr lang="zh-CN" altLang="en-US" b="0" dirty="0"/>
              <a:t>（表示查询）和</a:t>
            </a:r>
            <a:r>
              <a:rPr lang="en-US" altLang="zh-CN" b="0" dirty="0"/>
              <a:t>ack</a:t>
            </a:r>
            <a:r>
              <a:rPr lang="zh-CN" altLang="en-US" b="0" dirty="0"/>
              <a:t>（表示应答）。在握手期间，使用专用的电线来传输数据。</a:t>
            </a:r>
            <a:endParaRPr lang="zh-CN" altLang="en-US" b="0" dirty="0"/>
          </a:p>
          <a:p>
            <a:pPr algn="just" eaLnBrk="1" hangingPunct="1">
              <a:lnSpc>
                <a:spcPct val="150000"/>
              </a:lnSpc>
              <a:spcBef>
                <a:spcPct val="30000"/>
              </a:spcBef>
              <a:buClrTx/>
              <a:buSzPct val="125000"/>
              <a:buFontTx/>
              <a:buBlip>
                <a:blip r:embed="rId1"/>
              </a:buBlip>
            </a:pPr>
            <a:r>
              <a:rPr lang="zh-CN" altLang="en-US" b="0" dirty="0"/>
              <a:t> 数据握手线必须以某种方式</a:t>
            </a:r>
            <a:r>
              <a:rPr lang="zh-CN" altLang="en-US" dirty="0">
                <a:solidFill>
                  <a:srgbClr val="FF0000"/>
                </a:solidFill>
              </a:rPr>
              <a:t>用信号的电压变化</a:t>
            </a:r>
            <a:r>
              <a:rPr lang="zh-CN" altLang="en-US" b="0" dirty="0"/>
              <a:t>来表明整个总线传输周期的开始和结束，以及在整个周期内每个子周期的开始和结束。 </a:t>
            </a:r>
            <a:endParaRPr lang="zh-CN" altLang="en-US" b="0"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总线（总线协议</a:t>
            </a:r>
            <a:r>
              <a:rPr lang="en-US" altLang="zh-CN" kern="0" dirty="0"/>
              <a:t>—</a:t>
            </a:r>
            <a:r>
              <a:rPr lang="zh-CN" altLang="en-US" kern="0" dirty="0"/>
              <a:t>握手协议）</a:t>
            </a:r>
            <a:endParaRPr lang="zh-CN" altLang="en-US" kern="0" dirty="0">
              <a:solidFill>
                <a:srgbClr val="FF0000"/>
              </a:solidFill>
            </a:endParaRPr>
          </a:p>
        </p:txBody>
      </p:sp>
    </p:spTree>
  </p:cSld>
  <p:clrMapOvr>
    <a:masterClrMapping/>
  </p:clrMapOvr>
  <p:transition>
    <p:blind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Object 32"/>
          <p:cNvGraphicFramePr>
            <a:graphicFrameLocks noGrp="1" noChangeAspect="1"/>
          </p:cNvGraphicFramePr>
          <p:nvPr>
            <p:ph/>
          </p:nvPr>
        </p:nvGraphicFramePr>
        <p:xfrm>
          <a:off x="3000377" y="908050"/>
          <a:ext cx="4607792" cy="5056232"/>
        </p:xfrm>
        <a:graphic>
          <a:graphicData uri="http://schemas.openxmlformats.org/presentationml/2006/ole">
            <mc:AlternateContent xmlns:mc="http://schemas.openxmlformats.org/markup-compatibility/2006">
              <mc:Choice xmlns:v="urn:schemas-microsoft-com:vml" Requires="v">
                <p:oleObj spid="_x0000_s11317" name="Visio" r:id="rId1" imgW="4018915" imgH="4402455" progId="Visio.Drawing.6">
                  <p:embed/>
                </p:oleObj>
              </mc:Choice>
              <mc:Fallback>
                <p:oleObj name="Visio" r:id="rId1" imgW="4018915" imgH="4402455" progId="Visio.Drawing.6">
                  <p:embed/>
                  <p:pic>
                    <p:nvPicPr>
                      <p:cNvPr id="0" name="Object 3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7" y="908050"/>
                        <a:ext cx="4607792" cy="5056232"/>
                      </a:xfrm>
                      <a:prstGeom prst="rect">
                        <a:avLst/>
                      </a:prstGeom>
                      <a:solidFill>
                        <a:srgbClr val="FFFFD5"/>
                      </a:solidFill>
                      <a:ln>
                        <a:noFill/>
                      </a:ln>
                    </p:spPr>
                  </p:pic>
                </p:oleObj>
              </mc:Fallback>
            </mc:AlternateContent>
          </a:graphicData>
        </a:graphic>
      </p:graphicFrame>
      <p:sp>
        <p:nvSpPr>
          <p:cNvPr id="44035" name="Rectangle 28"/>
          <p:cNvSpPr>
            <a:spLocks noChangeArrowheads="1"/>
          </p:cNvSpPr>
          <p:nvPr/>
        </p:nvSpPr>
        <p:spPr bwMode="auto">
          <a:xfrm>
            <a:off x="2208214" y="1484314"/>
            <a:ext cx="503237"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800">
                <a:solidFill>
                  <a:schemeClr val="bg1"/>
                </a:solidFill>
                <a:latin typeface="黑体" panose="02010609060101010101" pitchFamily="2" charset="-122"/>
                <a:ea typeface="黑体" panose="02010609060101010101" pitchFamily="2" charset="-122"/>
              </a:rPr>
              <a:t>四周期握手协议</a:t>
            </a:r>
            <a:endParaRPr kumimoji="1" lang="zh-CN" altLang="en-US" sz="2800">
              <a:solidFill>
                <a:schemeClr val="bg1"/>
              </a:solidFill>
              <a:latin typeface="黑体" panose="02010609060101010101" pitchFamily="2" charset="-122"/>
              <a:ea typeface="黑体" panose="02010609060101010101" pitchFamily="2" charset="-122"/>
            </a:endParaRPr>
          </a:p>
        </p:txBody>
      </p:sp>
      <p:sp>
        <p:nvSpPr>
          <p:cNvPr id="3" name="灯片编号占位符 2"/>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A8DCE83E-EC68-4AA1-B192-6E64D22F523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总线（总线协议</a:t>
            </a:r>
            <a:r>
              <a:rPr lang="en-US" altLang="zh-CN" kern="0" dirty="0"/>
              <a:t>—</a:t>
            </a:r>
            <a:r>
              <a:rPr lang="zh-CN" altLang="en-US" kern="0" dirty="0"/>
              <a:t>握手协议）</a:t>
            </a:r>
            <a:endParaRPr lang="zh-CN" altLang="en-US" kern="0" dirty="0">
              <a:solidFill>
                <a:srgbClr val="FF0000"/>
              </a:solidFill>
            </a:endParaRPr>
          </a:p>
        </p:txBody>
      </p:sp>
    </p:spTree>
  </p:cSld>
  <p:clrMapOvr>
    <a:masterClrMapping/>
  </p:clrMapOvr>
  <p:transition>
    <p:blind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2361" name="Object 9"/>
          <p:cNvGraphicFramePr>
            <a:graphicFrameLocks noGrp="1" noChangeAspect="1"/>
          </p:cNvGraphicFramePr>
          <p:nvPr>
            <p:ph/>
          </p:nvPr>
        </p:nvGraphicFramePr>
        <p:xfrm>
          <a:off x="743655" y="1779698"/>
          <a:ext cx="9024754" cy="4312920"/>
        </p:xfrm>
        <a:graphic>
          <a:graphicData uri="http://schemas.openxmlformats.org/presentationml/2006/ole">
            <mc:AlternateContent xmlns:mc="http://schemas.openxmlformats.org/markup-compatibility/2006">
              <mc:Choice xmlns:v="urn:schemas-microsoft-com:vml" Requires="v">
                <p:oleObj spid="_x0000_s11317" name="Visio" r:id="rId1" imgW="6440805" imgH="3081655" progId="Visio.Drawing.6">
                  <p:embed/>
                </p:oleObj>
              </mc:Choice>
              <mc:Fallback>
                <p:oleObj name="Visio" r:id="rId1" imgW="6440805" imgH="3081655" progId="Visio.Drawing.6">
                  <p:embed/>
                  <p:pic>
                    <p:nvPicPr>
                      <p:cNvPr id="0" name="Object 9"/>
                      <p:cNvPicPr>
                        <a:picLocks noGrp="1" noChangeAspect="1" noChangeArrowheads="1"/>
                      </p:cNvPicPr>
                      <p:nvPr/>
                    </p:nvPicPr>
                    <p:blipFill>
                      <a:blip r:embed="rId2"/>
                      <a:srcRect/>
                      <a:stretch>
                        <a:fillRect/>
                      </a:stretch>
                    </p:blipFill>
                    <p:spPr bwMode="auto">
                      <a:xfrm>
                        <a:off x="743655" y="1779698"/>
                        <a:ext cx="9024754" cy="4312920"/>
                      </a:xfrm>
                      <a:prstGeom prst="rect">
                        <a:avLst/>
                      </a:prstGeom>
                      <a:gradFill rotWithShape="1">
                        <a:gsLst>
                          <a:gs pos="0">
                            <a:srgbClr val="DCDCB8"/>
                          </a:gs>
                          <a:gs pos="50000">
                            <a:srgbClr val="FFFFD5"/>
                          </a:gs>
                          <a:gs pos="100000">
                            <a:srgbClr val="DCDCB8"/>
                          </a:gs>
                        </a:gsLst>
                        <a:lin ang="18900000" scaled="1"/>
                      </a:gradFill>
                      <a:ln>
                        <a:noFill/>
                      </a:ln>
                      <a:effectLst/>
                    </p:spPr>
                  </p:pic>
                </p:oleObj>
              </mc:Fallback>
            </mc:AlternateContent>
          </a:graphicData>
        </a:graphic>
      </p:graphicFrame>
      <p:sp>
        <p:nvSpPr>
          <p:cNvPr id="612360" name="Text Box 8"/>
          <p:cNvSpPr txBox="1">
            <a:spLocks noChangeArrowheads="1"/>
          </p:cNvSpPr>
          <p:nvPr/>
        </p:nvSpPr>
        <p:spPr bwMode="auto">
          <a:xfrm>
            <a:off x="263352" y="1196752"/>
            <a:ext cx="11665296" cy="552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spcAft>
                <a:spcPct val="50000"/>
              </a:spcAft>
              <a:buClrTx/>
              <a:buSzPct val="125000"/>
              <a:buNone/>
            </a:pPr>
            <a:r>
              <a:rPr lang="en-US" altLang="zh-CN" dirty="0">
                <a:cs typeface="Times New Roman" panose="02020603050405020304" pitchFamily="18" charset="0"/>
              </a:rPr>
              <a:t> </a:t>
            </a:r>
            <a:r>
              <a:rPr lang="zh-CN" altLang="en-US" sz="2000" b="0" dirty="0">
                <a:latin typeface="Times New Roman" panose="02020603050405020304" pitchFamily="18" charset="0"/>
                <a:ea typeface="+mn-ea"/>
                <a:cs typeface="Times New Roman" panose="02020603050405020304" pitchFamily="18" charset="0"/>
              </a:rPr>
              <a:t>微处理器总线在握手基础上为</a:t>
            </a:r>
            <a:r>
              <a:rPr lang="en-US" altLang="zh-CN" sz="2000" b="0" dirty="0">
                <a:latin typeface="Times New Roman" panose="02020603050405020304" pitchFamily="18" charset="0"/>
                <a:ea typeface="+mn-ea"/>
                <a:cs typeface="Times New Roman" panose="02020603050405020304" pitchFamily="18" charset="0"/>
              </a:rPr>
              <a:t>CPU</a:t>
            </a:r>
            <a:r>
              <a:rPr lang="zh-CN" altLang="en-US" sz="2000" b="0" dirty="0">
                <a:latin typeface="Times New Roman" panose="02020603050405020304" pitchFamily="18" charset="0"/>
                <a:ea typeface="+mn-ea"/>
                <a:cs typeface="Times New Roman" panose="02020603050405020304" pitchFamily="18" charset="0"/>
              </a:rPr>
              <a:t>和系统其他部分建立通信。基本的总线操作包括读和写。</a:t>
            </a:r>
            <a:r>
              <a:rPr lang="zh-CN" altLang="en-US" sz="1800" dirty="0">
                <a:cs typeface="Times New Roman" panose="02020603050405020304" pitchFamily="18" charset="0"/>
              </a:rPr>
              <a:t> </a:t>
            </a:r>
            <a:endParaRPr lang="zh-CN" altLang="en-US" dirty="0">
              <a:cs typeface="Times New Roman" panose="02020603050405020304" pitchFamily="18" charset="0"/>
            </a:endParaRPr>
          </a:p>
        </p:txBody>
      </p:sp>
      <p:sp>
        <p:nvSpPr>
          <p:cNvPr id="3" name="灯片编号占位符 2"/>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E69F0E51-5831-4FA9-8690-57015179AE01}"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2" name="Rectangle 2"/>
          <p:cNvSpPr txBox="1">
            <a:spLocks noChangeArrowheads="1"/>
          </p:cNvSpPr>
          <p:nvPr/>
        </p:nvSpPr>
        <p:spPr bwMode="auto">
          <a:xfrm>
            <a:off x="911424" y="652168"/>
            <a:ext cx="7543800" cy="552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buNone/>
            </a:pPr>
            <a:r>
              <a:rPr lang="en-US" altLang="zh-CN" sz="2800" b="0" kern="0" dirty="0">
                <a:latin typeface="Times New Roman" panose="02020603050405020304" pitchFamily="18" charset="0"/>
                <a:ea typeface="+mn-ea"/>
                <a:cs typeface="Times New Roman" panose="02020603050405020304" pitchFamily="18" charset="0"/>
              </a:rPr>
              <a:t>3.1 </a:t>
            </a:r>
            <a:r>
              <a:rPr lang="zh-CN" altLang="en-US" sz="2800" b="0" kern="0" dirty="0">
                <a:latin typeface="Times New Roman" panose="02020603050405020304" pitchFamily="18" charset="0"/>
                <a:ea typeface="+mn-ea"/>
                <a:cs typeface="Times New Roman" panose="02020603050405020304" pitchFamily="18" charset="0"/>
              </a:rPr>
              <a:t>总线协议（握手协议和</a:t>
            </a:r>
            <a:r>
              <a:rPr lang="zh-CN" altLang="en-US" sz="2800" b="0" kern="0" dirty="0">
                <a:solidFill>
                  <a:srgbClr val="FF0000"/>
                </a:solidFill>
                <a:latin typeface="Times New Roman" panose="02020603050405020304" pitchFamily="18" charset="0"/>
                <a:ea typeface="+mn-ea"/>
                <a:cs typeface="Times New Roman" panose="02020603050405020304" pitchFamily="18" charset="0"/>
              </a:rPr>
              <a:t>总线读写</a:t>
            </a:r>
            <a:r>
              <a:rPr lang="zh-CN" altLang="en-US" sz="2800" b="0" kern="0" dirty="0">
                <a:latin typeface="Times New Roman" panose="02020603050405020304" pitchFamily="18" charset="0"/>
                <a:ea typeface="+mn-ea"/>
                <a:cs typeface="Times New Roman" panose="02020603050405020304" pitchFamily="18" charset="0"/>
              </a:rPr>
              <a:t>）</a:t>
            </a:r>
            <a:endParaRPr lang="zh-CN" altLang="en-US" sz="2800" b="0" kern="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总线（总线协议</a:t>
            </a:r>
            <a:r>
              <a:rPr lang="en-US" altLang="zh-CN" kern="0" dirty="0"/>
              <a:t>—</a:t>
            </a:r>
            <a:r>
              <a:rPr lang="zh-CN" altLang="en-US" kern="0" dirty="0"/>
              <a:t>总线读写）</a:t>
            </a:r>
            <a:endParaRPr lang="zh-CN" altLang="en-US" kern="0" dirty="0">
              <a:solidFill>
                <a:srgbClr val="FF0000"/>
              </a:solidFill>
            </a:endParaRPr>
          </a:p>
        </p:txBody>
      </p:sp>
    </p:spTree>
  </p:cSld>
  <p:clrMapOvr>
    <a:masterClrMapping/>
  </p:clrMapOvr>
  <p:transition>
    <p:blind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07" name="Object 7"/>
          <p:cNvGraphicFramePr>
            <a:graphicFrameLocks noGrp="1" noChangeAspect="1"/>
          </p:cNvGraphicFramePr>
          <p:nvPr>
            <p:ph/>
          </p:nvPr>
        </p:nvGraphicFramePr>
        <p:xfrm>
          <a:off x="479376" y="1609615"/>
          <a:ext cx="9865096" cy="4092575"/>
        </p:xfrm>
        <a:graphic>
          <a:graphicData uri="http://schemas.openxmlformats.org/presentationml/2006/ole">
            <mc:AlternateContent xmlns:mc="http://schemas.openxmlformats.org/markup-compatibility/2006">
              <mc:Choice xmlns:v="urn:schemas-microsoft-com:vml" Requires="v">
                <p:oleObj spid="_x0000_s11317" name="Visio" r:id="rId1" imgW="6750685" imgH="4865370" progId="Visio.Drawing.6">
                  <p:embed/>
                </p:oleObj>
              </mc:Choice>
              <mc:Fallback>
                <p:oleObj name="Visio" r:id="rId1" imgW="6750685" imgH="4865370" progId="Visio.Drawing.6">
                  <p:embed/>
                  <p:pic>
                    <p:nvPicPr>
                      <p:cNvPr id="0" name="Object 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1609615"/>
                        <a:ext cx="9865096" cy="4092575"/>
                      </a:xfrm>
                      <a:prstGeom prst="rect">
                        <a:avLst/>
                      </a:prstGeom>
                      <a:gradFill rotWithShape="1">
                        <a:gsLst>
                          <a:gs pos="0">
                            <a:srgbClr val="DCDCB8"/>
                          </a:gs>
                          <a:gs pos="50000">
                            <a:srgbClr val="FFFFD5"/>
                          </a:gs>
                          <a:gs pos="100000">
                            <a:srgbClr val="DCDCB8"/>
                          </a:gs>
                        </a:gsLst>
                        <a:lin ang="18900000" scaled="1"/>
                      </a:gradFill>
                      <a:ln>
                        <a:noFill/>
                      </a:ln>
                      <a:effectLst/>
                    </p:spPr>
                  </p:pic>
                </p:oleObj>
              </mc:Fallback>
            </mc:AlternateContent>
          </a:graphicData>
        </a:graphic>
      </p:graphicFrame>
      <p:sp>
        <p:nvSpPr>
          <p:cNvPr id="665604" name="Text Box 4"/>
          <p:cNvSpPr txBox="1">
            <a:spLocks noChangeArrowheads="1"/>
          </p:cNvSpPr>
          <p:nvPr/>
        </p:nvSpPr>
        <p:spPr bwMode="auto">
          <a:xfrm>
            <a:off x="263352" y="663575"/>
            <a:ext cx="11809312" cy="62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spcAft>
                <a:spcPct val="50000"/>
              </a:spcAft>
              <a:buClrTx/>
              <a:buSzPct val="125000"/>
              <a:buFontTx/>
              <a:buBlip>
                <a:blip r:embed="rId3"/>
              </a:buBlip>
            </a:pPr>
            <a:r>
              <a:rPr lang="en-US" altLang="zh-CN" sz="2800" dirty="0"/>
              <a:t> </a:t>
            </a:r>
            <a:r>
              <a:rPr lang="zh-CN" altLang="en-US" sz="2000" b="0" dirty="0">
                <a:latin typeface="Times New Roman" panose="02020603050405020304" pitchFamily="18" charset="0"/>
                <a:ea typeface="+mn-ea"/>
                <a:cs typeface="Times New Roman" panose="02020603050405020304" pitchFamily="18" charset="0"/>
              </a:rPr>
              <a:t>总线行为经常用</a:t>
            </a:r>
            <a:r>
              <a:rPr lang="zh-CN" altLang="en-US" sz="2000" b="0" dirty="0">
                <a:solidFill>
                  <a:srgbClr val="FF0000"/>
                </a:solidFill>
                <a:latin typeface="Times New Roman" panose="02020603050405020304" pitchFamily="18" charset="0"/>
                <a:ea typeface="+mn-ea"/>
                <a:cs typeface="Times New Roman" panose="02020603050405020304" pitchFamily="18" charset="0"/>
              </a:rPr>
              <a:t>时序图</a:t>
            </a:r>
            <a:r>
              <a:rPr lang="zh-CN" altLang="en-US" sz="2000" b="0" dirty="0">
                <a:latin typeface="Times New Roman" panose="02020603050405020304" pitchFamily="18" charset="0"/>
                <a:ea typeface="+mn-ea"/>
                <a:cs typeface="Times New Roman" panose="02020603050405020304" pitchFamily="18" charset="0"/>
              </a:rPr>
              <a:t>来说明，时序图表示了总线上的信号如何随时间变化。 </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3" name="灯片编号占位符 2"/>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7F2F3E69-91DB-4F33-AC9F-D5D6CD4058EA}"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总线（总线协议</a:t>
            </a:r>
            <a:r>
              <a:rPr lang="en-US" altLang="zh-CN" kern="0" dirty="0"/>
              <a:t>—</a:t>
            </a:r>
            <a:r>
              <a:rPr lang="zh-CN" altLang="en-US" kern="0" dirty="0"/>
              <a:t>总线读写）</a:t>
            </a:r>
            <a:endParaRPr lang="zh-CN" altLang="en-US" kern="0" dirty="0">
              <a:solidFill>
                <a:srgbClr val="FF0000"/>
              </a:solidFill>
            </a:endParaRPr>
          </a:p>
        </p:txBody>
      </p:sp>
    </p:spTree>
  </p:cSld>
  <p:clrMapOvr>
    <a:masterClrMapping/>
  </p:clrMapOvr>
  <p:transition>
    <p:blind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6635" name="Object 11"/>
          <p:cNvGraphicFramePr>
            <a:graphicFrameLocks noGrp="1" noChangeAspect="1"/>
          </p:cNvGraphicFramePr>
          <p:nvPr>
            <p:ph/>
          </p:nvPr>
        </p:nvGraphicFramePr>
        <p:xfrm>
          <a:off x="3000376" y="1412876"/>
          <a:ext cx="5508625" cy="4689475"/>
        </p:xfrm>
        <a:graphic>
          <a:graphicData uri="http://schemas.openxmlformats.org/presentationml/2006/ole">
            <mc:AlternateContent xmlns:mc="http://schemas.openxmlformats.org/markup-compatibility/2006">
              <mc:Choice xmlns:v="urn:schemas-microsoft-com:vml" Requires="v">
                <p:oleObj spid="_x0000_s11317" name="Visio" r:id="rId1" imgW="6536055" imgH="5565140" progId="Visio.Drawing.6">
                  <p:embed/>
                </p:oleObj>
              </mc:Choice>
              <mc:Fallback>
                <p:oleObj name="Visio" r:id="rId1" imgW="6536055" imgH="5565140" progId="Visio.Drawing.6">
                  <p:embed/>
                  <p:pic>
                    <p:nvPicPr>
                      <p:cNvPr id="0" name="Object 11"/>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1412876"/>
                        <a:ext cx="5508625" cy="4689475"/>
                      </a:xfrm>
                      <a:prstGeom prst="rect">
                        <a:avLst/>
                      </a:prstGeom>
                      <a:gradFill rotWithShape="1">
                        <a:gsLst>
                          <a:gs pos="0">
                            <a:srgbClr val="DCDCB8"/>
                          </a:gs>
                          <a:gs pos="50000">
                            <a:srgbClr val="FFFFD5"/>
                          </a:gs>
                          <a:gs pos="100000">
                            <a:srgbClr val="DCDCB8"/>
                          </a:gs>
                        </a:gsLst>
                        <a:lin ang="5400000" scaled="1"/>
                      </a:gradFill>
                      <a:ln>
                        <a:noFill/>
                      </a:ln>
                      <a:effectLst/>
                      <a:extLs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6628" name="Text Box 4"/>
          <p:cNvSpPr txBox="1">
            <a:spLocks noChangeArrowheads="1"/>
          </p:cNvSpPr>
          <p:nvPr/>
        </p:nvSpPr>
        <p:spPr bwMode="auto">
          <a:xfrm>
            <a:off x="191770" y="764540"/>
            <a:ext cx="11860530" cy="62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spcAft>
                <a:spcPct val="50000"/>
              </a:spcAft>
              <a:buClrTx/>
              <a:buSzPct val="125000"/>
              <a:buFontTx/>
              <a:buBlip>
                <a:blip r:embed="rId3"/>
              </a:buBlip>
            </a:pPr>
            <a:r>
              <a:rPr lang="en-US" altLang="zh-CN" sz="2800" dirty="0"/>
              <a:t> </a:t>
            </a:r>
            <a:r>
              <a:rPr lang="zh-CN" altLang="en-US" dirty="0"/>
              <a:t>通常可以用总线握手信号来执行</a:t>
            </a:r>
            <a:r>
              <a:rPr lang="zh-CN" altLang="en-US" dirty="0">
                <a:solidFill>
                  <a:srgbClr val="FF0000"/>
                </a:solidFill>
              </a:rPr>
              <a:t>突发传输（提供起始位置和突发长度）</a:t>
            </a:r>
            <a:r>
              <a:rPr lang="zh-CN" altLang="en-US" dirty="0"/>
              <a:t>。 </a:t>
            </a:r>
            <a:endParaRPr lang="zh-CN" altLang="en-US" sz="2800" dirty="0"/>
          </a:p>
        </p:txBody>
      </p:sp>
      <p:sp>
        <p:nvSpPr>
          <p:cNvPr id="3" name="灯片编号占位符 2"/>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362C102A-1E85-44C3-9B78-8C9388F18B63}"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总线（总线协议</a:t>
            </a:r>
            <a:r>
              <a:rPr lang="en-US" altLang="zh-CN" kern="0" dirty="0"/>
              <a:t>—</a:t>
            </a:r>
            <a:r>
              <a:rPr lang="zh-CN" altLang="en-US" kern="0" dirty="0"/>
              <a:t>总线读写）</a:t>
            </a:r>
            <a:endParaRPr lang="zh-CN" altLang="en-US" kern="0" dirty="0">
              <a:solidFill>
                <a:srgbClr val="FF0000"/>
              </a:solidFill>
            </a:endParaRPr>
          </a:p>
        </p:txBody>
      </p:sp>
    </p:spTree>
  </p:cSld>
  <p:clrMapOvr>
    <a:masterClrMapping/>
  </p:clrMapOvr>
  <p:transition>
    <p:blinds/>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2" name="Text Box 4"/>
          <p:cNvSpPr txBox="1">
            <a:spLocks noChangeArrowheads="1"/>
          </p:cNvSpPr>
          <p:nvPr/>
        </p:nvSpPr>
        <p:spPr bwMode="auto">
          <a:xfrm>
            <a:off x="227348" y="1561466"/>
            <a:ext cx="11737304" cy="4203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75000"/>
              </a:spcBef>
              <a:spcAft>
                <a:spcPct val="105000"/>
              </a:spcAft>
              <a:buClrTx/>
              <a:buSzPct val="125000"/>
              <a:buFontTx/>
              <a:buBlip>
                <a:blip r:embed="rId1"/>
              </a:buBlip>
            </a:pPr>
            <a:r>
              <a:rPr lang="en-US" altLang="zh-CN" dirty="0"/>
              <a:t> </a:t>
            </a:r>
            <a:r>
              <a:rPr lang="zh-CN" altLang="en-US" dirty="0"/>
              <a:t>标准总线事务要求</a:t>
            </a:r>
            <a:r>
              <a:rPr lang="en-US" altLang="zh-CN" dirty="0"/>
              <a:t>CPU</a:t>
            </a:r>
            <a:r>
              <a:rPr lang="zh-CN" altLang="en-US" dirty="0"/>
              <a:t>在每个读写事务中间，解决了</a:t>
            </a:r>
            <a:r>
              <a:rPr lang="en-US" altLang="zh-CN" dirty="0"/>
              <a:t>CPU</a:t>
            </a:r>
            <a:r>
              <a:rPr lang="zh-CN" altLang="en-US" dirty="0"/>
              <a:t>与其他设备的信息交换问题。</a:t>
            </a:r>
            <a:endParaRPr lang="en-US" altLang="zh-CN" dirty="0"/>
          </a:p>
          <a:p>
            <a:pPr algn="just" eaLnBrk="1" hangingPunct="1">
              <a:lnSpc>
                <a:spcPct val="140000"/>
              </a:lnSpc>
              <a:spcBef>
                <a:spcPct val="75000"/>
              </a:spcBef>
              <a:spcAft>
                <a:spcPct val="105000"/>
              </a:spcAft>
              <a:buClrTx/>
              <a:buSzPct val="125000"/>
              <a:buFontTx/>
              <a:buBlip>
                <a:blip r:embed="rId1"/>
              </a:buBlip>
            </a:pPr>
            <a:endParaRPr lang="zh-CN" altLang="en-US" dirty="0"/>
          </a:p>
          <a:p>
            <a:pPr algn="just" eaLnBrk="1" hangingPunct="1">
              <a:lnSpc>
                <a:spcPct val="140000"/>
              </a:lnSpc>
              <a:spcBef>
                <a:spcPct val="140000"/>
              </a:spcBef>
              <a:spcAft>
                <a:spcPct val="105000"/>
              </a:spcAft>
              <a:buClrTx/>
              <a:buSzPct val="125000"/>
              <a:buFontTx/>
              <a:buBlip>
                <a:blip r:embed="rId1"/>
              </a:buBlip>
            </a:pPr>
            <a:r>
              <a:rPr lang="zh-CN" altLang="en-US" dirty="0"/>
              <a:t> 某些数据传输不需要</a:t>
            </a:r>
            <a:r>
              <a:rPr lang="en-US" altLang="zh-CN" dirty="0"/>
              <a:t>CPU</a:t>
            </a:r>
            <a:r>
              <a:rPr lang="zh-CN" altLang="en-US" dirty="0"/>
              <a:t>介入，如</a:t>
            </a:r>
            <a:r>
              <a:rPr lang="en-US" altLang="zh-CN" dirty="0"/>
              <a:t>I/O</a:t>
            </a:r>
            <a:r>
              <a:rPr lang="zh-CN" altLang="en-US" dirty="0"/>
              <a:t>设备和存储器之间的数据交换。要实现这类操作，就要求</a:t>
            </a:r>
            <a:r>
              <a:rPr lang="en-US" altLang="zh-CN" dirty="0"/>
              <a:t>CPU</a:t>
            </a:r>
            <a:r>
              <a:rPr lang="zh-CN" altLang="en-US" dirty="0"/>
              <a:t>以外的设备单元能够控制总线上的操作。 </a:t>
            </a:r>
            <a:endParaRPr lang="zh-CN" altLang="en-US" dirty="0">
              <a:cs typeface="Times New Roman" panose="02020603050405020304" pitchFamily="18" charset="0"/>
            </a:endParaRPr>
          </a:p>
        </p:txBody>
      </p:sp>
      <p:sp>
        <p:nvSpPr>
          <p:cNvPr id="672774" name="AutoShape 6"/>
          <p:cNvSpPr>
            <a:spLocks noChangeArrowheads="1"/>
          </p:cNvSpPr>
          <p:nvPr/>
        </p:nvSpPr>
        <p:spPr bwMode="auto">
          <a:xfrm>
            <a:off x="227348" y="3087093"/>
            <a:ext cx="2881313" cy="1152525"/>
          </a:xfrm>
          <a:prstGeom prst="irregularSeal2">
            <a:avLst/>
          </a:prstGeom>
          <a:solidFill>
            <a:schemeClr val="hlink"/>
          </a:solidFill>
          <a:ln w="38100" algn="ctr">
            <a:solidFill>
              <a:srgbClr val="FF3300"/>
            </a:solidFill>
            <a:miter lim="800000"/>
          </a:ln>
          <a:effectLst/>
        </p:spPr>
        <p:txBody>
          <a:bodyPr wrap="none" anchor="ctr"/>
          <a:lstStyle/>
          <a:p>
            <a:pPr algn="ctr" eaLnBrk="1" hangingPunct="1">
              <a:defRPr/>
            </a:pPr>
            <a:r>
              <a:rPr lang="zh-CN" altLang="en-US" dirty="0">
                <a:solidFill>
                  <a:srgbClr val="FF0000"/>
                </a:solidFill>
                <a:effectLst>
                  <a:outerShdw blurRad="38100" dist="38100" dir="2700000" algn="tl">
                    <a:srgbClr val="000000"/>
                  </a:outerShdw>
                </a:effectLst>
                <a:ea typeface="黑体" panose="02010609060101010101" pitchFamily="2" charset="-122"/>
              </a:rPr>
              <a:t>存在的问题</a:t>
            </a:r>
            <a:endParaRPr lang="zh-CN" altLang="en-US" dirty="0">
              <a:solidFill>
                <a:srgbClr val="FF0000"/>
              </a:solidFill>
              <a:effectLst>
                <a:outerShdw blurRad="38100" dist="38100" dir="2700000" algn="tl">
                  <a:srgbClr val="000000"/>
                </a:outerShdw>
              </a:effectLst>
              <a:ea typeface="黑体" panose="02010609060101010101" pitchFamily="2"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F640F37-8BE1-4C30-AB80-7C923B42AA96}"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总线（</a:t>
            </a:r>
            <a:r>
              <a:rPr lang="en-US" altLang="zh-CN" kern="0" dirty="0"/>
              <a:t>DMA</a:t>
            </a:r>
            <a:r>
              <a:rPr lang="zh-CN" altLang="en-US" kern="0" dirty="0"/>
              <a:t>）</a:t>
            </a:r>
            <a:endParaRPr lang="zh-CN" altLang="en-US" kern="0" dirty="0">
              <a:solidFill>
                <a:srgbClr val="FF0000"/>
              </a:solidFill>
            </a:endParaRPr>
          </a:p>
        </p:txBody>
      </p:sp>
      <p:sp>
        <p:nvSpPr>
          <p:cNvPr id="6" name="Rectangle 2"/>
          <p:cNvSpPr txBox="1">
            <a:spLocks noChangeArrowheads="1"/>
          </p:cNvSpPr>
          <p:nvPr/>
        </p:nvSpPr>
        <p:spPr bwMode="auto">
          <a:xfrm>
            <a:off x="407368" y="681295"/>
            <a:ext cx="75438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3.2 DMA</a:t>
            </a:r>
            <a:endParaRPr lang="zh-CN" altLang="en-US" sz="2800" b="0" kern="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72772">
                                            <p:txEl>
                                              <p:pRg st="0" end="0"/>
                                            </p:txEl>
                                          </p:spTgt>
                                        </p:tgtEl>
                                        <p:attrNameLst>
                                          <p:attrName>style.visibility</p:attrName>
                                        </p:attrNameLst>
                                      </p:cBhvr>
                                      <p:to>
                                        <p:strVal val="visible"/>
                                      </p:to>
                                    </p:set>
                                    <p:animEffect transition="in" filter="wedge">
                                      <p:cBhvr>
                                        <p:cTn id="7" dur="500"/>
                                        <p:tgtEl>
                                          <p:spTgt spid="6727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672774"/>
                                        </p:tgtEl>
                                        <p:attrNameLst>
                                          <p:attrName>style.visibility</p:attrName>
                                        </p:attrNameLst>
                                      </p:cBhvr>
                                      <p:to>
                                        <p:strVal val="visible"/>
                                      </p:to>
                                    </p:set>
                                    <p:anim calcmode="lin" valueType="num">
                                      <p:cBhvr>
                                        <p:cTn id="12" dur="500" fill="hold"/>
                                        <p:tgtEl>
                                          <p:spTgt spid="672774"/>
                                        </p:tgtEl>
                                        <p:attrNameLst>
                                          <p:attrName>ppt_w</p:attrName>
                                        </p:attrNameLst>
                                      </p:cBhvr>
                                      <p:tavLst>
                                        <p:tav tm="0">
                                          <p:val>
                                            <p:fltVal val="0"/>
                                          </p:val>
                                        </p:tav>
                                        <p:tav tm="100000">
                                          <p:val>
                                            <p:strVal val="#ppt_w"/>
                                          </p:val>
                                        </p:tav>
                                      </p:tavLst>
                                    </p:anim>
                                    <p:anim calcmode="lin" valueType="num">
                                      <p:cBhvr>
                                        <p:cTn id="13" dur="500" fill="hold"/>
                                        <p:tgtEl>
                                          <p:spTgt spid="672774"/>
                                        </p:tgtEl>
                                        <p:attrNameLst>
                                          <p:attrName>ppt_h</p:attrName>
                                        </p:attrNameLst>
                                      </p:cBhvr>
                                      <p:tavLst>
                                        <p:tav tm="0">
                                          <p:val>
                                            <p:fltVal val="0"/>
                                          </p:val>
                                        </p:tav>
                                        <p:tav tm="100000">
                                          <p:val>
                                            <p:strVal val="#ppt_h"/>
                                          </p:val>
                                        </p:tav>
                                      </p:tavLst>
                                    </p:anim>
                                    <p:animEffect transition="in" filter="fade">
                                      <p:cBhvr>
                                        <p:cTn id="14" dur="500"/>
                                        <p:tgtEl>
                                          <p:spTgt spid="672774"/>
                                        </p:tgtEl>
                                      </p:cBhvr>
                                    </p:animEffect>
                                  </p:childTnLst>
                                </p:cTn>
                              </p:par>
                            </p:childTnLst>
                          </p:cTn>
                        </p:par>
                        <p:par>
                          <p:cTn id="15" fill="hold">
                            <p:stCondLst>
                              <p:cond delay="500"/>
                            </p:stCondLst>
                            <p:childTnLst>
                              <p:par>
                                <p:cTn id="16" presetID="20" presetClass="entr" presetSubtype="0" fill="hold" nodeType="afterEffect">
                                  <p:stCondLst>
                                    <p:cond delay="0"/>
                                  </p:stCondLst>
                                  <p:childTnLst>
                                    <p:set>
                                      <p:cBhvr>
                                        <p:cTn id="17" dur="1" fill="hold">
                                          <p:stCondLst>
                                            <p:cond delay="0"/>
                                          </p:stCondLst>
                                        </p:cTn>
                                        <p:tgtEl>
                                          <p:spTgt spid="672772">
                                            <p:txEl>
                                              <p:pRg st="2" end="2"/>
                                            </p:txEl>
                                          </p:spTgt>
                                        </p:tgtEl>
                                        <p:attrNameLst>
                                          <p:attrName>style.visibility</p:attrName>
                                        </p:attrNameLst>
                                      </p:cBhvr>
                                      <p:to>
                                        <p:strVal val="visible"/>
                                      </p:to>
                                    </p:set>
                                    <p:animEffect transition="in" filter="wedge">
                                      <p:cBhvr>
                                        <p:cTn id="18" dur="500"/>
                                        <p:tgtEl>
                                          <p:spTgt spid="6727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Text Box 4"/>
          <p:cNvSpPr txBox="1">
            <a:spLocks noChangeArrowheads="1"/>
          </p:cNvSpPr>
          <p:nvPr/>
        </p:nvSpPr>
        <p:spPr bwMode="auto">
          <a:xfrm>
            <a:off x="119336" y="1052513"/>
            <a:ext cx="11737304" cy="311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35000"/>
              </a:spcBef>
              <a:spcAft>
                <a:spcPct val="30000"/>
              </a:spcAft>
              <a:buClrTx/>
              <a:buSzPct val="125000"/>
              <a:buFontTx/>
              <a:buBlip>
                <a:blip r:embed="rId1"/>
              </a:buBlip>
            </a:pPr>
            <a:r>
              <a:rPr lang="en-US" altLang="zh-CN" dirty="0"/>
              <a:t> </a:t>
            </a:r>
            <a:r>
              <a:rPr lang="zh-CN" altLang="en-US" dirty="0">
                <a:solidFill>
                  <a:srgbClr val="FF0000"/>
                </a:solidFill>
              </a:rPr>
              <a:t>直接存储器访问</a:t>
            </a:r>
            <a:r>
              <a:rPr lang="zh-CN" altLang="en-US" dirty="0"/>
              <a:t>（</a:t>
            </a:r>
            <a:r>
              <a:rPr lang="en-US" altLang="zh-CN" dirty="0">
                <a:solidFill>
                  <a:srgbClr val="FF0000"/>
                </a:solidFill>
              </a:rPr>
              <a:t>D</a:t>
            </a:r>
            <a:r>
              <a:rPr lang="en-US" altLang="zh-CN" dirty="0"/>
              <a:t>irect </a:t>
            </a:r>
            <a:r>
              <a:rPr lang="en-US" altLang="zh-CN" dirty="0" err="1">
                <a:solidFill>
                  <a:srgbClr val="FF0000"/>
                </a:solidFill>
              </a:rPr>
              <a:t>M</a:t>
            </a:r>
            <a:r>
              <a:rPr lang="en-US" altLang="zh-CN" dirty="0" err="1"/>
              <a:t>emery</a:t>
            </a:r>
            <a:r>
              <a:rPr lang="zh-CN" altLang="en-US" dirty="0"/>
              <a:t>－</a:t>
            </a:r>
            <a:r>
              <a:rPr lang="en-US" altLang="zh-CN" dirty="0">
                <a:solidFill>
                  <a:srgbClr val="FF0000"/>
                </a:solidFill>
              </a:rPr>
              <a:t>A</a:t>
            </a:r>
            <a:r>
              <a:rPr lang="en-US" altLang="zh-CN" dirty="0"/>
              <a:t>ccess</a:t>
            </a:r>
            <a:r>
              <a:rPr lang="zh-CN" altLang="en-US" dirty="0"/>
              <a:t>，</a:t>
            </a:r>
            <a:r>
              <a:rPr lang="en-US" altLang="zh-CN" dirty="0"/>
              <a:t>DMA</a:t>
            </a:r>
            <a:r>
              <a:rPr lang="zh-CN" altLang="en-US" dirty="0"/>
              <a:t>）是允许读写不由</a:t>
            </a:r>
            <a:r>
              <a:rPr lang="en-US" altLang="zh-CN" dirty="0"/>
              <a:t>CPU</a:t>
            </a:r>
            <a:r>
              <a:rPr lang="zh-CN" altLang="en-US" dirty="0"/>
              <a:t>控制的总线操作。</a:t>
            </a:r>
            <a:endParaRPr lang="zh-CN" altLang="en-US" dirty="0"/>
          </a:p>
          <a:p>
            <a:pPr algn="just" eaLnBrk="1" hangingPunct="1">
              <a:lnSpc>
                <a:spcPct val="140000"/>
              </a:lnSpc>
              <a:spcBef>
                <a:spcPct val="35000"/>
              </a:spcBef>
              <a:spcAft>
                <a:spcPct val="30000"/>
              </a:spcAft>
              <a:buClrTx/>
              <a:buSzPct val="125000"/>
              <a:buFontTx/>
              <a:buBlip>
                <a:blip r:embed="rId1"/>
              </a:buBlip>
            </a:pPr>
            <a:r>
              <a:rPr lang="zh-CN" altLang="en-US" dirty="0"/>
              <a:t> </a:t>
            </a:r>
            <a:r>
              <a:rPr lang="en-US" altLang="zh-CN" dirty="0"/>
              <a:t>DMA</a:t>
            </a:r>
            <a:r>
              <a:rPr lang="zh-CN" altLang="en-US" dirty="0"/>
              <a:t>使用一种称为</a:t>
            </a:r>
            <a:r>
              <a:rPr lang="en-US" altLang="zh-CN" dirty="0">
                <a:solidFill>
                  <a:srgbClr val="FF0000"/>
                </a:solidFill>
              </a:rPr>
              <a:t>DMA</a:t>
            </a:r>
            <a:r>
              <a:rPr lang="zh-CN" altLang="en-US" dirty="0">
                <a:solidFill>
                  <a:srgbClr val="FF0000"/>
                </a:solidFill>
              </a:rPr>
              <a:t>控制器</a:t>
            </a:r>
            <a:r>
              <a:rPr lang="zh-CN" altLang="en-US" dirty="0"/>
              <a:t>的专用硬件来完成外设与存储器之间的高速数据传送。</a:t>
            </a:r>
            <a:endParaRPr lang="zh-CN" altLang="en-US" dirty="0"/>
          </a:p>
          <a:p>
            <a:pPr algn="just" eaLnBrk="1" hangingPunct="1">
              <a:lnSpc>
                <a:spcPct val="140000"/>
              </a:lnSpc>
              <a:spcBef>
                <a:spcPct val="35000"/>
              </a:spcBef>
              <a:spcAft>
                <a:spcPct val="30000"/>
              </a:spcAft>
              <a:buClrTx/>
              <a:buSzPct val="125000"/>
              <a:buFontTx/>
              <a:buBlip>
                <a:blip r:embed="rId1"/>
              </a:buBlip>
            </a:pPr>
            <a:r>
              <a:rPr lang="zh-CN" altLang="en-US" dirty="0"/>
              <a:t> </a:t>
            </a:r>
            <a:r>
              <a:rPr lang="en-US" altLang="zh-CN" dirty="0"/>
              <a:t>DMA</a:t>
            </a:r>
            <a:r>
              <a:rPr lang="zh-CN" altLang="en-US" dirty="0"/>
              <a:t>控制器从</a:t>
            </a:r>
            <a:r>
              <a:rPr lang="en-US" altLang="zh-CN" dirty="0"/>
              <a:t>CPU</a:t>
            </a:r>
            <a:r>
              <a:rPr lang="zh-CN" altLang="en-US" dirty="0"/>
              <a:t>请求总线控制；得到控制权后，控制器能像</a:t>
            </a:r>
            <a:r>
              <a:rPr lang="en-US" altLang="zh-CN" dirty="0"/>
              <a:t>CPU</a:t>
            </a:r>
            <a:r>
              <a:rPr lang="zh-CN" altLang="en-US" dirty="0"/>
              <a:t>那样提供内存的地址和必要的读写控制信号，实现直接在设备和存储器之间执行读写操作。 </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CC365FD6-737B-4654-8F5C-4D06C0B6BBAD}"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89210" y="77493"/>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buNone/>
            </a:pPr>
            <a:r>
              <a:rPr lang="en-US" altLang="zh-CN" sz="2800" kern="0" dirty="0">
                <a:latin typeface="Times New Roman" panose="02020603050405020304" pitchFamily="18" charset="0"/>
                <a:ea typeface="+mn-ea"/>
                <a:cs typeface="Times New Roman" panose="02020603050405020304" pitchFamily="18" charset="0"/>
              </a:rPr>
              <a:t>3 </a:t>
            </a:r>
            <a:r>
              <a:rPr lang="zh-CN" altLang="en-US" sz="2800" kern="0" dirty="0">
                <a:latin typeface="Times New Roman" panose="02020603050405020304" pitchFamily="18" charset="0"/>
                <a:ea typeface="+mn-ea"/>
                <a:cs typeface="Times New Roman" panose="02020603050405020304" pitchFamily="18" charset="0"/>
              </a:rPr>
              <a:t>总线</a:t>
            </a:r>
            <a:r>
              <a:rPr lang="en-US" altLang="zh-CN" sz="2800" kern="0" dirty="0">
                <a:latin typeface="Times New Roman" panose="02020603050405020304" pitchFamily="18" charset="0"/>
                <a:ea typeface="+mn-ea"/>
                <a:cs typeface="Times New Roman" panose="02020603050405020304" pitchFamily="18" charset="0"/>
              </a:rPr>
              <a:t>—DMA</a:t>
            </a:r>
            <a:endParaRPr kumimoji="1" lang="zh-CN" altLang="en-US" sz="2800" b="0" kern="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73796">
                                            <p:txEl>
                                              <p:pRg st="0" end="0"/>
                                            </p:txEl>
                                          </p:spTgt>
                                        </p:tgtEl>
                                        <p:attrNameLst>
                                          <p:attrName>style.visibility</p:attrName>
                                        </p:attrNameLst>
                                      </p:cBhvr>
                                      <p:to>
                                        <p:strVal val="visible"/>
                                      </p:to>
                                    </p:set>
                                    <p:animEffect transition="in" filter="wedge">
                                      <p:cBhvr>
                                        <p:cTn id="7" dur="500"/>
                                        <p:tgtEl>
                                          <p:spTgt spid="673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673796">
                                            <p:txEl>
                                              <p:pRg st="1" end="1"/>
                                            </p:txEl>
                                          </p:spTgt>
                                        </p:tgtEl>
                                        <p:attrNameLst>
                                          <p:attrName>style.visibility</p:attrName>
                                        </p:attrNameLst>
                                      </p:cBhvr>
                                      <p:to>
                                        <p:strVal val="visible"/>
                                      </p:to>
                                    </p:set>
                                    <p:animEffect transition="in" filter="wedge">
                                      <p:cBhvr>
                                        <p:cTn id="12" dur="500"/>
                                        <p:tgtEl>
                                          <p:spTgt spid="6737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673796">
                                            <p:txEl>
                                              <p:pRg st="2" end="2"/>
                                            </p:txEl>
                                          </p:spTgt>
                                        </p:tgtEl>
                                        <p:attrNameLst>
                                          <p:attrName>style.visibility</p:attrName>
                                        </p:attrNameLst>
                                      </p:cBhvr>
                                      <p:to>
                                        <p:strVal val="visible"/>
                                      </p:to>
                                    </p:set>
                                    <p:animEffect transition="in" filter="wedge">
                                      <p:cBhvr>
                                        <p:cTn id="17" dur="500"/>
                                        <p:tgtEl>
                                          <p:spTgt spid="6737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895725" y="1"/>
            <a:ext cx="5170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8180">
              <a:defRPr sz="2400" b="1">
                <a:solidFill>
                  <a:schemeClr val="tx1"/>
                </a:solidFill>
                <a:latin typeface="Tahoma" panose="020B0604030504040204" pitchFamily="34" charset="0"/>
                <a:ea typeface="宋体" panose="02010600030101010101" pitchFamily="2" charset="-122"/>
              </a:defRPr>
            </a:lvl1pPr>
            <a:lvl2pPr marL="254000" indent="-254000" defTabSz="678180">
              <a:defRPr sz="2400" b="1">
                <a:solidFill>
                  <a:schemeClr val="tx1"/>
                </a:solidFill>
                <a:latin typeface="Tahoma" panose="020B0604030504040204" pitchFamily="34" charset="0"/>
                <a:ea typeface="宋体" panose="02010600030101010101" pitchFamily="2" charset="-122"/>
              </a:defRPr>
            </a:lvl2pPr>
            <a:lvl3pPr marL="254000" indent="-254000" defTabSz="678180">
              <a:defRPr sz="2400" b="1">
                <a:solidFill>
                  <a:schemeClr val="tx1"/>
                </a:solidFill>
                <a:latin typeface="Tahoma" panose="020B0604030504040204" pitchFamily="34" charset="0"/>
                <a:ea typeface="宋体" panose="02010600030101010101" pitchFamily="2" charset="-122"/>
              </a:defRPr>
            </a:lvl3pPr>
            <a:lvl4pPr marL="254000" indent="-254000" defTabSz="678180">
              <a:defRPr sz="2400" b="1">
                <a:solidFill>
                  <a:schemeClr val="tx1"/>
                </a:solidFill>
                <a:latin typeface="Tahoma" panose="020B0604030504040204" pitchFamily="34" charset="0"/>
                <a:ea typeface="宋体" panose="02010600030101010101" pitchFamily="2" charset="-122"/>
              </a:defRPr>
            </a:lvl4pPr>
            <a:lvl5pPr marL="254000" indent="-254000" defTabSz="678180">
              <a:defRPr sz="2400" b="1">
                <a:solidFill>
                  <a:schemeClr val="tx1"/>
                </a:solidFill>
                <a:latin typeface="Tahoma" panose="020B0604030504040204" pitchFamily="34" charset="0"/>
                <a:ea typeface="宋体" panose="02010600030101010101" pitchFamily="2" charset="-122"/>
              </a:defRPr>
            </a:lvl5pPr>
            <a:lvl6pPr marL="7112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11684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16256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20828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nSpc>
                <a:spcPct val="90000"/>
              </a:lnSpc>
              <a:spcBef>
                <a:spcPct val="50000"/>
              </a:spcBef>
              <a:buSzPct val="75000"/>
            </a:pPr>
            <a:r>
              <a:rPr kumimoji="1" lang="zh-CN" altLang="en-US" sz="4400" b="0" dirty="0">
                <a:latin typeface="华文楷体" panose="02010600040101010101" pitchFamily="2" charset="-122"/>
                <a:ea typeface="华文楷体" panose="02010600040101010101" pitchFamily="2" charset="-122"/>
              </a:rPr>
              <a:t>嵌入式硬件平台</a:t>
            </a:r>
            <a:endParaRPr kumimoji="1" lang="zh-CN" altLang="en-US" sz="4400" b="0" dirty="0">
              <a:latin typeface="华文楷体" panose="02010600040101010101" pitchFamily="2" charset="-122"/>
              <a:ea typeface="华文楷体" panose="02010600040101010101" pitchFamily="2" charset="-122"/>
            </a:endParaRPr>
          </a:p>
        </p:txBody>
      </p:sp>
      <p:sp>
        <p:nvSpPr>
          <p:cNvPr id="172035" name="Rectangle 3"/>
          <p:cNvSpPr>
            <a:spLocks noChangeArrowheads="1"/>
          </p:cNvSpPr>
          <p:nvPr/>
        </p:nvSpPr>
        <p:spPr bwMode="auto">
          <a:xfrm>
            <a:off x="4151784" y="826368"/>
            <a:ext cx="341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1 </a:t>
            </a:r>
            <a:r>
              <a:rPr lang="zh-CN" altLang="en-US" sz="2800" dirty="0">
                <a:solidFill>
                  <a:srgbClr val="FF0000"/>
                </a:solidFill>
              </a:rPr>
              <a:t>引言</a:t>
            </a:r>
            <a:r>
              <a:rPr kumimoji="1" lang="zh-CN" altLang="en-US" sz="2800" b="0" dirty="0"/>
              <a:t> </a:t>
            </a:r>
            <a:endParaRPr kumimoji="1" lang="zh-CN" altLang="en-US" sz="2800" b="0" dirty="0"/>
          </a:p>
        </p:txBody>
      </p:sp>
      <p:sp>
        <p:nvSpPr>
          <p:cNvPr id="172036" name="Rectangle 4"/>
          <p:cNvSpPr>
            <a:spLocks noChangeArrowheads="1"/>
          </p:cNvSpPr>
          <p:nvPr/>
        </p:nvSpPr>
        <p:spPr bwMode="auto">
          <a:xfrm>
            <a:off x="4159722" y="1534393"/>
            <a:ext cx="4411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2 </a:t>
            </a:r>
            <a:r>
              <a:rPr lang="zh-CN" altLang="en-US" sz="2800" dirty="0">
                <a:cs typeface="Times New Roman" panose="02020603050405020304" pitchFamily="18" charset="0"/>
              </a:rPr>
              <a:t>嵌入式硬件平台概述</a:t>
            </a:r>
            <a:r>
              <a:rPr lang="zh-CN" altLang="en-US" sz="2800" dirty="0"/>
              <a:t> </a:t>
            </a:r>
            <a:endParaRPr lang="zh-CN" altLang="en-US" sz="2800" dirty="0"/>
          </a:p>
        </p:txBody>
      </p:sp>
      <p:sp>
        <p:nvSpPr>
          <p:cNvPr id="172037" name="Rectangle 5"/>
          <p:cNvSpPr>
            <a:spLocks noChangeArrowheads="1"/>
          </p:cNvSpPr>
          <p:nvPr/>
        </p:nvSpPr>
        <p:spPr bwMode="auto">
          <a:xfrm>
            <a:off x="4151785" y="2212255"/>
            <a:ext cx="312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3 </a:t>
            </a:r>
            <a:r>
              <a:rPr lang="zh-CN" altLang="en-US" sz="2800" dirty="0">
                <a:cs typeface="Times New Roman" panose="02020603050405020304" pitchFamily="18" charset="0"/>
              </a:rPr>
              <a:t>总线 </a:t>
            </a:r>
            <a:endParaRPr lang="zh-CN" altLang="en-US" sz="2800" dirty="0">
              <a:cs typeface="Times New Roman" panose="02020603050405020304" pitchFamily="18" charset="0"/>
            </a:endParaRPr>
          </a:p>
        </p:txBody>
      </p:sp>
      <p:sp>
        <p:nvSpPr>
          <p:cNvPr id="172038" name="Line 6"/>
          <p:cNvSpPr>
            <a:spLocks noChangeShapeType="1"/>
          </p:cNvSpPr>
          <p:nvPr/>
        </p:nvSpPr>
        <p:spPr bwMode="auto">
          <a:xfrm>
            <a:off x="2322985" y="2121767"/>
            <a:ext cx="74533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39" name="Line 7"/>
          <p:cNvSpPr>
            <a:spLocks noChangeShapeType="1"/>
          </p:cNvSpPr>
          <p:nvPr/>
        </p:nvSpPr>
        <p:spPr bwMode="auto">
          <a:xfrm>
            <a:off x="2322984" y="1435967"/>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0" name="Rectangle 8"/>
          <p:cNvSpPr>
            <a:spLocks noChangeArrowheads="1"/>
          </p:cNvSpPr>
          <p:nvPr/>
        </p:nvSpPr>
        <p:spPr bwMode="auto">
          <a:xfrm>
            <a:off x="4151784" y="2898055"/>
            <a:ext cx="3538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4 </a:t>
            </a:r>
            <a:r>
              <a:rPr lang="zh-CN" altLang="en-US" sz="2800" dirty="0">
                <a:cs typeface="Times New Roman" panose="02020603050405020304" pitchFamily="18" charset="0"/>
              </a:rPr>
              <a:t>存储设备 </a:t>
            </a:r>
            <a:endParaRPr lang="zh-CN" altLang="en-US" sz="2800" dirty="0">
              <a:cs typeface="Times New Roman" panose="02020603050405020304" pitchFamily="18" charset="0"/>
            </a:endParaRPr>
          </a:p>
        </p:txBody>
      </p:sp>
      <p:sp>
        <p:nvSpPr>
          <p:cNvPr id="172041" name="Line 9"/>
          <p:cNvSpPr>
            <a:spLocks noChangeShapeType="1"/>
          </p:cNvSpPr>
          <p:nvPr/>
        </p:nvSpPr>
        <p:spPr bwMode="auto">
          <a:xfrm>
            <a:off x="2322984" y="279963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2" name="Rectangle 10"/>
          <p:cNvSpPr>
            <a:spLocks noChangeArrowheads="1"/>
          </p:cNvSpPr>
          <p:nvPr/>
        </p:nvSpPr>
        <p:spPr bwMode="auto">
          <a:xfrm>
            <a:off x="4151784" y="35695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5 I/O</a:t>
            </a:r>
            <a:r>
              <a:rPr lang="zh-CN" altLang="en-US" sz="2800" dirty="0">
                <a:cs typeface="Times New Roman" panose="02020603050405020304" pitchFamily="18" charset="0"/>
              </a:rPr>
              <a:t>设备 </a:t>
            </a:r>
            <a:endParaRPr lang="zh-CN" altLang="en-US" sz="2800" dirty="0">
              <a:cs typeface="Times New Roman" panose="02020603050405020304" pitchFamily="18" charset="0"/>
            </a:endParaRPr>
          </a:p>
        </p:txBody>
      </p:sp>
      <p:sp>
        <p:nvSpPr>
          <p:cNvPr id="172043" name="Line 11"/>
          <p:cNvSpPr>
            <a:spLocks noChangeShapeType="1"/>
          </p:cNvSpPr>
          <p:nvPr/>
        </p:nvSpPr>
        <p:spPr bwMode="auto">
          <a:xfrm>
            <a:off x="2322984" y="34711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4" name="Rectangle 12"/>
          <p:cNvSpPr>
            <a:spLocks noChangeArrowheads="1"/>
          </p:cNvSpPr>
          <p:nvPr/>
        </p:nvSpPr>
        <p:spPr bwMode="auto">
          <a:xfrm>
            <a:off x="4151784" y="42553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6 </a:t>
            </a:r>
            <a:r>
              <a:rPr lang="zh-CN" altLang="en-US" sz="2800" dirty="0">
                <a:cs typeface="Times New Roman" panose="02020603050405020304" pitchFamily="18" charset="0"/>
              </a:rPr>
              <a:t>通信设备 </a:t>
            </a:r>
            <a:endParaRPr lang="zh-CN" altLang="en-US" sz="2800" dirty="0">
              <a:cs typeface="Times New Roman" panose="02020603050405020304" pitchFamily="18" charset="0"/>
            </a:endParaRPr>
          </a:p>
        </p:txBody>
      </p:sp>
      <p:sp>
        <p:nvSpPr>
          <p:cNvPr id="172045" name="Line 13"/>
          <p:cNvSpPr>
            <a:spLocks noChangeShapeType="1"/>
          </p:cNvSpPr>
          <p:nvPr/>
        </p:nvSpPr>
        <p:spPr bwMode="auto">
          <a:xfrm>
            <a:off x="2322984" y="41569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646" name="Rectangle 14"/>
          <p:cNvSpPr>
            <a:spLocks noChangeArrowheads="1"/>
          </p:cNvSpPr>
          <p:nvPr/>
        </p:nvSpPr>
        <p:spPr bwMode="auto">
          <a:xfrm>
            <a:off x="4151784" y="49411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b="0" dirty="0">
                <a:cs typeface="Times New Roman" panose="02020603050405020304" pitchFamily="18" charset="0"/>
              </a:rPr>
              <a:t>7 </a:t>
            </a:r>
            <a:r>
              <a:rPr lang="zh-CN" altLang="en-US" sz="2800" b="0" dirty="0">
                <a:cs typeface="Times New Roman" panose="02020603050405020304" pitchFamily="18" charset="0"/>
              </a:rPr>
              <a:t>其它 </a:t>
            </a:r>
            <a:endParaRPr lang="zh-CN" altLang="en-US" sz="2800" b="0" dirty="0">
              <a:cs typeface="Times New Roman" panose="02020603050405020304" pitchFamily="18" charset="0"/>
            </a:endParaRPr>
          </a:p>
        </p:txBody>
      </p:sp>
      <p:sp>
        <p:nvSpPr>
          <p:cNvPr id="172047" name="Line 15"/>
          <p:cNvSpPr>
            <a:spLocks noChangeShapeType="1"/>
          </p:cNvSpPr>
          <p:nvPr/>
        </p:nvSpPr>
        <p:spPr bwMode="auto">
          <a:xfrm>
            <a:off x="2322984" y="48427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ADE88F89-B84A-47B8-A566-0BCEDFF5B11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Line 15"/>
          <p:cNvSpPr>
            <a:spLocks noChangeShapeType="1"/>
          </p:cNvSpPr>
          <p:nvPr/>
        </p:nvSpPr>
        <p:spPr bwMode="auto">
          <a:xfrm>
            <a:off x="2322984" y="558924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Rectangle 14"/>
          <p:cNvSpPr>
            <a:spLocks noChangeArrowheads="1"/>
          </p:cNvSpPr>
          <p:nvPr/>
        </p:nvSpPr>
        <p:spPr bwMode="auto">
          <a:xfrm>
            <a:off x="4151784" y="5589240"/>
            <a:ext cx="35385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None/>
            </a:pPr>
            <a:r>
              <a:rPr lang="en-US" altLang="zh-CN" sz="2800" b="0" dirty="0">
                <a:cs typeface="Times New Roman" panose="02020603050405020304" pitchFamily="18" charset="0"/>
              </a:rPr>
              <a:t>8  </a:t>
            </a:r>
            <a:r>
              <a:rPr lang="en-US" altLang="zh-CN" sz="2800" dirty="0">
                <a:latin typeface="Times New Roman" panose="02020603050405020304" pitchFamily="18" charset="0"/>
                <a:ea typeface="楷体" panose="02010609060101010101" pitchFamily="49" charset="-122"/>
              </a:rPr>
              <a:t>JTAG</a:t>
            </a:r>
            <a:r>
              <a:rPr lang="zh-CN" altLang="en-US" sz="2800" dirty="0">
                <a:latin typeface="Times New Roman" panose="02020603050405020304" pitchFamily="18" charset="0"/>
                <a:ea typeface="楷体" panose="02010609060101010101" pitchFamily="49" charset="-122"/>
              </a:rPr>
              <a:t>接口介绍</a:t>
            </a:r>
            <a:endParaRPr lang="zh-CN" altLang="en-US" sz="2800" dirty="0">
              <a:latin typeface="Times New Roman" panose="02020603050405020304" pitchFamily="18" charset="0"/>
              <a:ea typeface="楷体" panose="02010609060101010101" pitchFamily="49" charset="-122"/>
            </a:endParaRPr>
          </a:p>
          <a:p>
            <a:pPr>
              <a:spcBef>
                <a:spcPct val="50000"/>
              </a:spcBef>
              <a:buClrTx/>
              <a:buSzPct val="75000"/>
              <a:buFont typeface="Wingdings" panose="05000000000000000000" pitchFamily="2" charset="2"/>
              <a:buNone/>
            </a:pPr>
            <a:r>
              <a:rPr lang="zh-CN" altLang="en-US" sz="2800" b="0" dirty="0">
                <a:cs typeface="Times New Roman" panose="02020603050405020304" pitchFamily="18" charset="0"/>
              </a:rPr>
              <a:t> </a:t>
            </a:r>
            <a:endParaRPr lang="zh-CN" altLang="en-US" sz="2800" b="0" dirty="0">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fill="hold" grpId="0" nodeType="afterEffect">
                                  <p:stCondLst>
                                    <p:cond delay="0"/>
                                  </p:stCondLst>
                                  <p:childTnLst>
                                    <p:animClr clrSpc="hsl" dir="ccw">
                                      <p:cBhvr override="childStyle">
                                        <p:cTn id="6" dur="1000" fill="hold"/>
                                        <p:tgtEl>
                                          <p:spTgt spid="837646"/>
                                        </p:tgtEl>
                                        <p:attrNameLst>
                                          <p:attrName>style.color</p:attrName>
                                        </p:attrNameLst>
                                      </p:cBhvr>
                                      <p:to>
                                        <a:srgbClr val="FF178B"/>
                                      </p:to>
                                    </p:animClr>
                                  </p:childTnLst>
                                </p:cTn>
                              </p:par>
                            </p:childTnLst>
                          </p:cTn>
                        </p:par>
                        <p:par>
                          <p:cTn id="7" fill="hold">
                            <p:stCondLst>
                              <p:cond delay="1000"/>
                            </p:stCondLst>
                            <p:childTnLst>
                              <p:par>
                                <p:cTn id="8" presetID="3" presetClass="emph" presetSubtype="10" fill="hold" grpId="0" nodeType="afterEffect">
                                  <p:stCondLst>
                                    <p:cond delay="0"/>
                                  </p:stCondLst>
                                  <p:childTnLst>
                                    <p:animClr clrSpc="hsl" dir="ccw">
                                      <p:cBhvr override="childStyle">
                                        <p:cTn id="9" dur="1000" fill="hold"/>
                                        <p:tgtEl>
                                          <p:spTgt spid="4"/>
                                        </p:tgtEl>
                                        <p:attrNameLst>
                                          <p:attrName>style.color</p:attrName>
                                        </p:attrNameLst>
                                      </p:cBhvr>
                                      <p:to>
                                        <a:srgbClr val="FF178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46"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6" name="Object 5"/>
          <p:cNvGraphicFramePr>
            <a:graphicFrameLocks noGrp="1" noChangeAspect="1"/>
          </p:cNvGraphicFramePr>
          <p:nvPr>
            <p:ph/>
          </p:nvPr>
        </p:nvGraphicFramePr>
        <p:xfrm>
          <a:off x="1847850" y="908050"/>
          <a:ext cx="8642350" cy="4452938"/>
        </p:xfrm>
        <a:graphic>
          <a:graphicData uri="http://schemas.openxmlformats.org/presentationml/2006/ole">
            <mc:AlternateContent xmlns:mc="http://schemas.openxmlformats.org/markup-compatibility/2006">
              <mc:Choice xmlns:v="urn:schemas-microsoft-com:vml" Requires="v">
                <p:oleObj spid="_x0000_s11317" name="Visio" r:id="rId1" imgW="6479540" imgH="3341370" progId="Visio.Drawing.6">
                  <p:embed/>
                </p:oleObj>
              </mc:Choice>
              <mc:Fallback>
                <p:oleObj name="Visio" r:id="rId1" imgW="6479540" imgH="3341370" progId="Visio.Drawing.6">
                  <p:embed/>
                  <p:pic>
                    <p:nvPicPr>
                      <p:cNvPr id="0" name="Object 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908050"/>
                        <a:ext cx="8642350" cy="4452938"/>
                      </a:xfrm>
                      <a:prstGeom prst="rect">
                        <a:avLst/>
                      </a:prstGeom>
                      <a:gradFill rotWithShape="1">
                        <a:gsLst>
                          <a:gs pos="0">
                            <a:srgbClr val="DCDCB8"/>
                          </a:gs>
                          <a:gs pos="50000">
                            <a:srgbClr val="FFFFD5"/>
                          </a:gs>
                          <a:gs pos="100000">
                            <a:srgbClr val="DCDCB8"/>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7" name="Rectangle 7"/>
          <p:cNvSpPr>
            <a:spLocks noChangeArrowheads="1"/>
          </p:cNvSpPr>
          <p:nvPr/>
        </p:nvSpPr>
        <p:spPr bwMode="auto">
          <a:xfrm>
            <a:off x="4224338" y="5661026"/>
            <a:ext cx="449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800">
                <a:solidFill>
                  <a:schemeClr val="bg1"/>
                </a:solidFill>
                <a:latin typeface="黑体" panose="02010609060101010101" pitchFamily="2" charset="-122"/>
                <a:ea typeface="黑体" panose="02010609060101010101" pitchFamily="2" charset="-122"/>
              </a:rPr>
              <a:t>图</a:t>
            </a:r>
            <a:r>
              <a:rPr kumimoji="1" lang="en-US" altLang="zh-CN" sz="2800">
                <a:solidFill>
                  <a:schemeClr val="bg1"/>
                </a:solidFill>
                <a:latin typeface="黑体" panose="02010609060101010101" pitchFamily="2" charset="-122"/>
                <a:ea typeface="黑体" panose="02010609060101010101" pitchFamily="2" charset="-122"/>
              </a:rPr>
              <a:t>3-7	 </a:t>
            </a:r>
            <a:r>
              <a:rPr kumimoji="1" lang="zh-CN" altLang="en-US" sz="2800">
                <a:solidFill>
                  <a:schemeClr val="bg1"/>
                </a:solidFill>
                <a:latin typeface="黑体" panose="02010609060101010101" pitchFamily="2" charset="-122"/>
                <a:ea typeface="黑体" panose="02010609060101010101" pitchFamily="2" charset="-122"/>
              </a:rPr>
              <a:t>带</a:t>
            </a:r>
            <a:r>
              <a:rPr kumimoji="1" lang="en-US" altLang="zh-CN" sz="2800">
                <a:solidFill>
                  <a:schemeClr val="bg1"/>
                </a:solidFill>
                <a:latin typeface="黑体" panose="02010609060101010101" pitchFamily="2" charset="-122"/>
                <a:ea typeface="黑体" panose="02010609060101010101" pitchFamily="2" charset="-122"/>
              </a:rPr>
              <a:t>DMA</a:t>
            </a:r>
            <a:r>
              <a:rPr kumimoji="1" lang="zh-CN" altLang="en-US" sz="2800">
                <a:solidFill>
                  <a:schemeClr val="bg1"/>
                </a:solidFill>
                <a:latin typeface="黑体" panose="02010609060101010101" pitchFamily="2" charset="-122"/>
                <a:ea typeface="黑体" panose="02010609060101010101" pitchFamily="2" charset="-122"/>
              </a:rPr>
              <a:t>控制器的总线 </a:t>
            </a:r>
            <a:endParaRPr kumimoji="1" lang="zh-CN" altLang="en-US" sz="2800">
              <a:solidFill>
                <a:schemeClr val="bg1"/>
              </a:solidFill>
              <a:latin typeface="黑体" panose="02010609060101010101" pitchFamily="2" charset="-122"/>
              <a:ea typeface="黑体" panose="02010609060101010101" pitchFamily="2" charset="-122"/>
            </a:endParaRPr>
          </a:p>
        </p:txBody>
      </p:sp>
      <p:sp>
        <p:nvSpPr>
          <p:cNvPr id="3" name="灯片编号占位符 2"/>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E3A5D29C-0BE1-4E95-84FC-472A74D36854}"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总线（</a:t>
            </a:r>
            <a:r>
              <a:rPr lang="en-US" altLang="zh-CN" kern="0" dirty="0"/>
              <a:t>DMA</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7894" name="Object 6"/>
          <p:cNvGraphicFramePr>
            <a:graphicFrameLocks noGrp="1" noChangeAspect="1"/>
          </p:cNvGraphicFramePr>
          <p:nvPr>
            <p:ph idx="1"/>
          </p:nvPr>
        </p:nvGraphicFramePr>
        <p:xfrm>
          <a:off x="3503712" y="2564904"/>
          <a:ext cx="4919662" cy="2414588"/>
        </p:xfrm>
        <a:graphic>
          <a:graphicData uri="http://schemas.openxmlformats.org/presentationml/2006/ole">
            <mc:AlternateContent xmlns:mc="http://schemas.openxmlformats.org/markup-compatibility/2006">
              <mc:Choice xmlns:v="urn:schemas-microsoft-com:vml" Requires="v">
                <p:oleObj spid="_x0000_s11317" name="Visio" r:id="rId1" imgW="3544570" imgH="1750060" progId="Visio.Drawing.6">
                  <p:embed/>
                </p:oleObj>
              </mc:Choice>
              <mc:Fallback>
                <p:oleObj name="Visio" r:id="rId1" imgW="3544570" imgH="1750060" progId="Visio.Drawing.6">
                  <p:embed/>
                  <p:pic>
                    <p:nvPicPr>
                      <p:cNvPr id="0" name="Object 6"/>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12" y="2564904"/>
                        <a:ext cx="4919662" cy="2414588"/>
                      </a:xfrm>
                      <a:prstGeom prst="rect">
                        <a:avLst/>
                      </a:prstGeom>
                      <a:gradFill rotWithShape="1">
                        <a:gsLst>
                          <a:gs pos="0">
                            <a:srgbClr val="CADCA5"/>
                          </a:gs>
                          <a:gs pos="50000">
                            <a:srgbClr val="EAFFBF"/>
                          </a:gs>
                          <a:gs pos="100000">
                            <a:srgbClr val="CADCA5"/>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77892" name="Text Box 4"/>
          <p:cNvSpPr txBox="1">
            <a:spLocks noChangeArrowheads="1"/>
          </p:cNvSpPr>
          <p:nvPr/>
        </p:nvSpPr>
        <p:spPr bwMode="auto">
          <a:xfrm>
            <a:off x="767408" y="1430081"/>
            <a:ext cx="813593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75000"/>
              </a:spcBef>
              <a:spcAft>
                <a:spcPct val="105000"/>
              </a:spcAft>
              <a:buClrTx/>
              <a:buSzPct val="125000"/>
              <a:buFontTx/>
              <a:buBlip>
                <a:blip r:embed="rId3"/>
              </a:buBlip>
            </a:pPr>
            <a:r>
              <a:rPr lang="en-US" altLang="zh-CN" sz="2800" dirty="0"/>
              <a:t> </a:t>
            </a:r>
            <a:r>
              <a:rPr lang="zh-CN" altLang="en-US" sz="2800" dirty="0"/>
              <a:t>一个微处理器系统可能使用多条总线来连接设备。 </a:t>
            </a:r>
            <a:endParaRPr lang="zh-CN" altLang="en-US" sz="2800" dirty="0"/>
          </a:p>
        </p:txBody>
      </p:sp>
      <p:sp>
        <p:nvSpPr>
          <p:cNvPr id="677896" name="Rectangle 8"/>
          <p:cNvSpPr>
            <a:spLocks noChangeArrowheads="1"/>
          </p:cNvSpPr>
          <p:nvPr/>
        </p:nvSpPr>
        <p:spPr bwMode="auto">
          <a:xfrm>
            <a:off x="4295800" y="5373216"/>
            <a:ext cx="26581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2000" dirty="0">
                <a:latin typeface="黑体" panose="02010609060101010101" pitchFamily="2" charset="-122"/>
                <a:ea typeface="黑体" panose="02010609060101010101" pitchFamily="2" charset="-122"/>
              </a:rPr>
              <a:t>	 </a:t>
            </a:r>
            <a:r>
              <a:rPr kumimoji="1" lang="zh-CN" altLang="en-US" sz="2000" b="0" dirty="0">
                <a:latin typeface="+mn-ea"/>
                <a:ea typeface="+mn-ea"/>
              </a:rPr>
              <a:t>多总线系统 </a:t>
            </a:r>
            <a:endParaRPr kumimoji="1" lang="zh-CN" altLang="en-US" sz="2000" b="0" dirty="0">
              <a:latin typeface="+mn-ea"/>
              <a:ea typeface="+mn-ea"/>
            </a:endParaRPr>
          </a:p>
        </p:txBody>
      </p:sp>
      <p:sp>
        <p:nvSpPr>
          <p:cNvPr id="3" name="灯片编号占位符 2"/>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55CFD193-5D20-4134-94EA-14B250EFF7BE}"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总线（总线配置）</a:t>
            </a:r>
            <a:endParaRPr lang="zh-CN" altLang="en-US" kern="0" dirty="0">
              <a:solidFill>
                <a:srgbClr val="FF0000"/>
              </a:solidFill>
            </a:endParaRPr>
          </a:p>
        </p:txBody>
      </p:sp>
      <p:sp>
        <p:nvSpPr>
          <p:cNvPr id="6" name="Rectangle 2"/>
          <p:cNvSpPr txBox="1">
            <a:spLocks noChangeArrowheads="1"/>
          </p:cNvSpPr>
          <p:nvPr/>
        </p:nvSpPr>
        <p:spPr bwMode="auto">
          <a:xfrm>
            <a:off x="407368" y="681295"/>
            <a:ext cx="75438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3.3 </a:t>
            </a:r>
            <a:r>
              <a:rPr lang="zh-CN" altLang="en-US" sz="2800" b="0" kern="0" dirty="0">
                <a:latin typeface="Times New Roman" panose="02020603050405020304" pitchFamily="18" charset="0"/>
                <a:ea typeface="+mn-ea"/>
                <a:cs typeface="Times New Roman" panose="02020603050405020304" pitchFamily="18" charset="0"/>
              </a:rPr>
              <a:t>总线配置</a:t>
            </a:r>
            <a:endParaRPr lang="zh-CN" altLang="en-US" sz="2800" b="0" kern="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77892">
                                            <p:txEl>
                                              <p:pRg st="0" end="0"/>
                                            </p:txEl>
                                          </p:spTgt>
                                        </p:tgtEl>
                                        <p:attrNameLst>
                                          <p:attrName>style.visibility</p:attrName>
                                        </p:attrNameLst>
                                      </p:cBhvr>
                                      <p:to>
                                        <p:strVal val="visible"/>
                                      </p:to>
                                    </p:set>
                                    <p:animEffect transition="in" filter="wedge">
                                      <p:cBhvr>
                                        <p:cTn id="7" dur="500"/>
                                        <p:tgtEl>
                                          <p:spTgt spid="67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677896"/>
                                        </p:tgtEl>
                                        <p:attrNameLst>
                                          <p:attrName>style.visibility</p:attrName>
                                        </p:attrNameLst>
                                      </p:cBhvr>
                                      <p:to>
                                        <p:strVal val="visible"/>
                                      </p:to>
                                    </p:set>
                                    <p:animEffect transition="in" filter="barn(inHorizontal)">
                                      <p:cBhvr>
                                        <p:cTn id="12" dur="500"/>
                                        <p:tgtEl>
                                          <p:spTgt spid="677896"/>
                                        </p:tgtEl>
                                      </p:cBhvr>
                                    </p:animEffect>
                                  </p:childTnLst>
                                </p:cTn>
                              </p:par>
                              <p:par>
                                <p:cTn id="13" presetID="16" presetClass="entr" presetSubtype="26" fill="hold" nodeType="withEffect">
                                  <p:stCondLst>
                                    <p:cond delay="0"/>
                                  </p:stCondLst>
                                  <p:childTnLst>
                                    <p:set>
                                      <p:cBhvr>
                                        <p:cTn id="14" dur="1" fill="hold">
                                          <p:stCondLst>
                                            <p:cond delay="0"/>
                                          </p:stCondLst>
                                        </p:cTn>
                                        <p:tgtEl>
                                          <p:spTgt spid="677894"/>
                                        </p:tgtEl>
                                        <p:attrNameLst>
                                          <p:attrName>style.visibility</p:attrName>
                                        </p:attrNameLst>
                                      </p:cBhvr>
                                      <p:to>
                                        <p:strVal val="visible"/>
                                      </p:to>
                                    </p:set>
                                    <p:animEffect transition="in" filter="barn(inHorizontal)">
                                      <p:cBhvr>
                                        <p:cTn id="15" dur="500"/>
                                        <p:tgtEl>
                                          <p:spTgt spid="67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6" name="Text Box 4"/>
          <p:cNvSpPr txBox="1">
            <a:spLocks noChangeArrowheads="1"/>
          </p:cNvSpPr>
          <p:nvPr/>
        </p:nvSpPr>
        <p:spPr bwMode="auto">
          <a:xfrm>
            <a:off x="479376" y="825225"/>
            <a:ext cx="8714159" cy="64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35000"/>
              </a:spcBef>
              <a:spcAft>
                <a:spcPct val="30000"/>
              </a:spcAft>
              <a:buClrTx/>
              <a:buSzPct val="125000"/>
              <a:buNone/>
            </a:pPr>
            <a:r>
              <a:rPr lang="en-US" altLang="zh-CN" sz="2800" dirty="0"/>
              <a:t> </a:t>
            </a:r>
            <a:r>
              <a:rPr lang="zh-CN" altLang="en-US" sz="2800" dirty="0"/>
              <a:t>使用这样的总线配置主要考虑到以下几个原因</a:t>
            </a:r>
            <a:r>
              <a:rPr lang="en-US" altLang="zh-CN" sz="2800" dirty="0"/>
              <a:t>:</a:t>
            </a:r>
            <a:endParaRPr lang="en-US" altLang="zh-CN" sz="2800" dirty="0"/>
          </a:p>
        </p:txBody>
      </p:sp>
      <p:sp>
        <p:nvSpPr>
          <p:cNvPr id="678917" name="Text Box 5"/>
          <p:cNvSpPr txBox="1">
            <a:spLocks noChangeArrowheads="1"/>
          </p:cNvSpPr>
          <p:nvPr/>
        </p:nvSpPr>
        <p:spPr bwMode="auto">
          <a:xfrm>
            <a:off x="742728" y="1883351"/>
            <a:ext cx="11449272" cy="2190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0"/>
              </a:spcBef>
              <a:spcAft>
                <a:spcPct val="10000"/>
              </a:spcAft>
              <a:buClr>
                <a:srgbClr val="CCFF66"/>
              </a:buClr>
              <a:buSzPct val="80000"/>
              <a:buFont typeface="Wingdings" panose="05000000000000000000" pitchFamily="2" charset="2"/>
              <a:buChar char="u"/>
            </a:pPr>
            <a:r>
              <a:rPr kumimoji="1" lang="en-US" altLang="zh-CN" dirty="0"/>
              <a:t> </a:t>
            </a:r>
            <a:r>
              <a:rPr kumimoji="1" lang="zh-CN" altLang="en-US" dirty="0"/>
              <a:t>高速总线通常提供较宽的数据连接。</a:t>
            </a:r>
            <a:endParaRPr kumimoji="1" lang="zh-CN" altLang="en-US" dirty="0"/>
          </a:p>
          <a:p>
            <a:pPr algn="just" eaLnBrk="1" hangingPunct="1">
              <a:lnSpc>
                <a:spcPct val="140000"/>
              </a:lnSpc>
              <a:spcBef>
                <a:spcPct val="0"/>
              </a:spcBef>
              <a:spcAft>
                <a:spcPct val="10000"/>
              </a:spcAft>
              <a:buClr>
                <a:srgbClr val="CCFF66"/>
              </a:buClr>
              <a:buSzPct val="80000"/>
              <a:buFont typeface="Wingdings" panose="05000000000000000000" pitchFamily="2" charset="2"/>
              <a:buChar char="u"/>
            </a:pPr>
            <a:r>
              <a:rPr kumimoji="1" lang="zh-CN" altLang="en-US" dirty="0"/>
              <a:t> 高速总线通常要更昂贵的电路和连接器，可以通过使用较慢的、比较便宜的总线来降低低速设备成本。</a:t>
            </a:r>
            <a:endParaRPr kumimoji="1" lang="zh-CN" altLang="en-US" dirty="0"/>
          </a:p>
          <a:p>
            <a:pPr algn="just" eaLnBrk="1" hangingPunct="1">
              <a:lnSpc>
                <a:spcPct val="140000"/>
              </a:lnSpc>
              <a:spcBef>
                <a:spcPct val="0"/>
              </a:spcBef>
              <a:spcAft>
                <a:spcPct val="10000"/>
              </a:spcAft>
              <a:buClr>
                <a:srgbClr val="CCFF66"/>
              </a:buClr>
              <a:buSzPct val="80000"/>
              <a:buFont typeface="Wingdings" panose="05000000000000000000" pitchFamily="2" charset="2"/>
              <a:buChar char="u"/>
            </a:pPr>
            <a:r>
              <a:rPr kumimoji="1" lang="zh-CN" altLang="en-US" dirty="0"/>
              <a:t> 桥允许总线独立操作，因此可以在</a:t>
            </a:r>
            <a:r>
              <a:rPr kumimoji="1" lang="en-US" altLang="zh-CN" dirty="0"/>
              <a:t>I/O</a:t>
            </a:r>
            <a:r>
              <a:rPr kumimoji="1" lang="zh-CN" altLang="en-US" dirty="0"/>
              <a:t>操作中提供并行性。 </a:t>
            </a:r>
            <a:endParaRPr kumimoji="1"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C358615A-35E1-496C-AD16-D899A598B05B}"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总线（总线配置）</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78916">
                                            <p:txEl>
                                              <p:pRg st="0" end="0"/>
                                            </p:txEl>
                                          </p:spTgt>
                                        </p:tgtEl>
                                        <p:attrNameLst>
                                          <p:attrName>style.visibility</p:attrName>
                                        </p:attrNameLst>
                                      </p:cBhvr>
                                      <p:to>
                                        <p:strVal val="visible"/>
                                      </p:to>
                                    </p:set>
                                    <p:animEffect transition="in" filter="wedge">
                                      <p:cBhvr>
                                        <p:cTn id="7" dur="500"/>
                                        <p:tgtEl>
                                          <p:spTgt spid="6789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78917"/>
                                        </p:tgtEl>
                                        <p:attrNameLst>
                                          <p:attrName>style.visibility</p:attrName>
                                        </p:attrNameLst>
                                      </p:cBhvr>
                                      <p:to>
                                        <p:strVal val="visible"/>
                                      </p:to>
                                    </p:set>
                                    <p:animEffect transition="in" filter="checkerboard(across)">
                                      <p:cBhvr>
                                        <p:cTn id="12" dur="500"/>
                                        <p:tgtEl>
                                          <p:spTgt spid="67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3016" name="Object 8"/>
          <p:cNvGraphicFramePr>
            <a:graphicFrameLocks noGrp="1" noChangeAspect="1"/>
          </p:cNvGraphicFramePr>
          <p:nvPr>
            <p:ph idx="1"/>
          </p:nvPr>
        </p:nvGraphicFramePr>
        <p:xfrm>
          <a:off x="2273301" y="1905000"/>
          <a:ext cx="8169275" cy="3494088"/>
        </p:xfrm>
        <a:graphic>
          <a:graphicData uri="http://schemas.openxmlformats.org/presentationml/2006/ole">
            <mc:AlternateContent xmlns:mc="http://schemas.openxmlformats.org/markup-compatibility/2006">
              <mc:Choice xmlns:v="urn:schemas-microsoft-com:vml" Requires="v">
                <p:oleObj spid="_x0000_s11317" name="Visio" r:id="rId1" imgW="6389370" imgH="2743200" progId="Visio.Drawing.6">
                  <p:embed/>
                </p:oleObj>
              </mc:Choice>
              <mc:Fallback>
                <p:oleObj name="Visio" r:id="rId1" imgW="6389370" imgH="2743200" progId="Visio.Drawing.6">
                  <p:embed/>
                  <p:pic>
                    <p:nvPicPr>
                      <p:cNvPr id="0" name="Object 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1" y="1905000"/>
                        <a:ext cx="8169275" cy="3494088"/>
                      </a:xfrm>
                      <a:prstGeom prst="rect">
                        <a:avLst/>
                      </a:prstGeom>
                      <a:gradFill rotWithShape="1">
                        <a:gsLst>
                          <a:gs pos="0">
                            <a:srgbClr val="CADCA5"/>
                          </a:gs>
                          <a:gs pos="50000">
                            <a:srgbClr val="EAFFBF"/>
                          </a:gs>
                          <a:gs pos="100000">
                            <a:srgbClr val="CADCA5"/>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83014" name="Rectangle 6"/>
          <p:cNvSpPr>
            <a:spLocks noChangeArrowheads="1"/>
          </p:cNvSpPr>
          <p:nvPr/>
        </p:nvSpPr>
        <p:spPr bwMode="auto">
          <a:xfrm>
            <a:off x="4151784" y="1308831"/>
            <a:ext cx="3487737"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2800" dirty="0"/>
              <a:t>ARM AMBA</a:t>
            </a:r>
            <a:r>
              <a:rPr kumimoji="1" lang="zh-CN" altLang="en-US" sz="2800" dirty="0"/>
              <a:t>总线系统</a:t>
            </a:r>
            <a:endParaRPr kumimoji="1" lang="zh-CN" altLang="en-US" sz="2800" dirty="0"/>
          </a:p>
        </p:txBody>
      </p:sp>
      <p:sp>
        <p:nvSpPr>
          <p:cNvPr id="3" name="灯片编号占位符 2"/>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F3B1A1A-A70C-457A-BAD6-BBA644F6485B}"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总线（总线实例）</a:t>
            </a:r>
            <a:endParaRPr lang="zh-CN" altLang="en-US" kern="0" dirty="0">
              <a:solidFill>
                <a:srgbClr val="FF0000"/>
              </a:solidFill>
            </a:endParaRPr>
          </a:p>
        </p:txBody>
      </p:sp>
      <p:sp>
        <p:nvSpPr>
          <p:cNvPr id="6" name="Rectangle 2"/>
          <p:cNvSpPr txBox="1">
            <a:spLocks noChangeArrowheads="1"/>
          </p:cNvSpPr>
          <p:nvPr/>
        </p:nvSpPr>
        <p:spPr bwMode="auto">
          <a:xfrm>
            <a:off x="335360" y="613627"/>
            <a:ext cx="2592288"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3.4 </a:t>
            </a:r>
            <a:r>
              <a:rPr lang="zh-CN" altLang="en-US" sz="2800" b="0" kern="0" dirty="0">
                <a:latin typeface="Times New Roman" panose="02020603050405020304" pitchFamily="18" charset="0"/>
                <a:ea typeface="+mn-ea"/>
                <a:cs typeface="Times New Roman" panose="02020603050405020304" pitchFamily="18" charset="0"/>
              </a:rPr>
              <a:t>总线实例</a:t>
            </a:r>
            <a:endParaRPr lang="zh-CN" altLang="en-US" sz="2800" b="0" kern="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683014"/>
                                        </p:tgtEl>
                                        <p:attrNameLst>
                                          <p:attrName>style.visibility</p:attrName>
                                        </p:attrNameLst>
                                      </p:cBhvr>
                                      <p:to>
                                        <p:strVal val="visible"/>
                                      </p:to>
                                    </p:set>
                                    <p:animEffect transition="in" filter="barn(inHorizontal)">
                                      <p:cBhvr>
                                        <p:cTn id="7" dur="500"/>
                                        <p:tgtEl>
                                          <p:spTgt spid="68301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83016"/>
                                        </p:tgtEl>
                                        <p:attrNameLst>
                                          <p:attrName>style.visibility</p:attrName>
                                        </p:attrNameLst>
                                      </p:cBhvr>
                                      <p:to>
                                        <p:strVal val="visible"/>
                                      </p:to>
                                    </p:set>
                                    <p:anim calcmode="lin" valueType="num">
                                      <p:cBhvr>
                                        <p:cTn id="11" dur="500" fill="hold"/>
                                        <p:tgtEl>
                                          <p:spTgt spid="683016"/>
                                        </p:tgtEl>
                                        <p:attrNameLst>
                                          <p:attrName>ppt_w</p:attrName>
                                        </p:attrNameLst>
                                      </p:cBhvr>
                                      <p:tavLst>
                                        <p:tav tm="0">
                                          <p:val>
                                            <p:fltVal val="0"/>
                                          </p:val>
                                        </p:tav>
                                        <p:tav tm="100000">
                                          <p:val>
                                            <p:strVal val="#ppt_w"/>
                                          </p:val>
                                        </p:tav>
                                      </p:tavLst>
                                    </p:anim>
                                    <p:anim calcmode="lin" valueType="num">
                                      <p:cBhvr>
                                        <p:cTn id="12" dur="500" fill="hold"/>
                                        <p:tgtEl>
                                          <p:spTgt spid="683016"/>
                                        </p:tgtEl>
                                        <p:attrNameLst>
                                          <p:attrName>ppt_h</p:attrName>
                                        </p:attrNameLst>
                                      </p:cBhvr>
                                      <p:tavLst>
                                        <p:tav tm="0">
                                          <p:val>
                                            <p:fltVal val="0"/>
                                          </p:val>
                                        </p:tav>
                                        <p:tav tm="100000">
                                          <p:val>
                                            <p:strVal val="#ppt_h"/>
                                          </p:val>
                                        </p:tav>
                                      </p:tavLst>
                                    </p:anim>
                                    <p:animEffect transition="in" filter="fade">
                                      <p:cBhvr>
                                        <p:cTn id="13" dur="500"/>
                                        <p:tgtEl>
                                          <p:spTgt spid="68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895725" y="1"/>
            <a:ext cx="5170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8180">
              <a:defRPr sz="2400" b="1">
                <a:solidFill>
                  <a:schemeClr val="tx1"/>
                </a:solidFill>
                <a:latin typeface="Tahoma" panose="020B0604030504040204" pitchFamily="34" charset="0"/>
                <a:ea typeface="宋体" panose="02010600030101010101" pitchFamily="2" charset="-122"/>
              </a:defRPr>
            </a:lvl1pPr>
            <a:lvl2pPr marL="254000" indent="-254000" defTabSz="678180">
              <a:defRPr sz="2400" b="1">
                <a:solidFill>
                  <a:schemeClr val="tx1"/>
                </a:solidFill>
                <a:latin typeface="Tahoma" panose="020B0604030504040204" pitchFamily="34" charset="0"/>
                <a:ea typeface="宋体" panose="02010600030101010101" pitchFamily="2" charset="-122"/>
              </a:defRPr>
            </a:lvl2pPr>
            <a:lvl3pPr marL="254000" indent="-254000" defTabSz="678180">
              <a:defRPr sz="2400" b="1">
                <a:solidFill>
                  <a:schemeClr val="tx1"/>
                </a:solidFill>
                <a:latin typeface="Tahoma" panose="020B0604030504040204" pitchFamily="34" charset="0"/>
                <a:ea typeface="宋体" panose="02010600030101010101" pitchFamily="2" charset="-122"/>
              </a:defRPr>
            </a:lvl3pPr>
            <a:lvl4pPr marL="254000" indent="-254000" defTabSz="678180">
              <a:defRPr sz="2400" b="1">
                <a:solidFill>
                  <a:schemeClr val="tx1"/>
                </a:solidFill>
                <a:latin typeface="Tahoma" panose="020B0604030504040204" pitchFamily="34" charset="0"/>
                <a:ea typeface="宋体" panose="02010600030101010101" pitchFamily="2" charset="-122"/>
              </a:defRPr>
            </a:lvl4pPr>
            <a:lvl5pPr marL="254000" indent="-254000" defTabSz="678180">
              <a:defRPr sz="2400" b="1">
                <a:solidFill>
                  <a:schemeClr val="tx1"/>
                </a:solidFill>
                <a:latin typeface="Tahoma" panose="020B0604030504040204" pitchFamily="34" charset="0"/>
                <a:ea typeface="宋体" panose="02010600030101010101" pitchFamily="2" charset="-122"/>
              </a:defRPr>
            </a:lvl5pPr>
            <a:lvl6pPr marL="7112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11684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16256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20828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nSpc>
                <a:spcPct val="90000"/>
              </a:lnSpc>
              <a:spcBef>
                <a:spcPct val="50000"/>
              </a:spcBef>
              <a:buSzPct val="75000"/>
            </a:pPr>
            <a:r>
              <a:rPr kumimoji="1" lang="zh-CN" altLang="en-US" sz="4400" b="0">
                <a:latin typeface="华文楷体" panose="02010600040101010101" pitchFamily="2" charset="-122"/>
                <a:ea typeface="华文楷体" panose="02010600040101010101" pitchFamily="2" charset="-122"/>
              </a:rPr>
              <a:t>嵌入式硬件平台</a:t>
            </a:r>
            <a:endParaRPr kumimoji="1" lang="zh-CN" altLang="en-US" sz="4400" b="0">
              <a:latin typeface="华文楷体" panose="02010600040101010101" pitchFamily="2" charset="-122"/>
              <a:ea typeface="华文楷体" panose="02010600040101010101" pitchFamily="2" charset="-122"/>
            </a:endParaRPr>
          </a:p>
        </p:txBody>
      </p:sp>
      <p:sp>
        <p:nvSpPr>
          <p:cNvPr id="172035" name="Rectangle 3"/>
          <p:cNvSpPr>
            <a:spLocks noChangeArrowheads="1"/>
          </p:cNvSpPr>
          <p:nvPr/>
        </p:nvSpPr>
        <p:spPr bwMode="auto">
          <a:xfrm>
            <a:off x="4151784" y="826368"/>
            <a:ext cx="341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1 </a:t>
            </a:r>
            <a:r>
              <a:rPr lang="zh-CN" altLang="en-US" sz="2800" dirty="0"/>
              <a:t>引言</a:t>
            </a:r>
            <a:r>
              <a:rPr kumimoji="1" lang="zh-CN" altLang="en-US" sz="2800" b="0" dirty="0"/>
              <a:t> </a:t>
            </a:r>
            <a:endParaRPr kumimoji="1" lang="zh-CN" altLang="en-US" sz="2800" b="0" dirty="0"/>
          </a:p>
        </p:txBody>
      </p:sp>
      <p:sp>
        <p:nvSpPr>
          <p:cNvPr id="172036" name="Rectangle 4"/>
          <p:cNvSpPr>
            <a:spLocks noChangeArrowheads="1"/>
          </p:cNvSpPr>
          <p:nvPr/>
        </p:nvSpPr>
        <p:spPr bwMode="auto">
          <a:xfrm>
            <a:off x="4159722" y="1534393"/>
            <a:ext cx="4411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2 </a:t>
            </a:r>
            <a:r>
              <a:rPr lang="zh-CN" altLang="en-US" sz="2800" dirty="0">
                <a:cs typeface="Times New Roman" panose="02020603050405020304" pitchFamily="18" charset="0"/>
              </a:rPr>
              <a:t>嵌入式硬件平台概述</a:t>
            </a:r>
            <a:r>
              <a:rPr lang="zh-CN" altLang="en-US" sz="2800" dirty="0"/>
              <a:t> </a:t>
            </a:r>
            <a:endParaRPr lang="zh-CN" altLang="en-US" sz="2800" dirty="0"/>
          </a:p>
        </p:txBody>
      </p:sp>
      <p:sp>
        <p:nvSpPr>
          <p:cNvPr id="172037" name="Rectangle 5"/>
          <p:cNvSpPr>
            <a:spLocks noChangeArrowheads="1"/>
          </p:cNvSpPr>
          <p:nvPr/>
        </p:nvSpPr>
        <p:spPr bwMode="auto">
          <a:xfrm>
            <a:off x="4151785" y="2212255"/>
            <a:ext cx="312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3 </a:t>
            </a:r>
            <a:r>
              <a:rPr lang="zh-CN" altLang="en-US" sz="2800" dirty="0">
                <a:cs typeface="Times New Roman" panose="02020603050405020304" pitchFamily="18" charset="0"/>
              </a:rPr>
              <a:t>总线 </a:t>
            </a:r>
            <a:endParaRPr lang="zh-CN" altLang="en-US" sz="2800" dirty="0">
              <a:cs typeface="Times New Roman" panose="02020603050405020304" pitchFamily="18" charset="0"/>
            </a:endParaRPr>
          </a:p>
        </p:txBody>
      </p:sp>
      <p:sp>
        <p:nvSpPr>
          <p:cNvPr id="172038" name="Line 6"/>
          <p:cNvSpPr>
            <a:spLocks noChangeShapeType="1"/>
          </p:cNvSpPr>
          <p:nvPr/>
        </p:nvSpPr>
        <p:spPr bwMode="auto">
          <a:xfrm>
            <a:off x="2322985" y="2121767"/>
            <a:ext cx="74533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39" name="Line 7"/>
          <p:cNvSpPr>
            <a:spLocks noChangeShapeType="1"/>
          </p:cNvSpPr>
          <p:nvPr/>
        </p:nvSpPr>
        <p:spPr bwMode="auto">
          <a:xfrm>
            <a:off x="2322984" y="1435967"/>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0" name="Rectangle 8"/>
          <p:cNvSpPr>
            <a:spLocks noChangeArrowheads="1"/>
          </p:cNvSpPr>
          <p:nvPr/>
        </p:nvSpPr>
        <p:spPr bwMode="auto">
          <a:xfrm>
            <a:off x="4151784" y="2898055"/>
            <a:ext cx="3538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4 </a:t>
            </a:r>
            <a:r>
              <a:rPr lang="zh-CN" altLang="en-US" sz="2800" dirty="0">
                <a:solidFill>
                  <a:srgbClr val="FF0000"/>
                </a:solidFill>
                <a:cs typeface="Times New Roman" panose="02020603050405020304" pitchFamily="18" charset="0"/>
              </a:rPr>
              <a:t>存储设备</a:t>
            </a:r>
            <a:r>
              <a:rPr lang="zh-CN" altLang="en-US" sz="2800" dirty="0">
                <a:cs typeface="Times New Roman" panose="02020603050405020304" pitchFamily="18" charset="0"/>
              </a:rPr>
              <a:t> </a:t>
            </a:r>
            <a:endParaRPr lang="zh-CN" altLang="en-US" sz="2800" dirty="0">
              <a:cs typeface="Times New Roman" panose="02020603050405020304" pitchFamily="18" charset="0"/>
            </a:endParaRPr>
          </a:p>
        </p:txBody>
      </p:sp>
      <p:sp>
        <p:nvSpPr>
          <p:cNvPr id="172041" name="Line 9"/>
          <p:cNvSpPr>
            <a:spLocks noChangeShapeType="1"/>
          </p:cNvSpPr>
          <p:nvPr/>
        </p:nvSpPr>
        <p:spPr bwMode="auto">
          <a:xfrm>
            <a:off x="2322984" y="279963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2" name="Rectangle 10"/>
          <p:cNvSpPr>
            <a:spLocks noChangeArrowheads="1"/>
          </p:cNvSpPr>
          <p:nvPr/>
        </p:nvSpPr>
        <p:spPr bwMode="auto">
          <a:xfrm>
            <a:off x="4151784" y="35695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5 I/O</a:t>
            </a:r>
            <a:r>
              <a:rPr lang="zh-CN" altLang="en-US" sz="2800" dirty="0">
                <a:cs typeface="Times New Roman" panose="02020603050405020304" pitchFamily="18" charset="0"/>
              </a:rPr>
              <a:t>设备 </a:t>
            </a:r>
            <a:endParaRPr lang="zh-CN" altLang="en-US" sz="2800" dirty="0">
              <a:cs typeface="Times New Roman" panose="02020603050405020304" pitchFamily="18" charset="0"/>
            </a:endParaRPr>
          </a:p>
        </p:txBody>
      </p:sp>
      <p:sp>
        <p:nvSpPr>
          <p:cNvPr id="172043" name="Line 11"/>
          <p:cNvSpPr>
            <a:spLocks noChangeShapeType="1"/>
          </p:cNvSpPr>
          <p:nvPr/>
        </p:nvSpPr>
        <p:spPr bwMode="auto">
          <a:xfrm>
            <a:off x="2322984" y="34711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4" name="Rectangle 12"/>
          <p:cNvSpPr>
            <a:spLocks noChangeArrowheads="1"/>
          </p:cNvSpPr>
          <p:nvPr/>
        </p:nvSpPr>
        <p:spPr bwMode="auto">
          <a:xfrm>
            <a:off x="4151784" y="42553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6 </a:t>
            </a:r>
            <a:r>
              <a:rPr lang="zh-CN" altLang="en-US" sz="2800" dirty="0">
                <a:cs typeface="Times New Roman" panose="02020603050405020304" pitchFamily="18" charset="0"/>
              </a:rPr>
              <a:t>通信设备 </a:t>
            </a:r>
            <a:endParaRPr lang="zh-CN" altLang="en-US" sz="2800" dirty="0">
              <a:cs typeface="Times New Roman" panose="02020603050405020304" pitchFamily="18" charset="0"/>
            </a:endParaRPr>
          </a:p>
        </p:txBody>
      </p:sp>
      <p:sp>
        <p:nvSpPr>
          <p:cNvPr id="172045" name="Line 13"/>
          <p:cNvSpPr>
            <a:spLocks noChangeShapeType="1"/>
          </p:cNvSpPr>
          <p:nvPr/>
        </p:nvSpPr>
        <p:spPr bwMode="auto">
          <a:xfrm>
            <a:off x="2322984" y="41569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646" name="Rectangle 14"/>
          <p:cNvSpPr>
            <a:spLocks noChangeArrowheads="1"/>
          </p:cNvSpPr>
          <p:nvPr/>
        </p:nvSpPr>
        <p:spPr bwMode="auto">
          <a:xfrm>
            <a:off x="4151784" y="49411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b="0" dirty="0">
                <a:cs typeface="Times New Roman" panose="02020603050405020304" pitchFamily="18" charset="0"/>
              </a:rPr>
              <a:t>7 </a:t>
            </a:r>
            <a:r>
              <a:rPr lang="zh-CN" altLang="en-US" sz="2800" b="0" dirty="0">
                <a:cs typeface="Times New Roman" panose="02020603050405020304" pitchFamily="18" charset="0"/>
              </a:rPr>
              <a:t>其它 </a:t>
            </a:r>
            <a:endParaRPr lang="zh-CN" altLang="en-US" sz="2800" b="0" dirty="0">
              <a:cs typeface="Times New Roman" panose="02020603050405020304" pitchFamily="18" charset="0"/>
            </a:endParaRPr>
          </a:p>
        </p:txBody>
      </p:sp>
      <p:sp>
        <p:nvSpPr>
          <p:cNvPr id="172047" name="Line 15"/>
          <p:cNvSpPr>
            <a:spLocks noChangeShapeType="1"/>
          </p:cNvSpPr>
          <p:nvPr/>
        </p:nvSpPr>
        <p:spPr bwMode="auto">
          <a:xfrm>
            <a:off x="2322984" y="48427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ADE88F89-B84A-47B8-A566-0BCEDFF5B11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Line 15"/>
          <p:cNvSpPr>
            <a:spLocks noChangeShapeType="1"/>
          </p:cNvSpPr>
          <p:nvPr/>
        </p:nvSpPr>
        <p:spPr bwMode="auto">
          <a:xfrm>
            <a:off x="2322984" y="558924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Rectangle 14"/>
          <p:cNvSpPr>
            <a:spLocks noChangeArrowheads="1"/>
          </p:cNvSpPr>
          <p:nvPr/>
        </p:nvSpPr>
        <p:spPr bwMode="auto">
          <a:xfrm>
            <a:off x="4151784" y="5589240"/>
            <a:ext cx="35385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None/>
            </a:pPr>
            <a:r>
              <a:rPr lang="en-US" altLang="zh-CN" sz="2800" b="0" dirty="0">
                <a:cs typeface="Times New Roman" panose="02020603050405020304" pitchFamily="18" charset="0"/>
              </a:rPr>
              <a:t>8  </a:t>
            </a:r>
            <a:r>
              <a:rPr lang="en-US" altLang="zh-CN" sz="2800" dirty="0">
                <a:latin typeface="Times New Roman" panose="02020603050405020304" pitchFamily="18" charset="0"/>
                <a:ea typeface="楷体" panose="02010609060101010101" pitchFamily="49" charset="-122"/>
              </a:rPr>
              <a:t>JTAG</a:t>
            </a:r>
            <a:r>
              <a:rPr lang="zh-CN" altLang="en-US" sz="2800" dirty="0">
                <a:latin typeface="Times New Roman" panose="02020603050405020304" pitchFamily="18" charset="0"/>
                <a:ea typeface="楷体" panose="02010609060101010101" pitchFamily="49" charset="-122"/>
              </a:rPr>
              <a:t>接口介绍</a:t>
            </a:r>
            <a:endParaRPr lang="zh-CN" altLang="en-US" sz="2800" dirty="0">
              <a:latin typeface="Times New Roman" panose="02020603050405020304" pitchFamily="18" charset="0"/>
              <a:ea typeface="楷体" panose="02010609060101010101" pitchFamily="49" charset="-122"/>
            </a:endParaRPr>
          </a:p>
          <a:p>
            <a:pPr>
              <a:spcBef>
                <a:spcPct val="50000"/>
              </a:spcBef>
              <a:buClrTx/>
              <a:buSzPct val="75000"/>
              <a:buFont typeface="Wingdings" panose="05000000000000000000" pitchFamily="2" charset="2"/>
              <a:buNone/>
            </a:pPr>
            <a:r>
              <a:rPr lang="zh-CN" altLang="en-US" sz="2800" b="0" dirty="0">
                <a:cs typeface="Times New Roman" panose="02020603050405020304" pitchFamily="18" charset="0"/>
              </a:rPr>
              <a:t> </a:t>
            </a:r>
            <a:endParaRPr lang="zh-CN" altLang="en-US" sz="2800" b="0" dirty="0">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fill="hold" grpId="0" nodeType="afterEffect">
                                  <p:stCondLst>
                                    <p:cond delay="0"/>
                                  </p:stCondLst>
                                  <p:childTnLst>
                                    <p:animClr clrSpc="hsl" dir="ccw">
                                      <p:cBhvr override="childStyle">
                                        <p:cTn id="6" dur="1000" fill="hold"/>
                                        <p:tgtEl>
                                          <p:spTgt spid="837646"/>
                                        </p:tgtEl>
                                        <p:attrNameLst>
                                          <p:attrName>style.color</p:attrName>
                                        </p:attrNameLst>
                                      </p:cBhvr>
                                      <p:to>
                                        <a:srgbClr val="FF178B"/>
                                      </p:to>
                                    </p:animClr>
                                  </p:childTnLst>
                                </p:cTn>
                              </p:par>
                            </p:childTnLst>
                          </p:cTn>
                        </p:par>
                        <p:par>
                          <p:cTn id="7" fill="hold">
                            <p:stCondLst>
                              <p:cond delay="1000"/>
                            </p:stCondLst>
                            <p:childTnLst>
                              <p:par>
                                <p:cTn id="8" presetID="3" presetClass="emph" presetSubtype="10" fill="hold" grpId="0" nodeType="afterEffect">
                                  <p:stCondLst>
                                    <p:cond delay="0"/>
                                  </p:stCondLst>
                                  <p:childTnLst>
                                    <p:animClr clrSpc="hsl" dir="ccw">
                                      <p:cBhvr override="childStyle">
                                        <p:cTn id="9" dur="1000" fill="hold"/>
                                        <p:tgtEl>
                                          <p:spTgt spid="4"/>
                                        </p:tgtEl>
                                        <p:attrNameLst>
                                          <p:attrName>style.color</p:attrName>
                                        </p:attrNameLst>
                                      </p:cBhvr>
                                      <p:to>
                                        <a:srgbClr val="FF178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46"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7" name="Rectangle 3"/>
          <p:cNvSpPr>
            <a:spLocks noGrp="1" noChangeArrowheads="1"/>
          </p:cNvSpPr>
          <p:nvPr>
            <p:ph idx="1"/>
          </p:nvPr>
        </p:nvSpPr>
        <p:spPr>
          <a:xfrm>
            <a:off x="191344" y="1101726"/>
            <a:ext cx="11305255" cy="4608513"/>
          </a:xfrm>
        </p:spPr>
        <p:txBody>
          <a:bodyPr/>
          <a:lstStyle/>
          <a:p>
            <a:pPr eaLnBrk="1" hangingPunct="1">
              <a:lnSpc>
                <a:spcPct val="200000"/>
              </a:lnSpc>
              <a:spcBef>
                <a:spcPct val="30000"/>
              </a:spcBef>
            </a:pPr>
            <a:r>
              <a:rPr lang="zh-CN" altLang="en-US" dirty="0">
                <a:solidFill>
                  <a:srgbClr val="FF0000"/>
                </a:solidFill>
                <a:latin typeface="Times New Roman" panose="02020603050405020304" pitchFamily="18" charset="0"/>
                <a:ea typeface="楷体" panose="02010609060101010101" pitchFamily="49" charset="-122"/>
              </a:rPr>
              <a:t>存储器</a:t>
            </a:r>
            <a:r>
              <a:rPr lang="zh-CN" altLang="en-US" dirty="0">
                <a:latin typeface="Times New Roman" panose="02020603050405020304" pitchFamily="18" charset="0"/>
                <a:ea typeface="楷体" panose="02010609060101010101" pitchFamily="49" charset="-122"/>
              </a:rPr>
              <a:t>用来存放计算机工作所必须的</a:t>
            </a:r>
            <a:r>
              <a:rPr lang="zh-CN" altLang="en-US" dirty="0">
                <a:solidFill>
                  <a:srgbClr val="FF0000"/>
                </a:solidFill>
                <a:latin typeface="Times New Roman" panose="02020603050405020304" pitchFamily="18" charset="0"/>
                <a:ea typeface="楷体" panose="02010609060101010101" pitchFamily="49" charset="-122"/>
              </a:rPr>
              <a:t>数据和程序</a:t>
            </a:r>
            <a:r>
              <a:rPr lang="zh-CN" altLang="en-US" dirty="0">
                <a:latin typeface="Times New Roman" panose="02020603050405020304" pitchFamily="18" charset="0"/>
                <a:ea typeface="楷体" panose="02010609060101010101" pitchFamily="49" charset="-122"/>
              </a:rPr>
              <a:t>，在嵌入式系统中普遍使用。</a:t>
            </a:r>
            <a:endParaRPr lang="zh-CN" altLang="en-US" dirty="0">
              <a:latin typeface="Times New Roman" panose="02020603050405020304" pitchFamily="18" charset="0"/>
              <a:ea typeface="楷体" panose="02010609060101010101" pitchFamily="49" charset="-122"/>
            </a:endParaRPr>
          </a:p>
          <a:p>
            <a:pPr eaLnBrk="1" hangingPunct="1">
              <a:lnSpc>
                <a:spcPct val="200000"/>
              </a:lnSpc>
              <a:spcBef>
                <a:spcPct val="30000"/>
              </a:spcBef>
            </a:pPr>
            <a:r>
              <a:rPr lang="zh-CN" altLang="en-US" dirty="0">
                <a:latin typeface="Times New Roman" panose="02020603050405020304" pitchFamily="18" charset="0"/>
                <a:ea typeface="楷体" panose="02010609060101010101" pitchFamily="49" charset="-122"/>
              </a:rPr>
              <a:t>嵌入式微处理器在运行时，</a:t>
            </a:r>
            <a:r>
              <a:rPr lang="zh-CN" altLang="en-US" dirty="0">
                <a:solidFill>
                  <a:srgbClr val="FF0000"/>
                </a:solidFill>
                <a:latin typeface="Times New Roman" panose="02020603050405020304" pitchFamily="18" charset="0"/>
                <a:ea typeface="楷体" panose="02010609060101010101" pitchFamily="49" charset="-122"/>
              </a:rPr>
              <a:t>大部分总线周期都是用于对存储器的读</a:t>
            </a:r>
            <a:r>
              <a:rPr lang="en-US" altLang="zh-CN" dirty="0">
                <a:solidFill>
                  <a:srgbClr val="FF0000"/>
                </a:solidFill>
                <a:latin typeface="Times New Roman" panose="02020603050405020304" pitchFamily="18" charset="0"/>
                <a:ea typeface="楷体" panose="02010609060101010101" pitchFamily="49" charset="-122"/>
              </a:rPr>
              <a:t>/</a:t>
            </a:r>
            <a:r>
              <a:rPr lang="zh-CN" altLang="en-US" dirty="0">
                <a:solidFill>
                  <a:srgbClr val="FF0000"/>
                </a:solidFill>
                <a:latin typeface="Times New Roman" panose="02020603050405020304" pitchFamily="18" charset="0"/>
                <a:ea typeface="楷体" panose="02010609060101010101" pitchFamily="49" charset="-122"/>
              </a:rPr>
              <a:t>写访问</a:t>
            </a:r>
            <a:r>
              <a:rPr lang="zh-CN" altLang="en-US" dirty="0">
                <a:latin typeface="Times New Roman" panose="02020603050405020304" pitchFamily="18" charset="0"/>
                <a:ea typeface="楷体" panose="02010609060101010101" pitchFamily="49" charset="-122"/>
              </a:rPr>
              <a:t>。</a:t>
            </a:r>
            <a:endParaRPr lang="zh-CN" altLang="en-US" dirty="0">
              <a:latin typeface="Times New Roman" panose="02020603050405020304" pitchFamily="18" charset="0"/>
              <a:ea typeface="楷体" panose="02010609060101010101" pitchFamily="49" charset="-122"/>
            </a:endParaRPr>
          </a:p>
          <a:p>
            <a:pPr eaLnBrk="1" hangingPunct="1">
              <a:lnSpc>
                <a:spcPct val="200000"/>
              </a:lnSpc>
              <a:spcBef>
                <a:spcPct val="30000"/>
              </a:spcBef>
            </a:pPr>
            <a:r>
              <a:rPr lang="zh-CN" altLang="en-US" dirty="0">
                <a:latin typeface="Times New Roman" panose="02020603050405020304" pitchFamily="18" charset="0"/>
                <a:ea typeface="楷体" panose="02010609060101010101" pitchFamily="49" charset="-122"/>
              </a:rPr>
              <a:t>存储器系统性能的好坏将在很大程度上影响嵌入式系统的性能。</a:t>
            </a:r>
            <a:endParaRPr lang="zh-CN" altLang="en-US" dirty="0">
              <a:latin typeface="Times New Roman" panose="02020603050405020304" pitchFamily="18" charset="0"/>
              <a:ea typeface="楷体" panose="02010609060101010101" pitchFamily="49" charset="-122"/>
            </a:endParaRPr>
          </a:p>
          <a:p>
            <a:pPr eaLnBrk="1" hangingPunct="1">
              <a:lnSpc>
                <a:spcPct val="200000"/>
              </a:lnSpc>
              <a:spcBef>
                <a:spcPct val="30000"/>
              </a:spcBef>
            </a:pPr>
            <a:r>
              <a:rPr lang="zh-CN" altLang="en-US" dirty="0">
                <a:latin typeface="Times New Roman" panose="02020603050405020304" pitchFamily="18" charset="0"/>
                <a:ea typeface="楷体" panose="02010609060101010101" pitchFamily="49" charset="-122"/>
              </a:rPr>
              <a:t>为了追求存储器的高性能，一方面要从存储单元的设计、制造上研究改进；另一方面从存储器系统的结构上探索、优化。 </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2BFB2E45-65BD-4ED8-96CB-985960D38B05}"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标题 3"/>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92227">
                                            <p:txEl>
                                              <p:pRg st="0" end="0"/>
                                            </p:txEl>
                                          </p:spTgt>
                                        </p:tgtEl>
                                        <p:attrNameLst>
                                          <p:attrName>style.visibility</p:attrName>
                                        </p:attrNameLst>
                                      </p:cBhvr>
                                      <p:to>
                                        <p:strVal val="visible"/>
                                      </p:to>
                                    </p:set>
                                    <p:animEffect transition="in" filter="wipe(down)">
                                      <p:cBhvr>
                                        <p:cTn id="7" dur="500"/>
                                        <p:tgtEl>
                                          <p:spTgt spid="69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92227">
                                            <p:txEl>
                                              <p:pRg st="1" end="1"/>
                                            </p:txEl>
                                          </p:spTgt>
                                        </p:tgtEl>
                                        <p:attrNameLst>
                                          <p:attrName>style.visibility</p:attrName>
                                        </p:attrNameLst>
                                      </p:cBhvr>
                                      <p:to>
                                        <p:strVal val="visible"/>
                                      </p:to>
                                    </p:set>
                                    <p:animEffect transition="in" filter="wipe(down)">
                                      <p:cBhvr>
                                        <p:cTn id="12" dur="500"/>
                                        <p:tgtEl>
                                          <p:spTgt spid="69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92227">
                                            <p:txEl>
                                              <p:pRg st="2" end="2"/>
                                            </p:txEl>
                                          </p:spTgt>
                                        </p:tgtEl>
                                        <p:attrNameLst>
                                          <p:attrName>style.visibility</p:attrName>
                                        </p:attrNameLst>
                                      </p:cBhvr>
                                      <p:to>
                                        <p:strVal val="visible"/>
                                      </p:to>
                                    </p:set>
                                    <p:animEffect transition="in" filter="wipe(down)">
                                      <p:cBhvr>
                                        <p:cTn id="17" dur="500"/>
                                        <p:tgtEl>
                                          <p:spTgt spid="692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92227">
                                            <p:txEl>
                                              <p:pRg st="3" end="3"/>
                                            </p:txEl>
                                          </p:spTgt>
                                        </p:tgtEl>
                                        <p:attrNameLst>
                                          <p:attrName>style.visibility</p:attrName>
                                        </p:attrNameLst>
                                      </p:cBhvr>
                                      <p:to>
                                        <p:strVal val="visible"/>
                                      </p:to>
                                    </p:set>
                                    <p:animEffect transition="in" filter="wipe(down)">
                                      <p:cBhvr>
                                        <p:cTn id="22" dur="500"/>
                                        <p:tgtEl>
                                          <p:spTgt spid="6922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2012950" y="1125538"/>
            <a:ext cx="7850188" cy="3960812"/>
          </a:xfrm>
        </p:spPr>
        <p:txBody>
          <a:bodyPr/>
          <a:lstStyle/>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4.1  </a:t>
            </a:r>
            <a:r>
              <a:rPr lang="zh-CN" altLang="en-US" sz="3200" dirty="0">
                <a:solidFill>
                  <a:srgbClr val="FF0000"/>
                </a:solidFill>
                <a:latin typeface="Times New Roman" panose="02020603050405020304" pitchFamily="18" charset="0"/>
                <a:ea typeface="楷体" panose="02010609060101010101" pitchFamily="49" charset="-122"/>
              </a:rPr>
              <a:t>嵌入式系统存储器子系统的结构 </a:t>
            </a:r>
            <a:endParaRPr lang="zh-CN" altLang="en-US" sz="3200" dirty="0">
              <a:solidFill>
                <a:srgbClr val="FF0000"/>
              </a:solidFill>
              <a:latin typeface="Times New Roman" panose="02020603050405020304" pitchFamily="18" charset="0"/>
              <a:ea typeface="楷体" panose="02010609060101010101" pitchFamily="49" charset="-122"/>
            </a:endParaRPr>
          </a:p>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4.2  RAM </a:t>
            </a:r>
            <a:endParaRPr lang="en-US" altLang="zh-CN" sz="3200" dirty="0">
              <a:latin typeface="Times New Roman" panose="02020603050405020304" pitchFamily="18" charset="0"/>
              <a:ea typeface="楷体" panose="02010609060101010101" pitchFamily="49" charset="-122"/>
            </a:endParaRPr>
          </a:p>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4.2  ROM</a:t>
            </a:r>
            <a:endParaRPr lang="en-US" altLang="zh-CN" sz="3200" dirty="0">
              <a:latin typeface="Times New Roman" panose="02020603050405020304" pitchFamily="18" charset="0"/>
              <a:ea typeface="楷体" panose="02010609060101010101" pitchFamily="49" charset="-122"/>
            </a:endParaRPr>
          </a:p>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4.3  Flash</a:t>
            </a:r>
            <a:endParaRPr lang="en-US" altLang="zh-CN" sz="32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0135BCE-12DB-49FF-9C9A-03A16A3223AD}"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endParaRPr lang="zh-CN" altLang="en-US" kern="0" dirty="0">
              <a:solidFill>
                <a:srgbClr val="FF0000"/>
              </a:solidFill>
            </a:endParaRPr>
          </a:p>
        </p:txBody>
      </p:sp>
    </p:spTree>
  </p:cSld>
  <p:clrMapOvr>
    <a:masterClrMapping/>
  </p:clrMapOvr>
  <p:transition>
    <p:blind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5" name="Text Box 5"/>
          <p:cNvSpPr txBox="1">
            <a:spLocks noChangeArrowheads="1"/>
          </p:cNvSpPr>
          <p:nvPr/>
        </p:nvSpPr>
        <p:spPr bwMode="auto">
          <a:xfrm>
            <a:off x="263352" y="908051"/>
            <a:ext cx="11305256" cy="3289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35000"/>
              </a:spcBef>
              <a:spcAft>
                <a:spcPct val="30000"/>
              </a:spcAft>
              <a:buClrTx/>
              <a:buSzPct val="125000"/>
              <a:buFontTx/>
              <a:buBlip>
                <a:blip r:embed="rId1"/>
              </a:buBlip>
            </a:pPr>
            <a:r>
              <a:rPr lang="en-US" altLang="zh-CN" dirty="0"/>
              <a:t> </a:t>
            </a:r>
            <a:r>
              <a:rPr lang="zh-CN" altLang="en-US" dirty="0"/>
              <a:t>嵌入式系统的存储器子系统与通用计算机的存储器子系统的功能并无明显的区别。</a:t>
            </a:r>
            <a:endParaRPr lang="zh-CN" altLang="en-US" dirty="0"/>
          </a:p>
          <a:p>
            <a:pPr algn="just" eaLnBrk="1" hangingPunct="1">
              <a:lnSpc>
                <a:spcPct val="150000"/>
              </a:lnSpc>
              <a:spcBef>
                <a:spcPct val="35000"/>
              </a:spcBef>
              <a:spcAft>
                <a:spcPct val="30000"/>
              </a:spcAft>
              <a:buClrTx/>
              <a:buSzPct val="125000"/>
              <a:buFontTx/>
              <a:buBlip>
                <a:blip r:embed="rId1"/>
              </a:buBlip>
            </a:pPr>
            <a:r>
              <a:rPr lang="zh-CN" altLang="en-US" dirty="0"/>
              <a:t> 这决定了嵌入式系统的存储器子系统的设计指标和方法也可以采用通用计算机的方法，尤其是嵌入通用计算机的大型嵌入式系统更是如此。 </a:t>
            </a:r>
            <a:endParaRPr lang="zh-CN" altLang="en-US" dirty="0"/>
          </a:p>
          <a:p>
            <a:pPr algn="just" eaLnBrk="1" hangingPunct="1">
              <a:lnSpc>
                <a:spcPct val="150000"/>
              </a:lnSpc>
              <a:spcBef>
                <a:spcPct val="35000"/>
              </a:spcBef>
              <a:spcAft>
                <a:spcPct val="30000"/>
              </a:spcAft>
              <a:buClrTx/>
              <a:buSzPct val="125000"/>
              <a:buFontTx/>
              <a:buBlip>
                <a:blip r:embed="rId1"/>
              </a:buBlip>
            </a:pPr>
            <a:r>
              <a:rPr lang="zh-CN" altLang="en-US" dirty="0"/>
              <a:t> 存储器子系统设计的</a:t>
            </a:r>
            <a:r>
              <a:rPr lang="zh-CN" altLang="en-US" dirty="0">
                <a:solidFill>
                  <a:srgbClr val="FF0000"/>
                </a:solidFill>
              </a:rPr>
              <a:t>首要目标</a:t>
            </a:r>
            <a:r>
              <a:rPr lang="zh-CN" altLang="en-US" dirty="0"/>
              <a:t>是使存储器在工作速度上很好的与处理器匹配，并满足各种存取需要。因此，体系结构的特性能够提高存储系统的</a:t>
            </a:r>
            <a:r>
              <a:rPr lang="zh-CN" altLang="en-US" dirty="0">
                <a:solidFill>
                  <a:srgbClr val="FF0000"/>
                </a:solidFill>
              </a:rPr>
              <a:t>速度</a:t>
            </a:r>
            <a:r>
              <a:rPr lang="zh-CN" altLang="en-US" dirty="0"/>
              <a:t>和</a:t>
            </a:r>
            <a:r>
              <a:rPr lang="zh-CN" altLang="en-US" dirty="0">
                <a:solidFill>
                  <a:srgbClr val="FF0000"/>
                </a:solidFill>
              </a:rPr>
              <a:t>容量</a:t>
            </a:r>
            <a:r>
              <a:rPr lang="zh-CN" altLang="en-US" dirty="0"/>
              <a:t>。</a:t>
            </a:r>
            <a:r>
              <a:rPr lang="zh-CN" altLang="en-US" sz="1800" dirty="0"/>
              <a:t> </a:t>
            </a:r>
            <a:endParaRPr lang="zh-CN" altLang="en-US" sz="1800"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D5700232-C416-48C9-B19F-259FCBCF892F}"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标题 3"/>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存储设备（结构）</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91205">
                                            <p:txEl>
                                              <p:pRg st="0" end="0"/>
                                            </p:txEl>
                                          </p:spTgt>
                                        </p:tgtEl>
                                        <p:attrNameLst>
                                          <p:attrName>style.visibility</p:attrName>
                                        </p:attrNameLst>
                                      </p:cBhvr>
                                      <p:to>
                                        <p:strVal val="visible"/>
                                      </p:to>
                                    </p:set>
                                    <p:animEffect transition="in" filter="wedge">
                                      <p:cBhvr>
                                        <p:cTn id="7" dur="500"/>
                                        <p:tgtEl>
                                          <p:spTgt spid="6912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691205">
                                            <p:txEl>
                                              <p:pRg st="1" end="1"/>
                                            </p:txEl>
                                          </p:spTgt>
                                        </p:tgtEl>
                                        <p:attrNameLst>
                                          <p:attrName>style.visibility</p:attrName>
                                        </p:attrNameLst>
                                      </p:cBhvr>
                                      <p:to>
                                        <p:strVal val="visible"/>
                                      </p:to>
                                    </p:set>
                                    <p:animEffect transition="in" filter="wedge">
                                      <p:cBhvr>
                                        <p:cTn id="12" dur="500"/>
                                        <p:tgtEl>
                                          <p:spTgt spid="6912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691205">
                                            <p:txEl>
                                              <p:pRg st="2" end="2"/>
                                            </p:txEl>
                                          </p:spTgt>
                                        </p:tgtEl>
                                        <p:attrNameLst>
                                          <p:attrName>style.visibility</p:attrName>
                                        </p:attrNameLst>
                                      </p:cBhvr>
                                      <p:to>
                                        <p:strVal val="visible"/>
                                      </p:to>
                                    </p:set>
                                    <p:animEffect transition="in" filter="wedge">
                                      <p:cBhvr>
                                        <p:cTn id="17" dur="500"/>
                                        <p:tgtEl>
                                          <p:spTgt spid="6912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2" name="Text Box 4"/>
          <p:cNvSpPr txBox="1">
            <a:spLocks noChangeArrowheads="1"/>
          </p:cNvSpPr>
          <p:nvPr/>
        </p:nvSpPr>
        <p:spPr bwMode="auto">
          <a:xfrm>
            <a:off x="191344" y="981075"/>
            <a:ext cx="11665296" cy="311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40000"/>
              </a:lnSpc>
              <a:spcBef>
                <a:spcPct val="35000"/>
              </a:spcBef>
              <a:spcAft>
                <a:spcPct val="30000"/>
              </a:spcAft>
              <a:buClrTx/>
              <a:buSzPct val="125000"/>
              <a:buFontTx/>
              <a:buBlip>
                <a:blip r:embed="rId1"/>
              </a:buBlip>
            </a:pPr>
            <a:r>
              <a:rPr lang="en-US" altLang="zh-CN" dirty="0"/>
              <a:t> </a:t>
            </a:r>
            <a:r>
              <a:rPr lang="zh-CN" altLang="en-US" dirty="0"/>
              <a:t>大量使用</a:t>
            </a:r>
            <a:r>
              <a:rPr lang="zh-CN" altLang="en-US" dirty="0">
                <a:solidFill>
                  <a:srgbClr val="FF0000"/>
                </a:solidFill>
              </a:rPr>
              <a:t>高速存储器</a:t>
            </a:r>
            <a:r>
              <a:rPr lang="zh-CN" altLang="en-US" dirty="0"/>
              <a:t>，使它们在速度上与处理器相吻合，能够简便地解决问题，但受到经济上的限制。 </a:t>
            </a:r>
            <a:endParaRPr lang="zh-CN" altLang="en-US" dirty="0"/>
          </a:p>
          <a:p>
            <a:pPr algn="just" eaLnBrk="1" hangingPunct="1">
              <a:lnSpc>
                <a:spcPct val="140000"/>
              </a:lnSpc>
              <a:spcBef>
                <a:spcPct val="35000"/>
              </a:spcBef>
              <a:spcAft>
                <a:spcPct val="30000"/>
              </a:spcAft>
              <a:buClrTx/>
              <a:buSzPct val="125000"/>
              <a:buFontTx/>
              <a:buBlip>
                <a:blip r:embed="rId1"/>
              </a:buBlip>
            </a:pPr>
            <a:r>
              <a:rPr lang="zh-CN" altLang="en-US" dirty="0"/>
              <a:t> 在实际的计算机系统中，总是采用</a:t>
            </a:r>
            <a:r>
              <a:rPr lang="zh-CN" altLang="en-US" dirty="0">
                <a:solidFill>
                  <a:srgbClr val="FF0000"/>
                </a:solidFill>
              </a:rPr>
              <a:t>分级的方法</a:t>
            </a:r>
            <a:r>
              <a:rPr lang="zh-CN" altLang="en-US" dirty="0"/>
              <a:t>来设计整个存储器系统。</a:t>
            </a:r>
            <a:endParaRPr lang="zh-CN" altLang="en-US" dirty="0"/>
          </a:p>
          <a:p>
            <a:pPr algn="just" eaLnBrk="1" hangingPunct="1">
              <a:lnSpc>
                <a:spcPct val="140000"/>
              </a:lnSpc>
              <a:spcBef>
                <a:spcPct val="35000"/>
              </a:spcBef>
              <a:spcAft>
                <a:spcPct val="30000"/>
              </a:spcAft>
              <a:buClrTx/>
              <a:buSzPct val="125000"/>
              <a:buFontTx/>
              <a:buBlip>
                <a:blip r:embed="rId1"/>
              </a:buBlip>
            </a:pPr>
            <a:r>
              <a:rPr lang="zh-CN" altLang="en-US" dirty="0"/>
              <a:t> 全部存储系统分为</a:t>
            </a:r>
            <a:r>
              <a:rPr lang="zh-CN" altLang="en-US" dirty="0">
                <a:solidFill>
                  <a:srgbClr val="FF0000"/>
                </a:solidFill>
              </a:rPr>
              <a:t>四级</a:t>
            </a:r>
            <a:r>
              <a:rPr lang="zh-CN" altLang="en-US" dirty="0"/>
              <a:t>，即</a:t>
            </a:r>
            <a:r>
              <a:rPr lang="zh-CN" altLang="en-US" dirty="0">
                <a:solidFill>
                  <a:srgbClr val="FF0000"/>
                </a:solidFill>
              </a:rPr>
              <a:t>寄存器组</a:t>
            </a:r>
            <a:r>
              <a:rPr lang="zh-CN" altLang="en-US" dirty="0"/>
              <a:t>、</a:t>
            </a:r>
            <a:r>
              <a:rPr lang="zh-CN" altLang="en-US" dirty="0">
                <a:solidFill>
                  <a:srgbClr val="FF0000"/>
                </a:solidFill>
              </a:rPr>
              <a:t>高速缓存</a:t>
            </a:r>
            <a:r>
              <a:rPr lang="zh-CN" altLang="en-US" dirty="0"/>
              <a:t>、</a:t>
            </a:r>
            <a:r>
              <a:rPr lang="zh-CN" altLang="en-US" dirty="0">
                <a:solidFill>
                  <a:srgbClr val="FF0000"/>
                </a:solidFill>
              </a:rPr>
              <a:t>内存</a:t>
            </a:r>
            <a:r>
              <a:rPr lang="zh-CN" altLang="en-US" dirty="0"/>
              <a:t>和</a:t>
            </a:r>
            <a:r>
              <a:rPr lang="zh-CN" altLang="en-US" dirty="0">
                <a:solidFill>
                  <a:srgbClr val="FF0000"/>
                </a:solidFill>
              </a:rPr>
              <a:t>外存</a:t>
            </a:r>
            <a:r>
              <a:rPr lang="zh-CN" altLang="en-US" dirty="0"/>
              <a:t>。它们在存取速度上依次递减，而在存储容量上逐级递增。</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F192925-A62D-4919-923E-C11F8E905D7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存储设备（结构）</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93252">
                                            <p:txEl>
                                              <p:pRg st="0" end="0"/>
                                            </p:txEl>
                                          </p:spTgt>
                                        </p:tgtEl>
                                        <p:attrNameLst>
                                          <p:attrName>style.visibility</p:attrName>
                                        </p:attrNameLst>
                                      </p:cBhvr>
                                      <p:to>
                                        <p:strVal val="visible"/>
                                      </p:to>
                                    </p:set>
                                    <p:animEffect transition="in" filter="wedge">
                                      <p:cBhvr>
                                        <p:cTn id="7" dur="500"/>
                                        <p:tgtEl>
                                          <p:spTgt spid="6932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693252">
                                            <p:txEl>
                                              <p:pRg st="1" end="1"/>
                                            </p:txEl>
                                          </p:spTgt>
                                        </p:tgtEl>
                                        <p:attrNameLst>
                                          <p:attrName>style.visibility</p:attrName>
                                        </p:attrNameLst>
                                      </p:cBhvr>
                                      <p:to>
                                        <p:strVal val="visible"/>
                                      </p:to>
                                    </p:set>
                                    <p:animEffect transition="in" filter="wedge">
                                      <p:cBhvr>
                                        <p:cTn id="12" dur="500"/>
                                        <p:tgtEl>
                                          <p:spTgt spid="6932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693252">
                                            <p:txEl>
                                              <p:pRg st="2" end="2"/>
                                            </p:txEl>
                                          </p:spTgt>
                                        </p:tgtEl>
                                        <p:attrNameLst>
                                          <p:attrName>style.visibility</p:attrName>
                                        </p:attrNameLst>
                                      </p:cBhvr>
                                      <p:to>
                                        <p:strVal val="visible"/>
                                      </p:to>
                                    </p:set>
                                    <p:animEffect transition="in" filter="wedge">
                                      <p:cBhvr>
                                        <p:cTn id="17" dur="500"/>
                                        <p:tgtEl>
                                          <p:spTgt spid="6932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1" name="Object 7"/>
          <p:cNvGraphicFramePr>
            <a:graphicFrameLocks noGrp="1" noChangeAspect="1"/>
          </p:cNvGraphicFramePr>
          <p:nvPr>
            <p:ph idx="1"/>
          </p:nvPr>
        </p:nvGraphicFramePr>
        <p:xfrm>
          <a:off x="1919289" y="1285876"/>
          <a:ext cx="8353425" cy="3281363"/>
        </p:xfrm>
        <a:graphic>
          <a:graphicData uri="http://schemas.openxmlformats.org/presentationml/2006/ole">
            <mc:AlternateContent xmlns:mc="http://schemas.openxmlformats.org/markup-compatibility/2006">
              <mc:Choice xmlns:v="urn:schemas-microsoft-com:vml" Requires="v">
                <p:oleObj spid="_x0000_s11317" name="Visio" r:id="rId1" imgW="3849370" imgH="1524000" progId="Visio.Drawing.6">
                  <p:embed/>
                </p:oleObj>
              </mc:Choice>
              <mc:Fallback>
                <p:oleObj name="Visio" r:id="rId1" imgW="3849370" imgH="1524000" progId="Visio.Drawing.6">
                  <p:embed/>
                  <p:pic>
                    <p:nvPicPr>
                      <p:cNvPr id="0" name="Object 7"/>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9" y="1285876"/>
                        <a:ext cx="8353425" cy="3281363"/>
                      </a:xfrm>
                      <a:prstGeom prst="rect">
                        <a:avLst/>
                      </a:prstGeom>
                      <a:gradFill rotWithShape="1">
                        <a:gsLst>
                          <a:gs pos="0">
                            <a:srgbClr val="DCDCB0"/>
                          </a:gs>
                          <a:gs pos="100000">
                            <a:schemeClr va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3492" name="Rectangle 8"/>
          <p:cNvSpPr>
            <a:spLocks noChangeArrowheads="1"/>
          </p:cNvSpPr>
          <p:nvPr/>
        </p:nvSpPr>
        <p:spPr bwMode="auto">
          <a:xfrm>
            <a:off x="4224338" y="5050959"/>
            <a:ext cx="27879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800" dirty="0"/>
              <a:t>分级存储器系统 </a:t>
            </a:r>
            <a:endParaRPr kumimoji="1" lang="zh-CN" altLang="en-US" sz="2800" dirty="0"/>
          </a:p>
        </p:txBody>
      </p:sp>
      <p:sp>
        <p:nvSpPr>
          <p:cNvPr id="3" name="灯片编号占位符 2"/>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899490A5-BB3B-4D7A-AE7F-6415E7A51327}"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存储设备（结构）</a:t>
            </a:r>
            <a:endParaRPr lang="zh-CN" altLang="en-US" kern="0" dirty="0">
              <a:solidFill>
                <a:srgbClr val="FF0000"/>
              </a:solidFill>
            </a:endParaRPr>
          </a:p>
        </p:txBody>
      </p:sp>
    </p:spTree>
  </p:cSld>
  <p:clrMapOvr>
    <a:masterClrMapping/>
  </p:clrMapOvr>
  <p:transition>
    <p:blind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263352" y="908721"/>
            <a:ext cx="10972800" cy="3816424"/>
          </a:xfrm>
        </p:spPr>
        <p:txBody>
          <a:bodyPr/>
          <a:lstStyle/>
          <a:p>
            <a:pPr eaLnBrk="1" hangingPunct="1">
              <a:lnSpc>
                <a:spcPct val="200000"/>
              </a:lnSpc>
            </a:pPr>
            <a:r>
              <a:rPr lang="zh-CN" altLang="en-US" sz="2800" dirty="0">
                <a:latin typeface="Times New Roman" panose="02020603050405020304" pitchFamily="18" charset="0"/>
                <a:ea typeface="楷体" panose="02010609060101010101" pitchFamily="49" charset="-122"/>
              </a:rPr>
              <a:t>嵌入式系统的硬件除了核心部件</a:t>
            </a:r>
            <a:r>
              <a:rPr lang="en-US" altLang="zh-CN" sz="2800" dirty="0">
                <a:latin typeface="Times New Roman" panose="02020603050405020304" pitchFamily="18" charset="0"/>
                <a:ea typeface="楷体" panose="02010609060101010101" pitchFamily="49" charset="-122"/>
              </a:rPr>
              <a:t>——</a:t>
            </a:r>
            <a:r>
              <a:rPr lang="zh-CN" altLang="en-US" sz="2800" dirty="0">
                <a:latin typeface="Times New Roman" panose="02020603050405020304" pitchFamily="18" charset="0"/>
                <a:ea typeface="楷体" panose="02010609060101010101" pitchFamily="49" charset="-122"/>
              </a:rPr>
              <a:t>嵌入式处理器，还包括</a:t>
            </a:r>
            <a:r>
              <a:rPr lang="zh-CN" altLang="en-US" sz="2800" dirty="0">
                <a:solidFill>
                  <a:srgbClr val="FF0000"/>
                </a:solidFill>
                <a:latin typeface="Times New Roman" panose="02020603050405020304" pitchFamily="18" charset="0"/>
                <a:ea typeface="楷体" panose="02010609060101010101" pitchFamily="49" charset="-122"/>
              </a:rPr>
              <a:t>存储器系统</a:t>
            </a:r>
            <a:r>
              <a:rPr lang="zh-CN" altLang="en-US" sz="2800" dirty="0">
                <a:latin typeface="Times New Roman" panose="02020603050405020304" pitchFamily="18" charset="0"/>
                <a:ea typeface="楷体" panose="02010609060101010101" pitchFamily="49" charset="-122"/>
              </a:rPr>
              <a:t>、</a:t>
            </a:r>
            <a:r>
              <a:rPr lang="zh-CN" altLang="en-US" sz="2800" dirty="0">
                <a:solidFill>
                  <a:srgbClr val="FF0000"/>
                </a:solidFill>
                <a:latin typeface="Times New Roman" panose="02020603050405020304" pitchFamily="18" charset="0"/>
                <a:ea typeface="楷体" panose="02010609060101010101" pitchFamily="49" charset="-122"/>
              </a:rPr>
              <a:t>外围接口部件</a:t>
            </a:r>
            <a:r>
              <a:rPr lang="zh-CN" altLang="en-US" sz="2800" dirty="0">
                <a:latin typeface="Times New Roman" panose="02020603050405020304" pitchFamily="18" charset="0"/>
                <a:ea typeface="楷体" panose="02010609060101010101" pitchFamily="49" charset="-122"/>
              </a:rPr>
              <a:t>以及连接各种设备的</a:t>
            </a:r>
            <a:r>
              <a:rPr lang="zh-CN" altLang="en-US" sz="2800" dirty="0">
                <a:solidFill>
                  <a:srgbClr val="FF0000"/>
                </a:solidFill>
                <a:latin typeface="Times New Roman" panose="02020603050405020304" pitchFamily="18" charset="0"/>
                <a:ea typeface="楷体" panose="02010609060101010101" pitchFamily="49" charset="-122"/>
              </a:rPr>
              <a:t>总线系统</a:t>
            </a:r>
            <a:r>
              <a:rPr lang="zh-CN" altLang="en-US" sz="2800" dirty="0">
                <a:latin typeface="Times New Roman" panose="02020603050405020304" pitchFamily="18" charset="0"/>
                <a:ea typeface="楷体" panose="02010609060101010101" pitchFamily="49" charset="-122"/>
              </a:rPr>
              <a:t>。</a:t>
            </a:r>
            <a:endParaRPr lang="zh-CN" altLang="en-US" sz="2800" dirty="0">
              <a:latin typeface="Times New Roman" panose="02020603050405020304" pitchFamily="18" charset="0"/>
              <a:ea typeface="楷体" panose="02010609060101010101" pitchFamily="49" charset="-122"/>
            </a:endParaRPr>
          </a:p>
          <a:p>
            <a:pPr eaLnBrk="1" hangingPunct="1">
              <a:lnSpc>
                <a:spcPct val="200000"/>
              </a:lnSpc>
            </a:pPr>
            <a:r>
              <a:rPr lang="zh-CN" altLang="en-US" sz="2800" dirty="0">
                <a:latin typeface="Times New Roman" panose="02020603050405020304" pitchFamily="18" charset="0"/>
                <a:ea typeface="楷体" panose="02010609060101010101" pitchFamily="49" charset="-122"/>
              </a:rPr>
              <a:t>其中，</a:t>
            </a:r>
            <a:r>
              <a:rPr lang="zh-CN" altLang="en-US" sz="2800" dirty="0">
                <a:solidFill>
                  <a:srgbClr val="FF0000"/>
                </a:solidFill>
                <a:latin typeface="Times New Roman" panose="02020603050405020304" pitchFamily="18" charset="0"/>
                <a:ea typeface="楷体" panose="02010609060101010101" pitchFamily="49" charset="-122"/>
              </a:rPr>
              <a:t>存储器</a:t>
            </a:r>
            <a:r>
              <a:rPr lang="zh-CN" altLang="en-US" sz="2800" dirty="0">
                <a:latin typeface="Times New Roman" panose="02020603050405020304" pitchFamily="18" charset="0"/>
                <a:ea typeface="楷体" panose="02010609060101010101" pitchFamily="49" charset="-122"/>
              </a:rPr>
              <a:t>是嵌入式系统存放数据和程序的功能部件；</a:t>
            </a:r>
            <a:endParaRPr lang="zh-CN" altLang="en-US" sz="2800" dirty="0">
              <a:latin typeface="Times New Roman" panose="02020603050405020304" pitchFamily="18" charset="0"/>
              <a:ea typeface="楷体" panose="02010609060101010101" pitchFamily="49" charset="-122"/>
            </a:endParaRPr>
          </a:p>
          <a:p>
            <a:pPr eaLnBrk="1" hangingPunct="1">
              <a:lnSpc>
                <a:spcPct val="200000"/>
              </a:lnSpc>
            </a:pPr>
            <a:r>
              <a:rPr lang="zh-CN" altLang="en-US" sz="2800" dirty="0">
                <a:latin typeface="Times New Roman" panose="02020603050405020304" pitchFamily="18" charset="0"/>
                <a:ea typeface="楷体" panose="02010609060101010101" pitchFamily="49" charset="-122"/>
              </a:rPr>
              <a:t>而</a:t>
            </a:r>
            <a:r>
              <a:rPr lang="zh-CN" altLang="en-US" sz="2800" dirty="0">
                <a:solidFill>
                  <a:srgbClr val="FF0000"/>
                </a:solidFill>
                <a:latin typeface="Times New Roman" panose="02020603050405020304" pitchFamily="18" charset="0"/>
                <a:ea typeface="楷体" panose="02010609060101010101" pitchFamily="49" charset="-122"/>
              </a:rPr>
              <a:t>外围设备</a:t>
            </a:r>
            <a:r>
              <a:rPr lang="zh-CN" altLang="en-US" sz="2800" dirty="0">
                <a:latin typeface="Times New Roman" panose="02020603050405020304" pitchFamily="18" charset="0"/>
                <a:ea typeface="楷体" panose="02010609060101010101" pitchFamily="49" charset="-122"/>
              </a:rPr>
              <a:t>决定了应用于不同领域的嵌入式系统的独特功能。 </a:t>
            </a:r>
            <a:endParaRPr lang="zh-CN" altLang="en-US" sz="28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59B737AF-DF3C-4554-BC74-3474C874E0C2}"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endParaRPr lang="zh-CN" altLang="en-US" kern="0" dirty="0">
              <a:solidFill>
                <a:srgbClr val="FF0000"/>
              </a:solidFill>
            </a:endParaRPr>
          </a:p>
        </p:txBody>
      </p:sp>
      <p:sp>
        <p:nvSpPr>
          <p:cNvPr id="4" name="标题 3"/>
          <p:cNvSpPr>
            <a:spLocks noGrp="1"/>
          </p:cNvSpPr>
          <p:nvPr>
            <p:ph type="title"/>
          </p:nvPr>
        </p:nvSpPr>
        <p:spPr/>
        <p:txBody>
          <a:bodyPr/>
          <a:lstStyle/>
          <a:p>
            <a:r>
              <a:rPr lang="en-US" altLang="zh-CN" dirty="0"/>
              <a:t> </a:t>
            </a:r>
            <a:endParaRPr lang="zh-CN" altLang="en-US" dirty="0"/>
          </a:p>
        </p:txBody>
      </p:sp>
    </p:spTree>
  </p:cSld>
  <p:clrMapOvr>
    <a:masterClrMapping/>
  </p:clrMapOvr>
  <p:transition>
    <p:blinds/>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22077" y="800318"/>
            <a:ext cx="364772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200" b="0" dirty="0"/>
              <a:t>   </a:t>
            </a:r>
            <a:r>
              <a:rPr lang="en-US" altLang="zh-CN" sz="2800" b="0" dirty="0">
                <a:latin typeface="Times New Roman" panose="02020603050405020304" pitchFamily="18" charset="0"/>
                <a:ea typeface="+mn-ea"/>
                <a:cs typeface="Times New Roman" panose="02020603050405020304" pitchFamily="18" charset="0"/>
              </a:rPr>
              <a:t>1</a:t>
            </a:r>
            <a:r>
              <a:rPr lang="zh-CN" altLang="en-US" sz="2800" b="0" dirty="0">
                <a:latin typeface="Times New Roman" panose="02020603050405020304" pitchFamily="18" charset="0"/>
                <a:ea typeface="+mn-ea"/>
                <a:cs typeface="Times New Roman" panose="02020603050405020304" pitchFamily="18" charset="0"/>
              </a:rPr>
              <a:t>）寄存器组</a:t>
            </a:r>
            <a:endParaRPr lang="zh-CN" altLang="en-US" sz="3200" b="0" dirty="0">
              <a:latin typeface="Times New Roman" panose="02020603050405020304" pitchFamily="18" charset="0"/>
              <a:ea typeface="+mn-ea"/>
              <a:cs typeface="Times New Roman" panose="02020603050405020304" pitchFamily="18" charset="0"/>
            </a:endParaRPr>
          </a:p>
        </p:txBody>
      </p:sp>
      <p:sp>
        <p:nvSpPr>
          <p:cNvPr id="613383" name="Text Box 7"/>
          <p:cNvSpPr txBox="1">
            <a:spLocks noChangeArrowheads="1"/>
          </p:cNvSpPr>
          <p:nvPr/>
        </p:nvSpPr>
        <p:spPr bwMode="auto">
          <a:xfrm>
            <a:off x="299356" y="1443922"/>
            <a:ext cx="11593288" cy="4840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buClrTx/>
              <a:buSzPct val="125000"/>
              <a:buFontTx/>
              <a:buBlip>
                <a:blip r:embed="rId1"/>
              </a:buBlip>
            </a:pPr>
            <a:r>
              <a:rPr lang="en-US" altLang="zh-CN" dirty="0"/>
              <a:t> </a:t>
            </a:r>
            <a:r>
              <a:rPr lang="zh-CN" altLang="en-US" dirty="0"/>
              <a:t>寄存器组是</a:t>
            </a:r>
            <a:r>
              <a:rPr lang="zh-CN" altLang="en-US" dirty="0">
                <a:solidFill>
                  <a:srgbClr val="FF0000"/>
                </a:solidFill>
              </a:rPr>
              <a:t>最高一级</a:t>
            </a:r>
            <a:r>
              <a:rPr lang="zh-CN" altLang="en-US" dirty="0"/>
              <a:t>的存储器。</a:t>
            </a:r>
            <a:endParaRPr lang="zh-CN" altLang="en-US" dirty="0"/>
          </a:p>
          <a:p>
            <a:pPr algn="just" eaLnBrk="1" hangingPunct="1">
              <a:lnSpc>
                <a:spcPct val="150000"/>
              </a:lnSpc>
              <a:spcBef>
                <a:spcPct val="50000"/>
              </a:spcBef>
              <a:buClrTx/>
              <a:buSzPct val="125000"/>
              <a:buFontTx/>
              <a:buBlip>
                <a:blip r:embed="rId1"/>
              </a:buBlip>
            </a:pPr>
            <a:r>
              <a:rPr lang="zh-CN" altLang="en-US" dirty="0"/>
              <a:t> 在计算机设备中，寄存器组一般是</a:t>
            </a:r>
            <a:r>
              <a:rPr lang="zh-CN" altLang="en-US" dirty="0">
                <a:solidFill>
                  <a:srgbClr val="FF0000"/>
                </a:solidFill>
              </a:rPr>
              <a:t>微处理器</a:t>
            </a:r>
            <a:r>
              <a:rPr lang="zh-CN" altLang="en-US" dirty="0"/>
              <a:t>内含的，</a:t>
            </a:r>
            <a:r>
              <a:rPr lang="en-US" altLang="zh-CN" dirty="0"/>
              <a:t>ARM</a:t>
            </a:r>
            <a:r>
              <a:rPr lang="zh-CN" altLang="en-US" dirty="0"/>
              <a:t>处理器中有</a:t>
            </a:r>
            <a:r>
              <a:rPr lang="en-US" altLang="zh-CN" dirty="0">
                <a:solidFill>
                  <a:srgbClr val="FF0000"/>
                </a:solidFill>
              </a:rPr>
              <a:t>37</a:t>
            </a:r>
            <a:r>
              <a:rPr lang="zh-CN" altLang="en-US" dirty="0">
                <a:solidFill>
                  <a:srgbClr val="FF0000"/>
                </a:solidFill>
              </a:rPr>
              <a:t>个寄存器</a:t>
            </a:r>
            <a:r>
              <a:rPr lang="zh-CN" altLang="en-US" dirty="0"/>
              <a:t>。</a:t>
            </a:r>
            <a:endParaRPr lang="zh-CN" altLang="en-US" dirty="0"/>
          </a:p>
          <a:p>
            <a:pPr algn="just" eaLnBrk="1" hangingPunct="1">
              <a:lnSpc>
                <a:spcPct val="150000"/>
              </a:lnSpc>
              <a:spcBef>
                <a:spcPct val="50000"/>
              </a:spcBef>
              <a:buClrTx/>
              <a:buSzPct val="125000"/>
              <a:buFontTx/>
              <a:buBlip>
                <a:blip r:embed="rId1"/>
              </a:buBlip>
            </a:pPr>
            <a:r>
              <a:rPr lang="zh-CN" altLang="en-US" dirty="0"/>
              <a:t> 有些待使用的数据或者运算的中间结果可以暂存在这些寄存器中。</a:t>
            </a:r>
            <a:endParaRPr lang="zh-CN" altLang="en-US" dirty="0"/>
          </a:p>
          <a:p>
            <a:pPr algn="just" eaLnBrk="1" hangingPunct="1">
              <a:lnSpc>
                <a:spcPct val="150000"/>
              </a:lnSpc>
              <a:spcBef>
                <a:spcPct val="50000"/>
              </a:spcBef>
              <a:buClrTx/>
              <a:buSzPct val="125000"/>
              <a:buFontTx/>
              <a:buBlip>
                <a:blip r:embed="rId1"/>
              </a:buBlip>
            </a:pPr>
            <a:r>
              <a:rPr lang="zh-CN" altLang="en-US" dirty="0"/>
              <a:t> 微处理器在对本芯片内的寄存器读写时，速度很快，一般在</a:t>
            </a:r>
            <a:r>
              <a:rPr lang="zh-CN" altLang="en-US" dirty="0">
                <a:solidFill>
                  <a:srgbClr val="FF0000"/>
                </a:solidFill>
              </a:rPr>
              <a:t>一个时钟周期</a:t>
            </a:r>
            <a:r>
              <a:rPr lang="zh-CN" altLang="en-US" dirty="0"/>
              <a:t>内完成。</a:t>
            </a:r>
            <a:endParaRPr lang="en-US" altLang="zh-CN" dirty="0"/>
          </a:p>
          <a:p>
            <a:pPr algn="just" eaLnBrk="1" hangingPunct="1">
              <a:lnSpc>
                <a:spcPct val="150000"/>
              </a:lnSpc>
              <a:spcBef>
                <a:spcPct val="50000"/>
              </a:spcBef>
              <a:buClrTx/>
              <a:buSzPct val="125000"/>
              <a:buBlip>
                <a:blip r:embed="rId1"/>
              </a:buBlip>
            </a:pPr>
            <a:r>
              <a:rPr lang="zh-CN" altLang="en-US" dirty="0"/>
              <a:t>从总体上说，设置一系列寄存器是为了尽可能减少微处理器直接从外部取数的次数。</a:t>
            </a:r>
            <a:endParaRPr lang="zh-CN" altLang="en-US" dirty="0"/>
          </a:p>
          <a:p>
            <a:pPr algn="just" eaLnBrk="1" hangingPunct="1">
              <a:lnSpc>
                <a:spcPct val="150000"/>
              </a:lnSpc>
              <a:spcBef>
                <a:spcPct val="50000"/>
              </a:spcBef>
              <a:buClrTx/>
              <a:buSzPct val="125000"/>
              <a:buFontTx/>
              <a:buBlip>
                <a:blip r:embed="rId1"/>
              </a:buBlip>
            </a:pPr>
            <a:r>
              <a:rPr lang="zh-CN" altLang="en-US" dirty="0"/>
              <a:t>但由于寄存器组是制作在微处理器内部的，受芯片面积和集成度的限制，寄存器的数量不可能做得很多。</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25F4DFCD-67A0-4202-9369-8E9B0EBBF9A5}"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存储设备（结构）</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13383">
                                            <p:txEl>
                                              <p:pRg st="0" end="0"/>
                                            </p:txEl>
                                          </p:spTgt>
                                        </p:tgtEl>
                                        <p:attrNameLst>
                                          <p:attrName>style.visibility</p:attrName>
                                        </p:attrNameLst>
                                      </p:cBhvr>
                                      <p:to>
                                        <p:strVal val="visible"/>
                                      </p:to>
                                    </p:set>
                                    <p:animEffect transition="in" filter="wipe(down)">
                                      <p:cBhvr>
                                        <p:cTn id="7" dur="500"/>
                                        <p:tgtEl>
                                          <p:spTgt spid="6133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3383">
                                            <p:txEl>
                                              <p:pRg st="1" end="1"/>
                                            </p:txEl>
                                          </p:spTgt>
                                        </p:tgtEl>
                                        <p:attrNameLst>
                                          <p:attrName>style.visibility</p:attrName>
                                        </p:attrNameLst>
                                      </p:cBhvr>
                                      <p:to>
                                        <p:strVal val="visible"/>
                                      </p:to>
                                    </p:set>
                                    <p:animEffect transition="in" filter="wipe(down)">
                                      <p:cBhvr>
                                        <p:cTn id="12" dur="500"/>
                                        <p:tgtEl>
                                          <p:spTgt spid="6133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3383">
                                            <p:txEl>
                                              <p:pRg st="2" end="2"/>
                                            </p:txEl>
                                          </p:spTgt>
                                        </p:tgtEl>
                                        <p:attrNameLst>
                                          <p:attrName>style.visibility</p:attrName>
                                        </p:attrNameLst>
                                      </p:cBhvr>
                                      <p:to>
                                        <p:strVal val="visible"/>
                                      </p:to>
                                    </p:set>
                                    <p:animEffect transition="in" filter="wipe(down)">
                                      <p:cBhvr>
                                        <p:cTn id="17" dur="500"/>
                                        <p:tgtEl>
                                          <p:spTgt spid="6133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13383">
                                            <p:txEl>
                                              <p:pRg st="3" end="3"/>
                                            </p:txEl>
                                          </p:spTgt>
                                        </p:tgtEl>
                                        <p:attrNameLst>
                                          <p:attrName>style.visibility</p:attrName>
                                        </p:attrNameLst>
                                      </p:cBhvr>
                                      <p:to>
                                        <p:strVal val="visible"/>
                                      </p:to>
                                    </p:set>
                                    <p:animEffect transition="in" filter="wipe(down)">
                                      <p:cBhvr>
                                        <p:cTn id="22" dur="500"/>
                                        <p:tgtEl>
                                          <p:spTgt spid="6133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13383">
                                            <p:txEl>
                                              <p:pRg st="4" end="4"/>
                                            </p:txEl>
                                          </p:spTgt>
                                        </p:tgtEl>
                                        <p:attrNameLst>
                                          <p:attrName>style.visibility</p:attrName>
                                        </p:attrNameLst>
                                      </p:cBhvr>
                                      <p:to>
                                        <p:strVal val="visible"/>
                                      </p:to>
                                    </p:set>
                                    <p:animEffect transition="in" filter="wipe(down)">
                                      <p:cBhvr>
                                        <p:cTn id="27" dur="500"/>
                                        <p:tgtEl>
                                          <p:spTgt spid="6133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13383">
                                            <p:txEl>
                                              <p:pRg st="5" end="5"/>
                                            </p:txEl>
                                          </p:spTgt>
                                        </p:tgtEl>
                                        <p:attrNameLst>
                                          <p:attrName>style.visibility</p:attrName>
                                        </p:attrNameLst>
                                      </p:cBhvr>
                                      <p:to>
                                        <p:strVal val="visible"/>
                                      </p:to>
                                    </p:set>
                                    <p:animEffect transition="in" filter="wipe(down)">
                                      <p:cBhvr>
                                        <p:cTn id="32" dur="500"/>
                                        <p:tgtEl>
                                          <p:spTgt spid="6133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8" name="Text Box 4"/>
          <p:cNvSpPr txBox="1">
            <a:spLocks noChangeArrowheads="1"/>
          </p:cNvSpPr>
          <p:nvPr/>
        </p:nvSpPr>
        <p:spPr bwMode="auto">
          <a:xfrm>
            <a:off x="335360" y="1620837"/>
            <a:ext cx="11521280" cy="2644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50000"/>
              </a:spcBef>
              <a:buClrTx/>
              <a:buSzPct val="125000"/>
              <a:buFontTx/>
              <a:buBlip>
                <a:blip r:embed="rId1"/>
              </a:buBlip>
            </a:pPr>
            <a:r>
              <a:rPr lang="en-US" altLang="zh-CN" sz="2800" dirty="0"/>
              <a:t> </a:t>
            </a:r>
            <a:r>
              <a:rPr lang="zh-CN" altLang="en-US" dirty="0"/>
              <a:t>第二级存储器是高速缓冲存储器（</a:t>
            </a:r>
            <a:r>
              <a:rPr lang="en-US" altLang="zh-CN" dirty="0"/>
              <a:t>Cache</a:t>
            </a:r>
            <a:r>
              <a:rPr lang="zh-CN" altLang="en-US" dirty="0"/>
              <a:t>）。</a:t>
            </a:r>
            <a:endParaRPr lang="zh-CN" altLang="en-US" dirty="0"/>
          </a:p>
          <a:p>
            <a:pPr eaLnBrk="1" hangingPunct="1">
              <a:lnSpc>
                <a:spcPct val="145000"/>
              </a:lnSpc>
              <a:spcBef>
                <a:spcPct val="50000"/>
              </a:spcBef>
              <a:buClrTx/>
              <a:buSzPct val="125000"/>
              <a:buFontTx/>
              <a:buBlip>
                <a:blip r:embed="rId1"/>
              </a:buBlip>
            </a:pPr>
            <a:r>
              <a:rPr lang="zh-CN" altLang="en-US" dirty="0"/>
              <a:t> 高速缓存是一种小型、快速的存储器，其存取速度足以与微处理器相匹配。</a:t>
            </a:r>
            <a:endParaRPr lang="zh-CN" altLang="en-US" dirty="0"/>
          </a:p>
          <a:p>
            <a:pPr eaLnBrk="1" hangingPunct="1">
              <a:lnSpc>
                <a:spcPct val="145000"/>
              </a:lnSpc>
              <a:spcBef>
                <a:spcPct val="50000"/>
              </a:spcBef>
              <a:buClrTx/>
              <a:buSzPct val="125000"/>
              <a:buFontTx/>
              <a:buBlip>
                <a:blip r:embed="rId1"/>
              </a:buBlip>
            </a:pPr>
            <a:r>
              <a:rPr lang="zh-CN" altLang="en-US" dirty="0"/>
              <a:t> 高速缓存能够保存部分内存的内容的拷贝，如果正确使用，它能够减少内存平均访问时间。 </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0342D4B6-4AB4-4BE0-AE20-D798FB624BAA}"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Rectangle 2"/>
          <p:cNvSpPr>
            <a:spLocks noChangeArrowheads="1"/>
          </p:cNvSpPr>
          <p:nvPr/>
        </p:nvSpPr>
        <p:spPr bwMode="auto">
          <a:xfrm>
            <a:off x="0" y="848371"/>
            <a:ext cx="516321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200" b="0" dirty="0"/>
              <a:t>   </a:t>
            </a:r>
            <a:r>
              <a:rPr lang="en-US" altLang="zh-CN" sz="2800" b="0" dirty="0">
                <a:latin typeface="Times New Roman" panose="02020603050405020304" pitchFamily="18" charset="0"/>
                <a:ea typeface="+mn-ea"/>
                <a:cs typeface="Times New Roman" panose="02020603050405020304" pitchFamily="18" charset="0"/>
              </a:rPr>
              <a:t>2</a:t>
            </a:r>
            <a:r>
              <a:rPr lang="zh-CN" altLang="en-US" sz="2800" b="0" dirty="0">
                <a:latin typeface="Times New Roman" panose="02020603050405020304" pitchFamily="18" charset="0"/>
                <a:ea typeface="+mn-ea"/>
                <a:cs typeface="Times New Roman" panose="02020603050405020304" pitchFamily="18" charset="0"/>
              </a:rPr>
              <a:t>）高速缓冲存储器（</a:t>
            </a:r>
            <a:r>
              <a:rPr lang="en-US" altLang="zh-CN" sz="2800" b="0" dirty="0">
                <a:latin typeface="Times New Roman" panose="02020603050405020304" pitchFamily="18" charset="0"/>
                <a:ea typeface="+mn-ea"/>
                <a:cs typeface="Times New Roman" panose="02020603050405020304" pitchFamily="18" charset="0"/>
              </a:rPr>
              <a:t>Cache</a:t>
            </a:r>
            <a:r>
              <a:rPr lang="zh-CN" altLang="en-US" sz="2800" b="0" dirty="0">
                <a:latin typeface="Times New Roman" panose="02020603050405020304" pitchFamily="18" charset="0"/>
                <a:ea typeface="+mn-ea"/>
                <a:cs typeface="Times New Roman" panose="02020603050405020304" pitchFamily="18" charset="0"/>
              </a:rPr>
              <a:t>）</a:t>
            </a:r>
            <a:endParaRPr lang="zh-CN" altLang="en-US" sz="3200" b="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存储设备（结构）</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97348">
                                            <p:txEl>
                                              <p:pRg st="0" end="0"/>
                                            </p:txEl>
                                          </p:spTgt>
                                        </p:tgtEl>
                                        <p:attrNameLst>
                                          <p:attrName>style.visibility</p:attrName>
                                        </p:attrNameLst>
                                      </p:cBhvr>
                                      <p:to>
                                        <p:strVal val="visible"/>
                                      </p:to>
                                    </p:set>
                                    <p:animEffect transition="in" filter="wipe(down)">
                                      <p:cBhvr>
                                        <p:cTn id="7" dur="500"/>
                                        <p:tgtEl>
                                          <p:spTgt spid="6973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97348">
                                            <p:txEl>
                                              <p:pRg st="1" end="1"/>
                                            </p:txEl>
                                          </p:spTgt>
                                        </p:tgtEl>
                                        <p:attrNameLst>
                                          <p:attrName>style.visibility</p:attrName>
                                        </p:attrNameLst>
                                      </p:cBhvr>
                                      <p:to>
                                        <p:strVal val="visible"/>
                                      </p:to>
                                    </p:set>
                                    <p:animEffect transition="in" filter="wipe(down)">
                                      <p:cBhvr>
                                        <p:cTn id="12" dur="500"/>
                                        <p:tgtEl>
                                          <p:spTgt spid="6973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97348">
                                            <p:txEl>
                                              <p:pRg st="2" end="2"/>
                                            </p:txEl>
                                          </p:spTgt>
                                        </p:tgtEl>
                                        <p:attrNameLst>
                                          <p:attrName>style.visibility</p:attrName>
                                        </p:attrNameLst>
                                      </p:cBhvr>
                                      <p:to>
                                        <p:strVal val="visible"/>
                                      </p:to>
                                    </p:set>
                                    <p:animEffect transition="in" filter="wipe(down)">
                                      <p:cBhvr>
                                        <p:cTn id="17" dur="500"/>
                                        <p:tgtEl>
                                          <p:spTgt spid="6973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2" name="Text Box 4"/>
          <p:cNvSpPr txBox="1">
            <a:spLocks noChangeArrowheads="1"/>
          </p:cNvSpPr>
          <p:nvPr/>
        </p:nvSpPr>
        <p:spPr bwMode="auto">
          <a:xfrm>
            <a:off x="407368" y="1465650"/>
            <a:ext cx="11521280" cy="344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65000"/>
              </a:spcBef>
              <a:buClrTx/>
              <a:buSzPct val="125000"/>
              <a:buFontTx/>
              <a:buBlip>
                <a:blip r:embed="rId1"/>
              </a:buBlip>
            </a:pPr>
            <a:r>
              <a:rPr lang="en-US" altLang="zh-CN" dirty="0"/>
              <a:t> </a:t>
            </a:r>
            <a:r>
              <a:rPr lang="zh-CN" altLang="en-US" dirty="0"/>
              <a:t>第三级是内存。</a:t>
            </a:r>
            <a:endParaRPr lang="zh-CN" altLang="en-US" dirty="0"/>
          </a:p>
          <a:p>
            <a:pPr eaLnBrk="1" hangingPunct="1">
              <a:lnSpc>
                <a:spcPct val="145000"/>
              </a:lnSpc>
              <a:spcBef>
                <a:spcPct val="65000"/>
              </a:spcBef>
              <a:buClrTx/>
              <a:buSzPct val="125000"/>
              <a:buFontTx/>
              <a:buBlip>
                <a:blip r:embed="rId1"/>
              </a:buBlip>
            </a:pPr>
            <a:r>
              <a:rPr lang="zh-CN" altLang="en-US" dirty="0"/>
              <a:t> 运行的程序和数据都放在内存中。</a:t>
            </a:r>
            <a:endParaRPr lang="zh-CN" altLang="en-US" dirty="0"/>
          </a:p>
          <a:p>
            <a:pPr eaLnBrk="1" hangingPunct="1">
              <a:lnSpc>
                <a:spcPct val="145000"/>
              </a:lnSpc>
              <a:spcBef>
                <a:spcPct val="65000"/>
              </a:spcBef>
              <a:buClrTx/>
              <a:buSzPct val="125000"/>
              <a:buFontTx/>
              <a:buBlip>
                <a:blip r:embed="rId1"/>
              </a:buBlip>
            </a:pPr>
            <a:r>
              <a:rPr lang="zh-CN" altLang="en-US" dirty="0"/>
              <a:t> 由于微处理器的寻址大部分在高速缓存上，内存就可以采用速度稍慢的存储器芯片，对系统性能的影响不会太大，同时又降低了成本。</a:t>
            </a:r>
            <a:endParaRPr lang="zh-CN" altLang="en-US" dirty="0"/>
          </a:p>
          <a:p>
            <a:pPr eaLnBrk="1" hangingPunct="1">
              <a:lnSpc>
                <a:spcPct val="145000"/>
              </a:lnSpc>
              <a:spcBef>
                <a:spcPct val="65000"/>
              </a:spcBef>
              <a:buClrTx/>
              <a:buSzPct val="125000"/>
              <a:buFontTx/>
              <a:buBlip>
                <a:blip r:embed="rId1"/>
              </a:buBlip>
            </a:pPr>
            <a:r>
              <a:rPr lang="zh-CN" altLang="en-US" dirty="0"/>
              <a:t> 内存除主要使用</a:t>
            </a:r>
            <a:r>
              <a:rPr lang="en-US" altLang="zh-CN" dirty="0">
                <a:solidFill>
                  <a:srgbClr val="FF0000"/>
                </a:solidFill>
              </a:rPr>
              <a:t>RAM</a:t>
            </a:r>
            <a:r>
              <a:rPr lang="zh-CN" altLang="en-US" dirty="0"/>
              <a:t>外，还要使用一定量的</a:t>
            </a:r>
            <a:r>
              <a:rPr lang="en-US" altLang="zh-CN" dirty="0">
                <a:solidFill>
                  <a:srgbClr val="FF0000"/>
                </a:solidFill>
              </a:rPr>
              <a:t>ROM</a:t>
            </a:r>
            <a:r>
              <a:rPr lang="zh-CN" altLang="en-US" dirty="0"/>
              <a:t>。</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8C6AB6AC-BC20-4C91-8078-2614C2BD40CF}"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Rectangle 2"/>
          <p:cNvSpPr>
            <a:spLocks noChangeArrowheads="1"/>
          </p:cNvSpPr>
          <p:nvPr/>
        </p:nvSpPr>
        <p:spPr bwMode="auto">
          <a:xfrm>
            <a:off x="284712" y="757435"/>
            <a:ext cx="516321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200" b="0" dirty="0"/>
              <a:t>   </a:t>
            </a:r>
            <a:r>
              <a:rPr lang="en-US" altLang="zh-CN" sz="2800" b="0" dirty="0">
                <a:latin typeface="Times New Roman" panose="02020603050405020304" pitchFamily="18" charset="0"/>
                <a:ea typeface="+mn-ea"/>
                <a:cs typeface="Times New Roman" panose="02020603050405020304" pitchFamily="18" charset="0"/>
              </a:rPr>
              <a:t>3</a:t>
            </a:r>
            <a:r>
              <a:rPr lang="zh-CN" altLang="en-US" sz="2800" b="0" dirty="0">
                <a:latin typeface="Times New Roman" panose="02020603050405020304" pitchFamily="18" charset="0"/>
                <a:ea typeface="+mn-ea"/>
                <a:cs typeface="Times New Roman" panose="02020603050405020304" pitchFamily="18" charset="0"/>
              </a:rPr>
              <a:t>）内存</a:t>
            </a:r>
            <a:endParaRPr lang="zh-CN" altLang="en-US" sz="3200" b="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存储设备（结构）</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98372">
                                            <p:txEl>
                                              <p:pRg st="0" end="0"/>
                                            </p:txEl>
                                          </p:spTgt>
                                        </p:tgtEl>
                                        <p:attrNameLst>
                                          <p:attrName>style.visibility</p:attrName>
                                        </p:attrNameLst>
                                      </p:cBhvr>
                                      <p:to>
                                        <p:strVal val="visible"/>
                                      </p:to>
                                    </p:set>
                                    <p:animEffect transition="in" filter="wipe(down)">
                                      <p:cBhvr>
                                        <p:cTn id="7" dur="500"/>
                                        <p:tgtEl>
                                          <p:spTgt spid="6983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98372">
                                            <p:txEl>
                                              <p:pRg st="1" end="1"/>
                                            </p:txEl>
                                          </p:spTgt>
                                        </p:tgtEl>
                                        <p:attrNameLst>
                                          <p:attrName>style.visibility</p:attrName>
                                        </p:attrNameLst>
                                      </p:cBhvr>
                                      <p:to>
                                        <p:strVal val="visible"/>
                                      </p:to>
                                    </p:set>
                                    <p:animEffect transition="in" filter="wipe(down)">
                                      <p:cBhvr>
                                        <p:cTn id="12" dur="500"/>
                                        <p:tgtEl>
                                          <p:spTgt spid="6983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98372">
                                            <p:txEl>
                                              <p:pRg st="2" end="2"/>
                                            </p:txEl>
                                          </p:spTgt>
                                        </p:tgtEl>
                                        <p:attrNameLst>
                                          <p:attrName>style.visibility</p:attrName>
                                        </p:attrNameLst>
                                      </p:cBhvr>
                                      <p:to>
                                        <p:strVal val="visible"/>
                                      </p:to>
                                    </p:set>
                                    <p:animEffect transition="in" filter="wipe(down)">
                                      <p:cBhvr>
                                        <p:cTn id="17" dur="500"/>
                                        <p:tgtEl>
                                          <p:spTgt spid="6983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98372">
                                            <p:txEl>
                                              <p:pRg st="3" end="3"/>
                                            </p:txEl>
                                          </p:spTgt>
                                        </p:tgtEl>
                                        <p:attrNameLst>
                                          <p:attrName>style.visibility</p:attrName>
                                        </p:attrNameLst>
                                      </p:cBhvr>
                                      <p:to>
                                        <p:strVal val="visible"/>
                                      </p:to>
                                    </p:set>
                                    <p:animEffect transition="in" filter="wipe(down)">
                                      <p:cBhvr>
                                        <p:cTn id="22" dur="500"/>
                                        <p:tgtEl>
                                          <p:spTgt spid="6983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6" name="Text Box 4"/>
          <p:cNvSpPr txBox="1">
            <a:spLocks noChangeArrowheads="1"/>
          </p:cNvSpPr>
          <p:nvPr/>
        </p:nvSpPr>
        <p:spPr bwMode="auto">
          <a:xfrm>
            <a:off x="191344" y="1553601"/>
            <a:ext cx="11089232" cy="222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5000"/>
              </a:lnSpc>
              <a:spcBef>
                <a:spcPct val="65000"/>
              </a:spcBef>
              <a:buClrTx/>
              <a:buSzPct val="125000"/>
              <a:buFontTx/>
              <a:buBlip>
                <a:blip r:embed="rId1"/>
              </a:buBlip>
            </a:pPr>
            <a:r>
              <a:rPr lang="en-US" altLang="zh-CN" sz="2800" dirty="0"/>
              <a:t> </a:t>
            </a:r>
            <a:r>
              <a:rPr lang="zh-CN" altLang="en-US" dirty="0"/>
              <a:t>最低一级存储器是大容量的外存。</a:t>
            </a:r>
            <a:endParaRPr lang="zh-CN" altLang="en-US" dirty="0"/>
          </a:p>
          <a:p>
            <a:pPr eaLnBrk="1" hangingPunct="1">
              <a:lnSpc>
                <a:spcPct val="145000"/>
              </a:lnSpc>
              <a:spcBef>
                <a:spcPct val="65000"/>
              </a:spcBef>
              <a:buClrTx/>
              <a:buSzPct val="125000"/>
              <a:buFontTx/>
              <a:buBlip>
                <a:blip r:embed="rId1"/>
              </a:buBlip>
            </a:pPr>
            <a:r>
              <a:rPr lang="zh-CN" altLang="en-US" dirty="0"/>
              <a:t> 这种外存容量大，但是在存取速度上比内存要慢得多。</a:t>
            </a:r>
            <a:endParaRPr lang="zh-CN" altLang="en-US" dirty="0"/>
          </a:p>
          <a:p>
            <a:pPr eaLnBrk="1" hangingPunct="1">
              <a:lnSpc>
                <a:spcPct val="145000"/>
              </a:lnSpc>
              <a:spcBef>
                <a:spcPct val="65000"/>
              </a:spcBef>
              <a:buClrTx/>
              <a:buSzPct val="125000"/>
              <a:buFontTx/>
              <a:buBlip>
                <a:blip r:embed="rId1"/>
              </a:buBlip>
            </a:pPr>
            <a:r>
              <a:rPr lang="zh-CN" altLang="en-US" dirty="0"/>
              <a:t>目前嵌入式系统中常用</a:t>
            </a:r>
            <a:r>
              <a:rPr lang="zh-CN" altLang="en-US" dirty="0">
                <a:solidFill>
                  <a:srgbClr val="FF0000"/>
                </a:solidFill>
              </a:rPr>
              <a:t>闪存</a:t>
            </a:r>
            <a:r>
              <a:rPr lang="zh-CN" altLang="en-US" dirty="0"/>
              <a:t>作为大容量硬盘存储各种程序和数据。 </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0004D9BF-47A4-4657-8A11-AE726F680C9B}"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Rectangle 2"/>
          <p:cNvSpPr>
            <a:spLocks noChangeArrowheads="1"/>
          </p:cNvSpPr>
          <p:nvPr/>
        </p:nvSpPr>
        <p:spPr bwMode="auto">
          <a:xfrm>
            <a:off x="284712" y="757435"/>
            <a:ext cx="516321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200" b="0" dirty="0"/>
              <a:t>   </a:t>
            </a:r>
            <a:r>
              <a:rPr lang="en-US" altLang="zh-CN" sz="2800" b="0" dirty="0">
                <a:latin typeface="Times New Roman" panose="02020603050405020304" pitchFamily="18" charset="0"/>
                <a:ea typeface="+mn-ea"/>
                <a:cs typeface="Times New Roman" panose="02020603050405020304" pitchFamily="18" charset="0"/>
              </a:rPr>
              <a:t>4</a:t>
            </a:r>
            <a:r>
              <a:rPr lang="zh-CN" altLang="en-US" sz="2800" b="0" dirty="0">
                <a:latin typeface="Times New Roman" panose="02020603050405020304" pitchFamily="18" charset="0"/>
                <a:ea typeface="+mn-ea"/>
                <a:cs typeface="Times New Roman" panose="02020603050405020304" pitchFamily="18" charset="0"/>
              </a:rPr>
              <a:t>）外存</a:t>
            </a:r>
            <a:endParaRPr lang="zh-CN" altLang="en-US" sz="3200" b="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存储设备（结构）</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99396">
                                            <p:txEl>
                                              <p:pRg st="0" end="0"/>
                                            </p:txEl>
                                          </p:spTgt>
                                        </p:tgtEl>
                                        <p:attrNameLst>
                                          <p:attrName>style.visibility</p:attrName>
                                        </p:attrNameLst>
                                      </p:cBhvr>
                                      <p:to>
                                        <p:strVal val="visible"/>
                                      </p:to>
                                    </p:set>
                                    <p:animEffect transition="in" filter="wipe(down)">
                                      <p:cBhvr>
                                        <p:cTn id="7" dur="500"/>
                                        <p:tgtEl>
                                          <p:spTgt spid="6993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99396">
                                            <p:txEl>
                                              <p:pRg st="1" end="1"/>
                                            </p:txEl>
                                          </p:spTgt>
                                        </p:tgtEl>
                                        <p:attrNameLst>
                                          <p:attrName>style.visibility</p:attrName>
                                        </p:attrNameLst>
                                      </p:cBhvr>
                                      <p:to>
                                        <p:strVal val="visible"/>
                                      </p:to>
                                    </p:set>
                                    <p:animEffect transition="in" filter="wipe(down)">
                                      <p:cBhvr>
                                        <p:cTn id="12" dur="500"/>
                                        <p:tgtEl>
                                          <p:spTgt spid="6993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99396">
                                            <p:txEl>
                                              <p:pRg st="2" end="2"/>
                                            </p:txEl>
                                          </p:spTgt>
                                        </p:tgtEl>
                                        <p:attrNameLst>
                                          <p:attrName>style.visibility</p:attrName>
                                        </p:attrNameLst>
                                      </p:cBhvr>
                                      <p:to>
                                        <p:strVal val="visible"/>
                                      </p:to>
                                    </p:set>
                                    <p:animEffect transition="in" filter="wipe(down)">
                                      <p:cBhvr>
                                        <p:cTn id="17" dur="500"/>
                                        <p:tgtEl>
                                          <p:spTgt spid="6993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2012950" y="1125538"/>
            <a:ext cx="7850188" cy="3960812"/>
          </a:xfrm>
        </p:spPr>
        <p:txBody>
          <a:bodyPr/>
          <a:lstStyle/>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4.1  </a:t>
            </a:r>
            <a:r>
              <a:rPr lang="zh-CN" altLang="en-US" sz="3200" dirty="0">
                <a:latin typeface="Times New Roman" panose="02020603050405020304" pitchFamily="18" charset="0"/>
                <a:ea typeface="楷体" panose="02010609060101010101" pitchFamily="49" charset="-122"/>
              </a:rPr>
              <a:t>嵌入式系统存储器子系统的结构 </a:t>
            </a:r>
            <a:endParaRPr lang="zh-CN" altLang="en-US" sz="3200" dirty="0">
              <a:latin typeface="Times New Roman" panose="02020603050405020304" pitchFamily="18" charset="0"/>
              <a:ea typeface="楷体" panose="02010609060101010101" pitchFamily="49" charset="-122"/>
            </a:endParaRPr>
          </a:p>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4.2  </a:t>
            </a:r>
            <a:r>
              <a:rPr lang="en-US" altLang="zh-CN" sz="3200" dirty="0">
                <a:solidFill>
                  <a:srgbClr val="FF0000"/>
                </a:solidFill>
                <a:latin typeface="Times New Roman" panose="02020603050405020304" pitchFamily="18" charset="0"/>
                <a:ea typeface="楷体" panose="02010609060101010101" pitchFamily="49" charset="-122"/>
              </a:rPr>
              <a:t>RAM</a:t>
            </a:r>
            <a:r>
              <a:rPr lang="en-US" altLang="zh-CN" sz="3200" dirty="0">
                <a:latin typeface="Times New Roman" panose="02020603050405020304" pitchFamily="18" charset="0"/>
                <a:ea typeface="楷体" panose="02010609060101010101" pitchFamily="49" charset="-122"/>
              </a:rPr>
              <a:t> </a:t>
            </a:r>
            <a:endParaRPr lang="en-US" altLang="zh-CN" sz="3200" dirty="0">
              <a:latin typeface="Times New Roman" panose="02020603050405020304" pitchFamily="18" charset="0"/>
              <a:ea typeface="楷体" panose="02010609060101010101" pitchFamily="49" charset="-122"/>
            </a:endParaRPr>
          </a:p>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4.2  ROM</a:t>
            </a:r>
            <a:endParaRPr lang="en-US" altLang="zh-CN" sz="3200" dirty="0">
              <a:latin typeface="Times New Roman" panose="02020603050405020304" pitchFamily="18" charset="0"/>
              <a:ea typeface="楷体" panose="02010609060101010101" pitchFamily="49" charset="-122"/>
            </a:endParaRPr>
          </a:p>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4.3  Flash</a:t>
            </a:r>
            <a:endParaRPr lang="en-US" altLang="zh-CN" sz="32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0135BCE-12DB-49FF-9C9A-03A16A3223AD}"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endParaRPr lang="zh-CN" altLang="en-US" kern="0" dirty="0">
              <a:solidFill>
                <a:srgbClr val="FF0000"/>
              </a:solidFill>
            </a:endParaRPr>
          </a:p>
        </p:txBody>
      </p:sp>
    </p:spTree>
  </p:cSld>
  <p:clrMapOvr>
    <a:masterClrMapping/>
  </p:clrMapOvr>
  <p:transition>
    <p:blinds/>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4" name="Text Box 4"/>
          <p:cNvSpPr txBox="1">
            <a:spLocks noChangeArrowheads="1"/>
          </p:cNvSpPr>
          <p:nvPr/>
        </p:nvSpPr>
        <p:spPr bwMode="auto">
          <a:xfrm>
            <a:off x="191344" y="1289050"/>
            <a:ext cx="11521280" cy="30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60000"/>
              </a:spcBef>
              <a:spcAft>
                <a:spcPct val="30000"/>
              </a:spcAft>
              <a:buClrTx/>
              <a:buSzPct val="125000"/>
              <a:buFontTx/>
              <a:buBlip>
                <a:blip r:embed="rId1"/>
              </a:buBlip>
            </a:pPr>
            <a:r>
              <a:rPr lang="en-US" altLang="zh-CN" sz="2800" dirty="0">
                <a:solidFill>
                  <a:srgbClr val="FF0000"/>
                </a:solidFill>
              </a:rPr>
              <a:t> </a:t>
            </a:r>
            <a:r>
              <a:rPr lang="zh-CN" altLang="en-US" sz="2800" dirty="0">
                <a:solidFill>
                  <a:srgbClr val="FF0000"/>
                </a:solidFill>
                <a:latin typeface="Times New Roman" panose="02020603050405020304" pitchFamily="18" charset="0"/>
                <a:cs typeface="Times New Roman" panose="02020603050405020304" pitchFamily="18" charset="0"/>
              </a:rPr>
              <a:t>随机存储器</a:t>
            </a:r>
            <a:r>
              <a:rPr lang="zh-CN" altLang="en-US" sz="2800" dirty="0">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R</a:t>
            </a:r>
            <a:r>
              <a:rPr lang="en-US" altLang="zh-CN" sz="2800" dirty="0">
                <a:latin typeface="Times New Roman" panose="02020603050405020304" pitchFamily="18" charset="0"/>
                <a:cs typeface="Times New Roman" panose="02020603050405020304" pitchFamily="18" charset="0"/>
              </a:rPr>
              <a:t>andom </a:t>
            </a:r>
            <a:r>
              <a:rPr lang="en-US" altLang="zh-CN" sz="2800" dirty="0">
                <a:solidFill>
                  <a:srgbClr val="FF0000"/>
                </a:solidFill>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rPr>
              <a:t>ccess </a:t>
            </a:r>
            <a:r>
              <a:rPr lang="en-US" altLang="zh-CN" sz="2800" dirty="0">
                <a:solidFill>
                  <a:srgbClr val="FF0000"/>
                </a:solidFill>
                <a:latin typeface="Times New Roman" panose="02020603050405020304" pitchFamily="18" charset="0"/>
                <a:cs typeface="Times New Roman" panose="02020603050405020304" pitchFamily="18" charset="0"/>
              </a:rPr>
              <a:t>M</a:t>
            </a:r>
            <a:r>
              <a:rPr lang="en-US" altLang="zh-CN" sz="2800" dirty="0">
                <a:latin typeface="Times New Roman" panose="02020603050405020304" pitchFamily="18" charset="0"/>
                <a:cs typeface="Times New Roman" panose="02020603050405020304" pitchFamily="18" charset="0"/>
              </a:rPr>
              <a:t>emory</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RAM</a:t>
            </a:r>
            <a:r>
              <a:rPr lang="zh-CN" altLang="en-US" sz="2800" dirty="0">
                <a:latin typeface="Times New Roman" panose="02020603050405020304" pitchFamily="18" charset="0"/>
                <a:cs typeface="Times New Roman" panose="02020603050405020304" pitchFamily="18" charset="0"/>
              </a:rPr>
              <a:t>）</a:t>
            </a:r>
            <a:r>
              <a:rPr lang="zh-CN" altLang="en-US" sz="2800" dirty="0"/>
              <a:t>能够随时在任一地址读出或写入内容。</a:t>
            </a:r>
            <a:endParaRPr lang="zh-CN" altLang="en-US" sz="2800" dirty="0"/>
          </a:p>
          <a:p>
            <a:pPr algn="just" eaLnBrk="1" hangingPunct="1">
              <a:lnSpc>
                <a:spcPct val="150000"/>
              </a:lnSpc>
              <a:spcBef>
                <a:spcPct val="60000"/>
              </a:spcBef>
              <a:spcAft>
                <a:spcPct val="30000"/>
              </a:spcAft>
              <a:buClrTx/>
              <a:buSzPct val="125000"/>
              <a:buFontTx/>
              <a:buBlip>
                <a:blip r:embed="rId1"/>
              </a:buBlip>
            </a:pPr>
            <a:r>
              <a:rPr lang="zh-CN" altLang="en-US" sz="2800" dirty="0"/>
              <a:t> </a:t>
            </a:r>
            <a:r>
              <a:rPr lang="en-US" altLang="zh-CN" sz="2800" dirty="0"/>
              <a:t>RAM</a:t>
            </a:r>
            <a:r>
              <a:rPr lang="zh-CN" altLang="en-US" sz="2800" dirty="0"/>
              <a:t>的突出优点是读写方便、使用灵活；缺点是不能长期保存信息，一旦停电，所存信息就会丢失。 </a:t>
            </a:r>
            <a:endParaRPr lang="zh-CN" altLang="en-US" sz="2800"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4A9FABDD-472A-452A-A679-A05B5D0D3354}"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r>
              <a:rPr lang="en-US" altLang="zh-CN" kern="0" dirty="0"/>
              <a:t>RAM</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701444">
                                            <p:txEl>
                                              <p:pRg st="0" end="0"/>
                                            </p:txEl>
                                          </p:spTgt>
                                        </p:tgtEl>
                                        <p:attrNameLst>
                                          <p:attrName>style.visibility</p:attrName>
                                        </p:attrNameLst>
                                      </p:cBhvr>
                                      <p:to>
                                        <p:strVal val="visible"/>
                                      </p:to>
                                    </p:set>
                                    <p:animEffect transition="in" filter="wedge">
                                      <p:cBhvr>
                                        <p:cTn id="7" dur="500"/>
                                        <p:tgtEl>
                                          <p:spTgt spid="7014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701444">
                                            <p:txEl>
                                              <p:pRg st="1" end="1"/>
                                            </p:txEl>
                                          </p:spTgt>
                                        </p:tgtEl>
                                        <p:attrNameLst>
                                          <p:attrName>style.visibility</p:attrName>
                                        </p:attrNameLst>
                                      </p:cBhvr>
                                      <p:to>
                                        <p:strVal val="visible"/>
                                      </p:to>
                                    </p:set>
                                    <p:animEffect transition="in" filter="wedge">
                                      <p:cBhvr>
                                        <p:cTn id="12" dur="500"/>
                                        <p:tgtEl>
                                          <p:spTgt spid="7014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4" name="Text Box 4"/>
          <p:cNvSpPr txBox="1">
            <a:spLocks noChangeArrowheads="1"/>
          </p:cNvSpPr>
          <p:nvPr/>
        </p:nvSpPr>
        <p:spPr bwMode="auto">
          <a:xfrm>
            <a:off x="263352" y="915989"/>
            <a:ext cx="10729191" cy="593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60000"/>
              </a:spcBef>
              <a:spcAft>
                <a:spcPct val="30000"/>
              </a:spcAft>
              <a:buClrTx/>
              <a:buSzPct val="125000"/>
              <a:buFontTx/>
              <a:buBlip>
                <a:blip r:embed="rId1"/>
              </a:buBlip>
            </a:pPr>
            <a:r>
              <a:rPr lang="en-US" altLang="zh-CN" dirty="0"/>
              <a:t> RAM</a:t>
            </a:r>
            <a:r>
              <a:rPr lang="zh-CN" altLang="en-US" dirty="0"/>
              <a:t>用于二进制信息的临时存储或缓冲存储，在嵌入式系统中主要用于：</a:t>
            </a:r>
            <a:endParaRPr lang="zh-CN" altLang="en-US" dirty="0"/>
          </a:p>
        </p:txBody>
      </p:sp>
      <p:sp>
        <p:nvSpPr>
          <p:cNvPr id="706565" name="Text Box 5"/>
          <p:cNvSpPr txBox="1">
            <a:spLocks noChangeArrowheads="1"/>
          </p:cNvSpPr>
          <p:nvPr/>
        </p:nvSpPr>
        <p:spPr bwMode="auto">
          <a:xfrm>
            <a:off x="443372" y="1719151"/>
            <a:ext cx="11305255" cy="3021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0"/>
              </a:spcBef>
              <a:spcAft>
                <a:spcPct val="10000"/>
              </a:spcAft>
              <a:buClr>
                <a:srgbClr val="CCFF66"/>
              </a:buClr>
              <a:buSzPct val="80000"/>
              <a:buFont typeface="Wingdings" panose="05000000000000000000" pitchFamily="2" charset="2"/>
              <a:buChar char="u"/>
            </a:pPr>
            <a:r>
              <a:rPr kumimoji="1" lang="en-US" altLang="zh-CN" dirty="0"/>
              <a:t> </a:t>
            </a:r>
            <a:r>
              <a:rPr kumimoji="1" lang="zh-CN" altLang="en-US" dirty="0"/>
              <a:t>存放当前正在执行的程序和数据，如用户的调试程序、程序的中间运算结构以及掉电时无需保存的</a:t>
            </a:r>
            <a:r>
              <a:rPr kumimoji="1" lang="en-US" altLang="zh-CN" dirty="0"/>
              <a:t>I/O</a:t>
            </a:r>
            <a:r>
              <a:rPr kumimoji="1" lang="zh-CN" altLang="en-US" dirty="0"/>
              <a:t>数据和参数等。</a:t>
            </a:r>
            <a:endParaRPr kumimoji="1" lang="zh-CN" altLang="en-US" dirty="0"/>
          </a:p>
          <a:p>
            <a:pPr algn="just" eaLnBrk="1" hangingPunct="1">
              <a:lnSpc>
                <a:spcPct val="200000"/>
              </a:lnSpc>
              <a:spcBef>
                <a:spcPct val="0"/>
              </a:spcBef>
              <a:spcAft>
                <a:spcPct val="10000"/>
              </a:spcAft>
              <a:buClr>
                <a:srgbClr val="CCFF66"/>
              </a:buClr>
              <a:buSzPct val="80000"/>
              <a:buFont typeface="Wingdings" panose="05000000000000000000" pitchFamily="2" charset="2"/>
              <a:buChar char="u"/>
            </a:pPr>
            <a:r>
              <a:rPr kumimoji="1" lang="zh-CN" altLang="en-US" dirty="0"/>
              <a:t> 作为</a:t>
            </a:r>
            <a:r>
              <a:rPr kumimoji="1" lang="en-US" altLang="zh-CN" dirty="0"/>
              <a:t>I/O</a:t>
            </a:r>
            <a:r>
              <a:rPr kumimoji="1" lang="zh-CN" altLang="en-US" dirty="0"/>
              <a:t>数据缓冲存储器，如显示输出缓冲存储器、键盘输入缓冲存储器等。</a:t>
            </a:r>
            <a:endParaRPr kumimoji="1" lang="zh-CN" altLang="en-US" dirty="0"/>
          </a:p>
          <a:p>
            <a:pPr algn="just" eaLnBrk="1" hangingPunct="1">
              <a:lnSpc>
                <a:spcPct val="200000"/>
              </a:lnSpc>
              <a:spcBef>
                <a:spcPct val="0"/>
              </a:spcBef>
              <a:spcAft>
                <a:spcPct val="10000"/>
              </a:spcAft>
              <a:buClr>
                <a:srgbClr val="CCFF66"/>
              </a:buClr>
              <a:buSzPct val="80000"/>
              <a:buFont typeface="Wingdings" panose="05000000000000000000" pitchFamily="2" charset="2"/>
              <a:buChar char="u"/>
            </a:pPr>
            <a:r>
              <a:rPr kumimoji="1" lang="zh-CN" altLang="en-US" dirty="0"/>
              <a:t> 作为中断服务程序中保护</a:t>
            </a:r>
            <a:r>
              <a:rPr kumimoji="1" lang="en-US" altLang="zh-CN" dirty="0"/>
              <a:t>CPU</a:t>
            </a:r>
            <a:r>
              <a:rPr kumimoji="1" lang="zh-CN" altLang="en-US" dirty="0"/>
              <a:t>现场信息的</a:t>
            </a:r>
            <a:r>
              <a:rPr kumimoji="1" lang="zh-CN" altLang="en-US" dirty="0">
                <a:solidFill>
                  <a:srgbClr val="FF0000"/>
                </a:solidFill>
              </a:rPr>
              <a:t>堆栈</a:t>
            </a:r>
            <a:r>
              <a:rPr kumimoji="1" lang="zh-CN" altLang="en-US" dirty="0"/>
              <a:t>。 </a:t>
            </a:r>
            <a:endParaRPr kumimoji="1"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9C0CEA19-823C-481B-B058-8321E9FDA3F4}"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r>
              <a:rPr lang="en-US" altLang="zh-CN" kern="0" dirty="0"/>
              <a:t>RAM</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706564">
                                            <p:txEl>
                                              <p:pRg st="0" end="0"/>
                                            </p:txEl>
                                          </p:spTgt>
                                        </p:tgtEl>
                                        <p:attrNameLst>
                                          <p:attrName>style.visibility</p:attrName>
                                        </p:attrNameLst>
                                      </p:cBhvr>
                                      <p:to>
                                        <p:strVal val="visible"/>
                                      </p:to>
                                    </p:set>
                                    <p:animEffect transition="in" filter="wedge">
                                      <p:cBhvr>
                                        <p:cTn id="7" dur="500"/>
                                        <p:tgtEl>
                                          <p:spTgt spid="706564">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06565"/>
                                        </p:tgtEl>
                                        <p:attrNameLst>
                                          <p:attrName>style.visibility</p:attrName>
                                        </p:attrNameLst>
                                      </p:cBhvr>
                                      <p:to>
                                        <p:strVal val="visible"/>
                                      </p:to>
                                    </p:set>
                                    <p:animEffect transition="in" filter="checkerboard(across)">
                                      <p:cBhvr>
                                        <p:cTn id="11" dur="500"/>
                                        <p:tgtEl>
                                          <p:spTgt spid="70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4"/>
          <p:cNvSpPr>
            <a:spLocks noChangeArrowheads="1"/>
          </p:cNvSpPr>
          <p:nvPr/>
        </p:nvSpPr>
        <p:spPr bwMode="auto">
          <a:xfrm>
            <a:off x="911424" y="980728"/>
            <a:ext cx="6192838" cy="316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990600" indent="-53340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371600" indent="-4572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752600" indent="-381000">
              <a:spcBef>
                <a:spcPct val="20000"/>
              </a:spcBef>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har char="»"/>
              <a:defRPr sz="20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80000"/>
              </a:lnSpc>
              <a:buClr>
                <a:srgbClr val="FFD317"/>
              </a:buClr>
              <a:buNone/>
            </a:pPr>
            <a:r>
              <a:rPr lang="en-US" altLang="zh-CN" sz="3200" b="0" dirty="0">
                <a:latin typeface="Times New Roman" panose="02020603050405020304" pitchFamily="18" charset="0"/>
                <a:ea typeface="+mn-ea"/>
                <a:cs typeface="Times New Roman" panose="02020603050405020304" pitchFamily="18" charset="0"/>
              </a:rPr>
              <a:t>1) </a:t>
            </a:r>
            <a:r>
              <a:rPr lang="zh-CN" altLang="en-US" sz="3200" b="0" dirty="0">
                <a:latin typeface="Times New Roman" panose="02020603050405020304" pitchFamily="18" charset="0"/>
                <a:ea typeface="+mn-ea"/>
                <a:cs typeface="Times New Roman" panose="02020603050405020304" pitchFamily="18" charset="0"/>
              </a:rPr>
              <a:t>静态</a:t>
            </a:r>
            <a:r>
              <a:rPr lang="en-US" altLang="zh-CN" sz="3200" b="0" dirty="0">
                <a:latin typeface="Times New Roman" panose="02020603050405020304" pitchFamily="18" charset="0"/>
                <a:ea typeface="+mn-ea"/>
                <a:cs typeface="Times New Roman" panose="02020603050405020304" pitchFamily="18" charset="0"/>
              </a:rPr>
              <a:t>RAM </a:t>
            </a:r>
            <a:endParaRPr lang="en-US" altLang="zh-CN" sz="3200" b="0" dirty="0">
              <a:latin typeface="Times New Roman" panose="02020603050405020304" pitchFamily="18" charset="0"/>
              <a:ea typeface="+mn-ea"/>
              <a:cs typeface="Times New Roman" panose="02020603050405020304" pitchFamily="18" charset="0"/>
            </a:endParaRPr>
          </a:p>
          <a:p>
            <a:pPr marL="0" indent="0" eaLnBrk="1" hangingPunct="1">
              <a:lnSpc>
                <a:spcPct val="180000"/>
              </a:lnSpc>
              <a:buClr>
                <a:srgbClr val="FFD317"/>
              </a:buClr>
              <a:buNone/>
            </a:pPr>
            <a:r>
              <a:rPr lang="en-US" altLang="zh-CN" sz="3200" b="0" dirty="0">
                <a:latin typeface="Times New Roman" panose="02020603050405020304" pitchFamily="18" charset="0"/>
                <a:ea typeface="+mn-ea"/>
                <a:cs typeface="Times New Roman" panose="02020603050405020304" pitchFamily="18" charset="0"/>
              </a:rPr>
              <a:t>2) </a:t>
            </a:r>
            <a:r>
              <a:rPr lang="zh-CN" altLang="en-US" sz="3200" b="0" dirty="0">
                <a:latin typeface="Times New Roman" panose="02020603050405020304" pitchFamily="18" charset="0"/>
                <a:ea typeface="+mn-ea"/>
                <a:cs typeface="Times New Roman" panose="02020603050405020304" pitchFamily="18" charset="0"/>
              </a:rPr>
              <a:t>动态</a:t>
            </a:r>
            <a:r>
              <a:rPr lang="en-US" altLang="zh-CN" sz="3200" b="0" dirty="0">
                <a:latin typeface="Times New Roman" panose="02020603050405020304" pitchFamily="18" charset="0"/>
                <a:ea typeface="+mn-ea"/>
                <a:cs typeface="Times New Roman" panose="02020603050405020304" pitchFamily="18" charset="0"/>
              </a:rPr>
              <a:t>RAM </a:t>
            </a:r>
            <a:endParaRPr lang="en-US" altLang="zh-CN" sz="3200" b="0" dirty="0">
              <a:latin typeface="Times New Roman" panose="02020603050405020304" pitchFamily="18" charset="0"/>
              <a:ea typeface="+mn-ea"/>
              <a:cs typeface="Times New Roman" panose="02020603050405020304" pitchFamily="18" charset="0"/>
            </a:endParaRPr>
          </a:p>
          <a:p>
            <a:pPr marL="0" indent="0" eaLnBrk="1" hangingPunct="1">
              <a:lnSpc>
                <a:spcPct val="180000"/>
              </a:lnSpc>
              <a:buClr>
                <a:srgbClr val="FFD317"/>
              </a:buClr>
              <a:buNone/>
            </a:pPr>
            <a:r>
              <a:rPr lang="en-US" altLang="zh-CN" sz="3200" b="0" dirty="0">
                <a:latin typeface="Times New Roman" panose="02020603050405020304" pitchFamily="18" charset="0"/>
                <a:ea typeface="+mn-ea"/>
                <a:cs typeface="Times New Roman" panose="02020603050405020304" pitchFamily="18" charset="0"/>
              </a:rPr>
              <a:t>3) </a:t>
            </a:r>
            <a:r>
              <a:rPr lang="zh-CN" altLang="en-US" sz="3200" b="0" dirty="0">
                <a:latin typeface="Times New Roman" panose="02020603050405020304" pitchFamily="18" charset="0"/>
                <a:ea typeface="+mn-ea"/>
                <a:cs typeface="Times New Roman" panose="02020603050405020304" pitchFamily="18" charset="0"/>
              </a:rPr>
              <a:t>如何选择</a:t>
            </a:r>
            <a:r>
              <a:rPr lang="en-US" altLang="zh-CN" sz="3200" b="0" dirty="0">
                <a:latin typeface="Times New Roman" panose="02020603050405020304" pitchFamily="18" charset="0"/>
                <a:ea typeface="+mn-ea"/>
                <a:cs typeface="Times New Roman" panose="02020603050405020304" pitchFamily="18" charset="0"/>
              </a:rPr>
              <a:t>RAM </a:t>
            </a:r>
            <a:endParaRPr lang="en-US" altLang="zh-CN" sz="3200" b="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0CDBFB46-1079-4E42-91F1-8E295550E3FE}"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r>
              <a:rPr lang="en-US" altLang="zh-CN" kern="0" dirty="0"/>
              <a:t>RAM</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19336" y="655638"/>
            <a:ext cx="3457145" cy="57467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1) </a:t>
            </a:r>
            <a:r>
              <a:rPr lang="zh-CN" altLang="en-US" sz="2800" b="0" dirty="0">
                <a:solidFill>
                  <a:schemeClr val="tx1"/>
                </a:solidFill>
                <a:latin typeface="Times New Roman" panose="02020603050405020304" pitchFamily="18" charset="0"/>
                <a:ea typeface="+mn-ea"/>
                <a:cs typeface="Times New Roman" panose="02020603050405020304" pitchFamily="18" charset="0"/>
              </a:rPr>
              <a:t>静态</a:t>
            </a:r>
            <a:r>
              <a:rPr lang="en-US" altLang="zh-CN" sz="2800" b="0" dirty="0">
                <a:solidFill>
                  <a:schemeClr val="tx1"/>
                </a:solidFill>
                <a:latin typeface="Times New Roman" panose="02020603050405020304" pitchFamily="18" charset="0"/>
                <a:ea typeface="+mn-ea"/>
                <a:cs typeface="Times New Roman" panose="02020603050405020304" pitchFamily="18" charset="0"/>
              </a:rPr>
              <a:t>RAM </a:t>
            </a:r>
            <a:endParaRPr lang="en-US" altLang="zh-CN" sz="2800" b="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708616" name="Object 8"/>
          <p:cNvGraphicFramePr>
            <a:graphicFrameLocks noGrp="1" noChangeAspect="1"/>
          </p:cNvGraphicFramePr>
          <p:nvPr>
            <p:ph idx="1"/>
          </p:nvPr>
        </p:nvGraphicFramePr>
        <p:xfrm>
          <a:off x="5015880" y="692696"/>
          <a:ext cx="5173663" cy="5184775"/>
        </p:xfrm>
        <a:graphic>
          <a:graphicData uri="http://schemas.openxmlformats.org/presentationml/2006/ole">
            <mc:AlternateContent xmlns:mc="http://schemas.openxmlformats.org/markup-compatibility/2006">
              <mc:Choice xmlns:v="urn:schemas-microsoft-com:vml" Requires="v">
                <p:oleObj spid="_x0000_s11317" name="Visio" r:id="rId1" imgW="4572000" imgH="4583430" progId="Visio.Drawing.6">
                  <p:embed/>
                </p:oleObj>
              </mc:Choice>
              <mc:Fallback>
                <p:oleObj name="Visio" r:id="rId1" imgW="4572000" imgH="4583430" progId="Visio.Drawing.6">
                  <p:embed/>
                  <p:pic>
                    <p:nvPicPr>
                      <p:cNvPr id="0" name="Object 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5880" y="692696"/>
                        <a:ext cx="5173663" cy="5184775"/>
                      </a:xfrm>
                      <a:prstGeom prst="rect">
                        <a:avLst/>
                      </a:prstGeom>
                      <a:gradFill rotWithShape="1">
                        <a:gsLst>
                          <a:gs pos="0">
                            <a:srgbClr val="DCDCB0"/>
                          </a:gs>
                          <a:gs pos="100000">
                            <a:schemeClr val="hlink"/>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08611" name="Text Box 3"/>
          <p:cNvSpPr txBox="1">
            <a:spLocks noChangeArrowheads="1"/>
          </p:cNvSpPr>
          <p:nvPr/>
        </p:nvSpPr>
        <p:spPr bwMode="auto">
          <a:xfrm>
            <a:off x="191345" y="1230313"/>
            <a:ext cx="4536232" cy="2943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30000"/>
              </a:spcBef>
              <a:buClrTx/>
              <a:buSzPct val="125000"/>
              <a:buFontTx/>
              <a:buBlip>
                <a:blip r:embed="rId3"/>
              </a:buBlip>
            </a:pPr>
            <a:r>
              <a:rPr lang="en-US" altLang="zh-CN" dirty="0">
                <a:solidFill>
                  <a:srgbClr val="CCFF33"/>
                </a:solidFill>
              </a:rPr>
              <a:t> </a:t>
            </a:r>
            <a:r>
              <a:rPr lang="zh-CN" altLang="en-US" dirty="0">
                <a:solidFill>
                  <a:srgbClr val="FF0000"/>
                </a:solidFill>
              </a:rPr>
              <a:t>静态随机存储器</a:t>
            </a:r>
            <a:r>
              <a:rPr lang="zh-CN" altLang="en-US" dirty="0"/>
              <a:t>（</a:t>
            </a:r>
            <a:r>
              <a:rPr lang="en-US" altLang="zh-CN" dirty="0">
                <a:solidFill>
                  <a:srgbClr val="FF0000"/>
                </a:solidFill>
              </a:rPr>
              <a:t>S</a:t>
            </a:r>
            <a:r>
              <a:rPr lang="en-US" altLang="zh-CN" dirty="0"/>
              <a:t>tatic </a:t>
            </a:r>
            <a:r>
              <a:rPr lang="en-US" altLang="zh-CN" dirty="0">
                <a:solidFill>
                  <a:srgbClr val="FF0000"/>
                </a:solidFill>
              </a:rPr>
              <a:t>R</a:t>
            </a:r>
            <a:r>
              <a:rPr lang="en-US" altLang="zh-CN" dirty="0"/>
              <a:t>AM</a:t>
            </a:r>
            <a:r>
              <a:rPr lang="zh-CN" altLang="en-US" dirty="0"/>
              <a:t>，</a:t>
            </a:r>
            <a:r>
              <a:rPr lang="en-US" altLang="zh-CN" dirty="0"/>
              <a:t>SRAM</a:t>
            </a:r>
            <a:r>
              <a:rPr lang="zh-CN" altLang="en-US" dirty="0"/>
              <a:t>）的存储单元电路是以双稳态电路为基础，因此状态稳定，只要不掉电，信息不会丢失。 </a:t>
            </a:r>
            <a:endParaRPr lang="zh-CN" altLang="en-US" dirty="0"/>
          </a:p>
          <a:p>
            <a:pPr algn="just" eaLnBrk="1" hangingPunct="1">
              <a:lnSpc>
                <a:spcPct val="125000"/>
              </a:lnSpc>
              <a:spcBef>
                <a:spcPct val="30000"/>
              </a:spcBef>
              <a:buClrTx/>
              <a:buSzPct val="125000"/>
              <a:buFontTx/>
              <a:buBlip>
                <a:blip r:embed="rId3"/>
              </a:buBlip>
            </a:pPr>
            <a:r>
              <a:rPr lang="en-US" altLang="zh-CN" dirty="0"/>
              <a:t>CE’</a:t>
            </a:r>
            <a:r>
              <a:rPr lang="zh-CN" altLang="en-US" dirty="0"/>
              <a:t>为使能信号，用于选定当前这片</a:t>
            </a:r>
            <a:r>
              <a:rPr lang="en-US" altLang="zh-CN" dirty="0"/>
              <a:t>SRAM</a:t>
            </a:r>
            <a:r>
              <a:rPr lang="zh-CN" altLang="en-US" dirty="0"/>
              <a:t>。</a:t>
            </a:r>
            <a:endParaRPr lang="zh-CN" altLang="en-US" dirty="0"/>
          </a:p>
        </p:txBody>
      </p:sp>
      <p:sp>
        <p:nvSpPr>
          <p:cNvPr id="708615" name="Rectangle 7"/>
          <p:cNvSpPr>
            <a:spLocks noChangeArrowheads="1"/>
          </p:cNvSpPr>
          <p:nvPr/>
        </p:nvSpPr>
        <p:spPr bwMode="auto">
          <a:xfrm>
            <a:off x="5159376" y="5804844"/>
            <a:ext cx="15343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dirty="0"/>
              <a:t>静态</a:t>
            </a:r>
            <a:r>
              <a:rPr kumimoji="1" lang="en-US" altLang="zh-CN" dirty="0"/>
              <a:t>RAM </a:t>
            </a:r>
            <a:endParaRPr kumimoji="1" lang="en-US" altLang="zh-CN" dirty="0"/>
          </a:p>
        </p:txBody>
      </p:sp>
      <p:sp>
        <p:nvSpPr>
          <p:cNvPr id="3" name="灯片编号占位符 2"/>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3051AC11-4BE8-4D21-93AA-DED25FBF65C3}"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存储设备（静态</a:t>
            </a:r>
            <a:r>
              <a:rPr lang="en-US" altLang="zh-CN" kern="0" dirty="0"/>
              <a:t>RAM</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08611">
                                            <p:txEl>
                                              <p:pRg st="0" end="0"/>
                                            </p:txEl>
                                          </p:spTgt>
                                        </p:tgtEl>
                                        <p:attrNameLst>
                                          <p:attrName>style.visibility</p:attrName>
                                        </p:attrNameLst>
                                      </p:cBhvr>
                                      <p:to>
                                        <p:strVal val="visible"/>
                                      </p:to>
                                    </p:set>
                                    <p:animEffect transition="in" filter="wipe(down)">
                                      <p:cBhvr>
                                        <p:cTn id="7" dur="500"/>
                                        <p:tgtEl>
                                          <p:spTgt spid="708611">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08611">
                                            <p:txEl>
                                              <p:pRg st="1" end="1"/>
                                            </p:txEl>
                                          </p:spTgt>
                                        </p:tgtEl>
                                        <p:attrNameLst>
                                          <p:attrName>style.visibility</p:attrName>
                                        </p:attrNameLst>
                                      </p:cBhvr>
                                      <p:to>
                                        <p:strVal val="visible"/>
                                      </p:to>
                                    </p:set>
                                    <p:animEffect transition="in" filter="wipe(down)">
                                      <p:cBhvr>
                                        <p:cTn id="11" dur="500"/>
                                        <p:tgtEl>
                                          <p:spTgt spid="70861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708616"/>
                                        </p:tgtEl>
                                        <p:attrNameLst>
                                          <p:attrName>style.visibility</p:attrName>
                                        </p:attrNameLst>
                                      </p:cBhvr>
                                      <p:to>
                                        <p:strVal val="visible"/>
                                      </p:to>
                                    </p:set>
                                    <p:animEffect transition="in" filter="barn(inVertical)">
                                      <p:cBhvr>
                                        <p:cTn id="16" dur="500"/>
                                        <p:tgtEl>
                                          <p:spTgt spid="70861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708615"/>
                                        </p:tgtEl>
                                        <p:attrNameLst>
                                          <p:attrName>style.visibility</p:attrName>
                                        </p:attrNameLst>
                                      </p:cBhvr>
                                      <p:to>
                                        <p:strVal val="visible"/>
                                      </p:to>
                                    </p:set>
                                    <p:animEffect transition="in" filter="barn(inVertical)">
                                      <p:cBhvr>
                                        <p:cTn id="19" dur="500"/>
                                        <p:tgtEl>
                                          <p:spTgt spid="708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8" name="Text Box 4"/>
          <p:cNvSpPr txBox="1">
            <a:spLocks noChangeArrowheads="1"/>
          </p:cNvSpPr>
          <p:nvPr/>
        </p:nvSpPr>
        <p:spPr bwMode="auto">
          <a:xfrm>
            <a:off x="1946275" y="1042988"/>
            <a:ext cx="8172450" cy="126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5000"/>
              </a:spcBef>
              <a:spcAft>
                <a:spcPct val="30000"/>
              </a:spcAft>
              <a:buClrTx/>
              <a:buSzPct val="125000"/>
              <a:buFontTx/>
              <a:buBlip>
                <a:blip r:embed="rId1"/>
              </a:buBlip>
            </a:pPr>
            <a:r>
              <a:rPr lang="en-US" altLang="zh-CN" sz="2800" dirty="0"/>
              <a:t> SRAM</a:t>
            </a:r>
            <a:r>
              <a:rPr lang="zh-CN" altLang="en-US" sz="2800" dirty="0"/>
              <a:t>的操作方法有两种，即</a:t>
            </a:r>
            <a:r>
              <a:rPr lang="zh-CN" altLang="en-US" sz="2800" dirty="0">
                <a:solidFill>
                  <a:srgbClr val="FF0000"/>
                </a:solidFill>
              </a:rPr>
              <a:t>读操作</a:t>
            </a:r>
            <a:r>
              <a:rPr lang="zh-CN" altLang="en-US" sz="2800" dirty="0"/>
              <a:t>和</a:t>
            </a:r>
            <a:r>
              <a:rPr lang="zh-CN" altLang="en-US" sz="2800" dirty="0">
                <a:solidFill>
                  <a:srgbClr val="FF0000"/>
                </a:solidFill>
              </a:rPr>
              <a:t>写操作</a:t>
            </a:r>
            <a:r>
              <a:rPr lang="zh-CN" altLang="en-US" sz="2800" dirty="0"/>
              <a:t>。 </a:t>
            </a:r>
            <a:endParaRPr lang="zh-CN" altLang="en-US" sz="2800" dirty="0"/>
          </a:p>
          <a:p>
            <a:pPr eaLnBrk="1" hangingPunct="1">
              <a:lnSpc>
                <a:spcPct val="120000"/>
              </a:lnSpc>
              <a:spcBef>
                <a:spcPct val="25000"/>
              </a:spcBef>
              <a:spcAft>
                <a:spcPct val="30000"/>
              </a:spcAft>
              <a:buClrTx/>
              <a:buSzPct val="125000"/>
              <a:buFontTx/>
              <a:buNone/>
            </a:pPr>
            <a:r>
              <a:rPr lang="zh-CN" altLang="en-US" dirty="0"/>
              <a:t>	⑴ </a:t>
            </a:r>
            <a:r>
              <a:rPr lang="en-US" altLang="zh-CN" dirty="0"/>
              <a:t>SRAM</a:t>
            </a:r>
            <a:r>
              <a:rPr lang="zh-CN" altLang="en-US" dirty="0"/>
              <a:t>上的</a:t>
            </a:r>
            <a:r>
              <a:rPr lang="zh-CN" altLang="en-US" dirty="0">
                <a:solidFill>
                  <a:srgbClr val="FF0000"/>
                </a:solidFill>
              </a:rPr>
              <a:t>读操作</a:t>
            </a:r>
            <a:r>
              <a:rPr lang="zh-CN" altLang="en-US" dirty="0"/>
              <a:t>方法是：</a:t>
            </a:r>
            <a:endParaRPr lang="zh-CN" altLang="en-US" dirty="0"/>
          </a:p>
        </p:txBody>
      </p:sp>
      <p:sp>
        <p:nvSpPr>
          <p:cNvPr id="702470" name="Text Box 6"/>
          <p:cNvSpPr txBox="1">
            <a:spLocks noChangeArrowheads="1"/>
          </p:cNvSpPr>
          <p:nvPr/>
        </p:nvSpPr>
        <p:spPr bwMode="auto">
          <a:xfrm>
            <a:off x="3287713" y="2392363"/>
            <a:ext cx="6623050" cy="146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spcAft>
                <a:spcPct val="10000"/>
              </a:spcAft>
              <a:buClr>
                <a:srgbClr val="CCFF66"/>
              </a:buClr>
              <a:buSzPct val="80000"/>
              <a:buFont typeface="Wingdings" panose="05000000000000000000" pitchFamily="2" charset="2"/>
              <a:buChar char="u"/>
            </a:pPr>
            <a:r>
              <a:rPr kumimoji="1" lang="en-US" altLang="zh-CN" sz="2000" dirty="0"/>
              <a:t> </a:t>
            </a:r>
            <a:r>
              <a:rPr kumimoji="1" lang="zh-CN" altLang="en-US" sz="2000" dirty="0"/>
              <a:t>当</a:t>
            </a:r>
            <a:r>
              <a:rPr kumimoji="1" lang="en-US" altLang="zh-CN" sz="2000" dirty="0"/>
              <a:t>R/W’=1</a:t>
            </a:r>
            <a:r>
              <a:rPr kumimoji="1" lang="zh-CN" altLang="en-US" sz="2000" dirty="0"/>
              <a:t>时，让</a:t>
            </a:r>
            <a:r>
              <a:rPr kumimoji="1" lang="en-US" altLang="zh-CN" sz="2000" dirty="0"/>
              <a:t>CE’=0</a:t>
            </a:r>
            <a:r>
              <a:rPr kumimoji="1" lang="zh-CN" altLang="en-US" sz="2000" dirty="0"/>
              <a:t>，启用</a:t>
            </a:r>
            <a:r>
              <a:rPr kumimoji="1" lang="en-US" altLang="zh-CN" sz="2000" dirty="0"/>
              <a:t>SRAM</a:t>
            </a:r>
            <a:r>
              <a:rPr kumimoji="1" lang="zh-CN" altLang="en-US" sz="2000" dirty="0"/>
              <a:t>。</a:t>
            </a:r>
            <a:endParaRPr kumimoji="1" lang="zh-CN" altLang="en-US" sz="2000" dirty="0"/>
          </a:p>
          <a:p>
            <a:pPr eaLnBrk="1" hangingPunct="1">
              <a:lnSpc>
                <a:spcPct val="140000"/>
              </a:lnSpc>
              <a:spcBef>
                <a:spcPct val="0"/>
              </a:spcBef>
              <a:spcAft>
                <a:spcPct val="10000"/>
              </a:spcAft>
              <a:buClr>
                <a:srgbClr val="CCFF66"/>
              </a:buClr>
              <a:buSzPct val="80000"/>
              <a:buFont typeface="Wingdings" panose="05000000000000000000" pitchFamily="2" charset="2"/>
              <a:buChar char="u"/>
            </a:pPr>
            <a:r>
              <a:rPr kumimoji="1" lang="zh-CN" altLang="en-US" sz="2000" dirty="0"/>
              <a:t> 将地址送到地址线上。</a:t>
            </a:r>
            <a:endParaRPr kumimoji="1" lang="zh-CN" altLang="en-US" sz="2000" dirty="0"/>
          </a:p>
          <a:p>
            <a:pPr eaLnBrk="1" hangingPunct="1">
              <a:lnSpc>
                <a:spcPct val="140000"/>
              </a:lnSpc>
              <a:spcBef>
                <a:spcPct val="0"/>
              </a:spcBef>
              <a:spcAft>
                <a:spcPct val="10000"/>
              </a:spcAft>
              <a:buClr>
                <a:srgbClr val="CCFF66"/>
              </a:buClr>
              <a:buSzPct val="80000"/>
              <a:buFont typeface="Wingdings" panose="05000000000000000000" pitchFamily="2" charset="2"/>
              <a:buChar char="u"/>
            </a:pPr>
            <a:r>
              <a:rPr kumimoji="1" lang="zh-CN" altLang="en-US" sz="2000" dirty="0"/>
              <a:t> 一定延迟时间后，数据通过数据线进行传输。</a:t>
            </a:r>
            <a:endParaRPr kumimoji="1" lang="zh-CN" altLang="en-US" sz="2000" dirty="0"/>
          </a:p>
        </p:txBody>
      </p:sp>
      <p:sp>
        <p:nvSpPr>
          <p:cNvPr id="702471" name="Text Box 7"/>
          <p:cNvSpPr txBox="1">
            <a:spLocks noChangeArrowheads="1"/>
          </p:cNvSpPr>
          <p:nvPr/>
        </p:nvSpPr>
        <p:spPr bwMode="auto">
          <a:xfrm>
            <a:off x="1946275" y="3946525"/>
            <a:ext cx="76327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35000"/>
              </a:spcBef>
              <a:spcAft>
                <a:spcPct val="30000"/>
              </a:spcAft>
              <a:buClrTx/>
              <a:buSzPct val="125000"/>
              <a:buFontTx/>
              <a:buNone/>
            </a:pPr>
            <a:r>
              <a:rPr lang="en-US" altLang="zh-CN"/>
              <a:t>	⑵ SRAM</a:t>
            </a:r>
            <a:r>
              <a:rPr lang="zh-CN" altLang="en-US"/>
              <a:t>上的</a:t>
            </a:r>
            <a:r>
              <a:rPr lang="zh-CN" altLang="en-US">
                <a:solidFill>
                  <a:srgbClr val="FF0000"/>
                </a:solidFill>
              </a:rPr>
              <a:t>写操作</a:t>
            </a:r>
            <a:r>
              <a:rPr lang="zh-CN" altLang="en-US"/>
              <a:t>方法是类似的： </a:t>
            </a:r>
            <a:endParaRPr lang="zh-CN" altLang="en-US"/>
          </a:p>
        </p:txBody>
      </p:sp>
      <p:sp>
        <p:nvSpPr>
          <p:cNvPr id="702472" name="Text Box 8"/>
          <p:cNvSpPr txBox="1">
            <a:spLocks noChangeArrowheads="1"/>
          </p:cNvSpPr>
          <p:nvPr/>
        </p:nvSpPr>
        <p:spPr bwMode="auto">
          <a:xfrm>
            <a:off x="3627438" y="4632326"/>
            <a:ext cx="6623050" cy="1467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spcAft>
                <a:spcPct val="10000"/>
              </a:spcAft>
              <a:buClr>
                <a:srgbClr val="CCFF66"/>
              </a:buClr>
              <a:buSzPct val="80000"/>
              <a:buFont typeface="Wingdings" panose="05000000000000000000" pitchFamily="2" charset="2"/>
              <a:buChar char="u"/>
            </a:pPr>
            <a:r>
              <a:rPr kumimoji="1" lang="en-US" altLang="zh-CN" sz="2000"/>
              <a:t> </a:t>
            </a:r>
            <a:r>
              <a:rPr kumimoji="1" lang="zh-CN" altLang="en-US" sz="2000"/>
              <a:t>让</a:t>
            </a:r>
            <a:r>
              <a:rPr kumimoji="1" lang="en-US" altLang="zh-CN" sz="2000"/>
              <a:t>CE’=0</a:t>
            </a:r>
            <a:r>
              <a:rPr kumimoji="1" lang="zh-CN" altLang="en-US" sz="2000"/>
              <a:t>，启用</a:t>
            </a:r>
            <a:r>
              <a:rPr kumimoji="1" lang="en-US" altLang="zh-CN" sz="2000"/>
              <a:t>SRAM</a:t>
            </a:r>
            <a:r>
              <a:rPr kumimoji="1" lang="zh-CN" altLang="en-US" sz="2000"/>
              <a:t>。</a:t>
            </a:r>
            <a:endParaRPr kumimoji="1" lang="zh-CN" altLang="en-US" sz="2000"/>
          </a:p>
          <a:p>
            <a:pPr eaLnBrk="1" hangingPunct="1">
              <a:lnSpc>
                <a:spcPct val="140000"/>
              </a:lnSpc>
              <a:spcBef>
                <a:spcPct val="0"/>
              </a:spcBef>
              <a:spcAft>
                <a:spcPct val="10000"/>
              </a:spcAft>
              <a:buClr>
                <a:srgbClr val="CCFF66"/>
              </a:buClr>
              <a:buSzPct val="80000"/>
              <a:buFont typeface="Wingdings" panose="05000000000000000000" pitchFamily="2" charset="2"/>
              <a:buChar char="u"/>
            </a:pPr>
            <a:r>
              <a:rPr kumimoji="1" lang="zh-CN" altLang="en-US" sz="2000"/>
              <a:t> 让</a:t>
            </a:r>
            <a:r>
              <a:rPr kumimoji="1" lang="en-US" altLang="zh-CN" sz="2000"/>
              <a:t>R/W’=0</a:t>
            </a:r>
            <a:r>
              <a:rPr kumimoji="1" lang="zh-CN" altLang="en-US" sz="2000"/>
              <a:t>。</a:t>
            </a:r>
            <a:endParaRPr kumimoji="1" lang="zh-CN" altLang="en-US" sz="2000"/>
          </a:p>
          <a:p>
            <a:pPr eaLnBrk="1" hangingPunct="1">
              <a:lnSpc>
                <a:spcPct val="140000"/>
              </a:lnSpc>
              <a:spcBef>
                <a:spcPct val="0"/>
              </a:spcBef>
              <a:spcAft>
                <a:spcPct val="10000"/>
              </a:spcAft>
              <a:buClr>
                <a:srgbClr val="CCFF66"/>
              </a:buClr>
              <a:buSzPct val="80000"/>
              <a:buFont typeface="Wingdings" panose="05000000000000000000" pitchFamily="2" charset="2"/>
              <a:buChar char="u"/>
            </a:pPr>
            <a:r>
              <a:rPr kumimoji="1" lang="zh-CN" altLang="en-US" sz="2000"/>
              <a:t> 地址出现在地址线上，数据出现在数据线上。</a:t>
            </a:r>
            <a:endParaRPr kumimoji="1" lang="zh-CN" altLang="en-US" sz="200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0C790EFC-9201-4884-A09D-CD7219EE3224}"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标题 3"/>
          <p:cNvSpPr>
            <a:spLocks noGrp="1"/>
          </p:cNvSpPr>
          <p:nvPr>
            <p:ph type="title"/>
          </p:nvPr>
        </p:nvSpPr>
        <p:spPr/>
        <p:txBody>
          <a:bodyPr/>
          <a:lstStyle/>
          <a:p>
            <a:r>
              <a:rPr lang="en-US" altLang="zh-CN" dirty="0"/>
              <a:t> </a:t>
            </a:r>
            <a:endParaRPr lang="zh-CN" altLang="en-US"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存储设备（静态</a:t>
            </a:r>
            <a:r>
              <a:rPr lang="en-US" altLang="zh-CN" kern="0" dirty="0"/>
              <a:t>RAM</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702468">
                                            <p:txEl>
                                              <p:pRg st="0" end="0"/>
                                            </p:txEl>
                                          </p:spTgt>
                                        </p:tgtEl>
                                        <p:attrNameLst>
                                          <p:attrName>style.visibility</p:attrName>
                                        </p:attrNameLst>
                                      </p:cBhvr>
                                      <p:to>
                                        <p:strVal val="visible"/>
                                      </p:to>
                                    </p:set>
                                    <p:animEffect transition="in" filter="wedge">
                                      <p:cBhvr>
                                        <p:cTn id="7" dur="500"/>
                                        <p:tgtEl>
                                          <p:spTgt spid="702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702468">
                                            <p:txEl>
                                              <p:pRg st="1" end="1"/>
                                            </p:txEl>
                                          </p:spTgt>
                                        </p:tgtEl>
                                        <p:attrNameLst>
                                          <p:attrName>style.visibility</p:attrName>
                                        </p:attrNameLst>
                                      </p:cBhvr>
                                      <p:to>
                                        <p:strVal val="visible"/>
                                      </p:to>
                                    </p:set>
                                    <p:animEffect transition="in" filter="wedge">
                                      <p:cBhvr>
                                        <p:cTn id="12" dur="500"/>
                                        <p:tgtEl>
                                          <p:spTgt spid="702468">
                                            <p:txEl>
                                              <p:pRg st="1" end="1"/>
                                            </p:txEl>
                                          </p:spTgt>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702470"/>
                                        </p:tgtEl>
                                        <p:attrNameLst>
                                          <p:attrName>style.visibility</p:attrName>
                                        </p:attrNameLst>
                                      </p:cBhvr>
                                      <p:to>
                                        <p:strVal val="visible"/>
                                      </p:to>
                                    </p:set>
                                    <p:animEffect transition="in" filter="checkerboard(across)">
                                      <p:cBhvr>
                                        <p:cTn id="16" dur="500"/>
                                        <p:tgtEl>
                                          <p:spTgt spid="702470"/>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nodeType="clickEffect">
                                  <p:stCondLst>
                                    <p:cond delay="0"/>
                                  </p:stCondLst>
                                  <p:childTnLst>
                                    <p:set>
                                      <p:cBhvr>
                                        <p:cTn id="20" dur="1" fill="hold">
                                          <p:stCondLst>
                                            <p:cond delay="0"/>
                                          </p:stCondLst>
                                        </p:cTn>
                                        <p:tgtEl>
                                          <p:spTgt spid="702471">
                                            <p:txEl>
                                              <p:pRg st="0" end="0"/>
                                            </p:txEl>
                                          </p:spTgt>
                                        </p:tgtEl>
                                        <p:attrNameLst>
                                          <p:attrName>style.visibility</p:attrName>
                                        </p:attrNameLst>
                                      </p:cBhvr>
                                      <p:to>
                                        <p:strVal val="visible"/>
                                      </p:to>
                                    </p:set>
                                    <p:animEffect transition="in" filter="wedge">
                                      <p:cBhvr>
                                        <p:cTn id="21" dur="500"/>
                                        <p:tgtEl>
                                          <p:spTgt spid="702471">
                                            <p:txEl>
                                              <p:pRg st="0" end="0"/>
                                            </p:txEl>
                                          </p:spTgt>
                                        </p:tgtEl>
                                      </p:cBhvr>
                                    </p:animEffect>
                                  </p:childTnLst>
                                </p:cTn>
                              </p:par>
                            </p:childTnLst>
                          </p:cTn>
                        </p:par>
                        <p:par>
                          <p:cTn id="22" fill="hold">
                            <p:stCondLst>
                              <p:cond delay="500"/>
                            </p:stCondLst>
                            <p:childTnLst>
                              <p:par>
                                <p:cTn id="23" presetID="5" presetClass="entr" presetSubtype="10" fill="hold" grpId="0" nodeType="afterEffect">
                                  <p:stCondLst>
                                    <p:cond delay="0"/>
                                  </p:stCondLst>
                                  <p:childTnLst>
                                    <p:set>
                                      <p:cBhvr>
                                        <p:cTn id="24" dur="1" fill="hold">
                                          <p:stCondLst>
                                            <p:cond delay="0"/>
                                          </p:stCondLst>
                                        </p:cTn>
                                        <p:tgtEl>
                                          <p:spTgt spid="702472"/>
                                        </p:tgtEl>
                                        <p:attrNameLst>
                                          <p:attrName>style.visibility</p:attrName>
                                        </p:attrNameLst>
                                      </p:cBhvr>
                                      <p:to>
                                        <p:strVal val="visible"/>
                                      </p:to>
                                    </p:set>
                                    <p:animEffect transition="in" filter="checkerboard(across)">
                                      <p:cBhvr>
                                        <p:cTn id="25" dur="500"/>
                                        <p:tgtEl>
                                          <p:spTgt spid="70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70" grpId="0" bldLvl="0" animBg="1"/>
      <p:bldP spid="70247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9"/>
          <p:cNvGraphicFramePr>
            <a:graphicFrameLocks noGrp="1" noChangeAspect="1"/>
          </p:cNvGraphicFramePr>
          <p:nvPr>
            <p:ph/>
          </p:nvPr>
        </p:nvGraphicFramePr>
        <p:xfrm>
          <a:off x="1774825" y="879475"/>
          <a:ext cx="8713788" cy="4160838"/>
        </p:xfrm>
        <a:graphic>
          <a:graphicData uri="http://schemas.openxmlformats.org/presentationml/2006/ole">
            <mc:AlternateContent xmlns:mc="http://schemas.openxmlformats.org/markup-compatibility/2006">
              <mc:Choice xmlns:v="urn:schemas-microsoft-com:vml" Requires="v">
                <p:oleObj spid="_x0000_s11317" name="Visio" r:id="rId1" imgW="5001260" imgH="2393315" progId="Visio.Drawing.6">
                  <p:embed/>
                </p:oleObj>
              </mc:Choice>
              <mc:Fallback>
                <p:oleObj name="Visio" r:id="rId1" imgW="5001260" imgH="2393315" progId="Visio.Drawing.6">
                  <p:embed/>
                  <p:pic>
                    <p:nvPicPr>
                      <p:cNvPr id="0" name="Object 9"/>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825" y="879475"/>
                        <a:ext cx="8713788" cy="4160838"/>
                      </a:xfrm>
                      <a:prstGeom prst="rect">
                        <a:avLst/>
                      </a:prstGeom>
                      <a:gradFill rotWithShape="1">
                        <a:gsLst>
                          <a:gs pos="0">
                            <a:srgbClr val="CADCA5"/>
                          </a:gs>
                          <a:gs pos="50000">
                            <a:srgbClr val="EAFFBF"/>
                          </a:gs>
                          <a:gs pos="100000">
                            <a:srgbClr val="CADCA5"/>
                          </a:gs>
                        </a:gsLst>
                        <a:lin ang="5400000" scaled="1"/>
                      </a:gradFill>
                      <a:ln>
                        <a:noFill/>
                      </a:ln>
                      <a:effectLst/>
                      <a:extLs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7" name="Rectangle 5"/>
          <p:cNvSpPr>
            <a:spLocks noChangeArrowheads="1"/>
          </p:cNvSpPr>
          <p:nvPr/>
        </p:nvSpPr>
        <p:spPr bwMode="auto">
          <a:xfrm>
            <a:off x="3581400" y="5459412"/>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2800" dirty="0">
                <a:latin typeface="楷体" panose="02010609060101010101" pitchFamily="49" charset="-122"/>
                <a:ea typeface="楷体" panose="02010609060101010101" pitchFamily="49" charset="-122"/>
              </a:rPr>
              <a:t>	</a:t>
            </a:r>
            <a:r>
              <a:rPr kumimoji="1" lang="zh-CN" altLang="en-US" sz="2800" dirty="0">
                <a:latin typeface="楷体" panose="02010609060101010101" pitchFamily="49" charset="-122"/>
                <a:ea typeface="楷体" panose="02010609060101010101" pitchFamily="49" charset="-122"/>
              </a:rPr>
              <a:t>嵌入式系统的硬件组成 </a:t>
            </a:r>
            <a:endParaRPr kumimoji="1" lang="zh-CN" altLang="en-US" sz="2800" dirty="0">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556AD61D-BB21-4D8C-950D-D5A3D8A0521E}"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endParaRPr lang="zh-CN" altLang="en-US" kern="0" dirty="0">
              <a:solidFill>
                <a:srgbClr val="FF0000"/>
              </a:solidFill>
            </a:endParaRPr>
          </a:p>
        </p:txBody>
      </p:sp>
    </p:spTree>
  </p:cSld>
  <p:clrMapOvr>
    <a:masterClrMapping/>
  </p:clrMapOvr>
  <p:transition>
    <p:blinds/>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9" name="Text Box 3"/>
          <p:cNvSpPr txBox="1">
            <a:spLocks noChangeArrowheads="1"/>
          </p:cNvSpPr>
          <p:nvPr/>
        </p:nvSpPr>
        <p:spPr bwMode="auto">
          <a:xfrm>
            <a:off x="2495550" y="1989139"/>
            <a:ext cx="7632700"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35000"/>
              </a:spcBef>
              <a:spcAft>
                <a:spcPct val="30000"/>
              </a:spcAft>
              <a:buClrTx/>
              <a:buSzPct val="125000"/>
              <a:buFontTx/>
              <a:buBlip>
                <a:blip r:embed="rId1"/>
              </a:buBlip>
            </a:pPr>
            <a:r>
              <a:rPr lang="en-US" altLang="zh-CN"/>
              <a:t> </a:t>
            </a:r>
            <a:r>
              <a:rPr lang="zh-CN" altLang="en-US"/>
              <a:t>在使用</a:t>
            </a:r>
            <a:r>
              <a:rPr lang="en-US" altLang="zh-CN"/>
              <a:t>SRAM</a:t>
            </a:r>
            <a:r>
              <a:rPr lang="zh-CN" altLang="en-US"/>
              <a:t>时，需要考虑</a:t>
            </a:r>
            <a:r>
              <a:rPr lang="en-US" altLang="zh-CN"/>
              <a:t>SRAM</a:t>
            </a:r>
            <a:r>
              <a:rPr lang="zh-CN" altLang="en-US"/>
              <a:t>与处理器的匹配，一般包括：</a:t>
            </a:r>
            <a:endParaRPr lang="zh-CN" altLang="en-US"/>
          </a:p>
        </p:txBody>
      </p:sp>
      <p:sp>
        <p:nvSpPr>
          <p:cNvPr id="710661" name="Text Box 5"/>
          <p:cNvSpPr txBox="1">
            <a:spLocks noChangeArrowheads="1"/>
          </p:cNvSpPr>
          <p:nvPr/>
        </p:nvSpPr>
        <p:spPr bwMode="auto">
          <a:xfrm>
            <a:off x="3792538" y="3284539"/>
            <a:ext cx="6623050"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0"/>
              </a:spcBef>
              <a:spcAft>
                <a:spcPct val="10000"/>
              </a:spcAft>
              <a:buClr>
                <a:srgbClr val="CCFF66"/>
              </a:buClr>
              <a:buSzPct val="80000"/>
              <a:buFont typeface="Wingdings" panose="05000000000000000000" pitchFamily="2" charset="2"/>
              <a:buChar char="u"/>
            </a:pPr>
            <a:r>
              <a:rPr lang="zh-CN" altLang="en-US"/>
              <a:t>工作电压</a:t>
            </a:r>
            <a:endParaRPr kumimoji="1" lang="zh-CN" altLang="en-US"/>
          </a:p>
          <a:p>
            <a:pPr eaLnBrk="1" hangingPunct="1">
              <a:lnSpc>
                <a:spcPct val="140000"/>
              </a:lnSpc>
              <a:spcBef>
                <a:spcPct val="0"/>
              </a:spcBef>
              <a:spcAft>
                <a:spcPct val="10000"/>
              </a:spcAft>
              <a:buClr>
                <a:srgbClr val="CCFF66"/>
              </a:buClr>
              <a:buSzPct val="80000"/>
              <a:buFont typeface="Wingdings" panose="05000000000000000000" pitchFamily="2" charset="2"/>
              <a:buChar char="u"/>
            </a:pPr>
            <a:r>
              <a:rPr lang="zh-CN" altLang="en-US"/>
              <a:t>工作速度</a:t>
            </a:r>
            <a:endParaRPr lang="zh-CN" altLang="en-US"/>
          </a:p>
          <a:p>
            <a:pPr eaLnBrk="1" hangingPunct="1">
              <a:lnSpc>
                <a:spcPct val="140000"/>
              </a:lnSpc>
              <a:spcBef>
                <a:spcPct val="0"/>
              </a:spcBef>
              <a:spcAft>
                <a:spcPct val="10000"/>
              </a:spcAft>
              <a:buClr>
                <a:srgbClr val="CCFF66"/>
              </a:buClr>
              <a:buSzPct val="80000"/>
              <a:buFont typeface="Wingdings" panose="05000000000000000000" pitchFamily="2" charset="2"/>
              <a:buChar char="u"/>
            </a:pPr>
            <a:r>
              <a:rPr lang="zh-CN" altLang="en-US"/>
              <a:t>时序</a:t>
            </a:r>
            <a:endParaRPr kumimoji="1" lang="zh-CN" altLang="en-US"/>
          </a:p>
        </p:txBody>
      </p:sp>
      <p:sp>
        <p:nvSpPr>
          <p:cNvPr id="710664" name="Text Box 8"/>
          <p:cNvSpPr txBox="1">
            <a:spLocks noChangeArrowheads="1"/>
          </p:cNvSpPr>
          <p:nvPr/>
        </p:nvSpPr>
        <p:spPr bwMode="auto">
          <a:xfrm>
            <a:off x="2495550" y="5084763"/>
            <a:ext cx="7632700"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35000"/>
              </a:spcBef>
              <a:spcAft>
                <a:spcPct val="30000"/>
              </a:spcAft>
              <a:buClrTx/>
              <a:buSzPct val="125000"/>
              <a:buFontTx/>
              <a:buBlip>
                <a:blip r:embed="rId1"/>
              </a:buBlip>
            </a:pPr>
            <a:r>
              <a:rPr lang="en-US" altLang="zh-CN"/>
              <a:t> </a:t>
            </a:r>
            <a:r>
              <a:rPr lang="zh-CN" altLang="en-US"/>
              <a:t>电路设计完成把</a:t>
            </a:r>
            <a:r>
              <a:rPr lang="en-US" altLang="zh-CN"/>
              <a:t>SRAM</a:t>
            </a:r>
            <a:r>
              <a:rPr lang="zh-CN" altLang="en-US"/>
              <a:t>接到系统总线上的工作。</a:t>
            </a:r>
            <a:endParaRPr lang="zh-CN" altLang="en-US"/>
          </a:p>
        </p:txBody>
      </p:sp>
      <p:sp>
        <p:nvSpPr>
          <p:cNvPr id="710667" name="AutoShape 11"/>
          <p:cNvSpPr>
            <a:spLocks noChangeArrowheads="1"/>
          </p:cNvSpPr>
          <p:nvPr/>
        </p:nvSpPr>
        <p:spPr bwMode="auto">
          <a:xfrm>
            <a:off x="1847851" y="930276"/>
            <a:ext cx="2087563" cy="1008063"/>
          </a:xfrm>
          <a:prstGeom prst="irregularSeal2">
            <a:avLst/>
          </a:prstGeom>
          <a:solidFill>
            <a:schemeClr val="hlink"/>
          </a:solidFill>
          <a:ln w="38100" algn="ctr">
            <a:solidFill>
              <a:srgbClr val="FF3300"/>
            </a:solidFill>
            <a:miter lim="800000"/>
          </a:ln>
          <a:effectLst/>
        </p:spPr>
        <p:txBody>
          <a:bodyPr wrap="none" anchor="ctr"/>
          <a:lstStyle/>
          <a:p>
            <a:pPr algn="ctr" eaLnBrk="1" hangingPunct="1">
              <a:defRPr/>
            </a:pPr>
            <a:r>
              <a:rPr lang="zh-CN" altLang="en-US">
                <a:solidFill>
                  <a:srgbClr val="FF0000"/>
                </a:solidFill>
                <a:effectLst>
                  <a:outerShdw blurRad="38100" dist="38100" dir="2700000" algn="tl">
                    <a:srgbClr val="000000"/>
                  </a:outerShdw>
                </a:effectLst>
                <a:ea typeface="黑体" panose="02010609060101010101" pitchFamily="2" charset="-122"/>
              </a:rPr>
              <a:t>注意</a:t>
            </a:r>
            <a:endParaRPr lang="zh-CN" altLang="en-US">
              <a:solidFill>
                <a:srgbClr val="FF0000"/>
              </a:solidFill>
              <a:effectLst>
                <a:outerShdw blurRad="38100" dist="38100" dir="2700000" algn="tl">
                  <a:srgbClr val="000000"/>
                </a:outerShdw>
              </a:effectLst>
              <a:ea typeface="黑体" panose="02010609060101010101" pitchFamily="2"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06700AC2-E67F-4614-96AD-DBEFFB4226DA}"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标题 3"/>
          <p:cNvSpPr>
            <a:spLocks noGrp="1"/>
          </p:cNvSpPr>
          <p:nvPr>
            <p:ph type="title"/>
          </p:nvPr>
        </p:nvSpPr>
        <p:spPr/>
        <p:txBody>
          <a:bodyPr/>
          <a:lstStyle/>
          <a:p>
            <a:r>
              <a:rPr lang="en-US" altLang="zh-CN" dirty="0"/>
              <a:t> </a:t>
            </a:r>
            <a:endParaRPr lang="zh-CN" altLang="en-US"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存储设备（静态</a:t>
            </a:r>
            <a:r>
              <a:rPr lang="en-US" altLang="zh-CN" kern="0" dirty="0"/>
              <a:t>RAM</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10667"/>
                                        </p:tgtEl>
                                        <p:attrNameLst>
                                          <p:attrName>style.visibility</p:attrName>
                                        </p:attrNameLst>
                                      </p:cBhvr>
                                      <p:to>
                                        <p:strVal val="visible"/>
                                      </p:to>
                                    </p:set>
                                    <p:anim calcmode="lin" valueType="num">
                                      <p:cBhvr>
                                        <p:cTn id="7" dur="500" fill="hold"/>
                                        <p:tgtEl>
                                          <p:spTgt spid="710667"/>
                                        </p:tgtEl>
                                        <p:attrNameLst>
                                          <p:attrName>ppt_w</p:attrName>
                                        </p:attrNameLst>
                                      </p:cBhvr>
                                      <p:tavLst>
                                        <p:tav tm="0">
                                          <p:val>
                                            <p:fltVal val="0"/>
                                          </p:val>
                                        </p:tav>
                                        <p:tav tm="100000">
                                          <p:val>
                                            <p:strVal val="#ppt_w"/>
                                          </p:val>
                                        </p:tav>
                                      </p:tavLst>
                                    </p:anim>
                                    <p:anim calcmode="lin" valueType="num">
                                      <p:cBhvr>
                                        <p:cTn id="8" dur="500" fill="hold"/>
                                        <p:tgtEl>
                                          <p:spTgt spid="710667"/>
                                        </p:tgtEl>
                                        <p:attrNameLst>
                                          <p:attrName>ppt_h</p:attrName>
                                        </p:attrNameLst>
                                      </p:cBhvr>
                                      <p:tavLst>
                                        <p:tav tm="0">
                                          <p:val>
                                            <p:fltVal val="0"/>
                                          </p:val>
                                        </p:tav>
                                        <p:tav tm="100000">
                                          <p:val>
                                            <p:strVal val="#ppt_h"/>
                                          </p:val>
                                        </p:tav>
                                      </p:tavLst>
                                    </p:anim>
                                    <p:animEffect transition="in" filter="fade">
                                      <p:cBhvr>
                                        <p:cTn id="9" dur="500"/>
                                        <p:tgtEl>
                                          <p:spTgt spid="710667"/>
                                        </p:tgtEl>
                                      </p:cBhvr>
                                    </p:animEffect>
                                  </p:childTnLst>
                                </p:cTn>
                              </p:par>
                            </p:childTnLst>
                          </p:cTn>
                        </p:par>
                        <p:par>
                          <p:cTn id="10" fill="hold">
                            <p:stCondLst>
                              <p:cond delay="500"/>
                            </p:stCondLst>
                            <p:childTnLst>
                              <p:par>
                                <p:cTn id="11" presetID="20" presetClass="entr" presetSubtype="0" fill="hold" nodeType="afterEffect">
                                  <p:stCondLst>
                                    <p:cond delay="0"/>
                                  </p:stCondLst>
                                  <p:childTnLst>
                                    <p:set>
                                      <p:cBhvr>
                                        <p:cTn id="12" dur="1" fill="hold">
                                          <p:stCondLst>
                                            <p:cond delay="0"/>
                                          </p:stCondLst>
                                        </p:cTn>
                                        <p:tgtEl>
                                          <p:spTgt spid="710659">
                                            <p:txEl>
                                              <p:pRg st="0" end="0"/>
                                            </p:txEl>
                                          </p:spTgt>
                                        </p:tgtEl>
                                        <p:attrNameLst>
                                          <p:attrName>style.visibility</p:attrName>
                                        </p:attrNameLst>
                                      </p:cBhvr>
                                      <p:to>
                                        <p:strVal val="visible"/>
                                      </p:to>
                                    </p:set>
                                    <p:animEffect transition="in" filter="wedge">
                                      <p:cBhvr>
                                        <p:cTn id="13" dur="500"/>
                                        <p:tgtEl>
                                          <p:spTgt spid="710659">
                                            <p:txEl>
                                              <p:pRg st="0" end="0"/>
                                            </p:txEl>
                                          </p:spTgt>
                                        </p:tgtEl>
                                      </p:cBhvr>
                                    </p:animEffect>
                                  </p:childTnLst>
                                </p:cTn>
                              </p:par>
                            </p:childTnLst>
                          </p:cTn>
                        </p:par>
                        <p:par>
                          <p:cTn id="14" fill="hold">
                            <p:stCondLst>
                              <p:cond delay="1000"/>
                            </p:stCondLst>
                            <p:childTnLst>
                              <p:par>
                                <p:cTn id="15" presetID="5" presetClass="entr" presetSubtype="10" fill="hold" grpId="0" nodeType="afterEffect">
                                  <p:stCondLst>
                                    <p:cond delay="0"/>
                                  </p:stCondLst>
                                  <p:childTnLst>
                                    <p:set>
                                      <p:cBhvr>
                                        <p:cTn id="16" dur="1" fill="hold">
                                          <p:stCondLst>
                                            <p:cond delay="0"/>
                                          </p:stCondLst>
                                        </p:cTn>
                                        <p:tgtEl>
                                          <p:spTgt spid="710661"/>
                                        </p:tgtEl>
                                        <p:attrNameLst>
                                          <p:attrName>style.visibility</p:attrName>
                                        </p:attrNameLst>
                                      </p:cBhvr>
                                      <p:to>
                                        <p:strVal val="visible"/>
                                      </p:to>
                                    </p:set>
                                    <p:animEffect transition="in" filter="checkerboard(across)">
                                      <p:cBhvr>
                                        <p:cTn id="17" dur="500"/>
                                        <p:tgtEl>
                                          <p:spTgt spid="710661"/>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710664">
                                            <p:txEl>
                                              <p:pRg st="0" end="0"/>
                                            </p:txEl>
                                          </p:spTgt>
                                        </p:tgtEl>
                                        <p:attrNameLst>
                                          <p:attrName>style.visibility</p:attrName>
                                        </p:attrNameLst>
                                      </p:cBhvr>
                                      <p:to>
                                        <p:strVal val="visible"/>
                                      </p:to>
                                    </p:set>
                                    <p:animEffect transition="in" filter="wedge">
                                      <p:cBhvr>
                                        <p:cTn id="22" dur="500"/>
                                        <p:tgtEl>
                                          <p:spTgt spid="7106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61" grpId="0"/>
      <p:bldP spid="71066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3" name="Text Box 3"/>
          <p:cNvSpPr txBox="1">
            <a:spLocks noChangeArrowheads="1"/>
          </p:cNvSpPr>
          <p:nvPr/>
        </p:nvSpPr>
        <p:spPr bwMode="auto">
          <a:xfrm>
            <a:off x="551384" y="1202944"/>
            <a:ext cx="10873208" cy="22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5000"/>
              </a:lnSpc>
              <a:spcBef>
                <a:spcPct val="5000"/>
              </a:spcBef>
              <a:spcAft>
                <a:spcPct val="50000"/>
              </a:spcAft>
              <a:buClrTx/>
              <a:buSzPct val="125000"/>
              <a:buFontTx/>
              <a:buBlip>
                <a:blip r:embed="rId1"/>
              </a:buBlip>
            </a:pPr>
            <a:r>
              <a:rPr lang="en-US" altLang="zh-CN" dirty="0"/>
              <a:t> </a:t>
            </a:r>
            <a:r>
              <a:rPr lang="zh-CN" altLang="en-US" dirty="0">
                <a:solidFill>
                  <a:srgbClr val="FF0000"/>
                </a:solidFill>
              </a:rPr>
              <a:t>动态随机存储器</a:t>
            </a:r>
            <a:r>
              <a:rPr lang="zh-CN" altLang="en-US" dirty="0"/>
              <a:t>（</a:t>
            </a:r>
            <a:r>
              <a:rPr lang="en-US" altLang="zh-CN" dirty="0">
                <a:solidFill>
                  <a:srgbClr val="FF0000"/>
                </a:solidFill>
              </a:rPr>
              <a:t>D</a:t>
            </a:r>
            <a:r>
              <a:rPr lang="en-US" altLang="zh-CN" dirty="0"/>
              <a:t>ynamic </a:t>
            </a:r>
            <a:r>
              <a:rPr lang="en-US" altLang="zh-CN" dirty="0">
                <a:solidFill>
                  <a:srgbClr val="FF0000"/>
                </a:solidFill>
              </a:rPr>
              <a:t>R</a:t>
            </a:r>
            <a:r>
              <a:rPr lang="en-US" altLang="zh-CN" dirty="0"/>
              <a:t>AM</a:t>
            </a:r>
            <a:r>
              <a:rPr lang="zh-CN" altLang="en-US" dirty="0"/>
              <a:t>，</a:t>
            </a:r>
            <a:r>
              <a:rPr lang="en-US" altLang="zh-CN" dirty="0"/>
              <a:t>DRAM</a:t>
            </a:r>
            <a:r>
              <a:rPr lang="zh-CN" altLang="en-US" dirty="0"/>
              <a:t>）的存储单元电路是以电容为基础，电路简单、集成度高、功耗小。</a:t>
            </a:r>
            <a:endParaRPr lang="zh-CN" altLang="en-US" dirty="0"/>
          </a:p>
          <a:p>
            <a:pPr algn="just" eaLnBrk="1" hangingPunct="1">
              <a:lnSpc>
                <a:spcPct val="135000"/>
              </a:lnSpc>
              <a:spcBef>
                <a:spcPct val="5000"/>
              </a:spcBef>
              <a:spcAft>
                <a:spcPct val="50000"/>
              </a:spcAft>
              <a:buClrTx/>
              <a:buSzPct val="125000"/>
              <a:buFontTx/>
              <a:buBlip>
                <a:blip r:embed="rId1"/>
              </a:buBlip>
            </a:pPr>
            <a:r>
              <a:rPr lang="zh-CN" altLang="en-US" dirty="0"/>
              <a:t> 但</a:t>
            </a:r>
            <a:r>
              <a:rPr lang="en-US" altLang="zh-CN" dirty="0"/>
              <a:t>DRAM</a:t>
            </a:r>
            <a:r>
              <a:rPr lang="zh-CN" altLang="en-US" dirty="0"/>
              <a:t>即使不掉电也会因电容放电而丢失信息，需要定时刷新，因此在工作时必须配合</a:t>
            </a:r>
            <a:r>
              <a:rPr lang="en-US" altLang="zh-CN" dirty="0">
                <a:solidFill>
                  <a:srgbClr val="FF0000"/>
                </a:solidFill>
              </a:rPr>
              <a:t>DRAM</a:t>
            </a:r>
            <a:r>
              <a:rPr lang="zh-CN" altLang="en-US" dirty="0">
                <a:solidFill>
                  <a:srgbClr val="FF0000"/>
                </a:solidFill>
              </a:rPr>
              <a:t>控制器</a:t>
            </a:r>
            <a:r>
              <a:rPr lang="zh-CN" altLang="en-US" dirty="0"/>
              <a:t>。</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84BCDE43-D462-4EE4-9823-6C26015B8BE8}"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8" name="Rectangle 2"/>
          <p:cNvSpPr txBox="1">
            <a:spLocks noChangeArrowheads="1"/>
          </p:cNvSpPr>
          <p:nvPr/>
        </p:nvSpPr>
        <p:spPr bwMode="auto">
          <a:xfrm>
            <a:off x="551384" y="676840"/>
            <a:ext cx="3287688" cy="574675"/>
          </a:xfrm>
          <a:prstGeom prst="rect">
            <a:avLst/>
          </a:prstGeom>
          <a:noFill/>
          <a:ln>
            <a:noFill/>
          </a:ln>
          <a:effectLst/>
        </p:spPr>
        <p:txBody>
          <a:bodyPr anchor="ctr"/>
          <a:lstStyle>
            <a:lvl1pPr algn="l" rtl="0" fontAlgn="base">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fontAlgn="base">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fontAlgn="base">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fontAlgn="base">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fontAlgn="base">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800" b="0" kern="0" dirty="0">
                <a:solidFill>
                  <a:schemeClr val="tx1"/>
                </a:solidFill>
                <a:latin typeface="Times New Roman" panose="02020603050405020304" pitchFamily="18" charset="0"/>
                <a:ea typeface="+mn-ea"/>
                <a:cs typeface="Times New Roman" panose="02020603050405020304" pitchFamily="18" charset="0"/>
              </a:rPr>
              <a:t>2</a:t>
            </a:r>
            <a:r>
              <a:rPr lang="zh-CN" altLang="en-US" sz="2800" b="0" kern="0" dirty="0">
                <a:solidFill>
                  <a:schemeClr val="tx1"/>
                </a:solidFill>
                <a:latin typeface="Times New Roman" panose="02020603050405020304" pitchFamily="18" charset="0"/>
                <a:ea typeface="+mn-ea"/>
                <a:cs typeface="Times New Roman" panose="02020603050405020304" pitchFamily="18" charset="0"/>
              </a:rPr>
              <a:t>）动态</a:t>
            </a:r>
            <a:r>
              <a:rPr lang="en-US" altLang="zh-CN" sz="2800" b="0" kern="0" dirty="0">
                <a:solidFill>
                  <a:schemeClr val="tx1"/>
                </a:solidFill>
                <a:latin typeface="Times New Roman" panose="02020603050405020304" pitchFamily="18" charset="0"/>
                <a:ea typeface="+mn-ea"/>
                <a:cs typeface="Times New Roman" panose="02020603050405020304" pitchFamily="18" charset="0"/>
              </a:rPr>
              <a:t>RAM </a:t>
            </a:r>
            <a:endParaRPr lang="en-US" altLang="zh-CN" sz="2800" b="0" kern="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7" name="Object 5"/>
          <p:cNvGraphicFramePr>
            <a:graphicFrameLocks noGrp="1" noChangeAspect="1"/>
          </p:cNvGraphicFramePr>
          <p:nvPr>
            <p:ph idx="1"/>
          </p:nvPr>
        </p:nvGraphicFramePr>
        <p:xfrm>
          <a:off x="2427066" y="3437260"/>
          <a:ext cx="7121525" cy="1244600"/>
        </p:xfrm>
        <a:graphic>
          <a:graphicData uri="http://schemas.openxmlformats.org/presentationml/2006/ole">
            <mc:AlternateContent xmlns:mc="http://schemas.openxmlformats.org/markup-compatibility/2006">
              <mc:Choice xmlns:v="urn:schemas-microsoft-com:vml" Requires="v">
                <p:oleObj spid="_x0000_s11317" name="Visio" r:id="rId2" imgW="3296285" imgH="586740" progId="Visio.Drawing.6">
                  <p:embed/>
                </p:oleObj>
              </mc:Choice>
              <mc:Fallback>
                <p:oleObj name="Visio" r:id="rId2" imgW="3296285" imgH="586740" progId="Visio.Drawing.6">
                  <p:embed/>
                  <p:pic>
                    <p:nvPicPr>
                      <p:cNvPr id="0" name="Object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7066" y="3437260"/>
                        <a:ext cx="7121525" cy="124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AutoShape 9"/>
          <p:cNvSpPr>
            <a:spLocks noChangeArrowheads="1"/>
          </p:cNvSpPr>
          <p:nvPr/>
        </p:nvSpPr>
        <p:spPr bwMode="auto">
          <a:xfrm>
            <a:off x="3863752" y="4950147"/>
            <a:ext cx="2592388" cy="1079500"/>
          </a:xfrm>
          <a:prstGeom prst="wedgeRoundRectCallout">
            <a:avLst>
              <a:gd name="adj1" fmla="val 27708"/>
              <a:gd name="adj2" fmla="val -100588"/>
              <a:gd name="adj3" fmla="val 16667"/>
            </a:avLst>
          </a:prstGeom>
          <a:gradFill rotWithShape="1">
            <a:gsLst>
              <a:gs pos="0">
                <a:srgbClr val="DDFFBB"/>
              </a:gs>
              <a:gs pos="100000">
                <a:srgbClr val="BFDCA1"/>
              </a:gs>
            </a:gsLst>
            <a:path path="rect">
              <a:fillToRect l="50000" t="50000" r="50000" b="50000"/>
            </a:path>
          </a:gra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000">
                <a:solidFill>
                  <a:srgbClr val="0000FF"/>
                </a:solidFill>
              </a:rPr>
              <a:t>执行</a:t>
            </a:r>
            <a:r>
              <a:rPr lang="en-US" altLang="zh-CN" sz="2000">
                <a:solidFill>
                  <a:srgbClr val="0000FF"/>
                </a:solidFill>
              </a:rPr>
              <a:t>DRAM</a:t>
            </a:r>
            <a:r>
              <a:rPr lang="zh-CN" altLang="en-US" sz="2000">
                <a:solidFill>
                  <a:srgbClr val="0000FF"/>
                </a:solidFill>
              </a:rPr>
              <a:t>的刷新操作，使得</a:t>
            </a:r>
            <a:r>
              <a:rPr lang="en-US" altLang="zh-CN" sz="2000">
                <a:solidFill>
                  <a:srgbClr val="0000FF"/>
                </a:solidFill>
              </a:rPr>
              <a:t>DRAM</a:t>
            </a:r>
            <a:r>
              <a:rPr lang="zh-CN" altLang="en-US" sz="2000">
                <a:solidFill>
                  <a:srgbClr val="0000FF"/>
                </a:solidFill>
              </a:rPr>
              <a:t>中数据有效</a:t>
            </a:r>
            <a:endParaRPr lang="zh-CN" altLang="en-US" sz="2000">
              <a:solidFill>
                <a:srgbClr val="0000FF"/>
              </a:solidFill>
            </a:endParaRPr>
          </a:p>
        </p:txBody>
      </p:sp>
      <p:sp>
        <p:nvSpPr>
          <p:cNvPr id="11" name="文本框 10"/>
          <p:cNvSpPr txBox="1"/>
          <p:nvPr/>
        </p:nvSpPr>
        <p:spPr>
          <a:xfrm>
            <a:off x="6600056" y="5805264"/>
            <a:ext cx="6114584" cy="369332"/>
          </a:xfrm>
          <a:prstGeom prst="rect">
            <a:avLst/>
          </a:prstGeom>
          <a:noFill/>
        </p:spPr>
        <p:txBody>
          <a:bodyPr wrap="square">
            <a:spAutoFit/>
          </a:bodyPr>
          <a:lstStyle/>
          <a:p>
            <a:r>
              <a:rPr kumimoji="1" lang="en-US" altLang="zh-CN" sz="1800" b="0" dirty="0"/>
              <a:t>DRAM</a:t>
            </a:r>
            <a:r>
              <a:rPr kumimoji="1" lang="zh-CN" altLang="en-US" sz="1800" b="0" dirty="0"/>
              <a:t>通过</a:t>
            </a:r>
            <a:r>
              <a:rPr kumimoji="1" lang="en-US" altLang="zh-CN" sz="1800" b="0" dirty="0"/>
              <a:t>DRAM</a:t>
            </a:r>
            <a:r>
              <a:rPr kumimoji="1" lang="zh-CN" altLang="en-US" sz="1800" b="0" dirty="0"/>
              <a:t>控制器组成存储器系统 </a:t>
            </a:r>
            <a:endParaRPr lang="zh-CN" altLang="en-US" sz="1800" b="0"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存储设备（动态</a:t>
            </a:r>
            <a:r>
              <a:rPr lang="en-US" altLang="zh-CN" kern="0" dirty="0"/>
              <a:t>RAM</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711683">
                                            <p:txEl>
                                              <p:pRg st="0" end="0"/>
                                            </p:txEl>
                                          </p:spTgt>
                                        </p:tgtEl>
                                        <p:attrNameLst>
                                          <p:attrName>style.visibility</p:attrName>
                                        </p:attrNameLst>
                                      </p:cBhvr>
                                      <p:to>
                                        <p:strVal val="visible"/>
                                      </p:to>
                                    </p:set>
                                    <p:animEffect transition="in" filter="diamond(in)">
                                      <p:cBhvr>
                                        <p:cTn id="7" dur="500"/>
                                        <p:tgtEl>
                                          <p:spTgt spid="71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11683">
                                            <p:txEl>
                                              <p:pRg st="1" end="1"/>
                                            </p:txEl>
                                          </p:spTgt>
                                        </p:tgtEl>
                                        <p:attrNameLst>
                                          <p:attrName>style.visibility</p:attrName>
                                        </p:attrNameLst>
                                      </p:cBhvr>
                                      <p:to>
                                        <p:strVal val="visible"/>
                                      </p:to>
                                    </p:set>
                                    <p:animEffect transition="in" filter="diamond(in)">
                                      <p:cBhvr>
                                        <p:cTn id="12" dur="500"/>
                                        <p:tgtEl>
                                          <p:spTgt spid="711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5"/>
          <p:cNvGraphicFramePr>
            <a:graphicFrameLocks noGrp="1" noChangeAspect="1"/>
          </p:cNvGraphicFramePr>
          <p:nvPr>
            <p:ph/>
          </p:nvPr>
        </p:nvGraphicFramePr>
        <p:xfrm>
          <a:off x="6095684" y="908368"/>
          <a:ext cx="4822825" cy="5060950"/>
        </p:xfrm>
        <a:graphic>
          <a:graphicData uri="http://schemas.openxmlformats.org/presentationml/2006/ole">
            <mc:AlternateContent xmlns:mc="http://schemas.openxmlformats.org/markup-compatibility/2006">
              <mc:Choice xmlns:v="urn:schemas-microsoft-com:vml" Requires="v">
                <p:oleObj spid="_x0000_s11317" name="Visio" r:id="rId1" imgW="4605655" imgH="4831715" progId="Visio.Drawing.6">
                  <p:embed/>
                </p:oleObj>
              </mc:Choice>
              <mc:Fallback>
                <p:oleObj name="Visio" r:id="rId1" imgW="4605655" imgH="4831715" progId="Visio.Drawing.6">
                  <p:embed/>
                  <p:pic>
                    <p:nvPicPr>
                      <p:cNvPr id="0" name="Object 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684" y="908368"/>
                        <a:ext cx="4822825" cy="5060950"/>
                      </a:xfrm>
                      <a:prstGeom prst="rect">
                        <a:avLst/>
                      </a:prstGeom>
                      <a:gradFill rotWithShape="1">
                        <a:gsLst>
                          <a:gs pos="0">
                            <a:srgbClr val="CADCB8"/>
                          </a:gs>
                          <a:gs pos="50000">
                            <a:srgbClr val="EAFFD5"/>
                          </a:gs>
                          <a:gs pos="100000">
                            <a:srgbClr val="CADCB8"/>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8851" name="Rectangle 7"/>
          <p:cNvSpPr>
            <a:spLocks noChangeArrowheads="1"/>
          </p:cNvSpPr>
          <p:nvPr/>
        </p:nvSpPr>
        <p:spPr bwMode="auto">
          <a:xfrm>
            <a:off x="1847851" y="1196976"/>
            <a:ext cx="792163"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800">
                <a:solidFill>
                  <a:schemeClr val="bg1"/>
                </a:solidFill>
                <a:latin typeface="黑体" panose="02010609060101010101" pitchFamily="2" charset="-122"/>
                <a:ea typeface="黑体" panose="02010609060101010101" pitchFamily="2" charset="-122"/>
              </a:rPr>
              <a:t>基本动态</a:t>
            </a:r>
            <a:r>
              <a:rPr kumimoji="1" lang="en-US" altLang="zh-CN" sz="2800">
                <a:solidFill>
                  <a:schemeClr val="bg1"/>
                </a:solidFill>
                <a:latin typeface="黑体" panose="02010609060101010101" pitchFamily="2" charset="-122"/>
                <a:ea typeface="黑体" panose="02010609060101010101" pitchFamily="2" charset="-122"/>
              </a:rPr>
              <a:t>RAM </a:t>
            </a:r>
            <a:endParaRPr kumimoji="1" lang="en-US" altLang="zh-CN" sz="2800">
              <a:solidFill>
                <a:schemeClr val="bg1"/>
              </a:solidFill>
              <a:latin typeface="黑体" panose="02010609060101010101" pitchFamily="2" charset="-122"/>
              <a:ea typeface="黑体" panose="02010609060101010101" pitchFamily="2" charset="-122"/>
            </a:endParaRPr>
          </a:p>
        </p:txBody>
      </p:sp>
      <p:sp>
        <p:nvSpPr>
          <p:cNvPr id="3" name="灯片编号占位符 2"/>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6F9F7375-9B37-423C-8013-2B6CFEB1C37D}"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711683" name="Text Box 3"/>
          <p:cNvSpPr txBox="1">
            <a:spLocks noChangeArrowheads="1"/>
          </p:cNvSpPr>
          <p:nvPr>
            <p:custDataLst>
              <p:tags r:id="rId3"/>
            </p:custDataLst>
          </p:nvPr>
        </p:nvSpPr>
        <p:spPr bwMode="auto">
          <a:xfrm>
            <a:off x="623570" y="1538605"/>
            <a:ext cx="4907280" cy="1358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
              </a:spcBef>
              <a:spcAft>
                <a:spcPct val="50000"/>
              </a:spcAft>
              <a:buClrTx/>
              <a:buSzPct val="125000"/>
              <a:buFontTx/>
              <a:buBlip>
                <a:blip r:embed="rId4"/>
              </a:buBlip>
            </a:pPr>
            <a:r>
              <a:rPr lang="en-US" altLang="zh-CN" dirty="0"/>
              <a:t>RAS’</a:t>
            </a:r>
            <a:r>
              <a:rPr lang="zh-CN" altLang="en-US" dirty="0"/>
              <a:t>：行地址信号</a:t>
            </a:r>
            <a:endParaRPr lang="zh-CN" altLang="en-US" dirty="0"/>
          </a:p>
          <a:p>
            <a:pPr eaLnBrk="1" hangingPunct="1">
              <a:lnSpc>
                <a:spcPct val="135000"/>
              </a:lnSpc>
              <a:spcBef>
                <a:spcPct val="5000"/>
              </a:spcBef>
              <a:spcAft>
                <a:spcPct val="50000"/>
              </a:spcAft>
              <a:buClrTx/>
              <a:buSzPct val="125000"/>
              <a:buFontTx/>
              <a:buBlip>
                <a:blip r:embed="rId4"/>
              </a:buBlip>
            </a:pPr>
            <a:r>
              <a:rPr lang="en-US" altLang="zh-CN" dirty="0"/>
              <a:t>CAS’</a:t>
            </a:r>
            <a:r>
              <a:rPr lang="zh-CN" altLang="en-US" dirty="0"/>
              <a:t>：列地址信号</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存储设备（动态</a:t>
            </a:r>
            <a:r>
              <a:rPr lang="en-US" altLang="zh-CN" kern="0" dirty="0"/>
              <a:t>RAM</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711683">
                                            <p:txEl>
                                              <p:pRg st="0" end="0"/>
                                            </p:txEl>
                                          </p:spTgt>
                                        </p:tgtEl>
                                        <p:attrNameLst>
                                          <p:attrName>style.visibility</p:attrName>
                                        </p:attrNameLst>
                                      </p:cBhvr>
                                      <p:to>
                                        <p:strVal val="visible"/>
                                      </p:to>
                                    </p:set>
                                    <p:animEffect transition="in" filter="diamond(in)">
                                      <p:cBhvr>
                                        <p:cTn id="7" dur="500"/>
                                        <p:tgtEl>
                                          <p:spTgt spid="711683">
                                            <p:txEl>
                                              <p:pRg st="0" end="0"/>
                                            </p:txEl>
                                          </p:spTgt>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711683">
                                            <p:txEl>
                                              <p:pRg st="1" end="1"/>
                                            </p:txEl>
                                          </p:spTgt>
                                        </p:tgtEl>
                                        <p:attrNameLst>
                                          <p:attrName>style.visibility</p:attrName>
                                        </p:attrNameLst>
                                      </p:cBhvr>
                                      <p:to>
                                        <p:strVal val="visible"/>
                                      </p:to>
                                    </p:set>
                                    <p:animEffect transition="in" filter="diamond(in)">
                                      <p:cBhvr>
                                        <p:cTn id="11" dur="500"/>
                                        <p:tgtEl>
                                          <p:spTgt spid="7116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07368" y="721322"/>
            <a:ext cx="8243888" cy="51752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r>
              <a:rPr lang="en-US" altLang="zh-CN" b="0" dirty="0">
                <a:solidFill>
                  <a:schemeClr val="tx1"/>
                </a:solidFill>
                <a:latin typeface="Times New Roman" panose="02020603050405020304" pitchFamily="18" charset="0"/>
                <a:ea typeface="楷体" panose="02010609060101010101" pitchFamily="49" charset="-122"/>
              </a:rPr>
              <a:t> </a:t>
            </a:r>
            <a:r>
              <a:rPr lang="en-US" altLang="zh-CN" sz="2800" b="0" dirty="0">
                <a:solidFill>
                  <a:schemeClr val="tx1"/>
                </a:solidFill>
                <a:latin typeface="Times New Roman" panose="02020603050405020304" pitchFamily="18" charset="0"/>
                <a:ea typeface="+mn-ea"/>
                <a:cs typeface="Times New Roman" panose="02020603050405020304" pitchFamily="18" charset="0"/>
              </a:rPr>
              <a:t>3</a:t>
            </a:r>
            <a:r>
              <a:rPr lang="zh-CN" altLang="en-US" sz="2800" b="0" dirty="0">
                <a:solidFill>
                  <a:schemeClr val="tx1"/>
                </a:solidFill>
                <a:latin typeface="Times New Roman" panose="02020603050405020304" pitchFamily="18" charset="0"/>
                <a:ea typeface="+mn-ea"/>
                <a:cs typeface="Times New Roman" panose="02020603050405020304" pitchFamily="18" charset="0"/>
              </a:rPr>
              <a:t>）如何选择</a:t>
            </a:r>
            <a:r>
              <a:rPr lang="en-US" altLang="zh-CN" sz="2800" b="0" dirty="0">
                <a:solidFill>
                  <a:schemeClr val="tx1"/>
                </a:solidFill>
                <a:latin typeface="Times New Roman" panose="02020603050405020304" pitchFamily="18" charset="0"/>
                <a:ea typeface="+mn-ea"/>
                <a:cs typeface="Times New Roman" panose="02020603050405020304" pitchFamily="18" charset="0"/>
              </a:rPr>
              <a:t>RAM  </a:t>
            </a:r>
            <a:endParaRPr lang="en-US" altLang="zh-CN" b="0" dirty="0">
              <a:solidFill>
                <a:schemeClr val="tx1"/>
              </a:solidFill>
              <a:latin typeface="Times New Roman" panose="02020603050405020304" pitchFamily="18" charset="0"/>
              <a:ea typeface="+mn-ea"/>
              <a:cs typeface="Times New Roman" panose="02020603050405020304" pitchFamily="18" charset="0"/>
            </a:endParaRPr>
          </a:p>
        </p:txBody>
      </p:sp>
      <p:sp>
        <p:nvSpPr>
          <p:cNvPr id="716803" name="Text Box 3"/>
          <p:cNvSpPr txBox="1">
            <a:spLocks noChangeArrowheads="1"/>
          </p:cNvSpPr>
          <p:nvPr/>
        </p:nvSpPr>
        <p:spPr bwMode="auto">
          <a:xfrm>
            <a:off x="551384" y="2043113"/>
            <a:ext cx="11017224" cy="3426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5000"/>
              </a:spcBef>
              <a:spcAft>
                <a:spcPct val="50000"/>
              </a:spcAft>
              <a:buClr>
                <a:srgbClr val="CCFF66"/>
              </a:buClr>
              <a:buSzPct val="95000"/>
              <a:buFont typeface="Wingdings" panose="05000000000000000000" pitchFamily="2" charset="2"/>
              <a:buChar char="u"/>
            </a:pPr>
            <a:r>
              <a:rPr lang="en-US" altLang="zh-CN" sz="2000" b="0" dirty="0"/>
              <a:t> </a:t>
            </a:r>
            <a:r>
              <a:rPr lang="zh-CN" altLang="en-US" sz="2000" b="0" dirty="0"/>
              <a:t>如果系统的随机存储器的容量不是很大，一般采用</a:t>
            </a:r>
            <a:r>
              <a:rPr lang="en-US" altLang="zh-CN" sz="2000" b="0" dirty="0"/>
              <a:t>SRAM</a:t>
            </a:r>
            <a:r>
              <a:rPr lang="zh-CN" altLang="en-US" sz="2000" b="0" dirty="0"/>
              <a:t>；反之，选择</a:t>
            </a:r>
            <a:r>
              <a:rPr lang="en-US" altLang="zh-CN" sz="2000" b="0" dirty="0"/>
              <a:t>DRAM</a:t>
            </a:r>
            <a:r>
              <a:rPr lang="zh-CN" altLang="en-US" sz="2000" b="0" dirty="0"/>
              <a:t>。</a:t>
            </a:r>
            <a:endParaRPr lang="zh-CN" altLang="en-US" sz="2000" b="0" dirty="0"/>
          </a:p>
          <a:p>
            <a:pPr eaLnBrk="1" hangingPunct="1">
              <a:lnSpc>
                <a:spcPct val="200000"/>
              </a:lnSpc>
              <a:spcBef>
                <a:spcPct val="5000"/>
              </a:spcBef>
              <a:spcAft>
                <a:spcPct val="50000"/>
              </a:spcAft>
              <a:buClr>
                <a:srgbClr val="CCFF66"/>
              </a:buClr>
              <a:buSzPct val="95000"/>
              <a:buFont typeface="Wingdings" panose="05000000000000000000" pitchFamily="2" charset="2"/>
              <a:buChar char="u"/>
            </a:pPr>
            <a:r>
              <a:rPr lang="zh-CN" altLang="en-US" sz="2000" b="0" dirty="0"/>
              <a:t> 对于特别高速度的应用，使用</a:t>
            </a:r>
            <a:r>
              <a:rPr lang="en-US" altLang="zh-CN" sz="2000" b="0" dirty="0"/>
              <a:t>SRAM</a:t>
            </a:r>
            <a:r>
              <a:rPr lang="zh-CN" altLang="en-US" sz="2000" b="0" dirty="0"/>
              <a:t>。</a:t>
            </a:r>
            <a:endParaRPr lang="zh-CN" altLang="en-US" sz="2000" b="0" dirty="0"/>
          </a:p>
          <a:p>
            <a:pPr eaLnBrk="1" hangingPunct="1">
              <a:lnSpc>
                <a:spcPct val="200000"/>
              </a:lnSpc>
              <a:spcBef>
                <a:spcPct val="5000"/>
              </a:spcBef>
              <a:spcAft>
                <a:spcPct val="50000"/>
              </a:spcAft>
              <a:buClr>
                <a:srgbClr val="CCFF66"/>
              </a:buClr>
              <a:buSzPct val="95000"/>
              <a:buFont typeface="Wingdings" panose="05000000000000000000" pitchFamily="2" charset="2"/>
              <a:buChar char="u"/>
            </a:pPr>
            <a:r>
              <a:rPr lang="zh-CN" altLang="en-US" sz="2000" b="0" dirty="0"/>
              <a:t> 如果嵌入式系统对功耗敏感，可使用</a:t>
            </a:r>
            <a:r>
              <a:rPr lang="en-US" altLang="zh-CN" sz="2000" b="0" dirty="0"/>
              <a:t>SRAM</a:t>
            </a:r>
            <a:r>
              <a:rPr lang="zh-CN" altLang="en-US" sz="2000" b="0" dirty="0"/>
              <a:t>。因为</a:t>
            </a:r>
            <a:r>
              <a:rPr lang="en-US" altLang="zh-CN" sz="2000" b="0" dirty="0"/>
              <a:t>DRAM</a:t>
            </a:r>
            <a:r>
              <a:rPr lang="zh-CN" altLang="en-US" sz="2000" b="0" dirty="0"/>
              <a:t>需要定时刷新，消耗能力相对大；而</a:t>
            </a:r>
            <a:r>
              <a:rPr lang="en-US" altLang="zh-CN" sz="2000" b="0" dirty="0"/>
              <a:t>SRAM</a:t>
            </a:r>
            <a:r>
              <a:rPr lang="zh-CN" altLang="en-US" sz="2000" b="0" dirty="0"/>
              <a:t>在系统进入待机工作方式时，只需要微小的待机电流就可以维持数据不丢失。但需要注意的是，</a:t>
            </a:r>
            <a:r>
              <a:rPr lang="en-US" altLang="zh-CN" sz="2000" b="0" dirty="0"/>
              <a:t>SRAM</a:t>
            </a:r>
            <a:r>
              <a:rPr lang="zh-CN" altLang="en-US" sz="2000" b="0" dirty="0"/>
              <a:t>的平均功耗低，但是工作时功耗不一定低。</a:t>
            </a:r>
            <a:endParaRPr lang="zh-CN" altLang="en-US" sz="2000" b="0" dirty="0"/>
          </a:p>
        </p:txBody>
      </p:sp>
      <p:sp>
        <p:nvSpPr>
          <p:cNvPr id="716805" name="Text Box 5"/>
          <p:cNvSpPr txBox="1">
            <a:spLocks noChangeArrowheads="1"/>
          </p:cNvSpPr>
          <p:nvPr/>
        </p:nvSpPr>
        <p:spPr bwMode="auto">
          <a:xfrm>
            <a:off x="551384" y="1322932"/>
            <a:ext cx="9146207" cy="552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buClrTx/>
              <a:buSzPct val="125000"/>
              <a:buFontTx/>
              <a:buBlip>
                <a:blip r:embed="rId1"/>
              </a:buBlip>
            </a:pPr>
            <a:r>
              <a:rPr lang="en-US" altLang="zh-CN" dirty="0"/>
              <a:t> </a:t>
            </a:r>
            <a:r>
              <a:rPr lang="zh-CN" altLang="en-US" dirty="0"/>
              <a:t>在设计嵌入式系统选择</a:t>
            </a:r>
            <a:r>
              <a:rPr lang="en-US" altLang="zh-CN" dirty="0"/>
              <a:t>SRAM</a:t>
            </a:r>
            <a:r>
              <a:rPr lang="zh-CN" altLang="en-US" dirty="0"/>
              <a:t>和</a:t>
            </a:r>
            <a:r>
              <a:rPr lang="en-US" altLang="zh-CN" dirty="0"/>
              <a:t>DRAM</a:t>
            </a:r>
            <a:r>
              <a:rPr lang="zh-CN" altLang="en-US" dirty="0"/>
              <a:t>时，通常考虑以下因素： </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36EA35AF-8DEE-4499-8B7D-56E1515EF4C7}"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存储设备（如何选择</a:t>
            </a:r>
            <a:r>
              <a:rPr lang="en-US" altLang="zh-CN" kern="0" dirty="0"/>
              <a:t>RAM</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16805">
                                            <p:txEl>
                                              <p:pRg st="0" end="0"/>
                                            </p:txEl>
                                          </p:spTgt>
                                        </p:tgtEl>
                                        <p:attrNameLst>
                                          <p:attrName>style.visibility</p:attrName>
                                        </p:attrNameLst>
                                      </p:cBhvr>
                                      <p:to>
                                        <p:strVal val="visible"/>
                                      </p:to>
                                    </p:set>
                                    <p:animEffect transition="in" filter="wipe(down)">
                                      <p:cBhvr>
                                        <p:cTn id="7" dur="500"/>
                                        <p:tgtEl>
                                          <p:spTgt spid="7168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16803">
                                            <p:txEl>
                                              <p:pRg st="0" end="0"/>
                                            </p:txEl>
                                          </p:spTgt>
                                        </p:tgtEl>
                                        <p:attrNameLst>
                                          <p:attrName>style.visibility</p:attrName>
                                        </p:attrNameLst>
                                      </p:cBhvr>
                                      <p:to>
                                        <p:strVal val="visible"/>
                                      </p:to>
                                    </p:set>
                                    <p:animEffect transition="in" filter="diamond(in)">
                                      <p:cBhvr>
                                        <p:cTn id="12" dur="500"/>
                                        <p:tgtEl>
                                          <p:spTgt spid="71680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16803">
                                            <p:txEl>
                                              <p:pRg st="1" end="1"/>
                                            </p:txEl>
                                          </p:spTgt>
                                        </p:tgtEl>
                                        <p:attrNameLst>
                                          <p:attrName>style.visibility</p:attrName>
                                        </p:attrNameLst>
                                      </p:cBhvr>
                                      <p:to>
                                        <p:strVal val="visible"/>
                                      </p:to>
                                    </p:set>
                                    <p:animEffect transition="in" filter="diamond(in)">
                                      <p:cBhvr>
                                        <p:cTn id="17" dur="500"/>
                                        <p:tgtEl>
                                          <p:spTgt spid="71680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716803">
                                            <p:txEl>
                                              <p:pRg st="2" end="2"/>
                                            </p:txEl>
                                          </p:spTgt>
                                        </p:tgtEl>
                                        <p:attrNameLst>
                                          <p:attrName>style.visibility</p:attrName>
                                        </p:attrNameLst>
                                      </p:cBhvr>
                                      <p:to>
                                        <p:strVal val="visible"/>
                                      </p:to>
                                    </p:set>
                                    <p:animEffect transition="in" filter="diamond(in)">
                                      <p:cBhvr>
                                        <p:cTn id="22" dur="500"/>
                                        <p:tgtEl>
                                          <p:spTgt spid="7168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Text Box 3"/>
          <p:cNvSpPr txBox="1">
            <a:spLocks noChangeArrowheads="1"/>
          </p:cNvSpPr>
          <p:nvPr/>
        </p:nvSpPr>
        <p:spPr bwMode="auto">
          <a:xfrm>
            <a:off x="335360" y="1196752"/>
            <a:ext cx="11017224" cy="337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ct val="60000"/>
              </a:spcAft>
              <a:buClr>
                <a:srgbClr val="CCFF66"/>
              </a:buClr>
              <a:buSzPct val="95000"/>
              <a:buFont typeface="Wingdings" panose="05000000000000000000" pitchFamily="2" charset="2"/>
              <a:buChar char="u"/>
            </a:pPr>
            <a:r>
              <a:rPr lang="en-US" altLang="zh-CN" sz="2000" b="0" dirty="0"/>
              <a:t> </a:t>
            </a:r>
            <a:r>
              <a:rPr lang="zh-CN" altLang="en-US" sz="2000" b="0" dirty="0"/>
              <a:t>对于嵌入式处理器而言，有的嵌入式处理器芯片集成了</a:t>
            </a:r>
            <a:r>
              <a:rPr lang="en-US" altLang="zh-CN" sz="2000" b="0" dirty="0"/>
              <a:t>DRAM</a:t>
            </a:r>
            <a:r>
              <a:rPr lang="zh-CN" altLang="en-US" sz="2000" b="0" dirty="0"/>
              <a:t>控制器，这时选择</a:t>
            </a:r>
            <a:r>
              <a:rPr lang="en-US" altLang="zh-CN" sz="2000" b="0" dirty="0"/>
              <a:t>DRAM</a:t>
            </a:r>
            <a:r>
              <a:rPr lang="zh-CN" altLang="en-US" sz="2000" b="0" dirty="0"/>
              <a:t>比较好。一般的，小规模的嵌入式系统不建议使用分离的</a:t>
            </a:r>
            <a:r>
              <a:rPr lang="en-US" altLang="zh-CN" sz="2000" b="0" dirty="0"/>
              <a:t>DRAM</a:t>
            </a:r>
            <a:r>
              <a:rPr lang="zh-CN" altLang="en-US" sz="2000" b="0" dirty="0"/>
              <a:t>控制器＋</a:t>
            </a:r>
            <a:r>
              <a:rPr lang="en-US" altLang="zh-CN" sz="2000" b="0" dirty="0"/>
              <a:t>DRAM</a:t>
            </a:r>
            <a:r>
              <a:rPr lang="zh-CN" altLang="en-US" sz="2000" b="0" dirty="0"/>
              <a:t>的方案。</a:t>
            </a:r>
            <a:endParaRPr lang="zh-CN" altLang="en-US" sz="2000" b="0" dirty="0"/>
          </a:p>
          <a:p>
            <a:pPr eaLnBrk="1" hangingPunct="1">
              <a:lnSpc>
                <a:spcPct val="150000"/>
              </a:lnSpc>
              <a:spcBef>
                <a:spcPct val="0"/>
              </a:spcBef>
              <a:spcAft>
                <a:spcPct val="60000"/>
              </a:spcAft>
              <a:buClr>
                <a:srgbClr val="CCFF66"/>
              </a:buClr>
              <a:buSzPct val="95000"/>
              <a:buFont typeface="Wingdings" panose="05000000000000000000" pitchFamily="2" charset="2"/>
              <a:buChar char="u"/>
            </a:pPr>
            <a:r>
              <a:rPr lang="zh-CN" altLang="en-US" sz="2000" b="0" dirty="0"/>
              <a:t>基于</a:t>
            </a:r>
            <a:r>
              <a:rPr lang="en-US" altLang="zh-CN" sz="2000" b="0" dirty="0"/>
              <a:t>32</a:t>
            </a:r>
            <a:r>
              <a:rPr lang="zh-CN" altLang="en-US" sz="2000" b="0" dirty="0"/>
              <a:t>位嵌入式处理器的嵌入式系统一般使用</a:t>
            </a:r>
            <a:r>
              <a:rPr lang="en-US" altLang="zh-CN" sz="2000" b="0" dirty="0"/>
              <a:t>DRAM</a:t>
            </a:r>
            <a:r>
              <a:rPr lang="zh-CN" altLang="en-US" sz="2000" b="0" dirty="0"/>
              <a:t>。</a:t>
            </a:r>
            <a:endParaRPr lang="zh-CN" altLang="en-US" sz="2000" b="0" dirty="0"/>
          </a:p>
          <a:p>
            <a:pPr eaLnBrk="1" hangingPunct="1">
              <a:lnSpc>
                <a:spcPct val="150000"/>
              </a:lnSpc>
              <a:spcBef>
                <a:spcPct val="0"/>
              </a:spcBef>
              <a:spcAft>
                <a:spcPct val="60000"/>
              </a:spcAft>
              <a:buClr>
                <a:srgbClr val="CCFF66"/>
              </a:buClr>
              <a:buSzPct val="95000"/>
              <a:buFont typeface="Wingdings" panose="05000000000000000000" pitchFamily="2" charset="2"/>
              <a:buChar char="u"/>
            </a:pPr>
            <a:r>
              <a:rPr lang="zh-CN" altLang="en-US" sz="2000" b="0" dirty="0"/>
              <a:t> 复杂的嵌入式系统可以采用</a:t>
            </a:r>
            <a:r>
              <a:rPr lang="en-US" altLang="zh-CN" sz="2000" b="0" dirty="0"/>
              <a:t>SRAM</a:t>
            </a:r>
            <a:r>
              <a:rPr lang="zh-CN" altLang="en-US" sz="2000" b="0" dirty="0"/>
              <a:t>和</a:t>
            </a:r>
            <a:r>
              <a:rPr lang="en-US" altLang="zh-CN" sz="2000" b="0" dirty="0"/>
              <a:t>DRAM</a:t>
            </a:r>
            <a:r>
              <a:rPr lang="zh-CN" altLang="en-US" sz="2000" b="0" dirty="0"/>
              <a:t>混合设计的方案。</a:t>
            </a:r>
            <a:endParaRPr lang="zh-CN" altLang="en-US" sz="2000" b="0" dirty="0"/>
          </a:p>
          <a:p>
            <a:pPr eaLnBrk="1" hangingPunct="1">
              <a:lnSpc>
                <a:spcPct val="150000"/>
              </a:lnSpc>
              <a:spcBef>
                <a:spcPct val="0"/>
              </a:spcBef>
              <a:spcAft>
                <a:spcPct val="60000"/>
              </a:spcAft>
              <a:buClr>
                <a:srgbClr val="CCFF66"/>
              </a:buClr>
              <a:buSzPct val="95000"/>
              <a:buFont typeface="Wingdings" panose="05000000000000000000" pitchFamily="2" charset="2"/>
              <a:buChar char="u"/>
            </a:pPr>
            <a:r>
              <a:rPr lang="zh-CN" altLang="en-US" sz="2000" b="0" dirty="0"/>
              <a:t> 嵌入式系统的设计在使用</a:t>
            </a:r>
            <a:r>
              <a:rPr lang="en-US" altLang="zh-CN" sz="2000" b="0" dirty="0"/>
              <a:t>SRAM</a:t>
            </a:r>
            <a:r>
              <a:rPr lang="zh-CN" altLang="en-US" sz="2000" b="0" dirty="0"/>
              <a:t>和</a:t>
            </a:r>
            <a:r>
              <a:rPr lang="en-US" altLang="zh-CN" sz="2000" b="0" dirty="0"/>
              <a:t>DRAM</a:t>
            </a:r>
            <a:r>
              <a:rPr lang="zh-CN" altLang="en-US" sz="2000" b="0" dirty="0"/>
              <a:t>的成本上，需要仔细核算并与整个系统的硬件一起进行核算，最终作出选择。 </a:t>
            </a:r>
            <a:endParaRPr lang="zh-CN" altLang="en-US" sz="2000" b="0"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D0E3C5D5-60F8-45CF-B29D-B09A7F918CE3}"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存储设备（如何选择</a:t>
            </a:r>
            <a:r>
              <a:rPr lang="en-US" altLang="zh-CN" kern="0" dirty="0"/>
              <a:t>RAM</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17827">
                                            <p:txEl>
                                              <p:pRg st="0" end="0"/>
                                            </p:txEl>
                                          </p:spTgt>
                                        </p:tgtEl>
                                        <p:attrNameLst>
                                          <p:attrName>style.visibility</p:attrName>
                                        </p:attrNameLst>
                                      </p:cBhvr>
                                      <p:to>
                                        <p:strVal val="visible"/>
                                      </p:to>
                                    </p:set>
                                    <p:animEffect transition="in" filter="diamond(in)">
                                      <p:cBhvr>
                                        <p:cTn id="7" dur="500"/>
                                        <p:tgtEl>
                                          <p:spTgt spid="717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17827">
                                            <p:txEl>
                                              <p:pRg st="1" end="1"/>
                                            </p:txEl>
                                          </p:spTgt>
                                        </p:tgtEl>
                                        <p:attrNameLst>
                                          <p:attrName>style.visibility</p:attrName>
                                        </p:attrNameLst>
                                      </p:cBhvr>
                                      <p:to>
                                        <p:strVal val="visible"/>
                                      </p:to>
                                    </p:set>
                                    <p:animEffect transition="in" filter="diamond(in)">
                                      <p:cBhvr>
                                        <p:cTn id="12" dur="500"/>
                                        <p:tgtEl>
                                          <p:spTgt spid="717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17827">
                                            <p:txEl>
                                              <p:pRg st="2" end="2"/>
                                            </p:txEl>
                                          </p:spTgt>
                                        </p:tgtEl>
                                        <p:attrNameLst>
                                          <p:attrName>style.visibility</p:attrName>
                                        </p:attrNameLst>
                                      </p:cBhvr>
                                      <p:to>
                                        <p:strVal val="visible"/>
                                      </p:to>
                                    </p:set>
                                    <p:animEffect transition="in" filter="diamond(in)">
                                      <p:cBhvr>
                                        <p:cTn id="17" dur="500"/>
                                        <p:tgtEl>
                                          <p:spTgt spid="7178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717827">
                                            <p:txEl>
                                              <p:pRg st="3" end="3"/>
                                            </p:txEl>
                                          </p:spTgt>
                                        </p:tgtEl>
                                        <p:attrNameLst>
                                          <p:attrName>style.visibility</p:attrName>
                                        </p:attrNameLst>
                                      </p:cBhvr>
                                      <p:to>
                                        <p:strVal val="visible"/>
                                      </p:to>
                                    </p:set>
                                    <p:animEffect transition="in" filter="diamond(in)">
                                      <p:cBhvr>
                                        <p:cTn id="22" dur="500"/>
                                        <p:tgtEl>
                                          <p:spTgt spid="717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2012950" y="1125538"/>
            <a:ext cx="7850188" cy="3960812"/>
          </a:xfrm>
        </p:spPr>
        <p:txBody>
          <a:bodyPr/>
          <a:lstStyle/>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4.1  </a:t>
            </a:r>
            <a:r>
              <a:rPr lang="zh-CN" altLang="en-US" sz="3200" dirty="0">
                <a:latin typeface="Times New Roman" panose="02020603050405020304" pitchFamily="18" charset="0"/>
                <a:ea typeface="楷体" panose="02010609060101010101" pitchFamily="49" charset="-122"/>
              </a:rPr>
              <a:t>嵌入式系统存储器子系统的结构 </a:t>
            </a:r>
            <a:endParaRPr lang="zh-CN" altLang="en-US" sz="3200" dirty="0">
              <a:latin typeface="Times New Roman" panose="02020603050405020304" pitchFamily="18" charset="0"/>
              <a:ea typeface="楷体" panose="02010609060101010101" pitchFamily="49" charset="-122"/>
            </a:endParaRPr>
          </a:p>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4.2  RAM </a:t>
            </a:r>
            <a:endParaRPr lang="en-US" altLang="zh-CN" sz="3200" dirty="0">
              <a:latin typeface="Times New Roman" panose="02020603050405020304" pitchFamily="18" charset="0"/>
              <a:ea typeface="楷体" panose="02010609060101010101" pitchFamily="49" charset="-122"/>
            </a:endParaRPr>
          </a:p>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4.2  </a:t>
            </a:r>
            <a:r>
              <a:rPr lang="en-US" altLang="zh-CN" sz="3200" dirty="0">
                <a:solidFill>
                  <a:srgbClr val="FF0000"/>
                </a:solidFill>
                <a:latin typeface="Times New Roman" panose="02020603050405020304" pitchFamily="18" charset="0"/>
                <a:ea typeface="楷体" panose="02010609060101010101" pitchFamily="49" charset="-122"/>
              </a:rPr>
              <a:t>ROM</a:t>
            </a:r>
            <a:endParaRPr lang="en-US" altLang="zh-CN" sz="3200" dirty="0">
              <a:solidFill>
                <a:srgbClr val="FF0000"/>
              </a:solidFill>
              <a:latin typeface="Times New Roman" panose="02020603050405020304" pitchFamily="18" charset="0"/>
              <a:ea typeface="楷体" panose="02010609060101010101" pitchFamily="49" charset="-122"/>
            </a:endParaRPr>
          </a:p>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4.3  Flash</a:t>
            </a:r>
            <a:endParaRPr lang="en-US" altLang="zh-CN" sz="3200"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0135BCE-12DB-49FF-9C9A-03A16A3223AD}"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endParaRPr lang="zh-CN" altLang="en-US" kern="0" dirty="0">
              <a:solidFill>
                <a:srgbClr val="FF0000"/>
              </a:solidFill>
            </a:endParaRPr>
          </a:p>
        </p:txBody>
      </p:sp>
    </p:spTree>
  </p:cSld>
  <p:clrMapOvr>
    <a:masterClrMapping/>
  </p:clrMapOvr>
  <p:transition>
    <p:blinds/>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5" name="Text Box 7"/>
          <p:cNvSpPr txBox="1">
            <a:spLocks noChangeArrowheads="1"/>
          </p:cNvSpPr>
          <p:nvPr/>
        </p:nvSpPr>
        <p:spPr bwMode="auto">
          <a:xfrm>
            <a:off x="119336" y="1557338"/>
            <a:ext cx="11809311" cy="223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5000"/>
              </a:lnSpc>
              <a:spcBef>
                <a:spcPct val="50000"/>
              </a:spcBef>
              <a:buClrTx/>
              <a:buSzPct val="125000"/>
              <a:buFontTx/>
              <a:buBlip>
                <a:blip r:embed="rId1"/>
              </a:buBlip>
            </a:pPr>
            <a:r>
              <a:rPr lang="en-US" altLang="zh-CN" dirty="0"/>
              <a:t> </a:t>
            </a:r>
            <a:r>
              <a:rPr lang="zh-CN" altLang="en-US" dirty="0">
                <a:solidFill>
                  <a:srgbClr val="FF0000"/>
                </a:solidFill>
              </a:rPr>
              <a:t>只读存储器</a:t>
            </a:r>
            <a:r>
              <a:rPr lang="zh-CN" altLang="en-US" dirty="0"/>
              <a:t>（</a:t>
            </a:r>
            <a:r>
              <a:rPr lang="en-US" altLang="zh-CN" dirty="0">
                <a:solidFill>
                  <a:srgbClr val="FF0000"/>
                </a:solidFill>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ead-</a:t>
            </a:r>
            <a:r>
              <a:rPr lang="en-US" altLang="zh-CN" dirty="0">
                <a:solidFill>
                  <a:srgbClr val="FF0000"/>
                </a:solidFill>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nly</a:t>
            </a:r>
            <a:r>
              <a:rPr lang="en-US" altLang="zh-CN" dirty="0">
                <a:solidFill>
                  <a:srgbClr val="FFFF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emory</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ROM</a:t>
            </a:r>
            <a:r>
              <a:rPr lang="zh-CN" altLang="en-US" dirty="0"/>
              <a:t>）中的内容一经写入，在工作过程中就只能读出不能重写，即使掉电，写入的内容也不会丢失。</a:t>
            </a:r>
            <a:endParaRPr lang="zh-CN" altLang="en-US" dirty="0"/>
          </a:p>
          <a:p>
            <a:pPr algn="just" eaLnBrk="1" hangingPunct="1">
              <a:lnSpc>
                <a:spcPct val="135000"/>
              </a:lnSpc>
              <a:spcBef>
                <a:spcPct val="50000"/>
              </a:spcBef>
              <a:buClrTx/>
              <a:buSzPct val="125000"/>
              <a:buFontTx/>
              <a:buBlip>
                <a:blip r:embed="rId1"/>
              </a:buBlip>
            </a:pPr>
            <a:r>
              <a:rPr lang="zh-CN" altLang="en-US" dirty="0"/>
              <a:t> </a:t>
            </a:r>
            <a:r>
              <a:rPr lang="en-US" altLang="zh-CN" dirty="0"/>
              <a:t>ROM</a:t>
            </a:r>
            <a:r>
              <a:rPr lang="zh-CN" altLang="en-US" dirty="0"/>
              <a:t>在嵌入式系统中非常有用，常常用来存放系统软件（如</a:t>
            </a:r>
            <a:r>
              <a:rPr lang="en-US" altLang="zh-CN" dirty="0"/>
              <a:t>ROM BIOS</a:t>
            </a:r>
            <a:r>
              <a:rPr lang="zh-CN" altLang="en-US" dirty="0"/>
              <a:t>）、应用程序等不随时间改变的代码或数据。 </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84BA4035-371E-4B27-BF71-745ACAF9D143}" type="slidenum">
              <a:rPr lang="zh-CN" altLang="en-US" sz="1400">
                <a:solidFill>
                  <a:srgbClr val="FF3300"/>
                </a:solidFill>
                <a:latin typeface="华文楷体" panose="02010600040101010101" pitchFamily="2" charset="-122"/>
                <a:ea typeface="华文楷体" panose="02010600040101010101" pitchFamily="2" charset="-122"/>
              </a:rPr>
            </a:fld>
            <a:endParaRPr lang="zh-CN" altLang="en-US" sz="1400">
              <a:solidFill>
                <a:srgbClr val="FF3300"/>
              </a:solidFill>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r>
              <a:rPr lang="en-US" altLang="zh-CN" kern="0" dirty="0"/>
              <a:t>ROM</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03495">
                                            <p:txEl>
                                              <p:pRg st="0" end="0"/>
                                            </p:txEl>
                                          </p:spTgt>
                                        </p:tgtEl>
                                        <p:attrNameLst>
                                          <p:attrName>style.visibility</p:attrName>
                                        </p:attrNameLst>
                                      </p:cBhvr>
                                      <p:to>
                                        <p:strVal val="visible"/>
                                      </p:to>
                                    </p:set>
                                    <p:animEffect transition="in" filter="wipe(down)">
                                      <p:cBhvr>
                                        <p:cTn id="7" dur="500"/>
                                        <p:tgtEl>
                                          <p:spTgt spid="7034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03495">
                                            <p:txEl>
                                              <p:pRg st="1" end="1"/>
                                            </p:txEl>
                                          </p:spTgt>
                                        </p:tgtEl>
                                        <p:attrNameLst>
                                          <p:attrName>style.visibility</p:attrName>
                                        </p:attrNameLst>
                                      </p:cBhvr>
                                      <p:to>
                                        <p:strVal val="visible"/>
                                      </p:to>
                                    </p:set>
                                    <p:animEffect transition="in" filter="wipe(down)">
                                      <p:cBhvr>
                                        <p:cTn id="12" dur="500"/>
                                        <p:tgtEl>
                                          <p:spTgt spid="7034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2" name="Text Box 4"/>
          <p:cNvSpPr txBox="1">
            <a:spLocks noChangeArrowheads="1"/>
          </p:cNvSpPr>
          <p:nvPr/>
        </p:nvSpPr>
        <p:spPr bwMode="auto">
          <a:xfrm>
            <a:off x="407368" y="882435"/>
            <a:ext cx="9721454" cy="62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buClrTx/>
              <a:buSzPct val="125000"/>
              <a:buFontTx/>
              <a:buBlip>
                <a:blip r:embed="rId1"/>
              </a:buBlip>
            </a:pPr>
            <a:r>
              <a:rPr lang="en-US" altLang="zh-CN" sz="2800" dirty="0"/>
              <a:t> ROM</a:t>
            </a:r>
            <a:r>
              <a:rPr lang="zh-CN" altLang="en-US" sz="2800" dirty="0"/>
              <a:t>可以分为工场可编程</a:t>
            </a:r>
            <a:r>
              <a:rPr lang="en-US" altLang="zh-CN" sz="2800" dirty="0"/>
              <a:t>ROM</a:t>
            </a:r>
            <a:r>
              <a:rPr lang="zh-CN" altLang="en-US" sz="2800" dirty="0"/>
              <a:t>和现场可编程</a:t>
            </a:r>
            <a:r>
              <a:rPr lang="en-US" altLang="zh-CN" sz="2800" dirty="0"/>
              <a:t>ROM</a:t>
            </a:r>
            <a:r>
              <a:rPr lang="zh-CN" altLang="en-US" sz="2800" dirty="0"/>
              <a:t>两大类。</a:t>
            </a:r>
            <a:endParaRPr lang="zh-CN" altLang="en-US" sz="2800" dirty="0"/>
          </a:p>
        </p:txBody>
      </p:sp>
      <p:sp>
        <p:nvSpPr>
          <p:cNvPr id="718853" name="Text Box 5"/>
          <p:cNvSpPr txBox="1">
            <a:spLocks noChangeArrowheads="1"/>
          </p:cNvSpPr>
          <p:nvPr/>
        </p:nvSpPr>
        <p:spPr bwMode="auto">
          <a:xfrm>
            <a:off x="479376" y="1844824"/>
            <a:ext cx="10729192" cy="2948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0"/>
              </a:spcBef>
              <a:spcAft>
                <a:spcPct val="60000"/>
              </a:spcAft>
              <a:buClr>
                <a:srgbClr val="CCFF66"/>
              </a:buClr>
              <a:buSzPct val="95000"/>
              <a:buFont typeface="Wingdings" panose="05000000000000000000" pitchFamily="2" charset="2"/>
              <a:buChar char="u"/>
            </a:pPr>
            <a:r>
              <a:rPr lang="en-US" altLang="zh-CN" dirty="0"/>
              <a:t> </a:t>
            </a:r>
            <a:r>
              <a:rPr lang="zh-CN" altLang="en-US" dirty="0"/>
              <a:t>工场可编程</a:t>
            </a:r>
            <a:r>
              <a:rPr lang="en-US" altLang="zh-CN" dirty="0"/>
              <a:t>ROM</a:t>
            </a:r>
            <a:r>
              <a:rPr lang="zh-CN" altLang="en-US" dirty="0"/>
              <a:t>（即掩模可编程</a:t>
            </a:r>
            <a:r>
              <a:rPr lang="en-US" altLang="zh-CN" dirty="0"/>
              <a:t>ROM</a:t>
            </a:r>
            <a:r>
              <a:rPr lang="zh-CN" altLang="en-US" dirty="0"/>
              <a:t>，</a:t>
            </a:r>
            <a:r>
              <a:rPr lang="en-US" altLang="zh-CN" dirty="0"/>
              <a:t>mask-programmed ROM</a:t>
            </a:r>
            <a:r>
              <a:rPr lang="zh-CN" altLang="en-US" dirty="0"/>
              <a:t>）是由厂商按照用户要求掩模制成，封装后不能改写，用户只能读出、不能改写。掩模</a:t>
            </a:r>
            <a:r>
              <a:rPr lang="en-US" altLang="zh-CN" dirty="0"/>
              <a:t>ROM</a:t>
            </a:r>
            <a:r>
              <a:rPr lang="zh-CN" altLang="en-US" dirty="0"/>
              <a:t>一般只用于大批量生产的计算机产品中，在产品研制和实验室小批量生产时，宜选用现场可编程</a:t>
            </a:r>
            <a:r>
              <a:rPr lang="en-US" altLang="zh-CN" dirty="0"/>
              <a:t>ROM</a:t>
            </a:r>
            <a:r>
              <a:rPr lang="zh-CN" altLang="en-US" dirty="0"/>
              <a:t>。 </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85C017BF-F66E-46C2-8E51-109915B6F53F}"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r>
              <a:rPr lang="en-US" altLang="zh-CN" kern="0" dirty="0"/>
              <a:t>ROM</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18852">
                                            <p:txEl>
                                              <p:pRg st="0" end="0"/>
                                            </p:txEl>
                                          </p:spTgt>
                                        </p:tgtEl>
                                        <p:attrNameLst>
                                          <p:attrName>style.visibility</p:attrName>
                                        </p:attrNameLst>
                                      </p:cBhvr>
                                      <p:to>
                                        <p:strVal val="visible"/>
                                      </p:to>
                                    </p:set>
                                    <p:animEffect transition="in" filter="wipe(down)">
                                      <p:cBhvr>
                                        <p:cTn id="7" dur="500"/>
                                        <p:tgtEl>
                                          <p:spTgt spid="7188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18853">
                                            <p:txEl>
                                              <p:pRg st="0" end="0"/>
                                            </p:txEl>
                                          </p:spTgt>
                                        </p:tgtEl>
                                        <p:attrNameLst>
                                          <p:attrName>style.visibility</p:attrName>
                                        </p:attrNameLst>
                                      </p:cBhvr>
                                      <p:to>
                                        <p:strVal val="visible"/>
                                      </p:to>
                                    </p:set>
                                    <p:animEffect transition="in" filter="diamond(in)">
                                      <p:cBhvr>
                                        <p:cTn id="12" dur="500"/>
                                        <p:tgtEl>
                                          <p:spTgt spid="7188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6" name="Text Box 4"/>
          <p:cNvSpPr txBox="1">
            <a:spLocks noChangeArrowheads="1"/>
          </p:cNvSpPr>
          <p:nvPr/>
        </p:nvSpPr>
        <p:spPr bwMode="auto">
          <a:xfrm>
            <a:off x="623392" y="908720"/>
            <a:ext cx="979346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5000"/>
              </a:lnSpc>
              <a:spcBef>
                <a:spcPct val="50000"/>
              </a:spcBef>
              <a:buClrTx/>
              <a:buSzPct val="125000"/>
              <a:buFontTx/>
              <a:buBlip>
                <a:blip r:embed="rId1"/>
              </a:buBlip>
            </a:pPr>
            <a:r>
              <a:rPr lang="en-US" altLang="zh-CN" dirty="0"/>
              <a:t> </a:t>
            </a:r>
            <a:r>
              <a:rPr lang="zh-CN" altLang="en-US" dirty="0"/>
              <a:t>有几种不同类型的现场可编程</a:t>
            </a:r>
            <a:r>
              <a:rPr lang="en-US" altLang="zh-CN" dirty="0"/>
              <a:t>ROM</a:t>
            </a:r>
            <a:r>
              <a:rPr lang="zh-CN" altLang="en-US" dirty="0"/>
              <a:t>，一些只可编程一次，而另一些可以被重复编程。 </a:t>
            </a:r>
            <a:endParaRPr lang="zh-CN" altLang="en-US" dirty="0"/>
          </a:p>
        </p:txBody>
      </p:sp>
      <p:sp>
        <p:nvSpPr>
          <p:cNvPr id="719877" name="Text Box 5"/>
          <p:cNvSpPr txBox="1">
            <a:spLocks noChangeArrowheads="1"/>
          </p:cNvSpPr>
          <p:nvPr/>
        </p:nvSpPr>
        <p:spPr bwMode="auto">
          <a:xfrm>
            <a:off x="681834" y="2299124"/>
            <a:ext cx="10166694" cy="194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spcAft>
                <a:spcPct val="60000"/>
              </a:spcAft>
              <a:buClr>
                <a:srgbClr val="CCFF66"/>
              </a:buClr>
              <a:buSzPct val="95000"/>
              <a:buFont typeface="Wingdings" panose="05000000000000000000" pitchFamily="2" charset="2"/>
              <a:buChar char="u"/>
            </a:pPr>
            <a:r>
              <a:rPr lang="en-US" altLang="zh-CN" dirty="0"/>
              <a:t> </a:t>
            </a:r>
            <a:r>
              <a:rPr lang="zh-CN" altLang="en-US" dirty="0"/>
              <a:t>可编程</a:t>
            </a:r>
            <a:r>
              <a:rPr lang="en-US" altLang="zh-CN" dirty="0"/>
              <a:t>ROM</a:t>
            </a:r>
            <a:r>
              <a:rPr lang="zh-CN" altLang="en-US" dirty="0"/>
              <a:t>（</a:t>
            </a:r>
            <a:r>
              <a:rPr lang="en-US" altLang="zh-CN" dirty="0"/>
              <a:t>Programmed ROM</a:t>
            </a:r>
            <a:r>
              <a:rPr lang="zh-CN" altLang="en-US" dirty="0"/>
              <a:t>）</a:t>
            </a:r>
            <a:endParaRPr lang="zh-CN" altLang="en-US" dirty="0"/>
          </a:p>
          <a:p>
            <a:pPr eaLnBrk="1" hangingPunct="1">
              <a:lnSpc>
                <a:spcPct val="130000"/>
              </a:lnSpc>
              <a:spcBef>
                <a:spcPct val="0"/>
              </a:spcBef>
              <a:spcAft>
                <a:spcPct val="60000"/>
              </a:spcAft>
              <a:buClr>
                <a:srgbClr val="CCFF66"/>
              </a:buClr>
              <a:buSzPct val="95000"/>
              <a:buFont typeface="Wingdings" panose="05000000000000000000" pitchFamily="2" charset="2"/>
              <a:buChar char="u"/>
            </a:pPr>
            <a:r>
              <a:rPr lang="zh-CN" altLang="en-US" dirty="0"/>
              <a:t> 紫外线可擦可编程</a:t>
            </a:r>
            <a:r>
              <a:rPr lang="en-US" altLang="zh-CN" dirty="0"/>
              <a:t>ROM</a:t>
            </a:r>
            <a:r>
              <a:rPr lang="zh-CN" altLang="en-US" dirty="0"/>
              <a:t>（</a:t>
            </a:r>
            <a:r>
              <a:rPr lang="en-US" altLang="zh-CN" dirty="0"/>
              <a:t>UV Erasable Programmed ROM,UV_EPROM</a:t>
            </a:r>
            <a:r>
              <a:rPr lang="zh-CN" altLang="en-US" dirty="0"/>
              <a:t>）</a:t>
            </a:r>
            <a:endParaRPr lang="zh-CN" altLang="en-US" dirty="0"/>
          </a:p>
          <a:p>
            <a:pPr eaLnBrk="1" hangingPunct="1">
              <a:lnSpc>
                <a:spcPct val="130000"/>
              </a:lnSpc>
              <a:spcBef>
                <a:spcPct val="0"/>
              </a:spcBef>
              <a:spcAft>
                <a:spcPct val="60000"/>
              </a:spcAft>
              <a:buClr>
                <a:srgbClr val="CCFF66"/>
              </a:buClr>
              <a:buSzPct val="95000"/>
              <a:buFont typeface="Wingdings" panose="05000000000000000000" pitchFamily="2" charset="2"/>
              <a:buChar char="u"/>
            </a:pPr>
            <a:r>
              <a:rPr lang="zh-CN" altLang="en-US" dirty="0"/>
              <a:t> 电可擦可编程</a:t>
            </a:r>
            <a:r>
              <a:rPr lang="en-US" altLang="zh-CN" dirty="0"/>
              <a:t>ROM</a:t>
            </a:r>
            <a:r>
              <a:rPr lang="zh-CN" altLang="en-US" dirty="0"/>
              <a:t>（</a:t>
            </a:r>
            <a:r>
              <a:rPr lang="en-US" altLang="zh-CN" dirty="0"/>
              <a:t>Electrical Erasable  Programmed ROM,EEPROM</a:t>
            </a:r>
            <a:r>
              <a:rPr lang="zh-CN" altLang="en-US" dirty="0"/>
              <a:t>）</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820F8EF4-7AD1-43DF-9919-1D4B8D9B8D59}"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r>
              <a:rPr lang="en-US" altLang="zh-CN" kern="0" dirty="0"/>
              <a:t>ROM</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19876">
                                            <p:txEl>
                                              <p:pRg st="0" end="0"/>
                                            </p:txEl>
                                          </p:spTgt>
                                        </p:tgtEl>
                                        <p:attrNameLst>
                                          <p:attrName>style.visibility</p:attrName>
                                        </p:attrNameLst>
                                      </p:cBhvr>
                                      <p:to>
                                        <p:strVal val="visible"/>
                                      </p:to>
                                    </p:set>
                                    <p:animEffect transition="in" filter="wipe(down)">
                                      <p:cBhvr>
                                        <p:cTn id="7" dur="500"/>
                                        <p:tgtEl>
                                          <p:spTgt spid="7198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19877">
                                            <p:txEl>
                                              <p:pRg st="0" end="0"/>
                                            </p:txEl>
                                          </p:spTgt>
                                        </p:tgtEl>
                                        <p:attrNameLst>
                                          <p:attrName>style.visibility</p:attrName>
                                        </p:attrNameLst>
                                      </p:cBhvr>
                                      <p:to>
                                        <p:strVal val="visible"/>
                                      </p:to>
                                    </p:set>
                                    <p:animEffect transition="in" filter="diamond(in)">
                                      <p:cBhvr>
                                        <p:cTn id="12" dur="500"/>
                                        <p:tgtEl>
                                          <p:spTgt spid="71987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19877">
                                            <p:txEl>
                                              <p:pRg st="1" end="1"/>
                                            </p:txEl>
                                          </p:spTgt>
                                        </p:tgtEl>
                                        <p:attrNameLst>
                                          <p:attrName>style.visibility</p:attrName>
                                        </p:attrNameLst>
                                      </p:cBhvr>
                                      <p:to>
                                        <p:strVal val="visible"/>
                                      </p:to>
                                    </p:set>
                                    <p:animEffect transition="in" filter="diamond(in)">
                                      <p:cBhvr>
                                        <p:cTn id="17" dur="500"/>
                                        <p:tgtEl>
                                          <p:spTgt spid="71987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719877">
                                            <p:txEl>
                                              <p:pRg st="2" end="2"/>
                                            </p:txEl>
                                          </p:spTgt>
                                        </p:tgtEl>
                                        <p:attrNameLst>
                                          <p:attrName>style.visibility</p:attrName>
                                        </p:attrNameLst>
                                      </p:cBhvr>
                                      <p:to>
                                        <p:strVal val="visible"/>
                                      </p:to>
                                    </p:set>
                                    <p:animEffect transition="in" filter="diamond(in)">
                                      <p:cBhvr>
                                        <p:cTn id="22" dur="500"/>
                                        <p:tgtEl>
                                          <p:spTgt spid="7198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2012950" y="1125538"/>
            <a:ext cx="7850188" cy="3960812"/>
          </a:xfrm>
        </p:spPr>
        <p:txBody>
          <a:bodyPr/>
          <a:lstStyle/>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4.1  </a:t>
            </a:r>
            <a:r>
              <a:rPr lang="zh-CN" altLang="en-US" sz="3200" dirty="0">
                <a:latin typeface="Times New Roman" panose="02020603050405020304" pitchFamily="18" charset="0"/>
                <a:ea typeface="楷体" panose="02010609060101010101" pitchFamily="49" charset="-122"/>
              </a:rPr>
              <a:t>嵌入式系统存储器子系统的结构 </a:t>
            </a:r>
            <a:endParaRPr lang="zh-CN" altLang="en-US" sz="3200" dirty="0">
              <a:latin typeface="Times New Roman" panose="02020603050405020304" pitchFamily="18" charset="0"/>
              <a:ea typeface="楷体" panose="02010609060101010101" pitchFamily="49" charset="-122"/>
            </a:endParaRPr>
          </a:p>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4.2  RAM </a:t>
            </a:r>
            <a:endParaRPr lang="en-US" altLang="zh-CN" sz="3200" dirty="0">
              <a:latin typeface="Times New Roman" panose="02020603050405020304" pitchFamily="18" charset="0"/>
              <a:ea typeface="楷体" panose="02010609060101010101" pitchFamily="49" charset="-122"/>
            </a:endParaRPr>
          </a:p>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4.2  ROM</a:t>
            </a:r>
            <a:endParaRPr lang="en-US" altLang="zh-CN" sz="3200" dirty="0">
              <a:latin typeface="Times New Roman" panose="02020603050405020304" pitchFamily="18" charset="0"/>
              <a:ea typeface="楷体" panose="02010609060101010101" pitchFamily="49" charset="-122"/>
            </a:endParaRPr>
          </a:p>
          <a:p>
            <a:pPr marL="0" indent="0" eaLnBrk="1" hangingPunct="1">
              <a:lnSpc>
                <a:spcPct val="150000"/>
              </a:lnSpc>
              <a:buNone/>
            </a:pPr>
            <a:r>
              <a:rPr lang="en-US" altLang="zh-CN" sz="3200" dirty="0">
                <a:latin typeface="Times New Roman" panose="02020603050405020304" pitchFamily="18" charset="0"/>
                <a:ea typeface="楷体" panose="02010609060101010101" pitchFamily="49" charset="-122"/>
              </a:rPr>
              <a:t>4.3  </a:t>
            </a:r>
            <a:r>
              <a:rPr lang="en-US" altLang="zh-CN" sz="3200" dirty="0">
                <a:solidFill>
                  <a:srgbClr val="FF0000"/>
                </a:solidFill>
                <a:latin typeface="Times New Roman" panose="02020603050405020304" pitchFamily="18" charset="0"/>
                <a:ea typeface="楷体" panose="02010609060101010101" pitchFamily="49" charset="-122"/>
              </a:rPr>
              <a:t>Flash</a:t>
            </a:r>
            <a:endParaRPr lang="en-US" altLang="zh-CN" sz="3200" dirty="0">
              <a:solidFill>
                <a:srgbClr val="FF0000"/>
              </a:solidFill>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0135BCE-12DB-49FF-9C9A-03A16A3223AD}"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endParaRPr lang="zh-CN" altLang="en-US" kern="0" dirty="0">
              <a:solidFill>
                <a:srgbClr val="FF0000"/>
              </a:solidFill>
            </a:endParaRPr>
          </a:p>
        </p:txBody>
      </p:sp>
    </p:spTree>
  </p:cSld>
  <p:clrMapOvr>
    <a:masterClrMapping/>
  </p:clrMapOvr>
  <p:transition>
    <p:blind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1"/>
          <p:cNvSpPr>
            <a:spLocks noChangeArrowheads="1"/>
          </p:cNvSpPr>
          <p:nvPr/>
        </p:nvSpPr>
        <p:spPr bwMode="auto">
          <a:xfrm>
            <a:off x="90487" y="1317625"/>
            <a:ext cx="11784330" cy="1016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indent="80835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lvl="1" indent="88900" eaLnBrk="1" hangingPunct="1">
              <a:lnSpc>
                <a:spcPct val="150000"/>
              </a:lnSpc>
              <a:spcBef>
                <a:spcPct val="0"/>
              </a:spcBef>
              <a:buClrTx/>
              <a:buFontTx/>
              <a:buNone/>
            </a:pPr>
            <a:r>
              <a:rPr lang="en-US" altLang="zh-CN" dirty="0"/>
              <a:t>       S5PV210又名“蜂鸟”（Hummingbird），是三星推出的一款适用于智能手机和平板电脑等多媒体设备的应用处理</a:t>
            </a:r>
            <a:r>
              <a:rPr lang="en-US" altLang="zh-CN" sz="2000" dirty="0"/>
              <a:t>器</a:t>
            </a:r>
            <a:r>
              <a:rPr lang="zh-CN" altLang="en-US" sz="2000" dirty="0"/>
              <a:t>，属于</a:t>
            </a:r>
            <a:r>
              <a:rPr lang="en-US" altLang="zh-CN" sz="2000" dirty="0">
                <a:solidFill>
                  <a:srgbClr val="FF0000"/>
                </a:solidFill>
              </a:rPr>
              <a:t>RISC</a:t>
            </a:r>
            <a:r>
              <a:rPr lang="zh-CN" altLang="en-US" sz="2000" dirty="0">
                <a:solidFill>
                  <a:srgbClr val="FF0000"/>
                </a:solidFill>
              </a:rPr>
              <a:t>处理器</a:t>
            </a:r>
            <a:r>
              <a:rPr lang="en-US" altLang="zh-CN" sz="2000" dirty="0"/>
              <a:t>。</a:t>
            </a:r>
            <a:endParaRPr lang="en-US" altLang="zh-CN" sz="2000" dirty="0"/>
          </a:p>
        </p:txBody>
      </p:sp>
      <p:graphicFrame>
        <p:nvGraphicFramePr>
          <p:cNvPr id="2" name="表格 1"/>
          <p:cNvGraphicFramePr/>
          <p:nvPr>
            <p:custDataLst>
              <p:tags r:id="rId1"/>
            </p:custDataLst>
          </p:nvPr>
        </p:nvGraphicFramePr>
        <p:xfrm>
          <a:off x="2367914" y="2780928"/>
          <a:ext cx="7229475" cy="3042920"/>
        </p:xfrm>
        <a:graphic>
          <a:graphicData uri="http://schemas.openxmlformats.org/drawingml/2006/table">
            <a:tbl>
              <a:tblPr firstRow="1" bandRow="1">
                <a:tableStyleId>{5C22544A-7EE6-4342-B048-85BDC9FD1C3A}</a:tableStyleId>
              </a:tblPr>
              <a:tblGrid>
                <a:gridCol w="3266440"/>
                <a:gridCol w="3963035"/>
              </a:tblGrid>
              <a:tr h="380365">
                <a:tc>
                  <a:txBody>
                    <a:bodyPr/>
                    <a:lstStyle/>
                    <a:p>
                      <a:pPr algn="ctr">
                        <a:buNone/>
                      </a:pPr>
                      <a:r>
                        <a:rPr lang="zh-CN" altLang="en-US">
                          <a:solidFill>
                            <a:srgbClr val="FF0000"/>
                          </a:solidFill>
                        </a:rPr>
                        <a:t>参数名称</a:t>
                      </a:r>
                      <a:endParaRPr lang="zh-CN" altLang="en-US">
                        <a:solidFill>
                          <a:srgbClr val="FF0000"/>
                        </a:solidFill>
                      </a:endParaRPr>
                    </a:p>
                  </a:txBody>
                  <a:tcPr/>
                </a:tc>
                <a:tc>
                  <a:txBody>
                    <a:bodyPr/>
                    <a:lstStyle/>
                    <a:p>
                      <a:pPr algn="ctr">
                        <a:buNone/>
                      </a:pPr>
                      <a:r>
                        <a:rPr lang="zh-CN" altLang="en-US">
                          <a:solidFill>
                            <a:srgbClr val="FF0000"/>
                          </a:solidFill>
                        </a:rPr>
                        <a:t>参数值</a:t>
                      </a:r>
                      <a:endParaRPr lang="zh-CN" altLang="en-US">
                        <a:solidFill>
                          <a:srgbClr val="FF0000"/>
                        </a:solidFill>
                      </a:endParaRPr>
                    </a:p>
                  </a:txBody>
                  <a:tcPr/>
                </a:tc>
              </a:tr>
              <a:tr h="380365">
                <a:tc>
                  <a:txBody>
                    <a:bodyPr/>
                    <a:lstStyle/>
                    <a:p>
                      <a:pPr algn="ctr">
                        <a:buNone/>
                      </a:pPr>
                      <a:r>
                        <a:rPr lang="zh-CN" altLang="en-US" b="1">
                          <a:solidFill>
                            <a:schemeClr val="tx1"/>
                          </a:solidFill>
                        </a:rPr>
                        <a:t>内核</a:t>
                      </a:r>
                      <a:endParaRPr lang="zh-CN" altLang="en-US" b="1">
                        <a:solidFill>
                          <a:schemeClr val="tx1"/>
                        </a:solidFill>
                      </a:endParaRPr>
                    </a:p>
                  </a:txBody>
                  <a:tcPr/>
                </a:tc>
                <a:tc>
                  <a:txBody>
                    <a:bodyPr/>
                    <a:lstStyle/>
                    <a:p>
                      <a:pPr algn="ctr">
                        <a:buNone/>
                      </a:pPr>
                      <a:r>
                        <a:rPr lang="en-US" altLang="zh-CN" b="1">
                          <a:solidFill>
                            <a:schemeClr val="tx1"/>
                          </a:solidFill>
                        </a:rPr>
                        <a:t>ARM Cortex-A8</a:t>
                      </a:r>
                      <a:endParaRPr lang="en-US" altLang="zh-CN" b="1">
                        <a:solidFill>
                          <a:schemeClr val="tx1"/>
                        </a:solidFill>
                      </a:endParaRPr>
                    </a:p>
                  </a:txBody>
                  <a:tcPr/>
                </a:tc>
              </a:tr>
              <a:tr h="380365">
                <a:tc>
                  <a:txBody>
                    <a:bodyPr/>
                    <a:lstStyle/>
                    <a:p>
                      <a:pPr algn="ctr">
                        <a:buNone/>
                      </a:pPr>
                      <a:r>
                        <a:rPr lang="zh-CN" altLang="en-US" b="1" dirty="0">
                          <a:solidFill>
                            <a:schemeClr val="tx1"/>
                          </a:solidFill>
                        </a:rPr>
                        <a:t>指令集版本</a:t>
                      </a:r>
                      <a:endParaRPr lang="zh-CN" altLang="en-US" b="1" dirty="0">
                        <a:solidFill>
                          <a:schemeClr val="tx1"/>
                        </a:solidFill>
                      </a:endParaRPr>
                    </a:p>
                  </a:txBody>
                  <a:tcPr/>
                </a:tc>
                <a:tc>
                  <a:txBody>
                    <a:bodyPr/>
                    <a:lstStyle/>
                    <a:p>
                      <a:pPr algn="ctr">
                        <a:buNone/>
                      </a:pPr>
                      <a:r>
                        <a:rPr lang="en-US" altLang="zh-CN" b="1">
                          <a:solidFill>
                            <a:schemeClr val="tx1"/>
                          </a:solidFill>
                        </a:rPr>
                        <a:t>ARMv7</a:t>
                      </a:r>
                      <a:endParaRPr lang="en-US" altLang="zh-CN" b="1">
                        <a:solidFill>
                          <a:schemeClr val="tx1"/>
                        </a:solidFill>
                      </a:endParaRPr>
                    </a:p>
                  </a:txBody>
                  <a:tcPr/>
                </a:tc>
              </a:tr>
              <a:tr h="380365">
                <a:tc>
                  <a:txBody>
                    <a:bodyPr/>
                    <a:lstStyle/>
                    <a:p>
                      <a:pPr algn="ctr">
                        <a:buNone/>
                      </a:pPr>
                      <a:r>
                        <a:rPr lang="zh-CN" altLang="en-US" b="1">
                          <a:solidFill>
                            <a:schemeClr val="tx1"/>
                          </a:solidFill>
                        </a:rPr>
                        <a:t>主频</a:t>
                      </a:r>
                      <a:endParaRPr lang="zh-CN" altLang="en-US" b="1">
                        <a:solidFill>
                          <a:schemeClr val="tx1"/>
                        </a:solidFill>
                      </a:endParaRPr>
                    </a:p>
                  </a:txBody>
                  <a:tcPr/>
                </a:tc>
                <a:tc>
                  <a:txBody>
                    <a:bodyPr/>
                    <a:lstStyle/>
                    <a:p>
                      <a:pPr algn="ctr">
                        <a:buNone/>
                      </a:pPr>
                      <a:r>
                        <a:rPr lang="zh-CN" altLang="en-US" b="1">
                          <a:solidFill>
                            <a:schemeClr val="tx1"/>
                          </a:solidFill>
                        </a:rPr>
                        <a:t>可达</a:t>
                      </a:r>
                      <a:r>
                        <a:rPr lang="en-US" altLang="zh-CN" b="1">
                          <a:solidFill>
                            <a:schemeClr val="tx1"/>
                          </a:solidFill>
                        </a:rPr>
                        <a:t>1GHz</a:t>
                      </a:r>
                      <a:endParaRPr lang="en-US" altLang="zh-CN" b="1">
                        <a:solidFill>
                          <a:schemeClr val="tx1"/>
                        </a:solidFill>
                      </a:endParaRPr>
                    </a:p>
                  </a:txBody>
                  <a:tcPr/>
                </a:tc>
              </a:tr>
              <a:tr h="380365">
                <a:tc>
                  <a:txBody>
                    <a:bodyPr/>
                    <a:lstStyle/>
                    <a:p>
                      <a:pPr algn="ctr">
                        <a:buNone/>
                      </a:pPr>
                      <a:r>
                        <a:rPr lang="zh-CN" altLang="en-US" b="1">
                          <a:solidFill>
                            <a:schemeClr val="tx1"/>
                          </a:solidFill>
                        </a:rPr>
                        <a:t>内部总线结构</a:t>
                      </a:r>
                      <a:endParaRPr lang="zh-CN" altLang="en-US" b="1">
                        <a:solidFill>
                          <a:schemeClr val="tx1"/>
                        </a:solidFill>
                      </a:endParaRPr>
                    </a:p>
                  </a:txBody>
                  <a:tcPr/>
                </a:tc>
                <a:tc>
                  <a:txBody>
                    <a:bodyPr/>
                    <a:lstStyle/>
                    <a:p>
                      <a:pPr algn="ctr">
                        <a:buNone/>
                      </a:pPr>
                      <a:r>
                        <a:rPr lang="en-US" altLang="zh-CN" b="1">
                          <a:solidFill>
                            <a:schemeClr val="tx1"/>
                          </a:solidFill>
                        </a:rPr>
                        <a:t>64/32</a:t>
                      </a:r>
                      <a:r>
                        <a:rPr lang="zh-CN" altLang="en-US" b="1">
                          <a:solidFill>
                            <a:schemeClr val="tx1"/>
                          </a:solidFill>
                        </a:rPr>
                        <a:t>位</a:t>
                      </a:r>
                      <a:endParaRPr lang="zh-CN" altLang="en-US" b="1">
                        <a:solidFill>
                          <a:schemeClr val="tx1"/>
                        </a:solidFill>
                      </a:endParaRPr>
                    </a:p>
                  </a:txBody>
                  <a:tcPr/>
                </a:tc>
              </a:tr>
              <a:tr h="380365">
                <a:tc>
                  <a:txBody>
                    <a:bodyPr/>
                    <a:lstStyle/>
                    <a:p>
                      <a:pPr algn="ctr">
                        <a:buNone/>
                      </a:pPr>
                      <a:r>
                        <a:rPr lang="zh-CN" altLang="en-US" b="1">
                          <a:solidFill>
                            <a:schemeClr val="tx1"/>
                          </a:solidFill>
                        </a:rPr>
                        <a:t>一级缓存</a:t>
                      </a:r>
                      <a:endParaRPr lang="zh-CN" altLang="en-US" b="1">
                        <a:solidFill>
                          <a:schemeClr val="tx1"/>
                        </a:solidFill>
                      </a:endParaRPr>
                    </a:p>
                  </a:txBody>
                  <a:tcPr/>
                </a:tc>
                <a:tc>
                  <a:txBody>
                    <a:bodyPr/>
                    <a:lstStyle/>
                    <a:p>
                      <a:pPr algn="ctr">
                        <a:buNone/>
                      </a:pPr>
                      <a:r>
                        <a:rPr lang="en-US" altLang="zh-CN" b="1">
                          <a:solidFill>
                            <a:schemeClr val="tx1"/>
                          </a:solidFill>
                        </a:rPr>
                        <a:t>32/32KB→</a:t>
                      </a:r>
                      <a:r>
                        <a:rPr lang="zh-CN" altLang="en-US" b="1">
                          <a:solidFill>
                            <a:schemeClr val="tx1"/>
                          </a:solidFill>
                        </a:rPr>
                        <a:t>数据</a:t>
                      </a:r>
                      <a:r>
                        <a:rPr lang="en-US" altLang="zh-CN" b="1">
                          <a:solidFill>
                            <a:schemeClr val="tx1"/>
                          </a:solidFill>
                        </a:rPr>
                        <a:t>/</a:t>
                      </a:r>
                      <a:r>
                        <a:rPr lang="zh-CN" altLang="en-US" b="1">
                          <a:solidFill>
                            <a:schemeClr val="tx1"/>
                          </a:solidFill>
                        </a:rPr>
                        <a:t>指令</a:t>
                      </a:r>
                      <a:endParaRPr lang="zh-CN" altLang="en-US" b="1">
                        <a:solidFill>
                          <a:schemeClr val="tx1"/>
                        </a:solidFill>
                      </a:endParaRPr>
                    </a:p>
                  </a:txBody>
                  <a:tcPr/>
                </a:tc>
              </a:tr>
              <a:tr h="380365">
                <a:tc>
                  <a:txBody>
                    <a:bodyPr/>
                    <a:lstStyle/>
                    <a:p>
                      <a:pPr algn="ctr">
                        <a:buNone/>
                      </a:pPr>
                      <a:r>
                        <a:rPr lang="zh-CN" altLang="en-US" b="1">
                          <a:solidFill>
                            <a:schemeClr val="tx1"/>
                          </a:solidFill>
                        </a:rPr>
                        <a:t>二级缓存</a:t>
                      </a:r>
                      <a:endParaRPr lang="zh-CN" altLang="en-US" b="1">
                        <a:solidFill>
                          <a:schemeClr val="tx1"/>
                        </a:solidFill>
                      </a:endParaRPr>
                    </a:p>
                  </a:txBody>
                  <a:tcPr/>
                </a:tc>
                <a:tc>
                  <a:txBody>
                    <a:bodyPr/>
                    <a:lstStyle/>
                    <a:p>
                      <a:pPr algn="ctr">
                        <a:buNone/>
                      </a:pPr>
                      <a:r>
                        <a:rPr lang="en-US" altLang="zh-CN" b="1">
                          <a:solidFill>
                            <a:schemeClr val="tx1"/>
                          </a:solidFill>
                        </a:rPr>
                        <a:t>512KB</a:t>
                      </a:r>
                      <a:endParaRPr lang="en-US" altLang="zh-CN" b="1">
                        <a:solidFill>
                          <a:schemeClr val="tx1"/>
                        </a:solidFill>
                      </a:endParaRPr>
                    </a:p>
                  </a:txBody>
                  <a:tcPr/>
                </a:tc>
              </a:tr>
              <a:tr h="380365">
                <a:tc>
                  <a:txBody>
                    <a:bodyPr/>
                    <a:lstStyle/>
                    <a:p>
                      <a:pPr algn="ctr">
                        <a:buNone/>
                      </a:pPr>
                      <a:r>
                        <a:rPr lang="zh-CN" altLang="en-US" b="1">
                          <a:solidFill>
                            <a:schemeClr val="tx1"/>
                          </a:solidFill>
                        </a:rPr>
                        <a:t>运算能力</a:t>
                      </a:r>
                      <a:endParaRPr lang="zh-CN" altLang="en-US" b="1">
                        <a:solidFill>
                          <a:schemeClr val="tx1"/>
                        </a:solidFill>
                      </a:endParaRPr>
                    </a:p>
                  </a:txBody>
                  <a:tcPr/>
                </a:tc>
                <a:tc>
                  <a:txBody>
                    <a:bodyPr/>
                    <a:lstStyle/>
                    <a:p>
                      <a:pPr algn="ctr">
                        <a:buNone/>
                      </a:pPr>
                      <a:r>
                        <a:rPr lang="en-US" altLang="zh-CN" b="1" dirty="0">
                          <a:solidFill>
                            <a:schemeClr val="tx1"/>
                          </a:solidFill>
                        </a:rPr>
                        <a:t>2000 DMIPS</a:t>
                      </a:r>
                      <a:r>
                        <a:rPr lang="zh-CN" altLang="en-US" b="1" dirty="0">
                          <a:solidFill>
                            <a:schemeClr val="tx1"/>
                          </a:solidFill>
                        </a:rPr>
                        <a:t>（每秒</a:t>
                      </a:r>
                      <a:r>
                        <a:rPr lang="en-US" altLang="zh-CN" b="1" dirty="0">
                          <a:solidFill>
                            <a:schemeClr val="tx1"/>
                          </a:solidFill>
                        </a:rPr>
                        <a:t>2</a:t>
                      </a:r>
                      <a:r>
                        <a:rPr lang="zh-CN" altLang="en-US" b="1" dirty="0">
                          <a:solidFill>
                            <a:schemeClr val="tx1"/>
                          </a:solidFill>
                        </a:rPr>
                        <a:t>亿条指令集）</a:t>
                      </a:r>
                      <a:endParaRPr lang="zh-CN" altLang="en-US" b="1" dirty="0">
                        <a:solidFill>
                          <a:schemeClr val="tx1"/>
                        </a:solidFill>
                      </a:endParaRPr>
                    </a:p>
                  </a:txBody>
                  <a:tcPr/>
                </a:tc>
              </a:tr>
            </a:tbl>
          </a:graphicData>
        </a:graphic>
      </p:graphicFrame>
      <p:sp>
        <p:nvSpPr>
          <p:cNvPr id="24578" name="Rectangle 1"/>
          <p:cNvSpPr>
            <a:spLocks noChangeArrowheads="1"/>
          </p:cNvSpPr>
          <p:nvPr>
            <p:custDataLst>
              <p:tags r:id="rId2"/>
            </p:custDataLst>
          </p:nvPr>
        </p:nvSpPr>
        <p:spPr bwMode="auto">
          <a:xfrm>
            <a:off x="90487" y="662748"/>
            <a:ext cx="41684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zh-CN" sz="2800" b="0" dirty="0">
                <a:latin typeface="Times New Roman" panose="02020603050405020304" pitchFamily="18" charset="0"/>
                <a:ea typeface="+mn-ea"/>
                <a:cs typeface="Times New Roman" panose="02020603050405020304" pitchFamily="18" charset="0"/>
              </a:rPr>
              <a:t>1.1 S5PV210处理器简介</a:t>
            </a:r>
            <a:endParaRPr lang="zh-CN" altLang="zh-CN" sz="2800" b="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r>
              <a:rPr lang="zh-CN" altLang="zh-CN" b="0" dirty="0">
                <a:latin typeface="Times New Roman" panose="02020603050405020304" pitchFamily="18" charset="0"/>
                <a:ea typeface="+mn-ea"/>
                <a:cs typeface="Times New Roman" panose="02020603050405020304" pitchFamily="18" charset="0"/>
              </a:rPr>
              <a:t> S5PV210处理器</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8" name="Text Box 4"/>
          <p:cNvSpPr txBox="1">
            <a:spLocks noChangeArrowheads="1"/>
          </p:cNvSpPr>
          <p:nvPr/>
        </p:nvSpPr>
        <p:spPr bwMode="auto">
          <a:xfrm>
            <a:off x="335360" y="836712"/>
            <a:ext cx="9289406" cy="1032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30000"/>
              </a:spcBef>
              <a:buClrTx/>
              <a:buSzPct val="125000"/>
              <a:buFontTx/>
              <a:buBlip>
                <a:blip r:embed="rId1"/>
              </a:buBlip>
            </a:pPr>
            <a:r>
              <a:rPr lang="en-US" altLang="zh-CN" dirty="0"/>
              <a:t> </a:t>
            </a:r>
            <a:r>
              <a:rPr lang="zh-CN" altLang="en-US" dirty="0"/>
              <a:t>闪速存储器（</a:t>
            </a:r>
            <a:r>
              <a:rPr lang="en-US" altLang="zh-CN" dirty="0"/>
              <a:t>Flash Memory</a:t>
            </a:r>
            <a:r>
              <a:rPr lang="zh-CN" altLang="en-US" dirty="0"/>
              <a:t>）是存储器技术的最新发展。 </a:t>
            </a:r>
            <a:endParaRPr lang="zh-CN" altLang="en-US" dirty="0"/>
          </a:p>
          <a:p>
            <a:pPr eaLnBrk="1" hangingPunct="1">
              <a:lnSpc>
                <a:spcPct val="115000"/>
              </a:lnSpc>
              <a:spcBef>
                <a:spcPct val="30000"/>
              </a:spcBef>
              <a:buClrTx/>
              <a:buSzPct val="125000"/>
              <a:buFontTx/>
              <a:buBlip>
                <a:blip r:embed="rId1"/>
              </a:buBlip>
            </a:pPr>
            <a:r>
              <a:rPr lang="zh-CN" altLang="en-US" dirty="0"/>
              <a:t> </a:t>
            </a:r>
            <a:r>
              <a:rPr lang="en-US" altLang="zh-CN" dirty="0"/>
              <a:t>Flash</a:t>
            </a:r>
            <a:r>
              <a:rPr lang="zh-CN" altLang="en-US" dirty="0"/>
              <a:t>的特点是</a:t>
            </a:r>
            <a:endParaRPr lang="zh-CN" altLang="en-US" dirty="0"/>
          </a:p>
        </p:txBody>
      </p:sp>
      <p:sp>
        <p:nvSpPr>
          <p:cNvPr id="722949" name="Text Box 5"/>
          <p:cNvSpPr txBox="1">
            <a:spLocks noChangeArrowheads="1"/>
          </p:cNvSpPr>
          <p:nvPr/>
        </p:nvSpPr>
        <p:spPr bwMode="auto">
          <a:xfrm>
            <a:off x="695400" y="2324100"/>
            <a:ext cx="10081120" cy="1239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spcAft>
                <a:spcPct val="60000"/>
              </a:spcAft>
              <a:buClr>
                <a:srgbClr val="CCFF66"/>
              </a:buClr>
              <a:buSzPct val="95000"/>
              <a:buFont typeface="Wingdings" panose="05000000000000000000" pitchFamily="2" charset="2"/>
              <a:buChar char="u"/>
            </a:pPr>
            <a:r>
              <a:rPr lang="en-US" altLang="zh-CN" dirty="0"/>
              <a:t> </a:t>
            </a:r>
            <a:r>
              <a:rPr lang="zh-CN" altLang="en-US" dirty="0"/>
              <a:t>在不加电情况下能长期保存信息，同时又能在线进行快速擦除与重写。</a:t>
            </a:r>
            <a:endParaRPr lang="zh-CN" altLang="en-US" dirty="0"/>
          </a:p>
          <a:p>
            <a:pPr eaLnBrk="1" hangingPunct="1">
              <a:lnSpc>
                <a:spcPct val="130000"/>
              </a:lnSpc>
              <a:spcBef>
                <a:spcPct val="0"/>
              </a:spcBef>
              <a:spcAft>
                <a:spcPct val="60000"/>
              </a:spcAft>
              <a:buClr>
                <a:srgbClr val="CCFF66"/>
              </a:buClr>
              <a:buSzPct val="95000"/>
              <a:buFont typeface="Wingdings" panose="05000000000000000000" pitchFamily="2" charset="2"/>
              <a:buChar char="u"/>
            </a:pPr>
            <a:r>
              <a:rPr lang="zh-CN" altLang="en-US" dirty="0"/>
              <a:t> 从软件的观点来看，</a:t>
            </a:r>
            <a:r>
              <a:rPr lang="en-US" altLang="zh-CN" dirty="0"/>
              <a:t>Flash</a:t>
            </a:r>
            <a:r>
              <a:rPr lang="zh-CN" altLang="en-US" dirty="0"/>
              <a:t>和</a:t>
            </a:r>
            <a:r>
              <a:rPr lang="en-US" altLang="zh-CN" dirty="0"/>
              <a:t>EEPROM</a:t>
            </a:r>
            <a:r>
              <a:rPr lang="zh-CN" altLang="en-US" dirty="0"/>
              <a:t>的的技术十分类似。</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BC03784C-264D-44FE-A094-5977FA8E389F}"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4" name="标题 3"/>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r>
              <a:rPr lang="en-US" altLang="zh-CN" kern="0" dirty="0"/>
              <a:t>Flash</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22948">
                                            <p:txEl>
                                              <p:pRg st="0" end="0"/>
                                            </p:txEl>
                                          </p:spTgt>
                                        </p:tgtEl>
                                        <p:attrNameLst>
                                          <p:attrName>style.visibility</p:attrName>
                                        </p:attrNameLst>
                                      </p:cBhvr>
                                      <p:to>
                                        <p:strVal val="visible"/>
                                      </p:to>
                                    </p:set>
                                    <p:animEffect transition="in" filter="wipe(down)">
                                      <p:cBhvr>
                                        <p:cTn id="7" dur="500"/>
                                        <p:tgtEl>
                                          <p:spTgt spid="7229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22948">
                                            <p:txEl>
                                              <p:pRg st="1" end="1"/>
                                            </p:txEl>
                                          </p:spTgt>
                                        </p:tgtEl>
                                        <p:attrNameLst>
                                          <p:attrName>style.visibility</p:attrName>
                                        </p:attrNameLst>
                                      </p:cBhvr>
                                      <p:to>
                                        <p:strVal val="visible"/>
                                      </p:to>
                                    </p:set>
                                    <p:animEffect transition="in" filter="wipe(down)">
                                      <p:cBhvr>
                                        <p:cTn id="12" dur="500"/>
                                        <p:tgtEl>
                                          <p:spTgt spid="722948">
                                            <p:txEl>
                                              <p:pRg st="1" end="1"/>
                                            </p:txEl>
                                          </p:spTgt>
                                        </p:tgtEl>
                                      </p:cBhvr>
                                    </p:animEffect>
                                  </p:childTnLst>
                                </p:cTn>
                              </p:par>
                            </p:childTnLst>
                          </p:cTn>
                        </p:par>
                        <p:par>
                          <p:cTn id="13" fill="hold">
                            <p:stCondLst>
                              <p:cond delay="500"/>
                            </p:stCondLst>
                            <p:childTnLst>
                              <p:par>
                                <p:cTn id="14" presetID="8" presetClass="entr" presetSubtype="16" fill="hold" nodeType="afterEffect">
                                  <p:stCondLst>
                                    <p:cond delay="0"/>
                                  </p:stCondLst>
                                  <p:childTnLst>
                                    <p:set>
                                      <p:cBhvr>
                                        <p:cTn id="15" dur="1" fill="hold">
                                          <p:stCondLst>
                                            <p:cond delay="0"/>
                                          </p:stCondLst>
                                        </p:cTn>
                                        <p:tgtEl>
                                          <p:spTgt spid="722949">
                                            <p:txEl>
                                              <p:pRg st="0" end="0"/>
                                            </p:txEl>
                                          </p:spTgt>
                                        </p:tgtEl>
                                        <p:attrNameLst>
                                          <p:attrName>style.visibility</p:attrName>
                                        </p:attrNameLst>
                                      </p:cBhvr>
                                      <p:to>
                                        <p:strVal val="visible"/>
                                      </p:to>
                                    </p:set>
                                    <p:animEffect transition="in" filter="diamond(in)">
                                      <p:cBhvr>
                                        <p:cTn id="16" dur="500"/>
                                        <p:tgtEl>
                                          <p:spTgt spid="72294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722949">
                                            <p:txEl>
                                              <p:pRg st="1" end="1"/>
                                            </p:txEl>
                                          </p:spTgt>
                                        </p:tgtEl>
                                        <p:attrNameLst>
                                          <p:attrName>style.visibility</p:attrName>
                                        </p:attrNameLst>
                                      </p:cBhvr>
                                      <p:to>
                                        <p:strVal val="visible"/>
                                      </p:to>
                                    </p:set>
                                    <p:animEffect transition="in" filter="diamond(in)">
                                      <p:cBhvr>
                                        <p:cTn id="21" dur="500"/>
                                        <p:tgtEl>
                                          <p:spTgt spid="7229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2" name="Text Box 4"/>
          <p:cNvSpPr txBox="1">
            <a:spLocks noChangeArrowheads="1"/>
          </p:cNvSpPr>
          <p:nvPr/>
        </p:nvSpPr>
        <p:spPr bwMode="auto">
          <a:xfrm>
            <a:off x="335360" y="765175"/>
            <a:ext cx="7561262"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30000"/>
              </a:spcBef>
              <a:buClrTx/>
              <a:buSzPct val="125000"/>
              <a:buFontTx/>
              <a:buBlip>
                <a:blip r:embed="rId1"/>
              </a:buBlip>
            </a:pPr>
            <a:r>
              <a:rPr lang="en-US" altLang="zh-CN" sz="2800" dirty="0"/>
              <a:t> </a:t>
            </a:r>
            <a:r>
              <a:rPr lang="zh-CN" altLang="en-US" sz="2800" dirty="0"/>
              <a:t>闪存与 </a:t>
            </a:r>
            <a:r>
              <a:rPr lang="en-US" altLang="zh-CN" sz="2800" dirty="0"/>
              <a:t>EEPROM</a:t>
            </a:r>
            <a:r>
              <a:rPr lang="zh-CN" altLang="en-US" sz="2800" dirty="0"/>
              <a:t>的区别：</a:t>
            </a:r>
            <a:endParaRPr lang="zh-CN" altLang="en-US" sz="2800" dirty="0"/>
          </a:p>
        </p:txBody>
      </p:sp>
      <p:sp>
        <p:nvSpPr>
          <p:cNvPr id="723973" name="Text Box 5"/>
          <p:cNvSpPr txBox="1">
            <a:spLocks noChangeArrowheads="1"/>
          </p:cNvSpPr>
          <p:nvPr/>
        </p:nvSpPr>
        <p:spPr bwMode="auto">
          <a:xfrm>
            <a:off x="191344" y="1484313"/>
            <a:ext cx="11809312" cy="4646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0"/>
              </a:spcBef>
              <a:spcAft>
                <a:spcPct val="60000"/>
              </a:spcAft>
              <a:buClr>
                <a:srgbClr val="CCFF66"/>
              </a:buClr>
              <a:buSzPct val="95000"/>
              <a:buFont typeface="Wingdings" panose="05000000000000000000" pitchFamily="2" charset="2"/>
              <a:buChar char="u"/>
            </a:pPr>
            <a:r>
              <a:rPr lang="en-US" altLang="zh-CN" dirty="0"/>
              <a:t> EEPROM</a:t>
            </a:r>
            <a:r>
              <a:rPr lang="zh-CN" altLang="en-US" dirty="0"/>
              <a:t>擦写和编程时</a:t>
            </a:r>
            <a:r>
              <a:rPr lang="zh-CN" altLang="en-US" dirty="0">
                <a:solidFill>
                  <a:srgbClr val="FF0000"/>
                </a:solidFill>
              </a:rPr>
              <a:t>要加高电压</a:t>
            </a:r>
            <a:r>
              <a:rPr lang="zh-CN" altLang="en-US" dirty="0"/>
              <a:t>，这意味着重新编程时必须将芯片从系统中拿出来；而</a:t>
            </a:r>
            <a:r>
              <a:rPr lang="en-US" altLang="zh-CN" dirty="0"/>
              <a:t>Flash</a:t>
            </a:r>
            <a:r>
              <a:rPr lang="zh-CN" altLang="en-US" dirty="0"/>
              <a:t>使用</a:t>
            </a:r>
            <a:r>
              <a:rPr lang="zh-CN" altLang="en-US" dirty="0">
                <a:solidFill>
                  <a:srgbClr val="FF0000"/>
                </a:solidFill>
              </a:rPr>
              <a:t>标准电压擦写和编程</a:t>
            </a:r>
            <a:r>
              <a:rPr lang="zh-CN" altLang="en-US" dirty="0"/>
              <a:t>，允许芯片在标准系统内部编程，这就允许</a:t>
            </a:r>
            <a:r>
              <a:rPr lang="en-US" altLang="zh-CN" dirty="0"/>
              <a:t>Flash</a:t>
            </a:r>
            <a:r>
              <a:rPr lang="zh-CN" altLang="en-US" dirty="0"/>
              <a:t>在重新编程的同时存储新的内容。</a:t>
            </a:r>
            <a:endParaRPr lang="zh-CN" altLang="en-US" dirty="0"/>
          </a:p>
          <a:p>
            <a:pPr algn="just" eaLnBrk="1" hangingPunct="1">
              <a:lnSpc>
                <a:spcPct val="200000"/>
              </a:lnSpc>
              <a:spcBef>
                <a:spcPct val="0"/>
              </a:spcBef>
              <a:spcAft>
                <a:spcPct val="60000"/>
              </a:spcAft>
              <a:buClr>
                <a:srgbClr val="CCFF66"/>
              </a:buClr>
              <a:buSzPct val="95000"/>
              <a:buFont typeface="Wingdings" panose="05000000000000000000" pitchFamily="2" charset="2"/>
              <a:buChar char="u"/>
            </a:pPr>
            <a:r>
              <a:rPr lang="zh-CN" altLang="en-US" dirty="0"/>
              <a:t> </a:t>
            </a:r>
            <a:r>
              <a:rPr lang="en-US" altLang="zh-CN" dirty="0"/>
              <a:t>EEPROM</a:t>
            </a:r>
            <a:r>
              <a:rPr lang="zh-CN" altLang="en-US" dirty="0"/>
              <a:t>必须被</a:t>
            </a:r>
            <a:r>
              <a:rPr lang="zh-CN" altLang="en-US" dirty="0">
                <a:solidFill>
                  <a:srgbClr val="FF0000"/>
                </a:solidFill>
              </a:rPr>
              <a:t>整体擦写</a:t>
            </a:r>
            <a:r>
              <a:rPr lang="zh-CN" altLang="en-US" dirty="0"/>
              <a:t>；</a:t>
            </a:r>
            <a:r>
              <a:rPr lang="en-US" altLang="zh-CN" dirty="0"/>
              <a:t>Flash</a:t>
            </a:r>
            <a:r>
              <a:rPr lang="zh-CN" altLang="en-US" dirty="0"/>
              <a:t>可以</a:t>
            </a:r>
            <a:r>
              <a:rPr lang="zh-CN" altLang="en-US" dirty="0">
                <a:solidFill>
                  <a:srgbClr val="FF0000"/>
                </a:solidFill>
              </a:rPr>
              <a:t>一块一块地擦写</a:t>
            </a:r>
            <a:r>
              <a:rPr lang="zh-CN" altLang="en-US" dirty="0"/>
              <a:t>。大部分</a:t>
            </a:r>
            <a:r>
              <a:rPr lang="en-US" altLang="zh-CN" dirty="0"/>
              <a:t>Flash</a:t>
            </a:r>
            <a:r>
              <a:rPr lang="zh-CN" altLang="en-US" dirty="0"/>
              <a:t>允许某些快被保护，这一点对存储空间有限的嵌入式系统非常有用，即将</a:t>
            </a:r>
            <a:r>
              <a:rPr lang="zh-CN" altLang="en-US" dirty="0">
                <a:solidFill>
                  <a:srgbClr val="FF0000"/>
                </a:solidFill>
              </a:rPr>
              <a:t>引导代码放进保护块</a:t>
            </a:r>
            <a:r>
              <a:rPr lang="zh-CN" altLang="en-US" dirty="0"/>
              <a:t>内而允许更新设备上其他的存储器块。 </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9B75369D-FA3C-41B3-993C-A5296AF41A11}"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r>
              <a:rPr lang="en-US" altLang="zh-CN" kern="0" dirty="0"/>
              <a:t>Flash</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23972">
                                            <p:txEl>
                                              <p:pRg st="0" end="0"/>
                                            </p:txEl>
                                          </p:spTgt>
                                        </p:tgtEl>
                                        <p:attrNameLst>
                                          <p:attrName>style.visibility</p:attrName>
                                        </p:attrNameLst>
                                      </p:cBhvr>
                                      <p:to>
                                        <p:strVal val="visible"/>
                                      </p:to>
                                    </p:set>
                                    <p:animEffect transition="in" filter="wipe(down)">
                                      <p:cBhvr>
                                        <p:cTn id="7" dur="500"/>
                                        <p:tgtEl>
                                          <p:spTgt spid="723972">
                                            <p:txEl>
                                              <p:pRg st="0" end="0"/>
                                            </p:txEl>
                                          </p:spTgt>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723973">
                                            <p:txEl>
                                              <p:pRg st="0" end="0"/>
                                            </p:txEl>
                                          </p:spTgt>
                                        </p:tgtEl>
                                        <p:attrNameLst>
                                          <p:attrName>style.visibility</p:attrName>
                                        </p:attrNameLst>
                                      </p:cBhvr>
                                      <p:to>
                                        <p:strVal val="visible"/>
                                      </p:to>
                                    </p:set>
                                    <p:animEffect transition="in" filter="diamond(in)">
                                      <p:cBhvr>
                                        <p:cTn id="11" dur="500"/>
                                        <p:tgtEl>
                                          <p:spTgt spid="72397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723973">
                                            <p:txEl>
                                              <p:pRg st="1" end="1"/>
                                            </p:txEl>
                                          </p:spTgt>
                                        </p:tgtEl>
                                        <p:attrNameLst>
                                          <p:attrName>style.visibility</p:attrName>
                                        </p:attrNameLst>
                                      </p:cBhvr>
                                      <p:to>
                                        <p:strVal val="visible"/>
                                      </p:to>
                                    </p:set>
                                    <p:animEffect transition="in" filter="diamond(in)">
                                      <p:cBhvr>
                                        <p:cTn id="16" dur="500"/>
                                        <p:tgtEl>
                                          <p:spTgt spid="7239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5467" name="Group 475"/>
          <p:cNvGraphicFramePr>
            <a:graphicFrameLocks noGrp="1"/>
          </p:cNvGraphicFramePr>
          <p:nvPr>
            <p:ph/>
            <p:custDataLst>
              <p:tags r:id="rId1"/>
            </p:custDataLst>
          </p:nvPr>
        </p:nvGraphicFramePr>
        <p:xfrm>
          <a:off x="1752600" y="1341438"/>
          <a:ext cx="8686800" cy="3835400"/>
        </p:xfrm>
        <a:graphic>
          <a:graphicData uri="http://schemas.openxmlformats.org/drawingml/2006/table">
            <a:tbl>
              <a:tblPr/>
              <a:tblGrid>
                <a:gridCol w="1655763"/>
                <a:gridCol w="1296987"/>
                <a:gridCol w="1223963"/>
                <a:gridCol w="1295400"/>
                <a:gridCol w="1441450"/>
                <a:gridCol w="1773237"/>
              </a:tblGrid>
              <a:tr h="900239">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zh-CN" altLang="en-US"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存储器</a:t>
                      </a:r>
                      <a:endParaRPr kumimoji="1" lang="zh-CN" altLang="en-US"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zh-CN" altLang="en-US"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固有不挥发性</a:t>
                      </a:r>
                      <a:endParaRPr kumimoji="1" lang="zh-CN" altLang="en-US"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zh-CN" altLang="en-US"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高密度</a:t>
                      </a:r>
                      <a:endParaRPr kumimoji="1" lang="zh-CN" altLang="en-US"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zh-CN" altLang="en-US"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低功耗</a:t>
                      </a:r>
                      <a:endParaRPr kumimoji="1" lang="zh-CN" altLang="en-US"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zh-CN" altLang="en-US"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单晶体管单元</a:t>
                      </a:r>
                      <a:endParaRPr kumimoji="1" lang="zh-CN" altLang="en-US"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zh-CN" altLang="en-US"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在线可重写</a:t>
                      </a:r>
                      <a:endParaRPr kumimoji="1" lang="zh-CN" altLang="en-US"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484154">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Flash</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484154">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SRAM</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rgbClr val="FFCC00"/>
                        </a:buClr>
                        <a:buSzPct val="90000"/>
                        <a:buFont typeface="Wingdings" panose="05000000000000000000" pitchFamily="2" charset="2"/>
                        <a:buNone/>
                      </a:pPr>
                      <a:endParaRPr kumimoji="0" lang="zh-CN"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rgbClr val="FFCC00"/>
                        </a:buClr>
                        <a:buSzPct val="90000"/>
                        <a:buFont typeface="Wingdings" panose="05000000000000000000" pitchFamily="2" charset="2"/>
                        <a:buNone/>
                      </a:pPr>
                      <a:endParaRPr kumimoji="0" lang="zh-CN"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rgbClr val="FFCC00"/>
                        </a:buClr>
                        <a:buSzPct val="90000"/>
                        <a:buFont typeface="Wingdings" panose="05000000000000000000" pitchFamily="2" charset="2"/>
                        <a:buNone/>
                      </a:pPr>
                      <a:endParaRPr kumimoji="0" lang="zh-CN"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rgbClr val="FFCC00"/>
                        </a:buClr>
                        <a:buSzPct val="90000"/>
                        <a:buFont typeface="Wingdings" panose="05000000000000000000" pitchFamily="2" charset="2"/>
                        <a:buNone/>
                      </a:pPr>
                      <a:endParaRPr kumimoji="0" lang="zh-CN"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484154">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DRAM</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rgbClr val="FFCC00"/>
                        </a:buClr>
                        <a:buSzPct val="90000"/>
                        <a:buFont typeface="Wingdings" panose="05000000000000000000" pitchFamily="2" charset="2"/>
                        <a:buNone/>
                      </a:pPr>
                      <a:endParaRPr kumimoji="0" lang="zh-CN"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rgbClr val="FFCC00"/>
                        </a:buClr>
                        <a:buSzPct val="90000"/>
                        <a:buFont typeface="Wingdings" panose="05000000000000000000" pitchFamily="2" charset="2"/>
                        <a:buNone/>
                      </a:pPr>
                      <a:endParaRPr kumimoji="0" lang="zh-CN"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rgbClr val="FFCC00"/>
                        </a:buClr>
                        <a:buSzPct val="90000"/>
                        <a:buFont typeface="Wingdings" panose="05000000000000000000" pitchFamily="2" charset="2"/>
                        <a:buNone/>
                      </a:pPr>
                      <a:endParaRPr kumimoji="0" lang="zh-CN"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514391">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EPROM</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rgbClr val="FFCC00"/>
                        </a:buClr>
                        <a:buSzPct val="90000"/>
                        <a:buFont typeface="Wingdings" panose="05000000000000000000" pitchFamily="2" charset="2"/>
                        <a:buNone/>
                      </a:pPr>
                      <a:endParaRPr kumimoji="0" lang="zh-CN"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rgbClr val="FFCC00"/>
                        </a:buClr>
                        <a:buSzPct val="90000"/>
                        <a:buFont typeface="Wingdings" panose="05000000000000000000" pitchFamily="2" charset="2"/>
                        <a:buNone/>
                      </a:pPr>
                      <a:endParaRPr kumimoji="0" lang="zh-CN"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484154">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EEPROM</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rgbClr val="FFCC00"/>
                        </a:buClr>
                        <a:buSzPct val="90000"/>
                        <a:buFont typeface="Wingdings" panose="05000000000000000000" pitchFamily="2" charset="2"/>
                        <a:buNone/>
                      </a:pPr>
                      <a:endParaRPr kumimoji="0" lang="zh-CN"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rgbClr val="FFCC00"/>
                        </a:buClr>
                        <a:buSzPct val="90000"/>
                        <a:buFont typeface="Wingdings" panose="05000000000000000000" pitchFamily="2" charset="2"/>
                        <a:buNone/>
                      </a:pPr>
                      <a:endParaRPr kumimoji="0" lang="zh-CN"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r h="484154">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zh-CN" altLang="en-US"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掩模</a:t>
                      </a: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ROM</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0"/>
                        </a:spcBef>
                        <a:spcAft>
                          <a:spcPct val="0"/>
                        </a:spcAft>
                        <a:buClr>
                          <a:schemeClr val="bg1"/>
                        </a:buClr>
                        <a:buSzPct val="90000"/>
                        <a:buFontTx/>
                        <a:buNone/>
                      </a:pPr>
                      <a:r>
                        <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endParaRPr kumimoji="1" lang="en-US"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30000"/>
                        </a:lnSpc>
                        <a:spcBef>
                          <a:spcPct val="20000"/>
                        </a:spcBef>
                        <a:spcAft>
                          <a:spcPct val="0"/>
                        </a:spcAft>
                        <a:buClr>
                          <a:srgbClr val="FFCC00"/>
                        </a:buClr>
                        <a:buSzPct val="90000"/>
                        <a:buFont typeface="Wingdings" panose="05000000000000000000" pitchFamily="2" charset="2"/>
                        <a:buNone/>
                      </a:pPr>
                      <a:endParaRPr kumimoji="0" lang="zh-CN" altLang="zh-CN" sz="21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endParaRPr>
                    </a:p>
                  </a:txBody>
                  <a:tcPr marT="48895" marB="48895"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a:noFill/>
                    </a:lnTlToBr>
                    <a:lnBlToTr>
                      <a:noFill/>
                    </a:lnBlToTr>
                    <a:solidFill>
                      <a:schemeClr val="accent1"/>
                    </a:solidFill>
                  </a:tcPr>
                </a:tc>
              </a:tr>
            </a:tbl>
          </a:graphicData>
        </a:graphic>
      </p:graphicFrame>
      <p:sp>
        <p:nvSpPr>
          <p:cNvPr id="89148" name="Rectangle 5"/>
          <p:cNvSpPr>
            <a:spLocks noChangeArrowheads="1"/>
          </p:cNvSpPr>
          <p:nvPr/>
        </p:nvSpPr>
        <p:spPr bwMode="auto">
          <a:xfrm>
            <a:off x="3359696" y="835658"/>
            <a:ext cx="49008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sz="2000" dirty="0"/>
              <a:t>Flash</a:t>
            </a:r>
            <a:r>
              <a:rPr kumimoji="1" lang="zh-CN" altLang="en-US" sz="2000" dirty="0"/>
              <a:t>与传统存储器技术的比较</a:t>
            </a:r>
            <a:endParaRPr kumimoji="1" lang="zh-CN" altLang="en-US" sz="2000"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493CC6B4-F1A4-4C86-9137-A6F114C8CA59}"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r>
              <a:rPr lang="en-US" altLang="zh-CN" kern="0" dirty="0"/>
              <a:t>Flash</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20" name="Text Box 4"/>
          <p:cNvSpPr txBox="1">
            <a:spLocks noChangeArrowheads="1"/>
          </p:cNvSpPr>
          <p:nvPr/>
        </p:nvSpPr>
        <p:spPr bwMode="auto">
          <a:xfrm>
            <a:off x="407368" y="688233"/>
            <a:ext cx="7561262"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30000"/>
              </a:spcBef>
              <a:buClrTx/>
              <a:buSzPct val="125000"/>
              <a:buFontTx/>
              <a:buBlip>
                <a:blip r:embed="rId1"/>
              </a:buBlip>
            </a:pPr>
            <a:r>
              <a:rPr lang="en-US" altLang="zh-CN" sz="2800" dirty="0"/>
              <a:t> </a:t>
            </a:r>
            <a:r>
              <a:rPr lang="en-US" altLang="zh-CN" sz="2800" dirty="0">
                <a:solidFill>
                  <a:srgbClr val="00B0F0"/>
                </a:solidFill>
              </a:rPr>
              <a:t>Flash</a:t>
            </a:r>
            <a:r>
              <a:rPr lang="zh-CN" altLang="en-US" sz="2800" dirty="0"/>
              <a:t>的分类：</a:t>
            </a:r>
            <a:endParaRPr lang="zh-CN" altLang="en-US" sz="2800" dirty="0"/>
          </a:p>
        </p:txBody>
      </p:sp>
      <p:sp>
        <p:nvSpPr>
          <p:cNvPr id="726021" name="Text Box 5"/>
          <p:cNvSpPr txBox="1">
            <a:spLocks noChangeArrowheads="1"/>
          </p:cNvSpPr>
          <p:nvPr/>
        </p:nvSpPr>
        <p:spPr bwMode="auto">
          <a:xfrm>
            <a:off x="263352" y="1401763"/>
            <a:ext cx="11665296" cy="3891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0"/>
              </a:spcBef>
              <a:spcAft>
                <a:spcPct val="60000"/>
              </a:spcAft>
              <a:buClr>
                <a:srgbClr val="CCFF66"/>
              </a:buClr>
              <a:buSzPct val="95000"/>
              <a:buFont typeface="Wingdings" panose="05000000000000000000" pitchFamily="2" charset="2"/>
              <a:buChar char="u"/>
            </a:pPr>
            <a:r>
              <a:rPr lang="en-US" altLang="zh-CN" dirty="0">
                <a:latin typeface="Times New Roman" panose="02020603050405020304" pitchFamily="18" charset="0"/>
                <a:ea typeface="楷体" panose="02010609060101010101" pitchFamily="49" charset="-122"/>
              </a:rPr>
              <a:t> </a:t>
            </a:r>
            <a:r>
              <a:rPr lang="en-US" altLang="zh-CN" dirty="0">
                <a:solidFill>
                  <a:srgbClr val="FF0000"/>
                </a:solidFill>
                <a:latin typeface="Times New Roman" panose="02020603050405020304" pitchFamily="18" charset="0"/>
                <a:ea typeface="楷体" panose="02010609060101010101" pitchFamily="49" charset="-122"/>
              </a:rPr>
              <a:t>NOR Flash</a:t>
            </a:r>
            <a:r>
              <a:rPr lang="zh-CN" altLang="en-US" dirty="0">
                <a:latin typeface="Times New Roman" panose="02020603050405020304" pitchFamily="18" charset="0"/>
                <a:ea typeface="楷体" panose="02010609060101010101" pitchFamily="49" charset="-122"/>
              </a:rPr>
              <a:t>是在</a:t>
            </a:r>
            <a:r>
              <a:rPr lang="en-US" altLang="zh-CN" dirty="0">
                <a:latin typeface="Times New Roman" panose="02020603050405020304" pitchFamily="18" charset="0"/>
                <a:ea typeface="楷体" panose="02010609060101010101" pitchFamily="49" charset="-122"/>
              </a:rPr>
              <a:t>EEPROM</a:t>
            </a:r>
            <a:r>
              <a:rPr lang="zh-CN" altLang="en-US" dirty="0">
                <a:latin typeface="Times New Roman" panose="02020603050405020304" pitchFamily="18" charset="0"/>
                <a:ea typeface="楷体" panose="02010609060101010101" pitchFamily="49" charset="-122"/>
              </a:rPr>
              <a:t>的基础上发展起来的，它的存储单元由</a:t>
            </a:r>
            <a:r>
              <a:rPr lang="en-US" altLang="zh-CN" dirty="0">
                <a:latin typeface="Times New Roman" panose="02020603050405020304" pitchFamily="18" charset="0"/>
                <a:ea typeface="楷体" panose="02010609060101010101" pitchFamily="49" charset="-122"/>
              </a:rPr>
              <a:t>N-MOS</a:t>
            </a:r>
            <a:r>
              <a:rPr lang="zh-CN" altLang="en-US" dirty="0">
                <a:latin typeface="Times New Roman" panose="02020603050405020304" pitchFamily="18" charset="0"/>
                <a:ea typeface="楷体" panose="02010609060101010101" pitchFamily="49" charset="-122"/>
              </a:rPr>
              <a:t>构成，而连接</a:t>
            </a:r>
            <a:r>
              <a:rPr lang="en-US" altLang="zh-CN" dirty="0">
                <a:latin typeface="Times New Roman" panose="02020603050405020304" pitchFamily="18" charset="0"/>
                <a:ea typeface="楷体" panose="02010609060101010101" pitchFamily="49" charset="-122"/>
              </a:rPr>
              <a:t>N-MOS</a:t>
            </a:r>
            <a:r>
              <a:rPr lang="zh-CN" altLang="en-US" dirty="0">
                <a:latin typeface="Times New Roman" panose="02020603050405020304" pitchFamily="18" charset="0"/>
                <a:ea typeface="楷体" panose="02010609060101010101" pitchFamily="49" charset="-122"/>
              </a:rPr>
              <a:t>单元的线是独立的。</a:t>
            </a:r>
            <a:r>
              <a:rPr lang="en-US" altLang="zh-CN" dirty="0">
                <a:latin typeface="Times New Roman" panose="02020603050405020304" pitchFamily="18" charset="0"/>
                <a:ea typeface="楷体" panose="02010609060101010101" pitchFamily="49" charset="-122"/>
              </a:rPr>
              <a:t>NOR Flash</a:t>
            </a:r>
            <a:r>
              <a:rPr lang="zh-CN" altLang="en-US" dirty="0">
                <a:latin typeface="Times New Roman" panose="02020603050405020304" pitchFamily="18" charset="0"/>
                <a:ea typeface="楷体" panose="02010609060101010101" pitchFamily="49" charset="-122"/>
              </a:rPr>
              <a:t>可以随机读取任意单元的内容，适合于程序代码的</a:t>
            </a:r>
            <a:r>
              <a:rPr lang="zh-CN" altLang="en-US" dirty="0">
                <a:solidFill>
                  <a:srgbClr val="FF0000"/>
                </a:solidFill>
                <a:latin typeface="Times New Roman" panose="02020603050405020304" pitchFamily="18" charset="0"/>
                <a:ea typeface="楷体" panose="02010609060101010101" pitchFamily="49" charset="-122"/>
              </a:rPr>
              <a:t>并行读写存储</a:t>
            </a:r>
            <a:r>
              <a:rPr lang="zh-CN" altLang="en-US" dirty="0">
                <a:latin typeface="Times New Roman" panose="02020603050405020304" pitchFamily="18" charset="0"/>
                <a:ea typeface="楷体" panose="02010609060101010101" pitchFamily="49" charset="-122"/>
              </a:rPr>
              <a:t>，常用于制作计算机的</a:t>
            </a:r>
            <a:r>
              <a:rPr lang="en-US" altLang="zh-CN" dirty="0">
                <a:latin typeface="Times New Roman" panose="02020603050405020304" pitchFamily="18" charset="0"/>
                <a:ea typeface="楷体" panose="02010609060101010101" pitchFamily="49" charset="-122"/>
              </a:rPr>
              <a:t>BIOS</a:t>
            </a:r>
            <a:r>
              <a:rPr lang="zh-CN" altLang="en-US" dirty="0">
                <a:latin typeface="Times New Roman" panose="02020603050405020304" pitchFamily="18" charset="0"/>
                <a:ea typeface="楷体" panose="02010609060101010101" pitchFamily="49" charset="-122"/>
              </a:rPr>
              <a:t>存储器和微控制器的内部存储器等。</a:t>
            </a:r>
            <a:endParaRPr lang="zh-CN" altLang="en-US" dirty="0">
              <a:latin typeface="Times New Roman" panose="02020603050405020304" pitchFamily="18" charset="0"/>
              <a:ea typeface="楷体" panose="02010609060101010101" pitchFamily="49" charset="-122"/>
            </a:endParaRPr>
          </a:p>
          <a:p>
            <a:pPr algn="just" eaLnBrk="1" hangingPunct="1">
              <a:lnSpc>
                <a:spcPct val="200000"/>
              </a:lnSpc>
              <a:spcBef>
                <a:spcPct val="0"/>
              </a:spcBef>
              <a:spcAft>
                <a:spcPct val="60000"/>
              </a:spcAft>
              <a:buClr>
                <a:srgbClr val="CCFF66"/>
              </a:buClr>
              <a:buSzPct val="95000"/>
              <a:buFont typeface="Wingdings" panose="05000000000000000000" pitchFamily="2" charset="2"/>
              <a:buChar char="u"/>
            </a:pPr>
            <a:r>
              <a:rPr lang="zh-CN" altLang="en-US" dirty="0">
                <a:latin typeface="Times New Roman" panose="02020603050405020304" pitchFamily="18" charset="0"/>
                <a:ea typeface="楷体" panose="02010609060101010101" pitchFamily="49" charset="-122"/>
              </a:rPr>
              <a:t> </a:t>
            </a:r>
            <a:r>
              <a:rPr lang="en-US" altLang="zh-CN" dirty="0">
                <a:solidFill>
                  <a:srgbClr val="FF0000"/>
                </a:solidFill>
                <a:latin typeface="Times New Roman" panose="02020603050405020304" pitchFamily="18" charset="0"/>
                <a:ea typeface="楷体" panose="02010609060101010101" pitchFamily="49" charset="-122"/>
              </a:rPr>
              <a:t>NAND Flash</a:t>
            </a:r>
            <a:r>
              <a:rPr lang="zh-CN" altLang="en-US" dirty="0">
                <a:latin typeface="Times New Roman" panose="02020603050405020304" pitchFamily="18" charset="0"/>
                <a:ea typeface="楷体" panose="02010609060101010101" pitchFamily="49" charset="-122"/>
              </a:rPr>
              <a:t>是将几个</a:t>
            </a:r>
            <a:r>
              <a:rPr lang="en-US" altLang="zh-CN" dirty="0">
                <a:latin typeface="Times New Roman" panose="02020603050405020304" pitchFamily="18" charset="0"/>
                <a:ea typeface="楷体" panose="02010609060101010101" pitchFamily="49" charset="-122"/>
              </a:rPr>
              <a:t>N-MOS</a:t>
            </a:r>
            <a:r>
              <a:rPr lang="zh-CN" altLang="en-US" dirty="0">
                <a:latin typeface="Times New Roman" panose="02020603050405020304" pitchFamily="18" charset="0"/>
                <a:ea typeface="楷体" panose="02010609060101010101" pitchFamily="49" charset="-122"/>
              </a:rPr>
              <a:t>单元用同一根线连接起来，可以按顺序读取存储单元的内容，适合于数据或文件的</a:t>
            </a:r>
            <a:r>
              <a:rPr lang="zh-CN" altLang="en-US" dirty="0">
                <a:solidFill>
                  <a:srgbClr val="FF0000"/>
                </a:solidFill>
                <a:latin typeface="Times New Roman" panose="02020603050405020304" pitchFamily="18" charset="0"/>
                <a:ea typeface="楷体" panose="02010609060101010101" pitchFamily="49" charset="-122"/>
              </a:rPr>
              <a:t>串行读写</a:t>
            </a:r>
            <a:r>
              <a:rPr lang="zh-CN" altLang="en-US" dirty="0">
                <a:latin typeface="Times New Roman" panose="02020603050405020304" pitchFamily="18" charset="0"/>
                <a:ea typeface="楷体" panose="02010609060101010101" pitchFamily="49" charset="-122"/>
              </a:rPr>
              <a:t>。 </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B68071B4-3026-46BD-B3E4-42B8426A8202}"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r>
              <a:rPr lang="en-US" altLang="zh-CN" kern="0" dirty="0"/>
              <a:t>Flash</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26020">
                                            <p:txEl>
                                              <p:pRg st="0" end="0"/>
                                            </p:txEl>
                                          </p:spTgt>
                                        </p:tgtEl>
                                        <p:attrNameLst>
                                          <p:attrName>style.visibility</p:attrName>
                                        </p:attrNameLst>
                                      </p:cBhvr>
                                      <p:to>
                                        <p:strVal val="visible"/>
                                      </p:to>
                                    </p:set>
                                    <p:animEffect transition="in" filter="wipe(down)">
                                      <p:cBhvr>
                                        <p:cTn id="7" dur="500"/>
                                        <p:tgtEl>
                                          <p:spTgt spid="726020">
                                            <p:txEl>
                                              <p:pRg st="0" end="0"/>
                                            </p:txEl>
                                          </p:spTgt>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726021">
                                            <p:txEl>
                                              <p:pRg st="0" end="0"/>
                                            </p:txEl>
                                          </p:spTgt>
                                        </p:tgtEl>
                                        <p:attrNameLst>
                                          <p:attrName>style.visibility</p:attrName>
                                        </p:attrNameLst>
                                      </p:cBhvr>
                                      <p:to>
                                        <p:strVal val="visible"/>
                                      </p:to>
                                    </p:set>
                                    <p:animEffect transition="in" filter="diamond(in)">
                                      <p:cBhvr>
                                        <p:cTn id="11" dur="500"/>
                                        <p:tgtEl>
                                          <p:spTgt spid="726021">
                                            <p:txEl>
                                              <p:pRg st="0" end="0"/>
                                            </p:txEl>
                                          </p:spTgt>
                                        </p:tgtEl>
                                      </p:cBhvr>
                                    </p:animEffect>
                                  </p:childTnLst>
                                </p:cTn>
                              </p:par>
                            </p:childTnLst>
                          </p:cTn>
                        </p:par>
                        <p:par>
                          <p:cTn id="12" fill="hold">
                            <p:stCondLst>
                              <p:cond delay="1000"/>
                            </p:stCondLst>
                            <p:childTnLst>
                              <p:par>
                                <p:cTn id="13" presetID="8" presetClass="entr" presetSubtype="16" fill="hold" nodeType="afterEffect">
                                  <p:stCondLst>
                                    <p:cond delay="0"/>
                                  </p:stCondLst>
                                  <p:childTnLst>
                                    <p:set>
                                      <p:cBhvr>
                                        <p:cTn id="14" dur="1" fill="hold">
                                          <p:stCondLst>
                                            <p:cond delay="0"/>
                                          </p:stCondLst>
                                        </p:cTn>
                                        <p:tgtEl>
                                          <p:spTgt spid="726021">
                                            <p:txEl>
                                              <p:pRg st="1" end="1"/>
                                            </p:txEl>
                                          </p:spTgt>
                                        </p:tgtEl>
                                        <p:attrNameLst>
                                          <p:attrName>style.visibility</p:attrName>
                                        </p:attrNameLst>
                                      </p:cBhvr>
                                      <p:to>
                                        <p:strVal val="visible"/>
                                      </p:to>
                                    </p:set>
                                    <p:animEffect transition="in" filter="diamond(in)">
                                      <p:cBhvr>
                                        <p:cTn id="15" dur="500"/>
                                        <p:tgtEl>
                                          <p:spTgt spid="7260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4" name="Text Box 4"/>
          <p:cNvSpPr txBox="1">
            <a:spLocks noChangeArrowheads="1"/>
          </p:cNvSpPr>
          <p:nvPr/>
        </p:nvSpPr>
        <p:spPr bwMode="auto">
          <a:xfrm>
            <a:off x="119336" y="692696"/>
            <a:ext cx="7561263"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30000"/>
              </a:spcBef>
              <a:buClrTx/>
              <a:buSzPct val="125000"/>
              <a:buFontTx/>
              <a:buBlip>
                <a:blip r:embed="rId1"/>
              </a:buBlip>
            </a:pPr>
            <a:r>
              <a:rPr lang="en-US" altLang="zh-CN" sz="2800" dirty="0"/>
              <a:t> Flash</a:t>
            </a:r>
            <a:r>
              <a:rPr lang="zh-CN" altLang="en-US" sz="2800" dirty="0"/>
              <a:t>的操作包括写入和读出。 </a:t>
            </a:r>
            <a:endParaRPr lang="zh-CN" altLang="en-US" sz="2800" dirty="0"/>
          </a:p>
        </p:txBody>
      </p:sp>
      <p:sp>
        <p:nvSpPr>
          <p:cNvPr id="727045" name="Text Box 5"/>
          <p:cNvSpPr txBox="1">
            <a:spLocks noChangeArrowheads="1"/>
          </p:cNvSpPr>
          <p:nvPr/>
        </p:nvSpPr>
        <p:spPr bwMode="auto">
          <a:xfrm>
            <a:off x="119336" y="1296787"/>
            <a:ext cx="11377264" cy="3031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spcAft>
                <a:spcPct val="60000"/>
              </a:spcAft>
              <a:buClr>
                <a:srgbClr val="CCFF66"/>
              </a:buClr>
              <a:buSzPct val="95000"/>
              <a:buFont typeface="Wingdings" panose="05000000000000000000" pitchFamily="2" charset="2"/>
              <a:buNone/>
            </a:pPr>
            <a:r>
              <a:rPr lang="en-US" altLang="zh-CN" b="0" dirty="0"/>
              <a:t>⑴ </a:t>
            </a:r>
            <a:r>
              <a:rPr lang="zh-CN" altLang="en-US" b="0" dirty="0"/>
              <a:t>读操作：处理器只要提供</a:t>
            </a:r>
            <a:r>
              <a:rPr lang="zh-CN" altLang="en-US" dirty="0">
                <a:solidFill>
                  <a:srgbClr val="FF0000"/>
                </a:solidFill>
              </a:rPr>
              <a:t>地址、读操作信号和片选信号</a:t>
            </a:r>
            <a:r>
              <a:rPr lang="zh-CN" altLang="en-US" b="0" dirty="0"/>
              <a:t>，存储器就返回在该位置保存的数据。大部分的</a:t>
            </a:r>
            <a:r>
              <a:rPr lang="en-US" altLang="zh-CN" b="0" dirty="0"/>
              <a:t>Flash</a:t>
            </a:r>
            <a:r>
              <a:rPr lang="zh-CN" altLang="en-US" b="0" dirty="0"/>
              <a:t>在系统重启时自动进入读状态，启动读状态不需要特别的初始化序列。 </a:t>
            </a:r>
            <a:endParaRPr lang="zh-CN" altLang="en-US" b="0" dirty="0"/>
          </a:p>
          <a:p>
            <a:pPr algn="just" eaLnBrk="1" hangingPunct="1">
              <a:lnSpc>
                <a:spcPct val="150000"/>
              </a:lnSpc>
              <a:spcBef>
                <a:spcPct val="0"/>
              </a:spcBef>
              <a:spcAft>
                <a:spcPct val="60000"/>
              </a:spcAft>
              <a:buClr>
                <a:srgbClr val="CCFF66"/>
              </a:buClr>
              <a:buSzPct val="95000"/>
              <a:buFont typeface="Wingdings" panose="05000000000000000000" pitchFamily="2" charset="2"/>
              <a:buNone/>
            </a:pPr>
            <a:r>
              <a:rPr lang="zh-CN" altLang="en-US" b="0" dirty="0"/>
              <a:t>⑵ 写操作：把程序或数据写入</a:t>
            </a:r>
            <a:r>
              <a:rPr lang="en-US" altLang="zh-CN" b="0" dirty="0"/>
              <a:t>Flash</a:t>
            </a:r>
            <a:r>
              <a:rPr lang="zh-CN" altLang="en-US" b="0" dirty="0"/>
              <a:t>的过程叫作编程。</a:t>
            </a:r>
            <a:r>
              <a:rPr lang="en-US" altLang="zh-CN" b="0" dirty="0"/>
              <a:t>Flash</a:t>
            </a:r>
            <a:r>
              <a:rPr lang="zh-CN" altLang="en-US" b="0" dirty="0"/>
              <a:t>的编程有两种方式，一种是在线编程，一种是离线编程</a:t>
            </a:r>
            <a:r>
              <a:rPr lang="zh-CN" altLang="en-US" dirty="0"/>
              <a:t>。 </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0EA4063-C92C-487D-B3F8-E89C0CB15F63}"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r>
              <a:rPr lang="en-US" altLang="zh-CN" kern="0" dirty="0"/>
              <a:t>Flash</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27044">
                                            <p:txEl>
                                              <p:pRg st="0" end="0"/>
                                            </p:txEl>
                                          </p:spTgt>
                                        </p:tgtEl>
                                        <p:attrNameLst>
                                          <p:attrName>style.visibility</p:attrName>
                                        </p:attrNameLst>
                                      </p:cBhvr>
                                      <p:to>
                                        <p:strVal val="visible"/>
                                      </p:to>
                                    </p:set>
                                    <p:animEffect transition="in" filter="wipe(down)">
                                      <p:cBhvr>
                                        <p:cTn id="7" dur="500"/>
                                        <p:tgtEl>
                                          <p:spTgt spid="727044">
                                            <p:txEl>
                                              <p:pRg st="0" end="0"/>
                                            </p:txEl>
                                          </p:spTgt>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727045">
                                            <p:txEl>
                                              <p:pRg st="0" end="0"/>
                                            </p:txEl>
                                          </p:spTgt>
                                        </p:tgtEl>
                                        <p:attrNameLst>
                                          <p:attrName>style.visibility</p:attrName>
                                        </p:attrNameLst>
                                      </p:cBhvr>
                                      <p:to>
                                        <p:strVal val="visible"/>
                                      </p:to>
                                    </p:set>
                                    <p:animEffect transition="in" filter="diamond(in)">
                                      <p:cBhvr>
                                        <p:cTn id="11" dur="500"/>
                                        <p:tgtEl>
                                          <p:spTgt spid="727045">
                                            <p:txEl>
                                              <p:pRg st="0" end="0"/>
                                            </p:txEl>
                                          </p:spTgt>
                                        </p:tgtEl>
                                      </p:cBhvr>
                                    </p:animEffect>
                                  </p:childTnLst>
                                </p:cTn>
                              </p:par>
                            </p:childTnLst>
                          </p:cTn>
                        </p:par>
                        <p:par>
                          <p:cTn id="12" fill="hold">
                            <p:stCondLst>
                              <p:cond delay="1000"/>
                            </p:stCondLst>
                            <p:childTnLst>
                              <p:par>
                                <p:cTn id="13" presetID="8" presetClass="entr" presetSubtype="16" fill="hold" nodeType="afterEffect">
                                  <p:stCondLst>
                                    <p:cond delay="0"/>
                                  </p:stCondLst>
                                  <p:childTnLst>
                                    <p:set>
                                      <p:cBhvr>
                                        <p:cTn id="14" dur="1" fill="hold">
                                          <p:stCondLst>
                                            <p:cond delay="0"/>
                                          </p:stCondLst>
                                        </p:cTn>
                                        <p:tgtEl>
                                          <p:spTgt spid="727045">
                                            <p:txEl>
                                              <p:pRg st="1" end="1"/>
                                            </p:txEl>
                                          </p:spTgt>
                                        </p:tgtEl>
                                        <p:attrNameLst>
                                          <p:attrName>style.visibility</p:attrName>
                                        </p:attrNameLst>
                                      </p:cBhvr>
                                      <p:to>
                                        <p:strVal val="visible"/>
                                      </p:to>
                                    </p:set>
                                    <p:animEffect transition="in" filter="diamond(in)">
                                      <p:cBhvr>
                                        <p:cTn id="15" dur="500"/>
                                        <p:tgtEl>
                                          <p:spTgt spid="72704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8" name="Text Box 4"/>
          <p:cNvSpPr txBox="1">
            <a:spLocks noChangeArrowheads="1"/>
          </p:cNvSpPr>
          <p:nvPr/>
        </p:nvSpPr>
        <p:spPr bwMode="auto">
          <a:xfrm>
            <a:off x="335360" y="764381"/>
            <a:ext cx="7561262"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30000"/>
              </a:spcBef>
              <a:buClrTx/>
              <a:buSzPct val="125000"/>
              <a:buFontTx/>
              <a:buBlip>
                <a:blip r:embed="rId1"/>
              </a:buBlip>
            </a:pPr>
            <a:r>
              <a:rPr lang="en-US" altLang="zh-CN" sz="2800" dirty="0"/>
              <a:t> Flash</a:t>
            </a:r>
            <a:r>
              <a:rPr lang="zh-CN" altLang="en-US" sz="2800" dirty="0"/>
              <a:t>的编程操作 </a:t>
            </a:r>
            <a:endParaRPr lang="zh-CN" altLang="en-US" sz="2800" dirty="0"/>
          </a:p>
        </p:txBody>
      </p:sp>
      <p:sp>
        <p:nvSpPr>
          <p:cNvPr id="728069" name="Text Box 5"/>
          <p:cNvSpPr txBox="1">
            <a:spLocks noChangeArrowheads="1"/>
          </p:cNvSpPr>
          <p:nvPr/>
        </p:nvSpPr>
        <p:spPr bwMode="auto">
          <a:xfrm>
            <a:off x="263352" y="1557338"/>
            <a:ext cx="11593287" cy="3636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30000"/>
              </a:spcBef>
              <a:buClr>
                <a:srgbClr val="CCFF33"/>
              </a:buClr>
              <a:buFont typeface="Wingdings" panose="05000000000000000000" pitchFamily="2" charset="2"/>
              <a:buChar char="u"/>
            </a:pPr>
            <a:r>
              <a:rPr lang="en-US" altLang="zh-CN" dirty="0">
                <a:solidFill>
                  <a:srgbClr val="FF0000"/>
                </a:solidFill>
              </a:rPr>
              <a:t> </a:t>
            </a:r>
            <a:r>
              <a:rPr lang="zh-CN" altLang="en-US" dirty="0">
                <a:solidFill>
                  <a:srgbClr val="FF0000"/>
                </a:solidFill>
              </a:rPr>
              <a:t>每一个存储位置必须在重写操作之前被擦除</a:t>
            </a:r>
            <a:r>
              <a:rPr lang="zh-CN" altLang="en-US" b="0" dirty="0"/>
              <a:t>。如果旧的数据没有被擦除，写操作的结果会是新旧数值的某种逻辑组合，存储的数据通常是错误的。</a:t>
            </a:r>
            <a:endParaRPr lang="zh-CN" altLang="en-US" b="0" dirty="0"/>
          </a:p>
          <a:p>
            <a:pPr algn="just" eaLnBrk="1" hangingPunct="1">
              <a:lnSpc>
                <a:spcPct val="150000"/>
              </a:lnSpc>
              <a:spcBef>
                <a:spcPct val="30000"/>
              </a:spcBef>
              <a:buClr>
                <a:srgbClr val="CCFF33"/>
              </a:buClr>
              <a:buFont typeface="Wingdings" panose="05000000000000000000" pitchFamily="2" charset="2"/>
              <a:buChar char="u"/>
            </a:pPr>
            <a:r>
              <a:rPr lang="zh-CN" altLang="en-US" b="0" dirty="0"/>
              <a:t> 一次只能有</a:t>
            </a:r>
            <a:r>
              <a:rPr lang="zh-CN" altLang="en-US" dirty="0">
                <a:solidFill>
                  <a:srgbClr val="FF0000"/>
                </a:solidFill>
              </a:rPr>
              <a:t>一个扇区或者块被擦除</a:t>
            </a:r>
            <a:r>
              <a:rPr lang="zh-CN" altLang="en-US" b="0" dirty="0"/>
              <a:t>，而且不可能只是擦除一个单个的字节。</a:t>
            </a:r>
            <a:endParaRPr lang="zh-CN" altLang="en-US" b="0" dirty="0"/>
          </a:p>
          <a:p>
            <a:pPr algn="just" eaLnBrk="1" hangingPunct="1">
              <a:lnSpc>
                <a:spcPct val="150000"/>
              </a:lnSpc>
              <a:spcBef>
                <a:spcPct val="30000"/>
              </a:spcBef>
              <a:buClr>
                <a:srgbClr val="CCFF33"/>
              </a:buClr>
              <a:buFont typeface="Wingdings" panose="05000000000000000000" pitchFamily="2" charset="2"/>
              <a:buChar char="u"/>
            </a:pPr>
            <a:r>
              <a:rPr lang="zh-CN" altLang="en-US" b="0" dirty="0"/>
              <a:t> 擦除旧数据的过程和写入新数据的过程是随着制造商的不同而变化的。因此在进行</a:t>
            </a:r>
            <a:r>
              <a:rPr lang="en-US" altLang="zh-CN" b="0" dirty="0"/>
              <a:t>Flash</a:t>
            </a:r>
            <a:r>
              <a:rPr lang="zh-CN" altLang="en-US" b="0" dirty="0"/>
              <a:t>写入操作时，提供一个软件层来完成写入和擦除操作比较方便，这个软件层叫作</a:t>
            </a:r>
            <a:r>
              <a:rPr lang="en-US" altLang="zh-CN" b="0" dirty="0"/>
              <a:t>Flash</a:t>
            </a:r>
            <a:r>
              <a:rPr lang="zh-CN" altLang="en-US" b="0" dirty="0"/>
              <a:t>的驱动程序。 </a:t>
            </a:r>
            <a:endParaRPr lang="zh-CN" altLang="en-US" b="0"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BB25AEF2-88ED-4327-8574-5598BA6C56B7}"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r>
              <a:rPr lang="en-US" altLang="zh-CN" kern="0" dirty="0"/>
              <a:t>Flash</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28068">
                                            <p:txEl>
                                              <p:pRg st="0" end="0"/>
                                            </p:txEl>
                                          </p:spTgt>
                                        </p:tgtEl>
                                        <p:attrNameLst>
                                          <p:attrName>style.visibility</p:attrName>
                                        </p:attrNameLst>
                                      </p:cBhvr>
                                      <p:to>
                                        <p:strVal val="visible"/>
                                      </p:to>
                                    </p:set>
                                    <p:animEffect transition="in" filter="wipe(down)">
                                      <p:cBhvr>
                                        <p:cTn id="7" dur="500"/>
                                        <p:tgtEl>
                                          <p:spTgt spid="728068">
                                            <p:txEl>
                                              <p:pRg st="0" end="0"/>
                                            </p:txEl>
                                          </p:spTgt>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728069">
                                            <p:txEl>
                                              <p:pRg st="0" end="0"/>
                                            </p:txEl>
                                          </p:spTgt>
                                        </p:tgtEl>
                                        <p:attrNameLst>
                                          <p:attrName>style.visibility</p:attrName>
                                        </p:attrNameLst>
                                      </p:cBhvr>
                                      <p:to>
                                        <p:strVal val="visible"/>
                                      </p:to>
                                    </p:set>
                                    <p:animEffect transition="in" filter="diamond(in)">
                                      <p:cBhvr>
                                        <p:cTn id="11" dur="500"/>
                                        <p:tgtEl>
                                          <p:spTgt spid="728069">
                                            <p:txEl>
                                              <p:pRg st="0" end="0"/>
                                            </p:txEl>
                                          </p:spTgt>
                                        </p:tgtEl>
                                      </p:cBhvr>
                                    </p:animEffect>
                                  </p:childTnLst>
                                </p:cTn>
                              </p:par>
                            </p:childTnLst>
                          </p:cTn>
                        </p:par>
                        <p:par>
                          <p:cTn id="12" fill="hold">
                            <p:stCondLst>
                              <p:cond delay="1000"/>
                            </p:stCondLst>
                            <p:childTnLst>
                              <p:par>
                                <p:cTn id="13" presetID="8" presetClass="entr" presetSubtype="16" fill="hold" nodeType="afterEffect">
                                  <p:stCondLst>
                                    <p:cond delay="0"/>
                                  </p:stCondLst>
                                  <p:childTnLst>
                                    <p:set>
                                      <p:cBhvr>
                                        <p:cTn id="14" dur="1" fill="hold">
                                          <p:stCondLst>
                                            <p:cond delay="0"/>
                                          </p:stCondLst>
                                        </p:cTn>
                                        <p:tgtEl>
                                          <p:spTgt spid="728069">
                                            <p:txEl>
                                              <p:pRg st="1" end="1"/>
                                            </p:txEl>
                                          </p:spTgt>
                                        </p:tgtEl>
                                        <p:attrNameLst>
                                          <p:attrName>style.visibility</p:attrName>
                                        </p:attrNameLst>
                                      </p:cBhvr>
                                      <p:to>
                                        <p:strVal val="visible"/>
                                      </p:to>
                                    </p:set>
                                    <p:animEffect transition="in" filter="diamond(in)">
                                      <p:cBhvr>
                                        <p:cTn id="15" dur="500"/>
                                        <p:tgtEl>
                                          <p:spTgt spid="728069">
                                            <p:txEl>
                                              <p:pRg st="1" end="1"/>
                                            </p:txEl>
                                          </p:spTgt>
                                        </p:tgtEl>
                                      </p:cBhvr>
                                    </p:animEffect>
                                  </p:childTnLst>
                                </p:cTn>
                              </p:par>
                            </p:childTnLst>
                          </p:cTn>
                        </p:par>
                        <p:par>
                          <p:cTn id="16" fill="hold">
                            <p:stCondLst>
                              <p:cond delay="1500"/>
                            </p:stCondLst>
                            <p:childTnLst>
                              <p:par>
                                <p:cTn id="17" presetID="8" presetClass="entr" presetSubtype="16" fill="hold" nodeType="afterEffect">
                                  <p:stCondLst>
                                    <p:cond delay="0"/>
                                  </p:stCondLst>
                                  <p:childTnLst>
                                    <p:set>
                                      <p:cBhvr>
                                        <p:cTn id="18" dur="1" fill="hold">
                                          <p:stCondLst>
                                            <p:cond delay="0"/>
                                          </p:stCondLst>
                                        </p:cTn>
                                        <p:tgtEl>
                                          <p:spTgt spid="728069">
                                            <p:txEl>
                                              <p:pRg st="2" end="2"/>
                                            </p:txEl>
                                          </p:spTgt>
                                        </p:tgtEl>
                                        <p:attrNameLst>
                                          <p:attrName>style.visibility</p:attrName>
                                        </p:attrNameLst>
                                      </p:cBhvr>
                                      <p:to>
                                        <p:strVal val="visible"/>
                                      </p:to>
                                    </p:set>
                                    <p:animEffect transition="in" filter="diamond(in)">
                                      <p:cBhvr>
                                        <p:cTn id="19" dur="500"/>
                                        <p:tgtEl>
                                          <p:spTgt spid="72806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6" name="Text Box 4"/>
          <p:cNvSpPr txBox="1">
            <a:spLocks noChangeArrowheads="1"/>
          </p:cNvSpPr>
          <p:nvPr/>
        </p:nvSpPr>
        <p:spPr bwMode="auto">
          <a:xfrm>
            <a:off x="119336" y="665163"/>
            <a:ext cx="373876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30000"/>
              </a:spcBef>
              <a:buClrTx/>
              <a:buSzPct val="125000"/>
              <a:buFontTx/>
              <a:buBlip>
                <a:blip r:embed="rId1"/>
              </a:buBlip>
            </a:pPr>
            <a:r>
              <a:rPr lang="en-US" altLang="zh-CN" sz="2800" dirty="0"/>
              <a:t> Flash</a:t>
            </a:r>
            <a:r>
              <a:rPr lang="zh-CN" altLang="en-US" sz="2800" dirty="0"/>
              <a:t>的嵌入式应用 </a:t>
            </a:r>
            <a:endParaRPr lang="zh-CN" altLang="en-US" sz="2800" dirty="0"/>
          </a:p>
        </p:txBody>
      </p:sp>
      <p:sp>
        <p:nvSpPr>
          <p:cNvPr id="730117" name="Text Box 5"/>
          <p:cNvSpPr txBox="1">
            <a:spLocks noChangeArrowheads="1"/>
          </p:cNvSpPr>
          <p:nvPr/>
        </p:nvSpPr>
        <p:spPr bwMode="auto">
          <a:xfrm>
            <a:off x="407369" y="1219101"/>
            <a:ext cx="11665295" cy="3525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30000"/>
              </a:spcBef>
              <a:buClr>
                <a:srgbClr val="CCFF33"/>
              </a:buClr>
              <a:buFont typeface="Wingdings" panose="05000000000000000000" pitchFamily="2" charset="2"/>
              <a:buChar char="u"/>
            </a:pPr>
            <a:r>
              <a:rPr lang="en-US" altLang="zh-CN" b="0" dirty="0"/>
              <a:t> Flash</a:t>
            </a:r>
            <a:r>
              <a:rPr lang="zh-CN" altLang="en-US" b="0" dirty="0"/>
              <a:t>文件系统：因为</a:t>
            </a:r>
            <a:r>
              <a:rPr lang="en-US" altLang="zh-CN" b="0" dirty="0"/>
              <a:t>Flash</a:t>
            </a:r>
            <a:r>
              <a:rPr lang="zh-CN" altLang="en-US" b="0" dirty="0"/>
              <a:t>提供了可被重写的非易失性存储，因此它可以被看作类似于任何其他的二级存储系统，如硬盘。在作为文件系统的情况下，由驱动程序提供的函数要更加面向文件，提供诸如</a:t>
            </a:r>
            <a:r>
              <a:rPr lang="en-US" altLang="zh-CN" b="0" dirty="0"/>
              <a:t>open()</a:t>
            </a:r>
            <a:r>
              <a:rPr lang="zh-CN" altLang="en-US" b="0" dirty="0"/>
              <a:t>、</a:t>
            </a:r>
            <a:r>
              <a:rPr lang="en-US" altLang="zh-CN" b="0" dirty="0"/>
              <a:t>close()</a:t>
            </a:r>
            <a:r>
              <a:rPr lang="zh-CN" altLang="en-US" b="0" dirty="0"/>
              <a:t>、</a:t>
            </a:r>
            <a:r>
              <a:rPr lang="en-US" altLang="zh-CN" b="0" dirty="0"/>
              <a:t>read()</a:t>
            </a:r>
            <a:r>
              <a:rPr lang="zh-CN" altLang="en-US" b="0" dirty="0"/>
              <a:t>、</a:t>
            </a:r>
            <a:r>
              <a:rPr lang="en-US" altLang="zh-CN" b="0" dirty="0"/>
              <a:t>write()</a:t>
            </a:r>
            <a:r>
              <a:rPr lang="zh-CN" altLang="en-US" b="0" dirty="0"/>
              <a:t>等标准文件系统函数。</a:t>
            </a:r>
            <a:r>
              <a:rPr lang="en-US" altLang="zh-CN" dirty="0">
                <a:solidFill>
                  <a:srgbClr val="FF0000"/>
                </a:solidFill>
              </a:rPr>
              <a:t>Flash</a:t>
            </a:r>
            <a:r>
              <a:rPr lang="zh-CN" altLang="en-US" dirty="0">
                <a:solidFill>
                  <a:srgbClr val="FF0000"/>
                </a:solidFill>
              </a:rPr>
              <a:t>文件系统的组织与普通的外存基本相同。</a:t>
            </a:r>
            <a:endParaRPr lang="zh-CN" altLang="en-US" b="0" dirty="0"/>
          </a:p>
          <a:p>
            <a:pPr algn="just" eaLnBrk="1" hangingPunct="1">
              <a:lnSpc>
                <a:spcPct val="150000"/>
              </a:lnSpc>
              <a:spcBef>
                <a:spcPct val="30000"/>
              </a:spcBef>
              <a:buClr>
                <a:srgbClr val="CCFF33"/>
              </a:buClr>
              <a:buFont typeface="Wingdings" panose="05000000000000000000" pitchFamily="2" charset="2"/>
              <a:buChar char="u"/>
            </a:pPr>
            <a:r>
              <a:rPr lang="zh-CN" altLang="en-US" b="0" dirty="0"/>
              <a:t> 便携设备的存储装置：随着数码产品的飞速发展，</a:t>
            </a:r>
            <a:r>
              <a:rPr lang="en-US" altLang="zh-CN" b="0" dirty="0"/>
              <a:t>Flash</a:t>
            </a:r>
            <a:r>
              <a:rPr lang="zh-CN" altLang="en-US" b="0" dirty="0"/>
              <a:t>作为一种最常用的存储装置应用于</a:t>
            </a:r>
            <a:r>
              <a:rPr lang="zh-CN" altLang="en-US" dirty="0">
                <a:solidFill>
                  <a:srgbClr val="FF0000"/>
                </a:solidFill>
                <a:effectLst/>
              </a:rPr>
              <a:t>数码相机</a:t>
            </a:r>
            <a:r>
              <a:rPr lang="zh-CN" altLang="en-US" b="0" dirty="0"/>
              <a:t>（如</a:t>
            </a:r>
            <a:r>
              <a:rPr lang="en-US" altLang="zh-CN" b="0" dirty="0"/>
              <a:t>CF</a:t>
            </a:r>
            <a:r>
              <a:rPr lang="zh-CN" altLang="en-US" b="0" dirty="0"/>
              <a:t>卡、</a:t>
            </a:r>
            <a:r>
              <a:rPr lang="en-US" altLang="zh-CN" b="0" dirty="0"/>
              <a:t>XD</a:t>
            </a:r>
            <a:r>
              <a:rPr lang="zh-CN" altLang="en-US" b="0" dirty="0"/>
              <a:t>卡、记忆棒等）、</a:t>
            </a:r>
            <a:r>
              <a:rPr lang="en-US" altLang="zh-CN" dirty="0">
                <a:solidFill>
                  <a:srgbClr val="FF0000"/>
                </a:solidFill>
              </a:rPr>
              <a:t>MP3</a:t>
            </a:r>
            <a:r>
              <a:rPr lang="zh-CN" altLang="en-US" b="0" dirty="0"/>
              <a:t>等数码产品中。</a:t>
            </a:r>
            <a:endParaRPr lang="zh-CN" altLang="en-US" b="0"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4B7738A2-0C95-40FC-B619-B473C8F5CEED}"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存储设备（</a:t>
            </a:r>
            <a:r>
              <a:rPr lang="en-US" altLang="zh-CN" kern="0" dirty="0"/>
              <a:t>Flash</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30116">
                                            <p:txEl>
                                              <p:pRg st="0" end="0"/>
                                            </p:txEl>
                                          </p:spTgt>
                                        </p:tgtEl>
                                        <p:attrNameLst>
                                          <p:attrName>style.visibility</p:attrName>
                                        </p:attrNameLst>
                                      </p:cBhvr>
                                      <p:to>
                                        <p:strVal val="visible"/>
                                      </p:to>
                                    </p:set>
                                    <p:animEffect transition="in" filter="wipe(down)">
                                      <p:cBhvr>
                                        <p:cTn id="7" dur="500"/>
                                        <p:tgtEl>
                                          <p:spTgt spid="730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30117">
                                            <p:txEl>
                                              <p:pRg st="0" end="0"/>
                                            </p:txEl>
                                          </p:spTgt>
                                        </p:tgtEl>
                                        <p:attrNameLst>
                                          <p:attrName>style.visibility</p:attrName>
                                        </p:attrNameLst>
                                      </p:cBhvr>
                                      <p:to>
                                        <p:strVal val="visible"/>
                                      </p:to>
                                    </p:set>
                                    <p:animEffect transition="in" filter="diamond(in)">
                                      <p:cBhvr>
                                        <p:cTn id="12" dur="500"/>
                                        <p:tgtEl>
                                          <p:spTgt spid="7301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730117">
                                            <p:txEl>
                                              <p:pRg st="1" end="1"/>
                                            </p:txEl>
                                          </p:spTgt>
                                        </p:tgtEl>
                                        <p:attrNameLst>
                                          <p:attrName>style.visibility</p:attrName>
                                        </p:attrNameLst>
                                      </p:cBhvr>
                                      <p:to>
                                        <p:strVal val="visible"/>
                                      </p:to>
                                    </p:set>
                                    <p:animEffect transition="in" filter="diamond(in)">
                                      <p:cBhvr>
                                        <p:cTn id="17" dur="500"/>
                                        <p:tgtEl>
                                          <p:spTgt spid="7301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895725" y="1"/>
            <a:ext cx="5170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8180">
              <a:defRPr sz="2400" b="1">
                <a:solidFill>
                  <a:schemeClr val="tx1"/>
                </a:solidFill>
                <a:latin typeface="Tahoma" panose="020B0604030504040204" pitchFamily="34" charset="0"/>
                <a:ea typeface="宋体" panose="02010600030101010101" pitchFamily="2" charset="-122"/>
              </a:defRPr>
            </a:lvl1pPr>
            <a:lvl2pPr marL="254000" indent="-254000" defTabSz="678180">
              <a:defRPr sz="2400" b="1">
                <a:solidFill>
                  <a:schemeClr val="tx1"/>
                </a:solidFill>
                <a:latin typeface="Tahoma" panose="020B0604030504040204" pitchFamily="34" charset="0"/>
                <a:ea typeface="宋体" panose="02010600030101010101" pitchFamily="2" charset="-122"/>
              </a:defRPr>
            </a:lvl2pPr>
            <a:lvl3pPr marL="254000" indent="-254000" defTabSz="678180">
              <a:defRPr sz="2400" b="1">
                <a:solidFill>
                  <a:schemeClr val="tx1"/>
                </a:solidFill>
                <a:latin typeface="Tahoma" panose="020B0604030504040204" pitchFamily="34" charset="0"/>
                <a:ea typeface="宋体" panose="02010600030101010101" pitchFamily="2" charset="-122"/>
              </a:defRPr>
            </a:lvl3pPr>
            <a:lvl4pPr marL="254000" indent="-254000" defTabSz="678180">
              <a:defRPr sz="2400" b="1">
                <a:solidFill>
                  <a:schemeClr val="tx1"/>
                </a:solidFill>
                <a:latin typeface="Tahoma" panose="020B0604030504040204" pitchFamily="34" charset="0"/>
                <a:ea typeface="宋体" panose="02010600030101010101" pitchFamily="2" charset="-122"/>
              </a:defRPr>
            </a:lvl4pPr>
            <a:lvl5pPr marL="254000" indent="-254000" defTabSz="678180">
              <a:defRPr sz="2400" b="1">
                <a:solidFill>
                  <a:schemeClr val="tx1"/>
                </a:solidFill>
                <a:latin typeface="Tahoma" panose="020B0604030504040204" pitchFamily="34" charset="0"/>
                <a:ea typeface="宋体" panose="02010600030101010101" pitchFamily="2" charset="-122"/>
              </a:defRPr>
            </a:lvl5pPr>
            <a:lvl6pPr marL="7112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11684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16256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20828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nSpc>
                <a:spcPct val="90000"/>
              </a:lnSpc>
              <a:spcBef>
                <a:spcPct val="50000"/>
              </a:spcBef>
              <a:buSzPct val="75000"/>
            </a:pPr>
            <a:r>
              <a:rPr kumimoji="1" lang="zh-CN" altLang="en-US" sz="4400" b="0">
                <a:latin typeface="华文楷体" panose="02010600040101010101" pitchFamily="2" charset="-122"/>
                <a:ea typeface="华文楷体" panose="02010600040101010101" pitchFamily="2" charset="-122"/>
              </a:rPr>
              <a:t>嵌入式硬件平台</a:t>
            </a:r>
            <a:endParaRPr kumimoji="1" lang="zh-CN" altLang="en-US" sz="4400" b="0">
              <a:latin typeface="华文楷体" panose="02010600040101010101" pitchFamily="2" charset="-122"/>
              <a:ea typeface="华文楷体" panose="02010600040101010101" pitchFamily="2" charset="-122"/>
            </a:endParaRPr>
          </a:p>
        </p:txBody>
      </p:sp>
      <p:sp>
        <p:nvSpPr>
          <p:cNvPr id="172035" name="Rectangle 3"/>
          <p:cNvSpPr>
            <a:spLocks noChangeArrowheads="1"/>
          </p:cNvSpPr>
          <p:nvPr/>
        </p:nvSpPr>
        <p:spPr bwMode="auto">
          <a:xfrm>
            <a:off x="4151784" y="826368"/>
            <a:ext cx="341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1 </a:t>
            </a:r>
            <a:r>
              <a:rPr lang="zh-CN" altLang="en-US" sz="2800" dirty="0"/>
              <a:t>引言</a:t>
            </a:r>
            <a:r>
              <a:rPr kumimoji="1" lang="zh-CN" altLang="en-US" sz="2800" b="0" dirty="0"/>
              <a:t> </a:t>
            </a:r>
            <a:endParaRPr kumimoji="1" lang="zh-CN" altLang="en-US" sz="2800" b="0" dirty="0"/>
          </a:p>
        </p:txBody>
      </p:sp>
      <p:sp>
        <p:nvSpPr>
          <p:cNvPr id="172036" name="Rectangle 4"/>
          <p:cNvSpPr>
            <a:spLocks noChangeArrowheads="1"/>
          </p:cNvSpPr>
          <p:nvPr/>
        </p:nvSpPr>
        <p:spPr bwMode="auto">
          <a:xfrm>
            <a:off x="4159722" y="1534393"/>
            <a:ext cx="4411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2 </a:t>
            </a:r>
            <a:r>
              <a:rPr lang="zh-CN" altLang="en-US" sz="2800" dirty="0">
                <a:cs typeface="Times New Roman" panose="02020603050405020304" pitchFamily="18" charset="0"/>
              </a:rPr>
              <a:t>嵌入式硬件平台概述</a:t>
            </a:r>
            <a:r>
              <a:rPr lang="zh-CN" altLang="en-US" sz="2800" dirty="0"/>
              <a:t> </a:t>
            </a:r>
            <a:endParaRPr lang="zh-CN" altLang="en-US" sz="2800" dirty="0"/>
          </a:p>
        </p:txBody>
      </p:sp>
      <p:sp>
        <p:nvSpPr>
          <p:cNvPr id="172037" name="Rectangle 5"/>
          <p:cNvSpPr>
            <a:spLocks noChangeArrowheads="1"/>
          </p:cNvSpPr>
          <p:nvPr/>
        </p:nvSpPr>
        <p:spPr bwMode="auto">
          <a:xfrm>
            <a:off x="4151785" y="2212255"/>
            <a:ext cx="312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3 </a:t>
            </a:r>
            <a:r>
              <a:rPr lang="zh-CN" altLang="en-US" sz="2800" dirty="0">
                <a:cs typeface="Times New Roman" panose="02020603050405020304" pitchFamily="18" charset="0"/>
              </a:rPr>
              <a:t>总线 </a:t>
            </a:r>
            <a:endParaRPr lang="zh-CN" altLang="en-US" sz="2800" dirty="0">
              <a:cs typeface="Times New Roman" panose="02020603050405020304" pitchFamily="18" charset="0"/>
            </a:endParaRPr>
          </a:p>
        </p:txBody>
      </p:sp>
      <p:sp>
        <p:nvSpPr>
          <p:cNvPr id="172038" name="Line 6"/>
          <p:cNvSpPr>
            <a:spLocks noChangeShapeType="1"/>
          </p:cNvSpPr>
          <p:nvPr/>
        </p:nvSpPr>
        <p:spPr bwMode="auto">
          <a:xfrm>
            <a:off x="2322985" y="2121767"/>
            <a:ext cx="74533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39" name="Line 7"/>
          <p:cNvSpPr>
            <a:spLocks noChangeShapeType="1"/>
          </p:cNvSpPr>
          <p:nvPr/>
        </p:nvSpPr>
        <p:spPr bwMode="auto">
          <a:xfrm>
            <a:off x="2322984" y="1435967"/>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0" name="Rectangle 8"/>
          <p:cNvSpPr>
            <a:spLocks noChangeArrowheads="1"/>
          </p:cNvSpPr>
          <p:nvPr/>
        </p:nvSpPr>
        <p:spPr bwMode="auto">
          <a:xfrm>
            <a:off x="4151784" y="2898055"/>
            <a:ext cx="3538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4 </a:t>
            </a:r>
            <a:r>
              <a:rPr lang="zh-CN" altLang="en-US" sz="2800" dirty="0">
                <a:cs typeface="Times New Roman" panose="02020603050405020304" pitchFamily="18" charset="0"/>
              </a:rPr>
              <a:t>存储设备 </a:t>
            </a:r>
            <a:endParaRPr lang="zh-CN" altLang="en-US" sz="2800" dirty="0">
              <a:cs typeface="Times New Roman" panose="02020603050405020304" pitchFamily="18" charset="0"/>
            </a:endParaRPr>
          </a:p>
        </p:txBody>
      </p:sp>
      <p:sp>
        <p:nvSpPr>
          <p:cNvPr id="172041" name="Line 9"/>
          <p:cNvSpPr>
            <a:spLocks noChangeShapeType="1"/>
          </p:cNvSpPr>
          <p:nvPr/>
        </p:nvSpPr>
        <p:spPr bwMode="auto">
          <a:xfrm>
            <a:off x="2322984" y="279963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2" name="Rectangle 10"/>
          <p:cNvSpPr>
            <a:spLocks noChangeArrowheads="1"/>
          </p:cNvSpPr>
          <p:nvPr/>
        </p:nvSpPr>
        <p:spPr bwMode="auto">
          <a:xfrm>
            <a:off x="4151784" y="35695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5 </a:t>
            </a:r>
            <a:r>
              <a:rPr lang="en-US" altLang="zh-CN" sz="2800" dirty="0">
                <a:solidFill>
                  <a:srgbClr val="FF0000"/>
                </a:solidFill>
                <a:cs typeface="Times New Roman" panose="02020603050405020304" pitchFamily="18" charset="0"/>
              </a:rPr>
              <a:t>I/O</a:t>
            </a:r>
            <a:r>
              <a:rPr lang="zh-CN" altLang="en-US" sz="2800" dirty="0">
                <a:solidFill>
                  <a:srgbClr val="FF0000"/>
                </a:solidFill>
                <a:cs typeface="Times New Roman" panose="02020603050405020304" pitchFamily="18" charset="0"/>
              </a:rPr>
              <a:t>设备 </a:t>
            </a:r>
            <a:endParaRPr lang="zh-CN" altLang="en-US" sz="2800" dirty="0">
              <a:solidFill>
                <a:srgbClr val="FF0000"/>
              </a:solidFill>
              <a:cs typeface="Times New Roman" panose="02020603050405020304" pitchFamily="18" charset="0"/>
            </a:endParaRPr>
          </a:p>
        </p:txBody>
      </p:sp>
      <p:sp>
        <p:nvSpPr>
          <p:cNvPr id="172043" name="Line 11"/>
          <p:cNvSpPr>
            <a:spLocks noChangeShapeType="1"/>
          </p:cNvSpPr>
          <p:nvPr/>
        </p:nvSpPr>
        <p:spPr bwMode="auto">
          <a:xfrm>
            <a:off x="2322984" y="34711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4" name="Rectangle 12"/>
          <p:cNvSpPr>
            <a:spLocks noChangeArrowheads="1"/>
          </p:cNvSpPr>
          <p:nvPr/>
        </p:nvSpPr>
        <p:spPr bwMode="auto">
          <a:xfrm>
            <a:off x="4151784" y="42553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6 </a:t>
            </a:r>
            <a:r>
              <a:rPr lang="zh-CN" altLang="en-US" sz="2800" dirty="0">
                <a:cs typeface="Times New Roman" panose="02020603050405020304" pitchFamily="18" charset="0"/>
              </a:rPr>
              <a:t>通信设备 </a:t>
            </a:r>
            <a:endParaRPr lang="zh-CN" altLang="en-US" sz="2800" dirty="0">
              <a:cs typeface="Times New Roman" panose="02020603050405020304" pitchFamily="18" charset="0"/>
            </a:endParaRPr>
          </a:p>
        </p:txBody>
      </p:sp>
      <p:sp>
        <p:nvSpPr>
          <p:cNvPr id="172045" name="Line 13"/>
          <p:cNvSpPr>
            <a:spLocks noChangeShapeType="1"/>
          </p:cNvSpPr>
          <p:nvPr/>
        </p:nvSpPr>
        <p:spPr bwMode="auto">
          <a:xfrm>
            <a:off x="2322984" y="41569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646" name="Rectangle 14"/>
          <p:cNvSpPr>
            <a:spLocks noChangeArrowheads="1"/>
          </p:cNvSpPr>
          <p:nvPr/>
        </p:nvSpPr>
        <p:spPr bwMode="auto">
          <a:xfrm>
            <a:off x="4151784" y="49411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b="0" dirty="0">
                <a:cs typeface="Times New Roman" panose="02020603050405020304" pitchFamily="18" charset="0"/>
              </a:rPr>
              <a:t>7 </a:t>
            </a:r>
            <a:r>
              <a:rPr lang="zh-CN" altLang="en-US" sz="2800" b="0" dirty="0">
                <a:cs typeface="Times New Roman" panose="02020603050405020304" pitchFamily="18" charset="0"/>
              </a:rPr>
              <a:t>其它 </a:t>
            </a:r>
            <a:endParaRPr lang="zh-CN" altLang="en-US" sz="2800" b="0" dirty="0">
              <a:cs typeface="Times New Roman" panose="02020603050405020304" pitchFamily="18" charset="0"/>
            </a:endParaRPr>
          </a:p>
        </p:txBody>
      </p:sp>
      <p:sp>
        <p:nvSpPr>
          <p:cNvPr id="172047" name="Line 15"/>
          <p:cNvSpPr>
            <a:spLocks noChangeShapeType="1"/>
          </p:cNvSpPr>
          <p:nvPr/>
        </p:nvSpPr>
        <p:spPr bwMode="auto">
          <a:xfrm>
            <a:off x="2322984" y="48427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ADE88F89-B84A-47B8-A566-0BCEDFF5B11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Line 15"/>
          <p:cNvSpPr>
            <a:spLocks noChangeShapeType="1"/>
          </p:cNvSpPr>
          <p:nvPr/>
        </p:nvSpPr>
        <p:spPr bwMode="auto">
          <a:xfrm>
            <a:off x="2322984" y="558924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Rectangle 14"/>
          <p:cNvSpPr>
            <a:spLocks noChangeArrowheads="1"/>
          </p:cNvSpPr>
          <p:nvPr/>
        </p:nvSpPr>
        <p:spPr bwMode="auto">
          <a:xfrm>
            <a:off x="4151784" y="5589240"/>
            <a:ext cx="35385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None/>
            </a:pPr>
            <a:r>
              <a:rPr lang="en-US" altLang="zh-CN" sz="2800" b="0" dirty="0">
                <a:cs typeface="Times New Roman" panose="02020603050405020304" pitchFamily="18" charset="0"/>
              </a:rPr>
              <a:t>8  </a:t>
            </a:r>
            <a:r>
              <a:rPr lang="en-US" altLang="zh-CN" sz="2800" dirty="0">
                <a:latin typeface="Times New Roman" panose="02020603050405020304" pitchFamily="18" charset="0"/>
                <a:ea typeface="楷体" panose="02010609060101010101" pitchFamily="49" charset="-122"/>
              </a:rPr>
              <a:t>JTAG</a:t>
            </a:r>
            <a:r>
              <a:rPr lang="zh-CN" altLang="en-US" sz="2800" dirty="0">
                <a:latin typeface="Times New Roman" panose="02020603050405020304" pitchFamily="18" charset="0"/>
                <a:ea typeface="楷体" panose="02010609060101010101" pitchFamily="49" charset="-122"/>
              </a:rPr>
              <a:t>接口介绍</a:t>
            </a:r>
            <a:endParaRPr lang="zh-CN" altLang="en-US" sz="2800" dirty="0">
              <a:latin typeface="Times New Roman" panose="02020603050405020304" pitchFamily="18" charset="0"/>
              <a:ea typeface="楷体" panose="02010609060101010101" pitchFamily="49" charset="-122"/>
            </a:endParaRPr>
          </a:p>
          <a:p>
            <a:pPr>
              <a:spcBef>
                <a:spcPct val="50000"/>
              </a:spcBef>
              <a:buClrTx/>
              <a:buSzPct val="75000"/>
              <a:buFont typeface="Wingdings" panose="05000000000000000000" pitchFamily="2" charset="2"/>
              <a:buNone/>
            </a:pPr>
            <a:r>
              <a:rPr lang="zh-CN" altLang="en-US" sz="2800" b="0" dirty="0">
                <a:cs typeface="Times New Roman" panose="02020603050405020304" pitchFamily="18" charset="0"/>
              </a:rPr>
              <a:t> </a:t>
            </a:r>
            <a:endParaRPr lang="zh-CN" altLang="en-US" sz="2800" b="0" dirty="0">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fill="hold" grpId="0" nodeType="afterEffect">
                                  <p:stCondLst>
                                    <p:cond delay="0"/>
                                  </p:stCondLst>
                                  <p:childTnLst>
                                    <p:animClr clrSpc="hsl" dir="ccw">
                                      <p:cBhvr override="childStyle">
                                        <p:cTn id="6" dur="1000" fill="hold"/>
                                        <p:tgtEl>
                                          <p:spTgt spid="837646"/>
                                        </p:tgtEl>
                                        <p:attrNameLst>
                                          <p:attrName>style.color</p:attrName>
                                        </p:attrNameLst>
                                      </p:cBhvr>
                                      <p:to>
                                        <a:srgbClr val="FF178B"/>
                                      </p:to>
                                    </p:animClr>
                                  </p:childTnLst>
                                </p:cTn>
                              </p:par>
                            </p:childTnLst>
                          </p:cTn>
                        </p:par>
                        <p:par>
                          <p:cTn id="7" fill="hold">
                            <p:stCondLst>
                              <p:cond delay="1000"/>
                            </p:stCondLst>
                            <p:childTnLst>
                              <p:par>
                                <p:cTn id="8" presetID="3" presetClass="emph" presetSubtype="10" fill="hold" grpId="0" nodeType="afterEffect">
                                  <p:stCondLst>
                                    <p:cond delay="0"/>
                                  </p:stCondLst>
                                  <p:childTnLst>
                                    <p:animClr clrSpc="hsl" dir="ccw">
                                      <p:cBhvr override="childStyle">
                                        <p:cTn id="9" dur="1000" fill="hold"/>
                                        <p:tgtEl>
                                          <p:spTgt spid="4"/>
                                        </p:tgtEl>
                                        <p:attrNameLst>
                                          <p:attrName>style.color</p:attrName>
                                        </p:attrNameLst>
                                      </p:cBhvr>
                                      <p:to>
                                        <a:srgbClr val="FF178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46" grpId="0"/>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3" name="Rectangle 3"/>
          <p:cNvSpPr>
            <a:spLocks noGrp="1" noChangeArrowheads="1"/>
          </p:cNvSpPr>
          <p:nvPr>
            <p:ph idx="1"/>
          </p:nvPr>
        </p:nvSpPr>
        <p:spPr>
          <a:xfrm>
            <a:off x="119336" y="764704"/>
            <a:ext cx="11521280" cy="4608512"/>
          </a:xfrm>
        </p:spPr>
        <p:txBody>
          <a:bodyPr/>
          <a:lstStyle/>
          <a:p>
            <a:pPr algn="just" eaLnBrk="1" hangingPunct="1">
              <a:lnSpc>
                <a:spcPct val="150000"/>
              </a:lnSpc>
              <a:spcBef>
                <a:spcPct val="55000"/>
              </a:spcBef>
            </a:pPr>
            <a:r>
              <a:rPr lang="zh-CN" altLang="en-US" dirty="0">
                <a:latin typeface="Times New Roman" panose="02020603050405020304" pitchFamily="18" charset="0"/>
                <a:ea typeface="楷体" panose="02010609060101010101" pitchFamily="49" charset="-122"/>
              </a:rPr>
              <a:t>一个实用的嵌入式系统常常配有一定的外部设备，构成一个以微处理器为核心的计算机系统。</a:t>
            </a:r>
            <a:endParaRPr lang="zh-CN" altLang="en-US" dirty="0">
              <a:latin typeface="Times New Roman" panose="02020603050405020304" pitchFamily="18" charset="0"/>
              <a:ea typeface="楷体" panose="02010609060101010101" pitchFamily="49" charset="-122"/>
            </a:endParaRPr>
          </a:p>
          <a:p>
            <a:pPr algn="just" eaLnBrk="1" hangingPunct="1">
              <a:lnSpc>
                <a:spcPct val="150000"/>
              </a:lnSpc>
              <a:spcBef>
                <a:spcPct val="55000"/>
              </a:spcBef>
            </a:pPr>
            <a:r>
              <a:rPr lang="zh-CN" altLang="en-US" dirty="0">
                <a:latin typeface="Times New Roman" panose="02020603050405020304" pitchFamily="18" charset="0"/>
                <a:ea typeface="楷体" panose="02010609060101010101" pitchFamily="49" charset="-122"/>
              </a:rPr>
              <a:t>这些外部设备包括输入设备，如</a:t>
            </a:r>
            <a:r>
              <a:rPr lang="zh-CN" altLang="en-US" dirty="0">
                <a:solidFill>
                  <a:srgbClr val="FF0000"/>
                </a:solidFill>
                <a:latin typeface="Times New Roman" panose="02020603050405020304" pitchFamily="18" charset="0"/>
                <a:ea typeface="楷体" panose="02010609060101010101" pitchFamily="49" charset="-122"/>
              </a:rPr>
              <a:t>键盘、触摸屏</a:t>
            </a:r>
            <a:r>
              <a:rPr lang="zh-CN" altLang="en-US" dirty="0">
                <a:latin typeface="Times New Roman" panose="02020603050405020304" pitchFamily="18" charset="0"/>
                <a:ea typeface="楷体" panose="02010609060101010101" pitchFamily="49" charset="-122"/>
              </a:rPr>
              <a:t>等；输出设备，如</a:t>
            </a:r>
            <a:r>
              <a:rPr lang="zh-CN" altLang="en-US" dirty="0">
                <a:solidFill>
                  <a:srgbClr val="FF0000"/>
                </a:solidFill>
                <a:latin typeface="Times New Roman" panose="02020603050405020304" pitchFamily="18" charset="0"/>
                <a:ea typeface="楷体" panose="02010609060101010101" pitchFamily="49" charset="-122"/>
              </a:rPr>
              <a:t>显示器</a:t>
            </a:r>
            <a:r>
              <a:rPr lang="zh-CN" altLang="en-US" dirty="0">
                <a:latin typeface="Times New Roman" panose="02020603050405020304" pitchFamily="18" charset="0"/>
                <a:ea typeface="楷体" panose="02010609060101010101" pitchFamily="49" charset="-122"/>
              </a:rPr>
              <a:t>等；完成数据控制和转换的设备，如</a:t>
            </a:r>
            <a:r>
              <a:rPr lang="zh-CN" altLang="en-US" dirty="0">
                <a:solidFill>
                  <a:srgbClr val="FF0000"/>
                </a:solidFill>
                <a:latin typeface="Times New Roman" panose="02020603050405020304" pitchFamily="18" charset="0"/>
                <a:ea typeface="楷体" panose="02010609060101010101" pitchFamily="49" charset="-122"/>
              </a:rPr>
              <a:t>定时器、计数器、模</a:t>
            </a:r>
            <a:r>
              <a:rPr lang="en-US" altLang="zh-CN" dirty="0">
                <a:solidFill>
                  <a:srgbClr val="FF0000"/>
                </a:solidFill>
                <a:latin typeface="Times New Roman" panose="02020603050405020304" pitchFamily="18" charset="0"/>
                <a:ea typeface="楷体" panose="02010609060101010101" pitchFamily="49" charset="-122"/>
              </a:rPr>
              <a:t>/</a:t>
            </a:r>
            <a:r>
              <a:rPr lang="zh-CN" altLang="en-US" dirty="0">
                <a:solidFill>
                  <a:srgbClr val="FF0000"/>
                </a:solidFill>
                <a:latin typeface="Times New Roman" panose="02020603050405020304" pitchFamily="18" charset="0"/>
                <a:ea typeface="楷体" panose="02010609060101010101" pitchFamily="49" charset="-122"/>
              </a:rPr>
              <a:t>数转换器、数</a:t>
            </a:r>
            <a:r>
              <a:rPr lang="en-US" altLang="zh-CN" dirty="0">
                <a:solidFill>
                  <a:srgbClr val="FF0000"/>
                </a:solidFill>
                <a:latin typeface="Times New Roman" panose="02020603050405020304" pitchFamily="18" charset="0"/>
                <a:ea typeface="楷体" panose="02010609060101010101" pitchFamily="49" charset="-122"/>
              </a:rPr>
              <a:t>/</a:t>
            </a:r>
            <a:r>
              <a:rPr lang="zh-CN" altLang="en-US" dirty="0">
                <a:solidFill>
                  <a:srgbClr val="FF0000"/>
                </a:solidFill>
                <a:latin typeface="Times New Roman" panose="02020603050405020304" pitchFamily="18" charset="0"/>
                <a:ea typeface="楷体" panose="02010609060101010101" pitchFamily="49" charset="-122"/>
              </a:rPr>
              <a:t>模转换器</a:t>
            </a:r>
            <a:r>
              <a:rPr lang="zh-CN" altLang="en-US" dirty="0">
                <a:latin typeface="Times New Roman" panose="02020603050405020304" pitchFamily="18" charset="0"/>
                <a:ea typeface="楷体" panose="02010609060101010101" pitchFamily="49" charset="-122"/>
              </a:rPr>
              <a:t>等。</a:t>
            </a:r>
            <a:endParaRPr lang="zh-CN" altLang="en-US" dirty="0">
              <a:latin typeface="Times New Roman" panose="02020603050405020304" pitchFamily="18" charset="0"/>
              <a:ea typeface="楷体" panose="02010609060101010101" pitchFamily="49" charset="-122"/>
            </a:endParaRPr>
          </a:p>
          <a:p>
            <a:pPr algn="just" eaLnBrk="1" hangingPunct="1">
              <a:lnSpc>
                <a:spcPct val="150000"/>
              </a:lnSpc>
              <a:spcBef>
                <a:spcPct val="55000"/>
              </a:spcBef>
            </a:pPr>
            <a:r>
              <a:rPr lang="zh-CN" altLang="en-US" dirty="0">
                <a:latin typeface="Times New Roman" panose="02020603050405020304" pitchFamily="18" charset="0"/>
                <a:ea typeface="楷体" panose="02010609060101010101" pitchFamily="49" charset="-122"/>
              </a:rPr>
              <a:t>这些外部设备中，有的是以微控制器形式集成为片上设备，其他的通常是单独实现。 </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880A3479-540B-4760-921C-21147B49FC5B}" type="slidenum">
              <a:rPr lang="zh-CN" altLang="en-US" sz="1400">
                <a:latin typeface="Times New Roman" panose="02020603050405020304" pitchFamily="18" charset="0"/>
              </a:rPr>
            </a:fld>
            <a:endParaRPr lang="zh-CN" altLang="en-US" sz="1400">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animEffect transition="in" filter="wipe(down)">
                                      <p:cBhvr>
                                        <p:cTn id="7" dur="500"/>
                                        <p:tgtEl>
                                          <p:spTgt spid="73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32163">
                                            <p:txEl>
                                              <p:pRg st="1" end="1"/>
                                            </p:txEl>
                                          </p:spTgt>
                                        </p:tgtEl>
                                        <p:attrNameLst>
                                          <p:attrName>style.visibility</p:attrName>
                                        </p:attrNameLst>
                                      </p:cBhvr>
                                      <p:to>
                                        <p:strVal val="visible"/>
                                      </p:to>
                                    </p:set>
                                    <p:animEffect transition="in" filter="wipe(down)">
                                      <p:cBhvr>
                                        <p:cTn id="12" dur="500"/>
                                        <p:tgtEl>
                                          <p:spTgt spid="732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32163">
                                            <p:txEl>
                                              <p:pRg st="2" end="2"/>
                                            </p:txEl>
                                          </p:spTgt>
                                        </p:tgtEl>
                                        <p:attrNameLst>
                                          <p:attrName>style.visibility</p:attrName>
                                        </p:attrNameLst>
                                      </p:cBhvr>
                                      <p:to>
                                        <p:strVal val="visible"/>
                                      </p:to>
                                    </p:set>
                                    <p:animEffect transition="in" filter="wipe(down)">
                                      <p:cBhvr>
                                        <p:cTn id="17" dur="500"/>
                                        <p:tgtEl>
                                          <p:spTgt spid="732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335360" y="908720"/>
            <a:ext cx="8064500" cy="535093"/>
          </a:xfrm>
        </p:spPr>
        <p:txBody>
          <a:bodyPr/>
          <a:lstStyle/>
          <a:p>
            <a:pPr eaLnBrk="1" hangingPunct="1"/>
            <a:r>
              <a:rPr lang="en-US" altLang="zh-CN" sz="2800" b="0" dirty="0">
                <a:latin typeface="Times New Roman" panose="02020603050405020304" pitchFamily="18" charset="0"/>
                <a:ea typeface="+mn-ea"/>
                <a:cs typeface="Times New Roman" panose="02020603050405020304" pitchFamily="18" charset="0"/>
              </a:rPr>
              <a:t>5.1 </a:t>
            </a:r>
            <a:r>
              <a:rPr lang="zh-CN" altLang="en-US" sz="2800" b="0" dirty="0">
                <a:latin typeface="Times New Roman" panose="02020603050405020304" pitchFamily="18" charset="0"/>
                <a:ea typeface="+mn-ea"/>
                <a:cs typeface="Times New Roman" panose="02020603050405020304" pitchFamily="18" charset="0"/>
              </a:rPr>
              <a:t>定时器</a:t>
            </a:r>
            <a:r>
              <a:rPr lang="en-US" altLang="zh-CN" sz="2800" b="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计数器</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734212" name="Text Box 4"/>
          <p:cNvSpPr txBox="1">
            <a:spLocks noChangeArrowheads="1"/>
          </p:cNvSpPr>
          <p:nvPr/>
        </p:nvSpPr>
        <p:spPr bwMode="auto">
          <a:xfrm>
            <a:off x="1055440" y="1557338"/>
            <a:ext cx="9577063" cy="284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spcAft>
                <a:spcPct val="30000"/>
              </a:spcAft>
              <a:buClrTx/>
              <a:buSzPct val="125000"/>
              <a:buFontTx/>
              <a:buBlip>
                <a:blip r:embed="rId1"/>
              </a:buBlip>
            </a:pPr>
            <a:r>
              <a:rPr lang="en-US" altLang="zh-CN" dirty="0"/>
              <a:t> </a:t>
            </a:r>
            <a:r>
              <a:rPr lang="zh-CN" altLang="en-US" dirty="0"/>
              <a:t>所有的嵌入式处理器都集成了</a:t>
            </a:r>
            <a:r>
              <a:rPr lang="zh-CN" altLang="en-US" dirty="0">
                <a:solidFill>
                  <a:srgbClr val="FF0000"/>
                </a:solidFill>
              </a:rPr>
              <a:t>定时器</a:t>
            </a:r>
            <a:r>
              <a:rPr lang="en-US" altLang="zh-CN" dirty="0">
                <a:solidFill>
                  <a:srgbClr val="FF0000"/>
                </a:solidFill>
              </a:rPr>
              <a:t>/</a:t>
            </a:r>
            <a:r>
              <a:rPr lang="zh-CN" altLang="en-US" dirty="0">
                <a:solidFill>
                  <a:srgbClr val="FF0000"/>
                </a:solidFill>
              </a:rPr>
              <a:t>计数器单元</a:t>
            </a:r>
            <a:r>
              <a:rPr lang="zh-CN" altLang="en-US" dirty="0"/>
              <a:t>。</a:t>
            </a:r>
            <a:endParaRPr lang="zh-CN" altLang="en-US" dirty="0"/>
          </a:p>
          <a:p>
            <a:pPr algn="just" eaLnBrk="1" hangingPunct="1">
              <a:lnSpc>
                <a:spcPct val="150000"/>
              </a:lnSpc>
              <a:spcBef>
                <a:spcPct val="50000"/>
              </a:spcBef>
              <a:spcAft>
                <a:spcPct val="30000"/>
              </a:spcAft>
              <a:buClrTx/>
              <a:buSzPct val="125000"/>
              <a:buFontTx/>
              <a:buBlip>
                <a:blip r:embed="rId1"/>
              </a:buBlip>
            </a:pPr>
            <a:r>
              <a:rPr lang="zh-CN" altLang="en-US" dirty="0"/>
              <a:t> 系统中至少有一个定时器设备，用作系统时钟。</a:t>
            </a:r>
            <a:endParaRPr lang="zh-CN" altLang="en-US" dirty="0"/>
          </a:p>
          <a:p>
            <a:pPr algn="just" eaLnBrk="1" hangingPunct="1">
              <a:lnSpc>
                <a:spcPct val="150000"/>
              </a:lnSpc>
              <a:spcBef>
                <a:spcPct val="50000"/>
              </a:spcBef>
              <a:spcAft>
                <a:spcPct val="30000"/>
              </a:spcAft>
              <a:buClrTx/>
              <a:buSzPct val="125000"/>
              <a:buFontTx/>
              <a:buBlip>
                <a:blip r:embed="rId1"/>
              </a:buBlip>
            </a:pPr>
            <a:r>
              <a:rPr lang="zh-CN" altLang="en-US" dirty="0"/>
              <a:t> 定时器和计数器都是由带有保存当前值的寄存器和向当前寄存器值加</a:t>
            </a:r>
            <a:r>
              <a:rPr lang="en-US" altLang="zh-CN" dirty="0"/>
              <a:t>1</a:t>
            </a:r>
            <a:r>
              <a:rPr lang="zh-CN" altLang="en-US" dirty="0"/>
              <a:t>的一个增量输</a:t>
            </a:r>
            <a:r>
              <a:rPr lang="zh-CN" altLang="en-US" dirty="0">
                <a:solidFill>
                  <a:schemeClr val="tx1"/>
                </a:solidFill>
              </a:rPr>
              <a:t>入的加法器逻</a:t>
            </a:r>
            <a:r>
              <a:rPr lang="zh-CN" altLang="en-US" dirty="0"/>
              <a:t>辑电路组成。 </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66E709BA-9AAE-4A75-8C09-351B461F25F3}" type="slidenum">
              <a:rPr lang="zh-CN" altLang="en-US" sz="1400">
                <a:solidFill>
                  <a:srgbClr val="FF3300"/>
                </a:solidFill>
                <a:latin typeface="华文楷体" panose="02010600040101010101" pitchFamily="2" charset="-122"/>
                <a:ea typeface="华文楷体" panose="02010600040101010101" pitchFamily="2" charset="-122"/>
              </a:rPr>
            </a:fld>
            <a:endParaRPr lang="zh-CN" altLang="en-US" sz="1400">
              <a:solidFill>
                <a:srgbClr val="FF3300"/>
              </a:solidFill>
              <a:latin typeface="华文楷体" panose="02010600040101010101" pitchFamily="2" charset="-122"/>
              <a:ea typeface="华文楷体" panose="02010600040101010101" pitchFamily="2" charset="-122"/>
            </a:endParaRPr>
          </a:p>
        </p:txBody>
      </p:sp>
      <p:sp>
        <p:nvSpPr>
          <p:cNvPr id="3" name="Rectangle 2"/>
          <p:cNvSpPr txBox="1">
            <a:spLocks noChangeArrowheads="1"/>
          </p:cNvSpPr>
          <p:nvPr/>
        </p:nvSpPr>
        <p:spPr bwMode="auto">
          <a:xfrm>
            <a:off x="89210" y="77493"/>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buNone/>
            </a:pPr>
            <a:r>
              <a:rPr lang="en-US" altLang="zh-CN" sz="2800" kern="0" dirty="0">
                <a:latin typeface="Times New Roman" panose="02020603050405020304" pitchFamily="18" charset="0"/>
                <a:ea typeface="+mn-ea"/>
                <a:cs typeface="Times New Roman" panose="02020603050405020304" pitchFamily="18" charset="0"/>
              </a:rPr>
              <a:t>5 I/O</a:t>
            </a:r>
            <a:r>
              <a:rPr lang="zh-CN" altLang="en-US" sz="2800" kern="0" dirty="0">
                <a:latin typeface="Times New Roman" panose="02020603050405020304" pitchFamily="18" charset="0"/>
                <a:ea typeface="+mn-ea"/>
                <a:cs typeface="Times New Roman" panose="02020603050405020304" pitchFamily="18" charset="0"/>
              </a:rPr>
              <a:t>设备</a:t>
            </a:r>
            <a:r>
              <a:rPr lang="en-US" altLang="zh-CN" sz="2800" kern="0" dirty="0">
                <a:latin typeface="Times New Roman" panose="02020603050405020304" pitchFamily="18" charset="0"/>
                <a:ea typeface="+mn-ea"/>
                <a:cs typeface="Times New Roman" panose="02020603050405020304" pitchFamily="18" charset="0"/>
              </a:rPr>
              <a:t>—</a:t>
            </a:r>
            <a:r>
              <a:rPr lang="zh-CN" altLang="en-US" sz="2800" kern="0" dirty="0">
                <a:latin typeface="Times New Roman" panose="02020603050405020304" pitchFamily="18" charset="0"/>
                <a:ea typeface="+mn-ea"/>
                <a:cs typeface="Times New Roman" panose="02020603050405020304" pitchFamily="18" charset="0"/>
              </a:rPr>
              <a:t>定时器</a:t>
            </a:r>
            <a:r>
              <a:rPr lang="en-US" altLang="zh-CN" sz="2800" kern="0" dirty="0">
                <a:latin typeface="Times New Roman" panose="02020603050405020304" pitchFamily="18" charset="0"/>
                <a:ea typeface="+mn-ea"/>
                <a:cs typeface="Times New Roman" panose="02020603050405020304" pitchFamily="18" charset="0"/>
              </a:rPr>
              <a:t>/</a:t>
            </a:r>
            <a:r>
              <a:rPr lang="zh-CN" altLang="en-US" sz="2800" kern="0" dirty="0">
                <a:latin typeface="Times New Roman" panose="02020603050405020304" pitchFamily="18" charset="0"/>
                <a:ea typeface="+mn-ea"/>
                <a:cs typeface="Times New Roman" panose="02020603050405020304" pitchFamily="18" charset="0"/>
              </a:rPr>
              <a:t>计数器</a:t>
            </a:r>
            <a:endParaRPr kumimoji="1" lang="zh-CN" altLang="en-US" sz="2800" b="0" kern="0" dirty="0">
              <a:latin typeface="Times New Roman" panose="02020603050405020304" pitchFamily="18" charset="0"/>
              <a:ea typeface="+mn-ea"/>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734212">
                                            <p:txEl>
                                              <p:pRg st="0" end="0"/>
                                            </p:txEl>
                                          </p:spTgt>
                                        </p:tgtEl>
                                        <p:attrNameLst>
                                          <p:attrName>style.visibility</p:attrName>
                                        </p:attrNameLst>
                                      </p:cBhvr>
                                      <p:to>
                                        <p:strVal val="visible"/>
                                      </p:to>
                                    </p:set>
                                    <p:animEffect transition="in" filter="wedge">
                                      <p:cBhvr>
                                        <p:cTn id="7" dur="500"/>
                                        <p:tgtEl>
                                          <p:spTgt spid="7342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734212">
                                            <p:txEl>
                                              <p:pRg st="1" end="1"/>
                                            </p:txEl>
                                          </p:spTgt>
                                        </p:tgtEl>
                                        <p:attrNameLst>
                                          <p:attrName>style.visibility</p:attrName>
                                        </p:attrNameLst>
                                      </p:cBhvr>
                                      <p:to>
                                        <p:strVal val="visible"/>
                                      </p:to>
                                    </p:set>
                                    <p:animEffect transition="in" filter="wedge">
                                      <p:cBhvr>
                                        <p:cTn id="12" dur="500"/>
                                        <p:tgtEl>
                                          <p:spTgt spid="7342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734212">
                                            <p:txEl>
                                              <p:pRg st="2" end="2"/>
                                            </p:txEl>
                                          </p:spTgt>
                                        </p:tgtEl>
                                        <p:attrNameLst>
                                          <p:attrName>style.visibility</p:attrName>
                                        </p:attrNameLst>
                                      </p:cBhvr>
                                      <p:to>
                                        <p:strVal val="visible"/>
                                      </p:to>
                                    </p:set>
                                    <p:animEffect transition="in" filter="wedge">
                                      <p:cBhvr>
                                        <p:cTn id="17" dur="500"/>
                                        <p:tgtEl>
                                          <p:spTgt spid="7342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
          <p:cNvSpPr>
            <a:spLocks noChangeArrowheads="1"/>
          </p:cNvSpPr>
          <p:nvPr/>
        </p:nvSpPr>
        <p:spPr bwMode="auto">
          <a:xfrm>
            <a:off x="551180" y="1004570"/>
            <a:ext cx="3240405" cy="511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indent="5334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ClrTx/>
              <a:buFontTx/>
              <a:buNone/>
            </a:pPr>
            <a:r>
              <a:rPr lang="en-US" altLang="zh-CN" sz="2000" dirty="0"/>
              <a:t>S5PV210</a:t>
            </a:r>
            <a:r>
              <a:rPr lang="zh-CN" altLang="zh-CN" sz="2000" dirty="0"/>
              <a:t>处理器主要由</a:t>
            </a:r>
            <a:r>
              <a:rPr lang="en-US" altLang="zh-CN" sz="2000" dirty="0"/>
              <a:t>6</a:t>
            </a:r>
            <a:r>
              <a:rPr lang="zh-CN" altLang="zh-CN" sz="2000" dirty="0"/>
              <a:t>大部分组成，分别为</a:t>
            </a:r>
            <a:r>
              <a:rPr lang="en-US" altLang="zh-CN" sz="2000" dirty="0">
                <a:solidFill>
                  <a:srgbClr val="FF0000"/>
                </a:solidFill>
              </a:rPr>
              <a:t>CPU</a:t>
            </a:r>
            <a:r>
              <a:rPr lang="zh-CN" altLang="zh-CN" sz="2000" dirty="0">
                <a:solidFill>
                  <a:srgbClr val="FF0000"/>
                </a:solidFill>
              </a:rPr>
              <a:t>核心、系统外设、多媒体、电源管理、存储器接口和</a:t>
            </a:r>
            <a:r>
              <a:rPr lang="en-US" altLang="zh-CN" sz="2000" dirty="0">
                <a:solidFill>
                  <a:srgbClr val="FF0000"/>
                </a:solidFill>
              </a:rPr>
              <a:t>Connectivity</a:t>
            </a:r>
            <a:r>
              <a:rPr lang="zh-CN" altLang="zh-CN" sz="2000" dirty="0">
                <a:solidFill>
                  <a:srgbClr val="FF0000"/>
                </a:solidFill>
              </a:rPr>
              <a:t>模块</a:t>
            </a:r>
            <a:r>
              <a:rPr lang="zh-CN" altLang="zh-CN" sz="2000" dirty="0"/>
              <a:t>。</a:t>
            </a:r>
            <a:r>
              <a:rPr lang="en-US" altLang="zh-CN" sz="2000" dirty="0"/>
              <a:t>CPU</a:t>
            </a:r>
            <a:r>
              <a:rPr lang="zh-CN" altLang="zh-CN" sz="2000" dirty="0"/>
              <a:t>和各个部分之间通过多层次</a:t>
            </a:r>
            <a:r>
              <a:rPr lang="en-US" altLang="zh-CN" sz="2000" dirty="0">
                <a:solidFill>
                  <a:srgbClr val="FF0000"/>
                </a:solidFill>
              </a:rPr>
              <a:t>AHB/AXI</a:t>
            </a:r>
            <a:r>
              <a:rPr lang="zh-CN" altLang="zh-CN" sz="2000" dirty="0">
                <a:solidFill>
                  <a:srgbClr val="FF0000"/>
                </a:solidFill>
              </a:rPr>
              <a:t>总线</a:t>
            </a:r>
            <a:r>
              <a:rPr lang="zh-CN" altLang="zh-CN" sz="2000" dirty="0"/>
              <a:t>进行通信。</a:t>
            </a:r>
            <a:endParaRPr lang="zh-CN" altLang="en-US" sz="2000" dirty="0"/>
          </a:p>
        </p:txBody>
      </p:sp>
      <p:pic>
        <p:nvPicPr>
          <p:cNvPr id="2560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95775" y="908685"/>
            <a:ext cx="5996940" cy="527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r>
              <a:rPr lang="zh-CN" altLang="zh-CN" b="0" dirty="0">
                <a:latin typeface="Times New Roman" panose="02020603050405020304" pitchFamily="18" charset="0"/>
                <a:ea typeface="+mn-ea"/>
                <a:cs typeface="Times New Roman" panose="02020603050405020304" pitchFamily="18" charset="0"/>
              </a:rPr>
              <a:t> S5PV210处理器</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6" name="Text Box 4"/>
          <p:cNvSpPr txBox="1">
            <a:spLocks noChangeArrowheads="1"/>
          </p:cNvSpPr>
          <p:nvPr/>
        </p:nvSpPr>
        <p:spPr bwMode="auto">
          <a:xfrm>
            <a:off x="609600" y="1196752"/>
            <a:ext cx="10972800" cy="354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spcAft>
                <a:spcPct val="30000"/>
              </a:spcAft>
              <a:buClrTx/>
              <a:buSzPct val="125000"/>
              <a:buFontTx/>
              <a:buBlip>
                <a:blip r:embed="rId1"/>
              </a:buBlip>
            </a:pPr>
            <a:r>
              <a:rPr lang="zh-CN" altLang="en-US" dirty="0"/>
              <a:t>定时器</a:t>
            </a:r>
            <a:r>
              <a:rPr lang="en-US" altLang="zh-CN" dirty="0"/>
              <a:t>/</a:t>
            </a:r>
            <a:r>
              <a:rPr lang="zh-CN" altLang="en-US" dirty="0"/>
              <a:t>计数器单元的区别：</a:t>
            </a:r>
            <a:endParaRPr lang="en-US" altLang="zh-CN" dirty="0"/>
          </a:p>
          <a:p>
            <a:pPr marL="702310" indent="-342900" algn="just" eaLnBrk="1" hangingPunct="1">
              <a:lnSpc>
                <a:spcPct val="130000"/>
              </a:lnSpc>
              <a:spcBef>
                <a:spcPct val="50000"/>
              </a:spcBef>
              <a:spcAft>
                <a:spcPct val="30000"/>
              </a:spcAft>
              <a:buClrTx/>
              <a:buSzPct val="125000"/>
              <a:buFont typeface="Wingdings" panose="05000000000000000000" pitchFamily="2" charset="2"/>
              <a:buChar char="ü"/>
            </a:pPr>
            <a:r>
              <a:rPr lang="zh-CN" altLang="en-US" b="0" dirty="0"/>
              <a:t>定时器的计数装置是连到</a:t>
            </a:r>
            <a:r>
              <a:rPr lang="zh-CN" altLang="en-US" dirty="0">
                <a:solidFill>
                  <a:srgbClr val="FF0000"/>
                </a:solidFill>
              </a:rPr>
              <a:t>周期性时钟信号</a:t>
            </a:r>
            <a:r>
              <a:rPr lang="zh-CN" altLang="en-US" b="0" dirty="0"/>
              <a:t>上的，用来测量时间间隔；</a:t>
            </a:r>
            <a:endParaRPr lang="en-US" altLang="zh-CN" b="0" dirty="0"/>
          </a:p>
          <a:p>
            <a:pPr marL="702310" indent="-342900" algn="just" eaLnBrk="1" hangingPunct="1">
              <a:lnSpc>
                <a:spcPct val="130000"/>
              </a:lnSpc>
              <a:spcBef>
                <a:spcPct val="50000"/>
              </a:spcBef>
              <a:spcAft>
                <a:spcPct val="30000"/>
              </a:spcAft>
              <a:buClrTx/>
              <a:buSzPct val="125000"/>
              <a:buFont typeface="Wingdings" panose="05000000000000000000" pitchFamily="2" charset="2"/>
              <a:buChar char="ü"/>
            </a:pPr>
            <a:r>
              <a:rPr lang="zh-CN" altLang="en-US" b="0" dirty="0"/>
              <a:t>计数器的计数装置是连到</a:t>
            </a:r>
            <a:r>
              <a:rPr lang="zh-CN" altLang="en-US" dirty="0">
                <a:solidFill>
                  <a:srgbClr val="FF0000"/>
                </a:solidFill>
              </a:rPr>
              <a:t>非周期性信号</a:t>
            </a:r>
            <a:r>
              <a:rPr lang="zh-CN" altLang="en-US" b="0" dirty="0"/>
              <a:t>上的，用来计算外部事件的发生次数。</a:t>
            </a:r>
            <a:endParaRPr lang="en-US" altLang="zh-CN" dirty="0"/>
          </a:p>
          <a:p>
            <a:pPr algn="just" eaLnBrk="1" hangingPunct="1">
              <a:lnSpc>
                <a:spcPct val="150000"/>
              </a:lnSpc>
              <a:spcBef>
                <a:spcPct val="50000"/>
              </a:spcBef>
              <a:spcAft>
                <a:spcPct val="30000"/>
              </a:spcAft>
              <a:buClrTx/>
              <a:buSzPct val="125000"/>
              <a:buFontTx/>
              <a:buBlip>
                <a:blip r:embed="rId1"/>
              </a:buBlip>
            </a:pPr>
            <a:r>
              <a:rPr lang="zh-CN" altLang="en-US" dirty="0"/>
              <a:t>因为同样的逻辑电路可以有这两种使用方式，所有该设备经常被称为“定时器</a:t>
            </a:r>
            <a:r>
              <a:rPr lang="en-US" altLang="zh-CN" dirty="0"/>
              <a:t>/</a:t>
            </a:r>
            <a:r>
              <a:rPr lang="zh-CN" altLang="en-US" dirty="0"/>
              <a:t>计数器”。</a:t>
            </a:r>
            <a:endParaRPr lang="en-US" altLang="zh-CN"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E0D9F08F-43AB-47F5-BCB2-92287003BEAA}" type="slidenum">
              <a:rPr lang="zh-CN" altLang="en-US" sz="1400">
                <a:latin typeface="华文楷体" panose="02010600040101010101" pitchFamily="2" charset="-122"/>
                <a:ea typeface="华文楷体" panose="02010600040101010101" pitchFamily="2" charset="-122"/>
              </a:rPr>
            </a:fld>
            <a:endParaRPr lang="zh-CN" altLang="en-US" sz="1400" dirty="0">
              <a:latin typeface="华文楷体" panose="02010600040101010101" pitchFamily="2" charset="-122"/>
              <a:ea typeface="华文楷体" panose="02010600040101010101" pitchFamily="2" charset="-122"/>
            </a:endParaRPr>
          </a:p>
        </p:txBody>
      </p:sp>
      <p:sp>
        <p:nvSpPr>
          <p:cNvPr id="4" name="标题 3"/>
          <p:cNvSpPr>
            <a:spLocks noGrp="1"/>
          </p:cNvSpPr>
          <p:nvPr>
            <p:ph type="title"/>
          </p:nvPr>
        </p:nvSpPr>
        <p:spPr/>
        <p:txBody>
          <a:bodyPr/>
          <a:lstStyle/>
          <a:p>
            <a:r>
              <a:rPr lang="en-US" altLang="zh-CN" dirty="0"/>
              <a:t> </a:t>
            </a:r>
            <a:endParaRPr lang="zh-CN" altLang="en-US"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设备（定时器</a:t>
            </a:r>
            <a:r>
              <a:rPr lang="en-US" altLang="zh-CN" kern="0" dirty="0"/>
              <a:t>/</a:t>
            </a:r>
            <a:r>
              <a:rPr lang="zh-CN" altLang="en-US" kern="0" dirty="0"/>
              <a:t>计数器）</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735236">
                                            <p:txEl>
                                              <p:pRg st="0" end="0"/>
                                            </p:txEl>
                                          </p:spTgt>
                                        </p:tgtEl>
                                        <p:attrNameLst>
                                          <p:attrName>style.visibility</p:attrName>
                                        </p:attrNameLst>
                                      </p:cBhvr>
                                      <p:to>
                                        <p:strVal val="visible"/>
                                      </p:to>
                                    </p:set>
                                    <p:animEffect transition="in" filter="wedge">
                                      <p:cBhvr>
                                        <p:cTn id="7" dur="500"/>
                                        <p:tgtEl>
                                          <p:spTgt spid="735236">
                                            <p:txEl>
                                              <p:pRg st="0" end="0"/>
                                            </p:txEl>
                                          </p:spTgt>
                                        </p:tgtEl>
                                      </p:cBhvr>
                                    </p:animEffect>
                                  </p:childTnLst>
                                </p:cTn>
                              </p:par>
                            </p:childTnLst>
                          </p:cTn>
                        </p:par>
                        <p:par>
                          <p:cTn id="8" fill="hold">
                            <p:stCondLst>
                              <p:cond delay="500"/>
                            </p:stCondLst>
                            <p:childTnLst>
                              <p:par>
                                <p:cTn id="9" presetID="20" presetClass="entr" presetSubtype="0" fill="hold" nodeType="afterEffect">
                                  <p:stCondLst>
                                    <p:cond delay="0"/>
                                  </p:stCondLst>
                                  <p:childTnLst>
                                    <p:set>
                                      <p:cBhvr>
                                        <p:cTn id="10" dur="1" fill="hold">
                                          <p:stCondLst>
                                            <p:cond delay="0"/>
                                          </p:stCondLst>
                                        </p:cTn>
                                        <p:tgtEl>
                                          <p:spTgt spid="735236">
                                            <p:txEl>
                                              <p:pRg st="1" end="1"/>
                                            </p:txEl>
                                          </p:spTgt>
                                        </p:tgtEl>
                                        <p:attrNameLst>
                                          <p:attrName>style.visibility</p:attrName>
                                        </p:attrNameLst>
                                      </p:cBhvr>
                                      <p:to>
                                        <p:strVal val="visible"/>
                                      </p:to>
                                    </p:set>
                                    <p:animEffect transition="in" filter="wedge">
                                      <p:cBhvr>
                                        <p:cTn id="11" dur="500"/>
                                        <p:tgtEl>
                                          <p:spTgt spid="735236">
                                            <p:txEl>
                                              <p:pRg st="1" end="1"/>
                                            </p:txEl>
                                          </p:spTgt>
                                        </p:tgtEl>
                                      </p:cBhvr>
                                    </p:animEffect>
                                  </p:childTnLst>
                                </p:cTn>
                              </p:par>
                            </p:childTnLst>
                          </p:cTn>
                        </p:par>
                        <p:par>
                          <p:cTn id="12" fill="hold">
                            <p:stCondLst>
                              <p:cond delay="1000"/>
                            </p:stCondLst>
                            <p:childTnLst>
                              <p:par>
                                <p:cTn id="13" presetID="20" presetClass="entr" presetSubtype="0" fill="hold" nodeType="afterEffect">
                                  <p:stCondLst>
                                    <p:cond delay="0"/>
                                  </p:stCondLst>
                                  <p:childTnLst>
                                    <p:set>
                                      <p:cBhvr>
                                        <p:cTn id="14" dur="1" fill="hold">
                                          <p:stCondLst>
                                            <p:cond delay="0"/>
                                          </p:stCondLst>
                                        </p:cTn>
                                        <p:tgtEl>
                                          <p:spTgt spid="735236">
                                            <p:txEl>
                                              <p:pRg st="2" end="2"/>
                                            </p:txEl>
                                          </p:spTgt>
                                        </p:tgtEl>
                                        <p:attrNameLst>
                                          <p:attrName>style.visibility</p:attrName>
                                        </p:attrNameLst>
                                      </p:cBhvr>
                                      <p:to>
                                        <p:strVal val="visible"/>
                                      </p:to>
                                    </p:set>
                                    <p:animEffect transition="in" filter="wedge">
                                      <p:cBhvr>
                                        <p:cTn id="15" dur="500"/>
                                        <p:tgtEl>
                                          <p:spTgt spid="735236">
                                            <p:txEl>
                                              <p:pRg st="2" end="2"/>
                                            </p:txEl>
                                          </p:spTgt>
                                        </p:tgtEl>
                                      </p:cBhvr>
                                    </p:animEffect>
                                  </p:childTnLst>
                                </p:cTn>
                              </p:par>
                            </p:childTnLst>
                          </p:cTn>
                        </p:par>
                        <p:par>
                          <p:cTn id="16" fill="hold">
                            <p:stCondLst>
                              <p:cond delay="1500"/>
                            </p:stCondLst>
                            <p:childTnLst>
                              <p:par>
                                <p:cTn id="17" presetID="20" presetClass="entr" presetSubtype="0" fill="hold" nodeType="afterEffect">
                                  <p:stCondLst>
                                    <p:cond delay="0"/>
                                  </p:stCondLst>
                                  <p:childTnLst>
                                    <p:set>
                                      <p:cBhvr>
                                        <p:cTn id="18" dur="1" fill="hold">
                                          <p:stCondLst>
                                            <p:cond delay="0"/>
                                          </p:stCondLst>
                                        </p:cTn>
                                        <p:tgtEl>
                                          <p:spTgt spid="735236">
                                            <p:txEl>
                                              <p:pRg st="3" end="3"/>
                                            </p:txEl>
                                          </p:spTgt>
                                        </p:tgtEl>
                                        <p:attrNameLst>
                                          <p:attrName>style.visibility</p:attrName>
                                        </p:attrNameLst>
                                      </p:cBhvr>
                                      <p:to>
                                        <p:strVal val="visible"/>
                                      </p:to>
                                    </p:set>
                                    <p:animEffect transition="in" filter="wedge">
                                      <p:cBhvr>
                                        <p:cTn id="19" dur="500"/>
                                        <p:tgtEl>
                                          <p:spTgt spid="7352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60" name="Text Box 4"/>
          <p:cNvSpPr txBox="1">
            <a:spLocks noChangeArrowheads="1"/>
          </p:cNvSpPr>
          <p:nvPr/>
        </p:nvSpPr>
        <p:spPr bwMode="auto">
          <a:xfrm>
            <a:off x="335360" y="719319"/>
            <a:ext cx="756126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spcAft>
                <a:spcPct val="30000"/>
              </a:spcAft>
              <a:buClrTx/>
              <a:buSzPct val="125000"/>
              <a:buFontTx/>
              <a:buBlip>
                <a:blip r:embed="rId1"/>
              </a:buBlip>
            </a:pPr>
            <a:r>
              <a:rPr lang="en-US" altLang="zh-CN" b="0" dirty="0"/>
              <a:t> </a:t>
            </a:r>
            <a:r>
              <a:rPr lang="zh-CN" altLang="en-US" b="0" dirty="0"/>
              <a:t>嵌入式处理器上的定时器</a:t>
            </a:r>
            <a:r>
              <a:rPr lang="en-US" altLang="zh-CN" b="0" dirty="0"/>
              <a:t>/</a:t>
            </a:r>
            <a:r>
              <a:rPr lang="zh-CN" altLang="en-US" b="0" dirty="0"/>
              <a:t>计数器具有的功能： </a:t>
            </a:r>
            <a:endParaRPr lang="zh-CN" altLang="en-US" b="0" dirty="0"/>
          </a:p>
        </p:txBody>
      </p:sp>
      <p:sp>
        <p:nvSpPr>
          <p:cNvPr id="736261" name="Text Box 5"/>
          <p:cNvSpPr txBox="1">
            <a:spLocks noChangeArrowheads="1"/>
          </p:cNvSpPr>
          <p:nvPr/>
        </p:nvSpPr>
        <p:spPr bwMode="auto">
          <a:xfrm>
            <a:off x="335360" y="1379539"/>
            <a:ext cx="11593287" cy="433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
                <a:srgbClr val="CCFF66"/>
              </a:buClr>
              <a:buSzPct val="95000"/>
              <a:buFont typeface="Wingdings" panose="05000000000000000000" pitchFamily="2" charset="2"/>
              <a:buChar char="u"/>
            </a:pPr>
            <a:r>
              <a:rPr lang="en-US" altLang="zh-CN" sz="2000" b="0" dirty="0"/>
              <a:t> </a:t>
            </a:r>
            <a:r>
              <a:rPr lang="zh-CN" altLang="en-US" sz="2000" b="0" dirty="0"/>
              <a:t>嵌入式操作系统的</a:t>
            </a:r>
            <a:r>
              <a:rPr lang="zh-CN" altLang="en-US" sz="2000" dirty="0">
                <a:solidFill>
                  <a:srgbClr val="FF0000"/>
                </a:solidFill>
              </a:rPr>
              <a:t>任务调度</a:t>
            </a:r>
            <a:r>
              <a:rPr lang="zh-CN" altLang="en-US" sz="2000" b="0" dirty="0"/>
              <a:t>，特别是具有时间片轮转调度功能的嵌入式操作系统必须使用定时器产生时间片。</a:t>
            </a:r>
            <a:endParaRPr lang="zh-CN" altLang="en-US" sz="2000" b="0" dirty="0"/>
          </a:p>
          <a:p>
            <a:pPr eaLnBrk="1" hangingPunct="1">
              <a:lnSpc>
                <a:spcPct val="130000"/>
              </a:lnSpc>
              <a:spcBef>
                <a:spcPct val="30000"/>
              </a:spcBef>
              <a:buClr>
                <a:srgbClr val="CCFF66"/>
              </a:buClr>
              <a:buSzPct val="95000"/>
              <a:buFont typeface="Wingdings" panose="05000000000000000000" pitchFamily="2" charset="2"/>
              <a:buChar char="u"/>
            </a:pPr>
            <a:r>
              <a:rPr lang="zh-CN" altLang="en-US" sz="2000" b="0" dirty="0"/>
              <a:t> 嵌入式操作系统的</a:t>
            </a:r>
            <a:r>
              <a:rPr lang="zh-CN" altLang="en-US" sz="2000" dirty="0">
                <a:solidFill>
                  <a:srgbClr val="FF0000"/>
                </a:solidFill>
              </a:rPr>
              <a:t>软件时钟</a:t>
            </a:r>
            <a:r>
              <a:rPr lang="zh-CN" altLang="en-US" sz="2000" b="0" dirty="0"/>
              <a:t>需要基于硬件定时器产生定时信号。</a:t>
            </a:r>
            <a:endParaRPr lang="zh-CN" altLang="en-US" sz="2000" b="0" dirty="0"/>
          </a:p>
          <a:p>
            <a:pPr eaLnBrk="1" hangingPunct="1">
              <a:lnSpc>
                <a:spcPct val="130000"/>
              </a:lnSpc>
              <a:spcBef>
                <a:spcPct val="30000"/>
              </a:spcBef>
              <a:buClr>
                <a:srgbClr val="CCFF66"/>
              </a:buClr>
              <a:buSzPct val="95000"/>
              <a:buFont typeface="Wingdings" panose="05000000000000000000" pitchFamily="2" charset="2"/>
              <a:buChar char="u"/>
            </a:pPr>
            <a:r>
              <a:rPr lang="zh-CN" altLang="en-US" sz="2000" b="0" dirty="0"/>
              <a:t> 通信电路的波特率发生器。</a:t>
            </a:r>
            <a:endParaRPr lang="zh-CN" altLang="en-US" sz="2000" b="0" dirty="0"/>
          </a:p>
          <a:p>
            <a:pPr eaLnBrk="1" hangingPunct="1">
              <a:lnSpc>
                <a:spcPct val="130000"/>
              </a:lnSpc>
              <a:spcBef>
                <a:spcPct val="30000"/>
              </a:spcBef>
              <a:buClr>
                <a:srgbClr val="CCFF66"/>
              </a:buClr>
              <a:buSzPct val="95000"/>
              <a:buFont typeface="Wingdings" panose="05000000000000000000" pitchFamily="2" charset="2"/>
              <a:buChar char="u"/>
            </a:pPr>
            <a:r>
              <a:rPr lang="zh-CN" altLang="en-US" sz="2000" b="0" dirty="0"/>
              <a:t> 实时时钟电路。</a:t>
            </a:r>
            <a:endParaRPr lang="zh-CN" altLang="en-US" sz="2000" b="0" dirty="0"/>
          </a:p>
          <a:p>
            <a:pPr eaLnBrk="1" hangingPunct="1">
              <a:lnSpc>
                <a:spcPct val="130000"/>
              </a:lnSpc>
              <a:spcBef>
                <a:spcPct val="30000"/>
              </a:spcBef>
              <a:buClr>
                <a:srgbClr val="CCFF66"/>
              </a:buClr>
              <a:buSzPct val="95000"/>
              <a:buFont typeface="Wingdings" panose="05000000000000000000" pitchFamily="2" charset="2"/>
              <a:buChar char="u"/>
            </a:pPr>
            <a:r>
              <a:rPr lang="zh-CN" altLang="en-US" sz="2000" b="0" dirty="0"/>
              <a:t> 集成的片上</a:t>
            </a:r>
            <a:r>
              <a:rPr lang="en-US" altLang="zh-CN" sz="2000" b="0" dirty="0"/>
              <a:t>A/D</a:t>
            </a:r>
            <a:r>
              <a:rPr lang="zh-CN" altLang="en-US" sz="2000" b="0" dirty="0"/>
              <a:t>转换和</a:t>
            </a:r>
            <a:r>
              <a:rPr lang="en-US" altLang="zh-CN" sz="2000" b="0" dirty="0"/>
              <a:t>D/A</a:t>
            </a:r>
            <a:r>
              <a:rPr lang="zh-CN" altLang="en-US" sz="2000" b="0" dirty="0"/>
              <a:t>转换电路。</a:t>
            </a:r>
            <a:endParaRPr lang="zh-CN" altLang="en-US" sz="2000" b="0" dirty="0"/>
          </a:p>
          <a:p>
            <a:pPr eaLnBrk="1" hangingPunct="1">
              <a:lnSpc>
                <a:spcPct val="130000"/>
              </a:lnSpc>
              <a:spcBef>
                <a:spcPct val="30000"/>
              </a:spcBef>
              <a:buClr>
                <a:srgbClr val="CCFF66"/>
              </a:buClr>
              <a:buSzPct val="95000"/>
              <a:buFont typeface="Wingdings" panose="05000000000000000000" pitchFamily="2" charset="2"/>
              <a:buChar char="u"/>
            </a:pPr>
            <a:r>
              <a:rPr lang="zh-CN" altLang="en-US" sz="2000" b="0" dirty="0"/>
              <a:t> 具有液晶控制器的嵌入式处理器应用液晶屏的刷新。</a:t>
            </a:r>
            <a:endParaRPr lang="zh-CN" altLang="en-US" sz="2000" b="0" dirty="0"/>
          </a:p>
          <a:p>
            <a:pPr eaLnBrk="1" hangingPunct="1">
              <a:lnSpc>
                <a:spcPct val="130000"/>
              </a:lnSpc>
              <a:spcBef>
                <a:spcPct val="30000"/>
              </a:spcBef>
              <a:buClr>
                <a:srgbClr val="CCFF66"/>
              </a:buClr>
              <a:buSzPct val="95000"/>
              <a:buFont typeface="Wingdings" panose="05000000000000000000" pitchFamily="2" charset="2"/>
              <a:buChar char="u"/>
            </a:pPr>
            <a:r>
              <a:rPr lang="zh-CN" altLang="en-US" sz="2000" b="0" dirty="0"/>
              <a:t> 处理器监控电路，如</a:t>
            </a:r>
            <a:r>
              <a:rPr lang="zh-CN" altLang="en-US" sz="2000" dirty="0">
                <a:solidFill>
                  <a:srgbClr val="FF0000"/>
                </a:solidFill>
              </a:rPr>
              <a:t>看门狗</a:t>
            </a:r>
            <a:r>
              <a:rPr lang="zh-CN" altLang="en-US" sz="2000" b="0" dirty="0"/>
              <a:t>等。</a:t>
            </a:r>
            <a:endParaRPr lang="zh-CN" altLang="en-US" sz="2000" b="0" dirty="0"/>
          </a:p>
          <a:p>
            <a:pPr eaLnBrk="1" hangingPunct="1">
              <a:lnSpc>
                <a:spcPct val="130000"/>
              </a:lnSpc>
              <a:spcBef>
                <a:spcPct val="30000"/>
              </a:spcBef>
              <a:buClr>
                <a:srgbClr val="CCFF66"/>
              </a:buClr>
              <a:buSzPct val="95000"/>
              <a:buFont typeface="Wingdings" panose="05000000000000000000" pitchFamily="2" charset="2"/>
              <a:buChar char="u"/>
            </a:pPr>
            <a:r>
              <a:rPr lang="zh-CN" altLang="en-US" sz="2000" b="0" dirty="0"/>
              <a:t> 集成的动态存储器控制器用于动态存储器的刷新。 </a:t>
            </a:r>
            <a:endParaRPr lang="zh-CN" altLang="en-US" sz="2000" b="0" dirty="0"/>
          </a:p>
        </p:txBody>
      </p:sp>
      <p:sp>
        <p:nvSpPr>
          <p:cNvPr id="100357"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CAFAE1D-EC06-4341-9506-3ACF0B985B7D}" type="slidenum">
              <a:rPr lang="zh-CN" altLang="en-US" sz="1400" b="0">
                <a:solidFill>
                  <a:srgbClr val="FF3300"/>
                </a:solidFill>
                <a:effectLst/>
              </a:rPr>
            </a:fld>
            <a:endParaRPr lang="zh-CN" altLang="en-US" sz="1400" b="0">
              <a:solidFill>
                <a:srgbClr val="FF3300"/>
              </a:solidFill>
              <a:effectLst/>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设备（定时器</a:t>
            </a:r>
            <a:r>
              <a:rPr lang="en-US" altLang="zh-CN" kern="0" dirty="0"/>
              <a:t>/</a:t>
            </a:r>
            <a:r>
              <a:rPr lang="zh-CN" altLang="en-US" kern="0" dirty="0"/>
              <a:t>计数器）</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736260">
                                            <p:txEl>
                                              <p:pRg st="0" end="0"/>
                                            </p:txEl>
                                          </p:spTgt>
                                        </p:tgtEl>
                                        <p:attrNameLst>
                                          <p:attrName>style.visibility</p:attrName>
                                        </p:attrNameLst>
                                      </p:cBhvr>
                                      <p:to>
                                        <p:strVal val="visible"/>
                                      </p:to>
                                    </p:set>
                                    <p:animEffect transition="in" filter="wedge">
                                      <p:cBhvr>
                                        <p:cTn id="7" dur="500"/>
                                        <p:tgtEl>
                                          <p:spTgt spid="736260">
                                            <p:txEl>
                                              <p:pRg st="0" end="0"/>
                                            </p:txEl>
                                          </p:spTgt>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736261"/>
                                        </p:tgtEl>
                                        <p:attrNameLst>
                                          <p:attrName>style.visibility</p:attrName>
                                        </p:attrNameLst>
                                      </p:cBhvr>
                                      <p:to>
                                        <p:strVal val="visible"/>
                                      </p:to>
                                    </p:set>
                                    <p:animEffect transition="in" filter="barn(inHorizontal)">
                                      <p:cBhvr>
                                        <p:cTn id="11" dur="500"/>
                                        <p:tgtEl>
                                          <p:spTgt spid="73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261"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01337" y="817018"/>
            <a:ext cx="8064500" cy="575469"/>
          </a:xfrm>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5.2 ADC</a:t>
            </a:r>
            <a:r>
              <a:rPr lang="zh-CN" altLang="en-US" sz="2800" b="0" dirty="0">
                <a:solidFill>
                  <a:schemeClr val="tx1"/>
                </a:solidFill>
                <a:latin typeface="Times New Roman" panose="02020603050405020304" pitchFamily="18" charset="0"/>
                <a:ea typeface="+mn-ea"/>
                <a:cs typeface="Times New Roman" panose="02020603050405020304" pitchFamily="18" charset="0"/>
              </a:rPr>
              <a:t>和</a:t>
            </a:r>
            <a:r>
              <a:rPr lang="en-US" altLang="zh-CN" sz="2800" b="0" dirty="0">
                <a:solidFill>
                  <a:schemeClr val="tx1"/>
                </a:solidFill>
                <a:latin typeface="Times New Roman" panose="02020603050405020304" pitchFamily="18" charset="0"/>
                <a:ea typeface="+mn-ea"/>
                <a:cs typeface="Times New Roman" panose="02020603050405020304" pitchFamily="18" charset="0"/>
              </a:rPr>
              <a:t>DAC</a:t>
            </a:r>
            <a:endParaRPr lang="en-US" altLang="zh-CN"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753668" name="Text Box 4"/>
          <p:cNvSpPr txBox="1">
            <a:spLocks noChangeArrowheads="1"/>
          </p:cNvSpPr>
          <p:nvPr/>
        </p:nvSpPr>
        <p:spPr bwMode="auto">
          <a:xfrm>
            <a:off x="191344" y="1557338"/>
            <a:ext cx="11665295" cy="318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5000"/>
              </a:lnSpc>
              <a:spcBef>
                <a:spcPct val="40000"/>
              </a:spcBef>
              <a:spcAft>
                <a:spcPct val="30000"/>
              </a:spcAft>
              <a:buClrTx/>
              <a:buSzPct val="125000"/>
              <a:buFontTx/>
              <a:buBlip>
                <a:blip r:embed="rId1"/>
              </a:buBlip>
            </a:pPr>
            <a:r>
              <a:rPr lang="en-US" altLang="zh-CN" dirty="0">
                <a:solidFill>
                  <a:srgbClr val="FF0000"/>
                </a:solidFill>
              </a:rPr>
              <a:t> </a:t>
            </a:r>
            <a:r>
              <a:rPr lang="zh-CN" altLang="en-US" dirty="0">
                <a:solidFill>
                  <a:srgbClr val="FF0000"/>
                </a:solidFill>
              </a:rPr>
              <a:t>模</a:t>
            </a:r>
            <a:r>
              <a:rPr lang="en-US" altLang="zh-CN" dirty="0">
                <a:solidFill>
                  <a:srgbClr val="FF0000"/>
                </a:solidFill>
              </a:rPr>
              <a:t>/</a:t>
            </a:r>
            <a:r>
              <a:rPr lang="zh-CN" altLang="en-US" dirty="0">
                <a:solidFill>
                  <a:srgbClr val="FF0000"/>
                </a:solidFill>
              </a:rPr>
              <a:t>数（</a:t>
            </a:r>
            <a:r>
              <a:rPr lang="en-US" altLang="zh-CN" dirty="0">
                <a:solidFill>
                  <a:srgbClr val="FF0000"/>
                </a:solidFill>
              </a:rPr>
              <a:t>A/D</a:t>
            </a:r>
            <a:r>
              <a:rPr lang="zh-CN" altLang="en-US" dirty="0">
                <a:solidFill>
                  <a:srgbClr val="FF0000"/>
                </a:solidFill>
              </a:rPr>
              <a:t>）转换器和数</a:t>
            </a:r>
            <a:r>
              <a:rPr lang="en-US" altLang="zh-CN" dirty="0">
                <a:solidFill>
                  <a:srgbClr val="FF0000"/>
                </a:solidFill>
              </a:rPr>
              <a:t>/</a:t>
            </a:r>
            <a:r>
              <a:rPr lang="zh-CN" altLang="en-US" dirty="0">
                <a:solidFill>
                  <a:srgbClr val="FF0000"/>
                </a:solidFill>
              </a:rPr>
              <a:t>模（</a:t>
            </a:r>
            <a:r>
              <a:rPr lang="en-US" altLang="zh-CN" dirty="0">
                <a:solidFill>
                  <a:srgbClr val="FF0000"/>
                </a:solidFill>
              </a:rPr>
              <a:t>D/A</a:t>
            </a:r>
            <a:r>
              <a:rPr lang="zh-CN" altLang="en-US" dirty="0">
                <a:solidFill>
                  <a:srgbClr val="FF0000"/>
                </a:solidFill>
              </a:rPr>
              <a:t>）转换器</a:t>
            </a:r>
            <a:r>
              <a:rPr lang="zh-CN" altLang="en-US" b="0" dirty="0"/>
              <a:t>是非数字设备（即</a:t>
            </a:r>
            <a:r>
              <a:rPr lang="zh-CN" altLang="en-US" dirty="0">
                <a:solidFill>
                  <a:srgbClr val="FF0000"/>
                </a:solidFill>
              </a:rPr>
              <a:t>模拟信号源</a:t>
            </a:r>
            <a:r>
              <a:rPr lang="zh-CN" altLang="en-US" b="0" dirty="0"/>
              <a:t>）和嵌入式系统之间联系的接口。 </a:t>
            </a:r>
            <a:endParaRPr lang="zh-CN" altLang="en-US" b="0" dirty="0"/>
          </a:p>
          <a:p>
            <a:pPr algn="just" eaLnBrk="1" hangingPunct="1">
              <a:lnSpc>
                <a:spcPct val="135000"/>
              </a:lnSpc>
              <a:spcBef>
                <a:spcPct val="40000"/>
              </a:spcBef>
              <a:spcAft>
                <a:spcPct val="30000"/>
              </a:spcAft>
              <a:buClrTx/>
              <a:buSzPct val="125000"/>
              <a:buFontTx/>
              <a:buBlip>
                <a:blip r:embed="rId1"/>
              </a:buBlip>
            </a:pPr>
            <a:r>
              <a:rPr lang="zh-CN" altLang="en-US" b="0" dirty="0"/>
              <a:t> </a:t>
            </a:r>
            <a:r>
              <a:rPr lang="en-US" altLang="zh-CN" b="0" dirty="0"/>
              <a:t>D/A</a:t>
            </a:r>
            <a:r>
              <a:rPr lang="zh-CN" altLang="en-US" b="0" dirty="0"/>
              <a:t>转换相对简单，转换器接口仅包括数据值，输入值被连续转换成模拟信号。 </a:t>
            </a:r>
            <a:endParaRPr lang="zh-CN" altLang="en-US" b="0" dirty="0"/>
          </a:p>
          <a:p>
            <a:pPr algn="just" eaLnBrk="1" hangingPunct="1">
              <a:lnSpc>
                <a:spcPct val="135000"/>
              </a:lnSpc>
              <a:spcBef>
                <a:spcPct val="40000"/>
              </a:spcBef>
              <a:spcAft>
                <a:spcPct val="30000"/>
              </a:spcAft>
              <a:buClrTx/>
              <a:buSzPct val="125000"/>
              <a:buFontTx/>
              <a:buBlip>
                <a:blip r:embed="rId1"/>
              </a:buBlip>
            </a:pPr>
            <a:r>
              <a:rPr lang="zh-CN" altLang="en-US" b="0" dirty="0"/>
              <a:t> </a:t>
            </a:r>
            <a:r>
              <a:rPr lang="en-US" altLang="zh-CN" b="0" dirty="0"/>
              <a:t>A/D</a:t>
            </a:r>
            <a:r>
              <a:rPr lang="zh-CN" altLang="en-US" b="0" dirty="0"/>
              <a:t>转换器是将连续变化的模拟信号转换为数字信号，以便计算机和数字系统进行处理、存储、控制和显示。 </a:t>
            </a:r>
            <a:endParaRPr lang="zh-CN" altLang="en-US" b="0"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D21381B2-33F4-43BF-A74A-600B9CFB1838}"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a:t>
            </a:r>
            <a:r>
              <a:rPr lang="en-US" altLang="zh-CN" kern="0" dirty="0"/>
              <a:t>ADC/DAC</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53668">
                                            <p:txEl>
                                              <p:pRg st="0" end="0"/>
                                            </p:txEl>
                                          </p:spTgt>
                                        </p:tgtEl>
                                        <p:attrNameLst>
                                          <p:attrName>style.visibility</p:attrName>
                                        </p:attrNameLst>
                                      </p:cBhvr>
                                      <p:to>
                                        <p:strVal val="visible"/>
                                      </p:to>
                                    </p:set>
                                    <p:animEffect transition="in" filter="slide(fromBottom)">
                                      <p:cBhvr>
                                        <p:cTn id="7" dur="500"/>
                                        <p:tgtEl>
                                          <p:spTgt spid="7536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53668">
                                            <p:txEl>
                                              <p:pRg st="1" end="1"/>
                                            </p:txEl>
                                          </p:spTgt>
                                        </p:tgtEl>
                                        <p:attrNameLst>
                                          <p:attrName>style.visibility</p:attrName>
                                        </p:attrNameLst>
                                      </p:cBhvr>
                                      <p:to>
                                        <p:strVal val="visible"/>
                                      </p:to>
                                    </p:set>
                                    <p:animEffect transition="in" filter="slide(fromBottom)">
                                      <p:cBhvr>
                                        <p:cTn id="12" dur="500"/>
                                        <p:tgtEl>
                                          <p:spTgt spid="7536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53668">
                                            <p:txEl>
                                              <p:pRg st="2" end="2"/>
                                            </p:txEl>
                                          </p:spTgt>
                                        </p:tgtEl>
                                        <p:attrNameLst>
                                          <p:attrName>style.visibility</p:attrName>
                                        </p:attrNameLst>
                                      </p:cBhvr>
                                      <p:to>
                                        <p:strVal val="visible"/>
                                      </p:to>
                                    </p:set>
                                    <p:animEffect transition="in" filter="slide(fromBottom)">
                                      <p:cBhvr>
                                        <p:cTn id="17" dur="500"/>
                                        <p:tgtEl>
                                          <p:spTgt spid="7536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2" name="Text Box 4"/>
          <p:cNvSpPr txBox="1">
            <a:spLocks noChangeArrowheads="1"/>
          </p:cNvSpPr>
          <p:nvPr/>
        </p:nvSpPr>
        <p:spPr bwMode="auto">
          <a:xfrm>
            <a:off x="263352" y="836613"/>
            <a:ext cx="10945216" cy="2183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40000"/>
              </a:spcBef>
              <a:spcAft>
                <a:spcPct val="30000"/>
              </a:spcAft>
              <a:buClrTx/>
              <a:buSzPct val="125000"/>
              <a:buFontTx/>
              <a:buBlip>
                <a:blip r:embed="rId1"/>
              </a:buBlip>
            </a:pPr>
            <a:r>
              <a:rPr lang="en-US" altLang="zh-CN" b="0" dirty="0"/>
              <a:t> A/D</a:t>
            </a:r>
            <a:r>
              <a:rPr lang="zh-CN" altLang="en-US" b="0" dirty="0"/>
              <a:t>转换在将模拟输入转换为数字形式前需要对模拟输入进行采样。</a:t>
            </a:r>
            <a:endParaRPr lang="zh-CN" altLang="en-US" b="0" dirty="0"/>
          </a:p>
          <a:p>
            <a:pPr eaLnBrk="1" hangingPunct="1">
              <a:lnSpc>
                <a:spcPct val="135000"/>
              </a:lnSpc>
              <a:spcBef>
                <a:spcPct val="40000"/>
              </a:spcBef>
              <a:spcAft>
                <a:spcPct val="30000"/>
              </a:spcAft>
              <a:buClrTx/>
              <a:buSzPct val="125000"/>
              <a:buFontTx/>
              <a:buBlip>
                <a:blip r:embed="rId1"/>
              </a:buBlip>
            </a:pPr>
            <a:r>
              <a:rPr lang="zh-CN" altLang="en-US" b="0" dirty="0"/>
              <a:t> 控制信号使得</a:t>
            </a:r>
            <a:r>
              <a:rPr lang="en-US" altLang="zh-CN" b="0" dirty="0"/>
              <a:t>A/D</a:t>
            </a:r>
            <a:r>
              <a:rPr lang="zh-CN" altLang="en-US" b="0" dirty="0"/>
              <a:t>转换器进行采样并将其数字化。</a:t>
            </a:r>
            <a:endParaRPr lang="zh-CN" altLang="en-US" b="0" dirty="0"/>
          </a:p>
          <a:p>
            <a:pPr eaLnBrk="1" hangingPunct="1">
              <a:lnSpc>
                <a:spcPct val="135000"/>
              </a:lnSpc>
              <a:spcBef>
                <a:spcPct val="40000"/>
              </a:spcBef>
              <a:spcAft>
                <a:spcPct val="30000"/>
              </a:spcAft>
              <a:buClrTx/>
              <a:buSzPct val="125000"/>
              <a:buFontTx/>
              <a:buBlip>
                <a:blip r:embed="rId1"/>
              </a:buBlip>
            </a:pPr>
            <a:r>
              <a:rPr lang="zh-CN" altLang="en-US" b="0" dirty="0"/>
              <a:t> 典型的</a:t>
            </a:r>
            <a:r>
              <a:rPr lang="en-US" altLang="zh-CN" b="0" dirty="0"/>
              <a:t>A/D</a:t>
            </a:r>
            <a:r>
              <a:rPr lang="zh-CN" altLang="en-US" b="0" dirty="0"/>
              <a:t>转换器接口除了</a:t>
            </a:r>
            <a:r>
              <a:rPr lang="zh-CN" altLang="en-US" dirty="0">
                <a:solidFill>
                  <a:srgbClr val="FF0000"/>
                </a:solidFill>
              </a:rPr>
              <a:t>模拟输入</a:t>
            </a:r>
            <a:r>
              <a:rPr lang="zh-CN" altLang="en-US" b="0" dirty="0"/>
              <a:t>外还有两个主要的数字输入。</a:t>
            </a:r>
            <a:endParaRPr lang="zh-CN" altLang="en-US" b="0" dirty="0"/>
          </a:p>
        </p:txBody>
      </p:sp>
      <p:sp>
        <p:nvSpPr>
          <p:cNvPr id="754693" name="Text Box 5"/>
          <p:cNvSpPr txBox="1">
            <a:spLocks noChangeArrowheads="1"/>
          </p:cNvSpPr>
          <p:nvPr/>
        </p:nvSpPr>
        <p:spPr bwMode="auto">
          <a:xfrm>
            <a:off x="697730" y="3573016"/>
            <a:ext cx="8350597" cy="1160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30000"/>
              </a:spcBef>
              <a:buClr>
                <a:srgbClr val="CCFF66"/>
              </a:buClr>
              <a:buSzPct val="95000"/>
              <a:buFont typeface="Wingdings" panose="05000000000000000000" pitchFamily="2" charset="2"/>
              <a:buChar char="u"/>
            </a:pPr>
            <a:r>
              <a:rPr lang="en-US" altLang="zh-CN" b="0" dirty="0"/>
              <a:t> </a:t>
            </a:r>
            <a:r>
              <a:rPr lang="zh-CN" altLang="en-US" b="0" dirty="0"/>
              <a:t>一个数据端口允许</a:t>
            </a:r>
            <a:r>
              <a:rPr lang="en-US" altLang="zh-CN" dirty="0">
                <a:solidFill>
                  <a:srgbClr val="FF0000"/>
                </a:solidFill>
              </a:rPr>
              <a:t>A/D</a:t>
            </a:r>
            <a:r>
              <a:rPr lang="zh-CN" altLang="en-US" dirty="0">
                <a:solidFill>
                  <a:srgbClr val="FF0000"/>
                </a:solidFill>
              </a:rPr>
              <a:t>寄存器</a:t>
            </a:r>
            <a:r>
              <a:rPr lang="zh-CN" altLang="en-US" b="0" dirty="0"/>
              <a:t>被读写；</a:t>
            </a:r>
            <a:endParaRPr lang="zh-CN" altLang="en-US" b="0" dirty="0"/>
          </a:p>
          <a:p>
            <a:pPr eaLnBrk="1" hangingPunct="1">
              <a:lnSpc>
                <a:spcPct val="130000"/>
              </a:lnSpc>
              <a:spcBef>
                <a:spcPct val="30000"/>
              </a:spcBef>
              <a:buClr>
                <a:srgbClr val="CCFF66"/>
              </a:buClr>
              <a:buSzPct val="95000"/>
              <a:buFont typeface="Wingdings" panose="05000000000000000000" pitchFamily="2" charset="2"/>
              <a:buChar char="u"/>
            </a:pPr>
            <a:r>
              <a:rPr lang="zh-CN" altLang="en-US" b="0" dirty="0"/>
              <a:t> 另一个</a:t>
            </a:r>
            <a:r>
              <a:rPr lang="zh-CN" altLang="en-US" dirty="0">
                <a:solidFill>
                  <a:srgbClr val="FF0000"/>
                </a:solidFill>
              </a:rPr>
              <a:t>时钟输入信号</a:t>
            </a:r>
            <a:r>
              <a:rPr lang="zh-CN" altLang="en-US" b="0" dirty="0"/>
              <a:t>通知什么时候开始下一次转换。 </a:t>
            </a:r>
            <a:endParaRPr lang="zh-CN" altLang="en-US" b="0" dirty="0"/>
          </a:p>
        </p:txBody>
      </p:sp>
      <p:sp>
        <p:nvSpPr>
          <p:cNvPr id="104453"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E8FA5DB-39BA-48DF-8EEC-9E67494722F5}" type="slidenum">
              <a:rPr lang="zh-CN" altLang="en-US" sz="1400" b="0">
                <a:effectLst/>
              </a:rPr>
            </a:fld>
            <a:endParaRPr lang="zh-CN" altLang="en-US" sz="1400" b="0">
              <a:effectLst/>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a:t>
            </a:r>
            <a:r>
              <a:rPr lang="en-US" altLang="zh-CN" kern="0" dirty="0"/>
              <a:t>ADC/DAC</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54692">
                                            <p:txEl>
                                              <p:pRg st="0" end="0"/>
                                            </p:txEl>
                                          </p:spTgt>
                                        </p:tgtEl>
                                        <p:attrNameLst>
                                          <p:attrName>style.visibility</p:attrName>
                                        </p:attrNameLst>
                                      </p:cBhvr>
                                      <p:to>
                                        <p:strVal val="visible"/>
                                      </p:to>
                                    </p:set>
                                    <p:animEffect transition="in" filter="slide(fromBottom)">
                                      <p:cBhvr>
                                        <p:cTn id="7" dur="500"/>
                                        <p:tgtEl>
                                          <p:spTgt spid="7546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54692">
                                            <p:txEl>
                                              <p:pRg st="1" end="1"/>
                                            </p:txEl>
                                          </p:spTgt>
                                        </p:tgtEl>
                                        <p:attrNameLst>
                                          <p:attrName>style.visibility</p:attrName>
                                        </p:attrNameLst>
                                      </p:cBhvr>
                                      <p:to>
                                        <p:strVal val="visible"/>
                                      </p:to>
                                    </p:set>
                                    <p:animEffect transition="in" filter="slide(fromBottom)">
                                      <p:cBhvr>
                                        <p:cTn id="12" dur="500"/>
                                        <p:tgtEl>
                                          <p:spTgt spid="7546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754692">
                                            <p:txEl>
                                              <p:pRg st="2" end="2"/>
                                            </p:txEl>
                                          </p:spTgt>
                                        </p:tgtEl>
                                        <p:attrNameLst>
                                          <p:attrName>style.visibility</p:attrName>
                                        </p:attrNameLst>
                                      </p:cBhvr>
                                      <p:to>
                                        <p:strVal val="visible"/>
                                      </p:to>
                                    </p:set>
                                    <p:animEffect transition="in" filter="slide(fromBottom)">
                                      <p:cBhvr>
                                        <p:cTn id="17" dur="500"/>
                                        <p:tgtEl>
                                          <p:spTgt spid="754692">
                                            <p:txEl>
                                              <p:pRg st="2" end="2"/>
                                            </p:txEl>
                                          </p:spTgt>
                                        </p:tgtEl>
                                      </p:cBhvr>
                                    </p:animEffect>
                                  </p:childTnLst>
                                </p:cTn>
                              </p:par>
                            </p:childTnLst>
                          </p:cTn>
                        </p:par>
                        <p:par>
                          <p:cTn id="18" fill="hold">
                            <p:stCondLst>
                              <p:cond delay="500"/>
                            </p:stCondLst>
                            <p:childTnLst>
                              <p:par>
                                <p:cTn id="19" presetID="16" presetClass="entr" presetSubtype="26" fill="hold" grpId="0" nodeType="afterEffect">
                                  <p:stCondLst>
                                    <p:cond delay="0"/>
                                  </p:stCondLst>
                                  <p:childTnLst>
                                    <p:set>
                                      <p:cBhvr>
                                        <p:cTn id="20" dur="1" fill="hold">
                                          <p:stCondLst>
                                            <p:cond delay="0"/>
                                          </p:stCondLst>
                                        </p:cTn>
                                        <p:tgtEl>
                                          <p:spTgt spid="754693"/>
                                        </p:tgtEl>
                                        <p:attrNameLst>
                                          <p:attrName>style.visibility</p:attrName>
                                        </p:attrNameLst>
                                      </p:cBhvr>
                                      <p:to>
                                        <p:strVal val="visible"/>
                                      </p:to>
                                    </p:set>
                                    <p:animEffect transition="in" filter="barn(inHorizontal)">
                                      <p:cBhvr>
                                        <p:cTn id="21" dur="500"/>
                                        <p:tgtEl>
                                          <p:spTgt spid="75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693"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6" name="Text Box 4"/>
          <p:cNvSpPr txBox="1">
            <a:spLocks noChangeArrowheads="1"/>
          </p:cNvSpPr>
          <p:nvPr/>
        </p:nvSpPr>
        <p:spPr bwMode="auto">
          <a:xfrm>
            <a:off x="191344" y="1557338"/>
            <a:ext cx="11809311" cy="3206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40000"/>
              </a:spcBef>
              <a:spcAft>
                <a:spcPct val="30000"/>
              </a:spcAft>
              <a:buClrTx/>
              <a:buSzPct val="125000"/>
              <a:buFontTx/>
              <a:buBlip>
                <a:blip r:embed="rId1"/>
              </a:buBlip>
            </a:pPr>
            <a:r>
              <a:rPr lang="en-US" altLang="zh-CN" b="0" dirty="0"/>
              <a:t> A/D</a:t>
            </a:r>
            <a:r>
              <a:rPr lang="zh-CN" altLang="en-US" b="0" dirty="0"/>
              <a:t>转换器有若干种不同的类型，主要包括：逐位比较型、积分型、计数型、并行比较型和电压－频率型。</a:t>
            </a:r>
            <a:endParaRPr lang="zh-CN" altLang="en-US" b="0" dirty="0"/>
          </a:p>
          <a:p>
            <a:pPr algn="just" eaLnBrk="1" hangingPunct="1">
              <a:lnSpc>
                <a:spcPct val="200000"/>
              </a:lnSpc>
              <a:spcBef>
                <a:spcPct val="40000"/>
              </a:spcBef>
              <a:spcAft>
                <a:spcPct val="30000"/>
              </a:spcAft>
              <a:buClrTx/>
              <a:buSzPct val="125000"/>
              <a:buFontTx/>
              <a:buBlip>
                <a:blip r:embed="rId1"/>
              </a:buBlip>
            </a:pPr>
            <a:r>
              <a:rPr lang="zh-CN" altLang="en-US" b="0" dirty="0"/>
              <a:t> 选用何种类型的</a:t>
            </a:r>
            <a:r>
              <a:rPr lang="en-US" altLang="zh-CN" b="0" dirty="0"/>
              <a:t>A/D</a:t>
            </a:r>
            <a:r>
              <a:rPr lang="zh-CN" altLang="en-US" b="0" dirty="0"/>
              <a:t>转换器主要应根据使用场合的具体需求，分析</a:t>
            </a:r>
            <a:r>
              <a:rPr lang="zh-CN" altLang="en-US" b="0" dirty="0">
                <a:solidFill>
                  <a:srgbClr val="C00000"/>
                </a:solidFill>
              </a:rPr>
              <a:t>转换速度、精度、价格、功能以及接口条件</a:t>
            </a:r>
            <a:r>
              <a:rPr lang="zh-CN" altLang="en-US" b="0" dirty="0"/>
              <a:t>等因素，最终决定选择的类型。</a:t>
            </a:r>
            <a:endParaRPr lang="zh-CN" altLang="en-US" b="0"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2C3F411C-3C16-4BEF-BB35-63318BB1C4B5}"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a:t>
            </a:r>
            <a:r>
              <a:rPr lang="en-US" altLang="zh-CN" kern="0" dirty="0"/>
              <a:t>ADC/DAC</a:t>
            </a:r>
            <a:r>
              <a:rPr lang="zh-CN" altLang="en-US" kern="0" dirty="0"/>
              <a:t>）</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45476">
                                            <p:txEl>
                                              <p:pRg st="0" end="0"/>
                                            </p:txEl>
                                          </p:spTgt>
                                        </p:tgtEl>
                                        <p:attrNameLst>
                                          <p:attrName>style.visibility</p:attrName>
                                        </p:attrNameLst>
                                      </p:cBhvr>
                                      <p:to>
                                        <p:strVal val="visible"/>
                                      </p:to>
                                    </p:set>
                                    <p:animEffect transition="in" filter="slide(fromBottom)">
                                      <p:cBhvr>
                                        <p:cTn id="7" dur="500"/>
                                        <p:tgtEl>
                                          <p:spTgt spid="745476">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745476">
                                            <p:txEl>
                                              <p:pRg st="1" end="1"/>
                                            </p:txEl>
                                          </p:spTgt>
                                        </p:tgtEl>
                                        <p:attrNameLst>
                                          <p:attrName>style.visibility</p:attrName>
                                        </p:attrNameLst>
                                      </p:cBhvr>
                                      <p:to>
                                        <p:strVal val="visible"/>
                                      </p:to>
                                    </p:set>
                                    <p:animEffect transition="in" filter="slide(fromBottom)">
                                      <p:cBhvr>
                                        <p:cTn id="11" dur="500"/>
                                        <p:tgtEl>
                                          <p:spTgt spid="7454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96449" y="887944"/>
            <a:ext cx="8064500" cy="665563"/>
          </a:xfrm>
        </p:spPr>
        <p:txBody>
          <a:bodyPr/>
          <a:lstStyle/>
          <a:p>
            <a:pPr eaLnBrk="1" hangingPunct="1"/>
            <a:r>
              <a:rPr lang="en-US" altLang="zh-CN" sz="2800" b="0" dirty="0">
                <a:solidFill>
                  <a:schemeClr val="tx1"/>
                </a:solidFill>
                <a:latin typeface="Times New Roman" panose="02020603050405020304" pitchFamily="18" charset="0"/>
                <a:ea typeface="+mn-ea"/>
                <a:cs typeface="Times New Roman" panose="02020603050405020304" pitchFamily="18" charset="0"/>
              </a:rPr>
              <a:t>5.3  </a:t>
            </a:r>
            <a:r>
              <a:rPr lang="zh-CN" altLang="en-US" sz="2800" b="0" dirty="0">
                <a:solidFill>
                  <a:schemeClr val="tx1"/>
                </a:solidFill>
                <a:latin typeface="Times New Roman" panose="02020603050405020304" pitchFamily="18" charset="0"/>
                <a:ea typeface="+mn-ea"/>
                <a:cs typeface="Times New Roman" panose="02020603050405020304" pitchFamily="18" charset="0"/>
              </a:rPr>
              <a:t>人机接口设备</a:t>
            </a:r>
            <a:endParaRPr lang="zh-CN" altLang="en-US" sz="2800" b="0" dirty="0">
              <a:solidFill>
                <a:schemeClr val="tx1"/>
              </a:solidFill>
              <a:latin typeface="Times New Roman" panose="02020603050405020304" pitchFamily="18" charset="0"/>
              <a:ea typeface="+mn-ea"/>
              <a:cs typeface="Times New Roman" panose="02020603050405020304" pitchFamily="18" charset="0"/>
            </a:endParaRPr>
          </a:p>
        </p:txBody>
      </p:sp>
      <p:sp>
        <p:nvSpPr>
          <p:cNvPr id="756740" name="Text Box 4"/>
          <p:cNvSpPr txBox="1">
            <a:spLocks noChangeArrowheads="1"/>
          </p:cNvSpPr>
          <p:nvPr/>
        </p:nvSpPr>
        <p:spPr bwMode="auto">
          <a:xfrm>
            <a:off x="407368" y="1557339"/>
            <a:ext cx="11449271" cy="3298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65000"/>
              </a:spcBef>
              <a:spcAft>
                <a:spcPct val="30000"/>
              </a:spcAft>
              <a:buClrTx/>
              <a:buSzPct val="125000"/>
              <a:buFontTx/>
              <a:buBlip>
                <a:blip r:embed="rId1"/>
              </a:buBlip>
            </a:pPr>
            <a:r>
              <a:rPr lang="en-US" altLang="zh-CN" dirty="0"/>
              <a:t> </a:t>
            </a:r>
            <a:r>
              <a:rPr lang="zh-CN" altLang="en-US" dirty="0"/>
              <a:t>为了使嵌入式系统具有友好的人机接口以方便使用，需要给嵌入式系统配置</a:t>
            </a:r>
            <a:r>
              <a:rPr lang="zh-CN" altLang="en-US" dirty="0">
                <a:solidFill>
                  <a:srgbClr val="FF0000"/>
                </a:solidFill>
              </a:rPr>
              <a:t>显示装置</a:t>
            </a:r>
            <a:r>
              <a:rPr lang="zh-CN" altLang="en-US" dirty="0"/>
              <a:t>，如</a:t>
            </a:r>
            <a:r>
              <a:rPr lang="en-US" altLang="zh-CN" dirty="0"/>
              <a:t>LED</a:t>
            </a:r>
            <a:r>
              <a:rPr lang="zh-CN" altLang="en-US" dirty="0"/>
              <a:t>显示、</a:t>
            </a:r>
            <a:r>
              <a:rPr lang="en-US" altLang="zh-CN" dirty="0"/>
              <a:t>LCD</a:t>
            </a:r>
            <a:r>
              <a:rPr lang="zh-CN" altLang="en-US" dirty="0"/>
              <a:t>显示器以及必要的音响提示等。</a:t>
            </a:r>
            <a:endParaRPr lang="zh-CN" altLang="en-US" dirty="0"/>
          </a:p>
          <a:p>
            <a:pPr algn="just" eaLnBrk="1" hangingPunct="1">
              <a:lnSpc>
                <a:spcPct val="200000"/>
              </a:lnSpc>
              <a:spcBef>
                <a:spcPct val="65000"/>
              </a:spcBef>
              <a:spcAft>
                <a:spcPct val="30000"/>
              </a:spcAft>
              <a:buClrTx/>
              <a:buSzPct val="125000"/>
              <a:buFontTx/>
              <a:buBlip>
                <a:blip r:embed="rId1"/>
              </a:buBlip>
            </a:pPr>
            <a:r>
              <a:rPr lang="zh-CN" altLang="en-US" dirty="0"/>
              <a:t> 要进行人机交互，还需要有</a:t>
            </a:r>
            <a:r>
              <a:rPr lang="zh-CN" altLang="en-US" dirty="0">
                <a:solidFill>
                  <a:srgbClr val="FF0000"/>
                </a:solidFill>
              </a:rPr>
              <a:t>输入装置</a:t>
            </a:r>
            <a:r>
              <a:rPr lang="zh-CN" altLang="en-US" dirty="0"/>
              <a:t>，如键盘、触摸屏等，使得用户能够对嵌入式控制器发出命令或输入必要的控制参数。 </a:t>
            </a:r>
            <a:endParaRPr lang="zh-CN" altLang="en-US"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44852C25-B79A-4615-A600-9D24DAC1A578}"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设备（人机接口设备）</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756740">
                                            <p:txEl>
                                              <p:pRg st="0" end="0"/>
                                            </p:txEl>
                                          </p:spTgt>
                                        </p:tgtEl>
                                        <p:attrNameLst>
                                          <p:attrName>style.visibility</p:attrName>
                                        </p:attrNameLst>
                                      </p:cBhvr>
                                      <p:to>
                                        <p:strVal val="visible"/>
                                      </p:to>
                                    </p:set>
                                    <p:animEffect transition="in" filter="slide(fromBottom)">
                                      <p:cBhvr>
                                        <p:cTn id="7" dur="500"/>
                                        <p:tgtEl>
                                          <p:spTgt spid="7567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56740">
                                            <p:txEl>
                                              <p:pRg st="1" end="1"/>
                                            </p:txEl>
                                          </p:spTgt>
                                        </p:tgtEl>
                                        <p:attrNameLst>
                                          <p:attrName>style.visibility</p:attrName>
                                        </p:attrNameLst>
                                      </p:cBhvr>
                                      <p:to>
                                        <p:strVal val="visible"/>
                                      </p:to>
                                    </p:set>
                                    <p:animEffect transition="in" filter="slide(fromBottom)">
                                      <p:cBhvr>
                                        <p:cTn id="12" dur="500"/>
                                        <p:tgtEl>
                                          <p:spTgt spid="7567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ChangeArrowheads="1"/>
          </p:cNvSpPr>
          <p:nvPr/>
        </p:nvSpPr>
        <p:spPr bwMode="auto">
          <a:xfrm>
            <a:off x="2207568" y="1052736"/>
            <a:ext cx="6192838"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990600" indent="-53340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371600" indent="-4572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752600" indent="-381000">
              <a:spcBef>
                <a:spcPct val="20000"/>
              </a:spcBef>
              <a:buChar char="–"/>
              <a:defRPr sz="2000">
                <a:solidFill>
                  <a:schemeClr val="tx1"/>
                </a:solidFill>
                <a:latin typeface="Arial" panose="020B0604020202020204" pitchFamily="34" charset="0"/>
                <a:ea typeface="宋体" panose="02010600030101010101" pitchFamily="2" charset="-122"/>
              </a:defRPr>
            </a:lvl4pPr>
            <a:lvl5pPr marL="2209800" indent="-381000">
              <a:spcBef>
                <a:spcPct val="20000"/>
              </a:spcBef>
              <a:buChar char="»"/>
              <a:defRPr sz="2000">
                <a:solidFill>
                  <a:schemeClr val="tx1"/>
                </a:solidFill>
                <a:latin typeface="Arial" panose="020B0604020202020204" pitchFamily="34" charset="0"/>
                <a:ea typeface="宋体" panose="02010600030101010101" pitchFamily="2" charset="-122"/>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80000"/>
              </a:lnSpc>
              <a:buClr>
                <a:srgbClr val="FFD317"/>
              </a:buClr>
              <a:buFont typeface="+mj-ea"/>
              <a:buAutoNum type="circleNumDbPlain"/>
            </a:pPr>
            <a:r>
              <a:rPr lang="zh-CN" altLang="en-US" sz="3200" dirty="0"/>
              <a:t>键盘 </a:t>
            </a:r>
            <a:endParaRPr lang="zh-CN" altLang="en-US" sz="3200" dirty="0"/>
          </a:p>
          <a:p>
            <a:pPr eaLnBrk="1" hangingPunct="1">
              <a:lnSpc>
                <a:spcPct val="180000"/>
              </a:lnSpc>
              <a:buClr>
                <a:srgbClr val="FFD317"/>
              </a:buClr>
              <a:buFont typeface="+mj-ea"/>
              <a:buAutoNum type="circleNumDbPlain"/>
            </a:pPr>
            <a:r>
              <a:rPr lang="en-US" altLang="zh-CN" sz="3200" dirty="0"/>
              <a:t>LCD</a:t>
            </a:r>
            <a:r>
              <a:rPr lang="zh-CN" altLang="en-US" sz="3200" dirty="0"/>
              <a:t>显示器 </a:t>
            </a:r>
            <a:endParaRPr lang="zh-CN" altLang="en-US" sz="3200" dirty="0"/>
          </a:p>
          <a:p>
            <a:pPr eaLnBrk="1" hangingPunct="1">
              <a:lnSpc>
                <a:spcPct val="180000"/>
              </a:lnSpc>
              <a:buClr>
                <a:srgbClr val="FFD317"/>
              </a:buClr>
              <a:buFont typeface="+mj-ea"/>
              <a:buAutoNum type="circleNumDbPlain"/>
            </a:pPr>
            <a:r>
              <a:rPr lang="zh-CN" altLang="en-US" sz="3200" dirty="0"/>
              <a:t>触摸屏 </a:t>
            </a:r>
            <a:endParaRPr lang="zh-CN" altLang="en-US" sz="3200" dirty="0"/>
          </a:p>
        </p:txBody>
      </p:sp>
      <p:sp>
        <p:nvSpPr>
          <p:cNvPr id="108548"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642ECC1-66B5-4A42-AB8F-E998882B861D}" type="slidenum">
              <a:rPr lang="zh-CN" altLang="en-US" sz="1400">
                <a:solidFill>
                  <a:srgbClr val="FF3300"/>
                </a:solidFill>
                <a:effectLst/>
              </a:rPr>
            </a:fld>
            <a:endParaRPr lang="zh-CN" altLang="en-US" sz="1400">
              <a:solidFill>
                <a:srgbClr val="FF3300"/>
              </a:solidFill>
              <a:effectLst/>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设备（人机接口设备）</a:t>
            </a:r>
            <a:endParaRPr lang="zh-CN" altLang="en-US" kern="0" dirty="0">
              <a:solidFill>
                <a:srgbClr val="FF0000"/>
              </a:solidFill>
            </a:endParaRPr>
          </a:p>
        </p:txBody>
      </p:sp>
    </p:spTree>
  </p:cSld>
  <p:clrMapOvr>
    <a:masterClrMapping/>
  </p:clrMapOvr>
  <p:transition>
    <p:blinds/>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407368" y="722478"/>
            <a:ext cx="2087711" cy="50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latin typeface="Times New Roman" panose="02020603050405020304" pitchFamily="18" charset="0"/>
                <a:ea typeface="+mn-ea"/>
                <a:cs typeface="Times New Roman" panose="02020603050405020304" pitchFamily="18" charset="0"/>
              </a:rPr>
              <a:t>1</a:t>
            </a:r>
            <a:r>
              <a:rPr lang="zh-CN" altLang="en-US" sz="2800" b="0" dirty="0">
                <a:latin typeface="Times New Roman" panose="02020603050405020304" pitchFamily="18" charset="0"/>
                <a:ea typeface="+mn-ea"/>
                <a:cs typeface="Times New Roman" panose="02020603050405020304" pitchFamily="18" charset="0"/>
              </a:rPr>
              <a:t>）键盘</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705540" name="Text Box 4"/>
          <p:cNvSpPr txBox="1">
            <a:spLocks noChangeArrowheads="1"/>
          </p:cNvSpPr>
          <p:nvPr/>
        </p:nvSpPr>
        <p:spPr bwMode="auto">
          <a:xfrm>
            <a:off x="263352" y="1340768"/>
            <a:ext cx="11665296" cy="4785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buClrTx/>
              <a:buSzPct val="125000"/>
              <a:buFontTx/>
              <a:buBlip>
                <a:blip r:embed="rId1"/>
              </a:buBlip>
            </a:pPr>
            <a:r>
              <a:rPr lang="en-US" altLang="zh-CN" b="0" dirty="0"/>
              <a:t> </a:t>
            </a:r>
            <a:r>
              <a:rPr lang="zh-CN" altLang="en-US" b="0" dirty="0"/>
              <a:t>键盘是标准的输入设备，广泛用于嵌入式产品，如微波炉、传真机、复印机、激光打印机等。</a:t>
            </a:r>
            <a:endParaRPr lang="zh-CN" altLang="en-US" b="0" dirty="0"/>
          </a:p>
          <a:p>
            <a:pPr eaLnBrk="1" hangingPunct="1">
              <a:lnSpc>
                <a:spcPct val="135000"/>
              </a:lnSpc>
              <a:spcBef>
                <a:spcPct val="50000"/>
              </a:spcBef>
              <a:buClrTx/>
              <a:buSzPct val="125000"/>
              <a:buFontTx/>
              <a:buBlip>
                <a:blip r:embed="rId1"/>
              </a:buBlip>
            </a:pPr>
            <a:r>
              <a:rPr lang="zh-CN" altLang="en-US" b="0" dirty="0"/>
              <a:t> 依赖键盘接口实现用户的输入，使得嵌入式设备能够处理用户的输入信息，将嵌入式控制器的功能发挥得更大。</a:t>
            </a:r>
            <a:endParaRPr lang="zh-CN" altLang="en-US" b="0" dirty="0"/>
          </a:p>
          <a:p>
            <a:pPr eaLnBrk="1" hangingPunct="1">
              <a:lnSpc>
                <a:spcPct val="135000"/>
              </a:lnSpc>
              <a:spcBef>
                <a:spcPct val="50000"/>
              </a:spcBef>
              <a:buClrTx/>
              <a:buSzPct val="125000"/>
              <a:buFontTx/>
              <a:buBlip>
                <a:blip r:embed="rId1"/>
              </a:buBlip>
            </a:pPr>
            <a:r>
              <a:rPr lang="zh-CN" altLang="en-US" b="0" dirty="0"/>
              <a:t> 键盘可以用来输入数字型数据或者选择控制设备得操作模式。</a:t>
            </a:r>
            <a:endParaRPr lang="en-US" altLang="zh-CN" b="0" dirty="0"/>
          </a:p>
          <a:p>
            <a:pPr eaLnBrk="1" hangingPunct="1">
              <a:lnSpc>
                <a:spcPct val="135000"/>
              </a:lnSpc>
              <a:spcBef>
                <a:spcPct val="50000"/>
              </a:spcBef>
              <a:buClrTx/>
              <a:buSzPct val="125000"/>
              <a:buBlip>
                <a:blip r:embed="rId1"/>
              </a:buBlip>
            </a:pPr>
            <a:r>
              <a:rPr lang="en-US" altLang="zh-CN" b="0" dirty="0"/>
              <a:t> </a:t>
            </a:r>
            <a:r>
              <a:rPr lang="zh-CN" altLang="en-US" b="0" dirty="0"/>
              <a:t>键盘的组成</a:t>
            </a:r>
            <a:endParaRPr lang="zh-CN" altLang="en-US" b="0" dirty="0"/>
          </a:p>
          <a:p>
            <a:pPr eaLnBrk="1" hangingPunct="1">
              <a:lnSpc>
                <a:spcPct val="130000"/>
              </a:lnSpc>
              <a:spcBef>
                <a:spcPct val="30000"/>
              </a:spcBef>
              <a:buClr>
                <a:srgbClr val="CCFF66"/>
              </a:buClr>
              <a:buSzPct val="95000"/>
              <a:buFont typeface="Wingdings" panose="05000000000000000000" pitchFamily="2" charset="2"/>
              <a:buChar char="u"/>
            </a:pPr>
            <a:r>
              <a:rPr lang="zh-CN" altLang="en-US" b="0" dirty="0"/>
              <a:t>一个开关阵列</a:t>
            </a:r>
            <a:endParaRPr lang="zh-CN" altLang="en-US" b="0" dirty="0"/>
          </a:p>
          <a:p>
            <a:pPr eaLnBrk="1" hangingPunct="1">
              <a:lnSpc>
                <a:spcPct val="130000"/>
              </a:lnSpc>
              <a:spcBef>
                <a:spcPct val="30000"/>
              </a:spcBef>
              <a:buClr>
                <a:srgbClr val="CCFF66"/>
              </a:buClr>
              <a:buSzPct val="95000"/>
              <a:buFont typeface="Wingdings" panose="05000000000000000000" pitchFamily="2" charset="2"/>
              <a:buChar char="u"/>
            </a:pPr>
            <a:r>
              <a:rPr lang="zh-CN" altLang="en-US" b="0" dirty="0"/>
              <a:t> 一些逻辑电路简化它到微处理器的接口</a:t>
            </a:r>
            <a:endParaRPr lang="zh-CN" altLang="en-US" b="0" dirty="0"/>
          </a:p>
        </p:txBody>
      </p:sp>
      <p:sp>
        <p:nvSpPr>
          <p:cNvPr id="109572"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10577AB-64B0-485A-9842-59A3E30E2F4F}"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设备（人机接口设备</a:t>
            </a:r>
            <a:r>
              <a:rPr lang="en-US" altLang="zh-CN" kern="0" dirty="0"/>
              <a:t>—</a:t>
            </a:r>
            <a:r>
              <a:rPr lang="zh-CN" altLang="en-US" kern="0" dirty="0"/>
              <a:t>键盘）</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05540">
                                            <p:txEl>
                                              <p:pRg st="0" end="0"/>
                                            </p:txEl>
                                          </p:spTgt>
                                        </p:tgtEl>
                                        <p:attrNameLst>
                                          <p:attrName>style.visibility</p:attrName>
                                        </p:attrNameLst>
                                      </p:cBhvr>
                                      <p:to>
                                        <p:strVal val="visible"/>
                                      </p:to>
                                    </p:set>
                                    <p:animEffect transition="in" filter="wipe(down)">
                                      <p:cBhvr>
                                        <p:cTn id="7" dur="500"/>
                                        <p:tgtEl>
                                          <p:spTgt spid="7055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05540">
                                            <p:txEl>
                                              <p:pRg st="1" end="1"/>
                                            </p:txEl>
                                          </p:spTgt>
                                        </p:tgtEl>
                                        <p:attrNameLst>
                                          <p:attrName>style.visibility</p:attrName>
                                        </p:attrNameLst>
                                      </p:cBhvr>
                                      <p:to>
                                        <p:strVal val="visible"/>
                                      </p:to>
                                    </p:set>
                                    <p:animEffect transition="in" filter="wipe(down)">
                                      <p:cBhvr>
                                        <p:cTn id="12" dur="500"/>
                                        <p:tgtEl>
                                          <p:spTgt spid="7055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05540">
                                            <p:txEl>
                                              <p:pRg st="2" end="2"/>
                                            </p:txEl>
                                          </p:spTgt>
                                        </p:tgtEl>
                                        <p:attrNameLst>
                                          <p:attrName>style.visibility</p:attrName>
                                        </p:attrNameLst>
                                      </p:cBhvr>
                                      <p:to>
                                        <p:strVal val="visible"/>
                                      </p:to>
                                    </p:set>
                                    <p:animEffect transition="in" filter="wipe(down)">
                                      <p:cBhvr>
                                        <p:cTn id="17" dur="500"/>
                                        <p:tgtEl>
                                          <p:spTgt spid="7055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05540">
                                            <p:txEl>
                                              <p:pRg st="4" end="4"/>
                                            </p:txEl>
                                          </p:spTgt>
                                        </p:tgtEl>
                                        <p:attrNameLst>
                                          <p:attrName>style.visibility</p:attrName>
                                        </p:attrNameLst>
                                      </p:cBhvr>
                                      <p:to>
                                        <p:strVal val="visible"/>
                                      </p:to>
                                    </p:set>
                                    <p:animEffect transition="in" filter="wipe(down)">
                                      <p:cBhvr>
                                        <p:cTn id="22" dur="500"/>
                                        <p:tgtEl>
                                          <p:spTgt spid="70554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05540">
                                            <p:txEl>
                                              <p:pRg st="5" end="5"/>
                                            </p:txEl>
                                          </p:spTgt>
                                        </p:tgtEl>
                                        <p:attrNameLst>
                                          <p:attrName>style.visibility</p:attrName>
                                        </p:attrNameLst>
                                      </p:cBhvr>
                                      <p:to>
                                        <p:strVal val="visible"/>
                                      </p:to>
                                    </p:set>
                                    <p:animEffect transition="in" filter="wipe(down)">
                                      <p:cBhvr>
                                        <p:cTn id="27" dur="500"/>
                                        <p:tgtEl>
                                          <p:spTgt spid="70554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05540">
                                            <p:txEl>
                                              <p:pRg st="3" end="3"/>
                                            </p:txEl>
                                          </p:spTgt>
                                        </p:tgtEl>
                                        <p:attrNameLst>
                                          <p:attrName>style.visibility</p:attrName>
                                        </p:attrNameLst>
                                      </p:cBhvr>
                                      <p:to>
                                        <p:strVal val="visible"/>
                                      </p:to>
                                    </p:set>
                                    <p:animEffect transition="in" filter="wipe(down)">
                                      <p:cBhvr>
                                        <p:cTn id="32" dur="500"/>
                                        <p:tgtEl>
                                          <p:spTgt spid="7055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8790" name="Object 6"/>
          <p:cNvGraphicFramePr>
            <a:graphicFrameLocks noGrp="1" noChangeAspect="1"/>
          </p:cNvGraphicFramePr>
          <p:nvPr>
            <p:ph sz="half" idx="1"/>
          </p:nvPr>
        </p:nvGraphicFramePr>
        <p:xfrm>
          <a:off x="1984375" y="1803401"/>
          <a:ext cx="3671888" cy="2708275"/>
        </p:xfrm>
        <a:graphic>
          <a:graphicData uri="http://schemas.openxmlformats.org/presentationml/2006/ole">
            <mc:AlternateContent xmlns:mc="http://schemas.openxmlformats.org/markup-compatibility/2006">
              <mc:Choice xmlns:v="urn:schemas-microsoft-com:vml" Requires="v">
                <p:oleObj spid="_x0000_s11317" name="Visio" r:id="rId1" imgW="2562860" imgH="1885315" progId="Visio.Drawing.6">
                  <p:embed/>
                </p:oleObj>
              </mc:Choice>
              <mc:Fallback>
                <p:oleObj name="Visio" r:id="rId1" imgW="2562860" imgH="1885315" progId="Visio.Drawing.6">
                  <p:embed/>
                  <p:pic>
                    <p:nvPicPr>
                      <p:cNvPr id="0" name="Object 6"/>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375" y="1803401"/>
                        <a:ext cx="3671888" cy="2708275"/>
                      </a:xfrm>
                      <a:prstGeom prst="rect">
                        <a:avLst/>
                      </a:prstGeom>
                      <a:solidFill>
                        <a:srgbClr val="EAFFD5"/>
                      </a:solidFill>
                      <a:ln>
                        <a:noFill/>
                      </a:ln>
                      <a:effectLst/>
                      <a:extLs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8792" name="Rectangle 8"/>
          <p:cNvSpPr>
            <a:spLocks noChangeArrowheads="1"/>
          </p:cNvSpPr>
          <p:nvPr/>
        </p:nvSpPr>
        <p:spPr bwMode="auto">
          <a:xfrm>
            <a:off x="2566988" y="4695635"/>
            <a:ext cx="345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b="0" dirty="0"/>
              <a:t>简单的开关电路 </a:t>
            </a:r>
            <a:endParaRPr kumimoji="1" lang="zh-CN" altLang="en-US" b="0" dirty="0"/>
          </a:p>
        </p:txBody>
      </p:sp>
      <p:sp>
        <p:nvSpPr>
          <p:cNvPr id="758796" name="Rectangle 12"/>
          <p:cNvSpPr>
            <a:spLocks noChangeArrowheads="1"/>
          </p:cNvSpPr>
          <p:nvPr/>
        </p:nvSpPr>
        <p:spPr bwMode="auto">
          <a:xfrm>
            <a:off x="7392144" y="4725144"/>
            <a:ext cx="14927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b="0" dirty="0"/>
              <a:t>开关颤动 </a:t>
            </a:r>
            <a:endParaRPr kumimoji="1" lang="zh-CN" altLang="en-US" b="0" dirty="0"/>
          </a:p>
        </p:txBody>
      </p:sp>
      <p:sp>
        <p:nvSpPr>
          <p:cNvPr id="111622"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4A99336-76BE-45DE-BBE4-4CD55AC1979D}" type="slidenum">
              <a:rPr lang="zh-CN" altLang="en-US" sz="1400" b="0">
                <a:effectLst/>
              </a:rPr>
            </a:fld>
            <a:endParaRPr lang="zh-CN" altLang="en-US" sz="1400" b="0">
              <a:effectLst/>
            </a:endParaRPr>
          </a:p>
        </p:txBody>
      </p:sp>
      <p:graphicFrame>
        <p:nvGraphicFramePr>
          <p:cNvPr id="758799" name="Object 15"/>
          <p:cNvGraphicFramePr>
            <a:graphicFrameLocks noGrp="1" noChangeAspect="1"/>
          </p:cNvGraphicFramePr>
          <p:nvPr>
            <p:ph sz="half" idx="2"/>
          </p:nvPr>
        </p:nvGraphicFramePr>
        <p:xfrm>
          <a:off x="6024563" y="2419350"/>
          <a:ext cx="4500562" cy="2070100"/>
        </p:xfrm>
        <a:graphic>
          <a:graphicData uri="http://schemas.openxmlformats.org/presentationml/2006/ole">
            <mc:AlternateContent xmlns:mc="http://schemas.openxmlformats.org/markup-compatibility/2006">
              <mc:Choice xmlns:v="urn:schemas-microsoft-com:vml" Requires="v">
                <p:oleObj spid="_x0000_s2" name="Visio" r:id="rId3" imgW="3352800" imgH="1546860" progId="Visio.Drawing.6">
                  <p:embed/>
                </p:oleObj>
              </mc:Choice>
              <mc:Fallback>
                <p:oleObj name="Visio" r:id="rId3" imgW="3352800" imgH="1546860" progId="Visio.Drawing.6">
                  <p:embed/>
                  <p:pic>
                    <p:nvPicPr>
                      <p:cNvPr id="0" name="Object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4563" y="2419350"/>
                        <a:ext cx="4500562" cy="2070100"/>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设备（人机接口设备</a:t>
            </a:r>
            <a:r>
              <a:rPr lang="en-US" altLang="zh-CN" kern="0" dirty="0"/>
              <a:t>—</a:t>
            </a:r>
            <a:r>
              <a:rPr lang="zh-CN" altLang="en-US" kern="0" dirty="0"/>
              <a:t>键盘）</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758790"/>
                                        </p:tgtEl>
                                        <p:attrNameLst>
                                          <p:attrName>style.visibility</p:attrName>
                                        </p:attrNameLst>
                                      </p:cBhvr>
                                      <p:to>
                                        <p:strVal val="visible"/>
                                      </p:to>
                                    </p:set>
                                    <p:animEffect transition="in" filter="barn(inVertical)">
                                      <p:cBhvr>
                                        <p:cTn id="7" dur="500"/>
                                        <p:tgtEl>
                                          <p:spTgt spid="75879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58792"/>
                                        </p:tgtEl>
                                        <p:attrNameLst>
                                          <p:attrName>style.visibility</p:attrName>
                                        </p:attrNameLst>
                                      </p:cBhvr>
                                      <p:to>
                                        <p:strVal val="visible"/>
                                      </p:to>
                                    </p:set>
                                    <p:animEffect transition="in" filter="barn(inVertical)">
                                      <p:cBhvr>
                                        <p:cTn id="10" dur="500"/>
                                        <p:tgtEl>
                                          <p:spTgt spid="75879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758796"/>
                                        </p:tgtEl>
                                        <p:attrNameLst>
                                          <p:attrName>style.visibility</p:attrName>
                                        </p:attrNameLst>
                                      </p:cBhvr>
                                      <p:to>
                                        <p:strVal val="visible"/>
                                      </p:to>
                                    </p:set>
                                    <p:animEffect transition="in" filter="barn(inVertical)">
                                      <p:cBhvr>
                                        <p:cTn id="15" dur="500"/>
                                        <p:tgtEl>
                                          <p:spTgt spid="758796"/>
                                        </p:tgtEl>
                                      </p:cBhvr>
                                    </p:animEffect>
                                  </p:childTnLst>
                                </p:cTn>
                              </p:par>
                              <p:par>
                                <p:cTn id="16" presetID="16" presetClass="entr" presetSubtype="21" fill="hold" nodeType="withEffect">
                                  <p:stCondLst>
                                    <p:cond delay="0"/>
                                  </p:stCondLst>
                                  <p:childTnLst>
                                    <p:set>
                                      <p:cBhvr>
                                        <p:cTn id="17" dur="1" fill="hold">
                                          <p:stCondLst>
                                            <p:cond delay="0"/>
                                          </p:stCondLst>
                                        </p:cTn>
                                        <p:tgtEl>
                                          <p:spTgt spid="758799"/>
                                        </p:tgtEl>
                                        <p:attrNameLst>
                                          <p:attrName>style.visibility</p:attrName>
                                        </p:attrNameLst>
                                      </p:cBhvr>
                                      <p:to>
                                        <p:strVal val="visible"/>
                                      </p:to>
                                    </p:set>
                                    <p:animEffect transition="in" filter="barn(inVertical)">
                                      <p:cBhvr>
                                        <p:cTn id="18" dur="500"/>
                                        <p:tgtEl>
                                          <p:spTgt spid="758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2" grpId="0"/>
      <p:bldP spid="75879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2" name="Object 10"/>
          <p:cNvGraphicFramePr>
            <a:graphicFrameLocks noGrp="1" noChangeAspect="1"/>
          </p:cNvGraphicFramePr>
          <p:nvPr>
            <p:ph/>
          </p:nvPr>
        </p:nvGraphicFramePr>
        <p:xfrm>
          <a:off x="2319338" y="836613"/>
          <a:ext cx="6838950" cy="4584700"/>
        </p:xfrm>
        <a:graphic>
          <a:graphicData uri="http://schemas.openxmlformats.org/presentationml/2006/ole">
            <mc:AlternateContent xmlns:mc="http://schemas.openxmlformats.org/markup-compatibility/2006">
              <mc:Choice xmlns:v="urn:schemas-microsoft-com:vml" Requires="v">
                <p:oleObj spid="_x0000_s11317" name="Visio" r:id="rId1" imgW="4052570" imgH="2720340" progId="Visio.Drawing.6">
                  <p:embed/>
                </p:oleObj>
              </mc:Choice>
              <mc:Fallback>
                <p:oleObj name="Visio" r:id="rId1" imgW="4052570" imgH="2720340" progId="Visio.Drawing.6">
                  <p:embed/>
                  <p:pic>
                    <p:nvPicPr>
                      <p:cNvPr id="0" name="Object 10"/>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338" y="836613"/>
                        <a:ext cx="6838950" cy="4584700"/>
                      </a:xfrm>
                      <a:prstGeom prst="rect">
                        <a:avLst/>
                      </a:prstGeom>
                      <a:gradFill rotWithShape="1">
                        <a:gsLst>
                          <a:gs pos="0">
                            <a:srgbClr val="CADCB8"/>
                          </a:gs>
                          <a:gs pos="50000">
                            <a:srgbClr val="EAFFD5"/>
                          </a:gs>
                          <a:gs pos="100000">
                            <a:srgbClr val="CADCB8"/>
                          </a:gs>
                        </a:gsLst>
                        <a:lin ang="18900000" scaled="1"/>
                      </a:gradFill>
                      <a:ln>
                        <a:noFill/>
                      </a:ln>
                      <a:effectLst/>
                      <a:extLs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2885" name="Rectangle 5"/>
          <p:cNvSpPr>
            <a:spLocks noChangeArrowheads="1"/>
          </p:cNvSpPr>
          <p:nvPr/>
        </p:nvSpPr>
        <p:spPr bwMode="auto">
          <a:xfrm>
            <a:off x="4151314" y="5637213"/>
            <a:ext cx="345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b="0" dirty="0"/>
              <a:t>扫描键盘阵列 </a:t>
            </a:r>
            <a:endParaRPr kumimoji="1" lang="zh-CN" altLang="en-US" b="0" dirty="0"/>
          </a:p>
        </p:txBody>
      </p:sp>
      <p:sp>
        <p:nvSpPr>
          <p:cNvPr id="112645"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DD8AD69-7080-4204-BE5D-03680336F2F1}"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设备（人机接口设备</a:t>
            </a:r>
            <a:r>
              <a:rPr lang="en-US" altLang="zh-CN" kern="0" dirty="0"/>
              <a:t>—</a:t>
            </a:r>
            <a:r>
              <a:rPr lang="zh-CN" altLang="en-US" kern="0" dirty="0"/>
              <a:t>键盘）</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62885"/>
                                        </p:tgtEl>
                                        <p:attrNameLst>
                                          <p:attrName>style.visibility</p:attrName>
                                        </p:attrNameLst>
                                      </p:cBhvr>
                                      <p:to>
                                        <p:strVal val="visible"/>
                                      </p:to>
                                    </p:set>
                                    <p:animEffect transition="in" filter="barn(inVertical)">
                                      <p:cBhvr>
                                        <p:cTn id="7" dur="500"/>
                                        <p:tgtEl>
                                          <p:spTgt spid="76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2"/>
          <p:cNvSpPr>
            <a:spLocks noChangeArrowheads="1"/>
          </p:cNvSpPr>
          <p:nvPr/>
        </p:nvSpPr>
        <p:spPr bwMode="auto">
          <a:xfrm>
            <a:off x="263352" y="1043004"/>
            <a:ext cx="11449272" cy="5122300"/>
          </a:xfrm>
          <a:prstGeom prst="rect">
            <a:avLst/>
          </a:prstGeom>
          <a:noFill/>
          <a:ln>
            <a:noFill/>
          </a:ln>
        </p:spPr>
        <p:txBody>
          <a:bodyPr wrap="square">
            <a:spAutoFit/>
          </a:bodyPr>
          <a:lstStyle/>
          <a:p>
            <a:pPr>
              <a:lnSpc>
                <a:spcPct val="150000"/>
              </a:lnSpc>
              <a:defRPr/>
            </a:pPr>
            <a:r>
              <a:rPr lang="en-US" altLang="zh-CN" dirty="0">
                <a:solidFill>
                  <a:srgbClr val="0070C0"/>
                </a:solidFill>
                <a:latin typeface="华文楷体" panose="02010600040101010101" pitchFamily="2" charset="-122"/>
                <a:ea typeface="华文楷体" panose="02010600040101010101" pitchFamily="2" charset="-122"/>
              </a:rPr>
              <a:t>1</a:t>
            </a:r>
            <a:r>
              <a:rPr lang="zh-CN" altLang="en-US" dirty="0">
                <a:solidFill>
                  <a:srgbClr val="0070C0"/>
                </a:solidFill>
                <a:latin typeface="华文楷体" panose="02010600040101010101" pitchFamily="2" charset="-122"/>
                <a:ea typeface="华文楷体" panose="02010600040101010101" pitchFamily="2" charset="-122"/>
              </a:rPr>
              <a:t>）</a:t>
            </a:r>
            <a:r>
              <a:rPr lang="en-US" altLang="zh-CN" dirty="0">
                <a:solidFill>
                  <a:srgbClr val="0070C0"/>
                </a:solidFill>
                <a:latin typeface="华文楷体" panose="02010600040101010101" pitchFamily="2" charset="-122"/>
                <a:ea typeface="华文楷体" panose="02010600040101010101" pitchFamily="2" charset="-122"/>
              </a:rPr>
              <a:t>CPU</a:t>
            </a:r>
            <a:r>
              <a:rPr lang="zh-CN" altLang="zh-CN" dirty="0">
                <a:solidFill>
                  <a:srgbClr val="0070C0"/>
                </a:solidFill>
                <a:latin typeface="华文楷体" panose="02010600040101010101" pitchFamily="2" charset="-122"/>
                <a:ea typeface="华文楷体" panose="02010600040101010101" pitchFamily="2" charset="-122"/>
              </a:rPr>
              <a:t>内核</a:t>
            </a:r>
            <a:endParaRPr lang="zh-CN" altLang="zh-CN" dirty="0">
              <a:solidFill>
                <a:srgbClr val="0070C0"/>
              </a:solidFill>
              <a:latin typeface="华文楷体" panose="02010600040101010101" pitchFamily="2" charset="-122"/>
              <a:ea typeface="华文楷体" panose="02010600040101010101" pitchFamily="2" charset="-122"/>
            </a:endParaRPr>
          </a:p>
          <a:p>
            <a:pPr>
              <a:lnSpc>
                <a:spcPct val="150000"/>
              </a:lnSpc>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1</a:t>
            </a: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Cortex A8</a:t>
            </a:r>
            <a:r>
              <a:rPr lang="zh-CN" altLang="zh-CN" sz="2200" dirty="0">
                <a:latin typeface="华文楷体" panose="02010600040101010101" pitchFamily="2" charset="-122"/>
                <a:ea typeface="华文楷体" panose="02010600040101010101" pitchFamily="2" charset="-122"/>
              </a:rPr>
              <a:t>处理器</a:t>
            </a:r>
            <a:endParaRPr lang="zh-CN" altLang="zh-CN" sz="2200" dirty="0">
              <a:latin typeface="华文楷体" panose="02010600040101010101" pitchFamily="2" charset="-122"/>
              <a:ea typeface="华文楷体" panose="02010600040101010101" pitchFamily="2" charset="-122"/>
            </a:endParaRPr>
          </a:p>
          <a:p>
            <a:pPr indent="533400" algn="just">
              <a:lnSpc>
                <a:spcPct val="150000"/>
              </a:lnSpc>
              <a:defRPr/>
            </a:pPr>
            <a:r>
              <a:rPr lang="zh-CN" altLang="zh-CN" sz="2200" dirty="0">
                <a:latin typeface="华文楷体" panose="02010600040101010101" pitchFamily="2" charset="-122"/>
                <a:ea typeface="华文楷体" panose="02010600040101010101" pitchFamily="2" charset="-122"/>
              </a:rPr>
              <a:t>运行速度在</a:t>
            </a:r>
            <a:r>
              <a:rPr lang="en-US" altLang="zh-CN" sz="2200" dirty="0">
                <a:latin typeface="华文楷体" panose="02010600040101010101" pitchFamily="2" charset="-122"/>
                <a:ea typeface="华文楷体" panose="02010600040101010101" pitchFamily="2" charset="-122"/>
              </a:rPr>
              <a:t>600MHZ</a:t>
            </a: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1GHZ</a:t>
            </a:r>
            <a:r>
              <a:rPr lang="zh-CN" altLang="zh-CN" sz="2200" dirty="0">
                <a:latin typeface="华文楷体" panose="02010600040101010101" pitchFamily="2" charset="-122"/>
                <a:ea typeface="华文楷体" panose="02010600040101010101" pitchFamily="2" charset="-122"/>
              </a:rPr>
              <a:t>时，</a:t>
            </a:r>
            <a:r>
              <a:rPr lang="en-US" altLang="zh-CN" sz="2200" dirty="0">
                <a:latin typeface="华文楷体" panose="02010600040101010101" pitchFamily="2" charset="-122"/>
                <a:ea typeface="华文楷体" panose="02010600040101010101" pitchFamily="2" charset="-122"/>
              </a:rPr>
              <a:t>Cortex A8</a:t>
            </a:r>
            <a:r>
              <a:rPr lang="zh-CN" altLang="zh-CN" sz="2200" dirty="0">
                <a:latin typeface="华文楷体" panose="02010600040101010101" pitchFamily="2" charset="-122"/>
                <a:ea typeface="华文楷体" panose="02010600040101010101" pitchFamily="2" charset="-122"/>
              </a:rPr>
              <a:t>处理器符合功率优化的移动设备小于</a:t>
            </a:r>
            <a:r>
              <a:rPr lang="en-US" altLang="zh-CN" sz="2200" dirty="0">
                <a:latin typeface="华文楷体" panose="02010600040101010101" pitchFamily="2" charset="-122"/>
                <a:ea typeface="华文楷体" panose="02010600040101010101" pitchFamily="2" charset="-122"/>
              </a:rPr>
              <a:t>300mW</a:t>
            </a:r>
            <a:r>
              <a:rPr lang="zh-CN" altLang="zh-CN" sz="2200" dirty="0">
                <a:latin typeface="华文楷体" panose="02010600040101010101" pitchFamily="2" charset="-122"/>
                <a:ea typeface="华文楷体" panose="02010600040101010101" pitchFamily="2" charset="-122"/>
              </a:rPr>
              <a:t>状态下运行的要求，同时符合性能优化的消费类应用需要</a:t>
            </a:r>
            <a:r>
              <a:rPr lang="en-US" altLang="zh-CN" sz="2200" dirty="0">
                <a:latin typeface="华文楷体" panose="02010600040101010101" pitchFamily="2" charset="-122"/>
                <a:ea typeface="华文楷体" panose="02010600040101010101" pitchFamily="2" charset="-122"/>
              </a:rPr>
              <a:t>2000Dhrystone MIPS</a:t>
            </a:r>
            <a:r>
              <a:rPr lang="zh-CN" altLang="zh-CN" sz="2200" dirty="0">
                <a:latin typeface="华文楷体" panose="02010600040101010101" pitchFamily="2" charset="-122"/>
                <a:ea typeface="华文楷体" panose="02010600040101010101" pitchFamily="2" charset="-122"/>
              </a:rPr>
              <a:t>的要求。支持第一个超标量处理器，用于增强代码密度和性能。支持</a:t>
            </a:r>
            <a:r>
              <a:rPr lang="en-US" altLang="zh-CN" sz="2200" dirty="0" err="1">
                <a:latin typeface="华文楷体" panose="02010600040101010101" pitchFamily="2" charset="-122"/>
                <a:ea typeface="华文楷体" panose="02010600040101010101" pitchFamily="2" charset="-122"/>
              </a:rPr>
              <a:t>JazelleRCT</a:t>
            </a:r>
            <a:r>
              <a:rPr lang="zh-CN" altLang="zh-CN" sz="2200" dirty="0">
                <a:latin typeface="华文楷体" panose="02010600040101010101" pitchFamily="2" charset="-122"/>
                <a:ea typeface="华文楷体" panose="02010600040101010101" pitchFamily="2" charset="-122"/>
              </a:rPr>
              <a:t>技术用于超前和即时编译的</a:t>
            </a:r>
            <a:r>
              <a:rPr lang="en-US" altLang="zh-CN" sz="2200" dirty="0">
                <a:latin typeface="华文楷体" panose="02010600040101010101" pitchFamily="2" charset="-122"/>
                <a:ea typeface="华文楷体" panose="02010600040101010101" pitchFamily="2" charset="-122"/>
              </a:rPr>
              <a:t>Java</a:t>
            </a:r>
            <a:r>
              <a:rPr lang="zh-CN" altLang="zh-CN" sz="2200" dirty="0">
                <a:latin typeface="华文楷体" panose="02010600040101010101" pitchFamily="2" charset="-122"/>
                <a:ea typeface="华文楷体" panose="02010600040101010101" pitchFamily="2" charset="-122"/>
              </a:rPr>
              <a:t>和其他字节语言。</a:t>
            </a:r>
            <a:r>
              <a:rPr lang="en-US" altLang="zh-CN" sz="2200" dirty="0">
                <a:latin typeface="华文楷体" panose="02010600040101010101" pitchFamily="2" charset="-122"/>
                <a:ea typeface="华文楷体" panose="02010600040101010101" pitchFamily="2" charset="-122"/>
              </a:rPr>
              <a:t>13</a:t>
            </a:r>
            <a:r>
              <a:rPr lang="zh-CN" altLang="zh-CN" sz="2200" dirty="0">
                <a:latin typeface="华文楷体" panose="02010600040101010101" pitchFamily="2" charset="-122"/>
                <a:ea typeface="华文楷体" panose="02010600040101010101" pitchFamily="2" charset="-122"/>
              </a:rPr>
              <a:t>级主整数流水线。</a:t>
            </a:r>
            <a:endParaRPr lang="zh-CN" altLang="zh-CN" sz="2200" dirty="0">
              <a:latin typeface="华文楷体" panose="02010600040101010101" pitchFamily="2" charset="-122"/>
              <a:ea typeface="华文楷体" panose="02010600040101010101" pitchFamily="2" charset="-122"/>
            </a:endParaRPr>
          </a:p>
          <a:p>
            <a:pPr>
              <a:lnSpc>
                <a:spcPct val="150000"/>
              </a:lnSpc>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2</a:t>
            </a: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NEON</a:t>
            </a:r>
            <a:r>
              <a:rPr lang="zh-CN" altLang="zh-CN" sz="2200" dirty="0">
                <a:latin typeface="华文楷体" panose="02010600040101010101" pitchFamily="2" charset="-122"/>
                <a:ea typeface="华文楷体" panose="02010600040101010101" pitchFamily="2" charset="-122"/>
              </a:rPr>
              <a:t>：</a:t>
            </a:r>
            <a:endParaRPr lang="en-US" altLang="zh-CN" sz="2200" dirty="0">
              <a:latin typeface="华文楷体" panose="02010600040101010101" pitchFamily="2" charset="-122"/>
              <a:ea typeface="华文楷体" panose="02010600040101010101" pitchFamily="2" charset="-122"/>
            </a:endParaRPr>
          </a:p>
          <a:p>
            <a:pPr indent="533400" algn="just">
              <a:lnSpc>
                <a:spcPct val="150000"/>
              </a:lnSpc>
              <a:defRPr/>
            </a:pPr>
            <a:r>
              <a:rPr lang="en-US" altLang="zh-CN" sz="2200" dirty="0">
                <a:latin typeface="华文楷体" panose="02010600040101010101" pitchFamily="2" charset="-122"/>
                <a:ea typeface="华文楷体" panose="02010600040101010101" pitchFamily="2" charset="-122"/>
              </a:rPr>
              <a:t>CortexA8</a:t>
            </a:r>
            <a:r>
              <a:rPr lang="zh-CN" altLang="zh-CN" sz="2200" dirty="0">
                <a:latin typeface="华文楷体" panose="02010600040101010101" pitchFamily="2" charset="-122"/>
                <a:ea typeface="华文楷体" panose="02010600040101010101" pitchFamily="2" charset="-122"/>
              </a:rPr>
              <a:t>处理器内部集成的可以实现复杂算法的模块，比如</a:t>
            </a:r>
            <a:r>
              <a:rPr lang="zh-CN" altLang="zh-CN" sz="2200" dirty="0">
                <a:solidFill>
                  <a:srgbClr val="FF0000"/>
                </a:solidFill>
                <a:latin typeface="华文楷体" panose="02010600040101010101" pitchFamily="2" charset="-122"/>
                <a:ea typeface="华文楷体" panose="02010600040101010101" pitchFamily="2" charset="-122"/>
              </a:rPr>
              <a:t>图像的智能分析、数学上的运算</a:t>
            </a:r>
            <a:r>
              <a:rPr lang="zh-CN" altLang="zh-CN" sz="2200" dirty="0">
                <a:latin typeface="华文楷体" panose="02010600040101010101" pitchFamily="2" charset="-122"/>
                <a:ea typeface="华文楷体" panose="02010600040101010101" pitchFamily="2" charset="-122"/>
              </a:rPr>
              <a:t>等可以通过</a:t>
            </a:r>
            <a:r>
              <a:rPr lang="en-US" altLang="zh-CN" sz="2200" dirty="0">
                <a:latin typeface="华文楷体" panose="02010600040101010101" pitchFamily="2" charset="-122"/>
                <a:ea typeface="华文楷体" panose="02010600040101010101" pitchFamily="2" charset="-122"/>
              </a:rPr>
              <a:t>NEON</a:t>
            </a:r>
            <a:r>
              <a:rPr lang="zh-CN" altLang="zh-CN" sz="2200" dirty="0">
                <a:latin typeface="华文楷体" panose="02010600040101010101" pitchFamily="2" charset="-122"/>
                <a:ea typeface="华文楷体" panose="02010600040101010101" pitchFamily="2" charset="-122"/>
              </a:rPr>
              <a:t>来实现。</a:t>
            </a:r>
            <a:endParaRPr lang="zh-CN" altLang="zh-CN" sz="2200" dirty="0">
              <a:latin typeface="华文楷体" panose="02010600040101010101" pitchFamily="2" charset="-122"/>
              <a:ea typeface="华文楷体" panose="02010600040101010101" pitchFamily="2" charset="-122"/>
            </a:endParaRPr>
          </a:p>
          <a:p>
            <a:pPr>
              <a:lnSpc>
                <a:spcPct val="150000"/>
              </a:lnSpc>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3</a:t>
            </a: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32KB I/O</a:t>
            </a:r>
            <a:r>
              <a:rPr lang="zh-CN" altLang="zh-CN" sz="2200" dirty="0">
                <a:latin typeface="华文楷体" panose="02010600040101010101" pitchFamily="2" charset="-122"/>
                <a:ea typeface="华文楷体" panose="02010600040101010101" pitchFamily="2" charset="-122"/>
              </a:rPr>
              <a:t>缓存、</a:t>
            </a:r>
            <a:r>
              <a:rPr lang="en-US" altLang="zh-CN" sz="2200" dirty="0">
                <a:latin typeface="华文楷体" panose="02010600040101010101" pitchFamily="2" charset="-122"/>
                <a:ea typeface="华文楷体" panose="02010600040101010101" pitchFamily="2" charset="-122"/>
              </a:rPr>
              <a:t>512KB L2 Cache</a:t>
            </a:r>
            <a:r>
              <a:rPr lang="zh-CN" altLang="zh-CN" sz="2200" dirty="0">
                <a:latin typeface="华文楷体" panose="02010600040101010101" pitchFamily="2" charset="-122"/>
                <a:ea typeface="华文楷体" panose="02010600040101010101" pitchFamily="2" charset="-122"/>
              </a:rPr>
              <a:t>。</a:t>
            </a:r>
            <a:endParaRPr lang="zh-CN" altLang="zh-CN" sz="2200" dirty="0">
              <a:latin typeface="华文楷体" panose="02010600040101010101" pitchFamily="2" charset="-122"/>
              <a:ea typeface="华文楷体" panose="02010600040101010101" pitchFamily="2" charset="-122"/>
            </a:endParaRPr>
          </a:p>
        </p:txBody>
      </p:sp>
      <p:sp>
        <p:nvSpPr>
          <p:cNvPr id="26627" name="Rectangle 1"/>
          <p:cNvSpPr>
            <a:spLocks noChangeArrowheads="1"/>
          </p:cNvSpPr>
          <p:nvPr/>
        </p:nvSpPr>
        <p:spPr bwMode="auto">
          <a:xfrm>
            <a:off x="0" y="612006"/>
            <a:ext cx="640871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2686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zh-CN" sz="2800" dirty="0">
                <a:cs typeface="Times New Roman" panose="02020603050405020304" pitchFamily="18" charset="0"/>
              </a:rPr>
              <a:t>1.</a:t>
            </a:r>
            <a:r>
              <a:rPr lang="en-US" altLang="zh-CN" sz="2800" dirty="0">
                <a:cs typeface="Times New Roman" panose="02020603050405020304" pitchFamily="18" charset="0"/>
              </a:rPr>
              <a:t>2</a:t>
            </a:r>
            <a:r>
              <a:rPr lang="zh-CN" altLang="zh-CN" sz="2800" dirty="0">
                <a:cs typeface="Times New Roman" panose="02020603050405020304" pitchFamily="18" charset="0"/>
              </a:rPr>
              <a:t> S5PV210内部各模块介绍</a:t>
            </a:r>
            <a:endParaRPr lang="zh-CN" altLang="zh-CN" sz="2800"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r>
              <a:rPr lang="zh-CN" altLang="zh-CN" b="0" dirty="0">
                <a:latin typeface="Times New Roman" panose="02020603050405020304" pitchFamily="18" charset="0"/>
                <a:ea typeface="+mn-ea"/>
                <a:cs typeface="Times New Roman" panose="02020603050405020304" pitchFamily="18" charset="0"/>
              </a:rPr>
              <a:t> S5PV210处理器</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191344" y="692696"/>
            <a:ext cx="3600400" cy="69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latin typeface="Times New Roman" panose="02020603050405020304" pitchFamily="18" charset="0"/>
                <a:ea typeface="+mn-ea"/>
                <a:cs typeface="Times New Roman" panose="02020603050405020304" pitchFamily="18" charset="0"/>
              </a:rPr>
              <a:t>2</a:t>
            </a:r>
            <a:r>
              <a:rPr lang="zh-CN" altLang="en-US" sz="2800" b="0" dirty="0">
                <a:latin typeface="Times New Roman" panose="02020603050405020304" pitchFamily="18" charset="0"/>
                <a:ea typeface="+mn-ea"/>
                <a:cs typeface="Times New Roman" panose="02020603050405020304" pitchFamily="18" charset="0"/>
              </a:rPr>
              <a:t>）</a:t>
            </a:r>
            <a:r>
              <a:rPr lang="en-US" altLang="zh-CN" sz="2800" b="0" dirty="0">
                <a:latin typeface="Times New Roman" panose="02020603050405020304" pitchFamily="18" charset="0"/>
                <a:ea typeface="+mn-ea"/>
                <a:cs typeface="Times New Roman" panose="02020603050405020304" pitchFamily="18" charset="0"/>
              </a:rPr>
              <a:t>LCD</a:t>
            </a:r>
            <a:r>
              <a:rPr lang="zh-CN" altLang="en-US" sz="2800" b="0" dirty="0">
                <a:latin typeface="Times New Roman" panose="02020603050405020304" pitchFamily="18" charset="0"/>
                <a:ea typeface="+mn-ea"/>
                <a:cs typeface="Times New Roman" panose="02020603050405020304" pitchFamily="18" charset="0"/>
              </a:rPr>
              <a:t>显示器</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765956" name="Text Box 4"/>
          <p:cNvSpPr txBox="1">
            <a:spLocks noChangeArrowheads="1"/>
          </p:cNvSpPr>
          <p:nvPr/>
        </p:nvSpPr>
        <p:spPr bwMode="auto">
          <a:xfrm>
            <a:off x="335360" y="1557338"/>
            <a:ext cx="11665296" cy="2915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35000"/>
              </a:lnSpc>
              <a:spcBef>
                <a:spcPct val="50000"/>
              </a:spcBef>
              <a:buClrTx/>
              <a:buSzPct val="125000"/>
              <a:buFontTx/>
              <a:buBlip>
                <a:blip r:embed="rId1"/>
              </a:buBlip>
            </a:pPr>
            <a:r>
              <a:rPr lang="en-US" altLang="zh-CN" b="0" dirty="0"/>
              <a:t> </a:t>
            </a:r>
            <a:r>
              <a:rPr lang="zh-CN" altLang="en-US" b="0" dirty="0"/>
              <a:t>液晶显示（</a:t>
            </a:r>
            <a:r>
              <a:rPr lang="en-US" altLang="zh-CN" b="0" dirty="0">
                <a:solidFill>
                  <a:srgbClr val="FF0000"/>
                </a:solidFill>
              </a:rPr>
              <a:t>L</a:t>
            </a:r>
            <a:r>
              <a:rPr lang="en-US" altLang="zh-CN" b="0" dirty="0"/>
              <a:t>iquid </a:t>
            </a:r>
            <a:r>
              <a:rPr lang="en-US" altLang="zh-CN" b="0" dirty="0">
                <a:solidFill>
                  <a:srgbClr val="FF0000"/>
                </a:solidFill>
              </a:rPr>
              <a:t>C</a:t>
            </a:r>
            <a:r>
              <a:rPr lang="en-US" altLang="zh-CN" b="0" dirty="0"/>
              <a:t>rystal </a:t>
            </a:r>
            <a:r>
              <a:rPr lang="en-US" altLang="zh-CN" b="0" dirty="0">
                <a:solidFill>
                  <a:srgbClr val="FF0000"/>
                </a:solidFill>
              </a:rPr>
              <a:t>D</a:t>
            </a:r>
            <a:r>
              <a:rPr lang="en-US" altLang="zh-CN" b="0" dirty="0"/>
              <a:t>isplay</a:t>
            </a:r>
            <a:r>
              <a:rPr lang="zh-CN" altLang="en-US" b="0" dirty="0"/>
              <a:t>，</a:t>
            </a:r>
            <a:r>
              <a:rPr lang="en-US" altLang="zh-CN" b="0" dirty="0"/>
              <a:t>LCD</a:t>
            </a:r>
            <a:r>
              <a:rPr lang="zh-CN" altLang="en-US" b="0" dirty="0"/>
              <a:t>）是一种被动的显示，它不能发光，只能使用周围环境的光。</a:t>
            </a:r>
            <a:endParaRPr lang="zh-CN" altLang="en-US" b="0" dirty="0"/>
          </a:p>
          <a:p>
            <a:pPr algn="just" eaLnBrk="1" hangingPunct="1">
              <a:lnSpc>
                <a:spcPct val="135000"/>
              </a:lnSpc>
              <a:spcBef>
                <a:spcPct val="50000"/>
              </a:spcBef>
              <a:buClrTx/>
              <a:buSzPct val="125000"/>
              <a:buFontTx/>
              <a:buBlip>
                <a:blip r:embed="rId1"/>
              </a:buBlip>
            </a:pPr>
            <a:r>
              <a:rPr lang="zh-CN" altLang="en-US" b="0" dirty="0"/>
              <a:t> 液晶显示器显示图案或字符时只需要很小的能量。因此，低功耗、小型化的</a:t>
            </a:r>
            <a:r>
              <a:rPr lang="en-US" altLang="zh-CN" b="0" dirty="0"/>
              <a:t>LCD</a:t>
            </a:r>
            <a:r>
              <a:rPr lang="zh-CN" altLang="en-US" b="0" dirty="0"/>
              <a:t>成为较佳的显示设备。</a:t>
            </a:r>
            <a:endParaRPr lang="zh-CN" altLang="en-US" b="0" dirty="0"/>
          </a:p>
          <a:p>
            <a:pPr algn="just" eaLnBrk="1" hangingPunct="1">
              <a:lnSpc>
                <a:spcPct val="135000"/>
              </a:lnSpc>
              <a:spcBef>
                <a:spcPct val="50000"/>
              </a:spcBef>
              <a:buClrTx/>
              <a:buSzPct val="125000"/>
              <a:buFontTx/>
              <a:buBlip>
                <a:blip r:embed="rId1"/>
              </a:buBlip>
            </a:pPr>
            <a:r>
              <a:rPr lang="zh-CN" altLang="en-US" b="0" dirty="0"/>
              <a:t> 一般情况下，显示设备可以直接驱动，也可以通过帧缓冲区驱动。</a:t>
            </a:r>
            <a:endParaRPr lang="zh-CN" altLang="en-US" b="0" dirty="0"/>
          </a:p>
        </p:txBody>
      </p:sp>
      <p:sp>
        <p:nvSpPr>
          <p:cNvPr id="113668"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4F030F2-0619-4BF9-86ED-591D9EEC16F9}"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设备（人机接口设备</a:t>
            </a:r>
            <a:r>
              <a:rPr lang="en-US" altLang="zh-CN" kern="0" dirty="0"/>
              <a:t>—LCD</a:t>
            </a:r>
            <a:r>
              <a:rPr lang="zh-CN" altLang="en-US" kern="0" dirty="0"/>
              <a:t>显示器）</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65956">
                                            <p:txEl>
                                              <p:pRg st="0" end="0"/>
                                            </p:txEl>
                                          </p:spTgt>
                                        </p:tgtEl>
                                        <p:attrNameLst>
                                          <p:attrName>style.visibility</p:attrName>
                                        </p:attrNameLst>
                                      </p:cBhvr>
                                      <p:to>
                                        <p:strVal val="visible"/>
                                      </p:to>
                                    </p:set>
                                    <p:animEffect transition="in" filter="dissolve">
                                      <p:cBhvr>
                                        <p:cTn id="7" dur="500"/>
                                        <p:tgtEl>
                                          <p:spTgt spid="7659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65956">
                                            <p:txEl>
                                              <p:pRg st="1" end="1"/>
                                            </p:txEl>
                                          </p:spTgt>
                                        </p:tgtEl>
                                        <p:attrNameLst>
                                          <p:attrName>style.visibility</p:attrName>
                                        </p:attrNameLst>
                                      </p:cBhvr>
                                      <p:to>
                                        <p:strVal val="visible"/>
                                      </p:to>
                                    </p:set>
                                    <p:animEffect transition="in" filter="dissolve">
                                      <p:cBhvr>
                                        <p:cTn id="12" dur="500"/>
                                        <p:tgtEl>
                                          <p:spTgt spid="7659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65956">
                                            <p:txEl>
                                              <p:pRg st="2" end="2"/>
                                            </p:txEl>
                                          </p:spTgt>
                                        </p:tgtEl>
                                        <p:attrNameLst>
                                          <p:attrName>style.visibility</p:attrName>
                                        </p:attrNameLst>
                                      </p:cBhvr>
                                      <p:to>
                                        <p:strVal val="visible"/>
                                      </p:to>
                                    </p:set>
                                    <p:animEffect transition="in" filter="dissolve">
                                      <p:cBhvr>
                                        <p:cTn id="17" dur="500"/>
                                        <p:tgtEl>
                                          <p:spTgt spid="76595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14" name="Object 6"/>
          <p:cNvGraphicFramePr>
            <a:graphicFrameLocks noGrp="1" noChangeAspect="1"/>
          </p:cNvGraphicFramePr>
          <p:nvPr>
            <p:ph/>
          </p:nvPr>
        </p:nvGraphicFramePr>
        <p:xfrm>
          <a:off x="1776414" y="2205038"/>
          <a:ext cx="8745537" cy="2444750"/>
        </p:xfrm>
        <a:graphic>
          <a:graphicData uri="http://schemas.openxmlformats.org/presentationml/2006/ole">
            <mc:AlternateContent xmlns:mc="http://schemas.openxmlformats.org/markup-compatibility/2006">
              <mc:Choice xmlns:v="urn:schemas-microsoft-com:vml" Requires="v">
                <p:oleObj spid="_x0000_s11317" name="Visio" r:id="rId1" imgW="5407660" imgH="1524000" progId="Visio.Drawing.6">
                  <p:embed/>
                </p:oleObj>
              </mc:Choice>
              <mc:Fallback>
                <p:oleObj name="Visio" r:id="rId1" imgW="5407660" imgH="1524000" progId="Visio.Drawing.6">
                  <p:embed/>
                  <p:pic>
                    <p:nvPicPr>
                      <p:cNvPr id="0" name="Object 6"/>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414" y="2205038"/>
                        <a:ext cx="8745537" cy="2444750"/>
                      </a:xfrm>
                      <a:prstGeom prst="rect">
                        <a:avLst/>
                      </a:prstGeom>
                      <a:gradFill rotWithShape="1">
                        <a:gsLst>
                          <a:gs pos="0">
                            <a:srgbClr val="E1F5CD"/>
                          </a:gs>
                          <a:gs pos="50000">
                            <a:srgbClr val="EAFFD5"/>
                          </a:gs>
                          <a:gs pos="100000">
                            <a:srgbClr val="E1F5CD"/>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5716" name="Rectangle 4"/>
          <p:cNvSpPr>
            <a:spLocks noChangeArrowheads="1"/>
          </p:cNvSpPr>
          <p:nvPr/>
        </p:nvSpPr>
        <p:spPr bwMode="auto">
          <a:xfrm>
            <a:off x="4181638" y="4870781"/>
            <a:ext cx="27879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sz="2800" b="0" dirty="0"/>
              <a:t>帧缓冲显示系统 </a:t>
            </a:r>
            <a:endParaRPr kumimoji="1" lang="zh-CN" altLang="en-US" sz="2800" b="0" dirty="0"/>
          </a:p>
        </p:txBody>
      </p:sp>
      <p:sp>
        <p:nvSpPr>
          <p:cNvPr id="115717"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ABD798F-91CC-4652-A21E-3F01DBE8278E}" type="slidenum">
              <a:rPr lang="zh-CN" altLang="en-US" sz="1400" b="0">
                <a:effectLst/>
              </a:rPr>
            </a:fld>
            <a:endParaRPr lang="zh-CN" altLang="en-US" sz="1400" b="0">
              <a:effectLst/>
            </a:endParaRPr>
          </a:p>
        </p:txBody>
      </p:sp>
      <p:sp>
        <p:nvSpPr>
          <p:cNvPr id="3" name="Rectangle 2"/>
          <p:cNvSpPr>
            <a:spLocks noChangeArrowheads="1"/>
          </p:cNvSpPr>
          <p:nvPr/>
        </p:nvSpPr>
        <p:spPr bwMode="auto">
          <a:xfrm>
            <a:off x="407368" y="779300"/>
            <a:ext cx="6624736" cy="69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t>    LCD</a:t>
            </a:r>
            <a:r>
              <a:rPr lang="zh-CN" altLang="en-US" sz="2800" b="0" dirty="0"/>
              <a:t>显示器</a:t>
            </a:r>
            <a:r>
              <a:rPr lang="en-US" altLang="zh-CN" sz="2800" b="0" dirty="0"/>
              <a:t>——</a:t>
            </a:r>
            <a:r>
              <a:rPr lang="zh-CN" altLang="en-US" sz="2800" b="0" dirty="0"/>
              <a:t>帧缓冲显示</a:t>
            </a:r>
            <a:endParaRPr lang="zh-CN" altLang="en-US" sz="2800" b="0" dirty="0"/>
          </a:p>
        </p:txBody>
      </p:sp>
      <p:sp>
        <p:nvSpPr>
          <p:cNvPr id="4"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设备（人机接口设备</a:t>
            </a:r>
            <a:r>
              <a:rPr lang="en-US" altLang="zh-CN" kern="0" dirty="0"/>
              <a:t>—LCD</a:t>
            </a:r>
            <a:r>
              <a:rPr lang="zh-CN" altLang="en-US" kern="0" dirty="0"/>
              <a:t>显示器）</a:t>
            </a:r>
            <a:endParaRPr lang="zh-CN" altLang="en-US" kern="0" dirty="0">
              <a:solidFill>
                <a:srgbClr val="FF0000"/>
              </a:solidFill>
            </a:endParaRPr>
          </a:p>
        </p:txBody>
      </p:sp>
    </p:spTree>
  </p:cSld>
  <p:clrMapOvr>
    <a:masterClrMapping/>
  </p:clrMapOvr>
  <p:transition>
    <p:blinds/>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5" name="Text Box 7"/>
          <p:cNvSpPr txBox="1">
            <a:spLocks noChangeArrowheads="1"/>
          </p:cNvSpPr>
          <p:nvPr/>
        </p:nvSpPr>
        <p:spPr bwMode="auto">
          <a:xfrm>
            <a:off x="227348" y="1710530"/>
            <a:ext cx="11737303" cy="354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200000"/>
              </a:lnSpc>
              <a:spcBef>
                <a:spcPct val="50000"/>
              </a:spcBef>
              <a:buClrTx/>
              <a:buSzPct val="125000"/>
              <a:buFontTx/>
              <a:buBlip>
                <a:blip r:embed="rId1"/>
              </a:buBlip>
            </a:pPr>
            <a:r>
              <a:rPr lang="en-US" altLang="zh-CN" b="0" dirty="0"/>
              <a:t> </a:t>
            </a:r>
            <a:r>
              <a:rPr lang="zh-CN" altLang="en-US" b="0" dirty="0"/>
              <a:t>大平面显示器通常由</a:t>
            </a:r>
            <a:r>
              <a:rPr lang="en-US" altLang="zh-CN" b="0" dirty="0"/>
              <a:t>LCD</a:t>
            </a:r>
            <a:r>
              <a:rPr lang="zh-CN" altLang="en-US" b="0" dirty="0"/>
              <a:t>构成。其中每个像素都由一个液晶体构成。</a:t>
            </a:r>
            <a:endParaRPr lang="zh-CN" altLang="en-US" b="0" dirty="0"/>
          </a:p>
          <a:p>
            <a:pPr algn="just" eaLnBrk="1" hangingPunct="1">
              <a:lnSpc>
                <a:spcPct val="200000"/>
              </a:lnSpc>
              <a:spcBef>
                <a:spcPct val="50000"/>
              </a:spcBef>
              <a:buClrTx/>
              <a:buSzPct val="125000"/>
              <a:buFontTx/>
              <a:buBlip>
                <a:blip r:embed="rId1"/>
              </a:buBlip>
            </a:pPr>
            <a:r>
              <a:rPr lang="zh-CN" altLang="en-US" b="0" dirty="0"/>
              <a:t> </a:t>
            </a:r>
            <a:r>
              <a:rPr lang="en-US" altLang="zh-CN" b="0" dirty="0"/>
              <a:t>LCD</a:t>
            </a:r>
            <a:r>
              <a:rPr lang="zh-CN" altLang="en-US" b="0" dirty="0"/>
              <a:t>显示器到系统的接口独具特点，这主要因为</a:t>
            </a:r>
            <a:r>
              <a:rPr lang="en-US" altLang="zh-CN" dirty="0">
                <a:solidFill>
                  <a:srgbClr val="FF0000"/>
                </a:solidFill>
              </a:rPr>
              <a:t>LCD</a:t>
            </a:r>
            <a:r>
              <a:rPr lang="zh-CN" altLang="en-US" dirty="0">
                <a:solidFill>
                  <a:srgbClr val="FF0000"/>
                </a:solidFill>
              </a:rPr>
              <a:t>像素阵列能够被随机访问</a:t>
            </a:r>
            <a:r>
              <a:rPr lang="zh-CN" altLang="en-US" b="0" dirty="0"/>
              <a:t>。</a:t>
            </a:r>
            <a:endParaRPr lang="zh-CN" altLang="en-US" b="0" dirty="0"/>
          </a:p>
          <a:p>
            <a:pPr algn="just" eaLnBrk="1" hangingPunct="1">
              <a:lnSpc>
                <a:spcPct val="150000"/>
              </a:lnSpc>
              <a:spcBef>
                <a:spcPct val="50000"/>
              </a:spcBef>
              <a:buClrTx/>
              <a:buSzPct val="125000"/>
              <a:buFontTx/>
              <a:buBlip>
                <a:blip r:embed="rId1"/>
              </a:buBlip>
            </a:pPr>
            <a:r>
              <a:rPr lang="zh-CN" altLang="en-US" b="0" dirty="0"/>
              <a:t> 早期的液晶显示控制板被称为</a:t>
            </a:r>
            <a:r>
              <a:rPr lang="zh-CN" altLang="en-US" b="0" dirty="0">
                <a:solidFill>
                  <a:srgbClr val="FF0000"/>
                </a:solidFill>
              </a:rPr>
              <a:t>被动矩阵</a:t>
            </a:r>
            <a:r>
              <a:rPr lang="zh-CN" altLang="en-US" b="0" dirty="0"/>
              <a:t>，它依靠一个二维的电线的网络来编址像素。现代液晶显示控制板显示器使用一种</a:t>
            </a:r>
            <a:r>
              <a:rPr lang="zh-CN" altLang="en-US" b="0" dirty="0">
                <a:solidFill>
                  <a:srgbClr val="FF0000"/>
                </a:solidFill>
              </a:rPr>
              <a:t>主动矩阵</a:t>
            </a:r>
            <a:r>
              <a:rPr lang="zh-CN" altLang="en-US" b="0" dirty="0"/>
              <a:t>系统，它给每个像素配置转发器，以此来控制、访问</a:t>
            </a:r>
            <a:r>
              <a:rPr lang="en-US" altLang="zh-CN" b="0" dirty="0"/>
              <a:t>LCD</a:t>
            </a:r>
            <a:r>
              <a:rPr lang="zh-CN" altLang="en-US" b="0" dirty="0"/>
              <a:t>。主动矩阵显示器提供了更高的对比度和显示质量。 </a:t>
            </a:r>
            <a:endParaRPr lang="zh-CN" altLang="en-US" b="0"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324A47CA-AE7C-43D5-8B34-7BED80408DD5}"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4" name="Rectangle 2"/>
          <p:cNvSpPr>
            <a:spLocks noChangeArrowheads="1"/>
          </p:cNvSpPr>
          <p:nvPr/>
        </p:nvSpPr>
        <p:spPr bwMode="auto">
          <a:xfrm>
            <a:off x="335360" y="793362"/>
            <a:ext cx="6624736" cy="695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200" b="0" dirty="0"/>
              <a:t> </a:t>
            </a:r>
            <a:r>
              <a:rPr lang="en-US" altLang="zh-CN" sz="2800" b="0" dirty="0"/>
              <a:t>LCD</a:t>
            </a:r>
            <a:r>
              <a:rPr lang="zh-CN" altLang="en-US" sz="2800" b="0" dirty="0"/>
              <a:t>显示器</a:t>
            </a:r>
            <a:r>
              <a:rPr lang="en-US" altLang="zh-CN" sz="2800" b="0" dirty="0"/>
              <a:t>——</a:t>
            </a:r>
            <a:r>
              <a:rPr lang="zh-CN" altLang="en-US" sz="2800" b="0" dirty="0"/>
              <a:t>液晶控制板</a:t>
            </a:r>
            <a:endParaRPr lang="zh-CN" altLang="en-US" sz="3200" b="0" dirty="0"/>
          </a:p>
        </p:txBody>
      </p:sp>
      <p:sp>
        <p:nvSpPr>
          <p:cNvPr id="5"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设备（人机接口设备</a:t>
            </a:r>
            <a:r>
              <a:rPr lang="en-US" altLang="zh-CN" kern="0" dirty="0"/>
              <a:t>—LCD</a:t>
            </a:r>
            <a:r>
              <a:rPr lang="zh-CN" altLang="en-US" kern="0" dirty="0"/>
              <a:t>显示器）</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70055">
                                            <p:txEl>
                                              <p:pRg st="0" end="0"/>
                                            </p:txEl>
                                          </p:spTgt>
                                        </p:tgtEl>
                                        <p:attrNameLst>
                                          <p:attrName>style.visibility</p:attrName>
                                        </p:attrNameLst>
                                      </p:cBhvr>
                                      <p:to>
                                        <p:strVal val="visible"/>
                                      </p:to>
                                    </p:set>
                                    <p:animEffect transition="in" filter="dissolve">
                                      <p:cBhvr>
                                        <p:cTn id="7" dur="500"/>
                                        <p:tgtEl>
                                          <p:spTgt spid="7700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70055">
                                            <p:txEl>
                                              <p:pRg st="1" end="1"/>
                                            </p:txEl>
                                          </p:spTgt>
                                        </p:tgtEl>
                                        <p:attrNameLst>
                                          <p:attrName>style.visibility</p:attrName>
                                        </p:attrNameLst>
                                      </p:cBhvr>
                                      <p:to>
                                        <p:strVal val="visible"/>
                                      </p:to>
                                    </p:set>
                                    <p:animEffect transition="in" filter="dissolve">
                                      <p:cBhvr>
                                        <p:cTn id="12" dur="500"/>
                                        <p:tgtEl>
                                          <p:spTgt spid="7700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70055">
                                            <p:txEl>
                                              <p:pRg st="2" end="2"/>
                                            </p:txEl>
                                          </p:spTgt>
                                        </p:tgtEl>
                                        <p:attrNameLst>
                                          <p:attrName>style.visibility</p:attrName>
                                        </p:attrNameLst>
                                      </p:cBhvr>
                                      <p:to>
                                        <p:strVal val="visible"/>
                                      </p:to>
                                    </p:set>
                                    <p:animEffect transition="in" filter="dissolve">
                                      <p:cBhvr>
                                        <p:cTn id="17" dur="500"/>
                                        <p:tgtEl>
                                          <p:spTgt spid="7700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294947" y="648072"/>
            <a:ext cx="7543800" cy="548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latin typeface="Times New Roman" panose="02020603050405020304" pitchFamily="18" charset="0"/>
                <a:ea typeface="+mn-ea"/>
                <a:cs typeface="Times New Roman" panose="02020603050405020304" pitchFamily="18" charset="0"/>
              </a:rPr>
              <a:t>3</a:t>
            </a:r>
            <a:r>
              <a:rPr lang="zh-CN" altLang="en-US" sz="2800" b="0" dirty="0">
                <a:latin typeface="Times New Roman" panose="02020603050405020304" pitchFamily="18" charset="0"/>
                <a:ea typeface="+mn-ea"/>
                <a:cs typeface="Times New Roman" panose="02020603050405020304" pitchFamily="18" charset="0"/>
              </a:rPr>
              <a:t>）触摸屏 </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771076" name="Text Box 4"/>
          <p:cNvSpPr txBox="1">
            <a:spLocks noChangeArrowheads="1"/>
          </p:cNvSpPr>
          <p:nvPr/>
        </p:nvSpPr>
        <p:spPr bwMode="auto">
          <a:xfrm>
            <a:off x="263352" y="1196752"/>
            <a:ext cx="11305255" cy="2624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ClrTx/>
              <a:buSzPct val="125000"/>
              <a:buFontTx/>
              <a:buBlip>
                <a:blip r:embed="rId1"/>
              </a:buBlip>
            </a:pPr>
            <a:r>
              <a:rPr lang="en-US" altLang="zh-CN" b="0" dirty="0"/>
              <a:t> </a:t>
            </a:r>
            <a:r>
              <a:rPr lang="zh-CN" altLang="en-US" b="0" dirty="0"/>
              <a:t>触摸屏是覆盖在输出设备上的输入设备，用来记录触摸位置。把触摸屏覆盖在显示器上，使用者可以对显示的信息做出反应。</a:t>
            </a:r>
            <a:endParaRPr lang="zh-CN" altLang="en-US" b="0" dirty="0"/>
          </a:p>
          <a:p>
            <a:pPr eaLnBrk="1" hangingPunct="1">
              <a:lnSpc>
                <a:spcPct val="150000"/>
              </a:lnSpc>
              <a:spcBef>
                <a:spcPct val="50000"/>
              </a:spcBef>
              <a:buClrTx/>
              <a:buSzPct val="125000"/>
              <a:buFontTx/>
              <a:buBlip>
                <a:blip r:embed="rId1"/>
              </a:buBlip>
            </a:pPr>
            <a:r>
              <a:rPr lang="zh-CN" altLang="en-US" b="0" dirty="0"/>
              <a:t> 触摸屏按其工作原理不同分为表面声波屏、电容屏、电阻屏和红外屏等。</a:t>
            </a:r>
            <a:endParaRPr lang="zh-CN" altLang="en-US" b="0" dirty="0"/>
          </a:p>
          <a:p>
            <a:pPr eaLnBrk="1" hangingPunct="1">
              <a:lnSpc>
                <a:spcPct val="150000"/>
              </a:lnSpc>
              <a:spcBef>
                <a:spcPct val="50000"/>
              </a:spcBef>
              <a:buClrTx/>
              <a:buSzPct val="125000"/>
              <a:buFontTx/>
              <a:buBlip>
                <a:blip r:embed="rId1"/>
              </a:buBlip>
            </a:pPr>
            <a:r>
              <a:rPr lang="zh-CN" altLang="en-US" b="0" dirty="0"/>
              <a:t> 其中常见的触摸屏是</a:t>
            </a:r>
            <a:r>
              <a:rPr lang="zh-CN" altLang="en-US" dirty="0">
                <a:solidFill>
                  <a:srgbClr val="FF0000"/>
                </a:solidFill>
              </a:rPr>
              <a:t>电阻式触摸屏</a:t>
            </a:r>
            <a:r>
              <a:rPr lang="zh-CN" altLang="en-US" b="0" dirty="0"/>
              <a:t>。电阻式触摸屏用</a:t>
            </a:r>
            <a:r>
              <a:rPr lang="zh-CN" altLang="en-US" dirty="0">
                <a:solidFill>
                  <a:srgbClr val="FF0000"/>
                </a:solidFill>
              </a:rPr>
              <a:t>二维电压表</a:t>
            </a:r>
            <a:r>
              <a:rPr lang="zh-CN" altLang="en-US" b="0" dirty="0"/>
              <a:t>来探测位置。 </a:t>
            </a:r>
            <a:endParaRPr lang="zh-CN" altLang="en-US" b="0" dirty="0"/>
          </a:p>
        </p:txBody>
      </p:sp>
      <p:sp>
        <p:nvSpPr>
          <p:cNvPr id="117764"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2A5CAFB-F9AA-4E8B-BE84-C2C9AA0BB58A}"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设备（人机接口设备</a:t>
            </a:r>
            <a:r>
              <a:rPr lang="en-US" altLang="zh-CN" kern="0" dirty="0"/>
              <a:t>—</a:t>
            </a:r>
            <a:r>
              <a:rPr lang="zh-CN" altLang="en-US" kern="0" dirty="0"/>
              <a:t>触摸屏）</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71076">
                                            <p:txEl>
                                              <p:pRg st="0" end="0"/>
                                            </p:txEl>
                                          </p:spTgt>
                                        </p:tgtEl>
                                        <p:attrNameLst>
                                          <p:attrName>style.visibility</p:attrName>
                                        </p:attrNameLst>
                                      </p:cBhvr>
                                      <p:to>
                                        <p:strVal val="visible"/>
                                      </p:to>
                                    </p:set>
                                    <p:animEffect transition="in" filter="dissolve">
                                      <p:cBhvr>
                                        <p:cTn id="7" dur="500"/>
                                        <p:tgtEl>
                                          <p:spTgt spid="7710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71076">
                                            <p:txEl>
                                              <p:pRg st="1" end="1"/>
                                            </p:txEl>
                                          </p:spTgt>
                                        </p:tgtEl>
                                        <p:attrNameLst>
                                          <p:attrName>style.visibility</p:attrName>
                                        </p:attrNameLst>
                                      </p:cBhvr>
                                      <p:to>
                                        <p:strVal val="visible"/>
                                      </p:to>
                                    </p:set>
                                    <p:animEffect transition="in" filter="dissolve">
                                      <p:cBhvr>
                                        <p:cTn id="12" dur="500"/>
                                        <p:tgtEl>
                                          <p:spTgt spid="7710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71076">
                                            <p:txEl>
                                              <p:pRg st="2" end="2"/>
                                            </p:txEl>
                                          </p:spTgt>
                                        </p:tgtEl>
                                        <p:attrNameLst>
                                          <p:attrName>style.visibility</p:attrName>
                                        </p:attrNameLst>
                                      </p:cBhvr>
                                      <p:to>
                                        <p:strVal val="visible"/>
                                      </p:to>
                                    </p:set>
                                    <p:animEffect transition="in" filter="dissolve">
                                      <p:cBhvr>
                                        <p:cTn id="17" dur="500"/>
                                        <p:tgtEl>
                                          <p:spTgt spid="7710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786" name="Object 6"/>
          <p:cNvGraphicFramePr>
            <a:graphicFrameLocks noGrp="1" noChangeAspect="1"/>
          </p:cNvGraphicFramePr>
          <p:nvPr>
            <p:ph/>
          </p:nvPr>
        </p:nvGraphicFramePr>
        <p:xfrm>
          <a:off x="2430463" y="836614"/>
          <a:ext cx="6767512" cy="4243387"/>
        </p:xfrm>
        <a:graphic>
          <a:graphicData uri="http://schemas.openxmlformats.org/presentationml/2006/ole">
            <mc:AlternateContent xmlns:mc="http://schemas.openxmlformats.org/markup-compatibility/2006">
              <mc:Choice xmlns:v="urn:schemas-microsoft-com:vml" Requires="v">
                <p:oleObj spid="_x0000_s11317" name="Visio" r:id="rId1" imgW="4290060" imgH="2698115" progId="Visio.Drawing.6">
                  <p:embed/>
                </p:oleObj>
              </mc:Choice>
              <mc:Fallback>
                <p:oleObj name="Visio" r:id="rId1" imgW="4290060" imgH="2698115" progId="Visio.Drawing.6">
                  <p:embed/>
                  <p:pic>
                    <p:nvPicPr>
                      <p:cNvPr id="0" name="Object 6"/>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0463" y="836614"/>
                        <a:ext cx="6767512" cy="4243387"/>
                      </a:xfrm>
                      <a:prstGeom prst="rect">
                        <a:avLst/>
                      </a:prstGeom>
                      <a:gradFill rotWithShape="1">
                        <a:gsLst>
                          <a:gs pos="0">
                            <a:srgbClr val="CADCB8"/>
                          </a:gs>
                          <a:gs pos="50000">
                            <a:srgbClr val="EAFFD5"/>
                          </a:gs>
                          <a:gs pos="100000">
                            <a:srgbClr val="CADCB8"/>
                          </a:gs>
                        </a:gsLst>
                        <a:lin ang="18900000" scaled="1"/>
                      </a:gradFill>
                      <a:ln>
                        <a:noFill/>
                      </a:ln>
                      <a:effectLst/>
                      <a:extLs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88" name="Rectangle 5"/>
          <p:cNvSpPr>
            <a:spLocks noChangeArrowheads="1"/>
          </p:cNvSpPr>
          <p:nvPr/>
        </p:nvSpPr>
        <p:spPr bwMode="auto">
          <a:xfrm>
            <a:off x="4536916" y="5265094"/>
            <a:ext cx="2954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b="0" dirty="0"/>
              <a:t>电阻式触摸屏的结构</a:t>
            </a:r>
            <a:endParaRPr kumimoji="1" lang="zh-CN" altLang="en-US" b="0" dirty="0"/>
          </a:p>
        </p:txBody>
      </p:sp>
      <p:sp>
        <p:nvSpPr>
          <p:cNvPr id="118789"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5E33706-9828-4787-B912-257546469959}"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—I/O</a:t>
            </a:r>
            <a:r>
              <a:rPr lang="zh-CN" altLang="en-US" kern="0" dirty="0"/>
              <a:t>设备（人机接口设备</a:t>
            </a:r>
            <a:r>
              <a:rPr lang="en-US" altLang="zh-CN" kern="0" dirty="0"/>
              <a:t>—</a:t>
            </a:r>
            <a:r>
              <a:rPr lang="zh-CN" altLang="en-US" kern="0" dirty="0"/>
              <a:t>触摸屏）</a:t>
            </a:r>
            <a:endParaRPr lang="zh-CN" altLang="en-US" kern="0" dirty="0">
              <a:solidFill>
                <a:srgbClr val="FF0000"/>
              </a:solidFill>
            </a:endParaRPr>
          </a:p>
        </p:txBody>
      </p:sp>
    </p:spTree>
  </p:cSld>
  <p:clrMapOvr>
    <a:masterClrMapping/>
  </p:clrMapOvr>
  <p:transition>
    <p:blinds/>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ChangeArrowheads="1"/>
          </p:cNvSpPr>
          <p:nvPr/>
        </p:nvSpPr>
        <p:spPr bwMode="auto">
          <a:xfrm>
            <a:off x="3895725" y="1"/>
            <a:ext cx="51704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254000" indent="-254000" defTabSz="678180">
              <a:defRPr sz="2400" b="1">
                <a:solidFill>
                  <a:schemeClr val="tx1"/>
                </a:solidFill>
                <a:latin typeface="Tahoma" panose="020B0604030504040204" pitchFamily="34" charset="0"/>
                <a:ea typeface="宋体" panose="02010600030101010101" pitchFamily="2" charset="-122"/>
              </a:defRPr>
            </a:lvl1pPr>
            <a:lvl2pPr marL="254000" indent="-254000" defTabSz="678180">
              <a:defRPr sz="2400" b="1">
                <a:solidFill>
                  <a:schemeClr val="tx1"/>
                </a:solidFill>
                <a:latin typeface="Tahoma" panose="020B0604030504040204" pitchFamily="34" charset="0"/>
                <a:ea typeface="宋体" panose="02010600030101010101" pitchFamily="2" charset="-122"/>
              </a:defRPr>
            </a:lvl2pPr>
            <a:lvl3pPr marL="254000" indent="-254000" defTabSz="678180">
              <a:defRPr sz="2400" b="1">
                <a:solidFill>
                  <a:schemeClr val="tx1"/>
                </a:solidFill>
                <a:latin typeface="Tahoma" panose="020B0604030504040204" pitchFamily="34" charset="0"/>
                <a:ea typeface="宋体" panose="02010600030101010101" pitchFamily="2" charset="-122"/>
              </a:defRPr>
            </a:lvl3pPr>
            <a:lvl4pPr marL="254000" indent="-254000" defTabSz="678180">
              <a:defRPr sz="2400" b="1">
                <a:solidFill>
                  <a:schemeClr val="tx1"/>
                </a:solidFill>
                <a:latin typeface="Tahoma" panose="020B0604030504040204" pitchFamily="34" charset="0"/>
                <a:ea typeface="宋体" panose="02010600030101010101" pitchFamily="2" charset="-122"/>
              </a:defRPr>
            </a:lvl4pPr>
            <a:lvl5pPr marL="254000" indent="-254000" defTabSz="678180">
              <a:defRPr sz="2400" b="1">
                <a:solidFill>
                  <a:schemeClr val="tx1"/>
                </a:solidFill>
                <a:latin typeface="Tahoma" panose="020B0604030504040204" pitchFamily="34" charset="0"/>
                <a:ea typeface="宋体" panose="02010600030101010101" pitchFamily="2" charset="-122"/>
              </a:defRPr>
            </a:lvl5pPr>
            <a:lvl6pPr marL="7112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11684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16256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2082800" indent="-254000" defTabSz="67818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lnSpc>
                <a:spcPct val="90000"/>
              </a:lnSpc>
              <a:spcBef>
                <a:spcPct val="50000"/>
              </a:spcBef>
              <a:buSzPct val="75000"/>
            </a:pPr>
            <a:r>
              <a:rPr kumimoji="1" lang="zh-CN" altLang="en-US" sz="4400" b="0">
                <a:latin typeface="华文楷体" panose="02010600040101010101" pitchFamily="2" charset="-122"/>
                <a:ea typeface="华文楷体" panose="02010600040101010101" pitchFamily="2" charset="-122"/>
              </a:rPr>
              <a:t>嵌入式硬件平台</a:t>
            </a:r>
            <a:endParaRPr kumimoji="1" lang="zh-CN" altLang="en-US" sz="4400" b="0">
              <a:latin typeface="华文楷体" panose="02010600040101010101" pitchFamily="2" charset="-122"/>
              <a:ea typeface="华文楷体" panose="02010600040101010101" pitchFamily="2" charset="-122"/>
            </a:endParaRPr>
          </a:p>
        </p:txBody>
      </p:sp>
      <p:sp>
        <p:nvSpPr>
          <p:cNvPr id="172035" name="Rectangle 3"/>
          <p:cNvSpPr>
            <a:spLocks noChangeArrowheads="1"/>
          </p:cNvSpPr>
          <p:nvPr/>
        </p:nvSpPr>
        <p:spPr bwMode="auto">
          <a:xfrm>
            <a:off x="4151784" y="826368"/>
            <a:ext cx="3416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1 </a:t>
            </a:r>
            <a:r>
              <a:rPr lang="zh-CN" altLang="en-US" sz="2800" dirty="0"/>
              <a:t>引言</a:t>
            </a:r>
            <a:r>
              <a:rPr kumimoji="1" lang="zh-CN" altLang="en-US" sz="2800" b="0" dirty="0"/>
              <a:t> </a:t>
            </a:r>
            <a:endParaRPr kumimoji="1" lang="zh-CN" altLang="en-US" sz="2800" b="0" dirty="0"/>
          </a:p>
        </p:txBody>
      </p:sp>
      <p:sp>
        <p:nvSpPr>
          <p:cNvPr id="172036" name="Rectangle 4"/>
          <p:cNvSpPr>
            <a:spLocks noChangeArrowheads="1"/>
          </p:cNvSpPr>
          <p:nvPr/>
        </p:nvSpPr>
        <p:spPr bwMode="auto">
          <a:xfrm>
            <a:off x="4159722" y="1534393"/>
            <a:ext cx="4411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t>2 </a:t>
            </a:r>
            <a:r>
              <a:rPr lang="zh-CN" altLang="en-US" sz="2800" dirty="0">
                <a:cs typeface="Times New Roman" panose="02020603050405020304" pitchFamily="18" charset="0"/>
              </a:rPr>
              <a:t>嵌入式硬件平台概述</a:t>
            </a:r>
            <a:r>
              <a:rPr lang="zh-CN" altLang="en-US" sz="2800" dirty="0"/>
              <a:t> </a:t>
            </a:r>
            <a:endParaRPr lang="zh-CN" altLang="en-US" sz="2800" dirty="0"/>
          </a:p>
        </p:txBody>
      </p:sp>
      <p:sp>
        <p:nvSpPr>
          <p:cNvPr id="172037" name="Rectangle 5"/>
          <p:cNvSpPr>
            <a:spLocks noChangeArrowheads="1"/>
          </p:cNvSpPr>
          <p:nvPr/>
        </p:nvSpPr>
        <p:spPr bwMode="auto">
          <a:xfrm>
            <a:off x="4151785" y="2212255"/>
            <a:ext cx="312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3 </a:t>
            </a:r>
            <a:r>
              <a:rPr lang="zh-CN" altLang="en-US" sz="2800" dirty="0">
                <a:cs typeface="Times New Roman" panose="02020603050405020304" pitchFamily="18" charset="0"/>
              </a:rPr>
              <a:t>总线 </a:t>
            </a:r>
            <a:endParaRPr lang="zh-CN" altLang="en-US" sz="2800" dirty="0">
              <a:cs typeface="Times New Roman" panose="02020603050405020304" pitchFamily="18" charset="0"/>
            </a:endParaRPr>
          </a:p>
        </p:txBody>
      </p:sp>
      <p:sp>
        <p:nvSpPr>
          <p:cNvPr id="172038" name="Line 6"/>
          <p:cNvSpPr>
            <a:spLocks noChangeShapeType="1"/>
          </p:cNvSpPr>
          <p:nvPr/>
        </p:nvSpPr>
        <p:spPr bwMode="auto">
          <a:xfrm>
            <a:off x="2322985" y="2121767"/>
            <a:ext cx="745331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39" name="Line 7"/>
          <p:cNvSpPr>
            <a:spLocks noChangeShapeType="1"/>
          </p:cNvSpPr>
          <p:nvPr/>
        </p:nvSpPr>
        <p:spPr bwMode="auto">
          <a:xfrm>
            <a:off x="2322984" y="1435967"/>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0" name="Rectangle 8"/>
          <p:cNvSpPr>
            <a:spLocks noChangeArrowheads="1"/>
          </p:cNvSpPr>
          <p:nvPr/>
        </p:nvSpPr>
        <p:spPr bwMode="auto">
          <a:xfrm>
            <a:off x="4151784" y="2898055"/>
            <a:ext cx="3538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4 </a:t>
            </a:r>
            <a:r>
              <a:rPr lang="zh-CN" altLang="en-US" sz="2800" dirty="0">
                <a:cs typeface="Times New Roman" panose="02020603050405020304" pitchFamily="18" charset="0"/>
              </a:rPr>
              <a:t>存储设备 </a:t>
            </a:r>
            <a:endParaRPr lang="zh-CN" altLang="en-US" sz="2800" dirty="0">
              <a:cs typeface="Times New Roman" panose="02020603050405020304" pitchFamily="18" charset="0"/>
            </a:endParaRPr>
          </a:p>
        </p:txBody>
      </p:sp>
      <p:sp>
        <p:nvSpPr>
          <p:cNvPr id="172041" name="Line 9"/>
          <p:cNvSpPr>
            <a:spLocks noChangeShapeType="1"/>
          </p:cNvSpPr>
          <p:nvPr/>
        </p:nvSpPr>
        <p:spPr bwMode="auto">
          <a:xfrm>
            <a:off x="2322984" y="279963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2" name="Rectangle 10"/>
          <p:cNvSpPr>
            <a:spLocks noChangeArrowheads="1"/>
          </p:cNvSpPr>
          <p:nvPr/>
        </p:nvSpPr>
        <p:spPr bwMode="auto">
          <a:xfrm>
            <a:off x="4151784" y="35695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5 I/O</a:t>
            </a:r>
            <a:r>
              <a:rPr lang="zh-CN" altLang="en-US" sz="2800" dirty="0">
                <a:cs typeface="Times New Roman" panose="02020603050405020304" pitchFamily="18" charset="0"/>
              </a:rPr>
              <a:t>设备 </a:t>
            </a:r>
            <a:endParaRPr lang="zh-CN" altLang="en-US" sz="2800" dirty="0">
              <a:cs typeface="Times New Roman" panose="02020603050405020304" pitchFamily="18" charset="0"/>
            </a:endParaRPr>
          </a:p>
        </p:txBody>
      </p:sp>
      <p:sp>
        <p:nvSpPr>
          <p:cNvPr id="172043" name="Line 11"/>
          <p:cNvSpPr>
            <a:spLocks noChangeShapeType="1"/>
          </p:cNvSpPr>
          <p:nvPr/>
        </p:nvSpPr>
        <p:spPr bwMode="auto">
          <a:xfrm>
            <a:off x="2322984" y="34711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2044" name="Rectangle 12"/>
          <p:cNvSpPr>
            <a:spLocks noChangeArrowheads="1"/>
          </p:cNvSpPr>
          <p:nvPr/>
        </p:nvSpPr>
        <p:spPr bwMode="auto">
          <a:xfrm>
            <a:off x="4151784" y="42553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dirty="0">
                <a:cs typeface="Times New Roman" panose="02020603050405020304" pitchFamily="18" charset="0"/>
              </a:rPr>
              <a:t>6 </a:t>
            </a:r>
            <a:r>
              <a:rPr lang="zh-CN" altLang="en-US" sz="2800" dirty="0">
                <a:solidFill>
                  <a:srgbClr val="FF0000"/>
                </a:solidFill>
                <a:cs typeface="Times New Roman" panose="02020603050405020304" pitchFamily="18" charset="0"/>
              </a:rPr>
              <a:t>通信设备 </a:t>
            </a:r>
            <a:endParaRPr lang="zh-CN" altLang="en-US" sz="2800" dirty="0">
              <a:solidFill>
                <a:srgbClr val="FF0000"/>
              </a:solidFill>
              <a:cs typeface="Times New Roman" panose="02020603050405020304" pitchFamily="18" charset="0"/>
            </a:endParaRPr>
          </a:p>
        </p:txBody>
      </p:sp>
      <p:sp>
        <p:nvSpPr>
          <p:cNvPr id="172045" name="Line 13"/>
          <p:cNvSpPr>
            <a:spLocks noChangeShapeType="1"/>
          </p:cNvSpPr>
          <p:nvPr/>
        </p:nvSpPr>
        <p:spPr bwMode="auto">
          <a:xfrm>
            <a:off x="2322984" y="41569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7646" name="Rectangle 14"/>
          <p:cNvSpPr>
            <a:spLocks noChangeArrowheads="1"/>
          </p:cNvSpPr>
          <p:nvPr/>
        </p:nvSpPr>
        <p:spPr bwMode="auto">
          <a:xfrm>
            <a:off x="4151784" y="4941168"/>
            <a:ext cx="3538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Font typeface="Wingdings" panose="05000000000000000000" pitchFamily="2" charset="2"/>
              <a:buNone/>
            </a:pPr>
            <a:r>
              <a:rPr lang="en-US" altLang="zh-CN" sz="2800" b="0" dirty="0">
                <a:cs typeface="Times New Roman" panose="02020603050405020304" pitchFamily="18" charset="0"/>
              </a:rPr>
              <a:t>7 </a:t>
            </a:r>
            <a:r>
              <a:rPr lang="zh-CN" altLang="en-US" sz="2800" b="0" dirty="0">
                <a:cs typeface="Times New Roman" panose="02020603050405020304" pitchFamily="18" charset="0"/>
              </a:rPr>
              <a:t>其它 </a:t>
            </a:r>
            <a:endParaRPr lang="zh-CN" altLang="en-US" sz="2800" b="0" dirty="0">
              <a:cs typeface="Times New Roman" panose="02020603050405020304" pitchFamily="18" charset="0"/>
            </a:endParaRPr>
          </a:p>
        </p:txBody>
      </p:sp>
      <p:sp>
        <p:nvSpPr>
          <p:cNvPr id="172047" name="Line 15"/>
          <p:cNvSpPr>
            <a:spLocks noChangeShapeType="1"/>
          </p:cNvSpPr>
          <p:nvPr/>
        </p:nvSpPr>
        <p:spPr bwMode="auto">
          <a:xfrm>
            <a:off x="2322984" y="4842742"/>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ADE88F89-B84A-47B8-A566-0BCEDFF5B110}"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3" name="Line 15"/>
          <p:cNvSpPr>
            <a:spLocks noChangeShapeType="1"/>
          </p:cNvSpPr>
          <p:nvPr/>
        </p:nvSpPr>
        <p:spPr bwMode="auto">
          <a:xfrm>
            <a:off x="2322984" y="5589240"/>
            <a:ext cx="74183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Rectangle 14"/>
          <p:cNvSpPr>
            <a:spLocks noChangeArrowheads="1"/>
          </p:cNvSpPr>
          <p:nvPr/>
        </p:nvSpPr>
        <p:spPr bwMode="auto">
          <a:xfrm>
            <a:off x="4151784" y="5589240"/>
            <a:ext cx="35385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Pct val="75000"/>
              <a:buNone/>
            </a:pPr>
            <a:r>
              <a:rPr lang="en-US" altLang="zh-CN" sz="2800" b="0" dirty="0">
                <a:cs typeface="Times New Roman" panose="02020603050405020304" pitchFamily="18" charset="0"/>
              </a:rPr>
              <a:t>8  </a:t>
            </a:r>
            <a:r>
              <a:rPr lang="en-US" altLang="zh-CN" sz="2800" dirty="0">
                <a:latin typeface="Times New Roman" panose="02020603050405020304" pitchFamily="18" charset="0"/>
                <a:ea typeface="楷体" panose="02010609060101010101" pitchFamily="49" charset="-122"/>
              </a:rPr>
              <a:t>JTAG</a:t>
            </a:r>
            <a:r>
              <a:rPr lang="zh-CN" altLang="en-US" sz="2800" dirty="0">
                <a:latin typeface="Times New Roman" panose="02020603050405020304" pitchFamily="18" charset="0"/>
                <a:ea typeface="楷体" panose="02010609060101010101" pitchFamily="49" charset="-122"/>
              </a:rPr>
              <a:t>接口介绍</a:t>
            </a:r>
            <a:endParaRPr lang="zh-CN" altLang="en-US" sz="2800" dirty="0">
              <a:latin typeface="Times New Roman" panose="02020603050405020304" pitchFamily="18" charset="0"/>
              <a:ea typeface="楷体" panose="02010609060101010101" pitchFamily="49" charset="-122"/>
            </a:endParaRPr>
          </a:p>
          <a:p>
            <a:pPr>
              <a:spcBef>
                <a:spcPct val="50000"/>
              </a:spcBef>
              <a:buClrTx/>
              <a:buSzPct val="75000"/>
              <a:buFont typeface="Wingdings" panose="05000000000000000000" pitchFamily="2" charset="2"/>
              <a:buNone/>
            </a:pPr>
            <a:r>
              <a:rPr lang="zh-CN" altLang="en-US" sz="2800" b="0" dirty="0">
                <a:cs typeface="Times New Roman" panose="02020603050405020304" pitchFamily="18" charset="0"/>
              </a:rPr>
              <a:t> </a:t>
            </a:r>
            <a:endParaRPr lang="zh-CN" altLang="en-US" sz="2800" b="0" dirty="0">
              <a:cs typeface="Times New Roman" panose="02020603050405020304" pitchFamily="18" charset="0"/>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0" fill="hold" grpId="0" nodeType="afterEffect">
                                  <p:stCondLst>
                                    <p:cond delay="0"/>
                                  </p:stCondLst>
                                  <p:childTnLst>
                                    <p:animClr clrSpc="hsl" dir="ccw">
                                      <p:cBhvr override="childStyle">
                                        <p:cTn id="6" dur="1000" fill="hold"/>
                                        <p:tgtEl>
                                          <p:spTgt spid="837646"/>
                                        </p:tgtEl>
                                        <p:attrNameLst>
                                          <p:attrName>style.color</p:attrName>
                                        </p:attrNameLst>
                                      </p:cBhvr>
                                      <p:to>
                                        <a:srgbClr val="FF178B"/>
                                      </p:to>
                                    </p:animClr>
                                  </p:childTnLst>
                                </p:cTn>
                              </p:par>
                            </p:childTnLst>
                          </p:cTn>
                        </p:par>
                        <p:par>
                          <p:cTn id="7" fill="hold">
                            <p:stCondLst>
                              <p:cond delay="1000"/>
                            </p:stCondLst>
                            <p:childTnLst>
                              <p:par>
                                <p:cTn id="8" presetID="3" presetClass="emph" presetSubtype="10" fill="hold" grpId="0" nodeType="afterEffect">
                                  <p:stCondLst>
                                    <p:cond delay="0"/>
                                  </p:stCondLst>
                                  <p:childTnLst>
                                    <p:animClr clrSpc="hsl" dir="ccw">
                                      <p:cBhvr override="childStyle">
                                        <p:cTn id="9" dur="1000" fill="hold"/>
                                        <p:tgtEl>
                                          <p:spTgt spid="4"/>
                                        </p:tgtEl>
                                        <p:attrNameLst>
                                          <p:attrName>style.color</p:attrName>
                                        </p:attrNameLst>
                                      </p:cBhvr>
                                      <p:to>
                                        <a:srgbClr val="FF178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7646" grpId="0"/>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5"/>
          <p:cNvSpPr>
            <a:spLocks noGrp="1" noChangeArrowheads="1"/>
          </p:cNvSpPr>
          <p:nvPr>
            <p:ph idx="1"/>
          </p:nvPr>
        </p:nvSpPr>
        <p:spPr>
          <a:xfrm>
            <a:off x="2782888" y="1844676"/>
            <a:ext cx="7562850" cy="3960813"/>
          </a:xfrm>
        </p:spPr>
        <p:txBody>
          <a:bodyPr/>
          <a:lstStyle/>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6.1 </a:t>
            </a:r>
            <a:r>
              <a:rPr lang="zh-CN" altLang="en-US" dirty="0">
                <a:solidFill>
                  <a:srgbClr val="FF0000"/>
                </a:solidFill>
                <a:latin typeface="Times New Roman" panose="02020603050405020304" pitchFamily="18" charset="0"/>
                <a:ea typeface="楷体" panose="02010609060101010101" pitchFamily="49" charset="-122"/>
              </a:rPr>
              <a:t>通用异步收发器（</a:t>
            </a:r>
            <a:r>
              <a:rPr lang="en-US" altLang="zh-CN" dirty="0">
                <a:solidFill>
                  <a:srgbClr val="FF0000"/>
                </a:solidFill>
                <a:latin typeface="Times New Roman" panose="02020603050405020304" pitchFamily="18" charset="0"/>
                <a:ea typeface="楷体" panose="02010609060101010101" pitchFamily="49" charset="-122"/>
              </a:rPr>
              <a:t>UART</a:t>
            </a:r>
            <a:r>
              <a:rPr lang="zh-CN" altLang="en-US" dirty="0">
                <a:solidFill>
                  <a:srgbClr val="FF0000"/>
                </a:solidFill>
                <a:latin typeface="Times New Roman" panose="02020603050405020304" pitchFamily="18" charset="0"/>
                <a:ea typeface="楷体" panose="02010609060101010101" pitchFamily="49" charset="-122"/>
              </a:rPr>
              <a:t>） </a:t>
            </a:r>
            <a:endParaRPr lang="zh-CN" altLang="en-US" dirty="0">
              <a:solidFill>
                <a:srgbClr val="FF0000"/>
              </a:solidFill>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6.2 USB</a:t>
            </a:r>
            <a:r>
              <a:rPr lang="zh-CN" altLang="en-US" dirty="0">
                <a:latin typeface="Times New Roman" panose="02020603050405020304" pitchFamily="18" charset="0"/>
                <a:ea typeface="楷体" panose="02010609060101010101" pitchFamily="49" charset="-122"/>
              </a:rPr>
              <a:t>设备 </a:t>
            </a:r>
            <a:endParaRPr lang="zh-CN" altLang="en-US" dirty="0">
              <a:latin typeface="Times New Roman" panose="02020603050405020304" pitchFamily="18" charset="0"/>
              <a:ea typeface="楷体" panose="02010609060101010101" pitchFamily="49" charset="-122"/>
            </a:endParaRPr>
          </a:p>
          <a:p>
            <a:pPr marL="0" indent="0" eaLnBrk="1" hangingPunct="1">
              <a:lnSpc>
                <a:spcPct val="165000"/>
              </a:lnSpc>
              <a:spcBef>
                <a:spcPct val="45000"/>
              </a:spcBef>
              <a:buNone/>
            </a:pPr>
            <a:r>
              <a:rPr lang="en-US" altLang="zh-CN" dirty="0">
                <a:latin typeface="Times New Roman" panose="02020603050405020304" pitchFamily="18" charset="0"/>
                <a:ea typeface="楷体" panose="02010609060101010101" pitchFamily="49" charset="-122"/>
              </a:rPr>
              <a:t>6.3 Ethernet</a:t>
            </a:r>
            <a:r>
              <a:rPr lang="zh-CN" altLang="en-US" dirty="0">
                <a:latin typeface="Times New Roman" panose="02020603050405020304" pitchFamily="18" charset="0"/>
                <a:ea typeface="楷体" panose="02010609060101010101" pitchFamily="49" charset="-122"/>
              </a:rPr>
              <a:t>设备 </a:t>
            </a:r>
            <a:endParaRPr lang="zh-CN" altLang="en-US" dirty="0">
              <a:latin typeface="Times New Roman" panose="02020603050405020304" pitchFamily="18" charset="0"/>
              <a:ea typeface="楷体" panose="02010609060101010101" pitchFamily="49" charset="-122"/>
            </a:endParaRPr>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7257E1AF-E2FF-438C-8CBD-465661F48AEF}" type="slidenum">
              <a:rPr lang="zh-CN" altLang="en-US" sz="1400">
                <a:solidFill>
                  <a:srgbClr val="FF3300"/>
                </a:solidFill>
                <a:latin typeface="Times New Roman" panose="02020603050405020304" pitchFamily="18" charset="0"/>
              </a:rPr>
            </a:fld>
            <a:endParaRPr lang="zh-CN" altLang="en-US" sz="1400">
              <a:solidFill>
                <a:srgbClr val="FF3300"/>
              </a:solidFill>
              <a:latin typeface="Times New Roman" panose="02020603050405020304" pitchFamily="18" charset="0"/>
            </a:endParaRPr>
          </a:p>
        </p:txBody>
      </p:sp>
      <p:sp>
        <p:nvSpPr>
          <p:cNvPr id="4" name="标题 3"/>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a:t>
            </a:r>
            <a:endParaRPr lang="zh-CN" altLang="en-US" kern="0" dirty="0">
              <a:solidFill>
                <a:srgbClr val="FF0000"/>
              </a:solidFill>
            </a:endParaRPr>
          </a:p>
        </p:txBody>
      </p:sp>
    </p:spTree>
  </p:cSld>
  <p:clrMapOvr>
    <a:masterClrMapping/>
  </p:clrMapOvr>
  <p:transition>
    <p:blinds/>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190476" y="652168"/>
            <a:ext cx="7848600"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latin typeface="Times New Roman" panose="02020603050405020304" pitchFamily="18" charset="0"/>
                <a:ea typeface="+mn-ea"/>
                <a:cs typeface="Times New Roman" panose="02020603050405020304" pitchFamily="18" charset="0"/>
              </a:rPr>
              <a:t>6.1 </a:t>
            </a:r>
            <a:r>
              <a:rPr lang="zh-CN" altLang="en-US" sz="2800" b="0" dirty="0">
                <a:latin typeface="Times New Roman" panose="02020603050405020304" pitchFamily="18" charset="0"/>
                <a:ea typeface="+mn-ea"/>
                <a:cs typeface="Times New Roman" panose="02020603050405020304" pitchFamily="18" charset="0"/>
              </a:rPr>
              <a:t>通用异步收发器（</a:t>
            </a:r>
            <a:r>
              <a:rPr lang="en-US" altLang="zh-CN" sz="2800" b="0" dirty="0">
                <a:latin typeface="Times New Roman" panose="02020603050405020304" pitchFamily="18" charset="0"/>
                <a:ea typeface="+mn-ea"/>
                <a:cs typeface="Times New Roman" panose="02020603050405020304" pitchFamily="18" charset="0"/>
              </a:rPr>
              <a:t>UART</a:t>
            </a:r>
            <a:r>
              <a:rPr lang="zh-CN" altLang="en-US" sz="2800" b="0" dirty="0">
                <a:latin typeface="Times New Roman" panose="02020603050405020304" pitchFamily="18" charset="0"/>
                <a:ea typeface="+mn-ea"/>
                <a:cs typeface="Times New Roman" panose="02020603050405020304" pitchFamily="18" charset="0"/>
              </a:rPr>
              <a:t>） </a:t>
            </a:r>
            <a:endParaRPr lang="zh-CN" altLang="en-US" sz="2800" b="0" dirty="0">
              <a:latin typeface="Times New Roman" panose="02020603050405020304" pitchFamily="18" charset="0"/>
              <a:ea typeface="+mn-ea"/>
              <a:cs typeface="Times New Roman" panose="02020603050405020304" pitchFamily="18" charset="0"/>
            </a:endParaRPr>
          </a:p>
        </p:txBody>
      </p:sp>
      <p:sp>
        <p:nvSpPr>
          <p:cNvPr id="121859" name="Rectangle 3"/>
          <p:cNvSpPr>
            <a:spLocks noChangeArrowheads="1"/>
          </p:cNvSpPr>
          <p:nvPr/>
        </p:nvSpPr>
        <p:spPr bwMode="auto">
          <a:xfrm>
            <a:off x="192212" y="1415669"/>
            <a:ext cx="11809312" cy="467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ts val="0"/>
              </a:spcBef>
              <a:buClr>
                <a:srgbClr val="FFD317"/>
              </a:buClr>
              <a:buFont typeface="Wingdings" panose="05000000000000000000" pitchFamily="2" charset="2"/>
              <a:buChar char="ü"/>
            </a:pPr>
            <a:r>
              <a:rPr lang="zh-CN" altLang="en-US" b="0" dirty="0"/>
              <a:t>通用异步收发器（</a:t>
            </a:r>
            <a:r>
              <a:rPr lang="en-US" altLang="zh-CN" b="0" dirty="0"/>
              <a:t>Universal Asynchronous Receiver and Transmitter</a:t>
            </a:r>
            <a:r>
              <a:rPr lang="zh-CN" altLang="en-US" b="0" dirty="0"/>
              <a:t>，</a:t>
            </a:r>
            <a:r>
              <a:rPr lang="en-US" altLang="zh-CN" b="0" dirty="0"/>
              <a:t>UART</a:t>
            </a:r>
            <a:r>
              <a:rPr lang="zh-CN" altLang="en-US" b="0" dirty="0"/>
              <a:t>）是用于控制计算机与串行设备的接口。</a:t>
            </a:r>
            <a:endParaRPr lang="en-US" altLang="zh-CN" b="0" dirty="0"/>
          </a:p>
          <a:p>
            <a:pPr marL="0" indent="0" eaLnBrk="1" hangingPunct="1">
              <a:lnSpc>
                <a:spcPct val="140000"/>
              </a:lnSpc>
              <a:spcBef>
                <a:spcPct val="40000"/>
              </a:spcBef>
              <a:buNone/>
            </a:pPr>
            <a:r>
              <a:rPr lang="zh-CN" altLang="en-US" b="0" dirty="0">
                <a:solidFill>
                  <a:schemeClr val="tx1"/>
                </a:solidFill>
              </a:rPr>
              <a:t>数据通信模式：</a:t>
            </a:r>
            <a:r>
              <a:rPr lang="zh-CN" altLang="en-US" b="0" dirty="0"/>
              <a:t>数据通信是两台数字设备之间的数据传输。可以分为：</a:t>
            </a:r>
            <a:endParaRPr lang="en-US" altLang="zh-CN" b="0" dirty="0"/>
          </a:p>
          <a:p>
            <a:pPr eaLnBrk="1" hangingPunct="1">
              <a:lnSpc>
                <a:spcPct val="150000"/>
              </a:lnSpc>
              <a:spcBef>
                <a:spcPct val="50000"/>
              </a:spcBef>
              <a:buClrTx/>
              <a:buSzPct val="125000"/>
              <a:buFontTx/>
              <a:buBlip>
                <a:blip r:embed="rId1"/>
              </a:buBlip>
            </a:pPr>
            <a:r>
              <a:rPr lang="en-US" altLang="zh-CN" b="0" dirty="0"/>
              <a:t> </a:t>
            </a:r>
            <a:r>
              <a:rPr lang="zh-CN" altLang="en-US" b="0" dirty="0"/>
              <a:t>单工、半双工、双工通信</a:t>
            </a:r>
            <a:endParaRPr lang="zh-CN" altLang="en-US" b="0" dirty="0"/>
          </a:p>
          <a:p>
            <a:pPr eaLnBrk="1" hangingPunct="1">
              <a:lnSpc>
                <a:spcPct val="150000"/>
              </a:lnSpc>
              <a:spcBef>
                <a:spcPct val="50000"/>
              </a:spcBef>
              <a:buClrTx/>
              <a:buSzPct val="125000"/>
              <a:buFontTx/>
              <a:buBlip>
                <a:blip r:embed="rId1"/>
              </a:buBlip>
            </a:pPr>
            <a:r>
              <a:rPr lang="zh-CN" altLang="en-US" b="0" dirty="0"/>
              <a:t> 串行和并行通信</a:t>
            </a:r>
            <a:endParaRPr lang="zh-CN" altLang="en-US" b="0" dirty="0"/>
          </a:p>
          <a:p>
            <a:pPr eaLnBrk="1" hangingPunct="1">
              <a:lnSpc>
                <a:spcPct val="150000"/>
              </a:lnSpc>
              <a:spcBef>
                <a:spcPct val="50000"/>
              </a:spcBef>
              <a:buClrTx/>
              <a:buSzPct val="125000"/>
              <a:buFontTx/>
              <a:buBlip>
                <a:blip r:embed="rId1"/>
              </a:buBlip>
            </a:pPr>
            <a:r>
              <a:rPr lang="zh-CN" altLang="en-US" b="0" dirty="0"/>
              <a:t> 同步和异步通信</a:t>
            </a:r>
            <a:endParaRPr lang="zh-CN" altLang="en-US" b="0" dirty="0"/>
          </a:p>
          <a:p>
            <a:pPr marL="0" indent="0" eaLnBrk="1" hangingPunct="1">
              <a:lnSpc>
                <a:spcPct val="140000"/>
              </a:lnSpc>
              <a:spcBef>
                <a:spcPct val="40000"/>
              </a:spcBef>
              <a:buNone/>
            </a:pPr>
            <a:endParaRPr lang="zh-CN" altLang="en-US" sz="2800" b="0" dirty="0"/>
          </a:p>
          <a:p>
            <a:pPr eaLnBrk="1" hangingPunct="1">
              <a:lnSpc>
                <a:spcPct val="140000"/>
              </a:lnSpc>
              <a:spcBef>
                <a:spcPts val="0"/>
              </a:spcBef>
              <a:buClr>
                <a:srgbClr val="FFD317"/>
              </a:buClr>
              <a:buFont typeface="Wingdings" panose="05000000000000000000" pitchFamily="2" charset="2"/>
              <a:buChar char="ü"/>
            </a:pPr>
            <a:endParaRPr lang="zh-CN" altLang="en-US" sz="2800" b="0" dirty="0"/>
          </a:p>
        </p:txBody>
      </p:sp>
      <p:sp>
        <p:nvSpPr>
          <p:cNvPr id="12186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F565932-CC87-4C35-B486-7F2622C9986E}"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spTree>
  </p:cSld>
  <p:clrMapOvr>
    <a:masterClrMapping/>
  </p:clrMapOvr>
  <p:transition>
    <p:blinds/>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F565932-CC87-4C35-B486-7F2622C9986E}"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pic>
        <p:nvPicPr>
          <p:cNvPr id="1026" name="Picture 2" descr="通信方式的分类（串行通信和并行通信）-CSDN博客"/>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91544" y="668266"/>
            <a:ext cx="7004769" cy="54515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blinds/>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F565932-CC87-4C35-B486-7F2622C9986E}"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graphicFrame>
        <p:nvGraphicFramePr>
          <p:cNvPr id="2" name="表格 1"/>
          <p:cNvGraphicFramePr>
            <a:graphicFrameLocks noGrp="1"/>
          </p:cNvGraphicFramePr>
          <p:nvPr/>
        </p:nvGraphicFramePr>
        <p:xfrm>
          <a:off x="1271464" y="1340768"/>
          <a:ext cx="8857062" cy="3672408"/>
        </p:xfrm>
        <a:graphic>
          <a:graphicData uri="http://schemas.openxmlformats.org/drawingml/2006/table">
            <a:tbl>
              <a:tblPr firstRow="1" bandRow="1">
                <a:tableStyleId>{5C22544A-7EE6-4342-B048-85BDC9FD1C3A}</a:tableStyleId>
              </a:tblPr>
              <a:tblGrid>
                <a:gridCol w="1152204"/>
                <a:gridCol w="1440160"/>
                <a:gridCol w="1512168"/>
                <a:gridCol w="1440160"/>
                <a:gridCol w="1512168"/>
                <a:gridCol w="1800202"/>
              </a:tblGrid>
              <a:tr h="1224136">
                <a:tc>
                  <a:txBody>
                    <a:bodyPr/>
                    <a:lstStyle/>
                    <a:p>
                      <a:endParaRPr lang="zh-CN" altLang="en-US" dirty="0"/>
                    </a:p>
                  </a:txBody>
                  <a:tcPr/>
                </a:tc>
                <a:tc>
                  <a:txBody>
                    <a:bodyPr/>
                    <a:lstStyle/>
                    <a:p>
                      <a:r>
                        <a:rPr lang="zh-CN" altLang="en-US" dirty="0">
                          <a:solidFill>
                            <a:schemeClr val="tx1"/>
                          </a:solidFill>
                        </a:rPr>
                        <a:t>优点</a:t>
                      </a:r>
                      <a:endParaRPr lang="zh-CN" altLang="en-US" dirty="0">
                        <a:solidFill>
                          <a:schemeClr val="tx1"/>
                        </a:solidFill>
                      </a:endParaRPr>
                    </a:p>
                  </a:txBody>
                  <a:tcPr/>
                </a:tc>
                <a:tc>
                  <a:txBody>
                    <a:bodyPr/>
                    <a:lstStyle/>
                    <a:p>
                      <a:r>
                        <a:rPr lang="zh-CN" altLang="en-US" dirty="0">
                          <a:solidFill>
                            <a:schemeClr val="tx1"/>
                          </a:solidFill>
                        </a:rPr>
                        <a:t>缺点</a:t>
                      </a:r>
                      <a:endParaRPr lang="zh-CN" altLang="en-US" dirty="0">
                        <a:solidFill>
                          <a:schemeClr val="tx1"/>
                        </a:solidFill>
                      </a:endParaRPr>
                    </a:p>
                  </a:txBody>
                  <a:tcPr/>
                </a:tc>
                <a:tc>
                  <a:txBody>
                    <a:bodyPr/>
                    <a:lstStyle/>
                    <a:p>
                      <a:r>
                        <a:rPr lang="zh-CN" altLang="en-US" dirty="0">
                          <a:solidFill>
                            <a:schemeClr val="tx1"/>
                          </a:solidFill>
                        </a:rPr>
                        <a:t>适用</a:t>
                      </a:r>
                      <a:endParaRPr lang="zh-CN" altLang="en-US" dirty="0">
                        <a:solidFill>
                          <a:schemeClr val="tx1"/>
                        </a:solidFill>
                      </a:endParaRPr>
                    </a:p>
                  </a:txBody>
                  <a:tcPr/>
                </a:tc>
                <a:tc>
                  <a:txBody>
                    <a:bodyPr/>
                    <a:lstStyle/>
                    <a:p>
                      <a:r>
                        <a:rPr lang="zh-CN" altLang="en-US" dirty="0">
                          <a:solidFill>
                            <a:schemeClr val="tx1"/>
                          </a:solidFill>
                        </a:rPr>
                        <a:t>具体协议（举例）</a:t>
                      </a:r>
                      <a:endParaRPr lang="zh-CN" altLang="en-US" dirty="0">
                        <a:solidFill>
                          <a:schemeClr val="tx1"/>
                        </a:solidFill>
                      </a:endParaRPr>
                    </a:p>
                  </a:txBody>
                  <a:tcPr/>
                </a:tc>
                <a:tc>
                  <a:txBody>
                    <a:bodyPr/>
                    <a:lstStyle/>
                    <a:p>
                      <a:r>
                        <a:rPr lang="zh-CN" altLang="en-US" dirty="0">
                          <a:solidFill>
                            <a:schemeClr val="tx1"/>
                          </a:solidFill>
                        </a:rPr>
                        <a:t>应用（在电力电子方向）</a:t>
                      </a:r>
                      <a:endParaRPr lang="zh-CN" altLang="en-US" dirty="0">
                        <a:solidFill>
                          <a:schemeClr val="tx1"/>
                        </a:solidFill>
                      </a:endParaRPr>
                    </a:p>
                  </a:txBody>
                  <a:tcPr/>
                </a:tc>
              </a:tr>
              <a:tr h="1224136">
                <a:tc>
                  <a:txBody>
                    <a:bodyPr/>
                    <a:lstStyle/>
                    <a:p>
                      <a:r>
                        <a:rPr lang="zh-CN" altLang="en-US" dirty="0"/>
                        <a:t>串行通信</a:t>
                      </a:r>
                      <a:endParaRPr lang="zh-CN" altLang="en-US" dirty="0"/>
                    </a:p>
                  </a:txBody>
                  <a:tcPr/>
                </a:tc>
                <a:tc>
                  <a:txBody>
                    <a:bodyPr/>
                    <a:lstStyle/>
                    <a:p>
                      <a:r>
                        <a:rPr lang="zh-CN" altLang="en-US" dirty="0"/>
                        <a:t>传输距离远</a:t>
                      </a:r>
                      <a:endParaRPr lang="en-US" altLang="zh-CN" dirty="0"/>
                    </a:p>
                    <a:p>
                      <a:r>
                        <a:rPr lang="zh-CN" altLang="en-US" dirty="0"/>
                        <a:t>资源占用少</a:t>
                      </a:r>
                      <a:endParaRPr lang="zh-CN" altLang="en-US" dirty="0"/>
                    </a:p>
                  </a:txBody>
                  <a:tcPr/>
                </a:tc>
                <a:tc>
                  <a:txBody>
                    <a:bodyPr/>
                    <a:lstStyle/>
                    <a:p>
                      <a:r>
                        <a:rPr lang="zh-CN" altLang="en-US" dirty="0"/>
                        <a:t>发送速度慢</a:t>
                      </a:r>
                      <a:endParaRPr lang="en-US" altLang="zh-CN" dirty="0"/>
                    </a:p>
                    <a:p>
                      <a:r>
                        <a:rPr lang="zh-CN" altLang="en-US" dirty="0"/>
                        <a:t>控制复杂</a:t>
                      </a:r>
                      <a:endParaRPr lang="zh-CN" altLang="en-US" dirty="0"/>
                    </a:p>
                  </a:txBody>
                  <a:tcPr/>
                </a:tc>
                <a:tc>
                  <a:txBody>
                    <a:bodyPr/>
                    <a:lstStyle/>
                    <a:p>
                      <a:r>
                        <a:rPr lang="zh-CN" altLang="en-US" dirty="0"/>
                        <a:t>远距离通信</a:t>
                      </a:r>
                      <a:endParaRPr lang="zh-CN" altLang="en-US" dirty="0"/>
                    </a:p>
                  </a:txBody>
                  <a:tcPr/>
                </a:tc>
                <a:tc>
                  <a:txBody>
                    <a:bodyPr/>
                    <a:lstStyle/>
                    <a:p>
                      <a:r>
                        <a:rPr lang="en-US" altLang="zh-CN" dirty="0"/>
                        <a:t>IIC</a:t>
                      </a:r>
                      <a:r>
                        <a:rPr lang="zh-CN" altLang="en-US" dirty="0"/>
                        <a:t>、</a:t>
                      </a:r>
                      <a:r>
                        <a:rPr lang="en-US" altLang="zh-CN" dirty="0"/>
                        <a:t>SPI</a:t>
                      </a:r>
                      <a:r>
                        <a:rPr lang="zh-CN" altLang="en-US" dirty="0"/>
                        <a:t>、</a:t>
                      </a:r>
                      <a:endParaRPr lang="en-US" altLang="zh-CN" dirty="0"/>
                    </a:p>
                    <a:p>
                      <a:r>
                        <a:rPr lang="en-US" altLang="zh-CN" dirty="0"/>
                        <a:t>RS232</a:t>
                      </a:r>
                      <a:r>
                        <a:rPr lang="zh-CN" altLang="en-US" dirty="0"/>
                        <a:t>、</a:t>
                      </a:r>
                      <a:endParaRPr lang="en-US" altLang="zh-CN" dirty="0"/>
                    </a:p>
                    <a:p>
                      <a:r>
                        <a:rPr lang="en-US" altLang="zh-CN" dirty="0"/>
                        <a:t>UART</a:t>
                      </a:r>
                      <a:r>
                        <a:rPr lang="zh-CN" altLang="en-US" dirty="0"/>
                        <a:t>、</a:t>
                      </a:r>
                      <a:endParaRPr lang="en-US" altLang="zh-CN" dirty="0"/>
                    </a:p>
                    <a:p>
                      <a:r>
                        <a:rPr lang="en-US" altLang="zh-CN" dirty="0"/>
                        <a:t>USB</a:t>
                      </a:r>
                      <a:endParaRPr lang="en-US" altLang="zh-CN" dirty="0"/>
                    </a:p>
                  </a:txBody>
                  <a:tcPr/>
                </a:tc>
                <a:tc>
                  <a:txBody>
                    <a:bodyPr/>
                    <a:lstStyle/>
                    <a:p>
                      <a:r>
                        <a:rPr lang="en-US" altLang="zh-CN" dirty="0"/>
                        <a:t>AD&amp;DA</a:t>
                      </a:r>
                      <a:r>
                        <a:rPr lang="zh-CN" altLang="en-US" dirty="0"/>
                        <a:t>芯片、</a:t>
                      </a:r>
                      <a:endParaRPr lang="en-US" altLang="zh-CN" dirty="0"/>
                    </a:p>
                    <a:p>
                      <a:r>
                        <a:rPr lang="zh-CN" altLang="en-US" dirty="0"/>
                        <a:t>多机通信、</a:t>
                      </a:r>
                      <a:endParaRPr lang="en-US" altLang="zh-CN" dirty="0"/>
                    </a:p>
                    <a:p>
                      <a:r>
                        <a:rPr lang="en-US" altLang="zh-CN" dirty="0"/>
                        <a:t>OLED</a:t>
                      </a:r>
                      <a:r>
                        <a:rPr lang="zh-CN" altLang="en-US" dirty="0"/>
                        <a:t>屏</a:t>
                      </a:r>
                      <a:r>
                        <a:rPr lang="en-US" altLang="zh-CN" dirty="0"/>
                        <a:t>&amp;LCD</a:t>
                      </a:r>
                      <a:r>
                        <a:rPr lang="zh-CN" altLang="en-US" dirty="0"/>
                        <a:t>屏</a:t>
                      </a:r>
                      <a:r>
                        <a:rPr lang="en-US" altLang="zh-CN" dirty="0"/>
                        <a:t>&amp;</a:t>
                      </a:r>
                      <a:r>
                        <a:rPr lang="zh-CN" altLang="en-US" dirty="0"/>
                        <a:t>串口屏</a:t>
                      </a:r>
                      <a:endParaRPr lang="zh-CN" altLang="en-US" dirty="0"/>
                    </a:p>
                  </a:txBody>
                  <a:tcPr/>
                </a:tc>
              </a:tr>
              <a:tr h="1224136">
                <a:tc>
                  <a:txBody>
                    <a:bodyPr/>
                    <a:lstStyle/>
                    <a:p>
                      <a:r>
                        <a:rPr lang="zh-CN" altLang="en-US" dirty="0"/>
                        <a:t>并行通信</a:t>
                      </a:r>
                      <a:endParaRPr lang="zh-CN" altLang="en-US" dirty="0"/>
                    </a:p>
                  </a:txBody>
                  <a:tcPr/>
                </a:tc>
                <a:tc>
                  <a:txBody>
                    <a:bodyPr/>
                    <a:lstStyle/>
                    <a:p>
                      <a:r>
                        <a:rPr lang="zh-CN" altLang="en-US" dirty="0"/>
                        <a:t>发送速度快</a:t>
                      </a:r>
                      <a:endParaRPr lang="en-US" altLang="zh-CN" dirty="0"/>
                    </a:p>
                    <a:p>
                      <a:r>
                        <a:rPr lang="zh-CN" altLang="en-US" dirty="0"/>
                        <a:t>控制简单</a:t>
                      </a:r>
                      <a:endParaRPr lang="zh-CN" altLang="en-US" dirty="0"/>
                    </a:p>
                  </a:txBody>
                  <a:tcPr/>
                </a:tc>
                <a:tc>
                  <a:txBody>
                    <a:bodyPr/>
                    <a:lstStyle/>
                    <a:p>
                      <a:r>
                        <a:rPr lang="zh-CN" altLang="en-US" dirty="0"/>
                        <a:t>传输距离短</a:t>
                      </a:r>
                      <a:endParaRPr lang="en-US" altLang="zh-CN" dirty="0"/>
                    </a:p>
                    <a:p>
                      <a:r>
                        <a:rPr lang="zh-CN" altLang="en-US" dirty="0"/>
                        <a:t>资源占用多</a:t>
                      </a:r>
                      <a:endParaRPr lang="zh-CN" altLang="en-US" dirty="0"/>
                    </a:p>
                  </a:txBody>
                  <a:tcPr/>
                </a:tc>
                <a:tc>
                  <a:txBody>
                    <a:bodyPr/>
                    <a:lstStyle/>
                    <a:p>
                      <a:r>
                        <a:rPr lang="zh-CN" altLang="en-US" dirty="0"/>
                        <a:t>短距离通信</a:t>
                      </a:r>
                      <a:endParaRPr lang="zh-CN" altLang="en-US" dirty="0"/>
                    </a:p>
                  </a:txBody>
                  <a:tcPr/>
                </a:tc>
                <a:tc>
                  <a:txBody>
                    <a:bodyPr/>
                    <a:lstStyle/>
                    <a:p>
                      <a:r>
                        <a:rPr lang="en-US" altLang="zh-CN" dirty="0"/>
                        <a:t>STD</a:t>
                      </a:r>
                      <a:r>
                        <a:rPr lang="zh-CN" altLang="en-US" dirty="0"/>
                        <a:t>、</a:t>
                      </a:r>
                      <a:endParaRPr lang="en-US" altLang="zh-CN" dirty="0"/>
                    </a:p>
                    <a:p>
                      <a:r>
                        <a:rPr lang="en-US" altLang="zh-CN" dirty="0"/>
                        <a:t>PC</a:t>
                      </a:r>
                      <a:r>
                        <a:rPr lang="zh-CN" altLang="en-US" dirty="0"/>
                        <a:t>总线、</a:t>
                      </a:r>
                      <a:endParaRPr lang="en-US" altLang="zh-CN" dirty="0"/>
                    </a:p>
                    <a:p>
                      <a:r>
                        <a:rPr lang="en-US" altLang="zh-CN" dirty="0"/>
                        <a:t>IEEE488</a:t>
                      </a:r>
                      <a:r>
                        <a:rPr lang="zh-CN" altLang="en-US" dirty="0"/>
                        <a:t>总线</a:t>
                      </a:r>
                      <a:endParaRPr lang="zh-CN" altLang="en-US" dirty="0"/>
                    </a:p>
                  </a:txBody>
                  <a:tcPr/>
                </a:tc>
                <a:tc>
                  <a:txBody>
                    <a:bodyPr/>
                    <a:lstStyle/>
                    <a:p>
                      <a:r>
                        <a:rPr lang="en-US" altLang="zh-CN" dirty="0"/>
                        <a:t>LCD</a:t>
                      </a:r>
                      <a:r>
                        <a:rPr lang="zh-CN" altLang="en-US" dirty="0"/>
                        <a:t>屏</a:t>
                      </a:r>
                      <a:endParaRPr lang="zh-CN" altLang="en-US" dirty="0"/>
                    </a:p>
                  </a:txBody>
                  <a:tcPr/>
                </a:tc>
              </a:tr>
            </a:tbl>
          </a:graphicData>
        </a:graphic>
      </p:graphicFrame>
    </p:spTree>
  </p:cSld>
  <p:clrMapOvr>
    <a:masterClrMapping/>
  </p:clrMapOvr>
  <p:transition>
    <p:blind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634" y="692151"/>
            <a:ext cx="11305256" cy="4876848"/>
          </a:xfrm>
          <a:prstGeom prst="rect">
            <a:avLst/>
          </a:prstGeom>
        </p:spPr>
        <p:txBody>
          <a:bodyPr wrap="square">
            <a:spAutoFit/>
          </a:bodyPr>
          <a:lstStyle/>
          <a:p>
            <a:pPr>
              <a:defRPr/>
            </a:pPr>
            <a:r>
              <a:rPr lang="en-US" altLang="zh-CN" dirty="0">
                <a:solidFill>
                  <a:srgbClr val="0070C0"/>
                </a:solidFill>
                <a:latin typeface="华文楷体" panose="02010600040101010101" pitchFamily="2" charset="-122"/>
                <a:ea typeface="华文楷体" panose="02010600040101010101" pitchFamily="2" charset="-122"/>
              </a:rPr>
              <a:t>2</a:t>
            </a:r>
            <a:r>
              <a:rPr lang="zh-CN" altLang="en-US" dirty="0">
                <a:solidFill>
                  <a:srgbClr val="0070C0"/>
                </a:solidFill>
                <a:latin typeface="华文楷体" panose="02010600040101010101" pitchFamily="2" charset="-122"/>
                <a:ea typeface="华文楷体" panose="02010600040101010101" pitchFamily="2" charset="-122"/>
              </a:rPr>
              <a:t>）</a:t>
            </a:r>
            <a:r>
              <a:rPr lang="zh-CN" altLang="zh-CN" dirty="0">
                <a:solidFill>
                  <a:srgbClr val="0070C0"/>
                </a:solidFill>
                <a:latin typeface="华文楷体" panose="02010600040101010101" pitchFamily="2" charset="-122"/>
                <a:ea typeface="华文楷体" panose="02010600040101010101" pitchFamily="2" charset="-122"/>
              </a:rPr>
              <a:t>系统外设</a:t>
            </a:r>
            <a:endParaRPr lang="zh-CN" altLang="zh-CN" dirty="0">
              <a:solidFill>
                <a:srgbClr val="0070C0"/>
              </a:solidFill>
              <a:latin typeface="华文楷体" panose="02010600040101010101" pitchFamily="2" charset="-122"/>
              <a:ea typeface="华文楷体" panose="02010600040101010101" pitchFamily="2" charset="-122"/>
            </a:endParaRPr>
          </a:p>
          <a:p>
            <a:pPr marL="0" latinLnBrk="0">
              <a:lnSpc>
                <a:spcPct val="120000"/>
              </a:lnSpc>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1</a:t>
            </a:r>
            <a:r>
              <a:rPr lang="zh-CN" altLang="zh-CN" sz="2200" dirty="0">
                <a:latin typeface="华文楷体" panose="02010600040101010101" pitchFamily="2" charset="-122"/>
                <a:ea typeface="华文楷体" panose="02010600040101010101" pitchFamily="2" charset="-122"/>
              </a:rPr>
              <a:t>）</a:t>
            </a:r>
            <a:r>
              <a:rPr lang="en-US" altLang="zh-CN" sz="2200" dirty="0">
                <a:solidFill>
                  <a:srgbClr val="FF0000"/>
                </a:solidFill>
                <a:latin typeface="华文楷体" panose="02010600040101010101" pitchFamily="2" charset="-122"/>
                <a:ea typeface="华文楷体" panose="02010600040101010101" pitchFamily="2" charset="-122"/>
              </a:rPr>
              <a:t>RTC</a:t>
            </a:r>
            <a:r>
              <a:rPr lang="zh-CN" altLang="zh-CN" sz="2200" dirty="0">
                <a:solidFill>
                  <a:srgbClr val="FF0000"/>
                </a:solidFill>
                <a:latin typeface="华文楷体" panose="02010600040101010101" pitchFamily="2" charset="-122"/>
                <a:ea typeface="华文楷体" panose="02010600040101010101" pitchFamily="2" charset="-122"/>
              </a:rPr>
              <a:t>实时时钟</a:t>
            </a:r>
            <a:endParaRPr lang="zh-CN" altLang="zh-CN" sz="2200" dirty="0">
              <a:latin typeface="华文楷体" panose="02010600040101010101" pitchFamily="2" charset="-122"/>
              <a:ea typeface="华文楷体" panose="02010600040101010101" pitchFamily="2" charset="-122"/>
            </a:endParaRPr>
          </a:p>
          <a:p>
            <a:pPr marL="0" latinLnBrk="0">
              <a:lnSpc>
                <a:spcPct val="120000"/>
              </a:lnSpc>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2</a:t>
            </a: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PLL</a:t>
            </a:r>
            <a:r>
              <a:rPr lang="zh-CN" altLang="zh-CN" sz="2200" dirty="0">
                <a:latin typeface="华文楷体" panose="02010600040101010101" pitchFamily="2" charset="-122"/>
                <a:ea typeface="华文楷体" panose="02010600040101010101" pitchFamily="2" charset="-122"/>
              </a:rPr>
              <a:t>锁相环</a:t>
            </a:r>
            <a:endParaRPr lang="zh-CN" altLang="zh-CN" sz="2200" dirty="0">
              <a:latin typeface="华文楷体" panose="02010600040101010101" pitchFamily="2" charset="-122"/>
              <a:ea typeface="华文楷体" panose="02010600040101010101" pitchFamily="2" charset="-122"/>
            </a:endParaRPr>
          </a:p>
          <a:p>
            <a:pPr marL="0" latinLnBrk="0">
              <a:lnSpc>
                <a:spcPct val="120000"/>
              </a:lnSpc>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3</a:t>
            </a:r>
            <a:r>
              <a:rPr lang="zh-CN" altLang="zh-CN" sz="2200" dirty="0">
                <a:latin typeface="华文楷体" panose="02010600040101010101" pitchFamily="2" charset="-122"/>
                <a:ea typeface="华文楷体" panose="02010600040101010101" pitchFamily="2" charset="-122"/>
              </a:rPr>
              <a:t>）具有脉宽调制功能的定时器</a:t>
            </a:r>
            <a:endParaRPr lang="zh-CN" altLang="zh-CN" sz="2200" dirty="0">
              <a:latin typeface="华文楷体" panose="02010600040101010101" pitchFamily="2" charset="-122"/>
              <a:ea typeface="华文楷体" panose="02010600040101010101" pitchFamily="2" charset="-122"/>
            </a:endParaRPr>
          </a:p>
          <a:p>
            <a:pPr marL="0" latinLnBrk="0">
              <a:lnSpc>
                <a:spcPct val="120000"/>
              </a:lnSpc>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4</a:t>
            </a:r>
            <a:r>
              <a:rPr lang="zh-CN" altLang="zh-CN" sz="2200" dirty="0">
                <a:latin typeface="华文楷体" panose="02010600040101010101" pitchFamily="2" charset="-122"/>
                <a:ea typeface="华文楷体" panose="02010600040101010101" pitchFamily="2" charset="-122"/>
              </a:rPr>
              <a:t>）看门狗定时器——</a:t>
            </a:r>
            <a:r>
              <a:rPr lang="en-US" altLang="zh-CN" sz="2200" dirty="0">
                <a:latin typeface="华文楷体" panose="02010600040101010101" pitchFamily="2" charset="-122"/>
                <a:ea typeface="华文楷体" panose="02010600040101010101" pitchFamily="2" charset="-122"/>
              </a:rPr>
              <a:t>16</a:t>
            </a:r>
            <a:r>
              <a:rPr lang="zh-CN" altLang="zh-CN" sz="2200" dirty="0">
                <a:latin typeface="华文楷体" panose="02010600040101010101" pitchFamily="2" charset="-122"/>
                <a:ea typeface="华文楷体" panose="02010600040101010101" pitchFamily="2" charset="-122"/>
              </a:rPr>
              <a:t>位看门狗定时器。</a:t>
            </a:r>
            <a:endParaRPr lang="zh-CN" altLang="zh-CN" sz="2200" dirty="0">
              <a:latin typeface="华文楷体" panose="02010600040101010101" pitchFamily="2" charset="-122"/>
              <a:ea typeface="华文楷体" panose="02010600040101010101" pitchFamily="2" charset="-122"/>
            </a:endParaRPr>
          </a:p>
          <a:p>
            <a:pPr marL="0" latinLnBrk="0">
              <a:lnSpc>
                <a:spcPct val="120000"/>
              </a:lnSpc>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5</a:t>
            </a: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DMA</a:t>
            </a:r>
            <a:endParaRPr lang="zh-CN" altLang="zh-CN" sz="2200" dirty="0">
              <a:latin typeface="华文楷体" panose="02010600040101010101" pitchFamily="2" charset="-122"/>
              <a:ea typeface="华文楷体" panose="02010600040101010101" pitchFamily="2" charset="-122"/>
            </a:endParaRPr>
          </a:p>
          <a:p>
            <a:pPr marL="0" indent="533400" algn="just" latinLnBrk="0">
              <a:lnSpc>
                <a:spcPct val="120000"/>
              </a:lnSpc>
              <a:defRPr/>
            </a:pPr>
            <a:r>
              <a:rPr lang="zh-CN" altLang="zh-CN" sz="2200" dirty="0">
                <a:latin typeface="华文楷体" panose="02010600040101010101" pitchFamily="2" charset="-122"/>
                <a:ea typeface="华文楷体" panose="02010600040101010101" pitchFamily="2" charset="-122"/>
              </a:rPr>
              <a:t>具有特定的指令集提供</a:t>
            </a:r>
            <a:r>
              <a:rPr lang="en-US" altLang="zh-CN" sz="2200" dirty="0">
                <a:latin typeface="华文楷体" panose="02010600040101010101" pitchFamily="2" charset="-122"/>
                <a:ea typeface="华文楷体" panose="02010600040101010101" pitchFamily="2" charset="-122"/>
              </a:rPr>
              <a:t>DMA</a:t>
            </a:r>
            <a:r>
              <a:rPr lang="zh-CN" altLang="zh-CN" sz="2200" dirty="0">
                <a:latin typeface="华文楷体" panose="02010600040101010101" pitchFamily="2" charset="-122"/>
                <a:ea typeface="华文楷体" panose="02010600040101010101" pitchFamily="2" charset="-122"/>
              </a:rPr>
              <a:t>传输的灵活性。内置增强型</a:t>
            </a:r>
            <a:r>
              <a:rPr lang="en-US" altLang="zh-CN" sz="2200" dirty="0">
                <a:latin typeface="华文楷体" panose="02010600040101010101" pitchFamily="2" charset="-122"/>
                <a:ea typeface="华文楷体" panose="02010600040101010101" pitchFamily="2" charset="-122"/>
              </a:rPr>
              <a:t>8</a:t>
            </a:r>
            <a:r>
              <a:rPr lang="zh-CN" altLang="zh-CN" sz="2200" dirty="0">
                <a:latin typeface="华文楷体" panose="02010600040101010101" pitchFamily="2" charset="-122"/>
                <a:ea typeface="华文楷体" panose="02010600040101010101" pitchFamily="2" charset="-122"/>
              </a:rPr>
              <a:t>通道的</a:t>
            </a:r>
            <a:r>
              <a:rPr lang="en-US" altLang="zh-CN" sz="2200" dirty="0">
                <a:latin typeface="华文楷体" panose="02010600040101010101" pitchFamily="2" charset="-122"/>
                <a:ea typeface="华文楷体" panose="02010600040101010101" pitchFamily="2" charset="-122"/>
              </a:rPr>
              <a:t>DMA</a:t>
            </a:r>
            <a:r>
              <a:rPr lang="zh-CN" altLang="zh-CN" sz="2200" dirty="0">
                <a:latin typeface="华文楷体" panose="02010600040101010101" pitchFamily="2" charset="-122"/>
                <a:ea typeface="华文楷体" panose="02010600040101010101" pitchFamily="2" charset="-122"/>
              </a:rPr>
              <a:t>。</a:t>
            </a:r>
            <a:r>
              <a:rPr lang="zh-CN" altLang="zh-CN" sz="2200" dirty="0">
                <a:solidFill>
                  <a:srgbClr val="FF0000"/>
                </a:solidFill>
                <a:latin typeface="华文楷体" panose="02010600040101010101" pitchFamily="2" charset="-122"/>
                <a:ea typeface="华文楷体" panose="02010600040101010101" pitchFamily="2" charset="-122"/>
              </a:rPr>
              <a:t>内存到内存</a:t>
            </a:r>
            <a:r>
              <a:rPr lang="zh-CN" altLang="zh-CN" sz="2200" dirty="0">
                <a:latin typeface="华文楷体" panose="02010600040101010101" pitchFamily="2" charset="-122"/>
                <a:ea typeface="华文楷体" panose="02010600040101010101" pitchFamily="2" charset="-122"/>
              </a:rPr>
              <a:t>转换</a:t>
            </a:r>
            <a:r>
              <a:rPr lang="en-US" altLang="zh-CN" sz="2200" dirty="0">
                <a:latin typeface="华文楷体" panose="02010600040101010101" pitchFamily="2" charset="-122"/>
                <a:ea typeface="华文楷体" panose="02010600040101010101" pitchFamily="2" charset="-122"/>
              </a:rPr>
              <a:t>DMA</a:t>
            </a:r>
            <a:r>
              <a:rPr lang="zh-CN" altLang="zh-CN" sz="2200" dirty="0">
                <a:latin typeface="华文楷体" panose="02010600040101010101" pitchFamily="2" charset="-122"/>
                <a:ea typeface="华文楷体" panose="02010600040101010101" pitchFamily="2" charset="-122"/>
              </a:rPr>
              <a:t>多达</a:t>
            </a:r>
            <a:r>
              <a:rPr lang="en-US" altLang="zh-CN" sz="2200" dirty="0">
                <a:latin typeface="华文楷体" panose="02010600040101010101" pitchFamily="2" charset="-122"/>
                <a:ea typeface="华文楷体" panose="02010600040101010101" pitchFamily="2" charset="-122"/>
              </a:rPr>
              <a:t>16</a:t>
            </a:r>
            <a:r>
              <a:rPr lang="zh-CN" altLang="zh-CN" sz="2200" dirty="0">
                <a:latin typeface="华文楷体" panose="02010600040101010101" pitchFamily="2" charset="-122"/>
                <a:ea typeface="华文楷体" panose="02010600040101010101" pitchFamily="2" charset="-122"/>
              </a:rPr>
              <a:t>组，</a:t>
            </a:r>
            <a:r>
              <a:rPr lang="zh-CN" altLang="zh-CN" sz="2200" dirty="0">
                <a:solidFill>
                  <a:srgbClr val="FF0000"/>
                </a:solidFill>
                <a:latin typeface="华文楷体" panose="02010600040101010101" pitchFamily="2" charset="-122"/>
                <a:ea typeface="华文楷体" panose="02010600040101010101" pitchFamily="2" charset="-122"/>
              </a:rPr>
              <a:t>外设到内存</a:t>
            </a:r>
            <a:r>
              <a:rPr lang="zh-CN" altLang="zh-CN" sz="2200" dirty="0">
                <a:latin typeface="华文楷体" panose="02010600040101010101" pitchFamily="2" charset="-122"/>
                <a:ea typeface="华文楷体" panose="02010600040101010101" pitchFamily="2" charset="-122"/>
              </a:rPr>
              <a:t>转换</a:t>
            </a:r>
            <a:r>
              <a:rPr lang="en-US" altLang="zh-CN" sz="2200" dirty="0">
                <a:latin typeface="华文楷体" panose="02010600040101010101" pitchFamily="2" charset="-122"/>
                <a:ea typeface="华文楷体" panose="02010600040101010101" pitchFamily="2" charset="-122"/>
              </a:rPr>
              <a:t>DMA</a:t>
            </a:r>
            <a:r>
              <a:rPr lang="zh-CN" altLang="zh-CN" sz="2200" dirty="0">
                <a:latin typeface="华文楷体" panose="02010600040101010101" pitchFamily="2" charset="-122"/>
                <a:ea typeface="华文楷体" panose="02010600040101010101" pitchFamily="2" charset="-122"/>
              </a:rPr>
              <a:t>支持多达</a:t>
            </a:r>
            <a:r>
              <a:rPr lang="en-US" altLang="zh-CN" sz="2200" dirty="0">
                <a:latin typeface="华文楷体" panose="02010600040101010101" pitchFamily="2" charset="-122"/>
                <a:ea typeface="华文楷体" panose="02010600040101010101" pitchFamily="2" charset="-122"/>
              </a:rPr>
              <a:t>8</a:t>
            </a:r>
            <a:r>
              <a:rPr lang="zh-CN" altLang="zh-CN" sz="2200" dirty="0">
                <a:latin typeface="华文楷体" panose="02010600040101010101" pitchFamily="2" charset="-122"/>
                <a:ea typeface="华文楷体" panose="02010600040101010101" pitchFamily="2" charset="-122"/>
              </a:rPr>
              <a:t>组。</a:t>
            </a:r>
            <a:endParaRPr lang="zh-CN" altLang="zh-CN" sz="2200" dirty="0">
              <a:latin typeface="华文楷体" panose="02010600040101010101" pitchFamily="2" charset="-122"/>
              <a:ea typeface="华文楷体" panose="02010600040101010101" pitchFamily="2" charset="-122"/>
            </a:endParaRPr>
          </a:p>
          <a:p>
            <a:pPr marL="0" latinLnBrk="0">
              <a:lnSpc>
                <a:spcPct val="120000"/>
              </a:lnSpc>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6</a:t>
            </a: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Keypad</a:t>
            </a:r>
            <a:endParaRPr lang="zh-CN" altLang="zh-CN" sz="2200" dirty="0">
              <a:latin typeface="华文楷体" panose="02010600040101010101" pitchFamily="2" charset="-122"/>
              <a:ea typeface="华文楷体" panose="02010600040101010101" pitchFamily="2" charset="-122"/>
            </a:endParaRPr>
          </a:p>
          <a:p>
            <a:pPr marL="0" indent="533400" latinLnBrk="0">
              <a:lnSpc>
                <a:spcPct val="120000"/>
              </a:lnSpc>
              <a:defRPr/>
            </a:pPr>
            <a:r>
              <a:rPr lang="zh-CN" altLang="zh-CN" sz="2200" dirty="0">
                <a:latin typeface="华文楷体" panose="02010600040101010101" pitchFamily="2" charset="-122"/>
                <a:ea typeface="华文楷体" panose="02010600040101010101" pitchFamily="2" charset="-122"/>
              </a:rPr>
              <a:t>支持</a:t>
            </a:r>
            <a:r>
              <a:rPr lang="en-US" altLang="zh-CN" sz="2200" dirty="0">
                <a:latin typeface="华文楷体" panose="02010600040101010101" pitchFamily="2" charset="-122"/>
                <a:ea typeface="华文楷体" panose="02010600040101010101" pitchFamily="2" charset="-122"/>
              </a:rPr>
              <a:t>14</a:t>
            </a: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8</a:t>
            </a:r>
            <a:r>
              <a:rPr lang="zh-CN" altLang="zh-CN" sz="2200" dirty="0">
                <a:latin typeface="华文楷体" panose="02010600040101010101" pitchFamily="2" charset="-122"/>
                <a:ea typeface="华文楷体" panose="02010600040101010101" pitchFamily="2" charset="-122"/>
              </a:rPr>
              <a:t>矩阵键盘。提供内部消抖功能。</a:t>
            </a:r>
            <a:endParaRPr lang="zh-CN" altLang="zh-CN" sz="2200" dirty="0">
              <a:latin typeface="华文楷体" panose="02010600040101010101" pitchFamily="2" charset="-122"/>
              <a:ea typeface="华文楷体" panose="02010600040101010101" pitchFamily="2" charset="-122"/>
            </a:endParaRPr>
          </a:p>
          <a:p>
            <a:pPr marL="0" latinLnBrk="0">
              <a:lnSpc>
                <a:spcPct val="120000"/>
              </a:lnSpc>
              <a:defRPr/>
            </a:pP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7</a:t>
            </a:r>
            <a:r>
              <a:rPr lang="zh-CN" altLang="zh-CN" sz="2200" dirty="0">
                <a:latin typeface="华文楷体" panose="02010600040101010101" pitchFamily="2" charset="-122"/>
                <a:ea typeface="华文楷体" panose="02010600040101010101" pitchFamily="2" charset="-122"/>
              </a:rPr>
              <a:t>）</a:t>
            </a:r>
            <a:r>
              <a:rPr lang="en-US" altLang="zh-CN" sz="2200" dirty="0">
                <a:latin typeface="华文楷体" panose="02010600040101010101" pitchFamily="2" charset="-122"/>
                <a:ea typeface="华文楷体" panose="02010600040101010101" pitchFamily="2" charset="-122"/>
              </a:rPr>
              <a:t>ADC</a:t>
            </a:r>
            <a:r>
              <a:rPr lang="zh-CN" altLang="zh-CN" sz="2200" dirty="0">
                <a:latin typeface="华文楷体" panose="02010600040101010101" pitchFamily="2" charset="-122"/>
                <a:ea typeface="华文楷体" panose="02010600040101010101" pitchFamily="2" charset="-122"/>
              </a:rPr>
              <a:t>转换器</a:t>
            </a:r>
            <a:endParaRPr lang="zh-CN" altLang="zh-CN" sz="2200" dirty="0">
              <a:latin typeface="华文楷体" panose="02010600040101010101" pitchFamily="2" charset="-122"/>
              <a:ea typeface="华文楷体" panose="02010600040101010101" pitchFamily="2" charset="-122"/>
            </a:endParaRPr>
          </a:p>
          <a:p>
            <a:pPr marL="0" indent="533400" latinLnBrk="0">
              <a:lnSpc>
                <a:spcPct val="120000"/>
              </a:lnSpc>
              <a:defRPr/>
            </a:pPr>
            <a:r>
              <a:rPr lang="en-US" altLang="zh-CN" sz="2200" dirty="0">
                <a:latin typeface="华文楷体" panose="02010600040101010101" pitchFamily="2" charset="-122"/>
                <a:ea typeface="华文楷体" panose="02010600040101010101" pitchFamily="2" charset="-122"/>
              </a:rPr>
              <a:t>10</a:t>
            </a:r>
            <a:r>
              <a:rPr lang="zh-CN" altLang="zh-CN" sz="2200" dirty="0">
                <a:latin typeface="华文楷体" panose="02010600040101010101" pitchFamily="2" charset="-122"/>
                <a:ea typeface="华文楷体" panose="02010600040101010101" pitchFamily="2" charset="-122"/>
              </a:rPr>
              <a:t>通道多路复用</a:t>
            </a:r>
            <a:r>
              <a:rPr lang="en-US" altLang="zh-CN" sz="2200" dirty="0">
                <a:latin typeface="华文楷体" panose="02010600040101010101" pitchFamily="2" charset="-122"/>
                <a:ea typeface="华文楷体" panose="02010600040101010101" pitchFamily="2" charset="-122"/>
              </a:rPr>
              <a:t>ADC</a:t>
            </a:r>
            <a:r>
              <a:rPr lang="zh-CN" altLang="zh-CN" sz="2200" dirty="0">
                <a:latin typeface="华文楷体" panose="02010600040101010101" pitchFamily="2" charset="-122"/>
                <a:ea typeface="华文楷体" panose="02010600040101010101" pitchFamily="2" charset="-122"/>
              </a:rPr>
              <a:t>。支持最大</a:t>
            </a:r>
            <a:r>
              <a:rPr lang="en-US" altLang="zh-CN" sz="2200" dirty="0">
                <a:latin typeface="华文楷体" panose="02010600040101010101" pitchFamily="2" charset="-122"/>
                <a:ea typeface="华文楷体" panose="02010600040101010101" pitchFamily="2" charset="-122"/>
              </a:rPr>
              <a:t>500K</a:t>
            </a:r>
            <a:r>
              <a:rPr lang="zh-CN" altLang="zh-CN" sz="2200" dirty="0">
                <a:latin typeface="华文楷体" panose="02010600040101010101" pitchFamily="2" charset="-122"/>
                <a:ea typeface="华文楷体" panose="02010600040101010101" pitchFamily="2" charset="-122"/>
              </a:rPr>
              <a:t>采样率和</a:t>
            </a:r>
            <a:r>
              <a:rPr lang="en-US" altLang="zh-CN" sz="2200" dirty="0">
                <a:latin typeface="华文楷体" panose="02010600040101010101" pitchFamily="2" charset="-122"/>
                <a:ea typeface="华文楷体" panose="02010600040101010101" pitchFamily="2" charset="-122"/>
              </a:rPr>
              <a:t>12</a:t>
            </a:r>
            <a:r>
              <a:rPr lang="zh-CN" altLang="zh-CN" sz="2200" dirty="0">
                <a:latin typeface="华文楷体" panose="02010600040101010101" pitchFamily="2" charset="-122"/>
                <a:ea typeface="华文楷体" panose="02010600040101010101" pitchFamily="2" charset="-122"/>
              </a:rPr>
              <a:t>位的分辨率。</a:t>
            </a:r>
            <a:endParaRPr lang="zh-CN" altLang="zh-CN" sz="2200" dirty="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引言（</a:t>
            </a:r>
            <a:r>
              <a:rPr lang="zh-CN" altLang="zh-CN" b="0" dirty="0">
                <a:latin typeface="Times New Roman" panose="02020603050405020304" pitchFamily="18" charset="0"/>
                <a:ea typeface="+mn-ea"/>
                <a:cs typeface="Times New Roman" panose="02020603050405020304" pitchFamily="18" charset="0"/>
              </a:rPr>
              <a:t> S5PV210处理器</a:t>
            </a:r>
            <a:r>
              <a:rPr lang="zh-CN" altLang="en-US" kern="0" dirty="0"/>
              <a:t>）</a:t>
            </a:r>
            <a:endParaRPr lang="zh-CN" altLang="en-US" kern="0" dirty="0">
              <a:solidFill>
                <a:srgbClr val="FF0000"/>
              </a:solidFill>
            </a:endParaRPr>
          </a:p>
        </p:txBody>
      </p:sp>
    </p:spTree>
  </p:cSld>
  <p:clrMapOvr>
    <a:masterClrMapping/>
  </p:clrMapOvr>
  <p:transition>
    <p:blinds/>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F565932-CC87-4C35-B486-7F2622C9986E}"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graphicFrame>
        <p:nvGraphicFramePr>
          <p:cNvPr id="2" name="表格 1"/>
          <p:cNvGraphicFramePr>
            <a:graphicFrameLocks noGrp="1"/>
          </p:cNvGraphicFramePr>
          <p:nvPr/>
        </p:nvGraphicFramePr>
        <p:xfrm>
          <a:off x="1271464" y="1340768"/>
          <a:ext cx="8857062" cy="3816424"/>
        </p:xfrm>
        <a:graphic>
          <a:graphicData uri="http://schemas.openxmlformats.org/drawingml/2006/table">
            <a:tbl>
              <a:tblPr firstRow="1" bandRow="1">
                <a:tableStyleId>{5C22544A-7EE6-4342-B048-85BDC9FD1C3A}</a:tableStyleId>
              </a:tblPr>
              <a:tblGrid>
                <a:gridCol w="1152204"/>
                <a:gridCol w="1440160"/>
                <a:gridCol w="1800124"/>
                <a:gridCol w="1152204"/>
                <a:gridCol w="1512168"/>
                <a:gridCol w="1800202"/>
              </a:tblGrid>
              <a:tr h="1224136">
                <a:tc>
                  <a:txBody>
                    <a:bodyPr/>
                    <a:lstStyle/>
                    <a:p>
                      <a:endParaRPr lang="zh-CN" altLang="en-US" dirty="0"/>
                    </a:p>
                  </a:txBody>
                  <a:tcPr/>
                </a:tc>
                <a:tc>
                  <a:txBody>
                    <a:bodyPr/>
                    <a:lstStyle/>
                    <a:p>
                      <a:r>
                        <a:rPr lang="zh-CN" altLang="en-US" dirty="0">
                          <a:solidFill>
                            <a:schemeClr val="tx1"/>
                          </a:solidFill>
                        </a:rPr>
                        <a:t>优点</a:t>
                      </a:r>
                      <a:endParaRPr lang="zh-CN" altLang="en-US" dirty="0">
                        <a:solidFill>
                          <a:schemeClr val="tx1"/>
                        </a:solidFill>
                      </a:endParaRPr>
                    </a:p>
                  </a:txBody>
                  <a:tcPr/>
                </a:tc>
                <a:tc>
                  <a:txBody>
                    <a:bodyPr/>
                    <a:lstStyle/>
                    <a:p>
                      <a:r>
                        <a:rPr lang="zh-CN" altLang="en-US" dirty="0">
                          <a:solidFill>
                            <a:schemeClr val="tx1"/>
                          </a:solidFill>
                        </a:rPr>
                        <a:t>缺点</a:t>
                      </a:r>
                      <a:endParaRPr lang="zh-CN" altLang="en-US" dirty="0">
                        <a:solidFill>
                          <a:schemeClr val="tx1"/>
                        </a:solidFill>
                      </a:endParaRPr>
                    </a:p>
                  </a:txBody>
                  <a:tcPr/>
                </a:tc>
                <a:tc>
                  <a:txBody>
                    <a:bodyPr/>
                    <a:lstStyle/>
                    <a:p>
                      <a:r>
                        <a:rPr lang="zh-CN" altLang="en-US" dirty="0">
                          <a:solidFill>
                            <a:schemeClr val="tx1"/>
                          </a:solidFill>
                        </a:rPr>
                        <a:t>适用</a:t>
                      </a:r>
                      <a:endParaRPr lang="zh-CN" altLang="en-US" dirty="0">
                        <a:solidFill>
                          <a:schemeClr val="tx1"/>
                        </a:solidFill>
                      </a:endParaRPr>
                    </a:p>
                  </a:txBody>
                  <a:tcPr/>
                </a:tc>
                <a:tc>
                  <a:txBody>
                    <a:bodyPr/>
                    <a:lstStyle/>
                    <a:p>
                      <a:r>
                        <a:rPr lang="zh-CN" altLang="en-US" dirty="0">
                          <a:solidFill>
                            <a:schemeClr val="tx1"/>
                          </a:solidFill>
                        </a:rPr>
                        <a:t>具体协议（举例）</a:t>
                      </a:r>
                      <a:endParaRPr lang="zh-CN" altLang="en-US" dirty="0">
                        <a:solidFill>
                          <a:schemeClr val="tx1"/>
                        </a:solidFill>
                      </a:endParaRPr>
                    </a:p>
                  </a:txBody>
                  <a:tcPr/>
                </a:tc>
                <a:tc>
                  <a:txBody>
                    <a:bodyPr/>
                    <a:lstStyle/>
                    <a:p>
                      <a:r>
                        <a:rPr lang="zh-CN" altLang="en-US" dirty="0">
                          <a:solidFill>
                            <a:schemeClr val="tx1"/>
                          </a:solidFill>
                        </a:rPr>
                        <a:t>应用（在电力电子方向）</a:t>
                      </a:r>
                      <a:endParaRPr lang="zh-CN" altLang="en-US" dirty="0">
                        <a:solidFill>
                          <a:schemeClr val="tx1"/>
                        </a:solidFill>
                      </a:endParaRPr>
                    </a:p>
                  </a:txBody>
                  <a:tcPr/>
                </a:tc>
              </a:tr>
              <a:tr h="1368152">
                <a:tc>
                  <a:txBody>
                    <a:bodyPr/>
                    <a:lstStyle/>
                    <a:p>
                      <a:r>
                        <a:rPr lang="zh-CN" altLang="en-US" dirty="0"/>
                        <a:t>同步串行通信</a:t>
                      </a:r>
                      <a:endParaRPr lang="zh-CN" altLang="en-US" dirty="0"/>
                    </a:p>
                  </a:txBody>
                  <a:tcPr/>
                </a:tc>
                <a:tc>
                  <a:txBody>
                    <a:bodyPr/>
                    <a:lstStyle/>
                    <a:p>
                      <a:r>
                        <a:rPr lang="zh-CN" altLang="en-US" dirty="0"/>
                        <a:t>传输信息量大传输速率高</a:t>
                      </a:r>
                      <a:endParaRPr lang="zh-CN" altLang="en-US" dirty="0"/>
                    </a:p>
                  </a:txBody>
                  <a:tcPr/>
                </a:tc>
                <a:tc>
                  <a:txBody>
                    <a:bodyPr/>
                    <a:lstStyle/>
                    <a:p>
                      <a:r>
                        <a:rPr lang="zh-CN" altLang="en-US" dirty="0"/>
                        <a:t>必须有同步时钟</a:t>
                      </a:r>
                      <a:endParaRPr lang="en-US" altLang="zh-CN" dirty="0"/>
                    </a:p>
                    <a:p>
                      <a:r>
                        <a:rPr lang="zh-CN" altLang="en-US" dirty="0"/>
                        <a:t>设备复杂</a:t>
                      </a:r>
                      <a:endParaRPr lang="en-US" altLang="zh-CN" dirty="0"/>
                    </a:p>
                    <a:p>
                      <a:r>
                        <a:rPr lang="zh-CN" altLang="en-US" dirty="0"/>
                        <a:t>技术要求高</a:t>
                      </a:r>
                      <a:endParaRPr lang="zh-CN" altLang="en-US" dirty="0"/>
                    </a:p>
                  </a:txBody>
                  <a:tcPr/>
                </a:tc>
                <a:tc>
                  <a:txBody>
                    <a:bodyPr/>
                    <a:lstStyle/>
                    <a:p>
                      <a:r>
                        <a:rPr lang="zh-CN" altLang="en-US" dirty="0"/>
                        <a:t>高速</a:t>
                      </a:r>
                      <a:endParaRPr lang="en-US" altLang="zh-CN" dirty="0"/>
                    </a:p>
                    <a:p>
                      <a:r>
                        <a:rPr lang="zh-CN" altLang="en-US" dirty="0"/>
                        <a:t>信息多</a:t>
                      </a:r>
                      <a:endParaRPr lang="zh-CN" altLang="en-US" dirty="0"/>
                    </a:p>
                  </a:txBody>
                  <a:tcPr/>
                </a:tc>
                <a:tc>
                  <a:txBody>
                    <a:bodyPr/>
                    <a:lstStyle/>
                    <a:p>
                      <a:r>
                        <a:rPr lang="en-US" altLang="zh-CN" dirty="0"/>
                        <a:t>IIC</a:t>
                      </a:r>
                      <a:r>
                        <a:rPr lang="zh-CN" altLang="en-US" dirty="0"/>
                        <a:t>、</a:t>
                      </a:r>
                      <a:r>
                        <a:rPr lang="en-US" altLang="zh-CN" dirty="0"/>
                        <a:t>SPI</a:t>
                      </a:r>
                      <a:r>
                        <a:rPr lang="zh-CN" altLang="en-US" dirty="0"/>
                        <a:t>、</a:t>
                      </a:r>
                      <a:endParaRPr lang="en-US" altLang="zh-CN" dirty="0"/>
                    </a:p>
                    <a:p>
                      <a:r>
                        <a:rPr lang="en-US" altLang="zh-CN" dirty="0"/>
                        <a:t>USART</a:t>
                      </a:r>
                      <a:endParaRPr lang="en-US" altLang="zh-CN" dirty="0"/>
                    </a:p>
                  </a:txBody>
                  <a:tcPr/>
                </a:tc>
                <a:tc>
                  <a:txBody>
                    <a:bodyPr/>
                    <a:lstStyle/>
                    <a:p>
                      <a:r>
                        <a:rPr lang="en-US" altLang="zh-CN" dirty="0"/>
                        <a:t>AD&amp;DA</a:t>
                      </a:r>
                      <a:r>
                        <a:rPr lang="zh-CN" altLang="en-US" dirty="0"/>
                        <a:t>芯片、</a:t>
                      </a:r>
                      <a:endParaRPr lang="en-US" altLang="zh-CN" dirty="0"/>
                    </a:p>
                    <a:p>
                      <a:r>
                        <a:rPr lang="zh-CN" altLang="en-US" dirty="0"/>
                        <a:t>多机通信、</a:t>
                      </a:r>
                      <a:endParaRPr lang="en-US" altLang="zh-CN" dirty="0"/>
                    </a:p>
                    <a:p>
                      <a:r>
                        <a:rPr lang="en-US" altLang="zh-CN" dirty="0"/>
                        <a:t>OLED</a:t>
                      </a:r>
                      <a:r>
                        <a:rPr lang="zh-CN" altLang="en-US" dirty="0"/>
                        <a:t>屏</a:t>
                      </a:r>
                      <a:r>
                        <a:rPr lang="en-US" altLang="zh-CN" dirty="0"/>
                        <a:t>&amp;LCD</a:t>
                      </a:r>
                      <a:r>
                        <a:rPr lang="zh-CN" altLang="en-US" dirty="0"/>
                        <a:t>屏</a:t>
                      </a:r>
                      <a:r>
                        <a:rPr lang="en-US" altLang="zh-CN" dirty="0"/>
                        <a:t>&amp;</a:t>
                      </a:r>
                      <a:r>
                        <a:rPr lang="zh-CN" altLang="en-US" dirty="0"/>
                        <a:t>串口屏</a:t>
                      </a:r>
                      <a:endParaRPr lang="zh-CN" altLang="en-US" dirty="0"/>
                    </a:p>
                  </a:txBody>
                  <a:tcPr/>
                </a:tc>
              </a:tr>
              <a:tr h="1224136">
                <a:tc>
                  <a:txBody>
                    <a:bodyPr/>
                    <a:lstStyle/>
                    <a:p>
                      <a:r>
                        <a:rPr lang="zh-CN" altLang="en-US" dirty="0"/>
                        <a:t>异步串行通信</a:t>
                      </a:r>
                      <a:endParaRPr lang="zh-CN" altLang="en-US" dirty="0"/>
                    </a:p>
                  </a:txBody>
                  <a:tcPr/>
                </a:tc>
                <a:tc>
                  <a:txBody>
                    <a:bodyPr/>
                    <a:lstStyle/>
                    <a:p>
                      <a:r>
                        <a:rPr lang="zh-CN" altLang="en-US" dirty="0"/>
                        <a:t>不需要同步时钟</a:t>
                      </a:r>
                      <a:endParaRPr lang="en-US" altLang="zh-CN" dirty="0"/>
                    </a:p>
                    <a:p>
                      <a:r>
                        <a:rPr lang="zh-CN" altLang="en-US" dirty="0"/>
                        <a:t>实现简单</a:t>
                      </a:r>
                      <a:endParaRPr lang="en-US" altLang="zh-CN" dirty="0"/>
                    </a:p>
                    <a:p>
                      <a:r>
                        <a:rPr lang="zh-CN" altLang="en-US" dirty="0"/>
                        <a:t>设备简单</a:t>
                      </a:r>
                      <a:endParaRPr lang="zh-CN" altLang="en-US" dirty="0"/>
                    </a:p>
                  </a:txBody>
                  <a:tcPr/>
                </a:tc>
                <a:tc>
                  <a:txBody>
                    <a:bodyPr/>
                    <a:lstStyle/>
                    <a:p>
                      <a:r>
                        <a:rPr lang="zh-CN" altLang="en-US" dirty="0"/>
                        <a:t>传输速率不高</a:t>
                      </a:r>
                      <a:endParaRPr lang="zh-CN" altLang="en-US" dirty="0"/>
                    </a:p>
                  </a:txBody>
                  <a:tcPr/>
                </a:tc>
                <a:tc>
                  <a:txBody>
                    <a:bodyPr/>
                    <a:lstStyle/>
                    <a:p>
                      <a:r>
                        <a:rPr lang="zh-CN" altLang="en-US" dirty="0"/>
                        <a:t>低速</a:t>
                      </a:r>
                      <a:endParaRPr lang="en-US" altLang="zh-CN" dirty="0"/>
                    </a:p>
                    <a:p>
                      <a:r>
                        <a:rPr lang="zh-CN" altLang="en-US" dirty="0"/>
                        <a:t>信息少</a:t>
                      </a:r>
                      <a:endParaRPr lang="zh-CN" altLang="en-US" dirty="0"/>
                    </a:p>
                  </a:txBody>
                  <a:tcPr/>
                </a:tc>
                <a:tc>
                  <a:txBody>
                    <a:bodyPr/>
                    <a:lstStyle/>
                    <a:p>
                      <a:r>
                        <a:rPr lang="en-US" altLang="zh-CN" dirty="0"/>
                        <a:t>UART</a:t>
                      </a:r>
                      <a:r>
                        <a:rPr lang="zh-CN" altLang="en-US" dirty="0"/>
                        <a:t>、</a:t>
                      </a:r>
                      <a:endParaRPr lang="en-US" altLang="zh-CN" dirty="0"/>
                    </a:p>
                    <a:p>
                      <a:r>
                        <a:rPr lang="en-US" altLang="zh-CN" dirty="0"/>
                        <a:t>USART</a:t>
                      </a:r>
                      <a:endParaRPr lang="zh-CN" altLang="en-US" dirty="0"/>
                    </a:p>
                  </a:txBody>
                  <a:tcPr/>
                </a:tc>
                <a:tc>
                  <a:txBody>
                    <a:bodyPr/>
                    <a:lstStyle/>
                    <a:p>
                      <a:r>
                        <a:rPr lang="zh-CN" altLang="en-US" dirty="0"/>
                        <a:t>多机通信</a:t>
                      </a:r>
                      <a:endParaRPr lang="zh-CN" altLang="en-US" dirty="0"/>
                    </a:p>
                  </a:txBody>
                  <a:tcPr/>
                </a:tc>
              </a:tr>
            </a:tbl>
          </a:graphicData>
        </a:graphic>
      </p:graphicFrame>
    </p:spTree>
  </p:cSld>
  <p:clrMapOvr>
    <a:masterClrMapping/>
  </p:clrMapOvr>
  <p:transition>
    <p:blinds/>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F565932-CC87-4C35-B486-7F2622C9986E}"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sp>
        <p:nvSpPr>
          <p:cNvPr id="4" name="文本框 3"/>
          <p:cNvSpPr txBox="1"/>
          <p:nvPr/>
        </p:nvSpPr>
        <p:spPr>
          <a:xfrm>
            <a:off x="983432" y="1268760"/>
            <a:ext cx="1034257" cy="461665"/>
          </a:xfrm>
          <a:prstGeom prst="rect">
            <a:avLst/>
          </a:prstGeom>
          <a:noFill/>
        </p:spPr>
        <p:txBody>
          <a:bodyPr wrap="none" rtlCol="0">
            <a:spAutoFit/>
          </a:bodyPr>
          <a:lstStyle/>
          <a:p>
            <a:r>
              <a:rPr lang="en-US" altLang="zh-CN" dirty="0"/>
              <a:t>UART</a:t>
            </a:r>
            <a:endParaRPr lang="zh-CN" altLang="en-US" dirty="0"/>
          </a:p>
        </p:txBody>
      </p:sp>
      <p:sp>
        <p:nvSpPr>
          <p:cNvPr id="6" name="Rectangle 3"/>
          <p:cNvSpPr>
            <a:spLocks noChangeArrowheads="1"/>
          </p:cNvSpPr>
          <p:nvPr/>
        </p:nvSpPr>
        <p:spPr bwMode="auto">
          <a:xfrm>
            <a:off x="1395647" y="2060848"/>
            <a:ext cx="9145016" cy="230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40000"/>
              </a:lnSpc>
              <a:spcBef>
                <a:spcPct val="40000"/>
              </a:spcBef>
              <a:buNone/>
            </a:pPr>
            <a:r>
              <a:rPr lang="en-US" altLang="zh-CN" dirty="0"/>
              <a:t>Universal Asynchronous Receiver Transmitter </a:t>
            </a:r>
            <a:r>
              <a:rPr lang="zh-CN" altLang="en-US" dirty="0"/>
              <a:t>即通用异步收发器，是一种通用的</a:t>
            </a:r>
            <a:r>
              <a:rPr lang="zh-CN" altLang="en-US" dirty="0">
                <a:solidFill>
                  <a:srgbClr val="0070C0"/>
                </a:solidFill>
              </a:rPr>
              <a:t>串行</a:t>
            </a:r>
            <a:r>
              <a:rPr lang="zh-CN" altLang="en-US" dirty="0"/>
              <a:t>、</a:t>
            </a:r>
            <a:r>
              <a:rPr lang="zh-CN" altLang="en-US" dirty="0">
                <a:solidFill>
                  <a:srgbClr val="0070C0"/>
                </a:solidFill>
              </a:rPr>
              <a:t>异步</a:t>
            </a:r>
            <a:r>
              <a:rPr lang="zh-CN" altLang="en-US" dirty="0"/>
              <a:t>通信总线，该总线有两条数据线，可以实现</a:t>
            </a:r>
            <a:r>
              <a:rPr lang="zh-CN" altLang="en-US" dirty="0">
                <a:solidFill>
                  <a:srgbClr val="0070C0"/>
                </a:solidFill>
              </a:rPr>
              <a:t>全双工</a:t>
            </a:r>
            <a:r>
              <a:rPr lang="zh-CN" altLang="en-US" dirty="0"/>
              <a:t>的发送和接收，在嵌入式系统中常用于主机和辅助设备之间的通信。</a:t>
            </a:r>
            <a:endParaRPr lang="en-US" altLang="zh-CN" dirty="0"/>
          </a:p>
          <a:p>
            <a:pPr marL="0" indent="0" eaLnBrk="1" hangingPunct="1">
              <a:lnSpc>
                <a:spcPct val="140000"/>
              </a:lnSpc>
              <a:spcBef>
                <a:spcPts val="0"/>
              </a:spcBef>
              <a:buClr>
                <a:srgbClr val="FFD317"/>
              </a:buClr>
              <a:buNone/>
            </a:pPr>
            <a:endParaRPr lang="zh-CN" altLang="en-US" sz="2800" b="0" dirty="0"/>
          </a:p>
        </p:txBody>
      </p:sp>
    </p:spTree>
  </p:cSld>
  <p:clrMapOvr>
    <a:masterClrMapping/>
  </p:clrMapOvr>
  <p:transition>
    <p:blinds/>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F565932-CC87-4C35-B486-7F2622C9986E}"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35560" y="2708920"/>
            <a:ext cx="5517358" cy="2888230"/>
          </a:xfrm>
          <a:prstGeom prst="rect">
            <a:avLst/>
          </a:prstGeom>
        </p:spPr>
      </p:pic>
      <p:sp>
        <p:nvSpPr>
          <p:cNvPr id="7" name="Rectangle 3"/>
          <p:cNvSpPr>
            <a:spLocks noChangeArrowheads="1"/>
          </p:cNvSpPr>
          <p:nvPr/>
        </p:nvSpPr>
        <p:spPr bwMode="auto">
          <a:xfrm>
            <a:off x="1127448" y="1124744"/>
            <a:ext cx="9145016" cy="1722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40000"/>
              </a:lnSpc>
              <a:spcBef>
                <a:spcPct val="40000"/>
              </a:spcBef>
              <a:buNone/>
            </a:pPr>
            <a:r>
              <a:rPr lang="zh-CN" altLang="en-US" dirty="0"/>
              <a:t>     异步串行通信发送的数据帧由</a:t>
            </a:r>
            <a:r>
              <a:rPr lang="en-US" altLang="zh-CN" dirty="0"/>
              <a:t>4</a:t>
            </a:r>
            <a:r>
              <a:rPr lang="zh-CN" altLang="en-US" dirty="0"/>
              <a:t>部分组成，分别为起始位、数据位、奇偶校验位、停止位。</a:t>
            </a:r>
            <a:endParaRPr lang="en-US" altLang="zh-CN" dirty="0"/>
          </a:p>
        </p:txBody>
      </p:sp>
    </p:spTree>
  </p:cSld>
  <p:clrMapOvr>
    <a:masterClrMapping/>
  </p:clrMapOvr>
  <p:transition>
    <p:blinds/>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F565932-CC87-4C35-B486-7F2622C9986E}"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sp>
        <p:nvSpPr>
          <p:cNvPr id="8" name="Rectangle 3"/>
          <p:cNvSpPr>
            <a:spLocks noChangeArrowheads="1"/>
          </p:cNvSpPr>
          <p:nvPr/>
        </p:nvSpPr>
        <p:spPr bwMode="auto">
          <a:xfrm>
            <a:off x="551384" y="1196752"/>
            <a:ext cx="1000911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40000"/>
              </a:spcBef>
              <a:buFont typeface="Wingdings" panose="05000000000000000000" pitchFamily="2" charset="2"/>
              <a:buChar char="ü"/>
            </a:pPr>
            <a:r>
              <a:rPr lang="zh-CN" altLang="en-US" dirty="0">
                <a:solidFill>
                  <a:srgbClr val="FF0000"/>
                </a:solidFill>
              </a:rPr>
              <a:t>起始位</a:t>
            </a:r>
            <a:r>
              <a:rPr lang="zh-CN" altLang="en-US" dirty="0"/>
              <a:t>：位于字符帧的开头，只占</a:t>
            </a:r>
            <a:r>
              <a:rPr lang="en-US" altLang="zh-CN" dirty="0"/>
              <a:t>1</a:t>
            </a:r>
            <a:r>
              <a:rPr lang="zh-CN" altLang="en-US" dirty="0"/>
              <a:t>位，始种为逻辑“</a:t>
            </a:r>
            <a:r>
              <a:rPr lang="en-US" altLang="zh-CN" dirty="0"/>
              <a:t>0</a:t>
            </a:r>
            <a:r>
              <a:rPr lang="zh-CN" altLang="en-US" dirty="0"/>
              <a:t>”；</a:t>
            </a:r>
            <a:endParaRPr lang="en-US" altLang="zh-CN" dirty="0"/>
          </a:p>
          <a:p>
            <a:pPr eaLnBrk="1" hangingPunct="1">
              <a:lnSpc>
                <a:spcPct val="140000"/>
              </a:lnSpc>
              <a:spcBef>
                <a:spcPct val="40000"/>
              </a:spcBef>
              <a:buFont typeface="Wingdings" panose="05000000000000000000" pitchFamily="2" charset="2"/>
              <a:buChar char="ü"/>
            </a:pPr>
            <a:r>
              <a:rPr lang="zh-CN" altLang="en-US" dirty="0">
                <a:solidFill>
                  <a:srgbClr val="FF0000"/>
                </a:solidFill>
              </a:rPr>
              <a:t>数据为</a:t>
            </a:r>
            <a:r>
              <a:rPr lang="zh-CN" altLang="en-US" dirty="0"/>
              <a:t>：紧跟起始位后，可取</a:t>
            </a:r>
            <a:r>
              <a:rPr lang="en-US" altLang="zh-CN" dirty="0"/>
              <a:t>5</a:t>
            </a:r>
            <a:r>
              <a:rPr lang="zh-CN" altLang="en-US" dirty="0"/>
              <a:t>、</a:t>
            </a:r>
            <a:r>
              <a:rPr lang="en-US" altLang="zh-CN" dirty="0"/>
              <a:t>6</a:t>
            </a:r>
            <a:r>
              <a:rPr lang="zh-CN" altLang="en-US" dirty="0"/>
              <a:t>、</a:t>
            </a:r>
            <a:r>
              <a:rPr lang="en-US" altLang="zh-CN" dirty="0"/>
              <a:t>7</a:t>
            </a:r>
            <a:r>
              <a:rPr lang="zh-CN" altLang="en-US" dirty="0"/>
              <a:t>、</a:t>
            </a:r>
            <a:r>
              <a:rPr lang="en-US" altLang="zh-CN" dirty="0"/>
              <a:t>8</a:t>
            </a:r>
            <a:r>
              <a:rPr lang="zh-CN" altLang="en-US" dirty="0"/>
              <a:t>位，低位在前，高位在后；</a:t>
            </a:r>
            <a:endParaRPr lang="en-US" altLang="zh-CN" dirty="0"/>
          </a:p>
          <a:p>
            <a:pPr eaLnBrk="1" hangingPunct="1">
              <a:lnSpc>
                <a:spcPct val="140000"/>
              </a:lnSpc>
              <a:spcBef>
                <a:spcPct val="40000"/>
              </a:spcBef>
              <a:buFont typeface="Wingdings" panose="05000000000000000000" pitchFamily="2" charset="2"/>
              <a:buChar char="ü"/>
            </a:pPr>
            <a:r>
              <a:rPr lang="zh-CN" altLang="en-US" dirty="0">
                <a:solidFill>
                  <a:srgbClr val="FF0000"/>
                </a:solidFill>
              </a:rPr>
              <a:t>奇偶校验位</a:t>
            </a:r>
            <a:r>
              <a:rPr lang="zh-CN" altLang="en-US" dirty="0"/>
              <a:t>：占</a:t>
            </a:r>
            <a:r>
              <a:rPr lang="en-US" altLang="zh-CN" dirty="0"/>
              <a:t>1</a:t>
            </a:r>
            <a:r>
              <a:rPr lang="zh-CN" altLang="en-US" dirty="0"/>
              <a:t>位，用于对字符传送作正确性检查。奇偶校验位是可选择的，共有三种可能，即奇偶校验，偶校验，和无校验。</a:t>
            </a:r>
            <a:endParaRPr lang="en-US" altLang="zh-CN" dirty="0"/>
          </a:p>
          <a:p>
            <a:pPr eaLnBrk="1" hangingPunct="1">
              <a:lnSpc>
                <a:spcPct val="140000"/>
              </a:lnSpc>
              <a:spcBef>
                <a:spcPct val="40000"/>
              </a:spcBef>
              <a:buFont typeface="Wingdings" panose="05000000000000000000" pitchFamily="2" charset="2"/>
              <a:buChar char="ü"/>
            </a:pPr>
            <a:r>
              <a:rPr lang="zh-CN" altLang="en-US" dirty="0">
                <a:solidFill>
                  <a:srgbClr val="FF0000"/>
                </a:solidFill>
              </a:rPr>
              <a:t>停止位</a:t>
            </a:r>
            <a:r>
              <a:rPr lang="zh-CN" altLang="en-US" dirty="0"/>
              <a:t>：末尾，为逻辑“</a:t>
            </a:r>
            <a:r>
              <a:rPr lang="en-US" altLang="zh-CN" dirty="0"/>
              <a:t>1</a:t>
            </a:r>
            <a:r>
              <a:rPr lang="zh-CN" altLang="en-US" dirty="0"/>
              <a:t>”高电平，可取</a:t>
            </a:r>
            <a:r>
              <a:rPr lang="en-US" altLang="zh-CN" dirty="0"/>
              <a:t>1</a:t>
            </a:r>
            <a:r>
              <a:rPr lang="zh-CN" altLang="en-US" dirty="0"/>
              <a:t>、</a:t>
            </a:r>
            <a:r>
              <a:rPr lang="en-US" altLang="zh-CN" dirty="0"/>
              <a:t>1.5</a:t>
            </a:r>
            <a:r>
              <a:rPr lang="zh-CN" altLang="en-US" dirty="0"/>
              <a:t>、</a:t>
            </a:r>
            <a:r>
              <a:rPr lang="en-US" altLang="zh-CN" dirty="0"/>
              <a:t>2</a:t>
            </a:r>
            <a:r>
              <a:rPr lang="zh-CN" altLang="en-US" dirty="0"/>
              <a:t>位</a:t>
            </a:r>
            <a:endParaRPr lang="en-US" altLang="zh-CN" dirty="0"/>
          </a:p>
          <a:p>
            <a:pPr eaLnBrk="1" hangingPunct="1">
              <a:lnSpc>
                <a:spcPct val="140000"/>
              </a:lnSpc>
              <a:spcBef>
                <a:spcPct val="40000"/>
              </a:spcBef>
              <a:buFont typeface="Wingdings" panose="05000000000000000000" pitchFamily="2" charset="2"/>
              <a:buChar char="ü"/>
            </a:pPr>
            <a:r>
              <a:rPr lang="zh-CN" altLang="en-US" dirty="0">
                <a:solidFill>
                  <a:srgbClr val="FF0000"/>
                </a:solidFill>
              </a:rPr>
              <a:t>空闲位</a:t>
            </a:r>
            <a:r>
              <a:rPr lang="zh-CN" altLang="en-US" dirty="0"/>
              <a:t>：处于逻辑“</a:t>
            </a:r>
            <a:r>
              <a:rPr lang="en-US" altLang="zh-CN" dirty="0"/>
              <a:t>1</a:t>
            </a:r>
            <a:r>
              <a:rPr lang="zh-CN" altLang="en-US" dirty="0"/>
              <a:t>”高电平。</a:t>
            </a:r>
            <a:endParaRPr lang="en-US" altLang="zh-CN" dirty="0"/>
          </a:p>
          <a:p>
            <a:pPr eaLnBrk="1" hangingPunct="1">
              <a:lnSpc>
                <a:spcPct val="140000"/>
              </a:lnSpc>
              <a:spcBef>
                <a:spcPct val="40000"/>
              </a:spcBef>
              <a:buFont typeface="Wingdings" panose="05000000000000000000" pitchFamily="2" charset="2"/>
              <a:buChar char="ü"/>
            </a:pPr>
            <a:endParaRPr lang="en-US" altLang="zh-CN" dirty="0"/>
          </a:p>
        </p:txBody>
      </p:sp>
    </p:spTree>
  </p:cSld>
  <p:clrMapOvr>
    <a:masterClrMapping/>
  </p:clrMapOvr>
  <p:transition>
    <p:blinds/>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F565932-CC87-4C35-B486-7F2622C9986E}"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sp>
        <p:nvSpPr>
          <p:cNvPr id="8" name="Rectangle 3"/>
          <p:cNvSpPr>
            <a:spLocks noChangeArrowheads="1"/>
          </p:cNvSpPr>
          <p:nvPr/>
        </p:nvSpPr>
        <p:spPr bwMode="auto">
          <a:xfrm>
            <a:off x="551384" y="1196752"/>
            <a:ext cx="1000911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40000"/>
              </a:lnSpc>
              <a:spcBef>
                <a:spcPct val="40000"/>
              </a:spcBef>
              <a:buNone/>
            </a:pPr>
            <a:r>
              <a:rPr lang="zh-CN" altLang="en-US" sz="2800" dirty="0"/>
              <a:t>波特率：</a:t>
            </a:r>
            <a:endParaRPr lang="en-US" altLang="zh-CN" sz="2800" dirty="0"/>
          </a:p>
          <a:p>
            <a:pPr eaLnBrk="1" hangingPunct="1">
              <a:lnSpc>
                <a:spcPct val="140000"/>
              </a:lnSpc>
              <a:spcBef>
                <a:spcPct val="40000"/>
              </a:spcBef>
              <a:buFont typeface="Wingdings" panose="05000000000000000000" pitchFamily="2" charset="2"/>
              <a:buChar char="ü"/>
            </a:pPr>
            <a:r>
              <a:rPr lang="zh-CN" altLang="en-US" sz="2800" dirty="0"/>
              <a:t>串行通信的速率用波特率来表示，所谓波特率就是指一秒钟传送数据位的个数；</a:t>
            </a:r>
            <a:endParaRPr lang="en-US" altLang="zh-CN" sz="2800" dirty="0"/>
          </a:p>
          <a:p>
            <a:pPr eaLnBrk="1" hangingPunct="1">
              <a:lnSpc>
                <a:spcPct val="140000"/>
              </a:lnSpc>
              <a:spcBef>
                <a:spcPct val="40000"/>
              </a:spcBef>
              <a:buFont typeface="Wingdings" panose="05000000000000000000" pitchFamily="2" charset="2"/>
              <a:buChar char="ü"/>
            </a:pPr>
            <a:r>
              <a:rPr lang="zh-CN" altLang="en-US" sz="2800" dirty="0"/>
              <a:t>每秒钟传送一个数据位就是</a:t>
            </a:r>
            <a:r>
              <a:rPr lang="en-US" altLang="zh-CN" sz="2800" dirty="0"/>
              <a:t>1</a:t>
            </a:r>
            <a:r>
              <a:rPr lang="zh-CN" altLang="en-US" sz="2800" dirty="0"/>
              <a:t>波特，即：</a:t>
            </a:r>
            <a:r>
              <a:rPr lang="en-US" altLang="zh-CN" sz="2800" dirty="0"/>
              <a:t>1</a:t>
            </a:r>
            <a:r>
              <a:rPr lang="zh-CN" altLang="en-US" sz="2800" dirty="0"/>
              <a:t>波特</a:t>
            </a:r>
            <a:r>
              <a:rPr lang="en-US" altLang="zh-CN" sz="2800" dirty="0"/>
              <a:t>=1bps(</a:t>
            </a:r>
            <a:r>
              <a:rPr lang="zh-CN" altLang="en-US" sz="2800" dirty="0"/>
              <a:t>位</a:t>
            </a:r>
            <a:r>
              <a:rPr lang="en-US" altLang="zh-CN" sz="2800" dirty="0"/>
              <a:t>/</a:t>
            </a:r>
            <a:r>
              <a:rPr lang="zh-CN" altLang="en-US" sz="2800" dirty="0"/>
              <a:t>秒</a:t>
            </a:r>
            <a:r>
              <a:rPr lang="en-US" altLang="zh-CN" sz="2800" dirty="0"/>
              <a:t>) </a:t>
            </a:r>
            <a:endParaRPr lang="en-US" altLang="zh-CN" sz="2800" dirty="0"/>
          </a:p>
          <a:p>
            <a:pPr eaLnBrk="1" hangingPunct="1">
              <a:lnSpc>
                <a:spcPct val="140000"/>
              </a:lnSpc>
              <a:spcBef>
                <a:spcPct val="40000"/>
              </a:spcBef>
              <a:buFont typeface="Wingdings" panose="05000000000000000000" pitchFamily="2" charset="2"/>
              <a:buChar char="ü"/>
            </a:pPr>
            <a:r>
              <a:rPr lang="zh-CN" altLang="en-US" sz="2800" dirty="0"/>
              <a:t>在串行通信中，数据位的发送和接收分别由发送时钟脉冲和接收时钟脉冲进行定时控制</a:t>
            </a:r>
            <a:r>
              <a:rPr lang="en-US" altLang="zh-CN" sz="2800" dirty="0"/>
              <a:t>  </a:t>
            </a:r>
            <a:endParaRPr lang="en-US" altLang="zh-CN" sz="2800" dirty="0"/>
          </a:p>
        </p:txBody>
      </p:sp>
    </p:spTree>
  </p:cSld>
  <p:clrMapOvr>
    <a:masterClrMapping/>
  </p:clrMapOvr>
  <p:transition>
    <p:blinds/>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灯片编号占位符 1"/>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F565932-CC87-4C35-B486-7F2622C9986E}" type="slidenum">
              <a:rPr lang="zh-CN" altLang="en-US" sz="1400" b="0">
                <a:effectLst/>
              </a:rPr>
            </a:fld>
            <a:endParaRPr lang="zh-CN" altLang="en-US" sz="1400" b="0">
              <a:effectLst/>
            </a:endParaRPr>
          </a:p>
        </p:txBody>
      </p:sp>
      <p:sp>
        <p:nvSpPr>
          <p:cNvPr id="3"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sp>
        <p:nvSpPr>
          <p:cNvPr id="8" name="Rectangle 3"/>
          <p:cNvSpPr>
            <a:spLocks noChangeArrowheads="1"/>
          </p:cNvSpPr>
          <p:nvPr/>
        </p:nvSpPr>
        <p:spPr bwMode="auto">
          <a:xfrm>
            <a:off x="551384" y="1124744"/>
            <a:ext cx="10225136"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40000"/>
              </a:lnSpc>
              <a:spcBef>
                <a:spcPct val="40000"/>
              </a:spcBef>
              <a:buNone/>
            </a:pPr>
            <a:r>
              <a:rPr lang="zh-CN" altLang="en-US" dirty="0"/>
              <a:t>波特率：</a:t>
            </a:r>
            <a:endParaRPr lang="en-US" altLang="zh-CN" dirty="0"/>
          </a:p>
          <a:p>
            <a:pPr marL="0" indent="0" eaLnBrk="1" hangingPunct="1">
              <a:lnSpc>
                <a:spcPct val="140000"/>
              </a:lnSpc>
              <a:spcBef>
                <a:spcPct val="40000"/>
              </a:spcBef>
              <a:buNone/>
            </a:pPr>
            <a:r>
              <a:rPr lang="zh-CN" altLang="en-US" dirty="0"/>
              <a:t>     </a:t>
            </a:r>
            <a:r>
              <a:rPr lang="zh-CN" altLang="en-US" dirty="0">
                <a:solidFill>
                  <a:srgbClr val="0070C0"/>
                </a:solidFill>
              </a:rPr>
              <a:t>时钟频率越高，则波特率高，通信速度就越快</a:t>
            </a:r>
            <a:endParaRPr lang="en-US" altLang="zh-CN" dirty="0">
              <a:solidFill>
                <a:srgbClr val="0070C0"/>
              </a:solidFill>
            </a:endParaRPr>
          </a:p>
          <a:p>
            <a:pPr marL="0" indent="0" eaLnBrk="1" hangingPunct="1">
              <a:lnSpc>
                <a:spcPct val="140000"/>
              </a:lnSpc>
              <a:spcBef>
                <a:spcPct val="40000"/>
              </a:spcBef>
              <a:buNone/>
            </a:pPr>
            <a:r>
              <a:rPr lang="zh-CN" altLang="en-US" dirty="0"/>
              <a:t>例：</a:t>
            </a:r>
            <a:endParaRPr lang="en-US" altLang="zh-CN" dirty="0"/>
          </a:p>
          <a:p>
            <a:pPr marL="0" indent="0" eaLnBrk="1" hangingPunct="1">
              <a:lnSpc>
                <a:spcPct val="140000"/>
              </a:lnSpc>
              <a:spcBef>
                <a:spcPct val="40000"/>
              </a:spcBef>
              <a:buNone/>
            </a:pPr>
            <a:r>
              <a:rPr lang="en-US" altLang="zh-CN" dirty="0"/>
              <a:t>        </a:t>
            </a:r>
            <a:r>
              <a:rPr lang="zh-CN" altLang="en-US" dirty="0"/>
              <a:t>每秒传送的速率为</a:t>
            </a:r>
            <a:r>
              <a:rPr lang="en-US" altLang="zh-CN" dirty="0"/>
              <a:t>960</a:t>
            </a:r>
            <a:r>
              <a:rPr lang="zh-CN" altLang="en-US" dirty="0"/>
              <a:t>字符</a:t>
            </a:r>
            <a:r>
              <a:rPr lang="en-US" altLang="zh-CN" dirty="0"/>
              <a:t>/</a:t>
            </a:r>
            <a:r>
              <a:rPr lang="zh-CN" altLang="en-US" dirty="0"/>
              <a:t>秒，而每个字符又包含</a:t>
            </a:r>
            <a:r>
              <a:rPr lang="en-US" altLang="zh-CN" dirty="0"/>
              <a:t>10</a:t>
            </a:r>
            <a:r>
              <a:rPr lang="zh-CN" altLang="en-US" dirty="0"/>
              <a:t>位（</a:t>
            </a:r>
            <a:r>
              <a:rPr lang="en-US" altLang="zh-CN" dirty="0"/>
              <a:t>1</a:t>
            </a:r>
            <a:r>
              <a:rPr lang="zh-CN" altLang="en-US" dirty="0"/>
              <a:t>位起始位，</a:t>
            </a:r>
            <a:r>
              <a:rPr lang="en-US" altLang="zh-CN" dirty="0"/>
              <a:t>7</a:t>
            </a:r>
            <a:r>
              <a:rPr lang="zh-CN" altLang="en-US" dirty="0"/>
              <a:t>位数据位，</a:t>
            </a:r>
            <a:r>
              <a:rPr lang="en-US" altLang="zh-CN" dirty="0"/>
              <a:t>1</a:t>
            </a:r>
            <a:r>
              <a:rPr lang="zh-CN" altLang="en-US" dirty="0"/>
              <a:t>位奇偶校验位，</a:t>
            </a:r>
            <a:r>
              <a:rPr lang="en-US" altLang="zh-CN" dirty="0"/>
              <a:t>1</a:t>
            </a:r>
            <a:r>
              <a:rPr lang="zh-CN" altLang="en-US" dirty="0"/>
              <a:t>位停止位），则波特率为多少？</a:t>
            </a:r>
            <a:endParaRPr lang="en-US" altLang="zh-CN" dirty="0"/>
          </a:p>
          <a:p>
            <a:pPr marL="0" indent="0" eaLnBrk="1" hangingPunct="1">
              <a:lnSpc>
                <a:spcPct val="140000"/>
              </a:lnSpc>
              <a:spcBef>
                <a:spcPct val="40000"/>
              </a:spcBef>
              <a:buNone/>
            </a:pPr>
            <a:r>
              <a:rPr lang="en-US" altLang="zh-CN" dirty="0"/>
              <a:t>              960</a:t>
            </a:r>
            <a:r>
              <a:rPr lang="zh-CN" altLang="en-US" dirty="0"/>
              <a:t>字符</a:t>
            </a:r>
            <a:r>
              <a:rPr lang="en-US" altLang="zh-CN" dirty="0"/>
              <a:t>/</a:t>
            </a:r>
            <a:r>
              <a:rPr lang="zh-CN" altLang="en-US" dirty="0"/>
              <a:t>秒✖</a:t>
            </a:r>
            <a:r>
              <a:rPr lang="en-US" altLang="zh-CN" dirty="0"/>
              <a:t>10</a:t>
            </a:r>
            <a:r>
              <a:rPr lang="zh-CN" altLang="en-US" dirty="0"/>
              <a:t>位</a:t>
            </a:r>
            <a:r>
              <a:rPr lang="en-US" altLang="zh-CN" dirty="0"/>
              <a:t>/</a:t>
            </a:r>
            <a:r>
              <a:rPr lang="zh-CN" altLang="en-US" dirty="0"/>
              <a:t>字符</a:t>
            </a:r>
            <a:r>
              <a:rPr lang="en-US" altLang="zh-CN" dirty="0"/>
              <a:t>=9600</a:t>
            </a:r>
            <a:r>
              <a:rPr lang="zh-CN" altLang="en-US" dirty="0"/>
              <a:t>位</a:t>
            </a:r>
            <a:r>
              <a:rPr lang="en-US" altLang="zh-CN" dirty="0"/>
              <a:t>/</a:t>
            </a:r>
            <a:r>
              <a:rPr lang="zh-CN" altLang="en-US" dirty="0"/>
              <a:t>秒</a:t>
            </a:r>
            <a:r>
              <a:rPr lang="en-US" altLang="zh-CN" dirty="0"/>
              <a:t>=9600</a:t>
            </a:r>
            <a:r>
              <a:rPr lang="zh-CN" altLang="en-US" dirty="0"/>
              <a:t>波特</a:t>
            </a:r>
            <a:endParaRPr lang="en-US" altLang="zh-CN" dirty="0"/>
          </a:p>
        </p:txBody>
      </p:sp>
    </p:spTree>
  </p:cSld>
  <p:clrMapOvr>
    <a:masterClrMapping/>
  </p:clrMapOvr>
  <p:transition>
    <p:blinds/>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336" y="696912"/>
            <a:ext cx="11953327" cy="5468391"/>
          </a:xfrm>
        </p:spPr>
        <p:txBody>
          <a:bodyPr>
            <a:noAutofit/>
          </a:bodyPr>
          <a:lstStyle/>
          <a:p>
            <a:pPr marL="0" indent="0">
              <a:lnSpc>
                <a:spcPct val="160000"/>
              </a:lnSpc>
              <a:buNone/>
            </a:pPr>
            <a:r>
              <a:rPr lang="en-US" altLang="zh-CN" b="0" dirty="0">
                <a:latin typeface="Times New Roman" panose="02020603050405020304" pitchFamily="18" charset="0"/>
                <a:ea typeface="楷体" panose="02010609060101010101" pitchFamily="49" charset="-122"/>
              </a:rPr>
              <a:t>      </a:t>
            </a:r>
            <a:r>
              <a:rPr lang="zh-CN" altLang="en-US" b="0" dirty="0">
                <a:solidFill>
                  <a:schemeClr val="tx1"/>
                </a:solidFill>
                <a:latin typeface="Times New Roman" panose="02020603050405020304" pitchFamily="18" charset="0"/>
                <a:ea typeface="楷体" panose="02010609060101010101" pitchFamily="49" charset="-122"/>
              </a:rPr>
              <a:t>标准串行通信接口</a:t>
            </a:r>
            <a:endParaRPr lang="en-US" altLang="zh-CN" b="0" dirty="0">
              <a:solidFill>
                <a:schemeClr val="tx1"/>
              </a:solidFill>
              <a:latin typeface="Times New Roman" panose="02020603050405020304" pitchFamily="18" charset="0"/>
              <a:ea typeface="楷体" panose="02010609060101010101" pitchFamily="49" charset="-122"/>
            </a:endParaRPr>
          </a:p>
          <a:p>
            <a:pPr marL="0" indent="0" eaLnBrk="1" hangingPunct="1">
              <a:lnSpc>
                <a:spcPct val="160000"/>
              </a:lnSpc>
              <a:spcBef>
                <a:spcPct val="30000"/>
              </a:spcBef>
              <a:buClr>
                <a:srgbClr val="CCFF66"/>
              </a:buClr>
              <a:buSzPct val="95000"/>
              <a:buNone/>
            </a:pPr>
            <a:r>
              <a:rPr lang="zh-CN" altLang="en-US" sz="2000" b="0" dirty="0">
                <a:latin typeface="Times New Roman" panose="02020603050405020304" pitchFamily="18" charset="0"/>
                <a:ea typeface="楷体" panose="02010609060101010101" pitchFamily="49" charset="-122"/>
              </a:rPr>
              <a:t>标准异步串行通信接口主要有以下几类：</a:t>
            </a:r>
            <a:br>
              <a:rPr lang="en-US" altLang="zh-CN" sz="2000" b="0" dirty="0">
                <a:latin typeface="Times New Roman" panose="02020603050405020304" pitchFamily="18" charset="0"/>
                <a:ea typeface="楷体" panose="02010609060101010101" pitchFamily="49" charset="-122"/>
              </a:rPr>
            </a:br>
            <a:r>
              <a:rPr lang="en-US" altLang="zh-CN" sz="2000" b="0" dirty="0">
                <a:solidFill>
                  <a:srgbClr val="FF0000"/>
                </a:solidFill>
                <a:latin typeface="Times New Roman" panose="02020603050405020304" pitchFamily="18" charset="0"/>
                <a:ea typeface="楷体" panose="02010609060101010101" pitchFamily="49" charset="-122"/>
              </a:rPr>
              <a:t>①</a:t>
            </a:r>
            <a:r>
              <a:rPr lang="zh-CN" altLang="en-US" sz="2000" b="0" dirty="0">
                <a:solidFill>
                  <a:srgbClr val="FF0000"/>
                </a:solidFill>
                <a:latin typeface="Times New Roman" panose="02020603050405020304" pitchFamily="18" charset="0"/>
                <a:ea typeface="楷体" panose="02010609060101010101" pitchFamily="49" charset="-122"/>
              </a:rPr>
              <a:t>、</a:t>
            </a:r>
            <a:r>
              <a:rPr lang="en-US" altLang="zh-CN" sz="2000" b="0" dirty="0">
                <a:solidFill>
                  <a:srgbClr val="FF0000"/>
                </a:solidFill>
                <a:latin typeface="Times New Roman" panose="02020603050405020304" pitchFamily="18" charset="0"/>
                <a:ea typeface="楷体" panose="02010609060101010101" pitchFamily="49" charset="-122"/>
              </a:rPr>
              <a:t>RS-232C</a:t>
            </a:r>
            <a:r>
              <a:rPr lang="zh-CN" altLang="en-US" sz="2000" b="0"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ea typeface="楷体" panose="02010609060101010101" pitchFamily="49" charset="-122"/>
              </a:rPr>
              <a:t>RS-232C</a:t>
            </a:r>
            <a:r>
              <a:rPr lang="zh-CN" altLang="en-US" sz="2000" b="0" dirty="0">
                <a:latin typeface="Times New Roman" panose="02020603050405020304" pitchFamily="18" charset="0"/>
                <a:ea typeface="楷体" panose="02010609060101010101" pitchFamily="49" charset="-122"/>
              </a:rPr>
              <a:t>是美国电子工业协会（</a:t>
            </a:r>
            <a:r>
              <a:rPr lang="en-US" altLang="zh-CN" sz="2000" b="0" dirty="0">
                <a:latin typeface="Times New Roman" panose="02020603050405020304" pitchFamily="18" charset="0"/>
                <a:ea typeface="楷体" panose="02010609060101010101" pitchFamily="49" charset="-122"/>
              </a:rPr>
              <a:t>Electronic Industry Association</a:t>
            </a:r>
            <a:r>
              <a:rPr lang="zh-CN" altLang="en-US" sz="2000" b="0"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ea typeface="楷体" panose="02010609060101010101" pitchFamily="49" charset="-122"/>
              </a:rPr>
              <a:t>EIA</a:t>
            </a:r>
            <a:r>
              <a:rPr lang="zh-CN" altLang="en-US" sz="2000" b="0" dirty="0">
                <a:latin typeface="Times New Roman" panose="02020603050405020304" pitchFamily="18" charset="0"/>
                <a:ea typeface="楷体" panose="02010609060101010101" pitchFamily="49" charset="-122"/>
              </a:rPr>
              <a:t>）制定的“在数据终端设备（</a:t>
            </a:r>
            <a:r>
              <a:rPr lang="en-US" altLang="zh-CN" sz="2000" b="0" dirty="0">
                <a:latin typeface="Times New Roman" panose="02020603050405020304" pitchFamily="18" charset="0"/>
                <a:ea typeface="楷体" panose="02010609060101010101" pitchFamily="49" charset="-122"/>
              </a:rPr>
              <a:t>Data Terminal Equipment</a:t>
            </a:r>
            <a:r>
              <a:rPr lang="zh-CN" altLang="en-US" sz="2000" b="0"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ea typeface="楷体" panose="02010609060101010101" pitchFamily="49" charset="-122"/>
              </a:rPr>
              <a:t>DTE</a:t>
            </a:r>
            <a:r>
              <a:rPr lang="zh-CN" altLang="en-US" sz="2000" b="0" dirty="0">
                <a:latin typeface="Times New Roman" panose="02020603050405020304" pitchFamily="18" charset="0"/>
                <a:ea typeface="楷体" panose="02010609060101010101" pitchFamily="49" charset="-122"/>
              </a:rPr>
              <a:t>）和数据通信设备（</a:t>
            </a:r>
            <a:r>
              <a:rPr lang="en-US" altLang="zh-CN" sz="2000" b="0" dirty="0">
                <a:latin typeface="Times New Roman" panose="02020603050405020304" pitchFamily="18" charset="0"/>
                <a:ea typeface="楷体" panose="02010609060101010101" pitchFamily="49" charset="-122"/>
              </a:rPr>
              <a:t>Data Communication Equipment</a:t>
            </a:r>
            <a:r>
              <a:rPr lang="zh-CN" altLang="en-US" sz="2000" b="0" dirty="0">
                <a:latin typeface="Times New Roman" panose="02020603050405020304" pitchFamily="18" charset="0"/>
                <a:ea typeface="楷体" panose="02010609060101010101" pitchFamily="49" charset="-122"/>
              </a:rPr>
              <a:t>，</a:t>
            </a:r>
            <a:r>
              <a:rPr lang="en-US" altLang="zh-CN" sz="2000" b="0" dirty="0">
                <a:latin typeface="Times New Roman" panose="02020603050405020304" pitchFamily="18" charset="0"/>
                <a:ea typeface="楷体" panose="02010609060101010101" pitchFamily="49" charset="-122"/>
              </a:rPr>
              <a:t>DCE</a:t>
            </a:r>
            <a:r>
              <a:rPr lang="zh-CN" altLang="en-US" sz="2000" b="0" dirty="0">
                <a:latin typeface="Times New Roman" panose="02020603050405020304" pitchFamily="18" charset="0"/>
                <a:ea typeface="楷体" panose="02010609060101010101" pitchFamily="49" charset="-122"/>
              </a:rPr>
              <a:t>）之间使用</a:t>
            </a:r>
            <a:r>
              <a:rPr lang="zh-CN" altLang="en-US" sz="2000" dirty="0">
                <a:solidFill>
                  <a:srgbClr val="FF0000"/>
                </a:solidFill>
                <a:latin typeface="Times New Roman" panose="02020603050405020304" pitchFamily="18" charset="0"/>
                <a:ea typeface="楷体" panose="02010609060101010101" pitchFamily="49" charset="-122"/>
              </a:rPr>
              <a:t>串行二进制数据</a:t>
            </a:r>
            <a:r>
              <a:rPr lang="zh-CN" altLang="en-US" sz="2000" b="0" dirty="0">
                <a:latin typeface="Times New Roman" panose="02020603050405020304" pitchFamily="18" charset="0"/>
                <a:ea typeface="楷体" panose="02010609060101010101" pitchFamily="49" charset="-122"/>
              </a:rPr>
              <a:t>交换的接口”。</a:t>
            </a:r>
            <a:endParaRPr lang="zh-CN" altLang="en-US" sz="2000" b="0" dirty="0">
              <a:latin typeface="Times New Roman" panose="02020603050405020304" pitchFamily="18" charset="0"/>
              <a:ea typeface="楷体" panose="02010609060101010101" pitchFamily="49" charset="-122"/>
            </a:endParaRPr>
          </a:p>
          <a:p>
            <a:pPr marL="0" indent="0" eaLnBrk="1" hangingPunct="1">
              <a:lnSpc>
                <a:spcPct val="160000"/>
              </a:lnSpc>
              <a:spcBef>
                <a:spcPct val="30000"/>
              </a:spcBef>
              <a:buClr>
                <a:srgbClr val="CCFF66"/>
              </a:buClr>
              <a:buSzPct val="95000"/>
              <a:buNone/>
            </a:pPr>
            <a:r>
              <a:rPr lang="zh-CN" altLang="en-US" sz="2000" b="0" dirty="0">
                <a:latin typeface="Times New Roman" panose="02020603050405020304" pitchFamily="18" charset="0"/>
                <a:ea typeface="楷体" panose="02010609060101010101" pitchFamily="49" charset="-122"/>
              </a:rPr>
              <a:t> </a:t>
            </a:r>
            <a:r>
              <a:rPr lang="en-US" altLang="zh-CN" sz="2000" b="0" dirty="0">
                <a:latin typeface="Times New Roman" panose="02020603050405020304" pitchFamily="18" charset="0"/>
                <a:ea typeface="楷体" panose="02010609060101010101" pitchFamily="49" charset="-122"/>
              </a:rPr>
              <a:t>RS</a:t>
            </a:r>
            <a:r>
              <a:rPr lang="zh-CN" altLang="en-US" sz="2000" b="0" dirty="0">
                <a:latin typeface="Times New Roman" panose="02020603050405020304" pitchFamily="18" charset="0"/>
                <a:ea typeface="楷体" panose="02010609060101010101" pitchFamily="49" charset="-122"/>
              </a:rPr>
              <a:t>是英文“推荐标准”的缩写，</a:t>
            </a:r>
            <a:r>
              <a:rPr lang="en-US" altLang="zh-CN" sz="2000" dirty="0">
                <a:solidFill>
                  <a:srgbClr val="FF0000"/>
                </a:solidFill>
                <a:latin typeface="Times New Roman" panose="02020603050405020304" pitchFamily="18" charset="0"/>
                <a:ea typeface="楷体" panose="02010609060101010101" pitchFamily="49" charset="-122"/>
              </a:rPr>
              <a:t>232</a:t>
            </a:r>
            <a:r>
              <a:rPr lang="zh-CN" altLang="en-US" sz="2000" dirty="0">
                <a:solidFill>
                  <a:srgbClr val="FF0000"/>
                </a:solidFill>
                <a:latin typeface="Times New Roman" panose="02020603050405020304" pitchFamily="18" charset="0"/>
                <a:ea typeface="楷体" panose="02010609060101010101" pitchFamily="49" charset="-122"/>
              </a:rPr>
              <a:t>为标识号，</a:t>
            </a:r>
            <a:r>
              <a:rPr lang="en-US" altLang="zh-CN" sz="2000" dirty="0">
                <a:solidFill>
                  <a:srgbClr val="FF0000"/>
                </a:solidFill>
                <a:latin typeface="Times New Roman" panose="02020603050405020304" pitchFamily="18" charset="0"/>
                <a:ea typeface="楷体" panose="02010609060101010101" pitchFamily="49" charset="-122"/>
              </a:rPr>
              <a:t>C</a:t>
            </a:r>
            <a:r>
              <a:rPr lang="zh-CN" altLang="en-US" sz="2000" dirty="0">
                <a:solidFill>
                  <a:srgbClr val="FF0000"/>
                </a:solidFill>
                <a:latin typeface="Times New Roman" panose="02020603050405020304" pitchFamily="18" charset="0"/>
                <a:ea typeface="楷体" panose="02010609060101010101" pitchFamily="49" charset="-122"/>
              </a:rPr>
              <a:t>表示修改次数</a:t>
            </a:r>
            <a:r>
              <a:rPr lang="zh-CN" altLang="en-US" sz="2000" b="0" dirty="0">
                <a:latin typeface="Times New Roman" panose="02020603050405020304" pitchFamily="18" charset="0"/>
                <a:ea typeface="楷体" panose="02010609060101010101" pitchFamily="49" charset="-122"/>
              </a:rPr>
              <a:t>。 </a:t>
            </a:r>
            <a:endParaRPr lang="en-US" altLang="zh-CN" sz="2000" b="0" dirty="0">
              <a:latin typeface="Times New Roman" panose="02020603050405020304" pitchFamily="18" charset="0"/>
              <a:ea typeface="楷体" panose="02010609060101010101" pitchFamily="49" charset="-122"/>
            </a:endParaRPr>
          </a:p>
          <a:p>
            <a:pPr marL="0" indent="0" eaLnBrk="1" hangingPunct="1">
              <a:lnSpc>
                <a:spcPct val="140000"/>
              </a:lnSpc>
              <a:spcBef>
                <a:spcPct val="55000"/>
              </a:spcBef>
              <a:buClr>
                <a:srgbClr val="CCFF66"/>
              </a:buClr>
              <a:buSzPct val="95000"/>
              <a:buNone/>
            </a:pPr>
            <a:r>
              <a:rPr lang="en-US" altLang="zh-CN" sz="2000" b="0" dirty="0">
                <a:solidFill>
                  <a:srgbClr val="FF0000"/>
                </a:solidFill>
                <a:latin typeface="Times New Roman" panose="02020603050405020304" pitchFamily="18" charset="0"/>
                <a:ea typeface="楷体" panose="02010609060101010101" pitchFamily="49" charset="-122"/>
              </a:rPr>
              <a:t>②</a:t>
            </a:r>
            <a:r>
              <a:rPr lang="zh-CN" altLang="en-US" sz="2000" b="0" dirty="0">
                <a:solidFill>
                  <a:srgbClr val="FF0000"/>
                </a:solidFill>
                <a:latin typeface="Times New Roman" panose="02020603050405020304" pitchFamily="18" charset="0"/>
                <a:ea typeface="楷体" panose="02010609060101010101" pitchFamily="49" charset="-122"/>
              </a:rPr>
              <a:t>、</a:t>
            </a:r>
            <a:r>
              <a:rPr lang="en-US" altLang="zh-CN" sz="2000" b="0" dirty="0">
                <a:solidFill>
                  <a:srgbClr val="FF0000"/>
                </a:solidFill>
                <a:latin typeface="Times New Roman" panose="02020603050405020304" pitchFamily="18" charset="0"/>
                <a:ea typeface="楷体" panose="02010609060101010101" pitchFamily="49" charset="-122"/>
              </a:rPr>
              <a:t>RS-422</a:t>
            </a:r>
            <a:r>
              <a:rPr lang="zh-CN" altLang="en-US" sz="2000" b="0" dirty="0">
                <a:solidFill>
                  <a:srgbClr val="FF0000"/>
                </a:solidFill>
                <a:latin typeface="Times New Roman" panose="02020603050405020304" pitchFamily="18" charset="0"/>
                <a:ea typeface="楷体" panose="02010609060101010101" pitchFamily="49" charset="-122"/>
              </a:rPr>
              <a:t>：</a:t>
            </a:r>
            <a:r>
              <a:rPr lang="zh-CN" altLang="en-US" sz="2000" b="0" dirty="0">
                <a:latin typeface="Times New Roman" panose="02020603050405020304" pitchFamily="18" charset="0"/>
                <a:ea typeface="楷体" panose="02010609060101010101" pitchFamily="49" charset="-122"/>
              </a:rPr>
              <a:t>是</a:t>
            </a:r>
            <a:r>
              <a:rPr lang="en-US" altLang="zh-CN" sz="2000" b="0" dirty="0">
                <a:latin typeface="Times New Roman" panose="02020603050405020304" pitchFamily="18" charset="0"/>
                <a:ea typeface="楷体" panose="02010609060101010101" pitchFamily="49" charset="-122"/>
              </a:rPr>
              <a:t>EIA</a:t>
            </a:r>
            <a:r>
              <a:rPr lang="zh-CN" altLang="en-US" sz="2000" b="0" dirty="0">
                <a:latin typeface="Times New Roman" panose="02020603050405020304" pitchFamily="18" charset="0"/>
                <a:ea typeface="楷体" panose="02010609060101010101" pitchFamily="49" charset="-122"/>
              </a:rPr>
              <a:t>公布的“平衡电压数字接口电路的电气特性”标准，是为改善</a:t>
            </a:r>
            <a:r>
              <a:rPr lang="en-US" altLang="zh-CN" sz="2000" b="0" dirty="0">
                <a:latin typeface="Times New Roman" panose="02020603050405020304" pitchFamily="18" charset="0"/>
                <a:ea typeface="楷体" panose="02010609060101010101" pitchFamily="49" charset="-122"/>
              </a:rPr>
              <a:t>RS-232C</a:t>
            </a:r>
            <a:r>
              <a:rPr lang="zh-CN" altLang="en-US" sz="2000" b="0" dirty="0">
                <a:latin typeface="Times New Roman" panose="02020603050405020304" pitchFamily="18" charset="0"/>
                <a:ea typeface="楷体" panose="02010609060101010101" pitchFamily="49" charset="-122"/>
              </a:rPr>
              <a:t>标准的电气特性、又考虑与</a:t>
            </a:r>
            <a:r>
              <a:rPr lang="en-US" altLang="zh-CN" sz="2000" b="0" dirty="0">
                <a:latin typeface="Times New Roman" panose="02020603050405020304" pitchFamily="18" charset="0"/>
                <a:ea typeface="楷体" panose="02010609060101010101" pitchFamily="49" charset="-122"/>
              </a:rPr>
              <a:t>RS-232C</a:t>
            </a:r>
            <a:r>
              <a:rPr lang="zh-CN" altLang="en-US" sz="2000" b="0" dirty="0">
                <a:latin typeface="Times New Roman" panose="02020603050405020304" pitchFamily="18" charset="0"/>
                <a:ea typeface="楷体" panose="02010609060101010101" pitchFamily="49" charset="-122"/>
              </a:rPr>
              <a:t>兼容而制定的。</a:t>
            </a:r>
            <a:endParaRPr lang="zh-CN" altLang="en-US" sz="2000" b="0" dirty="0">
              <a:latin typeface="Times New Roman" panose="02020603050405020304" pitchFamily="18" charset="0"/>
              <a:ea typeface="楷体" panose="02010609060101010101" pitchFamily="49" charset="-122"/>
            </a:endParaRPr>
          </a:p>
          <a:p>
            <a:pPr marL="702310" eaLnBrk="1" hangingPunct="1">
              <a:lnSpc>
                <a:spcPct val="140000"/>
              </a:lnSpc>
              <a:spcBef>
                <a:spcPct val="55000"/>
              </a:spcBef>
              <a:buClr>
                <a:schemeClr val="tx2"/>
              </a:buClr>
              <a:buSzPct val="95000"/>
              <a:buFont typeface="Wingdings" panose="05000000000000000000" pitchFamily="2" charset="2"/>
              <a:buChar char="ü"/>
            </a:pPr>
            <a:r>
              <a:rPr lang="zh-CN" altLang="en-US" sz="2000" b="0" dirty="0">
                <a:latin typeface="Times New Roman" panose="02020603050405020304" pitchFamily="18" charset="0"/>
                <a:ea typeface="楷体" panose="02010609060101010101" pitchFamily="49" charset="-122"/>
              </a:rPr>
              <a:t> </a:t>
            </a:r>
            <a:r>
              <a:rPr lang="en-US" altLang="zh-CN" sz="2000" b="0" dirty="0">
                <a:latin typeface="Times New Roman" panose="02020603050405020304" pitchFamily="18" charset="0"/>
                <a:ea typeface="楷体" panose="02010609060101010101" pitchFamily="49" charset="-122"/>
              </a:rPr>
              <a:t>RS-422</a:t>
            </a:r>
            <a:r>
              <a:rPr lang="zh-CN" altLang="en-US" sz="2000" b="0" dirty="0">
                <a:latin typeface="Times New Roman" panose="02020603050405020304" pitchFamily="18" charset="0"/>
                <a:ea typeface="楷体" panose="02010609060101010101" pitchFamily="49" charset="-122"/>
              </a:rPr>
              <a:t>与</a:t>
            </a:r>
            <a:r>
              <a:rPr lang="en-US" altLang="zh-CN" sz="2000" b="0" dirty="0">
                <a:latin typeface="Times New Roman" panose="02020603050405020304" pitchFamily="18" charset="0"/>
                <a:ea typeface="楷体" panose="02010609060101010101" pitchFamily="49" charset="-122"/>
              </a:rPr>
              <a:t>RS-232C</a:t>
            </a:r>
            <a:r>
              <a:rPr lang="zh-CN" altLang="en-US" sz="2000" b="0" dirty="0">
                <a:latin typeface="Times New Roman" panose="02020603050405020304" pitchFamily="18" charset="0"/>
                <a:ea typeface="楷体" panose="02010609060101010101" pitchFamily="49" charset="-122"/>
              </a:rPr>
              <a:t>的关键不同在于把</a:t>
            </a:r>
            <a:r>
              <a:rPr lang="zh-CN" altLang="en-US" sz="2000" dirty="0">
                <a:solidFill>
                  <a:srgbClr val="FF0000"/>
                </a:solidFill>
                <a:latin typeface="Times New Roman" panose="02020603050405020304" pitchFamily="18" charset="0"/>
                <a:ea typeface="楷体" panose="02010609060101010101" pitchFamily="49" charset="-122"/>
              </a:rPr>
              <a:t>单端输入改为双端差分输入</a:t>
            </a:r>
            <a:r>
              <a:rPr lang="zh-CN" altLang="en-US" sz="2000" b="0" dirty="0">
                <a:latin typeface="Times New Roman" panose="02020603050405020304" pitchFamily="18" charset="0"/>
                <a:ea typeface="楷体" panose="02010609060101010101" pitchFamily="49" charset="-122"/>
              </a:rPr>
              <a:t>，双方的信号不再共用。</a:t>
            </a:r>
            <a:endParaRPr lang="en-US" altLang="zh-CN" sz="2000" b="0" dirty="0">
              <a:latin typeface="Times New Roman" panose="02020603050405020304" pitchFamily="18" charset="0"/>
              <a:ea typeface="楷体" panose="02010609060101010101" pitchFamily="49" charset="-122"/>
            </a:endParaRPr>
          </a:p>
          <a:p>
            <a:pPr marL="702310" eaLnBrk="1" hangingPunct="1">
              <a:lnSpc>
                <a:spcPct val="125000"/>
              </a:lnSpc>
              <a:spcBef>
                <a:spcPct val="30000"/>
              </a:spcBef>
              <a:buClr>
                <a:schemeClr val="tx1"/>
              </a:buClr>
              <a:buSzPct val="95000"/>
              <a:buFont typeface="Wingdings" panose="05000000000000000000" pitchFamily="2" charset="2"/>
              <a:buChar char="ü"/>
            </a:pPr>
            <a:r>
              <a:rPr lang="zh-CN" altLang="en-US" sz="2000" b="0" dirty="0">
                <a:latin typeface="Times New Roman" panose="02020603050405020304" pitchFamily="18" charset="0"/>
                <a:ea typeface="楷体" panose="02010609060101010101" pitchFamily="49" charset="-122"/>
              </a:rPr>
              <a:t>与</a:t>
            </a:r>
            <a:r>
              <a:rPr lang="en-US" altLang="zh-CN" sz="2000" b="0" dirty="0">
                <a:latin typeface="Times New Roman" panose="02020603050405020304" pitchFamily="18" charset="0"/>
                <a:ea typeface="楷体" panose="02010609060101010101" pitchFamily="49" charset="-122"/>
              </a:rPr>
              <a:t>RS-232C</a:t>
            </a:r>
            <a:r>
              <a:rPr lang="zh-CN" altLang="en-US" sz="2000" b="0" dirty="0">
                <a:latin typeface="Times New Roman" panose="02020603050405020304" pitchFamily="18" charset="0"/>
                <a:ea typeface="楷体" panose="02010609060101010101" pitchFamily="49" charset="-122"/>
              </a:rPr>
              <a:t>相比，</a:t>
            </a:r>
            <a:r>
              <a:rPr lang="en-US" altLang="zh-CN" sz="2000" b="0" dirty="0">
                <a:latin typeface="Times New Roman" panose="02020603050405020304" pitchFamily="18" charset="0"/>
                <a:ea typeface="楷体" panose="02010609060101010101" pitchFamily="49" charset="-122"/>
              </a:rPr>
              <a:t>RS-422</a:t>
            </a:r>
            <a:r>
              <a:rPr lang="zh-CN" altLang="en-US" sz="2000" b="0" dirty="0">
                <a:latin typeface="Times New Roman" panose="02020603050405020304" pitchFamily="18" charset="0"/>
                <a:ea typeface="楷体" panose="02010609060101010101" pitchFamily="49" charset="-122"/>
              </a:rPr>
              <a:t>传输信号</a:t>
            </a:r>
            <a:r>
              <a:rPr lang="zh-CN" altLang="en-US" sz="2000" dirty="0">
                <a:solidFill>
                  <a:srgbClr val="FF0000"/>
                </a:solidFill>
                <a:latin typeface="Times New Roman" panose="02020603050405020304" pitchFamily="18" charset="0"/>
                <a:ea typeface="楷体" panose="02010609060101010101" pitchFamily="49" charset="-122"/>
              </a:rPr>
              <a:t>距离长、速度快</a:t>
            </a:r>
            <a:r>
              <a:rPr lang="zh-CN" altLang="en-US" sz="2000" b="0" dirty="0">
                <a:latin typeface="Times New Roman" panose="02020603050405020304" pitchFamily="18" charset="0"/>
                <a:ea typeface="楷体" panose="02010609060101010101" pitchFamily="49" charset="-122"/>
              </a:rPr>
              <a:t>。</a:t>
            </a:r>
            <a:endParaRPr lang="zh-CN" altLang="en-US" sz="2000" b="0" dirty="0">
              <a:latin typeface="Times New Roman" panose="02020603050405020304" pitchFamily="18" charset="0"/>
              <a:ea typeface="楷体" panose="02010609060101010101" pitchFamily="49" charset="-122"/>
            </a:endParaRPr>
          </a:p>
          <a:p>
            <a:pPr marL="0" indent="0" eaLnBrk="1" hangingPunct="1">
              <a:lnSpc>
                <a:spcPct val="160000"/>
              </a:lnSpc>
              <a:spcBef>
                <a:spcPct val="30000"/>
              </a:spcBef>
              <a:buClr>
                <a:srgbClr val="CCFF66"/>
              </a:buClr>
              <a:buSzPct val="95000"/>
              <a:buNone/>
            </a:pPr>
            <a:endParaRPr lang="en-US" altLang="zh-CN" b="0" dirty="0">
              <a:latin typeface="Times New Roman" panose="02020603050405020304" pitchFamily="18" charset="0"/>
              <a:ea typeface="楷体" panose="02010609060101010101" pitchFamily="49" charset="-122"/>
            </a:endParaRPr>
          </a:p>
          <a:p>
            <a:pPr marL="0" indent="0" eaLnBrk="1" hangingPunct="1">
              <a:lnSpc>
                <a:spcPct val="160000"/>
              </a:lnSpc>
              <a:spcBef>
                <a:spcPct val="30000"/>
              </a:spcBef>
              <a:buClr>
                <a:srgbClr val="CCFF66"/>
              </a:buClr>
              <a:buSzPct val="95000"/>
              <a:buNone/>
            </a:pPr>
            <a:br>
              <a:rPr lang="en-US" altLang="zh-CN" sz="2000" b="0" dirty="0">
                <a:latin typeface="Times New Roman" panose="02020603050405020304" pitchFamily="18" charset="0"/>
                <a:ea typeface="楷体" panose="02010609060101010101" pitchFamily="49" charset="-122"/>
              </a:rPr>
            </a:br>
            <a:r>
              <a:rPr lang="en-US" altLang="zh-CN" sz="2000" b="0" dirty="0">
                <a:latin typeface="Times New Roman" panose="02020603050405020304" pitchFamily="18" charset="0"/>
                <a:ea typeface="楷体" panose="02010609060101010101" pitchFamily="49" charset="-122"/>
              </a:rPr>
              <a:t> </a:t>
            </a:r>
            <a:br>
              <a:rPr lang="zh-CN" altLang="en-US" sz="2000" b="0" dirty="0">
                <a:latin typeface="Times New Roman" panose="02020603050405020304" pitchFamily="18" charset="0"/>
                <a:ea typeface="楷体" panose="02010609060101010101" pitchFamily="49" charset="-122"/>
              </a:rPr>
            </a:br>
            <a:endParaRPr lang="zh-CN" altLang="en-US" sz="2000" dirty="0">
              <a:latin typeface="Times New Roman" panose="02020603050405020304" pitchFamily="18" charset="0"/>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0C6E5267-77DD-497A-88D7-2911A62983B6}" type="slidenum">
              <a:rPr lang="zh-CN" altLang="en-US" smtClean="0"/>
            </a:fld>
            <a:endParaRPr lang="zh-CN" altLang="en-US"/>
          </a:p>
        </p:txBody>
      </p:sp>
      <p:sp>
        <p:nvSpPr>
          <p:cNvPr id="5" name="标题 4"/>
          <p:cNvSpPr>
            <a:spLocks noGrp="1"/>
          </p:cNvSpPr>
          <p:nvPr>
            <p:ph type="title"/>
          </p:nvPr>
        </p:nvSpPr>
        <p:spPr/>
        <p:txBody>
          <a:bodyPr/>
          <a:lstStyle/>
          <a:p>
            <a:r>
              <a:rPr lang="en-US" altLang="zh-CN" dirty="0"/>
              <a:t> </a:t>
            </a:r>
            <a:endParaRPr lang="zh-CN" altLang="en-US" dirty="0"/>
          </a:p>
        </p:txBody>
      </p:sp>
      <p:sp>
        <p:nvSpPr>
          <p:cNvPr id="2"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spTree>
  </p:cSld>
  <p:clrMapOvr>
    <a:masterClrMapping/>
  </p:clrMapOvr>
  <p:transition>
    <p:blinds/>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1344" y="1052736"/>
            <a:ext cx="11449224" cy="3956223"/>
          </a:xfrm>
        </p:spPr>
        <p:txBody>
          <a:bodyPr/>
          <a:lstStyle/>
          <a:p>
            <a:pPr marL="0" indent="0">
              <a:lnSpc>
                <a:spcPct val="150000"/>
              </a:lnSpc>
              <a:buNone/>
            </a:pPr>
            <a:r>
              <a:rPr lang="en-US" altLang="zh-CN" sz="2200" b="0" dirty="0">
                <a:solidFill>
                  <a:srgbClr val="FF0000"/>
                </a:solidFill>
                <a:latin typeface="Times New Roman" panose="02020603050405020304" pitchFamily="18" charset="0"/>
                <a:ea typeface="楷体" panose="02010609060101010101" pitchFamily="49" charset="-122"/>
              </a:rPr>
              <a:t>③</a:t>
            </a:r>
            <a:r>
              <a:rPr lang="zh-CN" altLang="en-US" sz="2200" b="0" dirty="0">
                <a:solidFill>
                  <a:srgbClr val="FF0000"/>
                </a:solidFill>
                <a:latin typeface="Times New Roman" panose="02020603050405020304" pitchFamily="18" charset="0"/>
                <a:ea typeface="楷体" panose="02010609060101010101" pitchFamily="49" charset="-122"/>
              </a:rPr>
              <a:t>、</a:t>
            </a:r>
            <a:r>
              <a:rPr lang="en-US" altLang="zh-CN" sz="2200" b="0" dirty="0">
                <a:solidFill>
                  <a:srgbClr val="FF0000"/>
                </a:solidFill>
                <a:latin typeface="Times New Roman" panose="02020603050405020304" pitchFamily="18" charset="0"/>
                <a:ea typeface="楷体" panose="02010609060101010101" pitchFamily="49" charset="-122"/>
              </a:rPr>
              <a:t>RS-485</a:t>
            </a:r>
            <a:r>
              <a:rPr lang="zh-CN" altLang="en-US" sz="2200" b="0" dirty="0">
                <a:latin typeface="Times New Roman" panose="02020603050405020304" pitchFamily="18" charset="0"/>
                <a:ea typeface="楷体" panose="02010609060101010101" pitchFamily="49" charset="-122"/>
              </a:rPr>
              <a:t>是</a:t>
            </a:r>
            <a:r>
              <a:rPr lang="en-US" altLang="zh-CN" sz="2200" b="0" dirty="0">
                <a:latin typeface="Times New Roman" panose="02020603050405020304" pitchFamily="18" charset="0"/>
                <a:ea typeface="楷体" panose="02010609060101010101" pitchFamily="49" charset="-122"/>
              </a:rPr>
              <a:t>RS-422</a:t>
            </a:r>
            <a:r>
              <a:rPr lang="zh-CN" altLang="en-US" sz="2200" b="0" dirty="0">
                <a:latin typeface="Times New Roman" panose="02020603050405020304" pitchFamily="18" charset="0"/>
                <a:ea typeface="楷体" panose="02010609060101010101" pitchFamily="49" charset="-122"/>
              </a:rPr>
              <a:t>的变型，</a:t>
            </a:r>
            <a:r>
              <a:rPr lang="en-US" altLang="zh-CN" sz="2200" b="0" dirty="0">
                <a:latin typeface="Times New Roman" panose="02020603050405020304" pitchFamily="18" charset="0"/>
                <a:ea typeface="楷体" panose="02010609060101010101" pitchFamily="49" charset="-122"/>
              </a:rPr>
              <a:t>RS-422</a:t>
            </a:r>
            <a:r>
              <a:rPr lang="zh-CN" altLang="en-US" sz="2200" b="0" dirty="0">
                <a:latin typeface="Times New Roman" panose="02020603050405020304" pitchFamily="18" charset="0"/>
                <a:ea typeface="楷体" panose="02010609060101010101" pitchFamily="49" charset="-122"/>
              </a:rPr>
              <a:t>是</a:t>
            </a:r>
            <a:r>
              <a:rPr lang="zh-CN" altLang="en-US" sz="2200" dirty="0">
                <a:solidFill>
                  <a:srgbClr val="FF0000"/>
                </a:solidFill>
                <a:latin typeface="Times New Roman" panose="02020603050405020304" pitchFamily="18" charset="0"/>
                <a:ea typeface="楷体" panose="02010609060101010101" pitchFamily="49" charset="-122"/>
              </a:rPr>
              <a:t>全双工</a:t>
            </a:r>
            <a:r>
              <a:rPr lang="zh-CN" altLang="en-US" sz="2200" b="0" dirty="0">
                <a:latin typeface="Times New Roman" panose="02020603050405020304" pitchFamily="18" charset="0"/>
                <a:ea typeface="楷体" panose="02010609060101010101" pitchFamily="49" charset="-122"/>
              </a:rPr>
              <a:t>，可以同时发送与接收；而</a:t>
            </a:r>
            <a:r>
              <a:rPr lang="en-US" altLang="zh-CN" sz="2200" b="0" dirty="0">
                <a:latin typeface="Times New Roman" panose="02020603050405020304" pitchFamily="18" charset="0"/>
                <a:ea typeface="楷体" panose="02010609060101010101" pitchFamily="49" charset="-122"/>
              </a:rPr>
              <a:t>RS-485</a:t>
            </a:r>
            <a:r>
              <a:rPr lang="zh-CN" altLang="en-US" sz="2200" b="0" dirty="0">
                <a:latin typeface="Times New Roman" panose="02020603050405020304" pitchFamily="18" charset="0"/>
                <a:ea typeface="楷体" panose="02010609060101010101" pitchFamily="49" charset="-122"/>
              </a:rPr>
              <a:t>是</a:t>
            </a:r>
            <a:r>
              <a:rPr lang="zh-CN" altLang="en-US" sz="2200" dirty="0">
                <a:solidFill>
                  <a:srgbClr val="FF0000"/>
                </a:solidFill>
                <a:latin typeface="Times New Roman" panose="02020603050405020304" pitchFamily="18" charset="0"/>
                <a:ea typeface="楷体" panose="02010609060101010101" pitchFamily="49" charset="-122"/>
              </a:rPr>
              <a:t>半双工</a:t>
            </a:r>
            <a:r>
              <a:rPr lang="zh-CN" altLang="en-US" sz="2200" b="0" dirty="0">
                <a:latin typeface="Times New Roman" panose="02020603050405020304" pitchFamily="18" charset="0"/>
                <a:ea typeface="楷体" panose="02010609060101010101" pitchFamily="49" charset="-122"/>
              </a:rPr>
              <a:t>，在某一时刻，一个为发送另一个为接收。</a:t>
            </a:r>
            <a:endParaRPr lang="en-US" altLang="zh-CN" sz="2200" b="0" dirty="0">
              <a:latin typeface="Times New Roman" panose="02020603050405020304" pitchFamily="18" charset="0"/>
              <a:ea typeface="楷体" panose="02010609060101010101" pitchFamily="49" charset="-122"/>
            </a:endParaRPr>
          </a:p>
          <a:p>
            <a:pPr marL="702310" eaLnBrk="1" hangingPunct="1">
              <a:lnSpc>
                <a:spcPct val="150000"/>
              </a:lnSpc>
              <a:spcBef>
                <a:spcPct val="30000"/>
              </a:spcBef>
              <a:buClr>
                <a:schemeClr val="tx1"/>
              </a:buClr>
              <a:buSzPct val="95000"/>
              <a:buFont typeface="Wingdings" panose="05000000000000000000" pitchFamily="2" charset="2"/>
              <a:buChar char="ü"/>
            </a:pPr>
            <a:r>
              <a:rPr lang="en-US" altLang="zh-CN" sz="2200" b="0" dirty="0">
                <a:latin typeface="Times New Roman" panose="02020603050405020304" pitchFamily="18" charset="0"/>
                <a:ea typeface="楷体" panose="02010609060101010101" pitchFamily="49" charset="-122"/>
              </a:rPr>
              <a:t>RS-485</a:t>
            </a:r>
            <a:r>
              <a:rPr lang="zh-CN" altLang="en-US" sz="2200" b="0" dirty="0">
                <a:latin typeface="Times New Roman" panose="02020603050405020304" pitchFamily="18" charset="0"/>
                <a:ea typeface="楷体" panose="02010609060101010101" pitchFamily="49" charset="-122"/>
              </a:rPr>
              <a:t>是一种多发送器的电路标准，它扩展了</a:t>
            </a:r>
            <a:r>
              <a:rPr lang="en-US" altLang="zh-CN" sz="2200" b="0" dirty="0">
                <a:latin typeface="Times New Roman" panose="02020603050405020304" pitchFamily="18" charset="0"/>
                <a:ea typeface="楷体" panose="02010609060101010101" pitchFamily="49" charset="-122"/>
              </a:rPr>
              <a:t>RS-422</a:t>
            </a:r>
            <a:r>
              <a:rPr lang="zh-CN" altLang="en-US" sz="2200" b="0" dirty="0">
                <a:latin typeface="Times New Roman" panose="02020603050405020304" pitchFamily="18" charset="0"/>
                <a:ea typeface="楷体" panose="02010609060101010101" pitchFamily="49" charset="-122"/>
              </a:rPr>
              <a:t>的性能，</a:t>
            </a:r>
            <a:r>
              <a:rPr lang="zh-CN" altLang="en-US" sz="2200" dirty="0">
                <a:solidFill>
                  <a:srgbClr val="FF0000"/>
                </a:solidFill>
                <a:latin typeface="Times New Roman" panose="02020603050405020304" pitchFamily="18" charset="0"/>
                <a:ea typeface="楷体" panose="02010609060101010101" pitchFamily="49" charset="-122"/>
              </a:rPr>
              <a:t>允许双线总线上驱动</a:t>
            </a:r>
            <a:r>
              <a:rPr lang="en-US" altLang="zh-CN" sz="2200" dirty="0">
                <a:solidFill>
                  <a:srgbClr val="FF0000"/>
                </a:solidFill>
                <a:latin typeface="Times New Roman" panose="02020603050405020304" pitchFamily="18" charset="0"/>
                <a:ea typeface="楷体" panose="02010609060101010101" pitchFamily="49" charset="-122"/>
              </a:rPr>
              <a:t>32</a:t>
            </a:r>
            <a:r>
              <a:rPr lang="zh-CN" altLang="en-US" sz="2200" dirty="0">
                <a:solidFill>
                  <a:srgbClr val="FF0000"/>
                </a:solidFill>
                <a:latin typeface="Times New Roman" panose="02020603050405020304" pitchFamily="18" charset="0"/>
                <a:ea typeface="楷体" panose="02010609060101010101" pitchFamily="49" charset="-122"/>
              </a:rPr>
              <a:t>个负载设备</a:t>
            </a:r>
            <a:r>
              <a:rPr lang="zh-CN" altLang="en-US" sz="2200" b="0" dirty="0">
                <a:latin typeface="Times New Roman" panose="02020603050405020304" pitchFamily="18" charset="0"/>
                <a:ea typeface="楷体" panose="02010609060101010101" pitchFamily="49" charset="-122"/>
              </a:rPr>
              <a:t>。负载设备可以是被动发送器、接收器或二者组合而成的收发器。</a:t>
            </a:r>
            <a:endParaRPr lang="zh-CN" altLang="en-US" sz="2200" b="0" dirty="0">
              <a:latin typeface="Times New Roman" panose="02020603050405020304" pitchFamily="18" charset="0"/>
              <a:ea typeface="楷体" panose="02010609060101010101" pitchFamily="49" charset="-122"/>
            </a:endParaRPr>
          </a:p>
          <a:p>
            <a:pPr marL="702310" eaLnBrk="1" hangingPunct="1">
              <a:lnSpc>
                <a:spcPct val="150000"/>
              </a:lnSpc>
              <a:spcBef>
                <a:spcPct val="30000"/>
              </a:spcBef>
              <a:buClrTx/>
              <a:buSzPct val="95000"/>
              <a:buFont typeface="Wingdings" panose="05000000000000000000" pitchFamily="2" charset="2"/>
              <a:buChar char="ü"/>
            </a:pPr>
            <a:r>
              <a:rPr lang="zh-CN" altLang="en-US" sz="2200" b="0" dirty="0">
                <a:latin typeface="Times New Roman" panose="02020603050405020304" pitchFamily="18" charset="0"/>
                <a:ea typeface="楷体" panose="02010609060101010101" pitchFamily="49" charset="-122"/>
              </a:rPr>
              <a:t> 当用于多点互连时，可节省信号线，便于高速远距离传送。</a:t>
            </a:r>
            <a:endParaRPr lang="zh-CN" altLang="en-US" sz="2200" b="0" dirty="0">
              <a:latin typeface="Times New Roman" panose="02020603050405020304" pitchFamily="18" charset="0"/>
              <a:ea typeface="楷体" panose="02010609060101010101" pitchFamily="49" charset="-122"/>
            </a:endParaRPr>
          </a:p>
          <a:p>
            <a:pPr marL="0" indent="0">
              <a:lnSpc>
                <a:spcPct val="150000"/>
              </a:lnSpc>
              <a:buNone/>
            </a:pPr>
            <a:endParaRPr lang="en-US" altLang="zh-CN" sz="2400" b="0" dirty="0">
              <a:solidFill>
                <a:schemeClr val="tx1"/>
              </a:solidFill>
              <a:latin typeface="Times New Roman" panose="02020603050405020304" pitchFamily="18" charset="0"/>
              <a:ea typeface="楷体" panose="02010609060101010101" pitchFamily="49" charset="-122"/>
            </a:endParaRPr>
          </a:p>
          <a:p>
            <a:pPr marL="0" indent="0">
              <a:lnSpc>
                <a:spcPct val="150000"/>
              </a:lnSpc>
              <a:buNone/>
            </a:pPr>
            <a:endParaRPr lang="zh-CN" altLang="en-US" dirty="0">
              <a:latin typeface="Times New Roman" panose="02020603050405020304" pitchFamily="18" charset="0"/>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fld id="{0C6E5267-77DD-497A-88D7-2911A62983B6}" type="slidenum">
              <a:rPr lang="zh-CN" altLang="en-US" smtClean="0"/>
            </a:fld>
            <a:endParaRPr lang="zh-CN" altLang="en-US"/>
          </a:p>
        </p:txBody>
      </p:sp>
      <p:sp>
        <p:nvSpPr>
          <p:cNvPr id="5" name="标题 4"/>
          <p:cNvSpPr>
            <a:spLocks noGrp="1"/>
          </p:cNvSpPr>
          <p:nvPr>
            <p:ph type="title"/>
          </p:nvPr>
        </p:nvSpPr>
        <p:spPr/>
        <p:txBody>
          <a:bodyPr/>
          <a:lstStyle/>
          <a:p>
            <a:r>
              <a:rPr lang="en-US" altLang="zh-CN" dirty="0"/>
              <a:t> </a:t>
            </a:r>
            <a:endParaRPr lang="zh-CN" altLang="en-US" dirty="0"/>
          </a:p>
        </p:txBody>
      </p:sp>
      <p:sp>
        <p:nvSpPr>
          <p:cNvPr id="2"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spTree>
  </p:cSld>
  <p:clrMapOvr>
    <a:masterClrMapping/>
  </p:clrMapOvr>
  <p:transition>
    <p:blinds/>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181" name="Group 485"/>
          <p:cNvGraphicFramePr>
            <a:graphicFrameLocks noGrp="1"/>
          </p:cNvGraphicFramePr>
          <p:nvPr>
            <p:ph sz="half" idx="2"/>
            <p:custDataLst>
              <p:tags r:id="rId1"/>
            </p:custDataLst>
          </p:nvPr>
        </p:nvGraphicFramePr>
        <p:xfrm>
          <a:off x="1055440" y="1052736"/>
          <a:ext cx="8642350" cy="4406900"/>
        </p:xfrm>
        <a:graphic>
          <a:graphicData uri="http://schemas.openxmlformats.org/drawingml/2006/table">
            <a:tbl>
              <a:tblPr/>
              <a:tblGrid>
                <a:gridCol w="2881313"/>
                <a:gridCol w="1727200"/>
                <a:gridCol w="2017712"/>
                <a:gridCol w="2016125"/>
              </a:tblGrid>
              <a:tr h="366713">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接口</a:t>
                      </a:r>
                      <a:endParaRPr kumimoji="1"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rPr>
                        <a:t>RS-232C</a:t>
                      </a:r>
                      <a:endParaRPr kumimoji="1" lang="en-US" altLang="zh-CN" sz="2000" b="1" i="0" u="none" strike="noStrike" cap="none" normalizeH="0" baseline="0">
                        <a:ln>
                          <a:noFill/>
                        </a:ln>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dirty="0">
                          <a:ln>
                            <a:noFill/>
                          </a:ln>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rPr>
                        <a:t>RS-422A</a:t>
                      </a:r>
                      <a:endParaRPr kumimoji="1" lang="en-US" altLang="zh-CN" sz="2000" b="1" i="0" u="none" strike="noStrike" cap="none" normalizeH="0" baseline="0" dirty="0">
                        <a:ln>
                          <a:noFill/>
                        </a:ln>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rPr>
                        <a:t>RS-485</a:t>
                      </a:r>
                      <a:endParaRPr kumimoji="1" lang="en-US" altLang="zh-CN" sz="2000" b="1" i="0" u="none" strike="noStrike" cap="none" normalizeH="0" baseline="0">
                        <a:ln>
                          <a:noFill/>
                        </a:ln>
                        <a:solidFill>
                          <a:srgbClr val="FF0000"/>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操作方式</a:t>
                      </a:r>
                      <a:endPar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单端</a:t>
                      </a:r>
                      <a:endParaRPr kumimoji="1"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差动方式</a:t>
                      </a:r>
                      <a:endParaRPr kumimoji="1"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差动方式</a:t>
                      </a:r>
                      <a:endPar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最大距离</a:t>
                      </a: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/m</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15(24kb/s)</a:t>
                      </a:r>
                      <a:endParaRPr kumimoji="1"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1200(100kb/s)</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1200(100kb/s)</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最大速率</a:t>
                      </a:r>
                      <a:endPar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200kb/s</a:t>
                      </a:r>
                      <a:endParaRPr kumimoji="1"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10Mb/s</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10Mb/s</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最大驱动器数目</a:t>
                      </a:r>
                      <a:endPar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a:t>
                      </a:r>
                      <a:endParaRPr kumimoji="1"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32</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最大接收器数目</a:t>
                      </a:r>
                      <a:endPar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a:t>
                      </a:r>
                      <a:endParaRPr kumimoji="1"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10</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32</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接收灵敏度</a:t>
                      </a:r>
                      <a:endPar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±3V</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±200mV</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±200mV</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驱动器输出阻抗</a:t>
                      </a:r>
                      <a:endPar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300Ω</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60 kΩ</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120 kΩ</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接收器负载阻抗</a:t>
                      </a:r>
                      <a:endPar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3</a:t>
                      </a: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7kΩ</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&gt;4 kΩ</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&gt;12 kΩ</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125">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负载阻抗</a:t>
                      </a:r>
                      <a:endPar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3</a:t>
                      </a: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7kΩ</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100 Ω</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60 Ω</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00">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对共用点电压范围</a:t>
                      </a: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/V</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±25</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-0.25</a:t>
                      </a:r>
                      <a:r>
                        <a:rPr kumimoji="1" lang="zh-CN" altLang="en-US"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+6</a:t>
                      </a:r>
                      <a:endParaRPr kumimoji="1" lang="en-US" altLang="zh-CN" sz="2000" b="1" i="0" u="none" strike="noStrike" cap="none" normalizeH="0" baseline="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anose="05000000000000000000" pitchFamily="2" charset="2"/>
                        <a:defRPr sz="20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1600"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95000"/>
                        </a:lnSpc>
                        <a:spcBef>
                          <a:spcPct val="0"/>
                        </a:spcBef>
                        <a:spcAft>
                          <a:spcPct val="0"/>
                        </a:spcAft>
                        <a:buClrTx/>
                        <a:buSzTx/>
                        <a:buFontTx/>
                        <a:buNone/>
                      </a:pPr>
                      <a:r>
                        <a:rPr kumimoji="1"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-7</a:t>
                      </a:r>
                      <a:r>
                        <a:rPr kumimoji="1" lang="zh-CN" altLang="en-US"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a:t>
                      </a:r>
                      <a:r>
                        <a:rPr kumimoji="1"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rPr>
                        <a:t>+12</a:t>
                      </a:r>
                      <a:endParaRPr kumimoji="1" lang="en-US" altLang="zh-CN" sz="2000" b="1" i="0" u="none" strike="noStrike" cap="none" normalizeH="0" baseline="0" dirty="0">
                        <a:ln>
                          <a:noFill/>
                        </a:ln>
                        <a:solidFill>
                          <a:schemeClr val="tx1"/>
                        </a:solidFill>
                        <a:effectLst/>
                        <a:latin typeface="华文楷体" panose="02010600040101010101" pitchFamily="2" charset="-122"/>
                        <a:ea typeface="华文楷体" panose="0201060004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B2240B69-63A4-411A-A5FD-37FB3CE6C486}" type="slidenum">
              <a:rPr lang="zh-CN" altLang="en-US" sz="1400">
                <a:latin typeface="华文楷体" panose="02010600040101010101" pitchFamily="2" charset="-122"/>
                <a:ea typeface="华文楷体" panose="02010600040101010101" pitchFamily="2" charset="-122"/>
              </a:rPr>
            </a:fld>
            <a:endParaRPr lang="zh-CN" altLang="en-US" sz="1400">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spTree>
  </p:cSld>
  <p:clrMapOvr>
    <a:masterClrMapping/>
  </p:clrMapOvr>
  <p:transition>
    <p:blinds/>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idx="1"/>
          </p:nvPr>
        </p:nvSpPr>
        <p:spPr>
          <a:xfrm>
            <a:off x="47328" y="656281"/>
            <a:ext cx="7543800" cy="576262"/>
          </a:xfrm>
        </p:spPr>
        <p:txBody>
          <a:bodyPr/>
          <a:lstStyle/>
          <a:p>
            <a:pPr eaLnBrk="1" hangingPunct="1">
              <a:spcBef>
                <a:spcPct val="0"/>
              </a:spcBef>
            </a:pPr>
            <a:r>
              <a:rPr lang="zh-CN" altLang="en-US" sz="2800" dirty="0">
                <a:latin typeface="Times New Roman" panose="02020603050405020304" pitchFamily="18" charset="0"/>
                <a:ea typeface="楷体" panose="02010609060101010101" pitchFamily="49" charset="-122"/>
              </a:rPr>
              <a:t>功能</a:t>
            </a:r>
            <a:endParaRPr lang="zh-CN" altLang="en-US" sz="2800" dirty="0">
              <a:latin typeface="Times New Roman" panose="02020603050405020304" pitchFamily="18" charset="0"/>
              <a:ea typeface="楷体" panose="02010609060101010101" pitchFamily="49" charset="-122"/>
            </a:endParaRPr>
          </a:p>
        </p:txBody>
      </p:sp>
      <p:sp>
        <p:nvSpPr>
          <p:cNvPr id="799749" name="Text Box 5"/>
          <p:cNvSpPr txBox="1">
            <a:spLocks noChangeArrowheads="1"/>
          </p:cNvSpPr>
          <p:nvPr/>
        </p:nvSpPr>
        <p:spPr bwMode="auto">
          <a:xfrm>
            <a:off x="263352" y="1316837"/>
            <a:ext cx="705643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buClr>
                <a:srgbClr val="CCFF66"/>
              </a:buClr>
              <a:buSzPct val="95000"/>
              <a:buFont typeface="Wingdings" panose="05000000000000000000" pitchFamily="2" charset="2"/>
              <a:buChar char="u"/>
            </a:pPr>
            <a:r>
              <a:rPr lang="en-US" altLang="zh-CN" b="0" dirty="0"/>
              <a:t> UART</a:t>
            </a:r>
            <a:r>
              <a:rPr lang="zh-CN" altLang="en-US" b="0" dirty="0"/>
              <a:t>提供</a:t>
            </a:r>
            <a:r>
              <a:rPr lang="en-US" altLang="zh-CN" b="0" dirty="0"/>
              <a:t>RS-232C</a:t>
            </a:r>
            <a:r>
              <a:rPr lang="zh-CN" altLang="en-US" b="0" dirty="0"/>
              <a:t>数据终端设备接口。</a:t>
            </a:r>
            <a:endParaRPr lang="zh-CN" altLang="en-US" b="0" dirty="0"/>
          </a:p>
          <a:p>
            <a:pPr eaLnBrk="1" hangingPunct="1">
              <a:lnSpc>
                <a:spcPct val="110000"/>
              </a:lnSpc>
              <a:buClr>
                <a:srgbClr val="CCFF66"/>
              </a:buClr>
              <a:buSzPct val="95000"/>
              <a:buFont typeface="Wingdings" panose="05000000000000000000" pitchFamily="2" charset="2"/>
              <a:buChar char="u"/>
            </a:pPr>
            <a:r>
              <a:rPr lang="zh-CN" altLang="en-US" b="0" dirty="0"/>
              <a:t> 作为接口的一部分，</a:t>
            </a:r>
            <a:r>
              <a:rPr lang="en-US" altLang="zh-CN" b="0" dirty="0"/>
              <a:t>UART</a:t>
            </a:r>
            <a:r>
              <a:rPr lang="zh-CN" altLang="en-US" b="0" dirty="0"/>
              <a:t>还提供了以下功能：</a:t>
            </a:r>
            <a:endParaRPr lang="zh-CN" altLang="en-US" b="0" dirty="0"/>
          </a:p>
        </p:txBody>
      </p:sp>
      <p:sp>
        <p:nvSpPr>
          <p:cNvPr id="799750" name="Text Box 6"/>
          <p:cNvSpPr txBox="1">
            <a:spLocks noChangeArrowheads="1"/>
          </p:cNvSpPr>
          <p:nvPr/>
        </p:nvSpPr>
        <p:spPr bwMode="auto">
          <a:xfrm>
            <a:off x="191344" y="2341563"/>
            <a:ext cx="11593288" cy="3091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720090" eaLnBrk="1" hangingPunct="1">
              <a:lnSpc>
                <a:spcPct val="150000"/>
              </a:lnSpc>
              <a:spcBef>
                <a:spcPct val="15000"/>
              </a:spcBef>
              <a:buClrTx/>
              <a:buSzPct val="125000"/>
              <a:buFontTx/>
              <a:buBlip>
                <a:blip r:embed="rId1"/>
              </a:buBlip>
            </a:pPr>
            <a:r>
              <a:rPr lang="en-US" altLang="zh-CN" sz="2000" b="0" dirty="0"/>
              <a:t> </a:t>
            </a:r>
            <a:r>
              <a:rPr lang="zh-CN" altLang="en-US" sz="2000" b="0" dirty="0"/>
              <a:t>将计算机外部传来的</a:t>
            </a:r>
            <a:r>
              <a:rPr lang="zh-CN" altLang="en-US" sz="2000" dirty="0">
                <a:solidFill>
                  <a:srgbClr val="FF0000"/>
                </a:solidFill>
              </a:rPr>
              <a:t>串行数据转换为字节</a:t>
            </a:r>
            <a:r>
              <a:rPr lang="zh-CN" altLang="en-US" sz="2000" b="0" dirty="0"/>
              <a:t>，供计算机内部使用</a:t>
            </a:r>
            <a:r>
              <a:rPr lang="zh-CN" altLang="en-US" sz="2000" dirty="0">
                <a:solidFill>
                  <a:srgbClr val="FF0000"/>
                </a:solidFill>
              </a:rPr>
              <a:t>并行数据的器件使用</a:t>
            </a:r>
            <a:r>
              <a:rPr lang="zh-CN" altLang="en-US" sz="2000" b="0" dirty="0"/>
              <a:t>；</a:t>
            </a:r>
            <a:endParaRPr lang="zh-CN" altLang="en-US" sz="2000" b="0" dirty="0"/>
          </a:p>
          <a:p>
            <a:pPr marL="720090" eaLnBrk="1" hangingPunct="1">
              <a:lnSpc>
                <a:spcPct val="150000"/>
              </a:lnSpc>
              <a:spcBef>
                <a:spcPct val="15000"/>
              </a:spcBef>
              <a:buClrTx/>
              <a:buSzPct val="125000"/>
              <a:buFontTx/>
              <a:buBlip>
                <a:blip r:embed="rId1"/>
              </a:buBlip>
            </a:pPr>
            <a:r>
              <a:rPr lang="zh-CN" altLang="en-US" sz="2000" b="0" dirty="0"/>
              <a:t> 将由计算机内部传送过来的</a:t>
            </a:r>
            <a:r>
              <a:rPr lang="zh-CN" altLang="en-US" sz="2000" dirty="0">
                <a:solidFill>
                  <a:srgbClr val="FF0000"/>
                </a:solidFill>
              </a:rPr>
              <a:t>并行数据转换为输出的串行数据</a:t>
            </a:r>
            <a:r>
              <a:rPr lang="zh-CN" altLang="en-US" sz="2000" b="0" dirty="0"/>
              <a:t>；</a:t>
            </a:r>
            <a:endParaRPr lang="zh-CN" altLang="en-US" sz="2000" b="0" dirty="0"/>
          </a:p>
          <a:p>
            <a:pPr marL="720090" eaLnBrk="1" hangingPunct="1">
              <a:lnSpc>
                <a:spcPct val="150000"/>
              </a:lnSpc>
              <a:spcBef>
                <a:spcPct val="15000"/>
              </a:spcBef>
              <a:buClrTx/>
              <a:buSzPct val="125000"/>
              <a:buFontTx/>
              <a:buBlip>
                <a:blip r:embed="rId1"/>
              </a:buBlip>
            </a:pPr>
            <a:r>
              <a:rPr lang="zh-CN" altLang="en-US" sz="2000" b="0" dirty="0"/>
              <a:t> 在输出的串行数据流中加</a:t>
            </a:r>
            <a:r>
              <a:rPr lang="zh-CN" altLang="en-US" sz="2000" dirty="0">
                <a:solidFill>
                  <a:srgbClr val="FF0000"/>
                </a:solidFill>
              </a:rPr>
              <a:t>入奇偶校验位</a:t>
            </a:r>
            <a:r>
              <a:rPr lang="zh-CN" altLang="en-US" sz="2000" b="0" dirty="0"/>
              <a:t>，并对从外部接收的数据流进行奇偶校验；</a:t>
            </a:r>
            <a:endParaRPr lang="zh-CN" altLang="en-US" sz="2000" b="0" dirty="0"/>
          </a:p>
          <a:p>
            <a:pPr marL="720090" eaLnBrk="1" hangingPunct="1">
              <a:lnSpc>
                <a:spcPct val="150000"/>
              </a:lnSpc>
              <a:spcBef>
                <a:spcPct val="15000"/>
              </a:spcBef>
              <a:buClrTx/>
              <a:buSzPct val="125000"/>
              <a:buFontTx/>
              <a:buBlip>
                <a:blip r:embed="rId1"/>
              </a:buBlip>
            </a:pPr>
            <a:r>
              <a:rPr lang="zh-CN" altLang="en-US" sz="2000" b="0" dirty="0"/>
              <a:t> 在输出数据流中加入“起”、“止”标记，并从接收数据流中删除“起”、“止”标记；</a:t>
            </a:r>
            <a:endParaRPr lang="zh-CN" altLang="en-US" sz="2000" b="0" dirty="0"/>
          </a:p>
          <a:p>
            <a:pPr marL="720090" eaLnBrk="1" hangingPunct="1">
              <a:lnSpc>
                <a:spcPct val="150000"/>
              </a:lnSpc>
              <a:spcBef>
                <a:spcPct val="15000"/>
              </a:spcBef>
              <a:buClrTx/>
              <a:buSzPct val="125000"/>
              <a:buFontTx/>
              <a:buBlip>
                <a:blip r:embed="rId1"/>
              </a:buBlip>
            </a:pPr>
            <a:r>
              <a:rPr lang="zh-CN" altLang="en-US" sz="2000" b="0" dirty="0"/>
              <a:t> 处理计算机与外部串行设备的同步管理问题；</a:t>
            </a:r>
            <a:endParaRPr lang="zh-CN" altLang="en-US" sz="2000" b="0" dirty="0"/>
          </a:p>
          <a:p>
            <a:pPr marL="720090" eaLnBrk="1" hangingPunct="1">
              <a:lnSpc>
                <a:spcPct val="150000"/>
              </a:lnSpc>
              <a:spcBef>
                <a:spcPct val="15000"/>
              </a:spcBef>
              <a:buClrTx/>
              <a:buSzPct val="125000"/>
              <a:buFontTx/>
              <a:buBlip>
                <a:blip r:embed="rId1"/>
              </a:buBlip>
            </a:pPr>
            <a:r>
              <a:rPr lang="zh-CN" altLang="en-US" sz="2000" b="0" dirty="0"/>
              <a:t> 处理由键盘或鼠标发出的中断信号。</a:t>
            </a:r>
            <a:endParaRPr lang="zh-CN" altLang="en-US" sz="2000" b="0" dirty="0"/>
          </a:p>
        </p:txBody>
      </p:sp>
      <p:sp>
        <p:nvSpPr>
          <p:cNvPr id="2" name="灯片编号占位符 1"/>
          <p:cNvSpPr>
            <a:spLocks noGrp="1"/>
          </p:cNvSpPr>
          <p:nvPr>
            <p:ph type="sldNum" sz="quarter" idx="10"/>
          </p:nvPr>
        </p:nvSpPr>
        <p:spPr/>
        <p:txBody>
          <a:bodyPr/>
          <a:lstStyle>
            <a:lvl1pPr>
              <a:defRPr sz="2400" b="1">
                <a:solidFill>
                  <a:schemeClr val="tx1"/>
                </a:solidFill>
                <a:latin typeface="Tahoma" panose="020B0604030504040204" pitchFamily="34" charset="0"/>
                <a:ea typeface="宋体" panose="02010600030101010101" pitchFamily="2" charset="-122"/>
              </a:defRPr>
            </a:lvl1pPr>
            <a:lvl2pPr marL="742950" indent="-285750">
              <a:defRPr sz="2400" b="1">
                <a:solidFill>
                  <a:schemeClr val="tx1"/>
                </a:solidFill>
                <a:latin typeface="Tahoma" panose="020B0604030504040204" pitchFamily="34" charset="0"/>
                <a:ea typeface="宋体" panose="02010600030101010101" pitchFamily="2" charset="-122"/>
              </a:defRPr>
            </a:lvl2pPr>
            <a:lvl3pPr marL="1143000" indent="-228600">
              <a:defRPr sz="2400" b="1">
                <a:solidFill>
                  <a:schemeClr val="tx1"/>
                </a:solidFill>
                <a:latin typeface="Tahoma" panose="020B0604030504040204" pitchFamily="34" charset="0"/>
                <a:ea typeface="宋体" panose="02010600030101010101" pitchFamily="2" charset="-122"/>
              </a:defRPr>
            </a:lvl3pPr>
            <a:lvl4pPr marL="1600200" indent="-228600">
              <a:defRPr sz="2400" b="1">
                <a:solidFill>
                  <a:schemeClr val="tx1"/>
                </a:solidFill>
                <a:latin typeface="Tahoma" panose="020B0604030504040204" pitchFamily="34" charset="0"/>
                <a:ea typeface="宋体" panose="02010600030101010101" pitchFamily="2" charset="-122"/>
              </a:defRPr>
            </a:lvl4pPr>
            <a:lvl5pPr marL="2057400" indent="-228600">
              <a:defRPr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ahoma" panose="020B0604030504040204" pitchFamily="34" charset="0"/>
                <a:ea typeface="宋体" panose="02010600030101010101" pitchFamily="2" charset="-122"/>
              </a:defRPr>
            </a:lvl9pPr>
          </a:lstStyle>
          <a:p>
            <a:pPr>
              <a:defRPr/>
            </a:pPr>
            <a:fld id="{1CA88376-494E-4739-972D-207194D9CA26}" type="slidenum">
              <a:rPr lang="zh-CN" altLang="en-US" sz="1400">
                <a:solidFill>
                  <a:srgbClr val="FF3300"/>
                </a:solidFill>
                <a:latin typeface="华文楷体" panose="02010600040101010101" pitchFamily="2" charset="-122"/>
                <a:ea typeface="华文楷体" panose="02010600040101010101" pitchFamily="2" charset="-122"/>
              </a:rPr>
            </a:fld>
            <a:endParaRPr lang="zh-CN" altLang="en-US" sz="1400">
              <a:solidFill>
                <a:srgbClr val="FF3300"/>
              </a:solidFill>
              <a:latin typeface="华文楷体" panose="02010600040101010101" pitchFamily="2" charset="-122"/>
              <a:ea typeface="华文楷体" panose="0201060004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10416480"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zh-CN" altLang="en-US" kern="0" dirty="0"/>
              <a:t>嵌入式硬件平台</a:t>
            </a:r>
            <a:r>
              <a:rPr lang="en-US" altLang="zh-CN" kern="0" dirty="0"/>
              <a:t>—</a:t>
            </a:r>
            <a:r>
              <a:rPr lang="zh-CN" altLang="en-US" kern="0" dirty="0"/>
              <a:t>通信设备（通用异步收发器）</a:t>
            </a:r>
            <a:endParaRPr lang="zh-CN" altLang="en-US" kern="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99746">
                                            <p:txEl>
                                              <p:pRg st="0" end="0"/>
                                            </p:txEl>
                                          </p:spTgt>
                                        </p:tgtEl>
                                        <p:attrNameLst>
                                          <p:attrName>style.visibility</p:attrName>
                                        </p:attrNameLst>
                                      </p:cBhvr>
                                      <p:to>
                                        <p:strVal val="visible"/>
                                      </p:to>
                                    </p:set>
                                    <p:animEffect transition="in" filter="randombar(horizontal)">
                                      <p:cBhvr>
                                        <p:cTn id="7" dur="500"/>
                                        <p:tgtEl>
                                          <p:spTgt spid="799746">
                                            <p:txEl>
                                              <p:pRg st="0" end="0"/>
                                            </p:txEl>
                                          </p:spTgt>
                                        </p:tgtEl>
                                      </p:cBhvr>
                                    </p:animEffect>
                                  </p:childTnLst>
                                </p:cTn>
                              </p:par>
                            </p:childTnLst>
                          </p:cTn>
                        </p:par>
                        <p:par>
                          <p:cTn id="8" fill="hold">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799749"/>
                                        </p:tgtEl>
                                        <p:attrNameLst>
                                          <p:attrName>style.visibility</p:attrName>
                                        </p:attrNameLst>
                                      </p:cBhvr>
                                      <p:to>
                                        <p:strVal val="visible"/>
                                      </p:to>
                                    </p:set>
                                    <p:animEffect transition="in" filter="barn(inHorizontal)">
                                      <p:cBhvr>
                                        <p:cTn id="11" dur="500"/>
                                        <p:tgtEl>
                                          <p:spTgt spid="799749"/>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6" fill="hold" grpId="0" nodeType="clickEffect">
                                  <p:stCondLst>
                                    <p:cond delay="0"/>
                                  </p:stCondLst>
                                  <p:childTnLst>
                                    <p:set>
                                      <p:cBhvr>
                                        <p:cTn id="15" dur="1" fill="hold">
                                          <p:stCondLst>
                                            <p:cond delay="0"/>
                                          </p:stCondLst>
                                        </p:cTn>
                                        <p:tgtEl>
                                          <p:spTgt spid="799750"/>
                                        </p:tgtEl>
                                        <p:attrNameLst>
                                          <p:attrName>style.visibility</p:attrName>
                                        </p:attrNameLst>
                                      </p:cBhvr>
                                      <p:to>
                                        <p:strVal val="visible"/>
                                      </p:to>
                                    </p:set>
                                    <p:animEffect transition="in" filter="barn(inHorizontal)">
                                      <p:cBhvr>
                                        <p:cTn id="16" dur="500"/>
                                        <p:tgtEl>
                                          <p:spTgt spid="79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746" grpId="0" build="p"/>
      <p:bldP spid="799749" grpId="0"/>
      <p:bldP spid="799750" grpId="0" bldLvl="0" animBg="1"/>
    </p:bldLst>
  </p:timing>
</p:sld>
</file>

<file path=ppt/tags/tag1.xml><?xml version="1.0" encoding="utf-8"?>
<p:tagLst xmlns:p="http://schemas.openxmlformats.org/presentationml/2006/main">
  <p:tag name="KSO_WM_UNIT_TABLE_BEAUTIFY" val="smartTable{f714421a-7982-42ec-913d-d9f1b6ba5cb1}"/>
  <p:tag name="TABLE_ENDDRAG_ORIGIN_RECT" val="569*239"/>
  <p:tag name="TABLE_ENDDRAG_RECT" val="186*196*569*239"/>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UNIT_TABLE_BEAUTIFY" val="smartTable{2e871363-8d6f-4e12-8988-ecd7133124d2}"/>
</p:tagLst>
</file>

<file path=ppt/tags/tag5.xml><?xml version="1.0" encoding="utf-8"?>
<p:tagLst xmlns:p="http://schemas.openxmlformats.org/presentationml/2006/main">
  <p:tag name="KSO_WM_UNIT_TABLE_BEAUTIFY" val="smartTable{78b48fae-596d-4636-a12a-d3392eab3076}"/>
</p:tagLst>
</file>

<file path=ppt/tags/tag6.xml><?xml version="1.0" encoding="utf-8"?>
<p:tagLst xmlns:p="http://schemas.openxmlformats.org/presentationml/2006/main">
  <p:tag name="COMMONDATA" val="eyJoZGlkIjoiMjJkMzQ0MzM0NDA0YWU2ZjNmMzUyYTdlZDAzYmNkMTkifQ=="/>
  <p:tag name="KSO_WPP_MARK_KEY" val="afa33fe5-6cc1-4bc8-bc0b-166e95f777ef"/>
</p:tagLst>
</file>

<file path=ppt/theme/theme1.xml><?xml version="1.0" encoding="utf-8"?>
<a:theme xmlns:a="http://schemas.openxmlformats.org/drawingml/2006/main" name="zxd01">
  <a:themeElements>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空军工程大学电讯工程学院网络工程系">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2" charset="-122"/>
          </a:defRPr>
        </a:defPPr>
      </a:lstStyle>
    </a:lnDef>
  </a:objectDefaults>
  <a:extraClrSchemeLst>
    <a:extraClrScheme>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军工程大学电讯工程学院网络工程系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军工程大学电讯工程学院网络工程系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军工程大学电讯工程学院网络工程系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军工程大学电讯工程学院网络工程系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军工程大学电讯工程学院网络工程系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军工程大学电讯工程学院网络工程系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军工程大学电讯工程学院网络工程系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军工程大学电讯工程学院网络工程系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军工程大学电讯工程学院网络工程系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军工程大学电讯工程学院网络工程系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军工程大学电讯工程学院网络工程系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空军工程大学电讯工程学院网络工程系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20681</Words>
  <Application>WPS 演示</Application>
  <PresentationFormat>宽屏</PresentationFormat>
  <Paragraphs>1900</Paragraphs>
  <Slides>148</Slides>
  <Notes>13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20</vt:i4>
      </vt:variant>
      <vt:variant>
        <vt:lpstr>幻灯片标题</vt:lpstr>
      </vt:variant>
      <vt:variant>
        <vt:i4>148</vt:i4>
      </vt:variant>
    </vt:vector>
  </HeadingPairs>
  <TitlesOfParts>
    <vt:vector size="179" baseType="lpstr">
      <vt:lpstr>Arial</vt:lpstr>
      <vt:lpstr>宋体</vt:lpstr>
      <vt:lpstr>Wingdings</vt:lpstr>
      <vt:lpstr>Tahoma</vt:lpstr>
      <vt:lpstr>黑体</vt:lpstr>
      <vt:lpstr>Times New Roman</vt:lpstr>
      <vt:lpstr>华文楷体</vt:lpstr>
      <vt:lpstr>楷体</vt:lpstr>
      <vt:lpstr>微软雅黑</vt:lpstr>
      <vt:lpstr>Arial Unicode MS</vt:lpstr>
      <vt:lpstr>zxd01</vt:lpstr>
      <vt:lpstr>Visio.Drawing.6</vt:lpstr>
      <vt:lpstr>Visio.Drawing.6</vt:lpstr>
      <vt:lpstr>Visio.Drawing.6</vt:lpstr>
      <vt:lpstr>Visio.Drawing.6</vt:lpstr>
      <vt:lpstr>Visio.Drawing.6</vt:lpstr>
      <vt:lpstr>Visio.Drawing.6</vt:lpstr>
      <vt:lpstr>Visio.Drawing.6</vt:lpstr>
      <vt:lpstr>Visio.Drawing.6</vt:lpstr>
      <vt:lpstr>Visio.Drawing.6</vt:lpstr>
      <vt:lpstr>Visio.Drawing.6</vt:lpstr>
      <vt:lpstr>Visio.Drawing.6</vt:lpstr>
      <vt:lpstr>Visio.Drawing.6</vt:lpstr>
      <vt:lpstr>Visio.Drawing.11</vt:lpstr>
      <vt:lpstr>Visio.Drawing.6</vt:lpstr>
      <vt:lpstr>Visio.Drawing.6</vt:lpstr>
      <vt:lpstr>Visio.Drawing.6</vt:lpstr>
      <vt:lpstr>Visio.Drawing.6</vt:lpstr>
      <vt:lpstr>Visio.Drawing.6</vt:lpstr>
      <vt:lpstr>Visio.Drawing.6</vt:lpstr>
      <vt:lpstr>Visio.Drawing.6</vt:lpstr>
      <vt:lpstr>第四章 嵌入式硬件平台 </vt:lpstr>
      <vt:lpstr>要求</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PowerPoint 演示文稿</vt:lpstr>
      <vt:lpstr> </vt:lpstr>
      <vt:lpstr>3.1 总线协议（握手协议和总线读写）</vt:lpstr>
      <vt:lpstr>PowerPoint 演示文稿</vt:lpstr>
      <vt:lpstr>PowerPoint 演示文稿</vt:lpstr>
      <vt:lpstr>PowerPoint 演示文稿</vt:lpstr>
      <vt:lpstr>PowerPoint 演示文稿</vt:lpstr>
      <vt:lpstr> </vt:lpstr>
      <vt:lpstr> </vt:lpstr>
      <vt:lpstr>PowerPoint 演示文稿</vt:lpstr>
      <vt:lpstr> </vt:lpstr>
      <vt:lpstr> </vt:lpstr>
      <vt:lpstr> </vt:lpstr>
      <vt:lpstr>PowerPoint 演示文稿</vt:lpstr>
      <vt:lpstr> </vt:lpstr>
      <vt:lpstr> </vt:lpstr>
      <vt:lpstr> </vt:lpstr>
      <vt:lpstr> </vt:lpstr>
      <vt:lpstr> </vt:lpstr>
      <vt:lpstr>PowerPoint 演示文稿</vt:lpstr>
      <vt:lpstr>PowerPoint 演示文稿</vt:lpstr>
      <vt:lpstr>PowerPoint 演示文稿</vt:lpstr>
      <vt:lpstr>PowerPoint 演示文稿</vt:lpstr>
      <vt:lpstr> </vt:lpstr>
      <vt:lpstr> </vt:lpstr>
      <vt:lpstr> </vt:lpstr>
      <vt:lpstr> </vt:lpstr>
      <vt:lpstr>1) 静态RAM </vt:lpstr>
      <vt:lpstr> </vt:lpstr>
      <vt:lpstr> </vt:lpstr>
      <vt:lpstr>PowerPoint 演示文稿</vt:lpstr>
      <vt:lpstr>PowerPoint 演示文稿</vt:lpstr>
      <vt:lpstr> 3）如何选择RAM  </vt:lpstr>
      <vt:lpstr>PowerPoint 演示文稿</vt:lpstr>
      <vt:lpstr> </vt:lpstr>
      <vt:lpstr> </vt:lpstr>
      <vt:lpstr> </vt:lpstr>
      <vt:lpstr> </vt:lpstr>
      <vt:lpstr> </vt:lpstr>
      <vt:lpstr> </vt:lpstr>
      <vt:lpstr> </vt:lpstr>
      <vt:lpstr>PowerPoint 演示文稿</vt:lpstr>
      <vt:lpstr> </vt:lpstr>
      <vt:lpstr> </vt:lpstr>
      <vt:lpstr> </vt:lpstr>
      <vt:lpstr> </vt:lpstr>
      <vt:lpstr>PowerPoint 演示文稿</vt:lpstr>
      <vt:lpstr> </vt:lpstr>
      <vt:lpstr>5.1 定时器/计数器</vt:lpstr>
      <vt:lpstr> </vt:lpstr>
      <vt:lpstr> </vt:lpstr>
      <vt:lpstr>5.2 ADC和DAC</vt:lpstr>
      <vt:lpstr> </vt:lpstr>
      <vt:lpstr> </vt:lpstr>
      <vt:lpstr>5.3  人机接口设备</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 </vt:lpstr>
      <vt:lpstr> </vt:lpstr>
      <vt:lpstr> </vt:lpstr>
      <vt:lpstr> </vt:lpstr>
      <vt:lpstr> </vt:lpstr>
      <vt:lpstr> </vt:lpstr>
      <vt:lpstr>PowerPoint 演示文稿</vt:lpstr>
      <vt:lpstr>1．USB总线概述 </vt:lpstr>
      <vt:lpstr>1．USB总线概述 </vt:lpstr>
      <vt:lpstr> </vt:lpstr>
      <vt:lpstr> </vt:lpstr>
      <vt:lpstr> </vt:lpstr>
      <vt:lpstr>2．USB总线的硬件结构 </vt:lpstr>
      <vt:lpstr>2．USB总线的硬件结构 </vt:lpstr>
      <vt:lpstr> </vt:lpstr>
      <vt:lpstr> </vt:lpstr>
      <vt:lpstr>3. USB总线的软件结构 </vt:lpstr>
      <vt:lpstr>USB总线的软件结构 </vt:lpstr>
      <vt:lpstr>USB总线的软件结构 </vt:lpstr>
      <vt:lpstr>4．USB总线的数据传输方式 </vt:lpstr>
      <vt:lpstr>5．USB总线的数据传输原理 </vt:lpstr>
      <vt:lpstr>6．USB设备即插即用的实现 </vt:lpstr>
      <vt:lpstr>7．USB 器件的选择 </vt:lpstr>
      <vt:lpstr>8．USB系统的开发流程 </vt:lpstr>
      <vt:lpstr> </vt:lpstr>
      <vt:lpstr>PowerPoint 演示文稿</vt:lpstr>
      <vt:lpstr>1．以太网的特点 </vt:lpstr>
      <vt:lpstr>2．以太网的数据传输 </vt:lpstr>
      <vt:lpstr>3. 嵌入式以太网接口的实现方法 </vt:lpstr>
      <vt:lpstr> </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1．中断机制概述</vt:lpstr>
      <vt:lpstr>2．中断源</vt:lpstr>
      <vt:lpstr>3.中断系统的功能 </vt:lpstr>
      <vt:lpstr>PowerPoint 演示文稿</vt:lpstr>
      <vt:lpstr>边界扫描测试接口JTAG简介</vt:lpstr>
      <vt:lpstr>8.1  测试摩尔定律</vt:lpstr>
      <vt:lpstr>8.2  JTAG基本概念</vt:lpstr>
      <vt:lpstr>JTAG引线</vt:lpstr>
      <vt:lpstr>10针引脚图</vt:lpstr>
      <vt:lpstr>20针封装Return Test Clock ( RTCK)</vt:lpstr>
      <vt:lpstr>边界扫描单元</vt:lpstr>
      <vt:lpstr>小     结</vt:lpstr>
    </vt:vector>
  </TitlesOfParts>
  <Company>cyr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3 章    网络安全基本技术</dc:title>
  <dc:creator>朱旭东</dc:creator>
  <cp:lastModifiedBy>黎川滔</cp:lastModifiedBy>
  <cp:revision>350</cp:revision>
  <dcterms:created xsi:type="dcterms:W3CDTF">2004-09-18T12:18:00Z</dcterms:created>
  <dcterms:modified xsi:type="dcterms:W3CDTF">2024-11-09T11:17:28Z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14CF72778F504BB8B95F1158C0EA2B82_13</vt:lpwstr>
  </property>
  <property fmtid="{D5CDD505-2E9C-101B-9397-08002B2CF9AE}" pid="3" name="KSOProductBuildVer">
    <vt:lpwstr>2052-12.1.0.18608</vt:lpwstr>
  </property>
</Properties>
</file>