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handoutMasterIdLst>
    <p:handoutMasterId r:id="rId72"/>
  </p:handoutMasterIdLst>
  <p:sldIdLst>
    <p:sldId id="581" r:id="rId4"/>
    <p:sldId id="745" r:id="rId5"/>
    <p:sldId id="746" r:id="rId7"/>
    <p:sldId id="935" r:id="rId8"/>
    <p:sldId id="936" r:id="rId9"/>
    <p:sldId id="937" r:id="rId10"/>
    <p:sldId id="938" r:id="rId11"/>
    <p:sldId id="940" r:id="rId12"/>
    <p:sldId id="941" r:id="rId13"/>
    <p:sldId id="942" r:id="rId14"/>
    <p:sldId id="949" r:id="rId15"/>
    <p:sldId id="974" r:id="rId16"/>
    <p:sldId id="975" r:id="rId17"/>
    <p:sldId id="976" r:id="rId18"/>
    <p:sldId id="977" r:id="rId19"/>
    <p:sldId id="978" r:id="rId20"/>
    <p:sldId id="979" r:id="rId21"/>
    <p:sldId id="980" r:id="rId22"/>
    <p:sldId id="981" r:id="rId23"/>
    <p:sldId id="943" r:id="rId24"/>
    <p:sldId id="944" r:id="rId25"/>
    <p:sldId id="982" r:id="rId26"/>
    <p:sldId id="983" r:id="rId27"/>
    <p:sldId id="984" r:id="rId28"/>
    <p:sldId id="945" r:id="rId29"/>
    <p:sldId id="955" r:id="rId30"/>
    <p:sldId id="952" r:id="rId31"/>
    <p:sldId id="951" r:id="rId32"/>
    <p:sldId id="954" r:id="rId33"/>
    <p:sldId id="953" r:id="rId34"/>
    <p:sldId id="946" r:id="rId35"/>
    <p:sldId id="950" r:id="rId36"/>
    <p:sldId id="1001" r:id="rId37"/>
    <p:sldId id="956" r:id="rId38"/>
    <p:sldId id="957" r:id="rId39"/>
    <p:sldId id="958" r:id="rId40"/>
    <p:sldId id="959" r:id="rId41"/>
    <p:sldId id="960" r:id="rId42"/>
    <p:sldId id="966" r:id="rId43"/>
    <p:sldId id="965" r:id="rId44"/>
    <p:sldId id="961" r:id="rId45"/>
    <p:sldId id="962" r:id="rId46"/>
    <p:sldId id="963" r:id="rId47"/>
    <p:sldId id="964" r:id="rId48"/>
    <p:sldId id="967" r:id="rId49"/>
    <p:sldId id="968" r:id="rId50"/>
    <p:sldId id="969" r:id="rId51"/>
    <p:sldId id="970" r:id="rId52"/>
    <p:sldId id="971" r:id="rId53"/>
    <p:sldId id="985" r:id="rId54"/>
    <p:sldId id="986" r:id="rId55"/>
    <p:sldId id="987" r:id="rId56"/>
    <p:sldId id="988" r:id="rId57"/>
    <p:sldId id="989" r:id="rId58"/>
    <p:sldId id="990" r:id="rId59"/>
    <p:sldId id="991" r:id="rId60"/>
    <p:sldId id="992" r:id="rId61"/>
    <p:sldId id="993" r:id="rId62"/>
    <p:sldId id="994" r:id="rId63"/>
    <p:sldId id="995" r:id="rId64"/>
    <p:sldId id="996" r:id="rId65"/>
    <p:sldId id="997" r:id="rId66"/>
    <p:sldId id="998" r:id="rId67"/>
    <p:sldId id="999" r:id="rId68"/>
    <p:sldId id="1000" r:id="rId69"/>
    <p:sldId id="972" r:id="rId70"/>
    <p:sldId id="973" r:id="rId71"/>
  </p:sldIdLst>
  <p:sldSz cx="12192000" cy="6858000"/>
  <p:notesSz cx="6858000" cy="9144000"/>
  <p:custDataLst>
    <p:tags r:id="rId76"/>
  </p:custDataLst>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49" userDrawn="1">
          <p15:clr>
            <a:srgbClr val="A4A3A4"/>
          </p15:clr>
        </p15:guide>
        <p15:guide id="2" orient="horz" pos="754" userDrawn="1">
          <p15:clr>
            <a:srgbClr val="A4A3A4"/>
          </p15:clr>
        </p15:guide>
        <p15:guide id="3" pos="3840" userDrawn="1">
          <p15:clr>
            <a:srgbClr val="A4A3A4"/>
          </p15:clr>
        </p15:guide>
        <p15:guide id="4" pos="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0000"/>
    <a:srgbClr val="FFCCCC"/>
    <a:srgbClr val="FFCC99"/>
    <a:srgbClr val="CCCC00"/>
    <a:srgbClr val="FFFF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1231" autoAdjust="0"/>
  </p:normalViewPr>
  <p:slideViewPr>
    <p:cSldViewPr showGuides="1">
      <p:cViewPr varScale="1">
        <p:scale>
          <a:sx n="87" d="100"/>
          <a:sy n="87" d="100"/>
        </p:scale>
        <p:origin x="140" y="68"/>
      </p:cViewPr>
      <p:guideLst>
        <p:guide orient="horz" pos="2149"/>
        <p:guide orient="horz" pos="754"/>
        <p:guide pos="3840"/>
        <p:guide pos="4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gs" Target="tags/tag3.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FBB5A46-E6F1-4220-B7A2-4B3195802FC1}"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5B4F4E1B-9ABD-4B8E-B55B-7B64E2ED1DAE}"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3450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50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50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450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Times New Roman" panose="02020603050405020304" pitchFamily="18" charset="0"/>
                <a:ea typeface="宋体" panose="02010600030101010101" pitchFamily="2" charset="-122"/>
              </a:defRPr>
            </a:lvl1pPr>
          </a:lstStyle>
          <a:p>
            <a:pPr>
              <a:defRPr/>
            </a:pPr>
            <a:fld id="{487E1C61-6CBC-41FB-B9AA-A55A45FCA3F5}" type="slidenum">
              <a:rPr lang="zh-CN" altLang="en-US"/>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5CD42463-32B3-4F07-A0BC-6DE3E8458F59}"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F1D677DB-F167-4272-9DA3-FDD1F92797E3}"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E8A28E7D-8DD0-4041-B5A1-C9FB4220783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66764"/>
            <a:ext cx="10972800" cy="5746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24417" y="1628776"/>
            <a:ext cx="53848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12417" y="1628776"/>
            <a:ext cx="53848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CE4F13E5-5869-4982-91A7-4A050726E27B}" type="slidenum">
              <a:rPr lang="zh-CN" altLang="en-US" smtClean="0"/>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5E21B374-BF18-4F4D-90AD-FCE7E5722A17}" type="slidenum">
              <a:rPr lang="zh-CN" altLang="en-US" smtClean="0"/>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766764"/>
            <a:ext cx="10972800" cy="5746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24417" y="1628776"/>
            <a:ext cx="10972800" cy="4525963"/>
          </a:xfrm>
        </p:spPr>
        <p:txBody>
          <a:bodyPr/>
          <a:lstStyle/>
          <a:p>
            <a:pPr lvl="0"/>
            <a:endParaRPr lang="zh-CN" altLang="en-US" noProof="0"/>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07CFAC59-0A3D-475A-8949-3E42BC96F25A}" type="slidenum">
              <a:rPr lang="zh-CN" altLang="en-US" smtClean="0"/>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951605"/>
            <a:ext cx="10363200" cy="1470025"/>
          </a:xfrm>
        </p:spPr>
        <p:txBody>
          <a:bodyPr/>
          <a:lstStyle>
            <a:lvl1pPr algn="ctr">
              <a:defRPr sz="44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F5A66503-8BAE-451C-A8E3-8AD5054231C9}" type="slidenum">
              <a:rPr lang="en-US" altLang="zh-CN" smtClean="0"/>
            </a:fld>
            <a:endParaRPr lang="en-US" altLang="zh-CN"/>
          </a:p>
        </p:txBody>
      </p:sp>
    </p:spTree>
  </p:cSld>
  <p:clrMapOvr>
    <a:masterClrMapping/>
  </p:clrMapOvr>
  <p:transition spd="med">
    <p:diamon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263525" y="1052736"/>
            <a:ext cx="11664950" cy="534806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FDEB15D0-1756-4789-B403-C7CF9AB53FF4}" type="slidenum">
              <a:rPr lang="en-US" altLang="zh-CN" smtClean="0"/>
            </a:fld>
            <a:endParaRPr lang="en-US" altLang="zh-CN"/>
          </a:p>
        </p:txBody>
      </p:sp>
    </p:spTree>
  </p:cSld>
  <p:clrMapOvr>
    <a:masterClrMapping/>
  </p:clrMapOvr>
  <p:transition spd="med">
    <p:diamon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E5D988E3-B198-422B-906D-EF84B8A3BBF7}" type="slidenum">
              <a:rPr lang="en-US" altLang="zh-CN" smtClean="0"/>
            </a:fld>
            <a:endParaRPr lang="en-US" altLang="zh-CN"/>
          </a:p>
        </p:txBody>
      </p:sp>
    </p:spTree>
  </p:cSld>
  <p:clrMapOvr>
    <a:masterClrMapping/>
  </p:clrMapOvr>
  <p:transition spd="med">
    <p:diamon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08000" y="1412876"/>
            <a:ext cx="553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248400" y="1412876"/>
            <a:ext cx="553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FBBFD382-7835-4E43-BC19-2667AAA59464}" type="slidenum">
              <a:rPr lang="en-US" altLang="zh-CN" smtClean="0"/>
            </a:fld>
            <a:endParaRPr lang="en-US" altLang="zh-CN"/>
          </a:p>
        </p:txBody>
      </p:sp>
    </p:spTree>
  </p:cSld>
  <p:clrMapOvr>
    <a:masterClrMapping/>
  </p:clrMapOvr>
  <p:transition spd="med">
    <p:diamon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 y="15280"/>
            <a:ext cx="9192344" cy="868958"/>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7C8B827C-1672-4BAD-857E-DD92A89E4953}" type="slidenum">
              <a:rPr lang="en-US" altLang="zh-CN" smtClean="0"/>
            </a:fld>
            <a:endParaRPr lang="en-US" altLang="zh-CN"/>
          </a:p>
        </p:txBody>
      </p:sp>
    </p:spTree>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D7F3E2E7-5F8C-4A7B-B302-B975C7D320EE}" type="slidenum">
              <a:rPr lang="zh-CN" altLang="en-US" smtClean="0"/>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lgn="ctr">
              <a:defRPr/>
            </a:lvl1pPr>
          </a:lstStyle>
          <a:p>
            <a:pPr>
              <a:defRPr/>
            </a:pPr>
            <a:fld id="{DE037340-9D66-4D11-BBFE-5419B194D689}" type="slidenum">
              <a:rPr lang="en-US" altLang="zh-CN" smtClean="0"/>
            </a:fld>
            <a:endParaRPr lang="en-US" altLang="zh-CN"/>
          </a:p>
        </p:txBody>
      </p:sp>
    </p:spTree>
  </p:cSld>
  <p:clrMapOvr>
    <a:masterClrMapping/>
  </p:clrMapOvr>
  <p:transition spd="med">
    <p:diamon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D08A928A-EBBE-408D-8418-D652CFEAE5DF}" type="slidenum">
              <a:rPr lang="en-US" altLang="zh-CN" smtClean="0"/>
            </a:fld>
            <a:endParaRPr lang="en-US" altLang="zh-CN"/>
          </a:p>
        </p:txBody>
      </p:sp>
    </p:spTree>
  </p:cSld>
  <p:clrMapOvr>
    <a:masterClrMapping/>
  </p:clrMapOvr>
  <p:transition spd="med">
    <p:diamon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8FA906CA-06ED-4509-BE32-8BE7B1F77667}" type="slidenum">
              <a:rPr lang="en-US" altLang="zh-CN" smtClean="0"/>
            </a:fld>
            <a:endParaRPr lang="en-US" altLang="zh-CN"/>
          </a:p>
        </p:txBody>
      </p:sp>
    </p:spTree>
  </p:cSld>
  <p:clrMapOvr>
    <a:masterClrMapping/>
  </p:clrMapOvr>
  <p:transition spd="med">
    <p:diamon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473" y="-13855"/>
            <a:ext cx="9210817" cy="892175"/>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EE60BF50-9ED8-45E0-8EC9-EF6A83C0859D}" type="slidenum">
              <a:rPr lang="en-US" altLang="zh-CN" smtClean="0"/>
            </a:fld>
            <a:endParaRPr lang="en-US" altLang="zh-CN"/>
          </a:p>
        </p:txBody>
      </p:sp>
    </p:spTree>
  </p:cSld>
  <p:clrMapOvr>
    <a:masterClrMapping/>
  </p:clrMapOvr>
  <p:transition spd="med">
    <p:diamon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7240" y="304800"/>
            <a:ext cx="2819400" cy="6096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31371" y="260648"/>
            <a:ext cx="8255000" cy="60960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Rectangle 6"/>
          <p:cNvSpPr>
            <a:spLocks noGrp="1" noChangeArrowheads="1"/>
          </p:cNvSpPr>
          <p:nvPr>
            <p:ph type="sldNum" sz="quarter" idx="10"/>
          </p:nvPr>
        </p:nvSpPr>
        <p:spPr/>
        <p:txBody>
          <a:bodyPr/>
          <a:lstStyle>
            <a:lvl1pPr>
              <a:defRPr/>
            </a:lvl1pPr>
          </a:lstStyle>
          <a:p>
            <a:pPr>
              <a:defRPr/>
            </a:pPr>
            <a:fld id="{B03C114F-E52E-4DAC-B9FC-C6AAA643154F}" type="slidenum">
              <a:rPr lang="en-US" altLang="zh-CN" smtClean="0"/>
            </a:fld>
            <a:endParaRPr lang="en-US" altLang="zh-CN"/>
          </a:p>
        </p:txBody>
      </p:sp>
    </p:spTree>
  </p:cSld>
  <p:clrMapOvr>
    <a:masterClrMapping/>
  </p:clrMapOvr>
  <p:transition spd="med">
    <p:diamon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111"/>
            <a:ext cx="9120336" cy="8921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508000" y="1412876"/>
            <a:ext cx="5537200" cy="49879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248400" y="1412876"/>
            <a:ext cx="5537200" cy="49879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A28F1FE9-6AEF-40D3-8B99-F51423467E9B}" type="slidenum">
              <a:rPr lang="en-US" altLang="zh-CN" smtClean="0"/>
            </a:fld>
            <a:endParaRPr lang="en-US" altLang="zh-CN"/>
          </a:p>
        </p:txBody>
      </p:sp>
    </p:spTree>
  </p:cSld>
  <p:clrMapOvr>
    <a:masterClrMapping/>
  </p:clrMapOvr>
  <p:transition spd="med">
    <p:diamon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5343"/>
            <a:ext cx="9192344" cy="8921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508000" y="1412876"/>
            <a:ext cx="11277600" cy="4987925"/>
          </a:xfrm>
        </p:spPr>
        <p:txBody>
          <a:bodyPr/>
          <a:lstStyle/>
          <a:p>
            <a:pPr lvl="0"/>
            <a:r>
              <a:rPr lang="zh-CN" altLang="en-US" noProof="0"/>
              <a:t>单击图标添加表格</a:t>
            </a:r>
            <a:endParaRPr lang="zh-CN" altLang="en-US" noProof="0"/>
          </a:p>
        </p:txBody>
      </p:sp>
      <p:sp>
        <p:nvSpPr>
          <p:cNvPr id="4" name="Rectangle 6"/>
          <p:cNvSpPr>
            <a:spLocks noGrp="1" noChangeArrowheads="1"/>
          </p:cNvSpPr>
          <p:nvPr>
            <p:ph type="sldNum" sz="quarter" idx="10"/>
          </p:nvPr>
        </p:nvSpPr>
        <p:spPr/>
        <p:txBody>
          <a:bodyPr/>
          <a:lstStyle>
            <a:lvl1pPr>
              <a:defRPr/>
            </a:lvl1pPr>
          </a:lstStyle>
          <a:p>
            <a:pPr>
              <a:defRPr/>
            </a:pPr>
            <a:fld id="{77795931-136B-4282-87A6-F5934E222866}" type="slidenum">
              <a:rPr lang="en-US" altLang="zh-CN" smtClean="0"/>
            </a:fld>
            <a:endParaRPr lang="en-US" altLang="zh-CN"/>
          </a:p>
        </p:txBody>
      </p:sp>
    </p:spTree>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00234B5B-35FC-413D-81D5-FBA016CD7B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162877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12417" y="162877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A87B4895-3AE0-4FBF-A13E-650536F8C743}"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90070D61-4E00-4BD8-B4BD-AA2F8A5E265C}"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2C486D15-EADB-4777-8352-1E774DD39E41}"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BC648173-6E87-48B2-8E7C-4D7258E32AC9}"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BEFEF3E6-5907-4A0F-A966-3815C5D37C3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数学与计算机学院   朱旭东</a:t>
            </a:r>
            <a:fld id="{E78AC3B9-A31D-4FAC-B04C-A21CCF2D8BC1}"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8" Type="http://schemas.openxmlformats.org/officeDocument/2006/relationships/theme" Target="../theme/theme2.xml"/><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tags" Target="../tags/tag2.xml"/><Relationship Id="rId14" Type="http://schemas.openxmlformats.org/officeDocument/2006/relationships/image" Target="../media/image3.png"/><Relationship Id="rId13" Type="http://schemas.openxmlformats.org/officeDocument/2006/relationships/tags" Target="../tags/tag1.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766764"/>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692151" y="15573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userDrawn="1"/>
        </p:nvGrpSpPr>
        <p:grpSpPr bwMode="auto">
          <a:xfrm>
            <a:off x="0" y="6218238"/>
            <a:ext cx="12192000" cy="19050"/>
            <a:chOff x="0" y="3917"/>
            <a:chExt cx="5760" cy="12"/>
          </a:xfrm>
        </p:grpSpPr>
        <p:sp>
          <p:nvSpPr>
            <p:cNvPr id="1031" name="Freeform 17"/>
            <p:cNvSpPr/>
            <p:nvPr userDrawn="1"/>
          </p:nvSpPr>
          <p:spPr bwMode="ltGray">
            <a:xfrm>
              <a:off x="767" y="3917"/>
              <a:ext cx="252" cy="12"/>
            </a:xfrm>
            <a:custGeom>
              <a:avLst/>
              <a:gdLst>
                <a:gd name="T0" fmla="*/ 282 w 251"/>
                <a:gd name="T1" fmla="*/ 0 h 12"/>
                <a:gd name="T2" fmla="*/ 0 w 251"/>
                <a:gd name="T3" fmla="*/ 0 h 12"/>
                <a:gd name="T4" fmla="*/ 0 w 251"/>
                <a:gd name="T5" fmla="*/ 12 h 12"/>
                <a:gd name="T6" fmla="*/ 282 w 251"/>
                <a:gd name="T7" fmla="*/ 12 h 12"/>
                <a:gd name="T8" fmla="*/ 282 w 251"/>
                <a:gd name="T9" fmla="*/ 0 h 12"/>
                <a:gd name="T10" fmla="*/ 282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2" name="Freeform 18"/>
            <p:cNvSpPr/>
            <p:nvPr userDrawn="1"/>
          </p:nvSpPr>
          <p:spPr bwMode="ltGray">
            <a:xfrm>
              <a:off x="0" y="3917"/>
              <a:ext cx="351" cy="12"/>
            </a:xfrm>
            <a:custGeom>
              <a:avLst/>
              <a:gdLst>
                <a:gd name="T0" fmla="*/ 0 w 251"/>
                <a:gd name="T1" fmla="*/ 0 h 12"/>
                <a:gd name="T2" fmla="*/ 0 w 251"/>
                <a:gd name="T3" fmla="*/ 12 h 12"/>
                <a:gd name="T4" fmla="*/ 8218802 w 251"/>
                <a:gd name="T5" fmla="*/ 12 h 12"/>
                <a:gd name="T6" fmla="*/ 8218802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3" name="Freeform 19"/>
            <p:cNvSpPr/>
            <p:nvPr userDrawn="1"/>
          </p:nvSpPr>
          <p:spPr bwMode="ltGray">
            <a:xfrm>
              <a:off x="1021" y="3917"/>
              <a:ext cx="4739" cy="12"/>
            </a:xfrm>
            <a:custGeom>
              <a:avLst/>
              <a:gdLst>
                <a:gd name="T0" fmla="*/ 5209 w 4724"/>
                <a:gd name="T1" fmla="*/ 0 h 12"/>
                <a:gd name="T2" fmla="*/ 0 w 4724"/>
                <a:gd name="T3" fmla="*/ 0 h 12"/>
                <a:gd name="T4" fmla="*/ 0 w 4724"/>
                <a:gd name="T5" fmla="*/ 12 h 12"/>
                <a:gd name="T6" fmla="*/ 5209 w 4724"/>
                <a:gd name="T7" fmla="*/ 12 h 12"/>
                <a:gd name="T8" fmla="*/ 5209 w 4724"/>
                <a:gd name="T9" fmla="*/ 0 h 12"/>
                <a:gd name="T10" fmla="*/ 520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1572" name="Freeform 20"/>
            <p:cNvSpPr/>
            <p:nvPr userDrawn="1"/>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sz="2400">
                <a:ea typeface="黑体" panose="02010609060101010101" pitchFamily="49" charset="-122"/>
              </a:endParaRPr>
            </a:p>
          </p:txBody>
        </p:sp>
      </p:grpSp>
      <p:pic>
        <p:nvPicPr>
          <p:cNvPr id="1029" name="图片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84467" y="1"/>
            <a:ext cx="96096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8591552" y="640080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outerShdw blurRad="38100" dist="38100" dir="2700000" algn="tl">
                    <a:srgbClr val="C0C0C0"/>
                  </a:outerShdw>
                </a:effectLst>
                <a:latin typeface="Times New Roman" panose="02020603050405020304" pitchFamily="18" charset="0"/>
              </a:defRPr>
            </a:lvl1pPr>
          </a:lstStyle>
          <a:p>
            <a:pPr>
              <a:defRPr/>
            </a:pPr>
            <a:r>
              <a:rPr lang="zh-CN" altLang="en-US"/>
              <a:t>数学与计算机学院   朱旭东</a:t>
            </a:r>
            <a:fld id="{7C7DC9C4-0BC5-4D26-A012-DEE0F7573B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dt="0"/>
  <p:txStyles>
    <p:titleStyle>
      <a:lvl1pPr algn="l" rtl="0" eaLnBrk="0" fontAlgn="base" hangingPunct="0">
        <a:spcBef>
          <a:spcPct val="0"/>
        </a:spcBef>
        <a:spcAft>
          <a:spcPct val="0"/>
        </a:spcAft>
        <a:defRPr sz="3200" b="1" u="sng">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fontAlgn="base">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9"/>
          <p:cNvSpPr>
            <a:spLocks noChangeArrowheads="1"/>
          </p:cNvSpPr>
          <p:nvPr/>
        </p:nvSpPr>
        <p:spPr bwMode="auto">
          <a:xfrm>
            <a:off x="0" y="6453188"/>
            <a:ext cx="12192000" cy="404812"/>
          </a:xfrm>
          <a:prstGeom prst="rect">
            <a:avLst/>
          </a:prstGeom>
          <a:gradFill rotWithShape="1">
            <a:gsLst>
              <a:gs pos="0">
                <a:schemeClr val="bg1"/>
              </a:gs>
              <a:gs pos="100000">
                <a:schemeClr val="accent2"/>
              </a:gs>
            </a:gsLst>
            <a:lin ang="5400000" scaled="1"/>
          </a:gradFill>
          <a:ln>
            <a:noFill/>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z="2800" dirty="0">
              <a:latin typeface="华文行楷" panose="02010800040101010101" pitchFamily="2" charset="-122"/>
              <a:ea typeface="华文行楷" panose="02010800040101010101" pitchFamily="2" charset="-122"/>
            </a:endParaRPr>
          </a:p>
        </p:txBody>
      </p:sp>
      <p:sp>
        <p:nvSpPr>
          <p:cNvPr id="2" name="Rectangle 2"/>
          <p:cNvSpPr>
            <a:spLocks noGrp="1" noChangeArrowheads="1"/>
          </p:cNvSpPr>
          <p:nvPr>
            <p:ph type="title"/>
          </p:nvPr>
        </p:nvSpPr>
        <p:spPr bwMode="auto">
          <a:xfrm>
            <a:off x="-19050" y="-14288"/>
            <a:ext cx="9211394" cy="89217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8" name="Rectangle 3"/>
          <p:cNvSpPr>
            <a:spLocks noGrp="1" noChangeArrowheads="1"/>
          </p:cNvSpPr>
          <p:nvPr>
            <p:ph type="body" idx="1"/>
          </p:nvPr>
        </p:nvSpPr>
        <p:spPr bwMode="auto">
          <a:xfrm>
            <a:off x="263525" y="1052513"/>
            <a:ext cx="1166495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Rectangle 6"/>
          <p:cNvSpPr>
            <a:spLocks noGrp="1" noChangeArrowheads="1"/>
          </p:cNvSpPr>
          <p:nvPr>
            <p:ph type="sldNum" sz="quarter" idx="4"/>
          </p:nvPr>
        </p:nvSpPr>
        <p:spPr bwMode="auto">
          <a:xfrm>
            <a:off x="8591550" y="6400800"/>
            <a:ext cx="360045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latin typeface="楷体" panose="02010609060101010101" pitchFamily="49" charset="-122"/>
                <a:ea typeface="楷体" panose="02010609060101010101" pitchFamily="49" charset="-122"/>
              </a:defRPr>
            </a:lvl1pPr>
          </a:lstStyle>
          <a:p>
            <a:pPr>
              <a:defRPr/>
            </a:pPr>
            <a:r>
              <a:rPr lang="zh-CN" altLang="en-US"/>
              <a:t>数学与计算机学院   朱旭东</a:t>
            </a:r>
            <a:fld id="{7C7DC9C4-0BC5-4D26-A012-DEE0F7573BEB}" type="slidenum">
              <a:rPr lang="zh-CN" altLang="en-US" smtClean="0"/>
            </a:fld>
            <a:endParaRPr lang="zh-CN" altLang="en-US"/>
          </a:p>
        </p:txBody>
      </p:sp>
      <p:pic>
        <p:nvPicPr>
          <p:cNvPr id="3" name="内容占位符 16" descr="校徽加字"/>
          <p:cNvPicPr>
            <a:picLocks noChangeAspect="1" noChangeArrowheads="1"/>
          </p:cNvPicPr>
          <p:nvPr>
            <p:custDataLst>
              <p:tags r:id="rId13"/>
            </p:custDataLst>
          </p:nvPr>
        </p:nvPicPr>
        <p:blipFill>
          <a:blip r:embed="rId14" cstate="print">
            <a:extLst>
              <a:ext uri="{28A0092B-C50C-407E-A947-70E740481C1C}">
                <a14:useLocalDpi xmlns:a14="http://schemas.microsoft.com/office/drawing/2010/main" val="0"/>
              </a:ext>
            </a:extLst>
          </a:blip>
          <a:srcRect t="37328" b="37181"/>
          <a:stretch>
            <a:fillRect/>
          </a:stretch>
        </p:blipFill>
        <p:spPr bwMode="auto">
          <a:xfrm>
            <a:off x="8975725" y="0"/>
            <a:ext cx="321627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内容占位符 25" descr="校训"/>
          <p:cNvPicPr>
            <a:picLocks noChangeAspect="1" noChangeArrowheads="1"/>
          </p:cNvPicPr>
          <p:nvPr>
            <p:custDataLst>
              <p:tags r:id="rId1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2225" y="6345238"/>
            <a:ext cx="25209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ransition spd="med">
    <p:diamond/>
  </p:transition>
  <p:hf hdr="0" dt="0"/>
  <p:txStyles>
    <p:titleStyle>
      <a:lvl1pPr algn="l"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cs typeface="+mj-cs"/>
        </a:defRPr>
      </a:lvl1pPr>
      <a:lvl2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2pPr>
      <a:lvl3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3pPr>
      <a:lvl4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4pPr>
      <a:lvl5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6pPr>
      <a:lvl7pPr marL="9144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7pPr>
      <a:lvl8pPr marL="13716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8pPr>
      <a:lvl9pPr marL="18288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9pPr>
    </p:titleStyle>
    <p:bodyStyle>
      <a:lvl1pPr marL="342900" indent="-342900" algn="l" rtl="0" eaLnBrk="1" fontAlgn="base" hangingPunct="1">
        <a:lnSpc>
          <a:spcPct val="110000"/>
        </a:lnSpc>
        <a:spcBef>
          <a:spcPct val="20000"/>
        </a:spcBef>
        <a:spcAft>
          <a:spcPct val="0"/>
        </a:spcAft>
        <a:buBlip>
          <a:blip r:embed="rId17"/>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hyperlink" Target="http://www.laogu.com/" TargetMode="External"/><Relationship Id="rId2" Type="http://schemas.openxmlformats.org/officeDocument/2006/relationships/hyperlink" Target="http://www.embyte.com/" TargetMode="External"/><Relationship Id="rId1" Type="http://schemas.openxmlformats.org/officeDocument/2006/relationships/hyperlink" Target="http://www.cnem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3.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5.jpeg"/></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6.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6.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6.xml"/><Relationship Id="rId2" Type="http://schemas.openxmlformats.org/officeDocument/2006/relationships/image" Target="../media/image18.emf"/><Relationship Id="rId1"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6.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6.xml"/><Relationship Id="rId2" Type="http://schemas.openxmlformats.org/officeDocument/2006/relationships/image" Target="../media/image20.wmf"/><Relationship Id="rId1"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6.xml"/><Relationship Id="rId2" Type="http://schemas.openxmlformats.org/officeDocument/2006/relationships/image" Target="../media/image21.emf"/><Relationship Id="rId1"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6.xml"/><Relationship Id="rId2" Type="http://schemas.openxmlformats.org/officeDocument/2006/relationships/image" Target="../media/image22.wmf"/><Relationship Id="rId1"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ctrTitle"/>
          </p:nvPr>
        </p:nvSpPr>
        <p:spPr>
          <a:xfrm>
            <a:off x="2208213" y="1412876"/>
            <a:ext cx="7345362" cy="1368425"/>
          </a:xfrm>
        </p:spPr>
        <p:txBody>
          <a:bodyPr/>
          <a:lstStyle/>
          <a:p>
            <a:pPr eaLnBrk="1" hangingPunct="1">
              <a:defRPr/>
            </a:pPr>
            <a:r>
              <a:rPr lang="zh-CN" altLang="en-US" sz="5400" dirty="0">
                <a:solidFill>
                  <a:srgbClr val="CC0000"/>
                </a:solidFill>
                <a:effectLst>
                  <a:outerShdw blurRad="38100" dist="38100" dir="2700000" algn="tl">
                    <a:srgbClr val="C0C0C0"/>
                  </a:outerShdw>
                </a:effectLst>
                <a:ea typeface="华文仿宋" panose="02010600040101010101" pitchFamily="2" charset="-122"/>
              </a:rPr>
              <a:t>嵌入式系统原理与开发</a:t>
            </a:r>
            <a:endParaRPr lang="zh-CN" altLang="en-US" sz="5400" dirty="0">
              <a:solidFill>
                <a:srgbClr val="CC0000"/>
              </a:solidFill>
              <a:effectLst>
                <a:outerShdw blurRad="38100" dist="38100" dir="2700000" algn="tl">
                  <a:srgbClr val="C0C0C0"/>
                </a:outerShdw>
              </a:effectLst>
              <a:ea typeface="华文仿宋" panose="02010600040101010101" pitchFamily="2" charset="-122"/>
            </a:endParaRPr>
          </a:p>
        </p:txBody>
      </p:sp>
      <p:sp>
        <p:nvSpPr>
          <p:cNvPr id="2" name="灯片编号占位符 1"/>
          <p:cNvSpPr>
            <a:spLocks noGrp="1"/>
          </p:cNvSpPr>
          <p:nvPr>
            <p:ph type="sldNum" sz="quarter" idx="10"/>
          </p:nvPr>
        </p:nvSpPr>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defRPr/>
            </a:pPr>
            <a:fld id="{482A3240-03BD-4D4D-B219-67B7E2CD244D}" type="slidenum">
              <a:rPr lang="en-US" altLang="zh-CN" sz="1400">
                <a:solidFill>
                  <a:srgbClr val="FF3300"/>
                </a:solidFill>
                <a:latin typeface="Times New Roman" panose="02020603050405020304" pitchFamily="18" charset="0"/>
              </a:rPr>
            </a:fld>
            <a:endParaRPr lang="en-US" altLang="zh-CN" sz="1400">
              <a:solidFill>
                <a:srgbClr val="FF3300"/>
              </a:solidFill>
              <a:latin typeface="Times New Roman" panose="02020603050405020304" pitchFamily="18" charset="0"/>
            </a:endParaRPr>
          </a:p>
        </p:txBody>
      </p:sp>
      <p:sp>
        <p:nvSpPr>
          <p:cNvPr id="57347" name="Rectangle 3"/>
          <p:cNvSpPr txBox="1">
            <a:spLocks noChangeArrowheads="1"/>
          </p:cNvSpPr>
          <p:nvPr/>
        </p:nvSpPr>
        <p:spPr bwMode="auto">
          <a:xfrm>
            <a:off x="3070860" y="3891280"/>
            <a:ext cx="5599430" cy="133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0000"/>
              </a:lnSpc>
              <a:spcBef>
                <a:spcPct val="20000"/>
              </a:spcBef>
              <a:buBlip>
                <a:blip r:embed="rId1"/>
              </a:buBlip>
              <a:defRPr sz="2800">
                <a:solidFill>
                  <a:schemeClr val="tx1"/>
                </a:solidFill>
                <a:latin typeface="华文楷体" panose="02010600040101010101" pitchFamily="2" charset="-122"/>
                <a:ea typeface="华文楷体" panose="02010600040101010101" pitchFamily="2" charset="-122"/>
              </a:defRPr>
            </a:lvl1pPr>
            <a:lvl2pPr marL="742950" indent="-285750">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marL="1143000" indent="-228600">
              <a:spcBef>
                <a:spcPct val="20000"/>
              </a:spcBef>
              <a:buChar char="•"/>
              <a:defRPr sz="2400" b="1">
                <a:solidFill>
                  <a:srgbClr val="FF3300"/>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华文楷体" panose="02010600040101010101" pitchFamily="2" charset="-122"/>
                <a:ea typeface="华文楷体" panose="02010600040101010101" pitchFamily="2" charset="-122"/>
              </a:defRPr>
            </a:lvl4pPr>
            <a:lvl5pPr marL="2057400" indent="-228600">
              <a:spcBef>
                <a:spcPct val="20000"/>
              </a:spcBef>
              <a:buChar char="»"/>
              <a:defRPr sz="2000">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9pPr>
          </a:lstStyle>
          <a:p>
            <a:pPr algn="ctr" eaLnBrk="1" hangingPunct="1">
              <a:lnSpc>
                <a:spcPct val="115000"/>
              </a:lnSpc>
              <a:spcBef>
                <a:spcPct val="30000"/>
              </a:spcBef>
              <a:buFontTx/>
              <a:buNone/>
            </a:pPr>
            <a:r>
              <a:rPr kumimoji="0" lang="zh-CN" altLang="en-US" sz="2400" b="1" dirty="0">
                <a:solidFill>
                  <a:srgbClr val="0000FF"/>
                </a:solidFill>
                <a:latin typeface="楷体_GB2312" pitchFamily="49" charset="-122"/>
                <a:ea typeface="楷体_GB2312" pitchFamily="49" charset="-122"/>
              </a:rPr>
              <a:t>数学与计算机学院  物联网工程系</a:t>
            </a:r>
            <a:endParaRPr kumimoji="0" lang="zh-CN" altLang="en-US" sz="2400" b="1" dirty="0">
              <a:solidFill>
                <a:srgbClr val="0000FF"/>
              </a:solidFill>
              <a:latin typeface="楷体_GB2312" pitchFamily="49" charset="-122"/>
              <a:ea typeface="楷体_GB2312" pitchFamily="49" charset="-122"/>
            </a:endParaRPr>
          </a:p>
          <a:p>
            <a:pPr algn="ctr" eaLnBrk="1" hangingPunct="1">
              <a:lnSpc>
                <a:spcPct val="115000"/>
              </a:lnSpc>
              <a:spcBef>
                <a:spcPct val="30000"/>
              </a:spcBef>
              <a:buFontTx/>
              <a:buNone/>
            </a:pPr>
            <a:r>
              <a:rPr kumimoji="0" lang="zh-CN" altLang="en-US" sz="2400" b="1" dirty="0">
                <a:solidFill>
                  <a:srgbClr val="0000FF"/>
                </a:solidFill>
                <a:latin typeface="楷体_GB2312" pitchFamily="49" charset="-122"/>
                <a:ea typeface="楷体_GB2312" pitchFamily="49" charset="-122"/>
              </a:rPr>
              <a:t>王亚楠</a:t>
            </a:r>
            <a:endParaRPr kumimoji="0" lang="en-US" altLang="zh-CN" sz="2400" b="1" dirty="0">
              <a:solidFill>
                <a:srgbClr val="0000FF"/>
              </a:solidFill>
              <a:latin typeface="楷体_GB2312" pitchFamily="49" charset="-122"/>
              <a:ea typeface="楷体_GB2312" pitchFamily="49" charset="-122"/>
            </a:endParaRPr>
          </a:p>
          <a:p>
            <a:pPr algn="ctr" eaLnBrk="1" hangingPunct="1">
              <a:lnSpc>
                <a:spcPct val="115000"/>
              </a:lnSpc>
              <a:spcBef>
                <a:spcPct val="30000"/>
              </a:spcBef>
              <a:buFontTx/>
              <a:buNone/>
            </a:pPr>
            <a:endParaRPr kumimoji="0" lang="zh-CN" altLang="en-US" sz="2400" b="1" dirty="0">
              <a:solidFill>
                <a:srgbClr val="0000FF"/>
              </a:solidFill>
              <a:latin typeface="楷体_GB2312" pitchFamily="49" charset="-122"/>
              <a:ea typeface="楷体_GB2312" pitchFamily="49" charset="-122"/>
            </a:endParaRPr>
          </a:p>
        </p:txBody>
      </p:sp>
    </p:spTree>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嵌入式与物联网</a:t>
            </a:r>
            <a:r>
              <a:rPr lang="en-US" altLang="zh-CN" dirty="0"/>
              <a:t>----</a:t>
            </a:r>
            <a:r>
              <a:rPr lang="zh-CN" altLang="en-US" dirty="0"/>
              <a:t>协同互促</a:t>
            </a:r>
            <a:endParaRPr lang="zh-CN" altLang="en-US" dirty="0"/>
          </a:p>
        </p:txBody>
      </p:sp>
      <p:sp>
        <p:nvSpPr>
          <p:cNvPr id="3" name="内容占位符 2"/>
          <p:cNvSpPr>
            <a:spLocks noGrp="1"/>
          </p:cNvSpPr>
          <p:nvPr>
            <p:ph idx="1"/>
          </p:nvPr>
        </p:nvSpPr>
        <p:spPr>
          <a:xfrm>
            <a:off x="1847528" y="1628800"/>
            <a:ext cx="8640787" cy="5348064"/>
          </a:xfrm>
        </p:spPr>
        <p:txBody>
          <a:bodyPr/>
          <a:lstStyle/>
          <a:p>
            <a:pPr marL="0" indent="0" algn="just">
              <a:lnSpc>
                <a:spcPct val="150000"/>
              </a:lnSpc>
              <a:buNone/>
            </a:pPr>
            <a:r>
              <a:rPr lang="zh-CN" altLang="en-US" dirty="0"/>
              <a:t>        嵌入式系统作为物联网的核心技术之一，负责数据的采集、处理和传输。通过嵌入式系统，物联网能够将各种传感器、智能设备连接起来，实现信息的交互和数据的传输。同时，物联网也推动了嵌入式系统的发展，促使嵌入式系统的性能和功能不断提升，以适应物联网时代的需求。</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嵌入式无处不在</a:t>
            </a:r>
            <a:endParaRPr lang="zh-CN" altLang="en-US" dirty="0"/>
          </a:p>
        </p:txBody>
      </p:sp>
      <p:sp>
        <p:nvSpPr>
          <p:cNvPr id="3" name="内容占位符 2"/>
          <p:cNvSpPr>
            <a:spLocks noGrp="1"/>
          </p:cNvSpPr>
          <p:nvPr>
            <p:ph idx="1"/>
          </p:nvPr>
        </p:nvSpPr>
        <p:spPr>
          <a:xfrm>
            <a:off x="1055440" y="1916832"/>
            <a:ext cx="8784976" cy="3816424"/>
          </a:xfrm>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1384" y="895350"/>
            <a:ext cx="7560839" cy="5505450"/>
          </a:xfrm>
          <a:prstGeom prst="rect">
            <a:avLst/>
          </a:prstGeom>
        </p:spPr>
      </p:pic>
      <p:sp>
        <p:nvSpPr>
          <p:cNvPr id="8" name="文本框 7"/>
          <p:cNvSpPr txBox="1"/>
          <p:nvPr/>
        </p:nvSpPr>
        <p:spPr>
          <a:xfrm>
            <a:off x="7392144" y="4581128"/>
            <a:ext cx="2441694" cy="769441"/>
          </a:xfrm>
          <a:prstGeom prst="rect">
            <a:avLst/>
          </a:prstGeom>
          <a:noFill/>
        </p:spPr>
        <p:txBody>
          <a:bodyPr wrap="none" rtlCol="0">
            <a:spAutoFit/>
          </a:bodyPr>
          <a:lstStyle/>
          <a:p>
            <a:r>
              <a:rPr lang="zh-CN" altLang="en-US" sz="4400" dirty="0">
                <a:solidFill>
                  <a:schemeClr val="accent2"/>
                </a:solidFill>
                <a:latin typeface="宋体" panose="02010600030101010101" pitchFamily="2" charset="-122"/>
                <a:ea typeface="宋体" panose="02010600030101010101" pitchFamily="2" charset="-122"/>
              </a:rPr>
              <a:t>彼此互联</a:t>
            </a:r>
            <a:endParaRPr lang="zh-CN" altLang="en-US" sz="4400"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15" name="Rectangle 3"/>
          <p:cNvSpPr txBox="1">
            <a:spLocks noChangeArrowheads="1"/>
          </p:cNvSpPr>
          <p:nvPr/>
        </p:nvSpPr>
        <p:spPr bwMode="auto">
          <a:xfrm>
            <a:off x="870607" y="2327069"/>
            <a:ext cx="4788670" cy="49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marL="0" indent="0">
              <a:lnSpc>
                <a:spcPct val="80000"/>
              </a:lnSpc>
              <a:buFontTx/>
              <a:buNone/>
            </a:pPr>
            <a:r>
              <a:rPr kumimoji="0" lang="zh-CN" altLang="en-US" sz="2400" kern="0" dirty="0">
                <a:latin typeface="Times New Roman" panose="02020603050405020304" pitchFamily="18" charset="0"/>
                <a:ea typeface="宋体" panose="02010600030101010101" pitchFamily="2" charset="-122"/>
                <a:cs typeface="Times New Roman" panose="02020603050405020304" pitchFamily="18" charset="0"/>
              </a:rPr>
              <a:t>层面</a:t>
            </a:r>
            <a:r>
              <a:rPr kumimoji="0" lang="en-US" altLang="zh-CN" sz="2400" kern="0" dirty="0">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kern="0" dirty="0">
                <a:latin typeface="Times New Roman" panose="02020603050405020304" pitchFamily="18" charset="0"/>
                <a:ea typeface="宋体" panose="02010600030101010101" pitchFamily="2" charset="-122"/>
                <a:cs typeface="Times New Roman" panose="02020603050405020304" pitchFamily="18" charset="0"/>
              </a:rPr>
              <a:t>构建嵌入式系统平台</a:t>
            </a:r>
            <a:endParaRPr kumimoji="0" lang="en-US" altLang="zh-CN" sz="2400" kern="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69" y="1530751"/>
            <a:ext cx="23050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5"/>
          <p:cNvSpPr>
            <a:spLocks noChangeShapeType="1"/>
          </p:cNvSpPr>
          <p:nvPr/>
        </p:nvSpPr>
        <p:spPr bwMode="auto">
          <a:xfrm>
            <a:off x="5659277" y="2538066"/>
            <a:ext cx="1778234" cy="2"/>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18" name="Line 7"/>
          <p:cNvSpPr>
            <a:spLocks noChangeShapeType="1"/>
          </p:cNvSpPr>
          <p:nvPr/>
        </p:nvSpPr>
        <p:spPr bwMode="auto">
          <a:xfrm>
            <a:off x="7025769" y="3978676"/>
            <a:ext cx="431800" cy="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19" name="Rectangle 9"/>
          <p:cNvSpPr>
            <a:spLocks noChangeArrowheads="1"/>
          </p:cNvSpPr>
          <p:nvPr/>
        </p:nvSpPr>
        <p:spPr bwMode="auto">
          <a:xfrm>
            <a:off x="613237" y="3741471"/>
            <a:ext cx="6588870" cy="49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tx2"/>
              </a:buClr>
              <a:buNone/>
            </a:pPr>
            <a:r>
              <a:rPr lang="zh-CN" altLang="en-US" dirty="0"/>
              <a:t>   </a:t>
            </a:r>
            <a:r>
              <a:rPr lang="zh-CN" altLang="en-US" b="0" dirty="0">
                <a:latin typeface="宋体" panose="02010600030101010101" pitchFamily="2" charset="-122"/>
                <a:ea typeface="宋体" panose="02010600030101010101" pitchFamily="2" charset="-122"/>
              </a:rPr>
              <a:t>层面</a:t>
            </a:r>
            <a:r>
              <a:rPr lang="en-US" altLang="zh-CN" b="0" dirty="0">
                <a:latin typeface="宋体" panose="02010600030101010101" pitchFamily="2" charset="-122"/>
                <a:ea typeface="宋体" panose="02010600030101010101" pitchFamily="2" charset="-122"/>
              </a:rPr>
              <a:t>2—</a:t>
            </a:r>
            <a:r>
              <a:rPr lang="zh-CN" altLang="en-US" b="0" dirty="0">
                <a:latin typeface="宋体" panose="02010600030101010101" pitchFamily="2" charset="-122"/>
                <a:ea typeface="宋体" panose="02010600030101010101" pitchFamily="2" charset="-122"/>
              </a:rPr>
              <a:t>利用现成平台但需设计新的接口驱动</a:t>
            </a:r>
            <a:endParaRPr lang="zh-CN" altLang="en-US" b="0" dirty="0">
              <a:latin typeface="宋体" panose="02010600030101010101" pitchFamily="2" charset="-122"/>
              <a:ea typeface="宋体" panose="02010600030101010101" pitchFamily="2" charset="-122"/>
            </a:endParaRPr>
          </a:p>
        </p:txBody>
      </p:sp>
      <p:sp>
        <p:nvSpPr>
          <p:cNvPr id="20" name="Line 10"/>
          <p:cNvSpPr>
            <a:spLocks noChangeShapeType="1"/>
          </p:cNvSpPr>
          <p:nvPr/>
        </p:nvSpPr>
        <p:spPr bwMode="auto">
          <a:xfrm>
            <a:off x="7025769" y="5563001"/>
            <a:ext cx="431800" cy="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zh-CN" altLang="en-US"/>
          </a:p>
        </p:txBody>
      </p:sp>
      <p:sp>
        <p:nvSpPr>
          <p:cNvPr id="21" name="Rectangle 12"/>
          <p:cNvSpPr>
            <a:spLocks noChangeArrowheads="1"/>
          </p:cNvSpPr>
          <p:nvPr/>
        </p:nvSpPr>
        <p:spPr bwMode="auto">
          <a:xfrm>
            <a:off x="870607" y="5314760"/>
            <a:ext cx="629664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tx2"/>
              </a:buClr>
              <a:buNone/>
            </a:pPr>
            <a:r>
              <a:rPr lang="zh-CN" altLang="en-US" b="0" dirty="0">
                <a:latin typeface="宋体" panose="02010600030101010101" pitchFamily="2" charset="-122"/>
                <a:ea typeface="宋体" panose="02010600030101010101" pitchFamily="2" charset="-122"/>
              </a:rPr>
              <a:t>层面</a:t>
            </a:r>
            <a:r>
              <a:rPr lang="en-US" altLang="zh-CN" b="0" dirty="0">
                <a:latin typeface="宋体" panose="02010600030101010101" pitchFamily="2" charset="-122"/>
                <a:ea typeface="宋体" panose="02010600030101010101" pitchFamily="2" charset="-122"/>
              </a:rPr>
              <a:t>3—</a:t>
            </a:r>
            <a:r>
              <a:rPr lang="zh-CN" altLang="en-US" b="0" dirty="0">
                <a:latin typeface="宋体" panose="02010600030101010101" pitchFamily="2" charset="-122"/>
                <a:ea typeface="宋体" panose="02010600030101010101" pitchFamily="2" charset="-122"/>
              </a:rPr>
              <a:t>利用现成平台完成嵌入式应用软件</a:t>
            </a:r>
            <a:endParaRPr lang="zh-CN" altLang="en-US" b="0" dirty="0">
              <a:latin typeface="宋体" panose="02010600030101010101" pitchFamily="2" charset="-122"/>
              <a:ea typeface="宋体" panose="02010600030101010101" pitchFamily="2" charset="-122"/>
            </a:endParaRPr>
          </a:p>
        </p:txBody>
      </p:sp>
      <p:pic>
        <p:nvPicPr>
          <p:cNvPr id="22"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569" y="3188101"/>
            <a:ext cx="249713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7569" y="4915302"/>
            <a:ext cx="25209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839416" y="1268760"/>
            <a:ext cx="6134986" cy="523220"/>
          </a:xfrm>
          <a:prstGeom prst="rect">
            <a:avLst/>
          </a:prstGeom>
          <a:noFill/>
        </p:spPr>
        <p:txBody>
          <a:bodyPr wrap="square">
            <a:spAutoFit/>
          </a:bodyPr>
          <a:lstStyle/>
          <a:p>
            <a:r>
              <a:rPr lang="zh-CN" altLang="en-US" sz="2800" dirty="0">
                <a:solidFill>
                  <a:srgbClr val="FF0000"/>
                </a:solidFill>
              </a:rPr>
              <a:t>从学习角度看待</a:t>
            </a:r>
            <a:r>
              <a:rPr lang="zh-CN" altLang="en-US" sz="2800" u="none" dirty="0">
                <a:solidFill>
                  <a:srgbClr val="FF0000"/>
                </a:solidFill>
              </a:rPr>
              <a:t>嵌入式系统</a:t>
            </a:r>
            <a:endParaRPr lang="zh-CN" altLang="en-US" sz="2800" dirty="0">
              <a:solidFill>
                <a:srgbClr val="FF0000"/>
              </a:solidFill>
            </a:endParaRPr>
          </a:p>
        </p:txBody>
      </p:sp>
    </p:spTree>
  </p:cSld>
  <p:clrMapOvr>
    <a:masterClrMapping/>
  </p:clrMapOvr>
  <p:transition spd="med">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12" name="Rectangle 3"/>
          <p:cNvSpPr txBox="1">
            <a:spLocks noChangeArrowheads="1"/>
          </p:cNvSpPr>
          <p:nvPr/>
        </p:nvSpPr>
        <p:spPr bwMode="auto">
          <a:xfrm>
            <a:off x="1992314" y="1341438"/>
            <a:ext cx="115093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a:lnSpc>
                <a:spcPct val="155000"/>
              </a:lnSpc>
              <a:buFont typeface="Wingdings" panose="05000000000000000000" pitchFamily="2" charset="2"/>
              <a:buNone/>
            </a:pPr>
            <a:r>
              <a:rPr kumimoji="0" lang="zh-CN" altLang="en-US" sz="3200" b="1" kern="0" dirty="0">
                <a:solidFill>
                  <a:srgbClr val="0000FF"/>
                </a:solidFill>
              </a:rPr>
              <a:t>三多</a:t>
            </a:r>
            <a:r>
              <a:rPr kumimoji="0" lang="zh-CN" altLang="en-US" sz="3200" kern="0" dirty="0">
                <a:solidFill>
                  <a:srgbClr val="0000FF"/>
                </a:solidFill>
              </a:rPr>
              <a:t>：</a:t>
            </a:r>
            <a:endParaRPr kumimoji="0" lang="zh-CN" altLang="en-US" sz="3200" kern="0" dirty="0">
              <a:solidFill>
                <a:srgbClr val="0000FF"/>
              </a:solidFill>
            </a:endParaRPr>
          </a:p>
        </p:txBody>
      </p:sp>
      <p:sp>
        <p:nvSpPr>
          <p:cNvPr id="13" name="Rectangle 4"/>
          <p:cNvSpPr>
            <a:spLocks noChangeArrowheads="1"/>
          </p:cNvSpPr>
          <p:nvPr/>
        </p:nvSpPr>
        <p:spPr bwMode="auto">
          <a:xfrm>
            <a:off x="1992313" y="3208338"/>
            <a:ext cx="12239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5000"/>
              </a:lnSpc>
              <a:buFont typeface="Wingdings" panose="05000000000000000000" pitchFamily="2" charset="2"/>
              <a:buNone/>
            </a:pPr>
            <a:r>
              <a:rPr kumimoji="0" lang="zh-CN" altLang="en-US" sz="3200" dirty="0">
                <a:solidFill>
                  <a:srgbClr val="0000FF"/>
                </a:solidFill>
              </a:rPr>
              <a:t>两强：</a:t>
            </a:r>
            <a:endParaRPr kumimoji="0" lang="zh-CN" altLang="en-US" sz="3200" dirty="0">
              <a:solidFill>
                <a:srgbClr val="0000FF"/>
              </a:solidFill>
            </a:endParaRPr>
          </a:p>
        </p:txBody>
      </p:sp>
      <p:sp>
        <p:nvSpPr>
          <p:cNvPr id="14" name="Rectangle 5"/>
          <p:cNvSpPr>
            <a:spLocks noChangeArrowheads="1"/>
          </p:cNvSpPr>
          <p:nvPr/>
        </p:nvSpPr>
        <p:spPr bwMode="auto">
          <a:xfrm>
            <a:off x="3016730" y="2263774"/>
            <a:ext cx="5113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zh-CN" altLang="en-US" sz="2800" dirty="0"/>
              <a:t>概念多、原理多、应用模型多</a:t>
            </a:r>
            <a:endParaRPr kumimoji="0" lang="zh-CN" altLang="en-US" sz="2800" dirty="0"/>
          </a:p>
        </p:txBody>
      </p:sp>
      <p:sp>
        <p:nvSpPr>
          <p:cNvPr id="15" name="Rectangle 6"/>
          <p:cNvSpPr>
            <a:spLocks noChangeArrowheads="1"/>
          </p:cNvSpPr>
          <p:nvPr/>
        </p:nvSpPr>
        <p:spPr bwMode="auto">
          <a:xfrm>
            <a:off x="3032919" y="3993925"/>
            <a:ext cx="4032250"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5000"/>
              </a:lnSpc>
              <a:buSzPct val="70000"/>
              <a:buFont typeface="Wingdings" panose="05000000000000000000" pitchFamily="2" charset="2"/>
              <a:buNone/>
            </a:pPr>
            <a:r>
              <a:rPr kumimoji="0" lang="zh-CN" altLang="en-US" sz="2800" dirty="0"/>
              <a:t>理论性强、实践性强</a:t>
            </a:r>
            <a:endParaRPr kumimoji="0" lang="zh-CN" altLang="en-US" sz="2800"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10" dur="500"/>
                                        <p:tgtEl>
                                          <p:spTgt spid="12">
                                            <p:txEl>
                                              <p:pRg st="0" end="0"/>
                                            </p:txEl>
                                          </p:spTgt>
                                        </p:tgtEl>
                                      </p:cBhvr>
                                    </p:animEffect>
                                  </p:childTnLst>
                                </p:cTn>
                              </p:par>
                            </p:childTnLst>
                          </p:cTn>
                        </p:par>
                        <p:par>
                          <p:cTn id="11" fill="hold">
                            <p:stCondLst>
                              <p:cond delay="55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par>
                          <p:cTn id="18" fill="hold">
                            <p:stCondLst>
                              <p:cond delay="1650"/>
                            </p:stCondLst>
                            <p:childTnLst>
                              <p:par>
                                <p:cTn id="19" presetID="14" presetClass="entr" presetSubtype="10" fill="hold" grpId="0" nodeType="after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3150"/>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p:txBody>
          <a:bodyPr/>
          <a:lstStyle/>
          <a:p>
            <a:r>
              <a:rPr lang="zh-CN" altLang="en-US" sz="3200" dirty="0"/>
              <a:t>教材、参考书及网站</a:t>
            </a:r>
            <a:endParaRPr lang="en-US" altLang="zh-CN" sz="3200" dirty="0"/>
          </a:p>
          <a:p>
            <a:pPr marL="0" indent="0" eaLnBrk="1" hangingPunct="1">
              <a:lnSpc>
                <a:spcPct val="150000"/>
              </a:lnSpc>
              <a:buNone/>
            </a:pPr>
            <a:r>
              <a:rPr lang="en-US" altLang="zh-CN" sz="2400" dirty="0"/>
              <a:t>《</a:t>
            </a:r>
            <a:r>
              <a:rPr lang="zh-CN" altLang="en-US" sz="2400" dirty="0"/>
              <a:t>嵌入式系统设计与应用</a:t>
            </a:r>
            <a:r>
              <a:rPr lang="en-US" altLang="zh-CN" sz="2400" dirty="0"/>
              <a:t>》</a:t>
            </a:r>
            <a:r>
              <a:rPr lang="zh-CN" altLang="en-US" sz="2400" dirty="0"/>
              <a:t>，王剑等，清华大学出版社，</a:t>
            </a:r>
            <a:r>
              <a:rPr lang="en-US" altLang="zh-CN" sz="2400" dirty="0"/>
              <a:t>2024</a:t>
            </a:r>
            <a:endParaRPr lang="en-US" altLang="zh-CN" sz="2400" dirty="0"/>
          </a:p>
          <a:p>
            <a:pPr marL="0" indent="0" eaLnBrk="1" hangingPunct="1">
              <a:lnSpc>
                <a:spcPct val="150000"/>
              </a:lnSpc>
              <a:buNone/>
            </a:pPr>
            <a:r>
              <a:rPr lang="en-US" altLang="zh-CN" sz="2400" dirty="0"/>
              <a:t>《</a:t>
            </a:r>
            <a:r>
              <a:rPr lang="zh-CN" altLang="en-US" sz="2400" dirty="0"/>
              <a:t>嵌入式计算系统设计原理</a:t>
            </a:r>
            <a:r>
              <a:rPr lang="en-US" altLang="zh-CN" sz="2400" dirty="0"/>
              <a:t>》</a:t>
            </a:r>
            <a:r>
              <a:rPr lang="zh-CN" altLang="en-US" sz="2400" dirty="0"/>
              <a:t>，</a:t>
            </a:r>
            <a:r>
              <a:rPr lang="en-US" altLang="zh-CN" sz="2400" dirty="0"/>
              <a:t>Wayne Wolf</a:t>
            </a:r>
            <a:r>
              <a:rPr lang="zh-CN" altLang="en-US" sz="2400" dirty="0"/>
              <a:t>著，孙玉芳译，机械工业出版社，</a:t>
            </a:r>
            <a:r>
              <a:rPr lang="en-US" altLang="zh-CN" sz="2400" dirty="0"/>
              <a:t>2002</a:t>
            </a:r>
            <a:endParaRPr lang="zh-CN" altLang="en-US" sz="2400" dirty="0"/>
          </a:p>
          <a:p>
            <a:pPr marL="0" indent="0" eaLnBrk="1" hangingPunct="1">
              <a:lnSpc>
                <a:spcPct val="150000"/>
              </a:lnSpc>
              <a:buNone/>
            </a:pPr>
            <a:r>
              <a:rPr lang="en-US" altLang="zh-CN" sz="2400" dirty="0"/>
              <a:t>《ARM</a:t>
            </a:r>
            <a:r>
              <a:rPr lang="zh-CN" altLang="en-US" sz="2400" dirty="0"/>
              <a:t>嵌入式系统开发</a:t>
            </a:r>
            <a:r>
              <a:rPr lang="en-US" altLang="zh-CN" sz="2400" dirty="0"/>
              <a:t>——</a:t>
            </a:r>
            <a:r>
              <a:rPr lang="zh-CN" altLang="en-US" sz="2400" dirty="0"/>
              <a:t>软件设计与优化</a:t>
            </a:r>
            <a:r>
              <a:rPr lang="en-US" altLang="zh-CN" sz="2400" dirty="0"/>
              <a:t>》</a:t>
            </a:r>
            <a:r>
              <a:rPr lang="zh-CN" altLang="en-US" sz="2400" dirty="0"/>
              <a:t>，</a:t>
            </a:r>
            <a:r>
              <a:rPr lang="en-US" altLang="zh-CN" sz="2400" dirty="0"/>
              <a:t>Andrew </a:t>
            </a:r>
            <a:r>
              <a:rPr lang="en-US" altLang="zh-CN" sz="2400" dirty="0" err="1"/>
              <a:t>N.Sloss</a:t>
            </a:r>
            <a:r>
              <a:rPr lang="zh-CN" altLang="en-US" sz="2400" dirty="0"/>
              <a:t>，沈建华译，北京航空航天大学出版社，</a:t>
            </a:r>
            <a:r>
              <a:rPr lang="en-US" altLang="zh-CN" sz="2400" dirty="0"/>
              <a:t>2005</a:t>
            </a:r>
            <a:endParaRPr lang="zh-CN" altLang="en-US" sz="2400" dirty="0"/>
          </a:p>
          <a:p>
            <a:pPr marL="0" indent="0" eaLnBrk="1" hangingPunct="1">
              <a:lnSpc>
                <a:spcPct val="150000"/>
              </a:lnSpc>
              <a:buNone/>
            </a:pPr>
            <a:r>
              <a:rPr lang="en-US" altLang="zh-CN" sz="2400" dirty="0"/>
              <a:t>《</a:t>
            </a:r>
            <a:r>
              <a:rPr lang="zh-CN" altLang="en-US" sz="2400" dirty="0"/>
              <a:t>嵌入式实时操作系统</a:t>
            </a:r>
            <a:r>
              <a:rPr lang="zh-CN" altLang="en-US" sz="2400" dirty="0">
                <a:sym typeface="Symbol" panose="05050102010706020507" pitchFamily="18" charset="2"/>
              </a:rPr>
              <a:t></a:t>
            </a:r>
            <a:r>
              <a:rPr lang="fr-FR" altLang="zh-CN" sz="2400" dirty="0"/>
              <a:t>C/OS-II</a:t>
            </a:r>
            <a:r>
              <a:rPr lang="en-US" altLang="zh-CN" sz="2400" dirty="0"/>
              <a:t>——</a:t>
            </a:r>
            <a:r>
              <a:rPr lang="zh-CN" altLang="fr-FR" sz="2400" dirty="0"/>
              <a:t>源码公开的实时嵌入式操作系统</a:t>
            </a:r>
            <a:r>
              <a:rPr lang="zh-CN" altLang="en-US" sz="2400" dirty="0"/>
              <a:t>（第二版）</a:t>
            </a:r>
            <a:r>
              <a:rPr lang="en-US" altLang="zh-CN" sz="2400" dirty="0"/>
              <a:t>》</a:t>
            </a:r>
            <a:r>
              <a:rPr lang="zh-CN" altLang="en-US" sz="2400" dirty="0"/>
              <a:t>，</a:t>
            </a:r>
            <a:r>
              <a:rPr lang="en-US" altLang="zh-CN" sz="2400" dirty="0"/>
              <a:t>Jean </a:t>
            </a:r>
            <a:r>
              <a:rPr lang="en-US" altLang="zh-CN" sz="2400" dirty="0" err="1"/>
              <a:t>J.Labrosse</a:t>
            </a:r>
            <a:r>
              <a:rPr lang="zh-CN" altLang="en-US" sz="2400" dirty="0"/>
              <a:t>， 邵贝贝译，北京航空航天大学出版社，</a:t>
            </a:r>
            <a:r>
              <a:rPr lang="en-US" altLang="zh-CN" sz="2400" dirty="0"/>
              <a:t>2003.</a:t>
            </a:r>
            <a:endParaRPr lang="en-US" altLang="zh-CN" sz="2400" dirty="0"/>
          </a:p>
          <a:p>
            <a:pPr marL="0" indent="0">
              <a:buNone/>
            </a:pP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p:txBody>
          <a:bodyPr/>
          <a:lstStyle/>
          <a:p>
            <a:pPr marL="0" indent="0" eaLnBrk="1" hangingPunct="1">
              <a:lnSpc>
                <a:spcPct val="150000"/>
              </a:lnSpc>
              <a:buNone/>
            </a:pPr>
            <a:r>
              <a:rPr lang="en-US" altLang="zh-CN" sz="2400" dirty="0"/>
              <a:t> 《</a:t>
            </a:r>
            <a:r>
              <a:rPr lang="zh-CN" altLang="en-US" sz="2400" dirty="0"/>
              <a:t>嵌入式系统及其开发应用（第二版）</a:t>
            </a:r>
            <a:r>
              <a:rPr lang="en-US" altLang="zh-CN" sz="2400" dirty="0"/>
              <a:t>》,</a:t>
            </a:r>
            <a:r>
              <a:rPr lang="zh-CN" altLang="en-US" sz="2400" dirty="0"/>
              <a:t> 沈连丰，电子工业出版社，</a:t>
            </a:r>
            <a:r>
              <a:rPr lang="en-US" altLang="zh-CN" sz="2400" dirty="0"/>
              <a:t>2011</a:t>
            </a:r>
            <a:endParaRPr lang="en-US" altLang="zh-CN" sz="2400" dirty="0"/>
          </a:p>
          <a:p>
            <a:pPr marL="0" indent="0" eaLnBrk="1" hangingPunct="1">
              <a:lnSpc>
                <a:spcPct val="150000"/>
              </a:lnSpc>
              <a:buNone/>
            </a:pPr>
            <a:r>
              <a:rPr lang="en-US" altLang="zh-CN" sz="2400" dirty="0"/>
              <a:t>《</a:t>
            </a:r>
            <a:r>
              <a:rPr lang="zh-CN" altLang="en-US" sz="2400" dirty="0"/>
              <a:t>嵌入式微控制器与处理设计</a:t>
            </a:r>
            <a:r>
              <a:rPr lang="en-US" altLang="zh-CN" sz="2400" dirty="0"/>
              <a:t>(</a:t>
            </a:r>
            <a:r>
              <a:rPr lang="zh-CN" altLang="en-US" sz="2400" dirty="0"/>
              <a:t>英文影印版</a:t>
            </a:r>
            <a:r>
              <a:rPr lang="en-US" altLang="zh-CN" sz="2400" dirty="0"/>
              <a:t>)》,Charles Greg Osborn,</a:t>
            </a:r>
            <a:r>
              <a:rPr lang="zh-CN" altLang="en-US" sz="2400" dirty="0"/>
              <a:t>机械工业出版社，</a:t>
            </a:r>
            <a:r>
              <a:rPr lang="en-US" altLang="zh-CN" sz="2400" dirty="0"/>
              <a:t>2010</a:t>
            </a:r>
            <a:endParaRPr lang="zh-CN" altLang="en-US" sz="2400" dirty="0"/>
          </a:p>
          <a:p>
            <a:pPr marL="0" indent="0" eaLnBrk="1" hangingPunct="1">
              <a:lnSpc>
                <a:spcPct val="150000"/>
              </a:lnSpc>
              <a:buNone/>
            </a:pPr>
            <a:r>
              <a:rPr lang="en-US" altLang="zh-CN" sz="2400" dirty="0"/>
              <a:t>《</a:t>
            </a:r>
            <a:r>
              <a:rPr lang="zh-CN" altLang="en-US" sz="2400" dirty="0"/>
              <a:t>嵌入式系统体系结构、编程与设计</a:t>
            </a:r>
            <a:r>
              <a:rPr lang="en-US" altLang="zh-CN" sz="2400" dirty="0"/>
              <a:t>(</a:t>
            </a:r>
            <a:r>
              <a:rPr lang="zh-CN" altLang="en-US" sz="2400" dirty="0"/>
              <a:t>英文影印版</a:t>
            </a:r>
            <a:r>
              <a:rPr lang="en-US" altLang="zh-CN" sz="2400" dirty="0"/>
              <a:t>)》,Raj Kamal</a:t>
            </a:r>
            <a:r>
              <a:rPr lang="zh-CN" altLang="en-US" sz="2400" dirty="0"/>
              <a:t>，清华大学出版社，</a:t>
            </a:r>
            <a:r>
              <a:rPr lang="en-US" altLang="zh-CN" sz="2400" dirty="0"/>
              <a:t>2009</a:t>
            </a:r>
            <a:endParaRPr lang="zh-CN" altLang="en-US" sz="2400" dirty="0"/>
          </a:p>
          <a:p>
            <a:pPr marL="0" indent="0" eaLnBrk="1" hangingPunct="1">
              <a:lnSpc>
                <a:spcPct val="150000"/>
              </a:lnSpc>
              <a:buNone/>
            </a:pPr>
            <a:r>
              <a:rPr lang="en-US" altLang="zh-CN" sz="2400" dirty="0">
                <a:hlinkClick r:id="rId1"/>
              </a:rPr>
              <a:t>http://www.cnemb.com/</a:t>
            </a:r>
            <a:r>
              <a:rPr lang="zh-CN" altLang="en-US" sz="2400" dirty="0"/>
              <a:t>，嵌入式研究网</a:t>
            </a:r>
            <a:endParaRPr lang="zh-CN" altLang="en-US" sz="2400" dirty="0"/>
          </a:p>
          <a:p>
            <a:pPr marL="0" indent="0" eaLnBrk="1" hangingPunct="1">
              <a:lnSpc>
                <a:spcPct val="150000"/>
              </a:lnSpc>
              <a:buNone/>
            </a:pPr>
            <a:r>
              <a:rPr lang="en-US" altLang="zh-CN" sz="2400" dirty="0">
                <a:hlinkClick r:id="rId2"/>
              </a:rPr>
              <a:t>http://www.embyte.com/</a:t>
            </a:r>
            <a:r>
              <a:rPr lang="zh-CN" altLang="en-US" sz="2400" dirty="0"/>
              <a:t>，微码科技</a:t>
            </a:r>
            <a:endParaRPr lang="zh-CN" altLang="en-US" sz="2400" dirty="0"/>
          </a:p>
          <a:p>
            <a:pPr marL="0" indent="0" eaLnBrk="1" hangingPunct="1">
              <a:lnSpc>
                <a:spcPct val="150000"/>
              </a:lnSpc>
              <a:buNone/>
            </a:pPr>
            <a:r>
              <a:rPr lang="en-US" altLang="en-US" sz="2400" dirty="0">
                <a:hlinkClick r:id="rId3"/>
              </a:rPr>
              <a:t>http://www.laogu.com/</a:t>
            </a:r>
            <a:r>
              <a:rPr lang="en-US" altLang="zh-CN" sz="2400" dirty="0"/>
              <a:t>，</a:t>
            </a:r>
            <a:r>
              <a:rPr lang="zh-CN" altLang="en-US" sz="2400" dirty="0"/>
              <a:t>老古开发网</a:t>
            </a:r>
            <a:endParaRPr lang="en-US" altLang="zh-CN" sz="24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a:xfrm>
            <a:off x="263525" y="899613"/>
            <a:ext cx="11664950" cy="5348064"/>
          </a:xfrm>
        </p:spPr>
        <p:txBody>
          <a:bodyPr/>
          <a:lstStyle/>
          <a:p>
            <a:r>
              <a:rPr lang="zh-CN" altLang="en-US" u="none" dirty="0">
                <a:solidFill>
                  <a:schemeClr val="tx1"/>
                </a:solidFill>
              </a:rPr>
              <a:t>课程学习目标与考核标准</a:t>
            </a:r>
            <a:endParaRPr lang="en-US" altLang="zh-CN" u="none" dirty="0">
              <a:solidFill>
                <a:schemeClr val="tx1"/>
              </a:solidFill>
            </a:endParaRPr>
          </a:p>
          <a:p>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a:spLocks noChangeArrowheads="1"/>
          </p:cNvSpPr>
          <p:nvPr/>
        </p:nvSpPr>
        <p:spPr bwMode="auto">
          <a:xfrm>
            <a:off x="479376" y="1431925"/>
            <a:ext cx="912857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0" lang="zh-CN" altLang="en-US" dirty="0">
                <a:solidFill>
                  <a:srgbClr val="FF0000"/>
                </a:solidFill>
              </a:rPr>
              <a:t>学习目标</a:t>
            </a:r>
            <a:r>
              <a:rPr kumimoji="0" lang="zh-CN" altLang="en-US" dirty="0">
                <a:solidFill>
                  <a:srgbClr val="0000FF"/>
                </a:solidFill>
              </a:rPr>
              <a:t>：</a:t>
            </a:r>
            <a:endParaRPr kumimoji="0" lang="en-US" altLang="zh-CN" dirty="0">
              <a:solidFill>
                <a:srgbClr val="0000FF"/>
              </a:solidFill>
            </a:endParaRPr>
          </a:p>
          <a:p>
            <a:pPr eaLnBrk="1" hangingPunct="1">
              <a:lnSpc>
                <a:spcPct val="150000"/>
              </a:lnSpc>
              <a:buFont typeface="Wingdings" panose="05000000000000000000" pitchFamily="2" charset="2"/>
              <a:buChar char="ü"/>
            </a:pPr>
            <a:r>
              <a:rPr kumimoji="0" lang="zh-CN" altLang="en-US" dirty="0">
                <a:solidFill>
                  <a:srgbClr val="0000FF"/>
                </a:solidFill>
              </a:rPr>
              <a:t>掌握嵌入式系统概念与组成</a:t>
            </a:r>
            <a:endParaRPr kumimoji="0" lang="en-US" altLang="zh-CN" dirty="0">
              <a:solidFill>
                <a:srgbClr val="0000FF"/>
              </a:solidFill>
            </a:endParaRPr>
          </a:p>
          <a:p>
            <a:pPr eaLnBrk="1" hangingPunct="1">
              <a:lnSpc>
                <a:spcPct val="150000"/>
              </a:lnSpc>
              <a:buFont typeface="Wingdings" panose="05000000000000000000" pitchFamily="2" charset="2"/>
              <a:buChar char="ü"/>
            </a:pPr>
            <a:r>
              <a:rPr kumimoji="0" lang="zh-CN" altLang="en-US" dirty="0">
                <a:solidFill>
                  <a:srgbClr val="0000FF"/>
                </a:solidFill>
              </a:rPr>
              <a:t>掌握软硬件一体化的设计与优化</a:t>
            </a:r>
            <a:endParaRPr kumimoji="0" lang="en-US" altLang="zh-CN" dirty="0">
              <a:solidFill>
                <a:srgbClr val="0000FF"/>
              </a:solidFill>
            </a:endParaRPr>
          </a:p>
          <a:p>
            <a:pPr eaLnBrk="1" hangingPunct="1">
              <a:lnSpc>
                <a:spcPct val="150000"/>
              </a:lnSpc>
              <a:buFont typeface="Wingdings" panose="05000000000000000000" pitchFamily="2" charset="2"/>
              <a:buChar char="ü"/>
            </a:pPr>
            <a:r>
              <a:rPr kumimoji="0" lang="zh-CN" altLang="en-US" dirty="0">
                <a:solidFill>
                  <a:srgbClr val="0000FF"/>
                </a:solidFill>
              </a:rPr>
              <a:t>熟悉嵌入式系统开发整体流程</a:t>
            </a:r>
            <a:endParaRPr kumimoji="0" lang="en-US" altLang="zh-CN" dirty="0">
              <a:solidFill>
                <a:srgbClr val="0000FF"/>
              </a:solidFill>
            </a:endParaRPr>
          </a:p>
          <a:p>
            <a:pPr eaLnBrk="1" hangingPunct="1">
              <a:lnSpc>
                <a:spcPct val="150000"/>
              </a:lnSpc>
            </a:pPr>
            <a:r>
              <a:rPr kumimoji="0" lang="zh-CN" altLang="en-US" dirty="0">
                <a:solidFill>
                  <a:srgbClr val="FF0000"/>
                </a:solidFill>
              </a:rPr>
              <a:t>考核标准</a:t>
            </a:r>
            <a:r>
              <a:rPr kumimoji="0" lang="zh-CN" altLang="en-US" dirty="0">
                <a:solidFill>
                  <a:srgbClr val="0000FF"/>
                </a:solidFill>
              </a:rPr>
              <a:t>：</a:t>
            </a:r>
            <a:endParaRPr kumimoji="0" lang="en-US" altLang="zh-CN" dirty="0">
              <a:solidFill>
                <a:srgbClr val="0000FF"/>
              </a:solidFill>
            </a:endParaRPr>
          </a:p>
          <a:p>
            <a:pPr eaLnBrk="1" hangingPunct="1">
              <a:lnSpc>
                <a:spcPct val="150000"/>
              </a:lnSpc>
              <a:buFont typeface="Wingdings" panose="05000000000000000000" pitchFamily="2" charset="2"/>
              <a:buChar char="ü"/>
            </a:pPr>
            <a:r>
              <a:rPr kumimoji="0" lang="zh-CN" altLang="en-US" dirty="0">
                <a:solidFill>
                  <a:srgbClr val="0000FF"/>
                </a:solidFill>
              </a:rPr>
              <a:t>理论：课后作业</a:t>
            </a:r>
            <a:r>
              <a:rPr kumimoji="0" lang="en-US" altLang="zh-CN" dirty="0">
                <a:solidFill>
                  <a:srgbClr val="0000FF"/>
                </a:solidFill>
              </a:rPr>
              <a:t>40%+</a:t>
            </a:r>
            <a:r>
              <a:rPr kumimoji="0" lang="zh-CN" altLang="en-US" dirty="0">
                <a:solidFill>
                  <a:srgbClr val="0000FF"/>
                </a:solidFill>
              </a:rPr>
              <a:t>期末考核</a:t>
            </a:r>
            <a:r>
              <a:rPr kumimoji="0" lang="en-US" altLang="zh-CN" dirty="0">
                <a:solidFill>
                  <a:srgbClr val="0000FF"/>
                </a:solidFill>
              </a:rPr>
              <a:t>60%</a:t>
            </a:r>
            <a:r>
              <a:rPr kumimoji="0" lang="zh-CN" altLang="en-US" dirty="0">
                <a:solidFill>
                  <a:srgbClr val="0000FF"/>
                </a:solidFill>
              </a:rPr>
              <a:t>，考勤扣分</a:t>
            </a:r>
            <a:endParaRPr kumimoji="0" lang="en-US" altLang="zh-CN" dirty="0">
              <a:solidFill>
                <a:srgbClr val="0000FF"/>
              </a:solidFill>
            </a:endParaRPr>
          </a:p>
          <a:p>
            <a:pPr eaLnBrk="1" hangingPunct="1">
              <a:lnSpc>
                <a:spcPct val="150000"/>
              </a:lnSpc>
              <a:buFont typeface="Wingdings" panose="05000000000000000000" pitchFamily="2" charset="2"/>
              <a:buChar char="ü"/>
            </a:pPr>
            <a:r>
              <a:rPr kumimoji="0" lang="zh-CN" altLang="en-US" dirty="0">
                <a:solidFill>
                  <a:srgbClr val="0000FF"/>
                </a:solidFill>
              </a:rPr>
              <a:t>实验：实验报告</a:t>
            </a:r>
            <a:r>
              <a:rPr kumimoji="0" lang="en-US" altLang="zh-CN" dirty="0">
                <a:solidFill>
                  <a:srgbClr val="0000FF"/>
                </a:solidFill>
              </a:rPr>
              <a:t>100%</a:t>
            </a:r>
            <a:r>
              <a:rPr kumimoji="0" lang="zh-CN" altLang="en-US" dirty="0">
                <a:solidFill>
                  <a:srgbClr val="0000FF"/>
                </a:solidFill>
              </a:rPr>
              <a:t>，考勤扣分</a:t>
            </a:r>
            <a:endParaRPr kumimoji="0" lang="en-US" altLang="zh-CN" dirty="0">
              <a:solidFill>
                <a:srgbClr val="0000FF"/>
              </a:solidFill>
            </a:endParaRPr>
          </a:p>
          <a:p>
            <a:pPr eaLnBrk="1" hangingPunct="1">
              <a:lnSpc>
                <a:spcPct val="150000"/>
              </a:lnSpc>
              <a:buFont typeface="Wingdings" panose="05000000000000000000" pitchFamily="2" charset="2"/>
              <a:buChar char="ü"/>
            </a:pPr>
            <a:endParaRPr kumimoji="0" lang="zh-CN" altLang="en-US" sz="2800" dirty="0">
              <a:solidFill>
                <a:srgbClr val="0000FF"/>
              </a:solidFill>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a:xfrm>
            <a:off x="263525" y="1052736"/>
            <a:ext cx="11664950" cy="3960440"/>
          </a:xfrm>
        </p:spPr>
        <p:txBody>
          <a:bodyPr/>
          <a:lstStyle/>
          <a:p>
            <a:r>
              <a:rPr lang="zh-CN" altLang="en-US" sz="3200" u="none" dirty="0">
                <a:solidFill>
                  <a:schemeClr val="tx1"/>
                </a:solidFill>
              </a:rPr>
              <a:t>实验安排</a:t>
            </a:r>
            <a:endParaRPr lang="en-US" altLang="zh-CN" sz="3200" u="none" dirty="0">
              <a:solidFill>
                <a:schemeClr val="tx1"/>
              </a:solidFill>
            </a:endParaRPr>
          </a:p>
          <a:p>
            <a:pPr marL="0" indent="0">
              <a:buNone/>
            </a:pP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a:spLocks noChangeArrowheads="1"/>
          </p:cNvSpPr>
          <p:nvPr/>
        </p:nvSpPr>
        <p:spPr bwMode="auto">
          <a:xfrm>
            <a:off x="406400" y="1853688"/>
            <a:ext cx="921799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0" lang="zh-CN" altLang="en-US" sz="2800" dirty="0">
                <a:solidFill>
                  <a:srgbClr val="FF0000"/>
                </a:solidFill>
              </a:rPr>
              <a:t>时间</a:t>
            </a:r>
            <a:r>
              <a:rPr kumimoji="0" lang="zh-CN" altLang="en-US" sz="2800" dirty="0">
                <a:solidFill>
                  <a:srgbClr val="0000FF"/>
                </a:solidFill>
              </a:rPr>
              <a:t>：</a:t>
            </a:r>
            <a:r>
              <a:rPr kumimoji="0" lang="en-US" altLang="zh-CN" sz="2800" dirty="0">
                <a:solidFill>
                  <a:srgbClr val="0000FF"/>
                </a:solidFill>
              </a:rPr>
              <a:t>7~14</a:t>
            </a:r>
            <a:r>
              <a:rPr kumimoji="0" lang="zh-CN" altLang="en-US" sz="2800" dirty="0">
                <a:solidFill>
                  <a:srgbClr val="0000FF"/>
                </a:solidFill>
              </a:rPr>
              <a:t>周</a:t>
            </a:r>
            <a:endParaRPr kumimoji="0" lang="zh-CN" altLang="en-US" sz="2800" dirty="0">
              <a:solidFill>
                <a:srgbClr val="0000FF"/>
              </a:solidFill>
            </a:endParaRPr>
          </a:p>
          <a:p>
            <a:pPr eaLnBrk="1" hangingPunct="1">
              <a:lnSpc>
                <a:spcPct val="150000"/>
              </a:lnSpc>
            </a:pPr>
            <a:r>
              <a:rPr kumimoji="0" lang="zh-CN" altLang="en-US" sz="2800" dirty="0">
                <a:solidFill>
                  <a:srgbClr val="FF0000"/>
                </a:solidFill>
              </a:rPr>
              <a:t>实验地点</a:t>
            </a:r>
            <a:r>
              <a:rPr kumimoji="0" lang="zh-CN" altLang="en-US" sz="2800" dirty="0">
                <a:solidFill>
                  <a:srgbClr val="0000FF"/>
                </a:solidFill>
              </a:rPr>
              <a:t>：明德楼</a:t>
            </a:r>
            <a:r>
              <a:rPr kumimoji="0" lang="en-US" altLang="zh-CN" sz="2800" dirty="0">
                <a:solidFill>
                  <a:srgbClr val="0000FF"/>
                </a:solidFill>
              </a:rPr>
              <a:t>A1302</a:t>
            </a:r>
            <a:endParaRPr kumimoji="0" lang="en-US" altLang="zh-CN" sz="2800" dirty="0">
              <a:solidFill>
                <a:srgbClr val="0000FF"/>
              </a:solidFill>
            </a:endParaRPr>
          </a:p>
          <a:p>
            <a:pPr eaLnBrk="1" hangingPunct="1">
              <a:lnSpc>
                <a:spcPct val="150000"/>
              </a:lnSpc>
            </a:pPr>
            <a:r>
              <a:rPr kumimoji="0" lang="zh-CN" altLang="en-US" sz="2800" dirty="0">
                <a:solidFill>
                  <a:srgbClr val="FF0000"/>
                </a:solidFill>
              </a:rPr>
              <a:t>提交成果</a:t>
            </a:r>
            <a:r>
              <a:rPr kumimoji="0" lang="zh-CN" altLang="en-US" sz="2800" dirty="0">
                <a:solidFill>
                  <a:srgbClr val="0000FF"/>
                </a:solidFill>
              </a:rPr>
              <a:t>：四次实验报告，实验视频（最后一部分）</a:t>
            </a:r>
            <a:endParaRPr kumimoji="0" lang="en-US" altLang="zh-CN" sz="2800" dirty="0">
              <a:solidFill>
                <a:srgbClr val="0000FF"/>
              </a:solidFill>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嵌入式系统课程</a:t>
            </a:r>
            <a:endParaRPr lang="zh-CN" altLang="en-US" dirty="0"/>
          </a:p>
        </p:txBody>
      </p:sp>
      <p:sp>
        <p:nvSpPr>
          <p:cNvPr id="3" name="内容占位符 2"/>
          <p:cNvSpPr>
            <a:spLocks noGrp="1"/>
          </p:cNvSpPr>
          <p:nvPr>
            <p:ph idx="1"/>
          </p:nvPr>
        </p:nvSpPr>
        <p:spPr>
          <a:xfrm>
            <a:off x="257762" y="975430"/>
            <a:ext cx="11664950" cy="5348064"/>
          </a:xfrm>
        </p:spPr>
        <p:txBody>
          <a:bodyPr/>
          <a:lstStyle/>
          <a:p>
            <a:r>
              <a:rPr lang="zh-CN" altLang="en-US" sz="3200" u="none" dirty="0"/>
              <a:t>课程内容简介</a:t>
            </a:r>
            <a:endParaRPr lang="en-US" altLang="zh-CN" sz="3200" u="none" dirty="0"/>
          </a:p>
          <a:p>
            <a:pPr marL="0" indent="0">
              <a:buNone/>
            </a:pP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内容占位符 2"/>
          <p:cNvSpPr txBox="1">
            <a:spLocks noChangeArrowheads="1"/>
          </p:cNvSpPr>
          <p:nvPr/>
        </p:nvSpPr>
        <p:spPr bwMode="auto">
          <a:xfrm>
            <a:off x="263525" y="1586557"/>
            <a:ext cx="10281285" cy="46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marL="0" indent="0">
              <a:buNone/>
            </a:pPr>
            <a:r>
              <a:rPr kumimoji="0" lang="zh-CN" altLang="en-US" sz="2400" kern="0" dirty="0"/>
              <a:t>一、嵌入式系统概述</a:t>
            </a:r>
            <a:endParaRPr kumimoji="0" lang="en-US" altLang="zh-CN" sz="2400" kern="0" dirty="0"/>
          </a:p>
          <a:p>
            <a:pPr marL="0" indent="0">
              <a:buNone/>
            </a:pPr>
            <a:r>
              <a:rPr kumimoji="0" lang="zh-CN" altLang="en-US" sz="2400" kern="0" dirty="0"/>
              <a:t>二、嵌入式处理器</a:t>
            </a:r>
            <a:endParaRPr kumimoji="0" lang="en-US" altLang="zh-CN" sz="2400" kern="0" dirty="0"/>
          </a:p>
          <a:p>
            <a:pPr marL="0" indent="0">
              <a:buNone/>
            </a:pPr>
            <a:r>
              <a:rPr kumimoji="0" lang="zh-CN" altLang="en-US" sz="2400" kern="0" dirty="0"/>
              <a:t>三、</a:t>
            </a:r>
            <a:r>
              <a:rPr kumimoji="0" lang="en-US" altLang="zh-CN" sz="2400" kern="0" dirty="0"/>
              <a:t>ARM</a:t>
            </a:r>
            <a:r>
              <a:rPr kumimoji="0" lang="zh-CN" altLang="en-US" sz="2400" kern="0" dirty="0"/>
              <a:t>指令集</a:t>
            </a:r>
            <a:endParaRPr kumimoji="0" lang="en-US" altLang="zh-CN" sz="2400" kern="0" dirty="0"/>
          </a:p>
          <a:p>
            <a:pPr marL="0" indent="0">
              <a:buNone/>
            </a:pPr>
            <a:r>
              <a:rPr kumimoji="0" lang="zh-CN" altLang="en-US" sz="2400" kern="0" dirty="0"/>
              <a:t>四、嵌入式硬件平台</a:t>
            </a:r>
            <a:endParaRPr kumimoji="0" lang="en-US" altLang="zh-CN" sz="2400" kern="0" dirty="0"/>
          </a:p>
          <a:p>
            <a:pPr marL="0" indent="0">
              <a:buNone/>
            </a:pPr>
            <a:r>
              <a:rPr kumimoji="0" lang="zh-CN" altLang="en-US" sz="2400" kern="0" dirty="0"/>
              <a:t>五、</a:t>
            </a:r>
            <a:r>
              <a:rPr kumimoji="0" lang="en-US" altLang="zh-CN" sz="2400" kern="0" dirty="0"/>
              <a:t>Boot Loader</a:t>
            </a:r>
            <a:r>
              <a:rPr kumimoji="0" lang="zh-CN" altLang="en-US" sz="2400" kern="0" dirty="0"/>
              <a:t>与设备驱动</a:t>
            </a:r>
            <a:endParaRPr kumimoji="0" lang="en-US" altLang="zh-CN" sz="2400" kern="0" dirty="0"/>
          </a:p>
          <a:p>
            <a:pPr marL="0" indent="0">
              <a:buNone/>
            </a:pPr>
            <a:r>
              <a:rPr kumimoji="0" lang="zh-CN" altLang="en-US" sz="2400" kern="0" dirty="0"/>
              <a:t>六、嵌入式操作系统</a:t>
            </a:r>
            <a:endParaRPr kumimoji="0" lang="en-US" altLang="zh-CN" sz="2400" kern="0" dirty="0"/>
          </a:p>
          <a:p>
            <a:pPr marL="0" indent="0">
              <a:buNone/>
            </a:pPr>
            <a:r>
              <a:rPr kumimoji="0" lang="zh-CN" altLang="en-US" sz="2400" kern="0" dirty="0"/>
              <a:t>七、嵌入式数据库</a:t>
            </a:r>
            <a:endParaRPr kumimoji="0" lang="en-US" altLang="zh-CN" sz="2400" kern="0" dirty="0"/>
          </a:p>
          <a:p>
            <a:pPr marL="0" indent="0">
              <a:buNone/>
            </a:pPr>
            <a:r>
              <a:rPr kumimoji="0" lang="zh-CN" altLang="en-US" sz="2400" kern="0" dirty="0"/>
              <a:t>八、</a:t>
            </a:r>
            <a:r>
              <a:rPr kumimoji="0" lang="en-US" altLang="zh-CN" sz="2400" kern="0" dirty="0"/>
              <a:t>BOA</a:t>
            </a:r>
            <a:r>
              <a:rPr kumimoji="0" lang="zh-CN" altLang="en-US" sz="2400" kern="0" dirty="0"/>
              <a:t>与</a:t>
            </a:r>
            <a:r>
              <a:rPr kumimoji="0" lang="en-US" altLang="zh-CN" sz="2400" kern="0" dirty="0"/>
              <a:t>GPIO</a:t>
            </a:r>
            <a:r>
              <a:rPr kumimoji="0" lang="zh-CN" altLang="en-US" sz="2400" kern="0" dirty="0"/>
              <a:t>编程</a:t>
            </a:r>
            <a:endParaRPr kumimoji="0" lang="en-US" altLang="zh-CN" sz="2400" kern="0" dirty="0"/>
          </a:p>
          <a:p>
            <a:pPr marL="0" indent="0">
              <a:buNone/>
            </a:pPr>
            <a:r>
              <a:rPr kumimoji="0" lang="zh-CN" altLang="en-US" sz="2400" kern="0" dirty="0"/>
              <a:t>九、嵌入式系统设计</a:t>
            </a:r>
            <a:endParaRPr kumimoji="0" lang="zh-CN" altLang="en-US" sz="2400" kern="0" dirty="0"/>
          </a:p>
        </p:txBody>
      </p:sp>
    </p:spTree>
  </p:cSld>
  <p:clrMapOvr>
    <a:masterClrMapping/>
  </p:clrMapOvr>
  <p:transition spd="med">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none" dirty="0"/>
              <a:t>第</a:t>
            </a:r>
            <a:r>
              <a:rPr lang="en-US" altLang="zh-CN" u="none" dirty="0"/>
              <a:t>1</a:t>
            </a:r>
            <a:r>
              <a:rPr lang="zh-CN" altLang="en-US" u="none" dirty="0"/>
              <a:t>章 嵌入式系统概述</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a:spLocks noGrp="1" noChangeArrowheads="1"/>
          </p:cNvSpPr>
          <p:nvPr>
            <p:ph idx="1"/>
          </p:nvPr>
        </p:nvSpPr>
        <p:spPr>
          <a:xfrm>
            <a:off x="263525" y="1052513"/>
            <a:ext cx="11664950" cy="5348287"/>
          </a:xfrm>
        </p:spPr>
        <p:txBody>
          <a:bodyPr/>
          <a:lstStyle/>
          <a:p>
            <a:pPr>
              <a:lnSpc>
                <a:spcPct val="150000"/>
              </a:lnSpc>
            </a:pPr>
            <a:r>
              <a:rPr lang="zh-CN" altLang="en-US" sz="3200" dirty="0"/>
              <a:t>教学目标</a:t>
            </a:r>
            <a:endParaRPr lang="zh-CN" altLang="en-US" sz="3200" dirty="0"/>
          </a:p>
          <a:p>
            <a:pPr lvl="1">
              <a:lnSpc>
                <a:spcPct val="150000"/>
              </a:lnSpc>
            </a:pPr>
            <a:r>
              <a:rPr lang="zh-CN" altLang="en-US" sz="2400" dirty="0"/>
              <a:t>介绍嵌入式系统的定义、基本组成、硬件和软件的组件结构等。</a:t>
            </a:r>
            <a:endParaRPr lang="zh-CN" altLang="en-US" sz="2400" dirty="0"/>
          </a:p>
          <a:p>
            <a:pPr lvl="1">
              <a:lnSpc>
                <a:spcPct val="150000"/>
              </a:lnSpc>
            </a:pPr>
            <a:r>
              <a:rPr lang="zh-CN" altLang="en-US" sz="2400" dirty="0"/>
              <a:t>通过若干个典型的嵌入式产品知道什么是嵌入式系统。</a:t>
            </a:r>
            <a:endParaRPr lang="zh-CN" altLang="en-US" sz="2400" dirty="0"/>
          </a:p>
          <a:p>
            <a:pPr lvl="1">
              <a:lnSpc>
                <a:spcPct val="150000"/>
              </a:lnSpc>
            </a:pPr>
            <a:r>
              <a:rPr lang="zh-CN" altLang="en-US" sz="2400" dirty="0"/>
              <a:t>通过低端</a:t>
            </a:r>
            <a:r>
              <a:rPr lang="en-US" altLang="zh-CN" sz="2400" dirty="0"/>
              <a:t>/</a:t>
            </a:r>
            <a:r>
              <a:rPr lang="zh-CN" altLang="en-US" sz="2400" dirty="0"/>
              <a:t>中端</a:t>
            </a:r>
            <a:r>
              <a:rPr lang="en-US" altLang="zh-CN" sz="2400" dirty="0"/>
              <a:t>/</a:t>
            </a:r>
            <a:r>
              <a:rPr lang="zh-CN" altLang="en-US" sz="2400" dirty="0"/>
              <a:t>高端的嵌入式产品举例让同学们知道嵌入式系统的分类原则。</a:t>
            </a:r>
            <a:endParaRPr lang="zh-CN" altLang="en-US" sz="2400" dirty="0"/>
          </a:p>
          <a:p>
            <a:pPr lvl="1">
              <a:lnSpc>
                <a:spcPct val="150000"/>
              </a:lnSpc>
            </a:pPr>
            <a:r>
              <a:rPr lang="zh-CN" altLang="en-US" sz="2400" dirty="0"/>
              <a:t>了解嵌入式系统的历史沿革以及未来的发展趋势。</a:t>
            </a:r>
            <a:endParaRPr lang="zh-CN" altLang="en-US" sz="2400" dirty="0"/>
          </a:p>
          <a:p>
            <a:pPr lvl="1">
              <a:lnSpc>
                <a:spcPct val="150000"/>
              </a:lnSpc>
            </a:pPr>
            <a:r>
              <a:rPr lang="zh-CN" altLang="en-US" sz="2400" dirty="0"/>
              <a:t>了解与嵌入式系统关系密切的几个技术学科。</a:t>
            </a:r>
            <a:endParaRPr lang="zh-CN" altLang="en-US" sz="2400" dirty="0"/>
          </a:p>
        </p:txBody>
      </p:sp>
    </p:spTree>
  </p:cSld>
  <p:clrMapOvr>
    <a:masterClrMapping/>
  </p:clrMapOvr>
  <p:transition spd="med">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课程简介：</a:t>
            </a:r>
            <a:r>
              <a:rPr lang="zh-CN" altLang="en-US" dirty="0">
                <a:solidFill>
                  <a:srgbClr val="0000FF"/>
                </a:solidFill>
              </a:rPr>
              <a:t>物联网工程专业必修课</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pSp>
        <p:nvGrpSpPr>
          <p:cNvPr id="6" name="Group 3"/>
          <p:cNvGrpSpPr/>
          <p:nvPr/>
        </p:nvGrpSpPr>
        <p:grpSpPr bwMode="auto">
          <a:xfrm>
            <a:off x="335360" y="1579686"/>
            <a:ext cx="8940800" cy="4032591"/>
            <a:chOff x="0" y="0"/>
            <a:chExt cx="4834" cy="2041"/>
          </a:xfrm>
        </p:grpSpPr>
        <p:sp>
          <p:nvSpPr>
            <p:cNvPr id="7" name="Rectangle 4"/>
            <p:cNvSpPr>
              <a:spLocks noChangeArrowheads="1"/>
            </p:cNvSpPr>
            <p:nvPr/>
          </p:nvSpPr>
          <p:spPr bwMode="auto">
            <a:xfrm>
              <a:off x="1249" y="0"/>
              <a:ext cx="2313" cy="408"/>
            </a:xfrm>
            <a:prstGeom prst="rect">
              <a:avLst/>
            </a:prstGeom>
            <a:solidFill>
              <a:srgbClr val="800000"/>
            </a:soli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dirty="0">
                  <a:solidFill>
                    <a:srgbClr val="FFFFFF"/>
                  </a:solidFill>
                  <a:latin typeface="Tahoma" panose="020B0604030504040204" pitchFamily="34" charset="0"/>
                  <a:ea typeface="黑体" panose="02010609060101010101" pitchFamily="49" charset="-122"/>
                </a:rPr>
                <a:t>嵌入式系统原理与开发</a:t>
              </a:r>
              <a:endParaRPr kumimoji="0" lang="zh-CN" altLang="en-US" dirty="0">
                <a:solidFill>
                  <a:srgbClr val="FFFFFF"/>
                </a:solidFill>
                <a:latin typeface="Tahoma" panose="020B0604030504040204" pitchFamily="34" charset="0"/>
                <a:ea typeface="黑体" panose="02010609060101010101" pitchFamily="49" charset="-122"/>
              </a:endParaRPr>
            </a:p>
          </p:txBody>
        </p:sp>
        <p:sp>
          <p:nvSpPr>
            <p:cNvPr id="8" name="Rectangle 5"/>
            <p:cNvSpPr>
              <a:spLocks noChangeArrowheads="1"/>
            </p:cNvSpPr>
            <p:nvPr/>
          </p:nvSpPr>
          <p:spPr bwMode="auto">
            <a:xfrm>
              <a:off x="0" y="714"/>
              <a:ext cx="1113" cy="408"/>
            </a:xfrm>
            <a:prstGeom prst="rect">
              <a:avLst/>
            </a:prstGeom>
            <a:gradFill rotWithShape="1">
              <a:gsLst>
                <a:gs pos="0">
                  <a:srgbClr val="99CC00">
                    <a:alpha val="89000"/>
                  </a:srgbClr>
                </a:gs>
                <a:gs pos="100000">
                  <a:schemeClr val="bg1">
                    <a:alpha val="59000"/>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00"/>
                  </a:solidFill>
                  <a:latin typeface="Tahoma" panose="020B0604030504040204" pitchFamily="34" charset="0"/>
                  <a:ea typeface="黑体" panose="02010609060101010101" pitchFamily="49" charset="-122"/>
                </a:rPr>
                <a:t>嵌入式系统概述</a:t>
              </a:r>
              <a:endParaRPr kumimoji="0" lang="zh-CN" altLang="en-US" sz="2000">
                <a:solidFill>
                  <a:srgbClr val="000000"/>
                </a:solidFill>
                <a:latin typeface="Tahoma" panose="020B0604030504040204" pitchFamily="34" charset="0"/>
                <a:ea typeface="黑体" panose="02010609060101010101" pitchFamily="49" charset="-122"/>
              </a:endParaRPr>
            </a:p>
          </p:txBody>
        </p:sp>
        <p:sp>
          <p:nvSpPr>
            <p:cNvPr id="9" name="Rectangle 7"/>
            <p:cNvSpPr>
              <a:spLocks noChangeArrowheads="1"/>
            </p:cNvSpPr>
            <p:nvPr/>
          </p:nvSpPr>
          <p:spPr bwMode="auto">
            <a:xfrm>
              <a:off x="2732" y="714"/>
              <a:ext cx="1156" cy="408"/>
            </a:xfrm>
            <a:prstGeom prst="rect">
              <a:avLst/>
            </a:prstGeom>
            <a:gradFill rotWithShape="1">
              <a:gsLst>
                <a:gs pos="0">
                  <a:srgbClr val="99CC00">
                    <a:alpha val="89000"/>
                  </a:srgbClr>
                </a:gs>
                <a:gs pos="100000">
                  <a:schemeClr val="bg1">
                    <a:alpha val="59000"/>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00"/>
                  </a:solidFill>
                  <a:latin typeface="Tahoma" panose="020B0604030504040204" pitchFamily="34" charset="0"/>
                  <a:ea typeface="黑体" panose="02010609060101010101" pitchFamily="49" charset="-122"/>
                </a:rPr>
                <a:t>嵌入式软件</a:t>
              </a:r>
              <a:endParaRPr kumimoji="0" lang="zh-CN" altLang="en-US" sz="2000">
                <a:solidFill>
                  <a:srgbClr val="000000"/>
                </a:solidFill>
                <a:latin typeface="Tahoma" panose="020B0604030504040204" pitchFamily="34" charset="0"/>
                <a:ea typeface="黑体" panose="02010609060101010101" pitchFamily="49" charset="-122"/>
              </a:endParaRPr>
            </a:p>
          </p:txBody>
        </p:sp>
        <p:sp>
          <p:nvSpPr>
            <p:cNvPr id="10" name="Rectangle 8"/>
            <p:cNvSpPr>
              <a:spLocks noChangeArrowheads="1"/>
            </p:cNvSpPr>
            <p:nvPr/>
          </p:nvSpPr>
          <p:spPr bwMode="auto">
            <a:xfrm>
              <a:off x="613" y="1633"/>
              <a:ext cx="999" cy="408"/>
            </a:xfrm>
            <a:prstGeom prst="rect">
              <a:avLst/>
            </a:prstGeom>
            <a:gradFill rotWithShape="1">
              <a:gsLst>
                <a:gs pos="0">
                  <a:srgbClr val="FF9966">
                    <a:alpha val="78998"/>
                  </a:srgbClr>
                </a:gs>
                <a:gs pos="100000">
                  <a:schemeClr val="bg1">
                    <a:alpha val="51999"/>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dirty="0">
                  <a:solidFill>
                    <a:srgbClr val="0000CC"/>
                  </a:solidFill>
                  <a:latin typeface="Tahoma" panose="020B0604030504040204" pitchFamily="34" charset="0"/>
                  <a:ea typeface="黑体" panose="02010609060101010101" pitchFamily="49" charset="-122"/>
                </a:rPr>
                <a:t>嵌入式处理器</a:t>
              </a:r>
              <a:endParaRPr kumimoji="0" lang="zh-CN" altLang="en-US" sz="2000" dirty="0">
                <a:solidFill>
                  <a:srgbClr val="0000CC"/>
                </a:solidFill>
                <a:latin typeface="Tahoma" panose="020B0604030504040204" pitchFamily="34" charset="0"/>
                <a:ea typeface="黑体" panose="02010609060101010101" pitchFamily="49" charset="-122"/>
              </a:endParaRPr>
            </a:p>
          </p:txBody>
        </p:sp>
        <p:sp>
          <p:nvSpPr>
            <p:cNvPr id="11" name="Rectangle 9"/>
            <p:cNvSpPr>
              <a:spLocks noChangeArrowheads="1"/>
            </p:cNvSpPr>
            <p:nvPr/>
          </p:nvSpPr>
          <p:spPr bwMode="auto">
            <a:xfrm>
              <a:off x="1747" y="1633"/>
              <a:ext cx="731" cy="408"/>
            </a:xfrm>
            <a:prstGeom prst="rect">
              <a:avLst/>
            </a:prstGeom>
            <a:gradFill rotWithShape="1">
              <a:gsLst>
                <a:gs pos="0">
                  <a:srgbClr val="FF9966">
                    <a:alpha val="78998"/>
                  </a:srgbClr>
                </a:gs>
                <a:gs pos="100000">
                  <a:schemeClr val="bg1">
                    <a:alpha val="51999"/>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CC"/>
                  </a:solidFill>
                  <a:latin typeface="Tahoma" panose="020B0604030504040204" pitchFamily="34" charset="0"/>
                  <a:ea typeface="黑体" panose="02010609060101010101" pitchFamily="49" charset="-122"/>
                </a:rPr>
                <a:t>外围硬件</a:t>
              </a:r>
              <a:endParaRPr kumimoji="0" lang="zh-CN" altLang="en-US" sz="2000">
                <a:solidFill>
                  <a:srgbClr val="0000CC"/>
                </a:solidFill>
                <a:latin typeface="Tahoma" panose="020B0604030504040204" pitchFamily="34" charset="0"/>
                <a:ea typeface="黑体" panose="02010609060101010101" pitchFamily="49" charset="-122"/>
              </a:endParaRPr>
            </a:p>
          </p:txBody>
        </p:sp>
        <p:sp>
          <p:nvSpPr>
            <p:cNvPr id="12" name="Rectangle 10"/>
            <p:cNvSpPr>
              <a:spLocks noChangeArrowheads="1"/>
            </p:cNvSpPr>
            <p:nvPr/>
          </p:nvSpPr>
          <p:spPr bwMode="auto">
            <a:xfrm>
              <a:off x="2574" y="1633"/>
              <a:ext cx="1214" cy="408"/>
            </a:xfrm>
            <a:prstGeom prst="rect">
              <a:avLst/>
            </a:prstGeom>
            <a:gradFill rotWithShape="1">
              <a:gsLst>
                <a:gs pos="0">
                  <a:srgbClr val="FF9966">
                    <a:alpha val="78998"/>
                  </a:srgbClr>
                </a:gs>
                <a:gs pos="100000">
                  <a:schemeClr val="bg1">
                    <a:alpha val="51999"/>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CC"/>
                  </a:solidFill>
                  <a:latin typeface="Tahoma" panose="020B0604030504040204" pitchFamily="34" charset="0"/>
                  <a:ea typeface="黑体" panose="02010609060101010101" pitchFamily="49" charset="-122"/>
                </a:rPr>
                <a:t>嵌入式操作系统</a:t>
              </a:r>
              <a:endParaRPr kumimoji="0" lang="zh-CN" altLang="en-US" sz="2000">
                <a:solidFill>
                  <a:srgbClr val="0000CC"/>
                </a:solidFill>
                <a:latin typeface="Tahoma" panose="020B0604030504040204" pitchFamily="34" charset="0"/>
                <a:ea typeface="黑体" panose="02010609060101010101" pitchFamily="49" charset="-122"/>
              </a:endParaRPr>
            </a:p>
          </p:txBody>
        </p:sp>
        <p:sp>
          <p:nvSpPr>
            <p:cNvPr id="13" name="Rectangle 11"/>
            <p:cNvSpPr>
              <a:spLocks noChangeArrowheads="1"/>
            </p:cNvSpPr>
            <p:nvPr/>
          </p:nvSpPr>
          <p:spPr bwMode="auto">
            <a:xfrm>
              <a:off x="3872" y="1633"/>
              <a:ext cx="884" cy="408"/>
            </a:xfrm>
            <a:prstGeom prst="rect">
              <a:avLst/>
            </a:prstGeom>
            <a:gradFill rotWithShape="1">
              <a:gsLst>
                <a:gs pos="0">
                  <a:srgbClr val="FF9966">
                    <a:alpha val="78998"/>
                  </a:srgbClr>
                </a:gs>
                <a:gs pos="100000">
                  <a:schemeClr val="bg1">
                    <a:alpha val="51999"/>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CC"/>
                  </a:solidFill>
                  <a:latin typeface="Tahoma" panose="020B0604030504040204" pitchFamily="34" charset="0"/>
                  <a:ea typeface="黑体" panose="02010609060101010101" pitchFamily="49" charset="-122"/>
                </a:rPr>
                <a:t>应用程序设计</a:t>
              </a:r>
              <a:endParaRPr kumimoji="0" lang="zh-CN" altLang="en-US" sz="2000">
                <a:solidFill>
                  <a:srgbClr val="0000CC"/>
                </a:solidFill>
                <a:latin typeface="Tahoma" panose="020B0604030504040204" pitchFamily="34" charset="0"/>
                <a:ea typeface="黑体" panose="02010609060101010101" pitchFamily="49" charset="-122"/>
              </a:endParaRPr>
            </a:p>
          </p:txBody>
        </p:sp>
        <p:sp>
          <p:nvSpPr>
            <p:cNvPr id="14" name="Rectangle 12"/>
            <p:cNvSpPr>
              <a:spLocks noChangeArrowheads="1"/>
            </p:cNvSpPr>
            <p:nvPr/>
          </p:nvSpPr>
          <p:spPr bwMode="auto">
            <a:xfrm>
              <a:off x="1275" y="714"/>
              <a:ext cx="1154" cy="408"/>
            </a:xfrm>
            <a:prstGeom prst="rect">
              <a:avLst/>
            </a:prstGeom>
            <a:gradFill rotWithShape="1">
              <a:gsLst>
                <a:gs pos="0">
                  <a:srgbClr val="99CC00">
                    <a:alpha val="87000"/>
                  </a:srgbClr>
                </a:gs>
                <a:gs pos="100000">
                  <a:schemeClr val="bg1">
                    <a:alpha val="56998"/>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00"/>
                  </a:solidFill>
                  <a:latin typeface="Tahoma" panose="020B0604030504040204" pitchFamily="34" charset="0"/>
                  <a:ea typeface="黑体" panose="02010609060101010101" pitchFamily="49" charset="-122"/>
                </a:rPr>
                <a:t>嵌入式硬件</a:t>
              </a:r>
              <a:endParaRPr kumimoji="0" lang="zh-CN" altLang="en-US" sz="2000">
                <a:solidFill>
                  <a:srgbClr val="000000"/>
                </a:solidFill>
                <a:latin typeface="Tahoma" panose="020B0604030504040204" pitchFamily="34" charset="0"/>
                <a:ea typeface="黑体" panose="02010609060101010101" pitchFamily="49" charset="-122"/>
              </a:endParaRPr>
            </a:p>
          </p:txBody>
        </p:sp>
        <p:sp>
          <p:nvSpPr>
            <p:cNvPr id="15" name="Rectangle 13"/>
            <p:cNvSpPr>
              <a:spLocks noChangeArrowheads="1"/>
            </p:cNvSpPr>
            <p:nvPr/>
          </p:nvSpPr>
          <p:spPr bwMode="auto">
            <a:xfrm>
              <a:off x="4118" y="714"/>
              <a:ext cx="716" cy="408"/>
            </a:xfrm>
            <a:prstGeom prst="rect">
              <a:avLst/>
            </a:prstGeom>
            <a:gradFill rotWithShape="1">
              <a:gsLst>
                <a:gs pos="0">
                  <a:srgbClr val="99CC00">
                    <a:alpha val="89000"/>
                  </a:srgbClr>
                </a:gs>
                <a:gs pos="100000">
                  <a:schemeClr val="bg1">
                    <a:alpha val="59000"/>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zh-CN" altLang="en-US" sz="2000">
                  <a:solidFill>
                    <a:srgbClr val="000000"/>
                  </a:solidFill>
                  <a:latin typeface="Tahoma" panose="020B0604030504040204" pitchFamily="34" charset="0"/>
                  <a:ea typeface="黑体" panose="02010609060101010101" pitchFamily="49" charset="-122"/>
                </a:rPr>
                <a:t>系统设计</a:t>
              </a:r>
              <a:endParaRPr kumimoji="0" lang="zh-CN" altLang="en-US" sz="2000">
                <a:solidFill>
                  <a:srgbClr val="000000"/>
                </a:solidFill>
                <a:latin typeface="Tahoma" panose="020B0604030504040204" pitchFamily="34" charset="0"/>
                <a:ea typeface="黑体" panose="02010609060101010101" pitchFamily="49" charset="-122"/>
              </a:endParaRPr>
            </a:p>
          </p:txBody>
        </p:sp>
        <p:cxnSp>
          <p:nvCxnSpPr>
            <p:cNvPr id="16" name="AutoShape 14"/>
            <p:cNvCxnSpPr>
              <a:cxnSpLocks noChangeShapeType="1"/>
              <a:stCxn id="7" idx="2"/>
              <a:endCxn id="8" idx="0"/>
            </p:cNvCxnSpPr>
            <p:nvPr/>
          </p:nvCxnSpPr>
          <p:spPr bwMode="auto">
            <a:xfrm rot="5400000">
              <a:off x="1327" y="-363"/>
              <a:ext cx="306" cy="1849"/>
            </a:xfrm>
            <a:prstGeom prst="bentConnector3">
              <a:avLst>
                <a:gd name="adj1" fmla="val 50000"/>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7" name="AutoShape 15"/>
            <p:cNvCxnSpPr>
              <a:cxnSpLocks noChangeShapeType="1"/>
            </p:cNvCxnSpPr>
            <p:nvPr/>
          </p:nvCxnSpPr>
          <p:spPr bwMode="auto">
            <a:xfrm rot="10800000" flipV="1">
              <a:off x="1852" y="561"/>
              <a:ext cx="433" cy="141"/>
            </a:xfrm>
            <a:prstGeom prst="bentConnector2">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8" name="AutoShape 16"/>
            <p:cNvCxnSpPr>
              <a:cxnSpLocks noChangeShapeType="1"/>
              <a:endCxn id="9" idx="0"/>
            </p:cNvCxnSpPr>
            <p:nvPr/>
          </p:nvCxnSpPr>
          <p:spPr bwMode="auto">
            <a:xfrm>
              <a:off x="2307" y="561"/>
              <a:ext cx="1003" cy="153"/>
            </a:xfrm>
            <a:prstGeom prst="bentConnector2">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9" name="AutoShape 17"/>
            <p:cNvCxnSpPr>
              <a:cxnSpLocks noChangeShapeType="1"/>
            </p:cNvCxnSpPr>
            <p:nvPr/>
          </p:nvCxnSpPr>
          <p:spPr bwMode="auto">
            <a:xfrm>
              <a:off x="3300" y="561"/>
              <a:ext cx="1177" cy="153"/>
            </a:xfrm>
            <a:prstGeom prst="bentConnector2">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20" name="AutoShape 18"/>
            <p:cNvCxnSpPr>
              <a:cxnSpLocks noChangeShapeType="1"/>
            </p:cNvCxnSpPr>
            <p:nvPr/>
          </p:nvCxnSpPr>
          <p:spPr bwMode="auto">
            <a:xfrm rot="5400000">
              <a:off x="1156" y="1007"/>
              <a:ext cx="511" cy="739"/>
            </a:xfrm>
            <a:prstGeom prst="bentConnector3">
              <a:avLst>
                <a:gd name="adj1" fmla="val 50000"/>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21" name="AutoShape 19"/>
            <p:cNvCxnSpPr>
              <a:cxnSpLocks noChangeShapeType="1"/>
            </p:cNvCxnSpPr>
            <p:nvPr/>
          </p:nvCxnSpPr>
          <p:spPr bwMode="auto">
            <a:xfrm>
              <a:off x="1798" y="1378"/>
              <a:ext cx="265" cy="255"/>
            </a:xfrm>
            <a:prstGeom prst="bentConnector2">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22" name="AutoShape 20"/>
            <p:cNvCxnSpPr>
              <a:cxnSpLocks noChangeShapeType="1"/>
              <a:stCxn id="9" idx="2"/>
              <a:endCxn id="12" idx="0"/>
            </p:cNvCxnSpPr>
            <p:nvPr/>
          </p:nvCxnSpPr>
          <p:spPr bwMode="auto">
            <a:xfrm rot="5400000">
              <a:off x="2989" y="1312"/>
              <a:ext cx="511" cy="129"/>
            </a:xfrm>
            <a:prstGeom prst="bentConnector3">
              <a:avLst>
                <a:gd name="adj1" fmla="val 50000"/>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23" name="AutoShape 21"/>
            <p:cNvCxnSpPr>
              <a:cxnSpLocks noChangeShapeType="1"/>
              <a:endCxn id="13" idx="0"/>
            </p:cNvCxnSpPr>
            <p:nvPr/>
          </p:nvCxnSpPr>
          <p:spPr bwMode="auto">
            <a:xfrm>
              <a:off x="3327" y="1378"/>
              <a:ext cx="987" cy="255"/>
            </a:xfrm>
            <a:prstGeom prst="bentConnector2">
              <a:avLst/>
            </a:prstGeom>
            <a:noFill/>
            <a:ln w="28575">
              <a:solidFill>
                <a:schemeClr val="tx1"/>
              </a:solidFill>
              <a:miter lim="800000"/>
            </a:ln>
            <a:effectLst>
              <a:prstShdw prst="shdw17" dist="17961" dir="13500000">
                <a:srgbClr val="000000"/>
              </a:prstShdw>
            </a:effectLst>
            <a:extLst>
              <a:ext uri="{909E8E84-426E-40DD-AFC4-6F175D3DCCD1}">
                <a14:hiddenFill xmlns:a14="http://schemas.microsoft.com/office/drawing/2010/main">
                  <a:noFill/>
                </a14:hiddenFill>
              </a:ext>
            </a:extLst>
          </p:spPr>
        </p:cxnSp>
      </p:grpSp>
      <p:sp>
        <p:nvSpPr>
          <p:cNvPr id="25" name="Rectangle 9"/>
          <p:cNvSpPr>
            <a:spLocks noChangeArrowheads="1"/>
          </p:cNvSpPr>
          <p:nvPr/>
        </p:nvSpPr>
        <p:spPr bwMode="auto">
          <a:xfrm>
            <a:off x="4408191" y="3874765"/>
            <a:ext cx="1544637" cy="647700"/>
          </a:xfrm>
          <a:prstGeom prst="rect">
            <a:avLst/>
          </a:prstGeom>
          <a:gradFill rotWithShape="1">
            <a:gsLst>
              <a:gs pos="0">
                <a:srgbClr val="FF9966">
                  <a:alpha val="78998"/>
                </a:srgbClr>
              </a:gs>
              <a:gs pos="100000">
                <a:schemeClr val="bg1">
                  <a:alpha val="51999"/>
                </a:schemeClr>
              </a:gs>
            </a:gsLst>
            <a:lin ang="5400000" scaled="1"/>
          </a:gradFill>
          <a:ln w="9525">
            <a:solidFill>
              <a:srgbClr val="FF7C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0" lang="en-US" altLang="zh-CN" sz="2000" dirty="0" err="1">
                <a:solidFill>
                  <a:srgbClr val="0000CC"/>
                </a:solidFill>
                <a:latin typeface="Tahoma" panose="020B0604030504040204" pitchFamily="34" charset="0"/>
                <a:ea typeface="黑体" panose="02010609060101010101" pitchFamily="49" charset="-122"/>
              </a:rPr>
              <a:t>BootLoader</a:t>
            </a:r>
            <a:endParaRPr kumimoji="0" lang="zh-CN" altLang="en-US" sz="2000" dirty="0">
              <a:solidFill>
                <a:srgbClr val="0000CC"/>
              </a:solidFill>
              <a:latin typeface="Tahoma" panose="020B0604030504040204" pitchFamily="34" charset="0"/>
              <a:ea typeface="黑体" panose="02010609060101010101" pitchFamily="49" charset="-122"/>
            </a:endParaRPr>
          </a:p>
        </p:txBody>
      </p:sp>
      <p:sp>
        <p:nvSpPr>
          <p:cNvPr id="26" name="灯片编号占位符 1"/>
          <p:cNvSpPr txBox="1"/>
          <p:nvPr/>
        </p:nvSpPr>
        <p:spPr bwMode="auto">
          <a:xfrm>
            <a:off x="8591552" y="6400800"/>
            <a:ext cx="3600449" cy="457200"/>
          </a:xfrm>
          <a:prstGeom prst="rect">
            <a:avLst/>
          </a:prstGeom>
          <a:noFill/>
          <a:ln w="9525">
            <a:noFill/>
            <a:miter lim="800000"/>
          </a:ln>
        </p:spPr>
        <p:txBody>
          <a:bodyPr vert="horz" wrap="square" lIns="91440" tIns="45720" rIns="91440" bIns="45720" numCol="1" anchor="t" anchorCtr="0" compatLnSpc="1"/>
          <a:lstStyle>
            <a:defPPr>
              <a:defRPr lang="en-US"/>
            </a:defPPr>
            <a:lvl1pPr algn="r" rtl="0" eaLnBrk="1" fontAlgn="base" hangingPunct="1">
              <a:spcBef>
                <a:spcPct val="0"/>
              </a:spcBef>
              <a:spcAft>
                <a:spcPct val="0"/>
              </a:spcAft>
              <a:defRPr kumimoji="1" sz="2400" b="1" kern="1200">
                <a:solidFill>
                  <a:schemeClr val="tx1"/>
                </a:solidFill>
                <a:effectLst/>
                <a:latin typeface="Tahoma" panose="020B0604030504040204" pitchFamily="34" charset="0"/>
                <a:ea typeface="黑体" panose="02010609060101010101" pitchFamily="49" charset="-122"/>
                <a:cs typeface="+mn-cs"/>
              </a:defRPr>
            </a:lvl1pPr>
            <a:lvl2pPr marL="742950" indent="-28575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2pPr>
            <a:lvl3pPr marL="1143000" indent="-2286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3pPr>
            <a:lvl4pPr marL="1600200" indent="-2286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4pPr>
            <a:lvl5pPr marL="2057400" indent="-228600" algn="l" rtl="0" eaLnBrk="0" fontAlgn="base"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ahoma" panose="020B0604030504040204" pitchFamily="34" charset="0"/>
                <a:ea typeface="黑体" panose="02010609060101010101" pitchFamily="49" charset="-122"/>
                <a:cs typeface="+mn-cs"/>
              </a:defRPr>
            </a:lvl9pPr>
          </a:lstStyle>
          <a:p>
            <a:pPr>
              <a:defRPr/>
            </a:pPr>
            <a:fld id="{E91F61BA-84AD-4DF3-85D4-6946ACF2ACA0}" type="slidenum">
              <a:rPr lang="zh-CN" altLang="en-US" sz="1400" smtClean="0">
                <a:solidFill>
                  <a:srgbClr val="FF3300"/>
                </a:solidFill>
                <a:latin typeface="Times New Roman" panose="02020603050405020304" pitchFamily="18" charset="0"/>
                <a:ea typeface="华文楷体" panose="02010600040101010101" pitchFamily="2" charset="-122"/>
              </a:rPr>
            </a:fld>
            <a:endParaRPr lang="zh-CN" altLang="en-US" sz="1400">
              <a:solidFill>
                <a:srgbClr val="FF3300"/>
              </a:solidFill>
              <a:latin typeface="Times New Roman" panose="02020603050405020304" pitchFamily="18" charset="0"/>
              <a:ea typeface="华文楷体" panose="02010600040101010101" pitchFamily="2" charset="-122"/>
            </a:endParaRPr>
          </a:p>
        </p:txBody>
      </p:sp>
      <p:cxnSp>
        <p:nvCxnSpPr>
          <p:cNvPr id="27" name="连接符: 肘形 26"/>
          <p:cNvCxnSpPr/>
          <p:nvPr/>
        </p:nvCxnSpPr>
        <p:spPr bwMode="auto">
          <a:xfrm rot="16200000" flipH="1">
            <a:off x="3960784" y="3580378"/>
            <a:ext cx="235570" cy="659243"/>
          </a:xfrm>
          <a:prstGeom prst="bentConnector2">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31" name="连接符: 肘形 30"/>
          <p:cNvCxnSpPr/>
          <p:nvPr/>
        </p:nvCxnSpPr>
        <p:spPr bwMode="auto">
          <a:xfrm rot="5400000" flipH="1" flipV="1">
            <a:off x="5937343" y="3804524"/>
            <a:ext cx="324954" cy="293986"/>
          </a:xfrm>
          <a:prstGeom prst="bentConnector3">
            <a:avLst>
              <a:gd name="adj1" fmla="val 12917"/>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35" name="文本框 34"/>
          <p:cNvSpPr txBox="1"/>
          <p:nvPr/>
        </p:nvSpPr>
        <p:spPr>
          <a:xfrm>
            <a:off x="9677136" y="2884198"/>
            <a:ext cx="2448272" cy="706755"/>
          </a:xfrm>
          <a:prstGeom prst="rect">
            <a:avLst/>
          </a:prstGeom>
          <a:noFill/>
        </p:spPr>
        <p:txBody>
          <a:bodyPr wrap="square" rtlCol="0">
            <a:spAutoFit/>
          </a:bodyPr>
          <a:lstStyle/>
          <a:p>
            <a:pPr indent="457200"/>
            <a:r>
              <a:rPr lang="zh-CN" altLang="en-US" sz="4000" dirty="0">
                <a:solidFill>
                  <a:srgbClr val="FF0000"/>
                </a:solidFill>
                <a:latin typeface="隶书" panose="02010509060101010101" pitchFamily="49" charset="-122"/>
                <a:ea typeface="隶书" panose="02010509060101010101" pitchFamily="49" charset="-122"/>
              </a:rPr>
              <a:t>芯</a:t>
            </a:r>
            <a:r>
              <a:rPr lang="en-US" altLang="zh-CN" sz="4000" dirty="0">
                <a:solidFill>
                  <a:srgbClr val="FF0000"/>
                </a:solidFill>
                <a:latin typeface="隶书" panose="02010509060101010101" pitchFamily="49" charset="-122"/>
                <a:ea typeface="隶书" panose="02010509060101010101" pitchFamily="49" charset="-122"/>
              </a:rPr>
              <a:t>   </a:t>
            </a:r>
            <a:r>
              <a:rPr lang="zh-CN" altLang="en-US" sz="4000" dirty="0">
                <a:solidFill>
                  <a:srgbClr val="FF0000"/>
                </a:solidFill>
                <a:latin typeface="隶书" panose="02010509060101010101" pitchFamily="49" charset="-122"/>
                <a:ea typeface="隶书" panose="02010509060101010101" pitchFamily="49" charset="-122"/>
              </a:rPr>
              <a:t>魂</a:t>
            </a:r>
            <a:endParaRPr lang="zh-CN" altLang="en-US" sz="4000" dirty="0">
              <a:solidFill>
                <a:srgbClr val="FF0000"/>
              </a:solidFill>
              <a:latin typeface="隶书" panose="02010509060101010101" pitchFamily="49" charset="-122"/>
              <a:ea typeface="隶书" panose="02010509060101010101" pitchFamily="49" charset="-122"/>
            </a:endParaRPr>
          </a:p>
        </p:txBody>
      </p:sp>
      <p:cxnSp>
        <p:nvCxnSpPr>
          <p:cNvPr id="43" name="连接符: 肘形 42"/>
          <p:cNvCxnSpPr>
            <a:endCxn id="12" idx="2"/>
          </p:cNvCxnSpPr>
          <p:nvPr/>
        </p:nvCxnSpPr>
        <p:spPr bwMode="auto">
          <a:xfrm rot="10800000" flipV="1">
            <a:off x="6218829" y="3548533"/>
            <a:ext cx="5265526" cy="2063744"/>
          </a:xfrm>
          <a:prstGeom prst="bentConnector4">
            <a:avLst>
              <a:gd name="adj1" fmla="val 579"/>
              <a:gd name="adj2" fmla="val 134472"/>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47" name="连接符: 肘形 46"/>
          <p:cNvCxnSpPr>
            <a:endCxn id="10" idx="2"/>
          </p:cNvCxnSpPr>
          <p:nvPr/>
        </p:nvCxnSpPr>
        <p:spPr bwMode="auto">
          <a:xfrm rot="10800000" flipV="1">
            <a:off x="2393002" y="3556381"/>
            <a:ext cx="8167494" cy="2055895"/>
          </a:xfrm>
          <a:prstGeom prst="bentConnector4">
            <a:avLst>
              <a:gd name="adj1" fmla="val 189"/>
              <a:gd name="adj2" fmla="val 111119"/>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1360240"/>
          </a:xfrm>
        </p:spPr>
        <p:txBody>
          <a:bodyPr/>
          <a:lstStyle/>
          <a:p>
            <a:r>
              <a:rPr lang="zh-CN" altLang="en-US" sz="6600" dirty="0"/>
              <a:t>思考</a:t>
            </a:r>
            <a:r>
              <a:rPr lang="en-US" altLang="zh-CN" sz="6600" dirty="0"/>
              <a:t>2</a:t>
            </a:r>
            <a:r>
              <a:rPr lang="zh-CN" altLang="en-US" sz="6600" dirty="0"/>
              <a:t>！</a:t>
            </a:r>
            <a:endParaRPr lang="zh-CN" altLang="en-US" sz="6600"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标题 1"/>
          <p:cNvSpPr txBox="1"/>
          <p:nvPr/>
        </p:nvSpPr>
        <p:spPr bwMode="auto">
          <a:xfrm>
            <a:off x="19141" y="1412776"/>
            <a:ext cx="12172859" cy="504056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cs typeface="+mj-cs"/>
              </a:defRPr>
            </a:lvl1pPr>
            <a:lvl2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2pPr>
            <a:lvl3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3pPr>
            <a:lvl4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4pPr>
            <a:lvl5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6pPr>
            <a:lvl7pPr marL="9144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7pPr>
            <a:lvl8pPr marL="13716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8pPr>
            <a:lvl9pPr marL="18288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9pPr>
          </a:lstStyle>
          <a:p>
            <a:pPr algn="ctr"/>
            <a:r>
              <a:rPr kumimoji="0" lang="zh-CN" altLang="en-US" sz="8000" kern="0" dirty="0"/>
              <a:t>什么是嵌入式？</a:t>
            </a:r>
            <a:endParaRPr kumimoji="0" lang="zh-CN" altLang="en-US" sz="8000" kern="0" dirty="0"/>
          </a:p>
        </p:txBody>
      </p:sp>
    </p:spTree>
  </p:cSld>
  <p:clrMapOvr>
    <a:masterClrMapping/>
  </p:clrMapOvr>
  <p:transition spd="med">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什么是嵌入式系统</a:t>
            </a:r>
            <a:endParaRPr lang="en-US" altLang="zh-CN" sz="32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嵌入式系统的发展</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嵌入式系统的基本架构</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嵌入式系统特点</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嵌入式系统的应用</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嵌入式系统的展望</a:t>
            </a:r>
            <a:endParaRPr lang="en-US" altLang="zh-CN" sz="32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p:txBody>
          <a:bodyPr/>
          <a:lstStyle/>
          <a:p>
            <a:r>
              <a:rPr lang="zh-CN" altLang="en-US" sz="3200" dirty="0">
                <a:solidFill>
                  <a:srgbClr val="CC0000"/>
                </a:solidFill>
              </a:rPr>
              <a:t>嵌入式系统与</a:t>
            </a:r>
            <a:r>
              <a:rPr lang="en-US" altLang="zh-CN" sz="3200" dirty="0">
                <a:solidFill>
                  <a:srgbClr val="CC0000"/>
                </a:solidFill>
              </a:rPr>
              <a:t>PC</a:t>
            </a:r>
            <a:endParaRPr lang="zh-CN" altLang="en-US" sz="3200" dirty="0">
              <a:solidFill>
                <a:srgbClr val="CC0000"/>
              </a:solidFill>
            </a:endParaRPr>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5"/>
          <p:cNvSpPr>
            <a:spLocks noChangeArrowheads="1"/>
          </p:cNvSpPr>
          <p:nvPr/>
        </p:nvSpPr>
        <p:spPr bwMode="auto">
          <a:xfrm>
            <a:off x="335360" y="1772816"/>
            <a:ext cx="8640762"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pPr>
            <a:r>
              <a:rPr lang="zh-CN" altLang="en-US" sz="2400" dirty="0"/>
              <a:t>嵌入式系统一般是专用系统，而</a:t>
            </a:r>
            <a:r>
              <a:rPr lang="en-US" altLang="zh-CN" sz="2400" dirty="0"/>
              <a:t>PC</a:t>
            </a:r>
            <a:r>
              <a:rPr lang="zh-CN" altLang="en-US" sz="2400" dirty="0"/>
              <a:t>是通用计算平台</a:t>
            </a:r>
            <a:endParaRPr lang="zh-CN" altLang="en-US" sz="2400" dirty="0"/>
          </a:p>
          <a:p>
            <a:pPr lvl="1" eaLnBrk="1" hangingPunct="1">
              <a:lnSpc>
                <a:spcPct val="120000"/>
              </a:lnSpc>
            </a:pPr>
            <a:r>
              <a:rPr lang="zh-CN" altLang="en-US" sz="2400" dirty="0"/>
              <a:t>嵌入式系统的资源比</a:t>
            </a:r>
            <a:r>
              <a:rPr lang="en-US" altLang="zh-CN" sz="2400" dirty="0"/>
              <a:t>PC</a:t>
            </a:r>
            <a:r>
              <a:rPr lang="zh-CN" altLang="en-US" sz="2400" dirty="0"/>
              <a:t>少得多</a:t>
            </a:r>
            <a:endParaRPr lang="zh-CN" altLang="en-US" sz="2400" dirty="0"/>
          </a:p>
          <a:p>
            <a:pPr lvl="1" eaLnBrk="1" hangingPunct="1">
              <a:lnSpc>
                <a:spcPct val="120000"/>
              </a:lnSpc>
            </a:pPr>
            <a:r>
              <a:rPr lang="zh-CN" altLang="en-US" sz="2400" dirty="0"/>
              <a:t>嵌入式系统软件故障带来的后果比</a:t>
            </a:r>
            <a:r>
              <a:rPr lang="en-US" altLang="zh-CN" sz="2400" dirty="0"/>
              <a:t>PC</a:t>
            </a:r>
            <a:r>
              <a:rPr lang="zh-CN" altLang="en-US" sz="2400" dirty="0"/>
              <a:t>机大得多</a:t>
            </a:r>
            <a:endParaRPr lang="zh-CN" altLang="en-US" sz="2400" dirty="0"/>
          </a:p>
          <a:p>
            <a:pPr lvl="1" eaLnBrk="1" hangingPunct="1">
              <a:lnSpc>
                <a:spcPct val="120000"/>
              </a:lnSpc>
            </a:pPr>
            <a:r>
              <a:rPr lang="zh-CN" altLang="en-US" sz="2400" dirty="0"/>
              <a:t>嵌入式系统一般采用实时操作系统</a:t>
            </a:r>
            <a:endParaRPr lang="zh-CN" altLang="en-US" sz="2400" dirty="0"/>
          </a:p>
          <a:p>
            <a:pPr lvl="1" eaLnBrk="1" hangingPunct="1">
              <a:lnSpc>
                <a:spcPct val="120000"/>
              </a:lnSpc>
            </a:pPr>
            <a:r>
              <a:rPr lang="zh-CN" altLang="en-US" sz="2400" dirty="0"/>
              <a:t>嵌入式系统大都有成本、功耗的要求</a:t>
            </a:r>
            <a:endParaRPr lang="zh-CN" altLang="en-US" sz="2400" dirty="0"/>
          </a:p>
          <a:p>
            <a:pPr lvl="1" eaLnBrk="1" hangingPunct="1">
              <a:lnSpc>
                <a:spcPct val="120000"/>
              </a:lnSpc>
            </a:pPr>
            <a:r>
              <a:rPr lang="zh-CN" altLang="en-US" sz="2400" dirty="0"/>
              <a:t>嵌入式系统得到多种微处理体系的支持</a:t>
            </a:r>
            <a:endParaRPr lang="zh-CN" altLang="en-US" sz="2400" dirty="0"/>
          </a:p>
          <a:p>
            <a:pPr lvl="1" eaLnBrk="1" hangingPunct="1">
              <a:lnSpc>
                <a:spcPct val="120000"/>
              </a:lnSpc>
            </a:pPr>
            <a:r>
              <a:rPr lang="zh-CN" altLang="en-US" sz="2400" dirty="0"/>
              <a:t>嵌入式系统需要专用的开发工具</a:t>
            </a:r>
            <a:endParaRPr lang="zh-CN" altLang="en-US" sz="2400"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slide(fromBottom)">
                                      <p:cBhvr>
                                        <p:cTn id="11" dur="500"/>
                                        <p:tgtEl>
                                          <p:spTgt spid="5">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Bottom)">
                                      <p:cBhvr>
                                        <p:cTn id="15" dur="500"/>
                                        <p:tgtEl>
                                          <p:spTgt spid="5">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slide(fromBottom)">
                                      <p:cBhvr>
                                        <p:cTn id="19" dur="500"/>
                                        <p:tgtEl>
                                          <p:spTgt spid="5">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slide(fromBottom)">
                                      <p:cBhvr>
                                        <p:cTn id="23" dur="500"/>
                                        <p:tgtEl>
                                          <p:spTgt spid="5">
                                            <p:txEl>
                                              <p:pRg st="4" end="4"/>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slide(fromBottom)">
                                      <p:cBhvr>
                                        <p:cTn id="27" dur="500"/>
                                        <p:tgtEl>
                                          <p:spTgt spid="5">
                                            <p:txEl>
                                              <p:pRg st="5" end="5"/>
                                            </p:txEl>
                                          </p:spTgt>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slide(fromBottom)">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p:txBody>
          <a:bodyPr/>
          <a:lstStyle/>
          <a:p>
            <a:r>
              <a:rPr lang="zh-CN" altLang="en-US" sz="3200" dirty="0">
                <a:solidFill>
                  <a:srgbClr val="CC0000"/>
                </a:solidFill>
              </a:rPr>
              <a:t>嵌入式系统 </a:t>
            </a:r>
            <a:r>
              <a:rPr lang="zh-CN" altLang="en-US" sz="3200" dirty="0">
                <a:solidFill>
                  <a:srgbClr val="CC0000"/>
                </a:solidFill>
                <a:sym typeface="Symbol" panose="05050102010706020507" pitchFamily="18" charset="2"/>
              </a:rPr>
              <a:t> </a:t>
            </a:r>
            <a:r>
              <a:rPr lang="zh-CN" altLang="en-US" sz="3200" dirty="0">
                <a:solidFill>
                  <a:srgbClr val="CC0000"/>
                </a:solidFill>
              </a:rPr>
              <a:t>单片机系统</a:t>
            </a:r>
            <a:endParaRPr lang="zh-CN" altLang="en-US" sz="3200" dirty="0">
              <a:solidFill>
                <a:srgbClr val="CC0000"/>
              </a:solidFill>
            </a:endParaRPr>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6"/>
          <p:cNvSpPr>
            <a:spLocks noChangeArrowheads="1"/>
          </p:cNvSpPr>
          <p:nvPr/>
        </p:nvSpPr>
        <p:spPr bwMode="auto">
          <a:xfrm>
            <a:off x="407368" y="1782874"/>
            <a:ext cx="8640762"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pPr>
            <a:r>
              <a:rPr lang="zh-CN" altLang="en-US" sz="2400" dirty="0"/>
              <a:t>目前嵌入式系统的主流是以32位嵌入式微处理器为核心的硬件设计和基于实时操作系统（</a:t>
            </a:r>
            <a:r>
              <a:rPr lang="en-US" altLang="zh-CN" sz="2400" dirty="0"/>
              <a:t>RTOS</a:t>
            </a:r>
            <a:r>
              <a:rPr lang="zh-CN" altLang="en-US" sz="2400" dirty="0"/>
              <a:t>）的软件设计。</a:t>
            </a:r>
            <a:endParaRPr lang="zh-CN" altLang="en-US" sz="2400" dirty="0"/>
          </a:p>
          <a:p>
            <a:pPr lvl="1" eaLnBrk="1" hangingPunct="1">
              <a:lnSpc>
                <a:spcPct val="120000"/>
              </a:lnSpc>
            </a:pPr>
            <a:r>
              <a:rPr lang="zh-CN" altLang="en-US" sz="2400" dirty="0"/>
              <a:t>单片机系统多为4位、8位、16位机，不适合运行操作系统，难以进行复杂的运算及处理功能。</a:t>
            </a:r>
            <a:endParaRPr lang="zh-CN" altLang="en-US" sz="2400" dirty="0"/>
          </a:p>
          <a:p>
            <a:pPr lvl="1" eaLnBrk="1" hangingPunct="1">
              <a:lnSpc>
                <a:spcPct val="120000"/>
              </a:lnSpc>
            </a:pPr>
            <a:r>
              <a:rPr lang="zh-CN" altLang="en-US" sz="2400" dirty="0"/>
              <a:t>嵌入式系统强调基于平台的设计、软硬件协同设计，单片机大多采用软硬件流水设计。</a:t>
            </a:r>
            <a:endParaRPr lang="zh-CN" altLang="en-US" sz="2400" dirty="0"/>
          </a:p>
          <a:p>
            <a:pPr lvl="1" eaLnBrk="1" hangingPunct="1">
              <a:lnSpc>
                <a:spcPct val="120000"/>
              </a:lnSpc>
            </a:pPr>
            <a:r>
              <a:rPr lang="zh-CN" altLang="en-US" sz="2400" dirty="0"/>
              <a:t>嵌入式系统设计的核心是软件设计（占70%左右的工作量），单片机系统软硬件设计所占比例基本相同。</a:t>
            </a:r>
            <a:endParaRPr lang="zh-CN" altLang="en-US" sz="2400"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p:txBody>
          <a:bodyPr/>
          <a:lstStyle/>
          <a:p>
            <a:r>
              <a:rPr lang="zh-CN" altLang="en-US" sz="3200" dirty="0">
                <a:solidFill>
                  <a:srgbClr val="CC0000"/>
                </a:solidFill>
              </a:rPr>
              <a:t>嵌入式系统与单片机在学习方法上不同</a:t>
            </a:r>
            <a:endParaRPr lang="en-US" altLang="zh-CN" sz="3200" dirty="0">
              <a:solidFill>
                <a:srgbClr val="CC0000"/>
              </a:solidFill>
            </a:endParaRPr>
          </a:p>
          <a:p>
            <a:pPr marL="0" indent="0">
              <a:buNone/>
            </a:pPr>
            <a:endParaRPr lang="zh-CN" altLang="en-US" sz="3200" dirty="0">
              <a:solidFill>
                <a:srgbClr val="CC0000"/>
              </a:solidFill>
            </a:endParaRPr>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5"/>
          <p:cNvSpPr>
            <a:spLocks noChangeArrowheads="1"/>
          </p:cNvSpPr>
          <p:nvPr/>
        </p:nvSpPr>
        <p:spPr bwMode="auto">
          <a:xfrm>
            <a:off x="479376" y="1782862"/>
            <a:ext cx="7848872" cy="388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200000"/>
              </a:lnSpc>
            </a:pPr>
            <a:r>
              <a:rPr lang="zh-CN" altLang="en-US" sz="2400" dirty="0"/>
              <a:t>单片机学习一般从硬件入手，从硬件体系结构、汇编语言到硬件设计、软件设计。</a:t>
            </a:r>
            <a:endParaRPr lang="zh-CN" altLang="en-US" sz="2400" dirty="0"/>
          </a:p>
          <a:p>
            <a:pPr lvl="1" algn="just" eaLnBrk="1" hangingPunct="1">
              <a:lnSpc>
                <a:spcPct val="200000"/>
              </a:lnSpc>
            </a:pPr>
            <a:r>
              <a:rPr lang="zh-CN" altLang="en-US" sz="2400" dirty="0"/>
              <a:t>嵌入式系统学习可以从软件入手，从应用层编程到操作系统移植、硬件平台设计较好，按单片机设计的学习流程较难掌握。</a:t>
            </a:r>
            <a:endParaRPr lang="zh-CN" altLang="en-US" sz="2400"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solidFill>
                <a:schemeClr val="tx1"/>
              </a:solidFill>
            </a:endParaRP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7" name="内容占位符 2"/>
          <p:cNvSpPr txBox="1"/>
          <p:nvPr/>
        </p:nvSpPr>
        <p:spPr bwMode="auto">
          <a:xfrm>
            <a:off x="263525" y="1052736"/>
            <a:ext cx="11664950"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marL="0" indent="0">
              <a:buFontTx/>
              <a:buNone/>
              <a:defRPr/>
            </a:pPr>
            <a:r>
              <a:rPr kumimoji="0" lang="zh-CN" altLang="en-US" u="sng" kern="0" dirty="0">
                <a:solidFill>
                  <a:srgbClr val="0000FF"/>
                </a:solidFill>
                <a:cs typeface="+mj-cs"/>
              </a:rPr>
              <a:t>现代计算机的两大分支</a:t>
            </a:r>
            <a:endParaRPr kumimoji="0" lang="en-US" altLang="zh-CN" u="sng" kern="0" dirty="0">
              <a:solidFill>
                <a:srgbClr val="0000FF"/>
              </a:solidFill>
              <a:cs typeface="+mj-cs"/>
            </a:endParaRPr>
          </a:p>
          <a:p>
            <a:pPr marL="0" indent="0">
              <a:buFontTx/>
              <a:buNone/>
              <a:defRPr/>
            </a:pPr>
            <a:endParaRPr kumimoji="0" lang="zh-CN" altLang="en-US" sz="1200" kern="0" dirty="0">
              <a:solidFill>
                <a:srgbClr val="0000FF"/>
              </a:solidFill>
            </a:endParaRPr>
          </a:p>
          <a:p>
            <a:pPr marL="0" lvl="2">
              <a:lnSpc>
                <a:spcPct val="120000"/>
              </a:lnSpc>
              <a:buClr>
                <a:schemeClr val="accent2"/>
              </a:buClr>
              <a:buFont typeface="Wingdings" panose="05000000000000000000" pitchFamily="2" charset="2"/>
              <a:buChar char="Ø"/>
              <a:defRPr/>
            </a:pPr>
            <a:r>
              <a:rPr kumimoji="0" lang="zh-CN" altLang="en-US" kern="0" dirty="0"/>
              <a:t>通用计算机系统——高速海量的数值运算</a:t>
            </a:r>
            <a:endParaRPr kumimoji="0" lang="zh-CN" altLang="en-US" kern="0" dirty="0"/>
          </a:p>
          <a:p>
            <a:pPr marL="0" lvl="2">
              <a:lnSpc>
                <a:spcPct val="120000"/>
              </a:lnSpc>
              <a:buClr>
                <a:schemeClr val="accent2"/>
              </a:buClr>
              <a:buFont typeface="Wingdings" panose="05000000000000000000" pitchFamily="2" charset="2"/>
              <a:buChar char="Ø"/>
              <a:defRPr/>
            </a:pPr>
            <a:r>
              <a:rPr kumimoji="0" lang="zh-CN" altLang="en-US" kern="0" dirty="0"/>
              <a:t>嵌入式计算机系统————对象的智能化控制</a:t>
            </a:r>
            <a:endParaRPr kumimoji="0" lang="en-US" altLang="zh-CN" kern="0" dirty="0"/>
          </a:p>
          <a:p>
            <a:pPr marL="0" indent="0">
              <a:buFont typeface="Wingdings" panose="05000000000000000000" pitchFamily="2" charset="2"/>
              <a:buNone/>
              <a:defRPr/>
            </a:pPr>
            <a:endParaRPr kumimoji="0" lang="en-US" altLang="zh-CN" kern="0" dirty="0"/>
          </a:p>
          <a:p>
            <a:pPr marL="0" indent="0">
              <a:buFont typeface="Wingdings" panose="05000000000000000000" pitchFamily="2" charset="2"/>
              <a:buNone/>
              <a:defRPr/>
            </a:pPr>
            <a:r>
              <a:rPr kumimoji="0" lang="en-US" altLang="zh-CN" sz="2400" kern="0" dirty="0"/>
              <a:t>         </a:t>
            </a:r>
            <a:r>
              <a:rPr kumimoji="0" lang="zh-CN" altLang="en-US" sz="2400" kern="0" dirty="0"/>
              <a:t>通用计算机以数值计算和处理为主，通过装配不同的应用软件，以类同面目出现并应用在社会的各个方面，其典型产品为</a:t>
            </a:r>
            <a:r>
              <a:rPr kumimoji="0" lang="en-US" altLang="zh-CN" sz="2400" kern="0" dirty="0"/>
              <a:t>PC</a:t>
            </a:r>
            <a:r>
              <a:rPr kumimoji="0" lang="zh-CN" altLang="en-US" sz="2400" kern="0" dirty="0"/>
              <a:t>、服务器等；而嵌入式计算机以对象的控制为主，以嵌入式系统的形式隐藏在各种装置、产品和系统中。</a:t>
            </a:r>
            <a:endParaRPr kumimoji="0" lang="zh-CN" altLang="en-US" sz="2400" kern="0" dirty="0"/>
          </a:p>
          <a:p>
            <a:pPr marL="0" indent="0">
              <a:lnSpc>
                <a:spcPct val="150000"/>
              </a:lnSpc>
              <a:buFontTx/>
              <a:buNone/>
            </a:pPr>
            <a:endParaRPr kumimoji="0" lang="zh-CN" altLang="en-US" sz="3600" kern="0" dirty="0"/>
          </a:p>
        </p:txBody>
      </p:sp>
    </p:spTree>
  </p:cSld>
  <p:clrMapOvr>
    <a:masterClrMapping/>
  </p:clrMapOvr>
  <p:transition spd="med">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表格 4"/>
          <p:cNvGraphicFramePr>
            <a:graphicFrameLocks noGrp="1"/>
          </p:cNvGraphicFramePr>
          <p:nvPr/>
        </p:nvGraphicFramePr>
        <p:xfrm>
          <a:off x="1271464" y="1564763"/>
          <a:ext cx="8127999" cy="3759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a:t>特点</a:t>
                      </a:r>
                      <a:endParaRPr lang="zh-CN" altLang="en-US" dirty="0"/>
                    </a:p>
                  </a:txBody>
                  <a:tcPr/>
                </a:tc>
                <a:tc>
                  <a:txBody>
                    <a:bodyPr/>
                    <a:lstStyle/>
                    <a:p>
                      <a:r>
                        <a:rPr lang="zh-CN" altLang="en-US" dirty="0"/>
                        <a:t>嵌入式计算机系统</a:t>
                      </a:r>
                      <a:endParaRPr lang="zh-CN" altLang="en-US" dirty="0"/>
                    </a:p>
                  </a:txBody>
                  <a:tcPr/>
                </a:tc>
                <a:tc>
                  <a:txBody>
                    <a:bodyPr/>
                    <a:lstStyle/>
                    <a:p>
                      <a:r>
                        <a:rPr lang="zh-CN" altLang="en-US" dirty="0"/>
                        <a:t>通用计算机系统</a:t>
                      </a:r>
                      <a:endParaRPr lang="zh-CN" altLang="en-US" dirty="0"/>
                    </a:p>
                  </a:txBody>
                  <a:tcPr/>
                </a:tc>
              </a:tr>
              <a:tr h="370840">
                <a:tc>
                  <a:txBody>
                    <a:bodyPr/>
                    <a:lstStyle/>
                    <a:p>
                      <a:r>
                        <a:rPr lang="zh-CN" altLang="en-US" dirty="0"/>
                        <a:t>组成</a:t>
                      </a:r>
                      <a:endParaRPr lang="zh-CN" altLang="en-US" dirty="0"/>
                    </a:p>
                  </a:txBody>
                  <a:tcPr/>
                </a:tc>
                <a:tc>
                  <a:txBody>
                    <a:bodyPr/>
                    <a:lstStyle/>
                    <a:p>
                      <a:r>
                        <a:rPr lang="zh-CN" altLang="en-US" dirty="0"/>
                        <a:t>采用</a:t>
                      </a:r>
                      <a:r>
                        <a:rPr lang="en-US" altLang="zh-CN" dirty="0"/>
                        <a:t>51</a:t>
                      </a:r>
                      <a:r>
                        <a:rPr lang="zh-CN" altLang="en-US" dirty="0"/>
                        <a:t>单片机、</a:t>
                      </a:r>
                      <a:r>
                        <a:rPr lang="en-US" altLang="zh-CN" dirty="0"/>
                        <a:t>ARM</a:t>
                      </a:r>
                      <a:r>
                        <a:rPr lang="zh-CN" altLang="en-US" dirty="0"/>
                        <a:t>等集成了部分外部设备和总线的嵌入式处理器，或者使用定制的</a:t>
                      </a:r>
                      <a:r>
                        <a:rPr lang="en-US" altLang="zh-CN" dirty="0"/>
                        <a:t>SoC</a:t>
                      </a:r>
                      <a:r>
                        <a:rPr lang="zh-CN" altLang="en-US" dirty="0"/>
                        <a:t>芯片，硬件和软件耦合性较强</a:t>
                      </a:r>
                      <a:endParaRPr lang="zh-CN" altLang="en-US" dirty="0"/>
                    </a:p>
                  </a:txBody>
                  <a:tcPr/>
                </a:tc>
                <a:tc>
                  <a:txBody>
                    <a:bodyPr/>
                    <a:lstStyle/>
                    <a:p>
                      <a:r>
                        <a:rPr lang="zh-CN" altLang="en-US" dirty="0"/>
                        <a:t>采用</a:t>
                      </a:r>
                      <a:r>
                        <a:rPr lang="en-US" altLang="zh-CN" dirty="0"/>
                        <a:t>Intel</a:t>
                      </a:r>
                      <a:r>
                        <a:rPr lang="zh-CN" altLang="en-US" dirty="0"/>
                        <a:t>或</a:t>
                      </a:r>
                      <a:r>
                        <a:rPr lang="en-US" altLang="zh-CN" dirty="0"/>
                        <a:t>AMD</a:t>
                      </a:r>
                      <a:r>
                        <a:rPr lang="zh-CN" altLang="en-US" dirty="0"/>
                        <a:t>的标准处理器，采用标准通用总线和外部设备，硬件和软件相对独立</a:t>
                      </a:r>
                      <a:endParaRPr lang="zh-CN" altLang="en-US" dirty="0"/>
                    </a:p>
                  </a:txBody>
                  <a:tcPr/>
                </a:tc>
              </a:tr>
              <a:tr h="370840">
                <a:tc>
                  <a:txBody>
                    <a:bodyPr/>
                    <a:lstStyle/>
                    <a:p>
                      <a:r>
                        <a:rPr lang="zh-CN" altLang="en-US" dirty="0"/>
                        <a:t>外形特征</a:t>
                      </a:r>
                      <a:endParaRPr lang="zh-CN" altLang="en-US" dirty="0"/>
                    </a:p>
                  </a:txBody>
                  <a:tcPr/>
                </a:tc>
                <a:tc>
                  <a:txBody>
                    <a:bodyPr/>
                    <a:lstStyle/>
                    <a:p>
                      <a:r>
                        <a:rPr lang="zh-CN" altLang="en-US" dirty="0"/>
                        <a:t>多“嵌入”到应用系统内部，用户不能直接观察到</a:t>
                      </a:r>
                      <a:endParaRPr lang="zh-CN" altLang="en-US" dirty="0"/>
                    </a:p>
                  </a:txBody>
                  <a:tcPr/>
                </a:tc>
                <a:tc>
                  <a:txBody>
                    <a:bodyPr/>
                    <a:lstStyle/>
                    <a:p>
                      <a:r>
                        <a:rPr lang="zh-CN" altLang="en-US" dirty="0"/>
                        <a:t>用户可以直接观察和使用</a:t>
                      </a:r>
                      <a:endParaRPr lang="zh-CN" altLang="en-US" dirty="0"/>
                    </a:p>
                  </a:txBody>
                  <a:tcPr/>
                </a:tc>
              </a:tr>
              <a:tr h="370840">
                <a:tc>
                  <a:txBody>
                    <a:bodyPr/>
                    <a:lstStyle/>
                    <a:p>
                      <a:r>
                        <a:rPr lang="zh-CN" altLang="en-US" dirty="0"/>
                        <a:t>开发方式</a:t>
                      </a:r>
                      <a:endParaRPr lang="zh-CN" altLang="en-US" dirty="0"/>
                    </a:p>
                  </a:txBody>
                  <a:tcPr/>
                </a:tc>
                <a:tc>
                  <a:txBody>
                    <a:bodyPr/>
                    <a:lstStyle/>
                    <a:p>
                      <a:r>
                        <a:rPr lang="zh-CN" altLang="en-US" dirty="0"/>
                        <a:t>采用交叉开发方式，在通用计算机上开发，在嵌入式系统上运行</a:t>
                      </a:r>
                      <a:endParaRPr lang="zh-CN" altLang="en-US" dirty="0"/>
                    </a:p>
                  </a:txBody>
                  <a:tcPr/>
                </a:tc>
                <a:tc>
                  <a:txBody>
                    <a:bodyPr/>
                    <a:lstStyle/>
                    <a:p>
                      <a:r>
                        <a:rPr lang="zh-CN" altLang="en-US" dirty="0"/>
                        <a:t>开发和运行都在通用计算机上进行</a:t>
                      </a:r>
                      <a:endParaRPr lang="zh-CN" altLang="en-US" dirty="0"/>
                    </a:p>
                  </a:txBody>
                  <a:tcPr/>
                </a:tc>
              </a:tr>
              <a:tr h="370840">
                <a:tc>
                  <a:txBody>
                    <a:bodyPr/>
                    <a:lstStyle/>
                    <a:p>
                      <a:r>
                        <a:rPr lang="zh-CN" altLang="en-US" dirty="0"/>
                        <a:t>二次开发</a:t>
                      </a:r>
                      <a:endParaRPr lang="zh-CN" altLang="en-US" dirty="0"/>
                    </a:p>
                  </a:txBody>
                  <a:tcPr/>
                </a:tc>
                <a:tc>
                  <a:txBody>
                    <a:bodyPr/>
                    <a:lstStyle/>
                    <a:p>
                      <a:r>
                        <a:rPr lang="zh-CN" altLang="en-US" dirty="0"/>
                        <a:t>较高</a:t>
                      </a:r>
                      <a:endParaRPr lang="zh-CN" altLang="en-US" dirty="0"/>
                    </a:p>
                  </a:txBody>
                  <a:tcPr/>
                </a:tc>
                <a:tc>
                  <a:txBody>
                    <a:bodyPr/>
                    <a:lstStyle/>
                    <a:p>
                      <a:r>
                        <a:rPr lang="zh-CN" altLang="en-US" dirty="0"/>
                        <a:t>较差</a:t>
                      </a:r>
                      <a:endParaRPr lang="zh-CN" altLang="en-US" dirty="0"/>
                    </a:p>
                  </a:txBody>
                  <a:tcPr/>
                </a:tc>
              </a:tr>
            </a:tbl>
          </a:graphicData>
        </a:graphic>
      </p:graphicFrame>
    </p:spTree>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a:xfrm>
            <a:off x="263525" y="1052736"/>
            <a:ext cx="10080947" cy="5348064"/>
          </a:xfrm>
        </p:spPr>
        <p:txBody>
          <a:bodyPr/>
          <a:lstStyle/>
          <a:p>
            <a:r>
              <a:rPr lang="zh-CN" altLang="en-US" dirty="0"/>
              <a:t>什么是嵌入式系统</a:t>
            </a:r>
            <a:endParaRPr lang="en-US" altLang="zh-CN" dirty="0"/>
          </a:p>
          <a:p>
            <a:pPr marL="720090" indent="0" algn="just">
              <a:buNone/>
            </a:pPr>
            <a:r>
              <a:rPr lang="zh-CN" altLang="en-US" dirty="0"/>
              <a:t>         嵌入式系统（</a:t>
            </a:r>
            <a:r>
              <a:rPr lang="en-US" altLang="zh-CN" dirty="0"/>
              <a:t>Embedded System</a:t>
            </a:r>
            <a:r>
              <a:rPr lang="zh-CN" altLang="en-US" dirty="0"/>
              <a:t>）是指：“嵌入到对象体系中的、用于执行独立功能的</a:t>
            </a:r>
            <a:r>
              <a:rPr lang="zh-CN" altLang="en-US" dirty="0">
                <a:solidFill>
                  <a:srgbClr val="FF0000"/>
                </a:solidFill>
              </a:rPr>
              <a:t>专用计算机系统</a:t>
            </a:r>
            <a:r>
              <a:rPr lang="zh-CN" altLang="en-US" dirty="0"/>
              <a:t>”。定义为以</a:t>
            </a:r>
            <a:r>
              <a:rPr lang="zh-CN" altLang="en-US" dirty="0">
                <a:solidFill>
                  <a:srgbClr val="FF0000"/>
                </a:solidFill>
              </a:rPr>
              <a:t>应用</a:t>
            </a:r>
            <a:r>
              <a:rPr lang="zh-CN" altLang="en-US" dirty="0"/>
              <a:t>为中心，以</a:t>
            </a:r>
            <a:r>
              <a:rPr lang="zh-CN" altLang="en-US" dirty="0">
                <a:solidFill>
                  <a:srgbClr val="FF0000"/>
                </a:solidFill>
              </a:rPr>
              <a:t>微电子技术</a:t>
            </a:r>
            <a:r>
              <a:rPr lang="zh-CN" altLang="en-US" dirty="0"/>
              <a:t>、</a:t>
            </a:r>
            <a:r>
              <a:rPr lang="zh-CN" altLang="en-US" dirty="0">
                <a:solidFill>
                  <a:srgbClr val="FF0000"/>
                </a:solidFill>
              </a:rPr>
              <a:t>控制技术</a:t>
            </a:r>
            <a:r>
              <a:rPr lang="zh-CN" altLang="en-US" dirty="0"/>
              <a:t>、</a:t>
            </a:r>
            <a:r>
              <a:rPr lang="zh-CN" altLang="en-US" dirty="0">
                <a:solidFill>
                  <a:srgbClr val="FF0000"/>
                </a:solidFill>
              </a:rPr>
              <a:t>计算机技术</a:t>
            </a:r>
            <a:r>
              <a:rPr lang="zh-CN" altLang="en-US" dirty="0"/>
              <a:t>和</a:t>
            </a:r>
            <a:r>
              <a:rPr lang="zh-CN" altLang="en-US" dirty="0">
                <a:solidFill>
                  <a:srgbClr val="FF0000"/>
                </a:solidFill>
              </a:rPr>
              <a:t>通信技术</a:t>
            </a:r>
            <a:r>
              <a:rPr lang="zh-CN" altLang="en-US" dirty="0"/>
              <a:t>为基础，强调软、硬件的协同性和整合性，软、硬件可剪裁的，适应应用系统对功能、可靠性、成本、体积、功耗和应用环境等严格要求的专用计算机系统。</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040"/>
            <a:ext cx="9192344" cy="878320"/>
          </a:xfrm>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solidFill>
                <a:schemeClr val="tx1"/>
              </a:solidFill>
            </a:endParaRP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7" name="内容占位符 2"/>
          <p:cNvSpPr txBox="1"/>
          <p:nvPr/>
        </p:nvSpPr>
        <p:spPr bwMode="auto">
          <a:xfrm>
            <a:off x="983432" y="1052736"/>
            <a:ext cx="9192344"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marL="0" indent="0">
              <a:lnSpc>
                <a:spcPct val="150000"/>
              </a:lnSpc>
              <a:buFontTx/>
              <a:buNone/>
            </a:pPr>
            <a:r>
              <a:rPr kumimoji="0" lang="zh-CN" altLang="en-US" sz="4400" kern="0" dirty="0"/>
              <a:t>嵌入式系统的嵌入式</a:t>
            </a:r>
            <a:r>
              <a:rPr kumimoji="0" lang="zh-CN" altLang="en-US" sz="4400" kern="0" dirty="0">
                <a:solidFill>
                  <a:srgbClr val="FF0000"/>
                </a:solidFill>
              </a:rPr>
              <a:t>本质</a:t>
            </a:r>
            <a:r>
              <a:rPr kumimoji="0" lang="zh-CN" altLang="en-US" sz="4400" kern="0" dirty="0"/>
              <a:t>就是将一个</a:t>
            </a:r>
            <a:r>
              <a:rPr kumimoji="0" lang="zh-CN" altLang="en-US" sz="4400" kern="0" dirty="0">
                <a:solidFill>
                  <a:srgbClr val="FF0000"/>
                </a:solidFill>
              </a:rPr>
              <a:t>计算机</a:t>
            </a:r>
            <a:r>
              <a:rPr kumimoji="0" lang="zh-CN" altLang="en-US" sz="4400" kern="0" dirty="0"/>
              <a:t>嵌入到一个</a:t>
            </a:r>
            <a:r>
              <a:rPr kumimoji="0" lang="zh-CN" altLang="en-US" sz="4400" kern="0" dirty="0">
                <a:solidFill>
                  <a:srgbClr val="FF0000"/>
                </a:solidFill>
              </a:rPr>
              <a:t>对象体系</a:t>
            </a:r>
            <a:r>
              <a:rPr kumimoji="0" lang="zh-CN" altLang="en-US" sz="4400" kern="0" dirty="0"/>
              <a:t>中去。</a:t>
            </a:r>
            <a:endParaRPr kumimoji="0" lang="zh-CN" altLang="en-US" sz="4400" kern="0" dirty="0"/>
          </a:p>
        </p:txBody>
      </p:sp>
    </p:spTree>
  </p:cSld>
  <p:clrMapOvr>
    <a:masterClrMapping/>
  </p:clrMapOvr>
  <p:transition spd="med">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p>
        </p:txBody>
      </p:sp>
      <p:sp>
        <p:nvSpPr>
          <p:cNvPr id="3" name="内容占位符 2"/>
          <p:cNvSpPr>
            <a:spLocks noGrp="1"/>
          </p:cNvSpPr>
          <p:nvPr>
            <p:ph idx="1"/>
          </p:nvPr>
        </p:nvSpPr>
        <p:spPr>
          <a:xfrm>
            <a:off x="263525" y="1412776"/>
            <a:ext cx="11664950" cy="3096344"/>
          </a:xfrm>
        </p:spPr>
        <p:txBody>
          <a:bodyPr/>
          <a:lstStyle/>
          <a:p>
            <a:pPr algn="just"/>
            <a:r>
              <a:rPr lang="zh-CN" altLang="en-US" sz="2400" dirty="0"/>
              <a:t>最简单的嵌入式系统仅有执行单一功能的控制能力，在唯一的</a:t>
            </a:r>
            <a:r>
              <a:rPr lang="en-US" altLang="zh-CN" sz="2400" dirty="0"/>
              <a:t>ROM</a:t>
            </a:r>
            <a:r>
              <a:rPr lang="zh-CN" altLang="en-US" sz="2400" dirty="0"/>
              <a:t>中仅有实现单一功能的控制程序，无微型操作系统。复杂的嵌入式系统，例如个人数字助理（</a:t>
            </a:r>
            <a:r>
              <a:rPr lang="en-US" altLang="zh-CN" sz="2400" dirty="0"/>
              <a:t>PDA</a:t>
            </a:r>
            <a:r>
              <a:rPr lang="zh-CN" altLang="en-US" sz="2400" dirty="0"/>
              <a:t>）、手提电脑（</a:t>
            </a:r>
            <a:r>
              <a:rPr lang="en-US" altLang="zh-CN" sz="2400" dirty="0"/>
              <a:t>HPC</a:t>
            </a:r>
            <a:r>
              <a:rPr lang="zh-CN" altLang="en-US" sz="2400" dirty="0"/>
              <a:t>）等，具有与</a:t>
            </a:r>
            <a:r>
              <a:rPr lang="en-US" altLang="zh-CN" sz="2400" dirty="0"/>
              <a:t>PC</a:t>
            </a:r>
            <a:r>
              <a:rPr lang="zh-CN" altLang="en-US" sz="2400" dirty="0"/>
              <a:t>几乎一样的功能。</a:t>
            </a:r>
            <a:endParaRPr lang="en-US" altLang="zh-CN" sz="2400" dirty="0"/>
          </a:p>
          <a:p>
            <a:pPr algn="just"/>
            <a:r>
              <a:rPr lang="zh-CN" altLang="en-US" sz="2400" dirty="0"/>
              <a:t>实质上与</a:t>
            </a:r>
            <a:r>
              <a:rPr lang="en-US" altLang="zh-CN" sz="2400" dirty="0"/>
              <a:t>PC</a:t>
            </a:r>
            <a:r>
              <a:rPr lang="zh-CN" altLang="en-US" sz="2400" dirty="0"/>
              <a:t>的</a:t>
            </a:r>
            <a:r>
              <a:rPr lang="zh-CN" altLang="en-US" sz="2400" dirty="0">
                <a:solidFill>
                  <a:srgbClr val="FF0000"/>
                </a:solidFill>
              </a:rPr>
              <a:t>区别</a:t>
            </a:r>
            <a:r>
              <a:rPr lang="zh-CN" altLang="en-US" sz="2400" dirty="0"/>
              <a:t>仅仅是将微型操作系统与应用软件嵌入</a:t>
            </a:r>
            <a:r>
              <a:rPr lang="en-US" altLang="zh-CN" sz="2400" dirty="0"/>
              <a:t>ROM</a:t>
            </a:r>
            <a:r>
              <a:rPr lang="zh-CN" altLang="en-US" sz="2400" dirty="0"/>
              <a:t>、</a:t>
            </a:r>
            <a:r>
              <a:rPr lang="en-US" altLang="zh-CN" sz="2400" dirty="0"/>
              <a:t>RAM</a:t>
            </a:r>
            <a:r>
              <a:rPr lang="zh-CN" altLang="en-US" sz="2400" dirty="0"/>
              <a:t>或</a:t>
            </a:r>
            <a:r>
              <a:rPr lang="en-US" altLang="zh-CN" sz="2400" dirty="0"/>
              <a:t>FLASH</a:t>
            </a:r>
            <a:r>
              <a:rPr lang="zh-CN" altLang="en-US" sz="2400" dirty="0"/>
              <a:t>存储器中，而不是存储于磁盘等载体中。</a:t>
            </a:r>
            <a:endParaRPr lang="en-US" altLang="zh-CN" sz="2400" dirty="0"/>
          </a:p>
          <a:p>
            <a:pPr algn="just"/>
            <a:r>
              <a:rPr lang="zh-CN" altLang="en-US" sz="2400" dirty="0"/>
              <a:t>很多复杂的嵌入式系统又是由若干个小型嵌入式系统组成的。</a:t>
            </a:r>
            <a:endParaRPr lang="zh-CN" altLang="en-US" sz="24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46" y="0"/>
            <a:ext cx="9192344" cy="1353863"/>
          </a:xfrm>
        </p:spPr>
        <p:txBody>
          <a:bodyPr/>
          <a:lstStyle/>
          <a:p>
            <a:r>
              <a:rPr lang="zh-CN" altLang="en-US" sz="6600" dirty="0"/>
              <a:t>思考</a:t>
            </a:r>
            <a:r>
              <a:rPr lang="en-US" altLang="zh-CN" sz="6600" dirty="0"/>
              <a:t>1</a:t>
            </a:r>
            <a:r>
              <a:rPr lang="zh-CN" altLang="en-US" sz="6600" dirty="0"/>
              <a:t>！</a:t>
            </a:r>
            <a:endParaRPr lang="zh-CN" altLang="en-US" sz="66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3" name="标题 1"/>
          <p:cNvSpPr txBox="1"/>
          <p:nvPr/>
        </p:nvSpPr>
        <p:spPr bwMode="auto">
          <a:xfrm>
            <a:off x="17646" y="1412776"/>
            <a:ext cx="12174354" cy="544522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cs typeface="+mj-cs"/>
              </a:defRPr>
            </a:lvl1pPr>
            <a:lvl2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2pPr>
            <a:lvl3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3pPr>
            <a:lvl4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4pPr>
            <a:lvl5pPr algn="ctr" rtl="0" eaLnBrk="1" fontAlgn="base" hangingPunct="1">
              <a:spcBef>
                <a:spcPct val="0"/>
              </a:spcBef>
              <a:spcAft>
                <a:spcPct val="0"/>
              </a:spcAft>
              <a:defRPr sz="3200" b="1">
                <a:solidFill>
                  <a:srgbClr val="000099"/>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6pPr>
            <a:lvl7pPr marL="9144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7pPr>
            <a:lvl8pPr marL="13716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8pPr>
            <a:lvl9pPr marL="1828800" algn="l" rtl="0" eaLnBrk="1" fontAlgn="base" hangingPunct="1">
              <a:spcBef>
                <a:spcPct val="0"/>
              </a:spcBef>
              <a:spcAft>
                <a:spcPct val="0"/>
              </a:spcAft>
              <a:defRPr sz="3200" b="1">
                <a:solidFill>
                  <a:srgbClr val="000099"/>
                </a:solidFill>
                <a:latin typeface="Times New Roman" panose="02020603050405020304" pitchFamily="18" charset="0"/>
                <a:ea typeface="幼圆" panose="02010509060101010101" pitchFamily="49" charset="-122"/>
              </a:defRPr>
            </a:lvl9pPr>
          </a:lstStyle>
          <a:p>
            <a:pPr algn="ctr"/>
            <a:r>
              <a:rPr kumimoji="0" lang="zh-CN" altLang="en-US" sz="6600" kern="0" dirty="0"/>
              <a:t>嵌入式与物联网的关系？</a:t>
            </a:r>
            <a:endParaRPr kumimoji="0" lang="zh-CN" altLang="en-US" sz="6600" kern="0" dirty="0"/>
          </a:p>
        </p:txBody>
      </p:sp>
    </p:spTree>
  </p:cSld>
  <p:clrMapOvr>
    <a:masterClrMapping/>
  </p:clrMapOvr>
  <p:transition spd="med">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嵌入式系统概述</a:t>
            </a:r>
            <a:r>
              <a:rPr lang="en-US" altLang="zh-CN" dirty="0"/>
              <a:t>—</a:t>
            </a:r>
            <a:r>
              <a:rPr lang="zh-CN" altLang="en-US" sz="3200" dirty="0">
                <a:solidFill>
                  <a:schemeClr val="tx1"/>
                </a:solidFill>
                <a:latin typeface="宋体" panose="02010600030101010101" pitchFamily="2" charset="-122"/>
                <a:ea typeface="宋体" panose="02010600030101010101" pitchFamily="2" charset="-122"/>
              </a:rPr>
              <a:t>嵌入式系统定义</a:t>
            </a:r>
            <a:endParaRPr lang="zh-CN" altLang="en-US" dirty="0">
              <a:solidFill>
                <a:schemeClr val="tx1"/>
              </a:solidFill>
            </a:endParaRP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5640" y="878320"/>
            <a:ext cx="7884368" cy="5913276"/>
          </a:xfrm>
          <a:prstGeom prst="rect">
            <a:avLst/>
          </a:prstGeom>
        </p:spPr>
      </p:pic>
      <p:sp>
        <p:nvSpPr>
          <p:cNvPr id="9" name="文本框 8"/>
          <p:cNvSpPr txBox="1"/>
          <p:nvPr/>
        </p:nvSpPr>
        <p:spPr>
          <a:xfrm>
            <a:off x="335360" y="1556792"/>
            <a:ext cx="2339102" cy="461665"/>
          </a:xfrm>
          <a:prstGeom prst="rect">
            <a:avLst/>
          </a:prstGeom>
          <a:noFill/>
        </p:spPr>
        <p:txBody>
          <a:bodyPr wrap="none" rtlCol="0">
            <a:spAutoFit/>
          </a:bodyPr>
          <a:lstStyle/>
          <a:p>
            <a:r>
              <a:rPr lang="zh-CN" altLang="en-US" dirty="0">
                <a:solidFill>
                  <a:srgbClr val="FF0000"/>
                </a:solidFill>
              </a:rPr>
              <a:t>嵌入式系统实例</a:t>
            </a:r>
            <a:endParaRPr lang="zh-CN" altLang="en-US" dirty="0">
              <a:solidFill>
                <a:srgbClr val="FF0000"/>
              </a:solidFill>
            </a:endParaRPr>
          </a:p>
        </p:txBody>
      </p:sp>
    </p:spTree>
  </p:cSld>
  <p:clrMapOvr>
    <a:masterClrMapping/>
  </p:clrMapOvr>
  <p:transition spd="med">
    <p:diamon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嵌入式系统的发展</a:t>
            </a:r>
            <a:endParaRPr lang="zh-CN" altLang="en-US" dirty="0"/>
          </a:p>
        </p:txBody>
      </p:sp>
      <p:sp>
        <p:nvSpPr>
          <p:cNvPr id="3" name="内容占位符 2"/>
          <p:cNvSpPr>
            <a:spLocks noGrp="1"/>
          </p:cNvSpPr>
          <p:nvPr>
            <p:ph idx="1"/>
          </p:nvPr>
        </p:nvSpPr>
        <p:spPr/>
        <p:txBody>
          <a:bodyPr/>
          <a:lstStyle/>
          <a:p>
            <a:pPr>
              <a:lnSpc>
                <a:spcPct val="150000"/>
              </a:lnSpc>
            </a:pPr>
            <a:r>
              <a:rPr lang="zh-CN" altLang="en-US" sz="3200" dirty="0">
                <a:latin typeface="宋体" panose="02010600030101010101" pitchFamily="2" charset="-122"/>
                <a:ea typeface="宋体" panose="02010600030101010101" pitchFamily="2" charset="-122"/>
              </a:rPr>
              <a:t>什么是嵌入式系统</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嵌入式系统的发展</a:t>
            </a:r>
            <a:endParaRPr lang="en-US" altLang="zh-CN" sz="32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嵌入式系统的基本架构</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嵌入式系统特点</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嵌入式系统的应用</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嵌入式系统的展望</a:t>
            </a:r>
            <a:endParaRPr lang="en-US" altLang="zh-CN" sz="32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嵌入式系统的发展</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dirty="0"/>
              <a:t>单片机时代（</a:t>
            </a:r>
            <a:r>
              <a:rPr lang="en-US" altLang="zh-CN" dirty="0"/>
              <a:t>70</a:t>
            </a:r>
            <a:r>
              <a:rPr lang="zh-CN" altLang="en-US" dirty="0"/>
              <a:t>年代末）：</a:t>
            </a:r>
            <a:r>
              <a:rPr lang="zh-CN" altLang="en-US" sz="2400" dirty="0"/>
              <a:t>随着微处理器技术的发展，单片机</a:t>
            </a:r>
            <a:r>
              <a:rPr lang="en-US" altLang="zh-CN" sz="2400" dirty="0"/>
              <a:t>(Microcontroller Unit, MCU)</a:t>
            </a:r>
            <a:r>
              <a:rPr lang="zh-CN" altLang="en-US" sz="2400" dirty="0"/>
              <a:t>出现，它将处理器、存储器、外接口等集成在一块芯片上，具有体积小、成本低、功耗低等特点。这一阶段的嵌入式系统主要用于汽车、家电、工业机器、通信设备等。</a:t>
            </a:r>
            <a:endParaRPr lang="en-US" altLang="zh-CN" sz="2400" dirty="0"/>
          </a:p>
          <a:p>
            <a:pPr algn="just">
              <a:lnSpc>
                <a:spcPct val="150000"/>
              </a:lnSpc>
            </a:pPr>
            <a:r>
              <a:rPr lang="zh-CN" altLang="en-US" dirty="0"/>
              <a:t>微控制器时代（</a:t>
            </a:r>
            <a:r>
              <a:rPr lang="en-US" altLang="zh-CN" dirty="0"/>
              <a:t>80</a:t>
            </a:r>
            <a:r>
              <a:rPr lang="zh-CN" altLang="en-US" dirty="0"/>
              <a:t>年代）：</a:t>
            </a:r>
            <a:r>
              <a:rPr lang="zh-CN" altLang="en-US" sz="2400" dirty="0"/>
              <a:t>随着集成电路技术的进步，微控制器</a:t>
            </a:r>
            <a:r>
              <a:rPr lang="en-US" altLang="zh-CN" sz="2400" dirty="0"/>
              <a:t>(Microcontroller, MC)</a:t>
            </a:r>
            <a:r>
              <a:rPr lang="zh-CN" altLang="en-US" sz="2400" dirty="0"/>
              <a:t>逐渐取代了单片机。微控制器具有更强大的处理能力、更丰富的外接口和更好的性能。这一阶段的嵌入式系统开始广泛应用于各种领域，如通信、工业自动化、医疗设备等。</a:t>
            </a:r>
            <a:endParaRPr lang="en-US" altLang="zh-CN"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嵌入式系统的发展</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dirty="0"/>
              <a:t>嵌入式操作系统时代（</a:t>
            </a:r>
            <a:r>
              <a:rPr lang="en-US" altLang="zh-CN" dirty="0"/>
              <a:t>90</a:t>
            </a:r>
            <a:r>
              <a:rPr lang="zh-CN" altLang="en-US" dirty="0"/>
              <a:t>年）：</a:t>
            </a:r>
            <a:r>
              <a:rPr lang="zh-CN" altLang="en-US" sz="2400" dirty="0"/>
              <a:t>随着软件技术的发展，嵌入式操作系统逐渐称为嵌入式系统的重要组成部分。它为嵌入式系统提供了统一的软件平台，使开发者能够更方便地开发和维护应用程序。在这一阶段，出现了很多知名的嵌入式系统，如</a:t>
            </a:r>
            <a:r>
              <a:rPr lang="en-US" altLang="zh-CN" sz="2400" dirty="0"/>
              <a:t>VxWorks</a:t>
            </a:r>
            <a:r>
              <a:rPr lang="zh-CN" altLang="en-US" sz="2400" dirty="0"/>
              <a:t>、</a:t>
            </a:r>
            <a:r>
              <a:rPr lang="en-US" altLang="zh-CN" sz="2400" dirty="0" err="1"/>
              <a:t>uCos</a:t>
            </a:r>
            <a:r>
              <a:rPr lang="zh-CN" altLang="en-US" sz="2400" dirty="0"/>
              <a:t>、</a:t>
            </a:r>
            <a:r>
              <a:rPr lang="en-US" altLang="zh-CN" sz="2400" dirty="0"/>
              <a:t>RTOS</a:t>
            </a:r>
            <a:r>
              <a:rPr lang="zh-CN" altLang="en-US" sz="2400" dirty="0"/>
              <a:t>等。</a:t>
            </a:r>
            <a:endParaRPr lang="en-US" altLang="zh-CN" sz="2400" dirty="0"/>
          </a:p>
          <a:p>
            <a:pPr algn="just">
              <a:lnSpc>
                <a:spcPct val="150000"/>
              </a:lnSpc>
            </a:pPr>
            <a:r>
              <a:rPr lang="zh-CN" altLang="en-US" dirty="0"/>
              <a:t>嵌入式处理器时代（</a:t>
            </a:r>
            <a:r>
              <a:rPr lang="en-US" altLang="zh-CN" dirty="0"/>
              <a:t>2000</a:t>
            </a:r>
            <a:r>
              <a:rPr lang="zh-CN" altLang="en-US" dirty="0"/>
              <a:t>年代至今）：</a:t>
            </a:r>
            <a:r>
              <a:rPr lang="zh-CN" altLang="en-US" sz="2400" dirty="0"/>
              <a:t>随着半导体技术的进步，嵌入式处理器</a:t>
            </a:r>
            <a:r>
              <a:rPr lang="en-US" altLang="zh-CN" sz="2400" dirty="0"/>
              <a:t>(Embedded Processor)</a:t>
            </a:r>
            <a:r>
              <a:rPr lang="zh-CN" altLang="en-US" sz="2400" dirty="0"/>
              <a:t>的性能不断提高，同时功耗、体积和成本不断降低。这一阶段的嵌入式系统具有更强大的处理能力、更高的性能和更广泛的应用领域，如智能手机、平板电脑、智能家居等。</a:t>
            </a:r>
            <a:endParaRPr lang="en-US" altLang="zh-CN"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嵌入式系统的特点</a:t>
            </a:r>
            <a:endParaRPr lang="zh-CN" altLang="en-US" dirty="0"/>
          </a:p>
        </p:txBody>
      </p:sp>
      <p:sp>
        <p:nvSpPr>
          <p:cNvPr id="3" name="内容占位符 2"/>
          <p:cNvSpPr>
            <a:spLocks noGrp="1"/>
          </p:cNvSpPr>
          <p:nvPr>
            <p:ph idx="1"/>
          </p:nvPr>
        </p:nvSpPr>
        <p:spPr/>
        <p:txBody>
          <a:bodyPr/>
          <a:lstStyle/>
          <a:p>
            <a:pPr>
              <a:lnSpc>
                <a:spcPct val="150000"/>
              </a:lnSpc>
            </a:pPr>
            <a:r>
              <a:rPr lang="zh-CN" altLang="en-US" sz="3200" dirty="0">
                <a:latin typeface="宋体" panose="02010600030101010101" pitchFamily="2" charset="-122"/>
                <a:ea typeface="宋体" panose="02010600030101010101" pitchFamily="2" charset="-122"/>
              </a:rPr>
              <a:t>什么是嵌入式系统</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chemeClr val="tx2"/>
                </a:solidFill>
                <a:latin typeface="宋体" panose="02010600030101010101" pitchFamily="2" charset="-122"/>
                <a:ea typeface="宋体" panose="02010600030101010101" pitchFamily="2" charset="-122"/>
              </a:rPr>
              <a:t>嵌入式系统的发展</a:t>
            </a:r>
            <a:endParaRPr lang="en-US" altLang="zh-CN" sz="3200" dirty="0">
              <a:solidFill>
                <a:schemeClr val="tx2"/>
              </a:solidFill>
              <a:latin typeface="宋体" panose="02010600030101010101" pitchFamily="2" charset="-122"/>
              <a:ea typeface="宋体" panose="02010600030101010101" pitchFamily="2" charset="-122"/>
            </a:endParaRPr>
          </a:p>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嵌入式系统的特点</a:t>
            </a:r>
            <a:endParaRPr lang="en-US" altLang="zh-CN" sz="32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嵌入式系统基本分类</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嵌入式系统的基本构架</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嵌入式系统的应用和展望</a:t>
            </a:r>
            <a:endParaRPr lang="en-US" altLang="zh-CN" sz="32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嵌入式系统的特点</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dirty="0"/>
              <a:t>嵌入式系统特别强调“</a:t>
            </a:r>
            <a:r>
              <a:rPr lang="zh-CN" altLang="en-US" dirty="0">
                <a:solidFill>
                  <a:srgbClr val="FF0000"/>
                </a:solidFill>
              </a:rPr>
              <a:t>量身定做</a:t>
            </a:r>
            <a:r>
              <a:rPr lang="zh-CN" altLang="en-US" dirty="0"/>
              <a:t>”的原则，开发人员往往需要针对某一种特殊用途开发出一个截然不同的嵌入式系统来，所以我们很难不经过“大量”修改而直接将一个嵌入式系统全套用到其他嵌入式产品上去。</a:t>
            </a:r>
            <a:endParaRPr lang="en-US" altLang="zh-CN" dirty="0"/>
          </a:p>
          <a:p>
            <a:pPr algn="just">
              <a:lnSpc>
                <a:spcPct val="150000"/>
              </a:lnSpc>
            </a:pPr>
            <a:r>
              <a:rPr lang="zh-CN" altLang="en-US" dirty="0"/>
              <a:t>“</a:t>
            </a:r>
            <a:r>
              <a:rPr lang="zh-CN" altLang="en-US" dirty="0">
                <a:solidFill>
                  <a:srgbClr val="FF0000"/>
                </a:solidFill>
              </a:rPr>
              <a:t>嵌入性</a:t>
            </a:r>
            <a:r>
              <a:rPr lang="zh-CN" altLang="en-US" dirty="0"/>
              <a:t>”、“</a:t>
            </a:r>
            <a:r>
              <a:rPr lang="zh-CN" altLang="en-US" dirty="0">
                <a:solidFill>
                  <a:srgbClr val="FF0000"/>
                </a:solidFill>
              </a:rPr>
              <a:t>专用性</a:t>
            </a:r>
            <a:r>
              <a:rPr lang="zh-CN" altLang="en-US" dirty="0"/>
              <a:t>”与“</a:t>
            </a:r>
            <a:r>
              <a:rPr lang="zh-CN" altLang="en-US" dirty="0">
                <a:solidFill>
                  <a:srgbClr val="FF0000"/>
                </a:solidFill>
              </a:rPr>
              <a:t>计算机系统</a:t>
            </a:r>
            <a:r>
              <a:rPr lang="zh-CN" altLang="en-US" dirty="0"/>
              <a:t>”是嵌入式系统的三个基本要素。对象系统是指嵌入式系统所嵌入的宿主系统。嵌入式系统的特点是由三个基本要素衍生出来的。不同的嵌入式系统其特点会有所差异。</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嵌入式系统的特点</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dirty="0">
                <a:solidFill>
                  <a:srgbClr val="FF0000"/>
                </a:solidFill>
              </a:rPr>
              <a:t>与“嵌入性”相关的特点</a:t>
            </a:r>
            <a:r>
              <a:rPr lang="zh-CN" altLang="en-US" dirty="0"/>
              <a:t>：由于是嵌入到对象系统中，必须满足对象系统的环境要求，如物理环境（小型）、电气环境（可靠）、成本（廉价）等要求。</a:t>
            </a:r>
            <a:endParaRPr lang="en-US" altLang="zh-CN" dirty="0"/>
          </a:p>
          <a:p>
            <a:pPr algn="just">
              <a:lnSpc>
                <a:spcPct val="150000"/>
              </a:lnSpc>
            </a:pPr>
            <a:r>
              <a:rPr lang="zh-CN" altLang="en-US" dirty="0">
                <a:solidFill>
                  <a:srgbClr val="FF0000"/>
                </a:solidFill>
              </a:rPr>
              <a:t>与“专用性”相关的特点</a:t>
            </a:r>
            <a:r>
              <a:rPr lang="zh-CN" altLang="en-US" dirty="0"/>
              <a:t>：软、硬件的裁剪性；满足对象要求的最小软、硬件配置等。</a:t>
            </a:r>
            <a:endParaRPr lang="en-US" altLang="zh-CN" dirty="0"/>
          </a:p>
          <a:p>
            <a:pPr algn="just">
              <a:lnSpc>
                <a:spcPct val="150000"/>
              </a:lnSpc>
            </a:pPr>
            <a:r>
              <a:rPr lang="zh-CN" altLang="en-US" dirty="0">
                <a:solidFill>
                  <a:srgbClr val="FF0000"/>
                </a:solidFill>
              </a:rPr>
              <a:t>与“计算机系统”的相关特点</a:t>
            </a:r>
            <a:r>
              <a:rPr lang="zh-CN" altLang="en-US" dirty="0"/>
              <a:t>：嵌入式系统必须是能满足对象系统控制要求的计算机系统。与上两个特点相呼应，这样的计算机必须配置有与对象系统相适应的接口电路。</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p:txBody>
          <a:bodyPr/>
          <a:lstStyle/>
          <a:p>
            <a:pPr>
              <a:lnSpc>
                <a:spcPct val="150000"/>
              </a:lnSpc>
            </a:pPr>
            <a:r>
              <a:rPr lang="zh-CN" altLang="en-US" sz="3200" dirty="0">
                <a:latin typeface="宋体" panose="02010600030101010101" pitchFamily="2" charset="-122"/>
                <a:ea typeface="宋体" panose="02010600030101010101" pitchFamily="2" charset="-122"/>
              </a:rPr>
              <a:t>什么是嵌入式系统</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chemeClr val="tx2"/>
                </a:solidFill>
                <a:latin typeface="宋体" panose="02010600030101010101" pitchFamily="2" charset="-122"/>
                <a:ea typeface="宋体" panose="02010600030101010101" pitchFamily="2" charset="-122"/>
              </a:rPr>
              <a:t>嵌入式系统的发展</a:t>
            </a:r>
            <a:endParaRPr lang="en-US" altLang="zh-CN" sz="3200" dirty="0">
              <a:solidFill>
                <a:schemeClr val="tx2"/>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嵌入式系统的特点</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嵌入式系统的基本分类</a:t>
            </a:r>
            <a:endParaRPr lang="en-US" altLang="zh-CN" sz="32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嵌入式系统的基本组成</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嵌入式系统的应用和展望</a:t>
            </a:r>
            <a:endParaRPr lang="en-US" altLang="zh-CN" sz="32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p:txBody>
          <a:bodyPr/>
          <a:lstStyle/>
          <a:p>
            <a:r>
              <a:rPr lang="zh-CN" altLang="en-US" sz="3200" dirty="0"/>
              <a:t>按照</a:t>
            </a:r>
            <a:r>
              <a:rPr lang="zh-CN" altLang="en-US" sz="3200" dirty="0">
                <a:solidFill>
                  <a:srgbClr val="FF0000"/>
                </a:solidFill>
              </a:rPr>
              <a:t>控制技术</a:t>
            </a:r>
            <a:r>
              <a:rPr lang="zh-CN" altLang="en-US" sz="3200" dirty="0"/>
              <a:t>的复杂度来描述嵌入式系统</a:t>
            </a:r>
            <a:endParaRPr lang="en-US" altLang="zh-CN" sz="3200" dirty="0"/>
          </a:p>
          <a:p>
            <a:pPr lvl="1" algn="just">
              <a:lnSpc>
                <a:spcPct val="150000"/>
              </a:lnSpc>
            </a:pPr>
            <a:r>
              <a:rPr kumimoji="1" lang="zh-CN" altLang="en-US" sz="2800" dirty="0">
                <a:solidFill>
                  <a:srgbClr val="FF0000"/>
                </a:solidFill>
              </a:rPr>
              <a:t>无操作系统控制的嵌入式系统</a:t>
            </a:r>
            <a:r>
              <a:rPr kumimoji="1" lang="zh-CN" altLang="en-US" sz="2800" dirty="0"/>
              <a:t>： </a:t>
            </a:r>
            <a:r>
              <a:rPr kumimoji="1" lang="zh-CN" altLang="en-US" dirty="0"/>
              <a:t>嵌入式系统中没有操作系统，用户直接对处理器进行编码以实现控制目的，多用于简单的嵌入式处理器系统，如单片机等。该类系统具有结构简单、开发容易、响应速度快、实时性好，但移植性和扩展性差的特点。</a:t>
            </a:r>
            <a:endParaRPr kumimoji="1" lang="en-US" altLang="zh-CN" dirty="0"/>
          </a:p>
          <a:p>
            <a:pPr lvl="1" algn="just">
              <a:lnSpc>
                <a:spcPct val="150000"/>
              </a:lnSpc>
            </a:pPr>
            <a:r>
              <a:rPr kumimoji="1" lang="zh-CN" altLang="en-US" sz="2800" dirty="0">
                <a:solidFill>
                  <a:srgbClr val="FF0000"/>
                </a:solidFill>
              </a:rPr>
              <a:t>小型操作系统控制的嵌入式系统</a:t>
            </a:r>
            <a:r>
              <a:rPr kumimoji="1" lang="zh-CN" altLang="en-US" sz="2800" dirty="0"/>
              <a:t>： </a:t>
            </a:r>
            <a:r>
              <a:rPr kumimoji="1" lang="zh-CN" altLang="en-US" dirty="0"/>
              <a:t>系统运行一个简单的轻量级操作系统，开发难度和实时性比无操作系统差，移植性和扩展性略好，这类嵌入式系统应用较少</a:t>
            </a:r>
            <a:r>
              <a:rPr kumimoji="1" lang="zh-CN" altLang="en-US" sz="2800" dirty="0"/>
              <a:t>。</a:t>
            </a:r>
            <a:endParaRPr kumimoji="1" lang="zh-CN" altLang="en-US" dirty="0"/>
          </a:p>
          <a:p>
            <a:pPr lvl="1" algn="just">
              <a:lnSpc>
                <a:spcPct val="150000"/>
              </a:lnSpc>
            </a:pPr>
            <a:r>
              <a:rPr kumimoji="1" lang="zh-CN" altLang="en-US" sz="2800" dirty="0">
                <a:solidFill>
                  <a:srgbClr val="FF0000"/>
                </a:solidFill>
              </a:rPr>
              <a:t>大型操作系统控制的嵌入式系统</a:t>
            </a:r>
            <a:r>
              <a:rPr kumimoji="1" lang="zh-CN" altLang="en-US" sz="2800" dirty="0"/>
              <a:t>： </a:t>
            </a:r>
            <a:r>
              <a:rPr kumimoji="1" lang="zh-CN" altLang="en-US" dirty="0"/>
              <a:t>系统上运行一个大型操作系统如</a:t>
            </a:r>
            <a:r>
              <a:rPr kumimoji="1" lang="en-US" altLang="zh-CN" dirty="0"/>
              <a:t>IOS</a:t>
            </a:r>
            <a:r>
              <a:rPr kumimoji="1" lang="zh-CN" altLang="en-US" dirty="0"/>
              <a:t>、</a:t>
            </a:r>
            <a:r>
              <a:rPr kumimoji="1" lang="en-US" altLang="zh-CN" dirty="0" err="1"/>
              <a:t>Andriod</a:t>
            </a:r>
            <a:r>
              <a:rPr kumimoji="1" lang="zh-CN" altLang="en-US" dirty="0"/>
              <a:t>、</a:t>
            </a:r>
            <a:r>
              <a:rPr kumimoji="1" lang="en-US" altLang="zh-CN" dirty="0"/>
              <a:t>Linux</a:t>
            </a:r>
            <a:r>
              <a:rPr kumimoji="1" lang="zh-CN" altLang="en-US" dirty="0"/>
              <a:t>等，移植性和扩展性好，相对来说实时性较差。</a:t>
            </a:r>
            <a:endParaRPr kumimoji="1" lang="zh-CN" altLang="en-US" sz="2000" dirty="0"/>
          </a:p>
          <a:p>
            <a:pPr marL="0" indent="0">
              <a:buNone/>
            </a:pPr>
            <a:endParaRPr lang="en-US" altLang="zh-CN" sz="2800" dirty="0"/>
          </a:p>
          <a:p>
            <a:pPr marL="0" indent="0">
              <a:buNone/>
            </a:pPr>
            <a:endParaRPr kumimoji="1" lang="zh-CN" altLang="en-US" sz="2800" dirty="0"/>
          </a:p>
          <a:p>
            <a:pPr marL="0" indent="0">
              <a:buNone/>
            </a:pPr>
            <a:endParaRPr lang="zh-CN" altLang="en-US" dirty="0"/>
          </a:p>
          <a:p>
            <a:pPr marL="0" indent="0">
              <a:buNone/>
            </a:pPr>
            <a:endParaRPr lang="zh-CN" altLang="en-US" sz="2800"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p:txBody>
          <a:bodyPr/>
          <a:lstStyle/>
          <a:p>
            <a:r>
              <a:rPr lang="zh-CN" altLang="en-US" sz="3200" dirty="0"/>
              <a:t>按照</a:t>
            </a:r>
            <a:r>
              <a:rPr lang="zh-CN" altLang="en-US" sz="3200" dirty="0">
                <a:solidFill>
                  <a:srgbClr val="FF0000"/>
                </a:solidFill>
              </a:rPr>
              <a:t>用途</a:t>
            </a:r>
            <a:r>
              <a:rPr lang="zh-CN" altLang="en-US" sz="3200" dirty="0"/>
              <a:t>可以把嵌入式系统分成以下三类</a:t>
            </a:r>
            <a:endParaRPr lang="en-US" altLang="zh-CN" sz="3200" dirty="0"/>
          </a:p>
          <a:p>
            <a:pPr lvl="1" algn="just">
              <a:lnSpc>
                <a:spcPct val="150000"/>
              </a:lnSpc>
            </a:pPr>
            <a:r>
              <a:rPr kumimoji="1" lang="zh-CN" altLang="en-US" sz="2800" dirty="0">
                <a:solidFill>
                  <a:srgbClr val="FF0000"/>
                </a:solidFill>
              </a:rPr>
              <a:t>军用系统</a:t>
            </a:r>
            <a:r>
              <a:rPr kumimoji="1" lang="zh-CN" altLang="en-US" sz="2800" dirty="0"/>
              <a:t>： </a:t>
            </a:r>
            <a:r>
              <a:rPr kumimoji="1" lang="zh-CN" altLang="en-US" dirty="0"/>
              <a:t>军用嵌入式系统的运行环境非常苛刻，对可靠性要求非常高，对外形结构和价格不敏感，如导弹和火炮的制导系统等。</a:t>
            </a:r>
            <a:endParaRPr kumimoji="1" lang="zh-CN" altLang="en-US" sz="2000" dirty="0"/>
          </a:p>
          <a:p>
            <a:pPr lvl="1" algn="just">
              <a:lnSpc>
                <a:spcPct val="150000"/>
              </a:lnSpc>
            </a:pPr>
            <a:r>
              <a:rPr kumimoji="1" lang="zh-CN" altLang="en-US" sz="2800" dirty="0">
                <a:solidFill>
                  <a:srgbClr val="FF0000"/>
                </a:solidFill>
              </a:rPr>
              <a:t>工业用系统</a:t>
            </a:r>
            <a:r>
              <a:rPr kumimoji="1" lang="zh-CN" altLang="en-US" sz="2800" dirty="0"/>
              <a:t>： </a:t>
            </a:r>
            <a:r>
              <a:rPr kumimoji="1" lang="zh-CN" altLang="en-US" dirty="0"/>
              <a:t>工业用嵌入式系统的运行环境相对较苛刻，对可靠性要求较高，对外形结构和价格相对不敏感，如数控机床、流水线机器人等。</a:t>
            </a:r>
            <a:endParaRPr kumimoji="1" lang="en-US" altLang="zh-CN" dirty="0"/>
          </a:p>
          <a:p>
            <a:pPr lvl="1" algn="just">
              <a:lnSpc>
                <a:spcPct val="150000"/>
              </a:lnSpc>
            </a:pPr>
            <a:r>
              <a:rPr kumimoji="1" lang="zh-CN" altLang="en-US" sz="2800" dirty="0">
                <a:solidFill>
                  <a:srgbClr val="FF0000"/>
                </a:solidFill>
              </a:rPr>
              <a:t>民用系统</a:t>
            </a:r>
            <a:r>
              <a:rPr kumimoji="1" lang="zh-CN" altLang="en-US" sz="2800" dirty="0"/>
              <a:t>： </a:t>
            </a:r>
            <a:r>
              <a:rPr kumimoji="1" lang="zh-CN" altLang="en-US" dirty="0"/>
              <a:t>民用嵌入式系统的运行环境一般较好，对可靠性要求不算太高，反而对外形结构、性价比较为敏感，并且要求易于使用、易维护，如平板电脑、手持血糖仪等。</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嵌入式与物联网</a:t>
            </a:r>
            <a:endParaRPr lang="zh-CN" altLang="en-US" dirty="0"/>
          </a:p>
        </p:txBody>
      </p:sp>
      <p:sp>
        <p:nvSpPr>
          <p:cNvPr id="3" name="内容占位符 2"/>
          <p:cNvSpPr>
            <a:spLocks noGrp="1"/>
          </p:cNvSpPr>
          <p:nvPr>
            <p:ph idx="1"/>
          </p:nvPr>
        </p:nvSpPr>
        <p:spPr/>
        <p:txBody>
          <a:bodyPr/>
          <a:lstStyle/>
          <a:p>
            <a:pPr>
              <a:lnSpc>
                <a:spcPct val="150000"/>
              </a:lnSpc>
            </a:pPr>
            <a:r>
              <a:rPr lang="zh-CN" altLang="en-US" sz="4000" dirty="0"/>
              <a:t>基本概念</a:t>
            </a:r>
            <a:endParaRPr lang="en-US" altLang="zh-CN" sz="4000" dirty="0"/>
          </a:p>
          <a:p>
            <a:pPr>
              <a:lnSpc>
                <a:spcPct val="150000"/>
              </a:lnSpc>
            </a:pPr>
            <a:r>
              <a:rPr lang="zh-CN" altLang="en-US" sz="4000" dirty="0"/>
              <a:t>构成模型</a:t>
            </a:r>
            <a:endParaRPr lang="en-US" altLang="zh-CN" sz="4000" dirty="0"/>
          </a:p>
          <a:p>
            <a:pPr>
              <a:lnSpc>
                <a:spcPct val="150000"/>
              </a:lnSpc>
            </a:pPr>
            <a:r>
              <a:rPr lang="zh-CN" altLang="en-US" sz="4000" dirty="0"/>
              <a:t>嵌入式系统的变革</a:t>
            </a:r>
            <a:r>
              <a:rPr lang="en-US" altLang="zh-CN" sz="4000" dirty="0"/>
              <a:t>—</a:t>
            </a:r>
            <a:r>
              <a:rPr lang="zh-CN" altLang="en-US" sz="4000" dirty="0"/>
              <a:t>物联网时代</a:t>
            </a:r>
            <a:endParaRPr lang="en-US" altLang="zh-CN" sz="4000" dirty="0"/>
          </a:p>
          <a:p>
            <a:pPr>
              <a:lnSpc>
                <a:spcPct val="150000"/>
              </a:lnSpc>
            </a:pPr>
            <a:r>
              <a:rPr lang="zh-CN" altLang="en-US" sz="4000" dirty="0"/>
              <a:t>嵌入式系统与物联网的协同互促</a:t>
            </a:r>
            <a:endParaRPr lang="zh-CN" altLang="en-US" sz="40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p:txBody>
          <a:bodyPr/>
          <a:lstStyle/>
          <a:p>
            <a:r>
              <a:rPr lang="zh-CN" altLang="en-US" sz="3200" dirty="0"/>
              <a:t>按照实时性要求分类</a:t>
            </a:r>
            <a:endParaRPr lang="en-US" altLang="zh-CN" sz="3200" dirty="0"/>
          </a:p>
          <a:p>
            <a:pPr lvl="1" algn="just">
              <a:lnSpc>
                <a:spcPct val="150000"/>
              </a:lnSpc>
            </a:pPr>
            <a:r>
              <a:rPr kumimoji="1" lang="zh-CN" altLang="en-US" sz="2800" dirty="0">
                <a:solidFill>
                  <a:srgbClr val="FF0000"/>
                </a:solidFill>
              </a:rPr>
              <a:t>非实时系统</a:t>
            </a:r>
            <a:r>
              <a:rPr kumimoji="1" lang="zh-CN" altLang="en-US" sz="2800" dirty="0"/>
              <a:t>： </a:t>
            </a:r>
            <a:r>
              <a:rPr kumimoji="1" lang="zh-CN" altLang="en-US" dirty="0"/>
              <a:t>对产生结果的时间完全无约束条件的系统，如智能手机等。</a:t>
            </a:r>
            <a:endParaRPr kumimoji="1" lang="zh-CN" altLang="en-US" sz="2000" dirty="0"/>
          </a:p>
          <a:p>
            <a:pPr lvl="1" algn="just">
              <a:lnSpc>
                <a:spcPct val="150000"/>
              </a:lnSpc>
            </a:pPr>
            <a:r>
              <a:rPr kumimoji="1" lang="zh-CN" altLang="en-US" sz="2800" dirty="0">
                <a:solidFill>
                  <a:srgbClr val="FF0000"/>
                </a:solidFill>
              </a:rPr>
              <a:t>软实时系统</a:t>
            </a:r>
            <a:r>
              <a:rPr kumimoji="1" lang="zh-CN" altLang="en-US" sz="2800" dirty="0"/>
              <a:t>：</a:t>
            </a:r>
            <a:r>
              <a:rPr kumimoji="1" lang="zh-CN" altLang="en-US" dirty="0"/>
              <a:t>对产生的结果有一定的要求，且满足仅仅出现错误但不会出现致命后果的系统，如高速风力采集系统等。</a:t>
            </a:r>
            <a:endParaRPr kumimoji="1" lang="en-US" altLang="zh-CN" dirty="0"/>
          </a:p>
          <a:p>
            <a:pPr lvl="1" algn="just">
              <a:lnSpc>
                <a:spcPct val="150000"/>
              </a:lnSpc>
            </a:pPr>
            <a:r>
              <a:rPr kumimoji="1" lang="zh-CN" altLang="en-US" sz="2800" dirty="0">
                <a:solidFill>
                  <a:srgbClr val="FF0000"/>
                </a:solidFill>
              </a:rPr>
              <a:t>硬实时系统</a:t>
            </a:r>
            <a:r>
              <a:rPr kumimoji="1" lang="zh-CN" altLang="en-US" sz="2800" dirty="0"/>
              <a:t>：</a:t>
            </a:r>
            <a:r>
              <a:rPr kumimoji="1" lang="zh-CN" altLang="en-US" dirty="0"/>
              <a:t>对产生的结果有严格要求，如果不满足即会产生致命后果的系统，如自行火炮的火控系统等。</a:t>
            </a:r>
            <a:endParaRPr kumimoji="1" lang="zh-CN" altLang="en-US" sz="2000" dirty="0"/>
          </a:p>
          <a:p>
            <a:pPr marL="0" indent="0">
              <a:buNone/>
            </a:pP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a:xfrm>
            <a:off x="263525" y="836712"/>
            <a:ext cx="11664950" cy="5564088"/>
          </a:xfrm>
        </p:spPr>
        <p:txBody>
          <a:bodyPr/>
          <a:lstStyle/>
          <a:p>
            <a:r>
              <a:rPr lang="zh-CN" altLang="en-US" sz="3200" u="none" dirty="0"/>
              <a:t>按照</a:t>
            </a:r>
            <a:r>
              <a:rPr lang="zh-CN" altLang="en-US" sz="3200" u="none" dirty="0">
                <a:solidFill>
                  <a:srgbClr val="FF0000"/>
                </a:solidFill>
              </a:rPr>
              <a:t>软件结构</a:t>
            </a:r>
            <a:r>
              <a:rPr lang="zh-CN" altLang="en-US" sz="3200" u="none" dirty="0"/>
              <a:t>分类（主要分类方法）</a:t>
            </a:r>
            <a:endParaRPr lang="en-US" altLang="zh-CN" sz="3200" u="none"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内容占位符 2"/>
          <p:cNvSpPr txBox="1">
            <a:spLocks noChangeArrowheads="1"/>
          </p:cNvSpPr>
          <p:nvPr/>
        </p:nvSpPr>
        <p:spPr bwMode="auto">
          <a:xfrm>
            <a:off x="692150" y="1557338"/>
            <a:ext cx="11308505" cy="489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a:lnSpc>
                <a:spcPct val="150000"/>
              </a:lnSpc>
              <a:buFont typeface="Wingdings" panose="05000000000000000000" pitchFamily="2" charset="2"/>
              <a:buChar char="Ø"/>
            </a:pPr>
            <a:r>
              <a:rPr kumimoji="0" lang="en-US" altLang="zh-CN" kern="0" dirty="0"/>
              <a:t>1</a:t>
            </a:r>
            <a:r>
              <a:rPr kumimoji="0" lang="zh-CN" altLang="en-US" kern="0" dirty="0"/>
              <a:t>、循环轮询系统（</a:t>
            </a:r>
            <a:r>
              <a:rPr kumimoji="0" lang="en-US" altLang="zh-CN" kern="0" dirty="0"/>
              <a:t>Polling Loop</a:t>
            </a:r>
            <a:r>
              <a:rPr kumimoji="0" lang="zh-CN" altLang="en-US" kern="0" dirty="0"/>
              <a:t>）：</a:t>
            </a:r>
            <a:r>
              <a:rPr kumimoji="0" lang="en-US" altLang="zh-CN" kern="0" dirty="0"/>
              <a:t> </a:t>
            </a:r>
            <a:r>
              <a:rPr kumimoji="0" lang="zh-CN" altLang="en-US" kern="0" dirty="0"/>
              <a:t>很多情况下，整个系统就是一个无限死循环</a:t>
            </a:r>
            <a:endParaRPr kumimoji="0" lang="en-US" altLang="zh-CN" kern="0" dirty="0"/>
          </a:p>
          <a:p>
            <a:pPr>
              <a:lnSpc>
                <a:spcPct val="150000"/>
              </a:lnSpc>
              <a:buFont typeface="Wingdings" panose="05000000000000000000" pitchFamily="2" charset="2"/>
              <a:buChar char="Ø"/>
            </a:pPr>
            <a:r>
              <a:rPr kumimoji="0" lang="en-US" altLang="zh-CN" kern="0" dirty="0"/>
              <a:t>2</a:t>
            </a:r>
            <a:r>
              <a:rPr kumimoji="0" lang="zh-CN" altLang="en-US" kern="0" dirty="0"/>
              <a:t>、前后台系统（</a:t>
            </a:r>
            <a:r>
              <a:rPr kumimoji="0" lang="en-US" altLang="zh-CN" kern="0" dirty="0"/>
              <a:t>Foreground/Background</a:t>
            </a:r>
            <a:r>
              <a:rPr kumimoji="0" lang="zh-CN" altLang="en-US" kern="0" dirty="0"/>
              <a:t>）：</a:t>
            </a:r>
            <a:endParaRPr kumimoji="0" lang="en-US" altLang="zh-CN" kern="0" dirty="0"/>
          </a:p>
          <a:p>
            <a:pPr marL="0" indent="0">
              <a:lnSpc>
                <a:spcPct val="150000"/>
              </a:lnSpc>
              <a:buFontTx/>
              <a:buNone/>
            </a:pPr>
            <a:r>
              <a:rPr kumimoji="0" lang="en-US" altLang="zh-CN" kern="0" dirty="0"/>
              <a:t>              </a:t>
            </a:r>
            <a:r>
              <a:rPr kumimoji="0" lang="zh-CN" altLang="en-US" kern="0" dirty="0"/>
              <a:t>前台是中断处理程序，处理异步事件，中断级</a:t>
            </a:r>
            <a:endParaRPr kumimoji="0" lang="en-US" altLang="zh-CN" kern="0" dirty="0"/>
          </a:p>
          <a:p>
            <a:pPr marL="0" indent="0">
              <a:lnSpc>
                <a:spcPct val="150000"/>
              </a:lnSpc>
              <a:buFontTx/>
              <a:buNone/>
            </a:pPr>
            <a:r>
              <a:rPr kumimoji="0" lang="zh-CN" altLang="en-US" kern="0" dirty="0"/>
              <a:t>              后台是无限循环，通过调用函数实现相应操作，任务级</a:t>
            </a:r>
            <a:endParaRPr kumimoji="0" lang="en-US" altLang="zh-CN" kern="0" dirty="0"/>
          </a:p>
          <a:p>
            <a:pPr>
              <a:lnSpc>
                <a:spcPct val="150000"/>
              </a:lnSpc>
              <a:buFont typeface="Wingdings" panose="05000000000000000000" pitchFamily="2" charset="2"/>
              <a:buChar char="Ø"/>
            </a:pPr>
            <a:r>
              <a:rPr kumimoji="0" lang="en-US" altLang="zh-CN" kern="0" dirty="0"/>
              <a:t>3</a:t>
            </a:r>
            <a:r>
              <a:rPr kumimoji="0" lang="zh-CN" altLang="en-US" kern="0" dirty="0"/>
              <a:t>、多任务系统（</a:t>
            </a:r>
            <a:r>
              <a:rPr kumimoji="0" lang="en-US" altLang="zh-CN" kern="0" dirty="0"/>
              <a:t>Multitasking</a:t>
            </a:r>
            <a:r>
              <a:rPr kumimoji="0" lang="zh-CN" altLang="en-US" kern="0" dirty="0"/>
              <a:t>）： 与通用计算机类似。但是要求实时，因此，内核调度算法、机制明显不同（一般都是可剥夺内核）</a:t>
            </a:r>
            <a:endParaRPr kumimoji="0" lang="zh-CN" altLang="en-US" kern="0" dirty="0"/>
          </a:p>
        </p:txBody>
      </p:sp>
    </p:spTree>
  </p:cSld>
  <p:clrMapOvr>
    <a:masterClrMapping/>
  </p:clrMapOvr>
  <p:transition spd="med">
    <p:diamon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嵌入式系统的基本分类</a:t>
            </a:r>
            <a:endParaRPr lang="zh-CN" altLang="en-US" dirty="0"/>
          </a:p>
        </p:txBody>
      </p:sp>
      <p:sp>
        <p:nvSpPr>
          <p:cNvPr id="3" name="内容占位符 2"/>
          <p:cNvSpPr>
            <a:spLocks noGrp="1"/>
          </p:cNvSpPr>
          <p:nvPr>
            <p:ph idx="1"/>
          </p:nvPr>
        </p:nvSpPr>
        <p:spPr/>
        <p:txBody>
          <a:bodyPr/>
          <a:lstStyle/>
          <a:p>
            <a:r>
              <a:rPr lang="zh-CN" altLang="en-US" sz="3200" dirty="0"/>
              <a:t>其他的分类方法：</a:t>
            </a:r>
            <a:endParaRPr lang="zh-CN" altLang="en-US" sz="3200" dirty="0"/>
          </a:p>
          <a:p>
            <a:pPr lvl="1">
              <a:buClr>
                <a:schemeClr val="tx2"/>
              </a:buClr>
              <a:buFont typeface="Wingdings" panose="05000000000000000000" pitchFamily="2" charset="2"/>
              <a:buChar char="§"/>
            </a:pPr>
            <a:r>
              <a:rPr lang="zh-CN" altLang="en-US" sz="2800" dirty="0"/>
              <a:t>按用途分类：军用</a:t>
            </a:r>
            <a:r>
              <a:rPr lang="en-US" altLang="zh-CN" sz="2800" dirty="0"/>
              <a:t>/</a:t>
            </a:r>
            <a:r>
              <a:rPr lang="zh-CN" altLang="en-US" sz="2800" dirty="0"/>
              <a:t>民用</a:t>
            </a:r>
            <a:endParaRPr lang="zh-CN" altLang="en-US" sz="2800" dirty="0"/>
          </a:p>
          <a:p>
            <a:pPr lvl="1">
              <a:buClr>
                <a:schemeClr val="tx2"/>
              </a:buClr>
              <a:buFont typeface="Wingdings" panose="05000000000000000000" pitchFamily="2" charset="2"/>
              <a:buChar char="§"/>
            </a:pPr>
            <a:r>
              <a:rPr lang="zh-CN" altLang="en-US" sz="2800" dirty="0"/>
              <a:t>按载体分类：宇航</a:t>
            </a:r>
            <a:r>
              <a:rPr lang="en-US" altLang="zh-CN" sz="2800" dirty="0"/>
              <a:t>/</a:t>
            </a:r>
            <a:r>
              <a:rPr lang="zh-CN" altLang="en-US" sz="2800" dirty="0"/>
              <a:t>车载 </a:t>
            </a:r>
            <a:r>
              <a:rPr lang="en-US" altLang="zh-CN" sz="2800" dirty="0">
                <a:cs typeface="Times New Roman" panose="02020603050405020304" pitchFamily="18" charset="0"/>
              </a:rPr>
              <a:t>• • •</a:t>
            </a:r>
            <a:endParaRPr lang="en-US" altLang="zh-CN" sz="2800" dirty="0"/>
          </a:p>
          <a:p>
            <a:pPr lvl="1">
              <a:buClr>
                <a:schemeClr val="tx2"/>
              </a:buClr>
              <a:buFont typeface="Wingdings" panose="05000000000000000000" pitchFamily="2" charset="2"/>
              <a:buChar char="§"/>
            </a:pPr>
            <a:r>
              <a:rPr lang="zh-CN" altLang="en-US" sz="2800" dirty="0"/>
              <a:t>按通信性质分类：无线</a:t>
            </a:r>
            <a:r>
              <a:rPr lang="en-US" altLang="zh-CN" sz="2800" dirty="0"/>
              <a:t>/</a:t>
            </a:r>
            <a:r>
              <a:rPr lang="zh-CN" altLang="en-US" sz="2800" dirty="0"/>
              <a:t>有线</a:t>
            </a:r>
            <a:endParaRPr lang="zh-CN" altLang="en-US" sz="2800" dirty="0"/>
          </a:p>
          <a:p>
            <a:pPr lvl="1">
              <a:buClr>
                <a:schemeClr val="tx2"/>
              </a:buClr>
              <a:buFont typeface="Wingdings" panose="05000000000000000000" pitchFamily="2" charset="2"/>
              <a:buChar char="§"/>
            </a:pPr>
            <a:r>
              <a:rPr lang="zh-CN" altLang="en-US" sz="2800" dirty="0"/>
              <a:t>按网络性质分类：联网</a:t>
            </a:r>
            <a:r>
              <a:rPr lang="en-US" altLang="zh-CN" sz="2800" dirty="0"/>
              <a:t>/</a:t>
            </a:r>
            <a:r>
              <a:rPr lang="zh-CN" altLang="en-US" sz="2800" dirty="0"/>
              <a:t>单机</a:t>
            </a:r>
            <a:endParaRPr lang="zh-CN" altLang="en-US" sz="2800" dirty="0"/>
          </a:p>
          <a:p>
            <a:pPr lvl="1">
              <a:buClr>
                <a:schemeClr val="tx2"/>
              </a:buClr>
              <a:buFont typeface="Wingdings" panose="05000000000000000000" pitchFamily="2" charset="2"/>
              <a:buChar char="§"/>
            </a:pPr>
            <a:r>
              <a:rPr lang="zh-CN" altLang="en-US" sz="2800" dirty="0"/>
              <a:t>按环境分类：普通</a:t>
            </a:r>
            <a:r>
              <a:rPr lang="en-US" altLang="zh-CN" sz="2800" dirty="0"/>
              <a:t>/</a:t>
            </a:r>
            <a:r>
              <a:rPr lang="zh-CN" altLang="en-US" sz="2800" dirty="0"/>
              <a:t>恶劣</a:t>
            </a:r>
            <a:endParaRPr lang="zh-CN" altLang="en-US" sz="2800" dirty="0"/>
          </a:p>
          <a:p>
            <a:pPr lvl="1">
              <a:buClr>
                <a:schemeClr val="tx2"/>
              </a:buClr>
              <a:buFont typeface="Wingdings" panose="05000000000000000000" pitchFamily="2" charset="2"/>
              <a:buChar char="§"/>
            </a:pPr>
            <a:r>
              <a:rPr lang="zh-CN" altLang="en-US" sz="2800" dirty="0"/>
              <a:t>按功耗分类：低功耗</a:t>
            </a:r>
            <a:r>
              <a:rPr lang="en-US" altLang="zh-CN" sz="2800" dirty="0"/>
              <a:t>/</a:t>
            </a:r>
            <a:r>
              <a:rPr lang="zh-CN" altLang="en-US" sz="2800" dirty="0"/>
              <a:t>普通功耗</a:t>
            </a:r>
            <a:endParaRPr lang="zh-CN" altLang="en-US" sz="28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3" name="内容占位符 2"/>
          <p:cNvSpPr>
            <a:spLocks noGrp="1"/>
          </p:cNvSpPr>
          <p:nvPr>
            <p:ph idx="1"/>
          </p:nvPr>
        </p:nvSpPr>
        <p:spPr/>
        <p:txBody>
          <a:bodyPr/>
          <a:lstStyle/>
          <a:p>
            <a:pPr>
              <a:lnSpc>
                <a:spcPct val="150000"/>
              </a:lnSpc>
            </a:pPr>
            <a:r>
              <a:rPr lang="zh-CN" altLang="en-US" sz="3200" dirty="0">
                <a:latin typeface="宋体" panose="02010600030101010101" pitchFamily="2" charset="-122"/>
                <a:ea typeface="宋体" panose="02010600030101010101" pitchFamily="2" charset="-122"/>
              </a:rPr>
              <a:t>什么是嵌入式系统</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chemeClr val="tx2"/>
                </a:solidFill>
                <a:latin typeface="宋体" panose="02010600030101010101" pitchFamily="2" charset="-122"/>
                <a:ea typeface="宋体" panose="02010600030101010101" pitchFamily="2" charset="-122"/>
              </a:rPr>
              <a:t>嵌入式系统的发展</a:t>
            </a:r>
            <a:endParaRPr lang="en-US" altLang="zh-CN" sz="3200" dirty="0">
              <a:solidFill>
                <a:schemeClr val="tx2"/>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嵌入式系统的特点</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嵌入式系统的基本分类</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嵌入式系统的基本组成</a:t>
            </a:r>
            <a:endParaRPr lang="en-US" altLang="zh-CN" sz="32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嵌入式系统的应用和展望</a:t>
            </a:r>
            <a:endParaRPr lang="en-US" altLang="zh-CN" sz="32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7" name="内容占位符 6"/>
          <p:cNvSpPr>
            <a:spLocks noGrp="1"/>
          </p:cNvSpPr>
          <p:nvPr>
            <p:ph idx="1"/>
          </p:nvPr>
        </p:nvSpPr>
        <p:spPr/>
        <p:txBody>
          <a:bodyPr/>
          <a:lstStyle/>
          <a:p>
            <a:pPr marL="0" indent="0">
              <a:buNone/>
            </a:pPr>
            <a:r>
              <a:rPr lang="en-US" altLang="zh-CN" dirty="0"/>
              <a:t> </a:t>
            </a:r>
            <a:endParaRPr lang="zh-CN" altLang="en-US" dirty="0"/>
          </a:p>
        </p:txBody>
      </p:sp>
      <p:pic>
        <p:nvPicPr>
          <p:cNvPr id="13" name="图片 12"/>
          <p:cNvPicPr>
            <a:picLocks noChangeAspect="1"/>
          </p:cNvPicPr>
          <p:nvPr/>
        </p:nvPicPr>
        <p:blipFill>
          <a:blip r:embed="rId1"/>
          <a:stretch>
            <a:fillRect/>
          </a:stretch>
        </p:blipFill>
        <p:spPr>
          <a:xfrm>
            <a:off x="4367808" y="1182717"/>
            <a:ext cx="5328592" cy="5065702"/>
          </a:xfrm>
          <a:prstGeom prst="rect">
            <a:avLst/>
          </a:prstGeom>
        </p:spPr>
      </p:pic>
      <p:sp>
        <p:nvSpPr>
          <p:cNvPr id="14" name="文本框 13"/>
          <p:cNvSpPr txBox="1"/>
          <p:nvPr/>
        </p:nvSpPr>
        <p:spPr>
          <a:xfrm>
            <a:off x="900192" y="5512876"/>
            <a:ext cx="3467616" cy="584775"/>
          </a:xfrm>
          <a:prstGeom prst="rect">
            <a:avLst/>
          </a:prstGeom>
          <a:noFill/>
        </p:spPr>
        <p:txBody>
          <a:bodyPr wrap="none" rtlCol="0">
            <a:spAutoFit/>
          </a:bodyPr>
          <a:lstStyle/>
          <a:p>
            <a:r>
              <a:rPr lang="zh-CN" altLang="en-US" sz="3200" dirty="0">
                <a:solidFill>
                  <a:srgbClr val="FF0000"/>
                </a:solidFill>
              </a:rPr>
              <a:t>嵌入式系统的结构</a:t>
            </a:r>
            <a:endParaRPr lang="zh-CN" altLang="en-US" sz="3200" dirty="0">
              <a:solidFill>
                <a:srgbClr val="FF0000"/>
              </a:solidFill>
            </a:endParaRPr>
          </a:p>
        </p:txBody>
      </p:sp>
    </p:spTree>
  </p:cSld>
  <p:clrMapOvr>
    <a:masterClrMapping/>
  </p:clrMapOvr>
  <p:transition spd="med">
    <p:diamon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3" name="内容占位符 2"/>
          <p:cNvSpPr>
            <a:spLocks noGrp="1"/>
          </p:cNvSpPr>
          <p:nvPr>
            <p:ph idx="1"/>
          </p:nvPr>
        </p:nvSpPr>
        <p:spPr/>
        <p:txBody>
          <a:bodyPr/>
          <a:lstStyle/>
          <a:p>
            <a:r>
              <a:rPr lang="zh-CN" altLang="en-US" sz="3200" dirty="0"/>
              <a:t>嵌入式硬件系统</a:t>
            </a:r>
            <a:endParaRPr lang="en-US" altLang="zh-CN" sz="3200" dirty="0"/>
          </a:p>
          <a:p>
            <a:pPr marL="0" indent="0">
              <a:buNone/>
            </a:pP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pic>
        <p:nvPicPr>
          <p:cNvPr id="6" name="图片 5"/>
          <p:cNvPicPr>
            <a:picLocks noChangeAspect="1"/>
          </p:cNvPicPr>
          <p:nvPr/>
        </p:nvPicPr>
        <p:blipFill>
          <a:blip r:embed="rId1"/>
          <a:stretch>
            <a:fillRect/>
          </a:stretch>
        </p:blipFill>
        <p:spPr>
          <a:xfrm>
            <a:off x="4727848" y="1249464"/>
            <a:ext cx="5082108" cy="5139339"/>
          </a:xfrm>
          <a:prstGeom prst="rect">
            <a:avLst/>
          </a:prstGeom>
        </p:spPr>
      </p:pic>
    </p:spTree>
  </p:cSld>
  <p:clrMapOvr>
    <a:masterClrMapping/>
  </p:clrMapOvr>
  <p:transition spd="med">
    <p:diamon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3" name="内容占位符 2"/>
          <p:cNvSpPr>
            <a:spLocks noGrp="1"/>
          </p:cNvSpPr>
          <p:nvPr>
            <p:ph idx="1"/>
          </p:nvPr>
        </p:nvSpPr>
        <p:spPr/>
        <p:txBody>
          <a:bodyPr/>
          <a:lstStyle/>
          <a:p>
            <a:r>
              <a:rPr lang="zh-CN" altLang="en-US" sz="3200" dirty="0"/>
              <a:t>嵌入式处理器</a:t>
            </a:r>
            <a:endParaRPr lang="en-US" altLang="zh-CN" sz="3200" dirty="0"/>
          </a:p>
          <a:p>
            <a:pPr lvl="1" algn="just">
              <a:lnSpc>
                <a:spcPct val="150000"/>
              </a:lnSpc>
            </a:pPr>
            <a:r>
              <a:rPr kumimoji="1" lang="zh-CN" altLang="en-US" sz="2800" dirty="0">
                <a:solidFill>
                  <a:srgbClr val="FF0000"/>
                </a:solidFill>
              </a:rPr>
              <a:t>嵌入式微控制器（</a:t>
            </a:r>
            <a:r>
              <a:rPr kumimoji="1" lang="en-US" altLang="zh-CN" sz="2800" dirty="0">
                <a:solidFill>
                  <a:srgbClr val="FF0000"/>
                </a:solidFill>
              </a:rPr>
              <a:t>MCU</a:t>
            </a:r>
            <a:r>
              <a:rPr kumimoji="1" lang="zh-CN" altLang="en-US" sz="2800" dirty="0">
                <a:solidFill>
                  <a:srgbClr val="FF0000"/>
                </a:solidFill>
              </a:rPr>
              <a:t>）</a:t>
            </a:r>
            <a:r>
              <a:rPr kumimoji="1" lang="zh-CN" altLang="en-US" sz="2800" dirty="0"/>
              <a:t>：</a:t>
            </a:r>
            <a:r>
              <a:rPr kumimoji="1" lang="zh-CN" altLang="en-US" dirty="0"/>
              <a:t>以各种单片机为代表，集成了</a:t>
            </a:r>
            <a:r>
              <a:rPr kumimoji="1" lang="en-US" altLang="zh-CN" dirty="0"/>
              <a:t>CPU</a:t>
            </a:r>
            <a:r>
              <a:rPr kumimoji="1" lang="zh-CN" altLang="en-US" dirty="0"/>
              <a:t>、存储器等计算机系统上硬件单元的微处理器集成芯片。</a:t>
            </a:r>
            <a:endParaRPr kumimoji="1" lang="zh-CN" altLang="en-US" sz="2000" dirty="0"/>
          </a:p>
          <a:p>
            <a:pPr lvl="1" algn="just">
              <a:lnSpc>
                <a:spcPct val="150000"/>
              </a:lnSpc>
            </a:pPr>
            <a:r>
              <a:rPr kumimoji="1" lang="zh-CN" altLang="en-US" sz="2800" dirty="0">
                <a:solidFill>
                  <a:srgbClr val="FF0000"/>
                </a:solidFill>
              </a:rPr>
              <a:t>嵌入式微处理器（</a:t>
            </a:r>
            <a:r>
              <a:rPr kumimoji="1" lang="en-US" altLang="zh-CN" sz="2800" dirty="0">
                <a:solidFill>
                  <a:srgbClr val="FF0000"/>
                </a:solidFill>
              </a:rPr>
              <a:t>MPU</a:t>
            </a:r>
            <a:r>
              <a:rPr kumimoji="1" lang="zh-CN" altLang="en-US" sz="2800" dirty="0">
                <a:solidFill>
                  <a:srgbClr val="FF0000"/>
                </a:solidFill>
              </a:rPr>
              <a:t>）</a:t>
            </a:r>
            <a:r>
              <a:rPr kumimoji="1" lang="zh-CN" altLang="en-US" sz="2800" dirty="0"/>
              <a:t>：</a:t>
            </a:r>
            <a:r>
              <a:rPr kumimoji="1" lang="zh-CN" altLang="en-US" dirty="0"/>
              <a:t>较微控制器而言，外围接口较少，控制能力弱，但计算能力得到了极大的提高</a:t>
            </a:r>
            <a:r>
              <a:rPr kumimoji="1" lang="zh-CN" altLang="en-US" sz="2000" dirty="0"/>
              <a:t>。</a:t>
            </a:r>
            <a:endParaRPr kumimoji="1" lang="en-US" altLang="zh-CN" sz="2000" dirty="0"/>
          </a:p>
          <a:p>
            <a:pPr lvl="1" algn="just">
              <a:lnSpc>
                <a:spcPct val="150000"/>
              </a:lnSpc>
            </a:pPr>
            <a:r>
              <a:rPr kumimoji="1" lang="zh-CN" altLang="en-US" sz="2800" dirty="0">
                <a:solidFill>
                  <a:srgbClr val="FF0000"/>
                </a:solidFill>
              </a:rPr>
              <a:t>嵌入式数字信号处理器（</a:t>
            </a:r>
            <a:r>
              <a:rPr kumimoji="1" lang="en-US" altLang="zh-CN" sz="2800" dirty="0">
                <a:solidFill>
                  <a:srgbClr val="FF0000"/>
                </a:solidFill>
              </a:rPr>
              <a:t>DSP</a:t>
            </a:r>
            <a:r>
              <a:rPr kumimoji="1" lang="zh-CN" altLang="en-US" sz="2800" dirty="0">
                <a:solidFill>
                  <a:srgbClr val="FF0000"/>
                </a:solidFill>
              </a:rPr>
              <a:t>）</a:t>
            </a:r>
            <a:r>
              <a:rPr kumimoji="1" lang="zh-CN" altLang="en-US" sz="2800" dirty="0"/>
              <a:t>：</a:t>
            </a:r>
            <a:r>
              <a:rPr kumimoji="1" lang="zh-CN" altLang="en-US" dirty="0"/>
              <a:t>用于处理数字信号的处理器，数据处理能力强，运行速度快。</a:t>
            </a:r>
            <a:endParaRPr kumimoji="1" lang="en-US" altLang="zh-CN" sz="2000" dirty="0"/>
          </a:p>
          <a:p>
            <a:pPr lvl="1" algn="just">
              <a:lnSpc>
                <a:spcPct val="150000"/>
              </a:lnSpc>
            </a:pPr>
            <a:r>
              <a:rPr kumimoji="1" lang="zh-CN" altLang="en-US" sz="2800" dirty="0">
                <a:solidFill>
                  <a:srgbClr val="FF0000"/>
                </a:solidFill>
              </a:rPr>
              <a:t>嵌入式片上系统（</a:t>
            </a:r>
            <a:r>
              <a:rPr kumimoji="1" lang="en-US" altLang="zh-CN" sz="2800" dirty="0">
                <a:solidFill>
                  <a:srgbClr val="FF0000"/>
                </a:solidFill>
              </a:rPr>
              <a:t>SoC</a:t>
            </a:r>
            <a:r>
              <a:rPr kumimoji="1" lang="zh-CN" altLang="en-US" sz="2800" dirty="0">
                <a:solidFill>
                  <a:srgbClr val="FF0000"/>
                </a:solidFill>
              </a:rPr>
              <a:t>）</a:t>
            </a:r>
            <a:r>
              <a:rPr kumimoji="1" lang="zh-CN" altLang="en-US" sz="2800" dirty="0"/>
              <a:t>：</a:t>
            </a:r>
            <a:r>
              <a:rPr kumimoji="1" lang="zh-CN" altLang="en-US" dirty="0"/>
              <a:t>高集成化的嵌入式系统。</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3" name="内容占位符 2"/>
          <p:cNvSpPr>
            <a:spLocks noGrp="1"/>
          </p:cNvSpPr>
          <p:nvPr>
            <p:ph idx="1"/>
          </p:nvPr>
        </p:nvSpPr>
        <p:spPr/>
        <p:txBody>
          <a:bodyPr/>
          <a:lstStyle/>
          <a:p>
            <a:r>
              <a:rPr lang="zh-CN" altLang="en-US" sz="3200" dirty="0"/>
              <a:t>外围电路</a:t>
            </a:r>
            <a:endParaRPr lang="en-US" altLang="zh-CN" sz="3200" dirty="0"/>
          </a:p>
          <a:p>
            <a:pPr marL="0" indent="0">
              <a:buNone/>
            </a:pPr>
            <a:r>
              <a:rPr lang="zh-CN" altLang="en-US" sz="2400" dirty="0"/>
              <a:t>        嵌入式系统的大部分功能都需要通过外围设备来实现，常见的外围设备包括人体输入设备（按键、开关）、显示设备（发光二极管、液晶显示屏）、驱动和执行设备（电机、继电器、蜂鸣器）、通信接口设备（串口、网络接口、</a:t>
            </a:r>
            <a:r>
              <a:rPr lang="en-US" altLang="zh-CN" sz="2400" dirty="0"/>
              <a:t>USB</a:t>
            </a:r>
            <a:r>
              <a:rPr lang="zh-CN" altLang="en-US" sz="2400" dirty="0"/>
              <a:t>接口、无线设备）等</a:t>
            </a:r>
            <a:endParaRPr lang="zh-CN" altLang="en-US" sz="24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23792" y="3356992"/>
            <a:ext cx="6814170" cy="2965636"/>
          </a:xfrm>
          <a:prstGeom prst="rect">
            <a:avLst/>
          </a:prstGeom>
        </p:spPr>
      </p:pic>
    </p:spTree>
  </p:cSld>
  <p:clrMapOvr>
    <a:masterClrMapping/>
  </p:clrMapOvr>
  <p:transition spd="med">
    <p:diamon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t>嵌入式系统的基本组成</a:t>
            </a:r>
            <a:endParaRPr lang="zh-CN" altLang="en-US" dirty="0"/>
          </a:p>
        </p:txBody>
      </p:sp>
      <p:sp>
        <p:nvSpPr>
          <p:cNvPr id="3" name="内容占位符 2"/>
          <p:cNvSpPr>
            <a:spLocks noGrp="1"/>
          </p:cNvSpPr>
          <p:nvPr>
            <p:ph idx="1"/>
          </p:nvPr>
        </p:nvSpPr>
        <p:spPr/>
        <p:txBody>
          <a:bodyPr/>
          <a:lstStyle/>
          <a:p>
            <a:r>
              <a:rPr lang="zh-CN" altLang="en-US" sz="3200" dirty="0"/>
              <a:t>嵌入式软件系统</a:t>
            </a:r>
            <a:endParaRPr lang="en-US" altLang="zh-CN" sz="3200" dirty="0"/>
          </a:p>
          <a:p>
            <a:pPr lvl="1" eaLnBrk="1" hangingPunct="1">
              <a:lnSpc>
                <a:spcPct val="120000"/>
              </a:lnSpc>
            </a:pPr>
            <a:r>
              <a:rPr lang="zh-CN" altLang="en-US" sz="2800" dirty="0"/>
              <a:t>中间层</a:t>
            </a:r>
            <a:endParaRPr lang="en-US" altLang="zh-CN" sz="2800" dirty="0"/>
          </a:p>
          <a:p>
            <a:pPr lvl="1" eaLnBrk="1" hangingPunct="1">
              <a:lnSpc>
                <a:spcPct val="120000"/>
              </a:lnSpc>
            </a:pPr>
            <a:r>
              <a:rPr lang="zh-CN" altLang="en-US" sz="2800" dirty="0"/>
              <a:t>软件层</a:t>
            </a:r>
            <a:endParaRPr lang="zh-CN" altLang="en-US" sz="2800" dirty="0"/>
          </a:p>
          <a:p>
            <a:pPr lvl="1" eaLnBrk="1" hangingPunct="1">
              <a:lnSpc>
                <a:spcPct val="120000"/>
              </a:lnSpc>
            </a:pPr>
            <a:r>
              <a:rPr lang="zh-CN" altLang="en-US" sz="2800" dirty="0"/>
              <a:t>功能层</a:t>
            </a:r>
            <a:endParaRPr lang="zh-CN" altLang="en-US" sz="28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5"/>
          <p:cNvGraphicFramePr>
            <a:graphicFrameLocks noChangeAspect="1"/>
          </p:cNvGraphicFramePr>
          <p:nvPr/>
        </p:nvGraphicFramePr>
        <p:xfrm>
          <a:off x="5951984" y="1661889"/>
          <a:ext cx="5113337" cy="4143375"/>
        </p:xfrm>
        <a:graphic>
          <a:graphicData uri="http://schemas.openxmlformats.org/presentationml/2006/ole">
            <mc:AlternateContent xmlns:mc="http://schemas.openxmlformats.org/markup-compatibility/2006">
              <mc:Choice xmlns:v="urn:schemas-microsoft-com:vml" Requires="v">
                <p:oleObj spid="_x0000_s11317" name="" r:id="rId1" imgW="4730115" imgH="3837940" progId="Visio.Drawing.11">
                  <p:embed/>
                </p:oleObj>
              </mc:Choice>
              <mc:Fallback>
                <p:oleObj name="" r:id="rId1" imgW="4730115" imgH="3837940" progId="Visio.Drawing.11">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1661889"/>
                        <a:ext cx="5113337" cy="4143375"/>
                      </a:xfrm>
                      <a:prstGeom prst="rect">
                        <a:avLst/>
                      </a:prstGeom>
                      <a:gradFill rotWithShape="1">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amon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solidFill>
                <a:schemeClr val="tx1"/>
              </a:solidFill>
            </a:endParaRPr>
          </a:p>
        </p:txBody>
      </p:sp>
      <p:sp>
        <p:nvSpPr>
          <p:cNvPr id="3" name="内容占位符 2"/>
          <p:cNvSpPr>
            <a:spLocks noGrp="1"/>
          </p:cNvSpPr>
          <p:nvPr>
            <p:ph idx="1"/>
          </p:nvPr>
        </p:nvSpPr>
        <p:spPr/>
        <p:txBody>
          <a:bodyPr/>
          <a:lstStyle/>
          <a:p>
            <a:pPr>
              <a:lnSpc>
                <a:spcPct val="150000"/>
              </a:lnSpc>
            </a:pPr>
            <a:r>
              <a:rPr lang="zh-CN" altLang="en-US" sz="3200" dirty="0">
                <a:latin typeface="宋体" panose="02010600030101010101" pitchFamily="2" charset="-122"/>
                <a:ea typeface="宋体" panose="02010600030101010101" pitchFamily="2" charset="-122"/>
              </a:rPr>
              <a:t>什么是嵌入式系统</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chemeClr val="tx2"/>
                </a:solidFill>
                <a:latin typeface="宋体" panose="02010600030101010101" pitchFamily="2" charset="-122"/>
                <a:ea typeface="宋体" panose="02010600030101010101" pitchFamily="2" charset="-122"/>
              </a:rPr>
              <a:t>嵌入式系统的发展</a:t>
            </a:r>
            <a:endParaRPr lang="en-US" altLang="zh-CN" sz="3200" dirty="0">
              <a:solidFill>
                <a:schemeClr val="tx2"/>
              </a:solidFill>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嵌入式系统的特点</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嵌入式系统的基本分类</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latin typeface="宋体" panose="02010600030101010101" pitchFamily="2" charset="-122"/>
                <a:ea typeface="宋体" panose="02010600030101010101" pitchFamily="2" charset="-122"/>
              </a:rPr>
              <a:t>嵌入式系统的基本组成</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dirty="0">
                <a:solidFill>
                  <a:srgbClr val="FF0000"/>
                </a:solidFill>
                <a:latin typeface="宋体" panose="02010600030101010101" pitchFamily="2" charset="-122"/>
                <a:ea typeface="宋体" panose="02010600030101010101" pitchFamily="2" charset="-122"/>
              </a:rPr>
              <a:t>嵌入式系统的应用和展望</a:t>
            </a:r>
            <a:endParaRPr lang="en-US" altLang="zh-CN" sz="3200" dirty="0">
              <a:solidFill>
                <a:srgbClr val="FF0000"/>
              </a:solidFill>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嵌入式与物联网</a:t>
            </a:r>
            <a:r>
              <a:rPr lang="en-US" altLang="zh-CN" dirty="0"/>
              <a:t>----</a:t>
            </a:r>
            <a:r>
              <a:rPr lang="zh-CN" altLang="en-US" dirty="0"/>
              <a:t>基本概念</a:t>
            </a:r>
            <a:endParaRPr lang="zh-CN" altLang="en-US" dirty="0"/>
          </a:p>
        </p:txBody>
      </p:sp>
      <p:sp>
        <p:nvSpPr>
          <p:cNvPr id="3" name="内容占位符 2"/>
          <p:cNvSpPr>
            <a:spLocks noGrp="1"/>
          </p:cNvSpPr>
          <p:nvPr>
            <p:ph idx="1"/>
          </p:nvPr>
        </p:nvSpPr>
        <p:spPr/>
        <p:txBody>
          <a:bodyPr/>
          <a:lstStyle/>
          <a:p>
            <a:pPr algn="just"/>
            <a:r>
              <a:rPr lang="zh-CN" altLang="en-US" sz="2400" dirty="0">
                <a:solidFill>
                  <a:srgbClr val="FF0000"/>
                </a:solidFill>
              </a:rPr>
              <a:t>物联网</a:t>
            </a:r>
            <a:r>
              <a:rPr lang="zh-CN" altLang="en-US" sz="2400" dirty="0"/>
              <a:t>：物联网是通过各种信息传感器设备，如射频识别（</a:t>
            </a:r>
            <a:r>
              <a:rPr lang="en-US" altLang="zh-CN" sz="2400" dirty="0"/>
              <a:t>RFID</a:t>
            </a:r>
            <a:r>
              <a:rPr lang="zh-CN" altLang="en-US" sz="2400" dirty="0"/>
              <a:t>）、传感器、全球定位系统（</a:t>
            </a:r>
            <a:r>
              <a:rPr lang="en-US" altLang="zh-CN" sz="2400" dirty="0"/>
              <a:t>GPS</a:t>
            </a:r>
            <a:r>
              <a:rPr lang="zh-CN" altLang="en-US" sz="2400" dirty="0"/>
              <a:t>等）、摄像机、激光扫描器、和各种通信手段，如有线、无线、长距、短距，按照约定的协议，实现人与人、人与物、物与物在任何时间、任何地点的连接，从而进行信息交换和通讯，以实现智能化识别、定位、跟踪、监控和管理的庞大网络系统。</a:t>
            </a:r>
            <a:endParaRPr lang="en-US" altLang="zh-CN" sz="2400" dirty="0"/>
          </a:p>
          <a:p>
            <a:pPr algn="just"/>
            <a:r>
              <a:rPr lang="zh-CN" altLang="en-US" sz="2400" dirty="0">
                <a:solidFill>
                  <a:srgbClr val="FF0000"/>
                </a:solidFill>
              </a:rPr>
              <a:t>嵌入式</a:t>
            </a:r>
            <a:r>
              <a:rPr lang="zh-CN" altLang="en-US" sz="2400" dirty="0"/>
              <a:t>：</a:t>
            </a:r>
            <a:endParaRPr lang="en-US" altLang="zh-CN" sz="2400" dirty="0"/>
          </a:p>
          <a:p>
            <a:pPr marL="0" indent="0" algn="just">
              <a:buNone/>
            </a:pPr>
            <a:r>
              <a:rPr lang="zh-CN" altLang="en-US" sz="2400" dirty="0">
                <a:solidFill>
                  <a:schemeClr val="accent2"/>
                </a:solidFill>
              </a:rPr>
              <a:t>国际</a:t>
            </a:r>
            <a:r>
              <a:rPr lang="zh-CN" altLang="en-US" sz="2400" dirty="0"/>
              <a:t>：嵌入式系统是用来监控、监视或者辅助机器、设备或装置运行的装置。</a:t>
            </a:r>
            <a:endParaRPr lang="en-US" altLang="zh-CN" sz="2400" dirty="0"/>
          </a:p>
          <a:p>
            <a:pPr marL="0" indent="0" algn="just">
              <a:buNone/>
            </a:pPr>
            <a:r>
              <a:rPr lang="zh-CN" altLang="en-US" sz="2400" dirty="0">
                <a:solidFill>
                  <a:schemeClr val="accent2"/>
                </a:solidFill>
              </a:rPr>
              <a:t>国内</a:t>
            </a:r>
            <a:r>
              <a:rPr lang="zh-CN" altLang="en-US" sz="2400" dirty="0"/>
              <a:t>：嵌入式系统是以应用为中心、以计算机技术为基础，软硬件可裁剪，适用于应用系统对功能、可靠性、成本、体积、功耗等方面有特殊要求的专用计算机系统</a:t>
            </a:r>
            <a:endParaRPr lang="en-US" altLang="zh-CN" sz="2400" dirty="0"/>
          </a:p>
          <a:p>
            <a:pPr marL="0" indent="0" algn="just">
              <a:buNone/>
            </a:pPr>
            <a:r>
              <a:rPr lang="zh-CN" altLang="en-US" sz="3600" dirty="0">
                <a:solidFill>
                  <a:srgbClr val="FF0000"/>
                </a:solidFill>
              </a:rPr>
              <a:t>嵌入式系统具有的功能是物联网设备的功能的子集！</a:t>
            </a:r>
            <a:endParaRPr lang="en-US" altLang="zh-CN" sz="3600" dirty="0">
              <a:solidFill>
                <a:srgbClr val="FF0000"/>
              </a:solidFill>
            </a:endParaRPr>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sz="3200" dirty="0"/>
              <a:t>嵌入式系统应用领域</a:t>
            </a:r>
            <a:endParaRPr lang="en-US" altLang="zh-CN" sz="32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pSp>
        <p:nvGrpSpPr>
          <p:cNvPr id="5" name="Group 3"/>
          <p:cNvGrpSpPr/>
          <p:nvPr/>
        </p:nvGrpSpPr>
        <p:grpSpPr bwMode="auto">
          <a:xfrm>
            <a:off x="3485440" y="1916832"/>
            <a:ext cx="6913562" cy="4108450"/>
            <a:chOff x="0" y="0"/>
            <a:chExt cx="4355" cy="2588"/>
          </a:xfrm>
        </p:grpSpPr>
        <p:sp>
          <p:nvSpPr>
            <p:cNvPr id="6" name="Oval 5"/>
            <p:cNvSpPr>
              <a:spLocks noChangeArrowheads="1"/>
            </p:cNvSpPr>
            <p:nvPr/>
          </p:nvSpPr>
          <p:spPr bwMode="auto">
            <a:xfrm>
              <a:off x="1282" y="997"/>
              <a:ext cx="1531" cy="607"/>
            </a:xfrm>
            <a:prstGeom prst="ellipse">
              <a:avLst/>
            </a:prstGeom>
            <a:gradFill rotWithShape="1">
              <a:gsLst>
                <a:gs pos="0">
                  <a:srgbClr val="5E9EFF"/>
                </a:gs>
                <a:gs pos="39999">
                  <a:srgbClr val="85C2FF"/>
                </a:gs>
                <a:gs pos="70000">
                  <a:srgbClr val="C4D6EB"/>
                </a:gs>
                <a:gs pos="100000">
                  <a:srgbClr val="FFEBFA"/>
                </a:gs>
              </a:gsLst>
              <a:lin ang="5400000" scaled="1"/>
            </a:gradFill>
            <a:ln w="25400">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800"/>
                <a:t>嵌入式应用</a:t>
              </a:r>
              <a:endParaRPr lang="zh-CN" altLang="en-US" sz="2800"/>
            </a:p>
          </p:txBody>
        </p:sp>
        <p:sp>
          <p:nvSpPr>
            <p:cNvPr id="7" name="Line 6"/>
            <p:cNvSpPr>
              <a:spLocks noChangeShapeType="1"/>
            </p:cNvSpPr>
            <p:nvPr/>
          </p:nvSpPr>
          <p:spPr bwMode="auto">
            <a:xfrm flipV="1">
              <a:off x="2631" y="685"/>
              <a:ext cx="561" cy="404"/>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7"/>
            <p:cNvSpPr txBox="1">
              <a:spLocks noChangeArrowheads="1"/>
            </p:cNvSpPr>
            <p:nvPr/>
          </p:nvSpPr>
          <p:spPr bwMode="auto">
            <a:xfrm>
              <a:off x="38" y="460"/>
              <a:ext cx="7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3200">
                  <a:solidFill>
                    <a:srgbClr val="0000FF"/>
                  </a:solidFill>
                </a:rPr>
                <a:t>工 业</a:t>
              </a:r>
              <a:endParaRPr lang="zh-CN" altLang="en-US" sz="3200">
                <a:solidFill>
                  <a:srgbClr val="0000FF"/>
                </a:solidFill>
              </a:endParaRPr>
            </a:p>
          </p:txBody>
        </p:sp>
        <p:sp>
          <p:nvSpPr>
            <p:cNvPr id="9" name="Text Box 8"/>
            <p:cNvSpPr txBox="1">
              <a:spLocks noChangeArrowheads="1"/>
            </p:cNvSpPr>
            <p:nvPr/>
          </p:nvSpPr>
          <p:spPr bwMode="auto">
            <a:xfrm>
              <a:off x="3085" y="230"/>
              <a:ext cx="127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3200">
                  <a:solidFill>
                    <a:srgbClr val="0000FF"/>
                  </a:solidFill>
                </a:rPr>
                <a:t>消费电子</a:t>
              </a:r>
              <a:endParaRPr lang="zh-CN" altLang="en-US" sz="3200">
                <a:solidFill>
                  <a:srgbClr val="0000FF"/>
                </a:solidFill>
              </a:endParaRPr>
            </a:p>
          </p:txBody>
        </p:sp>
        <p:sp>
          <p:nvSpPr>
            <p:cNvPr id="10" name="Text Box 9"/>
            <p:cNvSpPr txBox="1">
              <a:spLocks noChangeArrowheads="1"/>
            </p:cNvSpPr>
            <p:nvPr/>
          </p:nvSpPr>
          <p:spPr bwMode="auto">
            <a:xfrm>
              <a:off x="1361" y="0"/>
              <a:ext cx="13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3200">
                  <a:solidFill>
                    <a:srgbClr val="0000FF"/>
                  </a:solidFill>
                </a:rPr>
                <a:t>军事国防</a:t>
              </a:r>
              <a:endParaRPr lang="zh-CN" altLang="en-US" sz="3200">
                <a:solidFill>
                  <a:srgbClr val="0000FF"/>
                </a:solidFill>
              </a:endParaRPr>
            </a:p>
          </p:txBody>
        </p:sp>
        <p:sp>
          <p:nvSpPr>
            <p:cNvPr id="11" name="Rectangle 10"/>
            <p:cNvSpPr>
              <a:spLocks noChangeArrowheads="1"/>
            </p:cNvSpPr>
            <p:nvPr/>
          </p:nvSpPr>
          <p:spPr bwMode="auto">
            <a:xfrm>
              <a:off x="3179" y="599"/>
              <a:ext cx="858" cy="242"/>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信息家电</a:t>
              </a:r>
              <a:endParaRPr lang="zh-CN" altLang="en-US">
                <a:solidFill>
                  <a:schemeClr val="tx2"/>
                </a:solidFill>
              </a:endParaRPr>
            </a:p>
          </p:txBody>
        </p:sp>
        <p:sp>
          <p:nvSpPr>
            <p:cNvPr id="12" name="Rectangle 11"/>
            <p:cNvSpPr>
              <a:spLocks noChangeArrowheads="1"/>
            </p:cNvSpPr>
            <p:nvPr/>
          </p:nvSpPr>
          <p:spPr bwMode="auto">
            <a:xfrm>
              <a:off x="3194" y="932"/>
              <a:ext cx="845"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智能玩具</a:t>
              </a:r>
              <a:endParaRPr lang="zh-CN" altLang="en-US">
                <a:solidFill>
                  <a:schemeClr val="tx2"/>
                </a:solidFill>
              </a:endParaRPr>
            </a:p>
          </p:txBody>
        </p:sp>
        <p:sp>
          <p:nvSpPr>
            <p:cNvPr id="13" name="Rectangle 12"/>
            <p:cNvSpPr>
              <a:spLocks noChangeArrowheads="1"/>
            </p:cNvSpPr>
            <p:nvPr/>
          </p:nvSpPr>
          <p:spPr bwMode="auto">
            <a:xfrm>
              <a:off x="1543" y="424"/>
              <a:ext cx="871"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军事电子</a:t>
              </a:r>
              <a:endParaRPr lang="zh-CN" altLang="en-US">
                <a:solidFill>
                  <a:schemeClr val="tx2"/>
                </a:solidFill>
              </a:endParaRPr>
            </a:p>
          </p:txBody>
        </p:sp>
        <p:sp>
          <p:nvSpPr>
            <p:cNvPr id="14" name="Rectangle 13"/>
            <p:cNvSpPr>
              <a:spLocks noChangeArrowheads="1"/>
            </p:cNvSpPr>
            <p:nvPr/>
          </p:nvSpPr>
          <p:spPr bwMode="auto">
            <a:xfrm>
              <a:off x="3192" y="1277"/>
              <a:ext cx="845"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通信设备</a:t>
              </a:r>
              <a:endParaRPr lang="zh-CN" altLang="en-US">
                <a:solidFill>
                  <a:schemeClr val="tx2"/>
                </a:solidFill>
              </a:endParaRPr>
            </a:p>
          </p:txBody>
        </p:sp>
        <p:sp>
          <p:nvSpPr>
            <p:cNvPr id="15" name="Rectangle 14"/>
            <p:cNvSpPr>
              <a:spLocks noChangeArrowheads="1"/>
            </p:cNvSpPr>
            <p:nvPr/>
          </p:nvSpPr>
          <p:spPr bwMode="auto">
            <a:xfrm>
              <a:off x="3203" y="1641"/>
              <a:ext cx="845"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移动存贮</a:t>
              </a:r>
              <a:endParaRPr lang="zh-CN" altLang="en-US">
                <a:solidFill>
                  <a:schemeClr val="tx2"/>
                </a:solidFill>
              </a:endParaRPr>
            </a:p>
          </p:txBody>
        </p:sp>
        <p:sp>
          <p:nvSpPr>
            <p:cNvPr id="16" name="Rectangle 15"/>
            <p:cNvSpPr>
              <a:spLocks noChangeArrowheads="1"/>
            </p:cNvSpPr>
            <p:nvPr/>
          </p:nvSpPr>
          <p:spPr bwMode="auto">
            <a:xfrm>
              <a:off x="0" y="817"/>
              <a:ext cx="862"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dirty="0">
                  <a:solidFill>
                    <a:schemeClr val="tx2"/>
                  </a:solidFill>
                </a:rPr>
                <a:t>工控设备</a:t>
              </a:r>
              <a:endParaRPr lang="zh-CN" altLang="en-US" dirty="0">
                <a:solidFill>
                  <a:schemeClr val="tx2"/>
                </a:solidFill>
              </a:endParaRPr>
            </a:p>
          </p:txBody>
        </p:sp>
        <p:sp>
          <p:nvSpPr>
            <p:cNvPr id="17" name="Rectangle 16"/>
            <p:cNvSpPr>
              <a:spLocks noChangeArrowheads="1"/>
            </p:cNvSpPr>
            <p:nvPr/>
          </p:nvSpPr>
          <p:spPr bwMode="auto">
            <a:xfrm>
              <a:off x="0" y="1194"/>
              <a:ext cx="876"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智能仪表</a:t>
              </a:r>
              <a:endParaRPr lang="zh-CN" altLang="en-US">
                <a:solidFill>
                  <a:schemeClr val="tx2"/>
                </a:solidFill>
              </a:endParaRPr>
            </a:p>
          </p:txBody>
        </p:sp>
        <p:sp>
          <p:nvSpPr>
            <p:cNvPr id="18" name="Rectangle 17"/>
            <p:cNvSpPr>
              <a:spLocks noChangeArrowheads="1"/>
            </p:cNvSpPr>
            <p:nvPr/>
          </p:nvSpPr>
          <p:spPr bwMode="auto">
            <a:xfrm>
              <a:off x="0" y="1558"/>
              <a:ext cx="886" cy="260"/>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汽车电子</a:t>
              </a:r>
              <a:endParaRPr lang="zh-CN" altLang="en-US">
                <a:solidFill>
                  <a:schemeClr val="tx2"/>
                </a:solidFill>
              </a:endParaRPr>
            </a:p>
          </p:txBody>
        </p:sp>
        <p:sp>
          <p:nvSpPr>
            <p:cNvPr id="19" name="Rectangle 18"/>
            <p:cNvSpPr>
              <a:spLocks noChangeArrowheads="1"/>
            </p:cNvSpPr>
            <p:nvPr/>
          </p:nvSpPr>
          <p:spPr bwMode="auto">
            <a:xfrm>
              <a:off x="1044" y="1937"/>
              <a:ext cx="864" cy="243"/>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网络设备</a:t>
              </a:r>
              <a:endParaRPr lang="zh-CN" altLang="en-US">
                <a:solidFill>
                  <a:schemeClr val="tx2"/>
                </a:solidFill>
              </a:endParaRPr>
            </a:p>
          </p:txBody>
        </p:sp>
        <p:sp>
          <p:nvSpPr>
            <p:cNvPr id="20" name="Line 19"/>
            <p:cNvSpPr>
              <a:spLocks noChangeShapeType="1"/>
            </p:cNvSpPr>
            <p:nvPr/>
          </p:nvSpPr>
          <p:spPr bwMode="auto">
            <a:xfrm flipH="1" flipV="1">
              <a:off x="2046" y="685"/>
              <a:ext cx="10" cy="312"/>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flipH="1" flipV="1">
              <a:off x="862" y="958"/>
              <a:ext cx="654" cy="130"/>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flipH="1">
              <a:off x="873" y="1530"/>
              <a:ext cx="632" cy="156"/>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flipH="1" flipV="1">
              <a:off x="866" y="1308"/>
              <a:ext cx="425" cy="0"/>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3"/>
            <p:cNvSpPr>
              <a:spLocks noChangeShapeType="1"/>
            </p:cNvSpPr>
            <p:nvPr/>
          </p:nvSpPr>
          <p:spPr bwMode="auto">
            <a:xfrm flipH="1">
              <a:off x="1516" y="1599"/>
              <a:ext cx="327" cy="347"/>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V="1">
              <a:off x="2715" y="1062"/>
              <a:ext cx="512" cy="130"/>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2758" y="1348"/>
              <a:ext cx="434" cy="58"/>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a:off x="2649" y="1469"/>
              <a:ext cx="567" cy="312"/>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7"/>
            <p:cNvSpPr>
              <a:spLocks noChangeArrowheads="1"/>
            </p:cNvSpPr>
            <p:nvPr/>
          </p:nvSpPr>
          <p:spPr bwMode="auto">
            <a:xfrm>
              <a:off x="2152" y="1941"/>
              <a:ext cx="842" cy="243"/>
            </a:xfrm>
            <a:prstGeom prst="rect">
              <a:avLst/>
            </a:prstGeom>
            <a:noFill/>
            <a:ln w="25400">
              <a:solidFill>
                <a:schemeClr val="tx2"/>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2"/>
                  </a:solidFill>
                </a:rPr>
                <a:t>电子商务</a:t>
              </a:r>
              <a:endParaRPr lang="zh-CN" altLang="en-US">
                <a:solidFill>
                  <a:schemeClr val="tx2"/>
                </a:solidFill>
              </a:endParaRPr>
            </a:p>
          </p:txBody>
        </p:sp>
        <p:sp>
          <p:nvSpPr>
            <p:cNvPr id="29" name="Line 28"/>
            <p:cNvSpPr>
              <a:spLocks noChangeShapeType="1"/>
            </p:cNvSpPr>
            <p:nvPr/>
          </p:nvSpPr>
          <p:spPr bwMode="auto">
            <a:xfrm>
              <a:off x="2263" y="1587"/>
              <a:ext cx="273" cy="347"/>
            </a:xfrm>
            <a:prstGeom prst="line">
              <a:avLst/>
            </a:prstGeom>
            <a:noFill/>
            <a:ln w="25400">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29"/>
            <p:cNvSpPr txBox="1">
              <a:spLocks noChangeArrowheads="1"/>
            </p:cNvSpPr>
            <p:nvPr/>
          </p:nvSpPr>
          <p:spPr bwMode="auto">
            <a:xfrm>
              <a:off x="1633" y="2223"/>
              <a:ext cx="9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3200">
                  <a:solidFill>
                    <a:srgbClr val="0000FF"/>
                  </a:solidFill>
                </a:rPr>
                <a:t>网  络</a:t>
              </a:r>
              <a:endParaRPr lang="zh-CN" altLang="en-US" sz="3200">
                <a:solidFill>
                  <a:srgbClr val="0000FF"/>
                </a:solidFill>
              </a:endParaRP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sz="3200" dirty="0"/>
              <a:t>嵌入式系统应用</a:t>
            </a:r>
            <a:endParaRPr lang="en-US" altLang="zh-CN" sz="3200" dirty="0"/>
          </a:p>
          <a:p>
            <a:pPr lvl="1">
              <a:lnSpc>
                <a:spcPct val="130000"/>
              </a:lnSpc>
            </a:pPr>
            <a:r>
              <a:rPr kumimoji="1" lang="zh-CN" altLang="en-US" sz="2800" dirty="0"/>
              <a:t>低端</a:t>
            </a:r>
            <a:endParaRPr kumimoji="1" lang="zh-CN" altLang="en-US" sz="2800" dirty="0"/>
          </a:p>
          <a:p>
            <a:pPr lvl="2">
              <a:lnSpc>
                <a:spcPct val="130000"/>
              </a:lnSpc>
            </a:pPr>
            <a:r>
              <a:rPr kumimoji="1" lang="zh-CN" altLang="en-US" dirty="0"/>
              <a:t>数字血压计，自动气象站传感系统</a:t>
            </a:r>
            <a:endParaRPr kumimoji="1" lang="zh-CN" altLang="en-US" dirty="0"/>
          </a:p>
          <a:p>
            <a:pPr lvl="1">
              <a:lnSpc>
                <a:spcPct val="130000"/>
              </a:lnSpc>
            </a:pPr>
            <a:r>
              <a:rPr kumimoji="1" lang="zh-CN" altLang="en-US" sz="2800" dirty="0"/>
              <a:t>中端</a:t>
            </a:r>
            <a:endParaRPr kumimoji="1" lang="zh-CN" altLang="en-US" sz="2800" dirty="0"/>
          </a:p>
          <a:p>
            <a:pPr lvl="2">
              <a:lnSpc>
                <a:spcPct val="130000"/>
              </a:lnSpc>
            </a:pPr>
            <a:r>
              <a:rPr kumimoji="1" lang="zh-CN" altLang="en-US" dirty="0"/>
              <a:t>远程电力抄表系统，门禁系统</a:t>
            </a:r>
            <a:endParaRPr kumimoji="1" lang="zh-CN" altLang="en-US" dirty="0"/>
          </a:p>
          <a:p>
            <a:pPr lvl="1">
              <a:lnSpc>
                <a:spcPct val="130000"/>
              </a:lnSpc>
            </a:pPr>
            <a:r>
              <a:rPr kumimoji="1" lang="zh-CN" altLang="en-US" sz="2800" dirty="0"/>
              <a:t>高端</a:t>
            </a:r>
            <a:endParaRPr kumimoji="1" lang="zh-CN" altLang="en-US" sz="2800" dirty="0"/>
          </a:p>
          <a:p>
            <a:pPr lvl="2">
              <a:lnSpc>
                <a:spcPct val="130000"/>
              </a:lnSpc>
            </a:pPr>
            <a:r>
              <a:rPr kumimoji="1" lang="zh-CN" altLang="en-US" dirty="0"/>
              <a:t>网络视频监控系统</a:t>
            </a:r>
            <a:endParaRPr kumimoji="1" lang="zh-CN" altLang="en-US" dirty="0"/>
          </a:p>
          <a:p>
            <a:pPr lvl="2">
              <a:lnSpc>
                <a:spcPct val="130000"/>
              </a:lnSpc>
            </a:pPr>
            <a:r>
              <a:rPr kumimoji="1" lang="zh-CN" altLang="en-US" dirty="0"/>
              <a:t>高端医疗设备</a:t>
            </a:r>
            <a:endParaRPr kumimoji="1"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sz="3200" dirty="0"/>
              <a:t>低端嵌入式系统</a:t>
            </a:r>
            <a:endParaRPr lang="en-US" altLang="zh-CN" sz="3200" dirty="0"/>
          </a:p>
          <a:p>
            <a:pPr>
              <a:lnSpc>
                <a:spcPct val="200000"/>
              </a:lnSpc>
              <a:buFont typeface="Wingdings" panose="05000000000000000000" pitchFamily="2" charset="2"/>
              <a:buChar char="Ø"/>
            </a:pPr>
            <a:r>
              <a:rPr lang="zh-CN" altLang="en-US" sz="2800" dirty="0"/>
              <a:t>低端嵌入式系统，其特征是：</a:t>
            </a:r>
            <a:r>
              <a:rPr lang="zh-CN" altLang="en-US" sz="2400" b="1" dirty="0">
                <a:solidFill>
                  <a:srgbClr val="0000FF"/>
                </a:solidFill>
              </a:rPr>
              <a:t>硬件主体由专用</a:t>
            </a:r>
            <a:r>
              <a:rPr lang="en-US" altLang="zh-CN" sz="2400" b="1" dirty="0">
                <a:solidFill>
                  <a:srgbClr val="0000FF"/>
                </a:solidFill>
              </a:rPr>
              <a:t>IC</a:t>
            </a:r>
            <a:r>
              <a:rPr lang="zh-CN" altLang="en-US" sz="2400" b="1" dirty="0">
                <a:solidFill>
                  <a:srgbClr val="0000FF"/>
                </a:solidFill>
              </a:rPr>
              <a:t>芯片，或者</a:t>
            </a:r>
            <a:r>
              <a:rPr lang="en-US" altLang="zh-CN" sz="2400" b="1" dirty="0">
                <a:solidFill>
                  <a:srgbClr val="0000FF"/>
                </a:solidFill>
              </a:rPr>
              <a:t>4</a:t>
            </a:r>
            <a:r>
              <a:rPr lang="zh-CN" altLang="en-US" sz="2400" b="1" dirty="0">
                <a:solidFill>
                  <a:srgbClr val="0000FF"/>
                </a:solidFill>
              </a:rPr>
              <a:t>位</a:t>
            </a:r>
            <a:r>
              <a:rPr lang="en-US" altLang="zh-CN" sz="2400" b="1" dirty="0">
                <a:solidFill>
                  <a:srgbClr val="0000FF"/>
                </a:solidFill>
              </a:rPr>
              <a:t>/8</a:t>
            </a:r>
            <a:r>
              <a:rPr lang="zh-CN" altLang="en-US" sz="2400" b="1" dirty="0">
                <a:solidFill>
                  <a:srgbClr val="0000FF"/>
                </a:solidFill>
              </a:rPr>
              <a:t>位单片机构成。通常这一类嵌入式系统的控制软件不含操作系统。</a:t>
            </a:r>
            <a:endParaRPr lang="zh-CN" altLang="en-US" sz="2400" b="1" dirty="0">
              <a:solidFill>
                <a:srgbClr val="0000FF"/>
              </a:solidFill>
            </a:endParaRPr>
          </a:p>
          <a:p>
            <a:pPr>
              <a:lnSpc>
                <a:spcPct val="200000"/>
              </a:lnSpc>
              <a:buFont typeface="Wingdings" panose="05000000000000000000" pitchFamily="2" charset="2"/>
              <a:buChar char="Ø"/>
            </a:pPr>
            <a:r>
              <a:rPr lang="zh-CN" altLang="en-US" sz="2800" dirty="0"/>
              <a:t>低端嵌入式系统产品介绍</a:t>
            </a:r>
            <a:endParaRPr lang="zh-CN" altLang="en-US" sz="2800" dirty="0"/>
          </a:p>
          <a:p>
            <a:pPr lvl="1">
              <a:lnSpc>
                <a:spcPct val="200000"/>
              </a:lnSpc>
              <a:buNone/>
            </a:pPr>
            <a:r>
              <a:rPr lang="zh-CN" altLang="en-US" dirty="0"/>
              <a:t>     家用健康诊断仪器、气象观察仪器、灯光控制器、儿童玩具控制器、简易交通信号灯、</a:t>
            </a:r>
            <a:r>
              <a:rPr lang="en-US" altLang="zh-CN" dirty="0"/>
              <a:t>IC</a:t>
            </a:r>
            <a:r>
              <a:rPr lang="zh-CN" altLang="en-US" dirty="0"/>
              <a:t>交通卡、银行卡 等等</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63525" y="965528"/>
            <a:ext cx="11664950" cy="5348064"/>
          </a:xfrm>
        </p:spPr>
        <p:txBody>
          <a:bodyPr/>
          <a:lstStyle/>
          <a:p>
            <a:r>
              <a:rPr lang="zh-CN" altLang="en-US" sz="3200" dirty="0"/>
              <a:t>数字血压计</a:t>
            </a:r>
            <a:endParaRPr lang="en-US" altLang="zh-CN" sz="3200" dirty="0"/>
          </a:p>
          <a:p>
            <a:pPr marL="0" indent="0">
              <a:lnSpc>
                <a:spcPct val="150000"/>
              </a:lnSpc>
              <a:buNone/>
            </a:pPr>
            <a:r>
              <a:rPr lang="zh-CN" altLang="en-US" sz="2400" b="1" dirty="0">
                <a:solidFill>
                  <a:srgbClr val="0000FF"/>
                </a:solidFill>
              </a:rPr>
              <a:t>用途：</a:t>
            </a:r>
            <a:r>
              <a:rPr lang="zh-CN" altLang="en-US" sz="2400" dirty="0"/>
              <a:t>个人家用</a:t>
            </a:r>
            <a:endParaRPr lang="zh-CN" altLang="en-US" sz="2400" dirty="0"/>
          </a:p>
          <a:p>
            <a:pPr marL="0" indent="0">
              <a:lnSpc>
                <a:spcPct val="150000"/>
              </a:lnSpc>
              <a:buNone/>
            </a:pPr>
            <a:r>
              <a:rPr lang="zh-CN" altLang="en-US" sz="2400" b="1" dirty="0">
                <a:solidFill>
                  <a:srgbClr val="0000FF"/>
                </a:solidFill>
              </a:rPr>
              <a:t>特点：</a:t>
            </a:r>
            <a:r>
              <a:rPr lang="zh-CN" altLang="en-US" sz="2400" dirty="0"/>
              <a:t>数字式血压计</a:t>
            </a:r>
            <a:endParaRPr lang="zh-CN" altLang="en-US" sz="2400" dirty="0"/>
          </a:p>
          <a:p>
            <a:pPr marL="0" indent="0" algn="just">
              <a:lnSpc>
                <a:spcPct val="150000"/>
              </a:lnSpc>
              <a:buNone/>
            </a:pPr>
            <a:r>
              <a:rPr lang="zh-CN" altLang="en-US" sz="2400" b="1" dirty="0">
                <a:solidFill>
                  <a:srgbClr val="0000FF"/>
                </a:solidFill>
              </a:rPr>
              <a:t>基本工作原理：</a:t>
            </a:r>
            <a:r>
              <a:rPr lang="zh-CN" altLang="en-US" sz="2400" dirty="0"/>
              <a:t>将捆绑在被测试者胳膊上充气袖带的气压数据发送给单片机，由单片机转变成血压信号并显示出来。 </a:t>
            </a:r>
            <a:endParaRPr lang="zh-CN" altLang="en-US" sz="2400" dirty="0"/>
          </a:p>
          <a:p>
            <a:pPr marL="0" indent="0" algn="just">
              <a:lnSpc>
                <a:spcPct val="150000"/>
              </a:lnSpc>
              <a:buNone/>
            </a:pPr>
            <a:r>
              <a:rPr lang="zh-CN" altLang="en-US" sz="2400" b="1" dirty="0">
                <a:solidFill>
                  <a:srgbClr val="0000FF"/>
                </a:solidFill>
              </a:rPr>
              <a:t>仪器操作描述：</a:t>
            </a:r>
            <a:r>
              <a:rPr lang="zh-CN" altLang="en-US" sz="2400" dirty="0"/>
              <a:t>测试开始时，单片机启动气泵向袖带充气，当袖带内的气压达到</a:t>
            </a:r>
            <a:r>
              <a:rPr lang="en-US" altLang="zh-CN" sz="2400" dirty="0"/>
              <a:t>200mmHg</a:t>
            </a:r>
            <a:r>
              <a:rPr lang="zh-CN" altLang="en-US" sz="2400" dirty="0"/>
              <a:t>高之后停止充气，随后打开袖带的出气阀，让袖带内的气压慢慢以每秒约下降</a:t>
            </a:r>
            <a:r>
              <a:rPr lang="en-US" altLang="zh-CN" sz="2400" dirty="0"/>
              <a:t>(3</a:t>
            </a:r>
            <a:r>
              <a:rPr lang="zh-CN" altLang="en-US" sz="2400" dirty="0"/>
              <a:t>～</a:t>
            </a:r>
            <a:r>
              <a:rPr lang="en-US" altLang="zh-CN" sz="2400" dirty="0"/>
              <a:t>5)mmHg</a:t>
            </a:r>
            <a:r>
              <a:rPr lang="zh-CN" altLang="en-US" sz="2400" dirty="0"/>
              <a:t>的速度放气。在气压下降过程中，</a:t>
            </a:r>
            <a:r>
              <a:rPr lang="en-US" altLang="zh-CN" sz="2400" dirty="0"/>
              <a:t>AD</a:t>
            </a:r>
            <a:r>
              <a:rPr lang="zh-CN" altLang="en-US" sz="2400" dirty="0"/>
              <a:t>转换器采样袖带内气压直流分量以便取得收缩压和舒张压，送往</a:t>
            </a:r>
            <a:r>
              <a:rPr lang="en-US" altLang="zh-CN" sz="2400" dirty="0"/>
              <a:t>LCD</a:t>
            </a:r>
            <a:r>
              <a:rPr lang="zh-CN" altLang="en-US" sz="2400" dirty="0"/>
              <a:t>显示模块显示。 </a:t>
            </a:r>
            <a:endParaRPr lang="zh-CN" altLang="en-US" sz="24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3200" dirty="0"/>
              <a:t>数字血压计的硬件结构图</a:t>
            </a:r>
            <a:endParaRPr lang="en-US" altLang="zh-CN" sz="32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4"/>
          <p:cNvGraphicFramePr>
            <a:graphicFrameLocks noChangeAspect="1"/>
          </p:cNvGraphicFramePr>
          <p:nvPr/>
        </p:nvGraphicFramePr>
        <p:xfrm>
          <a:off x="2279650" y="1844675"/>
          <a:ext cx="7704138" cy="3932238"/>
        </p:xfrm>
        <a:graphic>
          <a:graphicData uri="http://schemas.openxmlformats.org/presentationml/2006/ole">
            <mc:AlternateContent xmlns:mc="http://schemas.openxmlformats.org/markup-compatibility/2006">
              <mc:Choice xmlns:v="urn:schemas-microsoft-com:vml" Requires="v">
                <p:oleObj spid="_x0000_s11317" name="Visio" r:id="rId1" imgW="5410200" imgH="2768600" progId="Visio.Drawing.11">
                  <p:embed/>
                </p:oleObj>
              </mc:Choice>
              <mc:Fallback>
                <p:oleObj name="Visio" r:id="rId1" imgW="5410200" imgH="27686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844675"/>
                        <a:ext cx="7704138"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diamon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3200" dirty="0"/>
              <a:t>自动使用的温度湿度传感器</a:t>
            </a:r>
            <a:endParaRPr lang="en-US" altLang="zh-CN" sz="3200" dirty="0"/>
          </a:p>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txBox="1">
            <a:spLocks noChangeArrowheads="1"/>
          </p:cNvSpPr>
          <p:nvPr/>
        </p:nvSpPr>
        <p:spPr bwMode="auto">
          <a:xfrm>
            <a:off x="263525" y="1647602"/>
            <a:ext cx="11233248" cy="475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a:lnSpc>
                <a:spcPct val="150000"/>
              </a:lnSpc>
              <a:buFont typeface="Wingdings" panose="05000000000000000000" pitchFamily="2" charset="2"/>
              <a:buChar char="p"/>
            </a:pPr>
            <a:r>
              <a:rPr kumimoji="0" lang="zh-CN" altLang="en-US" kern="0" dirty="0"/>
              <a:t>自动气象站</a:t>
            </a:r>
            <a:endParaRPr kumimoji="0" lang="zh-CN" altLang="en-US" kern="0" dirty="0"/>
          </a:p>
          <a:p>
            <a:pPr marL="0" lvl="1">
              <a:lnSpc>
                <a:spcPct val="150000"/>
              </a:lnSpc>
            </a:pPr>
            <a:r>
              <a:rPr kumimoji="0" lang="zh-CN" altLang="en-US" kern="0" dirty="0"/>
              <a:t>能够自行采集主要的气象数据，然后用电缆通信或者无线通信方式把获得的气象数据送往中心气象预报中心。</a:t>
            </a:r>
            <a:endParaRPr kumimoji="0" lang="zh-CN" altLang="en-US" kern="0" dirty="0"/>
          </a:p>
          <a:p>
            <a:pPr>
              <a:lnSpc>
                <a:spcPct val="150000"/>
              </a:lnSpc>
              <a:buFont typeface="Wingdings" panose="05000000000000000000" pitchFamily="2" charset="2"/>
              <a:buChar char="p"/>
            </a:pPr>
            <a:r>
              <a:rPr kumimoji="0" lang="zh-CN" altLang="en-US" kern="0" dirty="0"/>
              <a:t>自动气象站核心设备</a:t>
            </a:r>
            <a:endParaRPr kumimoji="0" lang="zh-CN" altLang="en-US" kern="0" dirty="0"/>
          </a:p>
          <a:p>
            <a:pPr marL="0" lvl="1">
              <a:lnSpc>
                <a:spcPct val="150000"/>
              </a:lnSpc>
            </a:pPr>
            <a:r>
              <a:rPr kumimoji="0" lang="zh-CN" altLang="en-US" kern="0" dirty="0"/>
              <a:t>温度、湿度、大气压力、日光和雨量等传感器。</a:t>
            </a:r>
            <a:endParaRPr kumimoji="0" lang="zh-CN" altLang="en-US" kern="0" dirty="0"/>
          </a:p>
          <a:p>
            <a:pPr marL="0" lvl="1">
              <a:lnSpc>
                <a:spcPct val="150000"/>
              </a:lnSpc>
            </a:pPr>
            <a:r>
              <a:rPr kumimoji="0" lang="zh-CN" altLang="en-US" kern="0" dirty="0"/>
              <a:t>远程传送数据器具</a:t>
            </a:r>
            <a:endParaRPr kumimoji="0" lang="zh-CN" altLang="en-US" kern="0" dirty="0"/>
          </a:p>
          <a:p>
            <a:pPr marL="0" lvl="2">
              <a:lnSpc>
                <a:spcPct val="150000"/>
              </a:lnSpc>
            </a:pPr>
            <a:r>
              <a:rPr kumimoji="0" lang="zh-CN" altLang="en-US" kern="0" dirty="0"/>
              <a:t>能够用串口通信或者无线通信方式向上位机发送采集到的信号。  </a:t>
            </a:r>
            <a:endParaRPr kumimoji="0" lang="zh-CN" altLang="en-US" kern="0" dirty="0"/>
          </a:p>
        </p:txBody>
      </p:sp>
    </p:spTree>
  </p:cSld>
  <p:clrMapOvr>
    <a:masterClrMapping/>
  </p:clrMapOvr>
  <p:transition spd="med">
    <p:diamon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3200" u="none" dirty="0"/>
              <a:t>温度湿度传感器系统硬件软件架构图 </a:t>
            </a:r>
            <a:endParaRPr lang="en-US" altLang="zh-CN" sz="3200" dirty="0"/>
          </a:p>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3"/>
          <p:cNvGraphicFramePr>
            <a:graphicFrameLocks noChangeAspect="1"/>
          </p:cNvGraphicFramePr>
          <p:nvPr/>
        </p:nvGraphicFramePr>
        <p:xfrm>
          <a:off x="1847528" y="2073051"/>
          <a:ext cx="8316913" cy="3732213"/>
        </p:xfrm>
        <a:graphic>
          <a:graphicData uri="http://schemas.openxmlformats.org/presentationml/2006/ole">
            <mc:AlternateContent xmlns:mc="http://schemas.openxmlformats.org/markup-compatibility/2006">
              <mc:Choice xmlns:v="urn:schemas-microsoft-com:vml" Requires="v">
                <p:oleObj spid="_x0000_s11317" name="Visio" r:id="rId1" imgW="6070600" imgH="2734945" progId="Visio.Drawing.11">
                  <p:embed/>
                </p:oleObj>
              </mc:Choice>
              <mc:Fallback>
                <p:oleObj name="Visio" r:id="rId1" imgW="6070600" imgH="273494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2073051"/>
                        <a:ext cx="8316913" cy="373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amon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3200" dirty="0"/>
              <a:t>中端嵌入式系统</a:t>
            </a:r>
            <a:endParaRPr lang="en-US" altLang="zh-CN" sz="3200" dirty="0"/>
          </a:p>
          <a:p>
            <a:pPr lvl="1">
              <a:lnSpc>
                <a:spcPct val="150000"/>
              </a:lnSpc>
            </a:pPr>
            <a:r>
              <a:rPr lang="zh-CN" altLang="en-US" dirty="0"/>
              <a:t>中端嵌入式系统一般指的是硬件主体由</a:t>
            </a:r>
            <a:r>
              <a:rPr lang="en-US" altLang="zh-CN" dirty="0"/>
              <a:t>8</a:t>
            </a:r>
            <a:r>
              <a:rPr lang="zh-CN" altLang="en-US" dirty="0"/>
              <a:t>位</a:t>
            </a:r>
            <a:r>
              <a:rPr lang="en-US" altLang="zh-CN" dirty="0"/>
              <a:t>/16</a:t>
            </a:r>
            <a:r>
              <a:rPr lang="zh-CN" altLang="en-US" dirty="0"/>
              <a:t>位单片机或者</a:t>
            </a:r>
            <a:r>
              <a:rPr lang="en-US" altLang="zh-CN" dirty="0"/>
              <a:t>32</a:t>
            </a:r>
            <a:r>
              <a:rPr lang="zh-CN" altLang="en-US" dirty="0"/>
              <a:t>位处理器构成。其控制软件主要由一个小型嵌入式操作系统内核（例如：</a:t>
            </a:r>
            <a:r>
              <a:rPr lang="en-US" altLang="zh-CN" dirty="0" err="1"/>
              <a:t>uCOS</a:t>
            </a:r>
            <a:r>
              <a:rPr lang="en-US" altLang="zh-CN" dirty="0"/>
              <a:t>-II</a:t>
            </a:r>
            <a:r>
              <a:rPr lang="zh-CN" altLang="en-US" dirty="0"/>
              <a:t>或</a:t>
            </a:r>
            <a:r>
              <a:rPr lang="en-US" altLang="zh-CN" dirty="0" err="1"/>
              <a:t>TinyOS</a:t>
            </a:r>
            <a:r>
              <a:rPr lang="zh-CN" altLang="en-US" dirty="0"/>
              <a:t>）和一个小规模的应用程序组成。</a:t>
            </a:r>
            <a:endParaRPr lang="zh-CN" altLang="en-US" dirty="0"/>
          </a:p>
          <a:p>
            <a:pPr lvl="1">
              <a:lnSpc>
                <a:spcPct val="150000"/>
              </a:lnSpc>
            </a:pPr>
            <a:r>
              <a:rPr lang="zh-CN" altLang="en-US" dirty="0"/>
              <a:t>小型嵌入式操作系统内核的源代码一般不超过</a:t>
            </a:r>
            <a:r>
              <a:rPr lang="en-US" altLang="zh-CN" dirty="0"/>
              <a:t>1</a:t>
            </a:r>
            <a:r>
              <a:rPr lang="zh-CN" altLang="en-US" dirty="0"/>
              <a:t>万行。这一类嵌入式系统的操作系统功能模块不齐备，并且无法为应用程序开发提供一个较为完备的应用程序编程接口；</a:t>
            </a:r>
            <a:endParaRPr lang="zh-CN" altLang="en-US" dirty="0"/>
          </a:p>
          <a:p>
            <a:pPr lvl="1">
              <a:lnSpc>
                <a:spcPct val="150000"/>
              </a:lnSpc>
            </a:pPr>
            <a:r>
              <a:rPr lang="zh-CN" altLang="en-US" dirty="0"/>
              <a:t>此外，多数产品没有图形用户界面（</a:t>
            </a:r>
            <a:r>
              <a:rPr lang="en-US" altLang="zh-CN" dirty="0"/>
              <a:t>GUI</a:t>
            </a:r>
            <a:r>
              <a:rPr lang="zh-CN" altLang="en-US" dirty="0"/>
              <a:t>）或者图形用户界面功能较弱，数据处理和联网通信功能也比较弱。</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04066" y="906589"/>
            <a:ext cx="11664950" cy="5348064"/>
          </a:xfrm>
        </p:spPr>
        <p:txBody>
          <a:bodyPr/>
          <a:lstStyle/>
          <a:p>
            <a:r>
              <a:rPr lang="zh-CN" altLang="en-US" sz="3200" u="none" dirty="0"/>
              <a:t>门禁系统</a:t>
            </a:r>
            <a:endParaRPr lang="en-US" altLang="zh-CN" sz="3200" u="none" dirty="0"/>
          </a:p>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txBox="1">
            <a:spLocks noChangeArrowheads="1"/>
          </p:cNvSpPr>
          <p:nvPr/>
        </p:nvSpPr>
        <p:spPr bwMode="auto">
          <a:xfrm>
            <a:off x="227348" y="1628800"/>
            <a:ext cx="11737304"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marL="0" lvl="1">
              <a:lnSpc>
                <a:spcPct val="150000"/>
              </a:lnSpc>
            </a:pPr>
            <a:r>
              <a:rPr kumimoji="0" lang="zh-CN" altLang="en-US" kern="0" dirty="0"/>
              <a:t>已经广泛地应用在写字楼和居民住宅楼，控制人员的身份识别、进出控制、滞留时间记录等。</a:t>
            </a:r>
            <a:endParaRPr kumimoji="0" lang="zh-CN" altLang="en-US" kern="0" dirty="0"/>
          </a:p>
          <a:p>
            <a:pPr marL="0" lvl="1">
              <a:lnSpc>
                <a:spcPct val="150000"/>
              </a:lnSpc>
            </a:pPr>
            <a:r>
              <a:rPr kumimoji="0" lang="zh-CN" altLang="en-US" kern="0" dirty="0"/>
              <a:t>包括：高校实验室、高校图书馆、办公楼、旅馆饭店、旅游景点等。</a:t>
            </a:r>
            <a:endParaRPr kumimoji="0" lang="zh-CN" altLang="en-US" kern="0" dirty="0"/>
          </a:p>
          <a:p>
            <a:pPr marL="0" lvl="1">
              <a:lnSpc>
                <a:spcPct val="150000"/>
              </a:lnSpc>
            </a:pPr>
            <a:r>
              <a:rPr kumimoji="0" lang="zh-CN" altLang="en-US" kern="0" dirty="0"/>
              <a:t>门禁系统是一个嵌入式系统的网络系统，组网方式有多种，包括</a:t>
            </a:r>
            <a:r>
              <a:rPr kumimoji="0" lang="en-US" altLang="zh-CN" kern="0" dirty="0"/>
              <a:t>RS485</a:t>
            </a:r>
            <a:r>
              <a:rPr kumimoji="0" lang="zh-CN" altLang="en-US" kern="0" dirty="0"/>
              <a:t>总线、</a:t>
            </a:r>
            <a:r>
              <a:rPr kumimoji="0" lang="en-US" altLang="zh-CN" kern="0" dirty="0"/>
              <a:t>CAN</a:t>
            </a:r>
            <a:r>
              <a:rPr kumimoji="0" lang="zh-CN" altLang="en-US" kern="0" dirty="0"/>
              <a:t>总线、以太网、</a:t>
            </a:r>
            <a:r>
              <a:rPr kumimoji="0" lang="en-US" altLang="zh-CN" kern="0" dirty="0" err="1"/>
              <a:t>WiFi</a:t>
            </a:r>
            <a:r>
              <a:rPr kumimoji="0" lang="zh-CN" altLang="en-US" kern="0" dirty="0"/>
              <a:t>等。 </a:t>
            </a:r>
            <a:endParaRPr kumimoji="0" lang="zh-CN" altLang="en-US" kern="0" dirty="0"/>
          </a:p>
        </p:txBody>
      </p:sp>
    </p:spTree>
  </p:cSld>
  <p:clrMapOvr>
    <a:masterClrMapping/>
  </p:clrMapOvr>
  <p:transition spd="med">
    <p:diamon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63525" y="878320"/>
            <a:ext cx="11664950" cy="5522480"/>
          </a:xfrm>
        </p:spPr>
        <p:txBody>
          <a:bodyPr/>
          <a:lstStyle/>
          <a:p>
            <a:r>
              <a:rPr lang="zh-CN" altLang="en-US" dirty="0"/>
              <a:t>典型门禁系统的网络结构图</a:t>
            </a: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4"/>
          <p:cNvGraphicFramePr>
            <a:graphicFrameLocks noChangeAspect="1"/>
          </p:cNvGraphicFramePr>
          <p:nvPr/>
        </p:nvGraphicFramePr>
        <p:xfrm>
          <a:off x="3143672" y="1549191"/>
          <a:ext cx="6840537" cy="5026025"/>
        </p:xfrm>
        <a:graphic>
          <a:graphicData uri="http://schemas.openxmlformats.org/presentationml/2006/ole">
            <mc:AlternateContent xmlns:mc="http://schemas.openxmlformats.org/markup-compatibility/2006">
              <mc:Choice xmlns:v="urn:schemas-microsoft-com:vml" Requires="v">
                <p:oleObj spid="_x0000_s11317" name="Visio" r:id="rId1" imgW="6700520" imgH="4930140" progId="Visio.Drawing.11">
                  <p:embed/>
                </p:oleObj>
              </mc:Choice>
              <mc:Fallback>
                <p:oleObj name="Visio" r:id="rId1" imgW="6700520" imgH="49301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1549191"/>
                        <a:ext cx="6840537" cy="5026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嵌入式与物联网</a:t>
            </a:r>
            <a:r>
              <a:rPr lang="en-US" altLang="zh-CN" dirty="0"/>
              <a:t>----</a:t>
            </a:r>
            <a:r>
              <a:rPr lang="zh-CN" altLang="en-US" dirty="0"/>
              <a:t>基本概念</a:t>
            </a:r>
            <a:endParaRPr lang="zh-CN" altLang="en-US" dirty="0"/>
          </a:p>
        </p:txBody>
      </p:sp>
      <p:graphicFrame>
        <p:nvGraphicFramePr>
          <p:cNvPr id="5" name="内容占位符 4"/>
          <p:cNvGraphicFramePr>
            <a:graphicFrameLocks noGrp="1"/>
          </p:cNvGraphicFramePr>
          <p:nvPr>
            <p:ph idx="1"/>
          </p:nvPr>
        </p:nvGraphicFramePr>
        <p:xfrm>
          <a:off x="6960096" y="1561740"/>
          <a:ext cx="4896544" cy="3566160"/>
        </p:xfrm>
        <a:graphic>
          <a:graphicData uri="http://schemas.openxmlformats.org/drawingml/2006/table">
            <a:tbl>
              <a:tblPr firstRow="1" bandRow="1">
                <a:tableStyleId>{5C22544A-7EE6-4342-B048-85BDC9FD1C3A}</a:tableStyleId>
              </a:tblPr>
              <a:tblGrid>
                <a:gridCol w="1944216"/>
                <a:gridCol w="1296144"/>
                <a:gridCol w="1656184"/>
              </a:tblGrid>
              <a:tr h="370840">
                <a:tc>
                  <a:txBody>
                    <a:bodyPr/>
                    <a:lstStyle/>
                    <a:p>
                      <a:pPr algn="ctr"/>
                      <a:r>
                        <a:rPr lang="zh-CN" altLang="en-US" sz="2000" dirty="0"/>
                        <a:t>技术</a:t>
                      </a:r>
                      <a:endParaRPr lang="zh-CN" altLang="en-US" sz="2000" dirty="0"/>
                    </a:p>
                  </a:txBody>
                  <a:tcPr/>
                </a:tc>
                <a:tc>
                  <a:txBody>
                    <a:bodyPr/>
                    <a:lstStyle/>
                    <a:p>
                      <a:pPr algn="ctr"/>
                      <a:r>
                        <a:rPr lang="zh-CN" altLang="en-US" sz="2000" dirty="0"/>
                        <a:t>物联网</a:t>
                      </a:r>
                      <a:endParaRPr lang="zh-CN" altLang="en-US" sz="2000" dirty="0"/>
                    </a:p>
                  </a:txBody>
                  <a:tcPr/>
                </a:tc>
                <a:tc>
                  <a:txBody>
                    <a:bodyPr/>
                    <a:lstStyle/>
                    <a:p>
                      <a:pPr algn="ctr"/>
                      <a:r>
                        <a:rPr lang="zh-CN" altLang="en-US" sz="2000" dirty="0"/>
                        <a:t>嵌入式系统</a:t>
                      </a:r>
                      <a:endParaRPr lang="zh-CN" altLang="en-US" sz="2000" dirty="0"/>
                    </a:p>
                  </a:txBody>
                  <a:tcPr/>
                </a:tc>
              </a:tr>
              <a:tr h="370840">
                <a:tc>
                  <a:txBody>
                    <a:bodyPr/>
                    <a:lstStyle/>
                    <a:p>
                      <a:pPr algn="ctr"/>
                      <a:r>
                        <a:rPr lang="zh-CN" altLang="en-US" sz="2000" dirty="0"/>
                        <a:t>射频识别技术</a:t>
                      </a:r>
                      <a:endParaRPr lang="zh-CN" altLang="en-US" sz="2000" dirty="0"/>
                    </a:p>
                  </a:txBody>
                  <a:tcPr/>
                </a:tc>
                <a:tc>
                  <a:txBody>
                    <a:bodyPr/>
                    <a:lstStyle/>
                    <a:p>
                      <a:pPr algn="ctr"/>
                      <a:r>
                        <a:rPr lang="zh-CN" altLang="en-US" sz="2000" dirty="0"/>
                        <a:t>需要</a:t>
                      </a:r>
                      <a:endParaRPr lang="zh-CN" altLang="en-US" sz="2000" dirty="0"/>
                    </a:p>
                  </a:txBody>
                  <a:tcPr/>
                </a:tc>
                <a:tc>
                  <a:txBody>
                    <a:bodyPr/>
                    <a:lstStyle/>
                    <a:p>
                      <a:pPr algn="ctr"/>
                      <a:r>
                        <a:rPr lang="zh-CN" altLang="en-US" sz="2000" dirty="0"/>
                        <a:t>可选</a:t>
                      </a:r>
                      <a:endParaRPr lang="zh-CN" altLang="en-US" sz="2000" dirty="0"/>
                    </a:p>
                  </a:txBody>
                  <a:tcPr/>
                </a:tc>
              </a:tr>
              <a:tr h="370840">
                <a:tc>
                  <a:txBody>
                    <a:bodyPr/>
                    <a:lstStyle/>
                    <a:p>
                      <a:pPr algn="ctr"/>
                      <a:r>
                        <a:rPr lang="zh-CN" altLang="en-US" sz="2000" dirty="0"/>
                        <a:t>电子技术</a:t>
                      </a:r>
                      <a:endParaRPr lang="zh-CN" altLang="en-US" sz="2000" dirty="0"/>
                    </a:p>
                  </a:txBody>
                  <a:tcPr/>
                </a:tc>
                <a:tc>
                  <a:txBody>
                    <a:bodyPr/>
                    <a:lstStyle/>
                    <a:p>
                      <a:pPr algn="ctr"/>
                      <a:r>
                        <a:rPr lang="zh-CN" altLang="en-US" sz="2000" dirty="0"/>
                        <a:t>必需</a:t>
                      </a:r>
                      <a:endParaRPr lang="zh-CN" altLang="en-US" sz="2000" dirty="0"/>
                    </a:p>
                  </a:txBody>
                  <a:tcPr/>
                </a:tc>
                <a:tc>
                  <a:txBody>
                    <a:bodyPr/>
                    <a:lstStyle/>
                    <a:p>
                      <a:pPr algn="ctr"/>
                      <a:r>
                        <a:rPr lang="zh-CN" altLang="en-US" sz="2000" dirty="0"/>
                        <a:t>必需</a:t>
                      </a:r>
                      <a:endParaRPr lang="zh-CN" altLang="en-US" sz="2000" dirty="0"/>
                    </a:p>
                  </a:txBody>
                  <a:tcPr/>
                </a:tc>
              </a:tr>
              <a:tr h="370840">
                <a:tc>
                  <a:txBody>
                    <a:bodyPr/>
                    <a:lstStyle/>
                    <a:p>
                      <a:pPr algn="ctr"/>
                      <a:r>
                        <a:rPr lang="zh-CN" altLang="en-US" sz="2000" dirty="0"/>
                        <a:t>传感器技术</a:t>
                      </a:r>
                      <a:endParaRPr lang="zh-CN" altLang="en-US" sz="2000" dirty="0"/>
                    </a:p>
                  </a:txBody>
                  <a:tcPr/>
                </a:tc>
                <a:tc>
                  <a:txBody>
                    <a:bodyPr/>
                    <a:lstStyle/>
                    <a:p>
                      <a:pPr algn="ctr"/>
                      <a:r>
                        <a:rPr lang="zh-CN" altLang="en-US" sz="2000" dirty="0"/>
                        <a:t>需要</a:t>
                      </a:r>
                      <a:endParaRPr lang="zh-CN" altLang="en-US" sz="2000" dirty="0"/>
                    </a:p>
                  </a:txBody>
                  <a:tcPr/>
                </a:tc>
                <a:tc>
                  <a:txBody>
                    <a:bodyPr/>
                    <a:lstStyle/>
                    <a:p>
                      <a:pPr algn="ctr"/>
                      <a:r>
                        <a:rPr lang="zh-CN" altLang="en-US" sz="2000" dirty="0"/>
                        <a:t>可选</a:t>
                      </a:r>
                      <a:endParaRPr lang="zh-CN" altLang="en-US" sz="2000" dirty="0"/>
                    </a:p>
                  </a:txBody>
                  <a:tcPr/>
                </a:tc>
              </a:tr>
              <a:tr h="370840">
                <a:tc>
                  <a:txBody>
                    <a:bodyPr/>
                    <a:lstStyle/>
                    <a:p>
                      <a:pPr algn="ctr"/>
                      <a:r>
                        <a:rPr lang="zh-CN" altLang="en-US" sz="2000" dirty="0"/>
                        <a:t>半导体技术</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必需</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必需</a:t>
                      </a:r>
                      <a:endParaRPr lang="zh-CN" altLang="en-US" sz="2000" dirty="0"/>
                    </a:p>
                  </a:txBody>
                  <a:tcPr/>
                </a:tc>
              </a:tr>
              <a:tr h="370840">
                <a:tc>
                  <a:txBody>
                    <a:bodyPr/>
                    <a:lstStyle/>
                    <a:p>
                      <a:pPr algn="ctr"/>
                      <a:r>
                        <a:rPr lang="zh-CN" altLang="en-US" sz="2000" dirty="0"/>
                        <a:t>通信技术</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必需</a:t>
                      </a:r>
                      <a:endParaRPr lang="zh-CN" altLang="en-US" sz="2000" dirty="0"/>
                    </a:p>
                  </a:txBody>
                  <a:tcPr/>
                </a:tc>
                <a:tc>
                  <a:txBody>
                    <a:bodyPr/>
                    <a:lstStyle/>
                    <a:p>
                      <a:pPr algn="ctr"/>
                      <a:r>
                        <a:rPr lang="zh-CN" altLang="en-US" sz="2000" dirty="0"/>
                        <a:t>可选</a:t>
                      </a:r>
                      <a:endParaRPr lang="zh-CN" altLang="en-US" sz="2000" dirty="0"/>
                    </a:p>
                  </a:txBody>
                  <a:tcPr/>
                </a:tc>
              </a:tr>
              <a:tr h="370840">
                <a:tc>
                  <a:txBody>
                    <a:bodyPr/>
                    <a:lstStyle/>
                    <a:p>
                      <a:pPr algn="ctr"/>
                      <a:r>
                        <a:rPr lang="zh-CN" altLang="en-US" sz="2000" dirty="0"/>
                        <a:t>智能计算技术</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必需</a:t>
                      </a:r>
                      <a:endParaRPr lang="zh-CN" altLang="en-US" sz="2000" dirty="0"/>
                    </a:p>
                  </a:txBody>
                  <a:tcPr/>
                </a:tc>
                <a:tc>
                  <a:txBody>
                    <a:bodyPr/>
                    <a:lstStyle/>
                    <a:p>
                      <a:pPr algn="ctr"/>
                      <a:r>
                        <a:rPr lang="zh-CN" altLang="en-US" sz="2000" dirty="0"/>
                        <a:t>可选</a:t>
                      </a:r>
                      <a:endParaRPr lang="zh-CN" altLang="en-US" sz="2000" dirty="0"/>
                    </a:p>
                  </a:txBody>
                  <a:tcPr/>
                </a:tc>
              </a:tr>
              <a:tr h="370840">
                <a:tc>
                  <a:txBody>
                    <a:bodyPr/>
                    <a:lstStyle/>
                    <a:p>
                      <a:pPr algn="ctr"/>
                      <a:r>
                        <a:rPr lang="zh-CN" altLang="en-US" sz="2000" dirty="0"/>
                        <a:t>自动控制技术</a:t>
                      </a:r>
                      <a:endParaRPr lang="zh-CN" altLang="en-US" sz="2000" dirty="0"/>
                    </a:p>
                  </a:txBody>
                  <a:tcPr/>
                </a:tc>
                <a:tc>
                  <a:txBody>
                    <a:bodyPr/>
                    <a:lstStyle/>
                    <a:p>
                      <a:pPr algn="ctr"/>
                      <a:r>
                        <a:rPr lang="zh-CN" altLang="en-US" sz="2000" dirty="0"/>
                        <a:t>可选</a:t>
                      </a:r>
                      <a:endParaRPr lang="zh-CN" altLang="en-US" sz="2000" dirty="0"/>
                    </a:p>
                  </a:txBody>
                  <a:tcPr/>
                </a:tc>
                <a:tc>
                  <a:txBody>
                    <a:bodyPr/>
                    <a:lstStyle/>
                    <a:p>
                      <a:pPr algn="ctr"/>
                      <a:r>
                        <a:rPr lang="zh-CN" altLang="en-US" sz="2000" dirty="0"/>
                        <a:t>可选</a:t>
                      </a:r>
                      <a:endParaRPr lang="zh-CN" altLang="en-US" sz="2000" dirty="0"/>
                    </a:p>
                  </a:txBody>
                  <a:tcPr/>
                </a:tc>
              </a:tr>
              <a:tr h="370840">
                <a:tc>
                  <a:txBody>
                    <a:bodyPr/>
                    <a:lstStyle/>
                    <a:p>
                      <a:pPr algn="ctr"/>
                      <a:r>
                        <a:rPr lang="zh-CN" altLang="en-US" sz="2000" dirty="0"/>
                        <a:t>软件技术</a:t>
                      </a:r>
                      <a:endParaRPr lang="zh-CN" altLang="en-US" sz="2000" dirty="0"/>
                    </a:p>
                  </a:txBody>
                  <a:tcPr/>
                </a:tc>
                <a:tc>
                  <a:txBody>
                    <a:bodyPr/>
                    <a:lstStyle/>
                    <a:p>
                      <a:pPr algn="ctr"/>
                      <a:r>
                        <a:rPr lang="zh-CN" altLang="en-US" sz="2000" dirty="0"/>
                        <a:t>必需</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t>必需</a:t>
                      </a:r>
                      <a:endParaRPr lang="zh-CN" altLang="en-US" sz="2000" dirty="0"/>
                    </a:p>
                  </a:txBody>
                  <a:tcPr/>
                </a:tc>
              </a:tr>
            </a:tbl>
          </a:graphicData>
        </a:graphic>
      </p:graphicFrame>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6" name="文本框 5"/>
          <p:cNvSpPr txBox="1"/>
          <p:nvPr/>
        </p:nvSpPr>
        <p:spPr>
          <a:xfrm>
            <a:off x="7824192" y="1019975"/>
            <a:ext cx="4201575" cy="40011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物联网与嵌入式技术需求</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839416" y="2204864"/>
            <a:ext cx="5328592" cy="2231124"/>
          </a:xfrm>
          <a:prstGeom prst="rect">
            <a:avLst/>
          </a:prstGeom>
          <a:noFill/>
        </p:spPr>
        <p:txBody>
          <a:bodyPr wrap="square" rtlCol="0">
            <a:spAutoFit/>
          </a:bodyPr>
          <a:lstStyle/>
          <a:p>
            <a:pPr algn="just">
              <a:lnSpc>
                <a:spcPct val="150000"/>
              </a:lnSpc>
            </a:pPr>
            <a:r>
              <a:rPr lang="zh-CN" altLang="en-US" dirty="0">
                <a:latin typeface="宋体" panose="02010600030101010101" pitchFamily="2" charset="-122"/>
                <a:ea typeface="宋体" panose="02010600030101010101" pitchFamily="2" charset="-122"/>
              </a:rPr>
              <a:t>从技术角度来看，物联网和嵌入式系统都是各种技术融合的综合性技术，融合的技术大致相同。</a:t>
            </a:r>
            <a:r>
              <a:rPr lang="zh-CN" altLang="en-US" dirty="0">
                <a:solidFill>
                  <a:srgbClr val="FF0000"/>
                </a:solidFill>
                <a:latin typeface="宋体" panose="02010600030101010101" pitchFamily="2" charset="-122"/>
                <a:ea typeface="宋体" panose="02010600030101010101" pitchFamily="2" charset="-122"/>
              </a:rPr>
              <a:t>物联网技术中包含有嵌入式系统技术。</a:t>
            </a:r>
            <a:endParaRPr lang="zh-CN" altLang="en-US"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med">
    <p:diamon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u="none" dirty="0"/>
              <a:t>门禁控制器主板功能结构图</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4"/>
          <p:cNvGraphicFramePr>
            <a:graphicFrameLocks noChangeAspect="1"/>
          </p:cNvGraphicFramePr>
          <p:nvPr/>
        </p:nvGraphicFramePr>
        <p:xfrm>
          <a:off x="3015448" y="1806941"/>
          <a:ext cx="6192837" cy="4414838"/>
        </p:xfrm>
        <a:graphic>
          <a:graphicData uri="http://schemas.openxmlformats.org/presentationml/2006/ole">
            <mc:AlternateContent xmlns:mc="http://schemas.openxmlformats.org/markup-compatibility/2006">
              <mc:Choice xmlns:v="urn:schemas-microsoft-com:vml" Requires="v">
                <p:oleObj spid="_x0000_s11317" name="Visio" r:id="rId1" imgW="3371850" imgH="2405380" progId="Visio.Drawing.11">
                  <p:embed/>
                </p:oleObj>
              </mc:Choice>
              <mc:Fallback>
                <p:oleObj name="Visio" r:id="rId1" imgW="3371850" imgH="240538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448" y="1806941"/>
                        <a:ext cx="6192837"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diamon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63525" y="878320"/>
            <a:ext cx="11664950" cy="5522480"/>
          </a:xfrm>
        </p:spPr>
        <p:txBody>
          <a:bodyPr/>
          <a:lstStyle/>
          <a:p>
            <a:r>
              <a:rPr lang="zh-CN" altLang="en-US" dirty="0"/>
              <a:t>高端嵌入式系统</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txBox="1">
            <a:spLocks noChangeArrowheads="1"/>
          </p:cNvSpPr>
          <p:nvPr/>
        </p:nvSpPr>
        <p:spPr bwMode="auto">
          <a:xfrm>
            <a:off x="238672" y="1770495"/>
            <a:ext cx="1154596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algn="just">
              <a:lnSpc>
                <a:spcPct val="150000"/>
              </a:lnSpc>
              <a:buFont typeface="Wingdings" panose="05000000000000000000" pitchFamily="2" charset="2"/>
              <a:buChar char="Ø"/>
            </a:pPr>
            <a:r>
              <a:rPr kumimoji="0" lang="zh-CN" altLang="en-US" sz="2400" kern="0" dirty="0"/>
              <a:t>高端嵌入式系统硬件主体通常由</a:t>
            </a:r>
            <a:r>
              <a:rPr kumimoji="0" lang="en-US" altLang="zh-CN" sz="2400" kern="0" dirty="0"/>
              <a:t>32</a:t>
            </a:r>
            <a:r>
              <a:rPr kumimoji="0" lang="zh-CN" altLang="en-US" sz="2400" kern="0" dirty="0"/>
              <a:t>位</a:t>
            </a:r>
            <a:r>
              <a:rPr kumimoji="0" lang="en-US" altLang="zh-CN" sz="2400" kern="0" dirty="0"/>
              <a:t>/64</a:t>
            </a:r>
            <a:r>
              <a:rPr kumimoji="0" lang="zh-CN" altLang="en-US" sz="2400" kern="0" dirty="0"/>
              <a:t>位处理器、</a:t>
            </a:r>
            <a:r>
              <a:rPr kumimoji="0" lang="en-US" altLang="zh-CN" sz="2400" kern="0" dirty="0"/>
              <a:t>32</a:t>
            </a:r>
            <a:r>
              <a:rPr kumimoji="0" lang="zh-CN" altLang="en-US" sz="2400" kern="0" dirty="0"/>
              <a:t>位</a:t>
            </a:r>
            <a:r>
              <a:rPr kumimoji="0" lang="en-US" altLang="zh-CN" sz="2400" kern="0" dirty="0"/>
              <a:t>SOPC</a:t>
            </a:r>
            <a:r>
              <a:rPr kumimoji="0" lang="zh-CN" altLang="en-US" sz="2400" kern="0" dirty="0"/>
              <a:t>或者</a:t>
            </a:r>
            <a:r>
              <a:rPr kumimoji="0" lang="en-US" altLang="zh-CN" sz="2400" kern="0" dirty="0"/>
              <a:t>32</a:t>
            </a:r>
            <a:r>
              <a:rPr kumimoji="0" lang="zh-CN" altLang="en-US" sz="2400" kern="0" dirty="0"/>
              <a:t>位片上系统（</a:t>
            </a:r>
            <a:r>
              <a:rPr kumimoji="0" lang="en-US" altLang="zh-CN" sz="2400" kern="0" dirty="0"/>
              <a:t>SoC</a:t>
            </a:r>
            <a:r>
              <a:rPr kumimoji="0" lang="zh-CN" altLang="en-US" sz="2400" kern="0" dirty="0"/>
              <a:t>）所组成。</a:t>
            </a:r>
            <a:endParaRPr kumimoji="0" lang="zh-CN" altLang="en-US" sz="2400" kern="0" dirty="0"/>
          </a:p>
          <a:p>
            <a:pPr algn="just">
              <a:lnSpc>
                <a:spcPct val="150000"/>
              </a:lnSpc>
              <a:buFont typeface="Wingdings" panose="05000000000000000000" pitchFamily="2" charset="2"/>
              <a:buChar char="Ø"/>
            </a:pPr>
            <a:r>
              <a:rPr kumimoji="0" lang="zh-CN" altLang="en-US" sz="2400" kern="0" dirty="0"/>
              <a:t>控制软件通常包含有一个功能齐全的嵌入式操作系统（例如：</a:t>
            </a:r>
            <a:r>
              <a:rPr kumimoji="0" lang="en-US" altLang="zh-CN" sz="2400" kern="0" dirty="0"/>
              <a:t>VxWorks</a:t>
            </a:r>
            <a:r>
              <a:rPr kumimoji="0" lang="zh-CN" altLang="en-US" sz="2400" kern="0" dirty="0"/>
              <a:t>、</a:t>
            </a:r>
            <a:r>
              <a:rPr kumimoji="0" lang="en-US" altLang="zh-CN" sz="2400" kern="0" dirty="0" err="1"/>
              <a:t>RTLinux</a:t>
            </a:r>
            <a:r>
              <a:rPr kumimoji="0" lang="zh-CN" altLang="en-US" sz="2400" kern="0" dirty="0"/>
              <a:t>、</a:t>
            </a:r>
            <a:r>
              <a:rPr kumimoji="0" lang="en-US" altLang="zh-CN" sz="2400" kern="0" dirty="0"/>
              <a:t>Linux</a:t>
            </a:r>
            <a:r>
              <a:rPr kumimoji="0" lang="zh-CN" altLang="en-US" sz="2400" kern="0" dirty="0"/>
              <a:t>、</a:t>
            </a:r>
            <a:r>
              <a:rPr kumimoji="0" lang="en-US" altLang="zh-CN" sz="2400" kern="0" dirty="0"/>
              <a:t>Windows CE</a:t>
            </a:r>
            <a:r>
              <a:rPr kumimoji="0" lang="zh-CN" altLang="en-US" sz="2400" kern="0" dirty="0"/>
              <a:t>、</a:t>
            </a:r>
            <a:r>
              <a:rPr kumimoji="0" lang="en-US" altLang="zh-CN" sz="2400" kern="0" dirty="0"/>
              <a:t>ECOS</a:t>
            </a:r>
            <a:r>
              <a:rPr kumimoji="0" lang="zh-CN" altLang="en-US" sz="2400" kern="0" dirty="0"/>
              <a:t>等）以及封装良好的</a:t>
            </a:r>
            <a:r>
              <a:rPr kumimoji="0" lang="en-US" altLang="zh-CN" sz="2400" kern="0" dirty="0"/>
              <a:t>API</a:t>
            </a:r>
            <a:r>
              <a:rPr kumimoji="0" lang="zh-CN" altLang="en-US" sz="2400" kern="0" dirty="0"/>
              <a:t>库，实时性能较强，具备</a:t>
            </a:r>
            <a:r>
              <a:rPr kumimoji="0" lang="en-US" altLang="zh-CN" sz="2400" kern="0" dirty="0"/>
              <a:t>DSP</a:t>
            </a:r>
            <a:r>
              <a:rPr kumimoji="0" lang="zh-CN" altLang="en-US" sz="2400" kern="0" dirty="0"/>
              <a:t>处理能力，具备良好的图形用户界面和网络互联功能，可运行多种数据处理功能较强的应用程序。</a:t>
            </a:r>
            <a:r>
              <a:rPr kumimoji="0" lang="zh-CN" altLang="en-US" sz="1800" kern="0" dirty="0"/>
              <a:t> </a:t>
            </a:r>
            <a:endParaRPr kumimoji="0" lang="zh-CN" altLang="en-US" sz="1800" kern="0" dirty="0"/>
          </a:p>
        </p:txBody>
      </p:sp>
    </p:spTree>
  </p:cSld>
  <p:clrMapOvr>
    <a:masterClrMapping/>
  </p:clrMapOvr>
  <p:transition spd="med">
    <p:diamon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63525" y="878320"/>
            <a:ext cx="11664950" cy="5522480"/>
          </a:xfrm>
        </p:spPr>
        <p:txBody>
          <a:bodyPr/>
          <a:lstStyle/>
          <a:p>
            <a:r>
              <a:rPr lang="zh-CN" altLang="en-US" dirty="0"/>
              <a:t>安防系统</a:t>
            </a:r>
            <a:endParaRPr lang="en-US" altLang="zh-CN" dirty="0"/>
          </a:p>
          <a:p>
            <a:pPr marL="0" indent="0">
              <a:buNone/>
            </a:pPr>
            <a:r>
              <a:rPr lang="en-US" altLang="zh-CN" sz="3200" dirty="0"/>
              <a:t> </a:t>
            </a:r>
            <a:endParaRPr lang="zh-CN" altLang="en-US" sz="32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5" name="Rectangle 3"/>
          <p:cNvSpPr txBox="1">
            <a:spLocks noChangeArrowheads="1"/>
          </p:cNvSpPr>
          <p:nvPr/>
        </p:nvSpPr>
        <p:spPr bwMode="auto">
          <a:xfrm>
            <a:off x="275274" y="1484784"/>
            <a:ext cx="11881320" cy="549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lnSpc>
                <a:spcPct val="110000"/>
              </a:lnSpc>
              <a:spcBef>
                <a:spcPct val="20000"/>
              </a:spcBef>
              <a:spcAft>
                <a:spcPct val="0"/>
              </a:spcAft>
              <a:buBlip>
                <a:blip r:embed="rId1"/>
              </a:buBlip>
              <a:defRPr sz="2800">
                <a:solidFill>
                  <a:schemeClr val="tx1"/>
                </a:solidFill>
                <a:latin typeface="华文楷体" panose="02010600040101010101" pitchFamily="2" charset="-122"/>
                <a:ea typeface="华文楷体" panose="02010600040101010101" pitchFamily="2" charset="-122"/>
                <a:cs typeface="+mn-cs"/>
              </a:defRPr>
            </a:lvl1pPr>
            <a:lvl2pPr algn="l" rtl="0" eaLnBrk="1" fontAlgn="base" hangingPunct="1">
              <a:lnSpc>
                <a:spcPct val="120000"/>
              </a:lnSpc>
              <a:spcBef>
                <a:spcPct val="10000"/>
              </a:spcBef>
              <a:spcAft>
                <a:spcPct val="10000"/>
              </a:spcAft>
              <a:buFont typeface="Wingdings" panose="05000000000000000000" pitchFamily="2" charset="2"/>
              <a:buChar char="Ø"/>
              <a:defRPr sz="2400" b="1">
                <a:solidFill>
                  <a:srgbClr val="000099"/>
                </a:solidFill>
                <a:latin typeface="华文楷体" panose="02010600040101010101" pitchFamily="2" charset="-122"/>
                <a:ea typeface="华文楷体" panose="02010600040101010101" pitchFamily="2" charset="-122"/>
              </a:defRPr>
            </a:lvl2pPr>
            <a:lvl3pPr algn="l" rtl="0" eaLnBrk="1" fontAlgn="base" hangingPunct="1">
              <a:spcBef>
                <a:spcPct val="20000"/>
              </a:spcBef>
              <a:spcAft>
                <a:spcPct val="0"/>
              </a:spcAft>
              <a:buChar char="•"/>
              <a:defRPr sz="2400" b="1">
                <a:solidFill>
                  <a:srgbClr val="FF3300"/>
                </a:solidFill>
                <a:latin typeface="华文楷体" panose="02010600040101010101" pitchFamily="2" charset="-122"/>
                <a:ea typeface="华文楷体" panose="02010600040101010101" pitchFamily="2" charset="-122"/>
              </a:defRPr>
            </a:lvl3pPr>
            <a:lvl4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4pPr>
            <a:lvl5pPr algn="l" rtl="0" eaLnBrk="1" fontAlgn="base" hangingPunct="1">
              <a:spcBef>
                <a:spcPct val="20000"/>
              </a:spcBef>
              <a:spcAft>
                <a:spcPct val="0"/>
              </a:spcAft>
              <a:buChar char="»"/>
              <a:defRPr sz="2000">
                <a:solidFill>
                  <a:schemeClr val="tx1"/>
                </a:solidFill>
                <a:latin typeface="华文楷体" panose="02010600040101010101" pitchFamily="2" charset="-122"/>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a:lstStyle>
          <a:p>
            <a:pPr>
              <a:lnSpc>
                <a:spcPct val="150000"/>
              </a:lnSpc>
              <a:buFont typeface="Wingdings" panose="05000000000000000000" pitchFamily="2" charset="2"/>
              <a:buChar char="p"/>
            </a:pPr>
            <a:r>
              <a:rPr kumimoji="0" lang="zh-CN" altLang="en-US" sz="2400" kern="0" dirty="0"/>
              <a:t>安防系统的涵义</a:t>
            </a:r>
            <a:endParaRPr kumimoji="0" lang="zh-CN" altLang="en-US" sz="2400" kern="0" dirty="0"/>
          </a:p>
          <a:p>
            <a:pPr marL="0" lvl="1">
              <a:lnSpc>
                <a:spcPct val="150000"/>
              </a:lnSpc>
            </a:pPr>
            <a:r>
              <a:rPr kumimoji="0" lang="zh-CN" altLang="en-US" sz="2200" kern="0" dirty="0"/>
              <a:t>安防系统的原意是“安全防护系统”，它以维护社会公共安全为目的，采用计算机技术、网络通讯技术、电子信息技术、模式识别技术等构成一个机构或者一个单位的安全监控系统。</a:t>
            </a:r>
            <a:endParaRPr kumimoji="0" lang="zh-CN" altLang="en-US" sz="2200" kern="0" dirty="0"/>
          </a:p>
          <a:p>
            <a:pPr>
              <a:lnSpc>
                <a:spcPct val="150000"/>
              </a:lnSpc>
              <a:buFont typeface="Wingdings" panose="05000000000000000000" pitchFamily="2" charset="2"/>
              <a:buChar char="p"/>
            </a:pPr>
            <a:r>
              <a:rPr kumimoji="0" lang="zh-CN" altLang="en-US" sz="2400" kern="0" dirty="0"/>
              <a:t>内含若干个子系统</a:t>
            </a:r>
            <a:endParaRPr kumimoji="0" lang="zh-CN" altLang="en-US" sz="2400" kern="0" dirty="0"/>
          </a:p>
          <a:p>
            <a:pPr marL="0" lvl="1">
              <a:lnSpc>
                <a:spcPct val="150000"/>
              </a:lnSpc>
            </a:pPr>
            <a:r>
              <a:rPr kumimoji="0" lang="zh-CN" altLang="en-US" sz="2200" kern="0" dirty="0"/>
              <a:t>绝大多数安防系统由若干个子系统集成而来。</a:t>
            </a:r>
            <a:endParaRPr kumimoji="0" lang="zh-CN" altLang="en-US" sz="2200" kern="0" dirty="0"/>
          </a:p>
          <a:p>
            <a:pPr marL="0" lvl="1">
              <a:lnSpc>
                <a:spcPct val="150000"/>
              </a:lnSpc>
            </a:pPr>
            <a:r>
              <a:rPr kumimoji="0" lang="zh-CN" altLang="en-US" sz="2200" kern="0" dirty="0"/>
              <a:t>包括视频监控、门禁、入侵报警、电子巡更、停车场管理、对讲广播、访客管理等。</a:t>
            </a:r>
            <a:endParaRPr kumimoji="0" lang="zh-CN" altLang="en-US" sz="2200" kern="0" dirty="0"/>
          </a:p>
          <a:p>
            <a:pPr>
              <a:lnSpc>
                <a:spcPct val="150000"/>
              </a:lnSpc>
              <a:buFont typeface="Wingdings" panose="05000000000000000000" pitchFamily="2" charset="2"/>
              <a:buChar char="p"/>
            </a:pPr>
            <a:r>
              <a:rPr kumimoji="0" lang="zh-CN" altLang="en-US" sz="2400" kern="0" dirty="0"/>
              <a:t>安防系统应用</a:t>
            </a:r>
            <a:endParaRPr kumimoji="0" lang="zh-CN" altLang="en-US" sz="2400" kern="0" dirty="0"/>
          </a:p>
          <a:p>
            <a:pPr marL="0" lvl="1">
              <a:lnSpc>
                <a:spcPct val="150000"/>
              </a:lnSpc>
            </a:pPr>
            <a:r>
              <a:rPr kumimoji="0" lang="zh-CN" altLang="en-US" sz="2200" kern="0" dirty="0"/>
              <a:t>国内已经建成了校园网安防系统、银行安防系统、博物馆安防系统等。</a:t>
            </a:r>
            <a:endParaRPr kumimoji="0" lang="zh-CN" altLang="en-US" sz="2200" kern="0" dirty="0"/>
          </a:p>
        </p:txBody>
      </p:sp>
    </p:spTree>
  </p:cSld>
  <p:clrMapOvr>
    <a:masterClrMapping/>
  </p:clrMapOvr>
  <p:transition spd="med">
    <p:diamon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2400" dirty="0"/>
              <a:t>安防系统结构示意图</a:t>
            </a:r>
            <a:endParaRPr lang="en-US" altLang="zh-CN" sz="24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11"/>
          <p:cNvGraphicFramePr>
            <a:graphicFrameLocks noChangeAspect="1"/>
          </p:cNvGraphicFramePr>
          <p:nvPr/>
        </p:nvGraphicFramePr>
        <p:xfrm>
          <a:off x="2711624" y="1539875"/>
          <a:ext cx="7343775" cy="4860925"/>
        </p:xfrm>
        <a:graphic>
          <a:graphicData uri="http://schemas.openxmlformats.org/presentationml/2006/ole">
            <mc:AlternateContent xmlns:mc="http://schemas.openxmlformats.org/markup-compatibility/2006">
              <mc:Choice xmlns:v="urn:schemas-microsoft-com:vml" Requires="v">
                <p:oleObj spid="_x0000_s11317" name="Visio" r:id="rId1" imgW="5410200" imgH="3581400" progId="Visio.Drawing.11">
                  <p:embed/>
                </p:oleObj>
              </mc:Choice>
              <mc:Fallback>
                <p:oleObj name="Visio" r:id="rId1" imgW="5410200" imgH="3581400" progId="Visio.Drawing.11">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539875"/>
                        <a:ext cx="7343775" cy="4860925"/>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amon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sz="2400" dirty="0"/>
              <a:t>网络视频监控系统</a:t>
            </a:r>
            <a:endParaRPr lang="en-US" altLang="zh-CN" sz="2400" dirty="0"/>
          </a:p>
          <a:p>
            <a:pPr>
              <a:lnSpc>
                <a:spcPct val="150000"/>
              </a:lnSpc>
              <a:buFont typeface="Wingdings" panose="05000000000000000000" pitchFamily="2" charset="2"/>
              <a:buChar char="p"/>
            </a:pPr>
            <a:r>
              <a:rPr lang="zh-CN" altLang="en-US" sz="2400" dirty="0"/>
              <a:t>网络视频监控系统的英文全称是</a:t>
            </a:r>
            <a:r>
              <a:rPr lang="en-US" altLang="zh-CN" sz="2400" dirty="0"/>
              <a:t>Network video monitoring system</a:t>
            </a:r>
            <a:r>
              <a:rPr lang="zh-CN" altLang="en-US" dirty="0"/>
              <a:t>。</a:t>
            </a:r>
            <a:endParaRPr lang="zh-CN" altLang="en-US" dirty="0"/>
          </a:p>
          <a:p>
            <a:pPr lvl="1">
              <a:lnSpc>
                <a:spcPct val="150000"/>
              </a:lnSpc>
            </a:pPr>
            <a:r>
              <a:rPr lang="zh-CN" altLang="en-US" sz="2400" dirty="0"/>
              <a:t>交通控制、远程教育、安防和消防的主要技术设施，现已广泛用于道路交通、高等院校、宾馆饭店、商店超市等行业。</a:t>
            </a:r>
            <a:endParaRPr lang="zh-CN" altLang="en-US" sz="2400" dirty="0"/>
          </a:p>
          <a:p>
            <a:pPr>
              <a:lnSpc>
                <a:spcPct val="150000"/>
              </a:lnSpc>
              <a:buFont typeface="Wingdings" panose="05000000000000000000" pitchFamily="2" charset="2"/>
              <a:buChar char="p"/>
            </a:pPr>
            <a:r>
              <a:rPr lang="zh-CN" altLang="en-US" sz="2400" dirty="0"/>
              <a:t>核心部件：</a:t>
            </a:r>
            <a:endParaRPr lang="zh-CN" altLang="en-US" sz="2400" dirty="0"/>
          </a:p>
          <a:p>
            <a:pPr lvl="1">
              <a:lnSpc>
                <a:spcPct val="150000"/>
              </a:lnSpc>
            </a:pPr>
            <a:r>
              <a:rPr lang="zh-CN" altLang="en-US" sz="2400" dirty="0"/>
              <a:t>网络摄像机、数据通信网络（</a:t>
            </a:r>
            <a:r>
              <a:rPr lang="en-US" altLang="zh-CN" sz="2400" dirty="0"/>
              <a:t>Internet</a:t>
            </a:r>
            <a:r>
              <a:rPr lang="zh-CN" altLang="en-US" sz="2400" dirty="0"/>
              <a:t>或者</a:t>
            </a:r>
            <a:r>
              <a:rPr lang="en-US" altLang="zh-CN" sz="2400" dirty="0"/>
              <a:t>LAN</a:t>
            </a:r>
            <a:r>
              <a:rPr lang="zh-CN" altLang="en-US" sz="2400" dirty="0"/>
              <a:t>）、视频服务器、管理服务器、监控终端、视频录像机（视频录像存储陈列）和电视屏墙。</a:t>
            </a:r>
            <a:r>
              <a:rPr lang="zh-CN" altLang="en-US" dirty="0"/>
              <a:t> </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chemeClr val="tx1"/>
                </a:solidFill>
              </a:rPr>
              <a:t>嵌入式系统的应用和展望</a:t>
            </a:r>
            <a:endParaRPr lang="zh-CN" altLang="en-US" dirty="0"/>
          </a:p>
        </p:txBody>
      </p:sp>
      <p:sp>
        <p:nvSpPr>
          <p:cNvPr id="3" name="内容占位符 2"/>
          <p:cNvSpPr>
            <a:spLocks noGrp="1"/>
          </p:cNvSpPr>
          <p:nvPr>
            <p:ph idx="1"/>
          </p:nvPr>
        </p:nvSpPr>
        <p:spPr>
          <a:xfrm>
            <a:off x="263525" y="878320"/>
            <a:ext cx="11664950" cy="5522480"/>
          </a:xfrm>
        </p:spPr>
        <p:txBody>
          <a:bodyPr/>
          <a:lstStyle/>
          <a:p>
            <a:r>
              <a:rPr lang="zh-CN" altLang="en-US" sz="2400" dirty="0"/>
              <a:t>网络视频监控系统结构示意图</a:t>
            </a:r>
            <a:endParaRPr lang="en-US" altLang="zh-CN" sz="2400"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graphicFrame>
        <p:nvGraphicFramePr>
          <p:cNvPr id="5" name="Object 4"/>
          <p:cNvGraphicFramePr>
            <a:graphicFrameLocks noChangeAspect="1"/>
          </p:cNvGraphicFramePr>
          <p:nvPr/>
        </p:nvGraphicFramePr>
        <p:xfrm>
          <a:off x="3600451" y="1484784"/>
          <a:ext cx="6264275" cy="5260975"/>
        </p:xfrm>
        <a:graphic>
          <a:graphicData uri="http://schemas.openxmlformats.org/presentationml/2006/ole">
            <mc:AlternateContent xmlns:mc="http://schemas.openxmlformats.org/markup-compatibility/2006">
              <mc:Choice xmlns:v="urn:schemas-microsoft-com:vml" Requires="v">
                <p:oleObj spid="_x0000_s11317" name="Visio" r:id="rId1" imgW="6022340" imgH="5057140" progId="Visio.Drawing.11">
                  <p:embed/>
                </p:oleObj>
              </mc:Choice>
              <mc:Fallback>
                <p:oleObj name="Visio" r:id="rId1" imgW="6022340" imgH="50571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1" y="1484784"/>
                        <a:ext cx="6264275" cy="526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diamon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rgbClr val="FF0000"/>
                </a:solidFill>
              </a:rPr>
              <a:t>嵌入式系统的应用和展望</a:t>
            </a:r>
            <a:endParaRPr lang="zh-CN" altLang="en-US" dirty="0"/>
          </a:p>
        </p:txBody>
      </p:sp>
      <p:sp>
        <p:nvSpPr>
          <p:cNvPr id="3" name="内容占位符 2"/>
          <p:cNvSpPr>
            <a:spLocks noGrp="1"/>
          </p:cNvSpPr>
          <p:nvPr>
            <p:ph idx="1"/>
          </p:nvPr>
        </p:nvSpPr>
        <p:spPr>
          <a:xfrm>
            <a:off x="263525" y="881189"/>
            <a:ext cx="11664950" cy="5348064"/>
          </a:xfrm>
        </p:spPr>
        <p:txBody>
          <a:bodyPr/>
          <a:lstStyle/>
          <a:p>
            <a:r>
              <a:rPr lang="zh-CN" altLang="en-US" dirty="0"/>
              <a:t>有以下发展趋势：</a:t>
            </a:r>
            <a:endParaRPr lang="zh-CN" altLang="en-US" dirty="0"/>
          </a:p>
          <a:p>
            <a:pPr lvl="1">
              <a:lnSpc>
                <a:spcPct val="110000"/>
              </a:lnSpc>
            </a:pPr>
            <a:r>
              <a:rPr lang="en-US" altLang="zh-CN" dirty="0"/>
              <a:t>64</a:t>
            </a:r>
            <a:r>
              <a:rPr lang="zh-CN" altLang="en-US" dirty="0"/>
              <a:t>位处理器更广泛地得到普及</a:t>
            </a:r>
            <a:endParaRPr lang="zh-CN" altLang="en-US" dirty="0"/>
          </a:p>
          <a:p>
            <a:pPr lvl="1">
              <a:lnSpc>
                <a:spcPct val="110000"/>
              </a:lnSpc>
            </a:pPr>
            <a:r>
              <a:rPr lang="zh-CN" altLang="en-US" dirty="0"/>
              <a:t>单核向多核过渡，</a:t>
            </a:r>
            <a:r>
              <a:rPr lang="en-US" altLang="zh-CN" dirty="0"/>
              <a:t>64</a:t>
            </a:r>
            <a:r>
              <a:rPr lang="zh-CN" altLang="en-US" dirty="0"/>
              <a:t>位处理器核逐步普及</a:t>
            </a:r>
            <a:endParaRPr lang="zh-CN" altLang="en-US" dirty="0"/>
          </a:p>
          <a:p>
            <a:pPr lvl="1">
              <a:lnSpc>
                <a:spcPct val="110000"/>
              </a:lnSpc>
            </a:pPr>
            <a:r>
              <a:rPr lang="zh-CN" altLang="en-US" dirty="0"/>
              <a:t>向网络化功能发展</a:t>
            </a:r>
            <a:endParaRPr lang="zh-CN" altLang="en-US" dirty="0"/>
          </a:p>
          <a:p>
            <a:pPr lvl="1">
              <a:lnSpc>
                <a:spcPct val="110000"/>
              </a:lnSpc>
            </a:pPr>
            <a:r>
              <a:rPr lang="zh-CN" altLang="en-US" dirty="0"/>
              <a:t>更加友好的多媒体人机界面</a:t>
            </a:r>
            <a:endParaRPr lang="zh-CN" altLang="en-US" dirty="0"/>
          </a:p>
          <a:p>
            <a:pPr lvl="1">
              <a:lnSpc>
                <a:spcPct val="110000"/>
              </a:lnSpc>
            </a:pPr>
            <a:r>
              <a:rPr lang="en-US" altLang="zh-CN" dirty="0"/>
              <a:t>MCU</a:t>
            </a:r>
            <a:r>
              <a:rPr lang="zh-CN" altLang="en-US" dirty="0"/>
              <a:t>、</a:t>
            </a:r>
            <a:r>
              <a:rPr lang="en-US" altLang="zh-CN" dirty="0"/>
              <a:t>FPGA</a:t>
            </a:r>
            <a:r>
              <a:rPr lang="zh-CN" altLang="en-US" dirty="0"/>
              <a:t>、</a:t>
            </a:r>
            <a:r>
              <a:rPr lang="en-US" altLang="zh-CN" dirty="0"/>
              <a:t>ARM</a:t>
            </a:r>
            <a:r>
              <a:rPr lang="zh-CN" altLang="en-US" dirty="0"/>
              <a:t>、</a:t>
            </a:r>
            <a:r>
              <a:rPr lang="en-US" altLang="zh-CN" dirty="0"/>
              <a:t>DSP</a:t>
            </a:r>
            <a:r>
              <a:rPr lang="zh-CN" altLang="en-US" dirty="0"/>
              <a:t>等齐头并进</a:t>
            </a:r>
            <a:endParaRPr lang="zh-CN" altLang="en-US" dirty="0"/>
          </a:p>
          <a:p>
            <a:pPr lvl="1">
              <a:lnSpc>
                <a:spcPct val="110000"/>
              </a:lnSpc>
            </a:pPr>
            <a:r>
              <a:rPr lang="zh-CN" altLang="en-US" dirty="0"/>
              <a:t>嵌入式操作系统呈多元化趋势</a:t>
            </a:r>
            <a:endParaRPr lang="zh-CN" altLang="en-US" dirty="0"/>
          </a:p>
          <a:p>
            <a:pPr lvl="1">
              <a:lnSpc>
                <a:spcPct val="110000"/>
              </a:lnSpc>
            </a:pPr>
            <a:r>
              <a:rPr lang="zh-CN" altLang="en-US" dirty="0"/>
              <a:t>无线应用（</a:t>
            </a:r>
            <a:r>
              <a:rPr lang="en-US" altLang="zh-CN" dirty="0"/>
              <a:t>GPS</a:t>
            </a:r>
            <a:r>
              <a:rPr lang="zh-CN" altLang="en-US" dirty="0"/>
              <a:t>、</a:t>
            </a:r>
            <a:r>
              <a:rPr lang="en-US" altLang="zh-CN" dirty="0"/>
              <a:t>GPRS</a:t>
            </a:r>
            <a:r>
              <a:rPr lang="zh-CN" altLang="en-US" dirty="0"/>
              <a:t>、</a:t>
            </a:r>
            <a:r>
              <a:rPr lang="en-US" altLang="zh-CN" dirty="0"/>
              <a:t>4G</a:t>
            </a:r>
            <a:r>
              <a:rPr lang="zh-CN" altLang="en-US" dirty="0"/>
              <a:t>、</a:t>
            </a:r>
            <a:r>
              <a:rPr lang="en-US" altLang="zh-CN" dirty="0"/>
              <a:t>FRID</a:t>
            </a:r>
            <a:r>
              <a:rPr lang="zh-CN" altLang="en-US" dirty="0"/>
              <a:t>）将普及</a:t>
            </a:r>
            <a:endParaRPr lang="zh-CN" altLang="en-US" dirty="0"/>
          </a:p>
          <a:p>
            <a:pPr lvl="1">
              <a:lnSpc>
                <a:spcPct val="110000"/>
              </a:lnSpc>
            </a:pPr>
            <a:r>
              <a:rPr lang="zh-CN" altLang="en-US" dirty="0"/>
              <a:t>平台技术更加成熟</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嵌入式系统概述</a:t>
            </a:r>
            <a:r>
              <a:rPr lang="en-US" altLang="zh-CN" dirty="0"/>
              <a:t>—</a:t>
            </a:r>
            <a:r>
              <a:rPr lang="zh-CN" altLang="en-US" dirty="0">
                <a:solidFill>
                  <a:srgbClr val="FF0000"/>
                </a:solidFill>
              </a:rPr>
              <a:t>嵌入式系统的应用和展望</a:t>
            </a:r>
            <a:endParaRPr lang="zh-CN" altLang="en-US" dirty="0"/>
          </a:p>
        </p:txBody>
      </p:sp>
      <p:sp>
        <p:nvSpPr>
          <p:cNvPr id="3" name="内容占位符 2"/>
          <p:cNvSpPr>
            <a:spLocks noGrp="1"/>
          </p:cNvSpPr>
          <p:nvPr>
            <p:ph idx="1"/>
          </p:nvPr>
        </p:nvSpPr>
        <p:spPr/>
        <p:txBody>
          <a:bodyPr/>
          <a:lstStyle/>
          <a:p>
            <a:r>
              <a:rPr lang="zh-CN" altLang="en-US" dirty="0"/>
              <a:t>主要包括以下几个边缘学科</a:t>
            </a:r>
            <a:endParaRPr lang="zh-CN" altLang="en-US" dirty="0"/>
          </a:p>
          <a:p>
            <a:pPr lvl="1">
              <a:lnSpc>
                <a:spcPct val="110000"/>
              </a:lnSpc>
            </a:pPr>
            <a:r>
              <a:rPr lang="zh-CN" altLang="en-US" dirty="0"/>
              <a:t>物联网</a:t>
            </a:r>
            <a:endParaRPr lang="zh-CN" altLang="en-US" dirty="0"/>
          </a:p>
          <a:p>
            <a:pPr lvl="1">
              <a:lnSpc>
                <a:spcPct val="110000"/>
              </a:lnSpc>
            </a:pPr>
            <a:r>
              <a:rPr lang="zh-CN" altLang="en-US" dirty="0"/>
              <a:t>普适计算</a:t>
            </a:r>
            <a:endParaRPr lang="zh-CN" altLang="en-US" dirty="0"/>
          </a:p>
          <a:p>
            <a:pPr lvl="1">
              <a:lnSpc>
                <a:spcPct val="110000"/>
              </a:lnSpc>
            </a:pPr>
            <a:r>
              <a:rPr lang="zh-CN" altLang="en-US" dirty="0"/>
              <a:t>人机交互</a:t>
            </a:r>
            <a:endParaRPr lang="zh-CN" altLang="en-US" dirty="0"/>
          </a:p>
          <a:p>
            <a:pPr lvl="1">
              <a:lnSpc>
                <a:spcPct val="110000"/>
              </a:lnSpc>
            </a:pPr>
            <a:r>
              <a:rPr lang="zh-CN" altLang="en-US" dirty="0"/>
              <a:t>多媒体技术</a:t>
            </a:r>
            <a:endParaRPr lang="zh-CN" altLang="en-US" dirty="0"/>
          </a:p>
          <a:p>
            <a:pPr lvl="1">
              <a:lnSpc>
                <a:spcPct val="110000"/>
              </a:lnSpc>
            </a:pPr>
            <a:r>
              <a:rPr lang="zh-CN" altLang="en-US" dirty="0"/>
              <a:t>无线传感器网络</a:t>
            </a:r>
            <a:endParaRPr lang="zh-CN" altLang="en-US" dirty="0"/>
          </a:p>
          <a:p>
            <a:pPr lvl="1">
              <a:lnSpc>
                <a:spcPct val="110000"/>
              </a:lnSpc>
            </a:pPr>
            <a:r>
              <a:rPr lang="zh-CN" altLang="en-US" dirty="0"/>
              <a:t>信息安全</a:t>
            </a:r>
            <a:endParaRPr lang="zh-CN" altLang="en-US" dirty="0"/>
          </a:p>
          <a:p>
            <a:pPr lvl="1">
              <a:lnSpc>
                <a:spcPct val="110000"/>
              </a:lnSpc>
            </a:pPr>
            <a:r>
              <a:rPr lang="zh-CN" altLang="en-US" dirty="0"/>
              <a:t>轻量级数据库</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92344" cy="878320"/>
          </a:xfrm>
        </p:spPr>
        <p:txBody>
          <a:bodyPr/>
          <a:lstStyle/>
          <a:p>
            <a:r>
              <a:rPr lang="zh-CN" altLang="en-US" dirty="0"/>
              <a:t>嵌入式与物联网</a:t>
            </a:r>
            <a:r>
              <a:rPr lang="en-US" altLang="zh-CN" dirty="0"/>
              <a:t>----</a:t>
            </a:r>
            <a:r>
              <a:rPr lang="zh-CN" altLang="en-US" dirty="0"/>
              <a:t>构成模型</a:t>
            </a:r>
            <a:endParaRPr lang="zh-CN" altLang="en-US"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
        <p:nvSpPr>
          <p:cNvPr id="11" name="内容占位符 10"/>
          <p:cNvSpPr>
            <a:spLocks noGrp="1"/>
          </p:cNvSpPr>
          <p:nvPr>
            <p:ph idx="1"/>
          </p:nvPr>
        </p:nvSpPr>
        <p:spPr/>
        <p:txBody>
          <a:bodyPr/>
          <a:lstStyle/>
          <a:p>
            <a:pPr marL="0" indent="0">
              <a:buNone/>
            </a:pPr>
            <a:r>
              <a:rPr lang="en-US" altLang="zh-CN" dirty="0"/>
              <a:t> </a:t>
            </a:r>
            <a:endParaRPr lang="zh-CN" altLang="en-US" dirty="0"/>
          </a:p>
        </p:txBody>
      </p:sp>
      <p:pic>
        <p:nvPicPr>
          <p:cNvPr id="13" name="图片 12"/>
          <p:cNvPicPr>
            <a:picLocks noChangeAspect="1"/>
          </p:cNvPicPr>
          <p:nvPr/>
        </p:nvPicPr>
        <p:blipFill>
          <a:blip r:embed="rId1"/>
          <a:stretch>
            <a:fillRect/>
          </a:stretch>
        </p:blipFill>
        <p:spPr>
          <a:xfrm>
            <a:off x="1703511" y="1052735"/>
            <a:ext cx="8582465" cy="4680521"/>
          </a:xfrm>
          <a:prstGeom prst="rect">
            <a:avLst/>
          </a:prstGeom>
        </p:spPr>
      </p:pic>
      <p:sp>
        <p:nvSpPr>
          <p:cNvPr id="14" name="文本框 13"/>
          <p:cNvSpPr txBox="1"/>
          <p:nvPr/>
        </p:nvSpPr>
        <p:spPr>
          <a:xfrm>
            <a:off x="2718379" y="5855919"/>
            <a:ext cx="6552728" cy="369332"/>
          </a:xfrm>
          <a:prstGeom prst="rect">
            <a:avLst/>
          </a:prstGeom>
          <a:noFill/>
        </p:spPr>
        <p:txBody>
          <a:bodyPr wrap="square" rtlCol="0">
            <a:spAutoFit/>
          </a:body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物联网之“物”的构成模型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左</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与嵌入式系统构成模型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右</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嵌入式与物联网</a:t>
            </a:r>
            <a:r>
              <a:rPr lang="en-US" altLang="zh-CN" sz="2800" dirty="0"/>
              <a:t>----</a:t>
            </a:r>
            <a:r>
              <a:rPr lang="zh-CN" altLang="en-US" sz="2800" dirty="0"/>
              <a:t>物联网时代嵌入式系统的华丽转身</a:t>
            </a:r>
            <a:endParaRPr lang="zh-CN" altLang="en-US" sz="2800" dirty="0"/>
          </a:p>
        </p:txBody>
      </p:sp>
      <p:sp>
        <p:nvSpPr>
          <p:cNvPr id="3" name="内容占位符 2"/>
          <p:cNvSpPr>
            <a:spLocks noGrp="1"/>
          </p:cNvSpPr>
          <p:nvPr>
            <p:ph idx="1"/>
          </p:nvPr>
        </p:nvSpPr>
        <p:spPr/>
        <p:txBody>
          <a:bodyPr/>
          <a:lstStyle/>
          <a:p>
            <a:r>
              <a:rPr lang="zh-CN" altLang="en-US" dirty="0">
                <a:solidFill>
                  <a:schemeClr val="accent2"/>
                </a:solidFill>
              </a:rPr>
              <a:t>计算机历史</a:t>
            </a:r>
            <a:r>
              <a:rPr lang="zh-CN" altLang="en-US" dirty="0"/>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机诞生后</a:t>
            </a:r>
            <a:r>
              <a:rPr lang="zh-CN" altLang="en-US" sz="2400" dirty="0">
                <a:latin typeface="宋体" panose="02010600030101010101" pitchFamily="2" charset="-122"/>
                <a:ea typeface="宋体" panose="02010600030101010101" pitchFamily="2" charset="-122"/>
              </a:rPr>
              <a:t>，微型计算机领域中出现了数值计算与嵌入式控制两种应用要求。用于数值计算的桌面计算机称为</a:t>
            </a:r>
            <a:r>
              <a:rPr lang="zh-CN" altLang="en-US" sz="2400" dirty="0">
                <a:solidFill>
                  <a:srgbClr val="FF0000"/>
                </a:solidFill>
                <a:latin typeface="宋体" panose="02010600030101010101" pitchFamily="2" charset="-122"/>
                <a:ea typeface="宋体" panose="02010600030101010101" pitchFamily="2" charset="-122"/>
              </a:rPr>
              <a:t>通用计算机系统</a:t>
            </a:r>
            <a:r>
              <a:rPr lang="zh-CN" altLang="en-US" sz="2400" dirty="0">
                <a:latin typeface="宋体" panose="02010600030101010101" pitchFamily="2" charset="-122"/>
                <a:ea typeface="宋体" panose="02010600030101010101" pitchFamily="2" charset="-122"/>
              </a:rPr>
              <a:t>；满足嵌入式控制应用要求的控制型计算机称为</a:t>
            </a:r>
            <a:r>
              <a:rPr lang="zh-CN" altLang="en-US" sz="2400" dirty="0">
                <a:solidFill>
                  <a:srgbClr val="FF0000"/>
                </a:solidFill>
                <a:latin typeface="宋体" panose="02010600030101010101" pitchFamily="2" charset="-122"/>
                <a:ea typeface="宋体" panose="02010600030101010101" pitchFamily="2" charset="-122"/>
              </a:rPr>
              <a:t>嵌入式计算机系统</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dirty="0">
                <a:solidFill>
                  <a:schemeClr val="accent2"/>
                </a:solidFill>
              </a:rPr>
              <a:t>嵌入式应用环境</a:t>
            </a:r>
            <a:r>
              <a:rPr lang="zh-CN" altLang="en-US" dirty="0"/>
              <a:t>：</a:t>
            </a:r>
            <a:endParaRPr lang="en-US" altLang="zh-CN" dirty="0"/>
          </a:p>
          <a:p>
            <a:pPr marL="0" indent="0">
              <a:buNone/>
            </a:pPr>
            <a:endParaRPr lang="en-US" altLang="zh-CN"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5840" y="2420888"/>
            <a:ext cx="6147467" cy="3883943"/>
          </a:xfrm>
          <a:prstGeom prst="rect">
            <a:avLst/>
          </a:prstGeom>
        </p:spPr>
      </p:pic>
    </p:spTree>
  </p:cSld>
  <p:clrMapOvr>
    <a:masterClrMapping/>
  </p:clrMapOvr>
  <p:transition spd="med">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嵌入式与物联网</a:t>
            </a:r>
            <a:r>
              <a:rPr lang="en-US" altLang="zh-CN" sz="2800" dirty="0"/>
              <a:t>----</a:t>
            </a:r>
            <a:r>
              <a:rPr lang="zh-CN" altLang="en-US" sz="2800" dirty="0"/>
              <a:t>物联网时代嵌入式系统的华丽转身</a:t>
            </a:r>
            <a:endParaRPr lang="zh-CN" altLang="en-US" sz="2800" dirty="0"/>
          </a:p>
        </p:txBody>
      </p:sp>
      <p:sp>
        <p:nvSpPr>
          <p:cNvPr id="3" name="内容占位符 2"/>
          <p:cNvSpPr>
            <a:spLocks noGrp="1"/>
          </p:cNvSpPr>
          <p:nvPr>
            <p:ph idx="1"/>
          </p:nvPr>
        </p:nvSpPr>
        <p:spPr/>
        <p:txBody>
          <a:bodyPr/>
          <a:lstStyle/>
          <a:p>
            <a:r>
              <a:rPr lang="zh-CN" altLang="en-US" dirty="0"/>
              <a:t>单片机到嵌入式系统的变革：</a:t>
            </a:r>
            <a:endParaRPr lang="en-US" altLang="zh-CN" dirty="0"/>
          </a:p>
          <a:p>
            <a:pPr marL="514350" indent="-514350" algn="just">
              <a:buAutoNum type="arabicPeriod"/>
            </a:pPr>
            <a:r>
              <a:rPr lang="zh-CN" altLang="en-US" sz="2400" dirty="0"/>
              <a:t>单片微控制器诞生后，掀起了传统电子系统智能化的改造热潮，但计算机界的专业人士很难介入这种对象系统的智能化产品开发；</a:t>
            </a:r>
            <a:endParaRPr lang="en-US" altLang="zh-CN" sz="2400" dirty="0"/>
          </a:p>
          <a:p>
            <a:pPr marL="514350" indent="-514350" algn="just">
              <a:buAutoNum type="arabicPeriod"/>
            </a:pPr>
            <a:r>
              <a:rPr lang="en-US" altLang="zh-CN" sz="2400" dirty="0"/>
              <a:t> PC</a:t>
            </a:r>
            <a:r>
              <a:rPr lang="zh-CN" altLang="en-US" sz="2400" dirty="0"/>
              <a:t>时代的到来，将大批计算机专业人士引入微控制器领域，从此，微控制器单片机概念变更到嵌入式系统的概念上来。</a:t>
            </a:r>
            <a:endParaRPr lang="en-US" altLang="zh-CN" sz="2400" dirty="0"/>
          </a:p>
          <a:p>
            <a:r>
              <a:rPr lang="zh-CN" altLang="en-US" dirty="0"/>
              <a:t>嵌入式系统到物联网的变革：</a:t>
            </a:r>
            <a:endParaRPr lang="en-US" altLang="zh-CN" dirty="0"/>
          </a:p>
          <a:p>
            <a:pPr marL="0" indent="0" algn="just">
              <a:buNone/>
            </a:pPr>
            <a:r>
              <a:rPr lang="en-US" altLang="zh-CN" sz="2400" dirty="0"/>
              <a:t>        </a:t>
            </a:r>
            <a:r>
              <a:rPr lang="zh-CN" altLang="en-US" sz="2400" dirty="0"/>
              <a:t>从单片机应用、分布式总线应用到局域网应用，微控制器芯片技术从数字集成、数模混合集成、软件集成到大规模的</a:t>
            </a:r>
            <a:r>
              <a:rPr lang="en-US" altLang="zh-CN" sz="2400" dirty="0"/>
              <a:t>SOC</a:t>
            </a:r>
            <a:r>
              <a:rPr lang="zh-CN" altLang="en-US" sz="2400" dirty="0"/>
              <a:t>集成；与此同时，具有</a:t>
            </a:r>
            <a:r>
              <a:rPr lang="en-US" altLang="zh-CN" sz="2400" dirty="0"/>
              <a:t>TCP/IP</a:t>
            </a:r>
            <a:r>
              <a:rPr lang="zh-CN" altLang="en-US" sz="2400" dirty="0"/>
              <a:t>协议栈的内嵌式单元与方便外接的互联网接口技术大量涌现。无论是嵌入式系统单机还是嵌入式系统的局域网，与互联网、</a:t>
            </a:r>
            <a:r>
              <a:rPr lang="en-US" altLang="zh-CN" sz="2400" dirty="0"/>
              <a:t>GPS</a:t>
            </a:r>
            <a:r>
              <a:rPr lang="zh-CN" altLang="en-US" sz="2400" dirty="0"/>
              <a:t>的连接称为常态，从而将互联网顺利地延伸到物理对象，变革成物联网。</a:t>
            </a:r>
            <a:endParaRPr lang="zh-CN" altLang="en-US" sz="2400" dirty="0"/>
          </a:p>
        </p:txBody>
      </p:sp>
      <p:sp>
        <p:nvSpPr>
          <p:cNvPr id="4" name="灯片编号占位符 3"/>
          <p:cNvSpPr>
            <a:spLocks noGrp="1"/>
          </p:cNvSpPr>
          <p:nvPr>
            <p:ph type="sldNum" sz="quarter" idx="10"/>
          </p:nvPr>
        </p:nvSpPr>
        <p:spPr/>
        <p:txBody>
          <a:bodyPr/>
          <a:lstStyle/>
          <a:p>
            <a:pPr>
              <a:defRPr/>
            </a:pPr>
            <a:fld id="{FDEB15D0-1756-4789-B403-C7CF9AB53FF4}" type="slidenum">
              <a:rPr lang="en-US" altLang="zh-CN" smtClean="0"/>
            </a:fld>
            <a:endParaRPr lang="en-US" altLang="zh-CN"/>
          </a:p>
        </p:txBody>
      </p:sp>
    </p:spTree>
  </p:cSld>
  <p:clrMapOvr>
    <a:masterClrMapping/>
  </p:clrMapOvr>
  <p:transition spd="med">
    <p:diamond/>
  </p:transition>
</p:sld>
</file>

<file path=ppt/tags/tag1.xml><?xml version="1.0" encoding="utf-8"?>
<p:tagLst xmlns:p="http://schemas.openxmlformats.org/presentationml/2006/main">
  <p:tag name="KSO_WM_UNIT_PLACING_PICTURE_USER_VIEWPORT" val="{&quot;height&quot;:1083,&quot;width&quot;:4246}"/>
</p:tagLst>
</file>

<file path=ppt/tags/tag2.xml><?xml version="1.0" encoding="utf-8"?>
<p:tagLst xmlns:p="http://schemas.openxmlformats.org/presentationml/2006/main">
  <p:tag name="KSO_WM_UNIT_PLACING_PICTURE_USER_VIEWPORT" val="{&quot;height&quot;:1016,&quot;width&quot;:4743}"/>
</p:tagLst>
</file>

<file path=ppt/tags/tag3.xml><?xml version="1.0" encoding="utf-8"?>
<p:tagLst xmlns:p="http://schemas.openxmlformats.org/presentationml/2006/main">
  <p:tag name="KSO_WPP_MARK_KEY" val="98f0b4d7-68bb-4dfa-a460-f53185f35cfa"/>
  <p:tag name="COMMONDATA" val="eyJoZGlkIjoiMjJkMzQ0MzM0NDA0YWU2ZjNmMzUyYTdlZDAzYmNkMTkifQ=="/>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zxd3">
  <a:themeElements>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默认设计模板">
      <a:majorFont>
        <a:latin typeface="Times New Roman"/>
        <a:ea typeface="幼圆"/>
        <a:cs typeface=""/>
      </a:majorFont>
      <a:minorFont>
        <a:latin typeface="Arial Blac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0</TotalTime>
  <Words>8590</Words>
  <Application>WPS 演示</Application>
  <PresentationFormat>宽屏</PresentationFormat>
  <Paragraphs>827</Paragraphs>
  <Slides>67</Slides>
  <Notes>6</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7</vt:i4>
      </vt:variant>
      <vt:variant>
        <vt:lpstr>幻灯片标题</vt:lpstr>
      </vt:variant>
      <vt:variant>
        <vt:i4>67</vt:i4>
      </vt:variant>
    </vt:vector>
  </HeadingPairs>
  <TitlesOfParts>
    <vt:vector size="94" baseType="lpstr">
      <vt:lpstr>Arial</vt:lpstr>
      <vt:lpstr>宋体</vt:lpstr>
      <vt:lpstr>Wingdings</vt:lpstr>
      <vt:lpstr>Tahoma</vt:lpstr>
      <vt:lpstr>黑体</vt:lpstr>
      <vt:lpstr>Times New Roman</vt:lpstr>
      <vt:lpstr>华文楷体</vt:lpstr>
      <vt:lpstr>华文行楷</vt:lpstr>
      <vt:lpstr>楷体</vt:lpstr>
      <vt:lpstr>幼圆</vt:lpstr>
      <vt:lpstr>华文仿宋</vt:lpstr>
      <vt:lpstr>楷体_GB2312</vt:lpstr>
      <vt:lpstr>新宋体</vt:lpstr>
      <vt:lpstr>隶书</vt:lpstr>
      <vt:lpstr>微软雅黑</vt:lpstr>
      <vt:lpstr>Arial Unicode MS</vt:lpstr>
      <vt:lpstr>Symbol</vt:lpstr>
      <vt:lpstr>Arial Black</vt:lpstr>
      <vt:lpstr>zxd01</vt:lpstr>
      <vt:lpstr>zxd3</vt:lpstr>
      <vt:lpstr>Visio.Drawing.11</vt:lpstr>
      <vt:lpstr>Visio.Drawing.11</vt:lpstr>
      <vt:lpstr>Visio.Drawing.11</vt:lpstr>
      <vt:lpstr>Visio.Drawing.11</vt:lpstr>
      <vt:lpstr>Visio.Drawing.11</vt:lpstr>
      <vt:lpstr>Visio.Drawing.11</vt:lpstr>
      <vt:lpstr>Visio.Drawing.11</vt:lpstr>
      <vt:lpstr>嵌入式系统原理与开发</vt:lpstr>
      <vt:lpstr>课程简介：物联网工程专业必修课</vt:lpstr>
      <vt:lpstr>思考1！</vt:lpstr>
      <vt:lpstr>嵌入式与物联网</vt:lpstr>
      <vt:lpstr>嵌入式与物联网----基本概念</vt:lpstr>
      <vt:lpstr>嵌入式与物联网----基本概念</vt:lpstr>
      <vt:lpstr>嵌入式与物联网----构成模型</vt:lpstr>
      <vt:lpstr>嵌入式与物联网----物联网时代嵌入式系统的华丽转身</vt:lpstr>
      <vt:lpstr>嵌入式与物联网----物联网时代嵌入式系统的华丽转身</vt:lpstr>
      <vt:lpstr>嵌入式与物联网----协同互促</vt:lpstr>
      <vt:lpstr>嵌入式无处不在</vt:lpstr>
      <vt:lpstr>嵌入式系统课程</vt:lpstr>
      <vt:lpstr>嵌入式系统课程</vt:lpstr>
      <vt:lpstr>嵌入式系统课程</vt:lpstr>
      <vt:lpstr>嵌入式系统课程</vt:lpstr>
      <vt:lpstr>嵌入式系统课程</vt:lpstr>
      <vt:lpstr>嵌入式系统课程</vt:lpstr>
      <vt:lpstr>嵌入式系统课程</vt:lpstr>
      <vt:lpstr>第1章 嵌入式系统概述</vt:lpstr>
      <vt:lpstr>思考2！</vt:lpstr>
      <vt:lpstr>嵌入式系统概述</vt:lpstr>
      <vt:lpstr>嵌入式系统概述—嵌入式系统定义</vt:lpstr>
      <vt:lpstr>嵌入式系统概述—嵌入式系统定义</vt:lpstr>
      <vt:lpstr>嵌入式系统概述—嵌入式系统定义</vt:lpstr>
      <vt:lpstr>嵌入式系统概述—嵌入式系统定义</vt:lpstr>
      <vt:lpstr>嵌入式系统概述—嵌入式系统定义</vt:lpstr>
      <vt:lpstr>嵌入式系统概述—嵌入式系统定义</vt:lpstr>
      <vt:lpstr>嵌入式系统概述—嵌入式系统定义</vt:lpstr>
      <vt:lpstr>嵌入式系统概述—嵌入式系统定义</vt:lpstr>
      <vt:lpstr>嵌入式系统概述—嵌入式系统定义</vt:lpstr>
      <vt:lpstr>嵌入式系统概述—嵌入式系统的发展</vt:lpstr>
      <vt:lpstr>嵌入式系统概述—嵌入式系统的发展</vt:lpstr>
      <vt:lpstr>嵌入式系统概述—嵌入式系统的发展</vt:lpstr>
      <vt:lpstr>嵌入式系统概述—嵌入式系统的特点</vt:lpstr>
      <vt:lpstr>嵌入式系统概述—嵌入式系统的特点</vt:lpstr>
      <vt:lpstr>嵌入式系统概述—嵌入式系统的特点</vt:lpstr>
      <vt:lpstr>嵌入式系统概述—嵌入式系统的基本分类</vt:lpstr>
      <vt:lpstr>嵌入式系统概述—嵌入式系统的基本分类</vt:lpstr>
      <vt:lpstr>嵌入式系统概述—嵌入式系统的基本分类</vt:lpstr>
      <vt:lpstr>嵌入式系统概述—嵌入式系统的基本分类</vt:lpstr>
      <vt:lpstr>嵌入式系统概述—嵌入式系统的基本分类</vt:lpstr>
      <vt:lpstr>嵌入式系统概述—嵌入式系统的基本分类</vt:lpstr>
      <vt:lpstr>嵌入式系统概述—嵌入式系统的基本组成</vt:lpstr>
      <vt:lpstr>嵌入式系统概述—嵌入式系统的基本组成</vt:lpstr>
      <vt:lpstr>嵌入式系统概述—嵌入式系统的基本组成</vt:lpstr>
      <vt:lpstr>嵌入式系统概述—嵌入式系统的基本组成</vt:lpstr>
      <vt:lpstr>嵌入式系统概述—嵌入式系统的基本组成</vt:lpstr>
      <vt:lpstr>嵌入式系统概述—嵌入式系统的基本组成</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lpstr>嵌入式系统概述—嵌入式系统的应用和展望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朱旭东</dc:creator>
  <cp:lastModifiedBy>黎川滔</cp:lastModifiedBy>
  <cp:revision>365</cp:revision>
  <dcterms:created xsi:type="dcterms:W3CDTF">2113-01-01T00:00:00Z</dcterms:created>
  <dcterms:modified xsi:type="dcterms:W3CDTF">2024-11-09T11:16:53Z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1A99E15E7A6543B2A3765196180403B8_13</vt:lpwstr>
  </property>
  <property fmtid="{D5CDD505-2E9C-101B-9397-08002B2CF9AE}" pid="3" name="KSOProductBuildVer">
    <vt:lpwstr>2052-12.1.0.18608</vt:lpwstr>
  </property>
</Properties>
</file>