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476" r:id="rId3"/>
    <p:sldId id="1991" r:id="rId5"/>
    <p:sldId id="583" r:id="rId6"/>
    <p:sldId id="463" r:id="rId7"/>
    <p:sldId id="660" r:id="rId8"/>
    <p:sldId id="2477" r:id="rId9"/>
    <p:sldId id="2483" r:id="rId10"/>
    <p:sldId id="2484" r:id="rId11"/>
    <p:sldId id="2489" r:id="rId12"/>
    <p:sldId id="2490" r:id="rId13"/>
    <p:sldId id="2491" r:id="rId14"/>
    <p:sldId id="2635" r:id="rId15"/>
    <p:sldId id="761" r:id="rId16"/>
    <p:sldId id="2479" r:id="rId17"/>
    <p:sldId id="2492" r:id="rId18"/>
    <p:sldId id="2493" r:id="rId19"/>
    <p:sldId id="747" r:id="rId20"/>
    <p:sldId id="2480" r:id="rId21"/>
    <p:sldId id="2482" r:id="rId22"/>
    <p:sldId id="2481" r:id="rId23"/>
    <p:sldId id="1946" r:id="rId24"/>
    <p:sldId id="1948" r:id="rId25"/>
    <p:sldId id="1962" r:id="rId26"/>
    <p:sldId id="751" r:id="rId27"/>
    <p:sldId id="1952" r:id="rId28"/>
    <p:sldId id="752" r:id="rId29"/>
    <p:sldId id="1955" r:id="rId30"/>
    <p:sldId id="753" r:id="rId31"/>
    <p:sldId id="754" r:id="rId32"/>
    <p:sldId id="755" r:id="rId33"/>
    <p:sldId id="756" r:id="rId34"/>
    <p:sldId id="757" r:id="rId35"/>
    <p:sldId id="758" r:id="rId36"/>
    <p:sldId id="760" r:id="rId37"/>
    <p:sldId id="759" r:id="rId38"/>
    <p:sldId id="2636" r:id="rId39"/>
    <p:sldId id="1988" r:id="rId40"/>
    <p:sldId id="2488" r:id="rId41"/>
    <p:sldId id="1966" r:id="rId42"/>
    <p:sldId id="1967" r:id="rId43"/>
    <p:sldId id="2494" r:id="rId44"/>
    <p:sldId id="2495" r:id="rId45"/>
    <p:sldId id="2496" r:id="rId46"/>
    <p:sldId id="2497" r:id="rId47"/>
    <p:sldId id="2498" r:id="rId48"/>
    <p:sldId id="2499" r:id="rId49"/>
    <p:sldId id="690" r:id="rId50"/>
    <p:sldId id="2500" r:id="rId51"/>
    <p:sldId id="2501" r:id="rId52"/>
    <p:sldId id="2502" r:id="rId53"/>
    <p:sldId id="2503" r:id="rId54"/>
    <p:sldId id="2504" r:id="rId55"/>
    <p:sldId id="2505" r:id="rId56"/>
    <p:sldId id="2506" r:id="rId57"/>
    <p:sldId id="2507" r:id="rId58"/>
    <p:sldId id="2508" r:id="rId59"/>
    <p:sldId id="2509" r:id="rId60"/>
    <p:sldId id="2510" r:id="rId61"/>
    <p:sldId id="2511" r:id="rId62"/>
    <p:sldId id="2512" r:id="rId63"/>
    <p:sldId id="2513" r:id="rId64"/>
    <p:sldId id="2514" r:id="rId65"/>
    <p:sldId id="2515" r:id="rId66"/>
    <p:sldId id="2516" r:id="rId67"/>
    <p:sldId id="2518" r:id="rId68"/>
    <p:sldId id="2519" r:id="rId69"/>
    <p:sldId id="2520" r:id="rId70"/>
    <p:sldId id="2521" r:id="rId71"/>
    <p:sldId id="2640" r:id="rId72"/>
    <p:sldId id="2523" r:id="rId73"/>
    <p:sldId id="2524" r:id="rId74"/>
    <p:sldId id="2526" r:id="rId75"/>
    <p:sldId id="2527" r:id="rId76"/>
    <p:sldId id="2529" r:id="rId77"/>
    <p:sldId id="2641" r:id="rId78"/>
    <p:sldId id="710" r:id="rId79"/>
    <p:sldId id="2530" r:id="rId80"/>
    <p:sldId id="2642" r:id="rId81"/>
    <p:sldId id="2531" r:id="rId82"/>
    <p:sldId id="705" r:id="rId83"/>
    <p:sldId id="2532" r:id="rId84"/>
    <p:sldId id="2533" r:id="rId85"/>
    <p:sldId id="2534" r:id="rId86"/>
    <p:sldId id="2643" r:id="rId87"/>
    <p:sldId id="2536" r:id="rId88"/>
    <p:sldId id="2537" r:id="rId89"/>
    <p:sldId id="2538" r:id="rId90"/>
    <p:sldId id="2539" r:id="rId91"/>
    <p:sldId id="2540" r:id="rId92"/>
    <p:sldId id="2542" r:id="rId93"/>
    <p:sldId id="2543" r:id="rId94"/>
    <p:sldId id="2544" r:id="rId95"/>
    <p:sldId id="2545" r:id="rId96"/>
    <p:sldId id="2546" r:id="rId97"/>
    <p:sldId id="2547" r:id="rId98"/>
    <p:sldId id="2548" r:id="rId99"/>
    <p:sldId id="2637" r:id="rId100"/>
    <p:sldId id="716" r:id="rId101"/>
    <p:sldId id="2558" r:id="rId102"/>
    <p:sldId id="2554" r:id="rId103"/>
    <p:sldId id="2639" r:id="rId104"/>
    <p:sldId id="717" r:id="rId105"/>
    <p:sldId id="2549" r:id="rId106"/>
    <p:sldId id="2550" r:id="rId107"/>
    <p:sldId id="2551" r:id="rId108"/>
    <p:sldId id="2559" r:id="rId109"/>
    <p:sldId id="2561" r:id="rId110"/>
    <p:sldId id="2562" r:id="rId111"/>
    <p:sldId id="2563" r:id="rId112"/>
    <p:sldId id="2552" r:id="rId113"/>
    <p:sldId id="2553" r:id="rId114"/>
    <p:sldId id="480" r:id="rId115"/>
    <p:sldId id="2564" r:id="rId116"/>
    <p:sldId id="2565" r:id="rId117"/>
    <p:sldId id="2566" r:id="rId118"/>
    <p:sldId id="2567" r:id="rId119"/>
    <p:sldId id="2568" r:id="rId120"/>
    <p:sldId id="2569" r:id="rId121"/>
    <p:sldId id="2570" r:id="rId122"/>
    <p:sldId id="2571" r:id="rId123"/>
    <p:sldId id="2572" r:id="rId124"/>
    <p:sldId id="2573" r:id="rId125"/>
    <p:sldId id="2574" r:id="rId126"/>
    <p:sldId id="2575" r:id="rId127"/>
    <p:sldId id="2576" r:id="rId128"/>
    <p:sldId id="2577" r:id="rId129"/>
    <p:sldId id="2578" r:id="rId130"/>
    <p:sldId id="2579" r:id="rId131"/>
    <p:sldId id="2582" r:id="rId132"/>
    <p:sldId id="2583" r:id="rId133"/>
    <p:sldId id="2584" r:id="rId134"/>
    <p:sldId id="2585" r:id="rId135"/>
    <p:sldId id="2586" r:id="rId136"/>
    <p:sldId id="2587" r:id="rId137"/>
    <p:sldId id="2588" r:id="rId138"/>
    <p:sldId id="2589" r:id="rId139"/>
    <p:sldId id="2590" r:id="rId140"/>
    <p:sldId id="2591" r:id="rId141"/>
    <p:sldId id="2592" r:id="rId142"/>
    <p:sldId id="2593" r:id="rId143"/>
    <p:sldId id="2594" r:id="rId144"/>
    <p:sldId id="2595" r:id="rId145"/>
    <p:sldId id="2596" r:id="rId146"/>
    <p:sldId id="2597" r:id="rId147"/>
    <p:sldId id="2598" r:id="rId148"/>
    <p:sldId id="2599" r:id="rId149"/>
    <p:sldId id="2600" r:id="rId150"/>
    <p:sldId id="2601" r:id="rId151"/>
    <p:sldId id="2602" r:id="rId152"/>
    <p:sldId id="2603" r:id="rId153"/>
    <p:sldId id="2604" r:id="rId154"/>
    <p:sldId id="2605" r:id="rId155"/>
    <p:sldId id="2606" r:id="rId156"/>
    <p:sldId id="2607" r:id="rId157"/>
    <p:sldId id="2608" r:id="rId158"/>
    <p:sldId id="2610" r:id="rId159"/>
    <p:sldId id="2611" r:id="rId160"/>
    <p:sldId id="2612" r:id="rId161"/>
    <p:sldId id="2613" r:id="rId162"/>
    <p:sldId id="2614" r:id="rId163"/>
    <p:sldId id="2615" r:id="rId164"/>
    <p:sldId id="2616" r:id="rId165"/>
    <p:sldId id="2617" r:id="rId166"/>
    <p:sldId id="2619" r:id="rId167"/>
    <p:sldId id="2620" r:id="rId168"/>
    <p:sldId id="2624" r:id="rId169"/>
    <p:sldId id="2622" r:id="rId170"/>
    <p:sldId id="2623" r:id="rId171"/>
    <p:sldId id="2625" r:id="rId172"/>
    <p:sldId id="2628" r:id="rId173"/>
    <p:sldId id="652" r:id="rId174"/>
    <p:sldId id="724" r:id="rId175"/>
    <p:sldId id="731" r:id="rId176"/>
    <p:sldId id="732" r:id="rId177"/>
    <p:sldId id="733" r:id="rId178"/>
    <p:sldId id="734" r:id="rId179"/>
    <p:sldId id="735" r:id="rId180"/>
    <p:sldId id="736" r:id="rId181"/>
    <p:sldId id="737" r:id="rId182"/>
    <p:sldId id="738" r:id="rId183"/>
    <p:sldId id="2633" r:id="rId184"/>
    <p:sldId id="398" r:id="rId185"/>
    <p:sldId id="399" r:id="rId186"/>
    <p:sldId id="400" r:id="rId187"/>
    <p:sldId id="404" r:id="rId188"/>
    <p:sldId id="405" r:id="rId189"/>
    <p:sldId id="407" r:id="rId190"/>
    <p:sldId id="408" r:id="rId191"/>
    <p:sldId id="2358" r:id="rId192"/>
    <p:sldId id="412" r:id="rId193"/>
    <p:sldId id="527" r:id="rId194"/>
    <p:sldId id="525" r:id="rId195"/>
    <p:sldId id="526" r:id="rId196"/>
    <p:sldId id="535" r:id="rId197"/>
    <p:sldId id="536" r:id="rId198"/>
    <p:sldId id="416" r:id="rId199"/>
    <p:sldId id="419" r:id="rId200"/>
    <p:sldId id="538" r:id="rId201"/>
  </p:sldIdLst>
  <p:sldSz cx="12192000" cy="6858000"/>
  <p:notesSz cx="6858000" cy="9144000"/>
  <p:custDataLst>
    <p:tags r:id="rId205"/>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44" userDrawn="1">
          <p15:clr>
            <a:srgbClr val="A4A3A4"/>
          </p15:clr>
        </p15:guide>
        <p15:guide id="2" pos="381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3" autoAdjust="0"/>
    <p:restoredTop sz="87923" autoAdjust="0"/>
  </p:normalViewPr>
  <p:slideViewPr>
    <p:cSldViewPr showGuides="1">
      <p:cViewPr>
        <p:scale>
          <a:sx n="75" d="100"/>
          <a:sy n="75" d="100"/>
        </p:scale>
        <p:origin x="416" y="304"/>
      </p:cViewPr>
      <p:guideLst>
        <p:guide orient="horz" pos="2144"/>
        <p:guide pos="3810"/>
      </p:guideLst>
    </p:cSldViewPr>
  </p:slideViewPr>
  <p:outlineViewPr>
    <p:cViewPr>
      <p:scale>
        <a:sx n="33" d="100"/>
        <a:sy n="33" d="100"/>
      </p:scale>
      <p:origin x="0" y="-822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5" Type="http://schemas.openxmlformats.org/officeDocument/2006/relationships/tags" Target="tags/tag6.xml"/><Relationship Id="rId204" Type="http://schemas.openxmlformats.org/officeDocument/2006/relationships/tableStyles" Target="tableStyles.xml"/><Relationship Id="rId203" Type="http://schemas.openxmlformats.org/officeDocument/2006/relationships/viewProps" Target="viewProps.xml"/><Relationship Id="rId202" Type="http://schemas.openxmlformats.org/officeDocument/2006/relationships/presProps" Target="presProps.xml"/><Relationship Id="rId201" Type="http://schemas.openxmlformats.org/officeDocument/2006/relationships/slide" Target="slides/slide198.xml"/><Relationship Id="rId200" Type="http://schemas.openxmlformats.org/officeDocument/2006/relationships/slide" Target="slides/slide197.xml"/><Relationship Id="rId20" Type="http://schemas.openxmlformats.org/officeDocument/2006/relationships/slide" Target="slides/slide17.xml"/><Relationship Id="rId2" Type="http://schemas.openxmlformats.org/officeDocument/2006/relationships/theme" Target="theme/theme1.xml"/><Relationship Id="rId199" Type="http://schemas.openxmlformats.org/officeDocument/2006/relationships/slide" Target="slides/slide196.xml"/><Relationship Id="rId198" Type="http://schemas.openxmlformats.org/officeDocument/2006/relationships/slide" Target="slides/slide195.xml"/><Relationship Id="rId197" Type="http://schemas.openxmlformats.org/officeDocument/2006/relationships/slide" Target="slides/slide194.xml"/><Relationship Id="rId196" Type="http://schemas.openxmlformats.org/officeDocument/2006/relationships/slide" Target="slides/slide193.xml"/><Relationship Id="rId195" Type="http://schemas.openxmlformats.org/officeDocument/2006/relationships/slide" Target="slides/slide192.xml"/><Relationship Id="rId194" Type="http://schemas.openxmlformats.org/officeDocument/2006/relationships/slide" Target="slides/slide191.xml"/><Relationship Id="rId193" Type="http://schemas.openxmlformats.org/officeDocument/2006/relationships/slide" Target="slides/slide190.xml"/><Relationship Id="rId192" Type="http://schemas.openxmlformats.org/officeDocument/2006/relationships/slide" Target="slides/slide189.xml"/><Relationship Id="rId191" Type="http://schemas.openxmlformats.org/officeDocument/2006/relationships/slide" Target="slides/slide188.xml"/><Relationship Id="rId190" Type="http://schemas.openxmlformats.org/officeDocument/2006/relationships/slide" Target="slides/slide187.xml"/><Relationship Id="rId19" Type="http://schemas.openxmlformats.org/officeDocument/2006/relationships/slide" Target="slides/slide16.xml"/><Relationship Id="rId189" Type="http://schemas.openxmlformats.org/officeDocument/2006/relationships/slide" Target="slides/slide186.xml"/><Relationship Id="rId188" Type="http://schemas.openxmlformats.org/officeDocument/2006/relationships/slide" Target="slides/slide185.xml"/><Relationship Id="rId187" Type="http://schemas.openxmlformats.org/officeDocument/2006/relationships/slide" Target="slides/slide184.xml"/><Relationship Id="rId186" Type="http://schemas.openxmlformats.org/officeDocument/2006/relationships/slide" Target="slides/slide183.xml"/><Relationship Id="rId185" Type="http://schemas.openxmlformats.org/officeDocument/2006/relationships/slide" Target="slides/slide182.xml"/><Relationship Id="rId184" Type="http://schemas.openxmlformats.org/officeDocument/2006/relationships/slide" Target="slides/slide181.xml"/><Relationship Id="rId183" Type="http://schemas.openxmlformats.org/officeDocument/2006/relationships/slide" Target="slides/slide180.xml"/><Relationship Id="rId182" Type="http://schemas.openxmlformats.org/officeDocument/2006/relationships/slide" Target="slides/slide179.xml"/><Relationship Id="rId181" Type="http://schemas.openxmlformats.org/officeDocument/2006/relationships/slide" Target="slides/slide178.xml"/><Relationship Id="rId180" Type="http://schemas.openxmlformats.org/officeDocument/2006/relationships/slide" Target="slides/slide177.xml"/><Relationship Id="rId18" Type="http://schemas.openxmlformats.org/officeDocument/2006/relationships/slide" Target="slides/slide15.xml"/><Relationship Id="rId179" Type="http://schemas.openxmlformats.org/officeDocument/2006/relationships/slide" Target="slides/slide176.xml"/><Relationship Id="rId178" Type="http://schemas.openxmlformats.org/officeDocument/2006/relationships/slide" Target="slides/slide175.xml"/><Relationship Id="rId177" Type="http://schemas.openxmlformats.org/officeDocument/2006/relationships/slide" Target="slides/slide174.xml"/><Relationship Id="rId176" Type="http://schemas.openxmlformats.org/officeDocument/2006/relationships/slide" Target="slides/slide173.xml"/><Relationship Id="rId175" Type="http://schemas.openxmlformats.org/officeDocument/2006/relationships/slide" Target="slides/slide172.xml"/><Relationship Id="rId174" Type="http://schemas.openxmlformats.org/officeDocument/2006/relationships/slide" Target="slides/slide171.xml"/><Relationship Id="rId173" Type="http://schemas.openxmlformats.org/officeDocument/2006/relationships/slide" Target="slides/slide170.xml"/><Relationship Id="rId172" Type="http://schemas.openxmlformats.org/officeDocument/2006/relationships/slide" Target="slides/slide169.xml"/><Relationship Id="rId171" Type="http://schemas.openxmlformats.org/officeDocument/2006/relationships/slide" Target="slides/slide168.xml"/><Relationship Id="rId170" Type="http://schemas.openxmlformats.org/officeDocument/2006/relationships/slide" Target="slides/slide167.xml"/><Relationship Id="rId17" Type="http://schemas.openxmlformats.org/officeDocument/2006/relationships/slide" Target="slides/slide14.xml"/><Relationship Id="rId169" Type="http://schemas.openxmlformats.org/officeDocument/2006/relationships/slide" Target="slides/slide166.xml"/><Relationship Id="rId168" Type="http://schemas.openxmlformats.org/officeDocument/2006/relationships/slide" Target="slides/slide165.xml"/><Relationship Id="rId167" Type="http://schemas.openxmlformats.org/officeDocument/2006/relationships/slide" Target="slides/slide164.xml"/><Relationship Id="rId166" Type="http://schemas.openxmlformats.org/officeDocument/2006/relationships/slide" Target="slides/slide163.xml"/><Relationship Id="rId165" Type="http://schemas.openxmlformats.org/officeDocument/2006/relationships/slide" Target="slides/slide162.xml"/><Relationship Id="rId164" Type="http://schemas.openxmlformats.org/officeDocument/2006/relationships/slide" Target="slides/slide161.xml"/><Relationship Id="rId163" Type="http://schemas.openxmlformats.org/officeDocument/2006/relationships/slide" Target="slides/slide160.xml"/><Relationship Id="rId162" Type="http://schemas.openxmlformats.org/officeDocument/2006/relationships/slide" Target="slides/slide159.xml"/><Relationship Id="rId161" Type="http://schemas.openxmlformats.org/officeDocument/2006/relationships/slide" Target="slides/slide158.xml"/><Relationship Id="rId160" Type="http://schemas.openxmlformats.org/officeDocument/2006/relationships/slide" Target="slides/slide157.xml"/><Relationship Id="rId16" Type="http://schemas.openxmlformats.org/officeDocument/2006/relationships/slide" Target="slides/slide13.xml"/><Relationship Id="rId159" Type="http://schemas.openxmlformats.org/officeDocument/2006/relationships/slide" Target="slides/slide156.xml"/><Relationship Id="rId158" Type="http://schemas.openxmlformats.org/officeDocument/2006/relationships/slide" Target="slides/slide155.xml"/><Relationship Id="rId157" Type="http://schemas.openxmlformats.org/officeDocument/2006/relationships/slide" Target="slides/slide154.xml"/><Relationship Id="rId156" Type="http://schemas.openxmlformats.org/officeDocument/2006/relationships/slide" Target="slides/slide153.xml"/><Relationship Id="rId155" Type="http://schemas.openxmlformats.org/officeDocument/2006/relationships/slide" Target="slides/slide152.xml"/><Relationship Id="rId154" Type="http://schemas.openxmlformats.org/officeDocument/2006/relationships/slide" Target="slides/slide151.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6.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buFont typeface="Arial" panose="020B0604020202020204" pitchFamily="34" charset="0"/>
              <a:buNone/>
              <a:defRPr sz="1200">
                <a:latin typeface="Arial" panose="020B0604020202020204" pitchFamily="34" charset="0"/>
              </a:defRPr>
            </a:lvl1pPr>
          </a:lstStyle>
          <a:p>
            <a:pPr>
              <a:defRPr/>
            </a:pPr>
            <a:fld id="{F66675E6-1993-415A-9BF3-75F13C10D315}"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buFont typeface="Arial" panose="020B0604020202020204" pitchFamily="34" charset="0"/>
              <a:buNone/>
              <a:defRPr sz="1200">
                <a:latin typeface="Arial" panose="020B0604020202020204" pitchFamily="34" charset="0"/>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a:defRPr/>
            </a:pPr>
            <a:fld id="{DEF1497F-3FB5-4198-B201-866A88E8E205}"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5.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6.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0.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1.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2.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414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619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82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029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438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4233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161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0835"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3907"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DEF1497F-3FB5-4198-B201-866A88E8E205}" type="slidenum">
              <a:rPr lang="zh-CN" altLang="en-US"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2697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0a</a:t>
            </a:r>
            <a:r>
              <a:rPr lang="zh-CN" altLang="en-US"/>
              <a:t>和</a:t>
            </a:r>
            <a:r>
              <a:rPr lang="en-US" altLang="zh-CN"/>
              <a:t>0d</a:t>
            </a:r>
            <a:r>
              <a:rPr lang="zh-CN" altLang="en-US"/>
              <a:t>分别代表回车换行，</a:t>
            </a:r>
            <a:r>
              <a:rPr lang="en-US" altLang="zh-CN"/>
              <a:t>&amp;0</a:t>
            </a:r>
            <a:r>
              <a:rPr lang="zh-CN" altLang="en-US"/>
              <a:t>和</a:t>
            </a:r>
            <a:r>
              <a:rPr lang="en-US" altLang="zh-CN"/>
              <a:t>&amp;11</a:t>
            </a:r>
            <a:r>
              <a:rPr lang="zh-CN" altLang="en-US"/>
              <a:t>为预定义程序的入口，分别处理输出字符和结束程序，这些程序在别处定义</a:t>
            </a:r>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导致实际结算结果是</a:t>
            </a:r>
            <a:r>
              <a:rPr lang="en-US" altLang="zh-CN"/>
              <a:t> y = x/y+x/y</a:t>
            </a:r>
            <a:r>
              <a:rPr lang="zh-CN" altLang="en-US"/>
              <a:t>，因为</a:t>
            </a:r>
            <a:r>
              <a:rPr lang="en-US" altLang="zh-CN"/>
              <a:t>x/y</a:t>
            </a:r>
            <a:r>
              <a:rPr lang="zh-CN" altLang="en-US"/>
              <a:t>调用了子程序，并且用了</a:t>
            </a:r>
            <a:r>
              <a:rPr lang="en-US" altLang="zh-CN"/>
              <a:t>R0</a:t>
            </a:r>
            <a:r>
              <a:rPr lang="zh-CN" altLang="en-US"/>
              <a:t>寄存器，使得</a:t>
            </a:r>
            <a:r>
              <a:rPr lang="en-US" altLang="zh-CN"/>
              <a:t>R0</a:t>
            </a:r>
            <a:r>
              <a:rPr lang="zh-CN" altLang="en-US"/>
              <a:t>被修改为</a:t>
            </a:r>
            <a:r>
              <a:rPr lang="en-US" altLang="zh-CN"/>
              <a:t>R0/y</a:t>
            </a:r>
            <a:r>
              <a:rPr lang="zh-CN" altLang="en-US"/>
              <a:t>也就是</a:t>
            </a:r>
            <a:r>
              <a:rPr lang="en-US" altLang="zh-CN"/>
              <a:t>x/y</a:t>
            </a:r>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a:t>参数数量和寄存器数量对不上</a:t>
            </a:r>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a:t>R0</a:t>
            </a:r>
            <a:r>
              <a:rPr lang="zh-CN" altLang="en-US"/>
              <a:t>在写入之前不允许读；</a:t>
            </a:r>
            <a:r>
              <a:rPr lang="en-US" altLang="zh-CN"/>
              <a:t>EOR	x,R0,x </a:t>
            </a:r>
            <a:r>
              <a:rPr lang="zh-CN" altLang="en-US"/>
              <a:t>后编译器会自动恢复</a:t>
            </a:r>
            <a:r>
              <a:rPr lang="en-US" altLang="zh-CN"/>
              <a:t>R0</a:t>
            </a:r>
            <a:r>
              <a:rPr lang="zh-CN" altLang="en-US"/>
              <a:t>之前的值</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0051"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32099"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0" y="19050"/>
            <a:ext cx="10972800" cy="574675"/>
          </a:xfrm>
        </p:spPr>
        <p:txBody>
          <a:bodyPr/>
          <a:lstStyle>
            <a:lvl1pPr>
              <a:defRPr u="none"/>
            </a:lvl1pPr>
          </a:lstStyle>
          <a:p>
            <a:r>
              <a:rPr lang="zh-CN" altLang="en-US"/>
              <a:t>单击此处编辑母版标题样式</a:t>
            </a:r>
            <a:endParaRPr lang="zh-CN" altLang="en-US" dirty="0"/>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1" y="6318250"/>
            <a:ext cx="1200151" cy="457200"/>
          </a:xfrm>
        </p:spPr>
        <p:txBody>
          <a:bodyPr/>
          <a:lstStyle>
            <a:lvl1pPr>
              <a:defRPr/>
            </a:lvl1pPr>
          </a:lstStyle>
          <a:p>
            <a:pPr>
              <a:defRPr/>
            </a:pPr>
            <a:fld id="{CD42EB0E-2BCC-4810-B7AB-76D3D6081AA7}" type="slidenum">
              <a:rPr lang="zh-CN" altLang="zh-CN"/>
            </a:fld>
            <a:endParaRPr lang="zh-CN"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51900" y="766764"/>
            <a:ext cx="2745317" cy="53879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09601" y="766764"/>
            <a:ext cx="8039100" cy="5387975"/>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1" y="6308725"/>
            <a:ext cx="1200151" cy="457200"/>
          </a:xfrm>
        </p:spPr>
        <p:txBody>
          <a:bodyPr/>
          <a:lstStyle>
            <a:lvl1pPr>
              <a:defRPr/>
            </a:lvl1pPr>
          </a:lstStyle>
          <a:p>
            <a:pPr>
              <a:defRPr/>
            </a:pPr>
            <a:fld id="{5B714471-EB9F-414A-9B67-687E54AF5BF8}" type="slidenum">
              <a:rPr lang="zh-CN" altLang="zh-CN"/>
            </a:fld>
            <a:endParaRPr lang="zh-CN"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88" y="19050"/>
            <a:ext cx="10972800" cy="574675"/>
          </a:xfrm>
        </p:spPr>
        <p:txBody>
          <a:bodyPr/>
          <a:lstStyle/>
          <a:p>
            <a:r>
              <a:rPr lang="zh-CN" altLang="en-US"/>
              <a:t>单击此处编辑母版标题样式</a:t>
            </a:r>
            <a:endParaRPr lang="zh-CN" altLang="en-US" dirty="0"/>
          </a:p>
        </p:txBody>
      </p:sp>
      <p:sp>
        <p:nvSpPr>
          <p:cNvPr id="3" name="文本占位符 2"/>
          <p:cNvSpPr>
            <a:spLocks noGrp="1"/>
          </p:cNvSpPr>
          <p:nvPr>
            <p:ph type="body" sz="half" idx="1"/>
          </p:nvPr>
        </p:nvSpPr>
        <p:spPr>
          <a:xfrm>
            <a:off x="624417" y="980729"/>
            <a:ext cx="5384800" cy="517401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内容占位符 3"/>
          <p:cNvSpPr>
            <a:spLocks noGrp="1"/>
          </p:cNvSpPr>
          <p:nvPr>
            <p:ph sz="half" idx="2"/>
          </p:nvPr>
        </p:nvSpPr>
        <p:spPr>
          <a:xfrm>
            <a:off x="6212417" y="980729"/>
            <a:ext cx="5384800" cy="5174010"/>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6" name="Rectangle 6"/>
          <p:cNvSpPr>
            <a:spLocks noGrp="1" noChangeArrowheads="1"/>
          </p:cNvSpPr>
          <p:nvPr>
            <p:ph type="sldNum" sz="quarter" idx="10"/>
          </p:nvPr>
        </p:nvSpPr>
        <p:spPr>
          <a:xfrm>
            <a:off x="23284" y="6313488"/>
            <a:ext cx="1464733" cy="457200"/>
          </a:xfrm>
        </p:spPr>
        <p:txBody>
          <a:bodyPr/>
          <a:lstStyle>
            <a:lvl1pPr>
              <a:defRPr/>
            </a:lvl1pPr>
          </a:lstStyle>
          <a:p>
            <a:pPr>
              <a:defRPr/>
            </a:pPr>
            <a:fld id="{62E6EF30-60F2-4A08-8378-DD05468DADE2}" type="slidenum">
              <a:rPr lang="zh-CN" altLang="zh-CN"/>
            </a:fld>
            <a:endParaRPr lang="zh-CN" altLang="zh-CN"/>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1" y="766764"/>
            <a:ext cx="10987617" cy="5387975"/>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Rectangle 6"/>
          <p:cNvSpPr>
            <a:spLocks noGrp="1" noChangeArrowheads="1"/>
          </p:cNvSpPr>
          <p:nvPr>
            <p:ph type="sldNum" sz="quarter" idx="10"/>
          </p:nvPr>
        </p:nvSpPr>
        <p:spPr>
          <a:xfrm>
            <a:off x="0" y="6308725"/>
            <a:ext cx="1295400" cy="457200"/>
          </a:xfrm>
        </p:spPr>
        <p:txBody>
          <a:bodyPr/>
          <a:lstStyle>
            <a:lvl1pPr>
              <a:defRPr/>
            </a:lvl1pPr>
          </a:lstStyle>
          <a:p>
            <a:pPr>
              <a:defRPr/>
            </a:pPr>
            <a:fld id="{3D4B3464-2B7D-4DDE-BADE-59ECDFDDEFAA}" type="slidenum">
              <a:rPr lang="zh-CN" altLang="zh-CN"/>
            </a:fld>
            <a:endParaRPr lang="zh-CN" altLang="zh-CN"/>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1"/>
            <a:ext cx="10972800" cy="574675"/>
          </a:xfrm>
        </p:spPr>
        <p:txBody>
          <a:bodyPr/>
          <a:lstStyle/>
          <a:p>
            <a:r>
              <a:rPr lang="zh-CN" altLang="en-US"/>
              <a:t>单击此处编辑母版标题样式</a:t>
            </a:r>
            <a:endParaRPr lang="zh-CN" altLang="en-US" dirty="0"/>
          </a:p>
        </p:txBody>
      </p:sp>
      <p:sp>
        <p:nvSpPr>
          <p:cNvPr id="3" name="表格占位符 2"/>
          <p:cNvSpPr>
            <a:spLocks noGrp="1"/>
          </p:cNvSpPr>
          <p:nvPr>
            <p:ph type="tbl" idx="1" hasCustomPrompt="1"/>
          </p:nvPr>
        </p:nvSpPr>
        <p:spPr>
          <a:xfrm>
            <a:off x="624417" y="764705"/>
            <a:ext cx="10972800" cy="5390034"/>
          </a:xfrm>
        </p:spPr>
        <p:txBody>
          <a:bodyPr/>
          <a:lstStyle/>
          <a:p>
            <a:pPr lvl="0"/>
            <a:r>
              <a:rPr lang="zh-CN" altLang="en-US" noProof="0"/>
              <a:t>单击图标添加表格</a:t>
            </a:r>
            <a:endParaRPr lang="zh-CN" altLang="en-US" noProof="0"/>
          </a:p>
        </p:txBody>
      </p:sp>
      <p:sp>
        <p:nvSpPr>
          <p:cNvPr id="5" name="Rectangle 6"/>
          <p:cNvSpPr>
            <a:spLocks noGrp="1" noChangeArrowheads="1"/>
          </p:cNvSpPr>
          <p:nvPr>
            <p:ph type="sldNum" sz="quarter" idx="10"/>
          </p:nvPr>
        </p:nvSpPr>
        <p:spPr>
          <a:xfrm>
            <a:off x="0" y="6237288"/>
            <a:ext cx="1295400" cy="457200"/>
          </a:xfrm>
        </p:spPr>
        <p:txBody>
          <a:bodyPr/>
          <a:lstStyle>
            <a:lvl1pPr>
              <a:defRPr/>
            </a:lvl1pPr>
          </a:lstStyle>
          <a:p>
            <a:pPr>
              <a:defRPr/>
            </a:pPr>
            <a:fld id="{691BEF58-1947-4F7E-A9DB-3BE1B0E57421}" type="slidenum">
              <a:rPr lang="zh-CN" altLang="zh-CN"/>
            </a:fld>
            <a:endParaRPr lang="zh-CN" altLang="zh-CN"/>
          </a:p>
        </p:txBody>
      </p:sp>
    </p:spTree>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Rectangle 6"/>
          <p:cNvSpPr>
            <a:spLocks noGrp="1" noChangeArrowheads="1"/>
          </p:cNvSpPr>
          <p:nvPr>
            <p:ph type="sldNum" sz="quarter" idx="10"/>
          </p:nvPr>
        </p:nvSpPr>
        <p:spPr>
          <a:xfrm>
            <a:off x="0" y="6473825"/>
            <a:ext cx="1295400" cy="338138"/>
          </a:xfrm>
        </p:spPr>
        <p:txBody>
          <a:bodyPr/>
          <a:lstStyle>
            <a:lvl1pPr>
              <a:defRPr/>
            </a:lvl1pPr>
          </a:lstStyle>
          <a:p>
            <a:pPr>
              <a:defRPr/>
            </a:pPr>
            <a:fld id="{522674C9-819F-4941-96D4-0786AA3A7943}" type="slidenum">
              <a:rPr lang="zh-CN" altLang="zh-CN"/>
            </a:fld>
            <a:endParaRPr lang="zh-CN" altLang="zh-CN"/>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5" name="Rectangle 6"/>
          <p:cNvSpPr>
            <a:spLocks noGrp="1" noChangeArrowheads="1"/>
          </p:cNvSpPr>
          <p:nvPr>
            <p:ph type="sldNum" sz="quarter" idx="10"/>
          </p:nvPr>
        </p:nvSpPr>
        <p:spPr>
          <a:xfrm>
            <a:off x="61385" y="6273800"/>
            <a:ext cx="1426633" cy="457200"/>
          </a:xfrm>
        </p:spPr>
        <p:txBody>
          <a:bodyPr/>
          <a:lstStyle>
            <a:lvl1pPr>
              <a:defRPr/>
            </a:lvl1pPr>
          </a:lstStyle>
          <a:p>
            <a:pPr>
              <a:defRPr/>
            </a:pPr>
            <a:fld id="{ACF46E65-E639-42FF-9298-1555F3918BFF}" type="slidenum">
              <a:rPr lang="zh-CN" altLang="zh-CN"/>
            </a:fld>
            <a:endParaRPr lang="zh-CN" altLang="zh-CN"/>
          </a:p>
        </p:txBody>
      </p:sp>
    </p:spTree>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2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2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2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2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2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4417" y="830507"/>
            <a:ext cx="5384800" cy="532423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内容占位符 3"/>
          <p:cNvSpPr>
            <a:spLocks noGrp="1"/>
          </p:cNvSpPr>
          <p:nvPr>
            <p:ph sz="half" idx="2"/>
          </p:nvPr>
        </p:nvSpPr>
        <p:spPr>
          <a:xfrm>
            <a:off x="6212417" y="830506"/>
            <a:ext cx="5384800" cy="532423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Rectangle 6"/>
          <p:cNvSpPr>
            <a:spLocks noGrp="1" noChangeArrowheads="1"/>
          </p:cNvSpPr>
          <p:nvPr>
            <p:ph type="sldNum" sz="quarter" idx="10"/>
          </p:nvPr>
        </p:nvSpPr>
        <p:spPr>
          <a:xfrm>
            <a:off x="46568" y="6343650"/>
            <a:ext cx="1056217" cy="457200"/>
          </a:xfrm>
        </p:spPr>
        <p:txBody>
          <a:bodyPr/>
          <a:lstStyle>
            <a:lvl1pPr>
              <a:defRPr/>
            </a:lvl1pPr>
          </a:lstStyle>
          <a:p>
            <a:pPr>
              <a:defRPr/>
            </a:pPr>
            <a:fld id="{D732A5A5-6335-45FA-B90E-48DEA80EAC44}" type="slidenum">
              <a:rPr lang="zh-CN" altLang="zh-CN"/>
            </a:fld>
            <a:endParaRPr lang="zh-CN" altLang="zh-CN"/>
          </a:p>
        </p:txBody>
      </p:sp>
    </p:spTree>
  </p:cSld>
  <p:clrMapOvr>
    <a:masterClrMapping/>
  </p:clrMapOvr>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2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2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30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31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3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3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34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35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6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0" y="46037"/>
            <a:ext cx="10972800" cy="574652"/>
          </a:xfrm>
        </p:spPr>
        <p:txBody>
          <a:bodyPr/>
          <a:lstStyle>
            <a:lvl1pPr>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8" name="Rectangle 6"/>
          <p:cNvSpPr>
            <a:spLocks noGrp="1" noChangeArrowheads="1"/>
          </p:cNvSpPr>
          <p:nvPr>
            <p:ph type="sldNum" sz="quarter" idx="10"/>
          </p:nvPr>
        </p:nvSpPr>
        <p:spPr>
          <a:xfrm>
            <a:off x="1" y="6308725"/>
            <a:ext cx="960967" cy="457200"/>
          </a:xfrm>
        </p:spPr>
        <p:txBody>
          <a:bodyPr/>
          <a:lstStyle>
            <a:lvl1pPr>
              <a:defRPr/>
            </a:lvl1pPr>
          </a:lstStyle>
          <a:p>
            <a:pPr>
              <a:defRPr/>
            </a:pPr>
            <a:fld id="{7F948344-E096-45EE-B1E5-2F2A562BAAE4}" type="slidenum">
              <a:rPr lang="zh-CN" altLang="zh-CN"/>
            </a:fld>
            <a:endParaRPr lang="zh-CN" altLang="zh-CN"/>
          </a:p>
        </p:txBody>
      </p:sp>
    </p:spTree>
  </p:cSld>
  <p:clrMapOvr>
    <a:masterClrMapping/>
  </p:clrMapOvr>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37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38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39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42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4" name="矩形 3"/>
          <p:cNvSpPr/>
          <p:nvPr userDrawn="1"/>
        </p:nvSpPr>
        <p:spPr>
          <a:xfrm>
            <a:off x="0" y="1268413"/>
            <a:ext cx="12192000" cy="120650"/>
          </a:xfrm>
          <a:prstGeom prst="rect">
            <a:avLst/>
          </a:prstGeom>
          <a:solidFill>
            <a:srgbClr val="0062A6"/>
          </a:solidFill>
          <a:ln>
            <a:solidFill>
              <a:srgbClr val="0062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5" name="Rectangle 6"/>
          <p:cNvSpPr>
            <a:spLocks noGrp="1" noChangeArrowheads="1"/>
          </p:cNvSpPr>
          <p:nvPr>
            <p:ph type="sldNum" sz="quarter" idx="10"/>
          </p:nvPr>
        </p:nvSpPr>
        <p:spPr>
          <a:xfrm>
            <a:off x="46567" y="6237288"/>
            <a:ext cx="960967" cy="457200"/>
          </a:xfrm>
        </p:spPr>
        <p:txBody>
          <a:bodyPr/>
          <a:lstStyle>
            <a:lvl1pPr>
              <a:defRPr/>
            </a:lvl1pPr>
          </a:lstStyle>
          <a:p>
            <a:pPr>
              <a:defRPr/>
            </a:pPr>
            <a:fld id="{8BB460D3-7C3E-405A-A1E3-D6BA10E510C4}" type="slidenum">
              <a:rPr lang="zh-CN" altLang="zh-CN"/>
            </a:fld>
            <a:endParaRPr lang="zh-CN"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3" name="Rectangle 6"/>
          <p:cNvSpPr>
            <a:spLocks noGrp="1" noChangeArrowheads="1"/>
          </p:cNvSpPr>
          <p:nvPr>
            <p:ph type="sldNum" sz="quarter" idx="10"/>
          </p:nvPr>
        </p:nvSpPr>
        <p:spPr>
          <a:xfrm>
            <a:off x="0" y="6237288"/>
            <a:ext cx="1390651" cy="457200"/>
          </a:xfrm>
        </p:spPr>
        <p:txBody>
          <a:bodyPr/>
          <a:lstStyle>
            <a:lvl1pPr>
              <a:defRPr/>
            </a:lvl1pPr>
          </a:lstStyle>
          <a:p>
            <a:pPr>
              <a:defRPr/>
            </a:pPr>
            <a:fld id="{46D693DF-83C9-4A15-AABB-CDAAEFC64CAC}" type="slidenum">
              <a:rPr lang="zh-CN" altLang="zh-CN"/>
            </a:fld>
            <a:endParaRPr lang="zh-CN"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6" name="矩形 5"/>
          <p:cNvSpPr/>
          <p:nvPr userDrawn="1"/>
        </p:nvSpPr>
        <p:spPr>
          <a:xfrm>
            <a:off x="431801" y="1268414"/>
            <a:ext cx="11233151" cy="46037"/>
          </a:xfrm>
          <a:prstGeom prst="rect">
            <a:avLst/>
          </a:prstGeom>
          <a:solidFill>
            <a:srgbClr val="0062A6"/>
          </a:solidFill>
          <a:ln>
            <a:solidFill>
              <a:srgbClr val="0062A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buFont typeface="Arial" panose="020B0604020202020204" pitchFamily="34" charset="0"/>
              <a:buNone/>
              <a:defRPr/>
            </a:pPr>
            <a:endParaRPr lang="zh-CN" altLang="en-US"/>
          </a:p>
        </p:txBody>
      </p:sp>
      <p:sp>
        <p:nvSpPr>
          <p:cNvPr id="2" name="标题 1"/>
          <p:cNvSpPr>
            <a:spLocks noGrp="1"/>
          </p:cNvSpPr>
          <p:nvPr>
            <p:ph type="title"/>
          </p:nvPr>
        </p:nvSpPr>
        <p:spPr>
          <a:xfrm>
            <a:off x="609599" y="731837"/>
            <a:ext cx="4011084" cy="1162050"/>
          </a:xfrm>
        </p:spPr>
        <p:txBody>
          <a:bodyPr anchor="b"/>
          <a:lstStyle>
            <a:lvl1pPr algn="l">
              <a:defRPr sz="2000" b="1"/>
            </a:lvl1pPr>
          </a:lstStyle>
          <a:p>
            <a:r>
              <a:rPr lang="zh-CN" altLang="en-US"/>
              <a:t>单击此处编辑母版标题样式</a:t>
            </a:r>
            <a:endParaRPr lang="zh-CN" altLang="en-US" dirty="0"/>
          </a:p>
        </p:txBody>
      </p:sp>
      <p:sp>
        <p:nvSpPr>
          <p:cNvPr id="3" name="内容占位符 2"/>
          <p:cNvSpPr>
            <a:spLocks noGrp="1"/>
          </p:cNvSpPr>
          <p:nvPr>
            <p:ph idx="1"/>
          </p:nvPr>
        </p:nvSpPr>
        <p:spPr>
          <a:xfrm>
            <a:off x="4645619" y="620689"/>
            <a:ext cx="6815667" cy="550547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dirty="0"/>
          </a:p>
        </p:txBody>
      </p:sp>
      <p:sp>
        <p:nvSpPr>
          <p:cNvPr id="4" name="文本占位符 3"/>
          <p:cNvSpPr>
            <a:spLocks noGrp="1"/>
          </p:cNvSpPr>
          <p:nvPr>
            <p:ph type="body" sz="half" idx="2"/>
          </p:nvPr>
        </p:nvSpPr>
        <p:spPr>
          <a:xfrm>
            <a:off x="609601" y="1916833"/>
            <a:ext cx="4011084" cy="420933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7" name="Rectangle 6"/>
          <p:cNvSpPr>
            <a:spLocks noGrp="1" noChangeArrowheads="1"/>
          </p:cNvSpPr>
          <p:nvPr>
            <p:ph type="sldNum" sz="quarter" idx="10"/>
          </p:nvPr>
        </p:nvSpPr>
        <p:spPr>
          <a:xfrm>
            <a:off x="0" y="6308725"/>
            <a:ext cx="1678517" cy="457200"/>
          </a:xfrm>
        </p:spPr>
        <p:txBody>
          <a:bodyPr/>
          <a:lstStyle>
            <a:lvl1pPr>
              <a:defRPr/>
            </a:lvl1pPr>
          </a:lstStyle>
          <a:p>
            <a:pPr>
              <a:defRPr/>
            </a:pPr>
            <a:fld id="{567E7D02-E896-4FB2-BF0E-C9686AA393C0}" type="slidenum">
              <a:rPr lang="zh-CN" altLang="zh-CN"/>
            </a:fld>
            <a:endParaRPr lang="zh-CN"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6" name="Rectangle 6"/>
          <p:cNvSpPr>
            <a:spLocks noGrp="1" noChangeArrowheads="1"/>
          </p:cNvSpPr>
          <p:nvPr>
            <p:ph type="sldNum" sz="quarter" idx="10"/>
          </p:nvPr>
        </p:nvSpPr>
        <p:spPr>
          <a:xfrm>
            <a:off x="0" y="6262688"/>
            <a:ext cx="1295400" cy="457200"/>
          </a:xfrm>
        </p:spPr>
        <p:txBody>
          <a:bodyPr/>
          <a:lstStyle>
            <a:lvl1pPr>
              <a:defRPr/>
            </a:lvl1pPr>
          </a:lstStyle>
          <a:p>
            <a:pPr>
              <a:defRPr/>
            </a:pPr>
            <a:fld id="{81EEB6A3-6B7E-45C7-8E00-5DC46F7AAEE1}" type="slidenum">
              <a:rPr lang="zh-CN" altLang="zh-CN"/>
            </a:fld>
            <a:endParaRPr lang="zh-CN"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7" Type="http://schemas.openxmlformats.org/officeDocument/2006/relationships/theme" Target="../theme/theme1.xml"/><Relationship Id="rId56" Type="http://schemas.openxmlformats.org/officeDocument/2006/relationships/image" Target="../media/image2.jpeg"/><Relationship Id="rId55" Type="http://schemas.openxmlformats.org/officeDocument/2006/relationships/image" Target="../media/image1.png"/><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55"/>
          <a:srcRect/>
          <a:stretch>
            <a:fillRect/>
          </a:stretch>
        </a:blip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6567" y="28576"/>
            <a:ext cx="10972800" cy="57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4"/>
          <p:cNvSpPr>
            <a:spLocks noGrp="1" noChangeArrowheads="1"/>
          </p:cNvSpPr>
          <p:nvPr>
            <p:ph type="body" idx="1"/>
          </p:nvPr>
        </p:nvSpPr>
        <p:spPr bwMode="auto">
          <a:xfrm>
            <a:off x="431801" y="865188"/>
            <a:ext cx="11233151" cy="5218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p:txBody>
      </p:sp>
      <p:grpSp>
        <p:nvGrpSpPr>
          <p:cNvPr id="1028" name="Group 21"/>
          <p:cNvGrpSpPr/>
          <p:nvPr/>
        </p:nvGrpSpPr>
        <p:grpSpPr bwMode="auto">
          <a:xfrm>
            <a:off x="0" y="6218238"/>
            <a:ext cx="12192000" cy="19050"/>
            <a:chOff x="0" y="3917"/>
            <a:chExt cx="5760" cy="12"/>
          </a:xfrm>
        </p:grpSpPr>
        <p:sp>
          <p:nvSpPr>
            <p:cNvPr id="1032" name="Freeform 17"/>
            <p:cNvSpPr/>
            <p:nvPr/>
          </p:nvSpPr>
          <p:spPr bwMode="ltGray">
            <a:xfrm>
              <a:off x="767" y="3917"/>
              <a:ext cx="252" cy="12"/>
            </a:xfrm>
            <a:custGeom>
              <a:avLst/>
              <a:gdLst>
                <a:gd name="T0" fmla="*/ 290 w 251"/>
                <a:gd name="T1" fmla="*/ 0 h 12"/>
                <a:gd name="T2" fmla="*/ 0 w 251"/>
                <a:gd name="T3" fmla="*/ 0 h 12"/>
                <a:gd name="T4" fmla="*/ 0 w 251"/>
                <a:gd name="T5" fmla="*/ 12 h 12"/>
                <a:gd name="T6" fmla="*/ 290 w 251"/>
                <a:gd name="T7" fmla="*/ 12 h 12"/>
                <a:gd name="T8" fmla="*/ 290 w 251"/>
                <a:gd name="T9" fmla="*/ 0 h 12"/>
                <a:gd name="T10" fmla="*/ 29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251" y="0"/>
                  </a:moveTo>
                  <a:lnTo>
                    <a:pt x="0" y="0"/>
                  </a:lnTo>
                  <a:lnTo>
                    <a:pt x="0" y="12"/>
                  </a:lnTo>
                  <a:lnTo>
                    <a:pt x="251" y="12"/>
                  </a:lnTo>
                  <a:lnTo>
                    <a:pt x="251" y="0"/>
                  </a:lnTo>
                  <a:close/>
                </a:path>
              </a:pathLst>
            </a:custGeom>
            <a:gradFill rotWithShape="0">
              <a:gsLst>
                <a:gs pos="0">
                  <a:schemeClr val="accent2"/>
                </a:gs>
                <a:gs pos="100000">
                  <a:schemeClr val="bg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3" name="Freeform 18"/>
            <p:cNvSpPr/>
            <p:nvPr/>
          </p:nvSpPr>
          <p:spPr bwMode="ltGray">
            <a:xfrm>
              <a:off x="0" y="3917"/>
              <a:ext cx="351" cy="12"/>
            </a:xfrm>
            <a:custGeom>
              <a:avLst/>
              <a:gdLst>
                <a:gd name="T0" fmla="*/ 0 w 251"/>
                <a:gd name="T1" fmla="*/ 0 h 12"/>
                <a:gd name="T2" fmla="*/ 0 w 251"/>
                <a:gd name="T3" fmla="*/ 12 h 12"/>
                <a:gd name="T4" fmla="*/ 120192034 w 251"/>
                <a:gd name="T5" fmla="*/ 12 h 12"/>
                <a:gd name="T6" fmla="*/ 120192034 w 251"/>
                <a:gd name="T7" fmla="*/ 0 h 12"/>
                <a:gd name="T8" fmla="*/ 0 w 251"/>
                <a:gd name="T9" fmla="*/ 0 h 12"/>
                <a:gd name="T10" fmla="*/ 0 w 251"/>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 h="12">
                  <a:moveTo>
                    <a:pt x="0" y="0"/>
                  </a:moveTo>
                  <a:lnTo>
                    <a:pt x="0" y="12"/>
                  </a:lnTo>
                  <a:lnTo>
                    <a:pt x="251" y="12"/>
                  </a:lnTo>
                  <a:lnTo>
                    <a:pt x="251" y="0"/>
                  </a:lnTo>
                  <a:lnTo>
                    <a:pt x="0" y="0"/>
                  </a:lnTo>
                  <a:close/>
                </a:path>
              </a:pathLst>
            </a:custGeom>
            <a:gradFill rotWithShape="0">
              <a:gsLst>
                <a:gs pos="0">
                  <a:schemeClr val="bg2"/>
                </a:gs>
                <a:gs pos="100000">
                  <a:schemeClr val="accent2"/>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34" name="Freeform 19"/>
            <p:cNvSpPr/>
            <p:nvPr/>
          </p:nvSpPr>
          <p:spPr bwMode="ltGray">
            <a:xfrm>
              <a:off x="1021" y="3917"/>
              <a:ext cx="4739" cy="12"/>
            </a:xfrm>
            <a:custGeom>
              <a:avLst/>
              <a:gdLst>
                <a:gd name="T0" fmla="*/ 5345 w 4724"/>
                <a:gd name="T1" fmla="*/ 0 h 12"/>
                <a:gd name="T2" fmla="*/ 0 w 4724"/>
                <a:gd name="T3" fmla="*/ 0 h 12"/>
                <a:gd name="T4" fmla="*/ 0 w 4724"/>
                <a:gd name="T5" fmla="*/ 12 h 12"/>
                <a:gd name="T6" fmla="*/ 5345 w 4724"/>
                <a:gd name="T7" fmla="*/ 12 h 12"/>
                <a:gd name="T8" fmla="*/ 5345 w 4724"/>
                <a:gd name="T9" fmla="*/ 0 h 12"/>
                <a:gd name="T10" fmla="*/ 5345 w 4724"/>
                <a:gd name="T11" fmla="*/ 0 h 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724" h="12">
                  <a:moveTo>
                    <a:pt x="4724" y="0"/>
                  </a:moveTo>
                  <a:lnTo>
                    <a:pt x="0" y="0"/>
                  </a:lnTo>
                  <a:lnTo>
                    <a:pt x="0" y="12"/>
                  </a:lnTo>
                  <a:lnTo>
                    <a:pt x="4724" y="12"/>
                  </a:lnTo>
                  <a:lnTo>
                    <a:pt x="4724" y="0"/>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1572" name="Freeform 20"/>
            <p:cNvSpPr/>
            <p:nvPr/>
          </p:nvSpPr>
          <p:spPr bwMode="ltGray">
            <a:xfrm>
              <a:off x="350" y="3917"/>
              <a:ext cx="419" cy="12"/>
            </a:xfrm>
            <a:custGeom>
              <a:avLst/>
              <a:gdLst>
                <a:gd name="T0" fmla="*/ 0 w 418"/>
                <a:gd name="T1" fmla="*/ 0 h 12"/>
                <a:gd name="T2" fmla="*/ 0 w 418"/>
                <a:gd name="T3" fmla="*/ 12 h 12"/>
                <a:gd name="T4" fmla="*/ 418 w 418"/>
                <a:gd name="T5" fmla="*/ 12 h 12"/>
                <a:gd name="T6" fmla="*/ 418 w 418"/>
                <a:gd name="T7" fmla="*/ 0 h 12"/>
                <a:gd name="T8" fmla="*/ 0 w 418"/>
                <a:gd name="T9" fmla="*/ 0 h 12"/>
                <a:gd name="T10" fmla="*/ 0 w 418"/>
                <a:gd name="T11" fmla="*/ 0 h 12"/>
              </a:gdLst>
              <a:ahLst/>
              <a:cxnLst>
                <a:cxn ang="0">
                  <a:pos x="T0" y="T1"/>
                </a:cxn>
                <a:cxn ang="0">
                  <a:pos x="T2" y="T3"/>
                </a:cxn>
                <a:cxn ang="0">
                  <a:pos x="T4" y="T5"/>
                </a:cxn>
                <a:cxn ang="0">
                  <a:pos x="T6" y="T7"/>
                </a:cxn>
                <a:cxn ang="0">
                  <a:pos x="T8" y="T9"/>
                </a:cxn>
                <a:cxn ang="0">
                  <a:pos x="T10" y="T11"/>
                </a:cxn>
              </a:cxnLst>
              <a:rect l="0" t="0" r="r" b="b"/>
              <a:pathLst>
                <a:path w="418" h="12">
                  <a:moveTo>
                    <a:pt x="0" y="0"/>
                  </a:moveTo>
                  <a:lnTo>
                    <a:pt x="0" y="12"/>
                  </a:lnTo>
                  <a:lnTo>
                    <a:pt x="418" y="12"/>
                  </a:lnTo>
                  <a:lnTo>
                    <a:pt x="418" y="0"/>
                  </a:lnTo>
                  <a:lnTo>
                    <a:pt x="0" y="0"/>
                  </a:lnTo>
                  <a:lnTo>
                    <a:pt x="0" y="0"/>
                  </a:lnTo>
                  <a:close/>
                </a:path>
              </a:pathLst>
            </a:custGeom>
            <a:gradFill rotWithShape="0">
              <a:gsLst>
                <a:gs pos="0">
                  <a:schemeClr val="accent2"/>
                </a:gs>
                <a:gs pos="50000">
                  <a:schemeClr val="hlink"/>
                </a:gs>
                <a:gs pos="100000">
                  <a:schemeClr val="accent2"/>
                </a:gs>
              </a:gsLst>
              <a:lin ang="0" scaled="1"/>
            </a:gradFill>
            <a:ln>
              <a:noFill/>
            </a:ln>
          </p:spPr>
          <p:txBody>
            <a:bodyPr/>
            <a:lstStyle/>
            <a:p>
              <a:pPr eaLnBrk="1" hangingPunct="1">
                <a:buFont typeface="Arial" panose="020B0604020202020204" pitchFamily="34" charset="0"/>
                <a:buNone/>
                <a:defRPr/>
              </a:pPr>
              <a:endParaRPr lang="zh-CN" altLang="en-US">
                <a:ea typeface="黑体" panose="02010609060101010101" pitchFamily="2" charset="-122"/>
              </a:endParaRPr>
            </a:p>
          </p:txBody>
        </p:sp>
      </p:grpSp>
      <p:pic>
        <p:nvPicPr>
          <p:cNvPr id="1029" name="图片 1"/>
          <p:cNvPicPr>
            <a:picLocks noChangeAspect="1"/>
          </p:cNvPicPr>
          <p:nvPr/>
        </p:nvPicPr>
        <p:blipFill>
          <a:blip r:embed="rId56">
            <a:extLst>
              <a:ext uri="{28A0092B-C50C-407E-A947-70E740481C1C}">
                <a14:useLocalDpi xmlns:a14="http://schemas.microsoft.com/office/drawing/2010/main" val="0"/>
              </a:ext>
            </a:extLst>
          </a:blip>
          <a:srcRect/>
          <a:stretch>
            <a:fillRect/>
          </a:stretch>
        </p:blipFill>
        <p:spPr bwMode="auto">
          <a:xfrm>
            <a:off x="11208568" y="1"/>
            <a:ext cx="936866"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6"/>
          <p:cNvSpPr>
            <a:spLocks noGrp="1" noChangeArrowheads="1"/>
          </p:cNvSpPr>
          <p:nvPr>
            <p:ph type="sldNum" sz="quarter" idx="4"/>
          </p:nvPr>
        </p:nvSpPr>
        <p:spPr bwMode="auto">
          <a:xfrm>
            <a:off x="46567" y="6464300"/>
            <a:ext cx="1536700" cy="338138"/>
          </a:xfrm>
          <a:prstGeom prst="rect">
            <a:avLst/>
          </a:prstGeom>
          <a:noFill/>
          <a:ln w="9525">
            <a:noFill/>
            <a:miter lim="800000"/>
          </a:ln>
        </p:spPr>
        <p:txBody>
          <a:bodyPr vert="horz" wrap="square" lIns="91440" tIns="45720" rIns="91440" bIns="45720" numCol="1" anchor="t" anchorCtr="0" compatLnSpc="1"/>
          <a:lstStyle>
            <a:lvl1pPr algn="r" eaLnBrk="1" hangingPunct="1">
              <a:buFont typeface="Arial" panose="020B0604020202020204" pitchFamily="34" charset="0"/>
              <a:buNone/>
              <a:defRPr sz="1400" b="1">
                <a:solidFill>
                  <a:srgbClr val="FF3300"/>
                </a:solidFill>
                <a:effectLst>
                  <a:outerShdw blurRad="38100" dist="38100" dir="2700000" algn="tl">
                    <a:srgbClr val="C0C0C0"/>
                  </a:outerShdw>
                </a:effectLst>
                <a:latin typeface="Times New Roman" panose="02020603050405020304" pitchFamily="18" charset="0"/>
              </a:defRPr>
            </a:lvl1pPr>
          </a:lstStyle>
          <a:p>
            <a:pPr>
              <a:defRPr/>
            </a:pPr>
            <a:fld id="{93D569CA-DE6C-49B3-A6EE-EF922F6BA5A3}"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Lst>
  <p:transition/>
  <p:hf hdr="0" dt="0"/>
  <p:txStyles>
    <p:title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image" Target="../media/image21.wmf"/></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10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image" Target="../media/image24.png"/></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oleObject" Target="../embeddings/oleObject2.bin"/></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oleObject" Target="../embeddings/oleObject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1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4.png"/><Relationship Id="rId1" Type="http://schemas.openxmlformats.org/officeDocument/2006/relationships/image" Target="../media/image33.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5.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9.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5.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2.xml"/><Relationship Id="rId1" Type="http://schemas.openxmlformats.org/officeDocument/2006/relationships/image" Target="../media/image40.emf"/></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9.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image" Target="../media/image4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35.xml"/><Relationship Id="rId1" Type="http://schemas.openxmlformats.org/officeDocument/2006/relationships/image" Target="../media/image42.emf"/></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36.xml"/></Relationships>
</file>

<file path=ppt/slides/_rels/slide192.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37.xml"/><Relationship Id="rId1" Type="http://schemas.openxmlformats.org/officeDocument/2006/relationships/image" Target="../media/image43.emf"/></Relationships>
</file>

<file path=ppt/slides/_rels/slide193.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38.xml"/><Relationship Id="rId1" Type="http://schemas.openxmlformats.org/officeDocument/2006/relationships/image" Target="../media/image44.emf"/></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95.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45.emf"/></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98.xml.rels><?xml version="1.0" encoding="UTF-8" standalone="yes"?>
<Relationships xmlns="http://schemas.openxmlformats.org/package/2006/relationships"><Relationship Id="rId2" Type="http://schemas.openxmlformats.org/officeDocument/2006/relationships/slideLayout" Target="../slideLayouts/slideLayout54.xml"/><Relationship Id="rId1" Type="http://schemas.openxmlformats.org/officeDocument/2006/relationships/image" Target="../media/image4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1.vml"/><Relationship Id="rId3" Type="http://schemas.openxmlformats.org/officeDocument/2006/relationships/slideLayout" Target="../slideLayouts/slideLayout12.xml"/><Relationship Id="rId2" Type="http://schemas.openxmlformats.org/officeDocument/2006/relationships/image" Target="../media/image5.emf"/><Relationship Id="rId1" Type="http://schemas.openxmlformats.org/officeDocument/2006/relationships/oleObject" Target="../embeddings/oleObject1.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jpe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image" Target="../media/image10.jpeg"/></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image" Target="../media/image11.jpe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image" Target="../media/image13.jpeg"/></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emf"/></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4" Type="http://schemas.openxmlformats.org/officeDocument/2006/relationships/notesSlide" Target="../notesSlides/notesSlide60.xml"/><Relationship Id="rId3" Type="http://schemas.openxmlformats.org/officeDocument/2006/relationships/slideLayout" Target="../slideLayouts/slideLayout7.xml"/><Relationship Id="rId2" Type="http://schemas.openxmlformats.org/officeDocument/2006/relationships/image" Target="../media/image17.jpeg"/><Relationship Id="rId1" Type="http://schemas.openxmlformats.org/officeDocument/2006/relationships/image" Target="../media/image7.png"/></Relationships>
</file>

<file path=ppt/slides/_rels/slide93.xml.rels><?xml version="1.0" encoding="UTF-8" standalone="yes"?>
<Relationships xmlns="http://schemas.openxmlformats.org/package/2006/relationships"><Relationship Id="rId4" Type="http://schemas.openxmlformats.org/officeDocument/2006/relationships/notesSlide" Target="../notesSlides/notesSlide61.xml"/><Relationship Id="rId3" Type="http://schemas.openxmlformats.org/officeDocument/2006/relationships/slideLayout" Target="../slideLayouts/slideLayout7.xml"/><Relationship Id="rId2" Type="http://schemas.openxmlformats.org/officeDocument/2006/relationships/image" Target="../media/image18.jpeg"/><Relationship Id="rId1" Type="http://schemas.openxmlformats.org/officeDocument/2006/relationships/image" Target="../media/image7.png"/></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image" Target="../media/image19.jpeg"/></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image" Target="../media/image20.jpe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ctrTitle"/>
          </p:nvPr>
        </p:nvSpPr>
        <p:spPr>
          <a:xfrm>
            <a:off x="2208213" y="1412875"/>
            <a:ext cx="7848600" cy="2592388"/>
          </a:xfrm>
        </p:spPr>
        <p:txBody>
          <a:bodyPr/>
          <a:lstStyle/>
          <a:p>
            <a:pPr algn="ctr" eaLnBrk="1" hangingPunct="1">
              <a:lnSpc>
                <a:spcPts val="3215"/>
              </a:lnSpc>
            </a:pPr>
            <a:r>
              <a:rPr lang="zh-CN" altLang="zh-CN" sz="5400" dirty="0">
                <a:solidFill>
                  <a:schemeClr val="accent2"/>
                </a:solidFill>
              </a:rPr>
              <a:t>第</a:t>
            </a:r>
            <a:r>
              <a:rPr lang="en-US" altLang="zh-CN" sz="5400" dirty="0">
                <a:solidFill>
                  <a:schemeClr val="accent2"/>
                </a:solidFill>
              </a:rPr>
              <a:t>3</a:t>
            </a:r>
            <a:r>
              <a:rPr lang="zh-CN" altLang="zh-CN" sz="5400" dirty="0">
                <a:solidFill>
                  <a:schemeClr val="accent2"/>
                </a:solidFill>
              </a:rPr>
              <a:t>章 ARM</a:t>
            </a:r>
            <a:r>
              <a:rPr lang="zh-CN" altLang="en-US" sz="5400" dirty="0">
                <a:solidFill>
                  <a:schemeClr val="accent2"/>
                </a:solidFill>
              </a:rPr>
              <a:t>指令集</a:t>
            </a:r>
            <a:endParaRPr lang="zh-CN" altLang="en-US" sz="5400" dirty="0">
              <a:solidFill>
                <a:schemeClr val="accent2"/>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矩形 8"/>
          <p:cNvSpPr>
            <a:spLocks noChangeArrowheads="1"/>
          </p:cNvSpPr>
          <p:nvPr/>
        </p:nvSpPr>
        <p:spPr bwMode="auto">
          <a:xfrm>
            <a:off x="335360" y="692150"/>
            <a:ext cx="11377264"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131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Tx/>
              <a:buFontTx/>
              <a:buNone/>
            </a:pPr>
            <a:r>
              <a:rPr lang="en-US" altLang="zh-CN" sz="2200" b="0" dirty="0"/>
              <a:t>ARM</a:t>
            </a:r>
            <a:r>
              <a:rPr lang="zh-CN" altLang="zh-CN" sz="2200" b="0" dirty="0"/>
              <a:t>指令集的指令基本格式如下：</a:t>
            </a:r>
            <a:endParaRPr lang="zh-CN" altLang="zh-CN" sz="2200" b="0" dirty="0"/>
          </a:p>
          <a:p>
            <a:pPr>
              <a:buClrTx/>
              <a:buFontTx/>
              <a:buNone/>
            </a:pPr>
            <a:r>
              <a:rPr lang="en-US" altLang="zh-CN" sz="2200" b="0" dirty="0"/>
              <a:t>&lt; opcode &gt; {&lt; </a:t>
            </a:r>
            <a:r>
              <a:rPr lang="en-US" altLang="zh-CN" sz="2200" b="0" dirty="0" err="1"/>
              <a:t>cond</a:t>
            </a:r>
            <a:r>
              <a:rPr lang="en-US" altLang="zh-CN" sz="2200" b="0" dirty="0"/>
              <a:t> &gt;} { S }  &lt; Rd &gt;, &lt; Rn &gt; { </a:t>
            </a:r>
            <a:r>
              <a:rPr lang="zh-CN" altLang="en-US" sz="2200" b="0" dirty="0"/>
              <a:t>，</a:t>
            </a:r>
            <a:r>
              <a:rPr lang="en-US" altLang="zh-CN" sz="2200" b="0" dirty="0"/>
              <a:t>&lt; operand 2&gt; }</a:t>
            </a:r>
            <a:endParaRPr lang="zh-CN" altLang="zh-CN" sz="2200" b="0" dirty="0"/>
          </a:p>
          <a:p>
            <a:pPr>
              <a:buClrTx/>
              <a:buFontTx/>
              <a:buNone/>
            </a:pPr>
            <a:r>
              <a:rPr lang="zh-CN" altLang="zh-CN" sz="2200" b="0" dirty="0"/>
              <a:t>指令中“</a:t>
            </a:r>
            <a:r>
              <a:rPr lang="en-US" altLang="zh-CN" sz="2200" b="0" dirty="0"/>
              <a:t>&lt; &gt;</a:t>
            </a:r>
            <a:r>
              <a:rPr lang="zh-CN" altLang="zh-CN" sz="2200" b="0" dirty="0"/>
              <a:t>”内的项是必需的，“</a:t>
            </a:r>
            <a:r>
              <a:rPr lang="en-US" altLang="zh-CN" sz="2200" b="0" dirty="0"/>
              <a:t>{ }</a:t>
            </a:r>
            <a:r>
              <a:rPr lang="zh-CN" altLang="zh-CN" sz="2200" b="0" dirty="0"/>
              <a:t>”内的项是可选的。</a:t>
            </a:r>
            <a:endParaRPr lang="zh-CN" altLang="zh-CN" sz="2200" b="0" dirty="0"/>
          </a:p>
        </p:txBody>
      </p:sp>
      <p:graphicFrame>
        <p:nvGraphicFramePr>
          <p:cNvPr id="2" name="表格 1"/>
          <p:cNvGraphicFramePr>
            <a:graphicFrameLocks noGrp="1"/>
          </p:cNvGraphicFramePr>
          <p:nvPr/>
        </p:nvGraphicFramePr>
        <p:xfrm>
          <a:off x="1847851" y="2133600"/>
          <a:ext cx="8556625" cy="3956051"/>
        </p:xfrm>
        <a:graphic>
          <a:graphicData uri="http://schemas.openxmlformats.org/drawingml/2006/table">
            <a:tbl>
              <a:tblPr firstRow="1" firstCol="1" bandRow="1">
                <a:tableStyleId>{5C22544A-7EE6-4342-B048-85BDC9FD1C3A}</a:tableStyleId>
              </a:tblPr>
              <a:tblGrid>
                <a:gridCol w="1832702"/>
                <a:gridCol w="6723923"/>
              </a:tblGrid>
              <a:tr h="548184">
                <a:tc>
                  <a:txBody>
                    <a:bodyPr/>
                    <a:lstStyle/>
                    <a:p>
                      <a:pPr marL="0" indent="0" algn="ctr">
                        <a:lnSpc>
                          <a:spcPct val="125000"/>
                        </a:lnSpc>
                        <a:spcAft>
                          <a:spcPts val="0"/>
                        </a:spcAft>
                      </a:pPr>
                      <a:r>
                        <a:rPr lang="zh-CN" sz="1800" dirty="0">
                          <a:solidFill>
                            <a:srgbClr val="000000"/>
                          </a:solidFill>
                          <a:effectLst/>
                          <a:latin typeface="华文楷体" panose="02010600040101010101" pitchFamily="2" charset="-122"/>
                          <a:ea typeface="华文楷体" panose="02010600040101010101" pitchFamily="2" charset="-122"/>
                        </a:rPr>
                        <a:t>符号</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marL="0" indent="0" algn="ctr">
                        <a:lnSpc>
                          <a:spcPct val="125000"/>
                        </a:lnSpc>
                        <a:spcAft>
                          <a:spcPts val="0"/>
                        </a:spcAft>
                      </a:pPr>
                      <a:r>
                        <a:rPr lang="zh-CN" sz="1800" dirty="0">
                          <a:solidFill>
                            <a:srgbClr val="000000"/>
                          </a:solidFill>
                          <a:effectLst/>
                          <a:latin typeface="华文楷体" panose="02010600040101010101" pitchFamily="2" charset="-122"/>
                          <a:ea typeface="华文楷体" panose="02010600040101010101" pitchFamily="2" charset="-122"/>
                        </a:rPr>
                        <a:t>说明</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r h="548184">
                <a:tc>
                  <a:txBody>
                    <a:bodyPr/>
                    <a:lstStyle/>
                    <a:p>
                      <a:pPr indent="127000" algn="ctr">
                        <a:lnSpc>
                          <a:spcPct val="125000"/>
                        </a:lnSpc>
                        <a:spcAft>
                          <a:spcPts val="0"/>
                        </a:spcAft>
                      </a:pPr>
                      <a:r>
                        <a:rPr lang="en-US" sz="1800" dirty="0" err="1">
                          <a:solidFill>
                            <a:srgbClr val="000000"/>
                          </a:solidFill>
                          <a:effectLst/>
                          <a:latin typeface="华文楷体" panose="02010600040101010101" pitchFamily="2" charset="-122"/>
                          <a:ea typeface="华文楷体" panose="02010600040101010101" pitchFamily="2" charset="-122"/>
                        </a:rPr>
                        <a:t>opcode</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indent="127000" algn="just">
                        <a:lnSpc>
                          <a:spcPct val="125000"/>
                        </a:lnSpc>
                        <a:spcAft>
                          <a:spcPts val="0"/>
                        </a:spcAft>
                      </a:pPr>
                      <a:r>
                        <a:rPr lang="zh-CN" sz="1800" dirty="0">
                          <a:effectLst/>
                          <a:latin typeface="华文楷体" panose="02010600040101010101" pitchFamily="2" charset="-122"/>
                          <a:ea typeface="华文楷体" panose="02010600040101010101" pitchFamily="2" charset="-122"/>
                        </a:rPr>
                        <a:t>操作码，即指令助记符，如</a:t>
                      </a:r>
                      <a:r>
                        <a:rPr lang="en-US" sz="1800" dirty="0">
                          <a:effectLst/>
                          <a:latin typeface="华文楷体" panose="02010600040101010101" pitchFamily="2" charset="-122"/>
                          <a:ea typeface="华文楷体" panose="02010600040101010101" pitchFamily="2" charset="-122"/>
                        </a:rPr>
                        <a:t>MOV</a:t>
                      </a:r>
                      <a:r>
                        <a:rPr lang="zh-CN" sz="1800" dirty="0">
                          <a:effectLst/>
                          <a:latin typeface="华文楷体" panose="02010600040101010101" pitchFamily="2" charset="-122"/>
                          <a:ea typeface="华文楷体" panose="02010600040101010101" pitchFamily="2" charset="-122"/>
                        </a:rPr>
                        <a:t>、</a:t>
                      </a:r>
                      <a:r>
                        <a:rPr lang="en-US" sz="1800" dirty="0">
                          <a:effectLst/>
                          <a:latin typeface="华文楷体" panose="02010600040101010101" pitchFamily="2" charset="-122"/>
                          <a:ea typeface="华文楷体" panose="02010600040101010101" pitchFamily="2" charset="-122"/>
                        </a:rPr>
                        <a:t>SUB</a:t>
                      </a:r>
                      <a:r>
                        <a:rPr lang="zh-CN" sz="1800" dirty="0">
                          <a:effectLst/>
                          <a:latin typeface="华文楷体" panose="02010600040101010101" pitchFamily="2" charset="-122"/>
                          <a:ea typeface="华文楷体" panose="02010600040101010101" pitchFamily="2" charset="-122"/>
                        </a:rPr>
                        <a:t>、</a:t>
                      </a:r>
                      <a:r>
                        <a:rPr lang="en-US" sz="1800" dirty="0">
                          <a:effectLst/>
                          <a:latin typeface="华文楷体" panose="02010600040101010101" pitchFamily="2" charset="-122"/>
                          <a:ea typeface="华文楷体" panose="02010600040101010101" pitchFamily="2" charset="-122"/>
                        </a:rPr>
                        <a:t>LDR</a:t>
                      </a:r>
                      <a:r>
                        <a:rPr lang="zh-CN" sz="1800" dirty="0">
                          <a:effectLst/>
                          <a:latin typeface="华文楷体" panose="02010600040101010101" pitchFamily="2" charset="-122"/>
                          <a:ea typeface="华文楷体" panose="02010600040101010101" pitchFamily="2" charset="-122"/>
                        </a:rPr>
                        <a:t>等</a:t>
                      </a:r>
                      <a:endParaRPr lang="zh-CN" sz="1800" dirty="0">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r h="548184">
                <a:tc>
                  <a:txBody>
                    <a:bodyPr/>
                    <a:lstStyle/>
                    <a:p>
                      <a:pPr indent="127000" algn="ctr">
                        <a:lnSpc>
                          <a:spcPct val="125000"/>
                        </a:lnSpc>
                        <a:spcAft>
                          <a:spcPts val="0"/>
                        </a:spcAft>
                      </a:pPr>
                      <a:r>
                        <a:rPr lang="en-US" sz="1800" dirty="0" err="1">
                          <a:solidFill>
                            <a:srgbClr val="000000"/>
                          </a:solidFill>
                          <a:effectLst/>
                          <a:latin typeface="华文楷体" panose="02010600040101010101" pitchFamily="2" charset="-122"/>
                          <a:ea typeface="华文楷体" panose="02010600040101010101" pitchFamily="2" charset="-122"/>
                        </a:rPr>
                        <a:t>cond</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indent="127000" algn="just">
                        <a:lnSpc>
                          <a:spcPct val="125000"/>
                        </a:lnSpc>
                        <a:spcAft>
                          <a:spcPts val="0"/>
                        </a:spcAft>
                      </a:pPr>
                      <a:r>
                        <a:rPr lang="zh-CN" sz="1800" dirty="0">
                          <a:effectLst/>
                          <a:latin typeface="华文楷体" panose="02010600040101010101" pitchFamily="2" charset="-122"/>
                          <a:ea typeface="华文楷体" panose="02010600040101010101" pitchFamily="2" charset="-122"/>
                        </a:rPr>
                        <a:t>条件码，描述指令执行的条件</a:t>
                      </a:r>
                      <a:endParaRPr lang="zh-CN" sz="1800" dirty="0">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r h="666947">
                <a:tc>
                  <a:txBody>
                    <a:bodyPr/>
                    <a:lstStyle/>
                    <a:p>
                      <a:pPr indent="127000" algn="ctr">
                        <a:lnSpc>
                          <a:spcPct val="125000"/>
                        </a:lnSpc>
                        <a:spcAft>
                          <a:spcPts val="0"/>
                        </a:spcAft>
                      </a:pPr>
                      <a:r>
                        <a:rPr lang="en-US" sz="1800" dirty="0">
                          <a:solidFill>
                            <a:srgbClr val="000000"/>
                          </a:solidFill>
                          <a:effectLst/>
                          <a:latin typeface="华文楷体" panose="02010600040101010101" pitchFamily="2" charset="-122"/>
                          <a:ea typeface="华文楷体" panose="02010600040101010101" pitchFamily="2" charset="-122"/>
                        </a:rPr>
                        <a:t>S</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indent="127000" algn="just">
                        <a:lnSpc>
                          <a:spcPct val="125000"/>
                        </a:lnSpc>
                        <a:spcAft>
                          <a:spcPts val="0"/>
                        </a:spcAft>
                      </a:pPr>
                      <a:r>
                        <a:rPr lang="zh-CN" sz="1800">
                          <a:effectLst/>
                          <a:latin typeface="华文楷体" panose="02010600040101010101" pitchFamily="2" charset="-122"/>
                          <a:ea typeface="华文楷体" panose="02010600040101010101" pitchFamily="2" charset="-122"/>
                        </a:rPr>
                        <a:t>可选后缀，指令后加上“</a:t>
                      </a:r>
                      <a:r>
                        <a:rPr lang="en-US" sz="1800">
                          <a:effectLst/>
                          <a:latin typeface="华文楷体" panose="02010600040101010101" pitchFamily="2" charset="-122"/>
                          <a:ea typeface="华文楷体" panose="02010600040101010101" pitchFamily="2" charset="-122"/>
                        </a:rPr>
                        <a:t>S</a:t>
                      </a:r>
                      <a:r>
                        <a:rPr lang="zh-CN" sz="1800">
                          <a:effectLst/>
                          <a:latin typeface="华文楷体" panose="02010600040101010101" pitchFamily="2" charset="-122"/>
                          <a:ea typeface="华文楷体" panose="02010600040101010101" pitchFamily="2" charset="-122"/>
                        </a:rPr>
                        <a:t>”，指令执行成功完成后自动更新</a:t>
                      </a:r>
                      <a:r>
                        <a:rPr lang="en-US" sz="1800">
                          <a:effectLst/>
                          <a:latin typeface="华文楷体" panose="02010600040101010101" pitchFamily="2" charset="-122"/>
                          <a:ea typeface="华文楷体" panose="02010600040101010101" pitchFamily="2" charset="-122"/>
                        </a:rPr>
                        <a:t>CPSR</a:t>
                      </a:r>
                      <a:r>
                        <a:rPr lang="zh-CN" sz="1800">
                          <a:effectLst/>
                          <a:latin typeface="华文楷体" panose="02010600040101010101" pitchFamily="2" charset="-122"/>
                          <a:ea typeface="华文楷体" panose="02010600040101010101" pitchFamily="2" charset="-122"/>
                        </a:rPr>
                        <a:t>寄存器中的条件标志位</a:t>
                      </a:r>
                      <a:endParaRPr lang="zh-CN" sz="1800">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r h="548184">
                <a:tc>
                  <a:txBody>
                    <a:bodyPr/>
                    <a:lstStyle/>
                    <a:p>
                      <a:pPr indent="127000" algn="ctr">
                        <a:lnSpc>
                          <a:spcPct val="125000"/>
                        </a:lnSpc>
                        <a:spcAft>
                          <a:spcPts val="0"/>
                        </a:spcAft>
                      </a:pPr>
                      <a:r>
                        <a:rPr lang="en-US" sz="1800" dirty="0">
                          <a:solidFill>
                            <a:srgbClr val="000000"/>
                          </a:solidFill>
                          <a:effectLst/>
                          <a:latin typeface="华文楷体" panose="02010600040101010101" pitchFamily="2" charset="-122"/>
                          <a:ea typeface="华文楷体" panose="02010600040101010101" pitchFamily="2" charset="-122"/>
                        </a:rPr>
                        <a:t>Rd</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indent="127000" algn="just">
                        <a:lnSpc>
                          <a:spcPct val="125000"/>
                        </a:lnSpc>
                        <a:spcAft>
                          <a:spcPts val="0"/>
                        </a:spcAft>
                      </a:pPr>
                      <a:r>
                        <a:rPr lang="zh-CN" sz="1800">
                          <a:effectLst/>
                          <a:latin typeface="华文楷体" panose="02010600040101010101" pitchFamily="2" charset="-122"/>
                          <a:ea typeface="华文楷体" panose="02010600040101010101" pitchFamily="2" charset="-122"/>
                        </a:rPr>
                        <a:t>目的寄存器</a:t>
                      </a:r>
                      <a:endParaRPr lang="zh-CN" sz="1800">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r h="548184">
                <a:tc>
                  <a:txBody>
                    <a:bodyPr/>
                    <a:lstStyle/>
                    <a:p>
                      <a:pPr indent="127000" algn="ctr">
                        <a:lnSpc>
                          <a:spcPct val="125000"/>
                        </a:lnSpc>
                        <a:spcAft>
                          <a:spcPts val="0"/>
                        </a:spcAft>
                      </a:pPr>
                      <a:r>
                        <a:rPr lang="en-US" sz="1800" dirty="0">
                          <a:solidFill>
                            <a:srgbClr val="000000"/>
                          </a:solidFill>
                          <a:effectLst/>
                          <a:latin typeface="华文楷体" panose="02010600040101010101" pitchFamily="2" charset="-122"/>
                          <a:ea typeface="华文楷体" panose="02010600040101010101" pitchFamily="2" charset="-122"/>
                        </a:rPr>
                        <a:t>Rn</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indent="127000" algn="just">
                        <a:lnSpc>
                          <a:spcPct val="125000"/>
                        </a:lnSpc>
                        <a:spcAft>
                          <a:spcPts val="0"/>
                        </a:spcAft>
                      </a:pPr>
                      <a:r>
                        <a:rPr lang="zh-CN" sz="1800">
                          <a:effectLst/>
                          <a:latin typeface="华文楷体" panose="02010600040101010101" pitchFamily="2" charset="-122"/>
                          <a:ea typeface="华文楷体" panose="02010600040101010101" pitchFamily="2" charset="-122"/>
                        </a:rPr>
                        <a:t>存放第</a:t>
                      </a:r>
                      <a:r>
                        <a:rPr lang="en-US" sz="1800">
                          <a:effectLst/>
                          <a:latin typeface="华文楷体" panose="02010600040101010101" pitchFamily="2" charset="-122"/>
                          <a:ea typeface="华文楷体" panose="02010600040101010101" pitchFamily="2" charset="-122"/>
                        </a:rPr>
                        <a:t>1</a:t>
                      </a:r>
                      <a:r>
                        <a:rPr lang="zh-CN" sz="1800">
                          <a:effectLst/>
                          <a:latin typeface="华文楷体" panose="02010600040101010101" pitchFamily="2" charset="-122"/>
                          <a:ea typeface="华文楷体" panose="02010600040101010101" pitchFamily="2" charset="-122"/>
                        </a:rPr>
                        <a:t>个操作数的寄存器</a:t>
                      </a:r>
                      <a:endParaRPr lang="zh-CN" sz="1800">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r h="548184">
                <a:tc>
                  <a:txBody>
                    <a:bodyPr/>
                    <a:lstStyle/>
                    <a:p>
                      <a:pPr indent="127000" algn="ctr">
                        <a:lnSpc>
                          <a:spcPct val="125000"/>
                        </a:lnSpc>
                        <a:spcAft>
                          <a:spcPts val="0"/>
                        </a:spcAft>
                      </a:pPr>
                      <a:r>
                        <a:rPr lang="en-US" sz="1800" dirty="0">
                          <a:solidFill>
                            <a:srgbClr val="000000"/>
                          </a:solidFill>
                          <a:effectLst/>
                          <a:latin typeface="华文楷体" panose="02010600040101010101" pitchFamily="2" charset="-122"/>
                          <a:ea typeface="华文楷体" panose="02010600040101010101" pitchFamily="2" charset="-122"/>
                        </a:rPr>
                        <a:t>operand </a:t>
                      </a:r>
                      <a:r>
                        <a:rPr lang="en-US" altLang="zh-CN" sz="1800" dirty="0">
                          <a:solidFill>
                            <a:srgbClr val="000000"/>
                          </a:solidFill>
                          <a:effectLst/>
                          <a:latin typeface="华文楷体" panose="02010600040101010101" pitchFamily="2" charset="-122"/>
                          <a:ea typeface="华文楷体" panose="02010600040101010101" pitchFamily="2" charset="-122"/>
                        </a:rPr>
                        <a:t>2</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indent="127000" algn="just">
                        <a:lnSpc>
                          <a:spcPct val="125000"/>
                        </a:lnSpc>
                        <a:spcAft>
                          <a:spcPts val="0"/>
                        </a:spcAft>
                      </a:pPr>
                      <a:r>
                        <a:rPr lang="zh-CN" sz="1800" dirty="0">
                          <a:effectLst/>
                          <a:latin typeface="华文楷体" panose="02010600040101010101" pitchFamily="2" charset="-122"/>
                          <a:ea typeface="华文楷体" panose="02010600040101010101" pitchFamily="2" charset="-122"/>
                        </a:rPr>
                        <a:t>第</a:t>
                      </a:r>
                      <a:r>
                        <a:rPr lang="en-US" sz="1800" dirty="0">
                          <a:effectLst/>
                          <a:latin typeface="华文楷体" panose="02010600040101010101" pitchFamily="2" charset="-122"/>
                          <a:ea typeface="华文楷体" panose="02010600040101010101" pitchFamily="2" charset="-122"/>
                        </a:rPr>
                        <a:t>2</a:t>
                      </a:r>
                      <a:r>
                        <a:rPr lang="zh-CN" sz="1800" dirty="0">
                          <a:effectLst/>
                          <a:latin typeface="华文楷体" panose="02010600040101010101" pitchFamily="2" charset="-122"/>
                          <a:ea typeface="华文楷体" panose="02010600040101010101" pitchFamily="2" charset="-122"/>
                        </a:rPr>
                        <a:t>个操作数，可以是寄存器、立即数等</a:t>
                      </a:r>
                      <a:endParaRPr lang="zh-CN" sz="1800" dirty="0">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bl>
          </a:graphicData>
        </a:graphic>
      </p:graphicFrame>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9B998D9-9452-4D70-97C4-0ADB58E2205F}" type="slidenum">
              <a:rPr lang="zh-CN" altLang="zh-CN" smtClean="0">
                <a:solidFill>
                  <a:srgbClr val="FF3300"/>
                </a:solidFill>
                <a:latin typeface="华文楷体" panose="02010600040101010101" pitchFamily="2" charset="-122"/>
                <a:ea typeface="华文楷体" panose="02010600040101010101" pitchFamily="2" charset="-122"/>
              </a:rPr>
            </a:fld>
            <a:endParaRPr lang="zh-CN" altLang="zh-CN">
              <a:solidFill>
                <a:srgbClr val="FF3300"/>
              </a:solidFill>
              <a:latin typeface="华文楷体" panose="02010600040101010101" pitchFamily="2" charset="-122"/>
              <a:ea typeface="华文楷体" panose="02010600040101010101" pitchFamily="2" charset="-122"/>
            </a:endParaRPr>
          </a:p>
        </p:txBody>
      </p:sp>
      <p:sp>
        <p:nvSpPr>
          <p:cNvPr id="6"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简介（指令格式）</a:t>
            </a:r>
            <a:endParaRPr lang="zh-CN" altLang="en-US" kern="0" dirty="0">
              <a:solidFill>
                <a:srgbClr val="FF0000"/>
              </a:solidFill>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4" name="文本框 3"/>
          <p:cNvSpPr txBox="1"/>
          <p:nvPr/>
        </p:nvSpPr>
        <p:spPr>
          <a:xfrm>
            <a:off x="1343472" y="1305330"/>
            <a:ext cx="6251968" cy="4247317"/>
          </a:xfrm>
          <a:prstGeom prst="rect">
            <a:avLst/>
          </a:prstGeom>
          <a:noFill/>
        </p:spPr>
        <p:txBody>
          <a:bodyPr wrap="none" rtlCol="0">
            <a:spAutoFit/>
          </a:bodyPr>
          <a:lstStyle/>
          <a:p>
            <a:pPr>
              <a:lnSpc>
                <a:spcPct val="150000"/>
              </a:lnSpc>
            </a:pPr>
            <a:r>
              <a:rPr lang="en-US" altLang="zh-CN" sz="2800" dirty="0">
                <a:latin typeface="Times New Roman" panose="02020603050405020304" pitchFamily="18" charset="0"/>
                <a:ea typeface="+mn-ea"/>
                <a:cs typeface="Times New Roman" panose="02020603050405020304" pitchFamily="18" charset="0"/>
              </a:rPr>
              <a:t>4.1  </a:t>
            </a:r>
            <a:r>
              <a:rPr lang="en-US" altLang="zh-CN" sz="2800" dirty="0">
                <a:solidFill>
                  <a:srgbClr val="FF0000"/>
                </a:solidFill>
                <a:latin typeface="Times New Roman" panose="02020603050405020304" pitchFamily="18" charset="0"/>
                <a:ea typeface="+mn-ea"/>
                <a:cs typeface="Times New Roman" panose="02020603050405020304" pitchFamily="18" charset="0"/>
              </a:rPr>
              <a:t>Thumb</a:t>
            </a:r>
            <a:r>
              <a:rPr lang="zh-CN" altLang="zh-CN" sz="2800" dirty="0">
                <a:solidFill>
                  <a:srgbClr val="FF0000"/>
                </a:solidFill>
                <a:latin typeface="Times New Roman" panose="02020603050405020304" pitchFamily="18" charset="0"/>
                <a:ea typeface="+mn-ea"/>
                <a:cs typeface="Times New Roman" panose="02020603050405020304" pitchFamily="18" charset="0"/>
              </a:rPr>
              <a:t>指令集与</a:t>
            </a:r>
            <a:r>
              <a:rPr lang="en-US" altLang="zh-CN" sz="2800" dirty="0">
                <a:solidFill>
                  <a:srgbClr val="FF0000"/>
                </a:solidFill>
                <a:latin typeface="Times New Roman" panose="02020603050405020304" pitchFamily="18" charset="0"/>
                <a:ea typeface="+mn-ea"/>
                <a:cs typeface="Times New Roman" panose="02020603050405020304" pitchFamily="18" charset="0"/>
              </a:rPr>
              <a:t>ARM</a:t>
            </a:r>
            <a:r>
              <a:rPr lang="zh-CN" altLang="zh-CN" sz="2800" dirty="0">
                <a:solidFill>
                  <a:srgbClr val="FF0000"/>
                </a:solidFill>
                <a:latin typeface="Times New Roman" panose="02020603050405020304" pitchFamily="18" charset="0"/>
                <a:ea typeface="+mn-ea"/>
                <a:cs typeface="Times New Roman" panose="02020603050405020304" pitchFamily="18" charset="0"/>
              </a:rPr>
              <a:t>指令集的区别</a:t>
            </a:r>
            <a:endParaRPr lang="en-US" altLang="zh-CN" sz="2800" dirty="0">
              <a:solidFill>
                <a:srgbClr val="FF0000"/>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4.2  </a:t>
            </a:r>
            <a:r>
              <a:rPr lang="zh-CN" altLang="en-US" sz="2800" dirty="0">
                <a:latin typeface="Times New Roman" panose="02020603050405020304" pitchFamily="18" charset="0"/>
                <a:ea typeface="+mn-ea"/>
                <a:cs typeface="Times New Roman" panose="02020603050405020304" pitchFamily="18" charset="0"/>
              </a:rPr>
              <a:t>存储器访问指令</a:t>
            </a:r>
            <a:endParaRPr lang="en-US" altLang="zh-CN" sz="28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4.3  </a:t>
            </a:r>
            <a:r>
              <a:rPr lang="zh-CN" altLang="en-US" sz="2800" dirty="0">
                <a:latin typeface="Times New Roman" panose="02020603050405020304" pitchFamily="18" charset="0"/>
                <a:ea typeface="+mn-ea"/>
                <a:cs typeface="Times New Roman" panose="02020603050405020304" pitchFamily="18" charset="0"/>
              </a:rPr>
              <a:t>数据处理指令</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solidFill>
                  <a:schemeClr val="tx1"/>
                </a:solidFill>
                <a:latin typeface="Times New Roman" panose="02020603050405020304" pitchFamily="18" charset="0"/>
                <a:ea typeface="+mn-ea"/>
                <a:cs typeface="Times New Roman" panose="02020603050405020304" pitchFamily="18" charset="0"/>
              </a:rPr>
              <a:t>4.4  </a:t>
            </a:r>
            <a:r>
              <a:rPr lang="en-US" altLang="zh-CN" sz="2800" dirty="0">
                <a:latin typeface="Times New Roman" panose="02020603050405020304" pitchFamily="18" charset="0"/>
                <a:ea typeface="+mn-ea"/>
                <a:cs typeface="Times New Roman" panose="02020603050405020304" pitchFamily="18" charset="0"/>
              </a:rPr>
              <a:t>Thumb</a:t>
            </a:r>
            <a:r>
              <a:rPr lang="zh-CN" altLang="en-US" sz="2800" dirty="0">
                <a:latin typeface="Times New Roman" panose="02020603050405020304" pitchFamily="18" charset="0"/>
                <a:ea typeface="+mn-ea"/>
                <a:cs typeface="Times New Roman" panose="02020603050405020304" pitchFamily="18" charset="0"/>
              </a:rPr>
              <a:t>指令集</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solidFill>
                  <a:schemeClr val="tx1"/>
                </a:solidFill>
                <a:latin typeface="Times New Roman" panose="02020603050405020304" pitchFamily="18" charset="0"/>
                <a:ea typeface="+mn-ea"/>
                <a:cs typeface="Times New Roman" panose="02020603050405020304" pitchFamily="18" charset="0"/>
              </a:rPr>
              <a:t>4.5  </a:t>
            </a:r>
            <a:r>
              <a:rPr lang="zh-CN" altLang="en-US" sz="2800" dirty="0">
                <a:solidFill>
                  <a:schemeClr val="tx1"/>
                </a:solidFill>
                <a:latin typeface="Times New Roman" panose="02020603050405020304" pitchFamily="18" charset="0"/>
                <a:ea typeface="+mn-ea"/>
                <a:cs typeface="Times New Roman" panose="02020603050405020304" pitchFamily="18" charset="0"/>
              </a:rPr>
              <a:t>分支指令</a:t>
            </a:r>
            <a:endParaRPr lang="en-US" altLang="zh-CN" sz="28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4.6  </a:t>
            </a:r>
            <a:r>
              <a:rPr lang="zh-CN" altLang="en-US" sz="2800" dirty="0">
                <a:latin typeface="Times New Roman" panose="02020603050405020304" pitchFamily="18" charset="0"/>
                <a:ea typeface="+mn-ea"/>
                <a:cs typeface="Times New Roman" panose="02020603050405020304" pitchFamily="18" charset="0"/>
              </a:rPr>
              <a:t>杂项指令</a:t>
            </a:r>
            <a:endParaRPr lang="zh-CN" altLang="en-US" sz="2800" dirty="0">
              <a:solidFill>
                <a:schemeClr val="tx1"/>
              </a:solidFill>
              <a:latin typeface="Times New Roman" panose="02020603050405020304" pitchFamily="18" charset="0"/>
              <a:ea typeface="+mn-ea"/>
              <a:cs typeface="Times New Roman" panose="02020603050405020304" pitchFamily="18" charset="0"/>
            </a:endParaRPr>
          </a:p>
          <a:p>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指令集简介</a:t>
            </a:r>
            <a:endParaRPr lang="zh-CN" altLang="en-US" kern="0" dirty="0">
              <a:solidFill>
                <a:srgbClr val="FF0000"/>
              </a:solidFill>
            </a:endParaRP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35360" y="1664638"/>
            <a:ext cx="11521280" cy="4038734"/>
          </a:xfrm>
          <a:prstGeom prst="rect">
            <a:avLst/>
          </a:prstGeom>
        </p:spPr>
        <p:txBody>
          <a:bodyPr wrap="square">
            <a:spAutoFit/>
          </a:bodyPr>
          <a:lstStyle/>
          <a:p>
            <a:pPr eaLnBrk="1" hangingPunct="1">
              <a:lnSpc>
                <a:spcPct val="120000"/>
              </a:lnSpc>
              <a:buFont typeface="Arial" panose="020B0604020202020204" pitchFamily="34" charset="0"/>
              <a:buNone/>
              <a:defRPr/>
            </a:pP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solidFill>
                  <a:srgbClr val="0070C0"/>
                </a:solidFill>
                <a:latin typeface="Times New Roman" panose="02020603050405020304" pitchFamily="18" charset="0"/>
                <a:ea typeface="+mn-ea"/>
                <a:cs typeface="Times New Roman" panose="02020603050405020304" pitchFamily="18" charset="0"/>
              </a:rPr>
              <a:t>跳转指令</a:t>
            </a:r>
            <a:endParaRPr lang="zh-CN" altLang="zh-CN" sz="2400" dirty="0">
              <a:solidFill>
                <a:srgbClr val="0070C0"/>
              </a:solidFill>
              <a:latin typeface="Times New Roman" panose="02020603050405020304" pitchFamily="18" charset="0"/>
              <a:ea typeface="+mn-ea"/>
              <a:cs typeface="Times New Roman" panose="02020603050405020304" pitchFamily="18" charset="0"/>
            </a:endParaRPr>
          </a:p>
          <a:p>
            <a:pPr indent="535305" algn="just" eaLnBrk="1" hangingPunct="1">
              <a:lnSpc>
                <a:spcPct val="120000"/>
              </a:lnSpc>
              <a:defRPr/>
            </a:pPr>
            <a:r>
              <a:rPr lang="zh-CN" altLang="zh-CN" sz="2400" dirty="0">
                <a:latin typeface="Times New Roman" panose="02020603050405020304" pitchFamily="18" charset="0"/>
                <a:ea typeface="+mn-ea"/>
                <a:cs typeface="Times New Roman" panose="02020603050405020304" pitchFamily="18" charset="0"/>
              </a:rPr>
              <a:t>程序相对转移，特别是条件跳转与</a:t>
            </a:r>
            <a:r>
              <a:rPr lang="en-US" altLang="zh-CN" sz="2400" dirty="0">
                <a:latin typeface="Times New Roman" panose="02020603050405020304" pitchFamily="18" charset="0"/>
                <a:ea typeface="+mn-ea"/>
                <a:cs typeface="Times New Roman" panose="02020603050405020304" pitchFamily="18" charset="0"/>
              </a:rPr>
              <a:t>ARM</a:t>
            </a:r>
            <a:r>
              <a:rPr lang="zh-CN" altLang="zh-CN" sz="2400" dirty="0">
                <a:latin typeface="Times New Roman" panose="02020603050405020304" pitchFamily="18" charset="0"/>
                <a:ea typeface="+mn-ea"/>
                <a:cs typeface="Times New Roman" panose="02020603050405020304" pitchFamily="18" charset="0"/>
              </a:rPr>
              <a:t>代码下的跳转相比，在范围上有更多的限制，转向子程序是无条件的转移。</a:t>
            </a:r>
            <a:endParaRPr lang="zh-CN" altLang="zh-CN" sz="2400" dirty="0">
              <a:latin typeface="Times New Roman" panose="02020603050405020304" pitchFamily="18" charset="0"/>
              <a:ea typeface="+mn-ea"/>
              <a:cs typeface="Times New Roman" panose="02020603050405020304" pitchFamily="18" charset="0"/>
            </a:endParaRPr>
          </a:p>
          <a:p>
            <a:pPr eaLnBrk="1" hangingPunct="1">
              <a:lnSpc>
                <a:spcPct val="120000"/>
              </a:lnSpc>
              <a:buFont typeface="Arial" panose="020B0604020202020204" pitchFamily="34" charset="0"/>
              <a:buNone/>
              <a:defRPr/>
            </a:pPr>
            <a:r>
              <a:rPr lang="en-US" altLang="zh-CN" sz="2400" dirty="0">
                <a:latin typeface="Times New Roman" panose="02020603050405020304" pitchFamily="18" charset="0"/>
                <a:ea typeface="+mn-ea"/>
                <a:cs typeface="Times New Roman" panose="02020603050405020304" pitchFamily="18" charset="0"/>
              </a:rPr>
              <a:t>2. </a:t>
            </a:r>
            <a:r>
              <a:rPr lang="zh-CN" altLang="zh-CN" sz="2400" dirty="0">
                <a:solidFill>
                  <a:srgbClr val="0070C0"/>
                </a:solidFill>
                <a:latin typeface="Times New Roman" panose="02020603050405020304" pitchFamily="18" charset="0"/>
                <a:ea typeface="+mn-ea"/>
                <a:cs typeface="Times New Roman" panose="02020603050405020304" pitchFamily="18" charset="0"/>
              </a:rPr>
              <a:t>数据处理指令</a:t>
            </a:r>
            <a:endParaRPr lang="zh-CN" altLang="zh-CN" sz="2400" dirty="0">
              <a:solidFill>
                <a:srgbClr val="0070C0"/>
              </a:solidFill>
              <a:latin typeface="Times New Roman" panose="02020603050405020304" pitchFamily="18" charset="0"/>
              <a:ea typeface="+mn-ea"/>
              <a:cs typeface="Times New Roman" panose="02020603050405020304" pitchFamily="18" charset="0"/>
            </a:endParaRPr>
          </a:p>
          <a:p>
            <a:pPr indent="535305" algn="just" eaLnBrk="1" hangingPunct="1">
              <a:lnSpc>
                <a:spcPct val="120000"/>
              </a:lnSpc>
              <a:defRPr/>
            </a:pPr>
            <a:r>
              <a:rPr lang="zh-CN" altLang="zh-CN" sz="2400" dirty="0">
                <a:latin typeface="Times New Roman" panose="02020603050405020304" pitchFamily="18" charset="0"/>
                <a:ea typeface="+mn-ea"/>
                <a:cs typeface="Times New Roman" panose="02020603050405020304" pitchFamily="18" charset="0"/>
              </a:rPr>
              <a:t>数据处理指令是对通用寄存器进行操作，</a:t>
            </a:r>
            <a:r>
              <a:rPr lang="zh-CN" altLang="zh-CN" sz="2400" dirty="0">
                <a:solidFill>
                  <a:srgbClr val="FF0000"/>
                </a:solidFill>
                <a:latin typeface="Times New Roman" panose="02020603050405020304" pitchFamily="18" charset="0"/>
                <a:ea typeface="+mn-ea"/>
                <a:cs typeface="Times New Roman" panose="02020603050405020304" pitchFamily="18" charset="0"/>
              </a:rPr>
              <a:t>在大多数情况下，操作的结果须放入其中一个操作数寄存器中，而不是第</a:t>
            </a:r>
            <a:r>
              <a:rPr lang="en-US" altLang="zh-CN" sz="2400" dirty="0">
                <a:solidFill>
                  <a:srgbClr val="FF0000"/>
                </a:solidFill>
                <a:latin typeface="Times New Roman" panose="02020603050405020304" pitchFamily="18" charset="0"/>
                <a:ea typeface="+mn-ea"/>
                <a:cs typeface="Times New Roman" panose="02020603050405020304" pitchFamily="18" charset="0"/>
              </a:rPr>
              <a:t>3</a:t>
            </a:r>
            <a:r>
              <a:rPr lang="zh-CN" altLang="zh-CN" sz="2400" dirty="0">
                <a:solidFill>
                  <a:srgbClr val="FF0000"/>
                </a:solidFill>
                <a:latin typeface="Times New Roman" panose="02020603050405020304" pitchFamily="18" charset="0"/>
                <a:ea typeface="+mn-ea"/>
                <a:cs typeface="Times New Roman" panose="02020603050405020304" pitchFamily="18" charset="0"/>
              </a:rPr>
              <a:t>个寄存器中。</a:t>
            </a:r>
            <a:r>
              <a:rPr lang="zh-CN" altLang="zh-CN" sz="2400" dirty="0">
                <a:latin typeface="Times New Roman" panose="02020603050405020304" pitchFamily="18" charset="0"/>
                <a:ea typeface="+mn-ea"/>
                <a:cs typeface="Times New Roman" panose="02020603050405020304" pitchFamily="18" charset="0"/>
              </a:rPr>
              <a:t>数据处理操作比</a:t>
            </a:r>
            <a:r>
              <a:rPr lang="en-US" altLang="zh-CN" sz="2400" dirty="0">
                <a:latin typeface="Times New Roman" panose="02020603050405020304" pitchFamily="18" charset="0"/>
                <a:ea typeface="+mn-ea"/>
                <a:cs typeface="Times New Roman" panose="02020603050405020304" pitchFamily="18" charset="0"/>
              </a:rPr>
              <a:t>ARM</a:t>
            </a:r>
            <a:r>
              <a:rPr lang="zh-CN" altLang="zh-CN" sz="2400" dirty="0">
                <a:latin typeface="Times New Roman" panose="02020603050405020304" pitchFamily="18" charset="0"/>
                <a:ea typeface="+mn-ea"/>
                <a:cs typeface="Times New Roman" panose="02020603050405020304" pitchFamily="18" charset="0"/>
              </a:rPr>
              <a:t>状态的更少。访问</a:t>
            </a:r>
            <a:r>
              <a:rPr lang="en-US" altLang="zh-CN" sz="2400" dirty="0">
                <a:latin typeface="Times New Roman" panose="02020603050405020304" pitchFamily="18" charset="0"/>
                <a:ea typeface="+mn-ea"/>
                <a:cs typeface="Times New Roman" panose="02020603050405020304" pitchFamily="18" charset="0"/>
              </a:rPr>
              <a:t>R8</a:t>
            </a:r>
            <a:r>
              <a:rPr lang="zh-CN" altLang="zh-CN"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R15</a:t>
            </a:r>
            <a:r>
              <a:rPr lang="zh-CN" altLang="zh-CN" sz="2400" dirty="0">
                <a:latin typeface="Times New Roman" panose="02020603050405020304" pitchFamily="18" charset="0"/>
                <a:ea typeface="+mn-ea"/>
                <a:cs typeface="Times New Roman" panose="02020603050405020304" pitchFamily="18" charset="0"/>
              </a:rPr>
              <a:t>受到一定限制：除</a:t>
            </a:r>
            <a:r>
              <a:rPr lang="en-US" altLang="zh-CN" sz="2400" dirty="0">
                <a:latin typeface="Times New Roman" panose="02020603050405020304" pitchFamily="18" charset="0"/>
                <a:ea typeface="+mn-ea"/>
                <a:cs typeface="Times New Roman" panose="02020603050405020304" pitchFamily="18" charset="0"/>
              </a:rPr>
              <a:t>MOV</a:t>
            </a:r>
            <a:r>
              <a:rPr lang="zh-CN" altLang="zh-CN" sz="2400" dirty="0">
                <a:latin typeface="Times New Roman" panose="02020603050405020304" pitchFamily="18" charset="0"/>
                <a:ea typeface="+mn-ea"/>
                <a:cs typeface="Times New Roman" panose="02020603050405020304" pitchFamily="18" charset="0"/>
              </a:rPr>
              <a:t>和</a:t>
            </a:r>
            <a:r>
              <a:rPr lang="en-US" altLang="zh-CN" sz="2400" dirty="0">
                <a:latin typeface="Times New Roman" panose="02020603050405020304" pitchFamily="18" charset="0"/>
                <a:ea typeface="+mn-ea"/>
                <a:cs typeface="Times New Roman" panose="02020603050405020304" pitchFamily="18" charset="0"/>
              </a:rPr>
              <a:t>ADD</a:t>
            </a:r>
            <a:r>
              <a:rPr lang="zh-CN" altLang="zh-CN" sz="2400" dirty="0">
                <a:latin typeface="Times New Roman" panose="02020603050405020304" pitchFamily="18" charset="0"/>
                <a:ea typeface="+mn-ea"/>
                <a:cs typeface="Times New Roman" panose="02020603050405020304" pitchFamily="18" charset="0"/>
              </a:rPr>
              <a:t>指令访问寄存器</a:t>
            </a:r>
            <a:r>
              <a:rPr lang="en-US" altLang="zh-CN" sz="2400" dirty="0">
                <a:latin typeface="Times New Roman" panose="02020603050405020304" pitchFamily="18" charset="0"/>
                <a:ea typeface="+mn-ea"/>
                <a:cs typeface="Times New Roman" panose="02020603050405020304" pitchFamily="18" charset="0"/>
              </a:rPr>
              <a:t>R8</a:t>
            </a:r>
            <a:r>
              <a:rPr lang="zh-CN" altLang="zh-CN"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R15</a:t>
            </a:r>
            <a:r>
              <a:rPr lang="zh-CN" altLang="zh-CN" sz="2400" dirty="0">
                <a:latin typeface="Times New Roman" panose="02020603050405020304" pitchFamily="18" charset="0"/>
                <a:ea typeface="+mn-ea"/>
                <a:cs typeface="Times New Roman" panose="02020603050405020304" pitchFamily="18" charset="0"/>
              </a:rPr>
              <a:t>外，其他数据处理指令总是更新</a:t>
            </a:r>
            <a:r>
              <a:rPr lang="en-US" altLang="zh-CN" sz="2400" dirty="0">
                <a:latin typeface="Times New Roman" panose="02020603050405020304" pitchFamily="18" charset="0"/>
                <a:ea typeface="+mn-ea"/>
                <a:cs typeface="Times New Roman" panose="02020603050405020304" pitchFamily="18" charset="0"/>
              </a:rPr>
              <a:t>CPSR</a:t>
            </a:r>
            <a:r>
              <a:rPr lang="zh-CN" altLang="zh-CN" sz="2400" dirty="0">
                <a:latin typeface="Times New Roman" panose="02020603050405020304" pitchFamily="18" charset="0"/>
                <a:ea typeface="+mn-ea"/>
                <a:cs typeface="Times New Roman" panose="02020603050405020304" pitchFamily="18" charset="0"/>
              </a:rPr>
              <a:t>中的</a:t>
            </a:r>
            <a:r>
              <a:rPr lang="en-US" altLang="zh-CN" sz="2400" dirty="0">
                <a:latin typeface="Times New Roman" panose="02020603050405020304" pitchFamily="18" charset="0"/>
                <a:ea typeface="+mn-ea"/>
                <a:cs typeface="Times New Roman" panose="02020603050405020304" pitchFamily="18" charset="0"/>
              </a:rPr>
              <a:t>ALU</a:t>
            </a:r>
            <a:r>
              <a:rPr lang="zh-CN" altLang="zh-CN" sz="2400" dirty="0">
                <a:latin typeface="Times New Roman" panose="02020603050405020304" pitchFamily="18" charset="0"/>
                <a:ea typeface="+mn-ea"/>
                <a:cs typeface="Times New Roman" panose="02020603050405020304" pitchFamily="18" charset="0"/>
              </a:rPr>
              <a:t>状态标志；访问寄存器</a:t>
            </a:r>
            <a:r>
              <a:rPr lang="en-US" altLang="zh-CN" sz="2400" dirty="0">
                <a:latin typeface="Times New Roman" panose="02020603050405020304" pitchFamily="18" charset="0"/>
                <a:ea typeface="+mn-ea"/>
                <a:cs typeface="Times New Roman" panose="02020603050405020304" pitchFamily="18" charset="0"/>
              </a:rPr>
              <a:t>R8</a:t>
            </a:r>
            <a:r>
              <a:rPr lang="zh-CN" altLang="zh-CN"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R15</a:t>
            </a:r>
            <a:r>
              <a:rPr lang="zh-CN" altLang="zh-CN" sz="2400" dirty="0">
                <a:latin typeface="Times New Roman" panose="02020603050405020304" pitchFamily="18" charset="0"/>
                <a:ea typeface="+mn-ea"/>
                <a:cs typeface="Times New Roman" panose="02020603050405020304" pitchFamily="18" charset="0"/>
              </a:rPr>
              <a:t>的</a:t>
            </a:r>
            <a:r>
              <a:rPr lang="en-US" altLang="zh-CN" sz="2400" dirty="0">
                <a:latin typeface="Times New Roman" panose="02020603050405020304" pitchFamily="18" charset="0"/>
                <a:ea typeface="+mn-ea"/>
                <a:cs typeface="Times New Roman" panose="02020603050405020304" pitchFamily="18" charset="0"/>
              </a:rPr>
              <a:t>Thumb</a:t>
            </a:r>
            <a:r>
              <a:rPr lang="zh-CN" altLang="zh-CN" sz="2400" dirty="0">
                <a:latin typeface="Times New Roman" panose="02020603050405020304" pitchFamily="18" charset="0"/>
                <a:ea typeface="+mn-ea"/>
                <a:cs typeface="Times New Roman" panose="02020603050405020304" pitchFamily="18" charset="0"/>
              </a:rPr>
              <a:t>数据处理指令不能更新</a:t>
            </a:r>
            <a:r>
              <a:rPr lang="en-US" altLang="zh-CN" sz="2400" dirty="0">
                <a:latin typeface="Times New Roman" panose="02020603050405020304" pitchFamily="18" charset="0"/>
                <a:ea typeface="+mn-ea"/>
                <a:cs typeface="Times New Roman" panose="02020603050405020304" pitchFamily="18" charset="0"/>
              </a:rPr>
              <a:t>CPSR</a:t>
            </a:r>
            <a:r>
              <a:rPr lang="zh-CN" altLang="zh-CN" sz="2400" dirty="0">
                <a:latin typeface="Times New Roman" panose="02020603050405020304" pitchFamily="18" charset="0"/>
                <a:ea typeface="+mn-ea"/>
                <a:cs typeface="Times New Roman" panose="02020603050405020304" pitchFamily="18" charset="0"/>
              </a:rPr>
              <a:t>中的</a:t>
            </a:r>
            <a:r>
              <a:rPr lang="en-US" altLang="zh-CN" sz="2400" dirty="0">
                <a:latin typeface="Times New Roman" panose="02020603050405020304" pitchFamily="18" charset="0"/>
                <a:ea typeface="+mn-ea"/>
                <a:cs typeface="Times New Roman" panose="02020603050405020304" pitchFamily="18" charset="0"/>
              </a:rPr>
              <a:t>ALU</a:t>
            </a:r>
            <a:r>
              <a:rPr lang="zh-CN" altLang="zh-CN" sz="2400" dirty="0">
                <a:latin typeface="Times New Roman" panose="02020603050405020304" pitchFamily="18" charset="0"/>
                <a:ea typeface="+mn-ea"/>
                <a:cs typeface="Times New Roman" panose="02020603050405020304" pitchFamily="18" charset="0"/>
              </a:rPr>
              <a:t>状态标志。</a:t>
            </a:r>
            <a:endParaRPr lang="zh-CN" altLang="zh-CN" sz="2400" dirty="0">
              <a:latin typeface="Times New Roman" panose="02020603050405020304" pitchFamily="18" charset="0"/>
              <a:ea typeface="+mn-ea"/>
              <a:cs typeface="Times New Roman" panose="02020603050405020304" pitchFamily="18" charset="0"/>
            </a:endParaRPr>
          </a:p>
        </p:txBody>
      </p:sp>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9646622-9403-48E6-924A-26D7550128B1}"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指令集与</a:t>
            </a:r>
            <a:r>
              <a:rPr lang="en-US" altLang="zh-CN" kern="0" dirty="0"/>
              <a:t>ARM</a:t>
            </a:r>
            <a:r>
              <a:rPr lang="zh-CN" altLang="en-US" kern="0" dirty="0"/>
              <a:t>指令集区别</a:t>
            </a:r>
            <a:endParaRPr lang="zh-CN" altLang="en-US" kern="0" dirty="0">
              <a:solidFill>
                <a:srgbClr val="FF0000"/>
              </a:solidFill>
            </a:endParaRPr>
          </a:p>
        </p:txBody>
      </p:sp>
      <p:sp>
        <p:nvSpPr>
          <p:cNvPr id="7" name="文本框 6"/>
          <p:cNvSpPr txBox="1"/>
          <p:nvPr/>
        </p:nvSpPr>
        <p:spPr>
          <a:xfrm>
            <a:off x="335360" y="946211"/>
            <a:ext cx="8640960" cy="559897"/>
          </a:xfrm>
          <a:prstGeom prst="rect">
            <a:avLst/>
          </a:prstGeom>
          <a:noFill/>
        </p:spPr>
        <p:txBody>
          <a:bodyPr wrap="square">
            <a:spAutoFit/>
          </a:bodyPr>
          <a:lstStyle/>
          <a:p>
            <a:pPr eaLnBrk="1" hangingPunct="1">
              <a:lnSpc>
                <a:spcPct val="120000"/>
              </a:lnSpc>
              <a:defRPr/>
            </a:pPr>
            <a:r>
              <a:rPr lang="en-US" altLang="zh-CN" sz="2800" dirty="0">
                <a:latin typeface="Times New Roman" panose="02020603050405020304" pitchFamily="18" charset="0"/>
                <a:ea typeface="+mn-ea"/>
                <a:cs typeface="Times New Roman" panose="02020603050405020304" pitchFamily="18" charset="0"/>
              </a:rPr>
              <a:t>4.1 Thumb</a:t>
            </a:r>
            <a:r>
              <a:rPr lang="zh-CN" altLang="zh-CN" sz="2800" dirty="0">
                <a:latin typeface="Times New Roman" panose="02020603050405020304" pitchFamily="18" charset="0"/>
                <a:ea typeface="+mn-ea"/>
                <a:cs typeface="Times New Roman" panose="02020603050405020304" pitchFamily="18" charset="0"/>
              </a:rPr>
              <a:t>指令集与</a:t>
            </a:r>
            <a:r>
              <a:rPr lang="en-US" altLang="zh-CN" sz="2800" dirty="0">
                <a:latin typeface="Times New Roman" panose="02020603050405020304" pitchFamily="18" charset="0"/>
                <a:ea typeface="+mn-ea"/>
                <a:cs typeface="Times New Roman" panose="02020603050405020304" pitchFamily="18" charset="0"/>
              </a:rPr>
              <a:t>ARM</a:t>
            </a:r>
            <a:r>
              <a:rPr lang="zh-CN" altLang="zh-CN" sz="2800" dirty="0">
                <a:latin typeface="Times New Roman" panose="02020603050405020304" pitchFamily="18" charset="0"/>
                <a:ea typeface="+mn-ea"/>
                <a:cs typeface="Times New Roman" panose="02020603050405020304" pitchFamily="18" charset="0"/>
              </a:rPr>
              <a:t>指令集的区别一般有如下</a:t>
            </a:r>
            <a:r>
              <a:rPr lang="en-US" altLang="zh-CN" sz="2800" dirty="0">
                <a:latin typeface="Times New Roman" panose="02020603050405020304" pitchFamily="18" charset="0"/>
                <a:ea typeface="+mn-ea"/>
                <a:cs typeface="Times New Roman" panose="02020603050405020304" pitchFamily="18" charset="0"/>
              </a:rPr>
              <a:t>4</a:t>
            </a:r>
            <a:r>
              <a:rPr lang="zh-CN" altLang="zh-CN" sz="2800" dirty="0">
                <a:latin typeface="Times New Roman" panose="02020603050405020304" pitchFamily="18" charset="0"/>
                <a:ea typeface="+mn-ea"/>
                <a:cs typeface="Times New Roman" panose="02020603050405020304" pitchFamily="18" charset="0"/>
              </a:rPr>
              <a:t>点：</a:t>
            </a:r>
            <a:endParaRPr lang="zh-CN" altLang="zh-CN" sz="2800" dirty="0">
              <a:latin typeface="Times New Roman" panose="02020603050405020304" pitchFamily="18" charset="0"/>
              <a:ea typeface="+mn-ea"/>
              <a:cs typeface="Times New Roman" panose="02020603050405020304" pitchFamily="18" charset="0"/>
            </a:endParaRP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9646622-9403-48E6-924A-26D7550128B1}"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6" name="矩形 5"/>
          <p:cNvSpPr/>
          <p:nvPr/>
        </p:nvSpPr>
        <p:spPr>
          <a:xfrm>
            <a:off x="299356" y="1484784"/>
            <a:ext cx="11593288" cy="2709140"/>
          </a:xfrm>
          <a:prstGeom prst="rect">
            <a:avLst/>
          </a:prstGeom>
        </p:spPr>
        <p:txBody>
          <a:bodyPr wrap="square">
            <a:spAutoFit/>
          </a:bodyPr>
          <a:lstStyle/>
          <a:p>
            <a:pPr algn="just" eaLnBrk="1" hangingPunct="1">
              <a:lnSpc>
                <a:spcPct val="120000"/>
              </a:lnSpc>
              <a:buFont typeface="Arial" panose="020B0604020202020204" pitchFamily="34" charset="0"/>
              <a:buNone/>
              <a:defRPr/>
            </a:pPr>
            <a:r>
              <a:rPr lang="en-US" altLang="zh-CN" sz="2400" dirty="0">
                <a:latin typeface="Times New Roman" panose="02020603050405020304" pitchFamily="18" charset="0"/>
                <a:ea typeface="+mn-ea"/>
                <a:cs typeface="Times New Roman" panose="02020603050405020304" pitchFamily="18" charset="0"/>
              </a:rPr>
              <a:t>3. </a:t>
            </a:r>
            <a:r>
              <a:rPr lang="zh-CN" altLang="zh-CN" sz="2400" dirty="0">
                <a:latin typeface="Times New Roman" panose="02020603050405020304" pitchFamily="18" charset="0"/>
                <a:ea typeface="+mn-ea"/>
                <a:cs typeface="Times New Roman" panose="02020603050405020304" pitchFamily="18" charset="0"/>
              </a:rPr>
              <a:t>单寄存器加载和存储指令</a:t>
            </a:r>
            <a:endParaRPr lang="en-US" altLang="zh-CN" sz="2400" dirty="0">
              <a:latin typeface="Times New Roman" panose="02020603050405020304" pitchFamily="18" charset="0"/>
              <a:ea typeface="+mn-ea"/>
              <a:cs typeface="Times New Roman" panose="02020603050405020304" pitchFamily="18" charset="0"/>
            </a:endParaRPr>
          </a:p>
          <a:p>
            <a:pPr algn="just" eaLnBrk="1" hangingPunct="1">
              <a:lnSpc>
                <a:spcPct val="120000"/>
              </a:lnSpc>
              <a:buFont typeface="Arial" panose="020B0604020202020204" pitchFamily="34" charset="0"/>
              <a:buNone/>
              <a:defRPr/>
            </a:pP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在</a:t>
            </a:r>
            <a:r>
              <a:rPr lang="en-US" altLang="zh-CN" sz="2400" dirty="0">
                <a:latin typeface="Times New Roman" panose="02020603050405020304" pitchFamily="18" charset="0"/>
                <a:ea typeface="+mn-ea"/>
                <a:cs typeface="Times New Roman" panose="02020603050405020304" pitchFamily="18" charset="0"/>
              </a:rPr>
              <a:t>Thumb</a:t>
            </a:r>
            <a:r>
              <a:rPr lang="zh-CN" altLang="zh-CN" sz="2400" dirty="0">
                <a:latin typeface="Times New Roman" panose="02020603050405020304" pitchFamily="18" charset="0"/>
                <a:ea typeface="+mn-ea"/>
                <a:cs typeface="Times New Roman" panose="02020603050405020304" pitchFamily="18" charset="0"/>
              </a:rPr>
              <a:t>状态下，单寄存器加载和存储指令只能访问寄存器</a:t>
            </a:r>
            <a:r>
              <a:rPr lang="en-US" altLang="zh-CN" sz="2400" dirty="0">
                <a:latin typeface="Times New Roman" panose="02020603050405020304" pitchFamily="18" charset="0"/>
                <a:ea typeface="+mn-ea"/>
                <a:cs typeface="Times New Roman" panose="02020603050405020304" pitchFamily="18" charset="0"/>
              </a:rPr>
              <a:t>R0</a:t>
            </a:r>
            <a:r>
              <a:rPr lang="zh-CN" altLang="zh-CN"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R7</a:t>
            </a:r>
            <a:r>
              <a:rPr lang="zh-CN" altLang="zh-CN" sz="2400" dirty="0">
                <a:latin typeface="Times New Roman" panose="02020603050405020304" pitchFamily="18" charset="0"/>
                <a:ea typeface="+mn-ea"/>
                <a:cs typeface="Times New Roman" panose="02020603050405020304" pitchFamily="18" charset="0"/>
              </a:rPr>
              <a:t>。</a:t>
            </a:r>
            <a:endParaRPr lang="zh-CN" altLang="zh-CN" sz="2400" dirty="0">
              <a:latin typeface="Times New Roman" panose="02020603050405020304" pitchFamily="18" charset="0"/>
              <a:ea typeface="+mn-ea"/>
              <a:cs typeface="Times New Roman" panose="02020603050405020304" pitchFamily="18" charset="0"/>
            </a:endParaRPr>
          </a:p>
          <a:p>
            <a:pPr algn="just" eaLnBrk="1" hangingPunct="1">
              <a:lnSpc>
                <a:spcPct val="120000"/>
              </a:lnSpc>
              <a:buFont typeface="Arial" panose="020B0604020202020204" pitchFamily="34" charset="0"/>
              <a:buNone/>
              <a:defRPr/>
            </a:pPr>
            <a:r>
              <a:rPr lang="en-US" altLang="zh-CN" sz="2400" dirty="0">
                <a:latin typeface="Times New Roman" panose="02020603050405020304" pitchFamily="18" charset="0"/>
                <a:ea typeface="+mn-ea"/>
                <a:cs typeface="Times New Roman" panose="02020603050405020304" pitchFamily="18" charset="0"/>
              </a:rPr>
              <a:t>4. </a:t>
            </a:r>
            <a:r>
              <a:rPr lang="zh-CN" altLang="zh-CN" sz="2400" dirty="0">
                <a:latin typeface="Times New Roman" panose="02020603050405020304" pitchFamily="18" charset="0"/>
                <a:ea typeface="+mn-ea"/>
                <a:cs typeface="Times New Roman" panose="02020603050405020304" pitchFamily="18" charset="0"/>
              </a:rPr>
              <a:t>多寄存器加载和多寄存器存储指令</a:t>
            </a:r>
            <a:endParaRPr lang="zh-CN" altLang="zh-CN" sz="2400" dirty="0">
              <a:latin typeface="Times New Roman" panose="02020603050405020304" pitchFamily="18" charset="0"/>
              <a:ea typeface="+mn-ea"/>
              <a:cs typeface="Times New Roman" panose="02020603050405020304" pitchFamily="18" charset="0"/>
            </a:endParaRPr>
          </a:p>
          <a:p>
            <a:pPr indent="535305" algn="just" eaLnBrk="1" hangingPunct="1">
              <a:lnSpc>
                <a:spcPct val="120000"/>
              </a:lnSpc>
              <a:defRPr/>
            </a:pPr>
            <a:r>
              <a:rPr lang="en-US" altLang="zh-CN" sz="2400" dirty="0">
                <a:latin typeface="Times New Roman" panose="02020603050405020304" pitchFamily="18" charset="0"/>
                <a:ea typeface="+mn-ea"/>
                <a:cs typeface="Times New Roman" panose="02020603050405020304" pitchFamily="18" charset="0"/>
              </a:rPr>
              <a:t>LDM</a:t>
            </a:r>
            <a:r>
              <a:rPr lang="zh-CN" altLang="zh-CN" sz="2400" dirty="0">
                <a:latin typeface="Times New Roman" panose="02020603050405020304" pitchFamily="18" charset="0"/>
                <a:ea typeface="+mn-ea"/>
                <a:cs typeface="Times New Roman" panose="02020603050405020304" pitchFamily="18" charset="0"/>
              </a:rPr>
              <a:t>和</a:t>
            </a:r>
            <a:r>
              <a:rPr lang="en-US" altLang="zh-CN" sz="2400" dirty="0">
                <a:latin typeface="Times New Roman" panose="02020603050405020304" pitchFamily="18" charset="0"/>
                <a:ea typeface="+mn-ea"/>
                <a:cs typeface="Times New Roman" panose="02020603050405020304" pitchFamily="18" charset="0"/>
              </a:rPr>
              <a:t>STM</a:t>
            </a:r>
            <a:r>
              <a:rPr lang="zh-CN" altLang="zh-CN" sz="2400" dirty="0">
                <a:latin typeface="Times New Roman" panose="02020603050405020304" pitchFamily="18" charset="0"/>
                <a:ea typeface="+mn-ea"/>
                <a:cs typeface="Times New Roman" panose="02020603050405020304" pitchFamily="18" charset="0"/>
              </a:rPr>
              <a:t>指令可以将任何范围为</a:t>
            </a:r>
            <a:r>
              <a:rPr lang="en-US" altLang="zh-CN" sz="2400" dirty="0">
                <a:latin typeface="Times New Roman" panose="02020603050405020304" pitchFamily="18" charset="0"/>
                <a:ea typeface="+mn-ea"/>
                <a:cs typeface="Times New Roman" panose="02020603050405020304" pitchFamily="18" charset="0"/>
              </a:rPr>
              <a:t>R0</a:t>
            </a:r>
            <a:r>
              <a:rPr lang="zh-CN" altLang="zh-CN"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R7</a:t>
            </a:r>
            <a:r>
              <a:rPr lang="zh-CN" altLang="zh-CN" sz="2400" dirty="0">
                <a:latin typeface="Times New Roman" panose="02020603050405020304" pitchFamily="18" charset="0"/>
                <a:ea typeface="+mn-ea"/>
                <a:cs typeface="Times New Roman" panose="02020603050405020304" pitchFamily="18" charset="0"/>
              </a:rPr>
              <a:t>的寄存器子集加载或存储。</a:t>
            </a:r>
            <a:r>
              <a:rPr lang="en-US" altLang="zh-CN" sz="2400" dirty="0">
                <a:latin typeface="Times New Roman" panose="02020603050405020304" pitchFamily="18" charset="0"/>
                <a:ea typeface="+mn-ea"/>
                <a:cs typeface="Times New Roman" panose="02020603050405020304" pitchFamily="18" charset="0"/>
              </a:rPr>
              <a:t>PUSH</a:t>
            </a:r>
            <a:r>
              <a:rPr lang="zh-CN" altLang="zh-CN" sz="2400" dirty="0">
                <a:latin typeface="Times New Roman" panose="02020603050405020304" pitchFamily="18" charset="0"/>
                <a:ea typeface="+mn-ea"/>
                <a:cs typeface="Times New Roman" panose="02020603050405020304" pitchFamily="18" charset="0"/>
              </a:rPr>
              <a:t>和</a:t>
            </a:r>
            <a:r>
              <a:rPr lang="en-US" altLang="zh-CN" sz="2400" dirty="0">
                <a:latin typeface="Times New Roman" panose="02020603050405020304" pitchFamily="18" charset="0"/>
                <a:ea typeface="+mn-ea"/>
                <a:cs typeface="Times New Roman" panose="02020603050405020304" pitchFamily="18" charset="0"/>
              </a:rPr>
              <a:t>POP</a:t>
            </a:r>
            <a:r>
              <a:rPr lang="zh-CN" altLang="zh-CN" sz="2400" dirty="0">
                <a:latin typeface="Times New Roman" panose="02020603050405020304" pitchFamily="18" charset="0"/>
                <a:ea typeface="+mn-ea"/>
                <a:cs typeface="Times New Roman" panose="02020603050405020304" pitchFamily="18" charset="0"/>
              </a:rPr>
              <a:t>指令使用堆栈指针</a:t>
            </a:r>
            <a:r>
              <a:rPr lang="en-US" altLang="zh-CN" sz="2400" dirty="0">
                <a:latin typeface="Times New Roman" panose="02020603050405020304" pitchFamily="18" charset="0"/>
                <a:ea typeface="+mn-ea"/>
                <a:cs typeface="Times New Roman" panose="02020603050405020304" pitchFamily="18" charset="0"/>
              </a:rPr>
              <a:t>R13</a:t>
            </a:r>
            <a:r>
              <a:rPr lang="zh-CN" altLang="zh-CN" sz="2400" dirty="0">
                <a:latin typeface="Times New Roman" panose="02020603050405020304" pitchFamily="18" charset="0"/>
                <a:ea typeface="+mn-ea"/>
                <a:cs typeface="Times New Roman" panose="02020603050405020304" pitchFamily="18" charset="0"/>
              </a:rPr>
              <a:t>作为基址实现满递减堆栈。除</a:t>
            </a:r>
            <a:r>
              <a:rPr lang="en-US" altLang="zh-CN" sz="2400" dirty="0">
                <a:latin typeface="Times New Roman" panose="02020603050405020304" pitchFamily="18" charset="0"/>
                <a:ea typeface="+mn-ea"/>
                <a:cs typeface="Times New Roman" panose="02020603050405020304" pitchFamily="18" charset="0"/>
              </a:rPr>
              <a:t>R0</a:t>
            </a:r>
            <a:r>
              <a:rPr lang="zh-CN" altLang="zh-CN"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R7</a:t>
            </a:r>
            <a:r>
              <a:rPr lang="zh-CN" altLang="zh-CN" sz="2400" dirty="0">
                <a:latin typeface="Times New Roman" panose="02020603050405020304" pitchFamily="18" charset="0"/>
                <a:ea typeface="+mn-ea"/>
                <a:cs typeface="Times New Roman" panose="02020603050405020304" pitchFamily="18" charset="0"/>
              </a:rPr>
              <a:t>外，</a:t>
            </a:r>
            <a:r>
              <a:rPr lang="en-US" altLang="zh-CN" sz="2400" dirty="0">
                <a:latin typeface="Times New Roman" panose="02020603050405020304" pitchFamily="18" charset="0"/>
                <a:ea typeface="+mn-ea"/>
                <a:cs typeface="Times New Roman" panose="02020603050405020304" pitchFamily="18" charset="0"/>
              </a:rPr>
              <a:t>PUSH</a:t>
            </a:r>
            <a:r>
              <a:rPr lang="zh-CN" altLang="zh-CN" sz="2400" dirty="0">
                <a:latin typeface="Times New Roman" panose="02020603050405020304" pitchFamily="18" charset="0"/>
                <a:ea typeface="+mn-ea"/>
                <a:cs typeface="Times New Roman" panose="02020603050405020304" pitchFamily="18" charset="0"/>
              </a:rPr>
              <a:t>指令还可以存储链接寄存器</a:t>
            </a:r>
            <a:r>
              <a:rPr lang="en-US" altLang="zh-CN" sz="2400" dirty="0">
                <a:latin typeface="Times New Roman" panose="02020603050405020304" pitchFamily="18" charset="0"/>
                <a:ea typeface="+mn-ea"/>
                <a:cs typeface="Times New Roman" panose="02020603050405020304" pitchFamily="18" charset="0"/>
              </a:rPr>
              <a:t>R14</a:t>
            </a:r>
            <a:r>
              <a:rPr lang="zh-CN" altLang="zh-CN" sz="2400" dirty="0">
                <a:latin typeface="Times New Roman" panose="02020603050405020304" pitchFamily="18" charset="0"/>
                <a:ea typeface="+mn-ea"/>
                <a:cs typeface="Times New Roman" panose="02020603050405020304" pitchFamily="18" charset="0"/>
              </a:rPr>
              <a:t>，并且</a:t>
            </a:r>
            <a:r>
              <a:rPr lang="en-US" altLang="zh-CN" sz="2400" dirty="0">
                <a:latin typeface="Times New Roman" panose="02020603050405020304" pitchFamily="18" charset="0"/>
                <a:ea typeface="+mn-ea"/>
                <a:cs typeface="Times New Roman" panose="02020603050405020304" pitchFamily="18" charset="0"/>
              </a:rPr>
              <a:t>POP</a:t>
            </a:r>
            <a:r>
              <a:rPr lang="zh-CN" altLang="zh-CN" sz="2400" dirty="0">
                <a:latin typeface="Times New Roman" panose="02020603050405020304" pitchFamily="18" charset="0"/>
                <a:ea typeface="+mn-ea"/>
                <a:cs typeface="Times New Roman" panose="02020603050405020304" pitchFamily="18" charset="0"/>
              </a:rPr>
              <a:t>指令可以加载程序计数器</a:t>
            </a:r>
            <a:r>
              <a:rPr lang="en-US" altLang="zh-CN" sz="2400" dirty="0">
                <a:latin typeface="Times New Roman" panose="02020603050405020304" pitchFamily="18" charset="0"/>
                <a:ea typeface="+mn-ea"/>
                <a:cs typeface="Times New Roman" panose="02020603050405020304" pitchFamily="18" charset="0"/>
              </a:rPr>
              <a:t>PC</a:t>
            </a:r>
            <a:r>
              <a:rPr lang="zh-CN" altLang="zh-CN" sz="2400" dirty="0">
                <a:latin typeface="Times New Roman" panose="02020603050405020304" pitchFamily="18" charset="0"/>
                <a:ea typeface="+mn-ea"/>
                <a:cs typeface="Times New Roman" panose="02020603050405020304" pitchFamily="18" charset="0"/>
              </a:rPr>
              <a:t>。</a:t>
            </a:r>
            <a:endParaRPr lang="zh-CN" altLang="zh-CN" sz="240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指令集与</a:t>
            </a:r>
            <a:r>
              <a:rPr lang="en-US" altLang="zh-CN" kern="0" dirty="0"/>
              <a:t>ARM</a:t>
            </a:r>
            <a:r>
              <a:rPr lang="zh-CN" altLang="en-US" kern="0" dirty="0"/>
              <a:t>指令集区别</a:t>
            </a:r>
            <a:endParaRPr lang="zh-CN" altLang="en-US" kern="0" dirty="0">
              <a:solidFill>
                <a:srgbClr val="FF0000"/>
              </a:solidFill>
            </a:endParaRP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9646622-9403-48E6-924A-26D7550128B1}"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9" name="文本框 8"/>
          <p:cNvSpPr txBox="1"/>
          <p:nvPr/>
        </p:nvSpPr>
        <p:spPr>
          <a:xfrm>
            <a:off x="3189705" y="6248400"/>
            <a:ext cx="6912768" cy="461665"/>
          </a:xfrm>
          <a:prstGeom prst="rect">
            <a:avLst/>
          </a:prstGeom>
          <a:noFill/>
        </p:spPr>
        <p:txBody>
          <a:bodyPr wrap="square">
            <a:spAutoFit/>
          </a:bodyPr>
          <a:lstStyle/>
          <a:p>
            <a:r>
              <a:rPr lang="en-US" altLang="zh-CN" sz="2400" dirty="0">
                <a:latin typeface="Times New Roman" panose="02020603050405020304" pitchFamily="18" charset="0"/>
                <a:ea typeface="+mn-ea"/>
                <a:cs typeface="Times New Roman" panose="02020603050405020304" pitchFamily="18" charset="0"/>
              </a:rPr>
              <a:t>Thumb</a:t>
            </a:r>
            <a:r>
              <a:rPr lang="zh-CN" altLang="en-US" sz="2400" dirty="0">
                <a:latin typeface="Times New Roman" panose="02020603050405020304" pitchFamily="18" charset="0"/>
                <a:ea typeface="+mn-ea"/>
                <a:cs typeface="Times New Roman" panose="02020603050405020304" pitchFamily="18" charset="0"/>
              </a:rPr>
              <a:t>寄存器在</a:t>
            </a:r>
            <a:r>
              <a:rPr lang="en-US" altLang="zh-CN" sz="2400" dirty="0">
                <a:latin typeface="Times New Roman" panose="02020603050405020304" pitchFamily="18" charset="0"/>
                <a:ea typeface="+mn-ea"/>
                <a:cs typeface="Times New Roman" panose="02020603050405020304" pitchFamily="18" charset="0"/>
              </a:rPr>
              <a:t>ARM</a:t>
            </a:r>
            <a:r>
              <a:rPr lang="zh-CN" altLang="en-US" sz="2400" dirty="0">
                <a:latin typeface="Times New Roman" panose="02020603050405020304" pitchFamily="18" charset="0"/>
                <a:ea typeface="+mn-ea"/>
                <a:cs typeface="Times New Roman" panose="02020603050405020304" pitchFamily="18" charset="0"/>
              </a:rPr>
              <a:t>寄存器上的映射</a:t>
            </a:r>
            <a:endParaRPr lang="zh-CN" altLang="en-US" sz="2400" dirty="0">
              <a:latin typeface="Times New Roman" panose="02020603050405020304" pitchFamily="18" charset="0"/>
              <a:ea typeface="+mn-ea"/>
              <a:cs typeface="Times New Roman" panose="02020603050405020304" pitchFamily="18" charset="0"/>
            </a:endParaRPr>
          </a:p>
        </p:txBody>
      </p:sp>
      <p:pic>
        <p:nvPicPr>
          <p:cNvPr id="12" name="图片 1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56756" y="758825"/>
            <a:ext cx="6248400" cy="5340350"/>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Group 4"/>
          <p:cNvGrpSpPr/>
          <p:nvPr/>
        </p:nvGrpSpPr>
        <p:grpSpPr bwMode="auto">
          <a:xfrm>
            <a:off x="6939756" y="955678"/>
            <a:ext cx="2565400" cy="3797308"/>
            <a:chOff x="3328" y="835"/>
            <a:chExt cx="1616" cy="2392"/>
          </a:xfrm>
        </p:grpSpPr>
        <p:sp>
          <p:nvSpPr>
            <p:cNvPr id="19" name="Rectangle 5"/>
            <p:cNvSpPr>
              <a:spLocks noChangeArrowheads="1"/>
            </p:cNvSpPr>
            <p:nvPr/>
          </p:nvSpPr>
          <p:spPr bwMode="auto">
            <a:xfrm>
              <a:off x="3328" y="3060"/>
              <a:ext cx="1616" cy="157"/>
            </a:xfrm>
            <a:prstGeom prst="rect">
              <a:avLst/>
            </a:prstGeom>
            <a:solidFill>
              <a:srgbClr val="FFFF99"/>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0" name="Rectangle 6"/>
            <p:cNvSpPr>
              <a:spLocks noChangeArrowheads="1"/>
            </p:cNvSpPr>
            <p:nvPr/>
          </p:nvSpPr>
          <p:spPr bwMode="auto">
            <a:xfrm>
              <a:off x="3328" y="1013"/>
              <a:ext cx="1616" cy="156"/>
            </a:xfrm>
            <a:prstGeom prst="rect">
              <a:avLst/>
            </a:prstGeom>
            <a:solidFill>
              <a:srgbClr val="CCFFCC"/>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1" name="Rectangle 7"/>
            <p:cNvSpPr>
              <a:spLocks noChangeArrowheads="1"/>
            </p:cNvSpPr>
            <p:nvPr/>
          </p:nvSpPr>
          <p:spPr bwMode="auto">
            <a:xfrm>
              <a:off x="4078" y="1002"/>
              <a:ext cx="17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2" name="Rectangle 8"/>
            <p:cNvSpPr>
              <a:spLocks noChangeArrowheads="1"/>
            </p:cNvSpPr>
            <p:nvPr/>
          </p:nvSpPr>
          <p:spPr bwMode="auto">
            <a:xfrm>
              <a:off x="4078" y="1044"/>
              <a:ext cx="11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Times New Roman" panose="02020603050405020304" pitchFamily="18" charset="0"/>
                  <a:ea typeface="华文新魏" panose="02010800040101010101" pitchFamily="2" charset="-122"/>
                </a:rPr>
                <a:t>R1</a:t>
              </a:r>
              <a:endParaRPr kumimoji="1" lang="en-US" altLang="zh-CN" sz="2000">
                <a:latin typeface="华文新魏" panose="02010800040101010101" pitchFamily="2" charset="-122"/>
                <a:ea typeface="华文新魏" panose="02010800040101010101" pitchFamily="2" charset="-122"/>
              </a:endParaRPr>
            </a:p>
          </p:txBody>
        </p:sp>
        <p:sp>
          <p:nvSpPr>
            <p:cNvPr id="23" name="Rectangle 9"/>
            <p:cNvSpPr>
              <a:spLocks noChangeArrowheads="1"/>
            </p:cNvSpPr>
            <p:nvPr/>
          </p:nvSpPr>
          <p:spPr bwMode="auto">
            <a:xfrm>
              <a:off x="4205" y="101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24" name="Rectangle 10"/>
            <p:cNvSpPr>
              <a:spLocks noChangeArrowheads="1"/>
            </p:cNvSpPr>
            <p:nvPr/>
          </p:nvSpPr>
          <p:spPr bwMode="auto">
            <a:xfrm>
              <a:off x="3328" y="1159"/>
              <a:ext cx="1616" cy="156"/>
            </a:xfrm>
            <a:prstGeom prst="rect">
              <a:avLst/>
            </a:prstGeom>
            <a:solidFill>
              <a:srgbClr val="CCFFCC"/>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5" name="Rectangle 11"/>
            <p:cNvSpPr>
              <a:spLocks noChangeArrowheads="1"/>
            </p:cNvSpPr>
            <p:nvPr/>
          </p:nvSpPr>
          <p:spPr bwMode="auto">
            <a:xfrm>
              <a:off x="4078" y="1127"/>
              <a:ext cx="17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6" name="Rectangle 12"/>
            <p:cNvSpPr>
              <a:spLocks noChangeArrowheads="1"/>
            </p:cNvSpPr>
            <p:nvPr/>
          </p:nvSpPr>
          <p:spPr bwMode="auto">
            <a:xfrm>
              <a:off x="4078" y="1169"/>
              <a:ext cx="11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Times New Roman" panose="02020603050405020304" pitchFamily="18" charset="0"/>
                  <a:ea typeface="华文新魏" panose="02010800040101010101" pitchFamily="2" charset="-122"/>
                </a:rPr>
                <a:t>R2</a:t>
              </a:r>
              <a:endParaRPr kumimoji="1" lang="en-US" altLang="zh-CN" sz="2000">
                <a:latin typeface="华文新魏" panose="02010800040101010101" pitchFamily="2" charset="-122"/>
                <a:ea typeface="华文新魏" panose="02010800040101010101" pitchFamily="2" charset="-122"/>
              </a:endParaRPr>
            </a:p>
          </p:txBody>
        </p:sp>
        <p:sp>
          <p:nvSpPr>
            <p:cNvPr id="27" name="Rectangle 13"/>
            <p:cNvSpPr>
              <a:spLocks noChangeArrowheads="1"/>
            </p:cNvSpPr>
            <p:nvPr/>
          </p:nvSpPr>
          <p:spPr bwMode="auto">
            <a:xfrm>
              <a:off x="4205" y="1138"/>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28" name="Rectangle 14"/>
            <p:cNvSpPr>
              <a:spLocks noChangeArrowheads="1"/>
            </p:cNvSpPr>
            <p:nvPr/>
          </p:nvSpPr>
          <p:spPr bwMode="auto">
            <a:xfrm>
              <a:off x="3328" y="1305"/>
              <a:ext cx="1616" cy="157"/>
            </a:xfrm>
            <a:prstGeom prst="rect">
              <a:avLst/>
            </a:prstGeom>
            <a:solidFill>
              <a:srgbClr val="CCFFCC"/>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9" name="Rectangle 15"/>
            <p:cNvSpPr>
              <a:spLocks noChangeArrowheads="1"/>
            </p:cNvSpPr>
            <p:nvPr/>
          </p:nvSpPr>
          <p:spPr bwMode="auto">
            <a:xfrm>
              <a:off x="4078" y="1284"/>
              <a:ext cx="17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0" name="Rectangle 16"/>
            <p:cNvSpPr>
              <a:spLocks noChangeArrowheads="1"/>
            </p:cNvSpPr>
            <p:nvPr/>
          </p:nvSpPr>
          <p:spPr bwMode="auto">
            <a:xfrm>
              <a:off x="4078" y="1326"/>
              <a:ext cx="11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Times New Roman" panose="02020603050405020304" pitchFamily="18" charset="0"/>
                  <a:ea typeface="华文新魏" panose="02010800040101010101" pitchFamily="2" charset="-122"/>
                </a:rPr>
                <a:t>R3</a:t>
              </a:r>
              <a:endParaRPr kumimoji="1" lang="en-US" altLang="zh-CN" sz="2000">
                <a:latin typeface="华文新魏" panose="02010800040101010101" pitchFamily="2" charset="-122"/>
                <a:ea typeface="华文新魏" panose="02010800040101010101" pitchFamily="2" charset="-122"/>
              </a:endParaRPr>
            </a:p>
          </p:txBody>
        </p:sp>
        <p:sp>
          <p:nvSpPr>
            <p:cNvPr id="31" name="Rectangle 17"/>
            <p:cNvSpPr>
              <a:spLocks noChangeArrowheads="1"/>
            </p:cNvSpPr>
            <p:nvPr/>
          </p:nvSpPr>
          <p:spPr bwMode="auto">
            <a:xfrm>
              <a:off x="4205" y="1295"/>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32" name="Rectangle 18"/>
            <p:cNvSpPr>
              <a:spLocks noChangeArrowheads="1"/>
            </p:cNvSpPr>
            <p:nvPr/>
          </p:nvSpPr>
          <p:spPr bwMode="auto">
            <a:xfrm>
              <a:off x="3328" y="1451"/>
              <a:ext cx="1616" cy="157"/>
            </a:xfrm>
            <a:prstGeom prst="rect">
              <a:avLst/>
            </a:prstGeom>
            <a:solidFill>
              <a:srgbClr val="CCFFCC"/>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3" name="Rectangle 19"/>
            <p:cNvSpPr>
              <a:spLocks noChangeArrowheads="1"/>
            </p:cNvSpPr>
            <p:nvPr/>
          </p:nvSpPr>
          <p:spPr bwMode="auto">
            <a:xfrm>
              <a:off x="4078" y="1430"/>
              <a:ext cx="173" cy="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4" name="Rectangle 20"/>
            <p:cNvSpPr>
              <a:spLocks noChangeArrowheads="1"/>
            </p:cNvSpPr>
            <p:nvPr/>
          </p:nvSpPr>
          <p:spPr bwMode="auto">
            <a:xfrm>
              <a:off x="4078" y="1472"/>
              <a:ext cx="11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Times New Roman" panose="02020603050405020304" pitchFamily="18" charset="0"/>
                  <a:ea typeface="华文新魏" panose="02010800040101010101" pitchFamily="2" charset="-122"/>
                </a:rPr>
                <a:t>R4</a:t>
              </a:r>
              <a:endParaRPr kumimoji="1" lang="en-US" altLang="zh-CN" sz="2000">
                <a:latin typeface="华文新魏" panose="02010800040101010101" pitchFamily="2" charset="-122"/>
                <a:ea typeface="华文新魏" panose="02010800040101010101" pitchFamily="2" charset="-122"/>
              </a:endParaRPr>
            </a:p>
          </p:txBody>
        </p:sp>
        <p:sp>
          <p:nvSpPr>
            <p:cNvPr id="35" name="Rectangle 21"/>
            <p:cNvSpPr>
              <a:spLocks noChangeArrowheads="1"/>
            </p:cNvSpPr>
            <p:nvPr/>
          </p:nvSpPr>
          <p:spPr bwMode="auto">
            <a:xfrm>
              <a:off x="4205" y="1441"/>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36" name="Rectangle 22"/>
            <p:cNvSpPr>
              <a:spLocks noChangeArrowheads="1"/>
            </p:cNvSpPr>
            <p:nvPr/>
          </p:nvSpPr>
          <p:spPr bwMode="auto">
            <a:xfrm>
              <a:off x="3328" y="1598"/>
              <a:ext cx="1616" cy="156"/>
            </a:xfrm>
            <a:prstGeom prst="rect">
              <a:avLst/>
            </a:prstGeom>
            <a:solidFill>
              <a:srgbClr val="CCFFCC"/>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7" name="Rectangle 23"/>
            <p:cNvSpPr>
              <a:spLocks noChangeArrowheads="1"/>
            </p:cNvSpPr>
            <p:nvPr/>
          </p:nvSpPr>
          <p:spPr bwMode="auto">
            <a:xfrm>
              <a:off x="4078" y="1566"/>
              <a:ext cx="17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8" name="Rectangle 24"/>
            <p:cNvSpPr>
              <a:spLocks noChangeArrowheads="1"/>
            </p:cNvSpPr>
            <p:nvPr/>
          </p:nvSpPr>
          <p:spPr bwMode="auto">
            <a:xfrm>
              <a:off x="4078" y="1608"/>
              <a:ext cx="11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Times New Roman" panose="02020603050405020304" pitchFamily="18" charset="0"/>
                  <a:ea typeface="华文新魏" panose="02010800040101010101" pitchFamily="2" charset="-122"/>
                </a:rPr>
                <a:t>R5</a:t>
              </a:r>
              <a:endParaRPr kumimoji="1" lang="en-US" altLang="zh-CN" sz="2000">
                <a:latin typeface="华文新魏" panose="02010800040101010101" pitchFamily="2" charset="-122"/>
                <a:ea typeface="华文新魏" panose="02010800040101010101" pitchFamily="2" charset="-122"/>
              </a:endParaRPr>
            </a:p>
          </p:txBody>
        </p:sp>
        <p:sp>
          <p:nvSpPr>
            <p:cNvPr id="39" name="Rectangle 25"/>
            <p:cNvSpPr>
              <a:spLocks noChangeArrowheads="1"/>
            </p:cNvSpPr>
            <p:nvPr/>
          </p:nvSpPr>
          <p:spPr bwMode="auto">
            <a:xfrm>
              <a:off x="4205" y="1577"/>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40" name="Rectangle 26"/>
            <p:cNvSpPr>
              <a:spLocks noChangeArrowheads="1"/>
            </p:cNvSpPr>
            <p:nvPr/>
          </p:nvSpPr>
          <p:spPr bwMode="auto">
            <a:xfrm>
              <a:off x="3328" y="1744"/>
              <a:ext cx="1616" cy="157"/>
            </a:xfrm>
            <a:prstGeom prst="rect">
              <a:avLst/>
            </a:prstGeom>
            <a:solidFill>
              <a:srgbClr val="CCFFCC"/>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1" name="Rectangle 27"/>
            <p:cNvSpPr>
              <a:spLocks noChangeArrowheads="1"/>
            </p:cNvSpPr>
            <p:nvPr/>
          </p:nvSpPr>
          <p:spPr bwMode="auto">
            <a:xfrm>
              <a:off x="4078" y="1723"/>
              <a:ext cx="17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2" name="Rectangle 28"/>
            <p:cNvSpPr>
              <a:spLocks noChangeArrowheads="1"/>
            </p:cNvSpPr>
            <p:nvPr/>
          </p:nvSpPr>
          <p:spPr bwMode="auto">
            <a:xfrm>
              <a:off x="4078" y="1765"/>
              <a:ext cx="11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Times New Roman" panose="02020603050405020304" pitchFamily="18" charset="0"/>
                  <a:ea typeface="华文新魏" panose="02010800040101010101" pitchFamily="2" charset="-122"/>
                </a:rPr>
                <a:t>R6</a:t>
              </a:r>
              <a:endParaRPr kumimoji="1" lang="en-US" altLang="zh-CN" sz="2000">
                <a:latin typeface="华文新魏" panose="02010800040101010101" pitchFamily="2" charset="-122"/>
                <a:ea typeface="华文新魏" panose="02010800040101010101" pitchFamily="2" charset="-122"/>
              </a:endParaRPr>
            </a:p>
          </p:txBody>
        </p:sp>
        <p:sp>
          <p:nvSpPr>
            <p:cNvPr id="43" name="Rectangle 29"/>
            <p:cNvSpPr>
              <a:spLocks noChangeArrowheads="1"/>
            </p:cNvSpPr>
            <p:nvPr/>
          </p:nvSpPr>
          <p:spPr bwMode="auto">
            <a:xfrm>
              <a:off x="4205" y="173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44" name="Rectangle 30"/>
            <p:cNvSpPr>
              <a:spLocks noChangeArrowheads="1"/>
            </p:cNvSpPr>
            <p:nvPr/>
          </p:nvSpPr>
          <p:spPr bwMode="auto">
            <a:xfrm>
              <a:off x="3328" y="1890"/>
              <a:ext cx="1616" cy="157"/>
            </a:xfrm>
            <a:prstGeom prst="rect">
              <a:avLst/>
            </a:prstGeom>
            <a:solidFill>
              <a:srgbClr val="CCFFCC"/>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5" name="Rectangle 31"/>
            <p:cNvSpPr>
              <a:spLocks noChangeArrowheads="1"/>
            </p:cNvSpPr>
            <p:nvPr/>
          </p:nvSpPr>
          <p:spPr bwMode="auto">
            <a:xfrm>
              <a:off x="4078" y="1880"/>
              <a:ext cx="173" cy="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6" name="Rectangle 32"/>
            <p:cNvSpPr>
              <a:spLocks noChangeArrowheads="1"/>
            </p:cNvSpPr>
            <p:nvPr/>
          </p:nvSpPr>
          <p:spPr bwMode="auto">
            <a:xfrm>
              <a:off x="4078" y="1921"/>
              <a:ext cx="11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Times New Roman" panose="02020603050405020304" pitchFamily="18" charset="0"/>
                  <a:ea typeface="华文新魏" panose="02010800040101010101" pitchFamily="2" charset="-122"/>
                </a:rPr>
                <a:t>R7</a:t>
              </a:r>
              <a:endParaRPr kumimoji="1" lang="en-US" altLang="zh-CN" sz="2000">
                <a:latin typeface="华文新魏" panose="02010800040101010101" pitchFamily="2" charset="-122"/>
                <a:ea typeface="华文新魏" panose="02010800040101010101" pitchFamily="2" charset="-122"/>
              </a:endParaRPr>
            </a:p>
          </p:txBody>
        </p:sp>
        <p:sp>
          <p:nvSpPr>
            <p:cNvPr id="47" name="Rectangle 33"/>
            <p:cNvSpPr>
              <a:spLocks noChangeArrowheads="1"/>
            </p:cNvSpPr>
            <p:nvPr/>
          </p:nvSpPr>
          <p:spPr bwMode="auto">
            <a:xfrm>
              <a:off x="4205" y="1890"/>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48" name="Rectangle 34"/>
            <p:cNvSpPr>
              <a:spLocks noChangeArrowheads="1"/>
            </p:cNvSpPr>
            <p:nvPr/>
          </p:nvSpPr>
          <p:spPr bwMode="auto">
            <a:xfrm>
              <a:off x="3328" y="2036"/>
              <a:ext cx="1616" cy="157"/>
            </a:xfrm>
            <a:prstGeom prst="rect">
              <a:avLst/>
            </a:prstGeom>
            <a:solidFill>
              <a:srgbClr val="FFFF99"/>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9" name="Rectangle 35"/>
            <p:cNvSpPr>
              <a:spLocks noChangeArrowheads="1"/>
            </p:cNvSpPr>
            <p:nvPr/>
          </p:nvSpPr>
          <p:spPr bwMode="auto">
            <a:xfrm>
              <a:off x="4078" y="2015"/>
              <a:ext cx="173"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0" name="Rectangle 36"/>
            <p:cNvSpPr>
              <a:spLocks noChangeArrowheads="1"/>
            </p:cNvSpPr>
            <p:nvPr/>
          </p:nvSpPr>
          <p:spPr bwMode="auto">
            <a:xfrm>
              <a:off x="4078" y="2057"/>
              <a:ext cx="11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Times New Roman" panose="02020603050405020304" pitchFamily="18" charset="0"/>
                  <a:ea typeface="华文新魏" panose="02010800040101010101" pitchFamily="2" charset="-122"/>
                </a:rPr>
                <a:t>R8</a:t>
              </a:r>
              <a:endParaRPr kumimoji="1" lang="en-US" altLang="zh-CN" sz="2000">
                <a:latin typeface="华文新魏" panose="02010800040101010101" pitchFamily="2" charset="-122"/>
                <a:ea typeface="华文新魏" panose="02010800040101010101" pitchFamily="2" charset="-122"/>
              </a:endParaRPr>
            </a:p>
          </p:txBody>
        </p:sp>
        <p:sp>
          <p:nvSpPr>
            <p:cNvPr id="51" name="Rectangle 37"/>
            <p:cNvSpPr>
              <a:spLocks noChangeArrowheads="1"/>
            </p:cNvSpPr>
            <p:nvPr/>
          </p:nvSpPr>
          <p:spPr bwMode="auto">
            <a:xfrm>
              <a:off x="4205" y="2026"/>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52" name="Rectangle 38"/>
            <p:cNvSpPr>
              <a:spLocks noChangeArrowheads="1"/>
            </p:cNvSpPr>
            <p:nvPr/>
          </p:nvSpPr>
          <p:spPr bwMode="auto">
            <a:xfrm>
              <a:off x="3328" y="2768"/>
              <a:ext cx="1616" cy="156"/>
            </a:xfrm>
            <a:prstGeom prst="rect">
              <a:avLst/>
            </a:prstGeom>
            <a:solidFill>
              <a:srgbClr val="FFFF99"/>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3" name="Rectangle 39"/>
            <p:cNvSpPr>
              <a:spLocks noChangeArrowheads="1"/>
            </p:cNvSpPr>
            <p:nvPr/>
          </p:nvSpPr>
          <p:spPr bwMode="auto">
            <a:xfrm>
              <a:off x="3328" y="2914"/>
              <a:ext cx="1616" cy="157"/>
            </a:xfrm>
            <a:prstGeom prst="rect">
              <a:avLst/>
            </a:prstGeom>
            <a:solidFill>
              <a:srgbClr val="FFFF99"/>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4" name="Rectangle 40"/>
            <p:cNvSpPr>
              <a:spLocks noChangeArrowheads="1"/>
            </p:cNvSpPr>
            <p:nvPr/>
          </p:nvSpPr>
          <p:spPr bwMode="auto">
            <a:xfrm>
              <a:off x="3328" y="2183"/>
              <a:ext cx="1616" cy="156"/>
            </a:xfrm>
            <a:prstGeom prst="rect">
              <a:avLst/>
            </a:prstGeom>
            <a:solidFill>
              <a:srgbClr val="FFFF99"/>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5" name="Rectangle 41"/>
            <p:cNvSpPr>
              <a:spLocks noChangeArrowheads="1"/>
            </p:cNvSpPr>
            <p:nvPr/>
          </p:nvSpPr>
          <p:spPr bwMode="auto">
            <a:xfrm>
              <a:off x="4078" y="2162"/>
              <a:ext cx="17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6" name="Rectangle 42"/>
            <p:cNvSpPr>
              <a:spLocks noChangeArrowheads="1"/>
            </p:cNvSpPr>
            <p:nvPr/>
          </p:nvSpPr>
          <p:spPr bwMode="auto">
            <a:xfrm>
              <a:off x="4078" y="2204"/>
              <a:ext cx="11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Times New Roman" panose="02020603050405020304" pitchFamily="18" charset="0"/>
                  <a:ea typeface="华文新魏" panose="02010800040101010101" pitchFamily="2" charset="-122"/>
                </a:rPr>
                <a:t>R9</a:t>
              </a:r>
              <a:endParaRPr kumimoji="1" lang="en-US" altLang="zh-CN" sz="2000">
                <a:latin typeface="华文新魏" panose="02010800040101010101" pitchFamily="2" charset="-122"/>
                <a:ea typeface="华文新魏" panose="02010800040101010101" pitchFamily="2" charset="-122"/>
              </a:endParaRPr>
            </a:p>
          </p:txBody>
        </p:sp>
        <p:sp>
          <p:nvSpPr>
            <p:cNvPr id="57" name="Rectangle 43"/>
            <p:cNvSpPr>
              <a:spLocks noChangeArrowheads="1"/>
            </p:cNvSpPr>
            <p:nvPr/>
          </p:nvSpPr>
          <p:spPr bwMode="auto">
            <a:xfrm>
              <a:off x="4205" y="2172"/>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58" name="Rectangle 44"/>
            <p:cNvSpPr>
              <a:spLocks noChangeArrowheads="1"/>
            </p:cNvSpPr>
            <p:nvPr/>
          </p:nvSpPr>
          <p:spPr bwMode="auto">
            <a:xfrm>
              <a:off x="3328" y="2329"/>
              <a:ext cx="1616" cy="157"/>
            </a:xfrm>
            <a:prstGeom prst="rect">
              <a:avLst/>
            </a:prstGeom>
            <a:solidFill>
              <a:srgbClr val="FFFF99"/>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9" name="Rectangle 45"/>
            <p:cNvSpPr>
              <a:spLocks noChangeArrowheads="1"/>
            </p:cNvSpPr>
            <p:nvPr/>
          </p:nvSpPr>
          <p:spPr bwMode="auto">
            <a:xfrm>
              <a:off x="4044" y="2308"/>
              <a:ext cx="300"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0" name="Rectangle 46"/>
            <p:cNvSpPr>
              <a:spLocks noChangeArrowheads="1"/>
            </p:cNvSpPr>
            <p:nvPr/>
          </p:nvSpPr>
          <p:spPr bwMode="auto">
            <a:xfrm>
              <a:off x="4044" y="2350"/>
              <a:ext cx="1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Times New Roman" panose="02020603050405020304" pitchFamily="18" charset="0"/>
                  <a:ea typeface="华文新魏" panose="02010800040101010101" pitchFamily="2" charset="-122"/>
                </a:rPr>
                <a:t>R10</a:t>
              </a:r>
              <a:endParaRPr kumimoji="1" lang="en-US" altLang="zh-CN" sz="2000">
                <a:latin typeface="华文新魏" panose="02010800040101010101" pitchFamily="2" charset="-122"/>
                <a:ea typeface="华文新魏" panose="02010800040101010101" pitchFamily="2" charset="-122"/>
              </a:endParaRPr>
            </a:p>
          </p:txBody>
        </p:sp>
        <p:sp>
          <p:nvSpPr>
            <p:cNvPr id="61" name="Rectangle 47"/>
            <p:cNvSpPr>
              <a:spLocks noChangeArrowheads="1"/>
            </p:cNvSpPr>
            <p:nvPr/>
          </p:nvSpPr>
          <p:spPr bwMode="auto">
            <a:xfrm>
              <a:off x="4228" y="2318"/>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62" name="Rectangle 48"/>
            <p:cNvSpPr>
              <a:spLocks noChangeArrowheads="1"/>
            </p:cNvSpPr>
            <p:nvPr/>
          </p:nvSpPr>
          <p:spPr bwMode="auto">
            <a:xfrm>
              <a:off x="3328" y="2475"/>
              <a:ext cx="1616" cy="157"/>
            </a:xfrm>
            <a:prstGeom prst="rect">
              <a:avLst/>
            </a:prstGeom>
            <a:solidFill>
              <a:srgbClr val="FFFF99"/>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3" name="Rectangle 49"/>
            <p:cNvSpPr>
              <a:spLocks noChangeArrowheads="1"/>
            </p:cNvSpPr>
            <p:nvPr/>
          </p:nvSpPr>
          <p:spPr bwMode="auto">
            <a:xfrm>
              <a:off x="4055" y="2444"/>
              <a:ext cx="289"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4" name="Rectangle 50"/>
            <p:cNvSpPr>
              <a:spLocks noChangeArrowheads="1"/>
            </p:cNvSpPr>
            <p:nvPr/>
          </p:nvSpPr>
          <p:spPr bwMode="auto">
            <a:xfrm>
              <a:off x="4055" y="2486"/>
              <a:ext cx="1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Times New Roman" panose="02020603050405020304" pitchFamily="18" charset="0"/>
                  <a:ea typeface="华文新魏" panose="02010800040101010101" pitchFamily="2" charset="-122"/>
                </a:rPr>
                <a:t>R11</a:t>
              </a:r>
              <a:endParaRPr kumimoji="1" lang="en-US" altLang="zh-CN" sz="2000">
                <a:latin typeface="华文新魏" panose="02010800040101010101" pitchFamily="2" charset="-122"/>
                <a:ea typeface="华文新魏" panose="02010800040101010101" pitchFamily="2" charset="-122"/>
              </a:endParaRPr>
            </a:p>
          </p:txBody>
        </p:sp>
        <p:sp>
          <p:nvSpPr>
            <p:cNvPr id="65" name="Rectangle 51"/>
            <p:cNvSpPr>
              <a:spLocks noChangeArrowheads="1"/>
            </p:cNvSpPr>
            <p:nvPr/>
          </p:nvSpPr>
          <p:spPr bwMode="auto">
            <a:xfrm>
              <a:off x="4240" y="2454"/>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66" name="Rectangle 52"/>
            <p:cNvSpPr>
              <a:spLocks noChangeArrowheads="1"/>
            </p:cNvSpPr>
            <p:nvPr/>
          </p:nvSpPr>
          <p:spPr bwMode="auto">
            <a:xfrm>
              <a:off x="3328" y="2621"/>
              <a:ext cx="1616" cy="157"/>
            </a:xfrm>
            <a:prstGeom prst="rect">
              <a:avLst/>
            </a:prstGeom>
            <a:solidFill>
              <a:srgbClr val="FFFF99"/>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7" name="Rectangle 53"/>
            <p:cNvSpPr>
              <a:spLocks noChangeArrowheads="1"/>
            </p:cNvSpPr>
            <p:nvPr/>
          </p:nvSpPr>
          <p:spPr bwMode="auto">
            <a:xfrm>
              <a:off x="4055" y="2590"/>
              <a:ext cx="289" cy="1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68" name="Rectangle 54"/>
            <p:cNvSpPr>
              <a:spLocks noChangeArrowheads="1"/>
            </p:cNvSpPr>
            <p:nvPr/>
          </p:nvSpPr>
          <p:spPr bwMode="auto">
            <a:xfrm>
              <a:off x="4055" y="2632"/>
              <a:ext cx="16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Times New Roman" panose="02020603050405020304" pitchFamily="18" charset="0"/>
                  <a:ea typeface="华文新魏" panose="02010800040101010101" pitchFamily="2" charset="-122"/>
                </a:rPr>
                <a:t>R12</a:t>
              </a:r>
              <a:endParaRPr kumimoji="1" lang="en-US" altLang="zh-CN" sz="2000">
                <a:latin typeface="华文新魏" panose="02010800040101010101" pitchFamily="2" charset="-122"/>
                <a:ea typeface="华文新魏" panose="02010800040101010101" pitchFamily="2" charset="-122"/>
              </a:endParaRPr>
            </a:p>
          </p:txBody>
        </p:sp>
        <p:sp>
          <p:nvSpPr>
            <p:cNvPr id="69" name="Rectangle 55"/>
            <p:cNvSpPr>
              <a:spLocks noChangeArrowheads="1"/>
            </p:cNvSpPr>
            <p:nvPr/>
          </p:nvSpPr>
          <p:spPr bwMode="auto">
            <a:xfrm>
              <a:off x="4240" y="2600"/>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70" name="Rectangle 56"/>
            <p:cNvSpPr>
              <a:spLocks noChangeArrowheads="1"/>
            </p:cNvSpPr>
            <p:nvPr/>
          </p:nvSpPr>
          <p:spPr bwMode="auto">
            <a:xfrm>
              <a:off x="3328" y="866"/>
              <a:ext cx="1616" cy="157"/>
            </a:xfrm>
            <a:prstGeom prst="rect">
              <a:avLst/>
            </a:prstGeom>
            <a:solidFill>
              <a:srgbClr val="CCFFCC"/>
            </a:solidFill>
            <a:ln w="19050">
              <a:solidFill>
                <a:srgbClr val="000000"/>
              </a:solidFill>
              <a:miter lim="800000"/>
            </a:ln>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1" name="Rectangle 57"/>
            <p:cNvSpPr>
              <a:spLocks noChangeArrowheads="1"/>
            </p:cNvSpPr>
            <p:nvPr/>
          </p:nvSpPr>
          <p:spPr bwMode="auto">
            <a:xfrm>
              <a:off x="4078" y="835"/>
              <a:ext cx="173" cy="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2" name="Rectangle 58"/>
            <p:cNvSpPr>
              <a:spLocks noChangeArrowheads="1"/>
            </p:cNvSpPr>
            <p:nvPr/>
          </p:nvSpPr>
          <p:spPr bwMode="auto">
            <a:xfrm>
              <a:off x="4078" y="877"/>
              <a:ext cx="112"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Times New Roman" panose="02020603050405020304" pitchFamily="18" charset="0"/>
                  <a:ea typeface="华文新魏" panose="02010800040101010101" pitchFamily="2" charset="-122"/>
                </a:rPr>
                <a:t>R0</a:t>
              </a:r>
              <a:endParaRPr kumimoji="1" lang="en-US" altLang="zh-CN" sz="2000">
                <a:latin typeface="华文新魏" panose="02010800040101010101" pitchFamily="2" charset="-122"/>
                <a:ea typeface="华文新魏" panose="02010800040101010101" pitchFamily="2" charset="-122"/>
              </a:endParaRPr>
            </a:p>
          </p:txBody>
        </p:sp>
        <p:sp>
          <p:nvSpPr>
            <p:cNvPr id="73" name="Rectangle 59"/>
            <p:cNvSpPr>
              <a:spLocks noChangeArrowheads="1"/>
            </p:cNvSpPr>
            <p:nvPr/>
          </p:nvSpPr>
          <p:spPr bwMode="auto">
            <a:xfrm>
              <a:off x="4205" y="845"/>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74" name="Rectangle 60"/>
            <p:cNvSpPr>
              <a:spLocks noChangeArrowheads="1"/>
            </p:cNvSpPr>
            <p:nvPr/>
          </p:nvSpPr>
          <p:spPr bwMode="auto">
            <a:xfrm>
              <a:off x="3778" y="2757"/>
              <a:ext cx="843"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5" name="Rectangle 61"/>
            <p:cNvSpPr>
              <a:spLocks noChangeArrowheads="1"/>
            </p:cNvSpPr>
            <p:nvPr/>
          </p:nvSpPr>
          <p:spPr bwMode="auto">
            <a:xfrm>
              <a:off x="3778" y="2809"/>
              <a:ext cx="384"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zh-CN" altLang="en-US" sz="1200">
                  <a:solidFill>
                    <a:srgbClr val="000000"/>
                  </a:solidFill>
                  <a:latin typeface="宋体" panose="02010600030101010101" pitchFamily="2" charset="-122"/>
                </a:rPr>
                <a:t>堆栈指针</a:t>
              </a:r>
              <a:endParaRPr kumimoji="1" lang="zh-CN" altLang="en-US" sz="2000">
                <a:latin typeface="华文新魏" panose="02010800040101010101" pitchFamily="2" charset="-122"/>
                <a:ea typeface="华文新魏" panose="02010800040101010101" pitchFamily="2" charset="-122"/>
              </a:endParaRPr>
            </a:p>
          </p:txBody>
        </p:sp>
        <p:sp>
          <p:nvSpPr>
            <p:cNvPr id="76" name="Rectangle 62"/>
            <p:cNvSpPr>
              <a:spLocks noChangeArrowheads="1"/>
            </p:cNvSpPr>
            <p:nvPr/>
          </p:nvSpPr>
          <p:spPr bwMode="auto">
            <a:xfrm>
              <a:off x="4194" y="2809"/>
              <a:ext cx="24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宋体" panose="02010600030101010101" pitchFamily="2" charset="-122"/>
                </a:rPr>
                <a:t>(R13)</a:t>
              </a:r>
              <a:endParaRPr kumimoji="1" lang="en-US" altLang="zh-CN" sz="2000">
                <a:latin typeface="华文新魏" panose="02010800040101010101" pitchFamily="2" charset="-122"/>
                <a:ea typeface="华文新魏" panose="02010800040101010101" pitchFamily="2" charset="-122"/>
              </a:endParaRPr>
            </a:p>
          </p:txBody>
        </p:sp>
        <p:sp>
          <p:nvSpPr>
            <p:cNvPr id="77" name="Rectangle 63"/>
            <p:cNvSpPr>
              <a:spLocks noChangeArrowheads="1"/>
            </p:cNvSpPr>
            <p:nvPr/>
          </p:nvSpPr>
          <p:spPr bwMode="auto">
            <a:xfrm>
              <a:off x="4482" y="2757"/>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78" name="Rectangle 64"/>
            <p:cNvSpPr>
              <a:spLocks noChangeArrowheads="1"/>
            </p:cNvSpPr>
            <p:nvPr/>
          </p:nvSpPr>
          <p:spPr bwMode="auto">
            <a:xfrm>
              <a:off x="3732" y="2893"/>
              <a:ext cx="889" cy="1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79" name="Rectangle 65"/>
            <p:cNvSpPr>
              <a:spLocks noChangeArrowheads="1"/>
            </p:cNvSpPr>
            <p:nvPr/>
          </p:nvSpPr>
          <p:spPr bwMode="auto">
            <a:xfrm>
              <a:off x="3732" y="2945"/>
              <a:ext cx="4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zh-CN" altLang="en-US" sz="1200">
                  <a:solidFill>
                    <a:srgbClr val="000000"/>
                  </a:solidFill>
                  <a:latin typeface="宋体" panose="02010600030101010101" pitchFamily="2" charset="-122"/>
                </a:rPr>
                <a:t>连接寄存器</a:t>
              </a:r>
              <a:endParaRPr kumimoji="1" lang="zh-CN" altLang="en-US" sz="2000">
                <a:latin typeface="华文新魏" panose="02010800040101010101" pitchFamily="2" charset="-122"/>
                <a:ea typeface="华文新魏" panose="02010800040101010101" pitchFamily="2" charset="-122"/>
              </a:endParaRPr>
            </a:p>
          </p:txBody>
        </p:sp>
        <p:sp>
          <p:nvSpPr>
            <p:cNvPr id="80" name="Rectangle 66"/>
            <p:cNvSpPr>
              <a:spLocks noChangeArrowheads="1"/>
            </p:cNvSpPr>
            <p:nvPr/>
          </p:nvSpPr>
          <p:spPr bwMode="auto">
            <a:xfrm>
              <a:off x="4251" y="2945"/>
              <a:ext cx="24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宋体" panose="02010600030101010101" pitchFamily="2" charset="-122"/>
                </a:rPr>
                <a:t>(R14)</a:t>
              </a:r>
              <a:endParaRPr kumimoji="1" lang="en-US" altLang="zh-CN" sz="2000">
                <a:latin typeface="华文新魏" panose="02010800040101010101" pitchFamily="2" charset="-122"/>
                <a:ea typeface="华文新魏" panose="02010800040101010101" pitchFamily="2" charset="-122"/>
              </a:endParaRPr>
            </a:p>
          </p:txBody>
        </p:sp>
        <p:sp>
          <p:nvSpPr>
            <p:cNvPr id="81" name="Rectangle 67"/>
            <p:cNvSpPr>
              <a:spLocks noChangeArrowheads="1"/>
            </p:cNvSpPr>
            <p:nvPr/>
          </p:nvSpPr>
          <p:spPr bwMode="auto">
            <a:xfrm>
              <a:off x="4540" y="2893"/>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sp>
          <p:nvSpPr>
            <p:cNvPr id="82" name="Rectangle 68"/>
            <p:cNvSpPr>
              <a:spLocks noChangeArrowheads="1"/>
            </p:cNvSpPr>
            <p:nvPr/>
          </p:nvSpPr>
          <p:spPr bwMode="auto">
            <a:xfrm>
              <a:off x="3732" y="3039"/>
              <a:ext cx="889" cy="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83" name="Rectangle 69"/>
            <p:cNvSpPr>
              <a:spLocks noChangeArrowheads="1"/>
            </p:cNvSpPr>
            <p:nvPr/>
          </p:nvSpPr>
          <p:spPr bwMode="auto">
            <a:xfrm>
              <a:off x="3732" y="3092"/>
              <a:ext cx="48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zh-CN" altLang="en-US" sz="1200">
                  <a:solidFill>
                    <a:srgbClr val="000000"/>
                  </a:solidFill>
                  <a:latin typeface="宋体" panose="02010600030101010101" pitchFamily="2" charset="-122"/>
                </a:rPr>
                <a:t>程序计数器</a:t>
              </a:r>
              <a:endParaRPr kumimoji="1" lang="zh-CN" altLang="en-US" sz="2000">
                <a:latin typeface="华文新魏" panose="02010800040101010101" pitchFamily="2" charset="-122"/>
                <a:ea typeface="华文新魏" panose="02010800040101010101" pitchFamily="2" charset="-122"/>
              </a:endParaRPr>
            </a:p>
          </p:txBody>
        </p:sp>
        <p:sp>
          <p:nvSpPr>
            <p:cNvPr id="84" name="Rectangle 70"/>
            <p:cNvSpPr>
              <a:spLocks noChangeArrowheads="1"/>
            </p:cNvSpPr>
            <p:nvPr/>
          </p:nvSpPr>
          <p:spPr bwMode="auto">
            <a:xfrm>
              <a:off x="4251" y="3092"/>
              <a:ext cx="240" cy="1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sz="1200">
                  <a:solidFill>
                    <a:srgbClr val="000000"/>
                  </a:solidFill>
                  <a:latin typeface="宋体" panose="02010600030101010101" pitchFamily="2" charset="-122"/>
                </a:rPr>
                <a:t>(R15)</a:t>
              </a:r>
              <a:endParaRPr kumimoji="1" lang="en-US" altLang="zh-CN" sz="2000">
                <a:latin typeface="华文新魏" panose="02010800040101010101" pitchFamily="2" charset="-122"/>
                <a:ea typeface="华文新魏" panose="02010800040101010101" pitchFamily="2" charset="-122"/>
              </a:endParaRPr>
            </a:p>
          </p:txBody>
        </p:sp>
        <p:sp>
          <p:nvSpPr>
            <p:cNvPr id="85" name="Rectangle 71"/>
            <p:cNvSpPr>
              <a:spLocks noChangeArrowheads="1"/>
            </p:cNvSpPr>
            <p:nvPr/>
          </p:nvSpPr>
          <p:spPr bwMode="auto">
            <a:xfrm>
              <a:off x="4540" y="3039"/>
              <a:ext cx="3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en-US" altLang="zh-CN">
                  <a:solidFill>
                    <a:srgbClr val="000000"/>
                  </a:solidFill>
                  <a:latin typeface="Times New Roman" panose="02020603050405020304" pitchFamily="18" charset="0"/>
                  <a:ea typeface="华文新魏" panose="02010800040101010101" pitchFamily="2" charset="-122"/>
                </a:rPr>
                <a:t> </a:t>
              </a:r>
              <a:endParaRPr kumimoji="1" lang="en-US" altLang="zh-CN" sz="2000">
                <a:latin typeface="华文新魏" panose="02010800040101010101" pitchFamily="2" charset="-122"/>
                <a:ea typeface="华文新魏" panose="02010800040101010101" pitchFamily="2" charset="-122"/>
              </a:endParaRPr>
            </a:p>
          </p:txBody>
        </p:sp>
      </p:grpSp>
      <p:sp>
        <p:nvSpPr>
          <p:cNvPr id="14" name="AutoShape 72"/>
          <p:cNvSpPr/>
          <p:nvPr/>
        </p:nvSpPr>
        <p:spPr bwMode="auto">
          <a:xfrm>
            <a:off x="9505156" y="1001712"/>
            <a:ext cx="228600" cy="1828800"/>
          </a:xfrm>
          <a:prstGeom prst="rightBrace">
            <a:avLst>
              <a:gd name="adj1" fmla="val 66667"/>
              <a:gd name="adj2" fmla="val 50000"/>
            </a:avLst>
          </a:prstGeom>
          <a:noFill/>
          <a:ln w="28575">
            <a:solidFill>
              <a:srgbClr val="FF0000"/>
            </a:solidFill>
            <a:rou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5" name="AutoShape 73"/>
          <p:cNvSpPr/>
          <p:nvPr/>
        </p:nvSpPr>
        <p:spPr bwMode="auto">
          <a:xfrm>
            <a:off x="9505156" y="2906712"/>
            <a:ext cx="228600" cy="1828800"/>
          </a:xfrm>
          <a:prstGeom prst="rightBrace">
            <a:avLst>
              <a:gd name="adj1" fmla="val 66667"/>
              <a:gd name="adj2" fmla="val 50000"/>
            </a:avLst>
          </a:prstGeom>
          <a:noFill/>
          <a:ln w="28575">
            <a:solidFill>
              <a:srgbClr val="FF0000"/>
            </a:solidFill>
            <a:rou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Text Box 74"/>
          <p:cNvSpPr txBox="1">
            <a:spLocks noChangeArrowheads="1"/>
          </p:cNvSpPr>
          <p:nvPr/>
        </p:nvSpPr>
        <p:spPr bwMode="auto">
          <a:xfrm>
            <a:off x="9876631" y="1319212"/>
            <a:ext cx="430213" cy="13112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kumimoji="1" lang="zh-CN" altLang="en-US" sz="2000">
                <a:latin typeface="华文新魏" panose="02010800040101010101" pitchFamily="2" charset="-122"/>
                <a:ea typeface="华文新魏" panose="02010800040101010101" pitchFamily="2" charset="-122"/>
              </a:rPr>
              <a:t>低寄存器</a:t>
            </a:r>
            <a:endParaRPr kumimoji="1" lang="zh-CN" altLang="en-US" sz="2000">
              <a:latin typeface="华文新魏" panose="02010800040101010101" pitchFamily="2" charset="-122"/>
              <a:ea typeface="华文新魏" panose="02010800040101010101" pitchFamily="2" charset="-122"/>
            </a:endParaRPr>
          </a:p>
        </p:txBody>
      </p:sp>
      <p:sp>
        <p:nvSpPr>
          <p:cNvPr id="17" name="Text Box 75"/>
          <p:cNvSpPr txBox="1">
            <a:spLocks noChangeArrowheads="1"/>
          </p:cNvSpPr>
          <p:nvPr/>
        </p:nvSpPr>
        <p:spPr bwMode="auto">
          <a:xfrm>
            <a:off x="9878219" y="3133725"/>
            <a:ext cx="430212" cy="1311275"/>
          </a:xfrm>
          <a:prstGeom prst="rect">
            <a:avLst/>
          </a:prstGeom>
          <a:noFill/>
          <a:ln>
            <a:noFill/>
          </a:ln>
          <a:effectLst/>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kumimoji="1" lang="zh-CN" altLang="en-US" sz="2000">
                <a:latin typeface="华文新魏" panose="02010800040101010101" pitchFamily="2" charset="-122"/>
                <a:ea typeface="华文新魏" panose="02010800040101010101" pitchFamily="2" charset="-122"/>
              </a:rPr>
              <a:t>高寄存器</a:t>
            </a:r>
            <a:endParaRPr kumimoji="1" lang="zh-CN" altLang="en-US" sz="2000">
              <a:latin typeface="华文新魏" panose="02010800040101010101" pitchFamily="2" charset="-122"/>
              <a:ea typeface="华文新魏" panose="02010800040101010101" pitchFamily="2" charset="-122"/>
            </a:endParaRPr>
          </a:p>
        </p:txBody>
      </p:sp>
      <p:sp>
        <p:nvSpPr>
          <p:cNvPr id="18" name="Text Box 76"/>
          <p:cNvSpPr txBox="1">
            <a:spLocks noChangeArrowheads="1"/>
          </p:cNvSpPr>
          <p:nvPr/>
        </p:nvSpPr>
        <p:spPr bwMode="auto">
          <a:xfrm>
            <a:off x="1883569" y="1081087"/>
            <a:ext cx="1268412" cy="3759200"/>
          </a:xfrm>
          <a:prstGeom prst="rect">
            <a:avLst/>
          </a:prstGeom>
          <a:noFill/>
          <a:ln>
            <a:noFill/>
          </a:ln>
          <a:effectLst/>
          <a:extLst>
            <a:ext uri="{909E8E84-426E-40DD-AFC4-6F175D3DCCD1}">
              <a14:hiddenFill xmlns:a14="http://schemas.microsoft.com/office/drawing/2010/main">
                <a:gradFill rotWithShape="0">
                  <a:gsLst>
                    <a:gs pos="0">
                      <a:srgbClr val="64DBD8"/>
                    </a:gs>
                    <a:gs pos="100000">
                      <a:srgbClr val="64DBD8">
                        <a:gamma/>
                        <a:shade val="84706"/>
                        <a:invGamma/>
                      </a:srgbClr>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r>
              <a:rPr kumimoji="1" lang="zh-CN" altLang="en-US" sz="1600" b="1">
                <a:latin typeface="Times New Roman" panose="02020603050405020304" pitchFamily="18" charset="0"/>
              </a:rPr>
              <a:t>在</a:t>
            </a:r>
            <a:r>
              <a:rPr kumimoji="1" lang="en-US" altLang="zh-CN" sz="1600" b="1">
                <a:latin typeface="Times New Roman" panose="02020603050405020304" pitchFamily="18" charset="0"/>
              </a:rPr>
              <a:t>Thumb</a:t>
            </a:r>
            <a:r>
              <a:rPr kumimoji="1" lang="zh-CN" altLang="en-US" sz="1600" b="1">
                <a:latin typeface="Times New Roman" panose="02020603050405020304" pitchFamily="18" charset="0"/>
              </a:rPr>
              <a:t>中，高寄存器不是标准寄存器。汇编语言程序员对它们的访问受到限制。</a:t>
            </a:r>
            <a:endParaRPr kumimoji="1" lang="zh-CN" altLang="en-US" sz="1600" b="1">
              <a:latin typeface="Times New Roman" panose="02020603050405020304" pitchFamily="18" charset="0"/>
            </a:endParaRPr>
          </a:p>
          <a:p>
            <a:endParaRPr kumimoji="1" lang="zh-CN" altLang="en-US" sz="1600" b="1">
              <a:latin typeface="Times New Roman" panose="02020603050405020304" pitchFamily="18" charset="0"/>
            </a:endParaRPr>
          </a:p>
          <a:p>
            <a:r>
              <a:rPr kumimoji="1" lang="zh-CN" altLang="en-US" sz="1600" b="1">
                <a:latin typeface="Times New Roman" panose="02020603050405020304" pitchFamily="18" charset="0"/>
              </a:rPr>
              <a:t>可以使用</a:t>
            </a:r>
            <a:r>
              <a:rPr kumimoji="1" lang="en-US" altLang="zh-CN" sz="1600" b="1">
                <a:latin typeface="Times New Roman" panose="02020603050405020304" pitchFamily="18" charset="0"/>
              </a:rPr>
              <a:t>MOV</a:t>
            </a:r>
            <a:r>
              <a:rPr kumimoji="1" lang="zh-CN" altLang="en-US" sz="1600" b="1">
                <a:latin typeface="Times New Roman" panose="02020603050405020304" pitchFamily="18" charset="0"/>
              </a:rPr>
              <a:t>、</a:t>
            </a:r>
            <a:r>
              <a:rPr kumimoji="1" lang="en-US" altLang="zh-CN" sz="1600" b="1">
                <a:latin typeface="Times New Roman" panose="02020603050405020304" pitchFamily="18" charset="0"/>
              </a:rPr>
              <a:t>CMP</a:t>
            </a:r>
            <a:r>
              <a:rPr kumimoji="1" lang="zh-CN" altLang="en-US" sz="1600" b="1">
                <a:latin typeface="Times New Roman" panose="02020603050405020304" pitchFamily="18" charset="0"/>
              </a:rPr>
              <a:t>和</a:t>
            </a:r>
            <a:r>
              <a:rPr kumimoji="1" lang="en-US" altLang="zh-CN" sz="1600" b="1">
                <a:latin typeface="Times New Roman" panose="02020603050405020304" pitchFamily="18" charset="0"/>
              </a:rPr>
              <a:t>ADD</a:t>
            </a:r>
            <a:r>
              <a:rPr kumimoji="1" lang="zh-CN" altLang="en-US" sz="1600" b="1">
                <a:latin typeface="Times New Roman" panose="02020603050405020304" pitchFamily="18" charset="0"/>
              </a:rPr>
              <a:t>指令对高寄存器操作。</a:t>
            </a:r>
            <a:endParaRPr kumimoji="1" lang="zh-CN" altLang="en-US" sz="1600" b="1">
              <a:latin typeface="Times New Roman" panose="02020603050405020304" pitchFamily="18" charset="0"/>
            </a:endParaRPr>
          </a:p>
        </p:txBody>
      </p:sp>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指令集与</a:t>
            </a:r>
            <a:r>
              <a:rPr lang="en-US" altLang="zh-CN" kern="0" dirty="0"/>
              <a:t>ARM</a:t>
            </a:r>
            <a:r>
              <a:rPr lang="zh-CN" altLang="en-US" kern="0" dirty="0"/>
              <a:t>指令集区别</a:t>
            </a:r>
            <a:endParaRPr lang="zh-CN" altLang="en-US" kern="0" dirty="0">
              <a:solidFill>
                <a:srgbClr val="FF0000"/>
              </a:solidFill>
            </a:endParaRP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9646622-9403-48E6-924A-26D7550128B1}"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2" name="文本占位符 101378"/>
          <p:cNvSpPr>
            <a:spLocks noGrp="1" noRot="1"/>
          </p:cNvSpPr>
          <p:nvPr/>
        </p:nvSpPr>
        <p:spPr>
          <a:xfrm>
            <a:off x="335360" y="1124744"/>
            <a:ext cx="11017224" cy="460851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v"/>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a:lstStyle>
          <a:p>
            <a:pPr algn="just">
              <a:buNone/>
            </a:pPr>
            <a:r>
              <a:rPr lang="en-US" altLang="zh-CN" sz="2400" dirty="0">
                <a:latin typeface="Times New Roman" panose="02020603050405020304" pitchFamily="18" charset="0"/>
                <a:cs typeface="Times New Roman" panose="02020603050405020304" pitchFamily="18" charset="0"/>
              </a:rPr>
              <a:t>1.Thumb </a:t>
            </a:r>
            <a:r>
              <a:rPr lang="zh-CN" altLang="en-US" sz="2400" dirty="0">
                <a:latin typeface="Times New Roman" panose="02020603050405020304" pitchFamily="18" charset="0"/>
                <a:cs typeface="Times New Roman" panose="02020603050405020304" pitchFamily="18" charset="0"/>
              </a:rPr>
              <a:t>状态寄存器集是</a:t>
            </a:r>
            <a:r>
              <a:rPr lang="en-US" altLang="zh-CN" sz="2400" dirty="0">
                <a:latin typeface="Times New Roman" panose="02020603050405020304" pitchFamily="18" charset="0"/>
                <a:cs typeface="Times New Roman" panose="02020603050405020304" pitchFamily="18" charset="0"/>
              </a:rPr>
              <a:t>ARM</a:t>
            </a:r>
            <a:r>
              <a:rPr lang="zh-CN" altLang="en-US" sz="2400" dirty="0">
                <a:latin typeface="Times New Roman" panose="02020603050405020304" pitchFamily="18" charset="0"/>
                <a:cs typeface="Times New Roman" panose="02020603050405020304" pitchFamily="18" charset="0"/>
              </a:rPr>
              <a:t>状态寄存器的子集</a:t>
            </a:r>
            <a:endParaRPr lang="zh-CN" altLang="en-US" sz="2400" dirty="0">
              <a:latin typeface="Times New Roman" panose="02020603050405020304" pitchFamily="18" charset="0"/>
              <a:cs typeface="Times New Roman" panose="02020603050405020304" pitchFamily="18" charset="0"/>
            </a:endParaRPr>
          </a:p>
          <a:p>
            <a:pPr algn="just">
              <a:buNone/>
            </a:pPr>
            <a:r>
              <a:rPr lang="zh-CN" altLang="en-US" sz="2400" dirty="0">
                <a:latin typeface="Times New Roman" panose="02020603050405020304" pitchFamily="18" charset="0"/>
                <a:cs typeface="Times New Roman" panose="02020603050405020304" pitchFamily="18" charset="0"/>
              </a:rPr>
              <a:t>	      程序员可以直接访问</a:t>
            </a:r>
            <a:r>
              <a:rPr lang="en-US" altLang="zh-CN" sz="2400" dirty="0">
                <a:latin typeface="Times New Roman" panose="02020603050405020304" pitchFamily="18" charset="0"/>
                <a:cs typeface="Times New Roman" panose="02020603050405020304" pitchFamily="18" charset="0"/>
              </a:rPr>
              <a:t>8</a:t>
            </a:r>
            <a:r>
              <a:rPr lang="zh-CN" altLang="en-US" sz="2400" dirty="0">
                <a:latin typeface="Times New Roman" panose="02020603050405020304" pitchFamily="18" charset="0"/>
                <a:cs typeface="Times New Roman" panose="02020603050405020304" pitchFamily="18" charset="0"/>
              </a:rPr>
              <a:t>个通用寄存器</a:t>
            </a:r>
            <a:r>
              <a:rPr lang="en-US" altLang="zh-CN" sz="2400" dirty="0">
                <a:latin typeface="Times New Roman" panose="02020603050405020304" pitchFamily="18" charset="0"/>
                <a:cs typeface="Times New Roman" panose="02020603050405020304" pitchFamily="18" charset="0"/>
              </a:rPr>
              <a:t>R0~R7</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PC</a:t>
            </a:r>
            <a:r>
              <a:rPr lang="zh-CN" altLang="en-US" sz="2400" dirty="0">
                <a:latin typeface="Times New Roman" panose="02020603050405020304" pitchFamily="18" charset="0"/>
                <a:cs typeface="Times New Roman" panose="02020603050405020304" pitchFamily="18" charset="0"/>
              </a:rPr>
              <a:t>、堆栈指针</a:t>
            </a:r>
            <a:r>
              <a:rPr lang="en-US" altLang="zh-CN" sz="2400" dirty="0">
                <a:latin typeface="Times New Roman" panose="02020603050405020304" pitchFamily="18" charset="0"/>
                <a:cs typeface="Times New Roman" panose="02020603050405020304" pitchFamily="18" charset="0"/>
              </a:rPr>
              <a:t>SP</a:t>
            </a:r>
            <a:r>
              <a:rPr lang="zh-CN" altLang="en-US" sz="2400" dirty="0">
                <a:latin typeface="Times New Roman" panose="02020603050405020304" pitchFamily="18" charset="0"/>
                <a:cs typeface="Times New Roman" panose="02020603050405020304" pitchFamily="18" charset="0"/>
              </a:rPr>
              <a:t>、链接寄存器</a:t>
            </a:r>
            <a:r>
              <a:rPr lang="en-US" altLang="zh-CN" sz="2400" dirty="0">
                <a:latin typeface="Times New Roman" panose="02020603050405020304" pitchFamily="18" charset="0"/>
                <a:cs typeface="Times New Roman" panose="02020603050405020304" pitchFamily="18" charset="0"/>
              </a:rPr>
              <a:t>LR</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CPSR</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gn="just">
              <a:buNone/>
            </a:pPr>
            <a:r>
              <a:rPr lang="zh-CN" altLang="en-US" sz="2400" dirty="0">
                <a:latin typeface="Times New Roman" panose="02020603050405020304" pitchFamily="18" charset="0"/>
                <a:cs typeface="Times New Roman" panose="02020603050405020304" pitchFamily="18" charset="0"/>
              </a:rPr>
              <a:t>	     每个特权模式都有分组的</a:t>
            </a:r>
            <a:r>
              <a:rPr lang="en-US" altLang="zh-CN" sz="2400" dirty="0">
                <a:latin typeface="Times New Roman" panose="02020603050405020304" pitchFamily="18" charset="0"/>
                <a:cs typeface="Times New Roman" panose="02020603050405020304" pitchFamily="18" charset="0"/>
              </a:rPr>
              <a:t>SP </a:t>
            </a:r>
            <a:r>
              <a:rPr lang="zh-CN" altLang="en-US" sz="2400" dirty="0">
                <a:latin typeface="Times New Roman" panose="02020603050405020304" pitchFamily="18" charset="0"/>
                <a:cs typeface="Times New Roman" panose="02020603050405020304" pitchFamily="18" charset="0"/>
              </a:rPr>
              <a:t>、</a:t>
            </a:r>
            <a:r>
              <a:rPr lang="en-US" altLang="zh-CN" sz="2400" dirty="0">
                <a:latin typeface="Times New Roman" panose="02020603050405020304" pitchFamily="18" charset="0"/>
                <a:cs typeface="Times New Roman" panose="02020603050405020304" pitchFamily="18" charset="0"/>
              </a:rPr>
              <a:t>LR</a:t>
            </a:r>
            <a:r>
              <a:rPr lang="zh-CN" altLang="en-US" sz="2400" dirty="0">
                <a:latin typeface="Times New Roman" panose="02020603050405020304" pitchFamily="18" charset="0"/>
                <a:cs typeface="Times New Roman" panose="02020603050405020304" pitchFamily="18" charset="0"/>
              </a:rPr>
              <a:t>和 </a:t>
            </a:r>
            <a:r>
              <a:rPr lang="en-US" altLang="zh-CN" sz="2400" dirty="0">
                <a:latin typeface="Times New Roman" panose="02020603050405020304" pitchFamily="18" charset="0"/>
                <a:cs typeface="Times New Roman" panose="02020603050405020304" pitchFamily="18" charset="0"/>
              </a:rPr>
              <a:t>SPSR</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algn="just">
              <a:buNone/>
            </a:pPr>
            <a:r>
              <a:rPr lang="en-US" altLang="zh-CN" sz="2400" dirty="0">
                <a:latin typeface="Times New Roman" panose="02020603050405020304" pitchFamily="18" charset="0"/>
                <a:cs typeface="Times New Roman" panose="02020603050405020304" pitchFamily="18" charset="0"/>
              </a:rPr>
              <a:t>2.Thumb</a:t>
            </a:r>
            <a:r>
              <a:rPr lang="zh-CN" altLang="en-US" sz="2400" dirty="0">
                <a:latin typeface="Times New Roman" panose="02020603050405020304" pitchFamily="18" charset="0"/>
                <a:cs typeface="Times New Roman" panose="02020603050405020304" pitchFamily="18" charset="0"/>
              </a:rPr>
              <a:t>状态寄存器与</a:t>
            </a:r>
            <a:r>
              <a:rPr lang="en-US" altLang="zh-CN" sz="2400" dirty="0">
                <a:latin typeface="Times New Roman" panose="02020603050405020304" pitchFamily="18" charset="0"/>
                <a:cs typeface="Times New Roman" panose="02020603050405020304" pitchFamily="18" charset="0"/>
              </a:rPr>
              <a:t>ARM</a:t>
            </a:r>
            <a:r>
              <a:rPr lang="zh-CN" altLang="en-US" sz="2400" dirty="0">
                <a:latin typeface="Times New Roman" panose="02020603050405020304" pitchFamily="18" charset="0"/>
                <a:cs typeface="Times New Roman" panose="02020603050405020304" pitchFamily="18" charset="0"/>
              </a:rPr>
              <a:t>状态寄存器有如下关系：</a:t>
            </a:r>
            <a:endParaRPr lang="zh-CN" altLang="en-US" sz="2400" dirty="0">
              <a:latin typeface="Times New Roman" panose="02020603050405020304" pitchFamily="18" charset="0"/>
              <a:cs typeface="Times New Roman" panose="02020603050405020304" pitchFamily="18" charset="0"/>
            </a:endParaRPr>
          </a:p>
          <a:p>
            <a:pPr marL="702310" algn="just"/>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状态</a:t>
            </a:r>
            <a:r>
              <a:rPr lang="en-US" altLang="zh-CN" sz="2400" dirty="0">
                <a:latin typeface="Times New Roman" panose="02020603050405020304" pitchFamily="18" charset="0"/>
                <a:cs typeface="Times New Roman" panose="02020603050405020304" pitchFamily="18" charset="0"/>
              </a:rPr>
              <a:t>R0~R7</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ARM</a:t>
            </a:r>
            <a:r>
              <a:rPr lang="zh-CN" altLang="en-US" sz="2400" dirty="0">
                <a:latin typeface="Times New Roman" panose="02020603050405020304" pitchFamily="18" charset="0"/>
                <a:cs typeface="Times New Roman" panose="02020603050405020304" pitchFamily="18" charset="0"/>
              </a:rPr>
              <a:t>状态</a:t>
            </a:r>
            <a:r>
              <a:rPr lang="en-US" altLang="zh-CN" sz="2400" dirty="0">
                <a:latin typeface="Times New Roman" panose="02020603050405020304" pitchFamily="18" charset="0"/>
                <a:cs typeface="Times New Roman" panose="02020603050405020304" pitchFamily="18" charset="0"/>
              </a:rPr>
              <a:t>R0~R7</a:t>
            </a:r>
            <a:r>
              <a:rPr lang="zh-CN" altLang="en-US" sz="2400" dirty="0">
                <a:latin typeface="Times New Roman" panose="02020603050405020304" pitchFamily="18" charset="0"/>
                <a:cs typeface="Times New Roman" panose="02020603050405020304" pitchFamily="18" charset="0"/>
              </a:rPr>
              <a:t>相同。</a:t>
            </a:r>
            <a:endParaRPr lang="zh-CN" altLang="en-US" sz="2400" dirty="0">
              <a:latin typeface="Times New Roman" panose="02020603050405020304" pitchFamily="18" charset="0"/>
              <a:cs typeface="Times New Roman" panose="02020603050405020304" pitchFamily="18" charset="0"/>
            </a:endParaRPr>
          </a:p>
          <a:p>
            <a:pPr marL="702310" algn="just"/>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状态</a:t>
            </a:r>
            <a:r>
              <a:rPr lang="en-US" altLang="zh-CN" sz="2400" dirty="0">
                <a:latin typeface="Times New Roman" panose="02020603050405020304" pitchFamily="18" charset="0"/>
                <a:cs typeface="Times New Roman" panose="02020603050405020304" pitchFamily="18" charset="0"/>
              </a:rPr>
              <a:t>CPSR</a:t>
            </a:r>
            <a:r>
              <a:rPr lang="zh-CN" altLang="en-US" sz="2400" dirty="0">
                <a:latin typeface="Times New Roman" panose="02020603050405020304" pitchFamily="18" charset="0"/>
                <a:cs typeface="Times New Roman" panose="02020603050405020304" pitchFamily="18" charset="0"/>
              </a:rPr>
              <a:t>和 </a:t>
            </a:r>
            <a:r>
              <a:rPr lang="en-US" altLang="zh-CN" sz="2400" dirty="0">
                <a:latin typeface="Times New Roman" panose="02020603050405020304" pitchFamily="18" charset="0"/>
                <a:cs typeface="Times New Roman" panose="02020603050405020304" pitchFamily="18" charset="0"/>
              </a:rPr>
              <a:t>SPSR</a:t>
            </a:r>
            <a:r>
              <a:rPr lang="zh-CN" altLang="en-US" sz="2400" dirty="0">
                <a:latin typeface="Times New Roman" panose="02020603050405020304" pitchFamily="18" charset="0"/>
                <a:cs typeface="Times New Roman" panose="02020603050405020304" pitchFamily="18" charset="0"/>
              </a:rPr>
              <a:t>与</a:t>
            </a:r>
            <a:r>
              <a:rPr lang="en-US" altLang="zh-CN" sz="2400" dirty="0">
                <a:latin typeface="Times New Roman" panose="02020603050405020304" pitchFamily="18" charset="0"/>
                <a:cs typeface="Times New Roman" panose="02020603050405020304" pitchFamily="18" charset="0"/>
              </a:rPr>
              <a:t>ARM</a:t>
            </a:r>
            <a:r>
              <a:rPr lang="zh-CN" altLang="en-US" sz="2400" dirty="0">
                <a:latin typeface="Times New Roman" panose="02020603050405020304" pitchFamily="18" charset="0"/>
                <a:cs typeface="Times New Roman" panose="02020603050405020304" pitchFamily="18" charset="0"/>
              </a:rPr>
              <a:t>状态</a:t>
            </a:r>
            <a:r>
              <a:rPr lang="en-US" altLang="zh-CN" sz="2400" dirty="0">
                <a:latin typeface="Times New Roman" panose="02020603050405020304" pitchFamily="18" charset="0"/>
                <a:cs typeface="Times New Roman" panose="02020603050405020304" pitchFamily="18" charset="0"/>
              </a:rPr>
              <a:t>CPSR</a:t>
            </a:r>
            <a:r>
              <a:rPr lang="zh-CN" altLang="en-US" sz="2400" dirty="0">
                <a:latin typeface="Times New Roman" panose="02020603050405020304" pitchFamily="18" charset="0"/>
                <a:cs typeface="Times New Roman" panose="02020603050405020304" pitchFamily="18" charset="0"/>
              </a:rPr>
              <a:t>和</a:t>
            </a:r>
            <a:r>
              <a:rPr lang="en-US" altLang="zh-CN" sz="2400" dirty="0">
                <a:latin typeface="Times New Roman" panose="02020603050405020304" pitchFamily="18" charset="0"/>
                <a:cs typeface="Times New Roman" panose="02020603050405020304" pitchFamily="18" charset="0"/>
              </a:rPr>
              <a:t>SPSR</a:t>
            </a:r>
            <a:r>
              <a:rPr lang="zh-CN" altLang="en-US" sz="2400" dirty="0">
                <a:latin typeface="Times New Roman" panose="02020603050405020304" pitchFamily="18" charset="0"/>
                <a:cs typeface="Times New Roman" panose="02020603050405020304" pitchFamily="18" charset="0"/>
              </a:rPr>
              <a:t>同。</a:t>
            </a:r>
            <a:endParaRPr lang="zh-CN" altLang="en-US" sz="2400" dirty="0">
              <a:latin typeface="Times New Roman" panose="02020603050405020304" pitchFamily="18" charset="0"/>
              <a:cs typeface="Times New Roman" panose="02020603050405020304" pitchFamily="18" charset="0"/>
            </a:endParaRPr>
          </a:p>
          <a:p>
            <a:pPr marL="702310" algn="just"/>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状态</a:t>
            </a:r>
            <a:r>
              <a:rPr lang="en-US" altLang="zh-CN" sz="2400" dirty="0">
                <a:latin typeface="Times New Roman" panose="02020603050405020304" pitchFamily="18" charset="0"/>
                <a:cs typeface="Times New Roman" panose="02020603050405020304" pitchFamily="18" charset="0"/>
              </a:rPr>
              <a:t>SP</a:t>
            </a:r>
            <a:r>
              <a:rPr lang="zh-CN" altLang="en-US" sz="2400" dirty="0">
                <a:latin typeface="Times New Roman" panose="02020603050405020304" pitchFamily="18" charset="0"/>
                <a:cs typeface="Times New Roman" panose="02020603050405020304" pitchFamily="18" charset="0"/>
              </a:rPr>
              <a:t>映射到</a:t>
            </a:r>
            <a:r>
              <a:rPr lang="en-US" altLang="zh-CN" sz="2400" dirty="0">
                <a:latin typeface="Times New Roman" panose="02020603050405020304" pitchFamily="18" charset="0"/>
                <a:cs typeface="Times New Roman" panose="02020603050405020304" pitchFamily="18" charset="0"/>
              </a:rPr>
              <a:t>ARM</a:t>
            </a:r>
            <a:r>
              <a:rPr lang="zh-CN" altLang="en-US" sz="2400" dirty="0">
                <a:latin typeface="Times New Roman" panose="02020603050405020304" pitchFamily="18" charset="0"/>
                <a:cs typeface="Times New Roman" panose="02020603050405020304" pitchFamily="18" charset="0"/>
              </a:rPr>
              <a:t>状态</a:t>
            </a:r>
            <a:r>
              <a:rPr lang="en-US" altLang="zh-CN" sz="2400" dirty="0">
                <a:latin typeface="Times New Roman" panose="02020603050405020304" pitchFamily="18" charset="0"/>
                <a:cs typeface="Times New Roman" panose="02020603050405020304" pitchFamily="18" charset="0"/>
              </a:rPr>
              <a:t>R13</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marL="702310" algn="just"/>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状态</a:t>
            </a:r>
            <a:r>
              <a:rPr lang="en-US" altLang="zh-CN" sz="2400" dirty="0">
                <a:latin typeface="Times New Roman" panose="02020603050405020304" pitchFamily="18" charset="0"/>
                <a:cs typeface="Times New Roman" panose="02020603050405020304" pitchFamily="18" charset="0"/>
              </a:rPr>
              <a:t>LR</a:t>
            </a:r>
            <a:r>
              <a:rPr lang="zh-CN" altLang="en-US" sz="2400" dirty="0">
                <a:latin typeface="Times New Roman" panose="02020603050405020304" pitchFamily="18" charset="0"/>
                <a:cs typeface="Times New Roman" panose="02020603050405020304" pitchFamily="18" charset="0"/>
              </a:rPr>
              <a:t>映射到</a:t>
            </a:r>
            <a:r>
              <a:rPr lang="en-US" altLang="zh-CN" sz="2400" dirty="0">
                <a:latin typeface="Times New Roman" panose="02020603050405020304" pitchFamily="18" charset="0"/>
                <a:cs typeface="Times New Roman" panose="02020603050405020304" pitchFamily="18" charset="0"/>
              </a:rPr>
              <a:t>ARM</a:t>
            </a:r>
            <a:r>
              <a:rPr lang="zh-CN" altLang="en-US" sz="2400" dirty="0">
                <a:latin typeface="Times New Roman" panose="02020603050405020304" pitchFamily="18" charset="0"/>
                <a:cs typeface="Times New Roman" panose="02020603050405020304" pitchFamily="18" charset="0"/>
              </a:rPr>
              <a:t>状态</a:t>
            </a:r>
            <a:r>
              <a:rPr lang="en-US" altLang="zh-CN" sz="2400" dirty="0">
                <a:latin typeface="Times New Roman" panose="02020603050405020304" pitchFamily="18" charset="0"/>
                <a:cs typeface="Times New Roman" panose="02020603050405020304" pitchFamily="18" charset="0"/>
              </a:rPr>
              <a:t>R14</a:t>
            </a:r>
            <a:r>
              <a:rPr lang="zh-CN" altLang="en-US" sz="2400" dirty="0">
                <a:latin typeface="Times New Roman" panose="02020603050405020304" pitchFamily="18" charset="0"/>
                <a:cs typeface="Times New Roman" panose="02020603050405020304" pitchFamily="18" charset="0"/>
              </a:rPr>
              <a:t>。</a:t>
            </a:r>
            <a:endParaRPr lang="zh-CN" altLang="en-US" sz="2400" dirty="0">
              <a:latin typeface="Times New Roman" panose="02020603050405020304" pitchFamily="18" charset="0"/>
              <a:cs typeface="Times New Roman" panose="02020603050405020304" pitchFamily="18" charset="0"/>
            </a:endParaRPr>
          </a:p>
          <a:p>
            <a:pPr marL="702310" algn="just"/>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状态</a:t>
            </a:r>
            <a:r>
              <a:rPr lang="en-US" altLang="zh-CN" sz="2400" dirty="0">
                <a:latin typeface="Times New Roman" panose="02020603050405020304" pitchFamily="18" charset="0"/>
                <a:cs typeface="Times New Roman" panose="02020603050405020304" pitchFamily="18" charset="0"/>
              </a:rPr>
              <a:t>PC</a:t>
            </a:r>
            <a:r>
              <a:rPr lang="zh-CN" altLang="en-US" sz="2400" dirty="0">
                <a:latin typeface="Times New Roman" panose="02020603050405020304" pitchFamily="18" charset="0"/>
                <a:cs typeface="Times New Roman" panose="02020603050405020304" pitchFamily="18" charset="0"/>
              </a:rPr>
              <a:t>映射到</a:t>
            </a:r>
            <a:r>
              <a:rPr lang="en-US" altLang="zh-CN" sz="2400" dirty="0">
                <a:latin typeface="Times New Roman" panose="02020603050405020304" pitchFamily="18" charset="0"/>
                <a:cs typeface="Times New Roman" panose="02020603050405020304" pitchFamily="18" charset="0"/>
              </a:rPr>
              <a:t>ARM</a:t>
            </a:r>
            <a:r>
              <a:rPr lang="zh-CN" altLang="en-US" sz="2400" dirty="0">
                <a:latin typeface="Times New Roman" panose="02020603050405020304" pitchFamily="18" charset="0"/>
                <a:cs typeface="Times New Roman" panose="02020603050405020304" pitchFamily="18" charset="0"/>
              </a:rPr>
              <a:t>状态</a:t>
            </a:r>
            <a:r>
              <a:rPr lang="en-US" altLang="zh-CN" sz="2400" dirty="0">
                <a:latin typeface="Times New Roman" panose="02020603050405020304" pitchFamily="18" charset="0"/>
                <a:cs typeface="Times New Roman" panose="02020603050405020304" pitchFamily="18" charset="0"/>
              </a:rPr>
              <a:t>PC(R15)</a:t>
            </a:r>
            <a:r>
              <a:rPr lang="zh-CN" altLang="en-US" sz="2400" dirty="0">
                <a:latin typeface="Times New Roman" panose="02020603050405020304" pitchFamily="18" charset="0"/>
                <a:cs typeface="Times New Roman" panose="02020603050405020304" pitchFamily="18" charset="0"/>
              </a:rPr>
              <a:t>。</a:t>
            </a:r>
            <a:endParaRPr lang="zh-CN" altLang="en-US" sz="2800" dirty="0">
              <a:latin typeface="Times New Roman" panose="02020603050405020304" pitchFamily="18" charset="0"/>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指令集与</a:t>
            </a:r>
            <a:r>
              <a:rPr lang="en-US" altLang="zh-CN" kern="0" dirty="0"/>
              <a:t>ARM</a:t>
            </a:r>
            <a:r>
              <a:rPr lang="zh-CN" altLang="en-US" kern="0" dirty="0"/>
              <a:t>指令集区别</a:t>
            </a:r>
            <a:endParaRPr lang="zh-CN" altLang="en-US" kern="0" dirty="0">
              <a:solidFill>
                <a:srgbClr val="FF0000"/>
              </a:solidFill>
            </a:endParaRP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9646622-9403-48E6-924A-26D7550128B1}"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5" name="文本占位符 102402"/>
          <p:cNvSpPr>
            <a:spLocks noGrp="1" noRot="1"/>
          </p:cNvSpPr>
          <p:nvPr/>
        </p:nvSpPr>
        <p:spPr>
          <a:xfrm>
            <a:off x="695325" y="1340768"/>
            <a:ext cx="9989709" cy="3888432"/>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v"/>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a:lstStyle>
          <a:p>
            <a:pPr algn="just">
              <a:lnSpc>
                <a:spcPct val="120000"/>
              </a:lnSpc>
              <a:buNone/>
            </a:pPr>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在</a:t>
            </a:r>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状态中访问高寄存器</a:t>
            </a:r>
            <a:endParaRPr lang="zh-CN" altLang="en-US" sz="2400" dirty="0">
              <a:latin typeface="Times New Roman" panose="02020603050405020304" pitchFamily="18" charset="0"/>
              <a:cs typeface="Times New Roman" panose="02020603050405020304" pitchFamily="18" charset="0"/>
            </a:endParaRPr>
          </a:p>
          <a:p>
            <a:pPr algn="just">
              <a:lnSpc>
                <a:spcPct val="120000"/>
              </a:lnSpc>
              <a:buNone/>
            </a:pPr>
            <a:r>
              <a:rPr lang="zh-CN" altLang="en-US" sz="2400" dirty="0">
                <a:latin typeface="Times New Roman" panose="02020603050405020304" pitchFamily="18" charset="0"/>
                <a:cs typeface="Times New Roman" panose="02020603050405020304" pitchFamily="18" charset="0"/>
              </a:rPr>
              <a:t>	       在</a:t>
            </a:r>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状态中访问高寄存器不是标准寄存器集的一部分，汇编语言程序员对它们的访问受到限制，但可以将它们用于快速暂存。</a:t>
            </a:r>
            <a:endParaRPr lang="zh-CN" altLang="en-US" sz="2400" dirty="0">
              <a:latin typeface="Times New Roman" panose="02020603050405020304" pitchFamily="18" charset="0"/>
              <a:cs typeface="Times New Roman" panose="02020603050405020304" pitchFamily="18" charset="0"/>
            </a:endParaRPr>
          </a:p>
          <a:p>
            <a:pPr algn="just">
              <a:lnSpc>
                <a:spcPct val="120000"/>
              </a:lnSpc>
              <a:buNone/>
            </a:pPr>
            <a:r>
              <a:rPr lang="zh-CN" altLang="en-US" sz="2400" dirty="0">
                <a:latin typeface="Times New Roman" panose="02020603050405020304" pitchFamily="18" charset="0"/>
                <a:cs typeface="Times New Roman" panose="02020603050405020304" pitchFamily="18" charset="0"/>
              </a:rPr>
              <a:t>		可以使用</a:t>
            </a:r>
            <a:r>
              <a:rPr lang="en-US" altLang="zh-CN" sz="2400" dirty="0">
                <a:latin typeface="Times New Roman" panose="02020603050405020304" pitchFamily="18" charset="0"/>
                <a:cs typeface="Times New Roman" panose="02020603050405020304" pitchFamily="18" charset="0"/>
              </a:rPr>
              <a:t>MOV</a:t>
            </a:r>
            <a:r>
              <a:rPr lang="zh-CN" altLang="en-US" sz="2400" dirty="0">
                <a:latin typeface="Times New Roman" panose="02020603050405020304" pitchFamily="18" charset="0"/>
                <a:cs typeface="Times New Roman" panose="02020603050405020304" pitchFamily="18" charset="0"/>
              </a:rPr>
              <a:t>指令的特殊变量将一个值从低寄存器</a:t>
            </a:r>
            <a:r>
              <a:rPr lang="en-US" altLang="zh-CN" sz="2400" dirty="0">
                <a:latin typeface="Times New Roman" panose="02020603050405020304" pitchFamily="18" charset="0"/>
                <a:cs typeface="Times New Roman" panose="02020603050405020304" pitchFamily="18" charset="0"/>
              </a:rPr>
              <a:t>R0~R7</a:t>
            </a:r>
            <a:r>
              <a:rPr lang="zh-CN" altLang="en-US" sz="2400" dirty="0">
                <a:latin typeface="Times New Roman" panose="02020603050405020304" pitchFamily="18" charset="0"/>
                <a:cs typeface="Times New Roman" panose="02020603050405020304" pitchFamily="18" charset="0"/>
              </a:rPr>
              <a:t>转移到高寄存器</a:t>
            </a:r>
            <a:r>
              <a:rPr lang="en-US" altLang="zh-CN" sz="2400" dirty="0">
                <a:latin typeface="Times New Roman" panose="02020603050405020304" pitchFamily="18" charset="0"/>
                <a:cs typeface="Times New Roman" panose="02020603050405020304" pitchFamily="18" charset="0"/>
              </a:rPr>
              <a:t>R8~R15</a:t>
            </a:r>
            <a:r>
              <a:rPr lang="zh-CN" altLang="en-US" sz="2400" dirty="0">
                <a:latin typeface="Times New Roman" panose="02020603050405020304" pitchFamily="18" charset="0"/>
                <a:cs typeface="Times New Roman" panose="02020603050405020304" pitchFamily="18" charset="0"/>
              </a:rPr>
              <a:t>，或者从高寄存器到低寄存器。</a:t>
            </a:r>
            <a:r>
              <a:rPr lang="en-US" altLang="zh-CN" sz="2400" dirty="0">
                <a:latin typeface="Times New Roman" panose="02020603050405020304" pitchFamily="18" charset="0"/>
                <a:cs typeface="Times New Roman" panose="02020603050405020304" pitchFamily="18" charset="0"/>
              </a:rPr>
              <a:t>CMP</a:t>
            </a:r>
            <a:r>
              <a:rPr lang="zh-CN" altLang="en-US" sz="2400" dirty="0">
                <a:latin typeface="Times New Roman" panose="02020603050405020304" pitchFamily="18" charset="0"/>
                <a:cs typeface="Times New Roman" panose="02020603050405020304" pitchFamily="18" charset="0"/>
              </a:rPr>
              <a:t>指令可用于比较高寄存器和低寄存器的值。</a:t>
            </a:r>
            <a:r>
              <a:rPr lang="en-US" altLang="zh-CN" sz="2400" dirty="0">
                <a:latin typeface="Times New Roman" panose="02020603050405020304" pitchFamily="18" charset="0"/>
                <a:cs typeface="Times New Roman" panose="02020603050405020304" pitchFamily="18" charset="0"/>
              </a:rPr>
              <a:t>ADD</a:t>
            </a:r>
            <a:r>
              <a:rPr lang="zh-CN" altLang="en-US" sz="2400" dirty="0">
                <a:latin typeface="Times New Roman" panose="02020603050405020304" pitchFamily="18" charset="0"/>
                <a:cs typeface="Times New Roman" panose="02020603050405020304" pitchFamily="18" charset="0"/>
              </a:rPr>
              <a:t>指令可用于将高寄存器的值与低寄存器的值相加。</a:t>
            </a:r>
            <a:endParaRPr lang="zh-CN" altLang="en-US" sz="2400" dirty="0">
              <a:latin typeface="Times New Roman" panose="02020603050405020304" pitchFamily="18" charset="0"/>
              <a:cs typeface="Times New Roman" panose="02020603050405020304" pitchFamily="18" charset="0"/>
            </a:endParaRPr>
          </a:p>
        </p:txBody>
      </p:sp>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指令集与</a:t>
            </a:r>
            <a:r>
              <a:rPr lang="en-US" altLang="zh-CN" kern="0" dirty="0"/>
              <a:t>ARM</a:t>
            </a:r>
            <a:r>
              <a:rPr lang="zh-CN" altLang="en-US" kern="0" dirty="0"/>
              <a:t>指令集区别</a:t>
            </a:r>
            <a:endParaRPr lang="zh-CN" altLang="en-US" kern="0" dirty="0">
              <a:solidFill>
                <a:srgbClr val="FF0000"/>
              </a:solidFill>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4" name="文本框 3"/>
          <p:cNvSpPr txBox="1"/>
          <p:nvPr/>
        </p:nvSpPr>
        <p:spPr>
          <a:xfrm>
            <a:off x="1343472" y="1305330"/>
            <a:ext cx="6251968" cy="4247317"/>
          </a:xfrm>
          <a:prstGeom prst="rect">
            <a:avLst/>
          </a:prstGeom>
          <a:noFill/>
        </p:spPr>
        <p:txBody>
          <a:bodyPr wrap="none" rtlCol="0">
            <a:spAutoFit/>
          </a:bodyPr>
          <a:lstStyle/>
          <a:p>
            <a:pPr>
              <a:lnSpc>
                <a:spcPct val="150000"/>
              </a:lnSpc>
            </a:pPr>
            <a:r>
              <a:rPr lang="en-US" altLang="zh-CN" sz="2800" dirty="0">
                <a:latin typeface="Times New Roman" panose="02020603050405020304" pitchFamily="18" charset="0"/>
                <a:ea typeface="+mn-ea"/>
                <a:cs typeface="Times New Roman" panose="02020603050405020304" pitchFamily="18" charset="0"/>
              </a:rPr>
              <a:t>4.1  Thumb</a:t>
            </a:r>
            <a:r>
              <a:rPr lang="zh-CN" altLang="zh-CN" sz="2800" dirty="0">
                <a:latin typeface="Times New Roman" panose="02020603050405020304" pitchFamily="18" charset="0"/>
                <a:ea typeface="+mn-ea"/>
                <a:cs typeface="Times New Roman" panose="02020603050405020304" pitchFamily="18" charset="0"/>
              </a:rPr>
              <a:t>指令集与</a:t>
            </a:r>
            <a:r>
              <a:rPr lang="en-US" altLang="zh-CN" sz="2800" dirty="0">
                <a:latin typeface="Times New Roman" panose="02020603050405020304" pitchFamily="18" charset="0"/>
                <a:ea typeface="+mn-ea"/>
                <a:cs typeface="Times New Roman" panose="02020603050405020304" pitchFamily="18" charset="0"/>
              </a:rPr>
              <a:t>ARM</a:t>
            </a:r>
            <a:r>
              <a:rPr lang="zh-CN" altLang="zh-CN" sz="2800" dirty="0">
                <a:latin typeface="Times New Roman" panose="02020603050405020304" pitchFamily="18" charset="0"/>
                <a:ea typeface="+mn-ea"/>
                <a:cs typeface="Times New Roman" panose="02020603050405020304" pitchFamily="18" charset="0"/>
              </a:rPr>
              <a:t>指令集的区别</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4.2  </a:t>
            </a:r>
            <a:r>
              <a:rPr lang="zh-CN" altLang="en-US" sz="2800" dirty="0">
                <a:solidFill>
                  <a:srgbClr val="FF0000"/>
                </a:solidFill>
                <a:latin typeface="Times New Roman" panose="02020603050405020304" pitchFamily="18" charset="0"/>
                <a:ea typeface="+mn-ea"/>
                <a:cs typeface="Times New Roman" panose="02020603050405020304" pitchFamily="18" charset="0"/>
              </a:rPr>
              <a:t>存储器访问指令</a:t>
            </a:r>
            <a:endParaRPr lang="en-US" altLang="zh-CN" sz="2800" dirty="0">
              <a:solidFill>
                <a:srgbClr val="FF0000"/>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4.3  </a:t>
            </a:r>
            <a:r>
              <a:rPr lang="zh-CN" altLang="en-US" sz="2800" dirty="0">
                <a:latin typeface="Times New Roman" panose="02020603050405020304" pitchFamily="18" charset="0"/>
                <a:ea typeface="+mn-ea"/>
                <a:cs typeface="Times New Roman" panose="02020603050405020304" pitchFamily="18" charset="0"/>
              </a:rPr>
              <a:t>数据处理指令</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solidFill>
                  <a:schemeClr val="tx1"/>
                </a:solidFill>
                <a:latin typeface="Times New Roman" panose="02020603050405020304" pitchFamily="18" charset="0"/>
                <a:ea typeface="+mn-ea"/>
                <a:cs typeface="Times New Roman" panose="02020603050405020304" pitchFamily="18" charset="0"/>
              </a:rPr>
              <a:t>4.4  </a:t>
            </a:r>
            <a:r>
              <a:rPr lang="en-US" altLang="zh-CN" sz="2800" dirty="0">
                <a:latin typeface="Times New Roman" panose="02020603050405020304" pitchFamily="18" charset="0"/>
                <a:ea typeface="+mn-ea"/>
                <a:cs typeface="Times New Roman" panose="02020603050405020304" pitchFamily="18" charset="0"/>
              </a:rPr>
              <a:t>Thumb</a:t>
            </a:r>
            <a:r>
              <a:rPr lang="zh-CN" altLang="en-US" sz="2800" dirty="0">
                <a:latin typeface="Times New Roman" panose="02020603050405020304" pitchFamily="18" charset="0"/>
                <a:ea typeface="+mn-ea"/>
                <a:cs typeface="Times New Roman" panose="02020603050405020304" pitchFamily="18" charset="0"/>
              </a:rPr>
              <a:t>指令集</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solidFill>
                  <a:schemeClr val="tx1"/>
                </a:solidFill>
                <a:latin typeface="Times New Roman" panose="02020603050405020304" pitchFamily="18" charset="0"/>
                <a:ea typeface="+mn-ea"/>
                <a:cs typeface="Times New Roman" panose="02020603050405020304" pitchFamily="18" charset="0"/>
              </a:rPr>
              <a:t>4.5  </a:t>
            </a:r>
            <a:r>
              <a:rPr lang="zh-CN" altLang="en-US" sz="2800" dirty="0">
                <a:solidFill>
                  <a:schemeClr val="tx1"/>
                </a:solidFill>
                <a:latin typeface="Times New Roman" panose="02020603050405020304" pitchFamily="18" charset="0"/>
                <a:ea typeface="+mn-ea"/>
                <a:cs typeface="Times New Roman" panose="02020603050405020304" pitchFamily="18" charset="0"/>
              </a:rPr>
              <a:t>分支指令</a:t>
            </a:r>
            <a:endParaRPr lang="en-US" altLang="zh-CN" sz="28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4.6  </a:t>
            </a:r>
            <a:r>
              <a:rPr lang="zh-CN" altLang="en-US" sz="2800" dirty="0">
                <a:latin typeface="Times New Roman" panose="02020603050405020304" pitchFamily="18" charset="0"/>
                <a:ea typeface="+mn-ea"/>
                <a:cs typeface="Times New Roman" panose="02020603050405020304" pitchFamily="18" charset="0"/>
              </a:rPr>
              <a:t>杂项指令</a:t>
            </a:r>
            <a:endParaRPr lang="zh-CN" altLang="en-US" sz="2800" dirty="0">
              <a:solidFill>
                <a:schemeClr val="tx1"/>
              </a:solidFill>
              <a:latin typeface="Times New Roman" panose="02020603050405020304" pitchFamily="18" charset="0"/>
              <a:ea typeface="+mn-ea"/>
              <a:cs typeface="Times New Roman" panose="02020603050405020304" pitchFamily="18" charset="0"/>
            </a:endParaRPr>
          </a:p>
          <a:p>
            <a:endParaRPr lang="zh-CN" altLang="en-US"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存储器访问指令</a:t>
            </a:r>
            <a:endParaRPr lang="zh-CN" altLang="en-US" kern="0" dirty="0">
              <a:solidFill>
                <a:srgbClr val="FF0000"/>
              </a:solidFill>
            </a:endParaRPr>
          </a:p>
        </p:txBody>
      </p:sp>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491" name="Picture 2" descr="2-1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270" y="836295"/>
            <a:ext cx="8514715" cy="540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2515" name="Picture 2" descr="2-20"/>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792538" y="620713"/>
            <a:ext cx="4900612" cy="559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dirty="0"/>
              <a:t> </a:t>
            </a:r>
            <a:endParaRPr lang="zh-CN" altLang="en-US"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标题 1"/>
          <p:cNvSpPr>
            <a:spLocks noGrp="1" noChangeArrowheads="1"/>
          </p:cNvSpPr>
          <p:nvPr>
            <p:ph type="title"/>
          </p:nvPr>
        </p:nvSpPr>
        <p:spPr>
          <a:xfrm>
            <a:off x="2208213" y="1700213"/>
            <a:ext cx="8229600" cy="3313112"/>
          </a:xfrm>
        </p:spPr>
        <p:txBody>
          <a:bodyPr/>
          <a:lstStyle/>
          <a:p>
            <a:pPr>
              <a:lnSpc>
                <a:spcPct val="150000"/>
              </a:lnSpc>
            </a:pPr>
            <a:r>
              <a:rPr lang="zh-CN" altLang="en-US" sz="2400" b="0"/>
              <a:t>　　</a:t>
            </a:r>
            <a:r>
              <a:rPr lang="zh-CN" altLang="zh-CN" sz="2400" b="0"/>
              <a:t>说明：</a:t>
            </a:r>
            <a:br>
              <a:rPr lang="zh-CN" altLang="zh-CN" sz="2400" b="0"/>
            </a:br>
            <a:r>
              <a:rPr lang="zh-CN" altLang="en-US" sz="2400" b="0"/>
              <a:t>　　</a:t>
            </a:r>
            <a:r>
              <a:rPr lang="en-US" altLang="zh-CN" sz="2400" b="0"/>
              <a:t>(1)  R13</a:t>
            </a:r>
            <a:r>
              <a:rPr lang="zh-CN" altLang="zh-CN" sz="2400" b="0"/>
              <a:t>～</a:t>
            </a:r>
            <a:r>
              <a:rPr lang="en-US" altLang="zh-CN" sz="2400" b="0"/>
              <a:t>R15</a:t>
            </a:r>
            <a:r>
              <a:rPr lang="zh-CN" altLang="zh-CN" sz="2400" b="0"/>
              <a:t>被扩展作为特殊应用，</a:t>
            </a:r>
            <a:r>
              <a:rPr lang="en-US" altLang="zh-CN" sz="2400" b="0"/>
              <a:t>R13</a:t>
            </a:r>
            <a:r>
              <a:rPr lang="zh-CN" altLang="zh-CN" sz="2400" b="0"/>
              <a:t>用作堆栈指针</a:t>
            </a:r>
            <a:r>
              <a:rPr lang="en-US" altLang="zh-CN" sz="2400" b="0"/>
              <a:t>SP</a:t>
            </a:r>
            <a:r>
              <a:rPr lang="zh-CN" altLang="zh-CN" sz="2400" b="0"/>
              <a:t>，</a:t>
            </a:r>
            <a:r>
              <a:rPr lang="en-US" altLang="zh-CN" sz="2400" b="0"/>
              <a:t>R14</a:t>
            </a:r>
            <a:r>
              <a:rPr lang="zh-CN" altLang="zh-CN" sz="2400" b="0"/>
              <a:t>用作链接寄存器</a:t>
            </a:r>
            <a:r>
              <a:rPr lang="en-US" altLang="zh-CN" sz="2400" b="0"/>
              <a:t>LR</a:t>
            </a:r>
            <a:r>
              <a:rPr lang="zh-CN" altLang="zh-CN" sz="2400" b="0"/>
              <a:t>，</a:t>
            </a:r>
            <a:r>
              <a:rPr lang="en-US" altLang="zh-CN" sz="2400" b="0"/>
              <a:t>R15</a:t>
            </a:r>
            <a:r>
              <a:rPr lang="zh-CN" altLang="zh-CN" sz="2400" b="0"/>
              <a:t>用作程序计数器</a:t>
            </a:r>
            <a:r>
              <a:rPr lang="en-US" altLang="zh-CN" sz="2400" b="0"/>
              <a:t>PC</a:t>
            </a:r>
            <a:r>
              <a:rPr lang="zh-CN" altLang="zh-CN" sz="2400" b="0"/>
              <a:t>。</a:t>
            </a:r>
            <a:br>
              <a:rPr lang="zh-CN" altLang="zh-CN" sz="2400" b="0"/>
            </a:br>
            <a:r>
              <a:rPr lang="zh-CN" altLang="en-US" sz="2400" b="0"/>
              <a:t>　　</a:t>
            </a:r>
            <a:r>
              <a:rPr lang="en-US" altLang="zh-CN" sz="2400" b="0"/>
              <a:t>(2) </a:t>
            </a:r>
            <a:r>
              <a:rPr lang="zh-CN" altLang="zh-CN" sz="2400" b="0"/>
              <a:t>阴影寄存器</a:t>
            </a:r>
            <a:r>
              <a:rPr lang="en-US" altLang="zh-CN" sz="2400" b="0"/>
              <a:t>R8</a:t>
            </a:r>
            <a:r>
              <a:rPr lang="zh-CN" altLang="zh-CN" sz="2400" b="0"/>
              <a:t>～</a:t>
            </a:r>
            <a:r>
              <a:rPr lang="en-US" altLang="zh-CN" sz="2400" b="0"/>
              <a:t>R12</a:t>
            </a:r>
            <a:r>
              <a:rPr lang="zh-CN" altLang="zh-CN" sz="2400" b="0"/>
              <a:t>访问时受限。</a:t>
            </a:r>
            <a:br>
              <a:rPr lang="zh-CN" altLang="zh-CN" sz="2400" b="0"/>
            </a:br>
            <a:r>
              <a:rPr lang="zh-CN" altLang="en-US" sz="2400" b="0"/>
              <a:t>　　</a:t>
            </a:r>
            <a:r>
              <a:rPr lang="en-US" altLang="zh-CN" sz="2400" b="0"/>
              <a:t>(3)  CPSR</a:t>
            </a:r>
            <a:r>
              <a:rPr lang="zh-CN" altLang="zh-CN" sz="2400" b="0"/>
              <a:t>的条件标志位由算术和逻辑操作设置并控制转移。</a:t>
            </a:r>
            <a:endParaRPr lang="zh-CN" altLang="en-US" sz="2400" b="0"/>
          </a:p>
        </p:txBody>
      </p:sp>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79376" y="669925"/>
          <a:ext cx="9772700" cy="4578355"/>
        </p:xfrm>
        <a:graphic>
          <a:graphicData uri="http://schemas.openxmlformats.org/drawingml/2006/table">
            <a:tbl>
              <a:tblPr firstRow="1" firstCol="1" bandRow="1">
                <a:tableStyleId>{5C22544A-7EE6-4342-B048-85BDC9FD1C3A}</a:tableStyleId>
              </a:tblPr>
              <a:tblGrid>
                <a:gridCol w="1423637"/>
                <a:gridCol w="1356867"/>
                <a:gridCol w="2220542"/>
                <a:gridCol w="4771654"/>
              </a:tblGrid>
              <a:tr h="267043">
                <a:tc>
                  <a:txBody>
                    <a:bodyPr/>
                    <a:lstStyle/>
                    <a:p>
                      <a:pPr indent="8890" algn="ctr">
                        <a:lnSpc>
                          <a:spcPct val="125000"/>
                        </a:lnSpc>
                        <a:spcAft>
                          <a:spcPts val="0"/>
                        </a:spcAft>
                      </a:pPr>
                      <a:r>
                        <a:rPr lang="zh-CN" sz="1500" dirty="0">
                          <a:solidFill>
                            <a:srgbClr val="000000"/>
                          </a:solidFill>
                          <a:effectLst/>
                        </a:rPr>
                        <a:t>指令条件码</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127000" algn="ctr">
                        <a:lnSpc>
                          <a:spcPct val="125000"/>
                        </a:lnSpc>
                        <a:spcAft>
                          <a:spcPts val="0"/>
                        </a:spcAft>
                      </a:pPr>
                      <a:r>
                        <a:rPr lang="zh-CN" sz="1500" dirty="0">
                          <a:solidFill>
                            <a:srgbClr val="000000"/>
                          </a:solidFill>
                          <a:effectLst/>
                        </a:rPr>
                        <a:t>助记符</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31750" algn="ctr">
                        <a:lnSpc>
                          <a:spcPct val="125000"/>
                        </a:lnSpc>
                        <a:spcAft>
                          <a:spcPts val="0"/>
                        </a:spcAft>
                      </a:pPr>
                      <a:r>
                        <a:rPr lang="en-US" sz="1500" dirty="0">
                          <a:solidFill>
                            <a:srgbClr val="000000"/>
                          </a:solidFill>
                          <a:effectLst/>
                        </a:rPr>
                        <a:t>CPSR</a:t>
                      </a:r>
                      <a:r>
                        <a:rPr lang="zh-CN" sz="1500" dirty="0">
                          <a:solidFill>
                            <a:srgbClr val="000000"/>
                          </a:solidFill>
                          <a:effectLst/>
                        </a:rPr>
                        <a:t>条件标志位值</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127000" algn="ctr">
                        <a:lnSpc>
                          <a:spcPct val="125000"/>
                        </a:lnSpc>
                        <a:spcAft>
                          <a:spcPts val="0"/>
                        </a:spcAft>
                      </a:pPr>
                      <a:r>
                        <a:rPr lang="zh-CN" sz="1500" dirty="0">
                          <a:solidFill>
                            <a:srgbClr val="000000"/>
                          </a:solidFill>
                          <a:effectLst/>
                        </a:rPr>
                        <a:t>含义</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0000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EQ</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Z=1</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相等</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0001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NE</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Z=0</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不相等</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0010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57150" algn="just">
                        <a:lnSpc>
                          <a:spcPct val="125000"/>
                        </a:lnSpc>
                        <a:spcAft>
                          <a:spcPts val="0"/>
                        </a:spcAft>
                      </a:pPr>
                      <a:r>
                        <a:rPr lang="en-US" sz="1500" dirty="0">
                          <a:effectLst/>
                        </a:rPr>
                        <a:t>      CS/HS</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C=1</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无符号数大于或等于</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0011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114300" algn="just">
                        <a:lnSpc>
                          <a:spcPct val="125000"/>
                        </a:lnSpc>
                        <a:spcAft>
                          <a:spcPts val="0"/>
                        </a:spcAft>
                      </a:pPr>
                      <a:r>
                        <a:rPr lang="en-US" sz="1500" dirty="0">
                          <a:effectLst/>
                        </a:rPr>
                        <a:t>     CC/LO</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C=0</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无符号数小于</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0100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MI</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N=1</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负数</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0101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PL</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N=0</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正数或零</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0110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VS</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V=1</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溢出</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0111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VC</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V=0</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没有溢出</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1000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HI</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C=1,Z=0</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无符号数大于</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1001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LS</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C=0,Z=1</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无符号数小于或等于</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1010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GE</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N=V</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dirty="0">
                          <a:effectLst/>
                        </a:rPr>
                        <a:t>有符号数大于或等于</a:t>
                      </a:r>
                      <a:r>
                        <a:rPr lang="en-US" sz="1500" dirty="0">
                          <a:effectLst/>
                        </a:rPr>
                        <a:t> </a:t>
                      </a:r>
                      <a:endParaRPr lang="zh-CN" sz="1500" dirty="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1011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LT</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N!=V</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dirty="0">
                          <a:effectLst/>
                        </a:rPr>
                        <a:t>有符号数小于</a:t>
                      </a:r>
                      <a:r>
                        <a:rPr lang="en-US" sz="1500" dirty="0">
                          <a:effectLst/>
                        </a:rPr>
                        <a:t> </a:t>
                      </a:r>
                      <a:endParaRPr lang="zh-CN" sz="1500" dirty="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1100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GT</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Z=0,N=V</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dirty="0">
                          <a:effectLst/>
                        </a:rPr>
                        <a:t>有符号数大于</a:t>
                      </a:r>
                      <a:r>
                        <a:rPr lang="en-US" sz="1500" dirty="0">
                          <a:effectLst/>
                        </a:rPr>
                        <a:t> </a:t>
                      </a:r>
                      <a:endParaRPr lang="zh-CN" sz="1500" dirty="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1101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LE</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Z=1,N!=V</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dirty="0">
                          <a:effectLst/>
                        </a:rPr>
                        <a:t>有符号数小于或等于</a:t>
                      </a:r>
                      <a:r>
                        <a:rPr lang="en-US" sz="1500" dirty="0">
                          <a:effectLst/>
                        </a:rPr>
                        <a:t> </a:t>
                      </a:r>
                      <a:endParaRPr lang="zh-CN" sz="1500" dirty="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1110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AL</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zh-CN" sz="1500">
                          <a:effectLst/>
                        </a:rPr>
                        <a:t>任何</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dirty="0">
                          <a:effectLst/>
                        </a:rPr>
                        <a:t>无条件执行</a:t>
                      </a:r>
                      <a:r>
                        <a:rPr lang="en-US" sz="1500" dirty="0">
                          <a:effectLst/>
                        </a:rPr>
                        <a:t> (</a:t>
                      </a:r>
                      <a:r>
                        <a:rPr lang="zh-CN" sz="1500" dirty="0">
                          <a:effectLst/>
                        </a:rPr>
                        <a:t>指令默认条件</a:t>
                      </a:r>
                      <a:r>
                        <a:rPr lang="en-US" sz="1500" dirty="0">
                          <a:effectLst/>
                        </a:rPr>
                        <a:t>) </a:t>
                      </a:r>
                      <a:endParaRPr lang="zh-CN" sz="1500" dirty="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1111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NV</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zh-CN" sz="1500">
                          <a:effectLst/>
                        </a:rPr>
                        <a:t>任何</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dirty="0">
                          <a:effectLst/>
                        </a:rPr>
                        <a:t>从不执行（不要执行）</a:t>
                      </a:r>
                      <a:endParaRPr lang="zh-CN" sz="1500" dirty="0">
                        <a:effectLst/>
                        <a:latin typeface="Vladimir Script" panose="03050402040407070305"/>
                        <a:cs typeface="宋体" panose="02010600030101010101" pitchFamily="2" charset="-122"/>
                      </a:endParaRPr>
                    </a:p>
                  </a:txBody>
                  <a:tcPr marL="68578" marR="68578" marT="0" marB="0" anchor="ctr"/>
                </a:tc>
              </a:tr>
            </a:tbl>
          </a:graphicData>
        </a:graphic>
      </p:graphicFrame>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0EEC986-4D6D-4312-A696-590D90472F77}" type="slidenum">
              <a:rPr lang="zh-CN" altLang="zh-CN" smtClean="0">
                <a:solidFill>
                  <a:srgbClr val="FF3300"/>
                </a:solidFill>
                <a:latin typeface="华文楷体" panose="02010600040101010101" pitchFamily="2" charset="-122"/>
                <a:ea typeface="华文楷体" panose="02010600040101010101" pitchFamily="2" charset="-122"/>
              </a:rPr>
            </a:fld>
            <a:endParaRPr lang="zh-CN" altLang="zh-CN">
              <a:solidFill>
                <a:srgbClr val="FF3300"/>
              </a:solidFill>
              <a:latin typeface="华文楷体" panose="02010600040101010101" pitchFamily="2" charset="-122"/>
              <a:ea typeface="华文楷体" panose="02010600040101010101" pitchFamily="2" charset="-122"/>
            </a:endParaRPr>
          </a:p>
        </p:txBody>
      </p:sp>
      <p:sp>
        <p:nvSpPr>
          <p:cNvPr id="149600" name="文本框 3"/>
          <p:cNvSpPr txBox="1">
            <a:spLocks noChangeArrowheads="1"/>
          </p:cNvSpPr>
          <p:nvPr/>
        </p:nvSpPr>
        <p:spPr bwMode="auto">
          <a:xfrm>
            <a:off x="4079776" y="5447692"/>
            <a:ext cx="23086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3200" b="0" dirty="0"/>
              <a:t>指令条件码</a:t>
            </a:r>
            <a:endParaRPr lang="zh-CN" altLang="en-US" sz="3200" b="0"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简介（条件码）</a:t>
            </a:r>
            <a:endParaRPr lang="zh-CN" altLang="en-US" kern="0" dirty="0">
              <a:solidFill>
                <a:srgbClr val="FF0000"/>
              </a:solidFill>
            </a:endParaRPr>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9646622-9403-48E6-924A-26D7550128B1}"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6" name="文本框 5"/>
          <p:cNvSpPr txBox="1"/>
          <p:nvPr/>
        </p:nvSpPr>
        <p:spPr>
          <a:xfrm>
            <a:off x="911424" y="980728"/>
            <a:ext cx="6099810" cy="523220"/>
          </a:xfrm>
          <a:prstGeom prst="rect">
            <a:avLst/>
          </a:prstGeom>
          <a:noFill/>
        </p:spPr>
        <p:txBody>
          <a:bodyPr wrap="square">
            <a:spAutoFit/>
          </a:bodyPr>
          <a:lstStyle/>
          <a:p>
            <a:r>
              <a:rPr lang="en-US" altLang="zh-CN" sz="2800" dirty="0">
                <a:latin typeface="Times New Roman" panose="02020603050405020304" pitchFamily="18" charset="0"/>
                <a:ea typeface="+mn-ea"/>
                <a:cs typeface="Times New Roman" panose="02020603050405020304" pitchFamily="18" charset="0"/>
              </a:rPr>
              <a:t>Thumb</a:t>
            </a:r>
            <a:r>
              <a:rPr lang="zh-CN" altLang="en-US" sz="2800" dirty="0">
                <a:latin typeface="Times New Roman" panose="02020603050405020304" pitchFamily="18" charset="0"/>
                <a:ea typeface="+mn-ea"/>
                <a:cs typeface="Times New Roman" panose="02020603050405020304" pitchFamily="18" charset="0"/>
              </a:rPr>
              <a:t>状态切换</a:t>
            </a:r>
            <a:endParaRPr lang="zh-CN" altLang="en-US" sz="2800" dirty="0">
              <a:latin typeface="Times New Roman" panose="02020603050405020304" pitchFamily="18" charset="0"/>
              <a:ea typeface="+mn-ea"/>
              <a:cs typeface="Times New Roman" panose="02020603050405020304" pitchFamily="18" charset="0"/>
            </a:endParaRPr>
          </a:p>
        </p:txBody>
      </p:sp>
      <p:pic>
        <p:nvPicPr>
          <p:cNvPr id="7" name="图片 6" descr="课堂草稿"/>
          <p:cNvPicPr>
            <a:picLocks noChangeAspect="1"/>
          </p:cNvPicPr>
          <p:nvPr/>
        </p:nvPicPr>
        <p:blipFill>
          <a:blip r:embed="rId1"/>
          <a:stretch>
            <a:fillRect/>
          </a:stretch>
        </p:blipFill>
        <p:spPr>
          <a:xfrm>
            <a:off x="2063552" y="1571308"/>
            <a:ext cx="6984776" cy="4552857"/>
          </a:xfrm>
          <a:prstGeom prst="rect">
            <a:avLst/>
          </a:prstGeom>
        </p:spPr>
      </p:pic>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9646622-9403-48E6-924A-26D7550128B1}"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5" name="文本框 4"/>
          <p:cNvSpPr txBox="1"/>
          <p:nvPr/>
        </p:nvSpPr>
        <p:spPr>
          <a:xfrm>
            <a:off x="623392" y="1196752"/>
            <a:ext cx="10729192" cy="4116127"/>
          </a:xfrm>
          <a:prstGeom prst="rect">
            <a:avLst/>
          </a:prstGeom>
          <a:noFill/>
        </p:spPr>
        <p:txBody>
          <a:bodyPr wrap="square">
            <a:spAutoFit/>
          </a:bodyPr>
          <a:lstStyle/>
          <a:p>
            <a:pPr marL="0" indent="0">
              <a:lnSpc>
                <a:spcPct val="120000"/>
              </a:lnSpc>
              <a:buNone/>
            </a:pPr>
            <a:r>
              <a:rPr lang="en-US" altLang="zh-CN" sz="2200" b="0" dirty="0">
                <a:latin typeface="Times New Roman" panose="02020603050405020304" pitchFamily="18" charset="0"/>
                <a:ea typeface="+mn-ea"/>
                <a:cs typeface="Times New Roman" panose="02020603050405020304" pitchFamily="18" charset="0"/>
              </a:rPr>
              <a:t>        CPSR</a:t>
            </a:r>
            <a:r>
              <a:rPr lang="zh-CN" altLang="zh-CN" sz="2200" b="0" dirty="0">
                <a:latin typeface="Times New Roman" panose="02020603050405020304" pitchFamily="18" charset="0"/>
                <a:ea typeface="+mn-ea"/>
                <a:cs typeface="Times New Roman" panose="02020603050405020304" pitchFamily="18" charset="0"/>
              </a:rPr>
              <a:t>的</a:t>
            </a:r>
            <a:r>
              <a:rPr lang="en-US" altLang="zh-CN" sz="2200" b="0" dirty="0">
                <a:latin typeface="Times New Roman" panose="02020603050405020304" pitchFamily="18" charset="0"/>
                <a:ea typeface="+mn-ea"/>
                <a:cs typeface="Times New Roman" panose="02020603050405020304" pitchFamily="18" charset="0"/>
              </a:rPr>
              <a:t>T</a:t>
            </a:r>
            <a:r>
              <a:rPr lang="zh-CN" altLang="zh-CN" sz="2200" b="0" dirty="0">
                <a:latin typeface="Times New Roman" panose="02020603050405020304" pitchFamily="18" charset="0"/>
                <a:ea typeface="+mn-ea"/>
                <a:cs typeface="Times New Roman" panose="02020603050405020304" pitchFamily="18" charset="0"/>
              </a:rPr>
              <a:t>位决定</a:t>
            </a:r>
            <a:r>
              <a:rPr lang="en-US" altLang="zh-CN" sz="2200" b="0" dirty="0">
                <a:latin typeface="Times New Roman" panose="02020603050405020304" pitchFamily="18" charset="0"/>
                <a:ea typeface="+mn-ea"/>
                <a:cs typeface="Times New Roman" panose="02020603050405020304" pitchFamily="18" charset="0"/>
              </a:rPr>
              <a:t>ARM</a:t>
            </a:r>
            <a:r>
              <a:rPr lang="zh-CN" altLang="zh-CN" sz="2200" b="0" dirty="0">
                <a:latin typeface="Times New Roman" panose="02020603050405020304" pitchFamily="18" charset="0"/>
                <a:ea typeface="+mn-ea"/>
                <a:cs typeface="Times New Roman" panose="02020603050405020304" pitchFamily="18" charset="0"/>
              </a:rPr>
              <a:t>处理器执行的是</a:t>
            </a:r>
            <a:r>
              <a:rPr lang="en-US" altLang="zh-CN" sz="2200" b="0" dirty="0">
                <a:latin typeface="Times New Roman" panose="02020603050405020304" pitchFamily="18" charset="0"/>
                <a:ea typeface="+mn-ea"/>
                <a:cs typeface="Times New Roman" panose="02020603050405020304" pitchFamily="18" charset="0"/>
              </a:rPr>
              <a:t>ARM</a:t>
            </a:r>
            <a:r>
              <a:rPr lang="zh-CN" altLang="zh-CN" sz="2200" b="0" dirty="0">
                <a:latin typeface="Times New Roman" panose="02020603050405020304" pitchFamily="18" charset="0"/>
                <a:ea typeface="+mn-ea"/>
                <a:cs typeface="Times New Roman" panose="02020603050405020304" pitchFamily="18" charset="0"/>
              </a:rPr>
              <a:t>指令流还是</a:t>
            </a:r>
            <a:r>
              <a:rPr lang="en-US" altLang="zh-CN" sz="2200" b="0" dirty="0">
                <a:latin typeface="Times New Roman" panose="02020603050405020304" pitchFamily="18" charset="0"/>
                <a:ea typeface="+mn-ea"/>
                <a:cs typeface="Times New Roman" panose="02020603050405020304" pitchFamily="18" charset="0"/>
              </a:rPr>
              <a:t>Thumb</a:t>
            </a:r>
            <a:r>
              <a:rPr lang="zh-CN" altLang="zh-CN" sz="2200" b="0" dirty="0">
                <a:latin typeface="Times New Roman" panose="02020603050405020304" pitchFamily="18" charset="0"/>
                <a:ea typeface="+mn-ea"/>
                <a:cs typeface="Times New Roman" panose="02020603050405020304" pitchFamily="18" charset="0"/>
              </a:rPr>
              <a:t>指令流。若</a:t>
            </a:r>
            <a:r>
              <a:rPr lang="en-US" altLang="zh-CN" sz="2200" b="0" dirty="0">
                <a:latin typeface="Times New Roman" panose="02020603050405020304" pitchFamily="18" charset="0"/>
                <a:ea typeface="+mn-ea"/>
                <a:cs typeface="Times New Roman" panose="02020603050405020304" pitchFamily="18" charset="0"/>
              </a:rPr>
              <a:t>T</a:t>
            </a:r>
            <a:r>
              <a:rPr lang="zh-CN" altLang="zh-CN" sz="2200" b="0" dirty="0">
                <a:latin typeface="Times New Roman" panose="02020603050405020304" pitchFamily="18" charset="0"/>
                <a:ea typeface="+mn-ea"/>
                <a:cs typeface="Times New Roman" panose="02020603050405020304" pitchFamily="18" charset="0"/>
              </a:rPr>
              <a:t>置</a:t>
            </a:r>
            <a:r>
              <a:rPr lang="en-US" altLang="zh-CN" sz="2200" b="0" dirty="0">
                <a:latin typeface="Times New Roman" panose="02020603050405020304" pitchFamily="18" charset="0"/>
                <a:ea typeface="+mn-ea"/>
                <a:cs typeface="Times New Roman" panose="02020603050405020304" pitchFamily="18" charset="0"/>
              </a:rPr>
              <a:t>1</a:t>
            </a:r>
            <a:r>
              <a:rPr lang="zh-CN" altLang="zh-CN" sz="2200" b="0" dirty="0">
                <a:latin typeface="Times New Roman" panose="02020603050405020304" pitchFamily="18" charset="0"/>
                <a:ea typeface="+mn-ea"/>
                <a:cs typeface="Times New Roman" panose="02020603050405020304" pitchFamily="18" charset="0"/>
              </a:rPr>
              <a:t>，则认为是</a:t>
            </a:r>
            <a:r>
              <a:rPr lang="en-US" altLang="zh-CN" sz="2200" b="0" dirty="0">
                <a:latin typeface="Times New Roman" panose="02020603050405020304" pitchFamily="18" charset="0"/>
                <a:ea typeface="+mn-ea"/>
                <a:cs typeface="Times New Roman" panose="02020603050405020304" pitchFamily="18" charset="0"/>
              </a:rPr>
              <a:t>Thumb</a:t>
            </a:r>
            <a:r>
              <a:rPr lang="zh-CN" altLang="zh-CN" sz="2200" b="0" dirty="0">
                <a:latin typeface="Times New Roman" panose="02020603050405020304" pitchFamily="18" charset="0"/>
                <a:ea typeface="+mn-ea"/>
                <a:cs typeface="Times New Roman" panose="02020603050405020304" pitchFamily="18" charset="0"/>
              </a:rPr>
              <a:t>指令流；若</a:t>
            </a:r>
            <a:r>
              <a:rPr lang="en-US" altLang="zh-CN" sz="2200" b="0" dirty="0">
                <a:latin typeface="Times New Roman" panose="02020603050405020304" pitchFamily="18" charset="0"/>
                <a:ea typeface="+mn-ea"/>
                <a:cs typeface="Times New Roman" panose="02020603050405020304" pitchFamily="18" charset="0"/>
              </a:rPr>
              <a:t>T</a:t>
            </a:r>
            <a:r>
              <a:rPr lang="zh-CN" altLang="zh-CN" sz="2200" b="0" dirty="0">
                <a:latin typeface="Times New Roman" panose="02020603050405020304" pitchFamily="18" charset="0"/>
                <a:ea typeface="+mn-ea"/>
                <a:cs typeface="Times New Roman" panose="02020603050405020304" pitchFamily="18" charset="0"/>
              </a:rPr>
              <a:t>置</a:t>
            </a:r>
            <a:r>
              <a:rPr lang="en-US" altLang="zh-CN" sz="2200" b="0" dirty="0">
                <a:latin typeface="Times New Roman" panose="02020603050405020304" pitchFamily="18" charset="0"/>
                <a:ea typeface="+mn-ea"/>
                <a:cs typeface="Times New Roman" panose="02020603050405020304" pitchFamily="18" charset="0"/>
              </a:rPr>
              <a:t>0</a:t>
            </a:r>
            <a:r>
              <a:rPr lang="zh-CN" altLang="zh-CN" sz="2200" b="0" dirty="0">
                <a:latin typeface="Times New Roman" panose="02020603050405020304" pitchFamily="18" charset="0"/>
                <a:ea typeface="+mn-ea"/>
                <a:cs typeface="Times New Roman" panose="02020603050405020304" pitchFamily="18" charset="0"/>
              </a:rPr>
              <a:t>，则认为是</a:t>
            </a:r>
            <a:r>
              <a:rPr lang="en-US" altLang="zh-CN" sz="2200" b="0" dirty="0">
                <a:latin typeface="Times New Roman" panose="02020603050405020304" pitchFamily="18" charset="0"/>
                <a:ea typeface="+mn-ea"/>
                <a:cs typeface="Times New Roman" panose="02020603050405020304" pitchFamily="18" charset="0"/>
              </a:rPr>
              <a:t>ARM</a:t>
            </a:r>
            <a:r>
              <a:rPr lang="zh-CN" altLang="zh-CN" sz="2200" b="0" dirty="0">
                <a:latin typeface="Times New Roman" panose="02020603050405020304" pitchFamily="18" charset="0"/>
                <a:ea typeface="+mn-ea"/>
                <a:cs typeface="Times New Roman" panose="02020603050405020304" pitchFamily="18" charset="0"/>
              </a:rPr>
              <a:t>指令流。</a:t>
            </a:r>
            <a:endParaRPr lang="zh-CN" altLang="zh-CN" sz="2200" b="0" dirty="0">
              <a:latin typeface="Times New Roman" panose="02020603050405020304" pitchFamily="18" charset="0"/>
              <a:ea typeface="+mn-ea"/>
              <a:cs typeface="Times New Roman" panose="02020603050405020304" pitchFamily="18" charset="0"/>
            </a:endParaRPr>
          </a:p>
          <a:p>
            <a:pPr marL="0" indent="0">
              <a:lnSpc>
                <a:spcPct val="120000"/>
              </a:lnSpc>
              <a:buNone/>
            </a:pPr>
            <a:endParaRPr lang="zh-CN" altLang="zh-CN" sz="2200" b="0" dirty="0">
              <a:latin typeface="Times New Roman" panose="02020603050405020304" pitchFamily="18" charset="0"/>
              <a:ea typeface="+mn-ea"/>
              <a:cs typeface="Times New Roman" panose="02020603050405020304" pitchFamily="18" charset="0"/>
            </a:endParaRPr>
          </a:p>
          <a:p>
            <a:pPr marL="0" indent="0">
              <a:lnSpc>
                <a:spcPct val="120000"/>
              </a:lnSpc>
              <a:buNone/>
            </a:pPr>
            <a:r>
              <a:rPr lang="zh-CN" altLang="en-US" sz="2200" b="0" dirty="0">
                <a:latin typeface="Times New Roman" panose="02020603050405020304" pitchFamily="18" charset="0"/>
                <a:ea typeface="+mn-ea"/>
                <a:cs typeface="Times New Roman" panose="02020603050405020304" pitchFamily="18" charset="0"/>
              </a:rPr>
              <a:t>　　</a:t>
            </a:r>
            <a:r>
              <a:rPr lang="en-US" altLang="zh-CN" sz="2200" b="0" dirty="0">
                <a:latin typeface="Times New Roman" panose="02020603050405020304" pitchFamily="18" charset="0"/>
                <a:ea typeface="+mn-ea"/>
                <a:cs typeface="Times New Roman" panose="02020603050405020304" pitchFamily="18" charset="0"/>
              </a:rPr>
              <a:t>(1) </a:t>
            </a:r>
            <a:r>
              <a:rPr lang="zh-CN" altLang="zh-CN" sz="2200" b="0" dirty="0">
                <a:latin typeface="Times New Roman" panose="02020603050405020304" pitchFamily="18" charset="0"/>
                <a:ea typeface="+mn-ea"/>
                <a:cs typeface="Times New Roman" panose="02020603050405020304" pitchFamily="18" charset="0"/>
              </a:rPr>
              <a:t>进入</a:t>
            </a:r>
            <a:r>
              <a:rPr lang="en-US" altLang="zh-CN" sz="2200" b="0" dirty="0">
                <a:latin typeface="Times New Roman" panose="02020603050405020304" pitchFamily="18" charset="0"/>
                <a:ea typeface="+mn-ea"/>
                <a:cs typeface="Times New Roman" panose="02020603050405020304" pitchFamily="18" charset="0"/>
              </a:rPr>
              <a:t>Thumb</a:t>
            </a:r>
            <a:r>
              <a:rPr lang="zh-CN" altLang="zh-CN" sz="2200" b="0" dirty="0">
                <a:latin typeface="Times New Roman" panose="02020603050405020304" pitchFamily="18" charset="0"/>
                <a:ea typeface="+mn-ea"/>
                <a:cs typeface="Times New Roman" panose="02020603050405020304" pitchFamily="18" charset="0"/>
              </a:rPr>
              <a:t>状态。</a:t>
            </a:r>
            <a:r>
              <a:rPr lang="zh-CN" altLang="zh-CN" sz="2200" dirty="0">
                <a:solidFill>
                  <a:srgbClr val="FF0000"/>
                </a:solidFill>
                <a:latin typeface="Times New Roman" panose="02020603050405020304" pitchFamily="18" charset="0"/>
                <a:ea typeface="+mn-ea"/>
                <a:cs typeface="Times New Roman" panose="02020603050405020304" pitchFamily="18" charset="0"/>
              </a:rPr>
              <a:t>系统复位后，处理器处于</a:t>
            </a:r>
            <a:r>
              <a:rPr lang="en-US" altLang="zh-CN" sz="2200" dirty="0">
                <a:solidFill>
                  <a:srgbClr val="FF0000"/>
                </a:solidFill>
                <a:latin typeface="Times New Roman" panose="02020603050405020304" pitchFamily="18" charset="0"/>
                <a:ea typeface="+mn-ea"/>
                <a:cs typeface="Times New Roman" panose="02020603050405020304" pitchFamily="18" charset="0"/>
              </a:rPr>
              <a:t>ARM</a:t>
            </a:r>
            <a:r>
              <a:rPr lang="zh-CN" altLang="zh-CN" sz="2200" dirty="0">
                <a:solidFill>
                  <a:srgbClr val="FF0000"/>
                </a:solidFill>
                <a:latin typeface="Times New Roman" panose="02020603050405020304" pitchFamily="18" charset="0"/>
                <a:ea typeface="+mn-ea"/>
                <a:cs typeface="Times New Roman" panose="02020603050405020304" pitchFamily="18" charset="0"/>
              </a:rPr>
              <a:t>状态</a:t>
            </a:r>
            <a:r>
              <a:rPr lang="zh-CN" altLang="zh-CN" sz="2200" b="0" dirty="0">
                <a:latin typeface="Times New Roman" panose="02020603050405020304" pitchFamily="18" charset="0"/>
                <a:ea typeface="+mn-ea"/>
                <a:cs typeface="Times New Roman" panose="02020603050405020304" pitchFamily="18" charset="0"/>
              </a:rPr>
              <a:t>。执行</a:t>
            </a:r>
            <a:r>
              <a:rPr lang="en-US" altLang="zh-CN" sz="2200" b="0" dirty="0">
                <a:latin typeface="Times New Roman" panose="02020603050405020304" pitchFamily="18" charset="0"/>
                <a:ea typeface="+mn-ea"/>
                <a:cs typeface="Times New Roman" panose="02020603050405020304" pitchFamily="18" charset="0"/>
              </a:rPr>
              <a:t>BX/BLX</a:t>
            </a:r>
            <a:r>
              <a:rPr lang="zh-CN" altLang="zh-CN" sz="2200" b="0" dirty="0">
                <a:latin typeface="Times New Roman" panose="02020603050405020304" pitchFamily="18" charset="0"/>
                <a:ea typeface="+mn-ea"/>
                <a:cs typeface="Times New Roman" panose="02020603050405020304" pitchFamily="18" charset="0"/>
              </a:rPr>
              <a:t>指令，将转移地址寄存器的位</a:t>
            </a:r>
            <a:r>
              <a:rPr lang="en-US" altLang="zh-CN" sz="2200" b="0" dirty="0">
                <a:latin typeface="Times New Roman" panose="02020603050405020304" pitchFamily="18" charset="0"/>
                <a:ea typeface="+mn-ea"/>
                <a:cs typeface="Times New Roman" panose="02020603050405020304" pitchFamily="18" charset="0"/>
              </a:rPr>
              <a:t>[0]</a:t>
            </a:r>
            <a:r>
              <a:rPr lang="zh-CN" altLang="zh-CN" sz="2200" b="0" dirty="0">
                <a:latin typeface="Times New Roman" panose="02020603050405020304" pitchFamily="18" charset="0"/>
                <a:ea typeface="+mn-ea"/>
                <a:cs typeface="Times New Roman" panose="02020603050405020304" pitchFamily="18" charset="0"/>
              </a:rPr>
              <a:t>置</a:t>
            </a:r>
            <a:r>
              <a:rPr lang="en-US" altLang="zh-CN" sz="2200" b="0" dirty="0">
                <a:latin typeface="Times New Roman" panose="02020603050405020304" pitchFamily="18" charset="0"/>
                <a:ea typeface="+mn-ea"/>
                <a:cs typeface="Times New Roman" panose="02020603050405020304" pitchFamily="18" charset="0"/>
              </a:rPr>
              <a:t>1</a:t>
            </a:r>
            <a:r>
              <a:rPr lang="zh-CN" altLang="zh-CN" sz="2200" b="0" dirty="0">
                <a:latin typeface="Times New Roman" panose="02020603050405020304" pitchFamily="18" charset="0"/>
                <a:ea typeface="+mn-ea"/>
                <a:cs typeface="Times New Roman" panose="02020603050405020304" pitchFamily="18" charset="0"/>
              </a:rPr>
              <a:t>，其他位放入</a:t>
            </a:r>
            <a:r>
              <a:rPr lang="en-US" altLang="zh-CN" sz="2200" b="0" dirty="0">
                <a:latin typeface="Times New Roman" panose="02020603050405020304" pitchFamily="18" charset="0"/>
                <a:ea typeface="+mn-ea"/>
                <a:cs typeface="Times New Roman" panose="02020603050405020304" pitchFamily="18" charset="0"/>
              </a:rPr>
              <a:t>PC</a:t>
            </a:r>
            <a:r>
              <a:rPr lang="zh-CN" altLang="zh-CN" sz="2200" b="0" dirty="0">
                <a:latin typeface="Times New Roman" panose="02020603050405020304" pitchFamily="18" charset="0"/>
                <a:ea typeface="+mn-ea"/>
                <a:cs typeface="Times New Roman" panose="02020603050405020304" pitchFamily="18" charset="0"/>
              </a:rPr>
              <a:t>，即可进入</a:t>
            </a:r>
            <a:r>
              <a:rPr lang="en-US" altLang="zh-CN" sz="2200" b="0" dirty="0">
                <a:latin typeface="Times New Roman" panose="02020603050405020304" pitchFamily="18" charset="0"/>
                <a:ea typeface="+mn-ea"/>
                <a:cs typeface="Times New Roman" panose="02020603050405020304" pitchFamily="18" charset="0"/>
              </a:rPr>
              <a:t>Thumb</a:t>
            </a:r>
            <a:r>
              <a:rPr lang="zh-CN" altLang="zh-CN" sz="2200" b="0" dirty="0">
                <a:latin typeface="Times New Roman" panose="02020603050405020304" pitchFamily="18" charset="0"/>
                <a:ea typeface="+mn-ea"/>
                <a:cs typeface="Times New Roman" panose="02020603050405020304" pitchFamily="18" charset="0"/>
              </a:rPr>
              <a:t>状态。由于</a:t>
            </a:r>
            <a:r>
              <a:rPr lang="en-US" altLang="zh-CN" sz="2200" b="0" dirty="0">
                <a:latin typeface="Times New Roman" panose="02020603050405020304" pitchFamily="18" charset="0"/>
                <a:ea typeface="+mn-ea"/>
                <a:cs typeface="Times New Roman" panose="02020603050405020304" pitchFamily="18" charset="0"/>
              </a:rPr>
              <a:t>BX</a:t>
            </a:r>
            <a:r>
              <a:rPr lang="zh-CN" altLang="zh-CN" sz="2200" b="0" dirty="0">
                <a:latin typeface="Times New Roman" panose="02020603050405020304" pitchFamily="18" charset="0"/>
                <a:ea typeface="+mn-ea"/>
                <a:cs typeface="Times New Roman" panose="02020603050405020304" pitchFamily="18" charset="0"/>
              </a:rPr>
              <a:t>指令会引起转移，因此流水线被刷新，已在流水线上的指令将被丢弃。</a:t>
            </a:r>
            <a:endParaRPr lang="zh-CN" altLang="zh-CN" sz="2200" b="0" dirty="0">
              <a:latin typeface="Times New Roman" panose="02020603050405020304" pitchFamily="18" charset="0"/>
              <a:ea typeface="+mn-ea"/>
              <a:cs typeface="Times New Roman" panose="02020603050405020304" pitchFamily="18" charset="0"/>
            </a:endParaRPr>
          </a:p>
          <a:p>
            <a:pPr marL="0" indent="0">
              <a:lnSpc>
                <a:spcPct val="120000"/>
              </a:lnSpc>
              <a:buNone/>
            </a:pPr>
            <a:br>
              <a:rPr lang="zh-CN" altLang="zh-CN" sz="2200" b="0" dirty="0">
                <a:latin typeface="Times New Roman" panose="02020603050405020304" pitchFamily="18" charset="0"/>
                <a:ea typeface="+mn-ea"/>
                <a:cs typeface="Times New Roman" panose="02020603050405020304" pitchFamily="18" charset="0"/>
              </a:rPr>
            </a:br>
            <a:r>
              <a:rPr lang="zh-CN" altLang="en-US" sz="2200" b="0" dirty="0">
                <a:latin typeface="Times New Roman" panose="02020603050405020304" pitchFamily="18" charset="0"/>
                <a:ea typeface="+mn-ea"/>
                <a:cs typeface="Times New Roman" panose="02020603050405020304" pitchFamily="18" charset="0"/>
              </a:rPr>
              <a:t>　　</a:t>
            </a:r>
            <a:r>
              <a:rPr lang="en-US" altLang="zh-CN" sz="2200" b="0" dirty="0">
                <a:latin typeface="Times New Roman" panose="02020603050405020304" pitchFamily="18" charset="0"/>
                <a:ea typeface="+mn-ea"/>
                <a:cs typeface="Times New Roman" panose="02020603050405020304" pitchFamily="18" charset="0"/>
              </a:rPr>
              <a:t>(2) </a:t>
            </a:r>
            <a:r>
              <a:rPr lang="zh-CN" altLang="zh-CN" sz="2200" b="0" dirty="0">
                <a:latin typeface="Times New Roman" panose="02020603050405020304" pitchFamily="18" charset="0"/>
                <a:ea typeface="+mn-ea"/>
                <a:cs typeface="Times New Roman" panose="02020603050405020304" pitchFamily="18" charset="0"/>
              </a:rPr>
              <a:t>退出</a:t>
            </a:r>
            <a:r>
              <a:rPr lang="en-US" altLang="zh-CN" sz="2200" b="0" dirty="0">
                <a:latin typeface="Times New Roman" panose="02020603050405020304" pitchFamily="18" charset="0"/>
                <a:ea typeface="+mn-ea"/>
                <a:cs typeface="Times New Roman" panose="02020603050405020304" pitchFamily="18" charset="0"/>
              </a:rPr>
              <a:t>Thumb</a:t>
            </a:r>
            <a:r>
              <a:rPr lang="zh-CN" altLang="zh-CN" sz="2200" b="0" dirty="0">
                <a:latin typeface="Times New Roman" panose="02020603050405020304" pitchFamily="18" charset="0"/>
                <a:ea typeface="+mn-ea"/>
                <a:cs typeface="Times New Roman" panose="02020603050405020304" pitchFamily="18" charset="0"/>
              </a:rPr>
              <a:t>状态。退出</a:t>
            </a:r>
            <a:r>
              <a:rPr lang="en-US" altLang="zh-CN" sz="2200" b="0" dirty="0">
                <a:latin typeface="Times New Roman" panose="02020603050405020304" pitchFamily="18" charset="0"/>
                <a:ea typeface="+mn-ea"/>
                <a:cs typeface="Times New Roman" panose="02020603050405020304" pitchFamily="18" charset="0"/>
              </a:rPr>
              <a:t>Thumb</a:t>
            </a:r>
            <a:r>
              <a:rPr lang="zh-CN" altLang="zh-CN" sz="2200" b="0" dirty="0">
                <a:latin typeface="Times New Roman" panose="02020603050405020304" pitchFamily="18" charset="0"/>
                <a:ea typeface="+mn-ea"/>
                <a:cs typeface="Times New Roman" panose="02020603050405020304" pitchFamily="18" charset="0"/>
              </a:rPr>
              <a:t>状态的方法与进入</a:t>
            </a:r>
            <a:r>
              <a:rPr lang="en-US" altLang="zh-CN" sz="2200" b="0" dirty="0">
                <a:latin typeface="Times New Roman" panose="02020603050405020304" pitchFamily="18" charset="0"/>
                <a:ea typeface="+mn-ea"/>
                <a:cs typeface="Times New Roman" panose="02020603050405020304" pitchFamily="18" charset="0"/>
              </a:rPr>
              <a:t>Thumb</a:t>
            </a:r>
            <a:r>
              <a:rPr lang="zh-CN" altLang="zh-CN" sz="2200" b="0" dirty="0">
                <a:latin typeface="Times New Roman" panose="02020603050405020304" pitchFamily="18" charset="0"/>
                <a:ea typeface="+mn-ea"/>
                <a:cs typeface="Times New Roman" panose="02020603050405020304" pitchFamily="18" charset="0"/>
              </a:rPr>
              <a:t>状态的方法相对应，即使用</a:t>
            </a:r>
            <a:r>
              <a:rPr lang="en-US" altLang="zh-CN" sz="2200" b="0" dirty="0">
                <a:latin typeface="Times New Roman" panose="02020603050405020304" pitchFamily="18" charset="0"/>
                <a:ea typeface="+mn-ea"/>
                <a:cs typeface="Times New Roman" panose="02020603050405020304" pitchFamily="18" charset="0"/>
              </a:rPr>
              <a:t>BX/BLX</a:t>
            </a:r>
            <a:r>
              <a:rPr lang="zh-CN" altLang="zh-CN" sz="2200" b="0" dirty="0">
                <a:latin typeface="Times New Roman" panose="02020603050405020304" pitchFamily="18" charset="0"/>
                <a:ea typeface="+mn-ea"/>
                <a:cs typeface="Times New Roman" panose="02020603050405020304" pitchFamily="18" charset="0"/>
              </a:rPr>
              <a:t>指令，将转移地址寄存器的位</a:t>
            </a:r>
            <a:r>
              <a:rPr lang="en-US" altLang="zh-CN" sz="2200" b="0" dirty="0">
                <a:latin typeface="Times New Roman" panose="02020603050405020304" pitchFamily="18" charset="0"/>
                <a:ea typeface="+mn-ea"/>
                <a:cs typeface="Times New Roman" panose="02020603050405020304" pitchFamily="18" charset="0"/>
              </a:rPr>
              <a:t>[0]</a:t>
            </a:r>
            <a:r>
              <a:rPr lang="zh-CN" altLang="zh-CN" sz="2200" b="0" dirty="0">
                <a:latin typeface="Times New Roman" panose="02020603050405020304" pitchFamily="18" charset="0"/>
                <a:ea typeface="+mn-ea"/>
                <a:cs typeface="Times New Roman" panose="02020603050405020304" pitchFamily="18" charset="0"/>
              </a:rPr>
              <a:t>置为</a:t>
            </a:r>
            <a:r>
              <a:rPr lang="en-US" altLang="zh-CN" sz="2200" b="0" dirty="0">
                <a:latin typeface="Times New Roman" panose="02020603050405020304" pitchFamily="18" charset="0"/>
                <a:ea typeface="+mn-ea"/>
                <a:cs typeface="Times New Roman" panose="02020603050405020304" pitchFamily="18" charset="0"/>
              </a:rPr>
              <a:t>0</a:t>
            </a:r>
            <a:r>
              <a:rPr lang="zh-CN" altLang="zh-CN" sz="2200" b="0" dirty="0">
                <a:latin typeface="Times New Roman" panose="02020603050405020304" pitchFamily="18" charset="0"/>
                <a:ea typeface="+mn-ea"/>
                <a:cs typeface="Times New Roman" panose="02020603050405020304" pitchFamily="18" charset="0"/>
              </a:rPr>
              <a:t>，即可退出</a:t>
            </a:r>
            <a:r>
              <a:rPr lang="en-US" altLang="zh-CN" sz="2200" b="0" dirty="0">
                <a:latin typeface="Times New Roman" panose="02020603050405020304" pitchFamily="18" charset="0"/>
                <a:ea typeface="+mn-ea"/>
                <a:cs typeface="Times New Roman" panose="02020603050405020304" pitchFamily="18" charset="0"/>
              </a:rPr>
              <a:t>Thumb</a:t>
            </a:r>
            <a:r>
              <a:rPr lang="zh-CN" altLang="zh-CN" sz="2200" b="0" dirty="0">
                <a:latin typeface="Times New Roman" panose="02020603050405020304" pitchFamily="18" charset="0"/>
                <a:ea typeface="+mn-ea"/>
                <a:cs typeface="Times New Roman" panose="02020603050405020304" pitchFamily="18" charset="0"/>
              </a:rPr>
              <a:t>状态。如果发生异常，无论处理器当前的工作状态如何，处理器都会返回</a:t>
            </a:r>
            <a:r>
              <a:rPr lang="en-US" altLang="zh-CN" sz="2200" b="0" dirty="0">
                <a:latin typeface="Times New Roman" panose="02020603050405020304" pitchFamily="18" charset="0"/>
                <a:ea typeface="+mn-ea"/>
                <a:cs typeface="Times New Roman" panose="02020603050405020304" pitchFamily="18" charset="0"/>
              </a:rPr>
              <a:t>ARM</a:t>
            </a:r>
            <a:r>
              <a:rPr lang="zh-CN" altLang="zh-CN" sz="2200" b="0" dirty="0">
                <a:latin typeface="Times New Roman" panose="02020603050405020304" pitchFamily="18" charset="0"/>
                <a:ea typeface="+mn-ea"/>
                <a:cs typeface="Times New Roman" panose="02020603050405020304" pitchFamily="18" charset="0"/>
              </a:rPr>
              <a:t>状态。</a:t>
            </a:r>
            <a:endParaRPr lang="zh-CN" altLang="en-US" sz="2200" b="0" dirty="0">
              <a:latin typeface="Times New Roman" panose="02020603050405020304" pitchFamily="18" charset="0"/>
              <a:ea typeface="+mn-ea"/>
              <a:cs typeface="Times New Roman" panose="02020603050405020304" pitchFamily="18" charset="0"/>
            </a:endParaRPr>
          </a:p>
        </p:txBody>
      </p:sp>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endParaRPr lang="zh-CN" altLang="en-US" dirty="0"/>
          </a:p>
        </p:txBody>
      </p:sp>
      <p:sp>
        <p:nvSpPr>
          <p:cNvPr id="4" name="文本占位符 103426"/>
          <p:cNvSpPr>
            <a:spLocks noGrp="1" noRot="1"/>
          </p:cNvSpPr>
          <p:nvPr/>
        </p:nvSpPr>
        <p:spPr>
          <a:xfrm>
            <a:off x="767408" y="1412776"/>
            <a:ext cx="10513168" cy="38862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lr>
                <a:schemeClr val="hlink"/>
              </a:buClr>
              <a:buSzPct val="70000"/>
              <a:buFont typeface="Wingdings" panose="05000000000000000000" pitchFamily="2" charset="2"/>
              <a:buChar char="v"/>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accent2"/>
              </a:buClr>
              <a:buSzPct val="85000"/>
              <a:buFont typeface="Wingdings" panose="05000000000000000000" pitchFamily="2" charset="2"/>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hlink"/>
              </a:buClr>
              <a:buSzPct val="80000"/>
              <a:buFont typeface="Wingdings" panose="05000000000000000000" pitchFamily="2" charset="2"/>
              <a:buChar char="v"/>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accent2"/>
              </a:buClr>
              <a:buSzPct val="90000"/>
              <a:buFont typeface="Wingdings" panose="05000000000000000000" pitchFamily="2" charset="2"/>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hlink"/>
              </a:buClr>
              <a:buSzPct val="85000"/>
              <a:buFont typeface="Wingdings" panose="05000000000000000000" pitchFamily="2" charset="2"/>
              <a:buChar char="v"/>
              <a:defRPr sz="2000" b="0" i="0" u="none" kern="1200" baseline="0">
                <a:solidFill>
                  <a:schemeClr val="tx1"/>
                </a:solidFill>
                <a:latin typeface="+mn-lt"/>
                <a:ea typeface="+mn-ea"/>
                <a:cs typeface="+mn-cs"/>
              </a:defRPr>
            </a:lvl9pPr>
          </a:lstStyle>
          <a:p>
            <a:pPr algn="just">
              <a:lnSpc>
                <a:spcPct val="120000"/>
              </a:lnSpc>
              <a:buNone/>
            </a:pPr>
            <a:r>
              <a:rPr lang="en-US" altLang="zh-CN" dirty="0"/>
              <a:t>		</a:t>
            </a:r>
            <a:r>
              <a:rPr lang="en-US" altLang="zh-CN" sz="2800" dirty="0"/>
              <a:t>Thumb</a:t>
            </a:r>
            <a:r>
              <a:rPr lang="zh-CN" altLang="en-US" sz="2800" dirty="0"/>
              <a:t>指令集分为：</a:t>
            </a:r>
            <a:r>
              <a:rPr lang="zh-CN" altLang="en-US" sz="2800" dirty="0">
                <a:solidFill>
                  <a:srgbClr val="0070C0"/>
                </a:solidFill>
              </a:rPr>
              <a:t>分支指令</a:t>
            </a:r>
            <a:r>
              <a:rPr lang="zh-CN" altLang="en-US" sz="2800" dirty="0"/>
              <a:t>、</a:t>
            </a:r>
            <a:r>
              <a:rPr lang="zh-CN" altLang="en-US" sz="2800" dirty="0">
                <a:solidFill>
                  <a:srgbClr val="0070C0"/>
                </a:solidFill>
              </a:rPr>
              <a:t>数据传送指令</a:t>
            </a:r>
            <a:r>
              <a:rPr lang="zh-CN" altLang="en-US" sz="2800" dirty="0"/>
              <a:t>、</a:t>
            </a:r>
            <a:r>
              <a:rPr lang="zh-CN" altLang="en-US" sz="2800" dirty="0">
                <a:solidFill>
                  <a:srgbClr val="0070C0"/>
                </a:solidFill>
              </a:rPr>
              <a:t>单寄存器加载和存储指令</a:t>
            </a:r>
            <a:r>
              <a:rPr lang="zh-CN" altLang="en-US" sz="2800" dirty="0"/>
              <a:t>以及</a:t>
            </a:r>
            <a:r>
              <a:rPr lang="zh-CN" altLang="en-US" sz="2800" dirty="0">
                <a:solidFill>
                  <a:srgbClr val="0070C0"/>
                </a:solidFill>
              </a:rPr>
              <a:t>多寄存器加载和存储指令</a:t>
            </a:r>
            <a:r>
              <a:rPr lang="zh-CN" altLang="en-US" sz="2800" dirty="0"/>
              <a:t>。</a:t>
            </a:r>
            <a:r>
              <a:rPr lang="en-US" altLang="zh-CN" sz="2800" dirty="0"/>
              <a:t>Thumb</a:t>
            </a:r>
            <a:r>
              <a:rPr lang="zh-CN" altLang="en-US" sz="2800" dirty="0"/>
              <a:t>指令集没有协处理器指令、信号量指令以及访问</a:t>
            </a:r>
            <a:r>
              <a:rPr lang="en-US" altLang="zh-CN" sz="2800" dirty="0"/>
              <a:t>CPSR</a:t>
            </a:r>
            <a:r>
              <a:rPr lang="zh-CN" altLang="en-US" sz="2800" dirty="0"/>
              <a:t>或</a:t>
            </a:r>
            <a:r>
              <a:rPr lang="en-US" altLang="zh-CN" sz="2800" dirty="0"/>
              <a:t>SPSR</a:t>
            </a:r>
            <a:r>
              <a:rPr lang="zh-CN" altLang="en-US" sz="2800" dirty="0"/>
              <a:t>的指令。</a:t>
            </a:r>
            <a:endParaRPr lang="zh-CN" altLang="en-US" sz="2800" dirty="0"/>
          </a:p>
          <a:p>
            <a:pPr>
              <a:lnSpc>
                <a:spcPct val="120000"/>
              </a:lnSpc>
              <a:buNone/>
            </a:pPr>
            <a:r>
              <a:rPr lang="zh-CN" altLang="en-US" sz="2800" dirty="0"/>
              <a:t>	</a:t>
            </a:r>
            <a:endParaRPr lang="zh-CN" altLang="en-US" sz="2800"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endParaRPr lang="zh-CN" altLang="en-US" dirty="0"/>
          </a:p>
        </p:txBody>
      </p:sp>
      <p:sp>
        <p:nvSpPr>
          <p:cNvPr id="5" name="Rectangle 3"/>
          <p:cNvSpPr>
            <a:spLocks noGrp="1" noChangeArrowheads="1"/>
          </p:cNvSpPr>
          <p:nvPr/>
        </p:nvSpPr>
        <p:spPr bwMode="auto">
          <a:xfrm>
            <a:off x="623392" y="980728"/>
            <a:ext cx="8229600" cy="754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sz="2800" dirty="0">
                <a:latin typeface="Times New Roman" panose="02020603050405020304" pitchFamily="18" charset="0"/>
                <a:cs typeface="Times New Roman" panose="02020603050405020304" pitchFamily="18" charset="0"/>
              </a:rPr>
              <a:t>1. Thumb</a:t>
            </a:r>
            <a:r>
              <a:rPr lang="zh-CN" altLang="en-US" sz="2800" dirty="0">
                <a:latin typeface="Times New Roman" panose="02020603050405020304" pitchFamily="18" charset="0"/>
                <a:cs typeface="Times New Roman" panose="02020603050405020304" pitchFamily="18" charset="0"/>
              </a:rPr>
              <a:t>存储器访问指令</a:t>
            </a:r>
            <a:endParaRPr lang="zh-CN" altLang="en-US" sz="2800" dirty="0">
              <a:latin typeface="Times New Roman" panose="02020603050405020304" pitchFamily="18" charset="0"/>
              <a:cs typeface="Times New Roman" panose="02020603050405020304" pitchFamily="18" charset="0"/>
            </a:endParaRPr>
          </a:p>
        </p:txBody>
      </p:sp>
      <p:sp>
        <p:nvSpPr>
          <p:cNvPr id="6" name="Rectangle 41"/>
          <p:cNvSpPr>
            <a:spLocks noChangeArrowheads="1"/>
          </p:cNvSpPr>
          <p:nvPr/>
        </p:nvSpPr>
        <p:spPr bwMode="auto">
          <a:xfrm>
            <a:off x="3359696" y="1596514"/>
            <a:ext cx="329952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kumimoji="1" lang="zh-CN" altLang="en-US" sz="2400" dirty="0">
                <a:latin typeface="Times New Roman" panose="02020603050405020304" pitchFamily="18" charset="0"/>
                <a:ea typeface="+mn-ea"/>
                <a:cs typeface="Times New Roman" panose="02020603050405020304" pitchFamily="18" charset="0"/>
              </a:rPr>
              <a:t>单寄存器访问指令</a:t>
            </a:r>
            <a:endParaRPr kumimoji="1" lang="zh-CN" altLang="en-US" sz="2400" dirty="0">
              <a:latin typeface="Times New Roman" panose="02020603050405020304" pitchFamily="18" charset="0"/>
              <a:ea typeface="+mn-ea"/>
              <a:cs typeface="Times New Roman" panose="02020603050405020304" pitchFamily="18" charset="0"/>
            </a:endParaRPr>
          </a:p>
        </p:txBody>
      </p:sp>
      <p:pic>
        <p:nvPicPr>
          <p:cNvPr id="7" name="table"/>
          <p:cNvPicPr>
            <a:picLocks noChangeAspect="1"/>
          </p:cNvPicPr>
          <p:nvPr/>
        </p:nvPicPr>
        <p:blipFill>
          <a:blip r:embed="rId1"/>
          <a:stretch>
            <a:fillRect/>
          </a:stretch>
        </p:blipFill>
        <p:spPr>
          <a:xfrm>
            <a:off x="1415480" y="2350577"/>
            <a:ext cx="8458200" cy="3230880"/>
          </a:xfrm>
          <a:prstGeom prst="rect">
            <a:avLst/>
          </a:prstGeom>
        </p:spPr>
      </p:pic>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endParaRPr lang="zh-CN" altLang="en-US" dirty="0"/>
          </a:p>
        </p:txBody>
      </p:sp>
      <p:sp>
        <p:nvSpPr>
          <p:cNvPr id="4" name="Text Box 4"/>
          <p:cNvSpPr txBox="1">
            <a:spLocks noChangeArrowheads="1"/>
          </p:cNvSpPr>
          <p:nvPr/>
        </p:nvSpPr>
        <p:spPr bwMode="auto">
          <a:xfrm>
            <a:off x="1055440" y="1628800"/>
            <a:ext cx="7237413"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zh-CN" altLang="en-US" sz="2400" dirty="0">
                <a:latin typeface="Times New Roman" panose="02020603050405020304" pitchFamily="18" charset="0"/>
                <a:ea typeface="+mn-ea"/>
                <a:cs typeface="Times New Roman" panose="02020603050405020304" pitchFamily="18" charset="0"/>
              </a:rPr>
              <a:t>根据指令的寻址方式不同，可以分为以下三类：</a:t>
            </a:r>
            <a:endParaRPr kumimoji="1" lang="zh-CN" altLang="en-US" sz="2400" dirty="0">
              <a:latin typeface="Times New Roman" panose="02020603050405020304" pitchFamily="18" charset="0"/>
              <a:ea typeface="+mn-ea"/>
              <a:cs typeface="Times New Roman" panose="02020603050405020304" pitchFamily="18" charset="0"/>
            </a:endParaRPr>
          </a:p>
          <a:p>
            <a:pPr lvl="1" algn="just">
              <a:spcBef>
                <a:spcPct val="50000"/>
              </a:spcBef>
              <a:buClr>
                <a:srgbClr val="0000FF"/>
              </a:buClr>
              <a:buFont typeface="Wingdings" panose="05000000000000000000" pitchFamily="2" charset="2"/>
              <a:buChar char="§"/>
            </a:pPr>
            <a:r>
              <a:rPr kumimoji="1" lang="zh-CN" altLang="en-US" sz="2400" dirty="0">
                <a:latin typeface="Times New Roman" panose="02020603050405020304" pitchFamily="18" charset="0"/>
                <a:ea typeface="+mn-ea"/>
                <a:cs typeface="Times New Roman" panose="02020603050405020304" pitchFamily="18" charset="0"/>
              </a:rPr>
              <a:t>立即数偏移寻址；</a:t>
            </a:r>
            <a:endParaRPr kumimoji="1" lang="zh-CN" altLang="en-US" sz="2400" dirty="0">
              <a:latin typeface="Times New Roman" panose="02020603050405020304" pitchFamily="18" charset="0"/>
              <a:ea typeface="+mn-ea"/>
              <a:cs typeface="Times New Roman" panose="02020603050405020304" pitchFamily="18" charset="0"/>
            </a:endParaRPr>
          </a:p>
          <a:p>
            <a:pPr lvl="1" algn="just">
              <a:spcBef>
                <a:spcPct val="50000"/>
              </a:spcBef>
              <a:buClr>
                <a:srgbClr val="0000FF"/>
              </a:buClr>
              <a:buFont typeface="Wingdings" panose="05000000000000000000" pitchFamily="2" charset="2"/>
              <a:buChar char="§"/>
            </a:pPr>
            <a:r>
              <a:rPr kumimoji="1" lang="zh-CN" altLang="en-US" sz="2400" dirty="0">
                <a:latin typeface="Times New Roman" panose="02020603050405020304" pitchFamily="18" charset="0"/>
                <a:ea typeface="+mn-ea"/>
                <a:cs typeface="Times New Roman" panose="02020603050405020304" pitchFamily="18" charset="0"/>
              </a:rPr>
              <a:t>寄存器偏移寻址；</a:t>
            </a:r>
            <a:endParaRPr kumimoji="1" lang="zh-CN" altLang="en-US" sz="2400" dirty="0">
              <a:latin typeface="Times New Roman" panose="02020603050405020304" pitchFamily="18" charset="0"/>
              <a:ea typeface="+mn-ea"/>
              <a:cs typeface="Times New Roman" panose="02020603050405020304" pitchFamily="18" charset="0"/>
            </a:endParaRPr>
          </a:p>
          <a:p>
            <a:pPr lvl="1" algn="just">
              <a:spcBef>
                <a:spcPct val="50000"/>
              </a:spcBef>
              <a:buClr>
                <a:srgbClr val="0000FF"/>
              </a:buClr>
              <a:buFont typeface="Wingdings" panose="05000000000000000000" pitchFamily="2" charset="2"/>
              <a:buChar char="§"/>
            </a:pPr>
            <a:r>
              <a:rPr kumimoji="1" lang="en-US" altLang="zh-CN" sz="2400" dirty="0">
                <a:latin typeface="Times New Roman" panose="02020603050405020304" pitchFamily="18" charset="0"/>
                <a:ea typeface="+mn-ea"/>
                <a:cs typeface="Times New Roman" panose="02020603050405020304" pitchFamily="18" charset="0"/>
              </a:rPr>
              <a:t>PC</a:t>
            </a:r>
            <a:r>
              <a:rPr kumimoji="1" lang="zh-CN" altLang="en-US" sz="2400" dirty="0">
                <a:latin typeface="Times New Roman" panose="02020603050405020304" pitchFamily="18" charset="0"/>
                <a:ea typeface="+mn-ea"/>
                <a:cs typeface="Times New Roman" panose="02020603050405020304" pitchFamily="18" charset="0"/>
              </a:rPr>
              <a:t>或</a:t>
            </a:r>
            <a:r>
              <a:rPr kumimoji="1" lang="en-US" altLang="zh-CN" sz="2400" dirty="0">
                <a:latin typeface="Times New Roman" panose="02020603050405020304" pitchFamily="18" charset="0"/>
                <a:ea typeface="+mn-ea"/>
                <a:cs typeface="Times New Roman" panose="02020603050405020304" pitchFamily="18" charset="0"/>
              </a:rPr>
              <a:t>SP</a:t>
            </a:r>
            <a:r>
              <a:rPr kumimoji="1" lang="zh-CN" altLang="en-US" sz="2400" dirty="0">
                <a:latin typeface="Times New Roman" panose="02020603050405020304" pitchFamily="18" charset="0"/>
                <a:ea typeface="+mn-ea"/>
                <a:cs typeface="Times New Roman" panose="02020603050405020304" pitchFamily="18" charset="0"/>
              </a:rPr>
              <a:t>相对偏移寻址；</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9" name="文本框 8"/>
          <p:cNvSpPr txBox="1"/>
          <p:nvPr/>
        </p:nvSpPr>
        <p:spPr>
          <a:xfrm>
            <a:off x="1076792" y="952654"/>
            <a:ext cx="6099810" cy="461665"/>
          </a:xfrm>
          <a:prstGeom prst="rect">
            <a:avLst/>
          </a:prstGeom>
          <a:noFill/>
        </p:spPr>
        <p:txBody>
          <a:bodyPr wrap="square">
            <a:spAutoFit/>
          </a:bodyPr>
          <a:lstStyle/>
          <a:p>
            <a:pPr algn="just">
              <a:spcBef>
                <a:spcPct val="50000"/>
              </a:spcBef>
              <a:buClr>
                <a:srgbClr val="0000FF"/>
              </a:buClr>
              <a:buFontTx/>
              <a:buChar char="•"/>
            </a:pPr>
            <a:r>
              <a:rPr kumimoji="1" lang="en-US" altLang="zh-CN" sz="2400" dirty="0">
                <a:solidFill>
                  <a:srgbClr val="FF0000"/>
                </a:solidFill>
                <a:latin typeface="Times New Roman" panose="02020603050405020304" pitchFamily="18" charset="0"/>
                <a:ea typeface="+mn-ea"/>
                <a:cs typeface="Times New Roman" panose="02020603050405020304" pitchFamily="18" charset="0"/>
              </a:rPr>
              <a:t>LDR</a:t>
            </a:r>
            <a:r>
              <a:rPr kumimoji="1" lang="zh-CN" altLang="en-US" sz="2400" dirty="0">
                <a:solidFill>
                  <a:srgbClr val="FF0000"/>
                </a:solidFill>
                <a:latin typeface="Times New Roman" panose="02020603050405020304" pitchFamily="18" charset="0"/>
                <a:ea typeface="+mn-ea"/>
                <a:cs typeface="Times New Roman" panose="02020603050405020304" pitchFamily="18" charset="0"/>
              </a:rPr>
              <a:t>和</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STR——</a:t>
            </a:r>
            <a:r>
              <a:rPr kumimoji="1" lang="zh-CN" altLang="en-US" sz="2400" dirty="0">
                <a:solidFill>
                  <a:srgbClr val="FF0000"/>
                </a:solidFill>
                <a:latin typeface="Times New Roman" panose="02020603050405020304" pitchFamily="18" charset="0"/>
                <a:ea typeface="+mn-ea"/>
                <a:cs typeface="Times New Roman" panose="02020603050405020304" pitchFamily="18" charset="0"/>
              </a:rPr>
              <a:t>加载</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a:t>
            </a:r>
            <a:r>
              <a:rPr kumimoji="1" lang="zh-CN" altLang="en-US" sz="2400" dirty="0">
                <a:solidFill>
                  <a:srgbClr val="FF0000"/>
                </a:solidFill>
                <a:latin typeface="Times New Roman" panose="02020603050405020304" pitchFamily="18" charset="0"/>
                <a:ea typeface="+mn-ea"/>
                <a:cs typeface="Times New Roman" panose="02020603050405020304" pitchFamily="18" charset="0"/>
              </a:rPr>
              <a:t>存储指令</a:t>
            </a:r>
            <a:endParaRPr kumimoji="1" lang="zh-CN" altLang="en-US" sz="2400" dirty="0">
              <a:solidFill>
                <a:srgbClr val="FF0000"/>
              </a:solidFill>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endParaRPr lang="zh-CN" altLang="en-US" dirty="0"/>
          </a:p>
        </p:txBody>
      </p:sp>
      <p:sp>
        <p:nvSpPr>
          <p:cNvPr id="5" name="Rectangle 41"/>
          <p:cNvSpPr>
            <a:spLocks noChangeArrowheads="1"/>
          </p:cNvSpPr>
          <p:nvPr/>
        </p:nvSpPr>
        <p:spPr bwMode="auto">
          <a:xfrm>
            <a:off x="551384" y="764704"/>
            <a:ext cx="329952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kumimoji="1" lang="en-US" altLang="zh-CN" sz="2400" dirty="0">
                <a:latin typeface="Times New Roman" panose="02020603050405020304" pitchFamily="18" charset="0"/>
                <a:ea typeface="+mn-ea"/>
                <a:cs typeface="Times New Roman" panose="02020603050405020304" pitchFamily="18" charset="0"/>
              </a:rPr>
              <a:t>1</a:t>
            </a:r>
            <a:r>
              <a:rPr kumimoji="1" lang="zh-CN" altLang="en-US" sz="2400" dirty="0">
                <a:latin typeface="Times New Roman" panose="02020603050405020304" pitchFamily="18" charset="0"/>
                <a:ea typeface="+mn-ea"/>
                <a:cs typeface="Times New Roman" panose="02020603050405020304" pitchFamily="18" charset="0"/>
              </a:rPr>
              <a:t>）立即数偏移寻址</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7" name="文本框 6"/>
          <p:cNvSpPr txBox="1"/>
          <p:nvPr/>
        </p:nvSpPr>
        <p:spPr>
          <a:xfrm>
            <a:off x="650215" y="1271072"/>
            <a:ext cx="10369152" cy="5133713"/>
          </a:xfrm>
          <a:prstGeom prst="rect">
            <a:avLst/>
          </a:prstGeom>
          <a:noFill/>
        </p:spPr>
        <p:txBody>
          <a:bodyPr wrap="square">
            <a:spAutoFit/>
          </a:bodyPr>
          <a:lstStyle/>
          <a:p>
            <a:pPr>
              <a:lnSpc>
                <a:spcPct val="120000"/>
              </a:lnSpc>
            </a:pPr>
            <a:r>
              <a:rPr kumimoji="1" lang="zh-CN" altLang="en-US" sz="2400" dirty="0">
                <a:latin typeface="Times New Roman" panose="02020603050405020304" pitchFamily="18" charset="0"/>
                <a:ea typeface="+mn-ea"/>
                <a:cs typeface="Times New Roman" panose="02020603050405020304" pitchFamily="18" charset="0"/>
              </a:rPr>
              <a:t>        </a:t>
            </a:r>
            <a:r>
              <a:rPr kumimoji="1" lang="zh-CN" altLang="en-US" sz="2000" dirty="0">
                <a:latin typeface="Times New Roman" panose="02020603050405020304" pitchFamily="18" charset="0"/>
                <a:ea typeface="+mn-ea"/>
                <a:cs typeface="Times New Roman" panose="02020603050405020304" pitchFamily="18" charset="0"/>
              </a:rPr>
              <a:t>以这种寻址方式对存储器访问时，存储器的地址以一个寄存器的内容为基址，在偏移一个立即数后指明。指令格式如下：</a:t>
            </a:r>
            <a:endParaRPr kumimoji="1" lang="en-US" altLang="zh-CN"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cs typeface="Times New Roman" panose="02020603050405020304" pitchFamily="18" charset="0"/>
              </a:rPr>
              <a:t>LDR	Rd,[Rn,#immed_5×4]  </a:t>
            </a:r>
            <a:r>
              <a:rPr kumimoji="1" lang="en-US" altLang="zh-CN" sz="2000" dirty="0">
                <a:latin typeface="Times New Roman" panose="02020603050405020304" pitchFamily="18" charset="0"/>
                <a:cs typeface="Times New Roman" panose="02020603050405020304" pitchFamily="18" charset="0"/>
              </a:rPr>
              <a:t>;</a:t>
            </a:r>
            <a:r>
              <a:rPr kumimoji="1" lang="zh-CN" altLang="en-US" sz="2000" dirty="0">
                <a:latin typeface="Times New Roman" panose="02020603050405020304" pitchFamily="18" charset="0"/>
                <a:cs typeface="Times New Roman" panose="02020603050405020304" pitchFamily="18" charset="0"/>
              </a:rPr>
              <a:t>加载内存中的</a:t>
            </a:r>
            <a:r>
              <a:rPr kumimoji="1" lang="zh-CN" altLang="en-US" sz="2000" dirty="0">
                <a:solidFill>
                  <a:srgbClr val="0000FF"/>
                </a:solidFill>
                <a:latin typeface="Times New Roman" panose="02020603050405020304" pitchFamily="18" charset="0"/>
                <a:cs typeface="Times New Roman" panose="02020603050405020304" pitchFamily="18" charset="0"/>
              </a:rPr>
              <a:t>字</a:t>
            </a:r>
            <a:r>
              <a:rPr kumimoji="1" lang="zh-CN" altLang="en-US" sz="2000" dirty="0">
                <a:latin typeface="Times New Roman" panose="02020603050405020304" pitchFamily="18" charset="0"/>
                <a:cs typeface="Times New Roman" panose="02020603050405020304" pitchFamily="18" charset="0"/>
              </a:rPr>
              <a:t>数据到寄存器</a:t>
            </a:r>
            <a:r>
              <a:rPr kumimoji="1" lang="en-US" altLang="zh-CN" sz="2000" dirty="0">
                <a:latin typeface="Times New Roman" panose="02020603050405020304" pitchFamily="18" charset="0"/>
                <a:cs typeface="Times New Roman" panose="02020603050405020304" pitchFamily="18" charset="0"/>
              </a:rPr>
              <a:t>Rd</a:t>
            </a:r>
            <a:r>
              <a:rPr kumimoji="1" lang="zh-CN" altLang="en-US" sz="2000" dirty="0">
                <a:latin typeface="Times New Roman" panose="02020603050405020304" pitchFamily="18" charset="0"/>
                <a:cs typeface="Times New Roman" panose="02020603050405020304" pitchFamily="18" charset="0"/>
              </a:rPr>
              <a:t>中</a:t>
            </a:r>
            <a:endParaRPr kumimoji="1" lang="zh-CN" altLang="en-US" sz="2000" dirty="0">
              <a:latin typeface="Times New Roman" panose="02020603050405020304" pitchFamily="18" charset="0"/>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cs typeface="Times New Roman" panose="02020603050405020304" pitchFamily="18" charset="0"/>
              </a:rPr>
              <a:t>STR	Rd,[Rn,#immed_5×4]</a:t>
            </a:r>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将</a:t>
            </a:r>
            <a:r>
              <a:rPr kumimoji="1" lang="en-US" altLang="zh-CN" sz="2000" dirty="0">
                <a:latin typeface="Times New Roman" panose="02020603050405020304" pitchFamily="18" charset="0"/>
                <a:cs typeface="Times New Roman" panose="02020603050405020304" pitchFamily="18" charset="0"/>
              </a:rPr>
              <a:t>Rd</a:t>
            </a:r>
            <a:r>
              <a:rPr kumimoji="1" lang="zh-CN" altLang="en-US" sz="2000" dirty="0">
                <a:latin typeface="Times New Roman" panose="02020603050405020304" pitchFamily="18" charset="0"/>
                <a:cs typeface="Times New Roman" panose="02020603050405020304" pitchFamily="18" charset="0"/>
              </a:rPr>
              <a:t>中的</a:t>
            </a:r>
            <a:r>
              <a:rPr kumimoji="1" lang="zh-CN" altLang="en-US" sz="2000" dirty="0">
                <a:solidFill>
                  <a:srgbClr val="0000FF"/>
                </a:solidFill>
                <a:latin typeface="Times New Roman" panose="02020603050405020304" pitchFamily="18" charset="0"/>
                <a:cs typeface="Times New Roman" panose="02020603050405020304" pitchFamily="18" charset="0"/>
              </a:rPr>
              <a:t>字</a:t>
            </a:r>
            <a:r>
              <a:rPr kumimoji="1" lang="zh-CN" altLang="en-US" sz="2000" dirty="0">
                <a:latin typeface="Times New Roman" panose="02020603050405020304" pitchFamily="18" charset="0"/>
                <a:cs typeface="Times New Roman" panose="02020603050405020304" pitchFamily="18" charset="0"/>
              </a:rPr>
              <a:t>数据存储到指定地址的内存中</a:t>
            </a:r>
            <a:endParaRPr kumimoji="1" lang="zh-CN" altLang="en-US" sz="2000" dirty="0">
              <a:latin typeface="Times New Roman" panose="02020603050405020304" pitchFamily="18" charset="0"/>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cs typeface="Times New Roman" panose="02020603050405020304" pitchFamily="18" charset="0"/>
              </a:rPr>
              <a:t>LDRH 	Rd,[Rn,#immed_5×2]</a:t>
            </a:r>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加载内存中的</a:t>
            </a:r>
            <a:r>
              <a:rPr kumimoji="1" lang="zh-CN" altLang="en-US" sz="2000" dirty="0">
                <a:solidFill>
                  <a:srgbClr val="0000FF"/>
                </a:solidFill>
                <a:latin typeface="Times New Roman" panose="02020603050405020304" pitchFamily="18" charset="0"/>
                <a:cs typeface="Times New Roman" panose="02020603050405020304" pitchFamily="18" charset="0"/>
              </a:rPr>
              <a:t>半字</a:t>
            </a:r>
            <a:r>
              <a:rPr kumimoji="1" lang="zh-CN" altLang="en-US" sz="2000" dirty="0">
                <a:latin typeface="Times New Roman" panose="02020603050405020304" pitchFamily="18" charset="0"/>
                <a:cs typeface="Times New Roman" panose="02020603050405020304" pitchFamily="18" charset="0"/>
              </a:rPr>
              <a:t>数据到寄存器</a:t>
            </a:r>
            <a:r>
              <a:rPr kumimoji="1" lang="en-US" altLang="zh-CN" sz="2000" dirty="0">
                <a:latin typeface="Times New Roman" panose="02020603050405020304" pitchFamily="18" charset="0"/>
                <a:cs typeface="Times New Roman" panose="02020603050405020304" pitchFamily="18" charset="0"/>
              </a:rPr>
              <a:t>Rd</a:t>
            </a:r>
            <a:r>
              <a:rPr kumimoji="1" lang="zh-CN" altLang="en-US" sz="2000" dirty="0">
                <a:latin typeface="Times New Roman" panose="02020603050405020304" pitchFamily="18" charset="0"/>
                <a:cs typeface="Times New Roman" panose="02020603050405020304" pitchFamily="18" charset="0"/>
              </a:rPr>
              <a:t>的低</a:t>
            </a:r>
            <a:r>
              <a:rPr kumimoji="1" lang="en-US" altLang="zh-CN" sz="2000" dirty="0">
                <a:latin typeface="Times New Roman" panose="02020603050405020304" pitchFamily="18" charset="0"/>
                <a:cs typeface="Times New Roman" panose="02020603050405020304" pitchFamily="18" charset="0"/>
              </a:rPr>
              <a:t>16</a:t>
            </a:r>
            <a:r>
              <a:rPr kumimoji="1" lang="zh-CN" altLang="en-US" sz="2000" dirty="0">
                <a:latin typeface="Times New Roman" panose="02020603050405020304" pitchFamily="18" charset="0"/>
                <a:cs typeface="Times New Roman" panose="02020603050405020304" pitchFamily="18" charset="0"/>
              </a:rPr>
              <a:t>位中</a:t>
            </a:r>
            <a:endParaRPr kumimoji="1" lang="zh-CN" altLang="en-US" sz="2000" dirty="0">
              <a:latin typeface="Times New Roman" panose="02020603050405020304" pitchFamily="18" charset="0"/>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cs typeface="Times New Roman" panose="02020603050405020304" pitchFamily="18" charset="0"/>
              </a:rPr>
              <a:t>STRH	Rd,[Rn,#immed_5×2]</a:t>
            </a:r>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存储</a:t>
            </a:r>
            <a:r>
              <a:rPr kumimoji="1" lang="en-US" altLang="zh-CN" sz="2000" dirty="0">
                <a:latin typeface="Times New Roman" panose="02020603050405020304" pitchFamily="18" charset="0"/>
                <a:cs typeface="Times New Roman" panose="02020603050405020304" pitchFamily="18" charset="0"/>
              </a:rPr>
              <a:t>Rd</a:t>
            </a:r>
            <a:r>
              <a:rPr kumimoji="1" lang="zh-CN" altLang="en-US" sz="2000" dirty="0">
                <a:latin typeface="Times New Roman" panose="02020603050405020304" pitchFamily="18" charset="0"/>
                <a:cs typeface="Times New Roman" panose="02020603050405020304" pitchFamily="18" charset="0"/>
              </a:rPr>
              <a:t>中的低</a:t>
            </a:r>
            <a:r>
              <a:rPr kumimoji="1" lang="en-US" altLang="zh-CN" sz="2000" dirty="0">
                <a:latin typeface="Times New Roman" panose="02020603050405020304" pitchFamily="18" charset="0"/>
                <a:cs typeface="Times New Roman" panose="02020603050405020304" pitchFamily="18" charset="0"/>
              </a:rPr>
              <a:t>16</a:t>
            </a:r>
            <a:r>
              <a:rPr kumimoji="1" lang="zh-CN" altLang="en-US" sz="2000" dirty="0">
                <a:latin typeface="Times New Roman" panose="02020603050405020304" pitchFamily="18" charset="0"/>
                <a:cs typeface="Times New Roman" panose="02020603050405020304" pitchFamily="18" charset="0"/>
              </a:rPr>
              <a:t>位</a:t>
            </a:r>
            <a:r>
              <a:rPr kumimoji="1" lang="zh-CN" altLang="en-US" sz="2000" dirty="0">
                <a:solidFill>
                  <a:srgbClr val="0000FF"/>
                </a:solidFill>
                <a:latin typeface="Times New Roman" panose="02020603050405020304" pitchFamily="18" charset="0"/>
                <a:cs typeface="Times New Roman" panose="02020603050405020304" pitchFamily="18" charset="0"/>
              </a:rPr>
              <a:t>半字</a:t>
            </a:r>
            <a:r>
              <a:rPr kumimoji="1" lang="zh-CN" altLang="en-US" sz="2000" dirty="0">
                <a:latin typeface="Times New Roman" panose="02020603050405020304" pitchFamily="18" charset="0"/>
                <a:cs typeface="Times New Roman" panose="02020603050405020304" pitchFamily="18" charset="0"/>
              </a:rPr>
              <a:t>数据到指定的内存单元</a:t>
            </a:r>
            <a:endParaRPr kumimoji="1" lang="zh-CN" altLang="en-US" sz="2000" dirty="0">
              <a:latin typeface="Times New Roman" panose="02020603050405020304" pitchFamily="18" charset="0"/>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cs typeface="Times New Roman" panose="02020603050405020304" pitchFamily="18" charset="0"/>
              </a:rPr>
              <a:t>LDRB	Rd,[Rn,#immed_5×1]</a:t>
            </a:r>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加载内存中的</a:t>
            </a:r>
            <a:r>
              <a:rPr kumimoji="1" lang="zh-CN" altLang="en-US" sz="2000" dirty="0">
                <a:solidFill>
                  <a:srgbClr val="0000FF"/>
                </a:solidFill>
                <a:latin typeface="Times New Roman" panose="02020603050405020304" pitchFamily="18" charset="0"/>
                <a:cs typeface="Times New Roman" panose="02020603050405020304" pitchFamily="18" charset="0"/>
              </a:rPr>
              <a:t>字节</a:t>
            </a:r>
            <a:r>
              <a:rPr kumimoji="1" lang="zh-CN" altLang="en-US" sz="2000" dirty="0">
                <a:latin typeface="Times New Roman" panose="02020603050405020304" pitchFamily="18" charset="0"/>
                <a:cs typeface="Times New Roman" panose="02020603050405020304" pitchFamily="18" charset="0"/>
              </a:rPr>
              <a:t>数据到寄存器</a:t>
            </a:r>
            <a:r>
              <a:rPr kumimoji="1" lang="en-US" altLang="zh-CN" sz="2000" dirty="0">
                <a:latin typeface="Times New Roman" panose="02020603050405020304" pitchFamily="18" charset="0"/>
                <a:cs typeface="Times New Roman" panose="02020603050405020304" pitchFamily="18" charset="0"/>
              </a:rPr>
              <a:t>Rd</a:t>
            </a:r>
            <a:r>
              <a:rPr kumimoji="1" lang="zh-CN" altLang="en-US" sz="2000" dirty="0">
                <a:latin typeface="Times New Roman" panose="02020603050405020304" pitchFamily="18" charset="0"/>
                <a:cs typeface="Times New Roman" panose="02020603050405020304" pitchFamily="18" charset="0"/>
              </a:rPr>
              <a:t>中</a:t>
            </a:r>
            <a:endParaRPr kumimoji="1" lang="zh-CN" altLang="en-US" sz="2000" dirty="0">
              <a:latin typeface="Times New Roman" panose="02020603050405020304" pitchFamily="18" charset="0"/>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cs typeface="Times New Roman" panose="02020603050405020304" pitchFamily="18" charset="0"/>
              </a:rPr>
              <a:t>STRB	Rd,[Rn,#immed_5×1]</a:t>
            </a:r>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存储</a:t>
            </a:r>
            <a:r>
              <a:rPr kumimoji="1" lang="en-US" altLang="zh-CN" sz="2000" dirty="0">
                <a:latin typeface="Times New Roman" panose="02020603050405020304" pitchFamily="18" charset="0"/>
                <a:cs typeface="Times New Roman" panose="02020603050405020304" pitchFamily="18" charset="0"/>
              </a:rPr>
              <a:t>Rd</a:t>
            </a:r>
            <a:r>
              <a:rPr kumimoji="1" lang="zh-CN" altLang="en-US" sz="2000" dirty="0">
                <a:latin typeface="Times New Roman" panose="02020603050405020304" pitchFamily="18" charset="0"/>
                <a:cs typeface="Times New Roman" panose="02020603050405020304" pitchFamily="18" charset="0"/>
              </a:rPr>
              <a:t>中的低</a:t>
            </a:r>
            <a:r>
              <a:rPr kumimoji="1" lang="en-US" altLang="zh-CN" sz="2000" dirty="0">
                <a:latin typeface="Times New Roman" panose="02020603050405020304" pitchFamily="18" charset="0"/>
                <a:cs typeface="Times New Roman" panose="02020603050405020304" pitchFamily="18" charset="0"/>
              </a:rPr>
              <a:t>8</a:t>
            </a:r>
            <a:r>
              <a:rPr kumimoji="1" lang="zh-CN" altLang="en-US" sz="2000" dirty="0">
                <a:latin typeface="Times New Roman" panose="02020603050405020304" pitchFamily="18" charset="0"/>
                <a:cs typeface="Times New Roman" panose="02020603050405020304" pitchFamily="18" charset="0"/>
              </a:rPr>
              <a:t>位</a:t>
            </a:r>
            <a:r>
              <a:rPr kumimoji="1" lang="zh-CN" altLang="en-US" sz="2000" dirty="0">
                <a:solidFill>
                  <a:srgbClr val="0000FF"/>
                </a:solidFill>
                <a:latin typeface="Times New Roman" panose="02020603050405020304" pitchFamily="18" charset="0"/>
                <a:cs typeface="Times New Roman" panose="02020603050405020304" pitchFamily="18" charset="0"/>
              </a:rPr>
              <a:t>字节</a:t>
            </a:r>
            <a:r>
              <a:rPr kumimoji="1" lang="zh-CN" altLang="en-US" sz="2000" dirty="0">
                <a:latin typeface="Times New Roman" panose="02020603050405020304" pitchFamily="18" charset="0"/>
                <a:cs typeface="Times New Roman" panose="02020603050405020304" pitchFamily="18" charset="0"/>
              </a:rPr>
              <a:t>数据到指定的内存单元</a:t>
            </a:r>
            <a:endParaRPr kumimoji="1" lang="zh-CN" altLang="en-US" sz="2000" dirty="0">
              <a:latin typeface="Times New Roman" panose="02020603050405020304" pitchFamily="18" charset="0"/>
              <a:cs typeface="Times New Roman" panose="02020603050405020304" pitchFamily="18" charset="0"/>
            </a:endParaRPr>
          </a:p>
          <a:p>
            <a:pPr algn="just">
              <a:spcBef>
                <a:spcPct val="50000"/>
              </a:spcBef>
              <a:buClr>
                <a:srgbClr val="0000FF"/>
              </a:buClr>
            </a:pPr>
            <a:r>
              <a:rPr kumimoji="1" lang="zh-CN" altLang="en-US" sz="2000" dirty="0">
                <a:latin typeface="Times New Roman" panose="02020603050405020304" pitchFamily="18" charset="0"/>
                <a:cs typeface="Times New Roman" panose="02020603050405020304" pitchFamily="18" charset="0"/>
              </a:rPr>
              <a:t>  其中：</a:t>
            </a:r>
            <a:r>
              <a:rPr kumimoji="1" lang="en-US" altLang="zh-CN" sz="2000" dirty="0">
                <a:solidFill>
                  <a:srgbClr val="0000FF"/>
                </a:solidFill>
                <a:latin typeface="Times New Roman" panose="02020603050405020304" pitchFamily="18" charset="0"/>
                <a:cs typeface="Times New Roman" panose="02020603050405020304" pitchFamily="18" charset="0"/>
              </a:rPr>
              <a:t>Rd</a:t>
            </a:r>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表示加载或存储的寄存器。必须为</a:t>
            </a:r>
            <a:r>
              <a:rPr kumimoji="1" lang="en-US" altLang="zh-CN" sz="2000" dirty="0">
                <a:latin typeface="Times New Roman" panose="02020603050405020304" pitchFamily="18" charset="0"/>
                <a:cs typeface="Times New Roman" panose="02020603050405020304" pitchFamily="18" charset="0"/>
              </a:rPr>
              <a:t>R0</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R7</a:t>
            </a:r>
            <a:r>
              <a:rPr kumimoji="1" lang="zh-CN" altLang="en-US"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a:p>
            <a:pPr algn="just">
              <a:spcBef>
                <a:spcPct val="50000"/>
              </a:spcBef>
              <a:buClr>
                <a:srgbClr val="0000FF"/>
              </a:buClr>
            </a:pP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solidFill>
                  <a:srgbClr val="0000FF"/>
                </a:solidFill>
                <a:latin typeface="Times New Roman" panose="02020603050405020304" pitchFamily="18" charset="0"/>
                <a:cs typeface="Times New Roman" panose="02020603050405020304" pitchFamily="18" charset="0"/>
              </a:rPr>
              <a:t>Rn</a:t>
            </a:r>
            <a:r>
              <a:rPr kumimoji="1" lang="en-US" altLang="zh-CN" sz="2000" dirty="0">
                <a:latin typeface="Times New Roman" panose="02020603050405020304" pitchFamily="18" charset="0"/>
                <a:cs typeface="Times New Roman" panose="02020603050405020304" pitchFamily="18" charset="0"/>
              </a:rPr>
              <a:t> </a:t>
            </a:r>
            <a:r>
              <a:rPr kumimoji="1" lang="zh-CN" altLang="en-US" sz="2000" dirty="0">
                <a:latin typeface="Times New Roman" panose="02020603050405020304" pitchFamily="18" charset="0"/>
                <a:cs typeface="Times New Roman" panose="02020603050405020304" pitchFamily="18" charset="0"/>
              </a:rPr>
              <a:t>表示基址寄存器。必须为</a:t>
            </a:r>
            <a:r>
              <a:rPr kumimoji="1" lang="en-US" altLang="zh-CN" sz="2000" dirty="0">
                <a:latin typeface="Times New Roman" panose="02020603050405020304" pitchFamily="18" charset="0"/>
                <a:cs typeface="Times New Roman" panose="02020603050405020304" pitchFamily="18" charset="0"/>
              </a:rPr>
              <a:t>R0</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R7</a:t>
            </a:r>
            <a:r>
              <a:rPr kumimoji="1" lang="zh-CN" altLang="en-US" sz="2000" dirty="0">
                <a:latin typeface="Times New Roman" panose="02020603050405020304" pitchFamily="18" charset="0"/>
                <a:cs typeface="Times New Roman" panose="02020603050405020304" pitchFamily="18" charset="0"/>
              </a:rPr>
              <a:t>。</a:t>
            </a:r>
            <a:endParaRPr kumimoji="1" lang="zh-CN" altLang="en-US" sz="2000" dirty="0">
              <a:latin typeface="Times New Roman" panose="02020603050405020304" pitchFamily="18" charset="0"/>
              <a:cs typeface="Times New Roman" panose="02020603050405020304" pitchFamily="18" charset="0"/>
            </a:endParaRPr>
          </a:p>
          <a:p>
            <a:pPr algn="just">
              <a:spcBef>
                <a:spcPct val="50000"/>
              </a:spcBef>
              <a:buClr>
                <a:srgbClr val="0000FF"/>
              </a:buClr>
            </a:pPr>
            <a:r>
              <a:rPr kumimoji="1" lang="zh-CN" altLang="en-US" sz="2000" dirty="0">
                <a:latin typeface="Times New Roman" panose="02020603050405020304" pitchFamily="18" charset="0"/>
                <a:cs typeface="Times New Roman" panose="02020603050405020304" pitchFamily="18" charset="0"/>
              </a:rPr>
              <a:t>        </a:t>
            </a:r>
            <a:r>
              <a:rPr kumimoji="1" lang="en-US" altLang="zh-CN" sz="2000" dirty="0">
                <a:solidFill>
                  <a:srgbClr val="0000FF"/>
                </a:solidFill>
                <a:latin typeface="Times New Roman" panose="02020603050405020304" pitchFamily="18" charset="0"/>
                <a:cs typeface="Times New Roman" panose="02020603050405020304" pitchFamily="18" charset="0"/>
              </a:rPr>
              <a:t>immed_5×N </a:t>
            </a:r>
            <a:r>
              <a:rPr kumimoji="1" lang="zh-CN" altLang="en-US" sz="2000" dirty="0">
                <a:latin typeface="Times New Roman" panose="02020603050405020304" pitchFamily="18" charset="0"/>
                <a:cs typeface="Times New Roman" panose="02020603050405020304" pitchFamily="18" charset="0"/>
              </a:rPr>
              <a:t>表示立即数偏移量，其取值范围为</a:t>
            </a:r>
            <a:r>
              <a:rPr kumimoji="1" lang="en-US" altLang="zh-CN" sz="2000" dirty="0">
                <a:latin typeface="Times New Roman" panose="02020603050405020304" pitchFamily="18" charset="0"/>
                <a:cs typeface="Times New Roman" panose="02020603050405020304" pitchFamily="18" charset="0"/>
              </a:rPr>
              <a:t>(0</a:t>
            </a:r>
            <a:r>
              <a:rPr kumimoji="1" lang="zh-CN" altLang="en-US" sz="2000" dirty="0">
                <a:latin typeface="Times New Roman" panose="02020603050405020304" pitchFamily="18" charset="0"/>
                <a:cs typeface="Times New Roman" panose="02020603050405020304" pitchFamily="18" charset="0"/>
              </a:rPr>
              <a:t>～</a:t>
            </a:r>
            <a:r>
              <a:rPr kumimoji="1" lang="en-US" altLang="zh-CN" sz="2000" dirty="0">
                <a:latin typeface="Times New Roman" panose="02020603050405020304" pitchFamily="18" charset="0"/>
                <a:cs typeface="Times New Roman" panose="02020603050405020304" pitchFamily="18" charset="0"/>
              </a:rPr>
              <a:t>31)×N</a:t>
            </a:r>
            <a:r>
              <a:rPr kumimoji="1" lang="zh-CN" altLang="en-US"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Object 3"/>
          <p:cNvGraphicFramePr>
            <a:graphicFrameLocks noChangeAspect="1"/>
          </p:cNvGraphicFramePr>
          <p:nvPr/>
        </p:nvGraphicFramePr>
        <p:xfrm>
          <a:off x="2438400" y="2336801"/>
          <a:ext cx="7467600" cy="720725"/>
        </p:xfrm>
        <a:graphic>
          <a:graphicData uri="http://schemas.openxmlformats.org/presentationml/2006/ole">
            <mc:AlternateContent xmlns:mc="http://schemas.openxmlformats.org/markup-compatibility/2006">
              <mc:Choice xmlns:v="urn:schemas-microsoft-com:vml" Requires="v">
                <p:oleObj spid="_x0000_s11317" name="位图图像" r:id="rId1" imgW="5819775" imgH="561975" progId="Paint.Picture">
                  <p:embed/>
                </p:oleObj>
              </mc:Choice>
              <mc:Fallback>
                <p:oleObj name="位图图像" r:id="rId1" imgW="5819775" imgH="561975"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36801"/>
                        <a:ext cx="7467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 name="Text Box 4"/>
          <p:cNvSpPr txBox="1">
            <a:spLocks noChangeArrowheads="1"/>
          </p:cNvSpPr>
          <p:nvPr/>
        </p:nvSpPr>
        <p:spPr bwMode="auto">
          <a:xfrm>
            <a:off x="2133600" y="3282950"/>
            <a:ext cx="2971800" cy="164465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zh-CN" altLang="en-US" sz="2000">
                <a:latin typeface="华文新魏" panose="02010800040101010101" pitchFamily="2" charset="-122"/>
                <a:ea typeface="华文新魏" panose="02010800040101010101" pitchFamily="2" charset="-122"/>
              </a:rPr>
              <a:t>指令执行的条件码：</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en-US" altLang="zh-CN">
                <a:latin typeface="Courier New" panose="02070309020205020404" pitchFamily="49" charset="0"/>
                <a:ea typeface="华文新魏" panose="02010800040101010101" pitchFamily="2" charset="-122"/>
              </a:rPr>
              <a:t>0110b:LDR/STR</a:t>
            </a:r>
            <a:r>
              <a:rPr kumimoji="1" lang="zh-CN" altLang="en-US">
                <a:latin typeface="Courier New" panose="02070309020205020404" pitchFamily="49" charset="0"/>
                <a:ea typeface="华文新魏" panose="02010800040101010101" pitchFamily="2" charset="-122"/>
              </a:rPr>
              <a:t>指令；</a:t>
            </a:r>
            <a:endParaRPr kumimoji="1" lang="zh-CN" altLang="en-US">
              <a:latin typeface="Courier New" panose="02070309020205020404" pitchFamily="49" charset="0"/>
              <a:ea typeface="华文新魏" panose="02010800040101010101" pitchFamily="2" charset="-122"/>
            </a:endParaRPr>
          </a:p>
          <a:p>
            <a:pPr algn="just">
              <a:spcBef>
                <a:spcPct val="50000"/>
              </a:spcBef>
              <a:buClr>
                <a:srgbClr val="0000FF"/>
              </a:buClr>
            </a:pPr>
            <a:r>
              <a:rPr kumimoji="1" lang="en-US" altLang="zh-CN">
                <a:latin typeface="Courier New" panose="02070309020205020404" pitchFamily="49" charset="0"/>
                <a:ea typeface="华文新魏" panose="02010800040101010101" pitchFamily="2" charset="-122"/>
              </a:rPr>
              <a:t>1000b:LDRH/STRH</a:t>
            </a:r>
            <a:r>
              <a:rPr kumimoji="1" lang="zh-CN" altLang="en-US">
                <a:latin typeface="Courier New" panose="02070309020205020404" pitchFamily="49" charset="0"/>
                <a:ea typeface="华文新魏" panose="02010800040101010101" pitchFamily="2" charset="-122"/>
              </a:rPr>
              <a:t>指令；</a:t>
            </a:r>
            <a:endParaRPr kumimoji="1" lang="zh-CN" altLang="en-US">
              <a:latin typeface="Courier New" panose="02070309020205020404" pitchFamily="49" charset="0"/>
              <a:ea typeface="华文新魏" panose="02010800040101010101" pitchFamily="2" charset="-122"/>
            </a:endParaRPr>
          </a:p>
          <a:p>
            <a:pPr algn="just">
              <a:spcBef>
                <a:spcPct val="50000"/>
              </a:spcBef>
              <a:buClr>
                <a:srgbClr val="0000FF"/>
              </a:buClr>
            </a:pPr>
            <a:r>
              <a:rPr kumimoji="1" lang="en-US" altLang="zh-CN">
                <a:latin typeface="Courier New" panose="02070309020205020404" pitchFamily="49" charset="0"/>
                <a:ea typeface="华文新魏" panose="02010800040101010101" pitchFamily="2" charset="-122"/>
              </a:rPr>
              <a:t>0111b:LDRB/STRB</a:t>
            </a:r>
            <a:r>
              <a:rPr kumimoji="1" lang="zh-CN" altLang="en-US">
                <a:latin typeface="Courier New" panose="02070309020205020404" pitchFamily="49" charset="0"/>
                <a:ea typeface="华文新魏" panose="02010800040101010101" pitchFamily="2" charset="-122"/>
              </a:rPr>
              <a:t>指令；</a:t>
            </a:r>
            <a:endParaRPr kumimoji="1" lang="zh-CN" altLang="en-US">
              <a:latin typeface="Courier New" panose="02070309020205020404" pitchFamily="49" charset="0"/>
              <a:ea typeface="华文新魏" panose="02010800040101010101" pitchFamily="2" charset="-122"/>
            </a:endParaRPr>
          </a:p>
        </p:txBody>
      </p:sp>
      <p:sp>
        <p:nvSpPr>
          <p:cNvPr id="44" name="Line 5"/>
          <p:cNvSpPr>
            <a:spLocks noChangeShapeType="1"/>
          </p:cNvSpPr>
          <p:nvPr/>
        </p:nvSpPr>
        <p:spPr bwMode="auto">
          <a:xfrm>
            <a:off x="3352800" y="3022600"/>
            <a:ext cx="0" cy="30480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Text Box 6"/>
          <p:cNvSpPr txBox="1">
            <a:spLocks noChangeArrowheads="1"/>
          </p:cNvSpPr>
          <p:nvPr/>
        </p:nvSpPr>
        <p:spPr bwMode="auto">
          <a:xfrm>
            <a:off x="2133600" y="1473200"/>
            <a:ext cx="2895600" cy="7112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用于区别加载（</a:t>
            </a:r>
            <a:r>
              <a:rPr kumimoji="1" lang="en-US" altLang="zh-CN" sz="2000">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为</a:t>
            </a:r>
            <a:r>
              <a:rPr kumimoji="1" lang="en-US" altLang="zh-CN" sz="2000">
                <a:latin typeface="华文新魏" panose="02010800040101010101" pitchFamily="2" charset="-122"/>
                <a:ea typeface="华文新魏" panose="02010800040101010101" pitchFamily="2" charset="-122"/>
              </a:rPr>
              <a:t>1</a:t>
            </a:r>
            <a:r>
              <a:rPr kumimoji="1" lang="zh-CN" altLang="en-US" sz="2000">
                <a:latin typeface="华文新魏" panose="02010800040101010101" pitchFamily="2" charset="-122"/>
                <a:ea typeface="华文新魏" panose="02010800040101010101" pitchFamily="2" charset="-122"/>
              </a:rPr>
              <a:t>）或存储（</a:t>
            </a:r>
            <a:r>
              <a:rPr kumimoji="1" lang="en-US" altLang="zh-CN" sz="2000">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为</a:t>
            </a:r>
            <a:r>
              <a:rPr kumimoji="1" lang="en-US" altLang="zh-CN" sz="2000">
                <a:latin typeface="华文新魏" panose="02010800040101010101" pitchFamily="2" charset="-122"/>
                <a:ea typeface="华文新魏" panose="02010800040101010101" pitchFamily="2" charset="-122"/>
              </a:rPr>
              <a:t>0</a:t>
            </a:r>
            <a:r>
              <a:rPr kumimoji="1" lang="zh-CN" altLang="en-US" sz="2000">
                <a:latin typeface="华文新魏" panose="02010800040101010101" pitchFamily="2" charset="-122"/>
                <a:ea typeface="华文新魏" panose="02010800040101010101" pitchFamily="2" charset="-122"/>
              </a:rPr>
              <a:t>）</a:t>
            </a:r>
            <a:endParaRPr kumimoji="1" lang="zh-CN" altLang="en-US" sz="2000">
              <a:latin typeface="华文新魏" panose="02010800040101010101" pitchFamily="2" charset="-122"/>
              <a:ea typeface="华文新魏" panose="02010800040101010101" pitchFamily="2" charset="-122"/>
            </a:endParaRPr>
          </a:p>
        </p:txBody>
      </p:sp>
      <p:sp>
        <p:nvSpPr>
          <p:cNvPr id="46" name="Line 7"/>
          <p:cNvSpPr>
            <a:spLocks noChangeShapeType="1"/>
          </p:cNvSpPr>
          <p:nvPr/>
        </p:nvSpPr>
        <p:spPr bwMode="auto">
          <a:xfrm>
            <a:off x="4572000" y="2184400"/>
            <a:ext cx="0" cy="53340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Text Box 8"/>
          <p:cNvSpPr txBox="1">
            <a:spLocks noChangeArrowheads="1"/>
          </p:cNvSpPr>
          <p:nvPr/>
        </p:nvSpPr>
        <p:spPr bwMode="auto">
          <a:xfrm>
            <a:off x="7315200" y="4241800"/>
            <a:ext cx="2667000" cy="7112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Immed_5</a:t>
            </a:r>
            <a:r>
              <a:rPr kumimoji="1" lang="zh-CN" altLang="en-US" sz="2000">
                <a:latin typeface="华文新魏" panose="02010800040101010101" pitchFamily="2" charset="-122"/>
                <a:ea typeface="华文新魏" panose="02010800040101010101" pitchFamily="2" charset="-122"/>
              </a:rPr>
              <a:t>：</a:t>
            </a:r>
            <a:r>
              <a:rPr kumimoji="1" lang="en-US" altLang="zh-CN" sz="2000">
                <a:latin typeface="华文新魏" panose="02010800040101010101" pitchFamily="2" charset="-122"/>
                <a:ea typeface="华文新魏" panose="02010800040101010101" pitchFamily="2" charset="-122"/>
              </a:rPr>
              <a:t>5</a:t>
            </a:r>
            <a:r>
              <a:rPr kumimoji="1" lang="zh-CN" altLang="en-US" sz="2000">
                <a:latin typeface="华文新魏" panose="02010800040101010101" pitchFamily="2" charset="-122"/>
                <a:ea typeface="华文新魏" panose="02010800040101010101" pitchFamily="2" charset="-122"/>
              </a:rPr>
              <a:t>位无符号立即数偏移</a:t>
            </a:r>
            <a:endParaRPr kumimoji="1" lang="zh-CN" altLang="en-US" sz="2000">
              <a:latin typeface="华文新魏" panose="02010800040101010101" pitchFamily="2" charset="-122"/>
              <a:ea typeface="华文新魏" panose="02010800040101010101" pitchFamily="2" charset="-122"/>
            </a:endParaRPr>
          </a:p>
        </p:txBody>
      </p:sp>
      <p:grpSp>
        <p:nvGrpSpPr>
          <p:cNvPr id="48" name="Group 9"/>
          <p:cNvGrpSpPr/>
          <p:nvPr/>
        </p:nvGrpSpPr>
        <p:grpSpPr bwMode="auto">
          <a:xfrm>
            <a:off x="5943600" y="3022600"/>
            <a:ext cx="1371600" cy="1600200"/>
            <a:chOff x="2784" y="2160"/>
            <a:chExt cx="960" cy="1008"/>
          </a:xfrm>
        </p:grpSpPr>
        <p:sp>
          <p:nvSpPr>
            <p:cNvPr id="49" name="Line 10"/>
            <p:cNvSpPr>
              <a:spLocks noChangeShapeType="1"/>
            </p:cNvSpPr>
            <p:nvPr/>
          </p:nvSpPr>
          <p:spPr bwMode="auto">
            <a:xfrm>
              <a:off x="2784" y="2160"/>
              <a:ext cx="0" cy="1008"/>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11"/>
            <p:cNvSpPr>
              <a:spLocks noChangeShapeType="1"/>
            </p:cNvSpPr>
            <p:nvPr/>
          </p:nvSpPr>
          <p:spPr bwMode="auto">
            <a:xfrm>
              <a:off x="2784" y="3168"/>
              <a:ext cx="960"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1" name="Text Box 12"/>
          <p:cNvSpPr txBox="1">
            <a:spLocks noChangeArrowheads="1"/>
          </p:cNvSpPr>
          <p:nvPr/>
        </p:nvSpPr>
        <p:spPr bwMode="auto">
          <a:xfrm>
            <a:off x="7315200" y="3784600"/>
            <a:ext cx="2667000" cy="4064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Rn</a:t>
            </a:r>
            <a:r>
              <a:rPr kumimoji="1" lang="zh-CN" altLang="en-US" sz="2000">
                <a:latin typeface="华文新魏" panose="02010800040101010101" pitchFamily="2" charset="-122"/>
                <a:ea typeface="华文新魏" panose="02010800040101010101" pitchFamily="2" charset="-122"/>
              </a:rPr>
              <a:t>：基址寄存器</a:t>
            </a:r>
            <a:endParaRPr kumimoji="1" lang="zh-CN" altLang="en-US" sz="2000">
              <a:latin typeface="华文新魏" panose="02010800040101010101" pitchFamily="2" charset="-122"/>
              <a:ea typeface="华文新魏" panose="02010800040101010101" pitchFamily="2" charset="-122"/>
            </a:endParaRPr>
          </a:p>
        </p:txBody>
      </p:sp>
      <p:sp>
        <p:nvSpPr>
          <p:cNvPr id="52" name="Text Box 13"/>
          <p:cNvSpPr txBox="1">
            <a:spLocks noChangeArrowheads="1"/>
          </p:cNvSpPr>
          <p:nvPr/>
        </p:nvSpPr>
        <p:spPr bwMode="auto">
          <a:xfrm>
            <a:off x="7315200" y="3327400"/>
            <a:ext cx="2667000" cy="4064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Rd</a:t>
            </a:r>
            <a:r>
              <a:rPr kumimoji="1" lang="zh-CN" altLang="en-US" sz="2000">
                <a:latin typeface="华文新魏" panose="02010800040101010101" pitchFamily="2" charset="-122"/>
                <a:ea typeface="华文新魏" panose="02010800040101010101" pitchFamily="2" charset="-122"/>
              </a:rPr>
              <a:t>：源或目标寄存器</a:t>
            </a:r>
            <a:endParaRPr kumimoji="1" lang="zh-CN" altLang="en-US" sz="2000">
              <a:latin typeface="华文新魏" panose="02010800040101010101" pitchFamily="2" charset="-122"/>
              <a:ea typeface="华文新魏" panose="02010800040101010101" pitchFamily="2" charset="-122"/>
            </a:endParaRPr>
          </a:p>
        </p:txBody>
      </p:sp>
      <p:grpSp>
        <p:nvGrpSpPr>
          <p:cNvPr id="53" name="Group 14"/>
          <p:cNvGrpSpPr/>
          <p:nvPr/>
        </p:nvGrpSpPr>
        <p:grpSpPr bwMode="auto">
          <a:xfrm>
            <a:off x="6858000" y="3022600"/>
            <a:ext cx="914400" cy="990600"/>
            <a:chOff x="3360" y="2160"/>
            <a:chExt cx="576" cy="624"/>
          </a:xfrm>
        </p:grpSpPr>
        <p:grpSp>
          <p:nvGrpSpPr>
            <p:cNvPr id="54" name="Group 15"/>
            <p:cNvGrpSpPr/>
            <p:nvPr/>
          </p:nvGrpSpPr>
          <p:grpSpPr bwMode="auto">
            <a:xfrm>
              <a:off x="3360" y="2256"/>
              <a:ext cx="288" cy="528"/>
              <a:chOff x="2784" y="2160"/>
              <a:chExt cx="960" cy="1008"/>
            </a:xfrm>
          </p:grpSpPr>
          <p:sp>
            <p:nvSpPr>
              <p:cNvPr id="57" name="Line 16"/>
              <p:cNvSpPr>
                <a:spLocks noChangeShapeType="1"/>
              </p:cNvSpPr>
              <p:nvPr/>
            </p:nvSpPr>
            <p:spPr bwMode="auto">
              <a:xfrm>
                <a:off x="2784" y="2160"/>
                <a:ext cx="0" cy="1008"/>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 name="Line 17"/>
              <p:cNvSpPr>
                <a:spLocks noChangeShapeType="1"/>
              </p:cNvSpPr>
              <p:nvPr/>
            </p:nvSpPr>
            <p:spPr bwMode="auto">
              <a:xfrm>
                <a:off x="2784" y="3168"/>
                <a:ext cx="960"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 name="Line 18"/>
            <p:cNvSpPr>
              <a:spLocks noChangeShapeType="1"/>
            </p:cNvSpPr>
            <p:nvPr/>
          </p:nvSpPr>
          <p:spPr bwMode="auto">
            <a:xfrm>
              <a:off x="3360" y="2256"/>
              <a:ext cx="576"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Line 19"/>
            <p:cNvSpPr>
              <a:spLocks noChangeShapeType="1"/>
            </p:cNvSpPr>
            <p:nvPr/>
          </p:nvSpPr>
          <p:spPr bwMode="auto">
            <a:xfrm flipV="1">
              <a:off x="3936" y="2160"/>
              <a:ext cx="0"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9" name="Line 20"/>
          <p:cNvSpPr>
            <a:spLocks noChangeShapeType="1"/>
          </p:cNvSpPr>
          <p:nvPr/>
        </p:nvSpPr>
        <p:spPr bwMode="auto">
          <a:xfrm flipV="1">
            <a:off x="9144000" y="2946400"/>
            <a:ext cx="0" cy="38100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标题 5"/>
          <p:cNvSpPr>
            <a:spLocks noGrp="1"/>
          </p:cNvSpPr>
          <p:nvPr>
            <p:ph type="title"/>
          </p:nvPr>
        </p:nvSpPr>
        <p:spPr/>
        <p:txBody>
          <a:bodyPr/>
          <a:lstStyle/>
          <a:p>
            <a:r>
              <a:rPr lang="en-US" altLang="zh-CN" dirty="0"/>
              <a:t> </a:t>
            </a:r>
            <a:endParaRPr lang="zh-CN" altLang="en-US" dirty="0"/>
          </a:p>
        </p:txBody>
      </p:sp>
      <p:sp>
        <p:nvSpPr>
          <p:cNvPr id="7"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barn(outVertical)">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wipe(up)">
                                      <p:cBhvr>
                                        <p:cTn id="12" dur="500"/>
                                        <p:tgtEl>
                                          <p:spTgt spid="44"/>
                                        </p:tgtEl>
                                      </p:cBhvr>
                                    </p:animEffect>
                                  </p:childTnLst>
                                </p:cTn>
                              </p:par>
                            </p:childTnLst>
                          </p:cTn>
                        </p:par>
                        <p:par>
                          <p:cTn id="13" fill="hold">
                            <p:stCondLst>
                              <p:cond delay="500"/>
                            </p:stCondLst>
                            <p:childTnLst>
                              <p:par>
                                <p:cTn id="14" presetID="12" presetClass="entr" presetSubtype="1" fill="hold" grpId="0" nodeType="after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slide(fromTop)">
                                      <p:cBhvr>
                                        <p:cTn id="16" dur="500"/>
                                        <p:tgtEl>
                                          <p:spTgt spid="4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down)">
                                      <p:cBhvr>
                                        <p:cTn id="21" dur="500"/>
                                        <p:tgtEl>
                                          <p:spTgt spid="46"/>
                                        </p:tgtEl>
                                      </p:cBhvr>
                                    </p:animEffect>
                                  </p:childTnLst>
                                </p:cTn>
                              </p:par>
                            </p:childTnLst>
                          </p:cTn>
                        </p:par>
                        <p:par>
                          <p:cTn id="22" fill="hold">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45"/>
                                        </p:tgtEl>
                                        <p:attrNameLst>
                                          <p:attrName>style.visibility</p:attrName>
                                        </p:attrNameLst>
                                      </p:cBhvr>
                                      <p:to>
                                        <p:strVal val="visible"/>
                                      </p:to>
                                    </p:set>
                                    <p:animEffect transition="in" filter="slide(fromBottom)">
                                      <p:cBhvr>
                                        <p:cTn id="25" dur="500"/>
                                        <p:tgtEl>
                                          <p:spTgt spid="45"/>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48"/>
                                        </p:tgtEl>
                                        <p:attrNameLst>
                                          <p:attrName>style.visibility</p:attrName>
                                        </p:attrNameLst>
                                      </p:cBhvr>
                                      <p:to>
                                        <p:strVal val="visible"/>
                                      </p:to>
                                    </p:set>
                                    <p:animEffect transition="in" filter="wipe(up)">
                                      <p:cBhvr>
                                        <p:cTn id="30" dur="500"/>
                                        <p:tgtEl>
                                          <p:spTgt spid="48"/>
                                        </p:tgtEl>
                                      </p:cBhvr>
                                    </p:animEffect>
                                  </p:childTnLst>
                                </p:cTn>
                              </p:par>
                            </p:childTnLst>
                          </p:cTn>
                        </p:par>
                        <p:par>
                          <p:cTn id="31" fill="hold">
                            <p:stCondLst>
                              <p:cond delay="500"/>
                            </p:stCondLst>
                            <p:childTnLst>
                              <p:par>
                                <p:cTn id="32" presetID="12" presetClass="entr" presetSubtype="8" fill="hold" grpId="0" nodeType="afterEffect">
                                  <p:stCondLst>
                                    <p:cond delay="0"/>
                                  </p:stCondLst>
                                  <p:childTnLst>
                                    <p:set>
                                      <p:cBhvr>
                                        <p:cTn id="33" dur="1" fill="hold">
                                          <p:stCondLst>
                                            <p:cond delay="0"/>
                                          </p:stCondLst>
                                        </p:cTn>
                                        <p:tgtEl>
                                          <p:spTgt spid="47"/>
                                        </p:tgtEl>
                                        <p:attrNameLst>
                                          <p:attrName>style.visibility</p:attrName>
                                        </p:attrNameLst>
                                      </p:cBhvr>
                                      <p:to>
                                        <p:strVal val="visible"/>
                                      </p:to>
                                    </p:set>
                                    <p:animEffect transition="in" filter="slide(fromLeft)">
                                      <p:cBhvr>
                                        <p:cTn id="34" dur="500"/>
                                        <p:tgtEl>
                                          <p:spTgt spid="47"/>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wipe(up)">
                                      <p:cBhvr>
                                        <p:cTn id="39" dur="500"/>
                                        <p:tgtEl>
                                          <p:spTgt spid="53"/>
                                        </p:tgtEl>
                                      </p:cBhvr>
                                    </p:animEffect>
                                  </p:childTnLst>
                                </p:cTn>
                              </p:par>
                            </p:childTnLst>
                          </p:cTn>
                        </p:par>
                        <p:par>
                          <p:cTn id="40" fill="hold">
                            <p:stCondLst>
                              <p:cond delay="500"/>
                            </p:stCondLst>
                            <p:childTnLst>
                              <p:par>
                                <p:cTn id="41" presetID="12" presetClass="entr" presetSubtype="8" fill="hold" grpId="0" nodeType="after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slide(fromLeft)">
                                      <p:cBhvr>
                                        <p:cTn id="43" dur="500"/>
                                        <p:tgtEl>
                                          <p:spTgt spid="51"/>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1" fill="hold" nodeType="clickEffect">
                                  <p:stCondLst>
                                    <p:cond delay="0"/>
                                  </p:stCondLst>
                                  <p:childTnLst>
                                    <p:set>
                                      <p:cBhvr>
                                        <p:cTn id="47" dur="1" fill="hold">
                                          <p:stCondLst>
                                            <p:cond delay="0"/>
                                          </p:stCondLst>
                                        </p:cTn>
                                        <p:tgtEl>
                                          <p:spTgt spid="59"/>
                                        </p:tgtEl>
                                        <p:attrNameLst>
                                          <p:attrName>style.visibility</p:attrName>
                                        </p:attrNameLst>
                                      </p:cBhvr>
                                      <p:to>
                                        <p:strVal val="visible"/>
                                      </p:to>
                                    </p:set>
                                    <p:animEffect transition="in" filter="wipe(up)">
                                      <p:cBhvr>
                                        <p:cTn id="48" dur="500"/>
                                        <p:tgtEl>
                                          <p:spTgt spid="59"/>
                                        </p:tgtEl>
                                      </p:cBhvr>
                                    </p:animEffect>
                                  </p:childTnLst>
                                </p:cTn>
                              </p:par>
                            </p:childTnLst>
                          </p:cTn>
                        </p:par>
                        <p:par>
                          <p:cTn id="49" fill="hold">
                            <p:stCondLst>
                              <p:cond delay="500"/>
                            </p:stCondLst>
                            <p:childTnLst>
                              <p:par>
                                <p:cTn id="50" presetID="12" presetClass="entr" presetSubtype="1" fill="hold" grpId="0" nodeType="afterEffect">
                                  <p:stCondLst>
                                    <p:cond delay="0"/>
                                  </p:stCondLst>
                                  <p:childTnLst>
                                    <p:set>
                                      <p:cBhvr>
                                        <p:cTn id="51" dur="1" fill="hold">
                                          <p:stCondLst>
                                            <p:cond delay="0"/>
                                          </p:stCondLst>
                                        </p:cTn>
                                        <p:tgtEl>
                                          <p:spTgt spid="52"/>
                                        </p:tgtEl>
                                        <p:attrNameLst>
                                          <p:attrName>style.visibility</p:attrName>
                                        </p:attrNameLst>
                                      </p:cBhvr>
                                      <p:to>
                                        <p:strVal val="visible"/>
                                      </p:to>
                                    </p:set>
                                    <p:animEffect transition="in" filter="slide(fromTop)">
                                      <p:cBhvr>
                                        <p:cTn id="52"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autoUpdateAnimBg="0"/>
      <p:bldP spid="45" grpId="0" animBg="1" autoUpdateAnimBg="0"/>
      <p:bldP spid="47" grpId="0" animBg="1" autoUpdateAnimBg="0"/>
      <p:bldP spid="51" grpId="0" animBg="1" autoUpdateAnimBg="0"/>
      <p:bldP spid="52" grpId="0" animBg="1" autoUpdateAnimBg="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4"/>
          <p:cNvSpPr txBox="1">
            <a:spLocks noChangeArrowheads="1"/>
          </p:cNvSpPr>
          <p:nvPr/>
        </p:nvSpPr>
        <p:spPr bwMode="auto">
          <a:xfrm>
            <a:off x="911424" y="908720"/>
            <a:ext cx="8458200" cy="31400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        </a:t>
            </a:r>
            <a:r>
              <a:rPr kumimoji="1" lang="zh-CN" altLang="en-US" sz="2000" dirty="0">
                <a:latin typeface="Times New Roman" panose="02020603050405020304" pitchFamily="18" charset="0"/>
                <a:ea typeface="+mn-ea"/>
                <a:cs typeface="Times New Roman" panose="02020603050405020304" pitchFamily="18" charset="0"/>
              </a:rPr>
              <a:t>应用示例：</a:t>
            </a:r>
            <a:endParaRPr kumimoji="1" lang="zh-CN" altLang="en-US" sz="2000" dirty="0">
              <a:latin typeface="Times New Roman" panose="02020603050405020304" pitchFamily="18" charset="0"/>
              <a:ea typeface="+mn-ea"/>
              <a:cs typeface="Times New Roman" panose="02020603050405020304" pitchFamily="18" charset="0"/>
            </a:endParaRPr>
          </a:p>
          <a:p>
            <a:pPr>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LDR    R0,[R1,#0x4]</a:t>
            </a:r>
            <a:r>
              <a:rPr kumimoji="1" lang="en-US" altLang="zh-CN" sz="2000" dirty="0">
                <a:latin typeface="Times New Roman" panose="02020603050405020304" pitchFamily="18" charset="0"/>
                <a:ea typeface="+mn-ea"/>
                <a:cs typeface="Times New Roman" panose="02020603050405020304" pitchFamily="18" charset="0"/>
              </a:rPr>
              <a:t>	</a:t>
            </a:r>
            <a:endParaRPr kumimoji="1" lang="en-US" altLang="zh-CN" sz="2000" dirty="0">
              <a:latin typeface="Times New Roman" panose="02020603050405020304" pitchFamily="18" charset="0"/>
              <a:ea typeface="+mn-ea"/>
              <a:cs typeface="Times New Roman" panose="02020603050405020304" pitchFamily="18" charset="0"/>
            </a:endParaRPr>
          </a:p>
          <a:p>
            <a:pPr>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STR    R3,[R4]</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LDRH   R5,[R0,#0x02]</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STRH   R1,[R0,#0x08]</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LDRB   R3,[R6,#20]</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STRB   R1,[R0,#31]</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p:txBody>
      </p:sp>
      <p:sp>
        <p:nvSpPr>
          <p:cNvPr id="5" name="Text Box 3"/>
          <p:cNvSpPr txBox="1">
            <a:spLocks noChangeArrowheads="1"/>
          </p:cNvSpPr>
          <p:nvPr/>
        </p:nvSpPr>
        <p:spPr bwMode="auto">
          <a:xfrm>
            <a:off x="1127448" y="4313594"/>
            <a:ext cx="979308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zh-CN" altLang="en-US" sz="2400" dirty="0">
                <a:solidFill>
                  <a:srgbClr val="FF0000"/>
                </a:solidFill>
                <a:latin typeface="Times New Roman" panose="02020603050405020304" pitchFamily="18" charset="0"/>
                <a:ea typeface="+mn-ea"/>
                <a:cs typeface="Times New Roman" panose="02020603050405020304" pitchFamily="18" charset="0"/>
              </a:rPr>
              <a:t>注意</a:t>
            </a:r>
            <a:r>
              <a:rPr kumimoji="1" lang="zh-CN" altLang="en-US" sz="2400" dirty="0">
                <a:latin typeface="Times New Roman" panose="02020603050405020304" pitchFamily="18" charset="0"/>
                <a:ea typeface="+mn-ea"/>
                <a:cs typeface="Times New Roman" panose="02020603050405020304" pitchFamily="18" charset="0"/>
              </a:rPr>
              <a:t>：进行字数据访问时，必须保证传送地址为</a:t>
            </a:r>
            <a:r>
              <a:rPr kumimoji="1" lang="en-US" altLang="zh-CN" sz="2400" dirty="0">
                <a:latin typeface="Times New Roman" panose="02020603050405020304" pitchFamily="18" charset="0"/>
                <a:ea typeface="+mn-ea"/>
                <a:cs typeface="Times New Roman" panose="02020603050405020304" pitchFamily="18" charset="0"/>
              </a:rPr>
              <a:t>32</a:t>
            </a:r>
            <a:r>
              <a:rPr kumimoji="1" lang="zh-CN" altLang="en-US" sz="2400" dirty="0">
                <a:latin typeface="Times New Roman" panose="02020603050405020304" pitchFamily="18" charset="0"/>
                <a:ea typeface="+mn-ea"/>
                <a:cs typeface="Times New Roman" panose="02020603050405020304" pitchFamily="18" charset="0"/>
              </a:rPr>
              <a:t>位对齐（字对齐）。进行半字数据访问时，必须保证传送地址为</a:t>
            </a:r>
            <a:r>
              <a:rPr kumimoji="1" lang="en-US" altLang="zh-CN" sz="2400" dirty="0">
                <a:latin typeface="Times New Roman" panose="02020603050405020304" pitchFamily="18" charset="0"/>
                <a:ea typeface="+mn-ea"/>
                <a:cs typeface="Times New Roman" panose="02020603050405020304" pitchFamily="18" charset="0"/>
              </a:rPr>
              <a:t>16</a:t>
            </a:r>
            <a:r>
              <a:rPr kumimoji="1" lang="zh-CN" altLang="en-US" sz="2400" dirty="0">
                <a:latin typeface="Times New Roman" panose="02020603050405020304" pitchFamily="18" charset="0"/>
                <a:ea typeface="+mn-ea"/>
                <a:cs typeface="Times New Roman" panose="02020603050405020304" pitchFamily="18" charset="0"/>
              </a:rPr>
              <a:t>位对齐（半字对齐）。</a:t>
            </a:r>
            <a:endParaRPr kumimoji="1" lang="zh-CN" altLang="en-US" sz="1600" dirty="0">
              <a:latin typeface="Times New Roman" panose="02020603050405020304" pitchFamily="18" charset="0"/>
              <a:ea typeface="+mn-ea"/>
              <a:cs typeface="Times New Roman" panose="02020603050405020304" pitchFamily="18" charset="0"/>
            </a:endParaRPr>
          </a:p>
        </p:txBody>
      </p:sp>
      <p:sp>
        <p:nvSpPr>
          <p:cNvPr id="6" name="标题 5"/>
          <p:cNvSpPr>
            <a:spLocks noGrp="1"/>
          </p:cNvSpPr>
          <p:nvPr>
            <p:ph type="title"/>
          </p:nvPr>
        </p:nvSpPr>
        <p:spPr/>
        <p:txBody>
          <a:bodyPr/>
          <a:lstStyle/>
          <a:p>
            <a:r>
              <a:rPr lang="en-US" altLang="zh-CN" dirty="0"/>
              <a:t> </a:t>
            </a:r>
            <a:endParaRPr lang="zh-CN" altLang="en-US" dirty="0"/>
          </a:p>
        </p:txBody>
      </p:sp>
      <p:sp>
        <p:nvSpPr>
          <p:cNvPr id="7"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endParaRPr lang="zh-CN" altLang="en-US" dirty="0"/>
          </a:p>
        </p:txBody>
      </p:sp>
      <p:sp>
        <p:nvSpPr>
          <p:cNvPr id="6" name="Rectangle 41"/>
          <p:cNvSpPr>
            <a:spLocks noChangeArrowheads="1"/>
          </p:cNvSpPr>
          <p:nvPr/>
        </p:nvSpPr>
        <p:spPr bwMode="auto">
          <a:xfrm>
            <a:off x="551384" y="764704"/>
            <a:ext cx="329952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kumimoji="1" lang="en-US" altLang="zh-CN" sz="2400" dirty="0">
                <a:latin typeface="Times New Roman" panose="02020603050405020304" pitchFamily="18" charset="0"/>
                <a:ea typeface="+mn-ea"/>
                <a:cs typeface="Times New Roman" panose="02020603050405020304" pitchFamily="18" charset="0"/>
              </a:rPr>
              <a:t>2</a:t>
            </a:r>
            <a:r>
              <a:rPr kumimoji="1" lang="zh-CN" altLang="en-US" sz="2400" dirty="0">
                <a:latin typeface="Times New Roman" panose="02020603050405020304" pitchFamily="18" charset="0"/>
                <a:ea typeface="+mn-ea"/>
                <a:cs typeface="Times New Roman" panose="02020603050405020304" pitchFamily="18" charset="0"/>
              </a:rPr>
              <a:t>）寄存器偏移寻址</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7" name="Text Box 3"/>
          <p:cNvSpPr txBox="1">
            <a:spLocks noChangeArrowheads="1"/>
          </p:cNvSpPr>
          <p:nvPr/>
        </p:nvSpPr>
        <p:spPr bwMode="auto">
          <a:xfrm>
            <a:off x="1082263" y="1261552"/>
            <a:ext cx="9937104"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dirty="0">
                <a:latin typeface="Times New Roman" panose="02020603050405020304" pitchFamily="18" charset="0"/>
                <a:ea typeface="+mn-ea"/>
                <a:cs typeface="Times New Roman" panose="02020603050405020304" pitchFamily="18" charset="0"/>
              </a:rPr>
              <a:t>        </a:t>
            </a:r>
            <a:r>
              <a:rPr kumimoji="1" lang="zh-CN" altLang="en-US" sz="1600" dirty="0">
                <a:latin typeface="Times New Roman" panose="02020603050405020304" pitchFamily="18" charset="0"/>
                <a:ea typeface="+mn-ea"/>
                <a:cs typeface="Times New Roman" panose="02020603050405020304" pitchFamily="18" charset="0"/>
              </a:rPr>
              <a:t>这种寻址方式是以一个寄存器的内容为基址，以另一个寄存器的内容为偏移量，两者相加作为存储器的地址。指令格式如下：</a:t>
            </a:r>
            <a:endParaRPr kumimoji="1" lang="zh-CN" altLang="en-US" sz="16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1600" dirty="0">
                <a:solidFill>
                  <a:srgbClr val="0000FF"/>
                </a:solidFill>
                <a:latin typeface="Times New Roman" panose="02020603050405020304" pitchFamily="18" charset="0"/>
                <a:ea typeface="+mn-ea"/>
                <a:cs typeface="Times New Roman" panose="02020603050405020304" pitchFamily="18" charset="0"/>
              </a:rPr>
              <a:t>LDR	Rd,[</a:t>
            </a:r>
            <a:r>
              <a:rPr kumimoji="1" lang="en-US" altLang="zh-CN" sz="1600" dirty="0" err="1">
                <a:solidFill>
                  <a:srgbClr val="0000FF"/>
                </a:solidFill>
                <a:latin typeface="Times New Roman" panose="02020603050405020304" pitchFamily="18" charset="0"/>
                <a:ea typeface="+mn-ea"/>
                <a:cs typeface="Times New Roman" panose="02020603050405020304" pitchFamily="18" charset="0"/>
              </a:rPr>
              <a:t>Rn,Rm</a:t>
            </a:r>
            <a:r>
              <a:rPr kumimoji="1" lang="en-US" altLang="zh-CN" sz="16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1600" dirty="0">
                <a:latin typeface="Times New Roman" panose="02020603050405020304" pitchFamily="18" charset="0"/>
                <a:ea typeface="+mn-ea"/>
                <a:cs typeface="Times New Roman" panose="02020603050405020304" pitchFamily="18" charset="0"/>
              </a:rPr>
              <a:t>;</a:t>
            </a:r>
            <a:r>
              <a:rPr kumimoji="1" lang="zh-CN" altLang="en-US" sz="1600" dirty="0">
                <a:latin typeface="Times New Roman" panose="02020603050405020304" pitchFamily="18" charset="0"/>
                <a:ea typeface="+mn-ea"/>
                <a:cs typeface="Times New Roman" panose="02020603050405020304" pitchFamily="18" charset="0"/>
              </a:rPr>
              <a:t>加载一个</a:t>
            </a:r>
            <a:r>
              <a:rPr kumimoji="1" lang="zh-CN" altLang="en-US" sz="1600" dirty="0">
                <a:solidFill>
                  <a:srgbClr val="0000FF"/>
                </a:solidFill>
                <a:latin typeface="Times New Roman" panose="02020603050405020304" pitchFamily="18" charset="0"/>
                <a:ea typeface="+mn-ea"/>
                <a:cs typeface="Times New Roman" panose="02020603050405020304" pitchFamily="18" charset="0"/>
              </a:rPr>
              <a:t>字</a:t>
            </a:r>
            <a:r>
              <a:rPr kumimoji="1" lang="zh-CN" altLang="en-US" sz="1600" dirty="0">
                <a:latin typeface="Times New Roman" panose="02020603050405020304" pitchFamily="18" charset="0"/>
                <a:ea typeface="+mn-ea"/>
                <a:cs typeface="Times New Roman" panose="02020603050405020304" pitchFamily="18" charset="0"/>
              </a:rPr>
              <a:t>数据</a:t>
            </a:r>
            <a:endParaRPr kumimoji="1" lang="zh-CN" altLang="en-US" sz="16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1600" dirty="0">
                <a:solidFill>
                  <a:srgbClr val="0000FF"/>
                </a:solidFill>
                <a:latin typeface="Times New Roman" panose="02020603050405020304" pitchFamily="18" charset="0"/>
                <a:ea typeface="+mn-ea"/>
                <a:cs typeface="Times New Roman" panose="02020603050405020304" pitchFamily="18" charset="0"/>
              </a:rPr>
              <a:t>STR	Rd,[</a:t>
            </a:r>
            <a:r>
              <a:rPr kumimoji="1" lang="en-US" altLang="zh-CN" sz="1600" dirty="0" err="1">
                <a:solidFill>
                  <a:srgbClr val="0000FF"/>
                </a:solidFill>
                <a:latin typeface="Times New Roman" panose="02020603050405020304" pitchFamily="18" charset="0"/>
                <a:ea typeface="+mn-ea"/>
                <a:cs typeface="Times New Roman" panose="02020603050405020304" pitchFamily="18" charset="0"/>
              </a:rPr>
              <a:t>Rn,Rm</a:t>
            </a:r>
            <a:r>
              <a:rPr kumimoji="1" lang="en-US" altLang="zh-CN" sz="16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1600" dirty="0">
                <a:latin typeface="Times New Roman" panose="02020603050405020304" pitchFamily="18" charset="0"/>
                <a:ea typeface="+mn-ea"/>
                <a:cs typeface="Times New Roman" panose="02020603050405020304" pitchFamily="18" charset="0"/>
              </a:rPr>
              <a:t>;</a:t>
            </a:r>
            <a:r>
              <a:rPr kumimoji="1" lang="zh-CN" altLang="en-US" sz="1600" dirty="0">
                <a:latin typeface="Times New Roman" panose="02020603050405020304" pitchFamily="18" charset="0"/>
                <a:ea typeface="+mn-ea"/>
                <a:cs typeface="Times New Roman" panose="02020603050405020304" pitchFamily="18" charset="0"/>
              </a:rPr>
              <a:t>存储一个</a:t>
            </a:r>
            <a:r>
              <a:rPr kumimoji="1" lang="zh-CN" altLang="en-US" sz="1600" dirty="0">
                <a:solidFill>
                  <a:srgbClr val="0000FF"/>
                </a:solidFill>
                <a:latin typeface="Times New Roman" panose="02020603050405020304" pitchFamily="18" charset="0"/>
                <a:ea typeface="+mn-ea"/>
                <a:cs typeface="Times New Roman" panose="02020603050405020304" pitchFamily="18" charset="0"/>
              </a:rPr>
              <a:t>字</a:t>
            </a:r>
            <a:r>
              <a:rPr kumimoji="1" lang="zh-CN" altLang="en-US" sz="1600" dirty="0">
                <a:latin typeface="Times New Roman" panose="02020603050405020304" pitchFamily="18" charset="0"/>
                <a:ea typeface="+mn-ea"/>
                <a:cs typeface="Times New Roman" panose="02020603050405020304" pitchFamily="18" charset="0"/>
              </a:rPr>
              <a:t>数据</a:t>
            </a:r>
            <a:endParaRPr kumimoji="1" lang="zh-CN" altLang="en-US" sz="16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1600" dirty="0">
                <a:solidFill>
                  <a:srgbClr val="0000FF"/>
                </a:solidFill>
                <a:latin typeface="Times New Roman" panose="02020603050405020304" pitchFamily="18" charset="0"/>
                <a:ea typeface="+mn-ea"/>
                <a:cs typeface="Times New Roman" panose="02020603050405020304" pitchFamily="18" charset="0"/>
              </a:rPr>
              <a:t>LDRH	Rd,[</a:t>
            </a:r>
            <a:r>
              <a:rPr kumimoji="1" lang="en-US" altLang="zh-CN" sz="1600" dirty="0" err="1">
                <a:solidFill>
                  <a:srgbClr val="0000FF"/>
                </a:solidFill>
                <a:latin typeface="Times New Roman" panose="02020603050405020304" pitchFamily="18" charset="0"/>
                <a:ea typeface="+mn-ea"/>
                <a:cs typeface="Times New Roman" panose="02020603050405020304" pitchFamily="18" charset="0"/>
              </a:rPr>
              <a:t>Rn,Rm</a:t>
            </a:r>
            <a:r>
              <a:rPr kumimoji="1" lang="en-US" altLang="zh-CN" sz="16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1600" dirty="0">
                <a:latin typeface="Times New Roman" panose="02020603050405020304" pitchFamily="18" charset="0"/>
                <a:ea typeface="+mn-ea"/>
                <a:cs typeface="Times New Roman" panose="02020603050405020304" pitchFamily="18" charset="0"/>
              </a:rPr>
              <a:t>;</a:t>
            </a:r>
            <a:r>
              <a:rPr kumimoji="1" lang="zh-CN" altLang="en-US" sz="1600" dirty="0">
                <a:latin typeface="Times New Roman" panose="02020603050405020304" pitchFamily="18" charset="0"/>
                <a:ea typeface="+mn-ea"/>
                <a:cs typeface="Times New Roman" panose="02020603050405020304" pitchFamily="18" charset="0"/>
              </a:rPr>
              <a:t>加载一个</a:t>
            </a:r>
            <a:r>
              <a:rPr kumimoji="1" lang="zh-CN" altLang="en-US" sz="1600" dirty="0">
                <a:solidFill>
                  <a:srgbClr val="0000FF"/>
                </a:solidFill>
                <a:latin typeface="Times New Roman" panose="02020603050405020304" pitchFamily="18" charset="0"/>
                <a:ea typeface="+mn-ea"/>
                <a:cs typeface="Times New Roman" panose="02020603050405020304" pitchFamily="18" charset="0"/>
              </a:rPr>
              <a:t>无符号半字</a:t>
            </a:r>
            <a:r>
              <a:rPr kumimoji="1" lang="zh-CN" altLang="en-US" sz="1600" dirty="0">
                <a:latin typeface="Times New Roman" panose="02020603050405020304" pitchFamily="18" charset="0"/>
                <a:ea typeface="+mn-ea"/>
                <a:cs typeface="Times New Roman" panose="02020603050405020304" pitchFamily="18" charset="0"/>
              </a:rPr>
              <a:t>数据</a:t>
            </a:r>
            <a:endParaRPr kumimoji="1" lang="zh-CN" altLang="en-US" sz="16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1600" dirty="0">
                <a:solidFill>
                  <a:srgbClr val="0000FF"/>
                </a:solidFill>
                <a:latin typeface="Times New Roman" panose="02020603050405020304" pitchFamily="18" charset="0"/>
                <a:ea typeface="+mn-ea"/>
                <a:cs typeface="Times New Roman" panose="02020603050405020304" pitchFamily="18" charset="0"/>
              </a:rPr>
              <a:t>STRH	Rd,[</a:t>
            </a:r>
            <a:r>
              <a:rPr kumimoji="1" lang="en-US" altLang="zh-CN" sz="1600" dirty="0" err="1">
                <a:solidFill>
                  <a:srgbClr val="0000FF"/>
                </a:solidFill>
                <a:latin typeface="Times New Roman" panose="02020603050405020304" pitchFamily="18" charset="0"/>
                <a:ea typeface="+mn-ea"/>
                <a:cs typeface="Times New Roman" panose="02020603050405020304" pitchFamily="18" charset="0"/>
              </a:rPr>
              <a:t>Rn,Rm</a:t>
            </a:r>
            <a:r>
              <a:rPr kumimoji="1" lang="en-US" altLang="zh-CN" sz="16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1600" dirty="0">
                <a:latin typeface="Times New Roman" panose="02020603050405020304" pitchFamily="18" charset="0"/>
                <a:ea typeface="+mn-ea"/>
                <a:cs typeface="Times New Roman" panose="02020603050405020304" pitchFamily="18" charset="0"/>
              </a:rPr>
              <a:t>;</a:t>
            </a:r>
            <a:r>
              <a:rPr kumimoji="1" lang="zh-CN" altLang="en-US" sz="1600" dirty="0">
                <a:latin typeface="Times New Roman" panose="02020603050405020304" pitchFamily="18" charset="0"/>
                <a:ea typeface="+mn-ea"/>
                <a:cs typeface="Times New Roman" panose="02020603050405020304" pitchFamily="18" charset="0"/>
              </a:rPr>
              <a:t>存储一个</a:t>
            </a:r>
            <a:r>
              <a:rPr kumimoji="1" lang="zh-CN" altLang="en-US" sz="1600" dirty="0">
                <a:solidFill>
                  <a:srgbClr val="0000FF"/>
                </a:solidFill>
                <a:latin typeface="Times New Roman" panose="02020603050405020304" pitchFamily="18" charset="0"/>
                <a:ea typeface="+mn-ea"/>
                <a:cs typeface="Times New Roman" panose="02020603050405020304" pitchFamily="18" charset="0"/>
              </a:rPr>
              <a:t>无符号半字</a:t>
            </a:r>
            <a:r>
              <a:rPr kumimoji="1" lang="zh-CN" altLang="en-US" sz="1600" dirty="0">
                <a:latin typeface="Times New Roman" panose="02020603050405020304" pitchFamily="18" charset="0"/>
                <a:ea typeface="+mn-ea"/>
                <a:cs typeface="Times New Roman" panose="02020603050405020304" pitchFamily="18" charset="0"/>
              </a:rPr>
              <a:t>数据</a:t>
            </a:r>
            <a:endParaRPr kumimoji="1" lang="zh-CN" altLang="en-US" sz="16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1600" dirty="0">
                <a:solidFill>
                  <a:srgbClr val="0000FF"/>
                </a:solidFill>
                <a:latin typeface="Times New Roman" panose="02020603050405020304" pitchFamily="18" charset="0"/>
                <a:ea typeface="+mn-ea"/>
                <a:cs typeface="Times New Roman" panose="02020603050405020304" pitchFamily="18" charset="0"/>
              </a:rPr>
              <a:t>LDRB	Rd,[</a:t>
            </a:r>
            <a:r>
              <a:rPr kumimoji="1" lang="en-US" altLang="zh-CN" sz="1600" dirty="0" err="1">
                <a:solidFill>
                  <a:srgbClr val="0000FF"/>
                </a:solidFill>
                <a:latin typeface="Times New Roman" panose="02020603050405020304" pitchFamily="18" charset="0"/>
                <a:ea typeface="+mn-ea"/>
                <a:cs typeface="Times New Roman" panose="02020603050405020304" pitchFamily="18" charset="0"/>
              </a:rPr>
              <a:t>Rn,Rm</a:t>
            </a:r>
            <a:r>
              <a:rPr kumimoji="1" lang="en-US" altLang="zh-CN" sz="16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1600" dirty="0">
                <a:latin typeface="Times New Roman" panose="02020603050405020304" pitchFamily="18" charset="0"/>
                <a:ea typeface="+mn-ea"/>
                <a:cs typeface="Times New Roman" panose="02020603050405020304" pitchFamily="18" charset="0"/>
              </a:rPr>
              <a:t>;</a:t>
            </a:r>
            <a:r>
              <a:rPr kumimoji="1" lang="zh-CN" altLang="en-US" sz="1600" dirty="0">
                <a:latin typeface="Times New Roman" panose="02020603050405020304" pitchFamily="18" charset="0"/>
                <a:ea typeface="+mn-ea"/>
                <a:cs typeface="Times New Roman" panose="02020603050405020304" pitchFamily="18" charset="0"/>
              </a:rPr>
              <a:t>加载一个</a:t>
            </a:r>
            <a:r>
              <a:rPr kumimoji="1" lang="zh-CN" altLang="en-US" sz="1600" dirty="0">
                <a:solidFill>
                  <a:srgbClr val="0000FF"/>
                </a:solidFill>
                <a:latin typeface="Times New Roman" panose="02020603050405020304" pitchFamily="18" charset="0"/>
                <a:ea typeface="+mn-ea"/>
                <a:cs typeface="Times New Roman" panose="02020603050405020304" pitchFamily="18" charset="0"/>
              </a:rPr>
              <a:t>无符号字节</a:t>
            </a:r>
            <a:r>
              <a:rPr kumimoji="1" lang="zh-CN" altLang="en-US" sz="1600" dirty="0">
                <a:latin typeface="Times New Roman" panose="02020603050405020304" pitchFamily="18" charset="0"/>
                <a:ea typeface="+mn-ea"/>
                <a:cs typeface="Times New Roman" panose="02020603050405020304" pitchFamily="18" charset="0"/>
              </a:rPr>
              <a:t>数据</a:t>
            </a:r>
            <a:endParaRPr kumimoji="1" lang="zh-CN" altLang="en-US" sz="16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1600" dirty="0">
                <a:solidFill>
                  <a:srgbClr val="0000FF"/>
                </a:solidFill>
                <a:latin typeface="Times New Roman" panose="02020603050405020304" pitchFamily="18" charset="0"/>
                <a:ea typeface="+mn-ea"/>
                <a:cs typeface="Times New Roman" panose="02020603050405020304" pitchFamily="18" charset="0"/>
              </a:rPr>
              <a:t>STRB	Rd,[</a:t>
            </a:r>
            <a:r>
              <a:rPr kumimoji="1" lang="en-US" altLang="zh-CN" sz="1600" dirty="0" err="1">
                <a:solidFill>
                  <a:srgbClr val="0000FF"/>
                </a:solidFill>
                <a:latin typeface="Times New Roman" panose="02020603050405020304" pitchFamily="18" charset="0"/>
                <a:ea typeface="+mn-ea"/>
                <a:cs typeface="Times New Roman" panose="02020603050405020304" pitchFamily="18" charset="0"/>
              </a:rPr>
              <a:t>Rn,Rm</a:t>
            </a:r>
            <a:r>
              <a:rPr kumimoji="1" lang="en-US" altLang="zh-CN" sz="16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1600" dirty="0">
                <a:latin typeface="Times New Roman" panose="02020603050405020304" pitchFamily="18" charset="0"/>
                <a:ea typeface="+mn-ea"/>
                <a:cs typeface="Times New Roman" panose="02020603050405020304" pitchFamily="18" charset="0"/>
              </a:rPr>
              <a:t>;</a:t>
            </a:r>
            <a:r>
              <a:rPr kumimoji="1" lang="zh-CN" altLang="en-US" sz="1600" dirty="0">
                <a:latin typeface="Times New Roman" panose="02020603050405020304" pitchFamily="18" charset="0"/>
                <a:ea typeface="+mn-ea"/>
                <a:cs typeface="Times New Roman" panose="02020603050405020304" pitchFamily="18" charset="0"/>
              </a:rPr>
              <a:t>存储一个</a:t>
            </a:r>
            <a:r>
              <a:rPr kumimoji="1" lang="zh-CN" altLang="en-US" sz="1600" dirty="0">
                <a:solidFill>
                  <a:srgbClr val="0000FF"/>
                </a:solidFill>
                <a:latin typeface="Times New Roman" panose="02020603050405020304" pitchFamily="18" charset="0"/>
                <a:ea typeface="+mn-ea"/>
                <a:cs typeface="Times New Roman" panose="02020603050405020304" pitchFamily="18" charset="0"/>
              </a:rPr>
              <a:t>无符号字节</a:t>
            </a:r>
            <a:r>
              <a:rPr kumimoji="1" lang="zh-CN" altLang="en-US" sz="1600" dirty="0">
                <a:latin typeface="Times New Roman" panose="02020603050405020304" pitchFamily="18" charset="0"/>
                <a:ea typeface="+mn-ea"/>
                <a:cs typeface="Times New Roman" panose="02020603050405020304" pitchFamily="18" charset="0"/>
              </a:rPr>
              <a:t>数据</a:t>
            </a:r>
            <a:endParaRPr kumimoji="1" lang="zh-CN" altLang="en-US" sz="16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1600" dirty="0">
                <a:solidFill>
                  <a:srgbClr val="0000FF"/>
                </a:solidFill>
                <a:latin typeface="Times New Roman" panose="02020603050405020304" pitchFamily="18" charset="0"/>
                <a:ea typeface="+mn-ea"/>
                <a:cs typeface="Times New Roman" panose="02020603050405020304" pitchFamily="18" charset="0"/>
              </a:rPr>
              <a:t>LDRSH	Rd,[</a:t>
            </a:r>
            <a:r>
              <a:rPr kumimoji="1" lang="en-US" altLang="zh-CN" sz="1600" dirty="0" err="1">
                <a:solidFill>
                  <a:srgbClr val="0000FF"/>
                </a:solidFill>
                <a:latin typeface="Times New Roman" panose="02020603050405020304" pitchFamily="18" charset="0"/>
                <a:ea typeface="+mn-ea"/>
                <a:cs typeface="Times New Roman" panose="02020603050405020304" pitchFamily="18" charset="0"/>
              </a:rPr>
              <a:t>Rn,Rm</a:t>
            </a:r>
            <a:r>
              <a:rPr kumimoji="1" lang="en-US" altLang="zh-CN" sz="16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1600" dirty="0">
                <a:latin typeface="Times New Roman" panose="02020603050405020304" pitchFamily="18" charset="0"/>
                <a:ea typeface="+mn-ea"/>
                <a:cs typeface="Times New Roman" panose="02020603050405020304" pitchFamily="18" charset="0"/>
              </a:rPr>
              <a:t>;</a:t>
            </a:r>
            <a:r>
              <a:rPr kumimoji="1" lang="zh-CN" altLang="en-US" sz="1600" dirty="0">
                <a:latin typeface="Times New Roman" panose="02020603050405020304" pitchFamily="18" charset="0"/>
                <a:ea typeface="+mn-ea"/>
                <a:cs typeface="Times New Roman" panose="02020603050405020304" pitchFamily="18" charset="0"/>
              </a:rPr>
              <a:t>加载一个</a:t>
            </a:r>
            <a:r>
              <a:rPr kumimoji="1" lang="zh-CN" altLang="en-US" sz="1600" dirty="0">
                <a:solidFill>
                  <a:srgbClr val="0000FF"/>
                </a:solidFill>
                <a:latin typeface="Times New Roman" panose="02020603050405020304" pitchFamily="18" charset="0"/>
                <a:ea typeface="+mn-ea"/>
                <a:cs typeface="Times New Roman" panose="02020603050405020304" pitchFamily="18" charset="0"/>
              </a:rPr>
              <a:t>有符号半字</a:t>
            </a:r>
            <a:r>
              <a:rPr kumimoji="1" lang="zh-CN" altLang="en-US" sz="1600" dirty="0">
                <a:latin typeface="Times New Roman" panose="02020603050405020304" pitchFamily="18" charset="0"/>
                <a:ea typeface="+mn-ea"/>
                <a:cs typeface="Times New Roman" panose="02020603050405020304" pitchFamily="18" charset="0"/>
              </a:rPr>
              <a:t>数据</a:t>
            </a:r>
            <a:endParaRPr kumimoji="1" lang="zh-CN" altLang="en-US" sz="16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1600" dirty="0">
                <a:solidFill>
                  <a:srgbClr val="0000FF"/>
                </a:solidFill>
                <a:latin typeface="Times New Roman" panose="02020603050405020304" pitchFamily="18" charset="0"/>
                <a:ea typeface="+mn-ea"/>
                <a:cs typeface="Times New Roman" panose="02020603050405020304" pitchFamily="18" charset="0"/>
              </a:rPr>
              <a:t>LDRSB	Rd,[</a:t>
            </a:r>
            <a:r>
              <a:rPr kumimoji="1" lang="en-US" altLang="zh-CN" sz="1600" dirty="0" err="1">
                <a:solidFill>
                  <a:srgbClr val="0000FF"/>
                </a:solidFill>
                <a:latin typeface="Times New Roman" panose="02020603050405020304" pitchFamily="18" charset="0"/>
                <a:ea typeface="+mn-ea"/>
                <a:cs typeface="Times New Roman" panose="02020603050405020304" pitchFamily="18" charset="0"/>
              </a:rPr>
              <a:t>Rn,Rm</a:t>
            </a:r>
            <a:r>
              <a:rPr kumimoji="1" lang="en-US" altLang="zh-CN" sz="16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1600" dirty="0">
                <a:latin typeface="Times New Roman" panose="02020603050405020304" pitchFamily="18" charset="0"/>
                <a:ea typeface="+mn-ea"/>
                <a:cs typeface="Times New Roman" panose="02020603050405020304" pitchFamily="18" charset="0"/>
              </a:rPr>
              <a:t>;</a:t>
            </a:r>
            <a:r>
              <a:rPr kumimoji="1" lang="zh-CN" altLang="en-US" sz="1600" dirty="0">
                <a:latin typeface="Times New Roman" panose="02020603050405020304" pitchFamily="18" charset="0"/>
                <a:ea typeface="+mn-ea"/>
                <a:cs typeface="Times New Roman" panose="02020603050405020304" pitchFamily="18" charset="0"/>
              </a:rPr>
              <a:t>存储一个</a:t>
            </a:r>
            <a:r>
              <a:rPr kumimoji="1" lang="zh-CN" altLang="en-US" sz="1600" dirty="0">
                <a:solidFill>
                  <a:srgbClr val="0000FF"/>
                </a:solidFill>
                <a:latin typeface="Times New Roman" panose="02020603050405020304" pitchFamily="18" charset="0"/>
                <a:ea typeface="+mn-ea"/>
                <a:cs typeface="Times New Roman" panose="02020603050405020304" pitchFamily="18" charset="0"/>
              </a:rPr>
              <a:t>有符号半字</a:t>
            </a:r>
            <a:r>
              <a:rPr kumimoji="1" lang="zh-CN" altLang="en-US" sz="1600" dirty="0">
                <a:latin typeface="Times New Roman" panose="02020603050405020304" pitchFamily="18" charset="0"/>
                <a:ea typeface="+mn-ea"/>
                <a:cs typeface="Times New Roman" panose="02020603050405020304" pitchFamily="18" charset="0"/>
              </a:rPr>
              <a:t>数据</a:t>
            </a:r>
            <a:endParaRPr kumimoji="1" lang="zh-CN" altLang="en-US" sz="16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1600" dirty="0">
                <a:latin typeface="Times New Roman" panose="02020603050405020304" pitchFamily="18" charset="0"/>
                <a:ea typeface="+mn-ea"/>
                <a:cs typeface="Times New Roman" panose="02020603050405020304" pitchFamily="18" charset="0"/>
              </a:rPr>
              <a:t>  其中：</a:t>
            </a:r>
            <a:r>
              <a:rPr kumimoji="1" lang="en-US" altLang="zh-CN" sz="1600" dirty="0">
                <a:solidFill>
                  <a:srgbClr val="0000FF"/>
                </a:solidFill>
                <a:latin typeface="Times New Roman" panose="02020603050405020304" pitchFamily="18" charset="0"/>
                <a:ea typeface="+mn-ea"/>
                <a:cs typeface="Times New Roman" panose="02020603050405020304" pitchFamily="18" charset="0"/>
              </a:rPr>
              <a:t>Rd</a:t>
            </a:r>
            <a:r>
              <a:rPr kumimoji="1" lang="en-US" altLang="zh-CN" sz="1600" dirty="0">
                <a:latin typeface="Times New Roman" panose="02020603050405020304" pitchFamily="18" charset="0"/>
                <a:ea typeface="+mn-ea"/>
                <a:cs typeface="Times New Roman" panose="02020603050405020304" pitchFamily="18" charset="0"/>
              </a:rPr>
              <a:t> </a:t>
            </a:r>
            <a:r>
              <a:rPr kumimoji="1" lang="zh-CN" altLang="en-US" sz="1600" dirty="0">
                <a:latin typeface="Times New Roman" panose="02020603050405020304" pitchFamily="18" charset="0"/>
                <a:ea typeface="+mn-ea"/>
                <a:cs typeface="Times New Roman" panose="02020603050405020304" pitchFamily="18" charset="0"/>
              </a:rPr>
              <a:t>表示加载或存储的寄存器。必须为</a:t>
            </a:r>
            <a:r>
              <a:rPr kumimoji="1" lang="en-US" altLang="zh-CN" sz="1600" dirty="0">
                <a:latin typeface="Times New Roman" panose="02020603050405020304" pitchFamily="18" charset="0"/>
                <a:ea typeface="+mn-ea"/>
                <a:cs typeface="Times New Roman" panose="02020603050405020304" pitchFamily="18" charset="0"/>
              </a:rPr>
              <a:t>R0</a:t>
            </a:r>
            <a:r>
              <a:rPr kumimoji="1" lang="zh-CN" altLang="en-US" sz="1600" dirty="0">
                <a:latin typeface="Times New Roman" panose="02020603050405020304" pitchFamily="18" charset="0"/>
                <a:ea typeface="+mn-ea"/>
                <a:cs typeface="Times New Roman" panose="02020603050405020304" pitchFamily="18" charset="0"/>
              </a:rPr>
              <a:t>～</a:t>
            </a:r>
            <a:r>
              <a:rPr kumimoji="1" lang="en-US" altLang="zh-CN" sz="1600" dirty="0">
                <a:latin typeface="Times New Roman" panose="02020603050405020304" pitchFamily="18" charset="0"/>
                <a:ea typeface="+mn-ea"/>
                <a:cs typeface="Times New Roman" panose="02020603050405020304" pitchFamily="18" charset="0"/>
              </a:rPr>
              <a:t>R7</a:t>
            </a:r>
            <a:r>
              <a:rPr kumimoji="1" lang="zh-CN" altLang="en-US" sz="1600" dirty="0">
                <a:latin typeface="Times New Roman" panose="02020603050405020304" pitchFamily="18" charset="0"/>
                <a:ea typeface="+mn-ea"/>
                <a:cs typeface="Times New Roman" panose="02020603050405020304" pitchFamily="18" charset="0"/>
              </a:rPr>
              <a:t>。</a:t>
            </a:r>
            <a:endParaRPr kumimoji="1" lang="zh-CN" altLang="en-US" sz="16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1600" dirty="0">
                <a:latin typeface="Times New Roman" panose="02020603050405020304" pitchFamily="18" charset="0"/>
                <a:ea typeface="+mn-ea"/>
                <a:cs typeface="Times New Roman" panose="02020603050405020304" pitchFamily="18" charset="0"/>
              </a:rPr>
              <a:t>        </a:t>
            </a:r>
            <a:r>
              <a:rPr kumimoji="1" lang="en-US" altLang="zh-CN" sz="1600" dirty="0">
                <a:solidFill>
                  <a:srgbClr val="0000FF"/>
                </a:solidFill>
                <a:latin typeface="Times New Roman" panose="02020603050405020304" pitchFamily="18" charset="0"/>
                <a:ea typeface="+mn-ea"/>
                <a:cs typeface="Times New Roman" panose="02020603050405020304" pitchFamily="18" charset="0"/>
              </a:rPr>
              <a:t>Rn</a:t>
            </a:r>
            <a:r>
              <a:rPr kumimoji="1" lang="en-US" altLang="zh-CN" sz="1600" dirty="0">
                <a:latin typeface="Times New Roman" panose="02020603050405020304" pitchFamily="18" charset="0"/>
                <a:ea typeface="+mn-ea"/>
                <a:cs typeface="Times New Roman" panose="02020603050405020304" pitchFamily="18" charset="0"/>
              </a:rPr>
              <a:t> </a:t>
            </a:r>
            <a:r>
              <a:rPr kumimoji="1" lang="zh-CN" altLang="en-US" sz="1600" dirty="0">
                <a:latin typeface="Times New Roman" panose="02020603050405020304" pitchFamily="18" charset="0"/>
                <a:ea typeface="+mn-ea"/>
                <a:cs typeface="Times New Roman" panose="02020603050405020304" pitchFamily="18" charset="0"/>
              </a:rPr>
              <a:t>表示基址寄存器。必须为</a:t>
            </a:r>
            <a:r>
              <a:rPr kumimoji="1" lang="en-US" altLang="zh-CN" sz="1600" dirty="0">
                <a:latin typeface="Times New Roman" panose="02020603050405020304" pitchFamily="18" charset="0"/>
                <a:ea typeface="+mn-ea"/>
                <a:cs typeface="Times New Roman" panose="02020603050405020304" pitchFamily="18" charset="0"/>
              </a:rPr>
              <a:t>R0</a:t>
            </a:r>
            <a:r>
              <a:rPr kumimoji="1" lang="zh-CN" altLang="en-US" sz="1600" dirty="0">
                <a:latin typeface="Times New Roman" panose="02020603050405020304" pitchFamily="18" charset="0"/>
                <a:ea typeface="+mn-ea"/>
                <a:cs typeface="Times New Roman" panose="02020603050405020304" pitchFamily="18" charset="0"/>
              </a:rPr>
              <a:t>～</a:t>
            </a:r>
            <a:r>
              <a:rPr kumimoji="1" lang="en-US" altLang="zh-CN" sz="1600" dirty="0">
                <a:latin typeface="Times New Roman" panose="02020603050405020304" pitchFamily="18" charset="0"/>
                <a:ea typeface="+mn-ea"/>
                <a:cs typeface="Times New Roman" panose="02020603050405020304" pitchFamily="18" charset="0"/>
              </a:rPr>
              <a:t>R7</a:t>
            </a:r>
            <a:r>
              <a:rPr kumimoji="1" lang="zh-CN" altLang="en-US" sz="1600" dirty="0">
                <a:latin typeface="Times New Roman" panose="02020603050405020304" pitchFamily="18" charset="0"/>
                <a:ea typeface="+mn-ea"/>
                <a:cs typeface="Times New Roman" panose="02020603050405020304" pitchFamily="18" charset="0"/>
              </a:rPr>
              <a:t>。</a:t>
            </a:r>
            <a:endParaRPr kumimoji="1" lang="zh-CN" altLang="en-US" sz="16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1600" dirty="0">
                <a:latin typeface="Times New Roman" panose="02020603050405020304" pitchFamily="18" charset="0"/>
                <a:ea typeface="+mn-ea"/>
                <a:cs typeface="Times New Roman" panose="02020603050405020304" pitchFamily="18" charset="0"/>
              </a:rPr>
              <a:t>        </a:t>
            </a:r>
            <a:r>
              <a:rPr kumimoji="1" lang="en-US" altLang="zh-CN" sz="1600" dirty="0">
                <a:solidFill>
                  <a:srgbClr val="0000FF"/>
                </a:solidFill>
                <a:latin typeface="Times New Roman" panose="02020603050405020304" pitchFamily="18" charset="0"/>
                <a:ea typeface="+mn-ea"/>
                <a:cs typeface="Times New Roman" panose="02020603050405020304" pitchFamily="18" charset="0"/>
              </a:rPr>
              <a:t>Rm </a:t>
            </a:r>
            <a:r>
              <a:rPr kumimoji="1" lang="zh-CN" altLang="en-US" sz="1600" dirty="0">
                <a:latin typeface="Times New Roman" panose="02020603050405020304" pitchFamily="18" charset="0"/>
                <a:ea typeface="+mn-ea"/>
                <a:cs typeface="Times New Roman" panose="02020603050405020304" pitchFamily="18" charset="0"/>
              </a:rPr>
              <a:t>表示内含数偏移量的寄存器，必须为</a:t>
            </a:r>
            <a:r>
              <a:rPr kumimoji="1" lang="en-US" altLang="zh-CN" sz="1600" dirty="0">
                <a:latin typeface="Times New Roman" panose="02020603050405020304" pitchFamily="18" charset="0"/>
                <a:ea typeface="+mn-ea"/>
                <a:cs typeface="Times New Roman" panose="02020603050405020304" pitchFamily="18" charset="0"/>
              </a:rPr>
              <a:t>R0</a:t>
            </a:r>
            <a:r>
              <a:rPr kumimoji="1" lang="zh-CN" altLang="en-US" sz="1600" dirty="0">
                <a:latin typeface="Times New Roman" panose="02020603050405020304" pitchFamily="18" charset="0"/>
                <a:ea typeface="+mn-ea"/>
                <a:cs typeface="Times New Roman" panose="02020603050405020304" pitchFamily="18" charset="0"/>
              </a:rPr>
              <a:t>～</a:t>
            </a:r>
            <a:r>
              <a:rPr kumimoji="1" lang="en-US" altLang="zh-CN" sz="1600" dirty="0">
                <a:latin typeface="Times New Roman" panose="02020603050405020304" pitchFamily="18" charset="0"/>
                <a:ea typeface="+mn-ea"/>
                <a:cs typeface="Times New Roman" panose="02020603050405020304" pitchFamily="18" charset="0"/>
              </a:rPr>
              <a:t>R7 </a:t>
            </a:r>
            <a:r>
              <a:rPr kumimoji="1" lang="zh-CN" altLang="en-US" sz="1600" dirty="0">
                <a:latin typeface="Times New Roman" panose="02020603050405020304" pitchFamily="18" charset="0"/>
                <a:ea typeface="+mn-ea"/>
                <a:cs typeface="Times New Roman" panose="02020603050405020304" pitchFamily="18" charset="0"/>
              </a:rPr>
              <a:t>。</a:t>
            </a:r>
            <a:endParaRPr kumimoji="1" lang="zh-CN" altLang="en-US" sz="160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1"/>
          <p:cNvSpPr>
            <a:spLocks noChangeArrowheads="1"/>
          </p:cNvSpPr>
          <p:nvPr/>
        </p:nvSpPr>
        <p:spPr bwMode="auto">
          <a:xfrm>
            <a:off x="551384" y="764704"/>
            <a:ext cx="329952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kumimoji="1" lang="en-US" altLang="zh-CN" sz="2400" dirty="0">
                <a:latin typeface="Times New Roman" panose="02020603050405020304" pitchFamily="18" charset="0"/>
                <a:ea typeface="+mn-ea"/>
                <a:cs typeface="Times New Roman" panose="02020603050405020304" pitchFamily="18" charset="0"/>
              </a:rPr>
              <a:t>2</a:t>
            </a:r>
            <a:r>
              <a:rPr kumimoji="1" lang="zh-CN" altLang="en-US" sz="2400" dirty="0">
                <a:latin typeface="Times New Roman" panose="02020603050405020304" pitchFamily="18" charset="0"/>
                <a:ea typeface="+mn-ea"/>
                <a:cs typeface="Times New Roman" panose="02020603050405020304" pitchFamily="18" charset="0"/>
              </a:rPr>
              <a:t>）寄存器偏移寻址</a:t>
            </a:r>
            <a:endParaRPr kumimoji="1" lang="zh-CN" altLang="en-US" sz="2400" dirty="0">
              <a:latin typeface="Times New Roman" panose="02020603050405020304" pitchFamily="18" charset="0"/>
              <a:ea typeface="+mn-ea"/>
              <a:cs typeface="Times New Roman" panose="02020603050405020304" pitchFamily="18" charset="0"/>
            </a:endParaRPr>
          </a:p>
        </p:txBody>
      </p:sp>
      <p:graphicFrame>
        <p:nvGraphicFramePr>
          <p:cNvPr id="4" name="Object 2"/>
          <p:cNvGraphicFramePr>
            <a:graphicFrameLocks noChangeAspect="1"/>
          </p:cNvGraphicFramePr>
          <p:nvPr/>
        </p:nvGraphicFramePr>
        <p:xfrm>
          <a:off x="2438400" y="2387601"/>
          <a:ext cx="7467600" cy="720725"/>
        </p:xfrm>
        <a:graphic>
          <a:graphicData uri="http://schemas.openxmlformats.org/presentationml/2006/ole">
            <mc:AlternateContent xmlns:mc="http://schemas.openxmlformats.org/markup-compatibility/2006">
              <mc:Choice xmlns:v="urn:schemas-microsoft-com:vml" Requires="v">
                <p:oleObj spid="_x0000_s11317" name="位图图像" r:id="rId1" imgW="5819775" imgH="561975" progId="Paint.Picture">
                  <p:embed/>
                </p:oleObj>
              </mc:Choice>
              <mc:Fallback>
                <p:oleObj name="位图图像" r:id="rId1" imgW="5819775" imgH="561975" progId="Paint.Picture">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387601"/>
                        <a:ext cx="7467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Text Box 4"/>
          <p:cNvSpPr txBox="1">
            <a:spLocks noChangeArrowheads="1"/>
          </p:cNvSpPr>
          <p:nvPr/>
        </p:nvSpPr>
        <p:spPr bwMode="auto">
          <a:xfrm>
            <a:off x="2133600" y="3308350"/>
            <a:ext cx="2743200" cy="164465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zh-CN" altLang="en-US" sz="2000">
                <a:latin typeface="华文新魏" panose="02010800040101010101" pitchFamily="2" charset="-122"/>
                <a:ea typeface="华文新魏" panose="02010800040101010101" pitchFamily="2" charset="-122"/>
              </a:rPr>
              <a:t>指令执行的条件码：</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en-US" altLang="zh-CN">
                <a:latin typeface="Courier New" panose="02070309020205020404" pitchFamily="49" charset="0"/>
                <a:ea typeface="华文新魏" panose="02010800040101010101" pitchFamily="2" charset="-122"/>
              </a:rPr>
              <a:t>00b:LDR/STR</a:t>
            </a:r>
            <a:r>
              <a:rPr kumimoji="1" lang="zh-CN" altLang="en-US">
                <a:latin typeface="Courier New" panose="02070309020205020404" pitchFamily="49" charset="0"/>
                <a:ea typeface="华文新魏" panose="02010800040101010101" pitchFamily="2" charset="-122"/>
              </a:rPr>
              <a:t>指令；</a:t>
            </a:r>
            <a:endParaRPr kumimoji="1" lang="zh-CN" altLang="en-US">
              <a:latin typeface="Courier New" panose="02070309020205020404" pitchFamily="49" charset="0"/>
              <a:ea typeface="华文新魏" panose="02010800040101010101" pitchFamily="2" charset="-122"/>
            </a:endParaRPr>
          </a:p>
          <a:p>
            <a:pPr algn="just">
              <a:spcBef>
                <a:spcPct val="50000"/>
              </a:spcBef>
              <a:buClr>
                <a:srgbClr val="0000FF"/>
              </a:buClr>
            </a:pPr>
            <a:r>
              <a:rPr kumimoji="1" lang="en-US" altLang="zh-CN">
                <a:latin typeface="Courier New" panose="02070309020205020404" pitchFamily="49" charset="0"/>
                <a:ea typeface="华文新魏" panose="02010800040101010101" pitchFamily="2" charset="-122"/>
              </a:rPr>
              <a:t>01b:LDRH/STRH</a:t>
            </a:r>
            <a:r>
              <a:rPr kumimoji="1" lang="zh-CN" altLang="en-US">
                <a:latin typeface="Courier New" panose="02070309020205020404" pitchFamily="49" charset="0"/>
                <a:ea typeface="华文新魏" panose="02010800040101010101" pitchFamily="2" charset="-122"/>
              </a:rPr>
              <a:t>指令；</a:t>
            </a:r>
            <a:endParaRPr kumimoji="1" lang="zh-CN" altLang="en-US">
              <a:latin typeface="Courier New" panose="02070309020205020404" pitchFamily="49" charset="0"/>
              <a:ea typeface="华文新魏" panose="02010800040101010101" pitchFamily="2" charset="-122"/>
            </a:endParaRPr>
          </a:p>
          <a:p>
            <a:pPr algn="just">
              <a:spcBef>
                <a:spcPct val="50000"/>
              </a:spcBef>
              <a:buClr>
                <a:srgbClr val="0000FF"/>
              </a:buClr>
            </a:pPr>
            <a:r>
              <a:rPr kumimoji="1" lang="en-US" altLang="zh-CN">
                <a:latin typeface="Courier New" panose="02070309020205020404" pitchFamily="49" charset="0"/>
                <a:ea typeface="华文新魏" panose="02010800040101010101" pitchFamily="2" charset="-122"/>
              </a:rPr>
              <a:t>10b:LDRB/STRB</a:t>
            </a:r>
            <a:r>
              <a:rPr kumimoji="1" lang="zh-CN" altLang="en-US">
                <a:latin typeface="Courier New" panose="02070309020205020404" pitchFamily="49" charset="0"/>
                <a:ea typeface="华文新魏" panose="02010800040101010101" pitchFamily="2" charset="-122"/>
              </a:rPr>
              <a:t>指令；</a:t>
            </a:r>
            <a:endParaRPr kumimoji="1" lang="zh-CN" altLang="en-US">
              <a:latin typeface="Courier New" panose="02070309020205020404" pitchFamily="49" charset="0"/>
              <a:ea typeface="华文新魏" panose="02010800040101010101" pitchFamily="2" charset="-122"/>
            </a:endParaRPr>
          </a:p>
        </p:txBody>
      </p:sp>
      <p:sp>
        <p:nvSpPr>
          <p:cNvPr id="8" name="Text Box 5"/>
          <p:cNvSpPr txBox="1">
            <a:spLocks noChangeArrowheads="1"/>
          </p:cNvSpPr>
          <p:nvPr/>
        </p:nvSpPr>
        <p:spPr bwMode="auto">
          <a:xfrm>
            <a:off x="2133600" y="1498600"/>
            <a:ext cx="2895600" cy="7112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用于区别加载（</a:t>
            </a:r>
            <a:r>
              <a:rPr kumimoji="1" lang="en-US" altLang="zh-CN" sz="2000">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为</a:t>
            </a:r>
            <a:r>
              <a:rPr kumimoji="1" lang="en-US" altLang="zh-CN" sz="2000">
                <a:latin typeface="华文新魏" panose="02010800040101010101" pitchFamily="2" charset="-122"/>
                <a:ea typeface="华文新魏" panose="02010800040101010101" pitchFamily="2" charset="-122"/>
              </a:rPr>
              <a:t>1</a:t>
            </a:r>
            <a:r>
              <a:rPr kumimoji="1" lang="zh-CN" altLang="en-US" sz="2000">
                <a:latin typeface="华文新魏" panose="02010800040101010101" pitchFamily="2" charset="-122"/>
                <a:ea typeface="华文新魏" panose="02010800040101010101" pitchFamily="2" charset="-122"/>
              </a:rPr>
              <a:t>）或存储（</a:t>
            </a:r>
            <a:r>
              <a:rPr kumimoji="1" lang="en-US" altLang="zh-CN" sz="2000">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为</a:t>
            </a:r>
            <a:r>
              <a:rPr kumimoji="1" lang="en-US" altLang="zh-CN" sz="2000">
                <a:latin typeface="华文新魏" panose="02010800040101010101" pitchFamily="2" charset="-122"/>
                <a:ea typeface="华文新魏" panose="02010800040101010101" pitchFamily="2" charset="-122"/>
              </a:rPr>
              <a:t>0</a:t>
            </a:r>
            <a:r>
              <a:rPr kumimoji="1" lang="zh-CN" altLang="en-US" sz="2000">
                <a:latin typeface="华文新魏" panose="02010800040101010101" pitchFamily="2" charset="-122"/>
                <a:ea typeface="华文新魏" panose="02010800040101010101" pitchFamily="2" charset="-122"/>
              </a:rPr>
              <a:t>）</a:t>
            </a:r>
            <a:endParaRPr kumimoji="1" lang="zh-CN" altLang="en-US" sz="2000">
              <a:latin typeface="华文新魏" panose="02010800040101010101" pitchFamily="2" charset="-122"/>
              <a:ea typeface="华文新魏" panose="02010800040101010101" pitchFamily="2" charset="-122"/>
            </a:endParaRPr>
          </a:p>
        </p:txBody>
      </p:sp>
      <p:sp>
        <p:nvSpPr>
          <p:cNvPr id="9" name="Line 6"/>
          <p:cNvSpPr>
            <a:spLocks noChangeShapeType="1"/>
          </p:cNvSpPr>
          <p:nvPr/>
        </p:nvSpPr>
        <p:spPr bwMode="auto">
          <a:xfrm>
            <a:off x="4572000" y="2209800"/>
            <a:ext cx="0" cy="53340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 name="Text Box 7"/>
          <p:cNvSpPr txBox="1">
            <a:spLocks noChangeArrowheads="1"/>
          </p:cNvSpPr>
          <p:nvPr/>
        </p:nvSpPr>
        <p:spPr bwMode="auto">
          <a:xfrm>
            <a:off x="7315200" y="4267200"/>
            <a:ext cx="2667000" cy="4064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Rm</a:t>
            </a:r>
            <a:r>
              <a:rPr kumimoji="1" lang="zh-CN" altLang="en-US" sz="2000">
                <a:latin typeface="华文新魏" panose="02010800040101010101" pitchFamily="2" charset="-122"/>
                <a:ea typeface="华文新魏" panose="02010800040101010101" pitchFamily="2" charset="-122"/>
              </a:rPr>
              <a:t>：偏移量寄存器</a:t>
            </a:r>
            <a:endParaRPr kumimoji="1" lang="zh-CN" altLang="en-US" sz="2000">
              <a:latin typeface="华文新魏" panose="02010800040101010101" pitchFamily="2" charset="-122"/>
              <a:ea typeface="华文新魏" panose="02010800040101010101" pitchFamily="2" charset="-122"/>
            </a:endParaRPr>
          </a:p>
        </p:txBody>
      </p:sp>
      <p:grpSp>
        <p:nvGrpSpPr>
          <p:cNvPr id="11" name="Group 8"/>
          <p:cNvGrpSpPr/>
          <p:nvPr/>
        </p:nvGrpSpPr>
        <p:grpSpPr bwMode="auto">
          <a:xfrm>
            <a:off x="6400800" y="3048000"/>
            <a:ext cx="914400" cy="1397000"/>
            <a:chOff x="2784" y="2160"/>
            <a:chExt cx="960" cy="1008"/>
          </a:xfrm>
        </p:grpSpPr>
        <p:sp>
          <p:nvSpPr>
            <p:cNvPr id="12" name="Line 9"/>
            <p:cNvSpPr>
              <a:spLocks noChangeShapeType="1"/>
            </p:cNvSpPr>
            <p:nvPr/>
          </p:nvSpPr>
          <p:spPr bwMode="auto">
            <a:xfrm>
              <a:off x="2784" y="2160"/>
              <a:ext cx="0" cy="1008"/>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
            <p:cNvSpPr>
              <a:spLocks noChangeShapeType="1"/>
            </p:cNvSpPr>
            <p:nvPr/>
          </p:nvSpPr>
          <p:spPr bwMode="auto">
            <a:xfrm>
              <a:off x="2784" y="3168"/>
              <a:ext cx="960"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 name="Text Box 11"/>
          <p:cNvSpPr txBox="1">
            <a:spLocks noChangeArrowheads="1"/>
          </p:cNvSpPr>
          <p:nvPr/>
        </p:nvSpPr>
        <p:spPr bwMode="auto">
          <a:xfrm>
            <a:off x="7315200" y="3810000"/>
            <a:ext cx="2667000" cy="4064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Rn</a:t>
            </a:r>
            <a:r>
              <a:rPr kumimoji="1" lang="zh-CN" altLang="en-US" sz="2000">
                <a:latin typeface="华文新魏" panose="02010800040101010101" pitchFamily="2" charset="-122"/>
                <a:ea typeface="华文新魏" panose="02010800040101010101" pitchFamily="2" charset="-122"/>
              </a:rPr>
              <a:t>：基址寄存器</a:t>
            </a:r>
            <a:endParaRPr kumimoji="1" lang="zh-CN" altLang="en-US" sz="2000">
              <a:latin typeface="华文新魏" panose="02010800040101010101" pitchFamily="2" charset="-122"/>
              <a:ea typeface="华文新魏" panose="02010800040101010101" pitchFamily="2" charset="-122"/>
            </a:endParaRPr>
          </a:p>
        </p:txBody>
      </p:sp>
      <p:sp>
        <p:nvSpPr>
          <p:cNvPr id="15" name="Text Box 12"/>
          <p:cNvSpPr txBox="1">
            <a:spLocks noChangeArrowheads="1"/>
          </p:cNvSpPr>
          <p:nvPr/>
        </p:nvSpPr>
        <p:spPr bwMode="auto">
          <a:xfrm>
            <a:off x="7315200" y="3352800"/>
            <a:ext cx="2667000" cy="4064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Rd</a:t>
            </a:r>
            <a:r>
              <a:rPr kumimoji="1" lang="zh-CN" altLang="en-US" sz="2000">
                <a:latin typeface="华文新魏" panose="02010800040101010101" pitchFamily="2" charset="-122"/>
                <a:ea typeface="华文新魏" panose="02010800040101010101" pitchFamily="2" charset="-122"/>
              </a:rPr>
              <a:t>：源或目标寄存器</a:t>
            </a:r>
            <a:endParaRPr kumimoji="1" lang="zh-CN" altLang="en-US" sz="2000">
              <a:latin typeface="华文新魏" panose="02010800040101010101" pitchFamily="2" charset="-122"/>
              <a:ea typeface="华文新魏" panose="02010800040101010101" pitchFamily="2" charset="-122"/>
            </a:endParaRPr>
          </a:p>
        </p:txBody>
      </p:sp>
      <p:grpSp>
        <p:nvGrpSpPr>
          <p:cNvPr id="16" name="Group 13"/>
          <p:cNvGrpSpPr/>
          <p:nvPr/>
        </p:nvGrpSpPr>
        <p:grpSpPr bwMode="auto">
          <a:xfrm>
            <a:off x="6858000" y="3048000"/>
            <a:ext cx="914400" cy="990600"/>
            <a:chOff x="3360" y="2160"/>
            <a:chExt cx="576" cy="624"/>
          </a:xfrm>
        </p:grpSpPr>
        <p:grpSp>
          <p:nvGrpSpPr>
            <p:cNvPr id="17" name="Group 14"/>
            <p:cNvGrpSpPr/>
            <p:nvPr/>
          </p:nvGrpSpPr>
          <p:grpSpPr bwMode="auto">
            <a:xfrm>
              <a:off x="3360" y="2256"/>
              <a:ext cx="288" cy="528"/>
              <a:chOff x="2784" y="2160"/>
              <a:chExt cx="960" cy="1008"/>
            </a:xfrm>
          </p:grpSpPr>
          <p:sp>
            <p:nvSpPr>
              <p:cNvPr id="20" name="Line 15"/>
              <p:cNvSpPr>
                <a:spLocks noChangeShapeType="1"/>
              </p:cNvSpPr>
              <p:nvPr/>
            </p:nvSpPr>
            <p:spPr bwMode="auto">
              <a:xfrm>
                <a:off x="2784" y="2160"/>
                <a:ext cx="0" cy="1008"/>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6"/>
              <p:cNvSpPr>
                <a:spLocks noChangeShapeType="1"/>
              </p:cNvSpPr>
              <p:nvPr/>
            </p:nvSpPr>
            <p:spPr bwMode="auto">
              <a:xfrm>
                <a:off x="2784" y="3168"/>
                <a:ext cx="960"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8" name="Line 17"/>
            <p:cNvSpPr>
              <a:spLocks noChangeShapeType="1"/>
            </p:cNvSpPr>
            <p:nvPr/>
          </p:nvSpPr>
          <p:spPr bwMode="auto">
            <a:xfrm>
              <a:off x="3360" y="2256"/>
              <a:ext cx="576"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8"/>
            <p:cNvSpPr>
              <a:spLocks noChangeShapeType="1"/>
            </p:cNvSpPr>
            <p:nvPr/>
          </p:nvSpPr>
          <p:spPr bwMode="auto">
            <a:xfrm flipV="1">
              <a:off x="3936" y="2160"/>
              <a:ext cx="0" cy="9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2" name="Line 19"/>
          <p:cNvSpPr>
            <a:spLocks noChangeShapeType="1"/>
          </p:cNvSpPr>
          <p:nvPr/>
        </p:nvSpPr>
        <p:spPr bwMode="auto">
          <a:xfrm flipV="1">
            <a:off x="9144000" y="2971800"/>
            <a:ext cx="0" cy="38100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 name="Group 20"/>
          <p:cNvGrpSpPr/>
          <p:nvPr/>
        </p:nvGrpSpPr>
        <p:grpSpPr bwMode="auto">
          <a:xfrm>
            <a:off x="4876800" y="3073400"/>
            <a:ext cx="381000" cy="990600"/>
            <a:chOff x="2112" y="1920"/>
            <a:chExt cx="240" cy="624"/>
          </a:xfrm>
        </p:grpSpPr>
        <p:sp>
          <p:nvSpPr>
            <p:cNvPr id="24" name="Line 21"/>
            <p:cNvSpPr>
              <a:spLocks noChangeShapeType="1"/>
            </p:cNvSpPr>
            <p:nvPr/>
          </p:nvSpPr>
          <p:spPr bwMode="auto">
            <a:xfrm>
              <a:off x="2352" y="1920"/>
              <a:ext cx="0" cy="624"/>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2"/>
            <p:cNvSpPr>
              <a:spLocks noChangeShapeType="1"/>
            </p:cNvSpPr>
            <p:nvPr/>
          </p:nvSpPr>
          <p:spPr bwMode="auto">
            <a:xfrm flipH="1">
              <a:off x="2112" y="2544"/>
              <a:ext cx="240"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6" name="Text Box 23"/>
          <p:cNvSpPr txBox="1">
            <a:spLocks noChangeArrowheads="1"/>
          </p:cNvSpPr>
          <p:nvPr/>
        </p:nvSpPr>
        <p:spPr bwMode="auto">
          <a:xfrm>
            <a:off x="2133600" y="5029200"/>
            <a:ext cx="3276600" cy="13208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zh-CN" altLang="en-US" sz="2000">
                <a:latin typeface="华文新魏" panose="02010800040101010101" pitchFamily="2" charset="-122"/>
                <a:ea typeface="华文新魏" panose="02010800040101010101" pitchFamily="2" charset="-122"/>
              </a:rPr>
              <a:t>说明：</a:t>
            </a:r>
            <a:r>
              <a:rPr kumimoji="1" lang="zh-CN" altLang="en-US" sz="2000">
                <a:latin typeface="Courier New" panose="02070309020205020404" pitchFamily="49" charset="0"/>
                <a:ea typeface="华文新魏" panose="02010800040101010101" pitchFamily="2" charset="-122"/>
              </a:rPr>
              <a:t>当</a:t>
            </a:r>
            <a:r>
              <a:rPr kumimoji="1" lang="en-US" altLang="zh-CN" sz="2000">
                <a:latin typeface="Courier New" panose="02070309020205020404" pitchFamily="49" charset="0"/>
                <a:ea typeface="华文新魏" panose="02010800040101010101" pitchFamily="2" charset="-122"/>
              </a:rPr>
              <a:t>opcode</a:t>
            </a:r>
            <a:r>
              <a:rPr kumimoji="1" lang="zh-CN" altLang="en-US" sz="2000">
                <a:latin typeface="Courier New" panose="02070309020205020404" pitchFamily="49" charset="0"/>
                <a:ea typeface="华文新魏" panose="02010800040101010101" pitchFamily="2" charset="-122"/>
              </a:rPr>
              <a:t>位为</a:t>
            </a:r>
            <a:r>
              <a:rPr kumimoji="1" lang="en-US" altLang="zh-CN" sz="2000">
                <a:latin typeface="Courier New" panose="02070309020205020404" pitchFamily="49" charset="0"/>
                <a:ea typeface="华文新魏" panose="02010800040101010101" pitchFamily="2" charset="-122"/>
              </a:rPr>
              <a:t>11b</a:t>
            </a:r>
            <a:r>
              <a:rPr kumimoji="1" lang="zh-CN" altLang="en-US" sz="2000">
                <a:latin typeface="Courier New" panose="02070309020205020404" pitchFamily="49" charset="0"/>
                <a:ea typeface="华文新魏" panose="02010800040101010101" pitchFamily="2" charset="-122"/>
              </a:rPr>
              <a:t>时，</a:t>
            </a:r>
            <a:r>
              <a:rPr kumimoji="1" lang="en-US" altLang="zh-CN" sz="2000">
                <a:latin typeface="Courier New" panose="02070309020205020404" pitchFamily="49" charset="0"/>
                <a:ea typeface="华文新魏" panose="02010800040101010101" pitchFamily="2" charset="-122"/>
              </a:rPr>
              <a:t>L</a:t>
            </a:r>
            <a:r>
              <a:rPr kumimoji="1" lang="zh-CN" altLang="en-US" sz="2000">
                <a:latin typeface="Courier New" panose="02070309020205020404" pitchFamily="49" charset="0"/>
                <a:ea typeface="华文新魏" panose="02010800040101010101" pitchFamily="2" charset="-122"/>
              </a:rPr>
              <a:t>位为</a:t>
            </a:r>
            <a:r>
              <a:rPr kumimoji="1" lang="en-US" altLang="zh-CN" sz="2000">
                <a:latin typeface="Courier New" panose="02070309020205020404" pitchFamily="49" charset="0"/>
                <a:ea typeface="华文新魏" panose="02010800040101010101" pitchFamily="2" charset="-122"/>
              </a:rPr>
              <a:t>0</a:t>
            </a:r>
            <a:r>
              <a:rPr kumimoji="1" lang="zh-CN" altLang="en-US" sz="2000">
                <a:latin typeface="Courier New" panose="02070309020205020404" pitchFamily="49" charset="0"/>
                <a:ea typeface="华文新魏" panose="02010800040101010101" pitchFamily="2" charset="-122"/>
              </a:rPr>
              <a:t>代表指令“</a:t>
            </a:r>
            <a:r>
              <a:rPr kumimoji="1" lang="en-US" altLang="zh-CN" sz="2000">
                <a:latin typeface="Courier New" panose="02070309020205020404" pitchFamily="49" charset="0"/>
                <a:ea typeface="华文新魏" panose="02010800040101010101" pitchFamily="2" charset="-122"/>
              </a:rPr>
              <a:t>LDRSB“</a:t>
            </a:r>
            <a:r>
              <a:rPr kumimoji="1" lang="zh-CN" altLang="en-US" sz="2000">
                <a:latin typeface="Courier New" panose="02070309020205020404" pitchFamily="49" charset="0"/>
                <a:ea typeface="华文新魏" panose="02010800040101010101" pitchFamily="2" charset="-122"/>
              </a:rPr>
              <a:t>，</a:t>
            </a:r>
            <a:r>
              <a:rPr kumimoji="1" lang="en-US" altLang="zh-CN" sz="2000">
                <a:latin typeface="Courier New" panose="02070309020205020404" pitchFamily="49" charset="0"/>
                <a:ea typeface="华文新魏" panose="02010800040101010101" pitchFamily="2" charset="-122"/>
              </a:rPr>
              <a:t>L</a:t>
            </a:r>
            <a:r>
              <a:rPr kumimoji="1" lang="zh-CN" altLang="en-US" sz="2000">
                <a:latin typeface="Courier New" panose="02070309020205020404" pitchFamily="49" charset="0"/>
                <a:ea typeface="华文新魏" panose="02010800040101010101" pitchFamily="2" charset="-122"/>
              </a:rPr>
              <a:t>位为</a:t>
            </a:r>
            <a:r>
              <a:rPr kumimoji="1" lang="en-US" altLang="zh-CN" sz="2000">
                <a:latin typeface="Courier New" panose="02070309020205020404" pitchFamily="49" charset="0"/>
                <a:ea typeface="华文新魏" panose="02010800040101010101" pitchFamily="2" charset="-122"/>
              </a:rPr>
              <a:t>1</a:t>
            </a:r>
            <a:r>
              <a:rPr kumimoji="1" lang="zh-CN" altLang="en-US" sz="2000">
                <a:latin typeface="Courier New" panose="02070309020205020404" pitchFamily="49" charset="0"/>
                <a:ea typeface="华文新魏" panose="02010800040101010101" pitchFamily="2" charset="-122"/>
              </a:rPr>
              <a:t>代表指令“</a:t>
            </a:r>
            <a:r>
              <a:rPr kumimoji="1" lang="en-US" altLang="zh-CN" sz="2000">
                <a:latin typeface="Courier New" panose="02070309020205020404" pitchFamily="49" charset="0"/>
                <a:ea typeface="华文新魏" panose="02010800040101010101" pitchFamily="2" charset="-122"/>
              </a:rPr>
              <a:t>LDRSH”</a:t>
            </a:r>
            <a:endParaRPr kumimoji="1" lang="en-US" altLang="zh-CN">
              <a:latin typeface="Courier New" panose="02070309020205020404" pitchFamily="49" charset="0"/>
              <a:ea typeface="华文新魏" panose="02010800040101010101" pitchFamily="2" charset="-122"/>
            </a:endParaRPr>
          </a:p>
        </p:txBody>
      </p:sp>
      <p:sp>
        <p:nvSpPr>
          <p:cNvPr id="7" name="标题 6"/>
          <p:cNvSpPr>
            <a:spLocks noGrp="1"/>
          </p:cNvSpPr>
          <p:nvPr>
            <p:ph type="title"/>
          </p:nvPr>
        </p:nvSpPr>
        <p:spPr/>
        <p:txBody>
          <a:bodyPr/>
          <a:lstStyle/>
          <a:p>
            <a:r>
              <a:rPr lang="en-US" altLang="zh-CN" dirty="0"/>
              <a:t> </a:t>
            </a:r>
            <a:endParaRPr lang="zh-CN" altLang="en-US" dirty="0"/>
          </a:p>
        </p:txBody>
      </p:sp>
      <p:sp>
        <p:nvSpPr>
          <p:cNvPr id="27"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up)">
                                      <p:cBhvr>
                                        <p:cTn id="12" dur="500"/>
                                        <p:tgtEl>
                                          <p:spTgt spid="23"/>
                                        </p:tgtEl>
                                      </p:cBhvr>
                                    </p:animEffect>
                                  </p:childTnLst>
                                </p:cTn>
                              </p:par>
                            </p:childTnLst>
                          </p:cTn>
                        </p:par>
                        <p:par>
                          <p:cTn id="13" fill="hold">
                            <p:stCondLst>
                              <p:cond delay="500"/>
                            </p:stCondLst>
                            <p:childTnLst>
                              <p:par>
                                <p:cTn id="14" presetID="12" presetClass="entr" presetSubtype="2"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lide(fromRigh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down)">
                                      <p:cBhvr>
                                        <p:cTn id="21" dur="500"/>
                                        <p:tgtEl>
                                          <p:spTgt spid="9"/>
                                        </p:tgtEl>
                                      </p:cBhvr>
                                    </p:animEffect>
                                  </p:childTnLst>
                                </p:cTn>
                              </p:par>
                            </p:childTnLst>
                          </p:cTn>
                        </p:par>
                        <p:par>
                          <p:cTn id="22" fill="hold">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slide(fromBottom)">
                                      <p:cBhvr>
                                        <p:cTn id="25" dur="500"/>
                                        <p:tgtEl>
                                          <p:spTgt spid="8"/>
                                        </p:tgtEl>
                                      </p:cBhvr>
                                    </p:animEffect>
                                  </p:childTnLst>
                                </p:cTn>
                              </p:par>
                            </p:childTnLst>
                          </p:cTn>
                        </p:par>
                        <p:par>
                          <p:cTn id="26" fill="hold">
                            <p:stCondLst>
                              <p:cond delay="1000"/>
                            </p:stCondLst>
                            <p:childTnLst>
                              <p:par>
                                <p:cTn id="27" presetID="2" presetClass="entr" presetSubtype="8" fill="hold" grpId="0" nodeType="afterEffect">
                                  <p:stCondLst>
                                    <p:cond delay="0"/>
                                  </p:stCondLst>
                                  <p:childTnLst>
                                    <p:set>
                                      <p:cBhvr>
                                        <p:cTn id="28" dur="1" fill="hold">
                                          <p:stCondLst>
                                            <p:cond delay="0"/>
                                          </p:stCondLst>
                                        </p:cTn>
                                        <p:tgtEl>
                                          <p:spTgt spid="26"/>
                                        </p:tgtEl>
                                        <p:attrNameLst>
                                          <p:attrName>style.visibility</p:attrName>
                                        </p:attrNameLst>
                                      </p:cBhvr>
                                      <p:to>
                                        <p:strVal val="visible"/>
                                      </p:to>
                                    </p:set>
                                    <p:anim calcmode="lin" valueType="num">
                                      <p:cBhvr additive="base">
                                        <p:cTn id="29" dur="500" fill="hold"/>
                                        <p:tgtEl>
                                          <p:spTgt spid="26"/>
                                        </p:tgtEl>
                                        <p:attrNameLst>
                                          <p:attrName>ppt_x</p:attrName>
                                        </p:attrNameLst>
                                      </p:cBhvr>
                                      <p:tavLst>
                                        <p:tav tm="0">
                                          <p:val>
                                            <p:strVal val="0-#ppt_w/2"/>
                                          </p:val>
                                        </p:tav>
                                        <p:tav tm="100000">
                                          <p:val>
                                            <p:strVal val="#ppt_x"/>
                                          </p:val>
                                        </p:tav>
                                      </p:tavLst>
                                    </p:anim>
                                    <p:anim calcmode="lin" valueType="num">
                                      <p:cBhvr additive="base">
                                        <p:cTn id="30" dur="500" fill="hold"/>
                                        <p:tgtEl>
                                          <p:spTgt spid="26"/>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childTnLst>
                          </p:cTn>
                        </p:par>
                        <p:par>
                          <p:cTn id="36" fill="hold">
                            <p:stCondLst>
                              <p:cond delay="500"/>
                            </p:stCondLst>
                            <p:childTnLst>
                              <p:par>
                                <p:cTn id="37" presetID="12" presetClass="entr" presetSubtype="8"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slide(fromLeft)">
                                      <p:cBhvr>
                                        <p:cTn id="39" dur="5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6"/>
                                        </p:tgtEl>
                                        <p:attrNameLst>
                                          <p:attrName>style.visibility</p:attrName>
                                        </p:attrNameLst>
                                      </p:cBhvr>
                                      <p:to>
                                        <p:strVal val="visible"/>
                                      </p:to>
                                    </p:set>
                                    <p:animEffect transition="in" filter="wipe(up)">
                                      <p:cBhvr>
                                        <p:cTn id="44" dur="500"/>
                                        <p:tgtEl>
                                          <p:spTgt spid="16"/>
                                        </p:tgtEl>
                                      </p:cBhvr>
                                    </p:animEffect>
                                  </p:childTnLst>
                                </p:cTn>
                              </p:par>
                            </p:childTnLst>
                          </p:cTn>
                        </p:par>
                        <p:par>
                          <p:cTn id="45" fill="hold">
                            <p:stCondLst>
                              <p:cond delay="500"/>
                            </p:stCondLst>
                            <p:childTnLst>
                              <p:par>
                                <p:cTn id="46" presetID="12" presetClass="entr" presetSubtype="8"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slide(fromLeft)">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up)">
                                      <p:cBhvr>
                                        <p:cTn id="53" dur="500"/>
                                        <p:tgtEl>
                                          <p:spTgt spid="22"/>
                                        </p:tgtEl>
                                      </p:cBhvr>
                                    </p:animEffect>
                                  </p:childTnLst>
                                </p:cTn>
                              </p:par>
                            </p:childTnLst>
                          </p:cTn>
                        </p:par>
                        <p:par>
                          <p:cTn id="54" fill="hold">
                            <p:stCondLst>
                              <p:cond delay="500"/>
                            </p:stCondLst>
                            <p:childTnLst>
                              <p:par>
                                <p:cTn id="55" presetID="12" presetClass="entr" presetSubtype="1"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slide(fromTop)">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utoUpdateAnimBg="0"/>
      <p:bldP spid="8" grpId="0" animBg="1" autoUpdateAnimBg="0"/>
      <p:bldP spid="10" grpId="0" animBg="1" autoUpdateAnimBg="0"/>
      <p:bldP spid="14" grpId="0" animBg="1" autoUpdateAnimBg="0"/>
      <p:bldP spid="15" grpId="0" animBg="1" autoUpdateAnimBg="0"/>
      <p:bldP spid="26"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1"/>
          <p:cNvSpPr txBox="1">
            <a:spLocks noChangeArrowheads="1"/>
          </p:cNvSpPr>
          <p:nvPr/>
        </p:nvSpPr>
        <p:spPr bwMode="auto">
          <a:xfrm>
            <a:off x="3575051" y="4764"/>
            <a:ext cx="374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t>目    录 </a:t>
            </a:r>
            <a:endParaRPr lang="zh-CN" altLang="en-US" sz="4000"/>
          </a:p>
        </p:txBody>
      </p:sp>
      <p:sp>
        <p:nvSpPr>
          <p:cNvPr id="59395" name="矩形 2"/>
          <p:cNvSpPr>
            <a:spLocks noChangeArrowheads="1"/>
          </p:cNvSpPr>
          <p:nvPr/>
        </p:nvSpPr>
        <p:spPr bwMode="auto">
          <a:xfrm>
            <a:off x="2135189" y="712788"/>
            <a:ext cx="7704137" cy="445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zh-CN" sz="3200" dirty="0">
                <a:solidFill>
                  <a:schemeClr val="accent2"/>
                </a:solidFill>
              </a:rPr>
              <a:t>ARM</a:t>
            </a:r>
            <a:r>
              <a:rPr lang="zh-CN" altLang="en-US" sz="3200" dirty="0">
                <a:solidFill>
                  <a:schemeClr val="accent2"/>
                </a:solidFill>
              </a:rPr>
              <a:t>指令集简介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t>
            </a:r>
            <a:r>
              <a:rPr lang="en-US" altLang="zh-CN" sz="3200" dirty="0">
                <a:solidFill>
                  <a:srgbClr val="FF0000"/>
                </a:solidFill>
              </a:rPr>
              <a:t>ARM</a:t>
            </a:r>
            <a:r>
              <a:rPr lang="zh-CN" altLang="en-US" sz="3200" dirty="0">
                <a:solidFill>
                  <a:srgbClr val="FF0000"/>
                </a:solidFill>
              </a:rPr>
              <a:t>指令的寻址方式</a:t>
            </a:r>
            <a:endParaRPr lang="en-US"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3.  ARM</a:t>
            </a:r>
            <a:r>
              <a:rPr lang="zh-CN" altLang="en-US" sz="3200" dirty="0">
                <a:solidFill>
                  <a:schemeClr val="accent2"/>
                </a:solidFill>
              </a:rPr>
              <a:t>指令简介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4.  Thumb</a:t>
            </a:r>
            <a:r>
              <a:rPr lang="zh-CN" altLang="zh-CN" sz="3200" dirty="0">
                <a:solidFill>
                  <a:schemeClr val="accent2"/>
                </a:solidFill>
              </a:rPr>
              <a:t>指令简介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5.  ARM</a:t>
            </a:r>
            <a:r>
              <a:rPr lang="zh-CN" altLang="en-US" sz="3200" dirty="0">
                <a:solidFill>
                  <a:schemeClr val="accent2"/>
                </a:solidFill>
              </a:rPr>
              <a:t>汇编语言简介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C</a:t>
            </a:r>
            <a:r>
              <a:rPr lang="zh-CN" altLang="zh-CN" sz="3200" dirty="0">
                <a:solidFill>
                  <a:schemeClr val="accent2"/>
                </a:solidFill>
              </a:rPr>
              <a:t>语言与汇编语言的混合编程</a:t>
            </a:r>
            <a:endParaRPr lang="en-US" altLang="zh-CN" sz="3200" dirty="0">
              <a:solidFill>
                <a:schemeClr val="accent2"/>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ECCC1C0-406F-43B6-9340-C7C3FE931175}"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endParaRPr lang="zh-CN" altLang="en-US" dirty="0"/>
          </a:p>
        </p:txBody>
      </p:sp>
      <p:sp>
        <p:nvSpPr>
          <p:cNvPr id="6" name="Rectangle 41"/>
          <p:cNvSpPr>
            <a:spLocks noChangeArrowheads="1"/>
          </p:cNvSpPr>
          <p:nvPr/>
        </p:nvSpPr>
        <p:spPr bwMode="auto">
          <a:xfrm>
            <a:off x="551384" y="764704"/>
            <a:ext cx="329952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kumimoji="1" lang="en-US" altLang="zh-CN" sz="2400" dirty="0">
                <a:latin typeface="Times New Roman" panose="02020603050405020304" pitchFamily="18" charset="0"/>
                <a:ea typeface="+mn-ea"/>
                <a:cs typeface="Times New Roman" panose="02020603050405020304" pitchFamily="18" charset="0"/>
              </a:rPr>
              <a:t>2</a:t>
            </a:r>
            <a:r>
              <a:rPr kumimoji="1" lang="zh-CN" altLang="en-US" sz="2400" dirty="0">
                <a:latin typeface="Times New Roman" panose="02020603050405020304" pitchFamily="18" charset="0"/>
                <a:ea typeface="+mn-ea"/>
                <a:cs typeface="Times New Roman" panose="02020603050405020304" pitchFamily="18" charset="0"/>
              </a:rPr>
              <a:t>）寄存器偏移寻址</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7" name="Text Box 4"/>
          <p:cNvSpPr txBox="1">
            <a:spLocks noChangeArrowheads="1"/>
          </p:cNvSpPr>
          <p:nvPr/>
        </p:nvSpPr>
        <p:spPr bwMode="auto">
          <a:xfrm>
            <a:off x="1199456" y="1196752"/>
            <a:ext cx="8458200" cy="40544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Times New Roman" panose="02020603050405020304" pitchFamily="18" charset="0"/>
                <a:ea typeface="+mn-ea"/>
                <a:cs typeface="Times New Roman" panose="02020603050405020304" pitchFamily="18" charset="0"/>
              </a:rPr>
              <a:t>应用示例：</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LDR	              R3,[R1,R0]	</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STR	              R1,[R0,R2]		</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LDRH             R6,[R0,R1]		</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STRH	              R0,[R4,R5]		</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LDRB	R2,[R5,R1]		</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STRB               R1,[R3,R2]		</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LDRSH	R7,[R6,R3]		</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LDRSB	R5,[R7,R2]</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p:txBody>
      </p:sp>
      <p:sp>
        <p:nvSpPr>
          <p:cNvPr id="27" name="Text Box 3"/>
          <p:cNvSpPr txBox="1">
            <a:spLocks noChangeArrowheads="1"/>
          </p:cNvSpPr>
          <p:nvPr/>
        </p:nvSpPr>
        <p:spPr bwMode="auto">
          <a:xfrm>
            <a:off x="1271464" y="5233565"/>
            <a:ext cx="993710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zh-CN" altLang="en-US" sz="2400" dirty="0">
                <a:solidFill>
                  <a:srgbClr val="FF0000"/>
                </a:solidFill>
                <a:latin typeface="Times New Roman" panose="02020603050405020304" pitchFamily="18" charset="0"/>
                <a:ea typeface="+mn-ea"/>
                <a:cs typeface="Times New Roman" panose="02020603050405020304" pitchFamily="18" charset="0"/>
              </a:rPr>
              <a:t>注意</a:t>
            </a:r>
            <a:r>
              <a:rPr kumimoji="1" lang="zh-CN" altLang="en-US" sz="2400" dirty="0">
                <a:latin typeface="Times New Roman" panose="02020603050405020304" pitchFamily="18" charset="0"/>
                <a:ea typeface="+mn-ea"/>
                <a:cs typeface="Times New Roman" panose="02020603050405020304" pitchFamily="18" charset="0"/>
              </a:rPr>
              <a:t>：进行字数据访问时，必须保证传送地址为</a:t>
            </a:r>
            <a:r>
              <a:rPr kumimoji="1" lang="en-US" altLang="zh-CN" sz="2400" dirty="0">
                <a:latin typeface="Times New Roman" panose="02020603050405020304" pitchFamily="18" charset="0"/>
                <a:ea typeface="+mn-ea"/>
                <a:cs typeface="Times New Roman" panose="02020603050405020304" pitchFamily="18" charset="0"/>
              </a:rPr>
              <a:t>32</a:t>
            </a:r>
            <a:r>
              <a:rPr kumimoji="1" lang="zh-CN" altLang="en-US" sz="2400" dirty="0">
                <a:latin typeface="Times New Roman" panose="02020603050405020304" pitchFamily="18" charset="0"/>
                <a:ea typeface="+mn-ea"/>
                <a:cs typeface="Times New Roman" panose="02020603050405020304" pitchFamily="18" charset="0"/>
              </a:rPr>
              <a:t>位对齐（字对齐）。进行半字数据访问时，必须保证传送地址为</a:t>
            </a:r>
            <a:r>
              <a:rPr kumimoji="1" lang="en-US" altLang="zh-CN" sz="2400" dirty="0">
                <a:latin typeface="Times New Roman" panose="02020603050405020304" pitchFamily="18" charset="0"/>
                <a:ea typeface="+mn-ea"/>
                <a:cs typeface="Times New Roman" panose="02020603050405020304" pitchFamily="18" charset="0"/>
              </a:rPr>
              <a:t>16</a:t>
            </a:r>
            <a:r>
              <a:rPr kumimoji="1" lang="zh-CN" altLang="en-US" sz="2400" dirty="0">
                <a:latin typeface="Times New Roman" panose="02020603050405020304" pitchFamily="18" charset="0"/>
                <a:ea typeface="+mn-ea"/>
                <a:cs typeface="Times New Roman" panose="02020603050405020304" pitchFamily="18" charset="0"/>
              </a:rPr>
              <a:t>位对齐（半字对齐）。</a:t>
            </a:r>
            <a:endParaRPr kumimoji="1" lang="zh-CN" altLang="en-US" sz="160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endParaRPr lang="zh-CN" altLang="en-US" dirty="0"/>
          </a:p>
        </p:txBody>
      </p:sp>
      <p:sp>
        <p:nvSpPr>
          <p:cNvPr id="6" name="Rectangle 41"/>
          <p:cNvSpPr>
            <a:spLocks noChangeArrowheads="1"/>
          </p:cNvSpPr>
          <p:nvPr/>
        </p:nvSpPr>
        <p:spPr bwMode="auto">
          <a:xfrm>
            <a:off x="551384" y="764704"/>
            <a:ext cx="329952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kumimoji="1" lang="en-US" altLang="zh-CN" sz="2400" dirty="0">
                <a:latin typeface="Times New Roman" panose="02020603050405020304" pitchFamily="18" charset="0"/>
                <a:ea typeface="+mn-ea"/>
                <a:cs typeface="Times New Roman" panose="02020603050405020304" pitchFamily="18" charset="0"/>
              </a:rPr>
              <a:t>3</a:t>
            </a:r>
            <a:r>
              <a:rPr kumimoji="1" lang="zh-CN" altLang="en-US" sz="2400" dirty="0">
                <a:latin typeface="Times New Roman" panose="02020603050405020304" pitchFamily="18" charset="0"/>
                <a:ea typeface="+mn-ea"/>
                <a:cs typeface="Times New Roman" panose="02020603050405020304" pitchFamily="18" charset="0"/>
              </a:rPr>
              <a:t>）相对偏移寻址</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4" name="Text Box 3"/>
          <p:cNvSpPr txBox="1">
            <a:spLocks noChangeArrowheads="1"/>
          </p:cNvSpPr>
          <p:nvPr/>
        </p:nvSpPr>
        <p:spPr bwMode="auto">
          <a:xfrm>
            <a:off x="1199456" y="1412775"/>
            <a:ext cx="9505056" cy="4001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zh-CN" altLang="en-US" sz="2000" dirty="0">
                <a:latin typeface="Times New Roman" panose="02020603050405020304" pitchFamily="18" charset="0"/>
                <a:ea typeface="+mn-ea"/>
                <a:cs typeface="Times New Roman" panose="02020603050405020304" pitchFamily="18" charset="0"/>
              </a:rPr>
              <a:t>这种寻址方式是以</a:t>
            </a:r>
            <a:r>
              <a:rPr kumimoji="1" lang="en-US" altLang="zh-CN" sz="2000" dirty="0">
                <a:latin typeface="Times New Roman" panose="02020603050405020304" pitchFamily="18" charset="0"/>
                <a:ea typeface="+mn-ea"/>
                <a:cs typeface="Times New Roman" panose="02020603050405020304" pitchFamily="18" charset="0"/>
              </a:rPr>
              <a:t>PC</a:t>
            </a:r>
            <a:r>
              <a:rPr kumimoji="1" lang="zh-CN" altLang="en-US" sz="2000" dirty="0">
                <a:latin typeface="Times New Roman" panose="02020603050405020304" pitchFamily="18" charset="0"/>
                <a:ea typeface="+mn-ea"/>
                <a:cs typeface="Times New Roman" panose="02020603050405020304" pitchFamily="18" charset="0"/>
              </a:rPr>
              <a:t>或</a:t>
            </a:r>
            <a:r>
              <a:rPr kumimoji="1" lang="en-US" altLang="zh-CN" sz="2000" dirty="0">
                <a:latin typeface="Times New Roman" panose="02020603050405020304" pitchFamily="18" charset="0"/>
                <a:ea typeface="+mn-ea"/>
                <a:cs typeface="Times New Roman" panose="02020603050405020304" pitchFamily="18" charset="0"/>
              </a:rPr>
              <a:t>SP</a:t>
            </a:r>
            <a:r>
              <a:rPr kumimoji="1" lang="zh-CN" altLang="en-US" sz="2000" dirty="0">
                <a:latin typeface="Times New Roman" panose="02020603050405020304" pitchFamily="18" charset="0"/>
                <a:ea typeface="+mn-ea"/>
                <a:cs typeface="Times New Roman" panose="02020603050405020304" pitchFamily="18" charset="0"/>
              </a:rPr>
              <a:t>寄存器的内容为基址，以一个立即数为偏移量，两者相加作为存储器的地址。指令格式如下：</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LDR	Rd,[PC,#immed_8×4]</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LDR	</a:t>
            </a:r>
            <a:r>
              <a:rPr kumimoji="1" lang="en-US" altLang="zh-CN" sz="2000" dirty="0" err="1">
                <a:solidFill>
                  <a:srgbClr val="0000FF"/>
                </a:solidFill>
                <a:latin typeface="Times New Roman" panose="02020603050405020304" pitchFamily="18" charset="0"/>
                <a:ea typeface="+mn-ea"/>
                <a:cs typeface="Times New Roman" panose="02020603050405020304" pitchFamily="18" charset="0"/>
              </a:rPr>
              <a:t>Rd,label</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LDR	Rd,[SP,#immed_8×4]</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STR	Rd,[SP,#immed_8×4]</a:t>
            </a:r>
            <a:r>
              <a:rPr kumimoji="1" lang="en-US" altLang="zh-CN" sz="2000" dirty="0">
                <a:latin typeface="Times New Roman" panose="02020603050405020304" pitchFamily="18" charset="0"/>
                <a:ea typeface="+mn-ea"/>
                <a:cs typeface="Times New Roman" panose="02020603050405020304" pitchFamily="18" charset="0"/>
              </a:rPr>
              <a:t> </a:t>
            </a:r>
            <a:endParaRPr kumimoji="1" lang="en-US" altLang="zh-CN"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latin typeface="Times New Roman" panose="02020603050405020304" pitchFamily="18" charset="0"/>
                <a:ea typeface="+mn-ea"/>
                <a:cs typeface="Times New Roman" panose="02020603050405020304" pitchFamily="18" charset="0"/>
              </a:rPr>
              <a:t>其中：</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Rd</a:t>
            </a:r>
            <a:r>
              <a:rPr kumimoji="1" lang="en-US" altLang="zh-CN" sz="2000" dirty="0">
                <a:latin typeface="Times New Roman" panose="02020603050405020304" pitchFamily="18" charset="0"/>
                <a:ea typeface="+mn-ea"/>
                <a:cs typeface="Times New Roman" panose="02020603050405020304" pitchFamily="18" charset="0"/>
              </a:rPr>
              <a:t> </a:t>
            </a:r>
            <a:r>
              <a:rPr kumimoji="1" lang="zh-CN" altLang="en-US" sz="2000" dirty="0">
                <a:latin typeface="Times New Roman" panose="02020603050405020304" pitchFamily="18" charset="0"/>
                <a:ea typeface="+mn-ea"/>
                <a:cs typeface="Times New Roman" panose="02020603050405020304" pitchFamily="18" charset="0"/>
              </a:rPr>
              <a:t>表示加载或存储的寄存器。必须为</a:t>
            </a:r>
            <a:r>
              <a:rPr kumimoji="1" lang="en-US" altLang="zh-CN" sz="2000" dirty="0">
                <a:latin typeface="Times New Roman" panose="02020603050405020304" pitchFamily="18" charset="0"/>
                <a:ea typeface="+mn-ea"/>
                <a:cs typeface="Times New Roman" panose="02020603050405020304" pitchFamily="18" charset="0"/>
              </a:rPr>
              <a:t>R0</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R7</a:t>
            </a:r>
            <a:r>
              <a:rPr kumimoji="1" lang="zh-CN" altLang="en-US" sz="2000" dirty="0">
                <a:latin typeface="Times New Roman" panose="02020603050405020304" pitchFamily="18" charset="0"/>
                <a:ea typeface="+mn-ea"/>
                <a:cs typeface="Times New Roman" panose="02020603050405020304" pitchFamily="18" charset="0"/>
              </a:rPr>
              <a:t>。</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immed_8×4</a:t>
            </a:r>
            <a:r>
              <a:rPr kumimoji="1" lang="en-US" altLang="zh-CN" sz="2000" dirty="0">
                <a:latin typeface="Times New Roman" panose="02020603050405020304" pitchFamily="18" charset="0"/>
                <a:ea typeface="+mn-ea"/>
                <a:cs typeface="Times New Roman" panose="02020603050405020304" pitchFamily="18" charset="0"/>
              </a:rPr>
              <a:t> </a:t>
            </a:r>
            <a:r>
              <a:rPr kumimoji="1" lang="zh-CN" altLang="en-US" sz="2000" dirty="0">
                <a:latin typeface="Times New Roman" panose="02020603050405020304" pitchFamily="18" charset="0"/>
                <a:ea typeface="+mn-ea"/>
                <a:cs typeface="Times New Roman" panose="02020603050405020304" pitchFamily="18" charset="0"/>
              </a:rPr>
              <a:t>表示偏移量，取值范围是</a:t>
            </a:r>
            <a:r>
              <a:rPr kumimoji="1" lang="en-US" altLang="zh-CN" sz="2000" dirty="0">
                <a:latin typeface="Times New Roman" panose="02020603050405020304" pitchFamily="18" charset="0"/>
                <a:ea typeface="+mn-ea"/>
                <a:cs typeface="Times New Roman" panose="02020603050405020304" pitchFamily="18" charset="0"/>
              </a:rPr>
              <a:t>(0</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255)×4 </a:t>
            </a:r>
            <a:r>
              <a:rPr kumimoji="1" lang="zh-CN" altLang="en-US" sz="2000" dirty="0">
                <a:latin typeface="Times New Roman" panose="02020603050405020304" pitchFamily="18" charset="0"/>
                <a:ea typeface="+mn-ea"/>
                <a:cs typeface="Times New Roman" panose="02020603050405020304" pitchFamily="18" charset="0"/>
              </a:rPr>
              <a:t>。</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label </a:t>
            </a:r>
            <a:r>
              <a:rPr kumimoji="1" lang="zh-CN" altLang="en-US" sz="2000" dirty="0">
                <a:latin typeface="Times New Roman" panose="02020603050405020304" pitchFamily="18" charset="0"/>
                <a:ea typeface="+mn-ea"/>
                <a:cs typeface="Times New Roman" panose="02020603050405020304" pitchFamily="18" charset="0"/>
              </a:rPr>
              <a:t>表示程序相对偏移表达式</a:t>
            </a:r>
            <a:r>
              <a:rPr kumimoji="1" lang="en-US" altLang="zh-CN" sz="2000" dirty="0">
                <a:latin typeface="Times New Roman" panose="02020603050405020304" pitchFamily="18" charset="0"/>
                <a:ea typeface="+mn-ea"/>
                <a:cs typeface="Times New Roman" panose="02020603050405020304" pitchFamily="18" charset="0"/>
              </a:rPr>
              <a:t>,Label</a:t>
            </a:r>
            <a:r>
              <a:rPr kumimoji="1" lang="zh-CN" altLang="en-US" sz="2000" dirty="0">
                <a:latin typeface="Times New Roman" panose="02020603050405020304" pitchFamily="18" charset="0"/>
                <a:ea typeface="+mn-ea"/>
                <a:cs typeface="Times New Roman" panose="02020603050405020304" pitchFamily="18" charset="0"/>
              </a:rPr>
              <a:t>必须在当前指令之后的</a:t>
            </a:r>
            <a:r>
              <a:rPr kumimoji="1" lang="en-US" altLang="zh-CN" sz="2000" dirty="0">
                <a:latin typeface="Times New Roman" panose="02020603050405020304" pitchFamily="18" charset="0"/>
                <a:ea typeface="+mn-ea"/>
                <a:cs typeface="Times New Roman" panose="02020603050405020304" pitchFamily="18" charset="0"/>
              </a:rPr>
              <a:t>1KB</a:t>
            </a:r>
            <a:r>
              <a:rPr kumimoji="1" lang="zh-CN" altLang="en-US" sz="2000" dirty="0">
                <a:latin typeface="Times New Roman" panose="02020603050405020304" pitchFamily="18" charset="0"/>
                <a:ea typeface="+mn-ea"/>
                <a:cs typeface="Times New Roman" panose="02020603050405020304" pitchFamily="18" charset="0"/>
              </a:rPr>
              <a:t>范围内。</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endParaRPr lang="zh-CN" altLang="en-US" dirty="0"/>
          </a:p>
        </p:txBody>
      </p:sp>
      <p:sp>
        <p:nvSpPr>
          <p:cNvPr id="6" name="Rectangle 41"/>
          <p:cNvSpPr>
            <a:spLocks noChangeArrowheads="1"/>
          </p:cNvSpPr>
          <p:nvPr/>
        </p:nvSpPr>
        <p:spPr bwMode="auto">
          <a:xfrm>
            <a:off x="551384" y="764704"/>
            <a:ext cx="329952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kumimoji="1" lang="en-US" altLang="zh-CN" sz="2400" dirty="0">
                <a:latin typeface="Times New Roman" panose="02020603050405020304" pitchFamily="18" charset="0"/>
                <a:ea typeface="+mn-ea"/>
                <a:cs typeface="Times New Roman" panose="02020603050405020304" pitchFamily="18" charset="0"/>
              </a:rPr>
              <a:t>3</a:t>
            </a:r>
            <a:r>
              <a:rPr kumimoji="1" lang="zh-CN" altLang="en-US" sz="2400" dirty="0">
                <a:latin typeface="Times New Roman" panose="02020603050405020304" pitchFamily="18" charset="0"/>
                <a:ea typeface="+mn-ea"/>
                <a:cs typeface="Times New Roman" panose="02020603050405020304" pitchFamily="18" charset="0"/>
              </a:rPr>
              <a:t>）相对偏移寻址</a:t>
            </a:r>
            <a:endParaRPr kumimoji="1" lang="zh-CN" altLang="en-US" sz="2400" dirty="0">
              <a:latin typeface="Times New Roman" panose="02020603050405020304" pitchFamily="18" charset="0"/>
              <a:ea typeface="+mn-ea"/>
              <a:cs typeface="Times New Roman" panose="02020603050405020304" pitchFamily="18" charset="0"/>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67001" y="3403601"/>
            <a:ext cx="7396163" cy="708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032001"/>
            <a:ext cx="7391400" cy="695325"/>
          </a:xfrm>
          <a:prstGeom prst="rect">
            <a:avLst/>
          </a:prstGeom>
          <a:noFill/>
          <a:extLst>
            <a:ext uri="{909E8E84-426E-40DD-AFC4-6F175D3DCCD1}">
              <a14:hiddenFill xmlns:a14="http://schemas.microsoft.com/office/drawing/2010/main">
                <a:solidFill>
                  <a:srgbClr val="FFFFFF"/>
                </a:solidFill>
              </a14:hiddenFill>
            </a:ext>
          </a:extLst>
        </p:spPr>
      </p:pic>
      <p:sp>
        <p:nvSpPr>
          <p:cNvPr id="8" name="Text Box 5"/>
          <p:cNvSpPr txBox="1">
            <a:spLocks noChangeArrowheads="1"/>
          </p:cNvSpPr>
          <p:nvPr/>
        </p:nvSpPr>
        <p:spPr bwMode="auto">
          <a:xfrm>
            <a:off x="2438400" y="4470400"/>
            <a:ext cx="2667000" cy="7112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：用于区别加载（</a:t>
            </a:r>
            <a:r>
              <a:rPr kumimoji="1" lang="en-US" altLang="zh-CN" sz="2000">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为</a:t>
            </a:r>
            <a:r>
              <a:rPr kumimoji="1" lang="en-US" altLang="zh-CN" sz="2000">
                <a:latin typeface="华文新魏" panose="02010800040101010101" pitchFamily="2" charset="-122"/>
                <a:ea typeface="华文新魏" panose="02010800040101010101" pitchFamily="2" charset="-122"/>
              </a:rPr>
              <a:t>1</a:t>
            </a:r>
            <a:r>
              <a:rPr kumimoji="1" lang="zh-CN" altLang="en-US" sz="2000">
                <a:latin typeface="华文新魏" panose="02010800040101010101" pitchFamily="2" charset="-122"/>
                <a:ea typeface="华文新魏" panose="02010800040101010101" pitchFamily="2" charset="-122"/>
              </a:rPr>
              <a:t>）或存储（</a:t>
            </a:r>
            <a:r>
              <a:rPr kumimoji="1" lang="en-US" altLang="zh-CN" sz="2000">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为</a:t>
            </a:r>
            <a:r>
              <a:rPr kumimoji="1" lang="en-US" altLang="zh-CN" sz="2000">
                <a:latin typeface="华文新魏" panose="02010800040101010101" pitchFamily="2" charset="-122"/>
                <a:ea typeface="华文新魏" panose="02010800040101010101" pitchFamily="2" charset="-122"/>
              </a:rPr>
              <a:t>0</a:t>
            </a:r>
            <a:r>
              <a:rPr kumimoji="1" lang="zh-CN" altLang="en-US" sz="2000">
                <a:latin typeface="华文新魏" panose="02010800040101010101" pitchFamily="2" charset="-122"/>
                <a:ea typeface="华文新魏" panose="02010800040101010101" pitchFamily="2" charset="-122"/>
              </a:rPr>
              <a:t>）</a:t>
            </a:r>
            <a:endParaRPr kumimoji="1" lang="zh-CN" altLang="en-US" sz="2000">
              <a:latin typeface="华文新魏" panose="02010800040101010101" pitchFamily="2" charset="-122"/>
              <a:ea typeface="华文新魏" panose="02010800040101010101" pitchFamily="2" charset="-122"/>
            </a:endParaRPr>
          </a:p>
        </p:txBody>
      </p:sp>
      <p:sp>
        <p:nvSpPr>
          <p:cNvPr id="9" name="Text Box 6"/>
          <p:cNvSpPr txBox="1">
            <a:spLocks noChangeArrowheads="1"/>
          </p:cNvSpPr>
          <p:nvPr/>
        </p:nvSpPr>
        <p:spPr bwMode="auto">
          <a:xfrm>
            <a:off x="7315200" y="4927600"/>
            <a:ext cx="2667000" cy="4064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Rd</a:t>
            </a:r>
            <a:r>
              <a:rPr kumimoji="1" lang="zh-CN" altLang="en-US" sz="2000">
                <a:latin typeface="华文新魏" panose="02010800040101010101" pitchFamily="2" charset="-122"/>
                <a:ea typeface="华文新魏" panose="02010800040101010101" pitchFamily="2" charset="-122"/>
              </a:rPr>
              <a:t>：目标或源寄存器</a:t>
            </a:r>
            <a:endParaRPr kumimoji="1" lang="zh-CN" altLang="en-US" sz="2000">
              <a:latin typeface="华文新魏" panose="02010800040101010101" pitchFamily="2" charset="-122"/>
              <a:ea typeface="华文新魏" panose="02010800040101010101" pitchFamily="2" charset="-122"/>
            </a:endParaRPr>
          </a:p>
        </p:txBody>
      </p:sp>
      <p:sp>
        <p:nvSpPr>
          <p:cNvPr id="10" name="Text Box 7"/>
          <p:cNvSpPr txBox="1">
            <a:spLocks noChangeArrowheads="1"/>
          </p:cNvSpPr>
          <p:nvPr/>
        </p:nvSpPr>
        <p:spPr bwMode="auto">
          <a:xfrm>
            <a:off x="7315200" y="4470400"/>
            <a:ext cx="2667000" cy="4064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immed8</a:t>
            </a:r>
            <a:r>
              <a:rPr kumimoji="1" lang="zh-CN" altLang="en-US" sz="2000">
                <a:latin typeface="华文新魏" panose="02010800040101010101" pitchFamily="2" charset="-122"/>
                <a:ea typeface="华文新魏" panose="02010800040101010101" pitchFamily="2" charset="-122"/>
              </a:rPr>
              <a:t>：偏移量</a:t>
            </a:r>
            <a:endParaRPr kumimoji="1" lang="zh-CN" altLang="en-US" sz="2000">
              <a:latin typeface="华文新魏" panose="02010800040101010101" pitchFamily="2" charset="-122"/>
              <a:ea typeface="华文新魏" panose="02010800040101010101" pitchFamily="2" charset="-122"/>
            </a:endParaRPr>
          </a:p>
        </p:txBody>
      </p:sp>
      <p:grpSp>
        <p:nvGrpSpPr>
          <p:cNvPr id="11" name="Group 8"/>
          <p:cNvGrpSpPr/>
          <p:nvPr/>
        </p:nvGrpSpPr>
        <p:grpSpPr bwMode="auto">
          <a:xfrm>
            <a:off x="8153400" y="2641600"/>
            <a:ext cx="0" cy="1828800"/>
            <a:chOff x="4176" y="2016"/>
            <a:chExt cx="0" cy="1152"/>
          </a:xfrm>
        </p:grpSpPr>
        <p:sp>
          <p:nvSpPr>
            <p:cNvPr id="12" name="Line 9"/>
            <p:cNvSpPr>
              <a:spLocks noChangeShapeType="1"/>
            </p:cNvSpPr>
            <p:nvPr/>
          </p:nvSpPr>
          <p:spPr bwMode="auto">
            <a:xfrm flipV="1">
              <a:off x="4176" y="2928"/>
              <a:ext cx="0" cy="24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Line 10"/>
            <p:cNvSpPr>
              <a:spLocks noChangeShapeType="1"/>
            </p:cNvSpPr>
            <p:nvPr/>
          </p:nvSpPr>
          <p:spPr bwMode="auto">
            <a:xfrm flipV="1">
              <a:off x="4176" y="2016"/>
              <a:ext cx="0" cy="72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11"/>
          <p:cNvGrpSpPr/>
          <p:nvPr/>
        </p:nvGrpSpPr>
        <p:grpSpPr bwMode="auto">
          <a:xfrm>
            <a:off x="5638800" y="2641600"/>
            <a:ext cx="1676400" cy="2514600"/>
            <a:chOff x="2592" y="2016"/>
            <a:chExt cx="1056" cy="1584"/>
          </a:xfrm>
        </p:grpSpPr>
        <p:grpSp>
          <p:nvGrpSpPr>
            <p:cNvPr id="15" name="Group 12"/>
            <p:cNvGrpSpPr/>
            <p:nvPr/>
          </p:nvGrpSpPr>
          <p:grpSpPr bwMode="auto">
            <a:xfrm>
              <a:off x="2592" y="2016"/>
              <a:ext cx="0" cy="1152"/>
              <a:chOff x="4176" y="2016"/>
              <a:chExt cx="0" cy="1152"/>
            </a:xfrm>
          </p:grpSpPr>
          <p:sp>
            <p:nvSpPr>
              <p:cNvPr id="18" name="Line 13"/>
              <p:cNvSpPr>
                <a:spLocks noChangeShapeType="1"/>
              </p:cNvSpPr>
              <p:nvPr/>
            </p:nvSpPr>
            <p:spPr bwMode="auto">
              <a:xfrm flipV="1">
                <a:off x="4176" y="2928"/>
                <a:ext cx="0" cy="24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4"/>
              <p:cNvSpPr>
                <a:spLocks noChangeShapeType="1"/>
              </p:cNvSpPr>
              <p:nvPr/>
            </p:nvSpPr>
            <p:spPr bwMode="auto">
              <a:xfrm flipV="1">
                <a:off x="4176" y="2016"/>
                <a:ext cx="0" cy="72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6" name="Line 15"/>
            <p:cNvSpPr>
              <a:spLocks noChangeShapeType="1"/>
            </p:cNvSpPr>
            <p:nvPr/>
          </p:nvSpPr>
          <p:spPr bwMode="auto">
            <a:xfrm flipH="1">
              <a:off x="2592" y="3600"/>
              <a:ext cx="1056"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6"/>
            <p:cNvSpPr>
              <a:spLocks noChangeShapeType="1"/>
            </p:cNvSpPr>
            <p:nvPr/>
          </p:nvSpPr>
          <p:spPr bwMode="auto">
            <a:xfrm flipV="1">
              <a:off x="2592" y="3168"/>
              <a:ext cx="0" cy="432"/>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0" name="Line 17"/>
          <p:cNvSpPr>
            <a:spLocks noChangeShapeType="1"/>
          </p:cNvSpPr>
          <p:nvPr/>
        </p:nvSpPr>
        <p:spPr bwMode="auto">
          <a:xfrm>
            <a:off x="4724400" y="4089400"/>
            <a:ext cx="0" cy="38100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Rectangle 18"/>
          <p:cNvSpPr>
            <a:spLocks noChangeArrowheads="1"/>
          </p:cNvSpPr>
          <p:nvPr/>
        </p:nvSpPr>
        <p:spPr bwMode="auto">
          <a:xfrm>
            <a:off x="4800600" y="1651000"/>
            <a:ext cx="3276600" cy="38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1" lang="en-US" altLang="zh-CN" sz="2000">
                <a:latin typeface="Times New Roman" panose="02020603050405020304" pitchFamily="18" charset="0"/>
                <a:ea typeface="华文新魏" panose="02010800040101010101" pitchFamily="2" charset="-122"/>
              </a:rPr>
              <a:t>PC</a:t>
            </a:r>
            <a:r>
              <a:rPr kumimoji="1" lang="zh-CN" altLang="en-US" sz="2000">
                <a:latin typeface="Times New Roman" panose="02020603050405020304" pitchFamily="18" charset="0"/>
                <a:ea typeface="华文新魏" panose="02010800040101010101" pitchFamily="2" charset="-122"/>
              </a:rPr>
              <a:t>相对偏移</a:t>
            </a:r>
            <a:r>
              <a:rPr kumimoji="1" lang="en-US" altLang="zh-CN" sz="2000">
                <a:latin typeface="Times New Roman" panose="02020603050405020304" pitchFamily="18" charset="0"/>
                <a:ea typeface="华文新魏" panose="02010800040101010101" pitchFamily="2" charset="-122"/>
              </a:rPr>
              <a:t>LDR</a:t>
            </a:r>
            <a:r>
              <a:rPr kumimoji="1" lang="zh-CN" altLang="en-US" sz="2000">
                <a:latin typeface="Times New Roman" panose="02020603050405020304" pitchFamily="18" charset="0"/>
                <a:ea typeface="华文新魏" panose="02010800040101010101" pitchFamily="2" charset="-122"/>
              </a:rPr>
              <a:t>指令编码</a:t>
            </a:r>
            <a:endParaRPr kumimoji="1" lang="zh-CN" altLang="en-US" sz="2000">
              <a:latin typeface="Times New Roman" panose="02020603050405020304" pitchFamily="18" charset="0"/>
              <a:ea typeface="华文新魏" panose="02010800040101010101" pitchFamily="2" charset="-122"/>
            </a:endParaRPr>
          </a:p>
        </p:txBody>
      </p:sp>
      <p:sp>
        <p:nvSpPr>
          <p:cNvPr id="22" name="Rectangle 19"/>
          <p:cNvSpPr>
            <a:spLocks noChangeArrowheads="1"/>
          </p:cNvSpPr>
          <p:nvPr/>
        </p:nvSpPr>
        <p:spPr bwMode="auto">
          <a:xfrm>
            <a:off x="4800600" y="3022600"/>
            <a:ext cx="3276600" cy="38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1" lang="en-US" altLang="zh-CN" sz="2000">
                <a:latin typeface="Times New Roman" panose="02020603050405020304" pitchFamily="18" charset="0"/>
                <a:ea typeface="华文新魏" panose="02010800040101010101" pitchFamily="2" charset="-122"/>
              </a:rPr>
              <a:t>SP</a:t>
            </a:r>
            <a:r>
              <a:rPr kumimoji="1" lang="zh-CN" altLang="en-US" sz="2000">
                <a:latin typeface="Times New Roman" panose="02020603050405020304" pitchFamily="18" charset="0"/>
                <a:ea typeface="华文新魏" panose="02010800040101010101" pitchFamily="2" charset="-122"/>
              </a:rPr>
              <a:t>相对偏移</a:t>
            </a:r>
            <a:r>
              <a:rPr kumimoji="1" lang="en-US" altLang="zh-CN" sz="2000">
                <a:latin typeface="Times New Roman" panose="02020603050405020304" pitchFamily="18" charset="0"/>
                <a:ea typeface="华文新魏" panose="02010800040101010101" pitchFamily="2" charset="-122"/>
              </a:rPr>
              <a:t>LDR/STR</a:t>
            </a:r>
            <a:r>
              <a:rPr kumimoji="1" lang="zh-CN" altLang="en-US" sz="2000">
                <a:latin typeface="Times New Roman" panose="02020603050405020304" pitchFamily="18" charset="0"/>
                <a:ea typeface="华文新魏" panose="02010800040101010101" pitchFamily="2" charset="-122"/>
              </a:rPr>
              <a:t>指令编码</a:t>
            </a:r>
            <a:endParaRPr kumimoji="1" lang="zh-CN" altLang="en-US" sz="2000">
              <a:latin typeface="Times New Roman" panose="02020603050405020304" pitchFamily="18" charset="0"/>
              <a:ea typeface="华文新魏" panose="020108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0-#ppt_w/2"/>
                                          </p:val>
                                        </p:tav>
                                        <p:tav tm="100000">
                                          <p:val>
                                            <p:strVal val="#ppt_x"/>
                                          </p:val>
                                        </p:tav>
                                      </p:tavLst>
                                    </p:anim>
                                    <p:anim calcmode="lin" valueType="num">
                                      <p:cBhvr additive="base">
                                        <p:cTn id="8" dur="500" fill="hold"/>
                                        <p:tgtEl>
                                          <p:spTgt spid="2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6" presetClass="entr" presetSubtype="37" fill="hold"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outVertical)">
                                      <p:cBhvr>
                                        <p:cTn id="12" dur="500"/>
                                        <p:tgtEl>
                                          <p:spTgt spid="7"/>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0-#ppt_w/2"/>
                                          </p:val>
                                        </p:tav>
                                        <p:tav tm="100000">
                                          <p:val>
                                            <p:strVal val="#ppt_x"/>
                                          </p:val>
                                        </p:tav>
                                      </p:tavLst>
                                    </p:anim>
                                    <p:anim calcmode="lin" valueType="num">
                                      <p:cBhvr additive="base">
                                        <p:cTn id="17" dur="500" fill="hold"/>
                                        <p:tgtEl>
                                          <p:spTgt spid="2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16" presetClass="entr" presetSubtype="37" fill="hold"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barn(outVertical)">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wipe(up)">
                                      <p:cBhvr>
                                        <p:cTn id="26" dur="500"/>
                                        <p:tgtEl>
                                          <p:spTgt spid="20"/>
                                        </p:tgtEl>
                                      </p:cBhvr>
                                    </p:animEffect>
                                  </p:childTnLst>
                                </p:cTn>
                              </p:par>
                            </p:childTnLst>
                          </p:cTn>
                        </p:par>
                        <p:par>
                          <p:cTn id="27" fill="hold">
                            <p:stCondLst>
                              <p:cond delay="500"/>
                            </p:stCondLst>
                            <p:childTnLst>
                              <p:par>
                                <p:cTn id="28" presetID="12" presetClass="entr" presetSubtype="1"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slide(fromTop)">
                                      <p:cBhvr>
                                        <p:cTn id="30" dur="500"/>
                                        <p:tgtEl>
                                          <p:spTgt spid="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1"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up)">
                                      <p:cBhvr>
                                        <p:cTn id="35" dur="500"/>
                                        <p:tgtEl>
                                          <p:spTgt spid="14"/>
                                        </p:tgtEl>
                                      </p:cBhvr>
                                    </p:animEffect>
                                  </p:childTnLst>
                                </p:cTn>
                              </p:par>
                            </p:childTnLst>
                          </p:cTn>
                        </p:par>
                        <p:par>
                          <p:cTn id="36" fill="hold">
                            <p:stCondLst>
                              <p:cond delay="500"/>
                            </p:stCondLst>
                            <p:childTnLst>
                              <p:par>
                                <p:cTn id="37" presetID="12" presetClass="entr" presetSubtype="8"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slide(fromLeft)">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ipe(up)">
                                      <p:cBhvr>
                                        <p:cTn id="44" dur="500"/>
                                        <p:tgtEl>
                                          <p:spTgt spid="11"/>
                                        </p:tgtEl>
                                      </p:cBhvr>
                                    </p:animEffect>
                                  </p:childTnLst>
                                </p:cTn>
                              </p:par>
                            </p:childTnLst>
                          </p:cTn>
                        </p:par>
                        <p:par>
                          <p:cTn id="45" fill="hold">
                            <p:stCondLst>
                              <p:cond delay="500"/>
                            </p:stCondLst>
                            <p:childTnLst>
                              <p:par>
                                <p:cTn id="46" presetID="12" presetClass="entr" presetSubtype="1"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slide(fromTop)">
                                      <p:cBhvr>
                                        <p:cTn id="4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autoUpdateAnimBg="0"/>
      <p:bldP spid="9" grpId="0" animBg="1" autoUpdateAnimBg="0"/>
      <p:bldP spid="10" grpId="0" animBg="1" autoUpdateAnimBg="0"/>
      <p:bldP spid="21" grpId="0" autoUpdateAnimBg="0"/>
      <p:bldP spid="22" grpId="0" autoUpdateAnimBg="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endParaRPr lang="zh-CN" altLang="en-US" dirty="0"/>
          </a:p>
        </p:txBody>
      </p:sp>
      <p:sp>
        <p:nvSpPr>
          <p:cNvPr id="6" name="Rectangle 41"/>
          <p:cNvSpPr>
            <a:spLocks noChangeArrowheads="1"/>
          </p:cNvSpPr>
          <p:nvPr/>
        </p:nvSpPr>
        <p:spPr bwMode="auto">
          <a:xfrm>
            <a:off x="551384" y="764704"/>
            <a:ext cx="3299520"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20000"/>
              </a:spcBef>
            </a:pPr>
            <a:r>
              <a:rPr kumimoji="1" lang="en-US" altLang="zh-CN" sz="2400" dirty="0">
                <a:latin typeface="Times New Roman" panose="02020603050405020304" pitchFamily="18" charset="0"/>
                <a:ea typeface="+mn-ea"/>
                <a:cs typeface="Times New Roman" panose="02020603050405020304" pitchFamily="18" charset="0"/>
              </a:rPr>
              <a:t>3</a:t>
            </a:r>
            <a:r>
              <a:rPr kumimoji="1" lang="zh-CN" altLang="en-US" sz="2400" dirty="0">
                <a:latin typeface="Times New Roman" panose="02020603050405020304" pitchFamily="18" charset="0"/>
                <a:ea typeface="+mn-ea"/>
                <a:cs typeface="Times New Roman" panose="02020603050405020304" pitchFamily="18" charset="0"/>
              </a:rPr>
              <a:t>）相对偏移寻址</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4" name="Text Box 4"/>
          <p:cNvSpPr txBox="1">
            <a:spLocks noChangeArrowheads="1"/>
          </p:cNvSpPr>
          <p:nvPr/>
        </p:nvSpPr>
        <p:spPr bwMode="auto">
          <a:xfrm>
            <a:off x="983432" y="1268760"/>
            <a:ext cx="9865096" cy="2246769"/>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Times New Roman" panose="02020603050405020304" pitchFamily="18" charset="0"/>
                <a:ea typeface="+mn-ea"/>
                <a:cs typeface="Times New Roman" panose="02020603050405020304" pitchFamily="18" charset="0"/>
              </a:rPr>
              <a:t>应用示例：</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LDR    R0,[PC,#0x08]	;</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读取</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PC+0x08</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地址上的字数据，</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保存到</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R0</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中</a:t>
            </a:r>
            <a:endParaRPr kumimoji="1" lang="zh-CN" altLang="en-US"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LDR    R7,LOCALDAT	;</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读取</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LOCALDAT</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地址上的</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字数据，保存到</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R7</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中</a:t>
            </a:r>
            <a:endParaRPr kumimoji="1" lang="zh-CN" altLang="en-US"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LDR    R3,[SP,#1020]	; </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读取</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SP+1020</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地址上的字数据，</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保存到</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R3</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中</a:t>
            </a:r>
            <a:endParaRPr kumimoji="1" lang="zh-CN" altLang="en-US" sz="2000" dirty="0">
              <a:solidFill>
                <a:srgbClr val="0000FF"/>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STR    R2,[SP]		; </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存储</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R2</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寄存器的数据到</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SP;</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指向的存储单元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偏移量为</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0) </a:t>
            </a:r>
            <a:endParaRPr kumimoji="1" lang="en-US" altLang="zh-CN" sz="2000" dirty="0">
              <a:solidFill>
                <a:srgbClr val="0000FF"/>
              </a:solidFill>
              <a:latin typeface="Times New Roman" panose="02020603050405020304" pitchFamily="18" charset="0"/>
              <a:ea typeface="+mn-ea"/>
              <a:cs typeface="Times New Roman" panose="02020603050405020304" pitchFamily="18" charset="0"/>
            </a:endParaRPr>
          </a:p>
        </p:txBody>
      </p:sp>
      <p:sp>
        <p:nvSpPr>
          <p:cNvPr id="23" name="Text Box 3"/>
          <p:cNvSpPr txBox="1">
            <a:spLocks noChangeArrowheads="1"/>
          </p:cNvSpPr>
          <p:nvPr/>
        </p:nvSpPr>
        <p:spPr bwMode="auto">
          <a:xfrm>
            <a:off x="1343472" y="4055393"/>
            <a:ext cx="75438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zh-CN" altLang="en-US" sz="2400" dirty="0">
                <a:solidFill>
                  <a:srgbClr val="FF0000"/>
                </a:solidFill>
                <a:latin typeface="Times New Roman" panose="02020603050405020304" pitchFamily="18" charset="0"/>
                <a:ea typeface="+mn-ea"/>
                <a:cs typeface="Times New Roman" panose="02020603050405020304" pitchFamily="18" charset="0"/>
              </a:rPr>
              <a:t>注意</a:t>
            </a:r>
            <a:r>
              <a:rPr kumimoji="1" lang="zh-CN" altLang="en-US" sz="2400" dirty="0">
                <a:latin typeface="Times New Roman" panose="02020603050405020304" pitchFamily="18" charset="0"/>
                <a:ea typeface="+mn-ea"/>
                <a:cs typeface="Times New Roman" panose="02020603050405020304" pitchFamily="18" charset="0"/>
              </a:rPr>
              <a:t>：以</a:t>
            </a:r>
            <a:r>
              <a:rPr kumimoji="1" lang="en-US" altLang="zh-CN" sz="2400" dirty="0">
                <a:latin typeface="Times New Roman" panose="02020603050405020304" pitchFamily="18" charset="0"/>
                <a:ea typeface="+mn-ea"/>
                <a:cs typeface="Times New Roman" panose="02020603050405020304" pitchFamily="18" charset="0"/>
              </a:rPr>
              <a:t>PC</a:t>
            </a:r>
            <a:r>
              <a:rPr kumimoji="1" lang="zh-CN" altLang="en-US" sz="2400" dirty="0">
                <a:latin typeface="Times New Roman" panose="02020603050405020304" pitchFamily="18" charset="0"/>
                <a:ea typeface="+mn-ea"/>
                <a:cs typeface="Times New Roman" panose="02020603050405020304" pitchFamily="18" charset="0"/>
              </a:rPr>
              <a:t>作为基地址的相对偏移寻址指令只有</a:t>
            </a:r>
            <a:r>
              <a:rPr kumimoji="1" lang="en-US" altLang="zh-CN" sz="2400" dirty="0">
                <a:latin typeface="Times New Roman" panose="02020603050405020304" pitchFamily="18" charset="0"/>
                <a:ea typeface="+mn-ea"/>
                <a:cs typeface="Times New Roman" panose="02020603050405020304" pitchFamily="18" charset="0"/>
              </a:rPr>
              <a:t>LDR</a:t>
            </a:r>
            <a:r>
              <a:rPr kumimoji="1" lang="zh-CN" altLang="en-US" sz="2400" dirty="0">
                <a:latin typeface="Times New Roman" panose="02020603050405020304" pitchFamily="18" charset="0"/>
                <a:ea typeface="+mn-ea"/>
                <a:cs typeface="Times New Roman" panose="02020603050405020304" pitchFamily="18" charset="0"/>
              </a:rPr>
              <a:t>，而没有</a:t>
            </a:r>
            <a:r>
              <a:rPr kumimoji="1" lang="en-US" altLang="zh-CN" sz="2400" dirty="0">
                <a:latin typeface="Times New Roman" panose="02020603050405020304" pitchFamily="18" charset="0"/>
                <a:ea typeface="+mn-ea"/>
                <a:cs typeface="Times New Roman" panose="02020603050405020304" pitchFamily="18" charset="0"/>
              </a:rPr>
              <a:t>STR</a:t>
            </a:r>
            <a:r>
              <a:rPr kumimoji="1" lang="zh-CN" altLang="en-US" sz="2400" dirty="0">
                <a:latin typeface="Times New Roman" panose="02020603050405020304" pitchFamily="18" charset="0"/>
                <a:ea typeface="+mn-ea"/>
                <a:cs typeface="Times New Roman" panose="02020603050405020304" pitchFamily="18" charset="0"/>
              </a:rPr>
              <a:t>指令</a:t>
            </a:r>
            <a:r>
              <a:rPr kumimoji="1" lang="zh-CN" altLang="en-US" sz="2400" dirty="0">
                <a:latin typeface="华文新魏" panose="02010800040101010101" pitchFamily="2" charset="-122"/>
                <a:ea typeface="华文新魏" panose="02010800040101010101" pitchFamily="2" charset="-122"/>
              </a:rPr>
              <a:t>。</a:t>
            </a:r>
            <a:endParaRPr kumimoji="1" lang="zh-CN" altLang="en-US" sz="1600" dirty="0">
              <a:latin typeface="华文新魏" panose="02010800040101010101" pitchFamily="2" charset="-122"/>
              <a:ea typeface="华文新魏" panose="02010800040101010101" pitchFamily="2" charset="-122"/>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endParaRPr lang="zh-CN" altLang="en-US" dirty="0"/>
          </a:p>
        </p:txBody>
      </p:sp>
      <p:sp>
        <p:nvSpPr>
          <p:cNvPr id="5" name="Text Box 4"/>
          <p:cNvSpPr txBox="1">
            <a:spLocks noChangeArrowheads="1"/>
          </p:cNvSpPr>
          <p:nvPr/>
        </p:nvSpPr>
        <p:spPr bwMode="auto">
          <a:xfrm>
            <a:off x="551384" y="709970"/>
            <a:ext cx="9577064" cy="1423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buFontTx/>
              <a:buChar char="•"/>
            </a:pPr>
            <a:r>
              <a:rPr kumimoji="1" lang="en-US" altLang="zh-CN" sz="2400" dirty="0">
                <a:solidFill>
                  <a:srgbClr val="FF0000"/>
                </a:solidFill>
                <a:latin typeface="Times New Roman" panose="02020603050405020304" pitchFamily="18" charset="0"/>
                <a:ea typeface="+mn-ea"/>
                <a:cs typeface="Times New Roman" panose="02020603050405020304" pitchFamily="18" charset="0"/>
              </a:rPr>
              <a:t>PUSH</a:t>
            </a:r>
            <a:r>
              <a:rPr kumimoji="1" lang="zh-CN" altLang="en-US" sz="2400" dirty="0">
                <a:solidFill>
                  <a:srgbClr val="FF0000"/>
                </a:solidFill>
                <a:latin typeface="Times New Roman" panose="02020603050405020304" pitchFamily="18" charset="0"/>
                <a:ea typeface="+mn-ea"/>
                <a:cs typeface="Times New Roman" panose="02020603050405020304" pitchFamily="18" charset="0"/>
              </a:rPr>
              <a:t>和</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POP——</a:t>
            </a:r>
            <a:r>
              <a:rPr kumimoji="1" lang="zh-CN" altLang="en-US" sz="2400" dirty="0">
                <a:solidFill>
                  <a:srgbClr val="FF0000"/>
                </a:solidFill>
                <a:latin typeface="Times New Roman" panose="02020603050405020304" pitchFamily="18" charset="0"/>
                <a:ea typeface="+mn-ea"/>
                <a:cs typeface="Times New Roman" panose="02020603050405020304" pitchFamily="18" charset="0"/>
              </a:rPr>
              <a:t>寄存器入栈及出栈指令</a:t>
            </a:r>
            <a:endParaRPr kumimoji="1" lang="zh-CN" altLang="en-US" sz="2400" dirty="0">
              <a:solidFill>
                <a:srgbClr val="FF0000"/>
              </a:solidFill>
              <a:latin typeface="Times New Roman" panose="02020603050405020304" pitchFamily="18" charset="0"/>
              <a:ea typeface="+mn-ea"/>
              <a:cs typeface="Times New Roman" panose="02020603050405020304" pitchFamily="18" charset="0"/>
            </a:endParaRPr>
          </a:p>
          <a:p>
            <a:pPr algn="just">
              <a:lnSpc>
                <a:spcPct val="120000"/>
              </a:lnSpc>
              <a:spcBef>
                <a:spcPct val="50000"/>
              </a:spcBef>
              <a:buClr>
                <a:srgbClr val="0000FF"/>
              </a:buClr>
            </a:pPr>
            <a:r>
              <a:rPr kumimoji="1" lang="zh-CN" altLang="en-US" sz="2400" dirty="0">
                <a:latin typeface="Times New Roman" panose="02020603050405020304" pitchFamily="18" charset="0"/>
                <a:ea typeface="+mn-ea"/>
                <a:cs typeface="Times New Roman" panose="02020603050405020304" pitchFamily="18" charset="0"/>
              </a:rPr>
              <a:t>        </a:t>
            </a:r>
            <a:r>
              <a:rPr kumimoji="1" lang="zh-CN" altLang="en-US" sz="2000" dirty="0">
                <a:latin typeface="Times New Roman" panose="02020603050405020304" pitchFamily="18" charset="0"/>
                <a:ea typeface="+mn-ea"/>
                <a:cs typeface="Times New Roman" panose="02020603050405020304" pitchFamily="18" charset="0"/>
              </a:rPr>
              <a:t>实现低寄存器和可选的</a:t>
            </a:r>
            <a:r>
              <a:rPr kumimoji="1" lang="en-US" altLang="zh-CN" sz="2000" dirty="0">
                <a:latin typeface="Times New Roman" panose="02020603050405020304" pitchFamily="18" charset="0"/>
                <a:ea typeface="+mn-ea"/>
                <a:cs typeface="Times New Roman" panose="02020603050405020304" pitchFamily="18" charset="0"/>
              </a:rPr>
              <a:t>LR</a:t>
            </a:r>
            <a:r>
              <a:rPr kumimoji="1" lang="zh-CN" altLang="en-US" sz="2000" dirty="0">
                <a:latin typeface="Times New Roman" panose="02020603050405020304" pitchFamily="18" charset="0"/>
                <a:ea typeface="+mn-ea"/>
                <a:cs typeface="Times New Roman" panose="02020603050405020304" pitchFamily="18" charset="0"/>
              </a:rPr>
              <a:t>寄存器入栈及低寄存器和可选的</a:t>
            </a:r>
            <a:r>
              <a:rPr kumimoji="1" lang="en-US" altLang="zh-CN" sz="2000" dirty="0">
                <a:latin typeface="Times New Roman" panose="02020603050405020304" pitchFamily="18" charset="0"/>
                <a:ea typeface="+mn-ea"/>
                <a:cs typeface="Times New Roman" panose="02020603050405020304" pitchFamily="18" charset="0"/>
              </a:rPr>
              <a:t>PC</a:t>
            </a:r>
            <a:r>
              <a:rPr kumimoji="1" lang="zh-CN" altLang="en-US" sz="2000" dirty="0">
                <a:latin typeface="Times New Roman" panose="02020603050405020304" pitchFamily="18" charset="0"/>
                <a:ea typeface="+mn-ea"/>
                <a:cs typeface="Times New Roman" panose="02020603050405020304" pitchFamily="18" charset="0"/>
              </a:rPr>
              <a:t>寄存器出栈操作。堆栈地址由</a:t>
            </a:r>
            <a:r>
              <a:rPr kumimoji="1" lang="en-US" altLang="zh-CN" sz="2000" dirty="0">
                <a:latin typeface="Times New Roman" panose="02020603050405020304" pitchFamily="18" charset="0"/>
                <a:ea typeface="+mn-ea"/>
                <a:cs typeface="Times New Roman" panose="02020603050405020304" pitchFamily="18" charset="0"/>
              </a:rPr>
              <a:t>SP</a:t>
            </a:r>
            <a:r>
              <a:rPr kumimoji="1" lang="zh-CN" altLang="en-US" sz="2000" dirty="0">
                <a:latin typeface="Times New Roman" panose="02020603050405020304" pitchFamily="18" charset="0"/>
                <a:ea typeface="+mn-ea"/>
                <a:cs typeface="Times New Roman" panose="02020603050405020304" pitchFamily="18" charset="0"/>
              </a:rPr>
              <a:t>寄存器设置，</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堆栈是满递减堆栈</a:t>
            </a:r>
            <a:r>
              <a:rPr kumimoji="1" lang="zh-CN" altLang="en-US" sz="2000" dirty="0">
                <a:latin typeface="Times New Roman" panose="02020603050405020304" pitchFamily="18" charset="0"/>
                <a:ea typeface="+mn-ea"/>
                <a:cs typeface="Times New Roman" panose="02020603050405020304" pitchFamily="18" charset="0"/>
              </a:rPr>
              <a:t>。 </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7" name="Text Box 3"/>
          <p:cNvSpPr txBox="1">
            <a:spLocks noChangeArrowheads="1"/>
          </p:cNvSpPr>
          <p:nvPr/>
        </p:nvSpPr>
        <p:spPr bwMode="auto">
          <a:xfrm>
            <a:off x="853480" y="2158902"/>
            <a:ext cx="7543800" cy="1812925"/>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PUSH	{reglist[,LR]}</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POP	{reglist[,PC]}</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a:latin typeface="宋体" panose="02010600030101010101" pitchFamily="2" charset="-122"/>
              </a:rPr>
              <a:t>其中：</a:t>
            </a:r>
            <a:r>
              <a:rPr kumimoji="1" lang="zh-CN" altLang="en-US" sz="1600">
                <a:solidFill>
                  <a:srgbClr val="0000FF"/>
                </a:solidFill>
                <a:latin typeface="宋体" panose="02010600030101010101" pitchFamily="2" charset="-122"/>
                <a:cs typeface="Times New Roman" panose="02020603050405020304" pitchFamily="18" charset="0"/>
              </a:rPr>
              <a:t>	</a:t>
            </a:r>
            <a:r>
              <a:rPr kumimoji="1" lang="en-US" altLang="zh-CN" sz="1600">
                <a:solidFill>
                  <a:srgbClr val="0000FF"/>
                </a:solidFill>
                <a:latin typeface="宋体" panose="02010600030101010101" pitchFamily="2" charset="-122"/>
                <a:cs typeface="Times New Roman" panose="02020603050405020304" pitchFamily="18" charset="0"/>
              </a:rPr>
              <a:t>reglist	</a:t>
            </a:r>
            <a:r>
              <a:rPr kumimoji="1" lang="zh-CN" altLang="en-US" sz="1600">
                <a:latin typeface="宋体" panose="02010600030101010101" pitchFamily="2" charset="-122"/>
              </a:rPr>
              <a:t>入栈</a:t>
            </a:r>
            <a:r>
              <a:rPr kumimoji="1" lang="en-US" altLang="zh-CN" sz="1600">
                <a:latin typeface="宋体" panose="02010600030101010101" pitchFamily="2" charset="-122"/>
              </a:rPr>
              <a:t>/</a:t>
            </a:r>
            <a:r>
              <a:rPr kumimoji="1" lang="zh-CN" altLang="en-US" sz="1600">
                <a:latin typeface="宋体" panose="02010600030101010101" pitchFamily="2" charset="-122"/>
              </a:rPr>
              <a:t>出栈低寄存器列表，即</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cs typeface="Times New Roman" panose="02020603050405020304" pitchFamily="18" charset="0"/>
              </a:rPr>
              <a:t>	</a:t>
            </a:r>
            <a:r>
              <a:rPr kumimoji="1" lang="en-US" altLang="zh-CN" sz="1600">
                <a:solidFill>
                  <a:srgbClr val="0000FF"/>
                </a:solidFill>
                <a:latin typeface="宋体" panose="02010600030101010101" pitchFamily="2" charset="-122"/>
                <a:cs typeface="Times New Roman" panose="02020603050405020304" pitchFamily="18" charset="0"/>
              </a:rPr>
              <a:t>LR	</a:t>
            </a:r>
            <a:r>
              <a:rPr kumimoji="1" lang="zh-CN" altLang="en-US" sz="1600">
                <a:latin typeface="宋体" panose="02010600030101010101" pitchFamily="2" charset="-122"/>
              </a:rPr>
              <a:t>入栈时的可选寄存器。</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cs typeface="Times New Roman" panose="02020603050405020304" pitchFamily="18" charset="0"/>
              </a:rPr>
              <a:t>	</a:t>
            </a:r>
            <a:r>
              <a:rPr kumimoji="1" lang="en-US" altLang="zh-CN" sz="1600">
                <a:solidFill>
                  <a:srgbClr val="0000FF"/>
                </a:solidFill>
                <a:latin typeface="宋体" panose="02010600030101010101" pitchFamily="2" charset="-122"/>
                <a:cs typeface="Times New Roman" panose="02020603050405020304" pitchFamily="18" charset="0"/>
              </a:rPr>
              <a:t>PC	</a:t>
            </a:r>
            <a:r>
              <a:rPr kumimoji="1" lang="zh-CN" altLang="en-US" sz="1600">
                <a:latin typeface="宋体" panose="02010600030101010101" pitchFamily="2" charset="-122"/>
              </a:rPr>
              <a:t>出栈时的可选寄存器。</a:t>
            </a:r>
            <a:endParaRPr kumimoji="1" lang="zh-CN" altLang="en-US" sz="1600">
              <a:latin typeface="宋体" panose="02010600030101010101" pitchFamily="2" charset="-122"/>
            </a:endParaRPr>
          </a:p>
        </p:txBody>
      </p:sp>
      <p:pic>
        <p:nvPicPr>
          <p:cNvPr id="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53480" y="4708427"/>
            <a:ext cx="7467600" cy="7016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p:cNvSpPr>
            <a:spLocks noChangeArrowheads="1"/>
          </p:cNvSpPr>
          <p:nvPr/>
        </p:nvSpPr>
        <p:spPr bwMode="auto">
          <a:xfrm>
            <a:off x="3215680" y="4343301"/>
            <a:ext cx="3276600" cy="38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1" lang="zh-CN" altLang="en-US" sz="2000">
                <a:latin typeface="Times New Roman" panose="02020603050405020304" pitchFamily="18" charset="0"/>
                <a:ea typeface="华文新魏" panose="02010800040101010101" pitchFamily="2" charset="-122"/>
              </a:rPr>
              <a:t>指令编码</a:t>
            </a:r>
            <a:endParaRPr kumimoji="1" lang="zh-CN" altLang="en-US" sz="2000">
              <a:latin typeface="Times New Roman" panose="02020603050405020304" pitchFamily="18" charset="0"/>
              <a:ea typeface="华文新魏" panose="02010800040101010101" pitchFamily="2" charset="-122"/>
            </a:endParaRPr>
          </a:p>
        </p:txBody>
      </p:sp>
      <p:sp>
        <p:nvSpPr>
          <p:cNvPr id="10" name="Rectangle 6"/>
          <p:cNvSpPr>
            <a:spLocks noChangeArrowheads="1"/>
          </p:cNvSpPr>
          <p:nvPr/>
        </p:nvSpPr>
        <p:spPr bwMode="auto">
          <a:xfrm>
            <a:off x="8202508" y="2783686"/>
            <a:ext cx="2079576" cy="38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1" lang="zh-CN" altLang="en-US" sz="2000" dirty="0">
                <a:latin typeface="Times New Roman" panose="02020603050405020304" pitchFamily="18" charset="0"/>
                <a:ea typeface="华文新魏" panose="02010800040101010101" pitchFamily="2" charset="-122"/>
              </a:rPr>
              <a:t>指令格式</a:t>
            </a:r>
            <a:endParaRPr kumimoji="1" lang="zh-CN" altLang="en-US" sz="2000" dirty="0">
              <a:latin typeface="Times New Roman" panose="02020603050405020304" pitchFamily="18" charset="0"/>
              <a:ea typeface="华文新魏" panose="02010800040101010101" pitchFamily="2" charset="-122"/>
            </a:endParaRPr>
          </a:p>
        </p:txBody>
      </p:sp>
      <p:grpSp>
        <p:nvGrpSpPr>
          <p:cNvPr id="11" name="Group 7"/>
          <p:cNvGrpSpPr/>
          <p:nvPr/>
        </p:nvGrpSpPr>
        <p:grpSpPr bwMode="auto">
          <a:xfrm>
            <a:off x="6035080" y="3047901"/>
            <a:ext cx="533400" cy="1981200"/>
            <a:chOff x="3840" y="1632"/>
            <a:chExt cx="336" cy="1248"/>
          </a:xfrm>
        </p:grpSpPr>
        <p:sp>
          <p:nvSpPr>
            <p:cNvPr id="12" name="Line 8"/>
            <p:cNvSpPr>
              <a:spLocks noChangeShapeType="1"/>
            </p:cNvSpPr>
            <p:nvPr/>
          </p:nvSpPr>
          <p:spPr bwMode="auto">
            <a:xfrm flipV="1">
              <a:off x="4176" y="1632"/>
              <a:ext cx="0" cy="1248"/>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9"/>
            <p:cNvSpPr>
              <a:spLocks noChangeShapeType="1"/>
            </p:cNvSpPr>
            <p:nvPr/>
          </p:nvSpPr>
          <p:spPr bwMode="auto">
            <a:xfrm flipH="1">
              <a:off x="3840" y="1632"/>
              <a:ext cx="336"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4" name="Text Box 10"/>
          <p:cNvSpPr txBox="1">
            <a:spLocks noChangeArrowheads="1"/>
          </p:cNvSpPr>
          <p:nvPr/>
        </p:nvSpPr>
        <p:spPr bwMode="auto">
          <a:xfrm>
            <a:off x="853480" y="5714901"/>
            <a:ext cx="2895600" cy="7112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用于区别出栈（</a:t>
            </a:r>
            <a:r>
              <a:rPr kumimoji="1" lang="en-US" altLang="zh-CN" sz="2000">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为</a:t>
            </a:r>
            <a:r>
              <a:rPr kumimoji="1" lang="en-US" altLang="zh-CN" sz="2000">
                <a:latin typeface="华文新魏" panose="02010800040101010101" pitchFamily="2" charset="-122"/>
                <a:ea typeface="华文新魏" panose="02010800040101010101" pitchFamily="2" charset="-122"/>
              </a:rPr>
              <a:t>1</a:t>
            </a:r>
            <a:r>
              <a:rPr kumimoji="1" lang="zh-CN" altLang="en-US" sz="2000">
                <a:latin typeface="华文新魏" panose="02010800040101010101" pitchFamily="2" charset="-122"/>
                <a:ea typeface="华文新魏" panose="02010800040101010101" pitchFamily="2" charset="-122"/>
              </a:rPr>
              <a:t>）或入栈（</a:t>
            </a:r>
            <a:r>
              <a:rPr kumimoji="1" lang="en-US" altLang="zh-CN" sz="2000">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为</a:t>
            </a:r>
            <a:r>
              <a:rPr kumimoji="1" lang="en-US" altLang="zh-CN" sz="2000">
                <a:latin typeface="华文新魏" panose="02010800040101010101" pitchFamily="2" charset="-122"/>
                <a:ea typeface="华文新魏" panose="02010800040101010101" pitchFamily="2" charset="-122"/>
              </a:rPr>
              <a:t>0</a:t>
            </a:r>
            <a:r>
              <a:rPr kumimoji="1" lang="zh-CN" altLang="en-US" sz="2000">
                <a:latin typeface="华文新魏" panose="02010800040101010101" pitchFamily="2" charset="-122"/>
                <a:ea typeface="华文新魏" panose="02010800040101010101" pitchFamily="2" charset="-122"/>
              </a:rPr>
              <a:t>）</a:t>
            </a:r>
            <a:endParaRPr kumimoji="1" lang="zh-CN" altLang="en-US" sz="2000">
              <a:latin typeface="华文新魏" panose="02010800040101010101" pitchFamily="2" charset="-122"/>
              <a:ea typeface="华文新魏" panose="02010800040101010101" pitchFamily="2" charset="-122"/>
            </a:endParaRPr>
          </a:p>
        </p:txBody>
      </p:sp>
      <p:sp>
        <p:nvSpPr>
          <p:cNvPr id="15" name="Line 11"/>
          <p:cNvSpPr>
            <a:spLocks noChangeShapeType="1"/>
          </p:cNvSpPr>
          <p:nvPr/>
        </p:nvSpPr>
        <p:spPr bwMode="auto">
          <a:xfrm>
            <a:off x="2987080" y="5333901"/>
            <a:ext cx="0" cy="38100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Text Box 12"/>
          <p:cNvSpPr txBox="1">
            <a:spLocks noChangeArrowheads="1"/>
          </p:cNvSpPr>
          <p:nvPr/>
        </p:nvSpPr>
        <p:spPr bwMode="auto">
          <a:xfrm>
            <a:off x="5425480" y="5714901"/>
            <a:ext cx="2895600" cy="10160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R</a:t>
            </a:r>
            <a:r>
              <a:rPr kumimoji="1" lang="zh-CN" altLang="en-US" sz="2000">
                <a:latin typeface="华文新魏" panose="02010800040101010101" pitchFamily="2" charset="-122"/>
                <a:ea typeface="华文新魏" panose="02010800040101010101" pitchFamily="2" charset="-122"/>
              </a:rPr>
              <a:t>用于区别操作寄存器中是否有</a:t>
            </a:r>
            <a:r>
              <a:rPr kumimoji="1" lang="en-US" altLang="zh-CN" sz="2000">
                <a:latin typeface="华文新魏" panose="02010800040101010101" pitchFamily="2" charset="-122"/>
                <a:ea typeface="华文新魏" panose="02010800040101010101" pitchFamily="2" charset="-122"/>
              </a:rPr>
              <a:t>LR/PC</a:t>
            </a:r>
            <a:r>
              <a:rPr kumimoji="1" lang="zh-CN" altLang="en-US" sz="2000">
                <a:latin typeface="华文新魏" panose="02010800040101010101" pitchFamily="2" charset="-122"/>
                <a:ea typeface="华文新魏" panose="02010800040101010101" pitchFamily="2" charset="-122"/>
              </a:rPr>
              <a:t>寄存器（有则</a:t>
            </a:r>
            <a:r>
              <a:rPr kumimoji="1" lang="en-US" altLang="zh-CN" sz="2000">
                <a:latin typeface="华文新魏" panose="02010800040101010101" pitchFamily="2" charset="-122"/>
                <a:ea typeface="华文新魏" panose="02010800040101010101" pitchFamily="2" charset="-122"/>
              </a:rPr>
              <a:t>R</a:t>
            </a:r>
            <a:r>
              <a:rPr kumimoji="1" lang="zh-CN" altLang="en-US" sz="2000">
                <a:latin typeface="华文新魏" panose="02010800040101010101" pitchFamily="2" charset="-122"/>
                <a:ea typeface="华文新魏" panose="02010800040101010101" pitchFamily="2" charset="-122"/>
              </a:rPr>
              <a:t>为</a:t>
            </a:r>
            <a:r>
              <a:rPr kumimoji="1" lang="en-US" altLang="zh-CN" sz="2000">
                <a:latin typeface="华文新魏" panose="02010800040101010101" pitchFamily="2" charset="-122"/>
                <a:ea typeface="华文新魏" panose="02010800040101010101" pitchFamily="2" charset="-122"/>
              </a:rPr>
              <a:t>1</a:t>
            </a:r>
            <a:r>
              <a:rPr kumimoji="1" lang="zh-CN" altLang="en-US" sz="2000">
                <a:latin typeface="华文新魏" panose="02010800040101010101" pitchFamily="2" charset="-122"/>
                <a:ea typeface="华文新魏" panose="02010800040101010101" pitchFamily="2" charset="-122"/>
              </a:rPr>
              <a:t>，否则为</a:t>
            </a:r>
            <a:r>
              <a:rPr kumimoji="1" lang="en-US" altLang="zh-CN" sz="2000">
                <a:latin typeface="华文新魏" panose="02010800040101010101" pitchFamily="2" charset="-122"/>
                <a:ea typeface="华文新魏" panose="02010800040101010101" pitchFamily="2" charset="-122"/>
              </a:rPr>
              <a:t>0</a:t>
            </a:r>
            <a:r>
              <a:rPr kumimoji="1" lang="zh-CN" altLang="en-US" sz="2000">
                <a:latin typeface="华文新魏" panose="02010800040101010101" pitchFamily="2" charset="-122"/>
                <a:ea typeface="华文新魏" panose="02010800040101010101" pitchFamily="2" charset="-122"/>
              </a:rPr>
              <a:t>）</a:t>
            </a:r>
            <a:endParaRPr kumimoji="1" lang="zh-CN" altLang="en-US" sz="2000">
              <a:latin typeface="华文新魏" panose="02010800040101010101" pitchFamily="2" charset="-122"/>
              <a:ea typeface="华文新魏" panose="02010800040101010101" pitchFamily="2" charset="-122"/>
            </a:endParaRPr>
          </a:p>
        </p:txBody>
      </p:sp>
      <p:grpSp>
        <p:nvGrpSpPr>
          <p:cNvPr id="17" name="Group 13"/>
          <p:cNvGrpSpPr/>
          <p:nvPr/>
        </p:nvGrpSpPr>
        <p:grpSpPr bwMode="auto">
          <a:xfrm>
            <a:off x="4358680" y="5333901"/>
            <a:ext cx="1066800" cy="762000"/>
            <a:chOff x="2928" y="3072"/>
            <a:chExt cx="672" cy="480"/>
          </a:xfrm>
        </p:grpSpPr>
        <p:sp>
          <p:nvSpPr>
            <p:cNvPr id="18" name="Line 14"/>
            <p:cNvSpPr>
              <a:spLocks noChangeShapeType="1"/>
            </p:cNvSpPr>
            <p:nvPr/>
          </p:nvSpPr>
          <p:spPr bwMode="auto">
            <a:xfrm>
              <a:off x="2928" y="3072"/>
              <a:ext cx="0" cy="48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5"/>
            <p:cNvSpPr>
              <a:spLocks noChangeShapeType="1"/>
            </p:cNvSpPr>
            <p:nvPr/>
          </p:nvSpPr>
          <p:spPr bwMode="auto">
            <a:xfrm>
              <a:off x="2928" y="3552"/>
              <a:ext cx="672"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anim calcmode="lin" valueType="num">
                                      <p:cBhvr>
                                        <p:cTn id="13" dur="500" fill="hold"/>
                                        <p:tgtEl>
                                          <p:spTgt spid="7"/>
                                        </p:tgtEl>
                                        <p:attrNameLst>
                                          <p:attrName>ppt_x</p:attrName>
                                        </p:attrNameLst>
                                      </p:cBhvr>
                                      <p:tavLst>
                                        <p:tav tm="0">
                                          <p:val>
                                            <p:strVal val="#ppt_x"/>
                                          </p:val>
                                        </p:tav>
                                        <p:tav tm="100000">
                                          <p:val>
                                            <p:strVal val="#ppt_x"/>
                                          </p:val>
                                        </p:tav>
                                      </p:tavLst>
                                    </p:anim>
                                    <p:anim calcmode="lin" valueType="num">
                                      <p:cBhvr>
                                        <p:cTn id="14" dur="500" fill="hold"/>
                                        <p:tgtEl>
                                          <p:spTgt spid="7"/>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500" fill="hold"/>
                                        <p:tgtEl>
                                          <p:spTgt spid="9"/>
                                        </p:tgtEl>
                                        <p:attrNameLst>
                                          <p:attrName>ppt_x</p:attrName>
                                        </p:attrNameLst>
                                      </p:cBhvr>
                                      <p:tavLst>
                                        <p:tav tm="0">
                                          <p:val>
                                            <p:strVal val="0-#ppt_w/2"/>
                                          </p:val>
                                        </p:tav>
                                        <p:tav tm="100000">
                                          <p:val>
                                            <p:strVal val="#ppt_x"/>
                                          </p:val>
                                        </p:tav>
                                      </p:tavLst>
                                    </p:anim>
                                    <p:anim calcmode="lin" valueType="num">
                                      <p:cBhvr additive="base">
                                        <p:cTn id="19" dur="500" fill="hold"/>
                                        <p:tgtEl>
                                          <p:spTgt spid="9"/>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16" presetClass="entr" presetSubtype="37"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outVertical)">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up)">
                                      <p:cBhvr>
                                        <p:cTn id="28" dur="500"/>
                                        <p:tgtEl>
                                          <p:spTgt spid="15"/>
                                        </p:tgtEl>
                                      </p:cBhvr>
                                    </p:animEffect>
                                  </p:childTnLst>
                                </p:cTn>
                              </p:par>
                            </p:childTnLst>
                          </p:cTn>
                        </p:par>
                        <p:par>
                          <p:cTn id="29" fill="hold">
                            <p:stCondLst>
                              <p:cond delay="500"/>
                            </p:stCondLst>
                            <p:childTnLst>
                              <p:par>
                                <p:cTn id="30" presetID="12" presetClass="entr" presetSubtype="1"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lide(fromTop)">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up)">
                                      <p:cBhvr>
                                        <p:cTn id="37" dur="500"/>
                                        <p:tgtEl>
                                          <p:spTgt spid="17"/>
                                        </p:tgtEl>
                                      </p:cBhvr>
                                    </p:animEffect>
                                  </p:childTnLst>
                                </p:cTn>
                              </p:par>
                            </p:childTnLst>
                          </p:cTn>
                        </p:par>
                        <p:par>
                          <p:cTn id="38" fill="hold">
                            <p:stCondLst>
                              <p:cond delay="500"/>
                            </p:stCondLst>
                            <p:childTnLst>
                              <p:par>
                                <p:cTn id="39" presetID="12" presetClass="entr" presetSubtype="8"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slide(fromLeft)">
                                      <p:cBhvr>
                                        <p:cTn id="41" dur="500"/>
                                        <p:tgtEl>
                                          <p:spTgt spid="16"/>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wipe(down)">
                                      <p:cBhvr>
                                        <p:cTn id="4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utoUpdateAnimBg="0"/>
      <p:bldP spid="10" grpId="0" autoUpdateAnimBg="0"/>
      <p:bldP spid="14" grpId="0" animBg="1" autoUpdateAnimBg="0"/>
      <p:bldP spid="16" grpId="0" animBg="1"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endParaRPr lang="zh-CN" altLang="en-US" dirty="0"/>
          </a:p>
        </p:txBody>
      </p:sp>
      <p:sp>
        <p:nvSpPr>
          <p:cNvPr id="4" name="Text Box 3"/>
          <p:cNvSpPr txBox="1">
            <a:spLocks noChangeArrowheads="1"/>
          </p:cNvSpPr>
          <p:nvPr/>
        </p:nvSpPr>
        <p:spPr bwMode="auto">
          <a:xfrm>
            <a:off x="2400300" y="1465263"/>
            <a:ext cx="7543800" cy="1812925"/>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PUSH	{reglist[,LR]}</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POP	{reglist[,PC]}</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a:latin typeface="宋体" panose="02010600030101010101" pitchFamily="2" charset="-122"/>
              </a:rPr>
              <a:t>其中：</a:t>
            </a:r>
            <a:r>
              <a:rPr kumimoji="1" lang="zh-CN" altLang="en-US" sz="1600">
                <a:solidFill>
                  <a:srgbClr val="0000FF"/>
                </a:solidFill>
                <a:latin typeface="宋体" panose="02010600030101010101" pitchFamily="2" charset="-122"/>
                <a:cs typeface="Times New Roman" panose="02020603050405020304" pitchFamily="18" charset="0"/>
              </a:rPr>
              <a:t>	</a:t>
            </a:r>
            <a:r>
              <a:rPr kumimoji="1" lang="en-US" altLang="zh-CN" sz="1600">
                <a:solidFill>
                  <a:srgbClr val="0000FF"/>
                </a:solidFill>
                <a:latin typeface="宋体" panose="02010600030101010101" pitchFamily="2" charset="-122"/>
                <a:cs typeface="Times New Roman" panose="02020603050405020304" pitchFamily="18" charset="0"/>
              </a:rPr>
              <a:t>reglist	</a:t>
            </a:r>
            <a:r>
              <a:rPr kumimoji="1" lang="zh-CN" altLang="en-US" sz="1600">
                <a:latin typeface="宋体" panose="02010600030101010101" pitchFamily="2" charset="-122"/>
              </a:rPr>
              <a:t>入栈</a:t>
            </a:r>
            <a:r>
              <a:rPr kumimoji="1" lang="en-US" altLang="zh-CN" sz="1600">
                <a:latin typeface="宋体" panose="02010600030101010101" pitchFamily="2" charset="-122"/>
              </a:rPr>
              <a:t>/</a:t>
            </a:r>
            <a:r>
              <a:rPr kumimoji="1" lang="zh-CN" altLang="en-US" sz="1600">
                <a:latin typeface="宋体" panose="02010600030101010101" pitchFamily="2" charset="-122"/>
              </a:rPr>
              <a:t>出栈低寄存器列表，即</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cs typeface="Times New Roman" panose="02020603050405020304" pitchFamily="18" charset="0"/>
              </a:rPr>
              <a:t>	</a:t>
            </a:r>
            <a:r>
              <a:rPr kumimoji="1" lang="en-US" altLang="zh-CN" sz="1600">
                <a:solidFill>
                  <a:srgbClr val="0000FF"/>
                </a:solidFill>
                <a:latin typeface="宋体" panose="02010600030101010101" pitchFamily="2" charset="-122"/>
                <a:cs typeface="Times New Roman" panose="02020603050405020304" pitchFamily="18" charset="0"/>
              </a:rPr>
              <a:t>LR	</a:t>
            </a:r>
            <a:r>
              <a:rPr kumimoji="1" lang="zh-CN" altLang="en-US" sz="1600">
                <a:latin typeface="宋体" panose="02010600030101010101" pitchFamily="2" charset="-122"/>
              </a:rPr>
              <a:t>入栈时的可选寄存器。</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cs typeface="Times New Roman" panose="02020603050405020304" pitchFamily="18" charset="0"/>
              </a:rPr>
              <a:t>	</a:t>
            </a:r>
            <a:r>
              <a:rPr kumimoji="1" lang="en-US" altLang="zh-CN" sz="1600">
                <a:solidFill>
                  <a:srgbClr val="0000FF"/>
                </a:solidFill>
                <a:latin typeface="宋体" panose="02010600030101010101" pitchFamily="2" charset="-122"/>
                <a:cs typeface="Times New Roman" panose="02020603050405020304" pitchFamily="18" charset="0"/>
              </a:rPr>
              <a:t>PC	</a:t>
            </a:r>
            <a:r>
              <a:rPr kumimoji="1" lang="zh-CN" altLang="en-US" sz="1600">
                <a:latin typeface="宋体" panose="02010600030101010101" pitchFamily="2" charset="-122"/>
              </a:rPr>
              <a:t>出栈时的可选寄存器。</a:t>
            </a:r>
            <a:endParaRPr kumimoji="1" lang="zh-CN" altLang="en-US" sz="1600">
              <a:latin typeface="宋体" panose="02010600030101010101" pitchFamily="2" charset="-122"/>
            </a:endParaRPr>
          </a:p>
        </p:txBody>
      </p:sp>
      <p:sp>
        <p:nvSpPr>
          <p:cNvPr id="6" name="Rectangle 4"/>
          <p:cNvSpPr>
            <a:spLocks noChangeArrowheads="1"/>
          </p:cNvSpPr>
          <p:nvPr/>
        </p:nvSpPr>
        <p:spPr bwMode="auto">
          <a:xfrm>
            <a:off x="4762500" y="1058863"/>
            <a:ext cx="3276600" cy="38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pPr>
            <a:r>
              <a:rPr kumimoji="1" lang="zh-CN" altLang="en-US" sz="2000">
                <a:latin typeface="Times New Roman" panose="02020603050405020304" pitchFamily="18" charset="0"/>
                <a:ea typeface="华文新魏" panose="02010800040101010101" pitchFamily="2" charset="-122"/>
              </a:rPr>
              <a:t>指令格式</a:t>
            </a:r>
            <a:endParaRPr kumimoji="1" lang="zh-CN" altLang="en-US" sz="2000">
              <a:latin typeface="Times New Roman" panose="02020603050405020304" pitchFamily="18" charset="0"/>
              <a:ea typeface="华文新魏" panose="02010800040101010101" pitchFamily="2" charset="-122"/>
            </a:endParaRPr>
          </a:p>
        </p:txBody>
      </p:sp>
      <p:sp>
        <p:nvSpPr>
          <p:cNvPr id="7" name="Text Box 5"/>
          <p:cNvSpPr txBox="1">
            <a:spLocks noChangeArrowheads="1"/>
          </p:cNvSpPr>
          <p:nvPr/>
        </p:nvSpPr>
        <p:spPr bwMode="auto">
          <a:xfrm>
            <a:off x="1866900" y="3573463"/>
            <a:ext cx="8458200" cy="22256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a:latin typeface="华文新魏" panose="02010800040101010101" pitchFamily="2" charset="-122"/>
                <a:ea typeface="华文新魏" panose="02010800040101010101" pitchFamily="2" charset="-122"/>
              </a:rPr>
              <a:t>        </a:t>
            </a:r>
            <a:r>
              <a:rPr kumimoji="1" lang="zh-CN" altLang="en-US" sz="2000">
                <a:latin typeface="华文新魏" panose="02010800040101010101" pitchFamily="2" charset="-122"/>
                <a:ea typeface="华文新魏" panose="02010800040101010101" pitchFamily="2" charset="-122"/>
              </a:rPr>
              <a:t>应用示例：</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solidFill>
                  <a:srgbClr val="0000FF"/>
                </a:solidFill>
                <a:latin typeface="Courier New" panose="02070309020205020404" pitchFamily="49" charset="0"/>
              </a:rPr>
              <a:t>    </a:t>
            </a:r>
            <a:r>
              <a:rPr kumimoji="1" lang="en-US" altLang="zh-CN" sz="2000">
                <a:solidFill>
                  <a:srgbClr val="0000FF"/>
                </a:solidFill>
                <a:latin typeface="Courier New" panose="02070309020205020404" pitchFamily="49" charset="0"/>
              </a:rPr>
              <a:t>PUSH	{R0-R7,LR}		</a:t>
            </a:r>
            <a:r>
              <a:rPr kumimoji="1" lang="en-US" altLang="zh-CN" sz="2000">
                <a:latin typeface="华文新魏" panose="02010800040101010101" pitchFamily="2" charset="-122"/>
                <a:ea typeface="华文新魏" panose="02010800040101010101" pitchFamily="2" charset="-122"/>
              </a:rPr>
              <a:t>;</a:t>
            </a:r>
            <a:r>
              <a:rPr kumimoji="1" lang="zh-CN" altLang="en-US" sz="2000">
                <a:latin typeface="华文新魏" panose="02010800040101010101" pitchFamily="2" charset="-122"/>
                <a:ea typeface="华文新魏" panose="02010800040101010101" pitchFamily="2" charset="-122"/>
              </a:rPr>
              <a:t>将低寄存器</a:t>
            </a:r>
            <a:r>
              <a:rPr kumimoji="1" lang="en-US" altLang="zh-CN" sz="2000">
                <a:latin typeface="华文新魏" panose="02010800040101010101" pitchFamily="2" charset="-122"/>
                <a:ea typeface="华文新魏" panose="02010800040101010101" pitchFamily="2" charset="-122"/>
              </a:rPr>
              <a:t>R0</a:t>
            </a:r>
            <a:r>
              <a:rPr kumimoji="1" lang="zh-CN" altLang="en-US" sz="2000">
                <a:latin typeface="华文新魏" panose="02010800040101010101" pitchFamily="2" charset="-122"/>
                <a:ea typeface="华文新魏" panose="02010800040101010101" pitchFamily="2" charset="-122"/>
              </a:rPr>
              <a:t>～</a:t>
            </a:r>
            <a:r>
              <a:rPr kumimoji="1" lang="en-US" altLang="zh-CN" sz="2000">
                <a:latin typeface="华文新魏" panose="02010800040101010101" pitchFamily="2" charset="-122"/>
                <a:ea typeface="华文新魏" panose="02010800040101010101" pitchFamily="2" charset="-122"/>
              </a:rPr>
              <a:t>R7</a:t>
            </a:r>
            <a:r>
              <a:rPr kumimoji="1" lang="zh-CN" altLang="en-US" sz="2000">
                <a:latin typeface="华文新魏" panose="02010800040101010101" pitchFamily="2" charset="-122"/>
                <a:ea typeface="华文新魏" panose="02010800040101010101" pitchFamily="2" charset="-122"/>
              </a:rPr>
              <a:t>全部入栈，</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latin typeface="华文新魏" panose="02010800040101010101" pitchFamily="2" charset="-122"/>
                <a:ea typeface="华文新魏" panose="02010800040101010101" pitchFamily="2" charset="-122"/>
              </a:rPr>
              <a:t>					</a:t>
            </a:r>
            <a:r>
              <a:rPr kumimoji="1" lang="en-US" altLang="zh-CN" sz="2000">
                <a:latin typeface="华文新魏" panose="02010800040101010101" pitchFamily="2" charset="-122"/>
                <a:ea typeface="华文新魏" panose="02010800040101010101" pitchFamily="2" charset="-122"/>
              </a:rPr>
              <a:t>;LR</a:t>
            </a:r>
            <a:r>
              <a:rPr kumimoji="1" lang="zh-CN" altLang="en-US" sz="2000">
                <a:latin typeface="华文新魏" panose="02010800040101010101" pitchFamily="2" charset="-122"/>
                <a:ea typeface="华文新魏" panose="02010800040101010101" pitchFamily="2" charset="-122"/>
              </a:rPr>
              <a:t>也入栈</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solidFill>
                  <a:srgbClr val="0000FF"/>
                </a:solidFill>
                <a:latin typeface="Courier New" panose="02070309020205020404" pitchFamily="49" charset="0"/>
              </a:rPr>
              <a:t>    </a:t>
            </a:r>
            <a:r>
              <a:rPr kumimoji="1" lang="en-US" altLang="zh-CN" sz="2000">
                <a:solidFill>
                  <a:srgbClr val="0000FF"/>
                </a:solidFill>
                <a:latin typeface="Courier New" panose="02070309020205020404" pitchFamily="49" charset="0"/>
              </a:rPr>
              <a:t>POP	{R0-R7,PC}		</a:t>
            </a:r>
            <a:r>
              <a:rPr kumimoji="1" lang="en-US" altLang="zh-CN" sz="2000">
                <a:latin typeface="华文新魏" panose="02010800040101010101" pitchFamily="2" charset="-122"/>
                <a:ea typeface="华文新魏" panose="02010800040101010101" pitchFamily="2" charset="-122"/>
              </a:rPr>
              <a:t>;</a:t>
            </a:r>
            <a:r>
              <a:rPr kumimoji="1" lang="zh-CN" altLang="en-US" sz="2000">
                <a:latin typeface="华文新魏" panose="02010800040101010101" pitchFamily="2" charset="-122"/>
                <a:ea typeface="华文新魏" panose="02010800040101010101" pitchFamily="2" charset="-122"/>
              </a:rPr>
              <a:t>将堆栈中的数据弹出到</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latin typeface="华文新魏" panose="02010800040101010101" pitchFamily="2" charset="-122"/>
                <a:ea typeface="华文新魏" panose="02010800040101010101" pitchFamily="2" charset="-122"/>
              </a:rPr>
              <a:t>					</a:t>
            </a:r>
            <a:r>
              <a:rPr kumimoji="1" lang="en-US" altLang="zh-CN" sz="2000">
                <a:latin typeface="华文新魏" panose="02010800040101010101" pitchFamily="2" charset="-122"/>
                <a:ea typeface="华文新魏" panose="02010800040101010101" pitchFamily="2" charset="-122"/>
              </a:rPr>
              <a:t>;</a:t>
            </a:r>
            <a:r>
              <a:rPr kumimoji="1" lang="zh-CN" altLang="en-US" sz="2000">
                <a:latin typeface="华文新魏" panose="02010800040101010101" pitchFamily="2" charset="-122"/>
                <a:ea typeface="华文新魏" panose="02010800040101010101" pitchFamily="2" charset="-122"/>
              </a:rPr>
              <a:t>低寄存器</a:t>
            </a:r>
            <a:r>
              <a:rPr kumimoji="1" lang="en-US" altLang="zh-CN" sz="2000">
                <a:latin typeface="华文新魏" panose="02010800040101010101" pitchFamily="2" charset="-122"/>
                <a:ea typeface="华文新魏" panose="02010800040101010101" pitchFamily="2" charset="-122"/>
              </a:rPr>
              <a:t>R0</a:t>
            </a:r>
            <a:r>
              <a:rPr kumimoji="1" lang="zh-CN" altLang="en-US" sz="2000">
                <a:latin typeface="华文新魏" panose="02010800040101010101" pitchFamily="2" charset="-122"/>
                <a:ea typeface="华文新魏" panose="02010800040101010101" pitchFamily="2" charset="-122"/>
              </a:rPr>
              <a:t>～</a:t>
            </a:r>
            <a:r>
              <a:rPr kumimoji="1" lang="en-US" altLang="zh-CN" sz="2000">
                <a:latin typeface="华文新魏" panose="02010800040101010101" pitchFamily="2" charset="-122"/>
                <a:ea typeface="华文新魏" panose="02010800040101010101" pitchFamily="2" charset="-122"/>
              </a:rPr>
              <a:t>R7</a:t>
            </a:r>
            <a:r>
              <a:rPr kumimoji="1" lang="zh-CN" altLang="en-US" sz="2000">
                <a:latin typeface="华文新魏" panose="02010800040101010101" pitchFamily="2" charset="-122"/>
                <a:ea typeface="华文新魏" panose="02010800040101010101" pitchFamily="2" charset="-122"/>
              </a:rPr>
              <a:t>及</a:t>
            </a:r>
            <a:r>
              <a:rPr kumimoji="1" lang="en-US" altLang="zh-CN" sz="2000">
                <a:latin typeface="华文新魏" panose="02010800040101010101" pitchFamily="2" charset="-122"/>
                <a:ea typeface="华文新魏" panose="02010800040101010101" pitchFamily="2" charset="-122"/>
              </a:rPr>
              <a:t>PC</a:t>
            </a:r>
            <a:r>
              <a:rPr kumimoji="1" lang="zh-CN" altLang="en-US" sz="2000">
                <a:latin typeface="华文新魏" panose="02010800040101010101" pitchFamily="2" charset="-122"/>
                <a:ea typeface="华文新魏" panose="02010800040101010101" pitchFamily="2" charset="-122"/>
              </a:rPr>
              <a:t>中	</a:t>
            </a:r>
            <a:endParaRPr kumimoji="1" lang="zh-CN" altLang="en-US" sz="2000">
              <a:latin typeface="华文新魏" panose="02010800040101010101" pitchFamily="2" charset="-122"/>
              <a:ea typeface="华文新魏" panose="02010800040101010101" pitchFamily="2" charset="-122"/>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127448" y="1124744"/>
            <a:ext cx="9073008" cy="193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buFontTx/>
              <a:buChar char="•"/>
            </a:pPr>
            <a:r>
              <a:rPr kumimoji="1" lang="en-US" altLang="zh-CN" sz="2400" dirty="0">
                <a:solidFill>
                  <a:srgbClr val="FF0000"/>
                </a:solidFill>
                <a:latin typeface="Times New Roman" panose="02020603050405020304" pitchFamily="18" charset="0"/>
                <a:ea typeface="+mn-ea"/>
                <a:cs typeface="Times New Roman" panose="02020603050405020304" pitchFamily="18" charset="0"/>
              </a:rPr>
              <a:t>LDMIA</a:t>
            </a:r>
            <a:r>
              <a:rPr kumimoji="1" lang="zh-CN" altLang="en-US" sz="2400" dirty="0">
                <a:solidFill>
                  <a:srgbClr val="FF0000"/>
                </a:solidFill>
                <a:latin typeface="Times New Roman" panose="02020603050405020304" pitchFamily="18" charset="0"/>
                <a:ea typeface="+mn-ea"/>
                <a:cs typeface="Times New Roman" panose="02020603050405020304" pitchFamily="18" charset="0"/>
              </a:rPr>
              <a:t>和</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STMIA——</a:t>
            </a:r>
            <a:r>
              <a:rPr kumimoji="1" lang="zh-CN" altLang="en-US" sz="2400" dirty="0">
                <a:solidFill>
                  <a:srgbClr val="FF0000"/>
                </a:solidFill>
                <a:latin typeface="Times New Roman" panose="02020603050405020304" pitchFamily="18" charset="0"/>
                <a:ea typeface="+mn-ea"/>
                <a:cs typeface="Times New Roman" panose="02020603050405020304" pitchFamily="18" charset="0"/>
              </a:rPr>
              <a:t>多寄存器加载</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a:t>
            </a:r>
            <a:r>
              <a:rPr kumimoji="1" lang="zh-CN" altLang="en-US" sz="2400" dirty="0">
                <a:solidFill>
                  <a:srgbClr val="FF0000"/>
                </a:solidFill>
                <a:latin typeface="Times New Roman" panose="02020603050405020304" pitchFamily="18" charset="0"/>
                <a:ea typeface="+mn-ea"/>
                <a:cs typeface="Times New Roman" panose="02020603050405020304" pitchFamily="18" charset="0"/>
              </a:rPr>
              <a:t>存储指令</a:t>
            </a:r>
            <a:endParaRPr kumimoji="1" lang="zh-CN" altLang="en-US" sz="2400" dirty="0">
              <a:solidFill>
                <a:srgbClr val="FF0000"/>
              </a:solidFill>
              <a:latin typeface="Times New Roman" panose="02020603050405020304" pitchFamily="18" charset="0"/>
              <a:ea typeface="+mn-ea"/>
              <a:cs typeface="Times New Roman" panose="02020603050405020304" pitchFamily="18" charset="0"/>
            </a:endParaRPr>
          </a:p>
          <a:p>
            <a:pPr algn="just">
              <a:lnSpc>
                <a:spcPct val="120000"/>
              </a:lnSpc>
              <a:spcBef>
                <a:spcPct val="50000"/>
              </a:spcBef>
              <a:buClr>
                <a:srgbClr val="0000FF"/>
              </a:buClr>
            </a:pPr>
            <a:r>
              <a:rPr kumimoji="1" lang="zh-CN" altLang="en-US" sz="2400" dirty="0">
                <a:latin typeface="Times New Roman" panose="02020603050405020304" pitchFamily="18" charset="0"/>
                <a:ea typeface="+mn-ea"/>
                <a:cs typeface="Times New Roman" panose="02020603050405020304" pitchFamily="18" charset="0"/>
              </a:rPr>
              <a:t>        可以实现在一组寄存器和一块连续的内存单元之间传输数据。</a:t>
            </a:r>
            <a:r>
              <a:rPr kumimoji="1" lang="en-US" altLang="zh-CN" sz="2400" dirty="0">
                <a:latin typeface="Times New Roman" panose="02020603050405020304" pitchFamily="18" charset="0"/>
                <a:ea typeface="+mn-ea"/>
                <a:cs typeface="Times New Roman" panose="02020603050405020304" pitchFamily="18" charset="0"/>
              </a:rPr>
              <a:t>LDMIA</a:t>
            </a:r>
            <a:r>
              <a:rPr kumimoji="1" lang="zh-CN" altLang="en-US" sz="2400" dirty="0">
                <a:latin typeface="Times New Roman" panose="02020603050405020304" pitchFamily="18" charset="0"/>
                <a:ea typeface="+mn-ea"/>
                <a:cs typeface="Times New Roman" panose="02020603050405020304" pitchFamily="18" charset="0"/>
              </a:rPr>
              <a:t>为加载多个寄存器；</a:t>
            </a:r>
            <a:r>
              <a:rPr kumimoji="1" lang="en-US" altLang="zh-CN" sz="2400" dirty="0">
                <a:latin typeface="Times New Roman" panose="02020603050405020304" pitchFamily="18" charset="0"/>
                <a:ea typeface="+mn-ea"/>
                <a:cs typeface="Times New Roman" panose="02020603050405020304" pitchFamily="18" charset="0"/>
              </a:rPr>
              <a:t>STMIA</a:t>
            </a:r>
            <a:r>
              <a:rPr kumimoji="1" lang="zh-CN" altLang="en-US" sz="2400" dirty="0">
                <a:latin typeface="Times New Roman" panose="02020603050405020304" pitchFamily="18" charset="0"/>
                <a:ea typeface="+mn-ea"/>
                <a:cs typeface="Times New Roman" panose="02020603050405020304" pitchFamily="18" charset="0"/>
              </a:rPr>
              <a:t>为存储多个寄存器。使用它们允许一条指令传送</a:t>
            </a:r>
            <a:r>
              <a:rPr kumimoji="1" lang="en-US" altLang="zh-CN" sz="2400" dirty="0">
                <a:latin typeface="Times New Roman" panose="02020603050405020304" pitchFamily="18" charset="0"/>
                <a:ea typeface="+mn-ea"/>
                <a:cs typeface="Times New Roman" panose="02020603050405020304" pitchFamily="18" charset="0"/>
              </a:rPr>
              <a:t>8</a:t>
            </a:r>
            <a:r>
              <a:rPr kumimoji="1" lang="zh-CN" altLang="en-US" sz="2400" dirty="0">
                <a:latin typeface="Times New Roman" panose="02020603050405020304" pitchFamily="18" charset="0"/>
                <a:ea typeface="+mn-ea"/>
                <a:cs typeface="Times New Roman" panose="02020603050405020304" pitchFamily="18" charset="0"/>
              </a:rPr>
              <a:t>个低寄存器</a:t>
            </a:r>
            <a:r>
              <a:rPr kumimoji="1" lang="en-US" altLang="zh-CN" sz="2400" dirty="0">
                <a:latin typeface="Times New Roman" panose="02020603050405020304" pitchFamily="18" charset="0"/>
                <a:ea typeface="+mn-ea"/>
                <a:cs typeface="Times New Roman" panose="02020603050405020304" pitchFamily="18" charset="0"/>
              </a:rPr>
              <a:t>R0</a:t>
            </a:r>
            <a:r>
              <a:rPr kumimoji="1" lang="zh-CN" altLang="en-US" sz="2400" dirty="0">
                <a:latin typeface="Times New Roman" panose="02020603050405020304" pitchFamily="18" charset="0"/>
                <a:ea typeface="+mn-ea"/>
                <a:cs typeface="Times New Roman" panose="02020603050405020304" pitchFamily="18" charset="0"/>
              </a:rPr>
              <a:t>～</a:t>
            </a:r>
            <a:r>
              <a:rPr kumimoji="1" lang="en-US" altLang="zh-CN" sz="2400" dirty="0">
                <a:latin typeface="Times New Roman" panose="02020603050405020304" pitchFamily="18" charset="0"/>
                <a:ea typeface="+mn-ea"/>
                <a:cs typeface="Times New Roman" panose="02020603050405020304" pitchFamily="18" charset="0"/>
              </a:rPr>
              <a:t>R7</a:t>
            </a:r>
            <a:r>
              <a:rPr kumimoji="1" lang="zh-CN" altLang="en-US" sz="2400" dirty="0">
                <a:latin typeface="Times New Roman" panose="02020603050405020304" pitchFamily="18" charset="0"/>
                <a:ea typeface="+mn-ea"/>
                <a:cs typeface="Times New Roman" panose="02020603050405020304" pitchFamily="18" charset="0"/>
              </a:rPr>
              <a:t>的任何子集。 </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8" name="Text Box 5"/>
          <p:cNvSpPr txBox="1">
            <a:spLocks noChangeArrowheads="1"/>
          </p:cNvSpPr>
          <p:nvPr/>
        </p:nvSpPr>
        <p:spPr bwMode="auto">
          <a:xfrm>
            <a:off x="1130524" y="4221088"/>
            <a:ext cx="906993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kumimoji="1" lang="zh-CN" altLang="en-US" sz="2400" dirty="0">
                <a:solidFill>
                  <a:srgbClr val="FF0000"/>
                </a:solidFill>
                <a:latin typeface="Times New Roman" panose="02020603050405020304" pitchFamily="18" charset="0"/>
                <a:ea typeface="+mn-ea"/>
                <a:cs typeface="Times New Roman" panose="02020603050405020304" pitchFamily="18" charset="0"/>
              </a:rPr>
              <a:t>注意：</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Thumb</a:t>
            </a:r>
            <a:r>
              <a:rPr kumimoji="1" lang="zh-CN" altLang="en-US" sz="2400" dirty="0">
                <a:solidFill>
                  <a:srgbClr val="FF0000"/>
                </a:solidFill>
                <a:latin typeface="Times New Roman" panose="02020603050405020304" pitchFamily="18" charset="0"/>
                <a:ea typeface="+mn-ea"/>
                <a:cs typeface="Times New Roman" panose="02020603050405020304" pitchFamily="18" charset="0"/>
              </a:rPr>
              <a:t>多寄存器加载</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a:t>
            </a:r>
            <a:r>
              <a:rPr kumimoji="1" lang="zh-CN" altLang="en-US" sz="2400" dirty="0">
                <a:solidFill>
                  <a:srgbClr val="FF0000"/>
                </a:solidFill>
                <a:latin typeface="Times New Roman" panose="02020603050405020304" pitchFamily="18" charset="0"/>
                <a:ea typeface="+mn-ea"/>
                <a:cs typeface="Times New Roman" panose="02020603050405020304" pitchFamily="18" charset="0"/>
              </a:rPr>
              <a:t>存储指令中，只使用后增形式（</a:t>
            </a:r>
            <a:r>
              <a:rPr kumimoji="1" lang="en-US" altLang="zh-CN" sz="2400" dirty="0">
                <a:solidFill>
                  <a:srgbClr val="FF0000"/>
                </a:solidFill>
                <a:latin typeface="Times New Roman" panose="02020603050405020304" pitchFamily="18" charset="0"/>
                <a:ea typeface="+mn-ea"/>
                <a:cs typeface="Times New Roman" panose="02020603050405020304" pitchFamily="18" charset="0"/>
              </a:rPr>
              <a:t>IA</a:t>
            </a:r>
            <a:r>
              <a:rPr kumimoji="1" lang="zh-CN" altLang="en-US" sz="2400" dirty="0">
                <a:solidFill>
                  <a:srgbClr val="FF0000"/>
                </a:solidFill>
                <a:latin typeface="Times New Roman" panose="02020603050405020304" pitchFamily="18" charset="0"/>
                <a:ea typeface="+mn-ea"/>
                <a:cs typeface="Times New Roman" panose="02020603050405020304" pitchFamily="18" charset="0"/>
              </a:rPr>
              <a:t>）</a:t>
            </a:r>
            <a:endParaRPr kumimoji="1" lang="zh-CN" altLang="en-US" sz="2400" dirty="0">
              <a:solidFill>
                <a:srgbClr val="FF0000"/>
              </a:solidFill>
              <a:latin typeface="Times New Roman" panose="02020603050405020304" pitchFamily="18" charset="0"/>
              <a:ea typeface="+mn-ea"/>
              <a:cs typeface="Times New Roman" panose="02020603050405020304" pitchFamily="18" charset="0"/>
            </a:endParaRPr>
          </a:p>
        </p:txBody>
      </p:sp>
      <p:sp>
        <p:nvSpPr>
          <p:cNvPr id="6" name="标题 5"/>
          <p:cNvSpPr>
            <a:spLocks noGrp="1"/>
          </p:cNvSpPr>
          <p:nvPr>
            <p:ph type="title"/>
          </p:nvPr>
        </p:nvSpPr>
        <p:spPr/>
        <p:txBody>
          <a:bodyPr/>
          <a:lstStyle/>
          <a:p>
            <a:r>
              <a:rPr lang="en-US" altLang="zh-CN" dirty="0"/>
              <a:t> </a:t>
            </a:r>
            <a:endParaRPr lang="zh-CN" altLang="en-US" dirty="0"/>
          </a:p>
        </p:txBody>
      </p:sp>
      <p:sp>
        <p:nvSpPr>
          <p:cNvPr id="7"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endParaRPr lang="zh-CN" altLang="en-US" dirty="0"/>
          </a:p>
        </p:txBody>
      </p:sp>
      <p:pic>
        <p:nvPicPr>
          <p:cNvPr id="2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38400" y="4267200"/>
            <a:ext cx="7391400" cy="693738"/>
          </a:xfrm>
          <a:prstGeom prst="rect">
            <a:avLst/>
          </a:prstGeom>
          <a:noFill/>
          <a:extLst>
            <a:ext uri="{909E8E84-426E-40DD-AFC4-6F175D3DCCD1}">
              <a14:hiddenFill xmlns:a14="http://schemas.microsoft.com/office/drawing/2010/main">
                <a:solidFill>
                  <a:srgbClr val="FFFFFF"/>
                </a:solidFill>
              </a14:hiddenFill>
            </a:ext>
          </a:extLst>
        </p:spPr>
      </p:pic>
      <p:sp>
        <p:nvSpPr>
          <p:cNvPr id="21" name="Text Box 4"/>
          <p:cNvSpPr txBox="1">
            <a:spLocks noChangeArrowheads="1"/>
          </p:cNvSpPr>
          <p:nvPr/>
        </p:nvSpPr>
        <p:spPr bwMode="auto">
          <a:xfrm>
            <a:off x="2438400" y="1701801"/>
            <a:ext cx="7543800" cy="1446213"/>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LDMIA	Rn!,reglist</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STMIA	Rn!,reglist</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en-US" altLang="zh-CN" sz="1600">
                <a:solidFill>
                  <a:srgbClr val="0000FF"/>
                </a:solidFill>
                <a:latin typeface="Times New Roman" panose="02020603050405020304" pitchFamily="18" charset="0"/>
              </a:rPr>
              <a:t>     </a:t>
            </a:r>
            <a:r>
              <a:rPr kumimoji="1" lang="zh-CN" altLang="en-US" sz="1600">
                <a:latin typeface="宋体" panose="02010600030101010101" pitchFamily="2" charset="-122"/>
              </a:rPr>
              <a:t>其中：</a:t>
            </a:r>
            <a:r>
              <a:rPr kumimoji="1" lang="zh-CN" altLang="en-US" sz="1600">
                <a:solidFill>
                  <a:srgbClr val="0000FF"/>
                </a:solidFill>
                <a:latin typeface="宋体" panose="02010600030101010101" pitchFamily="2" charset="-122"/>
                <a:cs typeface="Times New Roman" panose="02020603050405020304" pitchFamily="18" charset="0"/>
              </a:rPr>
              <a:t>	</a:t>
            </a:r>
            <a:r>
              <a:rPr kumimoji="1" lang="en-US" altLang="zh-CN" sz="1600">
                <a:solidFill>
                  <a:srgbClr val="0000FF"/>
                </a:solidFill>
                <a:latin typeface="宋体" panose="02010600030101010101" pitchFamily="2" charset="-122"/>
                <a:cs typeface="Times New Roman" panose="02020603050405020304" pitchFamily="18" charset="0"/>
              </a:rPr>
              <a:t>Rn </a:t>
            </a:r>
            <a:r>
              <a:rPr kumimoji="1" lang="zh-CN" altLang="en-US" sz="1600">
                <a:latin typeface="宋体" panose="02010600030101010101" pitchFamily="2" charset="-122"/>
              </a:rPr>
              <a:t>加载</a:t>
            </a:r>
            <a:r>
              <a:rPr kumimoji="1" lang="en-US" altLang="zh-CN" sz="1600">
                <a:latin typeface="宋体" panose="02010600030101010101" pitchFamily="2" charset="-122"/>
              </a:rPr>
              <a:t>/</a:t>
            </a:r>
            <a:r>
              <a:rPr kumimoji="1" lang="zh-CN" altLang="en-US" sz="1600">
                <a:latin typeface="宋体" panose="02010600030101010101" pitchFamily="2" charset="-122"/>
              </a:rPr>
              <a:t>存储的起始地址寄存器。</a:t>
            </a:r>
            <a:r>
              <a:rPr kumimoji="1" lang="en-US" altLang="zh-CN" sz="1600">
                <a:latin typeface="宋体" panose="02010600030101010101" pitchFamily="2" charset="-122"/>
              </a:rPr>
              <a:t>Rn</a:t>
            </a:r>
            <a:r>
              <a:rPr kumimoji="1" lang="zh-CN" altLang="en-US" sz="1600">
                <a:latin typeface="宋体" panose="02010600030101010101" pitchFamily="2" charset="-122"/>
              </a:rPr>
              <a:t>必须为</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reglist	</a:t>
            </a:r>
            <a:r>
              <a:rPr kumimoji="1" lang="zh-CN" altLang="en-US" sz="1600">
                <a:latin typeface="宋体" panose="02010600030101010101" pitchFamily="2" charset="-122"/>
              </a:rPr>
              <a:t>加载</a:t>
            </a:r>
            <a:r>
              <a:rPr kumimoji="1" lang="en-US" altLang="zh-CN" sz="1600">
                <a:latin typeface="宋体" panose="02010600030101010101" pitchFamily="2" charset="-122"/>
              </a:rPr>
              <a:t>/</a:t>
            </a:r>
            <a:r>
              <a:rPr kumimoji="1" lang="zh-CN" altLang="en-US" sz="1600">
                <a:latin typeface="宋体" panose="02010600030101010101" pitchFamily="2" charset="-122"/>
              </a:rPr>
              <a:t>存储的寄存器列表。寄存器必须为</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a:t>
            </a:r>
            <a:endParaRPr kumimoji="1" lang="zh-CN" altLang="en-US" sz="1600">
              <a:latin typeface="宋体" panose="02010600030101010101" pitchFamily="2" charset="-122"/>
            </a:endParaRPr>
          </a:p>
        </p:txBody>
      </p:sp>
      <p:sp>
        <p:nvSpPr>
          <p:cNvPr id="22" name="Rectangle 5"/>
          <p:cNvSpPr>
            <a:spLocks noChangeArrowheads="1"/>
          </p:cNvSpPr>
          <p:nvPr/>
        </p:nvSpPr>
        <p:spPr bwMode="auto">
          <a:xfrm>
            <a:off x="4495800" y="3886200"/>
            <a:ext cx="3276600" cy="38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1" lang="zh-CN" altLang="en-US" sz="2000">
                <a:latin typeface="Times New Roman" panose="02020603050405020304" pitchFamily="18" charset="0"/>
                <a:ea typeface="华文新魏" panose="02010800040101010101" pitchFamily="2" charset="-122"/>
              </a:rPr>
              <a:t>指令编码</a:t>
            </a:r>
            <a:endParaRPr kumimoji="1" lang="zh-CN" altLang="en-US" sz="2000">
              <a:latin typeface="Times New Roman" panose="02020603050405020304" pitchFamily="18" charset="0"/>
              <a:ea typeface="华文新魏" panose="02010800040101010101" pitchFamily="2" charset="-122"/>
            </a:endParaRPr>
          </a:p>
        </p:txBody>
      </p:sp>
      <p:sp>
        <p:nvSpPr>
          <p:cNvPr id="23" name="Rectangle 6"/>
          <p:cNvSpPr>
            <a:spLocks noChangeArrowheads="1"/>
          </p:cNvSpPr>
          <p:nvPr/>
        </p:nvSpPr>
        <p:spPr bwMode="auto">
          <a:xfrm>
            <a:off x="4495800" y="1295400"/>
            <a:ext cx="3276600" cy="38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1" lang="zh-CN" altLang="en-US" sz="2000">
                <a:latin typeface="Times New Roman" panose="02020603050405020304" pitchFamily="18" charset="0"/>
                <a:ea typeface="华文新魏" panose="02010800040101010101" pitchFamily="2" charset="-122"/>
              </a:rPr>
              <a:t>指令格式</a:t>
            </a:r>
            <a:endParaRPr kumimoji="1" lang="zh-CN" altLang="en-US" sz="2000">
              <a:latin typeface="Times New Roman" panose="02020603050405020304" pitchFamily="18" charset="0"/>
              <a:ea typeface="华文新魏" panose="02010800040101010101" pitchFamily="2" charset="-122"/>
            </a:endParaRPr>
          </a:p>
        </p:txBody>
      </p:sp>
      <p:grpSp>
        <p:nvGrpSpPr>
          <p:cNvPr id="24" name="Group 7"/>
          <p:cNvGrpSpPr/>
          <p:nvPr/>
        </p:nvGrpSpPr>
        <p:grpSpPr bwMode="auto">
          <a:xfrm>
            <a:off x="8610600" y="2971800"/>
            <a:ext cx="509588" cy="1676400"/>
            <a:chOff x="3840" y="1632"/>
            <a:chExt cx="336" cy="1248"/>
          </a:xfrm>
        </p:grpSpPr>
        <p:sp>
          <p:nvSpPr>
            <p:cNvPr id="25" name="Line 8"/>
            <p:cNvSpPr>
              <a:spLocks noChangeShapeType="1"/>
            </p:cNvSpPr>
            <p:nvPr/>
          </p:nvSpPr>
          <p:spPr bwMode="auto">
            <a:xfrm flipV="1">
              <a:off x="4176" y="1632"/>
              <a:ext cx="0" cy="1248"/>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9"/>
            <p:cNvSpPr>
              <a:spLocks noChangeShapeType="1"/>
            </p:cNvSpPr>
            <p:nvPr/>
          </p:nvSpPr>
          <p:spPr bwMode="auto">
            <a:xfrm flipH="1">
              <a:off x="3840" y="1632"/>
              <a:ext cx="336"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7" name="Text Box 10"/>
          <p:cNvSpPr txBox="1">
            <a:spLocks noChangeArrowheads="1"/>
          </p:cNvSpPr>
          <p:nvPr/>
        </p:nvSpPr>
        <p:spPr bwMode="auto">
          <a:xfrm>
            <a:off x="2438400" y="5257800"/>
            <a:ext cx="2895600" cy="711200"/>
          </a:xfrm>
          <a:prstGeom prst="rect">
            <a:avLst/>
          </a:prstGeom>
          <a:solidFill>
            <a:srgbClr val="CCFFFF">
              <a:alpha val="50000"/>
            </a:srgbClr>
          </a:solidFill>
          <a:ln w="9525">
            <a:solidFill>
              <a:srgbClr val="0000FF"/>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2000">
                <a:solidFill>
                  <a:srgbClr val="FF0000"/>
                </a:solidFill>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用于区别加载（</a:t>
            </a:r>
            <a:r>
              <a:rPr kumimoji="1" lang="en-US" altLang="zh-CN" sz="2000">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为</a:t>
            </a:r>
            <a:r>
              <a:rPr kumimoji="1" lang="en-US" altLang="zh-CN" sz="2000">
                <a:latin typeface="华文新魏" panose="02010800040101010101" pitchFamily="2" charset="-122"/>
                <a:ea typeface="华文新魏" panose="02010800040101010101" pitchFamily="2" charset="-122"/>
              </a:rPr>
              <a:t>1</a:t>
            </a:r>
            <a:r>
              <a:rPr kumimoji="1" lang="zh-CN" altLang="en-US" sz="2000">
                <a:latin typeface="华文新魏" panose="02010800040101010101" pitchFamily="2" charset="-122"/>
                <a:ea typeface="华文新魏" panose="02010800040101010101" pitchFamily="2" charset="-122"/>
              </a:rPr>
              <a:t>）还是存储（</a:t>
            </a:r>
            <a:r>
              <a:rPr kumimoji="1" lang="en-US" altLang="zh-CN" sz="2000">
                <a:latin typeface="华文新魏" panose="02010800040101010101" pitchFamily="2" charset="-122"/>
                <a:ea typeface="华文新魏" panose="02010800040101010101" pitchFamily="2" charset="-122"/>
              </a:rPr>
              <a:t>L</a:t>
            </a:r>
            <a:r>
              <a:rPr kumimoji="1" lang="zh-CN" altLang="en-US" sz="2000">
                <a:latin typeface="华文新魏" panose="02010800040101010101" pitchFamily="2" charset="-122"/>
                <a:ea typeface="华文新魏" panose="02010800040101010101" pitchFamily="2" charset="-122"/>
              </a:rPr>
              <a:t>为</a:t>
            </a:r>
            <a:r>
              <a:rPr kumimoji="1" lang="en-US" altLang="zh-CN" sz="2000">
                <a:latin typeface="华文新魏" panose="02010800040101010101" pitchFamily="2" charset="-122"/>
                <a:ea typeface="华文新魏" panose="02010800040101010101" pitchFamily="2" charset="-122"/>
              </a:rPr>
              <a:t>0</a:t>
            </a:r>
            <a:r>
              <a:rPr kumimoji="1" lang="zh-CN" altLang="en-US" sz="2000">
                <a:latin typeface="华文新魏" panose="02010800040101010101" pitchFamily="2" charset="-122"/>
                <a:ea typeface="华文新魏" panose="02010800040101010101" pitchFamily="2" charset="-122"/>
              </a:rPr>
              <a:t>）</a:t>
            </a:r>
            <a:endParaRPr kumimoji="1" lang="zh-CN" altLang="en-US" sz="2000">
              <a:latin typeface="华文新魏" panose="02010800040101010101" pitchFamily="2" charset="-122"/>
              <a:ea typeface="华文新魏" panose="02010800040101010101" pitchFamily="2" charset="-122"/>
            </a:endParaRPr>
          </a:p>
        </p:txBody>
      </p:sp>
      <p:sp>
        <p:nvSpPr>
          <p:cNvPr id="28" name="Line 11"/>
          <p:cNvSpPr>
            <a:spLocks noChangeShapeType="1"/>
          </p:cNvSpPr>
          <p:nvPr/>
        </p:nvSpPr>
        <p:spPr bwMode="auto">
          <a:xfrm>
            <a:off x="4572000" y="4876800"/>
            <a:ext cx="0" cy="38100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 name="Group 12"/>
          <p:cNvGrpSpPr/>
          <p:nvPr/>
        </p:nvGrpSpPr>
        <p:grpSpPr bwMode="auto">
          <a:xfrm>
            <a:off x="3276600" y="2590800"/>
            <a:ext cx="2133600" cy="2057400"/>
            <a:chOff x="1104" y="1632"/>
            <a:chExt cx="1344" cy="1296"/>
          </a:xfrm>
        </p:grpSpPr>
        <p:sp>
          <p:nvSpPr>
            <p:cNvPr id="30" name="Line 13"/>
            <p:cNvSpPr>
              <a:spLocks noChangeShapeType="1"/>
            </p:cNvSpPr>
            <p:nvPr/>
          </p:nvSpPr>
          <p:spPr bwMode="auto">
            <a:xfrm flipV="1">
              <a:off x="2448" y="2352"/>
              <a:ext cx="0" cy="576"/>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14"/>
            <p:cNvSpPr>
              <a:spLocks noChangeShapeType="1"/>
            </p:cNvSpPr>
            <p:nvPr/>
          </p:nvSpPr>
          <p:spPr bwMode="auto">
            <a:xfrm flipH="1">
              <a:off x="1104" y="2352"/>
              <a:ext cx="1344"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15"/>
            <p:cNvSpPr>
              <a:spLocks noChangeShapeType="1"/>
            </p:cNvSpPr>
            <p:nvPr/>
          </p:nvSpPr>
          <p:spPr bwMode="auto">
            <a:xfrm flipV="1">
              <a:off x="1104" y="1632"/>
              <a:ext cx="0" cy="72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16"/>
            <p:cNvSpPr>
              <a:spLocks noChangeShapeType="1"/>
            </p:cNvSpPr>
            <p:nvPr/>
          </p:nvSpPr>
          <p:spPr bwMode="auto">
            <a:xfrm>
              <a:off x="1104" y="1632"/>
              <a:ext cx="96"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anim calcmode="lin" valueType="num">
                                      <p:cBhvr>
                                        <p:cTn id="13" dur="500" fill="hold"/>
                                        <p:tgtEl>
                                          <p:spTgt spid="21"/>
                                        </p:tgtEl>
                                        <p:attrNameLst>
                                          <p:attrName>ppt_x</p:attrName>
                                        </p:attrNameLst>
                                      </p:cBhvr>
                                      <p:tavLst>
                                        <p:tav tm="0">
                                          <p:val>
                                            <p:strVal val="#ppt_x"/>
                                          </p:val>
                                        </p:tav>
                                        <p:tav tm="100000">
                                          <p:val>
                                            <p:strVal val="#ppt_x"/>
                                          </p:val>
                                        </p:tav>
                                      </p:tavLst>
                                    </p:anim>
                                    <p:anim calcmode="lin" valueType="num">
                                      <p:cBhvr>
                                        <p:cTn id="14" dur="500" fill="hold"/>
                                        <p:tgtEl>
                                          <p:spTgt spid="21"/>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 presetClass="entr" presetSubtype="8" fill="hold" grpId="0" nodeType="afterEffect">
                                  <p:stCondLst>
                                    <p:cond delay="0"/>
                                  </p:stCondLst>
                                  <p:childTnLst>
                                    <p:set>
                                      <p:cBhvr>
                                        <p:cTn id="17" dur="1" fill="hold">
                                          <p:stCondLst>
                                            <p:cond delay="0"/>
                                          </p:stCondLst>
                                        </p:cTn>
                                        <p:tgtEl>
                                          <p:spTgt spid="22"/>
                                        </p:tgtEl>
                                        <p:attrNameLst>
                                          <p:attrName>style.visibility</p:attrName>
                                        </p:attrNameLst>
                                      </p:cBhvr>
                                      <p:to>
                                        <p:strVal val="visible"/>
                                      </p:to>
                                    </p:set>
                                    <p:anim calcmode="lin" valueType="num">
                                      <p:cBhvr additive="base">
                                        <p:cTn id="18" dur="500" fill="hold"/>
                                        <p:tgtEl>
                                          <p:spTgt spid="22"/>
                                        </p:tgtEl>
                                        <p:attrNameLst>
                                          <p:attrName>ppt_x</p:attrName>
                                        </p:attrNameLst>
                                      </p:cBhvr>
                                      <p:tavLst>
                                        <p:tav tm="0">
                                          <p:val>
                                            <p:strVal val="0-#ppt_w/2"/>
                                          </p:val>
                                        </p:tav>
                                        <p:tav tm="100000">
                                          <p:val>
                                            <p:strVal val="#ppt_x"/>
                                          </p:val>
                                        </p:tav>
                                      </p:tavLst>
                                    </p:anim>
                                    <p:anim calcmode="lin" valueType="num">
                                      <p:cBhvr additive="base">
                                        <p:cTn id="19" dur="500" fill="hold"/>
                                        <p:tgtEl>
                                          <p:spTgt spid="22"/>
                                        </p:tgtEl>
                                        <p:attrNameLst>
                                          <p:attrName>ppt_y</p:attrName>
                                        </p:attrNameLst>
                                      </p:cBhvr>
                                      <p:tavLst>
                                        <p:tav tm="0">
                                          <p:val>
                                            <p:strVal val="#ppt_y"/>
                                          </p:val>
                                        </p:tav>
                                        <p:tav tm="100000">
                                          <p:val>
                                            <p:strVal val="#ppt_y"/>
                                          </p:val>
                                        </p:tav>
                                      </p:tavLst>
                                    </p:anim>
                                  </p:childTnLst>
                                </p:cTn>
                              </p:par>
                            </p:childTnLst>
                          </p:cTn>
                        </p:par>
                        <p:par>
                          <p:cTn id="20" fill="hold">
                            <p:stCondLst>
                              <p:cond delay="1500"/>
                            </p:stCondLst>
                            <p:childTnLst>
                              <p:par>
                                <p:cTn id="21" presetID="16" presetClass="entr" presetSubtype="37" fill="hold"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outVertical)">
                                      <p:cBhvr>
                                        <p:cTn id="23" dur="500"/>
                                        <p:tgtEl>
                                          <p:spTgt spid="20"/>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wipe(up)">
                                      <p:cBhvr>
                                        <p:cTn id="28" dur="500"/>
                                        <p:tgtEl>
                                          <p:spTgt spid="28"/>
                                        </p:tgtEl>
                                      </p:cBhvr>
                                    </p:animEffect>
                                  </p:childTnLst>
                                </p:cTn>
                              </p:par>
                            </p:childTnLst>
                          </p:cTn>
                        </p:par>
                        <p:par>
                          <p:cTn id="29" fill="hold">
                            <p:stCondLst>
                              <p:cond delay="500"/>
                            </p:stCondLst>
                            <p:childTnLst>
                              <p:par>
                                <p:cTn id="30" presetID="12" presetClass="entr" presetSubtype="1" fill="hold" grpId="0" nodeType="afterEffect">
                                  <p:stCondLst>
                                    <p:cond delay="0"/>
                                  </p:stCondLst>
                                  <p:childTnLst>
                                    <p:set>
                                      <p:cBhvr>
                                        <p:cTn id="31" dur="1" fill="hold">
                                          <p:stCondLst>
                                            <p:cond delay="0"/>
                                          </p:stCondLst>
                                        </p:cTn>
                                        <p:tgtEl>
                                          <p:spTgt spid="27"/>
                                        </p:tgtEl>
                                        <p:attrNameLst>
                                          <p:attrName>style.visibility</p:attrName>
                                        </p:attrNameLst>
                                      </p:cBhvr>
                                      <p:to>
                                        <p:strVal val="visible"/>
                                      </p:to>
                                    </p:set>
                                    <p:animEffect transition="in" filter="slide(fromTop)">
                                      <p:cBhvr>
                                        <p:cTn id="32" dur="500"/>
                                        <p:tgtEl>
                                          <p:spTgt spid="2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4"/>
                                        </p:tgtEl>
                                        <p:attrNameLst>
                                          <p:attrName>style.visibility</p:attrName>
                                        </p:attrNameLst>
                                      </p:cBhvr>
                                      <p:to>
                                        <p:strVal val="visible"/>
                                      </p:to>
                                    </p:set>
                                    <p:animEffect transition="in" filter="wipe(down)">
                                      <p:cBhvr>
                                        <p:cTn id="4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autoUpdateAnimBg="0"/>
      <p:bldP spid="22" grpId="0" autoUpdateAnimBg="0"/>
      <p:bldP spid="23" grpId="0" autoUpdateAnimBg="0"/>
      <p:bldP spid="27" grpId="0" animBg="1"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 </a:t>
            </a:r>
            <a:endParaRPr lang="zh-CN" altLang="en-US" dirty="0"/>
          </a:p>
        </p:txBody>
      </p:sp>
      <p:sp>
        <p:nvSpPr>
          <p:cNvPr id="4" name="Text Box 4"/>
          <p:cNvSpPr txBox="1">
            <a:spLocks noChangeArrowheads="1"/>
          </p:cNvSpPr>
          <p:nvPr/>
        </p:nvSpPr>
        <p:spPr bwMode="auto">
          <a:xfrm>
            <a:off x="1055440" y="1124744"/>
            <a:ext cx="9145016" cy="2743123"/>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lnSpc>
                <a:spcPct val="120000"/>
              </a:lnSpc>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        LDMIA/STMIA </a:t>
            </a:r>
            <a:r>
              <a:rPr kumimoji="1" lang="zh-CN" altLang="en-US" sz="2000" dirty="0">
                <a:latin typeface="Times New Roman" panose="02020603050405020304" pitchFamily="18" charset="0"/>
                <a:ea typeface="+mn-ea"/>
                <a:cs typeface="Times New Roman" panose="02020603050405020304" pitchFamily="18" charset="0"/>
              </a:rPr>
              <a:t>的主要用于数据复制、参数传送等。进行数据传送时，每次传送后地址加</a:t>
            </a:r>
            <a:r>
              <a:rPr kumimoji="1" lang="en-US" altLang="zh-CN" sz="2000" dirty="0">
                <a:latin typeface="Times New Roman" panose="02020603050405020304" pitchFamily="18" charset="0"/>
                <a:ea typeface="+mn-ea"/>
                <a:cs typeface="Times New Roman" panose="02020603050405020304" pitchFamily="18" charset="0"/>
              </a:rPr>
              <a:t>4</a:t>
            </a:r>
            <a:r>
              <a:rPr kumimoji="1" lang="zh-CN" altLang="en-US" sz="2000" dirty="0">
                <a:latin typeface="Times New Roman" panose="02020603050405020304" pitchFamily="18" charset="0"/>
                <a:ea typeface="+mn-ea"/>
                <a:cs typeface="Times New Roman" panose="02020603050405020304" pitchFamily="18" charset="0"/>
              </a:rPr>
              <a:t>。</a:t>
            </a:r>
            <a:endParaRPr kumimoji="1" lang="zh-CN" altLang="en-US" sz="2000" dirty="0">
              <a:latin typeface="Times New Roman" panose="02020603050405020304" pitchFamily="18" charset="0"/>
              <a:ea typeface="+mn-ea"/>
              <a:cs typeface="Times New Roman" panose="02020603050405020304" pitchFamily="18" charset="0"/>
            </a:endParaRPr>
          </a:p>
          <a:p>
            <a:pPr algn="just">
              <a:lnSpc>
                <a:spcPct val="120000"/>
              </a:lnSpc>
              <a:spcBef>
                <a:spcPct val="50000"/>
              </a:spcBef>
              <a:buClr>
                <a:srgbClr val="0000FF"/>
              </a:buClr>
            </a:pPr>
            <a:r>
              <a:rPr kumimoji="1" lang="zh-CN" altLang="en-US" sz="2000" dirty="0">
                <a:latin typeface="Times New Roman" panose="02020603050405020304" pitchFamily="18" charset="0"/>
                <a:ea typeface="+mn-ea"/>
                <a:cs typeface="Times New Roman" panose="02020603050405020304" pitchFamily="18" charset="0"/>
              </a:rPr>
              <a:t>        若</a:t>
            </a:r>
            <a:r>
              <a:rPr kumimoji="1" lang="en-US" altLang="zh-CN" sz="2000" dirty="0">
                <a:latin typeface="Times New Roman" panose="02020603050405020304" pitchFamily="18" charset="0"/>
                <a:ea typeface="+mn-ea"/>
                <a:cs typeface="Times New Roman" panose="02020603050405020304" pitchFamily="18" charset="0"/>
              </a:rPr>
              <a:t>Rn</a:t>
            </a:r>
            <a:r>
              <a:rPr kumimoji="1" lang="zh-CN" altLang="en-US" sz="2000" dirty="0">
                <a:latin typeface="Times New Roman" panose="02020603050405020304" pitchFamily="18" charset="0"/>
                <a:ea typeface="+mn-ea"/>
                <a:cs typeface="Times New Roman" panose="02020603050405020304" pitchFamily="18" charset="0"/>
              </a:rPr>
              <a:t>在寄存器列表中：</a:t>
            </a:r>
            <a:endParaRPr kumimoji="1" lang="zh-CN" altLang="en-US" sz="2000" dirty="0">
              <a:latin typeface="Times New Roman" panose="02020603050405020304" pitchFamily="18" charset="0"/>
              <a:ea typeface="+mn-ea"/>
              <a:cs typeface="Times New Roman" panose="02020603050405020304" pitchFamily="18" charset="0"/>
            </a:endParaRPr>
          </a:p>
          <a:p>
            <a:pPr lvl="1" algn="just">
              <a:lnSpc>
                <a:spcPct val="120000"/>
              </a:lnSpc>
              <a:spcBef>
                <a:spcPct val="50000"/>
              </a:spcBef>
              <a:buClr>
                <a:srgbClr val="0000FF"/>
              </a:buClr>
              <a:buFont typeface="Wingdings" panose="05000000000000000000" pitchFamily="2" charset="2"/>
              <a:buChar char="§"/>
            </a:pPr>
            <a:r>
              <a:rPr kumimoji="1" lang="zh-CN" altLang="en-US" sz="2000" dirty="0">
                <a:latin typeface="Times New Roman" panose="02020603050405020304" pitchFamily="18" charset="0"/>
                <a:ea typeface="+mn-ea"/>
                <a:cs typeface="Times New Roman" panose="02020603050405020304" pitchFamily="18" charset="0"/>
              </a:rPr>
              <a:t>对于</a:t>
            </a:r>
            <a:r>
              <a:rPr kumimoji="1" lang="en-US" altLang="zh-CN" sz="2000" dirty="0">
                <a:latin typeface="Times New Roman" panose="02020603050405020304" pitchFamily="18" charset="0"/>
                <a:ea typeface="+mn-ea"/>
                <a:cs typeface="Times New Roman" panose="02020603050405020304" pitchFamily="18" charset="0"/>
              </a:rPr>
              <a:t>LDMIA</a:t>
            </a:r>
            <a:r>
              <a:rPr kumimoji="1" lang="zh-CN" altLang="en-US" sz="2000" dirty="0">
                <a:latin typeface="Times New Roman" panose="02020603050405020304" pitchFamily="18" charset="0"/>
                <a:ea typeface="+mn-ea"/>
                <a:cs typeface="Times New Roman" panose="02020603050405020304" pitchFamily="18" charset="0"/>
              </a:rPr>
              <a:t>指令，</a:t>
            </a:r>
            <a:r>
              <a:rPr kumimoji="1" lang="en-US" altLang="zh-CN" sz="2000" dirty="0">
                <a:latin typeface="Times New Roman" panose="02020603050405020304" pitchFamily="18" charset="0"/>
                <a:ea typeface="+mn-ea"/>
                <a:cs typeface="Times New Roman" panose="02020603050405020304" pitchFamily="18" charset="0"/>
              </a:rPr>
              <a:t>Rn</a:t>
            </a:r>
            <a:r>
              <a:rPr kumimoji="1" lang="zh-CN" altLang="en-US" sz="2000" dirty="0">
                <a:latin typeface="Times New Roman" panose="02020603050405020304" pitchFamily="18" charset="0"/>
                <a:ea typeface="+mn-ea"/>
                <a:cs typeface="Times New Roman" panose="02020603050405020304" pitchFamily="18" charset="0"/>
              </a:rPr>
              <a:t>的最终值是加载的值，而不是增加后的地址；</a:t>
            </a:r>
            <a:endParaRPr kumimoji="1" lang="zh-CN" altLang="en-US" sz="2000" dirty="0">
              <a:latin typeface="Times New Roman" panose="02020603050405020304" pitchFamily="18" charset="0"/>
              <a:ea typeface="+mn-ea"/>
              <a:cs typeface="Times New Roman" panose="02020603050405020304" pitchFamily="18" charset="0"/>
            </a:endParaRPr>
          </a:p>
          <a:p>
            <a:pPr lvl="1" algn="just">
              <a:lnSpc>
                <a:spcPct val="120000"/>
              </a:lnSpc>
              <a:spcBef>
                <a:spcPct val="50000"/>
              </a:spcBef>
              <a:buClr>
                <a:srgbClr val="0000FF"/>
              </a:buClr>
              <a:buFont typeface="Wingdings" panose="05000000000000000000" pitchFamily="2" charset="2"/>
              <a:buChar char="§"/>
            </a:pPr>
            <a:r>
              <a:rPr kumimoji="1" lang="zh-CN" altLang="en-US" sz="2000" dirty="0">
                <a:latin typeface="Times New Roman" panose="02020603050405020304" pitchFamily="18" charset="0"/>
                <a:ea typeface="+mn-ea"/>
                <a:cs typeface="Times New Roman" panose="02020603050405020304" pitchFamily="18" charset="0"/>
              </a:rPr>
              <a:t>对于</a:t>
            </a:r>
            <a:r>
              <a:rPr kumimoji="1" lang="en-US" altLang="zh-CN" sz="2000" dirty="0">
                <a:latin typeface="Times New Roman" panose="02020603050405020304" pitchFamily="18" charset="0"/>
                <a:ea typeface="+mn-ea"/>
                <a:cs typeface="Times New Roman" panose="02020603050405020304" pitchFamily="18" charset="0"/>
              </a:rPr>
              <a:t>STMIA</a:t>
            </a:r>
            <a:r>
              <a:rPr kumimoji="1" lang="zh-CN" altLang="en-US" sz="2000" dirty="0">
                <a:latin typeface="Times New Roman" panose="02020603050405020304" pitchFamily="18" charset="0"/>
                <a:ea typeface="+mn-ea"/>
                <a:cs typeface="Times New Roman" panose="02020603050405020304" pitchFamily="18" charset="0"/>
              </a:rPr>
              <a:t>指令，若</a:t>
            </a:r>
            <a:r>
              <a:rPr kumimoji="1" lang="en-US" altLang="zh-CN" sz="2000" dirty="0">
                <a:latin typeface="Times New Roman" panose="02020603050405020304" pitchFamily="18" charset="0"/>
                <a:ea typeface="+mn-ea"/>
                <a:cs typeface="Times New Roman" panose="02020603050405020304" pitchFamily="18" charset="0"/>
              </a:rPr>
              <a:t>Rn</a:t>
            </a:r>
            <a:r>
              <a:rPr kumimoji="1" lang="zh-CN" altLang="en-US" sz="2000" dirty="0">
                <a:latin typeface="Times New Roman" panose="02020603050405020304" pitchFamily="18" charset="0"/>
                <a:ea typeface="+mn-ea"/>
                <a:cs typeface="Times New Roman" panose="02020603050405020304" pitchFamily="18" charset="0"/>
              </a:rPr>
              <a:t>是寄存器列表中的最低数字的寄存器，则</a:t>
            </a:r>
            <a:r>
              <a:rPr kumimoji="1" lang="en-US" altLang="zh-CN" sz="2000" dirty="0">
                <a:latin typeface="Times New Roman" panose="02020603050405020304" pitchFamily="18" charset="0"/>
                <a:ea typeface="+mn-ea"/>
                <a:cs typeface="Times New Roman" panose="02020603050405020304" pitchFamily="18" charset="0"/>
              </a:rPr>
              <a:t>Rn</a:t>
            </a:r>
            <a:r>
              <a:rPr kumimoji="1" lang="zh-CN" altLang="en-US" sz="2000" dirty="0">
                <a:latin typeface="Times New Roman" panose="02020603050405020304" pitchFamily="18" charset="0"/>
                <a:ea typeface="+mn-ea"/>
                <a:cs typeface="Times New Roman" panose="02020603050405020304" pitchFamily="18" charset="0"/>
              </a:rPr>
              <a:t>存储的 值为</a:t>
            </a:r>
            <a:r>
              <a:rPr kumimoji="1" lang="en-US" altLang="zh-CN" sz="2000" dirty="0">
                <a:latin typeface="Times New Roman" panose="02020603050405020304" pitchFamily="18" charset="0"/>
                <a:ea typeface="+mn-ea"/>
                <a:cs typeface="Times New Roman" panose="02020603050405020304" pitchFamily="18" charset="0"/>
              </a:rPr>
              <a:t>Rn</a:t>
            </a:r>
            <a:r>
              <a:rPr kumimoji="1" lang="zh-CN" altLang="en-US" sz="2000" dirty="0">
                <a:latin typeface="Times New Roman" panose="02020603050405020304" pitchFamily="18" charset="0"/>
                <a:ea typeface="+mn-ea"/>
                <a:cs typeface="Times New Roman" panose="02020603050405020304" pitchFamily="18" charset="0"/>
              </a:rPr>
              <a:t>在初值，其它情况不可预知。 </a:t>
            </a:r>
            <a:r>
              <a:rPr kumimoji="1" lang="zh-CN" altLang="en-US" sz="2000" dirty="0">
                <a:latin typeface="华文新魏" panose="02010800040101010101" pitchFamily="2" charset="-122"/>
                <a:ea typeface="华文新魏" panose="02010800040101010101" pitchFamily="2" charset="-122"/>
              </a:rPr>
              <a:t>	</a:t>
            </a:r>
            <a:endParaRPr kumimoji="1" lang="zh-CN" altLang="en-US" sz="2000" dirty="0">
              <a:latin typeface="华文新魏" panose="02010800040101010101" pitchFamily="2" charset="-122"/>
              <a:ea typeface="华文新魏" panose="02010800040101010101" pitchFamily="2" charset="-122"/>
            </a:endParaRPr>
          </a:p>
        </p:txBody>
      </p:sp>
      <p:sp>
        <p:nvSpPr>
          <p:cNvPr id="5" name="Text Box 3"/>
          <p:cNvSpPr txBox="1">
            <a:spLocks noChangeArrowheads="1"/>
          </p:cNvSpPr>
          <p:nvPr/>
        </p:nvSpPr>
        <p:spPr bwMode="auto">
          <a:xfrm>
            <a:off x="1055440" y="3867867"/>
            <a:ext cx="8458200" cy="22256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        </a:t>
            </a:r>
            <a:r>
              <a:rPr kumimoji="1" lang="zh-CN" altLang="en-US" sz="2000" dirty="0">
                <a:latin typeface="Times New Roman" panose="02020603050405020304" pitchFamily="18" charset="0"/>
                <a:ea typeface="+mn-ea"/>
                <a:cs typeface="Times New Roman" panose="02020603050405020304" pitchFamily="18" charset="0"/>
              </a:rPr>
              <a:t>应用示例：</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LDMIA	R0!,{R2-R7}	</a:t>
            </a:r>
            <a:r>
              <a:rPr kumimoji="1" lang="en-US" altLang="zh-CN" sz="2000" dirty="0">
                <a:latin typeface="Times New Roman" panose="02020603050405020304" pitchFamily="18" charset="0"/>
                <a:ea typeface="+mn-ea"/>
                <a:cs typeface="Times New Roman" panose="02020603050405020304" pitchFamily="18" charset="0"/>
              </a:rPr>
              <a:t>;</a:t>
            </a:r>
            <a:r>
              <a:rPr kumimoji="1" lang="zh-CN" altLang="en-US" sz="2000" dirty="0">
                <a:latin typeface="Times New Roman" panose="02020603050405020304" pitchFamily="18" charset="0"/>
                <a:ea typeface="+mn-ea"/>
                <a:cs typeface="Times New Roman" panose="02020603050405020304" pitchFamily="18" charset="0"/>
              </a:rPr>
              <a:t>加载</a:t>
            </a:r>
            <a:r>
              <a:rPr kumimoji="1" lang="en-US" altLang="zh-CN" sz="2000" dirty="0">
                <a:latin typeface="Times New Roman" panose="02020603050405020304" pitchFamily="18" charset="0"/>
                <a:ea typeface="+mn-ea"/>
                <a:cs typeface="Times New Roman" panose="02020603050405020304" pitchFamily="18" charset="0"/>
              </a:rPr>
              <a:t>R0</a:t>
            </a:r>
            <a:r>
              <a:rPr kumimoji="1" lang="zh-CN" altLang="en-US" sz="2000" dirty="0">
                <a:latin typeface="Times New Roman" panose="02020603050405020304" pitchFamily="18" charset="0"/>
                <a:ea typeface="+mn-ea"/>
                <a:cs typeface="Times New Roman" panose="02020603050405020304" pitchFamily="18" charset="0"/>
              </a:rPr>
              <a:t>指向的地址上的多字数据，</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latin typeface="Times New Roman" panose="02020603050405020304" pitchFamily="18" charset="0"/>
                <a:ea typeface="+mn-ea"/>
                <a:cs typeface="Times New Roman" panose="02020603050405020304" pitchFamily="18" charset="0"/>
              </a:rPr>
              <a:t>				</a:t>
            </a:r>
            <a:r>
              <a:rPr kumimoji="1" lang="en-US" altLang="zh-CN" sz="2000" dirty="0">
                <a:latin typeface="Times New Roman" panose="02020603050405020304" pitchFamily="18" charset="0"/>
                <a:ea typeface="+mn-ea"/>
                <a:cs typeface="Times New Roman" panose="02020603050405020304" pitchFamily="18" charset="0"/>
              </a:rPr>
              <a:t>;</a:t>
            </a:r>
            <a:r>
              <a:rPr kumimoji="1" lang="zh-CN" altLang="en-US" sz="2000" dirty="0">
                <a:latin typeface="Times New Roman" panose="02020603050405020304" pitchFamily="18" charset="0"/>
                <a:ea typeface="+mn-ea"/>
                <a:cs typeface="Times New Roman" panose="02020603050405020304" pitchFamily="18" charset="0"/>
              </a:rPr>
              <a:t>保存到</a:t>
            </a:r>
            <a:r>
              <a:rPr kumimoji="1" lang="en-US" altLang="zh-CN" sz="2000" dirty="0">
                <a:latin typeface="Times New Roman" panose="02020603050405020304" pitchFamily="18" charset="0"/>
                <a:ea typeface="+mn-ea"/>
                <a:cs typeface="Times New Roman" panose="02020603050405020304" pitchFamily="18" charset="0"/>
              </a:rPr>
              <a:t>R2</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R7</a:t>
            </a:r>
            <a:r>
              <a:rPr kumimoji="1" lang="zh-CN" altLang="en-US" sz="2000" dirty="0">
                <a:latin typeface="Times New Roman" panose="02020603050405020304" pitchFamily="18" charset="0"/>
                <a:ea typeface="+mn-ea"/>
                <a:cs typeface="Times New Roman" panose="02020603050405020304" pitchFamily="18" charset="0"/>
              </a:rPr>
              <a:t>中， </a:t>
            </a:r>
            <a:r>
              <a:rPr kumimoji="1" lang="en-US" altLang="zh-CN" sz="2000" dirty="0">
                <a:latin typeface="Times New Roman" panose="02020603050405020304" pitchFamily="18" charset="0"/>
                <a:ea typeface="+mn-ea"/>
                <a:cs typeface="Times New Roman" panose="02020603050405020304" pitchFamily="18" charset="0"/>
              </a:rPr>
              <a:t>R0</a:t>
            </a:r>
            <a:r>
              <a:rPr kumimoji="1" lang="zh-CN" altLang="en-US" sz="2000" dirty="0">
                <a:latin typeface="Times New Roman" panose="02020603050405020304" pitchFamily="18" charset="0"/>
                <a:ea typeface="+mn-ea"/>
                <a:cs typeface="Times New Roman" panose="02020603050405020304" pitchFamily="18" charset="0"/>
              </a:rPr>
              <a:t>的值更新。</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STMIA	R1!,{R2-R7}       </a:t>
            </a:r>
            <a:r>
              <a:rPr kumimoji="1" lang="en-US" altLang="zh-CN" sz="2000" dirty="0">
                <a:latin typeface="Times New Roman" panose="02020603050405020304" pitchFamily="18" charset="0"/>
                <a:ea typeface="+mn-ea"/>
                <a:cs typeface="Times New Roman" panose="02020603050405020304" pitchFamily="18" charset="0"/>
              </a:rPr>
              <a:t>;</a:t>
            </a:r>
            <a:r>
              <a:rPr kumimoji="1" lang="zh-CN" altLang="en-US" sz="2000" dirty="0">
                <a:latin typeface="Times New Roman" panose="02020603050405020304" pitchFamily="18" charset="0"/>
                <a:ea typeface="+mn-ea"/>
                <a:cs typeface="Times New Roman" panose="02020603050405020304" pitchFamily="18" charset="0"/>
              </a:rPr>
              <a:t>将</a:t>
            </a:r>
            <a:r>
              <a:rPr kumimoji="1" lang="en-US" altLang="zh-CN" sz="2000" dirty="0">
                <a:latin typeface="Times New Roman" panose="02020603050405020304" pitchFamily="18" charset="0"/>
                <a:ea typeface="+mn-ea"/>
                <a:cs typeface="Times New Roman" panose="02020603050405020304" pitchFamily="18" charset="0"/>
              </a:rPr>
              <a:t>R2</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R7</a:t>
            </a:r>
            <a:r>
              <a:rPr kumimoji="1" lang="zh-CN" altLang="en-US" sz="2000" dirty="0">
                <a:latin typeface="Times New Roman" panose="02020603050405020304" pitchFamily="18" charset="0"/>
                <a:ea typeface="+mn-ea"/>
                <a:cs typeface="Times New Roman" panose="02020603050405020304" pitchFamily="18" charset="0"/>
              </a:rPr>
              <a:t>的数据存储到</a:t>
            </a:r>
            <a:r>
              <a:rPr kumimoji="1" lang="en-US" altLang="zh-CN" sz="2000" dirty="0">
                <a:latin typeface="Times New Roman" panose="02020603050405020304" pitchFamily="18" charset="0"/>
                <a:ea typeface="+mn-ea"/>
                <a:cs typeface="Times New Roman" panose="02020603050405020304" pitchFamily="18" charset="0"/>
              </a:rPr>
              <a:t>R1</a:t>
            </a:r>
            <a:r>
              <a:rPr kumimoji="1" lang="zh-CN" altLang="en-US" sz="2000" dirty="0">
                <a:latin typeface="Times New Roman" panose="02020603050405020304" pitchFamily="18" charset="0"/>
                <a:ea typeface="+mn-ea"/>
                <a:cs typeface="Times New Roman" panose="02020603050405020304" pitchFamily="18" charset="0"/>
              </a:rPr>
              <a:t>指向的</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latin typeface="Times New Roman" panose="02020603050405020304" pitchFamily="18" charset="0"/>
                <a:ea typeface="+mn-ea"/>
                <a:cs typeface="Times New Roman" panose="02020603050405020304" pitchFamily="18" charset="0"/>
              </a:rPr>
              <a:t>				</a:t>
            </a:r>
            <a:r>
              <a:rPr kumimoji="1" lang="en-US" altLang="zh-CN" sz="2000" dirty="0">
                <a:latin typeface="Times New Roman" panose="02020603050405020304" pitchFamily="18" charset="0"/>
                <a:ea typeface="+mn-ea"/>
                <a:cs typeface="Times New Roman" panose="02020603050405020304" pitchFamily="18" charset="0"/>
              </a:rPr>
              <a:t>;</a:t>
            </a:r>
            <a:r>
              <a:rPr kumimoji="1" lang="zh-CN" altLang="en-US" sz="2000" dirty="0">
                <a:latin typeface="Times New Roman" panose="02020603050405020304" pitchFamily="18" charset="0"/>
                <a:ea typeface="+mn-ea"/>
                <a:cs typeface="Times New Roman" panose="02020603050405020304" pitchFamily="18" charset="0"/>
              </a:rPr>
              <a:t>地址上，</a:t>
            </a:r>
            <a:r>
              <a:rPr kumimoji="1" lang="en-US" altLang="zh-CN" sz="2000" dirty="0">
                <a:latin typeface="Times New Roman" panose="02020603050405020304" pitchFamily="18" charset="0"/>
                <a:ea typeface="+mn-ea"/>
                <a:cs typeface="Times New Roman" panose="02020603050405020304" pitchFamily="18" charset="0"/>
              </a:rPr>
              <a:t>R1</a:t>
            </a:r>
            <a:r>
              <a:rPr kumimoji="1" lang="zh-CN" altLang="en-US" sz="2000" dirty="0">
                <a:latin typeface="Times New Roman" panose="02020603050405020304" pitchFamily="18" charset="0"/>
                <a:ea typeface="+mn-ea"/>
                <a:cs typeface="Times New Roman" panose="02020603050405020304" pitchFamily="18" charset="0"/>
              </a:rPr>
              <a:t>值更新</a:t>
            </a:r>
            <a:r>
              <a:rPr kumimoji="1" lang="zh-CN" altLang="en-US" sz="2000" dirty="0">
                <a:latin typeface="华文新魏" panose="02010800040101010101" pitchFamily="2" charset="-122"/>
                <a:ea typeface="华文新魏" panose="02010800040101010101" pitchFamily="2" charset="-122"/>
              </a:rPr>
              <a:t>	</a:t>
            </a:r>
            <a:endParaRPr kumimoji="1" lang="zh-CN" altLang="en-US" sz="2000" dirty="0">
              <a:latin typeface="华文新魏" panose="02010800040101010101" pitchFamily="2" charset="-122"/>
              <a:ea typeface="华文新魏" panose="02010800040101010101" pitchFamily="2" charset="-122"/>
            </a:endParaRPr>
          </a:p>
        </p:txBody>
      </p:sp>
      <p:sp>
        <p:nvSpPr>
          <p:cNvPr id="6"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指令集（存储器访问指令）</a:t>
            </a:r>
            <a:endParaRPr lang="zh-CN" altLang="en-US" kern="0" dirty="0">
              <a:solidFill>
                <a:srgbClr val="FF0000"/>
              </a:solidFill>
            </a:endParaRPr>
          </a:p>
        </p:txBody>
      </p:sp>
    </p:spTree>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4" name="文本框 3"/>
          <p:cNvSpPr txBox="1"/>
          <p:nvPr/>
        </p:nvSpPr>
        <p:spPr>
          <a:xfrm>
            <a:off x="1343472" y="1305330"/>
            <a:ext cx="6251968" cy="3600986"/>
          </a:xfrm>
          <a:prstGeom prst="rect">
            <a:avLst/>
          </a:prstGeom>
          <a:noFill/>
        </p:spPr>
        <p:txBody>
          <a:bodyPr wrap="none" rtlCol="0">
            <a:spAutoFit/>
          </a:bodyPr>
          <a:lstStyle/>
          <a:p>
            <a:pPr>
              <a:lnSpc>
                <a:spcPct val="150000"/>
              </a:lnSpc>
            </a:pPr>
            <a:r>
              <a:rPr lang="en-US" altLang="zh-CN" sz="2800" dirty="0">
                <a:latin typeface="Times New Roman" panose="02020603050405020304" pitchFamily="18" charset="0"/>
                <a:ea typeface="+mn-ea"/>
                <a:cs typeface="Times New Roman" panose="02020603050405020304" pitchFamily="18" charset="0"/>
              </a:rPr>
              <a:t>4.1  Thumb</a:t>
            </a:r>
            <a:r>
              <a:rPr lang="zh-CN" altLang="zh-CN" sz="2800" dirty="0">
                <a:latin typeface="Times New Roman" panose="02020603050405020304" pitchFamily="18" charset="0"/>
                <a:ea typeface="+mn-ea"/>
                <a:cs typeface="Times New Roman" panose="02020603050405020304" pitchFamily="18" charset="0"/>
              </a:rPr>
              <a:t>指令集与</a:t>
            </a:r>
            <a:r>
              <a:rPr lang="en-US" altLang="zh-CN" sz="2800" dirty="0">
                <a:latin typeface="Times New Roman" panose="02020603050405020304" pitchFamily="18" charset="0"/>
                <a:ea typeface="+mn-ea"/>
                <a:cs typeface="Times New Roman" panose="02020603050405020304" pitchFamily="18" charset="0"/>
              </a:rPr>
              <a:t>ARM</a:t>
            </a:r>
            <a:r>
              <a:rPr lang="zh-CN" altLang="zh-CN" sz="2800" dirty="0">
                <a:latin typeface="Times New Roman" panose="02020603050405020304" pitchFamily="18" charset="0"/>
                <a:ea typeface="+mn-ea"/>
                <a:cs typeface="Times New Roman" panose="02020603050405020304" pitchFamily="18" charset="0"/>
              </a:rPr>
              <a:t>指令集的区别</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4.2  </a:t>
            </a:r>
            <a:r>
              <a:rPr lang="zh-CN" altLang="en-US" sz="2800" dirty="0">
                <a:latin typeface="Times New Roman" panose="02020603050405020304" pitchFamily="18" charset="0"/>
                <a:ea typeface="+mn-ea"/>
                <a:cs typeface="Times New Roman" panose="02020603050405020304" pitchFamily="18" charset="0"/>
              </a:rPr>
              <a:t>存储器访问指令</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4.3  </a:t>
            </a:r>
            <a:r>
              <a:rPr lang="zh-CN" altLang="en-US" sz="2800" dirty="0">
                <a:solidFill>
                  <a:srgbClr val="FF0000"/>
                </a:solidFill>
                <a:latin typeface="Times New Roman" panose="02020603050405020304" pitchFamily="18" charset="0"/>
                <a:ea typeface="+mn-ea"/>
                <a:cs typeface="Times New Roman" panose="02020603050405020304" pitchFamily="18" charset="0"/>
              </a:rPr>
              <a:t>数据处理指令</a:t>
            </a:r>
            <a:endParaRPr lang="en-US" altLang="zh-CN" sz="2800" dirty="0">
              <a:solidFill>
                <a:srgbClr val="FF0000"/>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solidFill>
                  <a:schemeClr val="tx1"/>
                </a:solidFill>
                <a:latin typeface="Times New Roman" panose="02020603050405020304" pitchFamily="18" charset="0"/>
                <a:ea typeface="+mn-ea"/>
                <a:cs typeface="Times New Roman" panose="02020603050405020304" pitchFamily="18" charset="0"/>
              </a:rPr>
              <a:t>4.4  </a:t>
            </a:r>
            <a:r>
              <a:rPr lang="zh-CN" altLang="en-US" sz="2800" dirty="0">
                <a:solidFill>
                  <a:schemeClr val="tx1"/>
                </a:solidFill>
                <a:latin typeface="Times New Roman" panose="02020603050405020304" pitchFamily="18" charset="0"/>
                <a:ea typeface="+mn-ea"/>
                <a:cs typeface="Times New Roman" panose="02020603050405020304" pitchFamily="18" charset="0"/>
              </a:rPr>
              <a:t>分支指令</a:t>
            </a:r>
            <a:endParaRPr lang="en-US" altLang="zh-CN" sz="2800" dirty="0">
              <a:solidFill>
                <a:schemeClr val="tx1"/>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4.5  </a:t>
            </a:r>
            <a:r>
              <a:rPr lang="zh-CN" altLang="en-US" sz="2800" dirty="0">
                <a:latin typeface="Times New Roman" panose="02020603050405020304" pitchFamily="18" charset="0"/>
                <a:ea typeface="+mn-ea"/>
                <a:cs typeface="Times New Roman" panose="02020603050405020304" pitchFamily="18" charset="0"/>
              </a:rPr>
              <a:t>杂项指令</a:t>
            </a:r>
            <a:endParaRPr lang="zh-CN" altLang="en-US" sz="2800" dirty="0">
              <a:solidFill>
                <a:schemeClr val="tx1"/>
              </a:solidFill>
              <a:latin typeface="Times New Roman" panose="02020603050405020304" pitchFamily="18" charset="0"/>
              <a:ea typeface="+mn-ea"/>
              <a:cs typeface="Times New Roman" panose="02020603050405020304" pitchFamily="18" charset="0"/>
            </a:endParaRPr>
          </a:p>
          <a:p>
            <a:endParaRPr lang="zh-CN" altLang="en-US" dirty="0"/>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矩形 1"/>
          <p:cNvSpPr>
            <a:spLocks noChangeArrowheads="1"/>
          </p:cNvSpPr>
          <p:nvPr/>
        </p:nvSpPr>
        <p:spPr bwMode="auto">
          <a:xfrm>
            <a:off x="263352" y="1120775"/>
            <a:ext cx="11233248" cy="2948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86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200000"/>
              </a:lnSpc>
              <a:spcBef>
                <a:spcPct val="0"/>
              </a:spcBef>
              <a:buClrTx/>
              <a:buFont typeface="Arial" panose="020B0604020202020204" pitchFamily="34" charset="0"/>
              <a:buNone/>
            </a:pPr>
            <a:r>
              <a:rPr lang="zh-CN" altLang="zh-CN" b="0" dirty="0"/>
              <a:t>寻址方式是指处理器根据</a:t>
            </a:r>
            <a:r>
              <a:rPr lang="zh-CN" altLang="zh-CN" b="0" dirty="0">
                <a:solidFill>
                  <a:srgbClr val="0070C0"/>
                </a:solidFill>
              </a:rPr>
              <a:t>指令中给出的地址信息</a:t>
            </a:r>
            <a:r>
              <a:rPr lang="zh-CN" altLang="zh-CN" b="0" dirty="0"/>
              <a:t>，找出操作数所存放的</a:t>
            </a:r>
            <a:r>
              <a:rPr lang="zh-CN" altLang="zh-CN" b="0" dirty="0">
                <a:solidFill>
                  <a:srgbClr val="0070C0"/>
                </a:solidFill>
              </a:rPr>
              <a:t>物理地址</a:t>
            </a:r>
            <a:r>
              <a:rPr lang="zh-CN" altLang="zh-CN" b="0" dirty="0"/>
              <a:t>，</a:t>
            </a:r>
            <a:r>
              <a:rPr lang="zh-CN" altLang="zh-CN" b="0" dirty="0">
                <a:solidFill>
                  <a:srgbClr val="0070C0"/>
                </a:solidFill>
              </a:rPr>
              <a:t>实现对操作数的访问</a:t>
            </a:r>
            <a:r>
              <a:rPr lang="zh-CN" altLang="zh-CN" b="0" dirty="0"/>
              <a:t>。根据指令中给出的操作数的不同形式，</a:t>
            </a:r>
            <a:r>
              <a:rPr lang="en-US" altLang="zh-CN" b="0" dirty="0"/>
              <a:t>ARM</a:t>
            </a:r>
            <a:r>
              <a:rPr lang="zh-CN" altLang="zh-CN" b="0" dirty="0"/>
              <a:t>指令系统支持的寻址方式有：</a:t>
            </a:r>
            <a:r>
              <a:rPr lang="zh-CN" altLang="zh-CN" b="0" dirty="0">
                <a:solidFill>
                  <a:srgbClr val="FF0000"/>
                </a:solidFill>
              </a:rPr>
              <a:t>立即寻址</a:t>
            </a:r>
            <a:r>
              <a:rPr lang="zh-CN" altLang="zh-CN" b="0" dirty="0"/>
              <a:t>、</a:t>
            </a:r>
            <a:r>
              <a:rPr lang="zh-CN" altLang="zh-CN" b="0" dirty="0">
                <a:solidFill>
                  <a:srgbClr val="FF0000"/>
                </a:solidFill>
              </a:rPr>
              <a:t>寄存器寻址</a:t>
            </a:r>
            <a:r>
              <a:rPr lang="zh-CN" altLang="zh-CN" b="0" dirty="0"/>
              <a:t>、</a:t>
            </a:r>
            <a:r>
              <a:rPr lang="zh-CN" altLang="zh-CN" b="0" dirty="0">
                <a:solidFill>
                  <a:srgbClr val="FF0000"/>
                </a:solidFill>
              </a:rPr>
              <a:t>寄存器间接寻址</a:t>
            </a:r>
            <a:r>
              <a:rPr lang="zh-CN" altLang="zh-CN" b="0" dirty="0"/>
              <a:t>、</a:t>
            </a:r>
            <a:r>
              <a:rPr lang="zh-CN" altLang="zh-CN" b="0" dirty="0">
                <a:solidFill>
                  <a:srgbClr val="FF0000"/>
                </a:solidFill>
              </a:rPr>
              <a:t>寄存器移位寻址</a:t>
            </a:r>
            <a:r>
              <a:rPr lang="zh-CN" altLang="zh-CN" b="0" dirty="0"/>
              <a:t>、</a:t>
            </a:r>
            <a:r>
              <a:rPr lang="zh-CN" altLang="zh-CN" b="0" dirty="0">
                <a:solidFill>
                  <a:srgbClr val="FF0000"/>
                </a:solidFill>
              </a:rPr>
              <a:t>变址寻址</a:t>
            </a:r>
            <a:r>
              <a:rPr lang="zh-CN" altLang="zh-CN" b="0" dirty="0"/>
              <a:t>、</a:t>
            </a:r>
            <a:r>
              <a:rPr lang="zh-CN" altLang="zh-CN" b="0" dirty="0">
                <a:solidFill>
                  <a:srgbClr val="FF0000"/>
                </a:solidFill>
              </a:rPr>
              <a:t>多寄存器寻址</a:t>
            </a:r>
            <a:r>
              <a:rPr lang="zh-CN" altLang="zh-CN" b="0" dirty="0"/>
              <a:t>、</a:t>
            </a:r>
            <a:r>
              <a:rPr lang="zh-CN" altLang="zh-CN" b="0" dirty="0">
                <a:solidFill>
                  <a:srgbClr val="FF0000"/>
                </a:solidFill>
              </a:rPr>
              <a:t>堆栈寻址</a:t>
            </a:r>
            <a:r>
              <a:rPr lang="zh-CN" altLang="zh-CN" b="0" dirty="0"/>
              <a:t>、</a:t>
            </a:r>
            <a:r>
              <a:rPr lang="zh-CN" altLang="en-US" b="0" dirty="0">
                <a:solidFill>
                  <a:srgbClr val="FF0000"/>
                </a:solidFill>
              </a:rPr>
              <a:t>块拷贝</a:t>
            </a:r>
            <a:r>
              <a:rPr lang="zh-CN" altLang="zh-CN" b="0" dirty="0">
                <a:solidFill>
                  <a:srgbClr val="FF0000"/>
                </a:solidFill>
              </a:rPr>
              <a:t>寻址</a:t>
            </a:r>
            <a:r>
              <a:rPr lang="zh-CN" altLang="zh-CN" b="0" dirty="0"/>
              <a:t>和</a:t>
            </a:r>
            <a:r>
              <a:rPr lang="zh-CN" altLang="zh-CN" b="0" dirty="0">
                <a:solidFill>
                  <a:srgbClr val="FF0000"/>
                </a:solidFill>
              </a:rPr>
              <a:t>相对寻址</a:t>
            </a:r>
            <a:r>
              <a:rPr lang="zh-CN" altLang="zh-CN" b="0" dirty="0"/>
              <a:t>等。</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C27299C-F379-4167-B862-5774D222648D}"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寻址方式（立即寻址）</a:t>
            </a:r>
            <a:endParaRPr lang="zh-CN" altLang="en-US" kern="0" dirty="0">
              <a:solidFill>
                <a:srgbClr val="FF0000"/>
              </a:solidFill>
            </a:endParaRPr>
          </a:p>
        </p:txBody>
      </p:sp>
    </p:spTree>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5" name="Text Box 4"/>
          <p:cNvSpPr txBox="1">
            <a:spLocks noChangeArrowheads="1"/>
          </p:cNvSpPr>
          <p:nvPr/>
        </p:nvSpPr>
        <p:spPr bwMode="auto">
          <a:xfrm>
            <a:off x="1271464" y="1412776"/>
            <a:ext cx="907300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lnSpc>
                <a:spcPct val="120000"/>
              </a:lnSpc>
              <a:spcBef>
                <a:spcPct val="50000"/>
              </a:spcBef>
              <a:buClr>
                <a:srgbClr val="0000FF"/>
              </a:buClr>
            </a:pPr>
            <a:r>
              <a:rPr kumimoji="1" lang="en-US" altLang="zh-CN" sz="2400" dirty="0">
                <a:latin typeface="Times New Roman" panose="02020603050405020304" pitchFamily="18" charset="0"/>
                <a:ea typeface="+mn-ea"/>
                <a:cs typeface="Times New Roman" panose="02020603050405020304" pitchFamily="18" charset="0"/>
              </a:rPr>
              <a:t>        Thumb</a:t>
            </a:r>
            <a:r>
              <a:rPr kumimoji="1" lang="zh-CN" altLang="en-US" sz="2400" dirty="0">
                <a:latin typeface="Times New Roman" panose="02020603050405020304" pitchFamily="18" charset="0"/>
                <a:ea typeface="+mn-ea"/>
                <a:cs typeface="Times New Roman" panose="02020603050405020304" pitchFamily="18" charset="0"/>
              </a:rPr>
              <a:t>数据处理指令涵盖了编译器需要的大多数操作。大部分的</a:t>
            </a:r>
            <a:r>
              <a:rPr kumimoji="1" lang="en-US" altLang="zh-CN" sz="2400" dirty="0">
                <a:latin typeface="Times New Roman" panose="02020603050405020304" pitchFamily="18" charset="0"/>
                <a:ea typeface="+mn-ea"/>
                <a:cs typeface="Times New Roman" panose="02020603050405020304" pitchFamily="18" charset="0"/>
              </a:rPr>
              <a:t>Thumb</a:t>
            </a:r>
            <a:r>
              <a:rPr kumimoji="1" lang="zh-CN" altLang="en-US" sz="2400" dirty="0">
                <a:latin typeface="Times New Roman" panose="02020603050405020304" pitchFamily="18" charset="0"/>
                <a:ea typeface="+mn-ea"/>
                <a:cs typeface="Times New Roman" panose="02020603050405020304" pitchFamily="18" charset="0"/>
              </a:rPr>
              <a:t>数据处理指令采用</a:t>
            </a:r>
            <a:r>
              <a:rPr kumimoji="1" lang="en-US" altLang="zh-CN" sz="2400" dirty="0">
                <a:latin typeface="Times New Roman" panose="02020603050405020304" pitchFamily="18" charset="0"/>
                <a:ea typeface="+mn-ea"/>
                <a:cs typeface="Times New Roman" panose="02020603050405020304" pitchFamily="18" charset="0"/>
              </a:rPr>
              <a:t>2</a:t>
            </a:r>
            <a:r>
              <a:rPr kumimoji="1" lang="zh-CN" altLang="en-US" sz="2400" dirty="0">
                <a:latin typeface="Times New Roman" panose="02020603050405020304" pitchFamily="18" charset="0"/>
                <a:ea typeface="+mn-ea"/>
                <a:cs typeface="Times New Roman" panose="02020603050405020304" pitchFamily="18" charset="0"/>
              </a:rPr>
              <a:t>地址格式，不能在单指令中同时完成一个操作数的移位及一个</a:t>
            </a:r>
            <a:r>
              <a:rPr kumimoji="1" lang="en-US" altLang="zh-CN" sz="2400" dirty="0">
                <a:latin typeface="Times New Roman" panose="02020603050405020304" pitchFamily="18" charset="0"/>
                <a:ea typeface="+mn-ea"/>
                <a:cs typeface="Times New Roman" panose="02020603050405020304" pitchFamily="18" charset="0"/>
              </a:rPr>
              <a:t>ALU</a:t>
            </a:r>
            <a:r>
              <a:rPr kumimoji="1" lang="zh-CN" altLang="en-US" sz="2400" dirty="0">
                <a:latin typeface="Times New Roman" panose="02020603050405020304" pitchFamily="18" charset="0"/>
                <a:ea typeface="+mn-ea"/>
                <a:cs typeface="Times New Roman" panose="02020603050405020304" pitchFamily="18" charset="0"/>
              </a:rPr>
              <a:t>操作。所以数据处理操作比</a:t>
            </a:r>
            <a:r>
              <a:rPr kumimoji="1" lang="en-US" altLang="zh-CN" sz="2400" dirty="0">
                <a:latin typeface="Times New Roman" panose="02020603050405020304" pitchFamily="18" charset="0"/>
                <a:ea typeface="+mn-ea"/>
                <a:cs typeface="Times New Roman" panose="02020603050405020304" pitchFamily="18" charset="0"/>
              </a:rPr>
              <a:t>ARM</a:t>
            </a:r>
            <a:r>
              <a:rPr kumimoji="1" lang="zh-CN" altLang="en-US" sz="2400" dirty="0">
                <a:latin typeface="Times New Roman" panose="02020603050405020304" pitchFamily="18" charset="0"/>
                <a:ea typeface="+mn-ea"/>
                <a:cs typeface="Times New Roman" panose="02020603050405020304" pitchFamily="18" charset="0"/>
              </a:rPr>
              <a:t>状态的更少，并且访问寄存器</a:t>
            </a:r>
            <a:r>
              <a:rPr kumimoji="1" lang="en-US" altLang="zh-CN" sz="2400" dirty="0">
                <a:latin typeface="Times New Roman" panose="02020603050405020304" pitchFamily="18" charset="0"/>
                <a:ea typeface="+mn-ea"/>
                <a:cs typeface="Times New Roman" panose="02020603050405020304" pitchFamily="18" charset="0"/>
              </a:rPr>
              <a:t>R8</a:t>
            </a:r>
            <a:r>
              <a:rPr kumimoji="1" lang="zh-CN" altLang="en-US" sz="2400" dirty="0">
                <a:latin typeface="Times New Roman" panose="02020603050405020304" pitchFamily="18" charset="0"/>
                <a:ea typeface="+mn-ea"/>
                <a:cs typeface="Times New Roman" panose="02020603050405020304" pitchFamily="18" charset="0"/>
              </a:rPr>
              <a:t>～</a:t>
            </a:r>
            <a:r>
              <a:rPr kumimoji="1" lang="en-US" altLang="zh-CN" sz="2400" dirty="0">
                <a:latin typeface="Times New Roman" panose="02020603050405020304" pitchFamily="18" charset="0"/>
                <a:ea typeface="+mn-ea"/>
                <a:cs typeface="Times New Roman" panose="02020603050405020304" pitchFamily="18" charset="0"/>
              </a:rPr>
              <a:t>R15</a:t>
            </a:r>
            <a:r>
              <a:rPr kumimoji="1" lang="zh-CN" altLang="en-US" sz="2400" dirty="0">
                <a:latin typeface="Times New Roman" panose="02020603050405020304" pitchFamily="18" charset="0"/>
                <a:ea typeface="+mn-ea"/>
                <a:cs typeface="Times New Roman" panose="02020603050405020304" pitchFamily="18" charset="0"/>
              </a:rPr>
              <a:t>受到限制。数据处理指令分为两类：</a:t>
            </a:r>
            <a:endParaRPr kumimoji="1" lang="zh-CN" altLang="en-US" sz="2400" dirty="0">
              <a:latin typeface="Times New Roman" panose="02020603050405020304" pitchFamily="18" charset="0"/>
              <a:ea typeface="+mn-ea"/>
              <a:cs typeface="Times New Roman" panose="02020603050405020304" pitchFamily="18" charset="0"/>
            </a:endParaRPr>
          </a:p>
          <a:p>
            <a:pPr lvl="1" algn="just">
              <a:spcBef>
                <a:spcPct val="50000"/>
              </a:spcBef>
              <a:buClr>
                <a:srgbClr val="0000FF"/>
              </a:buClr>
              <a:buFont typeface="Wingdings" panose="05000000000000000000" pitchFamily="2" charset="2"/>
              <a:buChar char="§"/>
            </a:pPr>
            <a:r>
              <a:rPr kumimoji="1" lang="zh-CN" altLang="en-US" sz="2400" dirty="0">
                <a:latin typeface="Times New Roman" panose="02020603050405020304" pitchFamily="18" charset="0"/>
                <a:ea typeface="+mn-ea"/>
                <a:cs typeface="Times New Roman" panose="02020603050405020304" pitchFamily="18" charset="0"/>
              </a:rPr>
              <a:t>数据传送指令</a:t>
            </a:r>
            <a:endParaRPr kumimoji="1" lang="zh-CN" altLang="en-US" sz="2400" dirty="0">
              <a:latin typeface="Times New Roman" panose="02020603050405020304" pitchFamily="18" charset="0"/>
              <a:ea typeface="+mn-ea"/>
              <a:cs typeface="Times New Roman" panose="02020603050405020304" pitchFamily="18" charset="0"/>
            </a:endParaRPr>
          </a:p>
          <a:p>
            <a:pPr lvl="1" algn="just">
              <a:spcBef>
                <a:spcPct val="50000"/>
              </a:spcBef>
              <a:buClr>
                <a:srgbClr val="0000FF"/>
              </a:buClr>
              <a:buFont typeface="Wingdings" panose="05000000000000000000" pitchFamily="2" charset="2"/>
              <a:buChar char="§"/>
            </a:pPr>
            <a:r>
              <a:rPr kumimoji="1" lang="zh-CN" altLang="en-US" sz="2400" dirty="0">
                <a:latin typeface="Times New Roman" panose="02020603050405020304" pitchFamily="18" charset="0"/>
                <a:ea typeface="+mn-ea"/>
                <a:cs typeface="Times New Roman" panose="02020603050405020304" pitchFamily="18" charset="0"/>
              </a:rPr>
              <a:t>算术逻辑运算指令</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pic>
        <p:nvPicPr>
          <p:cNvPr id="4" name="table"/>
          <p:cNvPicPr>
            <a:picLocks noChangeAspect="1"/>
          </p:cNvPicPr>
          <p:nvPr/>
        </p:nvPicPr>
        <p:blipFill>
          <a:blip r:embed="rId1"/>
          <a:stretch>
            <a:fillRect/>
          </a:stretch>
        </p:blipFill>
        <p:spPr>
          <a:xfrm>
            <a:off x="1487488" y="2348880"/>
            <a:ext cx="7467600" cy="1960246"/>
          </a:xfrm>
          <a:prstGeom prst="rect">
            <a:avLst/>
          </a:prstGeom>
        </p:spPr>
      </p:pic>
      <p:sp>
        <p:nvSpPr>
          <p:cNvPr id="9" name="文本框 8"/>
          <p:cNvSpPr txBox="1"/>
          <p:nvPr/>
        </p:nvSpPr>
        <p:spPr>
          <a:xfrm>
            <a:off x="911424" y="1207706"/>
            <a:ext cx="6100876" cy="461665"/>
          </a:xfrm>
          <a:prstGeom prst="rect">
            <a:avLst/>
          </a:prstGeom>
          <a:noFill/>
        </p:spPr>
        <p:txBody>
          <a:bodyPr wrap="square">
            <a:spAutoFit/>
          </a:bodyPr>
          <a:lstStyle/>
          <a:p>
            <a:r>
              <a:rPr lang="en-US" altLang="zh-CN" sz="2400" dirty="0">
                <a:latin typeface="Times New Roman" panose="02020603050405020304" pitchFamily="18" charset="0"/>
                <a:ea typeface="+mn-ea"/>
                <a:cs typeface="Times New Roman" panose="02020603050405020304" pitchFamily="18" charset="0"/>
              </a:rPr>
              <a:t>1) </a:t>
            </a:r>
            <a:r>
              <a:rPr lang="zh-CN" altLang="en-US" sz="2400" dirty="0">
                <a:latin typeface="Times New Roman" panose="02020603050405020304" pitchFamily="18" charset="0"/>
                <a:ea typeface="+mn-ea"/>
                <a:cs typeface="Times New Roman" panose="02020603050405020304" pitchFamily="18" charset="0"/>
              </a:rPr>
              <a:t>数据传送指令</a:t>
            </a:r>
            <a:endParaRPr lang="zh-CN" altLang="en-US" sz="240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5" name="Text Box 2"/>
          <p:cNvSpPr txBox="1">
            <a:spLocks noChangeArrowheads="1"/>
          </p:cNvSpPr>
          <p:nvPr/>
        </p:nvSpPr>
        <p:spPr bwMode="auto">
          <a:xfrm>
            <a:off x="983432" y="1173108"/>
            <a:ext cx="888014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        MOV</a:t>
            </a:r>
            <a:r>
              <a:rPr kumimoji="1" lang="zh-CN" altLang="en-US" sz="2000" dirty="0">
                <a:latin typeface="Times New Roman" panose="02020603050405020304" pitchFamily="18" charset="0"/>
                <a:ea typeface="+mn-ea"/>
                <a:cs typeface="Times New Roman" panose="02020603050405020304" pitchFamily="18" charset="0"/>
              </a:rPr>
              <a:t>指令将</a:t>
            </a:r>
            <a:r>
              <a:rPr kumimoji="1" lang="en-US" altLang="zh-CN" sz="2000" dirty="0">
                <a:latin typeface="Times New Roman" panose="02020603050405020304" pitchFamily="18" charset="0"/>
                <a:ea typeface="+mn-ea"/>
                <a:cs typeface="Times New Roman" panose="02020603050405020304" pitchFamily="18" charset="0"/>
              </a:rPr>
              <a:t>8</a:t>
            </a:r>
            <a:r>
              <a:rPr kumimoji="1" lang="zh-CN" altLang="en-US" sz="2000" dirty="0">
                <a:latin typeface="Times New Roman" panose="02020603050405020304" pitchFamily="18" charset="0"/>
                <a:ea typeface="+mn-ea"/>
                <a:cs typeface="Times New Roman" panose="02020603050405020304" pitchFamily="18" charset="0"/>
              </a:rPr>
              <a:t>位立即数或寄存器传送到目标寄存器中。其指令格式如下：</a:t>
            </a:r>
            <a:endParaRPr kumimoji="1" lang="zh-CN" altLang="en-US" sz="2000" dirty="0">
              <a:latin typeface="Times New Roman" panose="02020603050405020304" pitchFamily="18" charset="0"/>
              <a:ea typeface="+mn-ea"/>
              <a:cs typeface="Times New Roman" panose="02020603050405020304" pitchFamily="18" charset="0"/>
            </a:endParaRPr>
          </a:p>
        </p:txBody>
      </p:sp>
      <p:pic>
        <p:nvPicPr>
          <p:cNvPr id="6"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8483" y="4238879"/>
            <a:ext cx="7391400" cy="6937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483" y="5373943"/>
            <a:ext cx="7391400" cy="693737"/>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5"/>
          <p:cNvSpPr>
            <a:spLocks noChangeArrowheads="1"/>
          </p:cNvSpPr>
          <p:nvPr/>
        </p:nvSpPr>
        <p:spPr bwMode="auto">
          <a:xfrm>
            <a:off x="983432" y="700921"/>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kumimoji="1" lang="zh-CN" altLang="en-US" sz="2400" dirty="0">
                <a:latin typeface="Times New Roman" panose="02020603050405020304" pitchFamily="18" charset="0"/>
              </a:rPr>
              <a:t>数据传送指令</a:t>
            </a:r>
            <a:r>
              <a:rPr kumimoji="1" lang="en-US" altLang="zh-CN" sz="2400" dirty="0">
                <a:latin typeface="Times New Roman" panose="02020603050405020304" pitchFamily="18" charset="0"/>
              </a:rPr>
              <a:t>——</a:t>
            </a:r>
            <a:r>
              <a:rPr kumimoji="1" lang="en-US" altLang="zh-CN" sz="2400" dirty="0">
                <a:solidFill>
                  <a:srgbClr val="0000FF"/>
                </a:solidFill>
                <a:latin typeface="Times New Roman" panose="02020603050405020304" pitchFamily="18" charset="0"/>
              </a:rPr>
              <a:t>MOV</a:t>
            </a:r>
            <a:endParaRPr kumimoji="1" lang="en-US" altLang="zh-CN" sz="2000" dirty="0">
              <a:solidFill>
                <a:srgbClr val="0000FF"/>
              </a:solidFill>
              <a:latin typeface="Times New Roman" panose="02020603050405020304" pitchFamily="18" charset="0"/>
            </a:endParaRPr>
          </a:p>
        </p:txBody>
      </p:sp>
      <p:sp>
        <p:nvSpPr>
          <p:cNvPr id="10" name="Text Box 6"/>
          <p:cNvSpPr txBox="1">
            <a:spLocks noChangeArrowheads="1"/>
          </p:cNvSpPr>
          <p:nvPr/>
        </p:nvSpPr>
        <p:spPr bwMode="auto">
          <a:xfrm>
            <a:off x="1538483" y="1673480"/>
            <a:ext cx="7543800" cy="1812925"/>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MOV	Rd,#expr</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MOV	Rd,Rm</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Rd	</a:t>
            </a:r>
            <a:r>
              <a:rPr kumimoji="1" lang="zh-CN" altLang="en-US" sz="1600">
                <a:latin typeface="宋体" panose="02010600030101010101" pitchFamily="2" charset="-122"/>
              </a:rPr>
              <a:t>目标寄存器。</a:t>
            </a:r>
            <a:r>
              <a:rPr kumimoji="1" lang="en-US" altLang="zh-CN" sz="1600">
                <a:latin typeface="宋体" panose="02010600030101010101" pitchFamily="2" charset="-122"/>
              </a:rPr>
              <a:t>MOV  Rd,#expr</a:t>
            </a:r>
            <a:r>
              <a:rPr kumimoji="1" lang="zh-CN" altLang="en-US" sz="1600">
                <a:latin typeface="宋体" panose="02010600030101010101" pitchFamily="2" charset="-122"/>
              </a:rPr>
              <a:t>时，</a:t>
            </a:r>
            <a:r>
              <a:rPr kumimoji="1" lang="en-US" altLang="zh-CN" sz="1600">
                <a:latin typeface="宋体" panose="02010600030101010101" pitchFamily="2" charset="-122"/>
              </a:rPr>
              <a:t>Rd</a:t>
            </a:r>
            <a:r>
              <a:rPr kumimoji="1" lang="zh-CN" altLang="en-US" sz="1600">
                <a:latin typeface="宋体" panose="02010600030101010101" pitchFamily="2" charset="-122"/>
              </a:rPr>
              <a:t>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cs typeface="Times New Roman" panose="02020603050405020304" pitchFamily="18" charset="0"/>
              </a:rPr>
              <a:t>      </a:t>
            </a:r>
            <a:r>
              <a:rPr kumimoji="1" lang="en-US" altLang="zh-CN" sz="1600">
                <a:solidFill>
                  <a:srgbClr val="0000FF"/>
                </a:solidFill>
                <a:latin typeface="宋体" panose="02010600030101010101" pitchFamily="2" charset="-122"/>
                <a:cs typeface="Times New Roman" panose="02020603050405020304" pitchFamily="18" charset="0"/>
              </a:rPr>
              <a:t>exper </a:t>
            </a:r>
            <a:r>
              <a:rPr kumimoji="1" lang="en-US" altLang="zh-CN" sz="1600">
                <a:latin typeface="宋体" panose="02010600030101010101" pitchFamily="2" charset="-122"/>
              </a:rPr>
              <a:t>8</a:t>
            </a:r>
            <a:r>
              <a:rPr kumimoji="1" lang="zh-CN" altLang="en-US" sz="1600">
                <a:latin typeface="宋体" panose="02010600030101010101" pitchFamily="2" charset="-122"/>
              </a:rPr>
              <a:t>位立即数，即</a:t>
            </a:r>
            <a:r>
              <a:rPr kumimoji="1" lang="en-US" altLang="zh-CN" sz="1600">
                <a:latin typeface="宋体" panose="02010600030101010101" pitchFamily="2" charset="-122"/>
              </a:rPr>
              <a:t>0</a:t>
            </a:r>
            <a:r>
              <a:rPr kumimoji="1" lang="zh-CN" altLang="en-US" sz="1600">
                <a:latin typeface="宋体" panose="02010600030101010101" pitchFamily="2" charset="-122"/>
              </a:rPr>
              <a:t>～</a:t>
            </a:r>
            <a:r>
              <a:rPr kumimoji="1" lang="en-US" altLang="zh-CN" sz="1600">
                <a:latin typeface="宋体" panose="02010600030101010101" pitchFamily="2" charset="-122"/>
              </a:rPr>
              <a:t>255</a:t>
            </a:r>
            <a:r>
              <a:rPr kumimoji="1" lang="zh-CN" altLang="en-US" sz="1600">
                <a:latin typeface="宋体" panose="02010600030101010101" pitchFamily="2" charset="-122"/>
              </a:rPr>
              <a:t>。</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Rm	</a:t>
            </a:r>
            <a:r>
              <a:rPr kumimoji="1" lang="zh-CN" altLang="en-US" sz="1600">
                <a:latin typeface="宋体" panose="02010600030101010101" pitchFamily="2" charset="-122"/>
              </a:rPr>
              <a:t>源寄存器。为</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R15</a:t>
            </a:r>
            <a:r>
              <a:rPr kumimoji="1" lang="zh-CN" altLang="en-US" sz="1600">
                <a:latin typeface="宋体" panose="02010600030101010101" pitchFamily="2" charset="-122"/>
              </a:rPr>
              <a:t>。</a:t>
            </a:r>
            <a:endParaRPr kumimoji="1" lang="zh-CN" altLang="en-US" sz="1600">
              <a:latin typeface="宋体" panose="02010600030101010101" pitchFamily="2" charset="-122"/>
            </a:endParaRPr>
          </a:p>
        </p:txBody>
      </p:sp>
      <p:sp>
        <p:nvSpPr>
          <p:cNvPr id="11" name="Rectangle 7"/>
          <p:cNvSpPr>
            <a:spLocks noChangeArrowheads="1"/>
          </p:cNvSpPr>
          <p:nvPr/>
        </p:nvSpPr>
        <p:spPr bwMode="auto">
          <a:xfrm>
            <a:off x="3595883" y="3857879"/>
            <a:ext cx="3276600" cy="38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1" lang="zh-CN" altLang="en-US" sz="2000">
                <a:latin typeface="Times New Roman" panose="02020603050405020304" pitchFamily="18" charset="0"/>
                <a:ea typeface="华文新魏" panose="02010800040101010101" pitchFamily="2" charset="-122"/>
              </a:rPr>
              <a:t>指令编码（立即数传送）</a:t>
            </a:r>
            <a:endParaRPr kumimoji="1" lang="zh-CN" altLang="en-US" sz="2000">
              <a:latin typeface="Times New Roman" panose="02020603050405020304" pitchFamily="18" charset="0"/>
              <a:ea typeface="华文新魏" panose="02010800040101010101" pitchFamily="2" charset="-122"/>
            </a:endParaRPr>
          </a:p>
        </p:txBody>
      </p:sp>
      <p:sp>
        <p:nvSpPr>
          <p:cNvPr id="12" name="Rectangle 8"/>
          <p:cNvSpPr>
            <a:spLocks noChangeArrowheads="1"/>
          </p:cNvSpPr>
          <p:nvPr/>
        </p:nvSpPr>
        <p:spPr bwMode="auto">
          <a:xfrm>
            <a:off x="3595883" y="5069142"/>
            <a:ext cx="3276600" cy="38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1" lang="zh-CN" altLang="en-US" sz="2000">
                <a:latin typeface="Times New Roman" panose="02020603050405020304" pitchFamily="18" charset="0"/>
                <a:ea typeface="华文新魏" panose="02010800040101010101" pitchFamily="2" charset="-122"/>
              </a:rPr>
              <a:t>指令编码（寄存器传送）</a:t>
            </a:r>
            <a:endParaRPr kumimoji="1" lang="zh-CN" altLang="en-US" sz="2000">
              <a:latin typeface="Times New Roman" panose="02020603050405020304" pitchFamily="18" charset="0"/>
              <a:ea typeface="华文新魏" panose="02010800040101010101" pitchFamily="2" charset="-122"/>
            </a:endParaRPr>
          </a:p>
        </p:txBody>
      </p:sp>
      <p:grpSp>
        <p:nvGrpSpPr>
          <p:cNvPr id="13" name="Group 9"/>
          <p:cNvGrpSpPr/>
          <p:nvPr/>
        </p:nvGrpSpPr>
        <p:grpSpPr bwMode="auto">
          <a:xfrm>
            <a:off x="4619821" y="3324479"/>
            <a:ext cx="2176462" cy="1295400"/>
            <a:chOff x="3840" y="1632"/>
            <a:chExt cx="336" cy="1248"/>
          </a:xfrm>
        </p:grpSpPr>
        <p:sp>
          <p:nvSpPr>
            <p:cNvPr id="14" name="Line 10"/>
            <p:cNvSpPr>
              <a:spLocks noChangeShapeType="1"/>
            </p:cNvSpPr>
            <p:nvPr/>
          </p:nvSpPr>
          <p:spPr bwMode="auto">
            <a:xfrm flipV="1">
              <a:off x="4176" y="1632"/>
              <a:ext cx="0" cy="1248"/>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1"/>
            <p:cNvSpPr>
              <a:spLocks noChangeShapeType="1"/>
            </p:cNvSpPr>
            <p:nvPr/>
          </p:nvSpPr>
          <p:spPr bwMode="auto">
            <a:xfrm flipH="1">
              <a:off x="3840" y="1632"/>
              <a:ext cx="336"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6" name="Group 12"/>
          <p:cNvGrpSpPr/>
          <p:nvPr/>
        </p:nvGrpSpPr>
        <p:grpSpPr bwMode="auto">
          <a:xfrm>
            <a:off x="4908747" y="2943479"/>
            <a:ext cx="2497137" cy="2819400"/>
            <a:chOff x="3840" y="1632"/>
            <a:chExt cx="336" cy="1248"/>
          </a:xfrm>
        </p:grpSpPr>
        <p:sp>
          <p:nvSpPr>
            <p:cNvPr id="17" name="Line 13"/>
            <p:cNvSpPr>
              <a:spLocks noChangeShapeType="1"/>
            </p:cNvSpPr>
            <p:nvPr/>
          </p:nvSpPr>
          <p:spPr bwMode="auto">
            <a:xfrm flipV="1">
              <a:off x="4176" y="1632"/>
              <a:ext cx="0" cy="1248"/>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4"/>
            <p:cNvSpPr>
              <a:spLocks noChangeShapeType="1"/>
            </p:cNvSpPr>
            <p:nvPr/>
          </p:nvSpPr>
          <p:spPr bwMode="auto">
            <a:xfrm flipH="1">
              <a:off x="3840" y="1632"/>
              <a:ext cx="336"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9" name="Group 15"/>
          <p:cNvGrpSpPr/>
          <p:nvPr/>
        </p:nvGrpSpPr>
        <p:grpSpPr bwMode="auto">
          <a:xfrm>
            <a:off x="4510283" y="2591055"/>
            <a:ext cx="3657600" cy="3629025"/>
            <a:chOff x="2448" y="1842"/>
            <a:chExt cx="2304" cy="2286"/>
          </a:xfrm>
        </p:grpSpPr>
        <p:sp>
          <p:nvSpPr>
            <p:cNvPr id="20" name="Line 16"/>
            <p:cNvSpPr>
              <a:spLocks noChangeShapeType="1"/>
            </p:cNvSpPr>
            <p:nvPr/>
          </p:nvSpPr>
          <p:spPr bwMode="auto">
            <a:xfrm>
              <a:off x="2448" y="3984"/>
              <a:ext cx="0" cy="144"/>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7"/>
            <p:cNvSpPr>
              <a:spLocks noChangeShapeType="1"/>
            </p:cNvSpPr>
            <p:nvPr/>
          </p:nvSpPr>
          <p:spPr bwMode="auto">
            <a:xfrm>
              <a:off x="2448" y="4128"/>
              <a:ext cx="2304"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8"/>
            <p:cNvSpPr>
              <a:spLocks noChangeShapeType="1"/>
            </p:cNvSpPr>
            <p:nvPr/>
          </p:nvSpPr>
          <p:spPr bwMode="auto">
            <a:xfrm flipV="1">
              <a:off x="4752" y="3264"/>
              <a:ext cx="0" cy="864"/>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19"/>
            <p:cNvSpPr>
              <a:spLocks noChangeShapeType="1"/>
            </p:cNvSpPr>
            <p:nvPr/>
          </p:nvSpPr>
          <p:spPr bwMode="auto">
            <a:xfrm flipH="1" flipV="1">
              <a:off x="4740" y="1842"/>
              <a:ext cx="12" cy="1278"/>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0"/>
            <p:cNvSpPr>
              <a:spLocks noChangeShapeType="1"/>
            </p:cNvSpPr>
            <p:nvPr/>
          </p:nvSpPr>
          <p:spPr bwMode="auto">
            <a:xfrm>
              <a:off x="4286" y="1842"/>
              <a:ext cx="454"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anim calcmode="lin" valueType="num">
                                      <p:cBhvr>
                                        <p:cTn id="18" dur="500" fill="hold"/>
                                        <p:tgtEl>
                                          <p:spTgt spid="10"/>
                                        </p:tgtEl>
                                        <p:attrNameLst>
                                          <p:attrName>ppt_x</p:attrName>
                                        </p:attrNameLst>
                                      </p:cBhvr>
                                      <p:tavLst>
                                        <p:tav tm="0">
                                          <p:val>
                                            <p:strVal val="#ppt_x"/>
                                          </p:val>
                                        </p:tav>
                                        <p:tav tm="100000">
                                          <p:val>
                                            <p:strVal val="#ppt_x"/>
                                          </p:val>
                                        </p:tav>
                                      </p:tavLst>
                                    </p:anim>
                                    <p:anim calcmode="lin" valueType="num">
                                      <p:cBhvr>
                                        <p:cTn id="19" dur="500" fill="hold"/>
                                        <p:tgtEl>
                                          <p:spTgt spid="10"/>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0-#ppt_w/2"/>
                                          </p:val>
                                        </p:tav>
                                        <p:tav tm="100000">
                                          <p:val>
                                            <p:strVal val="#ppt_x"/>
                                          </p:val>
                                        </p:tav>
                                      </p:tavLst>
                                    </p:anim>
                                    <p:anim calcmode="lin" valueType="num">
                                      <p:cBhvr additive="base">
                                        <p:cTn id="24" dur="500" fill="hold"/>
                                        <p:tgtEl>
                                          <p:spTgt spid="11"/>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16" presetClass="entr" presetSubtype="37" fill="hold" nodeType="after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barn(outVertical)">
                                      <p:cBhvr>
                                        <p:cTn id="28" dur="500"/>
                                        <p:tgtEl>
                                          <p:spTgt spid="6"/>
                                        </p:tgtEl>
                                      </p:cBhvr>
                                    </p:animEffect>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additive="base">
                                        <p:cTn id="32" dur="500" fill="hold"/>
                                        <p:tgtEl>
                                          <p:spTgt spid="12"/>
                                        </p:tgtEl>
                                        <p:attrNameLst>
                                          <p:attrName>ppt_x</p:attrName>
                                        </p:attrNameLst>
                                      </p:cBhvr>
                                      <p:tavLst>
                                        <p:tav tm="0">
                                          <p:val>
                                            <p:strVal val="0-#ppt_w/2"/>
                                          </p:val>
                                        </p:tav>
                                        <p:tav tm="100000">
                                          <p:val>
                                            <p:strVal val="#ppt_x"/>
                                          </p:val>
                                        </p:tav>
                                      </p:tavLst>
                                    </p:anim>
                                    <p:anim calcmode="lin" valueType="num">
                                      <p:cBhvr additive="base">
                                        <p:cTn id="33" dur="500" fill="hold"/>
                                        <p:tgtEl>
                                          <p:spTgt spid="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16" presetClass="entr" presetSubtype="37" fill="hold" nodeType="after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barn(outVertical)">
                                      <p:cBhvr>
                                        <p:cTn id="37" dur="500"/>
                                        <p:tgtEl>
                                          <p:spTgt spid="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par>
                          <p:cTn id="43" fill="hold">
                            <p:stCondLst>
                              <p:cond delay="500"/>
                            </p:stCondLst>
                            <p:childTnLst>
                              <p:par>
                                <p:cTn id="44" presetID="22" presetClass="entr" presetSubtype="4" fill="hold"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wipe(down)">
                                      <p:cBhvr>
                                        <p:cTn id="46" dur="500"/>
                                        <p:tgtEl>
                                          <p:spTgt spid="16"/>
                                        </p:tgtEl>
                                      </p:cBhvr>
                                    </p:animEffect>
                                  </p:childTnLst>
                                </p:cTn>
                              </p:par>
                            </p:childTnLst>
                          </p:cTn>
                        </p:par>
                        <p:par>
                          <p:cTn id="47" fill="hold">
                            <p:stCondLst>
                              <p:cond delay="1000"/>
                            </p:stCondLst>
                            <p:childTnLst>
                              <p:par>
                                <p:cTn id="48" presetID="22" presetClass="entr" presetSubtype="4" fill="hold"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wipe(down)">
                                      <p:cBhvr>
                                        <p:cTn id="5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8" grpId="0" advAuto="0" autoUpdateAnimBg="0" build="p"/>
      <p:bldP spid="10" grpId="0" animBg="1" autoUpdateAnimBg="0"/>
      <p:bldP spid="11" grpId="0" autoUpdateAnimBg="0"/>
      <p:bldP spid="12" grpId="0" autoUpdateAnimBg="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983432" y="700921"/>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kumimoji="1" lang="zh-CN" altLang="en-US" sz="2400" dirty="0">
                <a:latin typeface="Times New Roman" panose="02020603050405020304" pitchFamily="18" charset="0"/>
              </a:rPr>
              <a:t>数据传送指令</a:t>
            </a:r>
            <a:r>
              <a:rPr kumimoji="1" lang="en-US" altLang="zh-CN" sz="2400" dirty="0">
                <a:latin typeface="Times New Roman" panose="02020603050405020304" pitchFamily="18" charset="0"/>
              </a:rPr>
              <a:t>——</a:t>
            </a:r>
            <a:r>
              <a:rPr kumimoji="1" lang="en-US" altLang="zh-CN" sz="2400" dirty="0">
                <a:solidFill>
                  <a:srgbClr val="0000FF"/>
                </a:solidFill>
                <a:latin typeface="Times New Roman" panose="02020603050405020304" pitchFamily="18" charset="0"/>
              </a:rPr>
              <a:t>MOV</a:t>
            </a:r>
            <a:endParaRPr kumimoji="1" lang="en-US" altLang="zh-CN" sz="2000" dirty="0">
              <a:solidFill>
                <a:srgbClr val="0000FF"/>
              </a:solidFill>
              <a:latin typeface="Times New Roman" panose="02020603050405020304" pitchFamily="18" charset="0"/>
            </a:endParaRPr>
          </a:p>
        </p:txBody>
      </p:sp>
      <p:sp>
        <p:nvSpPr>
          <p:cNvPr id="4" name="Text Box 3"/>
          <p:cNvSpPr txBox="1">
            <a:spLocks noChangeArrowheads="1"/>
          </p:cNvSpPr>
          <p:nvPr/>
        </p:nvSpPr>
        <p:spPr bwMode="auto">
          <a:xfrm>
            <a:off x="983432" y="1424115"/>
            <a:ext cx="9361040" cy="1631216"/>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zh-CN" altLang="en-US" sz="2000" dirty="0">
                <a:solidFill>
                  <a:schemeClr val="tx2"/>
                </a:solidFill>
                <a:latin typeface="Times New Roman" panose="02020603050405020304" pitchFamily="18" charset="0"/>
                <a:ea typeface="+mn-ea"/>
                <a:cs typeface="Times New Roman" panose="02020603050405020304" pitchFamily="18" charset="0"/>
              </a:rPr>
              <a:t>注意：</a:t>
            </a:r>
            <a:endParaRPr kumimoji="1" lang="zh-CN" altLang="en-US" sz="2000" dirty="0">
              <a:solidFill>
                <a:schemeClr val="tx2"/>
              </a:solidFill>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MOV  </a:t>
            </a:r>
            <a:r>
              <a:rPr kumimoji="1" lang="en-US" altLang="zh-CN" sz="2000" dirty="0" err="1">
                <a:solidFill>
                  <a:srgbClr val="0000FF"/>
                </a:solidFill>
                <a:latin typeface="Times New Roman" panose="02020603050405020304" pitchFamily="18" charset="0"/>
                <a:ea typeface="+mn-ea"/>
                <a:cs typeface="Times New Roman" panose="02020603050405020304" pitchFamily="18" charset="0"/>
              </a:rPr>
              <a:t>Rd,#expr</a:t>
            </a:r>
            <a:r>
              <a:rPr kumimoji="1" lang="en-US" altLang="zh-CN" sz="2000" dirty="0">
                <a:latin typeface="Times New Roman" panose="02020603050405020304" pitchFamily="18" charset="0"/>
                <a:ea typeface="+mn-ea"/>
                <a:cs typeface="Times New Roman" panose="02020603050405020304" pitchFamily="18" charset="0"/>
              </a:rPr>
              <a:t>”</a:t>
            </a:r>
            <a:r>
              <a:rPr kumimoji="1" lang="zh-CN" altLang="en-US" sz="2000" dirty="0">
                <a:latin typeface="Times New Roman" panose="02020603050405020304" pitchFamily="18" charset="0"/>
                <a:ea typeface="+mn-ea"/>
                <a:cs typeface="Times New Roman" panose="02020603050405020304" pitchFamily="18" charset="0"/>
              </a:rPr>
              <a:t>指令会更新</a:t>
            </a:r>
            <a:r>
              <a:rPr kumimoji="1" lang="en-US" altLang="zh-CN" sz="2000" dirty="0">
                <a:latin typeface="Times New Roman" panose="02020603050405020304" pitchFamily="18" charset="0"/>
                <a:ea typeface="+mn-ea"/>
                <a:cs typeface="Times New Roman" panose="02020603050405020304" pitchFamily="18" charset="0"/>
              </a:rPr>
              <a:t>N</a:t>
            </a:r>
            <a:r>
              <a:rPr kumimoji="1" lang="zh-CN" altLang="en-US" sz="2000" dirty="0">
                <a:latin typeface="Times New Roman" panose="02020603050405020304" pitchFamily="18" charset="0"/>
                <a:ea typeface="+mn-ea"/>
                <a:cs typeface="Times New Roman" panose="02020603050405020304" pitchFamily="18" charset="0"/>
              </a:rPr>
              <a:t>和</a:t>
            </a:r>
            <a:r>
              <a:rPr kumimoji="1" lang="en-US" altLang="zh-CN" sz="2000" dirty="0">
                <a:latin typeface="Times New Roman" panose="02020603050405020304" pitchFamily="18" charset="0"/>
                <a:ea typeface="+mn-ea"/>
                <a:cs typeface="Times New Roman" panose="02020603050405020304" pitchFamily="18" charset="0"/>
              </a:rPr>
              <a:t>Z</a:t>
            </a:r>
            <a:r>
              <a:rPr kumimoji="1" lang="zh-CN" altLang="en-US" sz="2000" dirty="0">
                <a:latin typeface="Times New Roman" panose="02020603050405020304" pitchFamily="18" charset="0"/>
                <a:ea typeface="+mn-ea"/>
                <a:cs typeface="Times New Roman" panose="02020603050405020304" pitchFamily="18" charset="0"/>
              </a:rPr>
              <a:t>标志，对标志</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和</a:t>
            </a:r>
            <a:r>
              <a:rPr kumimoji="1" lang="en-US" altLang="zh-CN" sz="2000" dirty="0">
                <a:latin typeface="Times New Roman" panose="02020603050405020304" pitchFamily="18" charset="0"/>
                <a:ea typeface="+mn-ea"/>
                <a:cs typeface="Times New Roman" panose="02020603050405020304" pitchFamily="18" charset="0"/>
              </a:rPr>
              <a:t>V</a:t>
            </a:r>
            <a:r>
              <a:rPr kumimoji="1" lang="zh-CN" altLang="en-US" sz="2000" dirty="0">
                <a:latin typeface="Times New Roman" panose="02020603050405020304" pitchFamily="18" charset="0"/>
                <a:ea typeface="+mn-ea"/>
                <a:cs typeface="Times New Roman" panose="02020603050405020304" pitchFamily="18" charset="0"/>
              </a:rPr>
              <a:t>无影响。</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MOV  </a:t>
            </a:r>
            <a:r>
              <a:rPr kumimoji="1" lang="en-US" altLang="zh-CN" sz="2000" dirty="0" err="1">
                <a:solidFill>
                  <a:srgbClr val="0000FF"/>
                </a:solidFill>
                <a:latin typeface="Times New Roman" panose="02020603050405020304" pitchFamily="18" charset="0"/>
                <a:ea typeface="+mn-ea"/>
                <a:cs typeface="Times New Roman" panose="02020603050405020304" pitchFamily="18" charset="0"/>
              </a:rPr>
              <a:t>Rd,Rm</a:t>
            </a:r>
            <a:r>
              <a:rPr kumimoji="1" lang="en-US" altLang="zh-CN" sz="2000" dirty="0">
                <a:latin typeface="Times New Roman" panose="02020603050405020304" pitchFamily="18" charset="0"/>
                <a:ea typeface="+mn-ea"/>
                <a:cs typeface="Times New Roman" panose="02020603050405020304" pitchFamily="18" charset="0"/>
              </a:rPr>
              <a:t>”</a:t>
            </a:r>
            <a:r>
              <a:rPr kumimoji="1" lang="zh-CN" altLang="en-US" sz="2000" dirty="0">
                <a:latin typeface="Times New Roman" panose="02020603050405020304" pitchFamily="18" charset="0"/>
                <a:ea typeface="+mn-ea"/>
                <a:cs typeface="Times New Roman" panose="02020603050405020304" pitchFamily="18" charset="0"/>
              </a:rPr>
              <a:t>指令，若</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或</a:t>
            </a:r>
            <a:r>
              <a:rPr kumimoji="1" lang="en-US" altLang="zh-CN" sz="2000" dirty="0">
                <a:latin typeface="Times New Roman" panose="02020603050405020304" pitchFamily="18" charset="0"/>
                <a:ea typeface="+mn-ea"/>
                <a:cs typeface="Times New Roman" panose="02020603050405020304" pitchFamily="18" charset="0"/>
              </a:rPr>
              <a:t>Rm</a:t>
            </a:r>
            <a:r>
              <a:rPr kumimoji="1" lang="zh-CN" altLang="en-US" sz="2000" dirty="0">
                <a:latin typeface="Times New Roman" panose="02020603050405020304" pitchFamily="18" charset="0"/>
                <a:ea typeface="+mn-ea"/>
                <a:cs typeface="Times New Roman" panose="02020603050405020304" pitchFamily="18" charset="0"/>
              </a:rPr>
              <a:t>是高寄存器（</a:t>
            </a:r>
            <a:r>
              <a:rPr kumimoji="1" lang="en-US" altLang="zh-CN" sz="2000" dirty="0">
                <a:latin typeface="Times New Roman" panose="02020603050405020304" pitchFamily="18" charset="0"/>
                <a:ea typeface="+mn-ea"/>
                <a:cs typeface="Times New Roman" panose="02020603050405020304" pitchFamily="18" charset="0"/>
              </a:rPr>
              <a:t>R8</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R15</a:t>
            </a:r>
            <a:r>
              <a:rPr kumimoji="1" lang="zh-CN" altLang="en-US" sz="2000" dirty="0">
                <a:latin typeface="Times New Roman" panose="02020603050405020304" pitchFamily="18" charset="0"/>
                <a:ea typeface="+mn-ea"/>
                <a:cs typeface="Times New Roman" panose="02020603050405020304" pitchFamily="18" charset="0"/>
              </a:rPr>
              <a:t>），则标志不受影响，若</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或</a:t>
            </a:r>
            <a:r>
              <a:rPr kumimoji="1" lang="en-US" altLang="zh-CN" sz="2000" dirty="0">
                <a:latin typeface="Times New Roman" panose="02020603050405020304" pitchFamily="18" charset="0"/>
                <a:ea typeface="+mn-ea"/>
                <a:cs typeface="Times New Roman" panose="02020603050405020304" pitchFamily="18" charset="0"/>
              </a:rPr>
              <a:t>Rm</a:t>
            </a:r>
            <a:r>
              <a:rPr kumimoji="1" lang="zh-CN" altLang="en-US" sz="2000" dirty="0">
                <a:latin typeface="Times New Roman" panose="02020603050405020304" pitchFamily="18" charset="0"/>
                <a:ea typeface="+mn-ea"/>
                <a:cs typeface="Times New Roman" panose="02020603050405020304" pitchFamily="18" charset="0"/>
              </a:rPr>
              <a:t>都是低寄存器（</a:t>
            </a:r>
            <a:r>
              <a:rPr kumimoji="1" lang="en-US" altLang="zh-CN" sz="2000" dirty="0">
                <a:latin typeface="Times New Roman" panose="02020603050405020304" pitchFamily="18" charset="0"/>
                <a:ea typeface="+mn-ea"/>
                <a:cs typeface="Times New Roman" panose="02020603050405020304" pitchFamily="18" charset="0"/>
              </a:rPr>
              <a:t>R0</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R7</a:t>
            </a:r>
            <a:r>
              <a:rPr kumimoji="1" lang="zh-CN" altLang="en-US" sz="2000" dirty="0">
                <a:latin typeface="Times New Roman" panose="02020603050405020304" pitchFamily="18" charset="0"/>
                <a:ea typeface="+mn-ea"/>
                <a:cs typeface="Times New Roman" panose="02020603050405020304" pitchFamily="18" charset="0"/>
              </a:rPr>
              <a:t>），则更新标志</a:t>
            </a:r>
            <a:r>
              <a:rPr kumimoji="1" lang="en-US" altLang="zh-CN" sz="2000" dirty="0">
                <a:latin typeface="Times New Roman" panose="02020603050405020304" pitchFamily="18" charset="0"/>
                <a:ea typeface="+mn-ea"/>
                <a:cs typeface="Times New Roman" panose="02020603050405020304" pitchFamily="18" charset="0"/>
              </a:rPr>
              <a:t>N</a:t>
            </a:r>
            <a:r>
              <a:rPr kumimoji="1" lang="zh-CN" altLang="en-US" sz="2000" dirty="0">
                <a:latin typeface="Times New Roman" panose="02020603050405020304" pitchFamily="18" charset="0"/>
                <a:ea typeface="+mn-ea"/>
                <a:cs typeface="Times New Roman" panose="02020603050405020304" pitchFamily="18" charset="0"/>
              </a:rPr>
              <a:t>和</a:t>
            </a:r>
            <a:r>
              <a:rPr kumimoji="1" lang="en-US" altLang="zh-CN" sz="2000" dirty="0">
                <a:latin typeface="Times New Roman" panose="02020603050405020304" pitchFamily="18" charset="0"/>
                <a:ea typeface="+mn-ea"/>
                <a:cs typeface="Times New Roman" panose="02020603050405020304" pitchFamily="18" charset="0"/>
              </a:rPr>
              <a:t>Z</a:t>
            </a:r>
            <a:r>
              <a:rPr kumimoji="1" lang="zh-CN" altLang="en-US" sz="2000" dirty="0">
                <a:latin typeface="Times New Roman" panose="02020603050405020304" pitchFamily="18" charset="0"/>
                <a:ea typeface="+mn-ea"/>
                <a:cs typeface="Times New Roman" panose="02020603050405020304" pitchFamily="18" charset="0"/>
              </a:rPr>
              <a:t>，且清除标志</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和</a:t>
            </a:r>
            <a:r>
              <a:rPr kumimoji="1" lang="en-US" altLang="zh-CN" sz="2000" dirty="0">
                <a:latin typeface="Times New Roman" panose="02020603050405020304" pitchFamily="18" charset="0"/>
                <a:ea typeface="+mn-ea"/>
                <a:cs typeface="Times New Roman" panose="02020603050405020304" pitchFamily="18" charset="0"/>
              </a:rPr>
              <a:t>V</a:t>
            </a:r>
            <a:r>
              <a:rPr kumimoji="1" lang="zh-CN" altLang="en-US" sz="2000" dirty="0">
                <a:latin typeface="Times New Roman" panose="02020603050405020304" pitchFamily="18" charset="0"/>
                <a:ea typeface="+mn-ea"/>
                <a:cs typeface="Times New Roman" panose="02020603050405020304" pitchFamily="18" charset="0"/>
              </a:rPr>
              <a:t>。</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9" name="Text Box 4"/>
          <p:cNvSpPr txBox="1">
            <a:spLocks noChangeArrowheads="1"/>
          </p:cNvSpPr>
          <p:nvPr/>
        </p:nvSpPr>
        <p:spPr bwMode="auto">
          <a:xfrm>
            <a:off x="1055440" y="3284984"/>
            <a:ext cx="8458200" cy="17684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a:latin typeface="华文新魏" panose="02010800040101010101" pitchFamily="2" charset="-122"/>
                <a:ea typeface="华文新魏" panose="02010800040101010101" pitchFamily="2" charset="-122"/>
              </a:rPr>
              <a:t>        </a:t>
            </a:r>
            <a:r>
              <a:rPr kumimoji="1" lang="zh-CN" altLang="en-US" sz="2000">
                <a:latin typeface="华文新魏" panose="02010800040101010101" pitchFamily="2" charset="-122"/>
                <a:ea typeface="华文新魏" panose="02010800040101010101" pitchFamily="2" charset="-122"/>
              </a:rPr>
              <a:t>应用示例：</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solidFill>
                  <a:srgbClr val="0000FF"/>
                </a:solidFill>
                <a:latin typeface="Courier New" panose="02070309020205020404" pitchFamily="49" charset="0"/>
              </a:rPr>
              <a:t>    </a:t>
            </a:r>
            <a:r>
              <a:rPr kumimoji="1" lang="en-US" altLang="zh-CN" sz="2000">
                <a:solidFill>
                  <a:srgbClr val="0000FF"/>
                </a:solidFill>
                <a:latin typeface="Courier New" panose="02070309020205020404" pitchFamily="49" charset="0"/>
              </a:rPr>
              <a:t>MOV    R1,#0x10	</a:t>
            </a:r>
            <a:r>
              <a:rPr kumimoji="1" lang="en-US" altLang="zh-CN" sz="2000">
                <a:latin typeface="华文新魏" panose="02010800040101010101" pitchFamily="2" charset="-122"/>
                <a:ea typeface="华文新魏" panose="02010800040101010101" pitchFamily="2" charset="-122"/>
              </a:rPr>
              <a:t>; R1=0x10</a:t>
            </a:r>
            <a:endParaRPr kumimoji="1" lang="en-US" altLang="zh-CN"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en-US" altLang="zh-CN" sz="2000">
                <a:solidFill>
                  <a:srgbClr val="0000FF"/>
                </a:solidFill>
                <a:latin typeface="Courier New" panose="02070309020205020404" pitchFamily="49" charset="0"/>
              </a:rPr>
              <a:t>    MOV    R0,R8		</a:t>
            </a:r>
            <a:r>
              <a:rPr kumimoji="1" lang="en-US" altLang="zh-CN" sz="2000">
                <a:latin typeface="华文新魏" panose="02010800040101010101" pitchFamily="2" charset="-122"/>
                <a:ea typeface="华文新魏" panose="02010800040101010101" pitchFamily="2" charset="-122"/>
              </a:rPr>
              <a:t>; R0=R8</a:t>
            </a:r>
            <a:endParaRPr kumimoji="1" lang="en-US" altLang="zh-CN"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en-US" altLang="zh-CN" sz="2000">
                <a:solidFill>
                  <a:srgbClr val="0000FF"/>
                </a:solidFill>
                <a:latin typeface="Courier New" panose="02070309020205020404" pitchFamily="49" charset="0"/>
              </a:rPr>
              <a:t>    MOV    PC,LR		</a:t>
            </a:r>
            <a:r>
              <a:rPr kumimoji="1" lang="en-US" altLang="zh-CN" sz="2000">
                <a:latin typeface="华文新魏" panose="02010800040101010101" pitchFamily="2" charset="-122"/>
                <a:ea typeface="华文新魏" panose="02010800040101010101" pitchFamily="2" charset="-122"/>
              </a:rPr>
              <a:t>; PC=LR</a:t>
            </a:r>
            <a:r>
              <a:rPr kumimoji="1" lang="zh-CN" altLang="en-US" sz="2000">
                <a:latin typeface="华文新魏" panose="02010800040101010101" pitchFamily="2" charset="-122"/>
                <a:ea typeface="华文新魏" panose="02010800040101010101" pitchFamily="2" charset="-122"/>
              </a:rPr>
              <a:t>，子程序返回</a:t>
            </a:r>
            <a:endParaRPr kumimoji="1" lang="zh-CN" altLang="en-US" sz="2000">
              <a:latin typeface="华文新魏" panose="02010800040101010101" pitchFamily="2" charset="-122"/>
              <a:ea typeface="华文新魏" panose="02010800040101010101" pitchFamily="2" charset="-122"/>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983432" y="700921"/>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kumimoji="1" lang="zh-CN" altLang="en-US" sz="2400" dirty="0">
                <a:latin typeface="Times New Roman" panose="02020603050405020304" pitchFamily="18" charset="0"/>
              </a:rPr>
              <a:t>数据传送指令</a:t>
            </a:r>
            <a:r>
              <a:rPr kumimoji="1" lang="en-US" altLang="zh-CN" sz="2400" dirty="0">
                <a:latin typeface="Times New Roman" panose="02020603050405020304" pitchFamily="18" charset="0"/>
              </a:rPr>
              <a:t>——</a:t>
            </a:r>
            <a:r>
              <a:rPr kumimoji="1" lang="en-US" altLang="zh-CN" sz="2400" dirty="0">
                <a:solidFill>
                  <a:srgbClr val="0000FF"/>
                </a:solidFill>
                <a:latin typeface="Times New Roman" panose="02020603050405020304" pitchFamily="18" charset="0"/>
              </a:rPr>
              <a:t>MVN</a:t>
            </a:r>
            <a:endParaRPr kumimoji="1" lang="en-US" altLang="zh-CN" sz="2000" dirty="0">
              <a:solidFill>
                <a:srgbClr val="0000FF"/>
              </a:solidFill>
              <a:latin typeface="Times New Roman" panose="02020603050405020304" pitchFamily="18" charset="0"/>
            </a:endParaRPr>
          </a:p>
        </p:txBody>
      </p:sp>
      <p:pic>
        <p:nvPicPr>
          <p:cNvPr id="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13408" y="4365104"/>
            <a:ext cx="7315200" cy="687387"/>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1413408" y="2310878"/>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MVN	Rd,Rm</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Rd	</a:t>
            </a:r>
            <a:r>
              <a:rPr kumimoji="1" lang="zh-CN" altLang="en-US" sz="1600">
                <a:latin typeface="宋体" panose="02010600030101010101" pitchFamily="2" charset="-122"/>
              </a:rPr>
              <a:t>目标寄存器。</a:t>
            </a:r>
            <a:r>
              <a:rPr kumimoji="1" lang="en-US" altLang="zh-CN" sz="1600">
                <a:latin typeface="宋体" panose="02010600030101010101" pitchFamily="2" charset="-122"/>
              </a:rPr>
              <a:t>MOV  Rd,#expr</a:t>
            </a:r>
            <a:r>
              <a:rPr kumimoji="1" lang="zh-CN" altLang="en-US" sz="1600">
                <a:latin typeface="宋体" panose="02010600030101010101" pitchFamily="2" charset="-122"/>
              </a:rPr>
              <a:t>时，</a:t>
            </a:r>
            <a:r>
              <a:rPr kumimoji="1" lang="en-US" altLang="zh-CN" sz="1600">
                <a:latin typeface="宋体" panose="02010600030101010101" pitchFamily="2" charset="-122"/>
              </a:rPr>
              <a:t>Rd</a:t>
            </a:r>
            <a:r>
              <a:rPr kumimoji="1" lang="zh-CN" altLang="en-US" sz="1600">
                <a:latin typeface="宋体" panose="02010600030101010101" pitchFamily="2" charset="-122"/>
              </a:rPr>
              <a:t>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Rm	</a:t>
            </a:r>
            <a:r>
              <a:rPr kumimoji="1" lang="zh-CN" altLang="en-US" sz="1600">
                <a:latin typeface="宋体" panose="02010600030101010101" pitchFamily="2" charset="-122"/>
              </a:rPr>
              <a:t>源寄存器。为</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R15</a:t>
            </a:r>
            <a:r>
              <a:rPr kumimoji="1" lang="zh-CN" altLang="en-US" sz="1600">
                <a:latin typeface="宋体" panose="02010600030101010101" pitchFamily="2" charset="-122"/>
              </a:rPr>
              <a:t>。</a:t>
            </a:r>
            <a:endParaRPr kumimoji="1" lang="zh-CN" altLang="en-US" sz="1600">
              <a:latin typeface="宋体" panose="02010600030101010101" pitchFamily="2" charset="-122"/>
            </a:endParaRPr>
          </a:p>
        </p:txBody>
      </p:sp>
      <p:sp>
        <p:nvSpPr>
          <p:cNvPr id="7" name="Rectangle 5"/>
          <p:cNvSpPr>
            <a:spLocks noChangeArrowheads="1"/>
          </p:cNvSpPr>
          <p:nvPr/>
        </p:nvSpPr>
        <p:spPr bwMode="auto">
          <a:xfrm>
            <a:off x="3470808" y="3984103"/>
            <a:ext cx="3276600" cy="38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1" lang="zh-CN" altLang="en-US" sz="2000">
                <a:latin typeface="Times New Roman" panose="02020603050405020304" pitchFamily="18" charset="0"/>
                <a:ea typeface="华文新魏" panose="02010800040101010101" pitchFamily="2" charset="-122"/>
              </a:rPr>
              <a:t>指令编码</a:t>
            </a:r>
            <a:endParaRPr kumimoji="1" lang="zh-CN" altLang="en-US" sz="2000">
              <a:latin typeface="Times New Roman" panose="02020603050405020304" pitchFamily="18" charset="0"/>
              <a:ea typeface="华文新魏" panose="02010800040101010101" pitchFamily="2" charset="-122"/>
            </a:endParaRPr>
          </a:p>
        </p:txBody>
      </p:sp>
      <p:grpSp>
        <p:nvGrpSpPr>
          <p:cNvPr id="10" name="Group 6"/>
          <p:cNvGrpSpPr/>
          <p:nvPr/>
        </p:nvGrpSpPr>
        <p:grpSpPr bwMode="auto">
          <a:xfrm>
            <a:off x="4566184" y="3223690"/>
            <a:ext cx="2105025" cy="1600200"/>
            <a:chOff x="3840" y="1632"/>
            <a:chExt cx="336" cy="1248"/>
          </a:xfrm>
        </p:grpSpPr>
        <p:sp>
          <p:nvSpPr>
            <p:cNvPr id="11" name="Line 7"/>
            <p:cNvSpPr>
              <a:spLocks noChangeShapeType="1"/>
            </p:cNvSpPr>
            <p:nvPr/>
          </p:nvSpPr>
          <p:spPr bwMode="auto">
            <a:xfrm flipV="1">
              <a:off x="4176" y="1632"/>
              <a:ext cx="0" cy="1248"/>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8"/>
            <p:cNvSpPr>
              <a:spLocks noChangeShapeType="1"/>
            </p:cNvSpPr>
            <p:nvPr/>
          </p:nvSpPr>
          <p:spPr bwMode="auto">
            <a:xfrm flipH="1">
              <a:off x="3840" y="1632"/>
              <a:ext cx="336"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 name="Text Box 9"/>
          <p:cNvSpPr txBox="1">
            <a:spLocks noChangeArrowheads="1"/>
          </p:cNvSpPr>
          <p:nvPr/>
        </p:nvSpPr>
        <p:spPr bwMode="auto">
          <a:xfrm>
            <a:off x="1322512" y="1314654"/>
            <a:ext cx="80858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  MVN</a:t>
            </a:r>
            <a:r>
              <a:rPr kumimoji="1" lang="zh-CN" altLang="en-US" sz="2000" dirty="0">
                <a:latin typeface="Times New Roman" panose="02020603050405020304" pitchFamily="18" charset="0"/>
                <a:ea typeface="+mn-ea"/>
                <a:cs typeface="Times New Roman" panose="02020603050405020304" pitchFamily="18" charset="0"/>
              </a:rPr>
              <a:t>指令将寄存器</a:t>
            </a:r>
            <a:r>
              <a:rPr kumimoji="1" lang="en-US" altLang="zh-CN" sz="2000" dirty="0">
                <a:latin typeface="Times New Roman" panose="02020603050405020304" pitchFamily="18" charset="0"/>
                <a:ea typeface="+mn-ea"/>
                <a:cs typeface="Times New Roman" panose="02020603050405020304" pitchFamily="18" charset="0"/>
              </a:rPr>
              <a:t>Rm</a:t>
            </a:r>
            <a:r>
              <a:rPr kumimoji="1" lang="zh-CN" altLang="en-US" sz="2000" dirty="0">
                <a:latin typeface="Times New Roman" panose="02020603050405020304" pitchFamily="18" charset="0"/>
                <a:ea typeface="+mn-ea"/>
                <a:cs typeface="Times New Roman" panose="02020603050405020304" pitchFamily="18" charset="0"/>
              </a:rPr>
              <a:t>按位取反后传送到目标寄存器</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中。指令的执行会更新</a:t>
            </a:r>
            <a:r>
              <a:rPr kumimoji="1" lang="en-US" altLang="zh-CN" sz="2000" dirty="0">
                <a:latin typeface="Times New Roman" panose="02020603050405020304" pitchFamily="18" charset="0"/>
                <a:ea typeface="+mn-ea"/>
                <a:cs typeface="Times New Roman" panose="02020603050405020304" pitchFamily="18" charset="0"/>
              </a:rPr>
              <a:t>N</a:t>
            </a:r>
            <a:r>
              <a:rPr kumimoji="1" lang="zh-CN" altLang="en-US" sz="2000" dirty="0">
                <a:latin typeface="Times New Roman" panose="02020603050405020304" pitchFamily="18" charset="0"/>
                <a:ea typeface="+mn-ea"/>
                <a:cs typeface="Times New Roman" panose="02020603050405020304" pitchFamily="18" charset="0"/>
              </a:rPr>
              <a:t>和</a:t>
            </a:r>
            <a:r>
              <a:rPr kumimoji="1" lang="en-US" altLang="zh-CN" sz="2000" dirty="0">
                <a:latin typeface="Times New Roman" panose="02020603050405020304" pitchFamily="18" charset="0"/>
                <a:ea typeface="+mn-ea"/>
                <a:cs typeface="Times New Roman" panose="02020603050405020304" pitchFamily="18" charset="0"/>
              </a:rPr>
              <a:t>Z</a:t>
            </a:r>
            <a:r>
              <a:rPr kumimoji="1" lang="zh-CN" altLang="en-US" sz="2000" dirty="0">
                <a:latin typeface="Times New Roman" panose="02020603050405020304" pitchFamily="18" charset="0"/>
                <a:ea typeface="+mn-ea"/>
                <a:cs typeface="Times New Roman" panose="02020603050405020304" pitchFamily="18" charset="0"/>
              </a:rPr>
              <a:t>标志，对标志</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和</a:t>
            </a:r>
            <a:r>
              <a:rPr kumimoji="1" lang="en-US" altLang="zh-CN" sz="2000" dirty="0">
                <a:latin typeface="Times New Roman" panose="02020603050405020304" pitchFamily="18" charset="0"/>
                <a:ea typeface="+mn-ea"/>
                <a:cs typeface="Times New Roman" panose="02020603050405020304" pitchFamily="18" charset="0"/>
              </a:rPr>
              <a:t>V</a:t>
            </a:r>
            <a:r>
              <a:rPr kumimoji="1" lang="zh-CN" altLang="en-US" sz="2000" dirty="0">
                <a:latin typeface="Times New Roman" panose="02020603050405020304" pitchFamily="18" charset="0"/>
                <a:ea typeface="+mn-ea"/>
                <a:cs typeface="Times New Roman" panose="02020603050405020304" pitchFamily="18" charset="0"/>
              </a:rPr>
              <a:t>无影响。其指令格式如下：</a:t>
            </a:r>
            <a:endParaRPr kumimoji="1" lang="zh-CN" altLang="en-US" sz="2000" dirty="0">
              <a:latin typeface="Times New Roman" panose="02020603050405020304" pitchFamily="18" charset="0"/>
              <a:ea typeface="+mn-ea"/>
              <a:cs typeface="Times New Roman" panose="02020603050405020304" pitchFamily="18" charset="0"/>
            </a:endParaRPr>
          </a:p>
        </p:txBody>
      </p:sp>
      <p:grpSp>
        <p:nvGrpSpPr>
          <p:cNvPr id="14" name="Group 10"/>
          <p:cNvGrpSpPr/>
          <p:nvPr/>
        </p:nvGrpSpPr>
        <p:grpSpPr bwMode="auto">
          <a:xfrm>
            <a:off x="7303034" y="2871266"/>
            <a:ext cx="665163" cy="1952625"/>
            <a:chOff x="3840" y="1632"/>
            <a:chExt cx="336" cy="1248"/>
          </a:xfrm>
        </p:grpSpPr>
        <p:sp>
          <p:nvSpPr>
            <p:cNvPr id="15" name="Line 11"/>
            <p:cNvSpPr>
              <a:spLocks noChangeShapeType="1"/>
            </p:cNvSpPr>
            <p:nvPr/>
          </p:nvSpPr>
          <p:spPr bwMode="auto">
            <a:xfrm flipV="1">
              <a:off x="4176" y="1632"/>
              <a:ext cx="0" cy="1248"/>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2"/>
            <p:cNvSpPr>
              <a:spLocks noChangeShapeType="1"/>
            </p:cNvSpPr>
            <p:nvPr/>
          </p:nvSpPr>
          <p:spPr bwMode="auto">
            <a:xfrm flipH="1">
              <a:off x="3840" y="1632"/>
              <a:ext cx="336"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7" name="Text Box 2"/>
          <p:cNvSpPr txBox="1">
            <a:spLocks noChangeArrowheads="1"/>
          </p:cNvSpPr>
          <p:nvPr/>
        </p:nvSpPr>
        <p:spPr bwMode="auto">
          <a:xfrm>
            <a:off x="841908" y="5086545"/>
            <a:ext cx="8458200" cy="8540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Times New Roman" panose="02020603050405020304" pitchFamily="18" charset="0"/>
                <a:ea typeface="+mn-ea"/>
                <a:cs typeface="Times New Roman" panose="02020603050405020304" pitchFamily="18" charset="0"/>
              </a:rPr>
              <a:t>应用示例：</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MVN    R1,R2		</a:t>
            </a:r>
            <a:r>
              <a:rPr kumimoji="1" lang="en-US" altLang="zh-CN" sz="2000" dirty="0">
                <a:latin typeface="Times New Roman" panose="02020603050405020304" pitchFamily="18" charset="0"/>
                <a:ea typeface="+mn-ea"/>
                <a:cs typeface="Times New Roman" panose="02020603050405020304" pitchFamily="18" charset="0"/>
              </a:rPr>
              <a:t>; </a:t>
            </a:r>
            <a:r>
              <a:rPr kumimoji="1" lang="zh-CN" altLang="en-US" sz="2000" dirty="0">
                <a:latin typeface="Times New Roman" panose="02020603050405020304" pitchFamily="18" charset="0"/>
                <a:ea typeface="+mn-ea"/>
                <a:cs typeface="Times New Roman" panose="02020603050405020304" pitchFamily="18" charset="0"/>
              </a:rPr>
              <a:t>将</a:t>
            </a:r>
            <a:r>
              <a:rPr kumimoji="1" lang="en-US" altLang="zh-CN" sz="2000" dirty="0">
                <a:latin typeface="Times New Roman" panose="02020603050405020304" pitchFamily="18" charset="0"/>
                <a:ea typeface="+mn-ea"/>
                <a:cs typeface="Times New Roman" panose="02020603050405020304" pitchFamily="18" charset="0"/>
              </a:rPr>
              <a:t>R2</a:t>
            </a:r>
            <a:r>
              <a:rPr kumimoji="1" lang="zh-CN" altLang="en-US" sz="2000" dirty="0">
                <a:latin typeface="Times New Roman" panose="02020603050405020304" pitchFamily="18" charset="0"/>
                <a:ea typeface="+mn-ea"/>
                <a:cs typeface="Times New Roman" panose="02020603050405020304" pitchFamily="18" charset="0"/>
              </a:rPr>
              <a:t>取反，结果存于</a:t>
            </a:r>
            <a:r>
              <a:rPr kumimoji="1" lang="en-US" altLang="zh-CN" sz="2000" dirty="0">
                <a:latin typeface="Times New Roman" panose="02020603050405020304" pitchFamily="18" charset="0"/>
                <a:ea typeface="+mn-ea"/>
                <a:cs typeface="Times New Roman" panose="02020603050405020304" pitchFamily="18" charset="0"/>
              </a:rPr>
              <a:t>R1</a:t>
            </a:r>
            <a:endParaRPr kumimoji="1" lang="en-US" altLang="zh-CN" sz="200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additive="base">
                                        <p:cTn id="12" dur="500" fill="hold"/>
                                        <p:tgtEl>
                                          <p:spTgt spid="13"/>
                                        </p:tgtEl>
                                        <p:attrNameLst>
                                          <p:attrName>ppt_x</p:attrName>
                                        </p:attrNameLst>
                                      </p:cBhvr>
                                      <p:tavLst>
                                        <p:tav tm="0">
                                          <p:val>
                                            <p:strVal val="0-#ppt_w/2"/>
                                          </p:val>
                                        </p:tav>
                                        <p:tav tm="100000">
                                          <p:val>
                                            <p:strVal val="#ppt_x"/>
                                          </p:val>
                                        </p:tav>
                                      </p:tavLst>
                                    </p:anim>
                                    <p:anim calcmode="lin" valueType="num">
                                      <p:cBhvr additive="base">
                                        <p:cTn id="13" dur="500" fill="hold"/>
                                        <p:tgtEl>
                                          <p:spTgt spid="1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anim calcmode="lin" valueType="num">
                                      <p:cBhvr>
                                        <p:cTn id="18" dur="500" fill="hold"/>
                                        <p:tgtEl>
                                          <p:spTgt spid="6"/>
                                        </p:tgtEl>
                                        <p:attrNameLst>
                                          <p:attrName>ppt_x</p:attrName>
                                        </p:attrNameLst>
                                      </p:cBhvr>
                                      <p:tavLst>
                                        <p:tav tm="0">
                                          <p:val>
                                            <p:strVal val="#ppt_x"/>
                                          </p:val>
                                        </p:tav>
                                        <p:tav tm="100000">
                                          <p:val>
                                            <p:strVal val="#ppt_x"/>
                                          </p:val>
                                        </p:tav>
                                      </p:tavLst>
                                    </p:anim>
                                    <p:anim calcmode="lin" valueType="num">
                                      <p:cBhvr>
                                        <p:cTn id="19" dur="500" fill="hold"/>
                                        <p:tgtEl>
                                          <p:spTgt spid="6"/>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0-#ppt_w/2"/>
                                          </p:val>
                                        </p:tav>
                                        <p:tav tm="100000">
                                          <p:val>
                                            <p:strVal val="#ppt_x"/>
                                          </p:val>
                                        </p:tav>
                                      </p:tavLst>
                                    </p:anim>
                                    <p:anim calcmode="lin" valueType="num">
                                      <p:cBhvr additive="base">
                                        <p:cTn id="24" dur="500" fill="hold"/>
                                        <p:tgtEl>
                                          <p:spTgt spid="7"/>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16" presetClass="entr" presetSubtype="37"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arn(outVertical)">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ipe(down)">
                                      <p:cBhvr>
                                        <p:cTn id="33" dur="500"/>
                                        <p:tgtEl>
                                          <p:spTgt spid="10"/>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P spid="6" grpId="0" animBg="1" autoUpdateAnimBg="0"/>
      <p:bldP spid="7" grpId="0" autoUpdateAnimBg="0"/>
      <p:bldP spid="13"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983432" y="700921"/>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FontTx/>
              <a:buChar char="•"/>
            </a:pPr>
            <a:r>
              <a:rPr kumimoji="1" lang="zh-CN" altLang="en-US" sz="2400" dirty="0">
                <a:latin typeface="Times New Roman" panose="02020603050405020304" pitchFamily="18" charset="0"/>
              </a:rPr>
              <a:t>数据传送指令</a:t>
            </a:r>
            <a:r>
              <a:rPr kumimoji="1" lang="en-US" altLang="zh-CN" sz="2400" dirty="0">
                <a:latin typeface="Times New Roman" panose="02020603050405020304" pitchFamily="18" charset="0"/>
              </a:rPr>
              <a:t>——</a:t>
            </a:r>
            <a:r>
              <a:rPr kumimoji="1" lang="en-US" altLang="zh-CN" sz="2400" dirty="0">
                <a:solidFill>
                  <a:srgbClr val="0000FF"/>
                </a:solidFill>
                <a:latin typeface="Times New Roman" panose="02020603050405020304" pitchFamily="18" charset="0"/>
              </a:rPr>
              <a:t>NEG</a:t>
            </a:r>
            <a:endParaRPr kumimoji="1" lang="en-US" altLang="zh-CN" sz="2000" dirty="0">
              <a:solidFill>
                <a:srgbClr val="0000FF"/>
              </a:solidFill>
              <a:latin typeface="Times New Roman" panose="02020603050405020304" pitchFamily="18" charset="0"/>
            </a:endParaRPr>
          </a:p>
        </p:txBody>
      </p:sp>
      <p:pic>
        <p:nvPicPr>
          <p:cNvPr id="25"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59496" y="4365104"/>
            <a:ext cx="7239000" cy="692150"/>
          </a:xfrm>
          <a:prstGeom prst="rect">
            <a:avLst/>
          </a:prstGeom>
          <a:noFill/>
          <a:extLst>
            <a:ext uri="{909E8E84-426E-40DD-AFC4-6F175D3DCCD1}">
              <a14:hiddenFill xmlns:a14="http://schemas.microsoft.com/office/drawing/2010/main">
                <a:solidFill>
                  <a:srgbClr val="FFFFFF"/>
                </a:solidFill>
              </a14:hiddenFill>
            </a:ext>
          </a:extLst>
        </p:spPr>
      </p:pic>
      <p:sp>
        <p:nvSpPr>
          <p:cNvPr id="26" name="Text Box 4"/>
          <p:cNvSpPr txBox="1">
            <a:spLocks noChangeArrowheads="1"/>
          </p:cNvSpPr>
          <p:nvPr/>
        </p:nvSpPr>
        <p:spPr bwMode="auto">
          <a:xfrm>
            <a:off x="1407096" y="2307704"/>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NEG	Rd,Rm</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Rd	</a:t>
            </a:r>
            <a:r>
              <a:rPr kumimoji="1" lang="zh-CN" altLang="en-US" sz="1600">
                <a:latin typeface="宋体" panose="02010600030101010101" pitchFamily="2" charset="-122"/>
              </a:rPr>
              <a:t>目标寄存器，必须在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Rm	</a:t>
            </a:r>
            <a:r>
              <a:rPr kumimoji="1" lang="zh-CN" altLang="en-US" sz="1600">
                <a:latin typeface="宋体" panose="02010600030101010101" pitchFamily="2" charset="-122"/>
              </a:rPr>
              <a:t>源寄存器。为</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R15</a:t>
            </a:r>
            <a:r>
              <a:rPr kumimoji="1" lang="zh-CN" altLang="en-US" sz="1600">
                <a:latin typeface="宋体" panose="02010600030101010101" pitchFamily="2" charset="-122"/>
              </a:rPr>
              <a:t>。</a:t>
            </a:r>
            <a:endParaRPr kumimoji="1" lang="zh-CN" altLang="en-US" sz="1600">
              <a:latin typeface="宋体" panose="02010600030101010101" pitchFamily="2" charset="-122"/>
            </a:endParaRPr>
          </a:p>
        </p:txBody>
      </p:sp>
      <p:sp>
        <p:nvSpPr>
          <p:cNvPr id="27" name="Rectangle 5"/>
          <p:cNvSpPr>
            <a:spLocks noChangeArrowheads="1"/>
          </p:cNvSpPr>
          <p:nvPr/>
        </p:nvSpPr>
        <p:spPr bwMode="auto">
          <a:xfrm>
            <a:off x="3464496" y="3980929"/>
            <a:ext cx="3276600" cy="38100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spcBef>
                <a:spcPct val="50000"/>
              </a:spcBef>
            </a:pPr>
            <a:r>
              <a:rPr kumimoji="1" lang="zh-CN" altLang="en-US" sz="2000">
                <a:latin typeface="Times New Roman" panose="02020603050405020304" pitchFamily="18" charset="0"/>
                <a:ea typeface="华文新魏" panose="02010800040101010101" pitchFamily="2" charset="-122"/>
              </a:rPr>
              <a:t>指令编码</a:t>
            </a:r>
            <a:endParaRPr kumimoji="1" lang="zh-CN" altLang="en-US" sz="2000">
              <a:latin typeface="Times New Roman" panose="02020603050405020304" pitchFamily="18" charset="0"/>
              <a:ea typeface="华文新魏" panose="02010800040101010101" pitchFamily="2" charset="-122"/>
            </a:endParaRPr>
          </a:p>
        </p:txBody>
      </p:sp>
      <p:grpSp>
        <p:nvGrpSpPr>
          <p:cNvPr id="28" name="Group 6"/>
          <p:cNvGrpSpPr/>
          <p:nvPr/>
        </p:nvGrpSpPr>
        <p:grpSpPr bwMode="auto">
          <a:xfrm>
            <a:off x="4632896" y="3220518"/>
            <a:ext cx="2032000" cy="1525587"/>
            <a:chOff x="3840" y="1632"/>
            <a:chExt cx="336" cy="1248"/>
          </a:xfrm>
        </p:grpSpPr>
        <p:sp>
          <p:nvSpPr>
            <p:cNvPr id="29" name="Line 7"/>
            <p:cNvSpPr>
              <a:spLocks noChangeShapeType="1"/>
            </p:cNvSpPr>
            <p:nvPr/>
          </p:nvSpPr>
          <p:spPr bwMode="auto">
            <a:xfrm flipV="1">
              <a:off x="4176" y="1632"/>
              <a:ext cx="0" cy="1248"/>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8"/>
            <p:cNvSpPr>
              <a:spLocks noChangeShapeType="1"/>
            </p:cNvSpPr>
            <p:nvPr/>
          </p:nvSpPr>
          <p:spPr bwMode="auto">
            <a:xfrm flipH="1">
              <a:off x="3840" y="1632"/>
              <a:ext cx="336"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1" name="Text Box 9"/>
          <p:cNvSpPr txBox="1">
            <a:spLocks noChangeArrowheads="1"/>
          </p:cNvSpPr>
          <p:nvPr/>
        </p:nvSpPr>
        <p:spPr bwMode="auto">
          <a:xfrm>
            <a:off x="1303122" y="1183138"/>
            <a:ext cx="837775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buClr>
                <a:srgbClr val="0000FF"/>
              </a:buClr>
            </a:pPr>
            <a:r>
              <a:rPr kumimoji="1" lang="en-US" altLang="zh-CN" sz="2400" dirty="0">
                <a:latin typeface="Times New Roman" panose="02020603050405020304" pitchFamily="18" charset="0"/>
                <a:ea typeface="+mn-ea"/>
                <a:cs typeface="Times New Roman" panose="02020603050405020304" pitchFamily="18" charset="0"/>
              </a:rPr>
              <a:t>        NEG</a:t>
            </a:r>
            <a:r>
              <a:rPr kumimoji="1" lang="zh-CN" altLang="en-US" sz="2400" dirty="0">
                <a:latin typeface="Times New Roman" panose="02020603050405020304" pitchFamily="18" charset="0"/>
                <a:ea typeface="+mn-ea"/>
                <a:cs typeface="Times New Roman" panose="02020603050405020304" pitchFamily="18" charset="0"/>
              </a:rPr>
              <a:t>指令将寄存器</a:t>
            </a:r>
            <a:r>
              <a:rPr kumimoji="1" lang="en-US" altLang="zh-CN" sz="2400" dirty="0">
                <a:latin typeface="Times New Roman" panose="02020603050405020304" pitchFamily="18" charset="0"/>
                <a:ea typeface="+mn-ea"/>
                <a:cs typeface="Times New Roman" panose="02020603050405020304" pitchFamily="18" charset="0"/>
              </a:rPr>
              <a:t>Rm</a:t>
            </a:r>
            <a:r>
              <a:rPr kumimoji="1" lang="zh-CN" altLang="en-US" sz="2400" dirty="0">
                <a:latin typeface="Times New Roman" panose="02020603050405020304" pitchFamily="18" charset="0"/>
                <a:ea typeface="+mn-ea"/>
                <a:cs typeface="Times New Roman" panose="02020603050405020304" pitchFamily="18" charset="0"/>
              </a:rPr>
              <a:t>乘以</a:t>
            </a:r>
            <a:r>
              <a:rPr kumimoji="1" lang="en-US" altLang="zh-CN" sz="2400" dirty="0">
                <a:latin typeface="Times New Roman" panose="02020603050405020304" pitchFamily="18" charset="0"/>
                <a:ea typeface="+mn-ea"/>
                <a:cs typeface="Times New Roman" panose="02020603050405020304" pitchFamily="18" charset="0"/>
              </a:rPr>
              <a:t>-1</a:t>
            </a:r>
            <a:r>
              <a:rPr kumimoji="1" lang="zh-CN" altLang="en-US" sz="2400" dirty="0">
                <a:latin typeface="Times New Roman" panose="02020603050405020304" pitchFamily="18" charset="0"/>
                <a:ea typeface="+mn-ea"/>
                <a:cs typeface="Times New Roman" panose="02020603050405020304" pitchFamily="18" charset="0"/>
              </a:rPr>
              <a:t>后传送到目标寄存器</a:t>
            </a:r>
            <a:r>
              <a:rPr kumimoji="1" lang="en-US" altLang="zh-CN" sz="2400" dirty="0">
                <a:latin typeface="Times New Roman" panose="02020603050405020304" pitchFamily="18" charset="0"/>
                <a:ea typeface="+mn-ea"/>
                <a:cs typeface="Times New Roman" panose="02020603050405020304" pitchFamily="18" charset="0"/>
              </a:rPr>
              <a:t>Rd</a:t>
            </a:r>
            <a:r>
              <a:rPr kumimoji="1" lang="zh-CN" altLang="en-US" sz="2400" dirty="0">
                <a:latin typeface="Times New Roman" panose="02020603050405020304" pitchFamily="18" charset="0"/>
                <a:ea typeface="+mn-ea"/>
                <a:cs typeface="Times New Roman" panose="02020603050405020304" pitchFamily="18" charset="0"/>
              </a:rPr>
              <a:t>中。指令会更新</a:t>
            </a:r>
            <a:r>
              <a:rPr kumimoji="1" lang="en-US" altLang="zh-CN" sz="2400" dirty="0">
                <a:latin typeface="Times New Roman" panose="02020603050405020304" pitchFamily="18" charset="0"/>
                <a:ea typeface="+mn-ea"/>
                <a:cs typeface="Times New Roman" panose="02020603050405020304" pitchFamily="18" charset="0"/>
              </a:rPr>
              <a:t>N</a:t>
            </a:r>
            <a:r>
              <a:rPr kumimoji="1" lang="zh-CN" altLang="en-US" sz="2400" dirty="0">
                <a:latin typeface="Times New Roman" panose="02020603050405020304" pitchFamily="18" charset="0"/>
                <a:ea typeface="+mn-ea"/>
                <a:cs typeface="Times New Roman" panose="02020603050405020304" pitchFamily="18" charset="0"/>
              </a:rPr>
              <a:t>、</a:t>
            </a:r>
            <a:r>
              <a:rPr kumimoji="1" lang="en-US" altLang="zh-CN" sz="2400" dirty="0">
                <a:latin typeface="Times New Roman" panose="02020603050405020304" pitchFamily="18" charset="0"/>
                <a:ea typeface="+mn-ea"/>
                <a:cs typeface="Times New Roman" panose="02020603050405020304" pitchFamily="18" charset="0"/>
              </a:rPr>
              <a:t>Z</a:t>
            </a:r>
            <a:r>
              <a:rPr kumimoji="1" lang="zh-CN" altLang="en-US" sz="2400" dirty="0">
                <a:latin typeface="Times New Roman" panose="02020603050405020304" pitchFamily="18" charset="0"/>
                <a:ea typeface="+mn-ea"/>
                <a:cs typeface="Times New Roman" panose="02020603050405020304" pitchFamily="18" charset="0"/>
              </a:rPr>
              <a:t>、</a:t>
            </a:r>
            <a:r>
              <a:rPr kumimoji="1" lang="en-US" altLang="zh-CN" sz="2400" dirty="0">
                <a:latin typeface="Times New Roman" panose="02020603050405020304" pitchFamily="18" charset="0"/>
                <a:ea typeface="+mn-ea"/>
                <a:cs typeface="Times New Roman" panose="02020603050405020304" pitchFamily="18" charset="0"/>
              </a:rPr>
              <a:t>C</a:t>
            </a:r>
            <a:r>
              <a:rPr kumimoji="1" lang="zh-CN" altLang="en-US" sz="2400" dirty="0">
                <a:latin typeface="Times New Roman" panose="02020603050405020304" pitchFamily="18" charset="0"/>
                <a:ea typeface="+mn-ea"/>
                <a:cs typeface="Times New Roman" panose="02020603050405020304" pitchFamily="18" charset="0"/>
              </a:rPr>
              <a:t>和</a:t>
            </a:r>
            <a:r>
              <a:rPr kumimoji="1" lang="en-US" altLang="zh-CN" sz="2400" dirty="0">
                <a:latin typeface="Times New Roman" panose="02020603050405020304" pitchFamily="18" charset="0"/>
                <a:ea typeface="+mn-ea"/>
                <a:cs typeface="Times New Roman" panose="02020603050405020304" pitchFamily="18" charset="0"/>
              </a:rPr>
              <a:t>V</a:t>
            </a:r>
            <a:r>
              <a:rPr kumimoji="1" lang="zh-CN" altLang="en-US" sz="2400" dirty="0">
                <a:latin typeface="Times New Roman" panose="02020603050405020304" pitchFamily="18" charset="0"/>
                <a:ea typeface="+mn-ea"/>
                <a:cs typeface="Times New Roman" panose="02020603050405020304" pitchFamily="18" charset="0"/>
              </a:rPr>
              <a:t>标志。其指令格式如下：</a:t>
            </a:r>
            <a:endParaRPr kumimoji="1" lang="zh-CN" altLang="en-US" sz="2400" dirty="0">
              <a:latin typeface="Times New Roman" panose="02020603050405020304" pitchFamily="18" charset="0"/>
              <a:ea typeface="+mn-ea"/>
              <a:cs typeface="Times New Roman" panose="02020603050405020304" pitchFamily="18" charset="0"/>
            </a:endParaRPr>
          </a:p>
        </p:txBody>
      </p:sp>
      <p:grpSp>
        <p:nvGrpSpPr>
          <p:cNvPr id="32" name="Group 10"/>
          <p:cNvGrpSpPr/>
          <p:nvPr/>
        </p:nvGrpSpPr>
        <p:grpSpPr bwMode="auto">
          <a:xfrm>
            <a:off x="5496496" y="2841104"/>
            <a:ext cx="2540000" cy="1905000"/>
            <a:chOff x="3840" y="1632"/>
            <a:chExt cx="336" cy="1248"/>
          </a:xfrm>
        </p:grpSpPr>
        <p:sp>
          <p:nvSpPr>
            <p:cNvPr id="33" name="Line 11"/>
            <p:cNvSpPr>
              <a:spLocks noChangeShapeType="1"/>
            </p:cNvSpPr>
            <p:nvPr/>
          </p:nvSpPr>
          <p:spPr bwMode="auto">
            <a:xfrm flipV="1">
              <a:off x="4176" y="1632"/>
              <a:ext cx="0" cy="1248"/>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12"/>
            <p:cNvSpPr>
              <a:spLocks noChangeShapeType="1"/>
            </p:cNvSpPr>
            <p:nvPr/>
          </p:nvSpPr>
          <p:spPr bwMode="auto">
            <a:xfrm flipH="1">
              <a:off x="3840" y="1632"/>
              <a:ext cx="336" cy="0"/>
            </a:xfrm>
            <a:prstGeom prst="line">
              <a:avLst/>
            </a:prstGeom>
            <a:noFill/>
            <a:ln w="190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5" name="Text Box 5"/>
          <p:cNvSpPr txBox="1">
            <a:spLocks noChangeArrowheads="1"/>
          </p:cNvSpPr>
          <p:nvPr/>
        </p:nvSpPr>
        <p:spPr bwMode="auto">
          <a:xfrm>
            <a:off x="1275429" y="5181079"/>
            <a:ext cx="8458200" cy="8540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Times New Roman" panose="02020603050405020304" pitchFamily="18" charset="0"/>
                <a:ea typeface="+mn-ea"/>
                <a:cs typeface="Times New Roman" panose="02020603050405020304" pitchFamily="18" charset="0"/>
              </a:rPr>
              <a:t>应用示例：</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NEG    R1,R0		</a:t>
            </a:r>
            <a:r>
              <a:rPr kumimoji="1" lang="en-US" altLang="zh-CN" sz="2000" dirty="0">
                <a:latin typeface="Times New Roman" panose="02020603050405020304" pitchFamily="18" charset="0"/>
                <a:ea typeface="+mn-ea"/>
                <a:cs typeface="Times New Roman" panose="02020603050405020304" pitchFamily="18" charset="0"/>
              </a:rPr>
              <a:t>; R1=-R0</a:t>
            </a:r>
            <a:endParaRPr kumimoji="1" lang="en-US" altLang="zh-CN" sz="200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0-#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42" presetClass="entr" presetSubtype="0" fill="hold" grpId="0"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anim calcmode="lin" valueType="num">
                                      <p:cBhvr>
                                        <p:cTn id="18" dur="500" fill="hold"/>
                                        <p:tgtEl>
                                          <p:spTgt spid="26"/>
                                        </p:tgtEl>
                                        <p:attrNameLst>
                                          <p:attrName>ppt_x</p:attrName>
                                        </p:attrNameLst>
                                      </p:cBhvr>
                                      <p:tavLst>
                                        <p:tav tm="0">
                                          <p:val>
                                            <p:strVal val="#ppt_x"/>
                                          </p:val>
                                        </p:tav>
                                        <p:tav tm="100000">
                                          <p:val>
                                            <p:strVal val="#ppt_x"/>
                                          </p:val>
                                        </p:tav>
                                      </p:tavLst>
                                    </p:anim>
                                    <p:anim calcmode="lin" valueType="num">
                                      <p:cBhvr>
                                        <p:cTn id="19" dur="500" fill="hold"/>
                                        <p:tgtEl>
                                          <p:spTgt spid="26"/>
                                        </p:tgtEl>
                                        <p:attrNameLst>
                                          <p:attrName>ppt_y</p:attrName>
                                        </p:attrNameLst>
                                      </p:cBhvr>
                                      <p:tavLst>
                                        <p:tav tm="0">
                                          <p:val>
                                            <p:strVal val="#ppt_y+.1"/>
                                          </p:val>
                                        </p:tav>
                                        <p:tav tm="100000">
                                          <p:val>
                                            <p:strVal val="#ppt_y"/>
                                          </p:val>
                                        </p:tav>
                                      </p:tavLst>
                                    </p:anim>
                                  </p:childTnLst>
                                </p:cTn>
                              </p:par>
                            </p:childTnLst>
                          </p:cTn>
                        </p:par>
                        <p:par>
                          <p:cTn id="20" fill="hold">
                            <p:stCondLst>
                              <p:cond delay="1500"/>
                            </p:stCondLst>
                            <p:childTnLst>
                              <p:par>
                                <p:cTn id="21" presetID="2" presetClass="entr" presetSubtype="8"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additive="base">
                                        <p:cTn id="23" dur="500" fill="hold"/>
                                        <p:tgtEl>
                                          <p:spTgt spid="27"/>
                                        </p:tgtEl>
                                        <p:attrNameLst>
                                          <p:attrName>ppt_x</p:attrName>
                                        </p:attrNameLst>
                                      </p:cBhvr>
                                      <p:tavLst>
                                        <p:tav tm="0">
                                          <p:val>
                                            <p:strVal val="0-#ppt_w/2"/>
                                          </p:val>
                                        </p:tav>
                                        <p:tav tm="100000">
                                          <p:val>
                                            <p:strVal val="#ppt_x"/>
                                          </p:val>
                                        </p:tav>
                                      </p:tavLst>
                                    </p:anim>
                                    <p:anim calcmode="lin" valueType="num">
                                      <p:cBhvr additive="base">
                                        <p:cTn id="24" dur="500" fill="hold"/>
                                        <p:tgtEl>
                                          <p:spTgt spid="27"/>
                                        </p:tgtEl>
                                        <p:attrNameLst>
                                          <p:attrName>ppt_y</p:attrName>
                                        </p:attrNameLst>
                                      </p:cBhvr>
                                      <p:tavLst>
                                        <p:tav tm="0">
                                          <p:val>
                                            <p:strVal val="#ppt_y"/>
                                          </p:val>
                                        </p:tav>
                                        <p:tav tm="100000">
                                          <p:val>
                                            <p:strVal val="#ppt_y"/>
                                          </p:val>
                                        </p:tav>
                                      </p:tavLst>
                                    </p:anim>
                                  </p:childTnLst>
                                </p:cTn>
                              </p:par>
                            </p:childTnLst>
                          </p:cTn>
                        </p:par>
                        <p:par>
                          <p:cTn id="25" fill="hold">
                            <p:stCondLst>
                              <p:cond delay="2000"/>
                            </p:stCondLst>
                            <p:childTnLst>
                              <p:par>
                                <p:cTn id="26" presetID="16" presetClass="entr" presetSubtype="37"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outVertical)">
                                      <p:cBhvr>
                                        <p:cTn id="28" dur="500"/>
                                        <p:tgtEl>
                                          <p:spTgt spid="2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down)">
                                      <p:cBhvr>
                                        <p:cTn id="33" dur="500"/>
                                        <p:tgtEl>
                                          <p:spTgt spid="28"/>
                                        </p:tgtEl>
                                      </p:cBhvr>
                                    </p:animEffect>
                                  </p:childTnLst>
                                </p:cTn>
                              </p:par>
                            </p:childTnLst>
                          </p:cTn>
                        </p:par>
                        <p:par>
                          <p:cTn id="34" fill="hold">
                            <p:stCondLst>
                              <p:cond delay="500"/>
                            </p:stCondLst>
                            <p:childTnLst>
                              <p:par>
                                <p:cTn id="35" presetID="22" presetClass="entr" presetSubtype="4" fill="hold"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down)">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P spid="26" grpId="0" animBg="1" autoUpdateAnimBg="0"/>
      <p:bldP spid="27" grpId="0" autoUpdateAnimBg="0"/>
      <p:bldP spid="31"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922837" y="819247"/>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800" dirty="0">
                <a:latin typeface="Times New Roman" panose="02020603050405020304" pitchFamily="18" charset="0"/>
                <a:ea typeface="+mj-ea"/>
                <a:cs typeface="Times New Roman" panose="02020603050405020304" pitchFamily="18" charset="0"/>
              </a:rPr>
              <a:t>2) </a:t>
            </a:r>
            <a:r>
              <a:rPr lang="zh-CN" altLang="en-US" sz="2800" dirty="0">
                <a:latin typeface="Times New Roman" panose="02020603050405020304" pitchFamily="18" charset="0"/>
                <a:ea typeface="+mj-ea"/>
                <a:cs typeface="Times New Roman" panose="02020603050405020304" pitchFamily="18" charset="0"/>
              </a:rPr>
              <a:t>算术逻辑运算指令</a:t>
            </a:r>
            <a:endParaRPr kumimoji="1" lang="en-US" altLang="zh-CN" sz="2400" dirty="0">
              <a:solidFill>
                <a:srgbClr val="0000FF"/>
              </a:solidFill>
              <a:latin typeface="Times New Roman" panose="02020603050405020304" pitchFamily="18" charset="0"/>
              <a:ea typeface="+mj-ea"/>
              <a:cs typeface="Times New Roman" panose="02020603050405020304" pitchFamily="18" charset="0"/>
            </a:endParaRPr>
          </a:p>
        </p:txBody>
      </p:sp>
      <p:sp>
        <p:nvSpPr>
          <p:cNvPr id="31" name="Text Box 9"/>
          <p:cNvSpPr txBox="1">
            <a:spLocks noChangeArrowheads="1"/>
          </p:cNvSpPr>
          <p:nvPr/>
        </p:nvSpPr>
        <p:spPr bwMode="auto">
          <a:xfrm>
            <a:off x="1271464" y="1242745"/>
            <a:ext cx="837775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spcBef>
                <a:spcPct val="50000"/>
              </a:spcBef>
              <a:buClr>
                <a:srgbClr val="0000FF"/>
              </a:buClr>
            </a:pPr>
            <a:r>
              <a:rPr kumimoji="1" lang="en-US" altLang="zh-CN" sz="2400" dirty="0">
                <a:latin typeface="Times New Roman" panose="02020603050405020304" pitchFamily="18" charset="0"/>
                <a:ea typeface="+mn-ea"/>
                <a:cs typeface="Times New Roman" panose="02020603050405020304" pitchFamily="18" charset="0"/>
              </a:rPr>
              <a:t>        </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4" name="Text Box 4"/>
          <p:cNvSpPr txBox="1">
            <a:spLocks noChangeArrowheads="1"/>
          </p:cNvSpPr>
          <p:nvPr/>
        </p:nvSpPr>
        <p:spPr bwMode="auto">
          <a:xfrm>
            <a:off x="911424" y="1644803"/>
            <a:ext cx="701040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lvl="1" algn="just">
              <a:spcBef>
                <a:spcPct val="50000"/>
              </a:spcBef>
              <a:buClr>
                <a:srgbClr val="0000FF"/>
              </a:buClr>
              <a:buFont typeface="Wingdings" panose="05000000000000000000" pitchFamily="2" charset="2"/>
              <a:buChar char="§"/>
            </a:pPr>
            <a:r>
              <a:rPr kumimoji="1" lang="zh-CN" altLang="en-US" sz="2800" dirty="0">
                <a:latin typeface="Times New Roman" panose="02020603050405020304" pitchFamily="18" charset="0"/>
                <a:ea typeface="+mj-ea"/>
                <a:cs typeface="Times New Roman" panose="02020603050405020304" pitchFamily="18" charset="0"/>
              </a:rPr>
              <a:t>算术指令</a:t>
            </a:r>
            <a:endParaRPr kumimoji="1" lang="zh-CN" altLang="en-US" sz="2800" dirty="0">
              <a:latin typeface="Times New Roman" panose="02020603050405020304" pitchFamily="18" charset="0"/>
              <a:ea typeface="+mj-ea"/>
              <a:cs typeface="Times New Roman" panose="02020603050405020304" pitchFamily="18" charset="0"/>
            </a:endParaRPr>
          </a:p>
          <a:p>
            <a:pPr lvl="1" algn="just">
              <a:spcBef>
                <a:spcPct val="50000"/>
              </a:spcBef>
              <a:buClr>
                <a:srgbClr val="0000FF"/>
              </a:buClr>
              <a:buFont typeface="Wingdings" panose="05000000000000000000" pitchFamily="2" charset="2"/>
              <a:buChar char="§"/>
            </a:pPr>
            <a:r>
              <a:rPr kumimoji="1" lang="zh-CN" altLang="en-US" sz="2800" dirty="0">
                <a:latin typeface="Times New Roman" panose="02020603050405020304" pitchFamily="18" charset="0"/>
                <a:ea typeface="+mj-ea"/>
                <a:cs typeface="Times New Roman" panose="02020603050405020304" pitchFamily="18" charset="0"/>
              </a:rPr>
              <a:t>逻辑运算指令</a:t>
            </a:r>
            <a:endParaRPr kumimoji="1" lang="zh-CN" altLang="en-US" sz="2800" dirty="0">
              <a:latin typeface="Times New Roman" panose="02020603050405020304" pitchFamily="18" charset="0"/>
              <a:ea typeface="+mj-ea"/>
              <a:cs typeface="Times New Roman" panose="02020603050405020304" pitchFamily="18" charset="0"/>
            </a:endParaRPr>
          </a:p>
          <a:p>
            <a:pPr lvl="1" algn="just">
              <a:spcBef>
                <a:spcPct val="50000"/>
              </a:spcBef>
              <a:buClr>
                <a:srgbClr val="0000FF"/>
              </a:buClr>
              <a:buFont typeface="Wingdings" panose="05000000000000000000" pitchFamily="2" charset="2"/>
              <a:buChar char="§"/>
            </a:pPr>
            <a:r>
              <a:rPr kumimoji="1" lang="zh-CN" altLang="en-US" sz="2800" dirty="0">
                <a:latin typeface="Times New Roman" panose="02020603050405020304" pitchFamily="18" charset="0"/>
                <a:ea typeface="+mj-ea"/>
                <a:cs typeface="Times New Roman" panose="02020603050405020304" pitchFamily="18" charset="0"/>
              </a:rPr>
              <a:t>移位指令</a:t>
            </a:r>
            <a:endParaRPr kumimoji="1" lang="zh-CN" altLang="en-US" sz="2800" dirty="0">
              <a:latin typeface="Times New Roman" panose="02020603050405020304" pitchFamily="18" charset="0"/>
              <a:ea typeface="+mj-ea"/>
              <a:cs typeface="Times New Roman" panose="02020603050405020304" pitchFamily="18" charset="0"/>
            </a:endParaRPr>
          </a:p>
          <a:p>
            <a:pPr lvl="1" algn="just">
              <a:spcBef>
                <a:spcPct val="50000"/>
              </a:spcBef>
              <a:buClr>
                <a:srgbClr val="0000FF"/>
              </a:buClr>
              <a:buFont typeface="Wingdings" panose="05000000000000000000" pitchFamily="2" charset="2"/>
              <a:buChar char="§"/>
            </a:pPr>
            <a:r>
              <a:rPr kumimoji="1" lang="zh-CN" altLang="en-US" sz="2800" dirty="0">
                <a:latin typeface="Times New Roman" panose="02020603050405020304" pitchFamily="18" charset="0"/>
                <a:ea typeface="+mj-ea"/>
                <a:cs typeface="Times New Roman" panose="02020603050405020304" pitchFamily="18" charset="0"/>
              </a:rPr>
              <a:t>比较指令</a:t>
            </a:r>
            <a:endParaRPr kumimoji="1" lang="en-US" altLang="zh-CN" sz="2800" dirty="0">
              <a:latin typeface="Times New Roman" panose="02020603050405020304" pitchFamily="18" charset="0"/>
              <a:ea typeface="+mj-ea"/>
              <a:cs typeface="Times New Roman" panose="02020603050405020304" pitchFamily="18" charset="0"/>
            </a:endParaRPr>
          </a:p>
          <a:p>
            <a:pPr lvl="1" algn="just">
              <a:spcBef>
                <a:spcPct val="50000"/>
              </a:spcBef>
              <a:buClr>
                <a:srgbClr val="0000FF"/>
              </a:buClr>
              <a:buFont typeface="Wingdings" panose="05000000000000000000" pitchFamily="2" charset="2"/>
              <a:buChar char="§"/>
            </a:pPr>
            <a:r>
              <a:rPr kumimoji="1" lang="zh-CN" altLang="en-US" sz="2800" dirty="0">
                <a:latin typeface="Times New Roman" panose="02020603050405020304" pitchFamily="18" charset="0"/>
                <a:ea typeface="+mj-ea"/>
                <a:cs typeface="Times New Roman" panose="02020603050405020304" pitchFamily="18" charset="0"/>
              </a:rPr>
              <a:t>测试指令</a:t>
            </a:r>
            <a:endParaRPr kumimoji="1" lang="zh-CN" altLang="en-US" sz="2800" dirty="0">
              <a:latin typeface="Times New Roman" panose="02020603050405020304" pitchFamily="18" charset="0"/>
              <a:ea typeface="+mj-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500" fill="hold"/>
                                        <p:tgtEl>
                                          <p:spTgt spid="31"/>
                                        </p:tgtEl>
                                        <p:attrNameLst>
                                          <p:attrName>ppt_x</p:attrName>
                                        </p:attrNameLst>
                                      </p:cBhvr>
                                      <p:tavLst>
                                        <p:tav tm="0">
                                          <p:val>
                                            <p:strVal val="0-#ppt_w/2"/>
                                          </p:val>
                                        </p:tav>
                                        <p:tav tm="100000">
                                          <p:val>
                                            <p:strVal val="#ppt_x"/>
                                          </p:val>
                                        </p:tav>
                                      </p:tavLst>
                                    </p:anim>
                                    <p:anim calcmode="lin" valueType="num">
                                      <p:cBhvr additive="base">
                                        <p:cTn id="13" dur="500" fill="hold"/>
                                        <p:tgtEl>
                                          <p:spTgt spid="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P spid="31"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71845" y="680490"/>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2.1) </a:t>
            </a:r>
            <a:r>
              <a:rPr lang="zh-CN" altLang="en-US" sz="2000" dirty="0">
                <a:latin typeface="Times New Roman" panose="02020603050405020304" pitchFamily="18" charset="0"/>
                <a:ea typeface="+mj-ea"/>
                <a:cs typeface="Times New Roman" panose="02020603050405020304" pitchFamily="18" charset="0"/>
              </a:rPr>
              <a:t>算术运算指令</a:t>
            </a:r>
            <a:r>
              <a:rPr lang="en-US" altLang="zh-CN" sz="2000" dirty="0">
                <a:latin typeface="Times New Roman" panose="02020603050405020304" pitchFamily="18" charset="0"/>
                <a:ea typeface="+mj-ea"/>
                <a:cs typeface="Times New Roman" panose="02020603050405020304" pitchFamily="18" charset="0"/>
              </a:rPr>
              <a:t>-- ADD</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5" name="Text Box 2"/>
          <p:cNvSpPr txBox="1">
            <a:spLocks noChangeArrowheads="1"/>
          </p:cNvSpPr>
          <p:nvPr/>
        </p:nvSpPr>
        <p:spPr bwMode="auto">
          <a:xfrm>
            <a:off x="1162357" y="1076668"/>
            <a:ext cx="732948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ADD</a:t>
            </a:r>
            <a:r>
              <a:rPr kumimoji="1" lang="zh-CN" altLang="en-US" sz="2000" dirty="0">
                <a:latin typeface="Times New Roman" panose="02020603050405020304" pitchFamily="18" charset="0"/>
                <a:ea typeface="+mn-ea"/>
                <a:cs typeface="Times New Roman" panose="02020603050405020304" pitchFamily="18" charset="0"/>
              </a:rPr>
              <a:t>指令将两个数据相加，结果保存到</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寄存器中。</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6" name="Text Box 5"/>
          <p:cNvSpPr txBox="1">
            <a:spLocks noChangeArrowheads="1"/>
          </p:cNvSpPr>
          <p:nvPr/>
        </p:nvSpPr>
        <p:spPr bwMode="auto">
          <a:xfrm>
            <a:off x="1481445" y="1487830"/>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zh-CN" altLang="en-US" sz="2000" dirty="0">
                <a:latin typeface="华文新魏" panose="02010800040101010101" pitchFamily="2" charset="-122"/>
                <a:ea typeface="华文新魏" panose="02010800040101010101" pitchFamily="2" charset="-122"/>
              </a:rPr>
              <a:t>低寄存器的</a:t>
            </a:r>
            <a:r>
              <a:rPr kumimoji="1" lang="en-US" altLang="zh-CN" sz="2000" dirty="0">
                <a:latin typeface="华文新魏" panose="02010800040101010101" pitchFamily="2" charset="-122"/>
                <a:ea typeface="华文新魏" panose="02010800040101010101" pitchFamily="2" charset="-122"/>
              </a:rPr>
              <a:t>ADD</a:t>
            </a:r>
            <a:r>
              <a:rPr kumimoji="1" lang="zh-CN" altLang="en-US" sz="2000" dirty="0">
                <a:latin typeface="华文新魏" panose="02010800040101010101" pitchFamily="2" charset="-122"/>
                <a:ea typeface="华文新魏" panose="02010800040101010101" pitchFamily="2" charset="-122"/>
              </a:rPr>
              <a:t>指令</a:t>
            </a:r>
            <a:r>
              <a:rPr kumimoji="1" lang="zh-CN" altLang="en-US" sz="2000" dirty="0">
                <a:latin typeface="Times New Roman" panose="02020603050405020304" pitchFamily="18" charset="0"/>
                <a:ea typeface="华文新魏" panose="02010800040101010101" pitchFamily="2" charset="-122"/>
              </a:rPr>
              <a:t>格式：</a:t>
            </a:r>
            <a:endParaRPr kumimoji="1" lang="zh-CN" altLang="en-US" sz="2000" dirty="0">
              <a:latin typeface="华文新魏" panose="02010800040101010101" pitchFamily="2" charset="-122"/>
              <a:ea typeface="华文新魏" panose="02010800040101010101" pitchFamily="2" charset="-122"/>
            </a:endParaRPr>
          </a:p>
        </p:txBody>
      </p:sp>
      <p:sp>
        <p:nvSpPr>
          <p:cNvPr id="7" name="Text Box 4"/>
          <p:cNvSpPr txBox="1">
            <a:spLocks noChangeArrowheads="1"/>
          </p:cNvSpPr>
          <p:nvPr/>
        </p:nvSpPr>
        <p:spPr bwMode="auto">
          <a:xfrm>
            <a:off x="1390651" y="1884705"/>
            <a:ext cx="7543800" cy="2913062"/>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dirty="0">
                <a:solidFill>
                  <a:srgbClr val="0000FF"/>
                </a:solidFill>
                <a:latin typeface="宋体" panose="02010600030101010101" pitchFamily="2" charset="-122"/>
                <a:cs typeface="Times New Roman" panose="02020603050405020304" pitchFamily="18" charset="0"/>
              </a:rPr>
              <a:t>ADD   </a:t>
            </a:r>
            <a:r>
              <a:rPr kumimoji="1" lang="en-US" altLang="zh-CN" sz="1600" dirty="0" err="1">
                <a:solidFill>
                  <a:srgbClr val="0000FF"/>
                </a:solidFill>
                <a:latin typeface="宋体" panose="02010600030101010101" pitchFamily="2" charset="-122"/>
                <a:cs typeface="Times New Roman" panose="02020603050405020304" pitchFamily="18" charset="0"/>
              </a:rPr>
              <a:t>Rd,Rn,Rm</a:t>
            </a:r>
            <a:endParaRPr kumimoji="1" lang="en-US" altLang="zh-CN" sz="1600" dirty="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en-US" altLang="zh-CN" sz="1600" dirty="0">
                <a:solidFill>
                  <a:srgbClr val="0000FF"/>
                </a:solidFill>
                <a:latin typeface="宋体" panose="02010600030101010101" pitchFamily="2" charset="-122"/>
                <a:cs typeface="Times New Roman" panose="02020603050405020304" pitchFamily="18" charset="0"/>
              </a:rPr>
              <a:t>ADD   Rd,Rn,#expr3</a:t>
            </a:r>
            <a:endParaRPr kumimoji="1" lang="en-US" altLang="zh-CN" sz="1600" dirty="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en-US" altLang="zh-CN" sz="1600" dirty="0">
                <a:solidFill>
                  <a:srgbClr val="0000FF"/>
                </a:solidFill>
                <a:latin typeface="宋体" panose="02010600030101010101" pitchFamily="2" charset="-122"/>
                <a:cs typeface="Times New Roman" panose="02020603050405020304" pitchFamily="18" charset="0"/>
              </a:rPr>
              <a:t>ADD   Rd,#expr8</a:t>
            </a:r>
            <a:endParaRPr kumimoji="1" lang="en-US" altLang="zh-CN" sz="1600" dirty="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dirty="0">
                <a:latin typeface="宋体" panose="02010600030101010101" pitchFamily="2" charset="-122"/>
              </a:rPr>
              <a:t>其中：</a:t>
            </a:r>
            <a:r>
              <a:rPr kumimoji="1" lang="en-US" altLang="zh-CN" sz="1600" dirty="0">
                <a:solidFill>
                  <a:srgbClr val="0000FF"/>
                </a:solidFill>
                <a:latin typeface="宋体" panose="02010600030101010101" pitchFamily="2" charset="-122"/>
                <a:cs typeface="Times New Roman" panose="02020603050405020304" pitchFamily="18" charset="0"/>
              </a:rPr>
              <a:t>Rd	</a:t>
            </a:r>
            <a:r>
              <a:rPr kumimoji="1" lang="zh-CN" altLang="en-US" sz="1600" dirty="0">
                <a:latin typeface="宋体" panose="02010600030101010101" pitchFamily="2" charset="-122"/>
              </a:rPr>
              <a:t>目标寄存器，必须在</a:t>
            </a:r>
            <a:r>
              <a:rPr kumimoji="1" lang="en-US" altLang="zh-CN" sz="1600" dirty="0">
                <a:latin typeface="宋体" panose="02010600030101010101" pitchFamily="2" charset="-122"/>
              </a:rPr>
              <a:t>R0</a:t>
            </a:r>
            <a:r>
              <a:rPr kumimoji="1" lang="zh-CN" altLang="en-US" sz="1600" dirty="0">
                <a:latin typeface="宋体" panose="02010600030101010101" pitchFamily="2" charset="-122"/>
              </a:rPr>
              <a:t>～</a:t>
            </a:r>
            <a:r>
              <a:rPr kumimoji="1" lang="en-US" altLang="zh-CN" sz="1600" dirty="0">
                <a:latin typeface="宋体" panose="02010600030101010101" pitchFamily="2" charset="-122"/>
              </a:rPr>
              <a:t>R7</a:t>
            </a:r>
            <a:r>
              <a:rPr kumimoji="1" lang="zh-CN" altLang="en-US" sz="1600" dirty="0">
                <a:latin typeface="宋体" panose="02010600030101010101" pitchFamily="2" charset="-122"/>
              </a:rPr>
              <a:t>之间。</a:t>
            </a:r>
            <a:endParaRPr kumimoji="1" lang="zh-CN" altLang="en-US" sz="1600" dirty="0">
              <a:latin typeface="宋体" panose="02010600030101010101" pitchFamily="2" charset="-122"/>
            </a:endParaRPr>
          </a:p>
          <a:p>
            <a:pPr algn="just">
              <a:spcBef>
                <a:spcPct val="50000"/>
              </a:spcBef>
              <a:buClr>
                <a:srgbClr val="0000FF"/>
              </a:buClr>
            </a:pPr>
            <a:r>
              <a:rPr kumimoji="1" lang="zh-CN" altLang="en-US" sz="1600" dirty="0">
                <a:solidFill>
                  <a:srgbClr val="0000FF"/>
                </a:solidFill>
                <a:latin typeface="宋体" panose="02010600030101010101" pitchFamily="2" charset="-122"/>
              </a:rPr>
              <a:t>      </a:t>
            </a:r>
            <a:r>
              <a:rPr kumimoji="1" lang="en-US" altLang="zh-CN" sz="1600" dirty="0">
                <a:solidFill>
                  <a:srgbClr val="0000FF"/>
                </a:solidFill>
                <a:latin typeface="宋体" panose="02010600030101010101" pitchFamily="2" charset="-122"/>
              </a:rPr>
              <a:t>Rn	</a:t>
            </a:r>
            <a:r>
              <a:rPr kumimoji="1" lang="zh-CN" altLang="en-US" sz="1600" dirty="0">
                <a:latin typeface="宋体" panose="02010600030101010101" pitchFamily="2" charset="-122"/>
              </a:rPr>
              <a:t>第</a:t>
            </a:r>
            <a:r>
              <a:rPr kumimoji="1" lang="en-US" altLang="zh-CN" sz="1600" dirty="0">
                <a:latin typeface="宋体" panose="02010600030101010101" pitchFamily="2" charset="-122"/>
              </a:rPr>
              <a:t>1</a:t>
            </a:r>
            <a:r>
              <a:rPr kumimoji="1" lang="zh-CN" altLang="en-US" sz="1600" dirty="0">
                <a:latin typeface="宋体" panose="02010600030101010101" pitchFamily="2" charset="-122"/>
              </a:rPr>
              <a:t>个操作数寄存器，必须在</a:t>
            </a:r>
            <a:r>
              <a:rPr kumimoji="1" lang="en-US" altLang="zh-CN" sz="1600" dirty="0">
                <a:latin typeface="宋体" panose="02010600030101010101" pitchFamily="2" charset="-122"/>
              </a:rPr>
              <a:t>R0</a:t>
            </a:r>
            <a:r>
              <a:rPr kumimoji="1" lang="zh-CN" altLang="en-US" sz="1600" dirty="0">
                <a:latin typeface="宋体" panose="02010600030101010101" pitchFamily="2" charset="-122"/>
              </a:rPr>
              <a:t>～</a:t>
            </a:r>
            <a:r>
              <a:rPr kumimoji="1" lang="en-US" altLang="zh-CN" sz="1600" dirty="0">
                <a:latin typeface="宋体" panose="02010600030101010101" pitchFamily="2" charset="-122"/>
              </a:rPr>
              <a:t>R7</a:t>
            </a:r>
            <a:r>
              <a:rPr kumimoji="1" lang="zh-CN" altLang="en-US" sz="1600" dirty="0">
                <a:latin typeface="宋体" panose="02010600030101010101" pitchFamily="2" charset="-122"/>
              </a:rPr>
              <a:t>之间。</a:t>
            </a:r>
            <a:endParaRPr kumimoji="1" lang="zh-CN" altLang="en-US" sz="1600" dirty="0">
              <a:latin typeface="宋体" panose="02010600030101010101" pitchFamily="2" charset="-122"/>
            </a:endParaRPr>
          </a:p>
          <a:p>
            <a:pPr algn="just">
              <a:spcBef>
                <a:spcPct val="50000"/>
              </a:spcBef>
              <a:buClr>
                <a:srgbClr val="0000FF"/>
              </a:buClr>
            </a:pPr>
            <a:r>
              <a:rPr kumimoji="1" lang="zh-CN" altLang="en-US" sz="1600" dirty="0">
                <a:solidFill>
                  <a:srgbClr val="0000FF"/>
                </a:solidFill>
                <a:latin typeface="宋体" panose="02010600030101010101" pitchFamily="2" charset="-122"/>
              </a:rPr>
              <a:t>      </a:t>
            </a:r>
            <a:r>
              <a:rPr kumimoji="1" lang="en-US" altLang="zh-CN" sz="1600" dirty="0">
                <a:solidFill>
                  <a:srgbClr val="0000FF"/>
                </a:solidFill>
                <a:latin typeface="宋体" panose="02010600030101010101" pitchFamily="2" charset="-122"/>
              </a:rPr>
              <a:t>Rm	</a:t>
            </a:r>
            <a:r>
              <a:rPr kumimoji="1" lang="zh-CN" altLang="en-US" sz="1600" dirty="0">
                <a:latin typeface="宋体" panose="02010600030101010101" pitchFamily="2" charset="-122"/>
              </a:rPr>
              <a:t>第</a:t>
            </a:r>
            <a:r>
              <a:rPr kumimoji="1" lang="en-US" altLang="zh-CN" sz="1600" dirty="0">
                <a:latin typeface="宋体" panose="02010600030101010101" pitchFamily="2" charset="-122"/>
              </a:rPr>
              <a:t>2</a:t>
            </a:r>
            <a:r>
              <a:rPr kumimoji="1" lang="zh-CN" altLang="en-US" sz="1600" dirty="0">
                <a:latin typeface="宋体" panose="02010600030101010101" pitchFamily="2" charset="-122"/>
              </a:rPr>
              <a:t>个操作数寄存器，必须在</a:t>
            </a:r>
            <a:r>
              <a:rPr kumimoji="1" lang="en-US" altLang="zh-CN" sz="1600" dirty="0">
                <a:latin typeface="宋体" panose="02010600030101010101" pitchFamily="2" charset="-122"/>
              </a:rPr>
              <a:t>R0</a:t>
            </a:r>
            <a:r>
              <a:rPr kumimoji="1" lang="zh-CN" altLang="en-US" sz="1600" dirty="0">
                <a:latin typeface="宋体" panose="02010600030101010101" pitchFamily="2" charset="-122"/>
              </a:rPr>
              <a:t>～</a:t>
            </a:r>
            <a:r>
              <a:rPr kumimoji="1" lang="en-US" altLang="zh-CN" sz="1600" dirty="0">
                <a:latin typeface="宋体" panose="02010600030101010101" pitchFamily="2" charset="-122"/>
              </a:rPr>
              <a:t>R7</a:t>
            </a:r>
            <a:r>
              <a:rPr kumimoji="1" lang="zh-CN" altLang="en-US" sz="1600" dirty="0">
                <a:latin typeface="宋体" panose="02010600030101010101" pitchFamily="2" charset="-122"/>
              </a:rPr>
              <a:t>之间。</a:t>
            </a:r>
            <a:endParaRPr kumimoji="1" lang="zh-CN" altLang="en-US" sz="1600" dirty="0">
              <a:latin typeface="宋体" panose="02010600030101010101" pitchFamily="2" charset="-122"/>
            </a:endParaRPr>
          </a:p>
          <a:p>
            <a:pPr algn="just">
              <a:spcBef>
                <a:spcPct val="50000"/>
              </a:spcBef>
              <a:buClr>
                <a:srgbClr val="0000FF"/>
              </a:buClr>
            </a:pPr>
            <a:r>
              <a:rPr kumimoji="1" lang="zh-CN" altLang="en-US" sz="1600" dirty="0">
                <a:solidFill>
                  <a:srgbClr val="0000FF"/>
                </a:solidFill>
                <a:latin typeface="宋体" panose="02010600030101010101" pitchFamily="2" charset="-122"/>
                <a:cs typeface="Times New Roman" panose="02020603050405020304" pitchFamily="18" charset="0"/>
              </a:rPr>
              <a:t>      </a:t>
            </a:r>
            <a:r>
              <a:rPr kumimoji="1" lang="en-US" altLang="zh-CN" sz="1600" dirty="0" err="1">
                <a:solidFill>
                  <a:srgbClr val="0000FF"/>
                </a:solidFill>
                <a:latin typeface="宋体" panose="02010600030101010101" pitchFamily="2" charset="-122"/>
                <a:cs typeface="Times New Roman" panose="02020603050405020304" pitchFamily="18" charset="0"/>
              </a:rPr>
              <a:t>exper</a:t>
            </a:r>
            <a:r>
              <a:rPr kumimoji="1" lang="en-US" altLang="zh-CN" sz="1600" dirty="0">
                <a:solidFill>
                  <a:srgbClr val="0000FF"/>
                </a:solidFill>
                <a:latin typeface="宋体" panose="02010600030101010101" pitchFamily="2" charset="-122"/>
                <a:cs typeface="Times New Roman" panose="02020603050405020304" pitchFamily="18" charset="0"/>
              </a:rPr>
              <a:t> </a:t>
            </a:r>
            <a:r>
              <a:rPr kumimoji="1" lang="en-US" altLang="zh-CN" sz="1600" dirty="0">
                <a:latin typeface="宋体" panose="02010600030101010101" pitchFamily="2" charset="-122"/>
              </a:rPr>
              <a:t>3</a:t>
            </a:r>
            <a:r>
              <a:rPr kumimoji="1" lang="zh-CN" altLang="en-US" sz="1600" dirty="0">
                <a:latin typeface="宋体" panose="02010600030101010101" pitchFamily="2" charset="-122"/>
              </a:rPr>
              <a:t>位立即数，即</a:t>
            </a:r>
            <a:r>
              <a:rPr kumimoji="1" lang="en-US" altLang="zh-CN" sz="1600" dirty="0">
                <a:latin typeface="宋体" panose="02010600030101010101" pitchFamily="2" charset="-122"/>
              </a:rPr>
              <a:t>0</a:t>
            </a:r>
            <a:r>
              <a:rPr kumimoji="1" lang="zh-CN" altLang="en-US" sz="1600" dirty="0">
                <a:latin typeface="宋体" panose="02010600030101010101" pitchFamily="2" charset="-122"/>
              </a:rPr>
              <a:t>～</a:t>
            </a:r>
            <a:r>
              <a:rPr kumimoji="1" lang="en-US" altLang="zh-CN" sz="1600" dirty="0">
                <a:latin typeface="宋体" panose="02010600030101010101" pitchFamily="2" charset="-122"/>
              </a:rPr>
              <a:t>7</a:t>
            </a:r>
            <a:r>
              <a:rPr kumimoji="1" lang="zh-CN" altLang="en-US" sz="1600" dirty="0">
                <a:latin typeface="宋体" panose="02010600030101010101" pitchFamily="2" charset="-122"/>
              </a:rPr>
              <a:t>。</a:t>
            </a:r>
            <a:endParaRPr kumimoji="1" lang="zh-CN" altLang="en-US" sz="1600" dirty="0">
              <a:latin typeface="宋体" panose="02010600030101010101" pitchFamily="2" charset="-122"/>
            </a:endParaRPr>
          </a:p>
          <a:p>
            <a:pPr algn="just">
              <a:spcBef>
                <a:spcPct val="50000"/>
              </a:spcBef>
              <a:buClr>
                <a:srgbClr val="0000FF"/>
              </a:buClr>
            </a:pPr>
            <a:r>
              <a:rPr kumimoji="1" lang="zh-CN" altLang="en-US" sz="1600" dirty="0">
                <a:latin typeface="宋体" panose="02010600030101010101" pitchFamily="2" charset="-122"/>
              </a:rPr>
              <a:t>      </a:t>
            </a:r>
            <a:r>
              <a:rPr kumimoji="1" lang="en-US" altLang="zh-CN" sz="1600" dirty="0">
                <a:solidFill>
                  <a:srgbClr val="0000FF"/>
                </a:solidFill>
                <a:latin typeface="宋体" panose="02010600030101010101" pitchFamily="2" charset="-122"/>
                <a:cs typeface="Times New Roman" panose="02020603050405020304" pitchFamily="18" charset="0"/>
              </a:rPr>
              <a:t>expr8</a:t>
            </a:r>
            <a:r>
              <a:rPr kumimoji="1" lang="en-US" altLang="zh-CN" sz="1600" dirty="0">
                <a:latin typeface="宋体" panose="02010600030101010101" pitchFamily="2" charset="-122"/>
              </a:rPr>
              <a:t> 8</a:t>
            </a:r>
            <a:r>
              <a:rPr kumimoji="1" lang="zh-CN" altLang="en-US" sz="1600" dirty="0">
                <a:latin typeface="宋体" panose="02010600030101010101" pitchFamily="2" charset="-122"/>
              </a:rPr>
              <a:t>位立即数，即</a:t>
            </a:r>
            <a:r>
              <a:rPr kumimoji="1" lang="en-US" altLang="zh-CN" sz="1600" dirty="0">
                <a:latin typeface="宋体" panose="02010600030101010101" pitchFamily="2" charset="-122"/>
              </a:rPr>
              <a:t>0</a:t>
            </a:r>
            <a:r>
              <a:rPr kumimoji="1" lang="zh-CN" altLang="en-US" sz="1600" dirty="0">
                <a:latin typeface="宋体" panose="02010600030101010101" pitchFamily="2" charset="-122"/>
              </a:rPr>
              <a:t>～</a:t>
            </a:r>
            <a:r>
              <a:rPr kumimoji="1" lang="en-US" altLang="zh-CN" sz="1600" dirty="0">
                <a:latin typeface="宋体" panose="02010600030101010101" pitchFamily="2" charset="-122"/>
              </a:rPr>
              <a:t>255</a:t>
            </a:r>
            <a:r>
              <a:rPr kumimoji="1" lang="zh-CN" altLang="en-US" sz="1600" dirty="0">
                <a:latin typeface="宋体" panose="02010600030101010101" pitchFamily="2" charset="-122"/>
              </a:rPr>
              <a:t>。</a:t>
            </a:r>
            <a:endParaRPr kumimoji="1" lang="zh-CN" altLang="en-US" sz="1600" dirty="0">
              <a:latin typeface="宋体" panose="02010600030101010101" pitchFamily="2" charset="-122"/>
            </a:endParaRPr>
          </a:p>
        </p:txBody>
      </p:sp>
      <p:sp>
        <p:nvSpPr>
          <p:cNvPr id="9" name="Text Box 6"/>
          <p:cNvSpPr txBox="1">
            <a:spLocks noChangeArrowheads="1"/>
          </p:cNvSpPr>
          <p:nvPr/>
        </p:nvSpPr>
        <p:spPr bwMode="auto">
          <a:xfrm>
            <a:off x="1271464" y="4913849"/>
            <a:ext cx="8458200" cy="1323439"/>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        </a:t>
            </a:r>
            <a:r>
              <a:rPr kumimoji="1" lang="zh-CN" altLang="en-US" sz="2000" dirty="0">
                <a:latin typeface="Times New Roman" panose="02020603050405020304" pitchFamily="18" charset="0"/>
                <a:ea typeface="+mn-ea"/>
                <a:cs typeface="Times New Roman" panose="02020603050405020304" pitchFamily="18" charset="0"/>
              </a:rPr>
              <a:t>应用示例： </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ADD    R1,R1,R0		</a:t>
            </a:r>
            <a:r>
              <a:rPr kumimoji="1" lang="en-US" altLang="zh-CN" sz="2000" dirty="0">
                <a:latin typeface="Times New Roman" panose="02020603050405020304" pitchFamily="18" charset="0"/>
                <a:ea typeface="+mn-ea"/>
                <a:cs typeface="Times New Roman" panose="02020603050405020304" pitchFamily="18" charset="0"/>
              </a:rPr>
              <a:t>; R1=R0+R1</a:t>
            </a:r>
            <a:endParaRPr kumimoji="1" lang="en-US" altLang="zh-CN"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ADD    R1,R1,#7		</a:t>
            </a:r>
            <a:r>
              <a:rPr kumimoji="1" lang="en-US" altLang="zh-CN" sz="2000" dirty="0">
                <a:latin typeface="Times New Roman" panose="02020603050405020304" pitchFamily="18" charset="0"/>
                <a:ea typeface="+mn-ea"/>
                <a:cs typeface="Times New Roman" panose="02020603050405020304" pitchFamily="18" charset="0"/>
              </a:rPr>
              <a:t>; R1=R1+7</a:t>
            </a:r>
            <a:endParaRPr kumimoji="1" lang="en-US" altLang="zh-CN"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ADD    R1,#200		              </a:t>
            </a:r>
            <a:r>
              <a:rPr kumimoji="1" lang="en-US" altLang="zh-CN" sz="2000" dirty="0">
                <a:latin typeface="Times New Roman" panose="02020603050405020304" pitchFamily="18" charset="0"/>
                <a:ea typeface="+mn-ea"/>
                <a:cs typeface="Times New Roman" panose="02020603050405020304" pitchFamily="18" charset="0"/>
              </a:rPr>
              <a:t>; R1=R1+200</a:t>
            </a:r>
            <a:endParaRPr kumimoji="1" lang="en-US" altLang="zh-CN" sz="200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71845" y="680490"/>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2.1) </a:t>
            </a:r>
            <a:r>
              <a:rPr lang="zh-CN" altLang="en-US" sz="2000" dirty="0">
                <a:latin typeface="Times New Roman" panose="02020603050405020304" pitchFamily="18" charset="0"/>
                <a:ea typeface="+mj-ea"/>
                <a:cs typeface="Times New Roman" panose="02020603050405020304" pitchFamily="18" charset="0"/>
              </a:rPr>
              <a:t>算术运算指令</a:t>
            </a:r>
            <a:r>
              <a:rPr lang="en-US" altLang="zh-CN" sz="2000" dirty="0">
                <a:latin typeface="Times New Roman" panose="02020603050405020304" pitchFamily="18" charset="0"/>
                <a:ea typeface="+mj-ea"/>
                <a:cs typeface="Times New Roman" panose="02020603050405020304" pitchFamily="18" charset="0"/>
              </a:rPr>
              <a:t>-- ADD</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4" name="Text Box 4"/>
          <p:cNvSpPr txBox="1">
            <a:spLocks noChangeArrowheads="1"/>
          </p:cNvSpPr>
          <p:nvPr/>
        </p:nvSpPr>
        <p:spPr bwMode="auto">
          <a:xfrm>
            <a:off x="1504528" y="1896215"/>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ADD   Rd,Rm</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Rd </a:t>
            </a:r>
            <a:r>
              <a:rPr kumimoji="1" lang="zh-CN" altLang="en-US" sz="1600">
                <a:latin typeface="宋体" panose="02010600030101010101" pitchFamily="2" charset="-122"/>
              </a:rPr>
              <a:t>目标寄存器，也是第一个操作数寄存器。</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Rm </a:t>
            </a:r>
            <a:r>
              <a:rPr kumimoji="1" lang="zh-CN" altLang="en-US" sz="1600">
                <a:latin typeface="宋体" panose="02010600030101010101" pitchFamily="2" charset="-122"/>
              </a:rPr>
              <a:t>第</a:t>
            </a:r>
            <a:r>
              <a:rPr kumimoji="1" lang="en-US" altLang="zh-CN" sz="1600">
                <a:latin typeface="宋体" panose="02010600030101010101" pitchFamily="2" charset="-122"/>
              </a:rPr>
              <a:t>2</a:t>
            </a:r>
            <a:r>
              <a:rPr kumimoji="1" lang="zh-CN" altLang="en-US" sz="1600">
                <a:latin typeface="宋体" panose="02010600030101010101" pitchFamily="2" charset="-122"/>
              </a:rPr>
              <a:t>个操作数寄存器。</a:t>
            </a:r>
            <a:endParaRPr kumimoji="1" lang="zh-CN" altLang="en-US" sz="1600">
              <a:latin typeface="宋体" panose="02010600030101010101" pitchFamily="2" charset="-122"/>
            </a:endParaRPr>
          </a:p>
        </p:txBody>
      </p:sp>
      <p:sp>
        <p:nvSpPr>
          <p:cNvPr id="10" name="Text Box 5"/>
          <p:cNvSpPr txBox="1">
            <a:spLocks noChangeArrowheads="1"/>
          </p:cNvSpPr>
          <p:nvPr/>
        </p:nvSpPr>
        <p:spPr bwMode="auto">
          <a:xfrm>
            <a:off x="1885528" y="1516802"/>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zh-CN" altLang="en-US" sz="2000">
                <a:latin typeface="华文新魏" panose="02010800040101010101" pitchFamily="2" charset="-122"/>
                <a:ea typeface="华文新魏" panose="02010800040101010101" pitchFamily="2" charset="-122"/>
              </a:rPr>
              <a:t>高或低寄存器的</a:t>
            </a:r>
            <a:r>
              <a:rPr kumimoji="1" lang="en-US" altLang="zh-CN" sz="2000">
                <a:latin typeface="华文新魏" panose="02010800040101010101" pitchFamily="2" charset="-122"/>
                <a:ea typeface="华文新魏" panose="02010800040101010101" pitchFamily="2" charset="-122"/>
              </a:rPr>
              <a:t>ADD</a:t>
            </a:r>
            <a:r>
              <a:rPr kumimoji="1" lang="zh-CN" altLang="en-US" sz="2000">
                <a:latin typeface="华文新魏" panose="02010800040101010101" pitchFamily="2" charset="-122"/>
                <a:ea typeface="华文新魏" panose="02010800040101010101" pitchFamily="2" charset="-122"/>
              </a:rPr>
              <a:t>指令</a:t>
            </a:r>
            <a:r>
              <a:rPr kumimoji="1" lang="zh-CN" altLang="en-US" sz="2000">
                <a:latin typeface="Times New Roman" panose="02020603050405020304" pitchFamily="18" charset="0"/>
                <a:ea typeface="华文新魏" panose="02010800040101010101" pitchFamily="2" charset="-122"/>
              </a:rPr>
              <a:t>格式：</a:t>
            </a:r>
            <a:endParaRPr kumimoji="1" lang="zh-CN" altLang="en-US" sz="2000">
              <a:latin typeface="华文新魏" panose="02010800040101010101" pitchFamily="2" charset="-122"/>
              <a:ea typeface="华文新魏" panose="02010800040101010101" pitchFamily="2" charset="-122"/>
            </a:endParaRPr>
          </a:p>
        </p:txBody>
      </p:sp>
      <p:sp>
        <p:nvSpPr>
          <p:cNvPr id="11" name="Text Box 6"/>
          <p:cNvSpPr txBox="1">
            <a:spLocks noChangeArrowheads="1"/>
          </p:cNvSpPr>
          <p:nvPr/>
        </p:nvSpPr>
        <p:spPr bwMode="auto">
          <a:xfrm>
            <a:off x="983432" y="3140968"/>
            <a:ext cx="8458200" cy="8540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华文新魏" panose="02010800040101010101" pitchFamily="2" charset="-122"/>
                <a:ea typeface="华文新魏" panose="02010800040101010101" pitchFamily="2" charset="-122"/>
              </a:rPr>
              <a:t>应用示例：</a:t>
            </a:r>
            <a:endParaRPr kumimoji="1" lang="zh-CN" altLang="en-US" sz="2000" dirty="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dirty="0">
                <a:solidFill>
                  <a:srgbClr val="0000FF"/>
                </a:solidFill>
                <a:latin typeface="Courier New" panose="02070309020205020404" pitchFamily="49" charset="0"/>
              </a:rPr>
              <a:t>    </a:t>
            </a:r>
            <a:r>
              <a:rPr kumimoji="1" lang="en-US" altLang="zh-CN" sz="2000" dirty="0">
                <a:solidFill>
                  <a:srgbClr val="0000FF"/>
                </a:solidFill>
                <a:latin typeface="Courier New" panose="02070309020205020404" pitchFamily="49" charset="0"/>
              </a:rPr>
              <a:t>ADD    R1,R10		</a:t>
            </a:r>
            <a:r>
              <a:rPr kumimoji="1" lang="en-US" altLang="zh-CN" sz="2000" dirty="0">
                <a:latin typeface="华文新魏" panose="02010800040101010101" pitchFamily="2" charset="-122"/>
                <a:ea typeface="华文新魏" panose="02010800040101010101" pitchFamily="2" charset="-122"/>
              </a:rPr>
              <a:t>; R1=R1+R10</a:t>
            </a:r>
            <a:endParaRPr kumimoji="1" lang="en-US" altLang="zh-CN" sz="2000" dirty="0">
              <a:latin typeface="华文新魏" panose="02010800040101010101" pitchFamily="2" charset="-122"/>
              <a:ea typeface="华文新魏" panose="02010800040101010101" pitchFamily="2" charset="-122"/>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2.1) </a:t>
            </a:r>
            <a:r>
              <a:rPr lang="zh-CN" altLang="en-US" sz="2000" dirty="0">
                <a:latin typeface="Times New Roman" panose="02020603050405020304" pitchFamily="18" charset="0"/>
                <a:ea typeface="+mj-ea"/>
                <a:cs typeface="Times New Roman" panose="02020603050405020304" pitchFamily="18" charset="0"/>
              </a:rPr>
              <a:t>算术运算指令</a:t>
            </a:r>
            <a:r>
              <a:rPr lang="en-US" altLang="zh-CN" sz="2000" dirty="0">
                <a:latin typeface="Times New Roman" panose="02020603050405020304" pitchFamily="18" charset="0"/>
                <a:ea typeface="+mj-ea"/>
                <a:cs typeface="Times New Roman" panose="02020603050405020304" pitchFamily="18" charset="0"/>
              </a:rPr>
              <a:t>-- ADD</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5" name="Text Box 4"/>
          <p:cNvSpPr txBox="1">
            <a:spLocks noChangeArrowheads="1"/>
          </p:cNvSpPr>
          <p:nvPr/>
        </p:nvSpPr>
        <p:spPr bwMode="auto">
          <a:xfrm>
            <a:off x="1804864" y="1864089"/>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ADD   </a:t>
            </a:r>
            <a:r>
              <a:rPr kumimoji="1" lang="en-US" altLang="zh-CN" sz="1600">
                <a:solidFill>
                  <a:srgbClr val="0000FF"/>
                </a:solidFill>
                <a:latin typeface="宋体" panose="02010600030101010101" pitchFamily="2" charset="-122"/>
              </a:rPr>
              <a:t>SP</a:t>
            </a:r>
            <a:r>
              <a:rPr kumimoji="1" lang="en-US" altLang="zh-CN" sz="1600">
                <a:solidFill>
                  <a:srgbClr val="0000FF"/>
                </a:solidFill>
                <a:latin typeface="宋体" panose="02010600030101010101" pitchFamily="2" charset="-122"/>
                <a:cs typeface="Times New Roman" panose="02020603050405020304" pitchFamily="18" charset="0"/>
              </a:rPr>
              <a:t>,#expr</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SP	   </a:t>
            </a:r>
            <a:r>
              <a:rPr kumimoji="1" lang="zh-CN" altLang="en-US" sz="1600">
                <a:latin typeface="宋体" panose="02010600030101010101" pitchFamily="2" charset="-122"/>
              </a:rPr>
              <a:t>目标寄存器，也是第一个操作数寄存器。</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expr  </a:t>
            </a:r>
            <a:r>
              <a:rPr kumimoji="1" lang="zh-CN" altLang="en-US" sz="1600">
                <a:latin typeface="宋体" panose="02010600030101010101" pitchFamily="2" charset="-122"/>
              </a:rPr>
              <a:t>立即数，在</a:t>
            </a:r>
            <a:r>
              <a:rPr kumimoji="1" lang="en-US" altLang="zh-CN" sz="1600">
                <a:latin typeface="宋体" panose="02010600030101010101" pitchFamily="2" charset="-122"/>
              </a:rPr>
              <a:t>-508</a:t>
            </a:r>
            <a:r>
              <a:rPr kumimoji="1" lang="zh-CN" altLang="en-US" sz="1600">
                <a:latin typeface="宋体" panose="02010600030101010101" pitchFamily="2" charset="-122"/>
              </a:rPr>
              <a:t>～</a:t>
            </a:r>
            <a:r>
              <a:rPr kumimoji="1" lang="en-US" altLang="zh-CN" sz="1600">
                <a:latin typeface="宋体" panose="02010600030101010101" pitchFamily="2" charset="-122"/>
              </a:rPr>
              <a:t>+508</a:t>
            </a:r>
            <a:r>
              <a:rPr kumimoji="1" lang="zh-CN" altLang="en-US" sz="1600">
                <a:latin typeface="宋体" panose="02010600030101010101" pitchFamily="2" charset="-122"/>
              </a:rPr>
              <a:t>之间的</a:t>
            </a:r>
            <a:r>
              <a:rPr kumimoji="1" lang="en-US" altLang="zh-CN" sz="1600">
                <a:latin typeface="宋体" panose="02010600030101010101" pitchFamily="2" charset="-122"/>
              </a:rPr>
              <a:t>4</a:t>
            </a:r>
            <a:r>
              <a:rPr kumimoji="1" lang="zh-CN" altLang="en-US" sz="1600">
                <a:latin typeface="宋体" panose="02010600030101010101" pitchFamily="2" charset="-122"/>
              </a:rPr>
              <a:t>的整数倍的数。</a:t>
            </a:r>
            <a:endParaRPr kumimoji="1" lang="zh-CN" altLang="en-US" sz="1600">
              <a:latin typeface="宋体" panose="02010600030101010101" pitchFamily="2" charset="-122"/>
            </a:endParaRPr>
          </a:p>
        </p:txBody>
      </p:sp>
      <p:sp>
        <p:nvSpPr>
          <p:cNvPr id="6" name="Text Box 5"/>
          <p:cNvSpPr txBox="1">
            <a:spLocks noChangeArrowheads="1"/>
          </p:cNvSpPr>
          <p:nvPr/>
        </p:nvSpPr>
        <p:spPr bwMode="auto">
          <a:xfrm>
            <a:off x="2185864" y="1484676"/>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a:latin typeface="华文新魏" panose="02010800040101010101" pitchFamily="2" charset="-122"/>
                <a:ea typeface="华文新魏" panose="02010800040101010101" pitchFamily="2" charset="-122"/>
              </a:rPr>
              <a:t>SP</a:t>
            </a:r>
            <a:r>
              <a:rPr kumimoji="1" lang="zh-CN" altLang="en-US" sz="2000">
                <a:latin typeface="华文新魏" panose="02010800040101010101" pitchFamily="2" charset="-122"/>
                <a:ea typeface="华文新魏" panose="02010800040101010101" pitchFamily="2" charset="-122"/>
              </a:rPr>
              <a:t>操作的</a:t>
            </a:r>
            <a:r>
              <a:rPr kumimoji="1" lang="en-US" altLang="zh-CN" sz="2000">
                <a:latin typeface="华文新魏" panose="02010800040101010101" pitchFamily="2" charset="-122"/>
                <a:ea typeface="华文新魏" panose="02010800040101010101" pitchFamily="2" charset="-122"/>
              </a:rPr>
              <a:t>ADD</a:t>
            </a:r>
            <a:r>
              <a:rPr kumimoji="1" lang="zh-CN" altLang="en-US" sz="2000">
                <a:latin typeface="华文新魏" panose="02010800040101010101" pitchFamily="2" charset="-122"/>
                <a:ea typeface="华文新魏" panose="02010800040101010101" pitchFamily="2" charset="-122"/>
              </a:rPr>
              <a:t>指令</a:t>
            </a:r>
            <a:r>
              <a:rPr kumimoji="1" lang="zh-CN" altLang="en-US" sz="2000">
                <a:latin typeface="Times New Roman" panose="02020603050405020304" pitchFamily="18" charset="0"/>
                <a:ea typeface="华文新魏" panose="02010800040101010101" pitchFamily="2" charset="-122"/>
              </a:rPr>
              <a:t>格式：</a:t>
            </a:r>
            <a:endParaRPr kumimoji="1" lang="zh-CN" altLang="en-US" sz="2000">
              <a:latin typeface="华文新魏" panose="02010800040101010101" pitchFamily="2" charset="-122"/>
              <a:ea typeface="华文新魏" panose="02010800040101010101" pitchFamily="2" charset="-122"/>
            </a:endParaRPr>
          </a:p>
        </p:txBody>
      </p:sp>
      <p:sp>
        <p:nvSpPr>
          <p:cNvPr id="7" name="Text Box 6"/>
          <p:cNvSpPr txBox="1">
            <a:spLocks noChangeArrowheads="1"/>
          </p:cNvSpPr>
          <p:nvPr/>
        </p:nvSpPr>
        <p:spPr bwMode="auto">
          <a:xfrm>
            <a:off x="1271464" y="3465876"/>
            <a:ext cx="8458200" cy="8540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a:latin typeface="华文新魏" panose="02010800040101010101" pitchFamily="2" charset="-122"/>
                <a:ea typeface="华文新魏" panose="02010800040101010101" pitchFamily="2" charset="-122"/>
              </a:rPr>
              <a:t>        </a:t>
            </a:r>
            <a:r>
              <a:rPr kumimoji="1" lang="zh-CN" altLang="en-US" sz="2000">
                <a:latin typeface="华文新魏" panose="02010800040101010101" pitchFamily="2" charset="-122"/>
                <a:ea typeface="华文新魏" panose="02010800040101010101" pitchFamily="2" charset="-122"/>
              </a:rPr>
              <a:t>应用示例：</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solidFill>
                  <a:srgbClr val="0000FF"/>
                </a:solidFill>
                <a:latin typeface="Courier New" panose="02070309020205020404" pitchFamily="49" charset="0"/>
              </a:rPr>
              <a:t>    </a:t>
            </a:r>
            <a:r>
              <a:rPr kumimoji="1" lang="en-US" altLang="zh-CN" sz="2000">
                <a:solidFill>
                  <a:srgbClr val="0000FF"/>
                </a:solidFill>
                <a:latin typeface="Courier New" panose="02070309020205020404" pitchFamily="49" charset="0"/>
              </a:rPr>
              <a:t>ADD    SP,#-500	</a:t>
            </a:r>
            <a:r>
              <a:rPr kumimoji="1" lang="en-US" altLang="zh-CN" sz="2000">
                <a:latin typeface="华文新魏" panose="02010800040101010101" pitchFamily="2" charset="-122"/>
                <a:ea typeface="华文新魏" panose="02010800040101010101" pitchFamily="2" charset="-122"/>
              </a:rPr>
              <a:t>;SP=SP-500</a:t>
            </a:r>
            <a:endParaRPr kumimoji="1" lang="en-US" altLang="zh-CN" sz="200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5" name="文本框 4"/>
          <p:cNvSpPr txBox="1"/>
          <p:nvPr/>
        </p:nvSpPr>
        <p:spPr>
          <a:xfrm>
            <a:off x="407368" y="705126"/>
            <a:ext cx="10585175" cy="2345257"/>
          </a:xfrm>
          <a:prstGeom prst="rect">
            <a:avLst/>
          </a:prstGeom>
          <a:noFill/>
        </p:spPr>
        <p:txBody>
          <a:bodyPr wrap="square">
            <a:spAutoFit/>
          </a:bodyPr>
          <a:lstStyle/>
          <a:p>
            <a:pPr algn="just" eaLnBrk="1" hangingPunct="1">
              <a:lnSpc>
                <a:spcPct val="120000"/>
              </a:lnSpc>
              <a:spcBef>
                <a:spcPct val="50000"/>
              </a:spcBef>
              <a:buClrTx/>
              <a:buFontTx/>
              <a:buNone/>
            </a:pPr>
            <a:r>
              <a:rPr kumimoji="1" lang="zh-CN" altLang="en-US" sz="2400" b="0" dirty="0">
                <a:latin typeface="+mn-ea"/>
                <a:ea typeface="+mn-ea"/>
              </a:rPr>
              <a:t>    </a:t>
            </a:r>
            <a:r>
              <a:rPr kumimoji="1" lang="zh-CN" altLang="en-US" sz="2400" b="0" dirty="0">
                <a:solidFill>
                  <a:srgbClr val="FF0000"/>
                </a:solidFill>
                <a:latin typeface="+mn-ea"/>
                <a:ea typeface="+mn-ea"/>
              </a:rPr>
              <a:t>立即寻址</a:t>
            </a:r>
            <a:r>
              <a:rPr kumimoji="1" lang="zh-CN" altLang="en-US" sz="2400" b="0" dirty="0">
                <a:latin typeface="+mn-ea"/>
                <a:ea typeface="+mn-ea"/>
              </a:rPr>
              <a:t>指令中的操作码字段后面的地址码部分即是操作数本身，也就是说，数据就包含在指令当中，取出指令也就取出了可以立即使用的操作数</a:t>
            </a:r>
            <a:r>
              <a:rPr kumimoji="1" lang="en-US" altLang="zh-CN" sz="2400" b="0" dirty="0">
                <a:latin typeface="+mn-ea"/>
                <a:ea typeface="+mn-ea"/>
              </a:rPr>
              <a:t>(</a:t>
            </a:r>
            <a:r>
              <a:rPr kumimoji="1" lang="zh-CN" altLang="en-US" sz="2400" b="0" dirty="0">
                <a:latin typeface="+mn-ea"/>
                <a:ea typeface="+mn-ea"/>
              </a:rPr>
              <a:t>这样的数称为立即数</a:t>
            </a:r>
            <a:r>
              <a:rPr kumimoji="1" lang="en-US" altLang="zh-CN" sz="2400" b="0" dirty="0">
                <a:latin typeface="+mn-ea"/>
                <a:ea typeface="+mn-ea"/>
              </a:rPr>
              <a:t>)</a:t>
            </a:r>
            <a:r>
              <a:rPr kumimoji="1" lang="zh-CN" altLang="en-US" sz="2400" b="0" dirty="0">
                <a:latin typeface="+mn-ea"/>
                <a:ea typeface="+mn-ea"/>
              </a:rPr>
              <a:t>。立即寻址指令举例如下： </a:t>
            </a:r>
            <a:endParaRPr kumimoji="1" lang="zh-CN" altLang="en-US" sz="2400" b="0" dirty="0">
              <a:latin typeface="+mn-ea"/>
              <a:ea typeface="+mn-ea"/>
            </a:endParaRPr>
          </a:p>
          <a:p>
            <a:pPr algn="just" eaLnBrk="1" hangingPunct="1">
              <a:spcBef>
                <a:spcPct val="50000"/>
              </a:spcBef>
              <a:buClrTx/>
              <a:buFontTx/>
              <a:buNone/>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SUBS	R0,R0,#1</a:t>
            </a:r>
            <a:r>
              <a:rPr kumimoji="1" lang="en-US" altLang="zh-CN" sz="2000" b="0" dirty="0">
                <a:latin typeface="Times New Roman" panose="02020603050405020304" pitchFamily="18" charset="0"/>
                <a:ea typeface="+mn-ea"/>
                <a:cs typeface="Times New Roman" panose="02020603050405020304" pitchFamily="18" charset="0"/>
              </a:rPr>
              <a:t>     ;R0</a:t>
            </a:r>
            <a:r>
              <a:rPr kumimoji="1" lang="zh-CN" altLang="en-US" sz="2000" b="0" dirty="0">
                <a:latin typeface="Times New Roman" panose="02020603050405020304" pitchFamily="18" charset="0"/>
                <a:ea typeface="+mn-ea"/>
                <a:cs typeface="Times New Roman" panose="02020603050405020304" pitchFamily="18" charset="0"/>
              </a:rPr>
              <a:t>减</a:t>
            </a:r>
            <a:r>
              <a:rPr kumimoji="1" lang="en-US" altLang="zh-CN" sz="2000" b="0" dirty="0">
                <a:latin typeface="Times New Roman" panose="02020603050405020304" pitchFamily="18" charset="0"/>
                <a:ea typeface="+mn-ea"/>
                <a:cs typeface="Times New Roman" panose="02020603050405020304" pitchFamily="18" charset="0"/>
              </a:rPr>
              <a:t>1</a:t>
            </a:r>
            <a:r>
              <a:rPr kumimoji="1" lang="zh-CN" altLang="en-US" sz="2000" b="0" dirty="0">
                <a:latin typeface="Times New Roman" panose="02020603050405020304" pitchFamily="18" charset="0"/>
                <a:ea typeface="+mn-ea"/>
                <a:cs typeface="Times New Roman" panose="02020603050405020304" pitchFamily="18" charset="0"/>
              </a:rPr>
              <a:t>，结果放入</a:t>
            </a:r>
            <a:r>
              <a:rPr kumimoji="1" lang="en-US" altLang="zh-CN" sz="2000" b="0" dirty="0">
                <a:latin typeface="Times New Roman" panose="02020603050405020304" pitchFamily="18" charset="0"/>
                <a:ea typeface="+mn-ea"/>
                <a:cs typeface="Times New Roman" panose="02020603050405020304" pitchFamily="18" charset="0"/>
              </a:rPr>
              <a:t>R0</a:t>
            </a:r>
            <a:r>
              <a:rPr kumimoji="1" lang="zh-CN" altLang="en-US" sz="2000" b="0" dirty="0">
                <a:latin typeface="Times New Roman" panose="02020603050405020304" pitchFamily="18" charset="0"/>
                <a:ea typeface="+mn-ea"/>
                <a:cs typeface="Times New Roman" panose="02020603050405020304" pitchFamily="18" charset="0"/>
              </a:rPr>
              <a:t>，并且影响标志位</a:t>
            </a:r>
            <a:endParaRPr kumimoji="1" lang="zh-CN" altLang="en-US" sz="20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MOV	R0,#0xFF000</a:t>
            </a:r>
            <a:r>
              <a:rPr kumimoji="1" lang="en-US" altLang="zh-CN" sz="2000" b="0" dirty="0">
                <a:latin typeface="Times New Roman" panose="02020603050405020304" pitchFamily="18" charset="0"/>
                <a:ea typeface="+mn-ea"/>
                <a:cs typeface="Times New Roman" panose="02020603050405020304" pitchFamily="18" charset="0"/>
              </a:rPr>
              <a:t>  ;</a:t>
            </a:r>
            <a:r>
              <a:rPr kumimoji="1" lang="zh-CN" altLang="en-US" sz="2000" b="0" dirty="0">
                <a:latin typeface="Times New Roman" panose="02020603050405020304" pitchFamily="18" charset="0"/>
                <a:ea typeface="+mn-ea"/>
                <a:cs typeface="Times New Roman" panose="02020603050405020304" pitchFamily="18" charset="0"/>
              </a:rPr>
              <a:t>将立即数</a:t>
            </a:r>
            <a:r>
              <a:rPr kumimoji="1" lang="en-US" altLang="zh-CN" sz="2000" b="0" dirty="0">
                <a:latin typeface="Times New Roman" panose="02020603050405020304" pitchFamily="18" charset="0"/>
                <a:ea typeface="+mn-ea"/>
                <a:cs typeface="Times New Roman" panose="02020603050405020304" pitchFamily="18" charset="0"/>
              </a:rPr>
              <a:t>0xFF000</a:t>
            </a:r>
            <a:r>
              <a:rPr kumimoji="1" lang="zh-CN" altLang="en-US" sz="2000" b="0" dirty="0">
                <a:latin typeface="Times New Roman" panose="02020603050405020304" pitchFamily="18" charset="0"/>
                <a:ea typeface="+mn-ea"/>
                <a:cs typeface="Times New Roman" panose="02020603050405020304" pitchFamily="18" charset="0"/>
              </a:rPr>
              <a:t>装入</a:t>
            </a:r>
            <a:r>
              <a:rPr kumimoji="1" lang="en-US" altLang="zh-CN" sz="2000" b="0" dirty="0">
                <a:latin typeface="Times New Roman" panose="02020603050405020304" pitchFamily="18" charset="0"/>
                <a:ea typeface="+mn-ea"/>
                <a:cs typeface="Times New Roman" panose="02020603050405020304" pitchFamily="18" charset="0"/>
              </a:rPr>
              <a:t>R0</a:t>
            </a:r>
            <a:r>
              <a:rPr kumimoji="1" lang="zh-CN" altLang="en-US" sz="2000" b="0" dirty="0">
                <a:latin typeface="Times New Roman" panose="02020603050405020304" pitchFamily="18" charset="0"/>
                <a:ea typeface="+mn-ea"/>
                <a:cs typeface="Times New Roman" panose="02020603050405020304" pitchFamily="18" charset="0"/>
              </a:rPr>
              <a:t>寄存器 </a:t>
            </a:r>
            <a:endParaRPr kumimoji="1" lang="zh-CN" altLang="en-US" sz="2000" b="0" dirty="0">
              <a:latin typeface="Times New Roman" panose="02020603050405020304" pitchFamily="18" charset="0"/>
              <a:ea typeface="+mn-ea"/>
              <a:cs typeface="Times New Roman" panose="02020603050405020304" pitchFamily="18" charset="0"/>
            </a:endParaRPr>
          </a:p>
        </p:txBody>
      </p:sp>
      <p:grpSp>
        <p:nvGrpSpPr>
          <p:cNvPr id="12" name="Group 3"/>
          <p:cNvGrpSpPr/>
          <p:nvPr/>
        </p:nvGrpSpPr>
        <p:grpSpPr bwMode="auto">
          <a:xfrm>
            <a:off x="3143672" y="3265488"/>
            <a:ext cx="6248400" cy="2971800"/>
            <a:chOff x="1440" y="2160"/>
            <a:chExt cx="3936" cy="1872"/>
          </a:xfrm>
        </p:grpSpPr>
        <p:sp>
          <p:nvSpPr>
            <p:cNvPr id="13" name="Rectangle 4"/>
            <p:cNvSpPr>
              <a:spLocks noChangeArrowheads="1"/>
            </p:cNvSpPr>
            <p:nvPr/>
          </p:nvSpPr>
          <p:spPr bwMode="auto">
            <a:xfrm>
              <a:off x="1440" y="2160"/>
              <a:ext cx="3936" cy="187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4" name="Rectangle 5"/>
            <p:cNvSpPr>
              <a:spLocks noChangeArrowheads="1"/>
            </p:cNvSpPr>
            <p:nvPr/>
          </p:nvSpPr>
          <p:spPr bwMode="auto">
            <a:xfrm>
              <a:off x="2496" y="2976"/>
              <a:ext cx="960"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dirty="0">
                  <a:latin typeface="Times New Roman" panose="02020603050405020304" pitchFamily="18" charset="0"/>
                  <a:ea typeface="宋体" panose="02010600030101010101" pitchFamily="2" charset="-122"/>
                </a:rPr>
                <a:t>0x55</a:t>
              </a:r>
              <a:endParaRPr kumimoji="1" lang="en-US" altLang="zh-CN" b="0" dirty="0">
                <a:latin typeface="Times New Roman" panose="02020603050405020304" pitchFamily="18" charset="0"/>
                <a:ea typeface="宋体" panose="02010600030101010101" pitchFamily="2" charset="-122"/>
              </a:endParaRPr>
            </a:p>
          </p:txBody>
        </p:sp>
        <p:sp>
          <p:nvSpPr>
            <p:cNvPr id="15" name="Rectangle 6"/>
            <p:cNvSpPr>
              <a:spLocks noChangeArrowheads="1"/>
            </p:cNvSpPr>
            <p:nvPr/>
          </p:nvSpPr>
          <p:spPr bwMode="auto">
            <a:xfrm>
              <a:off x="2160" y="2976"/>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R0</a:t>
              </a:r>
              <a:endParaRPr kumimoji="1" lang="en-US" altLang="zh-CN" b="0">
                <a:latin typeface="Times New Roman" panose="02020603050405020304" pitchFamily="18" charset="0"/>
                <a:ea typeface="宋体" panose="02010600030101010101" pitchFamily="2" charset="-122"/>
              </a:endParaRPr>
            </a:p>
          </p:txBody>
        </p:sp>
        <p:sp>
          <p:nvSpPr>
            <p:cNvPr id="16" name="Rectangle 7"/>
            <p:cNvSpPr>
              <a:spLocks noChangeArrowheads="1"/>
            </p:cNvSpPr>
            <p:nvPr/>
          </p:nvSpPr>
          <p:spPr bwMode="auto">
            <a:xfrm>
              <a:off x="1680" y="2544"/>
              <a:ext cx="177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Courier New" panose="02070309020205020404" pitchFamily="49" charset="0"/>
                  <a:ea typeface="华文新魏" panose="02010800040101010101" pitchFamily="2" charset="-122"/>
                </a:rPr>
                <a:t>MOV  R0,#0xFF00</a:t>
              </a:r>
              <a:endParaRPr kumimoji="1" lang="en-US" altLang="zh-CN" b="0">
                <a:latin typeface="Courier New" panose="02070309020205020404" pitchFamily="49" charset="0"/>
                <a:ea typeface="华文新魏" panose="02010800040101010101" pitchFamily="2" charset="-122"/>
              </a:endParaRPr>
            </a:p>
          </p:txBody>
        </p:sp>
        <p:sp>
          <p:nvSpPr>
            <p:cNvPr id="17" name="Rectangle 8"/>
            <p:cNvSpPr>
              <a:spLocks noChangeArrowheads="1"/>
            </p:cNvSpPr>
            <p:nvPr/>
          </p:nvSpPr>
          <p:spPr bwMode="auto">
            <a:xfrm>
              <a:off x="1776" y="2256"/>
              <a:ext cx="1632" cy="288"/>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b="0">
                  <a:latin typeface="Times New Roman" panose="02020603050405020304" pitchFamily="18" charset="0"/>
                  <a:ea typeface="华文新魏" panose="02010800040101010101" pitchFamily="2" charset="-122"/>
                </a:rPr>
                <a:t>程序存储</a:t>
              </a:r>
              <a:endParaRPr kumimoji="1" lang="zh-CN" altLang="en-US" b="0">
                <a:latin typeface="Times New Roman" panose="02020603050405020304" pitchFamily="18" charset="0"/>
                <a:ea typeface="华文新魏" panose="02010800040101010101" pitchFamily="2" charset="-122"/>
              </a:endParaRPr>
            </a:p>
          </p:txBody>
        </p:sp>
      </p:grpSp>
      <p:sp>
        <p:nvSpPr>
          <p:cNvPr id="18" name="Rectangle 10"/>
          <p:cNvSpPr>
            <a:spLocks noChangeArrowheads="1"/>
          </p:cNvSpPr>
          <p:nvPr/>
        </p:nvSpPr>
        <p:spPr bwMode="auto">
          <a:xfrm>
            <a:off x="3648200" y="545639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a:solidFill>
                  <a:srgbClr val="0000FF"/>
                </a:solidFill>
                <a:latin typeface="Courier New" panose="02070309020205020404" pitchFamily="49" charset="0"/>
                <a:ea typeface="华文新魏" panose="02010800040101010101" pitchFamily="2" charset="-122"/>
              </a:rPr>
              <a:t>MOV  R0,#0xFF00</a:t>
            </a:r>
            <a:endParaRPr kumimoji="1" lang="en-US" altLang="zh-CN">
              <a:solidFill>
                <a:srgbClr val="0000FF"/>
              </a:solidFill>
              <a:latin typeface="Courier New" panose="02070309020205020404" pitchFamily="49" charset="0"/>
              <a:ea typeface="华文新魏" panose="02010800040101010101" pitchFamily="2" charset="-122"/>
            </a:endParaRPr>
          </a:p>
        </p:txBody>
      </p:sp>
      <p:sp>
        <p:nvSpPr>
          <p:cNvPr id="19" name="AutoShape 11"/>
          <p:cNvSpPr>
            <a:spLocks noChangeArrowheads="1"/>
          </p:cNvSpPr>
          <p:nvPr/>
        </p:nvSpPr>
        <p:spPr bwMode="auto">
          <a:xfrm>
            <a:off x="6391400" y="4160990"/>
            <a:ext cx="228600" cy="914400"/>
          </a:xfrm>
          <a:prstGeom prst="curvedLeftArrow">
            <a:avLst>
              <a:gd name="adj1" fmla="val 80000"/>
              <a:gd name="adj2" fmla="val 160000"/>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20" name="Rectangle 12"/>
          <p:cNvSpPr>
            <a:spLocks noChangeArrowheads="1"/>
          </p:cNvSpPr>
          <p:nvPr/>
        </p:nvSpPr>
        <p:spPr bwMode="auto">
          <a:xfrm>
            <a:off x="4820072" y="4554333"/>
            <a:ext cx="1524000" cy="4572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dirty="0">
                <a:solidFill>
                  <a:srgbClr val="FF0000"/>
                </a:solidFill>
                <a:latin typeface="Times New Roman" panose="02020603050405020304" pitchFamily="18" charset="0"/>
                <a:ea typeface="宋体" panose="02010600030101010101" pitchFamily="2" charset="-122"/>
              </a:rPr>
              <a:t>0xFF00</a:t>
            </a:r>
            <a:endParaRPr kumimoji="1" lang="en-US" altLang="zh-CN" b="0" dirty="0">
              <a:solidFill>
                <a:srgbClr val="FF0000"/>
              </a:solidFill>
              <a:latin typeface="Times New Roman" panose="02020603050405020304" pitchFamily="18" charset="0"/>
              <a:ea typeface="宋体" panose="02010600030101010101" pitchFamily="2" charset="-122"/>
            </a:endParaRPr>
          </a:p>
        </p:txBody>
      </p:sp>
      <p:sp>
        <p:nvSpPr>
          <p:cNvPr id="21" name="Rectangle 13"/>
          <p:cNvSpPr>
            <a:spLocks noChangeArrowheads="1"/>
          </p:cNvSpPr>
          <p:nvPr/>
        </p:nvSpPr>
        <p:spPr bwMode="auto">
          <a:xfrm>
            <a:off x="6696200" y="4313390"/>
            <a:ext cx="2590800" cy="4572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b="0">
                <a:latin typeface="Times New Roman" panose="02020603050405020304" pitchFamily="18" charset="0"/>
                <a:ea typeface="华文新魏" panose="02010800040101010101" pitchFamily="2" charset="-122"/>
              </a:rPr>
              <a:t>从代码中获得数据</a:t>
            </a:r>
            <a:endParaRPr kumimoji="1" lang="zh-CN" altLang="en-US" b="0">
              <a:latin typeface="Times New Roman" panose="02020603050405020304" pitchFamily="18" charset="0"/>
              <a:ea typeface="华文新魏" panose="020108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寻址方式（立即寻址）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slide(fromBottom)">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up)">
                                      <p:cBhvr>
                                        <p:cTn id="17" dur="500"/>
                                        <p:tgtEl>
                                          <p:spTgt spid="19"/>
                                        </p:tgtEl>
                                      </p:cBhvr>
                                    </p:animEffect>
                                  </p:childTnLst>
                                </p:cTn>
                              </p:par>
                            </p:childTnLst>
                          </p:cTn>
                        </p:par>
                        <p:par>
                          <p:cTn id="18" fill="hold">
                            <p:stCondLst>
                              <p:cond delay="500"/>
                            </p:stCondLst>
                            <p:childTnLst>
                              <p:par>
                                <p:cTn id="19" presetID="1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slide(fromBottom)">
                                      <p:cBhvr>
                                        <p:cTn id="21" dur="500"/>
                                        <p:tgtEl>
                                          <p:spTgt spid="21"/>
                                        </p:tgtEl>
                                      </p:cBhvr>
                                    </p:animEffect>
                                  </p:childTnLst>
                                </p:cTn>
                              </p:par>
                            </p:childTnLst>
                          </p:cTn>
                        </p:par>
                        <p:par>
                          <p:cTn id="22" fill="hold">
                            <p:stCondLst>
                              <p:cond delay="1000"/>
                            </p:stCondLst>
                            <p:childTnLst>
                              <p:par>
                                <p:cTn id="23" presetID="12" presetClass="entr" presetSubtype="2" fill="hold" grpId="0" nodeType="after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slide(fromRight)">
                                      <p:cBhvr>
                                        <p:cTn id="2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utoUpdateAnimBg="0"/>
      <p:bldP spid="20" grpId="0" animBg="1" autoUpdateAnimBg="0"/>
      <p:bldP spid="21" grpId="0" autoUpdateAnimBg="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2.1) </a:t>
            </a:r>
            <a:r>
              <a:rPr lang="zh-CN" altLang="en-US" sz="2000" dirty="0">
                <a:latin typeface="Times New Roman" panose="02020603050405020304" pitchFamily="18" charset="0"/>
                <a:ea typeface="+mj-ea"/>
                <a:cs typeface="Times New Roman" panose="02020603050405020304" pitchFamily="18" charset="0"/>
              </a:rPr>
              <a:t>算术运算指令</a:t>
            </a:r>
            <a:r>
              <a:rPr lang="en-US" altLang="zh-CN" sz="2000" dirty="0">
                <a:latin typeface="Times New Roman" panose="02020603050405020304" pitchFamily="18" charset="0"/>
                <a:ea typeface="+mj-ea"/>
                <a:cs typeface="Times New Roman" panose="02020603050405020304" pitchFamily="18" charset="0"/>
              </a:rPr>
              <a:t>-- SUB</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4" name="Text Box 2"/>
          <p:cNvSpPr txBox="1">
            <a:spLocks noChangeArrowheads="1"/>
          </p:cNvSpPr>
          <p:nvPr/>
        </p:nvSpPr>
        <p:spPr bwMode="auto">
          <a:xfrm>
            <a:off x="1127448" y="1122949"/>
            <a:ext cx="74025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SUB</a:t>
            </a:r>
            <a:r>
              <a:rPr kumimoji="1" lang="zh-CN" altLang="en-US" sz="2000" dirty="0">
                <a:latin typeface="Times New Roman" panose="02020603050405020304" pitchFamily="18" charset="0"/>
                <a:ea typeface="+mn-ea"/>
                <a:cs typeface="Times New Roman" panose="02020603050405020304" pitchFamily="18" charset="0"/>
              </a:rPr>
              <a:t>指令将两个数据相减，结果保存到</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寄存器中。</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9" name="Text Box 5"/>
          <p:cNvSpPr txBox="1">
            <a:spLocks noChangeArrowheads="1"/>
          </p:cNvSpPr>
          <p:nvPr/>
        </p:nvSpPr>
        <p:spPr bwMode="auto">
          <a:xfrm>
            <a:off x="1390651" y="1542472"/>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zh-CN" altLang="en-US" sz="2000" dirty="0">
                <a:latin typeface="Times New Roman" panose="02020603050405020304" pitchFamily="18" charset="0"/>
                <a:ea typeface="+mn-ea"/>
                <a:cs typeface="Times New Roman" panose="02020603050405020304" pitchFamily="18" charset="0"/>
              </a:rPr>
              <a:t>低寄存器的</a:t>
            </a:r>
            <a:r>
              <a:rPr kumimoji="1" lang="en-US" altLang="zh-CN" sz="2000" dirty="0">
                <a:latin typeface="Times New Roman" panose="02020603050405020304" pitchFamily="18" charset="0"/>
                <a:ea typeface="+mn-ea"/>
                <a:cs typeface="Times New Roman" panose="02020603050405020304" pitchFamily="18" charset="0"/>
              </a:rPr>
              <a:t>SUB</a:t>
            </a:r>
            <a:r>
              <a:rPr kumimoji="1" lang="zh-CN" altLang="en-US" sz="2000" dirty="0">
                <a:latin typeface="Times New Roman" panose="02020603050405020304" pitchFamily="18" charset="0"/>
                <a:ea typeface="+mn-ea"/>
                <a:cs typeface="Times New Roman" panose="02020603050405020304" pitchFamily="18" charset="0"/>
              </a:rPr>
              <a:t>指令格式</a:t>
            </a:r>
            <a:r>
              <a:rPr kumimoji="1" lang="zh-CN" altLang="en-US" sz="2000" dirty="0">
                <a:latin typeface="Times New Roman" panose="02020603050405020304" pitchFamily="18" charset="0"/>
                <a:ea typeface="华文新魏" panose="02010800040101010101" pitchFamily="2" charset="-122"/>
              </a:rPr>
              <a:t>：</a:t>
            </a:r>
            <a:endParaRPr kumimoji="1" lang="zh-CN" altLang="en-US" sz="2000" dirty="0">
              <a:latin typeface="华文新魏" panose="02010800040101010101" pitchFamily="2" charset="-122"/>
              <a:ea typeface="华文新魏" panose="02010800040101010101" pitchFamily="2" charset="-122"/>
            </a:endParaRPr>
          </a:p>
        </p:txBody>
      </p:sp>
      <p:sp>
        <p:nvSpPr>
          <p:cNvPr id="10" name="Text Box 4"/>
          <p:cNvSpPr txBox="1">
            <a:spLocks noChangeArrowheads="1"/>
          </p:cNvSpPr>
          <p:nvPr/>
        </p:nvSpPr>
        <p:spPr bwMode="auto">
          <a:xfrm>
            <a:off x="1271464" y="1958502"/>
            <a:ext cx="7543800" cy="2913062"/>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dirty="0">
                <a:solidFill>
                  <a:srgbClr val="0000FF"/>
                </a:solidFill>
                <a:latin typeface="宋体" panose="02010600030101010101" pitchFamily="2" charset="-122"/>
                <a:cs typeface="Times New Roman" panose="02020603050405020304" pitchFamily="18" charset="0"/>
              </a:rPr>
              <a:t>SUB   </a:t>
            </a:r>
            <a:r>
              <a:rPr kumimoji="1" lang="en-US" altLang="zh-CN" sz="1600" dirty="0" err="1">
                <a:solidFill>
                  <a:srgbClr val="0000FF"/>
                </a:solidFill>
                <a:latin typeface="宋体" panose="02010600030101010101" pitchFamily="2" charset="-122"/>
                <a:cs typeface="Times New Roman" panose="02020603050405020304" pitchFamily="18" charset="0"/>
              </a:rPr>
              <a:t>Rd,Rn,Rm</a:t>
            </a:r>
            <a:endParaRPr kumimoji="1" lang="en-US" altLang="zh-CN" sz="1600" dirty="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en-US" altLang="zh-CN" sz="1600" dirty="0">
                <a:solidFill>
                  <a:srgbClr val="0000FF"/>
                </a:solidFill>
                <a:latin typeface="宋体" panose="02010600030101010101" pitchFamily="2" charset="-122"/>
                <a:cs typeface="Times New Roman" panose="02020603050405020304" pitchFamily="18" charset="0"/>
              </a:rPr>
              <a:t>SUB   Rd,Rn,#expr3</a:t>
            </a:r>
            <a:endParaRPr kumimoji="1" lang="en-US" altLang="zh-CN" sz="1600" dirty="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en-US" altLang="zh-CN" sz="1600" dirty="0">
                <a:solidFill>
                  <a:srgbClr val="0000FF"/>
                </a:solidFill>
                <a:latin typeface="宋体" panose="02010600030101010101" pitchFamily="2" charset="-122"/>
                <a:cs typeface="Times New Roman" panose="02020603050405020304" pitchFamily="18" charset="0"/>
              </a:rPr>
              <a:t>SUB   Rd,#expr8</a:t>
            </a:r>
            <a:endParaRPr kumimoji="1" lang="en-US" altLang="zh-CN" sz="1600" dirty="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dirty="0">
                <a:latin typeface="宋体" panose="02010600030101010101" pitchFamily="2" charset="-122"/>
              </a:rPr>
              <a:t>其中：</a:t>
            </a:r>
            <a:r>
              <a:rPr kumimoji="1" lang="en-US" altLang="zh-CN" sz="1600" dirty="0">
                <a:solidFill>
                  <a:srgbClr val="0000FF"/>
                </a:solidFill>
                <a:latin typeface="宋体" panose="02010600030101010101" pitchFamily="2" charset="-122"/>
                <a:cs typeface="Times New Roman" panose="02020603050405020304" pitchFamily="18" charset="0"/>
              </a:rPr>
              <a:t>Rd	     </a:t>
            </a:r>
            <a:r>
              <a:rPr kumimoji="1" lang="zh-CN" altLang="en-US" sz="1600" dirty="0">
                <a:latin typeface="宋体" panose="02010600030101010101" pitchFamily="2" charset="-122"/>
              </a:rPr>
              <a:t>目标寄存器，必须在</a:t>
            </a:r>
            <a:r>
              <a:rPr kumimoji="1" lang="en-US" altLang="zh-CN" sz="1600" dirty="0">
                <a:latin typeface="宋体" panose="02010600030101010101" pitchFamily="2" charset="-122"/>
              </a:rPr>
              <a:t>R0</a:t>
            </a:r>
            <a:r>
              <a:rPr kumimoji="1" lang="zh-CN" altLang="en-US" sz="1600" dirty="0">
                <a:latin typeface="宋体" panose="02010600030101010101" pitchFamily="2" charset="-122"/>
              </a:rPr>
              <a:t>～</a:t>
            </a:r>
            <a:r>
              <a:rPr kumimoji="1" lang="en-US" altLang="zh-CN" sz="1600" dirty="0">
                <a:latin typeface="宋体" panose="02010600030101010101" pitchFamily="2" charset="-122"/>
              </a:rPr>
              <a:t>R7</a:t>
            </a:r>
            <a:r>
              <a:rPr kumimoji="1" lang="zh-CN" altLang="en-US" sz="1600" dirty="0">
                <a:latin typeface="宋体" panose="02010600030101010101" pitchFamily="2" charset="-122"/>
              </a:rPr>
              <a:t>之间。</a:t>
            </a:r>
            <a:endParaRPr kumimoji="1" lang="zh-CN" altLang="en-US" sz="1600" dirty="0">
              <a:latin typeface="宋体" panose="02010600030101010101" pitchFamily="2" charset="-122"/>
            </a:endParaRPr>
          </a:p>
          <a:p>
            <a:pPr algn="just">
              <a:spcBef>
                <a:spcPct val="50000"/>
              </a:spcBef>
              <a:buClr>
                <a:srgbClr val="0000FF"/>
              </a:buClr>
            </a:pPr>
            <a:r>
              <a:rPr kumimoji="1" lang="zh-CN" altLang="en-US" sz="1600" dirty="0">
                <a:solidFill>
                  <a:srgbClr val="0000FF"/>
                </a:solidFill>
                <a:latin typeface="宋体" panose="02010600030101010101" pitchFamily="2" charset="-122"/>
              </a:rPr>
              <a:t>      </a:t>
            </a:r>
            <a:r>
              <a:rPr kumimoji="1" lang="en-US" altLang="zh-CN" sz="1600" dirty="0">
                <a:solidFill>
                  <a:srgbClr val="0000FF"/>
                </a:solidFill>
                <a:latin typeface="宋体" panose="02010600030101010101" pitchFamily="2" charset="-122"/>
              </a:rPr>
              <a:t>Rn	     </a:t>
            </a:r>
            <a:r>
              <a:rPr kumimoji="1" lang="zh-CN" altLang="en-US" sz="1600" dirty="0">
                <a:latin typeface="宋体" panose="02010600030101010101" pitchFamily="2" charset="-122"/>
              </a:rPr>
              <a:t>第</a:t>
            </a:r>
            <a:r>
              <a:rPr kumimoji="1" lang="en-US" altLang="zh-CN" sz="1600" dirty="0">
                <a:latin typeface="宋体" panose="02010600030101010101" pitchFamily="2" charset="-122"/>
              </a:rPr>
              <a:t>1</a:t>
            </a:r>
            <a:r>
              <a:rPr kumimoji="1" lang="zh-CN" altLang="en-US" sz="1600" dirty="0">
                <a:latin typeface="宋体" panose="02010600030101010101" pitchFamily="2" charset="-122"/>
              </a:rPr>
              <a:t>个操作数寄存器，必须在</a:t>
            </a:r>
            <a:r>
              <a:rPr kumimoji="1" lang="en-US" altLang="zh-CN" sz="1600" dirty="0">
                <a:latin typeface="宋体" panose="02010600030101010101" pitchFamily="2" charset="-122"/>
              </a:rPr>
              <a:t>R0</a:t>
            </a:r>
            <a:r>
              <a:rPr kumimoji="1" lang="zh-CN" altLang="en-US" sz="1600" dirty="0">
                <a:latin typeface="宋体" panose="02010600030101010101" pitchFamily="2" charset="-122"/>
              </a:rPr>
              <a:t>～</a:t>
            </a:r>
            <a:r>
              <a:rPr kumimoji="1" lang="en-US" altLang="zh-CN" sz="1600" dirty="0">
                <a:latin typeface="宋体" panose="02010600030101010101" pitchFamily="2" charset="-122"/>
              </a:rPr>
              <a:t>R7</a:t>
            </a:r>
            <a:r>
              <a:rPr kumimoji="1" lang="zh-CN" altLang="en-US" sz="1600" dirty="0">
                <a:latin typeface="宋体" panose="02010600030101010101" pitchFamily="2" charset="-122"/>
              </a:rPr>
              <a:t>之间。</a:t>
            </a:r>
            <a:endParaRPr kumimoji="1" lang="zh-CN" altLang="en-US" sz="1600" dirty="0">
              <a:latin typeface="宋体" panose="02010600030101010101" pitchFamily="2" charset="-122"/>
            </a:endParaRPr>
          </a:p>
          <a:p>
            <a:pPr algn="just">
              <a:spcBef>
                <a:spcPct val="50000"/>
              </a:spcBef>
              <a:buClr>
                <a:srgbClr val="0000FF"/>
              </a:buClr>
            </a:pPr>
            <a:r>
              <a:rPr kumimoji="1" lang="zh-CN" altLang="en-US" sz="1600" dirty="0">
                <a:solidFill>
                  <a:srgbClr val="0000FF"/>
                </a:solidFill>
                <a:latin typeface="宋体" panose="02010600030101010101" pitchFamily="2" charset="-122"/>
              </a:rPr>
              <a:t>      </a:t>
            </a:r>
            <a:r>
              <a:rPr kumimoji="1" lang="en-US" altLang="zh-CN" sz="1600" dirty="0">
                <a:solidFill>
                  <a:srgbClr val="0000FF"/>
                </a:solidFill>
                <a:latin typeface="宋体" panose="02010600030101010101" pitchFamily="2" charset="-122"/>
              </a:rPr>
              <a:t>Rm	     </a:t>
            </a:r>
            <a:r>
              <a:rPr kumimoji="1" lang="zh-CN" altLang="en-US" sz="1600" dirty="0">
                <a:latin typeface="宋体" panose="02010600030101010101" pitchFamily="2" charset="-122"/>
              </a:rPr>
              <a:t>第</a:t>
            </a:r>
            <a:r>
              <a:rPr kumimoji="1" lang="en-US" altLang="zh-CN" sz="1600" dirty="0">
                <a:latin typeface="宋体" panose="02010600030101010101" pitchFamily="2" charset="-122"/>
              </a:rPr>
              <a:t>2</a:t>
            </a:r>
            <a:r>
              <a:rPr kumimoji="1" lang="zh-CN" altLang="en-US" sz="1600" dirty="0">
                <a:latin typeface="宋体" panose="02010600030101010101" pitchFamily="2" charset="-122"/>
              </a:rPr>
              <a:t>个操作数寄存器，必须在</a:t>
            </a:r>
            <a:r>
              <a:rPr kumimoji="1" lang="en-US" altLang="zh-CN" sz="1600" dirty="0">
                <a:latin typeface="宋体" panose="02010600030101010101" pitchFamily="2" charset="-122"/>
              </a:rPr>
              <a:t>R0</a:t>
            </a:r>
            <a:r>
              <a:rPr kumimoji="1" lang="zh-CN" altLang="en-US" sz="1600" dirty="0">
                <a:latin typeface="宋体" panose="02010600030101010101" pitchFamily="2" charset="-122"/>
              </a:rPr>
              <a:t>～</a:t>
            </a:r>
            <a:r>
              <a:rPr kumimoji="1" lang="en-US" altLang="zh-CN" sz="1600" dirty="0">
                <a:latin typeface="宋体" panose="02010600030101010101" pitchFamily="2" charset="-122"/>
              </a:rPr>
              <a:t>R7</a:t>
            </a:r>
            <a:r>
              <a:rPr kumimoji="1" lang="zh-CN" altLang="en-US" sz="1600" dirty="0">
                <a:latin typeface="宋体" panose="02010600030101010101" pitchFamily="2" charset="-122"/>
              </a:rPr>
              <a:t>之间。</a:t>
            </a:r>
            <a:endParaRPr kumimoji="1" lang="zh-CN" altLang="en-US" sz="1600" dirty="0">
              <a:latin typeface="宋体" panose="02010600030101010101" pitchFamily="2" charset="-122"/>
            </a:endParaRPr>
          </a:p>
          <a:p>
            <a:pPr algn="just">
              <a:spcBef>
                <a:spcPct val="50000"/>
              </a:spcBef>
              <a:buClr>
                <a:srgbClr val="0000FF"/>
              </a:buClr>
            </a:pPr>
            <a:r>
              <a:rPr kumimoji="1" lang="zh-CN" altLang="en-US" sz="1600" dirty="0">
                <a:solidFill>
                  <a:srgbClr val="0000FF"/>
                </a:solidFill>
                <a:latin typeface="宋体" panose="02010600030101010101" pitchFamily="2" charset="-122"/>
                <a:cs typeface="Times New Roman" panose="02020603050405020304" pitchFamily="18" charset="0"/>
              </a:rPr>
              <a:t>      </a:t>
            </a:r>
            <a:r>
              <a:rPr kumimoji="1" lang="en-US" altLang="zh-CN" sz="1600" dirty="0">
                <a:solidFill>
                  <a:srgbClr val="0000FF"/>
                </a:solidFill>
                <a:latin typeface="宋体" panose="02010600030101010101" pitchFamily="2" charset="-122"/>
                <a:cs typeface="Times New Roman" panose="02020603050405020304" pitchFamily="18" charset="0"/>
              </a:rPr>
              <a:t>expr3   </a:t>
            </a:r>
            <a:r>
              <a:rPr kumimoji="1" lang="en-US" altLang="zh-CN" sz="1600" dirty="0">
                <a:latin typeface="宋体" panose="02010600030101010101" pitchFamily="2" charset="-122"/>
              </a:rPr>
              <a:t>3</a:t>
            </a:r>
            <a:r>
              <a:rPr kumimoji="1" lang="zh-CN" altLang="en-US" sz="1600" dirty="0">
                <a:latin typeface="宋体" panose="02010600030101010101" pitchFamily="2" charset="-122"/>
              </a:rPr>
              <a:t>位立即数，即</a:t>
            </a:r>
            <a:r>
              <a:rPr kumimoji="1" lang="en-US" altLang="zh-CN" sz="1600" dirty="0">
                <a:latin typeface="宋体" panose="02010600030101010101" pitchFamily="2" charset="-122"/>
              </a:rPr>
              <a:t>0</a:t>
            </a:r>
            <a:r>
              <a:rPr kumimoji="1" lang="zh-CN" altLang="en-US" sz="1600" dirty="0">
                <a:latin typeface="宋体" panose="02010600030101010101" pitchFamily="2" charset="-122"/>
              </a:rPr>
              <a:t>～</a:t>
            </a:r>
            <a:r>
              <a:rPr kumimoji="1" lang="en-US" altLang="zh-CN" sz="1600" dirty="0">
                <a:latin typeface="宋体" panose="02010600030101010101" pitchFamily="2" charset="-122"/>
              </a:rPr>
              <a:t>7</a:t>
            </a:r>
            <a:r>
              <a:rPr kumimoji="1" lang="zh-CN" altLang="en-US" sz="1600" dirty="0">
                <a:latin typeface="宋体" panose="02010600030101010101" pitchFamily="2" charset="-122"/>
              </a:rPr>
              <a:t>。</a:t>
            </a:r>
            <a:endParaRPr kumimoji="1" lang="zh-CN" altLang="en-US" sz="1600" dirty="0">
              <a:latin typeface="宋体" panose="02010600030101010101" pitchFamily="2" charset="-122"/>
            </a:endParaRPr>
          </a:p>
          <a:p>
            <a:pPr algn="just">
              <a:spcBef>
                <a:spcPct val="50000"/>
              </a:spcBef>
              <a:buClr>
                <a:srgbClr val="0000FF"/>
              </a:buClr>
            </a:pPr>
            <a:r>
              <a:rPr kumimoji="1" lang="zh-CN" altLang="en-US" sz="1600" dirty="0">
                <a:latin typeface="宋体" panose="02010600030101010101" pitchFamily="2" charset="-122"/>
              </a:rPr>
              <a:t>      </a:t>
            </a:r>
            <a:r>
              <a:rPr kumimoji="1" lang="en-US" altLang="zh-CN" sz="1600" dirty="0">
                <a:solidFill>
                  <a:srgbClr val="0000FF"/>
                </a:solidFill>
                <a:latin typeface="宋体" panose="02010600030101010101" pitchFamily="2" charset="-122"/>
                <a:cs typeface="Times New Roman" panose="02020603050405020304" pitchFamily="18" charset="0"/>
              </a:rPr>
              <a:t>expr8</a:t>
            </a:r>
            <a:r>
              <a:rPr kumimoji="1" lang="en-US" altLang="zh-CN" sz="1600" dirty="0">
                <a:latin typeface="宋体" panose="02010600030101010101" pitchFamily="2" charset="-122"/>
              </a:rPr>
              <a:t>   8</a:t>
            </a:r>
            <a:r>
              <a:rPr kumimoji="1" lang="zh-CN" altLang="en-US" sz="1600" dirty="0">
                <a:latin typeface="宋体" panose="02010600030101010101" pitchFamily="2" charset="-122"/>
              </a:rPr>
              <a:t>位立即数，即</a:t>
            </a:r>
            <a:r>
              <a:rPr kumimoji="1" lang="en-US" altLang="zh-CN" sz="1600" dirty="0">
                <a:latin typeface="宋体" panose="02010600030101010101" pitchFamily="2" charset="-122"/>
              </a:rPr>
              <a:t>0</a:t>
            </a:r>
            <a:r>
              <a:rPr kumimoji="1" lang="zh-CN" altLang="en-US" sz="1600" dirty="0">
                <a:latin typeface="宋体" panose="02010600030101010101" pitchFamily="2" charset="-122"/>
              </a:rPr>
              <a:t>～</a:t>
            </a:r>
            <a:r>
              <a:rPr kumimoji="1" lang="en-US" altLang="zh-CN" sz="1600" dirty="0">
                <a:latin typeface="宋体" panose="02010600030101010101" pitchFamily="2" charset="-122"/>
              </a:rPr>
              <a:t>255</a:t>
            </a:r>
            <a:r>
              <a:rPr kumimoji="1" lang="zh-CN" altLang="en-US" sz="1600" dirty="0">
                <a:latin typeface="宋体" panose="02010600030101010101" pitchFamily="2" charset="-122"/>
              </a:rPr>
              <a:t>。</a:t>
            </a:r>
            <a:endParaRPr kumimoji="1" lang="zh-CN" altLang="en-US" sz="1600" dirty="0">
              <a:latin typeface="宋体" panose="02010600030101010101" pitchFamily="2" charset="-122"/>
            </a:endParaRPr>
          </a:p>
        </p:txBody>
      </p:sp>
      <p:sp>
        <p:nvSpPr>
          <p:cNvPr id="12" name="Text Box 6"/>
          <p:cNvSpPr txBox="1">
            <a:spLocks noChangeArrowheads="1"/>
          </p:cNvSpPr>
          <p:nvPr/>
        </p:nvSpPr>
        <p:spPr bwMode="auto">
          <a:xfrm>
            <a:off x="911424" y="4942325"/>
            <a:ext cx="8458200" cy="1323439"/>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        </a:t>
            </a:r>
            <a:r>
              <a:rPr kumimoji="1" lang="zh-CN" altLang="en-US" sz="2000" dirty="0">
                <a:latin typeface="Times New Roman" panose="02020603050405020304" pitchFamily="18" charset="0"/>
                <a:ea typeface="+mn-ea"/>
                <a:cs typeface="Times New Roman" panose="02020603050405020304" pitchFamily="18" charset="0"/>
              </a:rPr>
              <a:t>应用示例：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SUB    R1,R1,R0		</a:t>
            </a:r>
            <a:r>
              <a:rPr kumimoji="1" lang="en-US" altLang="zh-CN" sz="2000" dirty="0">
                <a:latin typeface="Times New Roman" panose="02020603050405020304" pitchFamily="18" charset="0"/>
                <a:ea typeface="+mn-ea"/>
                <a:cs typeface="Times New Roman" panose="02020603050405020304" pitchFamily="18" charset="0"/>
              </a:rPr>
              <a:t>; R1=R1-R0</a:t>
            </a:r>
            <a:endParaRPr kumimoji="1" lang="en-US" altLang="zh-CN"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SUB    R1,R1,#7		</a:t>
            </a:r>
            <a:r>
              <a:rPr kumimoji="1" lang="en-US" altLang="zh-CN" sz="2000" dirty="0">
                <a:latin typeface="Times New Roman" panose="02020603050405020304" pitchFamily="18" charset="0"/>
                <a:ea typeface="+mn-ea"/>
                <a:cs typeface="Times New Roman" panose="02020603050405020304" pitchFamily="18" charset="0"/>
              </a:rPr>
              <a:t>; R1=R1-7</a:t>
            </a:r>
            <a:endParaRPr kumimoji="1" lang="en-US" altLang="zh-CN"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SUB    R1,#200		</a:t>
            </a:r>
            <a:r>
              <a:rPr kumimoji="1" lang="en-US" altLang="zh-CN" sz="2000" dirty="0">
                <a:latin typeface="Times New Roman" panose="02020603050405020304" pitchFamily="18" charset="0"/>
                <a:ea typeface="+mn-ea"/>
                <a:cs typeface="Times New Roman" panose="02020603050405020304" pitchFamily="18" charset="0"/>
              </a:rPr>
              <a:t>; R1=R1-200</a:t>
            </a:r>
            <a:endParaRPr kumimoji="1" lang="en-US" altLang="zh-CN" sz="200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2.1) </a:t>
            </a:r>
            <a:r>
              <a:rPr lang="zh-CN" altLang="en-US" sz="2000" dirty="0">
                <a:latin typeface="Times New Roman" panose="02020603050405020304" pitchFamily="18" charset="0"/>
                <a:ea typeface="+mj-ea"/>
                <a:cs typeface="Times New Roman" panose="02020603050405020304" pitchFamily="18" charset="0"/>
              </a:rPr>
              <a:t>算术运算指令</a:t>
            </a:r>
            <a:r>
              <a:rPr lang="en-US" altLang="zh-CN" sz="2000" dirty="0">
                <a:latin typeface="Times New Roman" panose="02020603050405020304" pitchFamily="18" charset="0"/>
                <a:ea typeface="+mj-ea"/>
                <a:cs typeface="Times New Roman" panose="02020603050405020304" pitchFamily="18" charset="0"/>
              </a:rPr>
              <a:t>-- SUB</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5" name="Text Box 4"/>
          <p:cNvSpPr txBox="1">
            <a:spLocks noChangeArrowheads="1"/>
          </p:cNvSpPr>
          <p:nvPr/>
        </p:nvSpPr>
        <p:spPr bwMode="auto">
          <a:xfrm>
            <a:off x="1322512" y="1852222"/>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SUB   </a:t>
            </a:r>
            <a:r>
              <a:rPr kumimoji="1" lang="en-US" altLang="zh-CN" sz="1600">
                <a:solidFill>
                  <a:srgbClr val="0000FF"/>
                </a:solidFill>
                <a:latin typeface="宋体" panose="02010600030101010101" pitchFamily="2" charset="-122"/>
              </a:rPr>
              <a:t>SP</a:t>
            </a:r>
            <a:r>
              <a:rPr kumimoji="1" lang="en-US" altLang="zh-CN" sz="1600">
                <a:solidFill>
                  <a:srgbClr val="0000FF"/>
                </a:solidFill>
                <a:latin typeface="宋体" panose="02010600030101010101" pitchFamily="2" charset="-122"/>
                <a:cs typeface="Times New Roman" panose="02020603050405020304" pitchFamily="18" charset="0"/>
              </a:rPr>
              <a:t>,#expr</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SP </a:t>
            </a:r>
            <a:r>
              <a:rPr kumimoji="1" lang="zh-CN" altLang="en-US" sz="1600">
                <a:latin typeface="宋体" panose="02010600030101010101" pitchFamily="2" charset="-122"/>
              </a:rPr>
              <a:t>目标寄存器，也是第一个操作数寄存器。</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expr </a:t>
            </a:r>
            <a:r>
              <a:rPr kumimoji="1" lang="zh-CN" altLang="en-US" sz="1600">
                <a:latin typeface="宋体" panose="02010600030101010101" pitchFamily="2" charset="-122"/>
              </a:rPr>
              <a:t>立即数，在</a:t>
            </a:r>
            <a:r>
              <a:rPr kumimoji="1" lang="en-US" altLang="zh-CN" sz="1600">
                <a:latin typeface="宋体" panose="02010600030101010101" pitchFamily="2" charset="-122"/>
              </a:rPr>
              <a:t>-508</a:t>
            </a:r>
            <a:r>
              <a:rPr kumimoji="1" lang="zh-CN" altLang="en-US" sz="1600">
                <a:latin typeface="宋体" panose="02010600030101010101" pitchFamily="2" charset="-122"/>
              </a:rPr>
              <a:t>～</a:t>
            </a:r>
            <a:r>
              <a:rPr kumimoji="1" lang="en-US" altLang="zh-CN" sz="1600">
                <a:latin typeface="宋体" panose="02010600030101010101" pitchFamily="2" charset="-122"/>
              </a:rPr>
              <a:t>+508</a:t>
            </a:r>
            <a:r>
              <a:rPr kumimoji="1" lang="zh-CN" altLang="en-US" sz="1600">
                <a:latin typeface="宋体" panose="02010600030101010101" pitchFamily="2" charset="-122"/>
              </a:rPr>
              <a:t>之间的</a:t>
            </a:r>
            <a:r>
              <a:rPr kumimoji="1" lang="en-US" altLang="zh-CN" sz="1600">
                <a:latin typeface="宋体" panose="02010600030101010101" pitchFamily="2" charset="-122"/>
              </a:rPr>
              <a:t>4</a:t>
            </a:r>
            <a:r>
              <a:rPr kumimoji="1" lang="zh-CN" altLang="en-US" sz="1600">
                <a:latin typeface="宋体" panose="02010600030101010101" pitchFamily="2" charset="-122"/>
              </a:rPr>
              <a:t>的整数倍的数。</a:t>
            </a:r>
            <a:endParaRPr kumimoji="1" lang="zh-CN" altLang="en-US" sz="1600">
              <a:latin typeface="宋体" panose="02010600030101010101" pitchFamily="2" charset="-122"/>
            </a:endParaRPr>
          </a:p>
        </p:txBody>
      </p:sp>
      <p:sp>
        <p:nvSpPr>
          <p:cNvPr id="6" name="Text Box 5"/>
          <p:cNvSpPr txBox="1">
            <a:spLocks noChangeArrowheads="1"/>
          </p:cNvSpPr>
          <p:nvPr/>
        </p:nvSpPr>
        <p:spPr bwMode="auto">
          <a:xfrm>
            <a:off x="1703512" y="1472809"/>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SP</a:t>
            </a:r>
            <a:r>
              <a:rPr kumimoji="1" lang="zh-CN" altLang="en-US" sz="2000" dirty="0">
                <a:latin typeface="Times New Roman" panose="02020603050405020304" pitchFamily="18" charset="0"/>
                <a:ea typeface="+mn-ea"/>
                <a:cs typeface="Times New Roman" panose="02020603050405020304" pitchFamily="18" charset="0"/>
              </a:rPr>
              <a:t>操作的</a:t>
            </a:r>
            <a:r>
              <a:rPr kumimoji="1" lang="en-US" altLang="zh-CN" sz="2000" dirty="0">
                <a:latin typeface="Times New Roman" panose="02020603050405020304" pitchFamily="18" charset="0"/>
                <a:ea typeface="+mn-ea"/>
                <a:cs typeface="Times New Roman" panose="02020603050405020304" pitchFamily="18" charset="0"/>
              </a:rPr>
              <a:t>SUB</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7" name="Text Box 6"/>
          <p:cNvSpPr txBox="1">
            <a:spLocks noChangeArrowheads="1"/>
          </p:cNvSpPr>
          <p:nvPr/>
        </p:nvSpPr>
        <p:spPr bwMode="auto">
          <a:xfrm>
            <a:off x="1271464" y="3429000"/>
            <a:ext cx="8458200" cy="8540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Times New Roman" panose="02020603050405020304" pitchFamily="18" charset="0"/>
                <a:ea typeface="+mn-ea"/>
                <a:cs typeface="Times New Roman" panose="02020603050405020304" pitchFamily="18" charset="0"/>
              </a:rPr>
              <a:t>应用示例：</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SUB    SP,#380	</a:t>
            </a:r>
            <a:r>
              <a:rPr kumimoji="1" lang="en-US" altLang="zh-CN" sz="2000" dirty="0">
                <a:latin typeface="Times New Roman" panose="02020603050405020304" pitchFamily="18" charset="0"/>
                <a:ea typeface="+mn-ea"/>
                <a:cs typeface="Times New Roman" panose="02020603050405020304" pitchFamily="18" charset="0"/>
              </a:rPr>
              <a:t>;SP=SP-380</a:t>
            </a:r>
            <a:endParaRPr kumimoji="1" lang="en-US" altLang="zh-CN" sz="200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2.1) </a:t>
            </a:r>
            <a:r>
              <a:rPr lang="zh-CN" altLang="en-US" sz="2000" dirty="0">
                <a:latin typeface="Times New Roman" panose="02020603050405020304" pitchFamily="18" charset="0"/>
                <a:ea typeface="+mj-ea"/>
                <a:cs typeface="Times New Roman" panose="02020603050405020304" pitchFamily="18" charset="0"/>
              </a:rPr>
              <a:t>算术运算指令</a:t>
            </a:r>
            <a:r>
              <a:rPr lang="en-US" altLang="zh-CN" sz="2000" dirty="0">
                <a:latin typeface="Times New Roman" panose="02020603050405020304" pitchFamily="18" charset="0"/>
                <a:ea typeface="+mj-ea"/>
                <a:cs typeface="Times New Roman" panose="02020603050405020304" pitchFamily="18" charset="0"/>
              </a:rPr>
              <a:t>-- ADC</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4" name="Text Box 2"/>
          <p:cNvSpPr txBox="1">
            <a:spLocks noChangeArrowheads="1"/>
          </p:cNvSpPr>
          <p:nvPr/>
        </p:nvSpPr>
        <p:spPr bwMode="auto">
          <a:xfrm>
            <a:off x="1242120" y="1268760"/>
            <a:ext cx="874231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ADC</a:t>
            </a:r>
            <a:r>
              <a:rPr kumimoji="1" lang="zh-CN" altLang="en-US" sz="2000" dirty="0">
                <a:latin typeface="Times New Roman" panose="02020603050405020304" pitchFamily="18" charset="0"/>
                <a:ea typeface="+mn-ea"/>
                <a:cs typeface="Times New Roman" panose="02020603050405020304" pitchFamily="18" charset="0"/>
              </a:rPr>
              <a:t>指令将</a:t>
            </a:r>
            <a:r>
              <a:rPr kumimoji="1" lang="en-US" altLang="zh-CN" sz="2000" dirty="0">
                <a:latin typeface="Times New Roman" panose="02020603050405020304" pitchFamily="18" charset="0"/>
                <a:ea typeface="+mn-ea"/>
                <a:cs typeface="Times New Roman" panose="02020603050405020304" pitchFamily="18" charset="0"/>
              </a:rPr>
              <a:t>Rm</a:t>
            </a:r>
            <a:r>
              <a:rPr kumimoji="1" lang="zh-CN" altLang="en-US" sz="2000" dirty="0">
                <a:latin typeface="Times New Roman" panose="02020603050405020304" pitchFamily="18" charset="0"/>
                <a:ea typeface="+mn-ea"/>
                <a:cs typeface="Times New Roman" panose="02020603050405020304" pitchFamily="18" charset="0"/>
              </a:rPr>
              <a:t>的值相加，再加上</a:t>
            </a:r>
            <a:r>
              <a:rPr kumimoji="1" lang="en-US" altLang="zh-CN" sz="2000" dirty="0">
                <a:latin typeface="Times New Roman" panose="02020603050405020304" pitchFamily="18" charset="0"/>
                <a:ea typeface="+mn-ea"/>
                <a:cs typeface="Times New Roman" panose="02020603050405020304" pitchFamily="18" charset="0"/>
              </a:rPr>
              <a:t>CPSR</a:t>
            </a:r>
            <a:r>
              <a:rPr kumimoji="1" lang="zh-CN" altLang="en-US" sz="2000" dirty="0">
                <a:latin typeface="Times New Roman" panose="02020603050405020304" pitchFamily="18" charset="0"/>
                <a:ea typeface="+mn-ea"/>
                <a:cs typeface="Times New Roman" panose="02020603050405020304" pitchFamily="18" charset="0"/>
              </a:rPr>
              <a:t>中的</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条件标志位，结果保存到</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寄存器。</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9" name="Text Box 4"/>
          <p:cNvSpPr txBox="1">
            <a:spLocks noChangeArrowheads="1"/>
          </p:cNvSpPr>
          <p:nvPr/>
        </p:nvSpPr>
        <p:spPr bwMode="auto">
          <a:xfrm>
            <a:off x="1775520" y="2578448"/>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dirty="0">
                <a:solidFill>
                  <a:srgbClr val="0000FF"/>
                </a:solidFill>
                <a:latin typeface="宋体" panose="02010600030101010101" pitchFamily="2" charset="-122"/>
                <a:cs typeface="Times New Roman" panose="02020603050405020304" pitchFamily="18" charset="0"/>
              </a:rPr>
              <a:t>ADC   Rd, Rm</a:t>
            </a:r>
            <a:endParaRPr kumimoji="1" lang="en-US" altLang="zh-CN" sz="1600" dirty="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dirty="0">
                <a:latin typeface="宋体" panose="02010600030101010101" pitchFamily="2" charset="-122"/>
              </a:rPr>
              <a:t>其中：</a:t>
            </a:r>
            <a:r>
              <a:rPr kumimoji="1" lang="en-US" altLang="zh-CN" sz="1600" dirty="0">
                <a:solidFill>
                  <a:srgbClr val="0000FF"/>
                </a:solidFill>
                <a:latin typeface="宋体" panose="02010600030101010101" pitchFamily="2" charset="-122"/>
                <a:cs typeface="Times New Roman" panose="02020603050405020304" pitchFamily="18" charset="0"/>
              </a:rPr>
              <a:t>Rd </a:t>
            </a:r>
            <a:r>
              <a:rPr kumimoji="1" lang="zh-CN" altLang="en-US" sz="1600" dirty="0">
                <a:latin typeface="宋体" panose="02010600030101010101" pitchFamily="2" charset="-122"/>
              </a:rPr>
              <a:t>目标寄存器，也是第一个操作数寄存器，必须在</a:t>
            </a:r>
            <a:r>
              <a:rPr kumimoji="1" lang="en-US" altLang="zh-CN" sz="1600" dirty="0">
                <a:latin typeface="宋体" panose="02010600030101010101" pitchFamily="2" charset="-122"/>
              </a:rPr>
              <a:t>R0</a:t>
            </a:r>
            <a:r>
              <a:rPr kumimoji="1" lang="zh-CN" altLang="en-US" sz="1600" dirty="0">
                <a:latin typeface="宋体" panose="02010600030101010101" pitchFamily="2" charset="-122"/>
              </a:rPr>
              <a:t>～</a:t>
            </a:r>
            <a:r>
              <a:rPr kumimoji="1" lang="en-US" altLang="zh-CN" sz="1600" dirty="0">
                <a:latin typeface="宋体" panose="02010600030101010101" pitchFamily="2" charset="-122"/>
              </a:rPr>
              <a:t>R7</a:t>
            </a:r>
            <a:r>
              <a:rPr kumimoji="1" lang="zh-CN" altLang="en-US" sz="1600" dirty="0">
                <a:latin typeface="宋体" panose="02010600030101010101" pitchFamily="2" charset="-122"/>
              </a:rPr>
              <a:t>之间。</a:t>
            </a:r>
            <a:endParaRPr kumimoji="1" lang="zh-CN" altLang="en-US" sz="1600" dirty="0">
              <a:latin typeface="宋体" panose="02010600030101010101" pitchFamily="2" charset="-122"/>
            </a:endParaRPr>
          </a:p>
          <a:p>
            <a:pPr algn="just">
              <a:spcBef>
                <a:spcPct val="50000"/>
              </a:spcBef>
              <a:buClr>
                <a:srgbClr val="0000FF"/>
              </a:buClr>
            </a:pPr>
            <a:r>
              <a:rPr kumimoji="1" lang="zh-CN" altLang="en-US" sz="1600" dirty="0">
                <a:solidFill>
                  <a:srgbClr val="0000FF"/>
                </a:solidFill>
                <a:latin typeface="宋体" panose="02010600030101010101" pitchFamily="2" charset="-122"/>
              </a:rPr>
              <a:t>      </a:t>
            </a:r>
            <a:r>
              <a:rPr kumimoji="1" lang="en-US" altLang="zh-CN" sz="1600" dirty="0">
                <a:solidFill>
                  <a:srgbClr val="0000FF"/>
                </a:solidFill>
                <a:latin typeface="宋体" panose="02010600030101010101" pitchFamily="2" charset="-122"/>
              </a:rPr>
              <a:t>Rm </a:t>
            </a:r>
            <a:r>
              <a:rPr kumimoji="1" lang="zh-CN" altLang="en-US" sz="1600" dirty="0">
                <a:latin typeface="宋体" panose="02010600030101010101" pitchFamily="2" charset="-122"/>
              </a:rPr>
              <a:t>第</a:t>
            </a:r>
            <a:r>
              <a:rPr kumimoji="1" lang="en-US" altLang="zh-CN" sz="1600" dirty="0">
                <a:latin typeface="宋体" panose="02010600030101010101" pitchFamily="2" charset="-122"/>
              </a:rPr>
              <a:t>2</a:t>
            </a:r>
            <a:r>
              <a:rPr kumimoji="1" lang="zh-CN" altLang="en-US" sz="1600" dirty="0">
                <a:latin typeface="宋体" panose="02010600030101010101" pitchFamily="2" charset="-122"/>
              </a:rPr>
              <a:t>个操作数寄存器，必须在</a:t>
            </a:r>
            <a:r>
              <a:rPr kumimoji="1" lang="en-US" altLang="zh-CN" sz="1600" dirty="0">
                <a:latin typeface="宋体" panose="02010600030101010101" pitchFamily="2" charset="-122"/>
              </a:rPr>
              <a:t>R0</a:t>
            </a:r>
            <a:r>
              <a:rPr kumimoji="1" lang="zh-CN" altLang="en-US" sz="1600" dirty="0">
                <a:latin typeface="宋体" panose="02010600030101010101" pitchFamily="2" charset="-122"/>
              </a:rPr>
              <a:t>～</a:t>
            </a:r>
            <a:r>
              <a:rPr kumimoji="1" lang="en-US" altLang="zh-CN" sz="1600" dirty="0">
                <a:latin typeface="宋体" panose="02010600030101010101" pitchFamily="2" charset="-122"/>
              </a:rPr>
              <a:t>R7</a:t>
            </a:r>
            <a:r>
              <a:rPr kumimoji="1" lang="zh-CN" altLang="en-US" sz="1600" dirty="0">
                <a:latin typeface="宋体" panose="02010600030101010101" pitchFamily="2" charset="-122"/>
              </a:rPr>
              <a:t>之间。</a:t>
            </a:r>
            <a:endParaRPr kumimoji="1" lang="zh-CN" altLang="en-US" sz="1600" dirty="0">
              <a:latin typeface="宋体" panose="02010600030101010101" pitchFamily="2" charset="-122"/>
            </a:endParaRPr>
          </a:p>
        </p:txBody>
      </p:sp>
      <p:sp>
        <p:nvSpPr>
          <p:cNvPr id="10" name="Text Box 5"/>
          <p:cNvSpPr txBox="1">
            <a:spLocks noChangeArrowheads="1"/>
          </p:cNvSpPr>
          <p:nvPr/>
        </p:nvSpPr>
        <p:spPr bwMode="auto">
          <a:xfrm>
            <a:off x="2156520" y="2199035"/>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ADC</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11" name="Text Box 6"/>
          <p:cNvSpPr txBox="1">
            <a:spLocks noChangeArrowheads="1"/>
          </p:cNvSpPr>
          <p:nvPr/>
        </p:nvSpPr>
        <p:spPr bwMode="auto">
          <a:xfrm>
            <a:off x="1242120" y="3996085"/>
            <a:ext cx="8458200" cy="13112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Times New Roman" panose="02020603050405020304" pitchFamily="18" charset="0"/>
                <a:ea typeface="+mn-ea"/>
                <a:cs typeface="Times New Roman" panose="02020603050405020304" pitchFamily="18" charset="0"/>
              </a:rPr>
              <a:t>应用示例</a:t>
            </a:r>
            <a:r>
              <a:rPr kumimoji="1" lang="en-US" altLang="zh-CN" sz="2000" dirty="0">
                <a:latin typeface="Times New Roman" panose="02020603050405020304" pitchFamily="18" charset="0"/>
                <a:ea typeface="+mn-ea"/>
                <a:cs typeface="Times New Roman" panose="02020603050405020304" pitchFamily="18" charset="0"/>
              </a:rPr>
              <a:t>(64</a:t>
            </a:r>
            <a:r>
              <a:rPr kumimoji="1" lang="zh-CN" altLang="en-US" sz="2000" dirty="0">
                <a:latin typeface="Times New Roman" panose="02020603050405020304" pitchFamily="18" charset="0"/>
                <a:ea typeface="+mn-ea"/>
                <a:cs typeface="Times New Roman" panose="02020603050405020304" pitchFamily="18" charset="0"/>
              </a:rPr>
              <a:t>位加法</a:t>
            </a:r>
            <a:r>
              <a:rPr kumimoji="1" lang="en-US" altLang="zh-CN" sz="2000" dirty="0">
                <a:latin typeface="Times New Roman" panose="02020603050405020304" pitchFamily="18" charset="0"/>
                <a:ea typeface="+mn-ea"/>
                <a:cs typeface="Times New Roman" panose="02020603050405020304" pitchFamily="18" charset="0"/>
              </a:rPr>
              <a:t>)</a:t>
            </a:r>
            <a:r>
              <a:rPr kumimoji="1" lang="zh-CN" altLang="en-US" sz="2000" dirty="0">
                <a:latin typeface="Times New Roman" panose="02020603050405020304" pitchFamily="18" charset="0"/>
                <a:ea typeface="+mn-ea"/>
                <a:cs typeface="Times New Roman" panose="02020603050405020304" pitchFamily="18" charset="0"/>
              </a:rPr>
              <a:t>：</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ADD    R0,R2			</a:t>
            </a:r>
            <a:endParaRPr kumimoji="1" lang="en-US" altLang="zh-CN"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ADC    R1,R3		</a:t>
            </a:r>
            <a:r>
              <a:rPr kumimoji="1" lang="en-US" altLang="zh-CN" sz="2000" dirty="0">
                <a:latin typeface="Times New Roman" panose="02020603050405020304" pitchFamily="18" charset="0"/>
                <a:ea typeface="+mn-ea"/>
                <a:cs typeface="Times New Roman" panose="02020603050405020304" pitchFamily="18" charset="0"/>
              </a:rPr>
              <a:t>;(R1</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R0)=(R1</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R0)+(R3</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R2)</a:t>
            </a:r>
            <a:endParaRPr kumimoji="1" lang="en-US" altLang="zh-CN" sz="200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2.1) </a:t>
            </a:r>
            <a:r>
              <a:rPr lang="zh-CN" altLang="en-US" sz="2000" dirty="0">
                <a:latin typeface="Times New Roman" panose="02020603050405020304" pitchFamily="18" charset="0"/>
                <a:ea typeface="+mj-ea"/>
                <a:cs typeface="Times New Roman" panose="02020603050405020304" pitchFamily="18" charset="0"/>
              </a:rPr>
              <a:t>算术运算指令</a:t>
            </a:r>
            <a:r>
              <a:rPr lang="en-US" altLang="zh-CN" sz="2000" dirty="0">
                <a:latin typeface="Times New Roman" panose="02020603050405020304" pitchFamily="18" charset="0"/>
                <a:ea typeface="+mj-ea"/>
                <a:cs typeface="Times New Roman" panose="02020603050405020304" pitchFamily="18" charset="0"/>
              </a:rPr>
              <a:t>-- SBC</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5" name="Text Box 2"/>
          <p:cNvSpPr txBox="1">
            <a:spLocks noChangeArrowheads="1"/>
          </p:cNvSpPr>
          <p:nvPr/>
        </p:nvSpPr>
        <p:spPr bwMode="auto">
          <a:xfrm>
            <a:off x="857451" y="1196752"/>
            <a:ext cx="9632304"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SBC</a:t>
            </a:r>
            <a:r>
              <a:rPr kumimoji="1" lang="zh-CN" altLang="en-US" sz="2000" dirty="0">
                <a:latin typeface="Times New Roman" panose="02020603050405020304" pitchFamily="18" charset="0"/>
                <a:ea typeface="+mn-ea"/>
                <a:cs typeface="Times New Roman" panose="02020603050405020304" pitchFamily="18" charset="0"/>
              </a:rPr>
              <a:t>指令用寄存器</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减去</a:t>
            </a:r>
            <a:r>
              <a:rPr kumimoji="1" lang="en-US" altLang="zh-CN" sz="2000" dirty="0">
                <a:latin typeface="Times New Roman" panose="02020603050405020304" pitchFamily="18" charset="0"/>
                <a:ea typeface="+mn-ea"/>
                <a:cs typeface="Times New Roman" panose="02020603050405020304" pitchFamily="18" charset="0"/>
              </a:rPr>
              <a:t>Rm</a:t>
            </a:r>
            <a:r>
              <a:rPr kumimoji="1" lang="zh-CN" altLang="en-US" sz="2000" dirty="0">
                <a:latin typeface="Times New Roman" panose="02020603050405020304" pitchFamily="18" charset="0"/>
                <a:ea typeface="+mn-ea"/>
                <a:cs typeface="Times New Roman" panose="02020603050405020304" pitchFamily="18" charset="0"/>
              </a:rPr>
              <a:t>，再减去</a:t>
            </a:r>
            <a:r>
              <a:rPr kumimoji="1" lang="en-US" altLang="zh-CN" sz="2000" dirty="0">
                <a:solidFill>
                  <a:srgbClr val="FF0000"/>
                </a:solidFill>
                <a:latin typeface="Times New Roman" panose="02020603050405020304" pitchFamily="18" charset="0"/>
                <a:ea typeface="+mn-ea"/>
                <a:cs typeface="Times New Roman" panose="02020603050405020304" pitchFamily="18" charset="0"/>
              </a:rPr>
              <a:t>CPSR</a:t>
            </a:r>
            <a:r>
              <a:rPr kumimoji="1" lang="zh-CN" altLang="en-US" sz="2000" dirty="0">
                <a:solidFill>
                  <a:srgbClr val="FF0000"/>
                </a:solidFill>
                <a:latin typeface="Times New Roman" panose="02020603050405020304" pitchFamily="18" charset="0"/>
                <a:ea typeface="+mn-ea"/>
                <a:cs typeface="Times New Roman" panose="02020603050405020304" pitchFamily="18" charset="0"/>
              </a:rPr>
              <a:t>中的</a:t>
            </a:r>
            <a:r>
              <a:rPr kumimoji="1" lang="en-US" altLang="zh-CN" sz="2000" dirty="0">
                <a:solidFill>
                  <a:srgbClr val="FF0000"/>
                </a:solidFill>
                <a:latin typeface="Times New Roman" panose="02020603050405020304" pitchFamily="18" charset="0"/>
                <a:ea typeface="+mn-ea"/>
                <a:cs typeface="Times New Roman" panose="02020603050405020304" pitchFamily="18" charset="0"/>
              </a:rPr>
              <a:t>C</a:t>
            </a:r>
            <a:r>
              <a:rPr kumimoji="1" lang="zh-CN" altLang="en-US" sz="2000" dirty="0">
                <a:solidFill>
                  <a:srgbClr val="FF0000"/>
                </a:solidFill>
                <a:latin typeface="Times New Roman" panose="02020603050405020304" pitchFamily="18" charset="0"/>
                <a:ea typeface="+mn-ea"/>
                <a:cs typeface="Times New Roman" panose="02020603050405020304" pitchFamily="18" charset="0"/>
              </a:rPr>
              <a:t>条件标志位的非</a:t>
            </a:r>
            <a:r>
              <a:rPr kumimoji="1" lang="zh-CN" altLang="en-US" sz="2000" dirty="0">
                <a:latin typeface="Times New Roman" panose="02020603050405020304" pitchFamily="18" charset="0"/>
                <a:ea typeface="+mn-ea"/>
                <a:cs typeface="Times New Roman" panose="02020603050405020304" pitchFamily="18" charset="0"/>
              </a:rPr>
              <a:t>，结果保存到</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寄存器。</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6" name="Text Box 5"/>
          <p:cNvSpPr txBox="1">
            <a:spLocks noChangeArrowheads="1"/>
          </p:cNvSpPr>
          <p:nvPr/>
        </p:nvSpPr>
        <p:spPr bwMode="auto">
          <a:xfrm>
            <a:off x="1559496" y="1902899"/>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a:latin typeface="Times New Roman" panose="02020603050405020304" pitchFamily="18" charset="0"/>
                <a:ea typeface="+mn-ea"/>
                <a:cs typeface="Times New Roman" panose="02020603050405020304" pitchFamily="18" charset="0"/>
              </a:rPr>
              <a:t>SBC</a:t>
            </a:r>
            <a:r>
              <a:rPr kumimoji="1" lang="zh-CN" altLang="en-US" sz="2000">
                <a:latin typeface="Times New Roman" panose="02020603050405020304" pitchFamily="18" charset="0"/>
                <a:ea typeface="+mn-ea"/>
                <a:cs typeface="Times New Roman" panose="02020603050405020304" pitchFamily="18" charset="0"/>
              </a:rPr>
              <a:t>指令格式：</a:t>
            </a:r>
            <a:endParaRPr kumimoji="1" lang="zh-CN" altLang="en-US" sz="2000">
              <a:latin typeface="Times New Roman" panose="02020603050405020304" pitchFamily="18" charset="0"/>
              <a:ea typeface="+mn-ea"/>
              <a:cs typeface="Times New Roman" panose="02020603050405020304" pitchFamily="18" charset="0"/>
            </a:endParaRPr>
          </a:p>
        </p:txBody>
      </p:sp>
      <p:sp>
        <p:nvSpPr>
          <p:cNvPr id="7" name="Text Box 4"/>
          <p:cNvSpPr txBox="1">
            <a:spLocks noChangeArrowheads="1"/>
          </p:cNvSpPr>
          <p:nvPr/>
        </p:nvSpPr>
        <p:spPr bwMode="auto">
          <a:xfrm>
            <a:off x="1356545" y="2311374"/>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SB</a:t>
            </a:r>
            <a:r>
              <a:rPr kumimoji="1" lang="en-US" altLang="zh-CN" sz="1600">
                <a:solidFill>
                  <a:srgbClr val="0000FF"/>
                </a:solidFill>
                <a:latin typeface="宋体" panose="02010600030101010101" pitchFamily="2" charset="-122"/>
                <a:cs typeface="Times New Roman" panose="02020603050405020304" pitchFamily="18" charset="0"/>
              </a:rPr>
              <a:t>C   Rd, Rm</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Rd	</a:t>
            </a:r>
            <a:r>
              <a:rPr kumimoji="1" lang="zh-CN" altLang="en-US" sz="1600">
                <a:latin typeface="宋体" panose="02010600030101010101" pitchFamily="2" charset="-122"/>
              </a:rPr>
              <a:t>目标寄存器，也是第一个操作数寄存器，必须在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Rm	</a:t>
            </a:r>
            <a:r>
              <a:rPr kumimoji="1" lang="zh-CN" altLang="en-US" sz="1600">
                <a:latin typeface="宋体" panose="02010600030101010101" pitchFamily="2" charset="-122"/>
              </a:rPr>
              <a:t>第</a:t>
            </a:r>
            <a:r>
              <a:rPr kumimoji="1" lang="en-US" altLang="zh-CN" sz="1600">
                <a:latin typeface="宋体" panose="02010600030101010101" pitchFamily="2" charset="-122"/>
              </a:rPr>
              <a:t>2</a:t>
            </a:r>
            <a:r>
              <a:rPr kumimoji="1" lang="zh-CN" altLang="en-US" sz="1600">
                <a:latin typeface="宋体" panose="02010600030101010101" pitchFamily="2" charset="-122"/>
              </a:rPr>
              <a:t>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p:txBody>
      </p:sp>
      <p:sp>
        <p:nvSpPr>
          <p:cNvPr id="12" name="Text Box 6"/>
          <p:cNvSpPr txBox="1">
            <a:spLocks noChangeArrowheads="1"/>
          </p:cNvSpPr>
          <p:nvPr/>
        </p:nvSpPr>
        <p:spPr bwMode="auto">
          <a:xfrm>
            <a:off x="899344" y="3402474"/>
            <a:ext cx="10093199" cy="861774"/>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Times New Roman" panose="02020603050405020304" pitchFamily="18" charset="0"/>
                <a:ea typeface="+mn-ea"/>
                <a:cs typeface="Times New Roman" panose="02020603050405020304" pitchFamily="18" charset="0"/>
              </a:rPr>
              <a:t>应用示例</a:t>
            </a:r>
            <a:r>
              <a:rPr kumimoji="1" lang="en-US" altLang="zh-CN" sz="2000" dirty="0">
                <a:latin typeface="Times New Roman" panose="02020603050405020304" pitchFamily="18" charset="0"/>
                <a:ea typeface="+mn-ea"/>
                <a:cs typeface="Times New Roman" panose="02020603050405020304" pitchFamily="18" charset="0"/>
              </a:rPr>
              <a:t>(64</a:t>
            </a:r>
            <a:r>
              <a:rPr kumimoji="1" lang="zh-CN" altLang="en-US" sz="2000" dirty="0">
                <a:latin typeface="Times New Roman" panose="02020603050405020304" pitchFamily="18" charset="0"/>
                <a:ea typeface="+mn-ea"/>
                <a:cs typeface="Times New Roman" panose="02020603050405020304" pitchFamily="18" charset="0"/>
              </a:rPr>
              <a:t>位减法</a:t>
            </a:r>
            <a:r>
              <a:rPr kumimoji="1" lang="en-US" altLang="zh-CN" sz="2000" dirty="0">
                <a:latin typeface="Times New Roman" panose="02020603050405020304" pitchFamily="18" charset="0"/>
                <a:ea typeface="+mn-ea"/>
                <a:cs typeface="Times New Roman" panose="02020603050405020304" pitchFamily="18" charset="0"/>
              </a:rPr>
              <a:t>)</a:t>
            </a:r>
            <a:r>
              <a:rPr kumimoji="1" lang="zh-CN" altLang="en-US" sz="2000" dirty="0">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SUB    R0,R2			</a:t>
            </a:r>
            <a:endParaRPr kumimoji="1" lang="en-US" altLang="zh-CN"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SBC    R1,R3		</a:t>
            </a:r>
            <a:r>
              <a:rPr kumimoji="1" lang="en-US" altLang="zh-CN" sz="2000" dirty="0">
                <a:latin typeface="Times New Roman" panose="02020603050405020304" pitchFamily="18" charset="0"/>
                <a:ea typeface="+mn-ea"/>
                <a:cs typeface="Times New Roman" panose="02020603050405020304" pitchFamily="18" charset="0"/>
              </a:rPr>
              <a:t>;(R1</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R0)=(R1</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R0)-(R3</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R2)</a:t>
            </a:r>
            <a:endParaRPr kumimoji="1" lang="en-US" altLang="zh-CN" sz="2000" dirty="0">
              <a:latin typeface="Times New Roman" panose="02020603050405020304" pitchFamily="18" charset="0"/>
              <a:ea typeface="+mn-ea"/>
              <a:cs typeface="Times New Roman" panose="02020603050405020304" pitchFamily="18" charset="0"/>
            </a:endParaRPr>
          </a:p>
        </p:txBody>
      </p:sp>
      <p:sp>
        <p:nvSpPr>
          <p:cNvPr id="13" name="Text Box 7"/>
          <p:cNvSpPr txBox="1">
            <a:spLocks noChangeArrowheads="1"/>
          </p:cNvSpPr>
          <p:nvPr/>
        </p:nvSpPr>
        <p:spPr bwMode="auto">
          <a:xfrm>
            <a:off x="1271464" y="4436453"/>
            <a:ext cx="8229600"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buFont typeface="Wingdings" panose="05000000000000000000" pitchFamily="2" charset="2"/>
              <a:buChar char="§"/>
            </a:pPr>
            <a:r>
              <a:rPr kumimoji="1" lang="zh-CN" altLang="en-US" sz="1600" dirty="0">
                <a:latin typeface="Times New Roman" panose="02020603050405020304" pitchFamily="18" charset="0"/>
                <a:ea typeface="+mn-ea"/>
                <a:cs typeface="Times New Roman" panose="02020603050405020304" pitchFamily="18" charset="0"/>
              </a:rPr>
              <a:t>注意：</a:t>
            </a:r>
            <a:r>
              <a:rPr kumimoji="1" lang="en-US" altLang="zh-CN" sz="1600" dirty="0">
                <a:latin typeface="Times New Roman" panose="02020603050405020304" pitchFamily="18" charset="0"/>
                <a:ea typeface="+mn-ea"/>
                <a:cs typeface="Times New Roman" panose="02020603050405020304" pitchFamily="18" charset="0"/>
              </a:rPr>
              <a:t>C</a:t>
            </a:r>
            <a:r>
              <a:rPr kumimoji="1" lang="zh-CN" altLang="en-US" sz="1600" dirty="0">
                <a:latin typeface="Times New Roman" panose="02020603050405020304" pitchFamily="18" charset="0"/>
                <a:ea typeface="+mn-ea"/>
                <a:cs typeface="Times New Roman" panose="02020603050405020304" pitchFamily="18" charset="0"/>
              </a:rPr>
              <a:t>标志的产生</a:t>
            </a:r>
            <a:endParaRPr kumimoji="1" lang="zh-CN" altLang="en-US" sz="1600" dirty="0">
              <a:latin typeface="Times New Roman" panose="02020603050405020304" pitchFamily="18" charset="0"/>
              <a:ea typeface="+mn-ea"/>
              <a:cs typeface="Times New Roman" panose="02020603050405020304" pitchFamily="18" charset="0"/>
            </a:endParaRPr>
          </a:p>
          <a:p>
            <a:pPr>
              <a:spcBef>
                <a:spcPct val="50000"/>
              </a:spcBef>
              <a:buClr>
                <a:srgbClr val="0000FF"/>
              </a:buClr>
              <a:buFont typeface="Wingdings" panose="05000000000000000000" pitchFamily="2" charset="2"/>
              <a:buChar char="§"/>
            </a:pPr>
            <a:r>
              <a:rPr kumimoji="1" lang="zh-CN" altLang="en-US" sz="1600" dirty="0">
                <a:latin typeface="Times New Roman" panose="02020603050405020304" pitchFamily="18" charset="0"/>
                <a:ea typeface="+mn-ea"/>
                <a:cs typeface="Times New Roman" panose="02020603050405020304" pitchFamily="18" charset="0"/>
              </a:rPr>
              <a:t>             当进行加法运算</a:t>
            </a:r>
            <a:r>
              <a:rPr kumimoji="1" lang="en-US" altLang="zh-CN" sz="1600" dirty="0">
                <a:latin typeface="Times New Roman" panose="02020603050405020304" pitchFamily="18" charset="0"/>
                <a:ea typeface="+mn-ea"/>
                <a:cs typeface="Times New Roman" panose="02020603050405020304" pitchFamily="18" charset="0"/>
              </a:rPr>
              <a:t>(</a:t>
            </a:r>
            <a:r>
              <a:rPr kumimoji="1" lang="zh-CN" altLang="en-US" sz="1600" dirty="0">
                <a:latin typeface="Times New Roman" panose="02020603050405020304" pitchFamily="18" charset="0"/>
                <a:ea typeface="+mn-ea"/>
                <a:cs typeface="Times New Roman" panose="02020603050405020304" pitchFamily="18" charset="0"/>
              </a:rPr>
              <a:t>包括</a:t>
            </a:r>
            <a:r>
              <a:rPr kumimoji="1" lang="en-US" altLang="zh-CN" sz="1600" dirty="0">
                <a:latin typeface="Times New Roman" panose="02020603050405020304" pitchFamily="18" charset="0"/>
                <a:ea typeface="+mn-ea"/>
                <a:cs typeface="Times New Roman" panose="02020603050405020304" pitchFamily="18" charset="0"/>
              </a:rPr>
              <a:t>CMN</a:t>
            </a:r>
            <a:r>
              <a:rPr kumimoji="1" lang="zh-CN" altLang="en-US" sz="1600" dirty="0">
                <a:latin typeface="Times New Roman" panose="02020603050405020304" pitchFamily="18" charset="0"/>
                <a:ea typeface="+mn-ea"/>
                <a:cs typeface="Times New Roman" panose="02020603050405020304" pitchFamily="18" charset="0"/>
              </a:rPr>
              <a:t>指令</a:t>
            </a:r>
            <a:r>
              <a:rPr kumimoji="1" lang="en-US" altLang="zh-CN" sz="1600" dirty="0">
                <a:latin typeface="Times New Roman" panose="02020603050405020304" pitchFamily="18" charset="0"/>
                <a:ea typeface="+mn-ea"/>
                <a:cs typeface="Times New Roman" panose="02020603050405020304" pitchFamily="18" charset="0"/>
              </a:rPr>
              <a:t>)</a:t>
            </a:r>
            <a:r>
              <a:rPr kumimoji="1" lang="zh-CN" altLang="en-US" sz="1600" dirty="0">
                <a:latin typeface="Times New Roman" panose="02020603050405020304" pitchFamily="18" charset="0"/>
                <a:ea typeface="+mn-ea"/>
                <a:cs typeface="Times New Roman" panose="02020603050405020304" pitchFamily="18" charset="0"/>
              </a:rPr>
              <a:t>，并且最高位产生进位时</a:t>
            </a:r>
            <a:r>
              <a:rPr kumimoji="1" lang="en-US" altLang="zh-CN" sz="1600" dirty="0">
                <a:latin typeface="Times New Roman" panose="02020603050405020304" pitchFamily="18" charset="0"/>
                <a:ea typeface="+mn-ea"/>
                <a:cs typeface="Times New Roman" panose="02020603050405020304" pitchFamily="18" charset="0"/>
              </a:rPr>
              <a:t>C=1</a:t>
            </a:r>
            <a:r>
              <a:rPr kumimoji="1" lang="zh-CN" altLang="en-US" sz="1600" dirty="0">
                <a:latin typeface="Times New Roman" panose="02020603050405020304" pitchFamily="18" charset="0"/>
                <a:ea typeface="+mn-ea"/>
                <a:cs typeface="Times New Roman" panose="02020603050405020304" pitchFamily="18" charset="0"/>
              </a:rPr>
              <a:t>，否则</a:t>
            </a:r>
            <a:r>
              <a:rPr kumimoji="1" lang="en-US" altLang="zh-CN" sz="1600" dirty="0">
                <a:latin typeface="Times New Roman" panose="02020603050405020304" pitchFamily="18" charset="0"/>
                <a:ea typeface="+mn-ea"/>
                <a:cs typeface="Times New Roman" panose="02020603050405020304" pitchFamily="18" charset="0"/>
              </a:rPr>
              <a:t>C=0</a:t>
            </a:r>
            <a:r>
              <a:rPr kumimoji="1" lang="zh-CN" altLang="en-US" sz="1600" dirty="0">
                <a:latin typeface="Times New Roman" panose="02020603050405020304" pitchFamily="18" charset="0"/>
                <a:ea typeface="+mn-ea"/>
                <a:cs typeface="Times New Roman" panose="02020603050405020304" pitchFamily="18" charset="0"/>
              </a:rPr>
              <a:t>。</a:t>
            </a:r>
            <a:endParaRPr kumimoji="1" lang="zh-CN" altLang="en-US" sz="1600" dirty="0">
              <a:latin typeface="Times New Roman" panose="02020603050405020304" pitchFamily="18" charset="0"/>
              <a:ea typeface="+mn-ea"/>
              <a:cs typeface="Times New Roman" panose="02020603050405020304" pitchFamily="18" charset="0"/>
            </a:endParaRPr>
          </a:p>
          <a:p>
            <a:pPr>
              <a:spcBef>
                <a:spcPct val="50000"/>
              </a:spcBef>
              <a:buClr>
                <a:srgbClr val="0000FF"/>
              </a:buClr>
              <a:buFont typeface="Wingdings" panose="05000000000000000000" pitchFamily="2" charset="2"/>
              <a:buChar char="§"/>
            </a:pPr>
            <a:r>
              <a:rPr kumimoji="1" lang="zh-CN" altLang="en-US" sz="1600" dirty="0">
                <a:solidFill>
                  <a:srgbClr val="FF0000"/>
                </a:solidFill>
                <a:latin typeface="Times New Roman" panose="02020603050405020304" pitchFamily="18" charset="0"/>
                <a:ea typeface="+mn-ea"/>
                <a:cs typeface="Times New Roman" panose="02020603050405020304" pitchFamily="18" charset="0"/>
              </a:rPr>
              <a:t>             当进行减法运算</a:t>
            </a:r>
            <a:r>
              <a:rPr kumimoji="1" lang="en-US" altLang="zh-CN" sz="1600" dirty="0">
                <a:solidFill>
                  <a:srgbClr val="FF0000"/>
                </a:solidFill>
                <a:latin typeface="Times New Roman" panose="02020603050405020304" pitchFamily="18" charset="0"/>
                <a:ea typeface="+mn-ea"/>
                <a:cs typeface="Times New Roman" panose="02020603050405020304" pitchFamily="18" charset="0"/>
              </a:rPr>
              <a:t>(</a:t>
            </a:r>
            <a:r>
              <a:rPr kumimoji="1" lang="zh-CN" altLang="en-US" sz="1600" dirty="0">
                <a:solidFill>
                  <a:srgbClr val="FF0000"/>
                </a:solidFill>
                <a:latin typeface="Times New Roman" panose="02020603050405020304" pitchFamily="18" charset="0"/>
                <a:ea typeface="+mn-ea"/>
                <a:cs typeface="Times New Roman" panose="02020603050405020304" pitchFamily="18" charset="0"/>
              </a:rPr>
              <a:t>包括</a:t>
            </a:r>
            <a:r>
              <a:rPr kumimoji="1" lang="en-US" altLang="zh-CN" sz="1600" dirty="0">
                <a:solidFill>
                  <a:srgbClr val="FF0000"/>
                </a:solidFill>
                <a:latin typeface="Times New Roman" panose="02020603050405020304" pitchFamily="18" charset="0"/>
                <a:ea typeface="+mn-ea"/>
                <a:cs typeface="Times New Roman" panose="02020603050405020304" pitchFamily="18" charset="0"/>
              </a:rPr>
              <a:t>CMP </a:t>
            </a:r>
            <a:r>
              <a:rPr kumimoji="1" lang="zh-CN" altLang="en-US" sz="1600" dirty="0">
                <a:solidFill>
                  <a:srgbClr val="FF0000"/>
                </a:solidFill>
                <a:latin typeface="Times New Roman" panose="02020603050405020304" pitchFamily="18" charset="0"/>
                <a:ea typeface="+mn-ea"/>
                <a:cs typeface="Times New Roman" panose="02020603050405020304" pitchFamily="18" charset="0"/>
              </a:rPr>
              <a:t>指令</a:t>
            </a:r>
            <a:r>
              <a:rPr kumimoji="1" lang="en-US" altLang="zh-CN" sz="1600" dirty="0">
                <a:solidFill>
                  <a:srgbClr val="FF0000"/>
                </a:solidFill>
                <a:latin typeface="Times New Roman" panose="02020603050405020304" pitchFamily="18" charset="0"/>
                <a:ea typeface="+mn-ea"/>
                <a:cs typeface="Times New Roman" panose="02020603050405020304" pitchFamily="18" charset="0"/>
              </a:rPr>
              <a:t>)</a:t>
            </a:r>
            <a:r>
              <a:rPr kumimoji="1" lang="zh-CN" altLang="en-US" sz="1600" dirty="0">
                <a:solidFill>
                  <a:srgbClr val="FF0000"/>
                </a:solidFill>
                <a:latin typeface="Times New Roman" panose="02020603050405020304" pitchFamily="18" charset="0"/>
                <a:ea typeface="+mn-ea"/>
                <a:cs typeface="Times New Roman" panose="02020603050405020304" pitchFamily="18" charset="0"/>
              </a:rPr>
              <a:t>，并且最高位产生借位时</a:t>
            </a:r>
            <a:r>
              <a:rPr kumimoji="1" lang="en-US" altLang="zh-CN" sz="1600" dirty="0">
                <a:solidFill>
                  <a:srgbClr val="FF0000"/>
                </a:solidFill>
                <a:latin typeface="Times New Roman" panose="02020603050405020304" pitchFamily="18" charset="0"/>
                <a:ea typeface="+mn-ea"/>
                <a:cs typeface="Times New Roman" panose="02020603050405020304" pitchFamily="18" charset="0"/>
              </a:rPr>
              <a:t>C=0</a:t>
            </a:r>
            <a:r>
              <a:rPr kumimoji="1" lang="zh-CN" altLang="en-US" sz="1600" dirty="0">
                <a:solidFill>
                  <a:srgbClr val="FF0000"/>
                </a:solidFill>
                <a:latin typeface="Times New Roman" panose="02020603050405020304" pitchFamily="18" charset="0"/>
                <a:ea typeface="+mn-ea"/>
                <a:cs typeface="Times New Roman" panose="02020603050405020304" pitchFamily="18" charset="0"/>
              </a:rPr>
              <a:t>，否则</a:t>
            </a:r>
            <a:r>
              <a:rPr kumimoji="1" lang="en-US" altLang="zh-CN" sz="1600" dirty="0">
                <a:solidFill>
                  <a:srgbClr val="FF0000"/>
                </a:solidFill>
                <a:latin typeface="Times New Roman" panose="02020603050405020304" pitchFamily="18" charset="0"/>
                <a:ea typeface="+mn-ea"/>
                <a:cs typeface="Times New Roman" panose="02020603050405020304" pitchFamily="18" charset="0"/>
              </a:rPr>
              <a:t>C=1</a:t>
            </a:r>
            <a:r>
              <a:rPr kumimoji="1" lang="zh-CN" altLang="en-US" sz="1600" dirty="0">
                <a:solidFill>
                  <a:srgbClr val="FF0000"/>
                </a:solidFill>
                <a:latin typeface="Times New Roman" panose="02020603050405020304" pitchFamily="18" charset="0"/>
                <a:ea typeface="+mn-ea"/>
                <a:cs typeface="Times New Roman" panose="02020603050405020304" pitchFamily="18" charset="0"/>
              </a:rPr>
              <a:t>。</a:t>
            </a:r>
            <a:endParaRPr lang="zh-CN" altLang="en-US" sz="160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2.1) </a:t>
            </a:r>
            <a:r>
              <a:rPr lang="zh-CN" altLang="en-US" sz="2000" dirty="0">
                <a:latin typeface="Times New Roman" panose="02020603050405020304" pitchFamily="18" charset="0"/>
                <a:ea typeface="+mj-ea"/>
                <a:cs typeface="Times New Roman" panose="02020603050405020304" pitchFamily="18" charset="0"/>
              </a:rPr>
              <a:t>算术运算指令</a:t>
            </a:r>
            <a:r>
              <a:rPr lang="en-US" altLang="zh-CN" sz="2000" dirty="0">
                <a:latin typeface="Times New Roman" panose="02020603050405020304" pitchFamily="18" charset="0"/>
                <a:ea typeface="+mj-ea"/>
                <a:cs typeface="Times New Roman" panose="02020603050405020304" pitchFamily="18" charset="0"/>
              </a:rPr>
              <a:t>-- MUL</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4" name="Text Box 2"/>
          <p:cNvSpPr txBox="1">
            <a:spLocks noChangeArrowheads="1"/>
          </p:cNvSpPr>
          <p:nvPr/>
        </p:nvSpPr>
        <p:spPr bwMode="auto">
          <a:xfrm>
            <a:off x="1504528" y="1350413"/>
            <a:ext cx="883994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Times New Roman" panose="02020603050405020304" pitchFamily="18" charset="0"/>
                <a:ea typeface="+mn-ea"/>
                <a:cs typeface="Times New Roman" panose="02020603050405020304" pitchFamily="18" charset="0"/>
              </a:rPr>
              <a:t>        MUL</a:t>
            </a:r>
            <a:r>
              <a:rPr kumimoji="1" lang="zh-CN" altLang="en-US" sz="2400" dirty="0">
                <a:latin typeface="Times New Roman" panose="02020603050405020304" pitchFamily="18" charset="0"/>
                <a:ea typeface="+mn-ea"/>
                <a:cs typeface="Times New Roman" panose="02020603050405020304" pitchFamily="18" charset="0"/>
              </a:rPr>
              <a:t>乘法指令用寄存器</a:t>
            </a:r>
            <a:r>
              <a:rPr kumimoji="1" lang="en-US" altLang="zh-CN" sz="2400" dirty="0">
                <a:latin typeface="Times New Roman" panose="02020603050405020304" pitchFamily="18" charset="0"/>
                <a:ea typeface="+mn-ea"/>
                <a:cs typeface="Times New Roman" panose="02020603050405020304" pitchFamily="18" charset="0"/>
              </a:rPr>
              <a:t>Rd</a:t>
            </a:r>
            <a:r>
              <a:rPr kumimoji="1" lang="zh-CN" altLang="en-US" sz="2400" dirty="0">
                <a:latin typeface="Times New Roman" panose="02020603050405020304" pitchFamily="18" charset="0"/>
                <a:ea typeface="+mn-ea"/>
                <a:cs typeface="Times New Roman" panose="02020603050405020304" pitchFamily="18" charset="0"/>
              </a:rPr>
              <a:t>乘以</a:t>
            </a:r>
            <a:r>
              <a:rPr kumimoji="1" lang="en-US" altLang="zh-CN" sz="2400" dirty="0">
                <a:latin typeface="Times New Roman" panose="02020603050405020304" pitchFamily="18" charset="0"/>
                <a:ea typeface="+mn-ea"/>
                <a:cs typeface="Times New Roman" panose="02020603050405020304" pitchFamily="18" charset="0"/>
              </a:rPr>
              <a:t>Rm</a:t>
            </a:r>
            <a:r>
              <a:rPr kumimoji="1" lang="zh-CN" altLang="en-US" sz="2400" dirty="0">
                <a:latin typeface="Times New Roman" panose="02020603050405020304" pitchFamily="18" charset="0"/>
                <a:ea typeface="+mn-ea"/>
                <a:cs typeface="Times New Roman" panose="02020603050405020304" pitchFamily="18" charset="0"/>
              </a:rPr>
              <a:t>，结果保存到</a:t>
            </a:r>
            <a:r>
              <a:rPr kumimoji="1" lang="en-US" altLang="zh-CN" sz="2400" dirty="0">
                <a:latin typeface="Times New Roman" panose="02020603050405020304" pitchFamily="18" charset="0"/>
                <a:ea typeface="+mn-ea"/>
                <a:cs typeface="Times New Roman" panose="02020603050405020304" pitchFamily="18" charset="0"/>
              </a:rPr>
              <a:t>Rd</a:t>
            </a:r>
            <a:r>
              <a:rPr kumimoji="1" lang="zh-CN" altLang="en-US" sz="2400" dirty="0">
                <a:latin typeface="Times New Roman" panose="02020603050405020304" pitchFamily="18" charset="0"/>
                <a:ea typeface="+mn-ea"/>
                <a:cs typeface="Times New Roman" panose="02020603050405020304" pitchFamily="18" charset="0"/>
              </a:rPr>
              <a:t>寄存器。</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9" name="Text Box 4"/>
          <p:cNvSpPr txBox="1">
            <a:spLocks noChangeArrowheads="1"/>
          </p:cNvSpPr>
          <p:nvPr/>
        </p:nvSpPr>
        <p:spPr bwMode="auto">
          <a:xfrm>
            <a:off x="1504528" y="2660101"/>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MUL</a:t>
            </a:r>
            <a:r>
              <a:rPr kumimoji="1" lang="en-US" altLang="zh-CN" sz="1600">
                <a:solidFill>
                  <a:srgbClr val="0000FF"/>
                </a:solidFill>
                <a:latin typeface="宋体" panose="02010600030101010101" pitchFamily="2" charset="-122"/>
                <a:cs typeface="Times New Roman" panose="02020603050405020304" pitchFamily="18" charset="0"/>
              </a:rPr>
              <a:t>   Rd, Rm</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Rd	</a:t>
            </a:r>
            <a:r>
              <a:rPr kumimoji="1" lang="zh-CN" altLang="en-US" sz="1600">
                <a:latin typeface="宋体" panose="02010600030101010101" pitchFamily="2" charset="-122"/>
              </a:rPr>
              <a:t>目标寄存器，也是第一个操作数寄存器，必须在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Rm	</a:t>
            </a:r>
            <a:r>
              <a:rPr kumimoji="1" lang="zh-CN" altLang="en-US" sz="1600">
                <a:latin typeface="宋体" panose="02010600030101010101" pitchFamily="2" charset="-122"/>
              </a:rPr>
              <a:t>第</a:t>
            </a:r>
            <a:r>
              <a:rPr kumimoji="1" lang="en-US" altLang="zh-CN" sz="1600">
                <a:latin typeface="宋体" panose="02010600030101010101" pitchFamily="2" charset="-122"/>
              </a:rPr>
              <a:t>2</a:t>
            </a:r>
            <a:r>
              <a:rPr kumimoji="1" lang="zh-CN" altLang="en-US" sz="1600">
                <a:latin typeface="宋体" panose="02010600030101010101" pitchFamily="2" charset="-122"/>
              </a:rPr>
              <a:t>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p:txBody>
      </p:sp>
      <p:sp>
        <p:nvSpPr>
          <p:cNvPr id="10" name="Text Box 5"/>
          <p:cNvSpPr txBox="1">
            <a:spLocks noChangeArrowheads="1"/>
          </p:cNvSpPr>
          <p:nvPr/>
        </p:nvSpPr>
        <p:spPr bwMode="auto">
          <a:xfrm>
            <a:off x="1919536" y="1947227"/>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MUL</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11" name="Text Box 6"/>
          <p:cNvSpPr txBox="1">
            <a:spLocks noChangeArrowheads="1"/>
          </p:cNvSpPr>
          <p:nvPr/>
        </p:nvSpPr>
        <p:spPr bwMode="auto">
          <a:xfrm>
            <a:off x="1047328" y="4055600"/>
            <a:ext cx="8458200" cy="8540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Times New Roman" panose="02020603050405020304" pitchFamily="18" charset="0"/>
                <a:ea typeface="+mn-ea"/>
                <a:cs typeface="Times New Roman" panose="02020603050405020304" pitchFamily="18" charset="0"/>
              </a:rPr>
              <a:t>应用示例：</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MUL    R0,R1		</a:t>
            </a:r>
            <a:r>
              <a:rPr kumimoji="1" lang="en-US" altLang="zh-CN" sz="2000" dirty="0">
                <a:latin typeface="Times New Roman" panose="02020603050405020304" pitchFamily="18" charset="0"/>
                <a:ea typeface="+mn-ea"/>
                <a:cs typeface="Times New Roman" panose="02020603050405020304" pitchFamily="18" charset="0"/>
              </a:rPr>
              <a:t>;R0=R0×R1</a:t>
            </a:r>
            <a:endParaRPr kumimoji="1" lang="en-US" altLang="zh-CN" sz="200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2.2) </a:t>
            </a:r>
            <a:r>
              <a:rPr lang="zh-CN" altLang="en-US" sz="2000" dirty="0">
                <a:latin typeface="Times New Roman" panose="02020603050405020304" pitchFamily="18" charset="0"/>
                <a:ea typeface="+mj-ea"/>
                <a:cs typeface="Times New Roman" panose="02020603050405020304" pitchFamily="18" charset="0"/>
              </a:rPr>
              <a:t>逻辑运算指令</a:t>
            </a:r>
            <a:r>
              <a:rPr lang="en-US" altLang="zh-CN" sz="2000" dirty="0">
                <a:latin typeface="Times New Roman" panose="02020603050405020304" pitchFamily="18" charset="0"/>
                <a:ea typeface="+mj-ea"/>
                <a:cs typeface="Times New Roman" panose="02020603050405020304" pitchFamily="18" charset="0"/>
              </a:rPr>
              <a:t>-- AND</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5" name="Text Box 2"/>
          <p:cNvSpPr txBox="1">
            <a:spLocks noChangeArrowheads="1"/>
          </p:cNvSpPr>
          <p:nvPr/>
        </p:nvSpPr>
        <p:spPr bwMode="auto">
          <a:xfrm>
            <a:off x="1271464" y="1329680"/>
            <a:ext cx="90010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AND</a:t>
            </a:r>
            <a:r>
              <a:rPr kumimoji="1" lang="zh-CN" altLang="en-US" sz="2000" dirty="0">
                <a:latin typeface="Times New Roman" panose="02020603050405020304" pitchFamily="18" charset="0"/>
                <a:ea typeface="+mn-ea"/>
                <a:cs typeface="Times New Roman" panose="02020603050405020304" pitchFamily="18" charset="0"/>
              </a:rPr>
              <a:t>指令将寄存器</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的值与寄存器</a:t>
            </a:r>
            <a:r>
              <a:rPr kumimoji="1" lang="en-US" altLang="zh-CN" sz="2000" dirty="0">
                <a:latin typeface="Times New Roman" panose="02020603050405020304" pitchFamily="18" charset="0"/>
                <a:ea typeface="+mn-ea"/>
                <a:cs typeface="Times New Roman" panose="02020603050405020304" pitchFamily="18" charset="0"/>
              </a:rPr>
              <a:t>Rm</a:t>
            </a:r>
            <a:r>
              <a:rPr kumimoji="1" lang="zh-CN" altLang="en-US" sz="2000" dirty="0">
                <a:latin typeface="Times New Roman" panose="02020603050405020304" pitchFamily="18" charset="0"/>
                <a:ea typeface="+mn-ea"/>
                <a:cs typeface="Times New Roman" panose="02020603050405020304" pitchFamily="18" charset="0"/>
              </a:rPr>
              <a:t>的值按位作逻辑“</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与</a:t>
            </a:r>
            <a:r>
              <a:rPr kumimoji="1" lang="zh-CN" altLang="en-US" sz="2000" dirty="0">
                <a:latin typeface="Times New Roman" panose="02020603050405020304" pitchFamily="18" charset="0"/>
                <a:ea typeface="+mn-ea"/>
                <a:cs typeface="Times New Roman" panose="02020603050405020304" pitchFamily="18" charset="0"/>
              </a:rPr>
              <a:t>”操作，结果保存到</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寄存器中。</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6" name="Text Box 4"/>
          <p:cNvSpPr txBox="1">
            <a:spLocks noChangeArrowheads="1"/>
          </p:cNvSpPr>
          <p:nvPr/>
        </p:nvSpPr>
        <p:spPr bwMode="auto">
          <a:xfrm>
            <a:off x="1732856" y="2688580"/>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ADD   Rd, Rm</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Rd	</a:t>
            </a:r>
            <a:r>
              <a:rPr kumimoji="1" lang="zh-CN" altLang="en-US" sz="1600">
                <a:latin typeface="宋体" panose="02010600030101010101" pitchFamily="2" charset="-122"/>
              </a:rPr>
              <a:t>目标寄存器，也是第一个操作数寄存器，必须在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r>
              <a:rPr kumimoji="1" lang="zh-CN" altLang="en-US" sz="1600">
                <a:solidFill>
                  <a:srgbClr val="0000FF"/>
                </a:solidFill>
                <a:latin typeface="宋体" panose="02010600030101010101" pitchFamily="2" charset="-122"/>
              </a:rPr>
              <a:t>        </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Rm	</a:t>
            </a:r>
            <a:r>
              <a:rPr kumimoji="1" lang="zh-CN" altLang="en-US" sz="1600">
                <a:latin typeface="宋体" panose="02010600030101010101" pitchFamily="2" charset="-122"/>
              </a:rPr>
              <a:t>第</a:t>
            </a:r>
            <a:r>
              <a:rPr kumimoji="1" lang="en-US" altLang="zh-CN" sz="1600">
                <a:latin typeface="宋体" panose="02010600030101010101" pitchFamily="2" charset="-122"/>
              </a:rPr>
              <a:t>2</a:t>
            </a:r>
            <a:r>
              <a:rPr kumimoji="1" lang="zh-CN" altLang="en-US" sz="1600">
                <a:latin typeface="宋体" panose="02010600030101010101" pitchFamily="2" charset="-122"/>
              </a:rPr>
              <a:t>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p:txBody>
      </p:sp>
      <p:sp>
        <p:nvSpPr>
          <p:cNvPr id="7" name="Text Box 5"/>
          <p:cNvSpPr txBox="1">
            <a:spLocks noChangeArrowheads="1"/>
          </p:cNvSpPr>
          <p:nvPr/>
        </p:nvSpPr>
        <p:spPr bwMode="auto">
          <a:xfrm>
            <a:off x="2113856" y="2309168"/>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AND</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12" name="Text Box 6"/>
          <p:cNvSpPr txBox="1">
            <a:spLocks noChangeArrowheads="1"/>
          </p:cNvSpPr>
          <p:nvPr/>
        </p:nvSpPr>
        <p:spPr bwMode="auto">
          <a:xfrm>
            <a:off x="1199456" y="4149080"/>
            <a:ext cx="8458200" cy="13112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        </a:t>
            </a:r>
            <a:r>
              <a:rPr kumimoji="1" lang="zh-CN" altLang="en-US" sz="2000" dirty="0">
                <a:latin typeface="Times New Roman" panose="02020603050405020304" pitchFamily="18" charset="0"/>
                <a:ea typeface="+mn-ea"/>
                <a:cs typeface="Times New Roman" panose="02020603050405020304" pitchFamily="18" charset="0"/>
              </a:rPr>
              <a:t>应用示例：</a:t>
            </a:r>
            <a:endParaRPr kumimoji="1" lang="zh-CN" altLang="en-US"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zh-CN" altLang="en-US" sz="200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dirty="0">
                <a:solidFill>
                  <a:srgbClr val="0000FF"/>
                </a:solidFill>
                <a:latin typeface="Times New Roman" panose="02020603050405020304" pitchFamily="18" charset="0"/>
                <a:ea typeface="+mn-ea"/>
                <a:cs typeface="Times New Roman" panose="02020603050405020304" pitchFamily="18" charset="0"/>
              </a:rPr>
              <a:t>MOV    R1,#0x0F</a:t>
            </a:r>
            <a:endParaRPr kumimoji="1" lang="en-US" altLang="zh-CN" sz="2000" dirty="0">
              <a:latin typeface="Times New Roman" panose="02020603050405020304" pitchFamily="18" charset="0"/>
              <a:ea typeface="+mn-ea"/>
              <a:cs typeface="Times New Roman" panose="02020603050405020304" pitchFamily="18" charset="0"/>
            </a:endParaRPr>
          </a:p>
          <a:p>
            <a:pPr algn="just">
              <a:spcBef>
                <a:spcPct val="50000"/>
              </a:spcBef>
              <a:buClr>
                <a:srgbClr val="0000FF"/>
              </a:buClr>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    AND    R0,R1			</a:t>
            </a:r>
            <a:r>
              <a:rPr kumimoji="1" lang="en-US" altLang="zh-CN" sz="2000" dirty="0">
                <a:latin typeface="Times New Roman" panose="02020603050405020304" pitchFamily="18" charset="0"/>
                <a:ea typeface="+mn-ea"/>
                <a:cs typeface="Times New Roman" panose="02020603050405020304" pitchFamily="18" charset="0"/>
              </a:rPr>
              <a:t>; R0=R0 &amp; R1</a:t>
            </a:r>
            <a:r>
              <a:rPr kumimoji="1" lang="zh-CN" altLang="en-US" sz="2000" dirty="0">
                <a:latin typeface="Times New Roman" panose="02020603050405020304" pitchFamily="18" charset="0"/>
                <a:ea typeface="+mn-ea"/>
                <a:cs typeface="Times New Roman" panose="02020603050405020304" pitchFamily="18" charset="0"/>
              </a:rPr>
              <a:t>，清零</a:t>
            </a:r>
            <a:r>
              <a:rPr kumimoji="1" lang="en-US" altLang="zh-CN" sz="2000" dirty="0">
                <a:latin typeface="Times New Roman" panose="02020603050405020304" pitchFamily="18" charset="0"/>
                <a:ea typeface="+mn-ea"/>
                <a:cs typeface="Times New Roman" panose="02020603050405020304" pitchFamily="18" charset="0"/>
              </a:rPr>
              <a:t>R0</a:t>
            </a:r>
            <a:r>
              <a:rPr kumimoji="1" lang="zh-CN" altLang="en-US" sz="2000" dirty="0">
                <a:latin typeface="Times New Roman" panose="02020603050405020304" pitchFamily="18" charset="0"/>
                <a:ea typeface="+mn-ea"/>
                <a:cs typeface="Times New Roman" panose="02020603050405020304" pitchFamily="18" charset="0"/>
              </a:rPr>
              <a:t>高</a:t>
            </a:r>
            <a:r>
              <a:rPr kumimoji="1" lang="en-US" altLang="zh-CN" sz="2000" dirty="0">
                <a:latin typeface="Times New Roman" panose="02020603050405020304" pitchFamily="18" charset="0"/>
                <a:ea typeface="+mn-ea"/>
                <a:cs typeface="Times New Roman" panose="02020603050405020304" pitchFamily="18" charset="0"/>
              </a:rPr>
              <a:t>24</a:t>
            </a:r>
            <a:r>
              <a:rPr kumimoji="1" lang="zh-CN" altLang="en-US" sz="2000" dirty="0">
                <a:latin typeface="Times New Roman" panose="02020603050405020304" pitchFamily="18" charset="0"/>
                <a:ea typeface="+mn-ea"/>
                <a:cs typeface="Times New Roman" panose="02020603050405020304" pitchFamily="18" charset="0"/>
              </a:rPr>
              <a:t>位</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2.2) </a:t>
            </a:r>
            <a:r>
              <a:rPr lang="zh-CN" altLang="en-US" sz="2000" dirty="0">
                <a:latin typeface="Times New Roman" panose="02020603050405020304" pitchFamily="18" charset="0"/>
                <a:ea typeface="+mj-ea"/>
                <a:cs typeface="Times New Roman" panose="02020603050405020304" pitchFamily="18" charset="0"/>
              </a:rPr>
              <a:t>逻辑运算指令</a:t>
            </a:r>
            <a:r>
              <a:rPr lang="en-US" altLang="zh-CN" sz="2000" dirty="0">
                <a:latin typeface="Times New Roman" panose="02020603050405020304" pitchFamily="18" charset="0"/>
                <a:ea typeface="+mj-ea"/>
                <a:cs typeface="Times New Roman" panose="02020603050405020304" pitchFamily="18" charset="0"/>
              </a:rPr>
              <a:t>-- ORR</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4" name="Text Box 2"/>
          <p:cNvSpPr txBox="1">
            <a:spLocks noChangeArrowheads="1"/>
          </p:cNvSpPr>
          <p:nvPr/>
        </p:nvSpPr>
        <p:spPr bwMode="auto">
          <a:xfrm>
            <a:off x="1390651" y="1363662"/>
            <a:ext cx="84582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ORR</a:t>
            </a:r>
            <a:r>
              <a:rPr kumimoji="1" lang="zh-CN" altLang="en-US" sz="2000" dirty="0">
                <a:latin typeface="Times New Roman" panose="02020603050405020304" pitchFamily="18" charset="0"/>
                <a:ea typeface="+mn-ea"/>
                <a:cs typeface="Times New Roman" panose="02020603050405020304" pitchFamily="18" charset="0"/>
              </a:rPr>
              <a:t>指令将寄存器</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的值与寄存器</a:t>
            </a:r>
            <a:r>
              <a:rPr kumimoji="1" lang="en-US" altLang="zh-CN" sz="2000" dirty="0">
                <a:latin typeface="Times New Roman" panose="02020603050405020304" pitchFamily="18" charset="0"/>
                <a:ea typeface="+mn-ea"/>
                <a:cs typeface="Times New Roman" panose="02020603050405020304" pitchFamily="18" charset="0"/>
              </a:rPr>
              <a:t>Rn</a:t>
            </a:r>
            <a:r>
              <a:rPr kumimoji="1" lang="zh-CN" altLang="en-US" sz="2000" dirty="0">
                <a:latin typeface="Times New Roman" panose="02020603050405020304" pitchFamily="18" charset="0"/>
                <a:ea typeface="+mn-ea"/>
                <a:cs typeface="Times New Roman" panose="02020603050405020304" pitchFamily="18" charset="0"/>
              </a:rPr>
              <a:t>的值按位作逻辑“</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或</a:t>
            </a:r>
            <a:r>
              <a:rPr kumimoji="1" lang="zh-CN" altLang="en-US" sz="2000" dirty="0">
                <a:latin typeface="Times New Roman" panose="02020603050405020304" pitchFamily="18" charset="0"/>
                <a:ea typeface="+mn-ea"/>
                <a:cs typeface="Times New Roman" panose="02020603050405020304" pitchFamily="18" charset="0"/>
              </a:rPr>
              <a:t>”操作，结果保存到</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寄存器中。</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9" name="Text Box 4"/>
          <p:cNvSpPr txBox="1">
            <a:spLocks noChangeArrowheads="1"/>
          </p:cNvSpPr>
          <p:nvPr/>
        </p:nvSpPr>
        <p:spPr bwMode="auto">
          <a:xfrm>
            <a:off x="1891767" y="2714918"/>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cs typeface="Times New Roman" panose="02020603050405020304" pitchFamily="18" charset="0"/>
              </a:rPr>
              <a:t>ORR   Rd, Rm</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Rd	</a:t>
            </a:r>
            <a:r>
              <a:rPr kumimoji="1" lang="zh-CN" altLang="en-US" sz="1600">
                <a:latin typeface="宋体" panose="02010600030101010101" pitchFamily="2" charset="-122"/>
              </a:rPr>
              <a:t>目标寄存器，也是第一个操作数寄存器，必须在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r>
              <a:rPr kumimoji="1" lang="zh-CN" altLang="en-US" sz="1600">
                <a:solidFill>
                  <a:srgbClr val="0000FF"/>
                </a:solidFill>
                <a:latin typeface="宋体" panose="02010600030101010101" pitchFamily="2" charset="-122"/>
              </a:rPr>
              <a:t>        </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Rm	</a:t>
            </a:r>
            <a:r>
              <a:rPr kumimoji="1" lang="zh-CN" altLang="en-US" sz="1600">
                <a:latin typeface="宋体" panose="02010600030101010101" pitchFamily="2" charset="-122"/>
              </a:rPr>
              <a:t>第</a:t>
            </a:r>
            <a:r>
              <a:rPr kumimoji="1" lang="en-US" altLang="zh-CN" sz="1600">
                <a:latin typeface="宋体" panose="02010600030101010101" pitchFamily="2" charset="-122"/>
              </a:rPr>
              <a:t>2</a:t>
            </a:r>
            <a:r>
              <a:rPr kumimoji="1" lang="zh-CN" altLang="en-US" sz="1600">
                <a:latin typeface="宋体" panose="02010600030101010101" pitchFamily="2" charset="-122"/>
              </a:rPr>
              <a:t>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p:txBody>
      </p:sp>
      <p:sp>
        <p:nvSpPr>
          <p:cNvPr id="10" name="Text Box 5"/>
          <p:cNvSpPr txBox="1">
            <a:spLocks noChangeArrowheads="1"/>
          </p:cNvSpPr>
          <p:nvPr/>
        </p:nvSpPr>
        <p:spPr bwMode="auto">
          <a:xfrm>
            <a:off x="2037928" y="2214743"/>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ORR</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11" name="Text Box 6"/>
          <p:cNvSpPr txBox="1">
            <a:spLocks noChangeArrowheads="1"/>
          </p:cNvSpPr>
          <p:nvPr/>
        </p:nvSpPr>
        <p:spPr bwMode="auto">
          <a:xfrm>
            <a:off x="1271464" y="4069236"/>
            <a:ext cx="8458200" cy="13112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a:latin typeface="华文新魏" panose="02010800040101010101" pitchFamily="2" charset="-122"/>
                <a:ea typeface="华文新魏" panose="02010800040101010101" pitchFamily="2" charset="-122"/>
              </a:rPr>
              <a:t>        </a:t>
            </a:r>
            <a:r>
              <a:rPr kumimoji="1" lang="zh-CN" altLang="en-US" sz="2000">
                <a:latin typeface="华文新魏" panose="02010800040101010101" pitchFamily="2" charset="-122"/>
                <a:ea typeface="华文新魏" panose="02010800040101010101" pitchFamily="2" charset="-122"/>
              </a:rPr>
              <a:t>应用示例：</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solidFill>
                  <a:srgbClr val="0000FF"/>
                </a:solidFill>
                <a:latin typeface="Courier New" panose="02070309020205020404" pitchFamily="49" charset="0"/>
              </a:rPr>
              <a:t>    </a:t>
            </a:r>
            <a:r>
              <a:rPr kumimoji="1" lang="en-US" altLang="zh-CN" sz="2000">
                <a:solidFill>
                  <a:srgbClr val="0000FF"/>
                </a:solidFill>
                <a:latin typeface="Courier New" panose="02070309020205020404" pitchFamily="49" charset="0"/>
              </a:rPr>
              <a:t>MOV    R1,#0x0F</a:t>
            </a:r>
            <a:endParaRPr kumimoji="1" lang="en-US" altLang="zh-CN"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en-US" altLang="zh-CN" sz="2000">
                <a:solidFill>
                  <a:srgbClr val="0000FF"/>
                </a:solidFill>
                <a:latin typeface="Courier New" panose="02070309020205020404" pitchFamily="49" charset="0"/>
              </a:rPr>
              <a:t>    ORR    R0,R1			</a:t>
            </a:r>
            <a:r>
              <a:rPr kumimoji="1" lang="en-US" altLang="zh-CN" sz="2000">
                <a:latin typeface="华文新魏" panose="02010800040101010101" pitchFamily="2" charset="-122"/>
                <a:ea typeface="华文新魏" panose="02010800040101010101" pitchFamily="2" charset="-122"/>
              </a:rPr>
              <a:t>; R0=R0 | R1</a:t>
            </a:r>
            <a:r>
              <a:rPr kumimoji="1" lang="zh-CN" altLang="en-US" sz="2000">
                <a:latin typeface="华文新魏" panose="02010800040101010101" pitchFamily="2" charset="-122"/>
                <a:ea typeface="华文新魏" panose="02010800040101010101" pitchFamily="2" charset="-122"/>
              </a:rPr>
              <a:t>，置位</a:t>
            </a:r>
            <a:r>
              <a:rPr kumimoji="1" lang="en-US" altLang="zh-CN" sz="2000">
                <a:latin typeface="华文新魏" panose="02010800040101010101" pitchFamily="2" charset="-122"/>
                <a:ea typeface="华文新魏" panose="02010800040101010101" pitchFamily="2" charset="-122"/>
              </a:rPr>
              <a:t>R0</a:t>
            </a:r>
            <a:r>
              <a:rPr kumimoji="1" lang="zh-CN" altLang="en-US" sz="2000">
                <a:latin typeface="华文新魏" panose="02010800040101010101" pitchFamily="2" charset="-122"/>
                <a:ea typeface="华文新魏" panose="02010800040101010101" pitchFamily="2" charset="-122"/>
              </a:rPr>
              <a:t>低</a:t>
            </a:r>
            <a:r>
              <a:rPr kumimoji="1" lang="en-US" altLang="zh-CN" sz="2000">
                <a:latin typeface="华文新魏" panose="02010800040101010101" pitchFamily="2" charset="-122"/>
                <a:ea typeface="华文新魏" panose="02010800040101010101" pitchFamily="2" charset="-122"/>
              </a:rPr>
              <a:t>4</a:t>
            </a:r>
            <a:r>
              <a:rPr kumimoji="1" lang="zh-CN" altLang="en-US" sz="2000">
                <a:latin typeface="华文新魏" panose="02010800040101010101" pitchFamily="2" charset="-122"/>
                <a:ea typeface="华文新魏" panose="02010800040101010101" pitchFamily="2" charset="-122"/>
              </a:rPr>
              <a:t>位</a:t>
            </a:r>
            <a:endParaRPr kumimoji="1" lang="zh-CN" altLang="en-US" sz="2000">
              <a:latin typeface="华文新魏" panose="02010800040101010101" pitchFamily="2" charset="-122"/>
              <a:ea typeface="华文新魏" panose="02010800040101010101" pitchFamily="2" charset="-122"/>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2.2) </a:t>
            </a:r>
            <a:r>
              <a:rPr lang="zh-CN" altLang="en-US" sz="2000" dirty="0">
                <a:latin typeface="Times New Roman" panose="02020603050405020304" pitchFamily="18" charset="0"/>
                <a:ea typeface="+mj-ea"/>
                <a:cs typeface="Times New Roman" panose="02020603050405020304" pitchFamily="18" charset="0"/>
              </a:rPr>
              <a:t>逻辑运算指令</a:t>
            </a:r>
            <a:r>
              <a:rPr lang="en-US" altLang="zh-CN" sz="2000" dirty="0">
                <a:latin typeface="Times New Roman" panose="02020603050405020304" pitchFamily="18" charset="0"/>
                <a:ea typeface="+mj-ea"/>
                <a:cs typeface="Times New Roman" panose="02020603050405020304" pitchFamily="18" charset="0"/>
              </a:rPr>
              <a:t>-- EOR</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5" name="Text Box 2"/>
          <p:cNvSpPr txBox="1">
            <a:spLocks noChangeArrowheads="1"/>
          </p:cNvSpPr>
          <p:nvPr/>
        </p:nvSpPr>
        <p:spPr bwMode="auto">
          <a:xfrm>
            <a:off x="1501481" y="1351549"/>
            <a:ext cx="875563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EOR</a:t>
            </a:r>
            <a:r>
              <a:rPr kumimoji="1" lang="zh-CN" altLang="en-US" sz="2000" dirty="0">
                <a:latin typeface="Times New Roman" panose="02020603050405020304" pitchFamily="18" charset="0"/>
                <a:ea typeface="+mn-ea"/>
                <a:cs typeface="Times New Roman" panose="02020603050405020304" pitchFamily="18" charset="0"/>
              </a:rPr>
              <a:t>指令将寄存器</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的值与寄存器</a:t>
            </a:r>
            <a:r>
              <a:rPr kumimoji="1" lang="en-US" altLang="zh-CN" sz="2000" dirty="0">
                <a:latin typeface="Times New Roman" panose="02020603050405020304" pitchFamily="18" charset="0"/>
                <a:ea typeface="+mn-ea"/>
                <a:cs typeface="Times New Roman" panose="02020603050405020304" pitchFamily="18" charset="0"/>
              </a:rPr>
              <a:t>Rn</a:t>
            </a:r>
            <a:r>
              <a:rPr kumimoji="1" lang="zh-CN" altLang="en-US" sz="2000" dirty="0">
                <a:latin typeface="Times New Roman" panose="02020603050405020304" pitchFamily="18" charset="0"/>
                <a:ea typeface="+mn-ea"/>
                <a:cs typeface="Times New Roman" panose="02020603050405020304" pitchFamily="18" charset="0"/>
              </a:rPr>
              <a:t>的值按位作逻辑“</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异或</a:t>
            </a:r>
            <a:r>
              <a:rPr kumimoji="1" lang="zh-CN" altLang="en-US" sz="2000" dirty="0">
                <a:latin typeface="Times New Roman" panose="02020603050405020304" pitchFamily="18" charset="0"/>
                <a:ea typeface="+mn-ea"/>
                <a:cs typeface="Times New Roman" panose="02020603050405020304" pitchFamily="18" charset="0"/>
              </a:rPr>
              <a:t>”操作，结果保存到</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寄存器中。</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6" name="Text Box 4"/>
          <p:cNvSpPr txBox="1">
            <a:spLocks noChangeArrowheads="1"/>
          </p:cNvSpPr>
          <p:nvPr/>
        </p:nvSpPr>
        <p:spPr bwMode="auto">
          <a:xfrm>
            <a:off x="1501481" y="2749087"/>
            <a:ext cx="9421821"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dirty="0">
                <a:solidFill>
                  <a:srgbClr val="0000FF"/>
                </a:solidFill>
                <a:latin typeface="宋体" panose="02010600030101010101" pitchFamily="2" charset="-122"/>
              </a:rPr>
              <a:t>EOR</a:t>
            </a:r>
            <a:r>
              <a:rPr kumimoji="1" lang="en-US" altLang="zh-CN" sz="1600" dirty="0">
                <a:solidFill>
                  <a:srgbClr val="0000FF"/>
                </a:solidFill>
                <a:latin typeface="宋体" panose="02010600030101010101" pitchFamily="2" charset="-122"/>
                <a:cs typeface="Times New Roman" panose="02020603050405020304" pitchFamily="18" charset="0"/>
              </a:rPr>
              <a:t>   Rd, Rm</a:t>
            </a:r>
            <a:endParaRPr kumimoji="1" lang="en-US" altLang="zh-CN" sz="1600" dirty="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dirty="0">
                <a:latin typeface="宋体" panose="02010600030101010101" pitchFamily="2" charset="-122"/>
              </a:rPr>
              <a:t>其中：</a:t>
            </a:r>
            <a:r>
              <a:rPr kumimoji="1" lang="en-US" altLang="zh-CN" sz="1600" dirty="0">
                <a:solidFill>
                  <a:srgbClr val="0000FF"/>
                </a:solidFill>
                <a:latin typeface="宋体" panose="02010600030101010101" pitchFamily="2" charset="-122"/>
                <a:cs typeface="Times New Roman" panose="02020603050405020304" pitchFamily="18" charset="0"/>
              </a:rPr>
              <a:t>Rd	</a:t>
            </a:r>
            <a:r>
              <a:rPr kumimoji="1" lang="zh-CN" altLang="en-US" sz="1600" dirty="0">
                <a:latin typeface="宋体" panose="02010600030101010101" pitchFamily="2" charset="-122"/>
              </a:rPr>
              <a:t>目标寄存器，也是第一个操作数寄存器，必须在</a:t>
            </a:r>
            <a:r>
              <a:rPr kumimoji="1" lang="en-US" altLang="zh-CN" sz="1600" dirty="0">
                <a:latin typeface="宋体" panose="02010600030101010101" pitchFamily="2" charset="-122"/>
              </a:rPr>
              <a:t>R0</a:t>
            </a:r>
            <a:r>
              <a:rPr kumimoji="1" lang="zh-CN" altLang="en-US" sz="1600" dirty="0">
                <a:latin typeface="宋体" panose="02010600030101010101" pitchFamily="2" charset="-122"/>
              </a:rPr>
              <a:t>～</a:t>
            </a:r>
            <a:r>
              <a:rPr kumimoji="1" lang="en-US" altLang="zh-CN" sz="1600" dirty="0">
                <a:latin typeface="宋体" panose="02010600030101010101" pitchFamily="2" charset="-122"/>
              </a:rPr>
              <a:t>R7</a:t>
            </a:r>
            <a:r>
              <a:rPr kumimoji="1" lang="zh-CN" altLang="en-US" sz="1600" dirty="0">
                <a:latin typeface="宋体" panose="02010600030101010101" pitchFamily="2" charset="-122"/>
              </a:rPr>
              <a:t>之间。</a:t>
            </a:r>
            <a:r>
              <a:rPr kumimoji="1" lang="zh-CN" altLang="en-US" sz="1600" dirty="0">
                <a:solidFill>
                  <a:srgbClr val="0000FF"/>
                </a:solidFill>
                <a:latin typeface="宋体" panose="02010600030101010101" pitchFamily="2" charset="-122"/>
              </a:rPr>
              <a:t>        </a:t>
            </a:r>
            <a:endParaRPr kumimoji="1" lang="zh-CN" altLang="en-US" sz="1600" dirty="0">
              <a:latin typeface="宋体" panose="02010600030101010101" pitchFamily="2" charset="-122"/>
            </a:endParaRPr>
          </a:p>
          <a:p>
            <a:pPr algn="just">
              <a:spcBef>
                <a:spcPct val="50000"/>
              </a:spcBef>
              <a:buClr>
                <a:srgbClr val="0000FF"/>
              </a:buClr>
            </a:pPr>
            <a:r>
              <a:rPr kumimoji="1" lang="zh-CN" altLang="en-US" sz="1600" dirty="0">
                <a:solidFill>
                  <a:srgbClr val="0000FF"/>
                </a:solidFill>
                <a:latin typeface="宋体" panose="02010600030101010101" pitchFamily="2" charset="-122"/>
              </a:rPr>
              <a:t>      </a:t>
            </a:r>
            <a:r>
              <a:rPr kumimoji="1" lang="en-US" altLang="zh-CN" sz="1600" dirty="0">
                <a:solidFill>
                  <a:srgbClr val="0000FF"/>
                </a:solidFill>
                <a:latin typeface="宋体" panose="02010600030101010101" pitchFamily="2" charset="-122"/>
              </a:rPr>
              <a:t>Rm	</a:t>
            </a:r>
            <a:r>
              <a:rPr kumimoji="1" lang="zh-CN" altLang="en-US" sz="1600" dirty="0">
                <a:latin typeface="宋体" panose="02010600030101010101" pitchFamily="2" charset="-122"/>
              </a:rPr>
              <a:t>第</a:t>
            </a:r>
            <a:r>
              <a:rPr kumimoji="1" lang="en-US" altLang="zh-CN" sz="1600" dirty="0">
                <a:latin typeface="宋体" panose="02010600030101010101" pitchFamily="2" charset="-122"/>
              </a:rPr>
              <a:t>2</a:t>
            </a:r>
            <a:r>
              <a:rPr kumimoji="1" lang="zh-CN" altLang="en-US" sz="1600" dirty="0">
                <a:latin typeface="宋体" panose="02010600030101010101" pitchFamily="2" charset="-122"/>
              </a:rPr>
              <a:t>个操作数寄存器，必须在</a:t>
            </a:r>
            <a:r>
              <a:rPr kumimoji="1" lang="en-US" altLang="zh-CN" sz="1600" dirty="0">
                <a:latin typeface="宋体" panose="02010600030101010101" pitchFamily="2" charset="-122"/>
              </a:rPr>
              <a:t>R0</a:t>
            </a:r>
            <a:r>
              <a:rPr kumimoji="1" lang="zh-CN" altLang="en-US" sz="1600" dirty="0">
                <a:latin typeface="宋体" panose="02010600030101010101" pitchFamily="2" charset="-122"/>
              </a:rPr>
              <a:t>～</a:t>
            </a:r>
            <a:r>
              <a:rPr kumimoji="1" lang="en-US" altLang="zh-CN" sz="1600" dirty="0">
                <a:latin typeface="宋体" panose="02010600030101010101" pitchFamily="2" charset="-122"/>
              </a:rPr>
              <a:t>R7</a:t>
            </a:r>
            <a:r>
              <a:rPr kumimoji="1" lang="zh-CN" altLang="en-US" sz="1600" dirty="0">
                <a:latin typeface="宋体" panose="02010600030101010101" pitchFamily="2" charset="-122"/>
              </a:rPr>
              <a:t>之间。</a:t>
            </a:r>
            <a:endParaRPr kumimoji="1" lang="zh-CN" altLang="en-US" sz="1600" dirty="0">
              <a:latin typeface="宋体" panose="02010600030101010101" pitchFamily="2" charset="-122"/>
            </a:endParaRPr>
          </a:p>
        </p:txBody>
      </p:sp>
      <p:sp>
        <p:nvSpPr>
          <p:cNvPr id="7" name="Text Box 5"/>
          <p:cNvSpPr txBox="1">
            <a:spLocks noChangeArrowheads="1"/>
          </p:cNvSpPr>
          <p:nvPr/>
        </p:nvSpPr>
        <p:spPr bwMode="auto">
          <a:xfrm>
            <a:off x="1501481" y="2236601"/>
            <a:ext cx="875563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EOR</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12" name="Text Box 6"/>
          <p:cNvSpPr txBox="1">
            <a:spLocks noChangeArrowheads="1"/>
          </p:cNvSpPr>
          <p:nvPr/>
        </p:nvSpPr>
        <p:spPr bwMode="auto">
          <a:xfrm>
            <a:off x="983432" y="4081373"/>
            <a:ext cx="10563860" cy="13112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华文新魏" panose="02010800040101010101" pitchFamily="2" charset="-122"/>
                <a:ea typeface="华文新魏" panose="02010800040101010101" pitchFamily="2" charset="-122"/>
              </a:rPr>
              <a:t>应用示例：</a:t>
            </a:r>
            <a:endParaRPr kumimoji="1" lang="zh-CN" altLang="en-US" sz="2000" dirty="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dirty="0">
                <a:solidFill>
                  <a:srgbClr val="0000FF"/>
                </a:solidFill>
                <a:latin typeface="Courier New" panose="02070309020205020404" pitchFamily="49" charset="0"/>
              </a:rPr>
              <a:t>    </a:t>
            </a:r>
            <a:r>
              <a:rPr kumimoji="1" lang="en-US" altLang="zh-CN" sz="2000" dirty="0">
                <a:solidFill>
                  <a:srgbClr val="0000FF"/>
                </a:solidFill>
                <a:latin typeface="Courier New" panose="02070309020205020404" pitchFamily="49" charset="0"/>
              </a:rPr>
              <a:t>MOV    R1,#0x0F</a:t>
            </a:r>
            <a:endParaRPr kumimoji="1" lang="en-US" altLang="zh-CN" sz="2000" dirty="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en-US" altLang="zh-CN" sz="2000" dirty="0">
                <a:solidFill>
                  <a:srgbClr val="0000FF"/>
                </a:solidFill>
                <a:latin typeface="Courier New" panose="02070309020205020404" pitchFamily="49" charset="0"/>
              </a:rPr>
              <a:t>    EOR    R0,R1			</a:t>
            </a:r>
            <a:r>
              <a:rPr kumimoji="1" lang="en-US" altLang="zh-CN" sz="2000" dirty="0">
                <a:latin typeface="华文新魏" panose="02010800040101010101" pitchFamily="2" charset="-122"/>
                <a:ea typeface="华文新魏" panose="02010800040101010101" pitchFamily="2" charset="-122"/>
              </a:rPr>
              <a:t>; R0=R0 ^ R1</a:t>
            </a:r>
            <a:r>
              <a:rPr kumimoji="1" lang="zh-CN" altLang="en-US" sz="2000" dirty="0">
                <a:latin typeface="华文新魏" panose="02010800040101010101" pitchFamily="2" charset="-122"/>
                <a:ea typeface="华文新魏" panose="02010800040101010101" pitchFamily="2" charset="-122"/>
              </a:rPr>
              <a:t>，取反</a:t>
            </a:r>
            <a:r>
              <a:rPr kumimoji="1" lang="en-US" altLang="zh-CN" sz="2000" dirty="0">
                <a:latin typeface="华文新魏" panose="02010800040101010101" pitchFamily="2" charset="-122"/>
                <a:ea typeface="华文新魏" panose="02010800040101010101" pitchFamily="2" charset="-122"/>
              </a:rPr>
              <a:t>R0</a:t>
            </a:r>
            <a:r>
              <a:rPr kumimoji="1" lang="zh-CN" altLang="en-US" sz="2000" dirty="0">
                <a:latin typeface="华文新魏" panose="02010800040101010101" pitchFamily="2" charset="-122"/>
                <a:ea typeface="华文新魏" panose="02010800040101010101" pitchFamily="2" charset="-122"/>
              </a:rPr>
              <a:t>低</a:t>
            </a:r>
            <a:r>
              <a:rPr kumimoji="1" lang="en-US" altLang="zh-CN" sz="2000" dirty="0">
                <a:latin typeface="华文新魏" panose="02010800040101010101" pitchFamily="2" charset="-122"/>
                <a:ea typeface="华文新魏" panose="02010800040101010101" pitchFamily="2" charset="-122"/>
              </a:rPr>
              <a:t>4</a:t>
            </a:r>
            <a:r>
              <a:rPr kumimoji="1" lang="zh-CN" altLang="en-US" sz="2000" dirty="0">
                <a:latin typeface="华文新魏" panose="02010800040101010101" pitchFamily="2" charset="-122"/>
                <a:ea typeface="华文新魏" panose="02010800040101010101" pitchFamily="2" charset="-122"/>
              </a:rPr>
              <a:t>位</a:t>
            </a:r>
            <a:endParaRPr kumimoji="1" lang="zh-CN" altLang="en-US" sz="2000" dirty="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2.2) </a:t>
            </a:r>
            <a:r>
              <a:rPr lang="zh-CN" altLang="en-US" sz="2000" dirty="0">
                <a:latin typeface="Times New Roman" panose="02020603050405020304" pitchFamily="18" charset="0"/>
                <a:ea typeface="+mj-ea"/>
                <a:cs typeface="Times New Roman" panose="02020603050405020304" pitchFamily="18" charset="0"/>
              </a:rPr>
              <a:t>逻辑运算指令</a:t>
            </a:r>
            <a:r>
              <a:rPr lang="en-US" altLang="zh-CN" sz="2000" dirty="0">
                <a:latin typeface="Times New Roman" panose="02020603050405020304" pitchFamily="18" charset="0"/>
                <a:ea typeface="+mj-ea"/>
                <a:cs typeface="Times New Roman" panose="02020603050405020304" pitchFamily="18" charset="0"/>
              </a:rPr>
              <a:t>-- BIC</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4" name="Text Box 2"/>
          <p:cNvSpPr txBox="1">
            <a:spLocks noChangeArrowheads="1"/>
          </p:cNvSpPr>
          <p:nvPr/>
        </p:nvSpPr>
        <p:spPr bwMode="auto">
          <a:xfrm>
            <a:off x="1384872" y="1330398"/>
            <a:ext cx="864096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        BIC</a:t>
            </a:r>
            <a:r>
              <a:rPr kumimoji="1" lang="zh-CN" altLang="en-US" sz="2000" dirty="0">
                <a:latin typeface="Times New Roman" panose="02020603050405020304" pitchFamily="18" charset="0"/>
                <a:ea typeface="+mn-ea"/>
                <a:cs typeface="Times New Roman" panose="02020603050405020304" pitchFamily="18" charset="0"/>
              </a:rPr>
              <a:t>指令将寄存器</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的值与寄存器</a:t>
            </a:r>
            <a:r>
              <a:rPr kumimoji="1" lang="en-US" altLang="zh-CN" sz="2000" dirty="0">
                <a:latin typeface="Times New Roman" panose="02020603050405020304" pitchFamily="18" charset="0"/>
                <a:ea typeface="+mn-ea"/>
                <a:cs typeface="Times New Roman" panose="02020603050405020304" pitchFamily="18" charset="0"/>
              </a:rPr>
              <a:t>Rm</a:t>
            </a:r>
            <a:r>
              <a:rPr kumimoji="1" lang="zh-CN" altLang="en-US" sz="2000" dirty="0">
                <a:latin typeface="Times New Roman" panose="02020603050405020304" pitchFamily="18" charset="0"/>
                <a:ea typeface="+mn-ea"/>
                <a:cs typeface="Times New Roman" panose="02020603050405020304" pitchFamily="18" charset="0"/>
              </a:rPr>
              <a:t>的值的反码作逻辑“</a:t>
            </a:r>
            <a:r>
              <a:rPr kumimoji="1" lang="zh-CN" altLang="en-US" sz="2000" dirty="0">
                <a:solidFill>
                  <a:srgbClr val="0000FF"/>
                </a:solidFill>
                <a:latin typeface="Times New Roman" panose="02020603050405020304" pitchFamily="18" charset="0"/>
                <a:ea typeface="+mn-ea"/>
                <a:cs typeface="Times New Roman" panose="02020603050405020304" pitchFamily="18" charset="0"/>
              </a:rPr>
              <a:t>与</a:t>
            </a:r>
            <a:r>
              <a:rPr kumimoji="1" lang="zh-CN" altLang="en-US" sz="2000" dirty="0">
                <a:latin typeface="Times New Roman" panose="02020603050405020304" pitchFamily="18" charset="0"/>
                <a:ea typeface="+mn-ea"/>
                <a:cs typeface="Times New Roman" panose="02020603050405020304" pitchFamily="18" charset="0"/>
              </a:rPr>
              <a:t>”操作，结果保存到</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寄存器中。</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9" name="Text Box 4"/>
          <p:cNvSpPr txBox="1">
            <a:spLocks noChangeArrowheads="1"/>
          </p:cNvSpPr>
          <p:nvPr/>
        </p:nvSpPr>
        <p:spPr bwMode="auto">
          <a:xfrm>
            <a:off x="1703512" y="2676818"/>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BIC</a:t>
            </a:r>
            <a:r>
              <a:rPr kumimoji="1" lang="en-US" altLang="zh-CN" sz="1600">
                <a:solidFill>
                  <a:srgbClr val="0000FF"/>
                </a:solidFill>
                <a:latin typeface="宋体" panose="02010600030101010101" pitchFamily="2" charset="-122"/>
                <a:cs typeface="Times New Roman" panose="02020603050405020304" pitchFamily="18" charset="0"/>
              </a:rPr>
              <a:t>   Rd, Rm</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Rd	</a:t>
            </a:r>
            <a:r>
              <a:rPr kumimoji="1" lang="zh-CN" altLang="en-US" sz="1600">
                <a:latin typeface="宋体" panose="02010600030101010101" pitchFamily="2" charset="-122"/>
              </a:rPr>
              <a:t>目标寄存器，也是第一个操作数寄存器，必须在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r>
              <a:rPr kumimoji="1" lang="zh-CN" altLang="en-US" sz="1600">
                <a:solidFill>
                  <a:srgbClr val="0000FF"/>
                </a:solidFill>
                <a:latin typeface="宋体" panose="02010600030101010101" pitchFamily="2" charset="-122"/>
              </a:rPr>
              <a:t>        </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Rm	</a:t>
            </a:r>
            <a:r>
              <a:rPr kumimoji="1" lang="zh-CN" altLang="en-US" sz="1600">
                <a:latin typeface="宋体" panose="02010600030101010101" pitchFamily="2" charset="-122"/>
              </a:rPr>
              <a:t>第</a:t>
            </a:r>
            <a:r>
              <a:rPr kumimoji="1" lang="en-US" altLang="zh-CN" sz="1600">
                <a:latin typeface="宋体" panose="02010600030101010101" pitchFamily="2" charset="-122"/>
              </a:rPr>
              <a:t>2</a:t>
            </a:r>
            <a:r>
              <a:rPr kumimoji="1" lang="zh-CN" altLang="en-US" sz="1600">
                <a:latin typeface="宋体" panose="02010600030101010101" pitchFamily="2" charset="-122"/>
              </a:rPr>
              <a:t>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p:txBody>
      </p:sp>
      <p:sp>
        <p:nvSpPr>
          <p:cNvPr id="10" name="Text Box 5"/>
          <p:cNvSpPr txBox="1">
            <a:spLocks noChangeArrowheads="1"/>
          </p:cNvSpPr>
          <p:nvPr/>
        </p:nvSpPr>
        <p:spPr bwMode="auto">
          <a:xfrm>
            <a:off x="2084512" y="2297406"/>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BIC</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11" name="Text Box 6"/>
          <p:cNvSpPr txBox="1">
            <a:spLocks noChangeArrowheads="1"/>
          </p:cNvSpPr>
          <p:nvPr/>
        </p:nvSpPr>
        <p:spPr bwMode="auto">
          <a:xfrm>
            <a:off x="1170112" y="4137318"/>
            <a:ext cx="8458200" cy="13112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a:latin typeface="华文新魏" panose="02010800040101010101" pitchFamily="2" charset="-122"/>
                <a:ea typeface="华文新魏" panose="02010800040101010101" pitchFamily="2" charset="-122"/>
              </a:rPr>
              <a:t>        </a:t>
            </a:r>
            <a:r>
              <a:rPr kumimoji="1" lang="zh-CN" altLang="en-US" sz="2000">
                <a:latin typeface="华文新魏" panose="02010800040101010101" pitchFamily="2" charset="-122"/>
                <a:ea typeface="华文新魏" panose="02010800040101010101" pitchFamily="2" charset="-122"/>
              </a:rPr>
              <a:t>应用示例：</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solidFill>
                  <a:srgbClr val="0000FF"/>
                </a:solidFill>
                <a:latin typeface="Courier New" panose="02070309020205020404" pitchFamily="49" charset="0"/>
              </a:rPr>
              <a:t>    </a:t>
            </a:r>
            <a:r>
              <a:rPr kumimoji="1" lang="en-US" altLang="zh-CN" sz="2000">
                <a:solidFill>
                  <a:srgbClr val="0000FF"/>
                </a:solidFill>
                <a:latin typeface="Courier New" panose="02070309020205020404" pitchFamily="49" charset="0"/>
              </a:rPr>
              <a:t>MOV    R1,#0x02</a:t>
            </a:r>
            <a:endParaRPr kumimoji="1" lang="en-US" altLang="zh-CN"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en-US" altLang="zh-CN" sz="2000">
                <a:solidFill>
                  <a:srgbClr val="0000FF"/>
                </a:solidFill>
                <a:latin typeface="Courier New" panose="02070309020205020404" pitchFamily="49" charset="0"/>
              </a:rPr>
              <a:t>    BIC    R0,R1			</a:t>
            </a:r>
            <a:r>
              <a:rPr kumimoji="1" lang="en-US" altLang="zh-CN" sz="2000">
                <a:latin typeface="华文新魏" panose="02010800040101010101" pitchFamily="2" charset="-122"/>
                <a:ea typeface="华文新魏" panose="02010800040101010101" pitchFamily="2" charset="-122"/>
              </a:rPr>
              <a:t>; </a:t>
            </a:r>
            <a:r>
              <a:rPr kumimoji="1" lang="zh-CN" altLang="en-US" sz="2000">
                <a:latin typeface="华文新魏" panose="02010800040101010101" pitchFamily="2" charset="-122"/>
                <a:ea typeface="华文新魏" panose="02010800040101010101" pitchFamily="2" charset="-122"/>
              </a:rPr>
              <a:t>清零</a:t>
            </a:r>
            <a:r>
              <a:rPr kumimoji="1" lang="en-US" altLang="zh-CN" sz="2000">
                <a:latin typeface="华文新魏" panose="02010800040101010101" pitchFamily="2" charset="-122"/>
                <a:ea typeface="华文新魏" panose="02010800040101010101" pitchFamily="2" charset="-122"/>
              </a:rPr>
              <a:t>R0</a:t>
            </a:r>
            <a:r>
              <a:rPr kumimoji="1" lang="zh-CN" altLang="en-US" sz="2000">
                <a:latin typeface="华文新魏" panose="02010800040101010101" pitchFamily="2" charset="-122"/>
                <a:ea typeface="华文新魏" panose="02010800040101010101" pitchFamily="2" charset="-122"/>
              </a:rPr>
              <a:t>的第</a:t>
            </a:r>
            <a:r>
              <a:rPr kumimoji="1" lang="en-US" altLang="zh-CN" sz="2000">
                <a:latin typeface="华文新魏" panose="02010800040101010101" pitchFamily="2" charset="-122"/>
                <a:ea typeface="华文新魏" panose="02010800040101010101" pitchFamily="2" charset="-122"/>
              </a:rPr>
              <a:t>2</a:t>
            </a:r>
            <a:r>
              <a:rPr kumimoji="1" lang="zh-CN" altLang="en-US" sz="2000">
                <a:latin typeface="华文新魏" panose="02010800040101010101" pitchFamily="2" charset="-122"/>
                <a:ea typeface="华文新魏" panose="02010800040101010101" pitchFamily="2" charset="-122"/>
              </a:rPr>
              <a:t>位，其它位不变</a:t>
            </a:r>
            <a:endParaRPr kumimoji="1" lang="zh-CN" altLang="en-US" sz="2000">
              <a:latin typeface="华文新魏" panose="02010800040101010101" pitchFamily="2" charset="-122"/>
              <a:ea typeface="华文新魏" panose="02010800040101010101" pitchFamily="2" charset="-122"/>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2.3) </a:t>
            </a:r>
            <a:r>
              <a:rPr lang="zh-CN" altLang="en-US" sz="2000" dirty="0">
                <a:latin typeface="Times New Roman" panose="02020603050405020304" pitchFamily="18" charset="0"/>
                <a:ea typeface="+mj-ea"/>
                <a:cs typeface="Times New Roman" panose="02020603050405020304" pitchFamily="18" charset="0"/>
              </a:rPr>
              <a:t>位移指令</a:t>
            </a:r>
            <a:r>
              <a:rPr lang="en-US" altLang="zh-CN" sz="2000" dirty="0">
                <a:latin typeface="Times New Roman" panose="02020603050405020304" pitchFamily="18" charset="0"/>
                <a:ea typeface="+mj-ea"/>
                <a:cs typeface="Times New Roman" panose="02020603050405020304" pitchFamily="18" charset="0"/>
              </a:rPr>
              <a:t>-- ASR</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5" name="Text Box 2"/>
          <p:cNvSpPr txBox="1">
            <a:spLocks noChangeArrowheads="1"/>
          </p:cNvSpPr>
          <p:nvPr/>
        </p:nvSpPr>
        <p:spPr bwMode="auto">
          <a:xfrm>
            <a:off x="1271464" y="1157581"/>
            <a:ext cx="892899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ASR</a:t>
            </a:r>
            <a:r>
              <a:rPr kumimoji="1" lang="zh-CN" altLang="en-US" sz="2000" dirty="0">
                <a:latin typeface="Times New Roman" panose="02020603050405020304" pitchFamily="18" charset="0"/>
                <a:ea typeface="+mn-ea"/>
                <a:cs typeface="Times New Roman" panose="02020603050405020304" pitchFamily="18" charset="0"/>
              </a:rPr>
              <a:t>指令将数据算术右移，将符号位拷贝到左侧空出的位，移位结果保存到</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寄存器中。</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6" name="Text Box 4"/>
          <p:cNvSpPr txBox="1">
            <a:spLocks noChangeArrowheads="1"/>
          </p:cNvSpPr>
          <p:nvPr/>
        </p:nvSpPr>
        <p:spPr bwMode="auto">
          <a:xfrm>
            <a:off x="1271464" y="2366251"/>
            <a:ext cx="7543800" cy="2179637"/>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ASR</a:t>
            </a:r>
            <a:r>
              <a:rPr kumimoji="1" lang="en-US" altLang="zh-CN" sz="1600">
                <a:solidFill>
                  <a:srgbClr val="0000FF"/>
                </a:solidFill>
                <a:latin typeface="宋体" panose="02010600030101010101" pitchFamily="2" charset="-122"/>
                <a:cs typeface="Times New Roman" panose="02020603050405020304" pitchFamily="18" charset="0"/>
              </a:rPr>
              <a:t>   Rd, R</a:t>
            </a:r>
            <a:r>
              <a:rPr kumimoji="1" lang="en-US" altLang="zh-CN" sz="1600">
                <a:solidFill>
                  <a:srgbClr val="0000FF"/>
                </a:solidFill>
                <a:latin typeface="宋体" panose="02010600030101010101" pitchFamily="2" charset="-122"/>
              </a:rPr>
              <a:t>s</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en-US" altLang="zh-CN" sz="1600">
                <a:solidFill>
                  <a:srgbClr val="0000FF"/>
                </a:solidFill>
                <a:latin typeface="宋体" panose="02010600030101010101" pitchFamily="2" charset="-122"/>
              </a:rPr>
              <a:t>ASR   Rd,Rm,#expr</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Rd	    </a:t>
            </a:r>
            <a:r>
              <a:rPr kumimoji="1" lang="zh-CN" altLang="en-US" sz="1600">
                <a:latin typeface="宋体" panose="02010600030101010101" pitchFamily="2" charset="-122"/>
              </a:rPr>
              <a:t>目标寄存器，也是第一个操作数寄存器，必须在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r>
              <a:rPr kumimoji="1" lang="zh-CN" altLang="en-US" sz="1600">
                <a:solidFill>
                  <a:srgbClr val="0000FF"/>
                </a:solidFill>
                <a:latin typeface="宋体" panose="02010600030101010101" pitchFamily="2" charset="-122"/>
              </a:rPr>
              <a:t>        </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Rs	    </a:t>
            </a:r>
            <a:r>
              <a:rPr kumimoji="1" lang="zh-CN" altLang="en-US" sz="1600">
                <a:latin typeface="宋体" panose="02010600030101010101" pitchFamily="2" charset="-122"/>
              </a:rPr>
              <a:t>寄存器控制移位中包含移位位数的寄存器，必须在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      </a:t>
            </a:r>
            <a:r>
              <a:rPr kumimoji="1" lang="en-US" altLang="zh-CN" sz="1600">
                <a:solidFill>
                  <a:srgbClr val="0000FF"/>
                </a:solidFill>
                <a:latin typeface="宋体" panose="02010600030101010101" pitchFamily="2" charset="-122"/>
              </a:rPr>
              <a:t>Rm</a:t>
            </a:r>
            <a:r>
              <a:rPr kumimoji="1" lang="en-US" altLang="zh-CN" sz="1600">
                <a:latin typeface="宋体" panose="02010600030101010101" pitchFamily="2" charset="-122"/>
              </a:rPr>
              <a:t>     </a:t>
            </a:r>
            <a:r>
              <a:rPr kumimoji="1" lang="zh-CN" altLang="en-US" sz="1600">
                <a:latin typeface="宋体" panose="02010600030101010101" pitchFamily="2" charset="-122"/>
              </a:rPr>
              <a:t>立即数移位的源寄存器，必须在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      </a:t>
            </a:r>
            <a:r>
              <a:rPr kumimoji="1" lang="en-US" altLang="zh-CN" sz="1600">
                <a:solidFill>
                  <a:srgbClr val="0000FF"/>
                </a:solidFill>
                <a:latin typeface="宋体" panose="02010600030101010101" pitchFamily="2" charset="-122"/>
              </a:rPr>
              <a:t>expr</a:t>
            </a:r>
            <a:r>
              <a:rPr kumimoji="1" lang="en-US" altLang="zh-CN" sz="1600">
                <a:latin typeface="宋体" panose="02010600030101010101" pitchFamily="2" charset="-122"/>
              </a:rPr>
              <a:t>   </a:t>
            </a:r>
            <a:r>
              <a:rPr kumimoji="1" lang="zh-CN" altLang="en-US" sz="1600">
                <a:latin typeface="宋体" panose="02010600030101010101" pitchFamily="2" charset="-122"/>
              </a:rPr>
              <a:t>立即数移位位数，值为</a:t>
            </a:r>
            <a:r>
              <a:rPr kumimoji="1" lang="en-US" altLang="zh-CN" sz="1600">
                <a:latin typeface="宋体" panose="02010600030101010101" pitchFamily="2" charset="-122"/>
              </a:rPr>
              <a:t>1</a:t>
            </a:r>
            <a:r>
              <a:rPr kumimoji="1" lang="zh-CN" altLang="en-US" sz="1600">
                <a:latin typeface="宋体" panose="02010600030101010101" pitchFamily="2" charset="-122"/>
              </a:rPr>
              <a:t>～</a:t>
            </a:r>
            <a:r>
              <a:rPr kumimoji="1" lang="en-US" altLang="zh-CN" sz="1600">
                <a:latin typeface="宋体" panose="02010600030101010101" pitchFamily="2" charset="-122"/>
              </a:rPr>
              <a:t>32</a:t>
            </a:r>
            <a:endParaRPr kumimoji="1" lang="en-US" altLang="zh-CN" sz="1600">
              <a:latin typeface="宋体" panose="02010600030101010101" pitchFamily="2" charset="-122"/>
            </a:endParaRPr>
          </a:p>
        </p:txBody>
      </p:sp>
      <p:sp>
        <p:nvSpPr>
          <p:cNvPr id="7" name="Text Box 5"/>
          <p:cNvSpPr txBox="1">
            <a:spLocks noChangeArrowheads="1"/>
          </p:cNvSpPr>
          <p:nvPr/>
        </p:nvSpPr>
        <p:spPr bwMode="auto">
          <a:xfrm>
            <a:off x="1604839" y="1889923"/>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ASR</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grpSp>
        <p:nvGrpSpPr>
          <p:cNvPr id="12" name="Group 6"/>
          <p:cNvGrpSpPr/>
          <p:nvPr/>
        </p:nvGrpSpPr>
        <p:grpSpPr bwMode="auto">
          <a:xfrm>
            <a:off x="1884428" y="4694238"/>
            <a:ext cx="6248400" cy="609600"/>
            <a:chOff x="930" y="3022"/>
            <a:chExt cx="3936" cy="384"/>
          </a:xfrm>
        </p:grpSpPr>
        <p:sp>
          <p:nvSpPr>
            <p:cNvPr id="14" name="Text Box 7"/>
            <p:cNvSpPr txBox="1">
              <a:spLocks noChangeArrowheads="1"/>
            </p:cNvSpPr>
            <p:nvPr/>
          </p:nvSpPr>
          <p:spPr bwMode="auto">
            <a:xfrm>
              <a:off x="930" y="3118"/>
              <a:ext cx="1270"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pPr>
              <a:r>
                <a:rPr kumimoji="1" lang="en-US" altLang="zh-CN" sz="2000" dirty="0">
                  <a:latin typeface="Times New Roman" panose="02020603050405020304" pitchFamily="18" charset="0"/>
                  <a:ea typeface="+mj-ea"/>
                  <a:cs typeface="Times New Roman" panose="02020603050405020304" pitchFamily="18" charset="0"/>
                </a:rPr>
                <a:t>ASR</a:t>
              </a:r>
              <a:r>
                <a:rPr kumimoji="1" lang="zh-CN" altLang="en-US" sz="2000" dirty="0">
                  <a:latin typeface="Times New Roman" panose="02020603050405020304" pitchFamily="18" charset="0"/>
                  <a:ea typeface="+mj-ea"/>
                  <a:cs typeface="Times New Roman" panose="02020603050405020304" pitchFamily="18" charset="0"/>
                </a:rPr>
                <a:t>移位操作：</a:t>
              </a:r>
              <a:endParaRPr kumimoji="1" lang="zh-CN" altLang="en-US" sz="2000" dirty="0">
                <a:latin typeface="Times New Roman" panose="02020603050405020304" pitchFamily="18" charset="0"/>
                <a:ea typeface="+mj-ea"/>
                <a:cs typeface="Times New Roman" panose="02020603050405020304" pitchFamily="18" charset="0"/>
              </a:endParaRPr>
            </a:p>
          </p:txBody>
        </p:sp>
        <p:grpSp>
          <p:nvGrpSpPr>
            <p:cNvPr id="15" name="Group 8"/>
            <p:cNvGrpSpPr/>
            <p:nvPr/>
          </p:nvGrpSpPr>
          <p:grpSpPr bwMode="auto">
            <a:xfrm>
              <a:off x="2562" y="3022"/>
              <a:ext cx="2304" cy="384"/>
              <a:chOff x="2544" y="2544"/>
              <a:chExt cx="2304" cy="384"/>
            </a:xfrm>
          </p:grpSpPr>
          <p:sp>
            <p:nvSpPr>
              <p:cNvPr id="16" name="Rectangle 9"/>
              <p:cNvSpPr>
                <a:spLocks noChangeArrowheads="1"/>
              </p:cNvSpPr>
              <p:nvPr/>
            </p:nvSpPr>
            <p:spPr bwMode="auto">
              <a:xfrm>
                <a:off x="2688" y="2640"/>
                <a:ext cx="1968" cy="288"/>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Rectangle 10"/>
              <p:cNvSpPr>
                <a:spLocks noChangeArrowheads="1"/>
              </p:cNvSpPr>
              <p:nvPr/>
            </p:nvSpPr>
            <p:spPr bwMode="auto">
              <a:xfrm>
                <a:off x="2688" y="264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8" name="Rectangle 11"/>
              <p:cNvSpPr>
                <a:spLocks noChangeArrowheads="1"/>
              </p:cNvSpPr>
              <p:nvPr/>
            </p:nvSpPr>
            <p:spPr bwMode="auto">
              <a:xfrm>
                <a:off x="2784" y="264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Rectangle 12"/>
              <p:cNvSpPr>
                <a:spLocks noChangeArrowheads="1"/>
              </p:cNvSpPr>
              <p:nvPr/>
            </p:nvSpPr>
            <p:spPr bwMode="auto">
              <a:xfrm>
                <a:off x="2880" y="264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0" name="Rectangle 13"/>
              <p:cNvSpPr>
                <a:spLocks noChangeArrowheads="1"/>
              </p:cNvSpPr>
              <p:nvPr/>
            </p:nvSpPr>
            <p:spPr bwMode="auto">
              <a:xfrm>
                <a:off x="4368" y="264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1" name="Line 14"/>
              <p:cNvSpPr>
                <a:spLocks noChangeShapeType="1"/>
              </p:cNvSpPr>
              <p:nvPr/>
            </p:nvSpPr>
            <p:spPr bwMode="auto">
              <a:xfrm flipH="1">
                <a:off x="4656" y="2784"/>
                <a:ext cx="192"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2" name="Line 15"/>
              <p:cNvSpPr>
                <a:spLocks noChangeShapeType="1"/>
              </p:cNvSpPr>
              <p:nvPr/>
            </p:nvSpPr>
            <p:spPr bwMode="auto">
              <a:xfrm flipH="1">
                <a:off x="2544" y="2784"/>
                <a:ext cx="144"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3" name="Line 16"/>
              <p:cNvSpPr>
                <a:spLocks noChangeShapeType="1"/>
              </p:cNvSpPr>
              <p:nvPr/>
            </p:nvSpPr>
            <p:spPr bwMode="auto">
              <a:xfrm flipH="1">
                <a:off x="2976" y="2784"/>
                <a:ext cx="1392" cy="0"/>
              </a:xfrm>
              <a:prstGeom prst="line">
                <a:avLst/>
              </a:prstGeom>
              <a:noFill/>
              <a:ln w="9525">
                <a:solidFill>
                  <a:schemeClr val="tx1"/>
                </a:solidFill>
                <a:prstDash val="dash"/>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4" name="Rectangle 17"/>
              <p:cNvSpPr>
                <a:spLocks noChangeArrowheads="1"/>
              </p:cNvSpPr>
              <p:nvPr/>
            </p:nvSpPr>
            <p:spPr bwMode="auto">
              <a:xfrm>
                <a:off x="4464" y="264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5" name="Rectangle 18"/>
              <p:cNvSpPr>
                <a:spLocks noChangeArrowheads="1"/>
              </p:cNvSpPr>
              <p:nvPr/>
            </p:nvSpPr>
            <p:spPr bwMode="auto">
              <a:xfrm>
                <a:off x="4560" y="264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6" name="Line 19"/>
              <p:cNvSpPr>
                <a:spLocks noChangeShapeType="1"/>
              </p:cNvSpPr>
              <p:nvPr/>
            </p:nvSpPr>
            <p:spPr bwMode="auto">
              <a:xfrm>
                <a:off x="2544" y="254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7" name="Line 20"/>
              <p:cNvSpPr>
                <a:spLocks noChangeShapeType="1"/>
              </p:cNvSpPr>
              <p:nvPr/>
            </p:nvSpPr>
            <p:spPr bwMode="auto">
              <a:xfrm>
                <a:off x="2544" y="2544"/>
                <a:ext cx="192"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8" name="Line 21"/>
              <p:cNvSpPr>
                <a:spLocks noChangeShapeType="1"/>
              </p:cNvSpPr>
              <p:nvPr/>
            </p:nvSpPr>
            <p:spPr bwMode="auto">
              <a:xfrm flipV="1">
                <a:off x="2736" y="2544"/>
                <a:ext cx="0" cy="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sp>
        <p:nvSpPr>
          <p:cNvPr id="13" name="Text Box 22"/>
          <p:cNvSpPr txBox="1">
            <a:spLocks noChangeArrowheads="1"/>
          </p:cNvSpPr>
          <p:nvPr/>
        </p:nvSpPr>
        <p:spPr bwMode="auto">
          <a:xfrm>
            <a:off x="789052" y="5535613"/>
            <a:ext cx="9123369" cy="7016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Times New Roman" panose="02020603050405020304" pitchFamily="18" charset="0"/>
                <a:ea typeface="+mn-ea"/>
                <a:cs typeface="Times New Roman" panose="02020603050405020304" pitchFamily="18" charset="0"/>
              </a:rPr>
              <a:t>若移位位数为</a:t>
            </a:r>
            <a:r>
              <a:rPr kumimoji="1" lang="en-US" altLang="zh-CN" sz="2000" dirty="0">
                <a:latin typeface="Times New Roman" panose="02020603050405020304" pitchFamily="18" charset="0"/>
                <a:ea typeface="+mn-ea"/>
                <a:cs typeface="Times New Roman" panose="02020603050405020304" pitchFamily="18" charset="0"/>
              </a:rPr>
              <a:t>32</a:t>
            </a:r>
            <a:r>
              <a:rPr kumimoji="1" lang="zh-CN" altLang="en-US" sz="2000" dirty="0">
                <a:latin typeface="Times New Roman" panose="02020603050405020304" pitchFamily="18" charset="0"/>
                <a:ea typeface="+mn-ea"/>
                <a:cs typeface="Times New Roman" panose="02020603050405020304" pitchFamily="18" charset="0"/>
              </a:rPr>
              <a:t>，则</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清零，最后移出的位保留在标志</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中；若移位位数大于</a:t>
            </a:r>
            <a:r>
              <a:rPr kumimoji="1" lang="en-US" altLang="zh-CN" sz="2000" dirty="0">
                <a:latin typeface="Times New Roman" panose="02020603050405020304" pitchFamily="18" charset="0"/>
                <a:ea typeface="+mn-ea"/>
                <a:cs typeface="Times New Roman" panose="02020603050405020304" pitchFamily="18" charset="0"/>
              </a:rPr>
              <a:t>32</a:t>
            </a:r>
            <a:r>
              <a:rPr kumimoji="1" lang="zh-CN" altLang="en-US" sz="2000" dirty="0">
                <a:latin typeface="Times New Roman" panose="02020603050405020304" pitchFamily="18" charset="0"/>
                <a:ea typeface="+mn-ea"/>
                <a:cs typeface="Times New Roman" panose="02020603050405020304" pitchFamily="18" charset="0"/>
              </a:rPr>
              <a:t>，则</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和标志</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均被清零；若移位位数为</a:t>
            </a:r>
            <a:r>
              <a:rPr kumimoji="1" lang="en-US" altLang="zh-CN" sz="2000" dirty="0">
                <a:latin typeface="Times New Roman" panose="02020603050405020304" pitchFamily="18" charset="0"/>
                <a:ea typeface="+mn-ea"/>
                <a:cs typeface="Times New Roman" panose="02020603050405020304" pitchFamily="18" charset="0"/>
              </a:rPr>
              <a:t>0</a:t>
            </a:r>
            <a:r>
              <a:rPr kumimoji="1" lang="zh-CN" altLang="en-US" sz="2000" dirty="0">
                <a:latin typeface="Times New Roman" panose="02020603050405020304" pitchFamily="18" charset="0"/>
                <a:ea typeface="+mn-ea"/>
                <a:cs typeface="Times New Roman" panose="02020603050405020304" pitchFamily="18" charset="0"/>
              </a:rPr>
              <a:t>，则不影响</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标志。</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29" name="Text Box 6"/>
          <p:cNvSpPr txBox="1">
            <a:spLocks noChangeArrowheads="1"/>
          </p:cNvSpPr>
          <p:nvPr/>
        </p:nvSpPr>
        <p:spPr bwMode="auto">
          <a:xfrm>
            <a:off x="8615239" y="2726027"/>
            <a:ext cx="3653036" cy="13112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a:latin typeface="华文新魏" panose="02010800040101010101" pitchFamily="2" charset="-122"/>
                <a:ea typeface="华文新魏" panose="02010800040101010101" pitchFamily="2" charset="-122"/>
              </a:rPr>
              <a:t>        </a:t>
            </a:r>
            <a:r>
              <a:rPr kumimoji="1" lang="zh-CN" altLang="en-US" sz="2000">
                <a:latin typeface="华文新魏" panose="02010800040101010101" pitchFamily="2" charset="-122"/>
                <a:ea typeface="华文新魏" panose="02010800040101010101" pitchFamily="2" charset="-122"/>
              </a:rPr>
              <a:t>应用示例：</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solidFill>
                  <a:srgbClr val="0000FF"/>
                </a:solidFill>
                <a:latin typeface="Courier New" panose="02070309020205020404" pitchFamily="49" charset="0"/>
              </a:rPr>
              <a:t>    </a:t>
            </a:r>
            <a:r>
              <a:rPr kumimoji="1" lang="en-US" altLang="zh-CN" sz="2000">
                <a:solidFill>
                  <a:srgbClr val="0000FF"/>
                </a:solidFill>
                <a:latin typeface="Courier New" panose="02070309020205020404" pitchFamily="49" charset="0"/>
              </a:rPr>
              <a:t>ASR    R1,R2</a:t>
            </a:r>
            <a:endParaRPr kumimoji="1" lang="en-US" altLang="zh-CN"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en-US" altLang="zh-CN" sz="2000">
                <a:solidFill>
                  <a:srgbClr val="0000FF"/>
                </a:solidFill>
                <a:latin typeface="Courier New" panose="02070309020205020404" pitchFamily="49" charset="0"/>
              </a:rPr>
              <a:t>    ASR    R3,R1,#2</a:t>
            </a:r>
            <a:endParaRPr kumimoji="1" lang="en-US" altLang="zh-CN" sz="200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文本框 3"/>
          <p:cNvSpPr txBox="1"/>
          <p:nvPr/>
        </p:nvSpPr>
        <p:spPr>
          <a:xfrm>
            <a:off x="551384" y="1052736"/>
            <a:ext cx="10225136" cy="2790572"/>
          </a:xfrm>
          <a:prstGeom prst="rect">
            <a:avLst/>
          </a:prstGeom>
          <a:noFill/>
        </p:spPr>
        <p:txBody>
          <a:bodyPr wrap="square" rtlCol="0">
            <a:spAutoFit/>
          </a:bodyPr>
          <a:lstStyle/>
          <a:p>
            <a:pPr>
              <a:lnSpc>
                <a:spcPct val="150000"/>
              </a:lnSpc>
            </a:pPr>
            <a:r>
              <a:rPr lang="zh-CN" altLang="en-US" sz="2400" dirty="0">
                <a:solidFill>
                  <a:srgbClr val="FF0000"/>
                </a:solidFill>
              </a:rPr>
              <a:t>问题</a:t>
            </a:r>
            <a:r>
              <a:rPr lang="zh-CN" altLang="en-US" sz="2400" dirty="0"/>
              <a:t>：</a:t>
            </a:r>
            <a:r>
              <a:rPr lang="en-US" altLang="zh-CN" sz="2400" dirty="0"/>
              <a:t>32</a:t>
            </a:r>
            <a:r>
              <a:rPr lang="zh-CN" altLang="en-US" sz="2400" dirty="0"/>
              <a:t>位长立即数的编码问题（合法性问题）</a:t>
            </a:r>
            <a:endParaRPr lang="en-US" altLang="zh-CN" sz="2400" dirty="0"/>
          </a:p>
          <a:p>
            <a:pPr>
              <a:lnSpc>
                <a:spcPct val="150000"/>
              </a:lnSpc>
            </a:pPr>
            <a:r>
              <a:rPr lang="zh-CN" altLang="en-US" sz="2400" dirty="0">
                <a:solidFill>
                  <a:srgbClr val="FF0000"/>
                </a:solidFill>
              </a:rPr>
              <a:t>原因</a:t>
            </a:r>
            <a:r>
              <a:rPr lang="zh-CN" altLang="en-US" sz="2400" dirty="0"/>
              <a:t>：在指令中，立即数作为操作数</a:t>
            </a:r>
            <a:r>
              <a:rPr lang="en-US" altLang="zh-CN" sz="2400" dirty="0"/>
              <a:t>2</a:t>
            </a:r>
            <a:r>
              <a:rPr lang="zh-CN" altLang="en-US" sz="2400" dirty="0"/>
              <a:t>出现，，编码格式中，仅安排</a:t>
            </a:r>
            <a:r>
              <a:rPr lang="en-US" altLang="zh-CN" sz="2400" dirty="0"/>
              <a:t>12</a:t>
            </a:r>
            <a:r>
              <a:rPr lang="zh-CN" altLang="en-US" sz="2400" dirty="0"/>
              <a:t>位空间，</a:t>
            </a:r>
            <a:r>
              <a:rPr lang="en-US" altLang="zh-CN" sz="2400" dirty="0"/>
              <a:t>32</a:t>
            </a:r>
            <a:r>
              <a:rPr lang="zh-CN" altLang="en-US" sz="2400" dirty="0"/>
              <a:t>位立即数显然不能直接编码；</a:t>
            </a:r>
            <a:endParaRPr lang="en-US" altLang="zh-CN" sz="2400" dirty="0"/>
          </a:p>
          <a:p>
            <a:pPr>
              <a:lnSpc>
                <a:spcPct val="150000"/>
              </a:lnSpc>
            </a:pPr>
            <a:r>
              <a:rPr lang="zh-CN" altLang="en-US" sz="2400" dirty="0">
                <a:solidFill>
                  <a:srgbClr val="FF0000"/>
                </a:solidFill>
              </a:rPr>
              <a:t>解决</a:t>
            </a:r>
            <a:r>
              <a:rPr lang="zh-CN" altLang="en-US" sz="2400" dirty="0"/>
              <a:t>：</a:t>
            </a:r>
            <a:r>
              <a:rPr lang="en-US" altLang="zh-CN" sz="2400" dirty="0"/>
              <a:t>12</a:t>
            </a:r>
            <a:r>
              <a:rPr lang="zh-CN" altLang="en-US" sz="2400" dirty="0"/>
              <a:t>编码包括</a:t>
            </a:r>
            <a:r>
              <a:rPr lang="en-US" altLang="zh-CN" sz="2400" dirty="0"/>
              <a:t>8</a:t>
            </a:r>
            <a:r>
              <a:rPr lang="zh-CN" altLang="en-US" sz="2400" dirty="0"/>
              <a:t>位常数和</a:t>
            </a:r>
            <a:r>
              <a:rPr lang="en-US" altLang="zh-CN" sz="2400" dirty="0"/>
              <a:t>4</a:t>
            </a:r>
            <a:r>
              <a:rPr lang="zh-CN" altLang="en-US" sz="2400" dirty="0"/>
              <a:t>位循环右移值，由</a:t>
            </a:r>
            <a:r>
              <a:rPr lang="en-US" altLang="zh-CN" sz="2400" dirty="0"/>
              <a:t>8</a:t>
            </a:r>
            <a:r>
              <a:rPr lang="zh-CN" altLang="en-US" sz="2400" dirty="0"/>
              <a:t>位常数循环右移</a:t>
            </a:r>
            <a:r>
              <a:rPr lang="en-US" altLang="zh-CN" sz="2400" dirty="0"/>
              <a:t>4</a:t>
            </a:r>
            <a:r>
              <a:rPr lang="zh-CN" altLang="en-US" sz="2400" dirty="0"/>
              <a:t>位值的</a:t>
            </a:r>
            <a:r>
              <a:rPr lang="en-US" altLang="zh-CN" sz="2400" dirty="0"/>
              <a:t>2</a:t>
            </a:r>
            <a:r>
              <a:rPr lang="zh-CN" altLang="en-US" sz="2400" dirty="0"/>
              <a:t>倍得到最后的</a:t>
            </a:r>
            <a:r>
              <a:rPr lang="en-US" altLang="zh-CN" sz="2400" dirty="0"/>
              <a:t>32</a:t>
            </a:r>
            <a:r>
              <a:rPr lang="zh-CN" altLang="en-US" sz="2400" dirty="0"/>
              <a:t>位立即数。</a:t>
            </a:r>
            <a:endParaRPr lang="en-US" altLang="zh-CN" sz="2400"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寻址方式（立即寻址）</a:t>
            </a:r>
            <a:endParaRPr lang="zh-CN" altLang="en-US" kern="0" dirty="0">
              <a:solidFill>
                <a:srgbClr val="FF0000"/>
              </a:solidFill>
            </a:endParaRPr>
          </a:p>
        </p:txBody>
      </p:sp>
    </p:spTree>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2.3) </a:t>
            </a:r>
            <a:r>
              <a:rPr lang="zh-CN" altLang="en-US" sz="2000" dirty="0">
                <a:latin typeface="Times New Roman" panose="02020603050405020304" pitchFamily="18" charset="0"/>
                <a:ea typeface="+mj-ea"/>
                <a:cs typeface="Times New Roman" panose="02020603050405020304" pitchFamily="18" charset="0"/>
              </a:rPr>
              <a:t>位移指令</a:t>
            </a:r>
            <a:r>
              <a:rPr lang="en-US" altLang="zh-CN" sz="2000" dirty="0">
                <a:latin typeface="Times New Roman" panose="02020603050405020304" pitchFamily="18" charset="0"/>
                <a:ea typeface="+mj-ea"/>
                <a:cs typeface="Times New Roman" panose="02020603050405020304" pitchFamily="18" charset="0"/>
              </a:rPr>
              <a:t>-- LSL</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4" name="Text Box 2"/>
          <p:cNvSpPr txBox="1">
            <a:spLocks noChangeArrowheads="1"/>
          </p:cNvSpPr>
          <p:nvPr/>
        </p:nvSpPr>
        <p:spPr bwMode="auto">
          <a:xfrm>
            <a:off x="684099" y="1209064"/>
            <a:ext cx="991158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LSL</a:t>
            </a:r>
            <a:r>
              <a:rPr kumimoji="1" lang="zh-CN" altLang="en-US" sz="2000" dirty="0">
                <a:latin typeface="Times New Roman" panose="02020603050405020304" pitchFamily="18" charset="0"/>
                <a:ea typeface="+mn-ea"/>
                <a:cs typeface="Times New Roman" panose="02020603050405020304" pitchFamily="18" charset="0"/>
              </a:rPr>
              <a:t>指令将数据逻辑左移，空位清零，移位结果保存到</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寄存器中。</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9" name="Text Box 4"/>
          <p:cNvSpPr txBox="1">
            <a:spLocks noChangeArrowheads="1"/>
          </p:cNvSpPr>
          <p:nvPr/>
        </p:nvSpPr>
        <p:spPr bwMode="auto">
          <a:xfrm>
            <a:off x="1191071" y="2069460"/>
            <a:ext cx="7543800" cy="2179637"/>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LSL</a:t>
            </a:r>
            <a:r>
              <a:rPr kumimoji="1" lang="en-US" altLang="zh-CN" sz="1600">
                <a:solidFill>
                  <a:srgbClr val="0000FF"/>
                </a:solidFill>
                <a:latin typeface="宋体" panose="02010600030101010101" pitchFamily="2" charset="-122"/>
                <a:cs typeface="Times New Roman" panose="02020603050405020304" pitchFamily="18" charset="0"/>
              </a:rPr>
              <a:t>   Rd, R</a:t>
            </a:r>
            <a:r>
              <a:rPr kumimoji="1" lang="en-US" altLang="zh-CN" sz="1600">
                <a:solidFill>
                  <a:srgbClr val="0000FF"/>
                </a:solidFill>
                <a:latin typeface="宋体" panose="02010600030101010101" pitchFamily="2" charset="-122"/>
              </a:rPr>
              <a:t>s</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en-US" altLang="zh-CN" sz="1600">
                <a:solidFill>
                  <a:srgbClr val="0000FF"/>
                </a:solidFill>
                <a:latin typeface="宋体" panose="02010600030101010101" pitchFamily="2" charset="-122"/>
              </a:rPr>
              <a:t>LSL   Rd,Rm,#expr</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Rd	    </a:t>
            </a:r>
            <a:r>
              <a:rPr kumimoji="1" lang="zh-CN" altLang="en-US" sz="1600">
                <a:latin typeface="宋体" panose="02010600030101010101" pitchFamily="2" charset="-122"/>
              </a:rPr>
              <a:t>目标寄存器，也是第一个操作数寄存器，必须在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r>
              <a:rPr kumimoji="1" lang="zh-CN" altLang="en-US" sz="1600">
                <a:solidFill>
                  <a:srgbClr val="0000FF"/>
                </a:solidFill>
                <a:latin typeface="宋体" panose="02010600030101010101" pitchFamily="2" charset="-122"/>
              </a:rPr>
              <a:t>        </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Rs	    </a:t>
            </a:r>
            <a:r>
              <a:rPr kumimoji="1" lang="zh-CN" altLang="en-US" sz="1600">
                <a:latin typeface="宋体" panose="02010600030101010101" pitchFamily="2" charset="-122"/>
              </a:rPr>
              <a:t>寄存器控制移位中包含移位位数的寄存器，必须在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      </a:t>
            </a:r>
            <a:r>
              <a:rPr kumimoji="1" lang="en-US" altLang="zh-CN" sz="1600">
                <a:solidFill>
                  <a:srgbClr val="0000FF"/>
                </a:solidFill>
                <a:latin typeface="宋体" panose="02010600030101010101" pitchFamily="2" charset="-122"/>
              </a:rPr>
              <a:t>Rm</a:t>
            </a:r>
            <a:r>
              <a:rPr kumimoji="1" lang="en-US" altLang="zh-CN" sz="1600">
                <a:latin typeface="宋体" panose="02010600030101010101" pitchFamily="2" charset="-122"/>
              </a:rPr>
              <a:t>     </a:t>
            </a:r>
            <a:r>
              <a:rPr kumimoji="1" lang="zh-CN" altLang="en-US" sz="1600">
                <a:latin typeface="宋体" panose="02010600030101010101" pitchFamily="2" charset="-122"/>
              </a:rPr>
              <a:t>立即数移位的源寄存器，必须在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      </a:t>
            </a:r>
            <a:r>
              <a:rPr kumimoji="1" lang="en-US" altLang="zh-CN" sz="1600">
                <a:solidFill>
                  <a:srgbClr val="0000FF"/>
                </a:solidFill>
                <a:latin typeface="宋体" panose="02010600030101010101" pitchFamily="2" charset="-122"/>
              </a:rPr>
              <a:t>expr</a:t>
            </a:r>
            <a:r>
              <a:rPr kumimoji="1" lang="en-US" altLang="zh-CN" sz="1600">
                <a:latin typeface="宋体" panose="02010600030101010101" pitchFamily="2" charset="-122"/>
              </a:rPr>
              <a:t>   </a:t>
            </a:r>
            <a:r>
              <a:rPr kumimoji="1" lang="zh-CN" altLang="en-US" sz="1600">
                <a:latin typeface="宋体" panose="02010600030101010101" pitchFamily="2" charset="-122"/>
              </a:rPr>
              <a:t>立即数移位位数，值为</a:t>
            </a:r>
            <a:r>
              <a:rPr kumimoji="1" lang="en-US" altLang="zh-CN" sz="1600">
                <a:latin typeface="宋体" panose="02010600030101010101" pitchFamily="2" charset="-122"/>
              </a:rPr>
              <a:t>1</a:t>
            </a:r>
            <a:r>
              <a:rPr kumimoji="1" lang="zh-CN" altLang="en-US" sz="1600">
                <a:latin typeface="宋体" panose="02010600030101010101" pitchFamily="2" charset="-122"/>
              </a:rPr>
              <a:t>～</a:t>
            </a:r>
            <a:r>
              <a:rPr kumimoji="1" lang="en-US" altLang="zh-CN" sz="1600">
                <a:latin typeface="宋体" panose="02010600030101010101" pitchFamily="2" charset="-122"/>
              </a:rPr>
              <a:t>31</a:t>
            </a:r>
            <a:endParaRPr kumimoji="1" lang="en-US" altLang="zh-CN" sz="1600">
              <a:latin typeface="宋体" panose="02010600030101010101" pitchFamily="2" charset="-122"/>
            </a:endParaRPr>
          </a:p>
        </p:txBody>
      </p:sp>
      <p:sp>
        <p:nvSpPr>
          <p:cNvPr id="10" name="Text Box 5"/>
          <p:cNvSpPr txBox="1">
            <a:spLocks noChangeArrowheads="1"/>
          </p:cNvSpPr>
          <p:nvPr/>
        </p:nvSpPr>
        <p:spPr bwMode="auto">
          <a:xfrm>
            <a:off x="1457771" y="1637686"/>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LSL</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11" name="Text Box 6"/>
          <p:cNvSpPr txBox="1">
            <a:spLocks noChangeArrowheads="1"/>
          </p:cNvSpPr>
          <p:nvPr/>
        </p:nvSpPr>
        <p:spPr bwMode="auto">
          <a:xfrm>
            <a:off x="564704" y="5273355"/>
            <a:ext cx="8458200" cy="7016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Times New Roman" panose="02020603050405020304" pitchFamily="18" charset="0"/>
                <a:ea typeface="+mn-ea"/>
                <a:cs typeface="Times New Roman" panose="02020603050405020304" pitchFamily="18" charset="0"/>
              </a:rPr>
              <a:t>若移位位数为</a:t>
            </a:r>
            <a:r>
              <a:rPr kumimoji="1" lang="en-US" altLang="zh-CN" sz="2000" dirty="0">
                <a:latin typeface="Times New Roman" panose="02020603050405020304" pitchFamily="18" charset="0"/>
                <a:ea typeface="+mn-ea"/>
                <a:cs typeface="Times New Roman" panose="02020603050405020304" pitchFamily="18" charset="0"/>
              </a:rPr>
              <a:t>32</a:t>
            </a:r>
            <a:r>
              <a:rPr kumimoji="1" lang="zh-CN" altLang="en-US" sz="2000" dirty="0">
                <a:latin typeface="Times New Roman" panose="02020603050405020304" pitchFamily="18" charset="0"/>
                <a:ea typeface="+mn-ea"/>
                <a:cs typeface="Times New Roman" panose="02020603050405020304" pitchFamily="18" charset="0"/>
              </a:rPr>
              <a:t>，则</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清零，最后移出的位保留在标志</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中；若移位位数大于</a:t>
            </a:r>
            <a:r>
              <a:rPr kumimoji="1" lang="en-US" altLang="zh-CN" sz="2000" dirty="0">
                <a:latin typeface="Times New Roman" panose="02020603050405020304" pitchFamily="18" charset="0"/>
                <a:ea typeface="+mn-ea"/>
                <a:cs typeface="Times New Roman" panose="02020603050405020304" pitchFamily="18" charset="0"/>
              </a:rPr>
              <a:t>32</a:t>
            </a:r>
            <a:r>
              <a:rPr kumimoji="1" lang="zh-CN" altLang="en-US" sz="2000" dirty="0">
                <a:latin typeface="Times New Roman" panose="02020603050405020304" pitchFamily="18" charset="0"/>
                <a:ea typeface="+mn-ea"/>
                <a:cs typeface="Times New Roman" panose="02020603050405020304" pitchFamily="18" charset="0"/>
              </a:rPr>
              <a:t>，则</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和标志</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均被清零；若移位位数为</a:t>
            </a:r>
            <a:r>
              <a:rPr kumimoji="1" lang="en-US" altLang="zh-CN" sz="2000" dirty="0">
                <a:latin typeface="Times New Roman" panose="02020603050405020304" pitchFamily="18" charset="0"/>
                <a:ea typeface="+mn-ea"/>
                <a:cs typeface="Times New Roman" panose="02020603050405020304" pitchFamily="18" charset="0"/>
              </a:rPr>
              <a:t>0</a:t>
            </a:r>
            <a:r>
              <a:rPr kumimoji="1" lang="zh-CN" altLang="en-US" sz="2000" dirty="0">
                <a:latin typeface="Times New Roman" panose="02020603050405020304" pitchFamily="18" charset="0"/>
                <a:ea typeface="+mn-ea"/>
                <a:cs typeface="Times New Roman" panose="02020603050405020304" pitchFamily="18" charset="0"/>
              </a:rPr>
              <a:t>，则不影响</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标志。</a:t>
            </a:r>
            <a:endParaRPr kumimoji="1" lang="zh-CN" altLang="en-US" sz="2000" dirty="0">
              <a:latin typeface="Times New Roman" panose="02020603050405020304" pitchFamily="18" charset="0"/>
              <a:ea typeface="+mn-ea"/>
              <a:cs typeface="Times New Roman" panose="02020603050405020304" pitchFamily="18" charset="0"/>
            </a:endParaRPr>
          </a:p>
        </p:txBody>
      </p:sp>
      <p:grpSp>
        <p:nvGrpSpPr>
          <p:cNvPr id="29" name="Group 7"/>
          <p:cNvGrpSpPr/>
          <p:nvPr/>
        </p:nvGrpSpPr>
        <p:grpSpPr bwMode="auto">
          <a:xfrm>
            <a:off x="1631504" y="4511355"/>
            <a:ext cx="6324600" cy="457200"/>
            <a:chOff x="912" y="3072"/>
            <a:chExt cx="3984" cy="288"/>
          </a:xfrm>
        </p:grpSpPr>
        <p:sp>
          <p:nvSpPr>
            <p:cNvPr id="30" name="Text Box 8"/>
            <p:cNvSpPr txBox="1">
              <a:spLocks noChangeArrowheads="1"/>
            </p:cNvSpPr>
            <p:nvPr/>
          </p:nvSpPr>
          <p:spPr bwMode="auto">
            <a:xfrm>
              <a:off x="912" y="3072"/>
              <a:ext cx="1242"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pPr>
              <a:r>
                <a:rPr kumimoji="1" lang="en-US" altLang="zh-CN" sz="2000" dirty="0">
                  <a:latin typeface="Times New Roman" panose="02020603050405020304" pitchFamily="18" charset="0"/>
                  <a:ea typeface="+mn-ea"/>
                  <a:cs typeface="Times New Roman" panose="02020603050405020304" pitchFamily="18" charset="0"/>
                </a:rPr>
                <a:t>LSL</a:t>
              </a:r>
              <a:r>
                <a:rPr kumimoji="1" lang="zh-CN" altLang="en-US" sz="2000" dirty="0">
                  <a:latin typeface="Times New Roman" panose="02020603050405020304" pitchFamily="18" charset="0"/>
                  <a:ea typeface="+mn-ea"/>
                  <a:cs typeface="Times New Roman" panose="02020603050405020304" pitchFamily="18" charset="0"/>
                </a:rPr>
                <a:t>移位操作：</a:t>
              </a:r>
              <a:endParaRPr kumimoji="1" lang="zh-CN" altLang="en-US" sz="2000" dirty="0">
                <a:latin typeface="Times New Roman" panose="02020603050405020304" pitchFamily="18" charset="0"/>
                <a:ea typeface="+mn-ea"/>
                <a:cs typeface="Times New Roman" panose="02020603050405020304" pitchFamily="18" charset="0"/>
              </a:endParaRPr>
            </a:p>
          </p:txBody>
        </p:sp>
        <p:grpSp>
          <p:nvGrpSpPr>
            <p:cNvPr id="31" name="Group 9"/>
            <p:cNvGrpSpPr/>
            <p:nvPr/>
          </p:nvGrpSpPr>
          <p:grpSpPr bwMode="auto">
            <a:xfrm>
              <a:off x="2496" y="3072"/>
              <a:ext cx="2400" cy="288"/>
              <a:chOff x="2496" y="1680"/>
              <a:chExt cx="2400" cy="288"/>
            </a:xfrm>
          </p:grpSpPr>
          <p:sp>
            <p:nvSpPr>
              <p:cNvPr id="32" name="Rectangle 10"/>
              <p:cNvSpPr>
                <a:spLocks noChangeArrowheads="1"/>
              </p:cNvSpPr>
              <p:nvPr/>
            </p:nvSpPr>
            <p:spPr bwMode="auto">
              <a:xfrm>
                <a:off x="2688" y="1680"/>
                <a:ext cx="1968" cy="288"/>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3" name="Rectangle 11"/>
              <p:cNvSpPr>
                <a:spLocks noChangeArrowheads="1"/>
              </p:cNvSpPr>
              <p:nvPr/>
            </p:nvSpPr>
            <p:spPr bwMode="auto">
              <a:xfrm>
                <a:off x="4560" y="168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4" name="Rectangle 12"/>
              <p:cNvSpPr>
                <a:spLocks noChangeArrowheads="1"/>
              </p:cNvSpPr>
              <p:nvPr/>
            </p:nvSpPr>
            <p:spPr bwMode="auto">
              <a:xfrm>
                <a:off x="4464" y="168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5" name="Rectangle 13"/>
              <p:cNvSpPr>
                <a:spLocks noChangeArrowheads="1"/>
              </p:cNvSpPr>
              <p:nvPr/>
            </p:nvSpPr>
            <p:spPr bwMode="auto">
              <a:xfrm>
                <a:off x="4368" y="168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6" name="Rectangle 14"/>
              <p:cNvSpPr>
                <a:spLocks noChangeArrowheads="1"/>
              </p:cNvSpPr>
              <p:nvPr/>
            </p:nvSpPr>
            <p:spPr bwMode="auto">
              <a:xfrm>
                <a:off x="2880" y="168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7" name="Line 15"/>
              <p:cNvSpPr>
                <a:spLocks noChangeShapeType="1"/>
              </p:cNvSpPr>
              <p:nvPr/>
            </p:nvSpPr>
            <p:spPr bwMode="auto">
              <a:xfrm flipH="1">
                <a:off x="2496" y="1824"/>
                <a:ext cx="192"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38" name="Rectangle 16"/>
              <p:cNvSpPr>
                <a:spLocks noChangeArrowheads="1"/>
              </p:cNvSpPr>
              <p:nvPr/>
            </p:nvSpPr>
            <p:spPr bwMode="auto">
              <a:xfrm>
                <a:off x="4800" y="168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pPr>
                <a:r>
                  <a:rPr kumimoji="1" lang="en-US" altLang="zh-CN" sz="2000">
                    <a:latin typeface="Times New Roman" panose="02020603050405020304" pitchFamily="18" charset="0"/>
                    <a:ea typeface="华文新魏" panose="02010800040101010101" pitchFamily="2" charset="-122"/>
                  </a:rPr>
                  <a:t>0</a:t>
                </a:r>
                <a:endParaRPr kumimoji="1" lang="en-US" altLang="zh-CN" sz="2000">
                  <a:latin typeface="Times New Roman" panose="02020603050405020304" pitchFamily="18" charset="0"/>
                  <a:ea typeface="华文新魏" panose="02010800040101010101" pitchFamily="2" charset="-122"/>
                </a:endParaRPr>
              </a:p>
            </p:txBody>
          </p:sp>
          <p:sp>
            <p:nvSpPr>
              <p:cNvPr id="39" name="Line 17"/>
              <p:cNvSpPr>
                <a:spLocks noChangeShapeType="1"/>
              </p:cNvSpPr>
              <p:nvPr/>
            </p:nvSpPr>
            <p:spPr bwMode="auto">
              <a:xfrm flipH="1">
                <a:off x="4656" y="1824"/>
                <a:ext cx="14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0" name="Line 18"/>
              <p:cNvSpPr>
                <a:spLocks noChangeShapeType="1"/>
              </p:cNvSpPr>
              <p:nvPr/>
            </p:nvSpPr>
            <p:spPr bwMode="auto">
              <a:xfrm flipH="1">
                <a:off x="2976" y="1824"/>
                <a:ext cx="1392" cy="0"/>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1" name="Rectangle 19"/>
              <p:cNvSpPr>
                <a:spLocks noChangeArrowheads="1"/>
              </p:cNvSpPr>
              <p:nvPr/>
            </p:nvSpPr>
            <p:spPr bwMode="auto">
              <a:xfrm>
                <a:off x="2784" y="168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42" name="Rectangle 20"/>
              <p:cNvSpPr>
                <a:spLocks noChangeArrowheads="1"/>
              </p:cNvSpPr>
              <p:nvPr/>
            </p:nvSpPr>
            <p:spPr bwMode="auto">
              <a:xfrm>
                <a:off x="2688" y="168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sp>
        <p:nvSpPr>
          <p:cNvPr id="43" name="Text Box 6"/>
          <p:cNvSpPr txBox="1">
            <a:spLocks noChangeArrowheads="1"/>
          </p:cNvSpPr>
          <p:nvPr/>
        </p:nvSpPr>
        <p:spPr bwMode="auto">
          <a:xfrm>
            <a:off x="8328248" y="2694987"/>
            <a:ext cx="3437012" cy="13112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a:latin typeface="华文新魏" panose="02010800040101010101" pitchFamily="2" charset="-122"/>
                <a:ea typeface="华文新魏" panose="02010800040101010101" pitchFamily="2" charset="-122"/>
              </a:rPr>
              <a:t>        </a:t>
            </a:r>
            <a:r>
              <a:rPr kumimoji="1" lang="zh-CN" altLang="en-US" sz="2000">
                <a:latin typeface="华文新魏" panose="02010800040101010101" pitchFamily="2" charset="-122"/>
                <a:ea typeface="华文新魏" panose="02010800040101010101" pitchFamily="2" charset="-122"/>
              </a:rPr>
              <a:t>应用示例：</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solidFill>
                  <a:srgbClr val="0000FF"/>
                </a:solidFill>
                <a:latin typeface="Courier New" panose="02070309020205020404" pitchFamily="49" charset="0"/>
              </a:rPr>
              <a:t>    </a:t>
            </a:r>
            <a:r>
              <a:rPr kumimoji="1" lang="en-US" altLang="zh-CN" sz="2000">
                <a:solidFill>
                  <a:srgbClr val="0000FF"/>
                </a:solidFill>
                <a:latin typeface="Courier New" panose="02070309020205020404" pitchFamily="49" charset="0"/>
              </a:rPr>
              <a:t>LSL    R6,R7</a:t>
            </a:r>
            <a:endParaRPr kumimoji="1" lang="en-US" altLang="zh-CN"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en-US" altLang="zh-CN" sz="2000">
                <a:solidFill>
                  <a:srgbClr val="0000FF"/>
                </a:solidFill>
                <a:latin typeface="Courier New" panose="02070309020205020404" pitchFamily="49" charset="0"/>
              </a:rPr>
              <a:t>    LSL    R1,R6,#2</a:t>
            </a:r>
            <a:endParaRPr kumimoji="1" lang="en-US" altLang="zh-CN" sz="2000">
              <a:latin typeface="华文新魏" panose="02010800040101010101" pitchFamily="2" charset="-122"/>
              <a:ea typeface="华文新魏" panose="02010800040101010101" pitchFamily="2" charset="-122"/>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2.3) </a:t>
            </a:r>
            <a:r>
              <a:rPr lang="zh-CN" altLang="en-US" sz="2000" dirty="0">
                <a:latin typeface="Times New Roman" panose="02020603050405020304" pitchFamily="18" charset="0"/>
                <a:ea typeface="+mj-ea"/>
                <a:cs typeface="Times New Roman" panose="02020603050405020304" pitchFamily="18" charset="0"/>
              </a:rPr>
              <a:t>位移指令</a:t>
            </a:r>
            <a:r>
              <a:rPr lang="en-US" altLang="zh-CN" sz="2000" dirty="0">
                <a:latin typeface="Times New Roman" panose="02020603050405020304" pitchFamily="18" charset="0"/>
                <a:ea typeface="+mj-ea"/>
                <a:cs typeface="Times New Roman" panose="02020603050405020304" pitchFamily="18" charset="0"/>
              </a:rPr>
              <a:t>-- LSR</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27" name="Text Box 2"/>
          <p:cNvSpPr txBox="1">
            <a:spLocks noChangeArrowheads="1"/>
          </p:cNvSpPr>
          <p:nvPr/>
        </p:nvSpPr>
        <p:spPr bwMode="auto">
          <a:xfrm>
            <a:off x="695325" y="1143719"/>
            <a:ext cx="1008112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j-ea"/>
                <a:cs typeface="Times New Roman" panose="02020603050405020304" pitchFamily="18" charset="0"/>
              </a:rPr>
              <a:t>LSR</a:t>
            </a:r>
            <a:r>
              <a:rPr kumimoji="1" lang="zh-CN" altLang="en-US" sz="2000" dirty="0">
                <a:latin typeface="Times New Roman" panose="02020603050405020304" pitchFamily="18" charset="0"/>
                <a:ea typeface="+mj-ea"/>
                <a:cs typeface="Times New Roman" panose="02020603050405020304" pitchFamily="18" charset="0"/>
              </a:rPr>
              <a:t>指令将数据逻辑右移，空位清零，移位结果保存到</a:t>
            </a:r>
            <a:r>
              <a:rPr kumimoji="1" lang="en-US" altLang="zh-CN" sz="2000" dirty="0">
                <a:latin typeface="Times New Roman" panose="02020603050405020304" pitchFamily="18" charset="0"/>
                <a:ea typeface="+mj-ea"/>
                <a:cs typeface="Times New Roman" panose="02020603050405020304" pitchFamily="18" charset="0"/>
              </a:rPr>
              <a:t>Rd</a:t>
            </a:r>
            <a:r>
              <a:rPr kumimoji="1" lang="zh-CN" altLang="en-US" sz="2000" dirty="0">
                <a:latin typeface="Times New Roman" panose="02020603050405020304" pitchFamily="18" charset="0"/>
                <a:ea typeface="+mj-ea"/>
                <a:cs typeface="Times New Roman" panose="02020603050405020304" pitchFamily="18" charset="0"/>
              </a:rPr>
              <a:t>寄存器中。</a:t>
            </a:r>
            <a:endParaRPr kumimoji="1" lang="zh-CN" altLang="en-US" sz="2400" dirty="0">
              <a:latin typeface="Times New Roman" panose="02020603050405020304" pitchFamily="18" charset="0"/>
              <a:ea typeface="+mj-ea"/>
              <a:cs typeface="Times New Roman" panose="02020603050405020304" pitchFamily="18" charset="0"/>
            </a:endParaRPr>
          </a:p>
        </p:txBody>
      </p:sp>
      <p:sp>
        <p:nvSpPr>
          <p:cNvPr id="28" name="Text Box 4"/>
          <p:cNvSpPr txBox="1">
            <a:spLocks noChangeArrowheads="1"/>
          </p:cNvSpPr>
          <p:nvPr/>
        </p:nvSpPr>
        <p:spPr bwMode="auto">
          <a:xfrm>
            <a:off x="1161356" y="2107591"/>
            <a:ext cx="7543800" cy="2179637"/>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LSR</a:t>
            </a:r>
            <a:r>
              <a:rPr kumimoji="1" lang="en-US" altLang="zh-CN" sz="1600">
                <a:solidFill>
                  <a:srgbClr val="0000FF"/>
                </a:solidFill>
                <a:latin typeface="宋体" panose="02010600030101010101" pitchFamily="2" charset="-122"/>
                <a:cs typeface="Times New Roman" panose="02020603050405020304" pitchFamily="18" charset="0"/>
              </a:rPr>
              <a:t>   Rd, R</a:t>
            </a:r>
            <a:r>
              <a:rPr kumimoji="1" lang="en-US" altLang="zh-CN" sz="1600">
                <a:solidFill>
                  <a:srgbClr val="0000FF"/>
                </a:solidFill>
                <a:latin typeface="宋体" panose="02010600030101010101" pitchFamily="2" charset="-122"/>
              </a:rPr>
              <a:t>s</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en-US" altLang="zh-CN" sz="1600">
                <a:solidFill>
                  <a:srgbClr val="0000FF"/>
                </a:solidFill>
                <a:latin typeface="宋体" panose="02010600030101010101" pitchFamily="2" charset="-122"/>
              </a:rPr>
              <a:t>LSR   Rd,Rm,#expr</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Rd	</a:t>
            </a:r>
            <a:r>
              <a:rPr kumimoji="1" lang="zh-CN" altLang="en-US" sz="1600">
                <a:latin typeface="宋体" panose="02010600030101010101" pitchFamily="2" charset="-122"/>
              </a:rPr>
              <a:t>目标寄存器，也是第一个操作数寄存器，必须在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r>
              <a:rPr kumimoji="1" lang="zh-CN" altLang="en-US" sz="1600">
                <a:solidFill>
                  <a:srgbClr val="0000FF"/>
                </a:solidFill>
                <a:latin typeface="宋体" panose="02010600030101010101" pitchFamily="2" charset="-122"/>
              </a:rPr>
              <a:t>        </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Rs	</a:t>
            </a:r>
            <a:r>
              <a:rPr kumimoji="1" lang="zh-CN" altLang="en-US" sz="1600">
                <a:latin typeface="宋体" panose="02010600030101010101" pitchFamily="2" charset="-122"/>
              </a:rPr>
              <a:t>寄存器控制移位中包含移位位数的寄存器，必须在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      </a:t>
            </a:r>
            <a:r>
              <a:rPr kumimoji="1" lang="en-US" altLang="zh-CN" sz="1600">
                <a:solidFill>
                  <a:srgbClr val="0000FF"/>
                </a:solidFill>
                <a:latin typeface="宋体" panose="02010600030101010101" pitchFamily="2" charset="-122"/>
              </a:rPr>
              <a:t>Rm</a:t>
            </a:r>
            <a:r>
              <a:rPr kumimoji="1" lang="en-US" altLang="zh-CN" sz="1600">
                <a:latin typeface="宋体" panose="02010600030101010101" pitchFamily="2" charset="-122"/>
              </a:rPr>
              <a:t>        </a:t>
            </a:r>
            <a:r>
              <a:rPr kumimoji="1" lang="zh-CN" altLang="en-US" sz="1600">
                <a:latin typeface="宋体" panose="02010600030101010101" pitchFamily="2" charset="-122"/>
              </a:rPr>
              <a:t>立即数移位的源寄存器，必须在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      </a:t>
            </a:r>
            <a:r>
              <a:rPr kumimoji="1" lang="en-US" altLang="zh-CN" sz="1600">
                <a:solidFill>
                  <a:srgbClr val="0000FF"/>
                </a:solidFill>
                <a:latin typeface="宋体" panose="02010600030101010101" pitchFamily="2" charset="-122"/>
              </a:rPr>
              <a:t>expr</a:t>
            </a:r>
            <a:r>
              <a:rPr kumimoji="1" lang="en-US" altLang="zh-CN" sz="1600">
                <a:latin typeface="宋体" panose="02010600030101010101" pitchFamily="2" charset="-122"/>
              </a:rPr>
              <a:t>      </a:t>
            </a:r>
            <a:r>
              <a:rPr kumimoji="1" lang="zh-CN" altLang="en-US" sz="1600">
                <a:latin typeface="宋体" panose="02010600030101010101" pitchFamily="2" charset="-122"/>
              </a:rPr>
              <a:t>立即数移位位数，值为</a:t>
            </a:r>
            <a:r>
              <a:rPr kumimoji="1" lang="en-US" altLang="zh-CN" sz="1600">
                <a:latin typeface="宋体" panose="02010600030101010101" pitchFamily="2" charset="-122"/>
              </a:rPr>
              <a:t>1</a:t>
            </a:r>
            <a:r>
              <a:rPr kumimoji="1" lang="zh-CN" altLang="en-US" sz="1600">
                <a:latin typeface="宋体" panose="02010600030101010101" pitchFamily="2" charset="-122"/>
              </a:rPr>
              <a:t>～</a:t>
            </a:r>
            <a:r>
              <a:rPr kumimoji="1" lang="en-US" altLang="zh-CN" sz="1600">
                <a:latin typeface="宋体" panose="02010600030101010101" pitchFamily="2" charset="-122"/>
              </a:rPr>
              <a:t>32</a:t>
            </a:r>
            <a:endParaRPr kumimoji="1" lang="en-US" altLang="zh-CN" sz="1600">
              <a:latin typeface="宋体" panose="02010600030101010101" pitchFamily="2" charset="-122"/>
            </a:endParaRPr>
          </a:p>
        </p:txBody>
      </p:sp>
      <p:sp>
        <p:nvSpPr>
          <p:cNvPr id="44" name="Text Box 5"/>
          <p:cNvSpPr txBox="1">
            <a:spLocks noChangeArrowheads="1"/>
          </p:cNvSpPr>
          <p:nvPr/>
        </p:nvSpPr>
        <p:spPr bwMode="auto">
          <a:xfrm>
            <a:off x="954121" y="1590819"/>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j-ea"/>
                <a:cs typeface="Times New Roman" panose="02020603050405020304" pitchFamily="18" charset="0"/>
              </a:rPr>
              <a:t>LSR</a:t>
            </a:r>
            <a:r>
              <a:rPr kumimoji="1" lang="zh-CN" altLang="en-US" sz="2000" dirty="0">
                <a:latin typeface="Times New Roman" panose="02020603050405020304" pitchFamily="18" charset="0"/>
                <a:ea typeface="+mj-ea"/>
                <a:cs typeface="Times New Roman" panose="02020603050405020304" pitchFamily="18" charset="0"/>
              </a:rPr>
              <a:t>指令格式：</a:t>
            </a:r>
            <a:endParaRPr kumimoji="1" lang="zh-CN" altLang="en-US" sz="2000" dirty="0">
              <a:latin typeface="Times New Roman" panose="02020603050405020304" pitchFamily="18" charset="0"/>
              <a:ea typeface="+mj-ea"/>
              <a:cs typeface="Times New Roman" panose="02020603050405020304" pitchFamily="18" charset="0"/>
            </a:endParaRPr>
          </a:p>
        </p:txBody>
      </p:sp>
      <p:sp>
        <p:nvSpPr>
          <p:cNvPr id="45" name="Text Box 6"/>
          <p:cNvSpPr txBox="1">
            <a:spLocks noChangeArrowheads="1"/>
          </p:cNvSpPr>
          <p:nvPr/>
        </p:nvSpPr>
        <p:spPr bwMode="auto">
          <a:xfrm>
            <a:off x="590128" y="5363443"/>
            <a:ext cx="8458200" cy="7016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Times New Roman" panose="02020603050405020304" pitchFamily="18" charset="0"/>
                <a:ea typeface="+mn-ea"/>
                <a:cs typeface="Times New Roman" panose="02020603050405020304" pitchFamily="18" charset="0"/>
              </a:rPr>
              <a:t>若移位位数为</a:t>
            </a:r>
            <a:r>
              <a:rPr kumimoji="1" lang="en-US" altLang="zh-CN" sz="2000" dirty="0">
                <a:latin typeface="Times New Roman" panose="02020603050405020304" pitchFamily="18" charset="0"/>
                <a:ea typeface="+mn-ea"/>
                <a:cs typeface="Times New Roman" panose="02020603050405020304" pitchFamily="18" charset="0"/>
              </a:rPr>
              <a:t>32</a:t>
            </a:r>
            <a:r>
              <a:rPr kumimoji="1" lang="zh-CN" altLang="en-US" sz="2000" dirty="0">
                <a:latin typeface="Times New Roman" panose="02020603050405020304" pitchFamily="18" charset="0"/>
                <a:ea typeface="+mn-ea"/>
                <a:cs typeface="Times New Roman" panose="02020603050405020304" pitchFamily="18" charset="0"/>
              </a:rPr>
              <a:t>，则</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清零，最后移出的位保留在标志</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中；若移位位数大于</a:t>
            </a:r>
            <a:r>
              <a:rPr kumimoji="1" lang="en-US" altLang="zh-CN" sz="2000" dirty="0">
                <a:latin typeface="Times New Roman" panose="02020603050405020304" pitchFamily="18" charset="0"/>
                <a:ea typeface="+mn-ea"/>
                <a:cs typeface="Times New Roman" panose="02020603050405020304" pitchFamily="18" charset="0"/>
              </a:rPr>
              <a:t>32</a:t>
            </a:r>
            <a:r>
              <a:rPr kumimoji="1" lang="zh-CN" altLang="en-US" sz="2000" dirty="0">
                <a:latin typeface="Times New Roman" panose="02020603050405020304" pitchFamily="18" charset="0"/>
                <a:ea typeface="+mn-ea"/>
                <a:cs typeface="Times New Roman" panose="02020603050405020304" pitchFamily="18" charset="0"/>
              </a:rPr>
              <a:t>，则</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和标志</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均被清零；若移位位数为</a:t>
            </a:r>
            <a:r>
              <a:rPr kumimoji="1" lang="en-US" altLang="zh-CN" sz="2000" dirty="0">
                <a:latin typeface="Times New Roman" panose="02020603050405020304" pitchFamily="18" charset="0"/>
                <a:ea typeface="+mn-ea"/>
                <a:cs typeface="Times New Roman" panose="02020603050405020304" pitchFamily="18" charset="0"/>
              </a:rPr>
              <a:t>0</a:t>
            </a:r>
            <a:r>
              <a:rPr kumimoji="1" lang="zh-CN" altLang="en-US" sz="2000" dirty="0">
                <a:latin typeface="Times New Roman" panose="02020603050405020304" pitchFamily="18" charset="0"/>
                <a:ea typeface="+mn-ea"/>
                <a:cs typeface="Times New Roman" panose="02020603050405020304" pitchFamily="18" charset="0"/>
              </a:rPr>
              <a:t>，则不影响</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标志。</a:t>
            </a:r>
            <a:endParaRPr kumimoji="1" lang="zh-CN" altLang="en-US" sz="2000" dirty="0">
              <a:latin typeface="Times New Roman" panose="02020603050405020304" pitchFamily="18" charset="0"/>
              <a:ea typeface="+mn-ea"/>
              <a:cs typeface="Times New Roman" panose="02020603050405020304" pitchFamily="18" charset="0"/>
            </a:endParaRPr>
          </a:p>
        </p:txBody>
      </p:sp>
      <p:grpSp>
        <p:nvGrpSpPr>
          <p:cNvPr id="46" name="Group 7"/>
          <p:cNvGrpSpPr/>
          <p:nvPr/>
        </p:nvGrpSpPr>
        <p:grpSpPr bwMode="auto">
          <a:xfrm>
            <a:off x="1656928" y="4601443"/>
            <a:ext cx="6248401" cy="457200"/>
            <a:chOff x="912" y="3072"/>
            <a:chExt cx="3936" cy="288"/>
          </a:xfrm>
        </p:grpSpPr>
        <p:sp>
          <p:nvSpPr>
            <p:cNvPr id="47" name="Text Box 8"/>
            <p:cNvSpPr txBox="1">
              <a:spLocks noChangeArrowheads="1"/>
            </p:cNvSpPr>
            <p:nvPr/>
          </p:nvSpPr>
          <p:spPr bwMode="auto">
            <a:xfrm>
              <a:off x="912" y="3072"/>
              <a:ext cx="1333"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pPr>
              <a:r>
                <a:rPr kumimoji="1" lang="en-US" altLang="zh-CN" sz="2000">
                  <a:latin typeface="Times New Roman" panose="02020603050405020304" pitchFamily="18" charset="0"/>
                  <a:ea typeface="华文新魏" panose="02010800040101010101" pitchFamily="2" charset="-122"/>
                </a:rPr>
                <a:t>LSR</a:t>
              </a:r>
              <a:r>
                <a:rPr kumimoji="1" lang="zh-CN" altLang="en-US" sz="2000">
                  <a:latin typeface="Times New Roman" panose="02020603050405020304" pitchFamily="18" charset="0"/>
                  <a:ea typeface="华文新魏" panose="02010800040101010101" pitchFamily="2" charset="-122"/>
                </a:rPr>
                <a:t>移位操作：</a:t>
              </a:r>
              <a:endParaRPr kumimoji="1" lang="zh-CN" altLang="en-US" sz="2000">
                <a:latin typeface="Times New Roman" panose="02020603050405020304" pitchFamily="18" charset="0"/>
                <a:ea typeface="华文新魏" panose="02010800040101010101" pitchFamily="2" charset="-122"/>
              </a:endParaRPr>
            </a:p>
          </p:txBody>
        </p:sp>
        <p:grpSp>
          <p:nvGrpSpPr>
            <p:cNvPr id="48" name="Group 9"/>
            <p:cNvGrpSpPr/>
            <p:nvPr/>
          </p:nvGrpSpPr>
          <p:grpSpPr bwMode="auto">
            <a:xfrm>
              <a:off x="2448" y="3072"/>
              <a:ext cx="2400" cy="288"/>
              <a:chOff x="2448" y="2160"/>
              <a:chExt cx="2400" cy="288"/>
            </a:xfrm>
          </p:grpSpPr>
          <p:sp>
            <p:nvSpPr>
              <p:cNvPr id="49" name="Rectangle 10"/>
              <p:cNvSpPr>
                <a:spLocks noChangeArrowheads="1"/>
              </p:cNvSpPr>
              <p:nvPr/>
            </p:nvSpPr>
            <p:spPr bwMode="auto">
              <a:xfrm>
                <a:off x="2688" y="2160"/>
                <a:ext cx="1968" cy="288"/>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0" name="Rectangle 11"/>
              <p:cNvSpPr>
                <a:spLocks noChangeArrowheads="1"/>
              </p:cNvSpPr>
              <p:nvPr/>
            </p:nvSpPr>
            <p:spPr bwMode="auto">
              <a:xfrm>
                <a:off x="2688" y="216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1" name="Rectangle 12"/>
              <p:cNvSpPr>
                <a:spLocks noChangeArrowheads="1"/>
              </p:cNvSpPr>
              <p:nvPr/>
            </p:nvSpPr>
            <p:spPr bwMode="auto">
              <a:xfrm>
                <a:off x="2784" y="216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2" name="Rectangle 13"/>
              <p:cNvSpPr>
                <a:spLocks noChangeArrowheads="1"/>
              </p:cNvSpPr>
              <p:nvPr/>
            </p:nvSpPr>
            <p:spPr bwMode="auto">
              <a:xfrm>
                <a:off x="2880" y="216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3" name="Rectangle 14"/>
              <p:cNvSpPr>
                <a:spLocks noChangeArrowheads="1"/>
              </p:cNvSpPr>
              <p:nvPr/>
            </p:nvSpPr>
            <p:spPr bwMode="auto">
              <a:xfrm>
                <a:off x="4368" y="216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4" name="Line 15"/>
              <p:cNvSpPr>
                <a:spLocks noChangeShapeType="1"/>
              </p:cNvSpPr>
              <p:nvPr/>
            </p:nvSpPr>
            <p:spPr bwMode="auto">
              <a:xfrm flipH="1">
                <a:off x="4656" y="2304"/>
                <a:ext cx="192"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5" name="Rectangle 16"/>
              <p:cNvSpPr>
                <a:spLocks noChangeArrowheads="1"/>
              </p:cNvSpPr>
              <p:nvPr/>
            </p:nvSpPr>
            <p:spPr bwMode="auto">
              <a:xfrm>
                <a:off x="2448" y="216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pPr>
                <a:r>
                  <a:rPr kumimoji="1" lang="en-US" altLang="zh-CN" sz="2000">
                    <a:latin typeface="Times New Roman" panose="02020603050405020304" pitchFamily="18" charset="0"/>
                    <a:ea typeface="华文新魏" panose="02010800040101010101" pitchFamily="2" charset="-122"/>
                  </a:rPr>
                  <a:t>0</a:t>
                </a:r>
                <a:endParaRPr kumimoji="1" lang="en-US" altLang="zh-CN" sz="2000">
                  <a:latin typeface="Times New Roman" panose="02020603050405020304" pitchFamily="18" charset="0"/>
                  <a:ea typeface="华文新魏" panose="02010800040101010101" pitchFamily="2" charset="-122"/>
                </a:endParaRPr>
              </a:p>
            </p:txBody>
          </p:sp>
          <p:sp>
            <p:nvSpPr>
              <p:cNvPr id="56" name="Line 17"/>
              <p:cNvSpPr>
                <a:spLocks noChangeShapeType="1"/>
              </p:cNvSpPr>
              <p:nvPr/>
            </p:nvSpPr>
            <p:spPr bwMode="auto">
              <a:xfrm flipH="1">
                <a:off x="2544" y="2304"/>
                <a:ext cx="144"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7" name="Line 18"/>
              <p:cNvSpPr>
                <a:spLocks noChangeShapeType="1"/>
              </p:cNvSpPr>
              <p:nvPr/>
            </p:nvSpPr>
            <p:spPr bwMode="auto">
              <a:xfrm flipH="1">
                <a:off x="2976" y="2304"/>
                <a:ext cx="1392" cy="0"/>
              </a:xfrm>
              <a:prstGeom prst="line">
                <a:avLst/>
              </a:prstGeom>
              <a:noFill/>
              <a:ln w="9525">
                <a:solidFill>
                  <a:schemeClr val="tx1"/>
                </a:solidFill>
                <a:prstDash val="dash"/>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8" name="Rectangle 19"/>
              <p:cNvSpPr>
                <a:spLocks noChangeArrowheads="1"/>
              </p:cNvSpPr>
              <p:nvPr/>
            </p:nvSpPr>
            <p:spPr bwMode="auto">
              <a:xfrm>
                <a:off x="4464" y="216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59" name="Rectangle 20"/>
              <p:cNvSpPr>
                <a:spLocks noChangeArrowheads="1"/>
              </p:cNvSpPr>
              <p:nvPr/>
            </p:nvSpPr>
            <p:spPr bwMode="auto">
              <a:xfrm>
                <a:off x="4560" y="216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sp>
        <p:nvSpPr>
          <p:cNvPr id="60" name="Text Box 6"/>
          <p:cNvSpPr txBox="1">
            <a:spLocks noChangeArrowheads="1"/>
          </p:cNvSpPr>
          <p:nvPr/>
        </p:nvSpPr>
        <p:spPr bwMode="auto">
          <a:xfrm>
            <a:off x="8328248" y="2477423"/>
            <a:ext cx="3509020" cy="13112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a:latin typeface="华文新魏" panose="02010800040101010101" pitchFamily="2" charset="-122"/>
                <a:ea typeface="华文新魏" panose="02010800040101010101" pitchFamily="2" charset="-122"/>
              </a:rPr>
              <a:t>        </a:t>
            </a:r>
            <a:r>
              <a:rPr kumimoji="1" lang="zh-CN" altLang="en-US" sz="2000">
                <a:latin typeface="华文新魏" panose="02010800040101010101" pitchFamily="2" charset="-122"/>
                <a:ea typeface="华文新魏" panose="02010800040101010101" pitchFamily="2" charset="-122"/>
              </a:rPr>
              <a:t>应用示例：</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solidFill>
                  <a:srgbClr val="0000FF"/>
                </a:solidFill>
                <a:latin typeface="Courier New" panose="02070309020205020404" pitchFamily="49" charset="0"/>
              </a:rPr>
              <a:t>    </a:t>
            </a:r>
            <a:r>
              <a:rPr kumimoji="1" lang="en-US" altLang="zh-CN" sz="2000">
                <a:solidFill>
                  <a:srgbClr val="0000FF"/>
                </a:solidFill>
                <a:latin typeface="Courier New" panose="02070309020205020404" pitchFamily="49" charset="0"/>
              </a:rPr>
              <a:t>LSR    R3,R0</a:t>
            </a:r>
            <a:endParaRPr kumimoji="1" lang="en-US" altLang="zh-CN"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en-US" altLang="zh-CN" sz="2000">
                <a:solidFill>
                  <a:srgbClr val="0000FF"/>
                </a:solidFill>
                <a:latin typeface="Courier New" panose="02070309020205020404" pitchFamily="49" charset="0"/>
              </a:rPr>
              <a:t>    LSR    R5,R2,#2</a:t>
            </a:r>
            <a:endParaRPr kumimoji="1" lang="en-US" altLang="zh-CN" sz="200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2.3) </a:t>
            </a:r>
            <a:r>
              <a:rPr lang="zh-CN" altLang="en-US" sz="2000" dirty="0">
                <a:latin typeface="Times New Roman" panose="02020603050405020304" pitchFamily="18" charset="0"/>
                <a:ea typeface="+mj-ea"/>
                <a:cs typeface="Times New Roman" panose="02020603050405020304" pitchFamily="18" charset="0"/>
              </a:rPr>
              <a:t>位移指令</a:t>
            </a:r>
            <a:r>
              <a:rPr lang="en-US" altLang="zh-CN" sz="2000" dirty="0">
                <a:latin typeface="Times New Roman" panose="02020603050405020304" pitchFamily="18" charset="0"/>
                <a:ea typeface="+mj-ea"/>
                <a:cs typeface="Times New Roman" panose="02020603050405020304" pitchFamily="18" charset="0"/>
              </a:rPr>
              <a:t>-- ROR</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4" name="Text Box 2"/>
          <p:cNvSpPr txBox="1">
            <a:spLocks noChangeArrowheads="1"/>
          </p:cNvSpPr>
          <p:nvPr/>
        </p:nvSpPr>
        <p:spPr bwMode="auto">
          <a:xfrm>
            <a:off x="1339162" y="1196752"/>
            <a:ext cx="914932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ROR</a:t>
            </a:r>
            <a:r>
              <a:rPr kumimoji="1" lang="zh-CN" altLang="en-US" sz="2000" dirty="0">
                <a:latin typeface="Times New Roman" panose="02020603050405020304" pitchFamily="18" charset="0"/>
                <a:ea typeface="+mn-ea"/>
                <a:cs typeface="Times New Roman" panose="02020603050405020304" pitchFamily="18" charset="0"/>
              </a:rPr>
              <a:t>指令将数据循环右移，寄存器右侧移出的位放入左侧空出的位上，移位结果保存到</a:t>
            </a:r>
            <a:r>
              <a:rPr kumimoji="1" lang="en-US" altLang="zh-CN" sz="2000" dirty="0">
                <a:latin typeface="Times New Roman" panose="02020603050405020304" pitchFamily="18" charset="0"/>
                <a:ea typeface="+mn-ea"/>
                <a:cs typeface="Times New Roman" panose="02020603050405020304" pitchFamily="18" charset="0"/>
              </a:rPr>
              <a:t>Rd</a:t>
            </a:r>
            <a:r>
              <a:rPr kumimoji="1" lang="zh-CN" altLang="en-US" sz="2000" dirty="0">
                <a:latin typeface="Times New Roman" panose="02020603050405020304" pitchFamily="18" charset="0"/>
                <a:ea typeface="+mn-ea"/>
                <a:cs typeface="Times New Roman" panose="02020603050405020304" pitchFamily="18" charset="0"/>
              </a:rPr>
              <a:t>寄存器中。</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5" name="Text Box 4"/>
          <p:cNvSpPr txBox="1">
            <a:spLocks noChangeArrowheads="1"/>
          </p:cNvSpPr>
          <p:nvPr/>
        </p:nvSpPr>
        <p:spPr bwMode="auto">
          <a:xfrm>
            <a:off x="1228800" y="2472716"/>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ROR</a:t>
            </a:r>
            <a:r>
              <a:rPr kumimoji="1" lang="en-US" altLang="zh-CN" sz="1600">
                <a:solidFill>
                  <a:srgbClr val="0000FF"/>
                </a:solidFill>
                <a:latin typeface="宋体" panose="02010600030101010101" pitchFamily="2" charset="-122"/>
                <a:cs typeface="Times New Roman" panose="02020603050405020304" pitchFamily="18" charset="0"/>
              </a:rPr>
              <a:t>   Rd, R</a:t>
            </a:r>
            <a:r>
              <a:rPr kumimoji="1" lang="en-US" altLang="zh-CN" sz="1600">
                <a:solidFill>
                  <a:srgbClr val="0000FF"/>
                </a:solidFill>
                <a:latin typeface="宋体" panose="02010600030101010101" pitchFamily="2" charset="-122"/>
              </a:rPr>
              <a:t>s</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Rd	</a:t>
            </a:r>
            <a:r>
              <a:rPr kumimoji="1" lang="zh-CN" altLang="en-US" sz="1600">
                <a:latin typeface="宋体" panose="02010600030101010101" pitchFamily="2" charset="-122"/>
              </a:rPr>
              <a:t>目标寄存器，也是第一个操作数寄存器，必须在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r>
              <a:rPr kumimoji="1" lang="zh-CN" altLang="en-US" sz="1600">
                <a:solidFill>
                  <a:srgbClr val="0000FF"/>
                </a:solidFill>
                <a:latin typeface="宋体" panose="02010600030101010101" pitchFamily="2" charset="-122"/>
              </a:rPr>
              <a:t>        </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Rs	</a:t>
            </a:r>
            <a:r>
              <a:rPr kumimoji="1" lang="zh-CN" altLang="en-US" sz="1600">
                <a:latin typeface="宋体" panose="02010600030101010101" pitchFamily="2" charset="-122"/>
              </a:rPr>
              <a:t>寄存器控制移位中包含移位位数的寄存器，必须在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     </a:t>
            </a:r>
            <a:endParaRPr kumimoji="1" lang="zh-CN" altLang="en-US" sz="1600">
              <a:latin typeface="宋体" panose="02010600030101010101" pitchFamily="2" charset="-122"/>
            </a:endParaRPr>
          </a:p>
        </p:txBody>
      </p:sp>
      <p:sp>
        <p:nvSpPr>
          <p:cNvPr id="6" name="Text Box 5"/>
          <p:cNvSpPr txBox="1">
            <a:spLocks noChangeArrowheads="1"/>
          </p:cNvSpPr>
          <p:nvPr/>
        </p:nvSpPr>
        <p:spPr bwMode="auto">
          <a:xfrm>
            <a:off x="1609800" y="2093303"/>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ROR</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grpSp>
        <p:nvGrpSpPr>
          <p:cNvPr id="7" name="Group 6"/>
          <p:cNvGrpSpPr/>
          <p:nvPr/>
        </p:nvGrpSpPr>
        <p:grpSpPr bwMode="auto">
          <a:xfrm>
            <a:off x="1762200" y="3830028"/>
            <a:ext cx="6248401" cy="609600"/>
            <a:chOff x="912" y="2544"/>
            <a:chExt cx="3936" cy="384"/>
          </a:xfrm>
        </p:grpSpPr>
        <p:sp>
          <p:nvSpPr>
            <p:cNvPr id="10" name="Text Box 7"/>
            <p:cNvSpPr txBox="1">
              <a:spLocks noChangeArrowheads="1"/>
            </p:cNvSpPr>
            <p:nvPr/>
          </p:nvSpPr>
          <p:spPr bwMode="auto">
            <a:xfrm>
              <a:off x="912" y="2544"/>
              <a:ext cx="1333" cy="2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pPr>
              <a:r>
                <a:rPr kumimoji="1" lang="en-US" altLang="zh-CN" sz="2000">
                  <a:latin typeface="Times New Roman" panose="02020603050405020304" pitchFamily="18" charset="0"/>
                  <a:ea typeface="华文新魏" panose="02010800040101010101" pitchFamily="2" charset="-122"/>
                </a:rPr>
                <a:t>ROR</a:t>
              </a:r>
              <a:r>
                <a:rPr kumimoji="1" lang="zh-CN" altLang="en-US" sz="2000">
                  <a:latin typeface="Times New Roman" panose="02020603050405020304" pitchFamily="18" charset="0"/>
                  <a:ea typeface="华文新魏" panose="02010800040101010101" pitchFamily="2" charset="-122"/>
                </a:rPr>
                <a:t>移位操作：</a:t>
              </a:r>
              <a:endParaRPr kumimoji="1" lang="zh-CN" altLang="en-US" sz="2000">
                <a:latin typeface="Times New Roman" panose="02020603050405020304" pitchFamily="18" charset="0"/>
                <a:ea typeface="华文新魏" panose="02010800040101010101" pitchFamily="2" charset="-122"/>
              </a:endParaRPr>
            </a:p>
          </p:txBody>
        </p:sp>
        <p:grpSp>
          <p:nvGrpSpPr>
            <p:cNvPr id="11" name="Group 8"/>
            <p:cNvGrpSpPr/>
            <p:nvPr/>
          </p:nvGrpSpPr>
          <p:grpSpPr bwMode="auto">
            <a:xfrm>
              <a:off x="2544" y="2544"/>
              <a:ext cx="2304" cy="384"/>
              <a:chOff x="2544" y="3120"/>
              <a:chExt cx="2304" cy="384"/>
            </a:xfrm>
          </p:grpSpPr>
          <p:sp>
            <p:nvSpPr>
              <p:cNvPr id="12" name="Rectangle 9"/>
              <p:cNvSpPr>
                <a:spLocks noChangeArrowheads="1"/>
              </p:cNvSpPr>
              <p:nvPr/>
            </p:nvSpPr>
            <p:spPr bwMode="auto">
              <a:xfrm>
                <a:off x="2688" y="3120"/>
                <a:ext cx="1968" cy="288"/>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3" name="Rectangle 10"/>
              <p:cNvSpPr>
                <a:spLocks noChangeArrowheads="1"/>
              </p:cNvSpPr>
              <p:nvPr/>
            </p:nvSpPr>
            <p:spPr bwMode="auto">
              <a:xfrm>
                <a:off x="2688" y="312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4" name="Rectangle 11"/>
              <p:cNvSpPr>
                <a:spLocks noChangeArrowheads="1"/>
              </p:cNvSpPr>
              <p:nvPr/>
            </p:nvSpPr>
            <p:spPr bwMode="auto">
              <a:xfrm>
                <a:off x="2784" y="312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5" name="Rectangle 12"/>
              <p:cNvSpPr>
                <a:spLocks noChangeArrowheads="1"/>
              </p:cNvSpPr>
              <p:nvPr/>
            </p:nvSpPr>
            <p:spPr bwMode="auto">
              <a:xfrm>
                <a:off x="2880" y="312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6" name="Rectangle 13"/>
              <p:cNvSpPr>
                <a:spLocks noChangeArrowheads="1"/>
              </p:cNvSpPr>
              <p:nvPr/>
            </p:nvSpPr>
            <p:spPr bwMode="auto">
              <a:xfrm>
                <a:off x="4368" y="312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7" name="Line 14"/>
              <p:cNvSpPr>
                <a:spLocks noChangeShapeType="1"/>
              </p:cNvSpPr>
              <p:nvPr/>
            </p:nvSpPr>
            <p:spPr bwMode="auto">
              <a:xfrm flipH="1">
                <a:off x="4656" y="3264"/>
                <a:ext cx="192"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8" name="Line 15"/>
              <p:cNvSpPr>
                <a:spLocks noChangeShapeType="1"/>
              </p:cNvSpPr>
              <p:nvPr/>
            </p:nvSpPr>
            <p:spPr bwMode="auto">
              <a:xfrm flipH="1">
                <a:off x="2544" y="3264"/>
                <a:ext cx="144"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19" name="Line 16"/>
              <p:cNvSpPr>
                <a:spLocks noChangeShapeType="1"/>
              </p:cNvSpPr>
              <p:nvPr/>
            </p:nvSpPr>
            <p:spPr bwMode="auto">
              <a:xfrm flipH="1">
                <a:off x="2976" y="3264"/>
                <a:ext cx="1392" cy="0"/>
              </a:xfrm>
              <a:prstGeom prst="line">
                <a:avLst/>
              </a:prstGeom>
              <a:noFill/>
              <a:ln w="9525">
                <a:solidFill>
                  <a:schemeClr val="tx1"/>
                </a:solidFill>
                <a:prstDash val="dash"/>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0" name="Rectangle 17"/>
              <p:cNvSpPr>
                <a:spLocks noChangeArrowheads="1"/>
              </p:cNvSpPr>
              <p:nvPr/>
            </p:nvSpPr>
            <p:spPr bwMode="auto">
              <a:xfrm>
                <a:off x="4464" y="312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1" name="Rectangle 18"/>
              <p:cNvSpPr>
                <a:spLocks noChangeArrowheads="1"/>
              </p:cNvSpPr>
              <p:nvPr/>
            </p:nvSpPr>
            <p:spPr bwMode="auto">
              <a:xfrm>
                <a:off x="4560" y="3120"/>
                <a:ext cx="96" cy="288"/>
              </a:xfrm>
              <a:prstGeom prst="rect">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2" name="Line 19"/>
              <p:cNvSpPr>
                <a:spLocks noChangeShapeType="1"/>
              </p:cNvSpPr>
              <p:nvPr/>
            </p:nvSpPr>
            <p:spPr bwMode="auto">
              <a:xfrm>
                <a:off x="2544" y="326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3" name="Line 20"/>
              <p:cNvSpPr>
                <a:spLocks noChangeShapeType="1"/>
              </p:cNvSpPr>
              <p:nvPr/>
            </p:nvSpPr>
            <p:spPr bwMode="auto">
              <a:xfrm>
                <a:off x="2544" y="3504"/>
                <a:ext cx="230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sp>
            <p:nvSpPr>
              <p:cNvPr id="24" name="Line 21"/>
              <p:cNvSpPr>
                <a:spLocks noChangeShapeType="1"/>
              </p:cNvSpPr>
              <p:nvPr/>
            </p:nvSpPr>
            <p:spPr bwMode="auto">
              <a:xfrm>
                <a:off x="4848" y="3264"/>
                <a:ext cx="0" cy="2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endParaRPr lang="zh-CN" altLang="en-US"/>
              </a:p>
            </p:txBody>
          </p:sp>
        </p:grpSp>
      </p:grpSp>
      <p:sp>
        <p:nvSpPr>
          <p:cNvPr id="9" name="Text Box 22"/>
          <p:cNvSpPr txBox="1">
            <a:spLocks noChangeArrowheads="1"/>
          </p:cNvSpPr>
          <p:nvPr/>
        </p:nvSpPr>
        <p:spPr bwMode="auto">
          <a:xfrm>
            <a:off x="695400" y="4652353"/>
            <a:ext cx="8458200" cy="8540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华文新魏" panose="02010800040101010101" pitchFamily="2" charset="-122"/>
                <a:ea typeface="华文新魏" panose="02010800040101010101" pitchFamily="2" charset="-122"/>
              </a:rPr>
              <a:t>应用示例：</a:t>
            </a:r>
            <a:endParaRPr kumimoji="1" lang="zh-CN" altLang="en-US" sz="2000" dirty="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dirty="0">
                <a:solidFill>
                  <a:srgbClr val="0000FF"/>
                </a:solidFill>
                <a:latin typeface="Courier New" panose="02070309020205020404" pitchFamily="49" charset="0"/>
              </a:rPr>
              <a:t>    </a:t>
            </a:r>
            <a:r>
              <a:rPr kumimoji="1" lang="en-US" altLang="zh-CN" sz="2000" dirty="0">
                <a:solidFill>
                  <a:srgbClr val="0000FF"/>
                </a:solidFill>
                <a:latin typeface="Courier New" panose="02070309020205020404" pitchFamily="49" charset="0"/>
              </a:rPr>
              <a:t>ROR    R3,R0</a:t>
            </a:r>
            <a:endParaRPr kumimoji="1" lang="en-US" altLang="zh-CN" sz="2000" dirty="0">
              <a:latin typeface="华文新魏" panose="02010800040101010101" pitchFamily="2" charset="-122"/>
              <a:ea typeface="华文新魏" panose="02010800040101010101" pitchFamily="2" charset="-122"/>
            </a:endParaRPr>
          </a:p>
        </p:txBody>
      </p:sp>
      <p:sp>
        <p:nvSpPr>
          <p:cNvPr id="2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2.4) </a:t>
            </a:r>
            <a:r>
              <a:rPr lang="zh-CN" altLang="en-US" sz="2000" dirty="0">
                <a:latin typeface="Times New Roman" panose="02020603050405020304" pitchFamily="18" charset="0"/>
                <a:ea typeface="+mj-ea"/>
                <a:cs typeface="Times New Roman" panose="02020603050405020304" pitchFamily="18" charset="0"/>
              </a:rPr>
              <a:t>比较指令</a:t>
            </a:r>
            <a:r>
              <a:rPr lang="en-US" altLang="zh-CN" sz="2000" dirty="0">
                <a:latin typeface="Times New Roman" panose="02020603050405020304" pitchFamily="18" charset="0"/>
                <a:ea typeface="+mj-ea"/>
                <a:cs typeface="Times New Roman" panose="02020603050405020304" pitchFamily="18" charset="0"/>
              </a:rPr>
              <a:t>-- CMP</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25" name="Text Box 2"/>
          <p:cNvSpPr txBox="1">
            <a:spLocks noChangeArrowheads="1"/>
          </p:cNvSpPr>
          <p:nvPr/>
        </p:nvSpPr>
        <p:spPr bwMode="auto">
          <a:xfrm>
            <a:off x="1055440" y="1099344"/>
            <a:ext cx="9505056"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CMP</a:t>
            </a:r>
            <a:r>
              <a:rPr kumimoji="1" lang="zh-CN" altLang="en-US" sz="2000" dirty="0">
                <a:latin typeface="Times New Roman" panose="02020603050405020304" pitchFamily="18" charset="0"/>
                <a:ea typeface="+mn-ea"/>
                <a:cs typeface="Times New Roman" panose="02020603050405020304" pitchFamily="18" charset="0"/>
              </a:rPr>
              <a:t>指令使用寄存器</a:t>
            </a:r>
            <a:r>
              <a:rPr kumimoji="1" lang="en-US" altLang="zh-CN" sz="2000" dirty="0">
                <a:latin typeface="Times New Roman" panose="02020603050405020304" pitchFamily="18" charset="0"/>
                <a:ea typeface="+mn-ea"/>
                <a:cs typeface="Times New Roman" panose="02020603050405020304" pitchFamily="18" charset="0"/>
              </a:rPr>
              <a:t>Rn</a:t>
            </a:r>
            <a:r>
              <a:rPr kumimoji="1" lang="zh-CN" altLang="en-US" sz="2000" dirty="0">
                <a:latin typeface="Times New Roman" panose="02020603050405020304" pitchFamily="18" charset="0"/>
                <a:ea typeface="+mn-ea"/>
                <a:cs typeface="Times New Roman" panose="02020603050405020304" pitchFamily="18" charset="0"/>
              </a:rPr>
              <a:t>的值减去第二个操作数的值，根据操作的结果更新</a:t>
            </a:r>
            <a:r>
              <a:rPr kumimoji="1" lang="en-US" altLang="zh-CN" sz="2000" dirty="0">
                <a:latin typeface="Times New Roman" panose="02020603050405020304" pitchFamily="18" charset="0"/>
                <a:ea typeface="+mn-ea"/>
                <a:cs typeface="Times New Roman" panose="02020603050405020304" pitchFamily="18" charset="0"/>
              </a:rPr>
              <a:t>CPSR</a:t>
            </a:r>
            <a:r>
              <a:rPr kumimoji="1" lang="zh-CN" altLang="en-US" sz="2000" dirty="0">
                <a:latin typeface="Times New Roman" panose="02020603050405020304" pitchFamily="18" charset="0"/>
                <a:ea typeface="+mn-ea"/>
                <a:cs typeface="Times New Roman" panose="02020603050405020304" pitchFamily="18" charset="0"/>
              </a:rPr>
              <a:t>中的</a:t>
            </a:r>
            <a:r>
              <a:rPr kumimoji="1" lang="en-US" altLang="zh-CN" sz="2000" dirty="0">
                <a:latin typeface="Times New Roman" panose="02020603050405020304" pitchFamily="18" charset="0"/>
                <a:ea typeface="+mn-ea"/>
                <a:cs typeface="Times New Roman" panose="02020603050405020304" pitchFamily="18" charset="0"/>
              </a:rPr>
              <a:t>N</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Z</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和</a:t>
            </a:r>
            <a:r>
              <a:rPr kumimoji="1" lang="en-US" altLang="zh-CN" sz="2000" dirty="0">
                <a:latin typeface="Times New Roman" panose="02020603050405020304" pitchFamily="18" charset="0"/>
                <a:ea typeface="+mn-ea"/>
                <a:cs typeface="Times New Roman" panose="02020603050405020304" pitchFamily="18" charset="0"/>
              </a:rPr>
              <a:t>V</a:t>
            </a:r>
            <a:r>
              <a:rPr kumimoji="1" lang="zh-CN" altLang="en-US" sz="2000" dirty="0">
                <a:latin typeface="Times New Roman" panose="02020603050405020304" pitchFamily="18" charset="0"/>
                <a:ea typeface="+mn-ea"/>
                <a:cs typeface="Times New Roman" panose="02020603050405020304" pitchFamily="18" charset="0"/>
              </a:rPr>
              <a:t>标志位。 </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26" name="Text Box 4"/>
          <p:cNvSpPr txBox="1">
            <a:spLocks noChangeArrowheads="1"/>
          </p:cNvSpPr>
          <p:nvPr/>
        </p:nvSpPr>
        <p:spPr bwMode="auto">
          <a:xfrm>
            <a:off x="1055440" y="2482602"/>
            <a:ext cx="7543800" cy="1812925"/>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CMP</a:t>
            </a:r>
            <a:r>
              <a:rPr kumimoji="1" lang="en-US" altLang="zh-CN" sz="1600">
                <a:solidFill>
                  <a:srgbClr val="0000FF"/>
                </a:solidFill>
                <a:latin typeface="宋体" panose="02010600030101010101" pitchFamily="2" charset="-122"/>
                <a:cs typeface="Times New Roman" panose="02020603050405020304" pitchFamily="18" charset="0"/>
              </a:rPr>
              <a:t>   Rn,Rm</a:t>
            </a:r>
            <a:endParaRPr kumimoji="1" lang="en-US" altLang="zh-CN" sz="1600">
              <a:solidFill>
                <a:srgbClr val="0000FF"/>
              </a:solidFill>
              <a:latin typeface="宋体" panose="02010600030101010101" pitchFamily="2" charset="-122"/>
              <a:cs typeface="Times New Roman" panose="02020603050405020304" pitchFamily="18" charset="0"/>
            </a:endParaRPr>
          </a:p>
          <a:p>
            <a:pPr algn="just">
              <a:spcBef>
                <a:spcPct val="50000"/>
              </a:spcBef>
              <a:buClr>
                <a:srgbClr val="0000FF"/>
              </a:buClr>
            </a:pPr>
            <a:r>
              <a:rPr kumimoji="1" lang="en-US" altLang="zh-CN" sz="1600">
                <a:solidFill>
                  <a:srgbClr val="0000FF"/>
                </a:solidFill>
                <a:latin typeface="宋体" panose="02010600030101010101" pitchFamily="2" charset="-122"/>
              </a:rPr>
              <a:t>CMP   Rn,#epr</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Rn	</a:t>
            </a:r>
            <a:r>
              <a:rPr kumimoji="1" lang="zh-CN" altLang="en-US" sz="1600">
                <a:latin typeface="宋体" panose="02010600030101010101" pitchFamily="2" charset="-122"/>
              </a:rPr>
              <a:t>第一个操作数寄存器，必须在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r>
              <a:rPr kumimoji="1" lang="zh-CN" altLang="en-US" sz="1600">
                <a:solidFill>
                  <a:srgbClr val="0000FF"/>
                </a:solidFill>
                <a:latin typeface="宋体" panose="02010600030101010101" pitchFamily="2" charset="-122"/>
              </a:rPr>
              <a:t>        </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Rm	</a:t>
            </a:r>
            <a:r>
              <a:rPr kumimoji="1" lang="zh-CN" altLang="en-US" sz="1600">
                <a:latin typeface="宋体" panose="02010600030101010101" pitchFamily="2" charset="-122"/>
              </a:rPr>
              <a:t>第二个操作数寄存器，必须在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r>
              <a:rPr kumimoji="1" lang="zh-CN" altLang="en-US" sz="1600">
                <a:solidFill>
                  <a:srgbClr val="0000FF"/>
                </a:solidFill>
                <a:latin typeface="宋体" panose="02010600030101010101" pitchFamily="2" charset="-122"/>
              </a:rPr>
              <a:t> </a:t>
            </a:r>
            <a:endParaRPr kumimoji="1" lang="zh-CN" altLang="en-US" sz="1600">
              <a:solidFill>
                <a:srgbClr val="0000FF"/>
              </a:solidFill>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expr </a:t>
            </a:r>
            <a:r>
              <a:rPr kumimoji="1" lang="zh-CN" altLang="en-US" sz="1600">
                <a:latin typeface="宋体" panose="02010600030101010101" pitchFamily="2" charset="-122"/>
              </a:rPr>
              <a:t>立即数，值为</a:t>
            </a:r>
            <a:r>
              <a:rPr kumimoji="1" lang="en-US" altLang="zh-CN" sz="1600">
                <a:latin typeface="宋体" panose="02010600030101010101" pitchFamily="2" charset="-122"/>
              </a:rPr>
              <a:t>0</a:t>
            </a:r>
            <a:r>
              <a:rPr kumimoji="1" lang="zh-CN" altLang="en-US" sz="1600">
                <a:latin typeface="宋体" panose="02010600030101010101" pitchFamily="2" charset="-122"/>
              </a:rPr>
              <a:t>～</a:t>
            </a:r>
            <a:r>
              <a:rPr kumimoji="1" lang="en-US" altLang="zh-CN" sz="1600">
                <a:latin typeface="宋体" panose="02010600030101010101" pitchFamily="2" charset="-122"/>
              </a:rPr>
              <a:t>255</a:t>
            </a:r>
            <a:endParaRPr kumimoji="1" lang="en-US" altLang="zh-CN" sz="1600">
              <a:latin typeface="宋体" panose="02010600030101010101" pitchFamily="2" charset="-122"/>
            </a:endParaRPr>
          </a:p>
        </p:txBody>
      </p:sp>
      <p:sp>
        <p:nvSpPr>
          <p:cNvPr id="27" name="Text Box 5"/>
          <p:cNvSpPr txBox="1">
            <a:spLocks noChangeArrowheads="1"/>
          </p:cNvSpPr>
          <p:nvPr/>
        </p:nvSpPr>
        <p:spPr bwMode="auto">
          <a:xfrm>
            <a:off x="1322140" y="1926313"/>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CMP</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28" name="Text Box 6"/>
          <p:cNvSpPr txBox="1">
            <a:spLocks noChangeArrowheads="1"/>
          </p:cNvSpPr>
          <p:nvPr/>
        </p:nvSpPr>
        <p:spPr bwMode="auto">
          <a:xfrm>
            <a:off x="551384" y="4509120"/>
            <a:ext cx="8458200" cy="13112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华文新魏" panose="02010800040101010101" pitchFamily="2" charset="-122"/>
                <a:ea typeface="华文新魏" panose="02010800040101010101" pitchFamily="2" charset="-122"/>
              </a:rPr>
              <a:t>应用示例：</a:t>
            </a:r>
            <a:endParaRPr kumimoji="1" lang="zh-CN" altLang="en-US" sz="2000" dirty="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dirty="0">
                <a:solidFill>
                  <a:srgbClr val="0000FF"/>
                </a:solidFill>
                <a:latin typeface="Courier New" panose="02070309020205020404" pitchFamily="49" charset="0"/>
              </a:rPr>
              <a:t>    </a:t>
            </a:r>
            <a:r>
              <a:rPr kumimoji="1" lang="en-US" altLang="zh-CN" sz="2000" dirty="0">
                <a:solidFill>
                  <a:srgbClr val="0000FF"/>
                </a:solidFill>
                <a:latin typeface="Courier New" panose="02070309020205020404" pitchFamily="49" charset="0"/>
              </a:rPr>
              <a:t>CMP    R1,#10		</a:t>
            </a:r>
            <a:r>
              <a:rPr kumimoji="1" lang="en-US" altLang="zh-CN" sz="2000" dirty="0">
                <a:latin typeface="华文新魏" panose="02010800040101010101" pitchFamily="2" charset="-122"/>
                <a:ea typeface="华文新魏" panose="02010800040101010101" pitchFamily="2" charset="-122"/>
              </a:rPr>
              <a:t>;R1</a:t>
            </a:r>
            <a:r>
              <a:rPr kumimoji="1" lang="zh-CN" altLang="en-US" sz="2000" dirty="0">
                <a:latin typeface="华文新魏" panose="02010800040101010101" pitchFamily="2" charset="-122"/>
                <a:ea typeface="华文新魏" panose="02010800040101010101" pitchFamily="2" charset="-122"/>
              </a:rPr>
              <a:t>与</a:t>
            </a:r>
            <a:r>
              <a:rPr kumimoji="1" lang="en-US" altLang="zh-CN" sz="2000" dirty="0">
                <a:latin typeface="华文新魏" panose="02010800040101010101" pitchFamily="2" charset="-122"/>
                <a:ea typeface="华文新魏" panose="02010800040101010101" pitchFamily="2" charset="-122"/>
              </a:rPr>
              <a:t>10</a:t>
            </a:r>
            <a:r>
              <a:rPr kumimoji="1" lang="zh-CN" altLang="en-US" sz="2000" dirty="0">
                <a:latin typeface="华文新魏" panose="02010800040101010101" pitchFamily="2" charset="-122"/>
                <a:ea typeface="华文新魏" panose="02010800040101010101" pitchFamily="2" charset="-122"/>
              </a:rPr>
              <a:t>比较，设置相关标志位</a:t>
            </a:r>
            <a:endParaRPr kumimoji="1" lang="zh-CN" altLang="en-US" sz="2000" dirty="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dirty="0">
                <a:solidFill>
                  <a:srgbClr val="0000FF"/>
                </a:solidFill>
                <a:latin typeface="Courier New" panose="02070309020205020404" pitchFamily="49" charset="0"/>
              </a:rPr>
              <a:t>    </a:t>
            </a:r>
            <a:r>
              <a:rPr kumimoji="1" lang="en-US" altLang="zh-CN" sz="2000" dirty="0">
                <a:solidFill>
                  <a:srgbClr val="0000FF"/>
                </a:solidFill>
                <a:latin typeface="Courier New" panose="02070309020205020404" pitchFamily="49" charset="0"/>
              </a:rPr>
              <a:t>CMP    R1,R2 		</a:t>
            </a:r>
            <a:r>
              <a:rPr kumimoji="1" lang="en-US" altLang="zh-CN" sz="2000" dirty="0">
                <a:latin typeface="华文新魏" panose="02010800040101010101" pitchFamily="2" charset="-122"/>
                <a:ea typeface="华文新魏" panose="02010800040101010101" pitchFamily="2" charset="-122"/>
              </a:rPr>
              <a:t>;R1</a:t>
            </a:r>
            <a:r>
              <a:rPr kumimoji="1" lang="zh-CN" altLang="en-US" sz="2000" dirty="0">
                <a:latin typeface="华文新魏" panose="02010800040101010101" pitchFamily="2" charset="-122"/>
                <a:ea typeface="华文新魏" panose="02010800040101010101" pitchFamily="2" charset="-122"/>
              </a:rPr>
              <a:t>与</a:t>
            </a:r>
            <a:r>
              <a:rPr kumimoji="1" lang="en-US" altLang="zh-CN" sz="2000" dirty="0">
                <a:latin typeface="华文新魏" panose="02010800040101010101" pitchFamily="2" charset="-122"/>
                <a:ea typeface="华文新魏" panose="02010800040101010101" pitchFamily="2" charset="-122"/>
              </a:rPr>
              <a:t>R2</a:t>
            </a:r>
            <a:r>
              <a:rPr kumimoji="1" lang="zh-CN" altLang="en-US" sz="2000" dirty="0">
                <a:latin typeface="华文新魏" panose="02010800040101010101" pitchFamily="2" charset="-122"/>
                <a:ea typeface="华文新魏" panose="02010800040101010101" pitchFamily="2" charset="-122"/>
              </a:rPr>
              <a:t>比较，设置相关标志位</a:t>
            </a:r>
            <a:endParaRPr kumimoji="1" lang="zh-CN" altLang="en-US" sz="2000" dirty="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2.4) </a:t>
            </a:r>
            <a:r>
              <a:rPr lang="zh-CN" altLang="en-US" sz="2000" dirty="0">
                <a:latin typeface="Times New Roman" panose="02020603050405020304" pitchFamily="18" charset="0"/>
                <a:ea typeface="+mj-ea"/>
                <a:cs typeface="Times New Roman" panose="02020603050405020304" pitchFamily="18" charset="0"/>
              </a:rPr>
              <a:t>比较指令</a:t>
            </a:r>
            <a:r>
              <a:rPr lang="en-US" altLang="zh-CN" sz="2000" dirty="0">
                <a:latin typeface="Times New Roman" panose="02020603050405020304" pitchFamily="18" charset="0"/>
                <a:ea typeface="+mj-ea"/>
                <a:cs typeface="Times New Roman" panose="02020603050405020304" pitchFamily="18" charset="0"/>
              </a:rPr>
              <a:t>-- CMN</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4" name="Text Box 2"/>
          <p:cNvSpPr txBox="1">
            <a:spLocks noChangeArrowheads="1"/>
          </p:cNvSpPr>
          <p:nvPr/>
        </p:nvSpPr>
        <p:spPr bwMode="auto">
          <a:xfrm>
            <a:off x="1199456" y="1182550"/>
            <a:ext cx="806489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        CMN</a:t>
            </a:r>
            <a:r>
              <a:rPr kumimoji="1" lang="zh-CN" altLang="en-US" sz="2000" dirty="0">
                <a:latin typeface="Times New Roman" panose="02020603050405020304" pitchFamily="18" charset="0"/>
                <a:ea typeface="+mn-ea"/>
                <a:cs typeface="Times New Roman" panose="02020603050405020304" pitchFamily="18" charset="0"/>
              </a:rPr>
              <a:t>指令使用寄存器</a:t>
            </a:r>
            <a:r>
              <a:rPr kumimoji="1" lang="en-US" altLang="zh-CN" sz="2000" dirty="0">
                <a:latin typeface="Times New Roman" panose="02020603050405020304" pitchFamily="18" charset="0"/>
                <a:ea typeface="+mn-ea"/>
                <a:cs typeface="Times New Roman" panose="02020603050405020304" pitchFamily="18" charset="0"/>
              </a:rPr>
              <a:t>Rn</a:t>
            </a:r>
            <a:r>
              <a:rPr kumimoji="1" lang="zh-CN" altLang="en-US" sz="2000" dirty="0">
                <a:latin typeface="Times New Roman" panose="02020603050405020304" pitchFamily="18" charset="0"/>
                <a:ea typeface="+mn-ea"/>
                <a:cs typeface="Times New Roman" panose="02020603050405020304" pitchFamily="18" charset="0"/>
              </a:rPr>
              <a:t>的值加上寄存器</a:t>
            </a:r>
            <a:r>
              <a:rPr kumimoji="1" lang="en-US" altLang="zh-CN" sz="2000" dirty="0">
                <a:latin typeface="Times New Roman" panose="02020603050405020304" pitchFamily="18" charset="0"/>
                <a:ea typeface="+mn-ea"/>
                <a:cs typeface="Times New Roman" panose="02020603050405020304" pitchFamily="18" charset="0"/>
              </a:rPr>
              <a:t>Rm</a:t>
            </a:r>
            <a:r>
              <a:rPr kumimoji="1" lang="zh-CN" altLang="en-US" sz="2000" dirty="0">
                <a:latin typeface="Times New Roman" panose="02020603050405020304" pitchFamily="18" charset="0"/>
                <a:ea typeface="+mn-ea"/>
                <a:cs typeface="Times New Roman" panose="02020603050405020304" pitchFamily="18" charset="0"/>
              </a:rPr>
              <a:t>的值，根据操作的结果更新</a:t>
            </a:r>
            <a:r>
              <a:rPr kumimoji="1" lang="en-US" altLang="zh-CN" sz="2000" dirty="0">
                <a:latin typeface="Times New Roman" panose="02020603050405020304" pitchFamily="18" charset="0"/>
                <a:ea typeface="+mn-ea"/>
                <a:cs typeface="Times New Roman" panose="02020603050405020304" pitchFamily="18" charset="0"/>
              </a:rPr>
              <a:t>CPSR</a:t>
            </a:r>
            <a:r>
              <a:rPr kumimoji="1" lang="zh-CN" altLang="en-US" sz="2000" dirty="0">
                <a:latin typeface="Times New Roman" panose="02020603050405020304" pitchFamily="18" charset="0"/>
                <a:ea typeface="+mn-ea"/>
                <a:cs typeface="Times New Roman" panose="02020603050405020304" pitchFamily="18" charset="0"/>
              </a:rPr>
              <a:t>中的</a:t>
            </a:r>
            <a:r>
              <a:rPr kumimoji="1" lang="en-US" altLang="zh-CN" sz="2000" dirty="0">
                <a:latin typeface="Times New Roman" panose="02020603050405020304" pitchFamily="18" charset="0"/>
                <a:ea typeface="+mn-ea"/>
                <a:cs typeface="Times New Roman" panose="02020603050405020304" pitchFamily="18" charset="0"/>
              </a:rPr>
              <a:t>N</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Z</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C</a:t>
            </a:r>
            <a:r>
              <a:rPr kumimoji="1" lang="zh-CN" altLang="en-US" sz="2000" dirty="0">
                <a:latin typeface="Times New Roman" panose="02020603050405020304" pitchFamily="18" charset="0"/>
                <a:ea typeface="+mn-ea"/>
                <a:cs typeface="Times New Roman" panose="02020603050405020304" pitchFamily="18" charset="0"/>
              </a:rPr>
              <a:t>和</a:t>
            </a:r>
            <a:r>
              <a:rPr kumimoji="1" lang="en-US" altLang="zh-CN" sz="2000" dirty="0">
                <a:latin typeface="Times New Roman" panose="02020603050405020304" pitchFamily="18" charset="0"/>
                <a:ea typeface="+mn-ea"/>
                <a:cs typeface="Times New Roman" panose="02020603050405020304" pitchFamily="18" charset="0"/>
              </a:rPr>
              <a:t>V</a:t>
            </a:r>
            <a:r>
              <a:rPr kumimoji="1" lang="zh-CN" altLang="en-US" sz="2000" dirty="0">
                <a:latin typeface="Times New Roman" panose="02020603050405020304" pitchFamily="18" charset="0"/>
                <a:ea typeface="+mn-ea"/>
                <a:cs typeface="Times New Roman" panose="02020603050405020304" pitchFamily="18" charset="0"/>
              </a:rPr>
              <a:t>标志位。 </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5" name="Text Box 4"/>
          <p:cNvSpPr txBox="1">
            <a:spLocks noChangeArrowheads="1"/>
          </p:cNvSpPr>
          <p:nvPr/>
        </p:nvSpPr>
        <p:spPr bwMode="auto">
          <a:xfrm>
            <a:off x="1555304" y="2549877"/>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CMN</a:t>
            </a:r>
            <a:r>
              <a:rPr kumimoji="1" lang="en-US" altLang="zh-CN" sz="1600">
                <a:solidFill>
                  <a:srgbClr val="0000FF"/>
                </a:solidFill>
                <a:latin typeface="宋体" panose="02010600030101010101" pitchFamily="2" charset="-122"/>
                <a:cs typeface="Times New Roman" panose="02020603050405020304" pitchFamily="18" charset="0"/>
              </a:rPr>
              <a:t>   </a:t>
            </a:r>
            <a:r>
              <a:rPr kumimoji="1" lang="en-US" altLang="zh-CN" sz="1600">
                <a:solidFill>
                  <a:srgbClr val="0000FF"/>
                </a:solidFill>
                <a:latin typeface="宋体" panose="02010600030101010101" pitchFamily="2" charset="-122"/>
              </a:rPr>
              <a:t>Rn,Rm</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Rn	</a:t>
            </a:r>
            <a:r>
              <a:rPr kumimoji="1" lang="zh-CN" altLang="en-US" sz="1600">
                <a:latin typeface="宋体" panose="02010600030101010101" pitchFamily="2" charset="-122"/>
              </a:rPr>
              <a:t>第一个操作数寄存器，必须在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r>
              <a:rPr kumimoji="1" lang="zh-CN" altLang="en-US" sz="1600">
                <a:solidFill>
                  <a:srgbClr val="0000FF"/>
                </a:solidFill>
                <a:latin typeface="宋体" panose="02010600030101010101" pitchFamily="2" charset="-122"/>
              </a:rPr>
              <a:t>        </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Rm	</a:t>
            </a:r>
            <a:r>
              <a:rPr kumimoji="1" lang="zh-CN" altLang="en-US" sz="1600">
                <a:latin typeface="宋体" panose="02010600030101010101" pitchFamily="2" charset="-122"/>
              </a:rPr>
              <a:t>第二个操作数寄存器，必须在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p:txBody>
      </p:sp>
      <p:sp>
        <p:nvSpPr>
          <p:cNvPr id="6" name="Text Box 5"/>
          <p:cNvSpPr txBox="1">
            <a:spLocks noChangeArrowheads="1"/>
          </p:cNvSpPr>
          <p:nvPr/>
        </p:nvSpPr>
        <p:spPr bwMode="auto">
          <a:xfrm>
            <a:off x="1631504" y="1934162"/>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CMN</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7" name="Text Box 6"/>
          <p:cNvSpPr txBox="1">
            <a:spLocks noChangeArrowheads="1"/>
          </p:cNvSpPr>
          <p:nvPr/>
        </p:nvSpPr>
        <p:spPr bwMode="auto">
          <a:xfrm>
            <a:off x="1098104" y="3880435"/>
            <a:ext cx="8458200" cy="8540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a:latin typeface="华文新魏" panose="02010800040101010101" pitchFamily="2" charset="-122"/>
                <a:ea typeface="华文新魏" panose="02010800040101010101" pitchFamily="2" charset="-122"/>
              </a:rPr>
              <a:t>        </a:t>
            </a:r>
            <a:r>
              <a:rPr kumimoji="1" lang="zh-CN" altLang="en-US" sz="2000">
                <a:latin typeface="华文新魏" panose="02010800040101010101" pitchFamily="2" charset="-122"/>
                <a:ea typeface="华文新魏" panose="02010800040101010101" pitchFamily="2" charset="-122"/>
              </a:rPr>
              <a:t>应用示例：</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solidFill>
                  <a:srgbClr val="0000FF"/>
                </a:solidFill>
                <a:latin typeface="Courier New" panose="02070309020205020404" pitchFamily="49" charset="0"/>
              </a:rPr>
              <a:t>    </a:t>
            </a:r>
            <a:r>
              <a:rPr kumimoji="1" lang="en-US" altLang="zh-CN" sz="2000">
                <a:solidFill>
                  <a:srgbClr val="0000FF"/>
                </a:solidFill>
                <a:latin typeface="Courier New" panose="02070309020205020404" pitchFamily="49" charset="0"/>
              </a:rPr>
              <a:t>CMN    R0,R2 		</a:t>
            </a:r>
            <a:r>
              <a:rPr kumimoji="1" lang="en-US" altLang="zh-CN" sz="2000">
                <a:latin typeface="华文新魏" panose="02010800040101010101" pitchFamily="2" charset="-122"/>
                <a:ea typeface="华文新魏" panose="02010800040101010101" pitchFamily="2" charset="-122"/>
              </a:rPr>
              <a:t>;R0</a:t>
            </a:r>
            <a:r>
              <a:rPr kumimoji="1" lang="zh-CN" altLang="en-US" sz="2000">
                <a:latin typeface="华文新魏" panose="02010800040101010101" pitchFamily="2" charset="-122"/>
                <a:ea typeface="华文新魏" panose="02010800040101010101" pitchFamily="2" charset="-122"/>
              </a:rPr>
              <a:t>与</a:t>
            </a:r>
            <a:r>
              <a:rPr kumimoji="1" lang="en-US" altLang="zh-CN" sz="2000">
                <a:latin typeface="华文新魏" panose="02010800040101010101" pitchFamily="2" charset="-122"/>
                <a:ea typeface="华文新魏" panose="02010800040101010101" pitchFamily="2" charset="-122"/>
              </a:rPr>
              <a:t>-R2</a:t>
            </a:r>
            <a:r>
              <a:rPr kumimoji="1" lang="zh-CN" altLang="en-US" sz="2000">
                <a:latin typeface="华文新魏" panose="02010800040101010101" pitchFamily="2" charset="-122"/>
                <a:ea typeface="华文新魏" panose="02010800040101010101" pitchFamily="2" charset="-122"/>
              </a:rPr>
              <a:t>比较，设置相关标志位</a:t>
            </a:r>
            <a:endParaRPr kumimoji="1" lang="zh-CN" altLang="en-US" sz="2000">
              <a:latin typeface="华文新魏" panose="02010800040101010101" pitchFamily="2" charset="-122"/>
              <a:ea typeface="华文新魏" panose="02010800040101010101" pitchFamily="2" charset="-122"/>
            </a:endParaRPr>
          </a:p>
        </p:txBody>
      </p:sp>
      <p:sp>
        <p:nvSpPr>
          <p:cNvPr id="9"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8" name="Rectangle 5"/>
          <p:cNvSpPr>
            <a:spLocks noChangeArrowheads="1"/>
          </p:cNvSpPr>
          <p:nvPr/>
        </p:nvSpPr>
        <p:spPr bwMode="auto">
          <a:xfrm>
            <a:off x="839416" y="741949"/>
            <a:ext cx="76200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indent="0">
              <a:spcBef>
                <a:spcPct val="20000"/>
              </a:spcBef>
            </a:pPr>
            <a:r>
              <a:rPr lang="en-US" altLang="zh-CN" sz="2000" dirty="0">
                <a:latin typeface="Times New Roman" panose="02020603050405020304" pitchFamily="18" charset="0"/>
                <a:ea typeface="+mj-ea"/>
                <a:cs typeface="Times New Roman" panose="02020603050405020304" pitchFamily="18" charset="0"/>
              </a:rPr>
              <a:t>2.5) </a:t>
            </a:r>
            <a:r>
              <a:rPr lang="zh-CN" altLang="en-US" sz="2000" dirty="0">
                <a:latin typeface="Times New Roman" panose="02020603050405020304" pitchFamily="18" charset="0"/>
                <a:ea typeface="+mj-ea"/>
                <a:cs typeface="Times New Roman" panose="02020603050405020304" pitchFamily="18" charset="0"/>
              </a:rPr>
              <a:t>测试指令</a:t>
            </a:r>
            <a:r>
              <a:rPr lang="en-US" altLang="zh-CN" sz="2000" dirty="0">
                <a:latin typeface="Times New Roman" panose="02020603050405020304" pitchFamily="18" charset="0"/>
                <a:ea typeface="+mj-ea"/>
                <a:cs typeface="Times New Roman" panose="02020603050405020304" pitchFamily="18" charset="0"/>
              </a:rPr>
              <a:t>-- TST</a:t>
            </a:r>
            <a:endParaRPr kumimoji="1" lang="en-US" altLang="zh-CN" dirty="0">
              <a:solidFill>
                <a:srgbClr val="0000FF"/>
              </a:solidFill>
              <a:latin typeface="Times New Roman" panose="02020603050405020304" pitchFamily="18" charset="0"/>
              <a:ea typeface="+mj-ea"/>
              <a:cs typeface="Times New Roman" panose="02020603050405020304" pitchFamily="18" charset="0"/>
            </a:endParaRPr>
          </a:p>
        </p:txBody>
      </p:sp>
      <p:sp>
        <p:nvSpPr>
          <p:cNvPr id="9" name="Text Box 2"/>
          <p:cNvSpPr txBox="1">
            <a:spLocks noChangeArrowheads="1"/>
          </p:cNvSpPr>
          <p:nvPr/>
        </p:nvSpPr>
        <p:spPr bwMode="auto">
          <a:xfrm>
            <a:off x="1127448" y="1197999"/>
            <a:ext cx="8679432"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lang="en-US" altLang="zh-CN" sz="2000" dirty="0">
                <a:latin typeface="Times New Roman" panose="02020603050405020304" pitchFamily="18" charset="0"/>
                <a:ea typeface="+mj-ea"/>
                <a:cs typeface="Times New Roman" panose="02020603050405020304" pitchFamily="18" charset="0"/>
              </a:rPr>
              <a:t>TST</a:t>
            </a:r>
            <a:r>
              <a:rPr lang="zh-CN" altLang="en-US" sz="2000" dirty="0">
                <a:latin typeface="Times New Roman" panose="02020603050405020304" pitchFamily="18" charset="0"/>
                <a:ea typeface="+mj-ea"/>
                <a:cs typeface="Times New Roman" panose="02020603050405020304" pitchFamily="18" charset="0"/>
              </a:rPr>
              <a:t>指令将寄存器</a:t>
            </a:r>
            <a:r>
              <a:rPr lang="en-US" altLang="zh-CN" sz="2000" dirty="0">
                <a:latin typeface="Times New Roman" panose="02020603050405020304" pitchFamily="18" charset="0"/>
                <a:ea typeface="+mj-ea"/>
                <a:cs typeface="Times New Roman" panose="02020603050405020304" pitchFamily="18" charset="0"/>
              </a:rPr>
              <a:t>Rn</a:t>
            </a:r>
            <a:r>
              <a:rPr lang="zh-CN" altLang="en-US" sz="2000" dirty="0">
                <a:latin typeface="Times New Roman" panose="02020603050405020304" pitchFamily="18" charset="0"/>
                <a:ea typeface="+mj-ea"/>
                <a:cs typeface="Times New Roman" panose="02020603050405020304" pitchFamily="18" charset="0"/>
              </a:rPr>
              <a:t>的值与寄存器</a:t>
            </a:r>
            <a:r>
              <a:rPr lang="en-US" altLang="zh-CN" sz="2000" dirty="0">
                <a:latin typeface="Times New Roman" panose="02020603050405020304" pitchFamily="18" charset="0"/>
                <a:ea typeface="+mj-ea"/>
                <a:cs typeface="Times New Roman" panose="02020603050405020304" pitchFamily="18" charset="0"/>
              </a:rPr>
              <a:t>Rm</a:t>
            </a:r>
            <a:r>
              <a:rPr lang="zh-CN" altLang="en-US" sz="2000" dirty="0">
                <a:latin typeface="Times New Roman" panose="02020603050405020304" pitchFamily="18" charset="0"/>
                <a:ea typeface="+mj-ea"/>
                <a:cs typeface="Times New Roman" panose="02020603050405020304" pitchFamily="18" charset="0"/>
              </a:rPr>
              <a:t>的值按位作逻辑“与”操作，根据操作的结果更新</a:t>
            </a:r>
            <a:r>
              <a:rPr lang="en-US" altLang="zh-CN" sz="2000" dirty="0">
                <a:latin typeface="Times New Roman" panose="02020603050405020304" pitchFamily="18" charset="0"/>
                <a:ea typeface="+mj-ea"/>
                <a:cs typeface="Times New Roman" panose="02020603050405020304" pitchFamily="18" charset="0"/>
              </a:rPr>
              <a:t>CPSR</a:t>
            </a:r>
            <a:r>
              <a:rPr lang="zh-CN" altLang="en-US" sz="2000" dirty="0">
                <a:latin typeface="Times New Roman" panose="02020603050405020304" pitchFamily="18" charset="0"/>
                <a:ea typeface="+mj-ea"/>
                <a:cs typeface="Times New Roman" panose="02020603050405020304" pitchFamily="18" charset="0"/>
              </a:rPr>
              <a:t>中的</a:t>
            </a:r>
            <a:r>
              <a:rPr lang="en-US" altLang="zh-CN" sz="2000" dirty="0">
                <a:latin typeface="Times New Roman" panose="02020603050405020304" pitchFamily="18" charset="0"/>
                <a:ea typeface="+mj-ea"/>
                <a:cs typeface="Times New Roman" panose="02020603050405020304" pitchFamily="18" charset="0"/>
              </a:rPr>
              <a:t>N</a:t>
            </a:r>
            <a:r>
              <a:rPr lang="zh-CN" altLang="en-US" sz="2000" dirty="0">
                <a:latin typeface="Times New Roman" panose="02020603050405020304" pitchFamily="18" charset="0"/>
                <a:ea typeface="+mj-ea"/>
                <a:cs typeface="Times New Roman" panose="02020603050405020304" pitchFamily="18" charset="0"/>
              </a:rPr>
              <a:t>、</a:t>
            </a:r>
            <a:r>
              <a:rPr lang="en-US" altLang="zh-CN" sz="2000" dirty="0">
                <a:latin typeface="Times New Roman" panose="02020603050405020304" pitchFamily="18" charset="0"/>
                <a:ea typeface="+mj-ea"/>
                <a:cs typeface="Times New Roman" panose="02020603050405020304" pitchFamily="18" charset="0"/>
              </a:rPr>
              <a:t>Z</a:t>
            </a:r>
            <a:r>
              <a:rPr lang="zh-CN" altLang="en-US" sz="2000" dirty="0">
                <a:latin typeface="Times New Roman" panose="02020603050405020304" pitchFamily="18" charset="0"/>
                <a:ea typeface="+mj-ea"/>
                <a:cs typeface="Times New Roman" panose="02020603050405020304" pitchFamily="18" charset="0"/>
              </a:rPr>
              <a:t>、</a:t>
            </a:r>
            <a:r>
              <a:rPr lang="en-US" altLang="zh-CN" sz="2000" dirty="0">
                <a:latin typeface="Times New Roman" panose="02020603050405020304" pitchFamily="18" charset="0"/>
                <a:ea typeface="+mj-ea"/>
                <a:cs typeface="Times New Roman" panose="02020603050405020304" pitchFamily="18" charset="0"/>
              </a:rPr>
              <a:t>C</a:t>
            </a:r>
            <a:r>
              <a:rPr lang="zh-CN" altLang="en-US" sz="2000" dirty="0">
                <a:latin typeface="Times New Roman" panose="02020603050405020304" pitchFamily="18" charset="0"/>
                <a:ea typeface="+mj-ea"/>
                <a:cs typeface="Times New Roman" panose="02020603050405020304" pitchFamily="18" charset="0"/>
              </a:rPr>
              <a:t>和</a:t>
            </a:r>
            <a:r>
              <a:rPr lang="en-US" altLang="zh-CN" sz="2000" dirty="0">
                <a:latin typeface="Times New Roman" panose="02020603050405020304" pitchFamily="18" charset="0"/>
                <a:ea typeface="+mj-ea"/>
                <a:cs typeface="Times New Roman" panose="02020603050405020304" pitchFamily="18" charset="0"/>
              </a:rPr>
              <a:t>V</a:t>
            </a:r>
            <a:r>
              <a:rPr lang="zh-CN" altLang="en-US" sz="2000" dirty="0">
                <a:latin typeface="Times New Roman" panose="02020603050405020304" pitchFamily="18" charset="0"/>
                <a:ea typeface="+mj-ea"/>
                <a:cs typeface="Times New Roman" panose="02020603050405020304" pitchFamily="18" charset="0"/>
              </a:rPr>
              <a:t>标志位。 </a:t>
            </a:r>
            <a:endParaRPr lang="zh-CN" altLang="en-US" sz="2000" dirty="0">
              <a:latin typeface="Times New Roman" panose="02020603050405020304" pitchFamily="18" charset="0"/>
              <a:ea typeface="+mj-ea"/>
              <a:cs typeface="Times New Roman" panose="02020603050405020304" pitchFamily="18" charset="0"/>
            </a:endParaRPr>
          </a:p>
        </p:txBody>
      </p:sp>
      <p:sp>
        <p:nvSpPr>
          <p:cNvPr id="10" name="Text Box 4"/>
          <p:cNvSpPr txBox="1">
            <a:spLocks noChangeArrowheads="1"/>
          </p:cNvSpPr>
          <p:nvPr/>
        </p:nvSpPr>
        <p:spPr bwMode="auto">
          <a:xfrm>
            <a:off x="1390651" y="2563191"/>
            <a:ext cx="7543800" cy="1079500"/>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TST</a:t>
            </a:r>
            <a:r>
              <a:rPr kumimoji="1" lang="en-US" altLang="zh-CN" sz="1600">
                <a:solidFill>
                  <a:srgbClr val="0000FF"/>
                </a:solidFill>
                <a:latin typeface="宋体" panose="02010600030101010101" pitchFamily="2" charset="-122"/>
                <a:cs typeface="Times New Roman" panose="02020603050405020304" pitchFamily="18" charset="0"/>
              </a:rPr>
              <a:t>   </a:t>
            </a:r>
            <a:r>
              <a:rPr kumimoji="1" lang="en-US" altLang="zh-CN" sz="1600">
                <a:solidFill>
                  <a:srgbClr val="0000FF"/>
                </a:solidFill>
                <a:latin typeface="宋体" panose="02010600030101010101" pitchFamily="2" charset="-122"/>
              </a:rPr>
              <a:t>Rn,Rm</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Rn	</a:t>
            </a:r>
            <a:r>
              <a:rPr kumimoji="1" lang="zh-CN" altLang="en-US" sz="1600">
                <a:latin typeface="宋体" panose="02010600030101010101" pitchFamily="2" charset="-122"/>
              </a:rPr>
              <a:t>第一个操作数寄存器，必须在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r>
              <a:rPr kumimoji="1" lang="zh-CN" altLang="en-US" sz="1600">
                <a:solidFill>
                  <a:srgbClr val="0000FF"/>
                </a:solidFill>
                <a:latin typeface="宋体" panose="02010600030101010101" pitchFamily="2" charset="-122"/>
              </a:rPr>
              <a:t>        </a:t>
            </a:r>
            <a:endParaRPr kumimoji="1" lang="zh-CN" altLang="en-US" sz="1600">
              <a:latin typeface="宋体" panose="02010600030101010101" pitchFamily="2" charset="-122"/>
            </a:endParaRPr>
          </a:p>
          <a:p>
            <a:pPr algn="just">
              <a:spcBef>
                <a:spcPct val="50000"/>
              </a:spcBef>
              <a:buClr>
                <a:srgbClr val="0000FF"/>
              </a:buClr>
            </a:pPr>
            <a:r>
              <a:rPr kumimoji="1" lang="zh-CN" altLang="en-US" sz="1600">
                <a:solidFill>
                  <a:srgbClr val="0000FF"/>
                </a:solidFill>
                <a:latin typeface="宋体" panose="02010600030101010101" pitchFamily="2" charset="-122"/>
              </a:rPr>
              <a:t>      </a:t>
            </a:r>
            <a:r>
              <a:rPr kumimoji="1" lang="en-US" altLang="zh-CN" sz="1600">
                <a:solidFill>
                  <a:srgbClr val="0000FF"/>
                </a:solidFill>
                <a:latin typeface="宋体" panose="02010600030101010101" pitchFamily="2" charset="-122"/>
              </a:rPr>
              <a:t>Rm	</a:t>
            </a:r>
            <a:r>
              <a:rPr kumimoji="1" lang="zh-CN" altLang="en-US" sz="1600">
                <a:latin typeface="宋体" panose="02010600030101010101" pitchFamily="2" charset="-122"/>
              </a:rPr>
              <a:t>第二个操作数寄存器，必须在</a:t>
            </a:r>
            <a:r>
              <a:rPr kumimoji="1" lang="en-US" altLang="zh-CN" sz="1600">
                <a:latin typeface="宋体" panose="02010600030101010101" pitchFamily="2" charset="-122"/>
              </a:rPr>
              <a:t>R0</a:t>
            </a:r>
            <a:r>
              <a:rPr kumimoji="1" lang="zh-CN" altLang="en-US" sz="1600">
                <a:latin typeface="宋体" panose="02010600030101010101" pitchFamily="2" charset="-122"/>
              </a:rPr>
              <a:t>～</a:t>
            </a:r>
            <a:r>
              <a:rPr kumimoji="1" lang="en-US" altLang="zh-CN" sz="1600">
                <a:latin typeface="宋体" panose="02010600030101010101" pitchFamily="2" charset="-122"/>
              </a:rPr>
              <a:t>R7</a:t>
            </a:r>
            <a:r>
              <a:rPr kumimoji="1" lang="zh-CN" altLang="en-US" sz="1600">
                <a:latin typeface="宋体" panose="02010600030101010101" pitchFamily="2" charset="-122"/>
              </a:rPr>
              <a:t>之间。</a:t>
            </a:r>
            <a:endParaRPr kumimoji="1" lang="zh-CN" altLang="en-US" sz="1600">
              <a:latin typeface="宋体" panose="02010600030101010101" pitchFamily="2" charset="-122"/>
            </a:endParaRPr>
          </a:p>
        </p:txBody>
      </p:sp>
      <p:sp>
        <p:nvSpPr>
          <p:cNvPr id="11" name="Text Box 5"/>
          <p:cNvSpPr txBox="1">
            <a:spLocks noChangeArrowheads="1"/>
          </p:cNvSpPr>
          <p:nvPr/>
        </p:nvSpPr>
        <p:spPr bwMode="auto">
          <a:xfrm>
            <a:off x="1639516" y="1981131"/>
            <a:ext cx="7010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TST</a:t>
            </a:r>
            <a:r>
              <a:rPr kumimoji="1" lang="zh-CN" altLang="en-US" sz="2400" dirty="0">
                <a:latin typeface="华文新魏" panose="02010800040101010101" pitchFamily="2" charset="-122"/>
                <a:ea typeface="华文新魏" panose="02010800040101010101" pitchFamily="2" charset="-122"/>
              </a:rPr>
              <a:t>指令格式：</a:t>
            </a:r>
            <a:endParaRPr kumimoji="1" lang="zh-CN" altLang="en-US" sz="2400" dirty="0">
              <a:latin typeface="华文新魏" panose="02010800040101010101" pitchFamily="2" charset="-122"/>
              <a:ea typeface="华文新魏" panose="02010800040101010101" pitchFamily="2" charset="-122"/>
            </a:endParaRPr>
          </a:p>
        </p:txBody>
      </p:sp>
      <p:sp>
        <p:nvSpPr>
          <p:cNvPr id="12" name="Text Box 6"/>
          <p:cNvSpPr txBox="1">
            <a:spLocks noChangeArrowheads="1"/>
          </p:cNvSpPr>
          <p:nvPr/>
        </p:nvSpPr>
        <p:spPr bwMode="auto">
          <a:xfrm>
            <a:off x="933451" y="3929445"/>
            <a:ext cx="8458200" cy="13112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华文新魏" panose="02010800040101010101" pitchFamily="2" charset="-122"/>
                <a:ea typeface="华文新魏" panose="02010800040101010101" pitchFamily="2" charset="-122"/>
              </a:rPr>
              <a:t>应用示例：</a:t>
            </a:r>
            <a:endParaRPr kumimoji="1" lang="zh-CN" altLang="en-US" sz="2000" dirty="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dirty="0">
                <a:solidFill>
                  <a:srgbClr val="0000FF"/>
                </a:solidFill>
                <a:latin typeface="Courier New" panose="02070309020205020404" pitchFamily="49" charset="0"/>
              </a:rPr>
              <a:t>    </a:t>
            </a:r>
            <a:r>
              <a:rPr kumimoji="1" lang="en-US" altLang="zh-CN" sz="2000" dirty="0">
                <a:solidFill>
                  <a:srgbClr val="0000FF"/>
                </a:solidFill>
                <a:latin typeface="Courier New" panose="02070309020205020404" pitchFamily="49" charset="0"/>
              </a:rPr>
              <a:t>MOV    R0,#0x01</a:t>
            </a:r>
            <a:endParaRPr kumimoji="1" lang="en-US" altLang="zh-CN" sz="2000" dirty="0">
              <a:solidFill>
                <a:srgbClr val="0000FF"/>
              </a:solidFill>
              <a:latin typeface="Courier New" panose="02070309020205020404" pitchFamily="49" charset="0"/>
            </a:endParaRPr>
          </a:p>
          <a:p>
            <a:pPr algn="just">
              <a:spcBef>
                <a:spcPct val="50000"/>
              </a:spcBef>
              <a:buClr>
                <a:srgbClr val="0000FF"/>
              </a:buClr>
            </a:pPr>
            <a:r>
              <a:rPr kumimoji="1" lang="en-US" altLang="zh-CN" sz="2000" dirty="0">
                <a:solidFill>
                  <a:srgbClr val="0000FF"/>
                </a:solidFill>
                <a:latin typeface="Courier New" panose="02070309020205020404" pitchFamily="49" charset="0"/>
              </a:rPr>
              <a:t>    TST    R1,R0 		</a:t>
            </a:r>
            <a:r>
              <a:rPr kumimoji="1" lang="en-US" altLang="zh-CN" sz="2000" dirty="0">
                <a:latin typeface="华文新魏" panose="02010800040101010101" pitchFamily="2" charset="-122"/>
                <a:ea typeface="华文新魏" panose="02010800040101010101" pitchFamily="2" charset="-122"/>
              </a:rPr>
              <a:t>;</a:t>
            </a:r>
            <a:r>
              <a:rPr kumimoji="1" lang="zh-CN" altLang="en-US" sz="2000" dirty="0">
                <a:latin typeface="华文新魏" panose="02010800040101010101" pitchFamily="2" charset="-122"/>
                <a:ea typeface="华文新魏" panose="02010800040101010101" pitchFamily="2" charset="-122"/>
              </a:rPr>
              <a:t>判断</a:t>
            </a:r>
            <a:r>
              <a:rPr kumimoji="1" lang="en-US" altLang="zh-CN" sz="2000" dirty="0">
                <a:latin typeface="华文新魏" panose="02010800040101010101" pitchFamily="2" charset="-122"/>
                <a:ea typeface="华文新魏" panose="02010800040101010101" pitchFamily="2" charset="-122"/>
              </a:rPr>
              <a:t>R1</a:t>
            </a:r>
            <a:r>
              <a:rPr kumimoji="1" lang="zh-CN" altLang="en-US" sz="2000" dirty="0">
                <a:latin typeface="华文新魏" panose="02010800040101010101" pitchFamily="2" charset="-122"/>
                <a:ea typeface="华文新魏" panose="02010800040101010101" pitchFamily="2" charset="-122"/>
              </a:rPr>
              <a:t>的最低位是否为</a:t>
            </a:r>
            <a:r>
              <a:rPr kumimoji="1" lang="en-US" altLang="zh-CN" sz="2000" dirty="0">
                <a:latin typeface="华文新魏" panose="02010800040101010101" pitchFamily="2" charset="-122"/>
                <a:ea typeface="华文新魏" panose="02010800040101010101" pitchFamily="2" charset="-122"/>
              </a:rPr>
              <a:t>0</a:t>
            </a:r>
            <a:endParaRPr kumimoji="1" lang="en-US" altLang="zh-CN" sz="2000" dirty="0">
              <a:latin typeface="华文新魏" panose="02010800040101010101" pitchFamily="2" charset="-122"/>
              <a:ea typeface="华文新魏" panose="020108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指令集（数据处理指令）</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dvAuto="0" autoUpdateAnimBg="0" build="p"/>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4" name="文本框 3"/>
          <p:cNvSpPr txBox="1"/>
          <p:nvPr/>
        </p:nvSpPr>
        <p:spPr>
          <a:xfrm>
            <a:off x="1343472" y="1305330"/>
            <a:ext cx="6521272" cy="3600986"/>
          </a:xfrm>
          <a:prstGeom prst="rect">
            <a:avLst/>
          </a:prstGeom>
          <a:noFill/>
        </p:spPr>
        <p:txBody>
          <a:bodyPr wrap="none" rtlCol="0">
            <a:spAutoFit/>
          </a:bodyPr>
          <a:lstStyle/>
          <a:p>
            <a:pPr>
              <a:lnSpc>
                <a:spcPct val="150000"/>
              </a:lnSpc>
            </a:pPr>
            <a:r>
              <a:rPr lang="en-US" altLang="zh-CN" sz="2800" dirty="0">
                <a:latin typeface="Times New Roman" panose="02020603050405020304" pitchFamily="18" charset="0"/>
                <a:ea typeface="+mn-ea"/>
                <a:cs typeface="Times New Roman" panose="02020603050405020304" pitchFamily="18" charset="0"/>
              </a:rPr>
              <a:t>3.5.1  Thumb</a:t>
            </a:r>
            <a:r>
              <a:rPr lang="zh-CN" altLang="zh-CN" sz="2800" dirty="0">
                <a:latin typeface="Times New Roman" panose="02020603050405020304" pitchFamily="18" charset="0"/>
                <a:ea typeface="+mn-ea"/>
                <a:cs typeface="Times New Roman" panose="02020603050405020304" pitchFamily="18" charset="0"/>
              </a:rPr>
              <a:t>指令集与</a:t>
            </a:r>
            <a:r>
              <a:rPr lang="en-US" altLang="zh-CN" sz="2800" dirty="0">
                <a:latin typeface="Times New Roman" panose="02020603050405020304" pitchFamily="18" charset="0"/>
                <a:ea typeface="+mn-ea"/>
                <a:cs typeface="Times New Roman" panose="02020603050405020304" pitchFamily="18" charset="0"/>
              </a:rPr>
              <a:t>ARM</a:t>
            </a:r>
            <a:r>
              <a:rPr lang="zh-CN" altLang="zh-CN" sz="2800" dirty="0">
                <a:latin typeface="Times New Roman" panose="02020603050405020304" pitchFamily="18" charset="0"/>
                <a:ea typeface="+mn-ea"/>
                <a:cs typeface="Times New Roman" panose="02020603050405020304" pitchFamily="18" charset="0"/>
              </a:rPr>
              <a:t>指令集的区别</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3.5.2  </a:t>
            </a:r>
            <a:r>
              <a:rPr lang="zh-CN" altLang="en-US" sz="2800" dirty="0">
                <a:latin typeface="Times New Roman" panose="02020603050405020304" pitchFamily="18" charset="0"/>
                <a:ea typeface="+mn-ea"/>
                <a:cs typeface="Times New Roman" panose="02020603050405020304" pitchFamily="18" charset="0"/>
              </a:rPr>
              <a:t>存储器访问指令</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3.5.3  </a:t>
            </a:r>
            <a:r>
              <a:rPr lang="zh-CN" altLang="en-US" sz="2800" dirty="0">
                <a:latin typeface="Times New Roman" panose="02020603050405020304" pitchFamily="18" charset="0"/>
                <a:ea typeface="+mn-ea"/>
                <a:cs typeface="Times New Roman" panose="02020603050405020304" pitchFamily="18" charset="0"/>
              </a:rPr>
              <a:t>数据处理指令</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solidFill>
                  <a:schemeClr val="tx1"/>
                </a:solidFill>
                <a:latin typeface="Times New Roman" panose="02020603050405020304" pitchFamily="18" charset="0"/>
                <a:ea typeface="+mn-ea"/>
                <a:cs typeface="Times New Roman" panose="02020603050405020304" pitchFamily="18" charset="0"/>
              </a:rPr>
              <a:t>3.5.4  </a:t>
            </a:r>
            <a:r>
              <a:rPr lang="zh-CN" altLang="en-US" sz="2800" dirty="0">
                <a:solidFill>
                  <a:srgbClr val="FF0000"/>
                </a:solidFill>
                <a:latin typeface="Times New Roman" panose="02020603050405020304" pitchFamily="18" charset="0"/>
                <a:ea typeface="+mn-ea"/>
                <a:cs typeface="Times New Roman" panose="02020603050405020304" pitchFamily="18" charset="0"/>
              </a:rPr>
              <a:t>分支指令</a:t>
            </a:r>
            <a:endParaRPr lang="en-US" altLang="zh-CN" sz="2800" dirty="0">
              <a:solidFill>
                <a:srgbClr val="FF0000"/>
              </a:solidFill>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3.5.5  </a:t>
            </a:r>
            <a:r>
              <a:rPr lang="zh-CN" altLang="en-US" sz="2800" dirty="0">
                <a:latin typeface="Times New Roman" panose="02020603050405020304" pitchFamily="18" charset="0"/>
                <a:ea typeface="+mn-ea"/>
                <a:cs typeface="Times New Roman" panose="02020603050405020304" pitchFamily="18" charset="0"/>
              </a:rPr>
              <a:t>杂项指令</a:t>
            </a:r>
            <a:endParaRPr lang="zh-CN" altLang="en-US" sz="2800" dirty="0">
              <a:solidFill>
                <a:schemeClr val="tx1"/>
              </a:solidFill>
              <a:latin typeface="Times New Roman" panose="02020603050405020304" pitchFamily="18" charset="0"/>
              <a:ea typeface="+mn-ea"/>
              <a:cs typeface="Times New Roman" panose="02020603050405020304" pitchFamily="18" charset="0"/>
            </a:endParaRPr>
          </a:p>
          <a:p>
            <a:endParaRPr lang="zh-CN" altLang="en-US" dirty="0"/>
          </a:p>
        </p:txBody>
      </p:sp>
    </p:spTree>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pic>
        <p:nvPicPr>
          <p:cNvPr id="3" name="table"/>
          <p:cNvPicPr>
            <a:picLocks noChangeAspect="1"/>
          </p:cNvPicPr>
          <p:nvPr/>
        </p:nvPicPr>
        <p:blipFill>
          <a:blip r:embed="rId1"/>
          <a:stretch>
            <a:fillRect/>
          </a:stretch>
        </p:blipFill>
        <p:spPr>
          <a:xfrm>
            <a:off x="1343472" y="2091347"/>
            <a:ext cx="7162800" cy="1584960"/>
          </a:xfrm>
          <a:prstGeom prst="rect">
            <a:avLst/>
          </a:prstGeom>
        </p:spPr>
      </p:pic>
      <p:sp>
        <p:nvSpPr>
          <p:cNvPr id="7" name="文本框 6"/>
          <p:cNvSpPr txBox="1"/>
          <p:nvPr/>
        </p:nvSpPr>
        <p:spPr>
          <a:xfrm>
            <a:off x="983432" y="1268086"/>
            <a:ext cx="6100876"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分支指令</a:t>
            </a:r>
            <a:endParaRPr lang="zh-CN" altLang="en-US" sz="2400"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指令集（分支指令）</a:t>
            </a:r>
            <a:endParaRPr lang="zh-CN" altLang="en-US" kern="0" dirty="0">
              <a:solidFill>
                <a:srgbClr val="FF0000"/>
              </a:solidFill>
            </a:endParaRPr>
          </a:p>
        </p:txBody>
      </p:sp>
    </p:spTree>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7" name="文本框 6"/>
          <p:cNvSpPr txBox="1"/>
          <p:nvPr/>
        </p:nvSpPr>
        <p:spPr>
          <a:xfrm>
            <a:off x="839416" y="764704"/>
            <a:ext cx="6100876"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分支指令</a:t>
            </a:r>
            <a:r>
              <a:rPr lang="en-US" altLang="zh-CN" sz="2400" dirty="0">
                <a:latin typeface="Times New Roman" panose="02020603050405020304" pitchFamily="18" charset="0"/>
                <a:cs typeface="Times New Roman" panose="02020603050405020304" pitchFamily="18" charset="0"/>
              </a:rPr>
              <a:t>--B</a:t>
            </a:r>
            <a:endParaRPr lang="zh-CN" altLang="en-US" sz="2400" dirty="0"/>
          </a:p>
        </p:txBody>
      </p:sp>
      <p:sp>
        <p:nvSpPr>
          <p:cNvPr id="4" name="Text Box 2"/>
          <p:cNvSpPr txBox="1">
            <a:spLocks noChangeArrowheads="1"/>
          </p:cNvSpPr>
          <p:nvPr/>
        </p:nvSpPr>
        <p:spPr bwMode="auto">
          <a:xfrm>
            <a:off x="911424" y="1370384"/>
            <a:ext cx="914501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B</a:t>
            </a:r>
            <a:r>
              <a:rPr kumimoji="1" lang="zh-CN" altLang="en-US" sz="2000" dirty="0">
                <a:latin typeface="Times New Roman" panose="02020603050405020304" pitchFamily="18" charset="0"/>
                <a:ea typeface="+mn-ea"/>
                <a:cs typeface="Times New Roman" panose="02020603050405020304" pitchFamily="18" charset="0"/>
              </a:rPr>
              <a:t>指令跳转到指定的地址执行程序，它是</a:t>
            </a:r>
            <a:r>
              <a:rPr kumimoji="1" lang="en-US" altLang="zh-CN" sz="2000" dirty="0">
                <a:latin typeface="Times New Roman" panose="02020603050405020304" pitchFamily="18" charset="0"/>
                <a:ea typeface="+mn-ea"/>
                <a:cs typeface="Times New Roman" panose="02020603050405020304" pitchFamily="18" charset="0"/>
              </a:rPr>
              <a:t>Thumb</a:t>
            </a:r>
            <a:r>
              <a:rPr kumimoji="1" lang="zh-CN" altLang="en-US" sz="2000" dirty="0">
                <a:latin typeface="Times New Roman" panose="02020603050405020304" pitchFamily="18" charset="0"/>
                <a:ea typeface="+mn-ea"/>
                <a:cs typeface="Times New Roman" panose="02020603050405020304" pitchFamily="18" charset="0"/>
              </a:rPr>
              <a:t>指令集中的唯一有条件执行指令。如果使用了条件执行，那么跳转范围在</a:t>
            </a:r>
            <a:r>
              <a:rPr kumimoji="1" lang="en-US" altLang="zh-CN" sz="2000" dirty="0">
                <a:latin typeface="Times New Roman" panose="02020603050405020304" pitchFamily="18" charset="0"/>
                <a:ea typeface="+mn-ea"/>
                <a:cs typeface="Times New Roman" panose="02020603050405020304" pitchFamily="18" charset="0"/>
              </a:rPr>
              <a:t>-252</a:t>
            </a:r>
            <a:r>
              <a:rPr kumimoji="1" lang="zh-CN" altLang="en-US" sz="2000" dirty="0">
                <a:latin typeface="Times New Roman" panose="02020603050405020304" pitchFamily="18" charset="0"/>
                <a:ea typeface="+mn-ea"/>
                <a:cs typeface="Times New Roman" panose="02020603050405020304" pitchFamily="18" charset="0"/>
              </a:rPr>
              <a:t>～</a:t>
            </a:r>
            <a:r>
              <a:rPr kumimoji="1" lang="en-US" altLang="zh-CN" sz="2000" dirty="0">
                <a:latin typeface="Times New Roman" panose="02020603050405020304" pitchFamily="18" charset="0"/>
                <a:ea typeface="+mn-ea"/>
                <a:cs typeface="Times New Roman" panose="02020603050405020304" pitchFamily="18" charset="0"/>
              </a:rPr>
              <a:t>+256</a:t>
            </a:r>
            <a:r>
              <a:rPr kumimoji="1" lang="zh-CN" altLang="en-US" sz="2000" dirty="0">
                <a:latin typeface="Times New Roman" panose="02020603050405020304" pitchFamily="18" charset="0"/>
                <a:ea typeface="+mn-ea"/>
                <a:cs typeface="Times New Roman" panose="02020603050405020304" pitchFamily="18" charset="0"/>
              </a:rPr>
              <a:t>字节内。如果没有使用条件执行，那么跳转范围在</a:t>
            </a:r>
            <a:r>
              <a:rPr kumimoji="1" lang="en-US" altLang="zh-CN" sz="2000" dirty="0">
                <a:latin typeface="Times New Roman" panose="02020603050405020304" pitchFamily="18" charset="0"/>
                <a:ea typeface="+mn-ea"/>
                <a:cs typeface="Times New Roman" panose="02020603050405020304" pitchFamily="18" charset="0"/>
              </a:rPr>
              <a:t>±2K</a:t>
            </a:r>
            <a:r>
              <a:rPr kumimoji="1" lang="zh-CN" altLang="en-US" sz="2000" dirty="0">
                <a:latin typeface="Times New Roman" panose="02020603050405020304" pitchFamily="18" charset="0"/>
                <a:ea typeface="+mn-ea"/>
                <a:cs typeface="Times New Roman" panose="02020603050405020304" pitchFamily="18" charset="0"/>
              </a:rPr>
              <a:t>内。</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6" name="Text Box 4"/>
          <p:cNvSpPr txBox="1">
            <a:spLocks noChangeArrowheads="1"/>
          </p:cNvSpPr>
          <p:nvPr/>
        </p:nvSpPr>
        <p:spPr bwMode="auto">
          <a:xfrm>
            <a:off x="1390651" y="2924944"/>
            <a:ext cx="7543800" cy="712787"/>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B{cond}</a:t>
            </a:r>
            <a:r>
              <a:rPr kumimoji="1" lang="en-US" altLang="zh-CN" sz="1600">
                <a:solidFill>
                  <a:srgbClr val="0000FF"/>
                </a:solidFill>
                <a:latin typeface="宋体" panose="02010600030101010101" pitchFamily="2" charset="-122"/>
                <a:cs typeface="Times New Roman" panose="02020603050405020304" pitchFamily="18" charset="0"/>
              </a:rPr>
              <a:t>   label</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label	</a:t>
            </a:r>
            <a:r>
              <a:rPr kumimoji="1" lang="zh-CN" altLang="en-US" sz="1600">
                <a:latin typeface="宋体" panose="02010600030101010101" pitchFamily="2" charset="-122"/>
              </a:rPr>
              <a:t>表示程序标号。</a:t>
            </a:r>
            <a:endParaRPr kumimoji="1" lang="zh-CN" altLang="en-US" sz="1600">
              <a:latin typeface="宋体" panose="02010600030101010101" pitchFamily="2" charset="-122"/>
            </a:endParaRPr>
          </a:p>
        </p:txBody>
      </p:sp>
      <p:sp>
        <p:nvSpPr>
          <p:cNvPr id="8" name="Text Box 5"/>
          <p:cNvSpPr txBox="1">
            <a:spLocks noChangeArrowheads="1"/>
          </p:cNvSpPr>
          <p:nvPr/>
        </p:nvSpPr>
        <p:spPr bwMode="auto">
          <a:xfrm>
            <a:off x="1771651" y="2545531"/>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B</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9" name="Text Box 6"/>
          <p:cNvSpPr txBox="1">
            <a:spLocks noChangeArrowheads="1"/>
          </p:cNvSpPr>
          <p:nvPr/>
        </p:nvSpPr>
        <p:spPr bwMode="auto">
          <a:xfrm>
            <a:off x="857251" y="3933006"/>
            <a:ext cx="8458200" cy="13112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a:latin typeface="华文新魏" panose="02010800040101010101" pitchFamily="2" charset="-122"/>
                <a:ea typeface="华文新魏" panose="02010800040101010101" pitchFamily="2" charset="-122"/>
              </a:rPr>
              <a:t>        </a:t>
            </a:r>
            <a:r>
              <a:rPr kumimoji="1" lang="zh-CN" altLang="en-US" sz="2000">
                <a:latin typeface="华文新魏" panose="02010800040101010101" pitchFamily="2" charset="-122"/>
                <a:ea typeface="华文新魏" panose="02010800040101010101" pitchFamily="2" charset="-122"/>
              </a:rPr>
              <a:t>应用示例：</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solidFill>
                  <a:srgbClr val="0000FF"/>
                </a:solidFill>
                <a:latin typeface="Courier New" panose="02070309020205020404" pitchFamily="49" charset="0"/>
              </a:rPr>
              <a:t>    </a:t>
            </a:r>
            <a:r>
              <a:rPr kumimoji="1" lang="en-US" altLang="zh-CN" sz="2000">
                <a:solidFill>
                  <a:srgbClr val="0000FF"/>
                </a:solidFill>
                <a:latin typeface="Courier New" panose="02070309020205020404" pitchFamily="49" charset="0"/>
              </a:rPr>
              <a:t>B      WAITB	  </a:t>
            </a:r>
            <a:r>
              <a:rPr kumimoji="1" lang="en-US" altLang="zh-CN" sz="2000">
                <a:latin typeface="华文新魏" panose="02010800040101010101" pitchFamily="2" charset="-122"/>
                <a:ea typeface="华文新魏" panose="02010800040101010101" pitchFamily="2" charset="-122"/>
              </a:rPr>
              <a:t>;WAITB</a:t>
            </a:r>
            <a:r>
              <a:rPr kumimoji="1" lang="zh-CN" altLang="en-US" sz="2000">
                <a:latin typeface="华文新魏" panose="02010800040101010101" pitchFamily="2" charset="-122"/>
                <a:ea typeface="华文新魏" panose="02010800040101010101" pitchFamily="2" charset="-122"/>
              </a:rPr>
              <a:t>标号在当前指令的</a:t>
            </a:r>
            <a:r>
              <a:rPr kumimoji="1" lang="en-US" altLang="zh-CN" sz="2000">
                <a:latin typeface="华文新魏" panose="02010800040101010101" pitchFamily="2" charset="-122"/>
                <a:ea typeface="华文新魏" panose="02010800040101010101" pitchFamily="2" charset="-122"/>
              </a:rPr>
              <a:t>±2K</a:t>
            </a:r>
            <a:r>
              <a:rPr kumimoji="1" lang="zh-CN" altLang="en-US" sz="2000">
                <a:latin typeface="华文新魏" panose="02010800040101010101" pitchFamily="2" charset="-122"/>
                <a:ea typeface="华文新魏" panose="02010800040101010101" pitchFamily="2" charset="-122"/>
              </a:rPr>
              <a:t>范围内</a:t>
            </a:r>
            <a:endParaRPr kumimoji="1" lang="zh-CN" altLang="en-US" sz="200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a:solidFill>
                  <a:srgbClr val="0000FF"/>
                </a:solidFill>
                <a:latin typeface="Courier New" panose="02070309020205020404" pitchFamily="49" charset="0"/>
              </a:rPr>
              <a:t>    </a:t>
            </a:r>
            <a:r>
              <a:rPr kumimoji="1" lang="en-US" altLang="zh-CN" sz="2000">
                <a:solidFill>
                  <a:srgbClr val="0000FF"/>
                </a:solidFill>
                <a:latin typeface="Courier New" panose="02070309020205020404" pitchFamily="49" charset="0"/>
              </a:rPr>
              <a:t>BEQ    LOOP1	  </a:t>
            </a:r>
            <a:r>
              <a:rPr kumimoji="1" lang="en-US" altLang="zh-CN" sz="2000">
                <a:latin typeface="华文新魏" panose="02010800040101010101" pitchFamily="2" charset="-122"/>
                <a:ea typeface="华文新魏" panose="02010800040101010101" pitchFamily="2" charset="-122"/>
              </a:rPr>
              <a:t>;LOOP1</a:t>
            </a:r>
            <a:r>
              <a:rPr kumimoji="1" lang="zh-CN" altLang="en-US" sz="2000">
                <a:latin typeface="华文新魏" panose="02010800040101010101" pitchFamily="2" charset="-122"/>
                <a:ea typeface="华文新魏" panose="02010800040101010101" pitchFamily="2" charset="-122"/>
              </a:rPr>
              <a:t>标号在当前指令的</a:t>
            </a:r>
            <a:r>
              <a:rPr kumimoji="1" lang="en-US" altLang="zh-CN" sz="2000">
                <a:latin typeface="华文新魏" panose="02010800040101010101" pitchFamily="2" charset="-122"/>
                <a:ea typeface="华文新魏" panose="02010800040101010101" pitchFamily="2" charset="-122"/>
              </a:rPr>
              <a:t>-252</a:t>
            </a:r>
            <a:r>
              <a:rPr kumimoji="1" lang="zh-CN" altLang="en-US" sz="2000">
                <a:latin typeface="华文新魏" panose="02010800040101010101" pitchFamily="2" charset="-122"/>
                <a:ea typeface="华文新魏" panose="02010800040101010101" pitchFamily="2" charset="-122"/>
              </a:rPr>
              <a:t>～</a:t>
            </a:r>
            <a:r>
              <a:rPr kumimoji="1" lang="en-US" altLang="zh-CN" sz="2000">
                <a:latin typeface="华文新魏" panose="02010800040101010101" pitchFamily="2" charset="-122"/>
                <a:ea typeface="华文新魏" panose="02010800040101010101" pitchFamily="2" charset="-122"/>
              </a:rPr>
              <a:t>+256</a:t>
            </a:r>
            <a:r>
              <a:rPr kumimoji="1" lang="zh-CN" altLang="en-US" sz="2000">
                <a:latin typeface="华文新魏" panose="02010800040101010101" pitchFamily="2" charset="-122"/>
                <a:ea typeface="华文新魏" panose="02010800040101010101" pitchFamily="2" charset="-122"/>
              </a:rPr>
              <a:t>范围内</a:t>
            </a:r>
            <a:endParaRPr kumimoji="1" lang="zh-CN" altLang="en-US" sz="2000">
              <a:latin typeface="华文新魏" panose="02010800040101010101" pitchFamily="2" charset="-122"/>
              <a:ea typeface="华文新魏" panose="02010800040101010101" pitchFamily="2" charset="-122"/>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指令集（分支指令）</a:t>
            </a:r>
            <a:endParaRPr lang="zh-CN" altLang="en-US" kern="0" dirty="0">
              <a:solidFill>
                <a:srgbClr val="FF0000"/>
              </a:solidFill>
            </a:endParaRPr>
          </a:p>
        </p:txBody>
      </p:sp>
    </p:spTree>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3" name="Rectangle 94"/>
          <p:cNvSpPr>
            <a:spLocks noChangeArrowheads="1"/>
          </p:cNvSpPr>
          <p:nvPr/>
        </p:nvSpPr>
        <p:spPr bwMode="auto">
          <a:xfrm>
            <a:off x="692559" y="764704"/>
            <a:ext cx="2451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20000"/>
              </a:spcBef>
            </a:pPr>
            <a:r>
              <a:rPr kumimoji="1" lang="zh-CN" altLang="en-US" sz="2400" dirty="0">
                <a:latin typeface="Times New Roman" panose="02020603050405020304" pitchFamily="18" charset="0"/>
              </a:rPr>
              <a:t>指令条件码表</a:t>
            </a:r>
            <a:endParaRPr kumimoji="1" lang="zh-CN" altLang="en-US" sz="2400" dirty="0">
              <a:latin typeface="Times New Roman" panose="02020603050405020304" pitchFamily="18" charset="0"/>
            </a:endParaRPr>
          </a:p>
        </p:txBody>
      </p:sp>
      <p:pic>
        <p:nvPicPr>
          <p:cNvPr id="10" name="table"/>
          <p:cNvPicPr>
            <a:picLocks noChangeAspect="1"/>
          </p:cNvPicPr>
          <p:nvPr/>
        </p:nvPicPr>
        <p:blipFill>
          <a:blip r:embed="rId1"/>
          <a:stretch>
            <a:fillRect/>
          </a:stretch>
        </p:blipFill>
        <p:spPr>
          <a:xfrm>
            <a:off x="2895600" y="620689"/>
            <a:ext cx="6400800" cy="5699760"/>
          </a:xfrm>
          <a:prstGeom prst="rect">
            <a:avLst/>
          </a:prstGeom>
        </p:spPr>
      </p:pic>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指令集（分支指令）</a:t>
            </a:r>
            <a:endParaRPr lang="zh-CN" altLang="en-US" kern="0" dirty="0">
              <a:solidFill>
                <a:srgbClr val="FF0000"/>
              </a:solidFill>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文本框 3"/>
          <p:cNvSpPr txBox="1"/>
          <p:nvPr/>
        </p:nvSpPr>
        <p:spPr>
          <a:xfrm>
            <a:off x="551384" y="644725"/>
            <a:ext cx="6984776" cy="4184800"/>
          </a:xfrm>
          <a:prstGeom prst="rect">
            <a:avLst/>
          </a:prstGeom>
          <a:noFill/>
        </p:spPr>
        <p:txBody>
          <a:bodyPr wrap="square" rtlCol="0">
            <a:spAutoFit/>
          </a:bodyPr>
          <a:lstStyle/>
          <a:p>
            <a:pPr>
              <a:lnSpc>
                <a:spcPct val="120000"/>
              </a:lnSpc>
            </a:pPr>
            <a:r>
              <a:rPr lang="zh-CN" altLang="en-US" sz="2000" dirty="0">
                <a:solidFill>
                  <a:srgbClr val="FF0000"/>
                </a:solidFill>
              </a:rPr>
              <a:t>例</a:t>
            </a:r>
            <a:r>
              <a:rPr lang="zh-CN" altLang="en-US" sz="2000" dirty="0">
                <a:solidFill>
                  <a:srgbClr val="000000"/>
                </a:solidFill>
              </a:rPr>
              <a:t>：</a:t>
            </a:r>
            <a:r>
              <a:rPr lang="en-US" altLang="zh-CN" sz="2000" dirty="0">
                <a:solidFill>
                  <a:srgbClr val="000000"/>
                </a:solidFill>
              </a:rPr>
              <a:t>MOV  R0, #0x0000F200      ;    R0      # 0x0000F200 </a:t>
            </a:r>
            <a:endParaRPr lang="en-US" altLang="zh-CN" sz="2000" dirty="0">
              <a:solidFill>
                <a:srgbClr val="000000"/>
              </a:solidFill>
            </a:endParaRPr>
          </a:p>
          <a:p>
            <a:pPr>
              <a:lnSpc>
                <a:spcPct val="120000"/>
              </a:lnSpc>
            </a:pPr>
            <a:r>
              <a:rPr lang="zh-CN" altLang="en-US" sz="2000" dirty="0">
                <a:solidFill>
                  <a:srgbClr val="FF0000"/>
                </a:solidFill>
              </a:rPr>
              <a:t>机器代码</a:t>
            </a:r>
            <a:r>
              <a:rPr lang="zh-CN" altLang="en-US" sz="2000" dirty="0">
                <a:solidFill>
                  <a:srgbClr val="000000"/>
                </a:solidFill>
              </a:rPr>
              <a:t>：</a:t>
            </a:r>
            <a:r>
              <a:rPr lang="en-US" altLang="zh-CN" sz="2000" dirty="0">
                <a:solidFill>
                  <a:srgbClr val="000000"/>
                </a:solidFill>
              </a:rPr>
              <a:t>E3A00CF2</a:t>
            </a:r>
            <a:endParaRPr lang="en-US" altLang="zh-CN" sz="2000" dirty="0">
              <a:solidFill>
                <a:srgbClr val="000000"/>
              </a:solidFill>
            </a:endParaRPr>
          </a:p>
          <a:p>
            <a:pPr>
              <a:lnSpc>
                <a:spcPct val="120000"/>
              </a:lnSpc>
            </a:pPr>
            <a:r>
              <a:rPr lang="en-US" altLang="zh-CN" sz="2000" dirty="0">
                <a:solidFill>
                  <a:srgbClr val="000000"/>
                </a:solidFill>
              </a:rPr>
              <a:t>4</a:t>
            </a:r>
            <a:r>
              <a:rPr lang="zh-CN" altLang="en-US" sz="2000" dirty="0">
                <a:solidFill>
                  <a:srgbClr val="000000"/>
                </a:solidFill>
              </a:rPr>
              <a:t>位循环右移值：</a:t>
            </a:r>
            <a:r>
              <a:rPr lang="en-US" altLang="zh-CN" sz="2000" dirty="0">
                <a:solidFill>
                  <a:srgbClr val="000000"/>
                </a:solidFill>
              </a:rPr>
              <a:t>C</a:t>
            </a:r>
            <a:r>
              <a:rPr lang="zh-CN" altLang="en-US" sz="2000" dirty="0">
                <a:solidFill>
                  <a:srgbClr val="000000"/>
                </a:solidFill>
              </a:rPr>
              <a:t>（十进制</a:t>
            </a:r>
            <a:r>
              <a:rPr lang="en-US" altLang="zh-CN" sz="2000" dirty="0">
                <a:solidFill>
                  <a:srgbClr val="000000"/>
                </a:solidFill>
              </a:rPr>
              <a:t>12</a:t>
            </a:r>
            <a:r>
              <a:rPr lang="zh-CN" altLang="en-US" sz="2000" dirty="0">
                <a:solidFill>
                  <a:srgbClr val="000000"/>
                </a:solidFill>
              </a:rPr>
              <a:t>）</a:t>
            </a:r>
            <a:endParaRPr lang="en-US" altLang="zh-CN" sz="2000" dirty="0">
              <a:solidFill>
                <a:srgbClr val="000000"/>
              </a:solidFill>
            </a:endParaRPr>
          </a:p>
          <a:p>
            <a:pPr>
              <a:lnSpc>
                <a:spcPct val="120000"/>
              </a:lnSpc>
            </a:pPr>
            <a:r>
              <a:rPr lang="en-US" altLang="zh-CN" sz="2000" dirty="0">
                <a:solidFill>
                  <a:srgbClr val="000000"/>
                </a:solidFill>
              </a:rPr>
              <a:t>8</a:t>
            </a:r>
            <a:r>
              <a:rPr lang="zh-CN" altLang="en-US" sz="2000" dirty="0">
                <a:solidFill>
                  <a:srgbClr val="000000"/>
                </a:solidFill>
              </a:rPr>
              <a:t>位常数：</a:t>
            </a:r>
            <a:r>
              <a:rPr lang="en-US" altLang="zh-CN" sz="2000" dirty="0">
                <a:solidFill>
                  <a:srgbClr val="000000"/>
                </a:solidFill>
              </a:rPr>
              <a:t>0xF2</a:t>
            </a:r>
            <a:endParaRPr lang="en-US" altLang="zh-CN" sz="2000" dirty="0">
              <a:solidFill>
                <a:srgbClr val="000000"/>
              </a:solidFill>
            </a:endParaRPr>
          </a:p>
          <a:p>
            <a:pPr>
              <a:lnSpc>
                <a:spcPct val="120000"/>
              </a:lnSpc>
            </a:pPr>
            <a:r>
              <a:rPr lang="zh-CN" altLang="en-US" sz="2000" dirty="0">
                <a:solidFill>
                  <a:srgbClr val="000000"/>
                </a:solidFill>
              </a:rPr>
              <a:t>方法</a:t>
            </a:r>
            <a:r>
              <a:rPr lang="en-US" altLang="zh-CN" sz="2000" dirty="0">
                <a:solidFill>
                  <a:srgbClr val="000000"/>
                </a:solidFill>
              </a:rPr>
              <a:t> :0xF2</a:t>
            </a:r>
            <a:r>
              <a:rPr lang="zh-CN" altLang="en-US" sz="2000" dirty="0">
                <a:solidFill>
                  <a:srgbClr val="000000"/>
                </a:solidFill>
              </a:rPr>
              <a:t>循环右移</a:t>
            </a:r>
            <a:r>
              <a:rPr lang="en-US" altLang="zh-CN" sz="2000" dirty="0">
                <a:solidFill>
                  <a:srgbClr val="000000"/>
                </a:solidFill>
              </a:rPr>
              <a:t>12</a:t>
            </a:r>
            <a:r>
              <a:rPr lang="zh-CN" altLang="en-US" sz="2000" dirty="0">
                <a:solidFill>
                  <a:srgbClr val="000000"/>
                </a:solidFill>
              </a:rPr>
              <a:t>✖</a:t>
            </a:r>
            <a:r>
              <a:rPr lang="en-US" altLang="zh-CN" sz="2000" dirty="0">
                <a:solidFill>
                  <a:srgbClr val="000000"/>
                </a:solidFill>
              </a:rPr>
              <a:t>2=24</a:t>
            </a:r>
            <a:r>
              <a:rPr lang="zh-CN" altLang="en-US" sz="2000" dirty="0">
                <a:solidFill>
                  <a:srgbClr val="000000"/>
                </a:solidFill>
              </a:rPr>
              <a:t>位得到原</a:t>
            </a:r>
            <a:r>
              <a:rPr lang="en-US" altLang="zh-CN" sz="2000" dirty="0">
                <a:solidFill>
                  <a:srgbClr val="000000"/>
                </a:solidFill>
              </a:rPr>
              <a:t>32</a:t>
            </a:r>
            <a:r>
              <a:rPr lang="zh-CN" altLang="en-US" sz="2000" dirty="0">
                <a:solidFill>
                  <a:srgbClr val="000000"/>
                </a:solidFill>
              </a:rPr>
              <a:t>位数值</a:t>
            </a:r>
            <a:endParaRPr lang="en-US" altLang="zh-CN" sz="2000" dirty="0">
              <a:solidFill>
                <a:srgbClr val="000000"/>
              </a:solidFill>
            </a:endParaRPr>
          </a:p>
          <a:p>
            <a:pPr>
              <a:lnSpc>
                <a:spcPct val="120000"/>
              </a:lnSpc>
            </a:pPr>
            <a:r>
              <a:rPr lang="zh-CN" altLang="en-US" sz="2000" dirty="0">
                <a:solidFill>
                  <a:srgbClr val="000000"/>
                </a:solidFill>
              </a:rPr>
              <a:t>移位前：</a:t>
            </a:r>
            <a:endParaRPr lang="en-US" altLang="zh-CN" sz="2000" dirty="0">
              <a:solidFill>
                <a:srgbClr val="000000"/>
              </a:solidFill>
            </a:endParaRPr>
          </a:p>
          <a:p>
            <a:pPr>
              <a:lnSpc>
                <a:spcPct val="120000"/>
              </a:lnSpc>
            </a:pPr>
            <a:r>
              <a:rPr lang="en-US" altLang="zh-CN" sz="2000" dirty="0">
                <a:solidFill>
                  <a:srgbClr val="FF0000"/>
                </a:solidFill>
              </a:rPr>
              <a:t>0000 0000 0000 0000 0000 0000 1111 0010</a:t>
            </a:r>
            <a:endParaRPr lang="en-US" altLang="zh-CN" sz="2000" dirty="0">
              <a:solidFill>
                <a:srgbClr val="FF0000"/>
              </a:solidFill>
            </a:endParaRPr>
          </a:p>
          <a:p>
            <a:pPr>
              <a:lnSpc>
                <a:spcPct val="120000"/>
              </a:lnSpc>
            </a:pPr>
            <a:r>
              <a:rPr lang="zh-CN" altLang="en-US" sz="2000" dirty="0">
                <a:solidFill>
                  <a:srgbClr val="000000"/>
                </a:solidFill>
              </a:rPr>
              <a:t>移位后：</a:t>
            </a:r>
            <a:endParaRPr lang="en-US" altLang="zh-CN" sz="2000" dirty="0">
              <a:solidFill>
                <a:srgbClr val="000000"/>
              </a:solidFill>
            </a:endParaRPr>
          </a:p>
          <a:p>
            <a:pPr>
              <a:lnSpc>
                <a:spcPct val="120000"/>
              </a:lnSpc>
            </a:pPr>
            <a:r>
              <a:rPr lang="en-US" altLang="zh-CN" sz="2000" dirty="0">
                <a:solidFill>
                  <a:srgbClr val="FF0000"/>
                </a:solidFill>
              </a:rPr>
              <a:t>0000 0000 0000 0000 1111 0010 0000 0000</a:t>
            </a:r>
            <a:endParaRPr lang="en-US" altLang="zh-CN" sz="2000" dirty="0">
              <a:solidFill>
                <a:srgbClr val="FF0000"/>
              </a:solidFill>
            </a:endParaRPr>
          </a:p>
          <a:p>
            <a:pPr>
              <a:lnSpc>
                <a:spcPct val="120000"/>
              </a:lnSpc>
            </a:pPr>
            <a:r>
              <a:rPr lang="en-US" altLang="zh-CN" sz="2000" dirty="0">
                <a:solidFill>
                  <a:srgbClr val="000000"/>
                </a:solidFill>
              </a:rPr>
              <a:t>    </a:t>
            </a:r>
            <a:r>
              <a:rPr lang="en-US" altLang="zh-CN" sz="2000" dirty="0">
                <a:solidFill>
                  <a:srgbClr val="0070C0"/>
                </a:solidFill>
              </a:rPr>
              <a:t>0       0       0       0       F      2        0      0</a:t>
            </a:r>
            <a:endParaRPr lang="en-US" altLang="zh-CN" sz="2000" dirty="0">
              <a:solidFill>
                <a:srgbClr val="0070C0"/>
              </a:solidFill>
            </a:endParaRPr>
          </a:p>
          <a:p>
            <a:pPr>
              <a:lnSpc>
                <a:spcPct val="120000"/>
              </a:lnSpc>
            </a:pPr>
            <a:r>
              <a:rPr lang="zh-CN" altLang="en-US" sz="2400" dirty="0">
                <a:solidFill>
                  <a:srgbClr val="FF0000"/>
                </a:solidFill>
              </a:rPr>
              <a:t>注意：</a:t>
            </a:r>
            <a:r>
              <a:rPr lang="zh-CN" altLang="en-US" sz="2400" dirty="0">
                <a:solidFill>
                  <a:schemeClr val="tx2"/>
                </a:solidFill>
              </a:rPr>
              <a:t>并不是所有的</a:t>
            </a:r>
            <a:r>
              <a:rPr lang="en-US" altLang="zh-CN" sz="2400" dirty="0">
                <a:solidFill>
                  <a:schemeClr val="tx2"/>
                </a:solidFill>
              </a:rPr>
              <a:t>32</a:t>
            </a:r>
            <a:r>
              <a:rPr lang="zh-CN" altLang="en-US" sz="2400" dirty="0">
                <a:solidFill>
                  <a:schemeClr val="tx2"/>
                </a:solidFill>
              </a:rPr>
              <a:t>位立即数都可以这样编码！</a:t>
            </a:r>
            <a:endParaRPr lang="en-US" altLang="zh-CN" sz="2400" dirty="0">
              <a:solidFill>
                <a:schemeClr val="tx2"/>
              </a:solidFill>
            </a:endParaRPr>
          </a:p>
        </p:txBody>
      </p:sp>
      <p:sp>
        <p:nvSpPr>
          <p:cNvPr id="5" name="文本框 4"/>
          <p:cNvSpPr txBox="1"/>
          <p:nvPr/>
        </p:nvSpPr>
        <p:spPr>
          <a:xfrm>
            <a:off x="479376" y="5071741"/>
            <a:ext cx="10685020" cy="461665"/>
          </a:xfrm>
          <a:prstGeom prst="rect">
            <a:avLst/>
          </a:prstGeom>
          <a:noFill/>
        </p:spPr>
        <p:txBody>
          <a:bodyPr wrap="square" rtlCol="0">
            <a:spAutoFit/>
          </a:bodyPr>
          <a:lstStyle/>
          <a:p>
            <a:r>
              <a:rPr lang="zh-CN" altLang="en-US" sz="2400" dirty="0">
                <a:solidFill>
                  <a:srgbClr val="FF0000"/>
                </a:solidFill>
              </a:rPr>
              <a:t>判断合法性方法：</a:t>
            </a:r>
            <a:r>
              <a:rPr lang="zh-CN" altLang="en-US" sz="2400" dirty="0"/>
              <a:t>左</a:t>
            </a:r>
            <a:r>
              <a:rPr lang="en-US" altLang="zh-CN" sz="2400" dirty="0"/>
              <a:t>/</a:t>
            </a:r>
            <a:r>
              <a:rPr lang="zh-CN" altLang="en-US" sz="2400" dirty="0"/>
              <a:t>右移偶数位，是否得到一个不大于</a:t>
            </a:r>
            <a:r>
              <a:rPr lang="en-US" altLang="zh-CN" sz="2400" dirty="0"/>
              <a:t>0xFF</a:t>
            </a:r>
            <a:r>
              <a:rPr lang="zh-CN" altLang="en-US" sz="2400" dirty="0"/>
              <a:t>的立即数</a:t>
            </a:r>
            <a:endParaRPr lang="zh-CN" altLang="en-US" sz="2400" dirty="0"/>
          </a:p>
        </p:txBody>
      </p:sp>
      <p:sp>
        <p:nvSpPr>
          <p:cNvPr id="6"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寻址方式（立即寻址）</a:t>
            </a:r>
            <a:endParaRPr lang="zh-CN" altLang="en-US" kern="0" dirty="0">
              <a:solidFill>
                <a:srgbClr val="FF0000"/>
              </a:solidFill>
            </a:endParaRPr>
          </a:p>
        </p:txBody>
      </p:sp>
    </p:spTree>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4" name="文本框 3"/>
          <p:cNvSpPr txBox="1"/>
          <p:nvPr/>
        </p:nvSpPr>
        <p:spPr>
          <a:xfrm>
            <a:off x="839416" y="764704"/>
            <a:ext cx="6100876"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分支指令</a:t>
            </a:r>
            <a:r>
              <a:rPr lang="en-US" altLang="zh-CN" sz="2400" dirty="0">
                <a:latin typeface="Times New Roman" panose="02020603050405020304" pitchFamily="18" charset="0"/>
                <a:cs typeface="Times New Roman" panose="02020603050405020304" pitchFamily="18" charset="0"/>
              </a:rPr>
              <a:t>--BL</a:t>
            </a:r>
            <a:endParaRPr lang="zh-CN" altLang="en-US" sz="2400" dirty="0"/>
          </a:p>
        </p:txBody>
      </p:sp>
      <p:sp>
        <p:nvSpPr>
          <p:cNvPr id="6" name="Text Box 2"/>
          <p:cNvSpPr txBox="1">
            <a:spLocks noChangeArrowheads="1"/>
          </p:cNvSpPr>
          <p:nvPr/>
        </p:nvSpPr>
        <p:spPr bwMode="auto">
          <a:xfrm>
            <a:off x="407368" y="1201294"/>
            <a:ext cx="10657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BL</a:t>
            </a:r>
            <a:r>
              <a:rPr kumimoji="1" lang="zh-CN" altLang="en-US" sz="2000" dirty="0">
                <a:latin typeface="Times New Roman" panose="02020603050405020304" pitchFamily="18" charset="0"/>
                <a:ea typeface="+mn-ea"/>
                <a:cs typeface="Times New Roman" panose="02020603050405020304" pitchFamily="18" charset="0"/>
              </a:rPr>
              <a:t>指令在跳转到指定地址执行程序前，将下一条指令的地址拷贝到</a:t>
            </a:r>
            <a:r>
              <a:rPr kumimoji="1" lang="en-US" altLang="zh-CN" sz="2000" dirty="0">
                <a:latin typeface="Times New Roman" panose="02020603050405020304" pitchFamily="18" charset="0"/>
                <a:ea typeface="+mn-ea"/>
                <a:cs typeface="Times New Roman" panose="02020603050405020304" pitchFamily="18" charset="0"/>
              </a:rPr>
              <a:t>R14</a:t>
            </a:r>
            <a:r>
              <a:rPr kumimoji="1" lang="zh-CN" altLang="en-US" sz="2000" dirty="0">
                <a:latin typeface="Times New Roman" panose="02020603050405020304" pitchFamily="18" charset="0"/>
                <a:ea typeface="+mn-ea"/>
                <a:cs typeface="Times New Roman" panose="02020603050405020304" pitchFamily="18" charset="0"/>
              </a:rPr>
              <a:t>链接寄存器中。</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7" name="Text Box 4"/>
          <p:cNvSpPr txBox="1">
            <a:spLocks noChangeArrowheads="1"/>
          </p:cNvSpPr>
          <p:nvPr/>
        </p:nvSpPr>
        <p:spPr bwMode="auto">
          <a:xfrm>
            <a:off x="847606" y="2141711"/>
            <a:ext cx="7543800" cy="712787"/>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BL</a:t>
            </a:r>
            <a:r>
              <a:rPr kumimoji="1" lang="en-US" altLang="zh-CN" sz="1600">
                <a:solidFill>
                  <a:srgbClr val="0000FF"/>
                </a:solidFill>
                <a:latin typeface="宋体" panose="02010600030101010101" pitchFamily="2" charset="-122"/>
                <a:cs typeface="Times New Roman" panose="02020603050405020304" pitchFamily="18" charset="0"/>
              </a:rPr>
              <a:t>   label</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label </a:t>
            </a:r>
            <a:r>
              <a:rPr kumimoji="1" lang="zh-CN" altLang="en-US" sz="1600">
                <a:latin typeface="宋体" panose="02010600030101010101" pitchFamily="2" charset="-122"/>
              </a:rPr>
              <a:t>表示程序标号。</a:t>
            </a:r>
            <a:endParaRPr kumimoji="1" lang="zh-CN" altLang="en-US" sz="1600">
              <a:latin typeface="宋体" panose="02010600030101010101" pitchFamily="2" charset="-122"/>
            </a:endParaRPr>
          </a:p>
        </p:txBody>
      </p:sp>
      <p:sp>
        <p:nvSpPr>
          <p:cNvPr id="8" name="Text Box 5"/>
          <p:cNvSpPr txBox="1">
            <a:spLocks noChangeArrowheads="1"/>
          </p:cNvSpPr>
          <p:nvPr/>
        </p:nvSpPr>
        <p:spPr bwMode="auto">
          <a:xfrm>
            <a:off x="1078632" y="1613062"/>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BL</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9" name="Text Box 6"/>
          <p:cNvSpPr txBox="1">
            <a:spLocks noChangeArrowheads="1"/>
          </p:cNvSpPr>
          <p:nvPr/>
        </p:nvSpPr>
        <p:spPr bwMode="auto">
          <a:xfrm>
            <a:off x="811932" y="3060256"/>
            <a:ext cx="996458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zh-CN" altLang="en-US" sz="2000" dirty="0">
                <a:solidFill>
                  <a:srgbClr val="FF0000"/>
                </a:solidFill>
                <a:latin typeface="Times New Roman" panose="02020603050405020304" pitchFamily="18" charset="0"/>
                <a:ea typeface="+mn-ea"/>
                <a:cs typeface="Times New Roman" panose="02020603050405020304" pitchFamily="18" charset="0"/>
              </a:rPr>
              <a:t>注意</a:t>
            </a:r>
            <a:r>
              <a:rPr kumimoji="1" lang="zh-CN" altLang="en-US" sz="2000" dirty="0">
                <a:latin typeface="Times New Roman" panose="02020603050405020304" pitchFamily="18" charset="0"/>
                <a:ea typeface="+mn-ea"/>
                <a:cs typeface="Times New Roman" panose="02020603050405020304" pitchFamily="18" charset="0"/>
              </a:rPr>
              <a:t>：由于</a:t>
            </a:r>
            <a:r>
              <a:rPr kumimoji="1" lang="en-US" altLang="zh-CN" sz="2000" dirty="0">
                <a:latin typeface="Times New Roman" panose="02020603050405020304" pitchFamily="18" charset="0"/>
                <a:ea typeface="+mn-ea"/>
                <a:cs typeface="Times New Roman" panose="02020603050405020304" pitchFamily="18" charset="0"/>
              </a:rPr>
              <a:t>BL</a:t>
            </a:r>
            <a:r>
              <a:rPr kumimoji="1" lang="zh-CN" altLang="en-US" sz="2000" dirty="0">
                <a:latin typeface="Times New Roman" panose="02020603050405020304" pitchFamily="18" charset="0"/>
                <a:ea typeface="+mn-ea"/>
                <a:cs typeface="Times New Roman" panose="02020603050405020304" pitchFamily="18" charset="0"/>
              </a:rPr>
              <a:t>指令通常需要大的地址范围，很难用</a:t>
            </a:r>
            <a:r>
              <a:rPr kumimoji="1" lang="en-US" altLang="zh-CN" sz="2000" dirty="0">
                <a:latin typeface="Times New Roman" panose="02020603050405020304" pitchFamily="18" charset="0"/>
                <a:ea typeface="+mn-ea"/>
                <a:cs typeface="Times New Roman" panose="02020603050405020304" pitchFamily="18" charset="0"/>
              </a:rPr>
              <a:t>16</a:t>
            </a:r>
            <a:r>
              <a:rPr kumimoji="1" lang="zh-CN" altLang="en-US" sz="2000" dirty="0">
                <a:latin typeface="Times New Roman" panose="02020603050405020304" pitchFamily="18" charset="0"/>
                <a:ea typeface="+mn-ea"/>
                <a:cs typeface="Times New Roman" panose="02020603050405020304" pitchFamily="18" charset="0"/>
              </a:rPr>
              <a:t>位指令格式实现，为此，</a:t>
            </a:r>
            <a:r>
              <a:rPr kumimoji="1" lang="en-US" altLang="zh-CN" sz="2000" dirty="0">
                <a:latin typeface="Times New Roman" panose="02020603050405020304" pitchFamily="18" charset="0"/>
                <a:ea typeface="+mn-ea"/>
                <a:cs typeface="Times New Roman" panose="02020603050405020304" pitchFamily="18" charset="0"/>
              </a:rPr>
              <a:t>Thumb</a:t>
            </a:r>
            <a:r>
              <a:rPr kumimoji="1" lang="zh-CN" altLang="en-US" sz="2000" dirty="0">
                <a:latin typeface="Times New Roman" panose="02020603050405020304" pitchFamily="18" charset="0"/>
                <a:ea typeface="+mn-ea"/>
                <a:cs typeface="Times New Roman" panose="02020603050405020304" pitchFamily="18" charset="0"/>
              </a:rPr>
              <a:t>采用两条这样的指令组合成</a:t>
            </a:r>
            <a:r>
              <a:rPr kumimoji="1" lang="en-US" altLang="zh-CN" sz="2000" dirty="0">
                <a:latin typeface="Times New Roman" panose="02020603050405020304" pitchFamily="18" charset="0"/>
                <a:ea typeface="+mn-ea"/>
                <a:cs typeface="Times New Roman" panose="02020603050405020304" pitchFamily="18" charset="0"/>
              </a:rPr>
              <a:t>22</a:t>
            </a:r>
            <a:r>
              <a:rPr kumimoji="1" lang="zh-CN" altLang="en-US" sz="2000" dirty="0">
                <a:latin typeface="Times New Roman" panose="02020603050405020304" pitchFamily="18" charset="0"/>
                <a:ea typeface="+mn-ea"/>
                <a:cs typeface="Times New Roman" panose="02020603050405020304" pitchFamily="18" charset="0"/>
              </a:rPr>
              <a:t>位半字偏移</a:t>
            </a:r>
            <a:r>
              <a:rPr kumimoji="1" lang="en-US" altLang="zh-CN" sz="2000" dirty="0">
                <a:latin typeface="Times New Roman" panose="02020603050405020304" pitchFamily="18" charset="0"/>
                <a:ea typeface="+mn-ea"/>
                <a:cs typeface="Times New Roman" panose="02020603050405020304" pitchFamily="18" charset="0"/>
              </a:rPr>
              <a:t>(</a:t>
            </a:r>
            <a:r>
              <a:rPr kumimoji="1" lang="zh-CN" altLang="en-US" sz="2000" dirty="0">
                <a:latin typeface="Times New Roman" panose="02020603050405020304" pitchFamily="18" charset="0"/>
                <a:ea typeface="+mn-ea"/>
                <a:cs typeface="Times New Roman" panose="02020603050405020304" pitchFamily="18" charset="0"/>
              </a:rPr>
              <a:t>符号扩展为</a:t>
            </a:r>
            <a:r>
              <a:rPr kumimoji="1" lang="en-US" altLang="zh-CN" sz="2000" dirty="0">
                <a:latin typeface="Times New Roman" panose="02020603050405020304" pitchFamily="18" charset="0"/>
                <a:ea typeface="+mn-ea"/>
                <a:cs typeface="Times New Roman" panose="02020603050405020304" pitchFamily="18" charset="0"/>
              </a:rPr>
              <a:t>32</a:t>
            </a:r>
            <a:r>
              <a:rPr kumimoji="1" lang="zh-CN" altLang="en-US" sz="2000" dirty="0">
                <a:latin typeface="Times New Roman" panose="02020603050405020304" pitchFamily="18" charset="0"/>
                <a:ea typeface="+mn-ea"/>
                <a:cs typeface="Times New Roman" panose="02020603050405020304" pitchFamily="18" charset="0"/>
              </a:rPr>
              <a:t>位</a:t>
            </a:r>
            <a:r>
              <a:rPr kumimoji="1" lang="en-US" altLang="zh-CN" sz="2000" dirty="0">
                <a:latin typeface="Times New Roman" panose="02020603050405020304" pitchFamily="18" charset="0"/>
                <a:ea typeface="+mn-ea"/>
                <a:cs typeface="Times New Roman" panose="02020603050405020304" pitchFamily="18" charset="0"/>
              </a:rPr>
              <a:t>)</a:t>
            </a:r>
            <a:r>
              <a:rPr kumimoji="1" lang="zh-CN" altLang="en-US" sz="2000" dirty="0">
                <a:latin typeface="Times New Roman" panose="02020603050405020304" pitchFamily="18" charset="0"/>
                <a:ea typeface="+mn-ea"/>
                <a:cs typeface="Times New Roman" panose="02020603050405020304" pitchFamily="18" charset="0"/>
              </a:rPr>
              <a:t>，使指令转移范围为</a:t>
            </a:r>
            <a:r>
              <a:rPr kumimoji="1" lang="en-US" altLang="zh-CN" sz="2000" dirty="0">
                <a:latin typeface="Times New Roman" panose="02020603050405020304" pitchFamily="18" charset="0"/>
                <a:ea typeface="+mn-ea"/>
                <a:cs typeface="Times New Roman" panose="02020603050405020304" pitchFamily="18" charset="0"/>
              </a:rPr>
              <a:t>±4MB</a:t>
            </a:r>
            <a:r>
              <a:rPr kumimoji="1" lang="zh-CN" altLang="en-US" sz="2000" dirty="0">
                <a:latin typeface="华文新魏" panose="02010800040101010101" pitchFamily="2" charset="-122"/>
                <a:ea typeface="华文新魏" panose="02010800040101010101" pitchFamily="2" charset="-122"/>
              </a:rPr>
              <a:t>。 </a:t>
            </a:r>
            <a:endParaRPr kumimoji="1" lang="zh-CN" altLang="en-US" sz="2000" dirty="0">
              <a:latin typeface="华文新魏" panose="02010800040101010101" pitchFamily="2" charset="-122"/>
              <a:ea typeface="华文新魏" panose="02010800040101010101" pitchFamily="2" charset="-122"/>
            </a:endParaRPr>
          </a:p>
        </p:txBody>
      </p:sp>
      <p:sp>
        <p:nvSpPr>
          <p:cNvPr id="12" name="Text Box 7"/>
          <p:cNvSpPr txBox="1">
            <a:spLocks noChangeArrowheads="1"/>
          </p:cNvSpPr>
          <p:nvPr/>
        </p:nvSpPr>
        <p:spPr bwMode="auto">
          <a:xfrm>
            <a:off x="623392" y="3771685"/>
            <a:ext cx="2438400" cy="396875"/>
          </a:xfrm>
          <a:prstGeom prst="rect">
            <a:avLst/>
          </a:prstGeom>
          <a:noFill/>
          <a:ln>
            <a:noFill/>
          </a:ln>
          <a:effectLst/>
          <a:extLst>
            <a:ext uri="{909E8E84-426E-40DD-AFC4-6F175D3DCCD1}">
              <a14:hiddenFill xmlns:a14="http://schemas.microsoft.com/office/drawing/2010/main">
                <a:solidFill>
                  <a:schemeClr val="bg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zh-CN" altLang="en-US" sz="2000" dirty="0">
                <a:latin typeface="华文新魏" panose="02010800040101010101" pitchFamily="2" charset="-122"/>
                <a:ea typeface="华文新魏" panose="02010800040101010101" pitchFamily="2" charset="-122"/>
              </a:rPr>
              <a:t>指令编码：</a:t>
            </a:r>
            <a:endParaRPr kumimoji="1" lang="zh-CN" altLang="en-US" sz="2000" dirty="0">
              <a:latin typeface="华文新魏" panose="02010800040101010101" pitchFamily="2" charset="-122"/>
              <a:ea typeface="华文新魏" panose="02010800040101010101" pitchFamily="2" charset="-122"/>
            </a:endParaRPr>
          </a:p>
        </p:txBody>
      </p:sp>
      <p:pic>
        <p:nvPicPr>
          <p:cNvPr id="13" name="Picture 2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gray">
          <a:xfrm>
            <a:off x="768804" y="4199564"/>
            <a:ext cx="9144000" cy="1147763"/>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 Box 22"/>
          <p:cNvSpPr txBox="1">
            <a:spLocks noChangeArrowheads="1"/>
          </p:cNvSpPr>
          <p:nvPr/>
        </p:nvSpPr>
        <p:spPr bwMode="auto">
          <a:xfrm>
            <a:off x="726395" y="5516195"/>
            <a:ext cx="8458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lang="zh-CN" altLang="en-US" dirty="0">
                <a:solidFill>
                  <a:srgbClr val="FF0000"/>
                </a:solidFill>
                <a:latin typeface="华文新魏" panose="02010800040101010101" pitchFamily="2" charset="-122"/>
                <a:ea typeface="华文新魏" panose="02010800040101010101" pitchFamily="2" charset="-122"/>
              </a:rPr>
              <a:t>汇编编译器根据</a:t>
            </a:r>
            <a:r>
              <a:rPr lang="en-US" altLang="zh-CN" dirty="0">
                <a:solidFill>
                  <a:srgbClr val="FF0000"/>
                </a:solidFill>
                <a:latin typeface="华文新魏" panose="02010800040101010101" pitchFamily="2" charset="-122"/>
                <a:ea typeface="华文新魏" panose="02010800040101010101" pitchFamily="2" charset="-122"/>
              </a:rPr>
              <a:t>label</a:t>
            </a:r>
            <a:r>
              <a:rPr lang="zh-CN" altLang="en-US" dirty="0">
                <a:solidFill>
                  <a:srgbClr val="FF0000"/>
                </a:solidFill>
                <a:latin typeface="华文新魏" panose="02010800040101010101" pitchFamily="2" charset="-122"/>
                <a:ea typeface="华文新魏" panose="02010800040101010101" pitchFamily="2" charset="-122"/>
              </a:rPr>
              <a:t>生成</a:t>
            </a:r>
            <a:r>
              <a:rPr lang="en-US" altLang="zh-CN" dirty="0">
                <a:solidFill>
                  <a:srgbClr val="FF0000"/>
                </a:solidFill>
                <a:latin typeface="华文新魏" panose="02010800040101010101" pitchFamily="2" charset="-122"/>
                <a:ea typeface="华文新魏" panose="02010800040101010101" pitchFamily="2" charset="-122"/>
              </a:rPr>
              <a:t>2</a:t>
            </a:r>
            <a:r>
              <a:rPr lang="zh-CN" altLang="en-US" dirty="0">
                <a:solidFill>
                  <a:srgbClr val="FF0000"/>
                </a:solidFill>
                <a:latin typeface="华文新魏" panose="02010800040101010101" pitchFamily="2" charset="-122"/>
                <a:ea typeface="华文新魏" panose="02010800040101010101" pitchFamily="2" charset="-122"/>
              </a:rPr>
              <a:t>条机器指令；</a:t>
            </a:r>
            <a:r>
              <a:rPr lang="en-US" altLang="zh-CN" dirty="0">
                <a:solidFill>
                  <a:srgbClr val="FF0000"/>
                </a:solidFill>
                <a:latin typeface="华文新魏" panose="02010800040101010101" pitchFamily="2" charset="-122"/>
                <a:ea typeface="华文新魏" panose="02010800040101010101" pitchFamily="2" charset="-122"/>
              </a:rPr>
              <a:t>H</a:t>
            </a:r>
            <a:r>
              <a:rPr lang="zh-CN" altLang="en-US" dirty="0">
                <a:solidFill>
                  <a:srgbClr val="FF0000"/>
                </a:solidFill>
                <a:latin typeface="华文新魏" panose="02010800040101010101" pitchFamily="2" charset="-122"/>
                <a:ea typeface="华文新魏" panose="02010800040101010101" pitchFamily="2" charset="-122"/>
              </a:rPr>
              <a:t>用来确定</a:t>
            </a:r>
            <a:r>
              <a:rPr lang="en-US" altLang="zh-CN" dirty="0">
                <a:solidFill>
                  <a:srgbClr val="FF0000"/>
                </a:solidFill>
                <a:latin typeface="华文新魏" panose="02010800040101010101" pitchFamily="2" charset="-122"/>
                <a:ea typeface="华文新魏" panose="02010800040101010101" pitchFamily="2" charset="-122"/>
              </a:rPr>
              <a:t>immed_11</a:t>
            </a:r>
            <a:r>
              <a:rPr lang="zh-CN" altLang="en-US" dirty="0">
                <a:solidFill>
                  <a:srgbClr val="FF0000"/>
                </a:solidFill>
                <a:latin typeface="华文新魏" panose="02010800040101010101" pitchFamily="2" charset="-122"/>
                <a:ea typeface="华文新魏" panose="02010800040101010101" pitchFamily="2" charset="-122"/>
              </a:rPr>
              <a:t>为跳转地址的高</a:t>
            </a:r>
            <a:r>
              <a:rPr lang="en-US" altLang="zh-CN" dirty="0">
                <a:solidFill>
                  <a:srgbClr val="FF0000"/>
                </a:solidFill>
                <a:latin typeface="华文新魏" panose="02010800040101010101" pitchFamily="2" charset="-122"/>
                <a:ea typeface="华文新魏" panose="02010800040101010101" pitchFamily="2" charset="-122"/>
              </a:rPr>
              <a:t>11</a:t>
            </a:r>
            <a:r>
              <a:rPr lang="zh-CN" altLang="en-US" dirty="0">
                <a:solidFill>
                  <a:srgbClr val="FF0000"/>
                </a:solidFill>
                <a:latin typeface="华文新魏" panose="02010800040101010101" pitchFamily="2" charset="-122"/>
                <a:ea typeface="华文新魏" panose="02010800040101010101" pitchFamily="2" charset="-122"/>
              </a:rPr>
              <a:t>位还是低</a:t>
            </a:r>
            <a:r>
              <a:rPr lang="en-US" altLang="zh-CN" dirty="0">
                <a:solidFill>
                  <a:srgbClr val="FF0000"/>
                </a:solidFill>
                <a:latin typeface="华文新魏" panose="02010800040101010101" pitchFamily="2" charset="-122"/>
                <a:ea typeface="华文新魏" panose="02010800040101010101" pitchFamily="2" charset="-122"/>
              </a:rPr>
              <a:t>11</a:t>
            </a:r>
            <a:r>
              <a:rPr lang="zh-CN" altLang="en-US" dirty="0">
                <a:solidFill>
                  <a:srgbClr val="FF0000"/>
                </a:solidFill>
                <a:latin typeface="华文新魏" panose="02010800040101010101" pitchFamily="2" charset="-122"/>
                <a:ea typeface="华文新魏" panose="02010800040101010101" pitchFamily="2" charset="-122"/>
              </a:rPr>
              <a:t>位；（ </a:t>
            </a:r>
            <a:r>
              <a:rPr kumimoji="1" lang="en-US" altLang="zh-CN" dirty="0">
                <a:solidFill>
                  <a:srgbClr val="FF0000"/>
                </a:solidFill>
                <a:latin typeface="华文新魏" panose="02010800040101010101" pitchFamily="2" charset="-122"/>
                <a:ea typeface="华文新魏" panose="02010800040101010101" pitchFamily="2" charset="-122"/>
              </a:rPr>
              <a:t>22</a:t>
            </a:r>
            <a:r>
              <a:rPr kumimoji="1" lang="zh-CN" altLang="en-US" dirty="0">
                <a:solidFill>
                  <a:srgbClr val="FF0000"/>
                </a:solidFill>
                <a:latin typeface="华文新魏" panose="02010800040101010101" pitchFamily="2" charset="-122"/>
                <a:ea typeface="华文新魏" panose="02010800040101010101" pitchFamily="2" charset="-122"/>
              </a:rPr>
              <a:t>位地址为半字偏移</a:t>
            </a:r>
            <a:r>
              <a:rPr kumimoji="1" lang="en-US" altLang="zh-CN" dirty="0">
                <a:solidFill>
                  <a:srgbClr val="FF0000"/>
                </a:solidFill>
                <a:latin typeface="华文新魏" panose="02010800040101010101" pitchFamily="2" charset="-122"/>
                <a:ea typeface="华文新魏" panose="02010800040101010101" pitchFamily="2" charset="-122"/>
              </a:rPr>
              <a:t>---</a:t>
            </a:r>
            <a:r>
              <a:rPr kumimoji="1" lang="zh-CN" altLang="en-US" dirty="0">
                <a:solidFill>
                  <a:srgbClr val="FF0000"/>
                </a:solidFill>
                <a:latin typeface="华文新魏" panose="02010800040101010101" pitchFamily="2" charset="-122"/>
                <a:ea typeface="华文新魏" panose="02010800040101010101" pitchFamily="2" charset="-122"/>
              </a:rPr>
              <a:t>最低位补</a:t>
            </a:r>
            <a:r>
              <a:rPr kumimoji="1" lang="en-US" altLang="zh-CN" dirty="0">
                <a:solidFill>
                  <a:srgbClr val="FF0000"/>
                </a:solidFill>
                <a:latin typeface="华文新魏" panose="02010800040101010101" pitchFamily="2" charset="-122"/>
                <a:ea typeface="华文新魏" panose="02010800040101010101" pitchFamily="2" charset="-122"/>
              </a:rPr>
              <a:t>1</a:t>
            </a:r>
            <a:r>
              <a:rPr kumimoji="1" lang="zh-CN" altLang="en-US" dirty="0">
                <a:solidFill>
                  <a:srgbClr val="FF0000"/>
                </a:solidFill>
                <a:latin typeface="华文新魏" panose="02010800040101010101" pitchFamily="2" charset="-122"/>
                <a:ea typeface="华文新魏" panose="02010800040101010101" pitchFamily="2" charset="-122"/>
              </a:rPr>
              <a:t>个</a:t>
            </a:r>
            <a:r>
              <a:rPr kumimoji="1" lang="en-US" altLang="zh-CN" dirty="0">
                <a:solidFill>
                  <a:srgbClr val="FF0000"/>
                </a:solidFill>
                <a:latin typeface="华文新魏" panose="02010800040101010101" pitchFamily="2" charset="-122"/>
                <a:ea typeface="华文新魏" panose="02010800040101010101" pitchFamily="2" charset="-122"/>
              </a:rPr>
              <a:t>0</a:t>
            </a:r>
            <a:r>
              <a:rPr kumimoji="1" lang="zh-CN" altLang="en-US" dirty="0">
                <a:solidFill>
                  <a:srgbClr val="FF0000"/>
                </a:solidFill>
                <a:latin typeface="华文新魏" panose="02010800040101010101" pitchFamily="2" charset="-122"/>
                <a:ea typeface="华文新魏" panose="02010800040101010101" pitchFamily="2" charset="-122"/>
              </a:rPr>
              <a:t>）使指令转移范围为</a:t>
            </a:r>
            <a:r>
              <a:rPr kumimoji="1" lang="en-US" altLang="zh-CN" dirty="0">
                <a:solidFill>
                  <a:srgbClr val="FF0000"/>
                </a:solidFill>
                <a:latin typeface="华文新魏" panose="02010800040101010101" pitchFamily="2" charset="-122"/>
                <a:ea typeface="华文新魏" panose="02010800040101010101" pitchFamily="2" charset="-122"/>
              </a:rPr>
              <a:t>±4MB</a:t>
            </a:r>
            <a:r>
              <a:rPr kumimoji="1" lang="zh-CN" altLang="en-US" dirty="0">
                <a:solidFill>
                  <a:srgbClr val="FF0000"/>
                </a:solidFill>
                <a:latin typeface="华文新魏" panose="02010800040101010101" pitchFamily="2" charset="-122"/>
                <a:ea typeface="华文新魏" panose="02010800040101010101" pitchFamily="2" charset="-122"/>
              </a:rPr>
              <a:t>。</a:t>
            </a:r>
            <a:r>
              <a:rPr kumimoji="1" lang="zh-CN" altLang="en-US" dirty="0">
                <a:solidFill>
                  <a:srgbClr val="FF0000"/>
                </a:solidFill>
              </a:rPr>
              <a:t> </a:t>
            </a:r>
            <a:endParaRPr kumimoji="1" lang="zh-CN" altLang="en-US" dirty="0">
              <a:solidFill>
                <a:srgbClr val="FF0000"/>
              </a:solidFill>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指令集（分支指令）</a:t>
            </a:r>
            <a:endParaRPr lang="zh-CN" altLang="en-US" kern="0" dirty="0">
              <a:solidFill>
                <a:srgbClr val="FF0000"/>
              </a:solidFill>
            </a:endParaRPr>
          </a:p>
        </p:txBody>
      </p:sp>
    </p:spTree>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4" name="Text Box 2"/>
          <p:cNvSpPr txBox="1">
            <a:spLocks noChangeArrowheads="1"/>
          </p:cNvSpPr>
          <p:nvPr/>
        </p:nvSpPr>
        <p:spPr bwMode="auto">
          <a:xfrm>
            <a:off x="839416" y="1257300"/>
            <a:ext cx="9073008"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BX</a:t>
            </a:r>
            <a:r>
              <a:rPr kumimoji="1" lang="zh-CN" altLang="en-US" sz="2000" dirty="0">
                <a:latin typeface="Times New Roman" panose="02020603050405020304" pitchFamily="18" charset="0"/>
                <a:ea typeface="+mn-ea"/>
                <a:cs typeface="Times New Roman" panose="02020603050405020304" pitchFamily="18" charset="0"/>
              </a:rPr>
              <a:t>指令是带状态切换的分支指令，跳转地址由</a:t>
            </a:r>
            <a:r>
              <a:rPr kumimoji="1" lang="en-US" altLang="zh-CN" sz="2000" dirty="0">
                <a:latin typeface="Times New Roman" panose="02020603050405020304" pitchFamily="18" charset="0"/>
                <a:ea typeface="+mn-ea"/>
                <a:cs typeface="Times New Roman" panose="02020603050405020304" pitchFamily="18" charset="0"/>
              </a:rPr>
              <a:t>Rm</a:t>
            </a:r>
            <a:r>
              <a:rPr kumimoji="1" lang="zh-CN" altLang="en-US" sz="2000" dirty="0">
                <a:latin typeface="Times New Roman" panose="02020603050405020304" pitchFamily="18" charset="0"/>
                <a:ea typeface="+mn-ea"/>
                <a:cs typeface="Times New Roman" panose="02020603050405020304" pitchFamily="18" charset="0"/>
              </a:rPr>
              <a:t>指定，同时根据</a:t>
            </a:r>
            <a:r>
              <a:rPr kumimoji="1" lang="en-US" altLang="zh-CN" sz="2000" dirty="0">
                <a:latin typeface="Times New Roman" panose="02020603050405020304" pitchFamily="18" charset="0"/>
                <a:ea typeface="+mn-ea"/>
                <a:cs typeface="Times New Roman" panose="02020603050405020304" pitchFamily="18" charset="0"/>
              </a:rPr>
              <a:t>Rm</a:t>
            </a:r>
            <a:r>
              <a:rPr kumimoji="1" lang="zh-CN" altLang="en-US" sz="2000" dirty="0">
                <a:latin typeface="Times New Roman" panose="02020603050405020304" pitchFamily="18" charset="0"/>
                <a:ea typeface="+mn-ea"/>
                <a:cs typeface="Times New Roman" panose="02020603050405020304" pitchFamily="18" charset="0"/>
              </a:rPr>
              <a:t>的最低位的值切换处理器状态，当最低两位均为</a:t>
            </a:r>
            <a:r>
              <a:rPr kumimoji="1" lang="en-US" altLang="zh-CN" sz="2000" dirty="0">
                <a:latin typeface="Times New Roman" panose="02020603050405020304" pitchFamily="18" charset="0"/>
                <a:ea typeface="+mn-ea"/>
                <a:cs typeface="Times New Roman" panose="02020603050405020304" pitchFamily="18" charset="0"/>
              </a:rPr>
              <a:t>0</a:t>
            </a:r>
            <a:r>
              <a:rPr kumimoji="1" lang="zh-CN" altLang="en-US" sz="2000" dirty="0">
                <a:latin typeface="Times New Roman" panose="02020603050405020304" pitchFamily="18" charset="0"/>
                <a:ea typeface="+mn-ea"/>
                <a:cs typeface="Times New Roman" panose="02020603050405020304" pitchFamily="18" charset="0"/>
              </a:rPr>
              <a:t>时，切换到</a:t>
            </a:r>
            <a:r>
              <a:rPr kumimoji="1" lang="en-US" altLang="zh-CN" sz="2000" dirty="0">
                <a:latin typeface="Times New Roman" panose="02020603050405020304" pitchFamily="18" charset="0"/>
                <a:ea typeface="+mn-ea"/>
                <a:cs typeface="Times New Roman" panose="02020603050405020304" pitchFamily="18" charset="0"/>
              </a:rPr>
              <a:t>ARM</a:t>
            </a:r>
            <a:r>
              <a:rPr kumimoji="1" lang="zh-CN" altLang="en-US" sz="2000" dirty="0">
                <a:latin typeface="Times New Roman" panose="02020603050405020304" pitchFamily="18" charset="0"/>
                <a:ea typeface="+mn-ea"/>
                <a:cs typeface="Times New Roman" panose="02020603050405020304" pitchFamily="18" charset="0"/>
              </a:rPr>
              <a:t>状态。</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6" name="Text Box 4"/>
          <p:cNvSpPr txBox="1">
            <a:spLocks noChangeArrowheads="1"/>
          </p:cNvSpPr>
          <p:nvPr/>
        </p:nvSpPr>
        <p:spPr bwMode="auto">
          <a:xfrm>
            <a:off x="1333396" y="2595334"/>
            <a:ext cx="7543800" cy="712787"/>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BX</a:t>
            </a:r>
            <a:r>
              <a:rPr kumimoji="1" lang="en-US" altLang="zh-CN" sz="1600">
                <a:solidFill>
                  <a:srgbClr val="0000FF"/>
                </a:solidFill>
                <a:latin typeface="宋体" panose="02010600030101010101" pitchFamily="2" charset="-122"/>
                <a:cs typeface="Times New Roman" panose="02020603050405020304" pitchFamily="18" charset="0"/>
              </a:rPr>
              <a:t>   Rm</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其中：</a:t>
            </a:r>
            <a:r>
              <a:rPr kumimoji="1" lang="en-US" altLang="zh-CN" sz="1600">
                <a:solidFill>
                  <a:srgbClr val="0000FF"/>
                </a:solidFill>
                <a:latin typeface="宋体" panose="02010600030101010101" pitchFamily="2" charset="-122"/>
                <a:cs typeface="Times New Roman" panose="02020603050405020304" pitchFamily="18" charset="0"/>
              </a:rPr>
              <a:t>Rm    </a:t>
            </a:r>
            <a:r>
              <a:rPr kumimoji="1" lang="zh-CN" altLang="en-US" sz="1600">
                <a:latin typeface="宋体" panose="02010600030101010101" pitchFamily="2" charset="-122"/>
              </a:rPr>
              <a:t>保存有目标地址的寄存器。</a:t>
            </a:r>
            <a:endParaRPr kumimoji="1" lang="zh-CN" altLang="en-US" sz="1600">
              <a:latin typeface="宋体" panose="02010600030101010101" pitchFamily="2" charset="-122"/>
            </a:endParaRPr>
          </a:p>
        </p:txBody>
      </p:sp>
      <p:sp>
        <p:nvSpPr>
          <p:cNvPr id="7" name="Text Box 5"/>
          <p:cNvSpPr txBox="1">
            <a:spLocks noChangeArrowheads="1"/>
          </p:cNvSpPr>
          <p:nvPr/>
        </p:nvSpPr>
        <p:spPr bwMode="auto">
          <a:xfrm>
            <a:off x="1356062" y="2050983"/>
            <a:ext cx="7010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BX</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8" name="Text Box 6"/>
          <p:cNvSpPr txBox="1">
            <a:spLocks noChangeArrowheads="1"/>
          </p:cNvSpPr>
          <p:nvPr/>
        </p:nvSpPr>
        <p:spPr bwMode="auto">
          <a:xfrm>
            <a:off x="1055440" y="3666796"/>
            <a:ext cx="8458200" cy="13112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华文新魏" panose="02010800040101010101" pitchFamily="2" charset="-122"/>
                <a:ea typeface="华文新魏" panose="02010800040101010101" pitchFamily="2" charset="-122"/>
              </a:rPr>
              <a:t>应用示例：</a:t>
            </a:r>
            <a:endParaRPr kumimoji="1" lang="zh-CN" altLang="en-US" sz="2000" dirty="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dirty="0">
                <a:solidFill>
                  <a:srgbClr val="0000FF"/>
                </a:solidFill>
                <a:latin typeface="Courier New" panose="02070309020205020404" pitchFamily="49" charset="0"/>
              </a:rPr>
              <a:t>    </a:t>
            </a:r>
            <a:r>
              <a:rPr kumimoji="1" lang="en-US" altLang="zh-CN" sz="2000" dirty="0">
                <a:solidFill>
                  <a:srgbClr val="0000FF"/>
                </a:solidFill>
                <a:latin typeface="Courier New" panose="02070309020205020404" pitchFamily="49" charset="0"/>
              </a:rPr>
              <a:t>ADR    R0,ArmFun	</a:t>
            </a:r>
            <a:r>
              <a:rPr kumimoji="1" lang="en-US" altLang="zh-CN" sz="2000" dirty="0">
                <a:latin typeface="华文新魏" panose="02010800040101010101" pitchFamily="2" charset="-122"/>
                <a:ea typeface="华文新魏" panose="02010800040101010101" pitchFamily="2" charset="-122"/>
              </a:rPr>
              <a:t>;</a:t>
            </a:r>
            <a:r>
              <a:rPr kumimoji="1" lang="zh-CN" altLang="en-US" sz="2000" dirty="0">
                <a:latin typeface="华文新魏" panose="02010800040101010101" pitchFamily="2" charset="-122"/>
                <a:ea typeface="华文新魏" panose="02010800040101010101" pitchFamily="2" charset="-122"/>
              </a:rPr>
              <a:t>将</a:t>
            </a:r>
            <a:r>
              <a:rPr kumimoji="1" lang="en-US" altLang="zh-CN" sz="2000" dirty="0">
                <a:latin typeface="华文新魏" panose="02010800040101010101" pitchFamily="2" charset="-122"/>
                <a:ea typeface="华文新魏" panose="02010800040101010101" pitchFamily="2" charset="-122"/>
              </a:rPr>
              <a:t>ARM</a:t>
            </a:r>
            <a:r>
              <a:rPr kumimoji="1" lang="zh-CN" altLang="en-US" sz="2000" dirty="0">
                <a:latin typeface="华文新魏" panose="02010800040101010101" pitchFamily="2" charset="-122"/>
                <a:ea typeface="华文新魏" panose="02010800040101010101" pitchFamily="2" charset="-122"/>
              </a:rPr>
              <a:t>程序段地址存入</a:t>
            </a:r>
            <a:r>
              <a:rPr kumimoji="1" lang="en-US" altLang="zh-CN" sz="2000" dirty="0">
                <a:latin typeface="华文新魏" panose="02010800040101010101" pitchFamily="2" charset="-122"/>
                <a:ea typeface="华文新魏" panose="02010800040101010101" pitchFamily="2" charset="-122"/>
              </a:rPr>
              <a:t>R0</a:t>
            </a:r>
            <a:endParaRPr kumimoji="1" lang="en-US" altLang="zh-CN" sz="2000" dirty="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en-US" altLang="zh-CN" sz="2000" dirty="0">
                <a:solidFill>
                  <a:srgbClr val="0000FF"/>
                </a:solidFill>
                <a:latin typeface="Courier New" panose="02070309020205020404" pitchFamily="49" charset="0"/>
              </a:rPr>
              <a:t>    BX     R0	  	</a:t>
            </a:r>
            <a:r>
              <a:rPr kumimoji="1" lang="en-US" altLang="zh-CN" sz="2000" dirty="0">
                <a:latin typeface="华文新魏" panose="02010800040101010101" pitchFamily="2" charset="-122"/>
                <a:ea typeface="华文新魏" panose="02010800040101010101" pitchFamily="2" charset="-122"/>
              </a:rPr>
              <a:t>;</a:t>
            </a:r>
            <a:r>
              <a:rPr kumimoji="1" lang="zh-CN" altLang="en-US" sz="2000" dirty="0">
                <a:latin typeface="华文新魏" panose="02010800040101010101" pitchFamily="2" charset="-122"/>
                <a:ea typeface="华文新魏" panose="02010800040101010101" pitchFamily="2" charset="-122"/>
              </a:rPr>
              <a:t>跳至</a:t>
            </a:r>
            <a:r>
              <a:rPr kumimoji="1" lang="en-US" altLang="zh-CN" sz="2000" dirty="0">
                <a:latin typeface="华文新魏" panose="02010800040101010101" pitchFamily="2" charset="-122"/>
                <a:ea typeface="华文新魏" panose="02010800040101010101" pitchFamily="2" charset="-122"/>
              </a:rPr>
              <a:t>R0</a:t>
            </a:r>
            <a:r>
              <a:rPr kumimoji="1" lang="zh-CN" altLang="en-US" sz="2000" dirty="0">
                <a:latin typeface="华文新魏" panose="02010800040101010101" pitchFamily="2" charset="-122"/>
                <a:ea typeface="华文新魏" panose="02010800040101010101" pitchFamily="2" charset="-122"/>
              </a:rPr>
              <a:t>指定的地址，并切换到</a:t>
            </a:r>
            <a:r>
              <a:rPr kumimoji="1" lang="en-US" altLang="zh-CN" sz="2000" dirty="0">
                <a:latin typeface="华文新魏" panose="02010800040101010101" pitchFamily="2" charset="-122"/>
                <a:ea typeface="华文新魏" panose="02010800040101010101" pitchFamily="2" charset="-122"/>
              </a:rPr>
              <a:t>ARM</a:t>
            </a:r>
            <a:r>
              <a:rPr kumimoji="1" lang="zh-CN" altLang="en-US" sz="2000" dirty="0">
                <a:latin typeface="华文新魏" panose="02010800040101010101" pitchFamily="2" charset="-122"/>
                <a:ea typeface="华文新魏" panose="02010800040101010101" pitchFamily="2" charset="-122"/>
              </a:rPr>
              <a:t>状态</a:t>
            </a:r>
            <a:endParaRPr kumimoji="1" lang="zh-CN" altLang="en-US" sz="2000" dirty="0">
              <a:latin typeface="华文新魏" panose="02010800040101010101" pitchFamily="2" charset="-122"/>
              <a:ea typeface="华文新魏" panose="02010800040101010101" pitchFamily="2" charset="-122"/>
            </a:endParaRPr>
          </a:p>
        </p:txBody>
      </p:sp>
      <p:sp>
        <p:nvSpPr>
          <p:cNvPr id="9" name="文本框 8"/>
          <p:cNvSpPr txBox="1"/>
          <p:nvPr/>
        </p:nvSpPr>
        <p:spPr>
          <a:xfrm>
            <a:off x="839416" y="764704"/>
            <a:ext cx="6100876"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分支指令</a:t>
            </a:r>
            <a:r>
              <a:rPr lang="en-US" altLang="zh-CN" sz="2400" dirty="0">
                <a:latin typeface="Times New Roman" panose="02020603050405020304" pitchFamily="18" charset="0"/>
                <a:cs typeface="Times New Roman" panose="02020603050405020304" pitchFamily="18" charset="0"/>
              </a:rPr>
              <a:t>--BX</a:t>
            </a:r>
            <a:endParaRPr lang="zh-CN" altLang="en-US" sz="2400"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指令集（分支指令）</a:t>
            </a:r>
            <a:endParaRPr lang="zh-CN" altLang="en-US" kern="0" dirty="0">
              <a:solidFill>
                <a:srgbClr val="FF0000"/>
              </a:solidFill>
            </a:endParaRPr>
          </a:p>
        </p:txBody>
      </p:sp>
    </p:spTree>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4" name="文本框 3"/>
          <p:cNvSpPr txBox="1"/>
          <p:nvPr/>
        </p:nvSpPr>
        <p:spPr>
          <a:xfrm>
            <a:off x="1343472" y="1305330"/>
            <a:ext cx="6521272" cy="3600986"/>
          </a:xfrm>
          <a:prstGeom prst="rect">
            <a:avLst/>
          </a:prstGeom>
          <a:noFill/>
        </p:spPr>
        <p:txBody>
          <a:bodyPr wrap="none" rtlCol="0">
            <a:spAutoFit/>
          </a:bodyPr>
          <a:lstStyle/>
          <a:p>
            <a:pPr>
              <a:lnSpc>
                <a:spcPct val="150000"/>
              </a:lnSpc>
            </a:pPr>
            <a:r>
              <a:rPr lang="en-US" altLang="zh-CN" sz="2800" dirty="0">
                <a:latin typeface="Times New Roman" panose="02020603050405020304" pitchFamily="18" charset="0"/>
                <a:ea typeface="+mn-ea"/>
                <a:cs typeface="Times New Roman" panose="02020603050405020304" pitchFamily="18" charset="0"/>
              </a:rPr>
              <a:t>3.5.1  Thumb</a:t>
            </a:r>
            <a:r>
              <a:rPr lang="zh-CN" altLang="zh-CN" sz="2800" dirty="0">
                <a:latin typeface="Times New Roman" panose="02020603050405020304" pitchFamily="18" charset="0"/>
                <a:ea typeface="+mn-ea"/>
                <a:cs typeface="Times New Roman" panose="02020603050405020304" pitchFamily="18" charset="0"/>
              </a:rPr>
              <a:t>指令集与</a:t>
            </a:r>
            <a:r>
              <a:rPr lang="en-US" altLang="zh-CN" sz="2800" dirty="0">
                <a:latin typeface="Times New Roman" panose="02020603050405020304" pitchFamily="18" charset="0"/>
                <a:ea typeface="+mn-ea"/>
                <a:cs typeface="Times New Roman" panose="02020603050405020304" pitchFamily="18" charset="0"/>
              </a:rPr>
              <a:t>ARM</a:t>
            </a:r>
            <a:r>
              <a:rPr lang="zh-CN" altLang="zh-CN" sz="2800" dirty="0">
                <a:latin typeface="Times New Roman" panose="02020603050405020304" pitchFamily="18" charset="0"/>
                <a:ea typeface="+mn-ea"/>
                <a:cs typeface="Times New Roman" panose="02020603050405020304" pitchFamily="18" charset="0"/>
              </a:rPr>
              <a:t>指令集的区别</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3.5.2  </a:t>
            </a:r>
            <a:r>
              <a:rPr lang="zh-CN" altLang="en-US" sz="2800" dirty="0">
                <a:latin typeface="Times New Roman" panose="02020603050405020304" pitchFamily="18" charset="0"/>
                <a:ea typeface="+mn-ea"/>
                <a:cs typeface="Times New Roman" panose="02020603050405020304" pitchFamily="18" charset="0"/>
              </a:rPr>
              <a:t>存储器访问指令</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3.5.3  </a:t>
            </a:r>
            <a:r>
              <a:rPr lang="zh-CN" altLang="en-US" sz="2800" dirty="0">
                <a:latin typeface="Times New Roman" panose="02020603050405020304" pitchFamily="18" charset="0"/>
                <a:ea typeface="+mn-ea"/>
                <a:cs typeface="Times New Roman" panose="02020603050405020304" pitchFamily="18" charset="0"/>
              </a:rPr>
              <a:t>数据处理指令</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solidFill>
                  <a:schemeClr val="tx1"/>
                </a:solidFill>
                <a:latin typeface="Times New Roman" panose="02020603050405020304" pitchFamily="18" charset="0"/>
                <a:ea typeface="+mn-ea"/>
                <a:cs typeface="Times New Roman" panose="02020603050405020304" pitchFamily="18" charset="0"/>
              </a:rPr>
              <a:t>3.5.4  </a:t>
            </a:r>
            <a:r>
              <a:rPr lang="zh-CN" altLang="en-US" sz="2800" dirty="0">
                <a:latin typeface="Times New Roman" panose="02020603050405020304" pitchFamily="18" charset="0"/>
                <a:ea typeface="+mn-ea"/>
                <a:cs typeface="Times New Roman" panose="02020603050405020304" pitchFamily="18" charset="0"/>
              </a:rPr>
              <a:t>分支指令</a:t>
            </a:r>
            <a:endParaRPr lang="en-US" altLang="zh-CN" sz="2800" dirty="0">
              <a:latin typeface="Times New Roman" panose="02020603050405020304" pitchFamily="18" charset="0"/>
              <a:ea typeface="+mn-ea"/>
              <a:cs typeface="Times New Roman" panose="02020603050405020304" pitchFamily="18" charset="0"/>
            </a:endParaRPr>
          </a:p>
          <a:p>
            <a:pPr>
              <a:lnSpc>
                <a:spcPct val="150000"/>
              </a:lnSpc>
            </a:pPr>
            <a:r>
              <a:rPr lang="en-US" altLang="zh-CN" sz="2800" dirty="0">
                <a:latin typeface="Times New Roman" panose="02020603050405020304" pitchFamily="18" charset="0"/>
                <a:ea typeface="+mn-ea"/>
                <a:cs typeface="Times New Roman" panose="02020603050405020304" pitchFamily="18" charset="0"/>
              </a:rPr>
              <a:t>3.5.5  </a:t>
            </a:r>
            <a:r>
              <a:rPr lang="zh-CN" altLang="en-US" sz="2800" dirty="0">
                <a:solidFill>
                  <a:srgbClr val="FF0000"/>
                </a:solidFill>
                <a:latin typeface="Times New Roman" panose="02020603050405020304" pitchFamily="18" charset="0"/>
                <a:ea typeface="+mn-ea"/>
                <a:cs typeface="Times New Roman" panose="02020603050405020304" pitchFamily="18" charset="0"/>
              </a:rPr>
              <a:t>杂项指令</a:t>
            </a:r>
            <a:endParaRPr lang="zh-CN" altLang="en-US" sz="2800" dirty="0">
              <a:solidFill>
                <a:srgbClr val="FF0000"/>
              </a:solidFill>
              <a:latin typeface="Times New Roman" panose="02020603050405020304" pitchFamily="18" charset="0"/>
              <a:ea typeface="+mn-ea"/>
              <a:cs typeface="Times New Roman" panose="02020603050405020304" pitchFamily="18" charset="0"/>
            </a:endParaRPr>
          </a:p>
          <a:p>
            <a:endParaRPr lang="zh-CN" altLang="en-US" dirty="0"/>
          </a:p>
        </p:txBody>
      </p:sp>
    </p:spTree>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3" name="Text Box 2"/>
          <p:cNvSpPr txBox="1">
            <a:spLocks noChangeArrowheads="1"/>
          </p:cNvSpPr>
          <p:nvPr/>
        </p:nvSpPr>
        <p:spPr bwMode="auto">
          <a:xfrm>
            <a:off x="911424" y="1340892"/>
            <a:ext cx="943304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buClr>
                <a:srgbClr val="0000FF"/>
              </a:buClr>
            </a:pPr>
            <a:r>
              <a:rPr kumimoji="1" lang="en-US" altLang="zh-CN" sz="2400" dirty="0">
                <a:latin typeface="华文新魏" panose="02010800040101010101" pitchFamily="2" charset="-122"/>
                <a:ea typeface="华文新魏" panose="02010800040101010101" pitchFamily="2" charset="-122"/>
              </a:rPr>
              <a:t>        </a:t>
            </a:r>
            <a:r>
              <a:rPr kumimoji="1" lang="en-US" altLang="zh-CN" sz="2000" dirty="0">
                <a:latin typeface="Times New Roman" panose="02020603050405020304" pitchFamily="18" charset="0"/>
                <a:ea typeface="+mn-ea"/>
                <a:cs typeface="Times New Roman" panose="02020603050405020304" pitchFamily="18" charset="0"/>
              </a:rPr>
              <a:t>SWI</a:t>
            </a:r>
            <a:r>
              <a:rPr kumimoji="1" lang="zh-CN" altLang="en-US" sz="2000" dirty="0">
                <a:latin typeface="Times New Roman" panose="02020603050405020304" pitchFamily="18" charset="0"/>
                <a:ea typeface="+mn-ea"/>
                <a:cs typeface="Times New Roman" panose="02020603050405020304" pitchFamily="18" charset="0"/>
              </a:rPr>
              <a:t>指令用于产生软中断，从而实现从用户模式变换到管理模式，</a:t>
            </a:r>
            <a:r>
              <a:rPr kumimoji="1" lang="en-US" altLang="zh-CN" sz="2000" dirty="0">
                <a:latin typeface="Times New Roman" panose="02020603050405020304" pitchFamily="18" charset="0"/>
                <a:ea typeface="+mn-ea"/>
                <a:cs typeface="Times New Roman" panose="02020603050405020304" pitchFamily="18" charset="0"/>
              </a:rPr>
              <a:t>CPSR</a:t>
            </a:r>
            <a:r>
              <a:rPr kumimoji="1" lang="zh-CN" altLang="en-US" sz="2000" dirty="0">
                <a:latin typeface="Times New Roman" panose="02020603050405020304" pitchFamily="18" charset="0"/>
                <a:ea typeface="+mn-ea"/>
                <a:cs typeface="Times New Roman" panose="02020603050405020304" pitchFamily="18" charset="0"/>
              </a:rPr>
              <a:t>保存到管理模式的</a:t>
            </a:r>
            <a:r>
              <a:rPr kumimoji="1" lang="en-US" altLang="zh-CN" sz="2000" dirty="0">
                <a:latin typeface="Times New Roman" panose="02020603050405020304" pitchFamily="18" charset="0"/>
                <a:ea typeface="+mn-ea"/>
                <a:cs typeface="Times New Roman" panose="02020603050405020304" pitchFamily="18" charset="0"/>
              </a:rPr>
              <a:t>SPSR</a:t>
            </a:r>
            <a:r>
              <a:rPr kumimoji="1" lang="zh-CN" altLang="en-US" sz="2000" dirty="0">
                <a:latin typeface="Times New Roman" panose="02020603050405020304" pitchFamily="18" charset="0"/>
                <a:ea typeface="+mn-ea"/>
                <a:cs typeface="Times New Roman" panose="02020603050405020304" pitchFamily="18" charset="0"/>
              </a:rPr>
              <a:t>中，同时程序跳转到</a:t>
            </a:r>
            <a:r>
              <a:rPr kumimoji="1" lang="en-US" altLang="zh-CN" sz="2000" dirty="0">
                <a:latin typeface="Times New Roman" panose="02020603050405020304" pitchFamily="18" charset="0"/>
                <a:ea typeface="+mn-ea"/>
                <a:cs typeface="Times New Roman" panose="02020603050405020304" pitchFamily="18" charset="0"/>
              </a:rPr>
              <a:t>SWI</a:t>
            </a:r>
            <a:r>
              <a:rPr kumimoji="1" lang="zh-CN" altLang="en-US" sz="2000" dirty="0">
                <a:latin typeface="Times New Roman" panose="02020603050405020304" pitchFamily="18" charset="0"/>
                <a:ea typeface="+mn-ea"/>
                <a:cs typeface="Times New Roman" panose="02020603050405020304" pitchFamily="18" charset="0"/>
              </a:rPr>
              <a:t>向量。在系统模式下也可以使用</a:t>
            </a:r>
            <a:r>
              <a:rPr kumimoji="1" lang="en-US" altLang="zh-CN" sz="2000" dirty="0">
                <a:latin typeface="Times New Roman" panose="02020603050405020304" pitchFamily="18" charset="0"/>
                <a:ea typeface="+mn-ea"/>
                <a:cs typeface="Times New Roman" panose="02020603050405020304" pitchFamily="18" charset="0"/>
              </a:rPr>
              <a:t>SWI</a:t>
            </a:r>
            <a:r>
              <a:rPr kumimoji="1" lang="zh-CN" altLang="en-US" sz="2000" dirty="0">
                <a:latin typeface="Times New Roman" panose="02020603050405020304" pitchFamily="18" charset="0"/>
                <a:ea typeface="+mn-ea"/>
                <a:cs typeface="Times New Roman" panose="02020603050405020304" pitchFamily="18" charset="0"/>
              </a:rPr>
              <a:t>指令，处理器同样能切换到管理模式。（参数传递的方法参看</a:t>
            </a:r>
            <a:r>
              <a:rPr kumimoji="1" lang="en-US" altLang="zh-CN" sz="2000" dirty="0">
                <a:latin typeface="Times New Roman" panose="02020603050405020304" pitchFamily="18" charset="0"/>
                <a:ea typeface="+mn-ea"/>
                <a:cs typeface="Times New Roman" panose="02020603050405020304" pitchFamily="18" charset="0"/>
              </a:rPr>
              <a:t>ARM</a:t>
            </a:r>
            <a:r>
              <a:rPr kumimoji="1" lang="zh-CN" altLang="en-US" sz="2000" dirty="0">
                <a:latin typeface="Times New Roman" panose="02020603050405020304" pitchFamily="18" charset="0"/>
                <a:ea typeface="+mn-ea"/>
                <a:cs typeface="Times New Roman" panose="02020603050405020304" pitchFamily="18" charset="0"/>
              </a:rPr>
              <a:t>指令</a:t>
            </a:r>
            <a:r>
              <a:rPr kumimoji="1" lang="en-US" altLang="zh-CN" sz="2000" dirty="0">
                <a:latin typeface="Times New Roman" panose="02020603050405020304" pitchFamily="18" charset="0"/>
                <a:ea typeface="+mn-ea"/>
                <a:cs typeface="Times New Roman" panose="02020603050405020304" pitchFamily="18" charset="0"/>
              </a:rPr>
              <a:t>SWI</a:t>
            </a:r>
            <a:r>
              <a:rPr kumimoji="1" lang="zh-CN" altLang="en-US" sz="2000" dirty="0">
                <a:latin typeface="Times New Roman" panose="02020603050405020304" pitchFamily="18" charset="0"/>
                <a:ea typeface="+mn-ea"/>
                <a:cs typeface="Times New Roman" panose="02020603050405020304" pitchFamily="18" charset="0"/>
              </a:rPr>
              <a:t>的使用）</a:t>
            </a:r>
            <a:endParaRPr kumimoji="1" lang="zh-CN" altLang="en-US" sz="2400" dirty="0">
              <a:latin typeface="Times New Roman" panose="02020603050405020304" pitchFamily="18" charset="0"/>
              <a:ea typeface="+mn-ea"/>
              <a:cs typeface="Times New Roman" panose="02020603050405020304" pitchFamily="18" charset="0"/>
            </a:endParaRPr>
          </a:p>
        </p:txBody>
      </p:sp>
      <p:sp>
        <p:nvSpPr>
          <p:cNvPr id="5" name="Text Box 4"/>
          <p:cNvSpPr txBox="1">
            <a:spLocks noChangeArrowheads="1"/>
          </p:cNvSpPr>
          <p:nvPr/>
        </p:nvSpPr>
        <p:spPr bwMode="auto">
          <a:xfrm>
            <a:off x="944992" y="3163414"/>
            <a:ext cx="9433048" cy="712787"/>
          </a:xfrm>
          <a:prstGeom prst="rect">
            <a:avLst/>
          </a:prstGeom>
          <a:noFill/>
          <a:ln w="9525">
            <a:solidFill>
              <a:schemeClr val="tx1"/>
            </a:solidFill>
            <a:miter lim="800000"/>
          </a:ln>
          <a:effectLst/>
          <a:extLst>
            <a:ext uri="{909E8E84-426E-40DD-AFC4-6F175D3DCCD1}">
              <a14:hiddenFill xmlns:a14="http://schemas.microsoft.com/office/drawing/2010/main">
                <a:solidFill>
                  <a:srgbClr val="DDDDDD">
                    <a:alpha val="50000"/>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1600">
                <a:solidFill>
                  <a:srgbClr val="0000FF"/>
                </a:solidFill>
                <a:latin typeface="宋体" panose="02010600030101010101" pitchFamily="2" charset="-122"/>
              </a:rPr>
              <a:t>SWI</a:t>
            </a:r>
            <a:r>
              <a:rPr kumimoji="1" lang="en-US" altLang="zh-CN" sz="1600">
                <a:solidFill>
                  <a:srgbClr val="0000FF"/>
                </a:solidFill>
                <a:latin typeface="宋体" panose="02010600030101010101" pitchFamily="2" charset="-122"/>
                <a:cs typeface="Times New Roman" panose="02020603050405020304" pitchFamily="18" charset="0"/>
              </a:rPr>
              <a:t>   </a:t>
            </a:r>
            <a:r>
              <a:rPr kumimoji="1" lang="en-US" altLang="zh-CN" sz="1600">
                <a:solidFill>
                  <a:srgbClr val="0000FF"/>
                </a:solidFill>
                <a:latin typeface="宋体" panose="02010600030101010101" pitchFamily="2" charset="-122"/>
              </a:rPr>
              <a:t>immed_8</a:t>
            </a:r>
            <a:endParaRPr kumimoji="1" lang="en-US" altLang="zh-CN" sz="1600">
              <a:solidFill>
                <a:srgbClr val="0000FF"/>
              </a:solidFill>
              <a:latin typeface="宋体" panose="02010600030101010101" pitchFamily="2" charset="-122"/>
            </a:endParaRPr>
          </a:p>
          <a:p>
            <a:pPr algn="just">
              <a:spcBef>
                <a:spcPct val="50000"/>
              </a:spcBef>
              <a:buClr>
                <a:srgbClr val="0000FF"/>
              </a:buClr>
            </a:pPr>
            <a:r>
              <a:rPr kumimoji="1" lang="zh-CN" altLang="en-US" sz="1600">
                <a:latin typeface="宋体" panose="02010600030101010101" pitchFamily="2" charset="-122"/>
              </a:rPr>
              <a:t>其中： </a:t>
            </a:r>
            <a:r>
              <a:rPr kumimoji="1" lang="en-US" altLang="zh-CN" sz="1600">
                <a:solidFill>
                  <a:srgbClr val="0000FF"/>
                </a:solidFill>
                <a:latin typeface="宋体" panose="02010600030101010101" pitchFamily="2" charset="-122"/>
              </a:rPr>
              <a:t>immed_8</a:t>
            </a:r>
            <a:r>
              <a:rPr kumimoji="1" lang="en-US" altLang="zh-CN" sz="1600">
                <a:solidFill>
                  <a:srgbClr val="0000FF"/>
                </a:solidFill>
                <a:latin typeface="宋体" panose="02010600030101010101" pitchFamily="2" charset="-122"/>
                <a:cs typeface="Times New Roman" panose="02020603050405020304" pitchFamily="18" charset="0"/>
              </a:rPr>
              <a:t> 	</a:t>
            </a:r>
            <a:r>
              <a:rPr kumimoji="1" lang="en-US" altLang="zh-CN" sz="1600">
                <a:latin typeface="宋体" panose="02010600030101010101" pitchFamily="2" charset="-122"/>
              </a:rPr>
              <a:t>8</a:t>
            </a:r>
            <a:r>
              <a:rPr kumimoji="1" lang="zh-CN" altLang="en-US" sz="1600">
                <a:latin typeface="宋体" panose="02010600030101010101" pitchFamily="2" charset="-122"/>
              </a:rPr>
              <a:t>位立即数，值为</a:t>
            </a:r>
            <a:r>
              <a:rPr kumimoji="1" lang="en-US" altLang="zh-CN" sz="1600">
                <a:latin typeface="宋体" panose="02010600030101010101" pitchFamily="2" charset="-122"/>
              </a:rPr>
              <a:t>0</a:t>
            </a:r>
            <a:r>
              <a:rPr kumimoji="1" lang="zh-CN" altLang="en-US" sz="1600">
                <a:latin typeface="宋体" panose="02010600030101010101" pitchFamily="2" charset="-122"/>
              </a:rPr>
              <a:t>～</a:t>
            </a:r>
            <a:r>
              <a:rPr kumimoji="1" lang="en-US" altLang="zh-CN" sz="1600">
                <a:latin typeface="宋体" panose="02010600030101010101" pitchFamily="2" charset="-122"/>
              </a:rPr>
              <a:t>255</a:t>
            </a:r>
            <a:r>
              <a:rPr kumimoji="1" lang="zh-CN" altLang="en-US" sz="1600">
                <a:latin typeface="宋体" panose="02010600030101010101" pitchFamily="2" charset="-122"/>
              </a:rPr>
              <a:t>之间的整数。</a:t>
            </a:r>
            <a:endParaRPr kumimoji="1" lang="zh-CN" altLang="en-US" sz="1600">
              <a:latin typeface="宋体" panose="02010600030101010101" pitchFamily="2" charset="-122"/>
            </a:endParaRPr>
          </a:p>
        </p:txBody>
      </p:sp>
      <p:sp>
        <p:nvSpPr>
          <p:cNvPr id="6" name="Text Box 5"/>
          <p:cNvSpPr txBox="1">
            <a:spLocks noChangeArrowheads="1"/>
          </p:cNvSpPr>
          <p:nvPr/>
        </p:nvSpPr>
        <p:spPr bwMode="auto">
          <a:xfrm>
            <a:off x="767408" y="2433179"/>
            <a:ext cx="876606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ctr">
              <a:spcBef>
                <a:spcPct val="50000"/>
              </a:spcBef>
              <a:buClr>
                <a:srgbClr val="0000FF"/>
              </a:buClr>
            </a:pPr>
            <a:r>
              <a:rPr kumimoji="1" lang="en-US" altLang="zh-CN" sz="2000" dirty="0">
                <a:latin typeface="Times New Roman" panose="02020603050405020304" pitchFamily="18" charset="0"/>
                <a:ea typeface="+mn-ea"/>
                <a:cs typeface="Times New Roman" panose="02020603050405020304" pitchFamily="18" charset="0"/>
              </a:rPr>
              <a:t>SWI</a:t>
            </a:r>
            <a:r>
              <a:rPr kumimoji="1" lang="zh-CN" altLang="en-US" sz="2000" dirty="0">
                <a:latin typeface="Times New Roman" panose="02020603050405020304" pitchFamily="18" charset="0"/>
                <a:ea typeface="+mn-ea"/>
                <a:cs typeface="Times New Roman" panose="02020603050405020304" pitchFamily="18" charset="0"/>
              </a:rPr>
              <a:t>指令格式：</a:t>
            </a:r>
            <a:endParaRPr kumimoji="1" lang="zh-CN" altLang="en-US" sz="2000" dirty="0">
              <a:latin typeface="Times New Roman" panose="02020603050405020304" pitchFamily="18" charset="0"/>
              <a:ea typeface="+mn-ea"/>
              <a:cs typeface="Times New Roman" panose="02020603050405020304" pitchFamily="18" charset="0"/>
            </a:endParaRPr>
          </a:p>
        </p:txBody>
      </p:sp>
      <p:sp>
        <p:nvSpPr>
          <p:cNvPr id="7" name="Text Box 6"/>
          <p:cNvSpPr txBox="1">
            <a:spLocks noChangeArrowheads="1"/>
          </p:cNvSpPr>
          <p:nvPr/>
        </p:nvSpPr>
        <p:spPr bwMode="auto">
          <a:xfrm>
            <a:off x="407368" y="4209561"/>
            <a:ext cx="10576448" cy="1311275"/>
          </a:xfrm>
          <a:prstGeom prst="rect">
            <a:avLst/>
          </a:prstGeom>
          <a:noFill/>
          <a:ln>
            <a:noFill/>
          </a:ln>
          <a:effectLst/>
          <a:extLst>
            <a:ext uri="{909E8E84-426E-40DD-AFC4-6F175D3DCCD1}">
              <a14:hiddenFill xmlns:a14="http://schemas.microsoft.com/office/drawing/2010/main">
                <a:solidFill>
                  <a:srgbClr val="DDDDDD">
                    <a:alpha val="50000"/>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buClr>
                <a:srgbClr val="0000FF"/>
              </a:buClr>
            </a:pPr>
            <a:r>
              <a:rPr kumimoji="1" lang="en-US" altLang="zh-CN" sz="2000" dirty="0">
                <a:latin typeface="华文新魏" panose="02010800040101010101" pitchFamily="2" charset="-122"/>
                <a:ea typeface="华文新魏" panose="02010800040101010101" pitchFamily="2" charset="-122"/>
              </a:rPr>
              <a:t>        </a:t>
            </a:r>
            <a:r>
              <a:rPr kumimoji="1" lang="zh-CN" altLang="en-US" sz="2000" dirty="0">
                <a:latin typeface="华文新魏" panose="02010800040101010101" pitchFamily="2" charset="-122"/>
                <a:ea typeface="华文新魏" panose="02010800040101010101" pitchFamily="2" charset="-122"/>
              </a:rPr>
              <a:t>应用示例：</a:t>
            </a:r>
            <a:endParaRPr kumimoji="1" lang="zh-CN" altLang="en-US" sz="2000" dirty="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zh-CN" altLang="en-US" sz="2000" dirty="0">
                <a:solidFill>
                  <a:srgbClr val="0000FF"/>
                </a:solidFill>
                <a:latin typeface="Courier New" panose="02070309020205020404" pitchFamily="49" charset="0"/>
              </a:rPr>
              <a:t>    </a:t>
            </a:r>
            <a:r>
              <a:rPr kumimoji="1" lang="en-US" altLang="zh-CN" sz="2000" dirty="0">
                <a:solidFill>
                  <a:srgbClr val="0000FF"/>
                </a:solidFill>
                <a:latin typeface="Courier New" panose="02070309020205020404" pitchFamily="49" charset="0"/>
              </a:rPr>
              <a:t>SWI    1	  </a:t>
            </a:r>
            <a:r>
              <a:rPr kumimoji="1" lang="en-US" altLang="zh-CN" sz="2000" dirty="0">
                <a:latin typeface="华文新魏" panose="02010800040101010101" pitchFamily="2" charset="-122"/>
                <a:ea typeface="华文新魏" panose="02010800040101010101" pitchFamily="2" charset="-122"/>
              </a:rPr>
              <a:t>;</a:t>
            </a:r>
            <a:r>
              <a:rPr kumimoji="1" lang="zh-CN" altLang="en-US" sz="2000" dirty="0">
                <a:latin typeface="华文新魏" panose="02010800040101010101" pitchFamily="2" charset="-122"/>
                <a:ea typeface="华文新魏" panose="02010800040101010101" pitchFamily="2" charset="-122"/>
              </a:rPr>
              <a:t>软中断，中断立即数为</a:t>
            </a:r>
            <a:r>
              <a:rPr kumimoji="1" lang="en-US" altLang="zh-CN" sz="2000" dirty="0">
                <a:latin typeface="华文新魏" panose="02010800040101010101" pitchFamily="2" charset="-122"/>
                <a:ea typeface="华文新魏" panose="02010800040101010101" pitchFamily="2" charset="-122"/>
              </a:rPr>
              <a:t>0</a:t>
            </a:r>
            <a:endParaRPr kumimoji="1" lang="en-US" altLang="zh-CN" sz="2000" dirty="0">
              <a:latin typeface="华文新魏" panose="02010800040101010101" pitchFamily="2" charset="-122"/>
              <a:ea typeface="华文新魏" panose="02010800040101010101" pitchFamily="2" charset="-122"/>
            </a:endParaRPr>
          </a:p>
          <a:p>
            <a:pPr algn="just">
              <a:spcBef>
                <a:spcPct val="50000"/>
              </a:spcBef>
              <a:buClr>
                <a:srgbClr val="0000FF"/>
              </a:buClr>
            </a:pPr>
            <a:r>
              <a:rPr kumimoji="1" lang="en-US" altLang="zh-CN" sz="2000" dirty="0">
                <a:solidFill>
                  <a:srgbClr val="0000FF"/>
                </a:solidFill>
                <a:latin typeface="Courier New" panose="02070309020205020404" pitchFamily="49" charset="0"/>
              </a:rPr>
              <a:t>    SWI    0x55	  </a:t>
            </a:r>
            <a:r>
              <a:rPr kumimoji="1" lang="en-US" altLang="zh-CN" sz="2000" dirty="0">
                <a:latin typeface="华文新魏" panose="02010800040101010101" pitchFamily="2" charset="-122"/>
                <a:ea typeface="华文新魏" panose="02010800040101010101" pitchFamily="2" charset="-122"/>
              </a:rPr>
              <a:t>;</a:t>
            </a:r>
            <a:r>
              <a:rPr kumimoji="1" lang="zh-CN" altLang="en-US" sz="2000" dirty="0">
                <a:latin typeface="华文新魏" panose="02010800040101010101" pitchFamily="2" charset="-122"/>
                <a:ea typeface="华文新魏" panose="02010800040101010101" pitchFamily="2" charset="-122"/>
              </a:rPr>
              <a:t>软中断，中断立即数为</a:t>
            </a:r>
            <a:r>
              <a:rPr kumimoji="1" lang="en-US" altLang="zh-CN" sz="2000" dirty="0">
                <a:latin typeface="华文新魏" panose="02010800040101010101" pitchFamily="2" charset="-122"/>
                <a:ea typeface="华文新魏" panose="02010800040101010101" pitchFamily="2" charset="-122"/>
              </a:rPr>
              <a:t>0x55</a:t>
            </a:r>
            <a:endParaRPr kumimoji="1" lang="en-US" altLang="zh-CN" sz="2000" dirty="0">
              <a:latin typeface="华文新魏" panose="02010800040101010101" pitchFamily="2" charset="-122"/>
              <a:ea typeface="华文新魏" panose="02010800040101010101" pitchFamily="2" charset="-122"/>
            </a:endParaRPr>
          </a:p>
        </p:txBody>
      </p:sp>
      <p:sp>
        <p:nvSpPr>
          <p:cNvPr id="9" name="文本框 8"/>
          <p:cNvSpPr txBox="1"/>
          <p:nvPr/>
        </p:nvSpPr>
        <p:spPr>
          <a:xfrm>
            <a:off x="839416" y="869006"/>
            <a:ext cx="6097218"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杂项指令</a:t>
            </a:r>
            <a:r>
              <a:rPr lang="en-US" altLang="zh-CN" sz="2400" dirty="0">
                <a:latin typeface="Times New Roman" panose="02020603050405020304" pitchFamily="18" charset="0"/>
                <a:cs typeface="Times New Roman" panose="02020603050405020304" pitchFamily="18" charset="0"/>
              </a:rPr>
              <a:t>--SWI</a:t>
            </a:r>
            <a:endParaRPr lang="zh-CN" altLang="en-US" sz="2400"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指令集（杂项指令）</a:t>
            </a:r>
            <a:endParaRPr lang="zh-CN" altLang="en-US" kern="0" dirty="0">
              <a:solidFill>
                <a:srgbClr val="FF0000"/>
              </a:solidFill>
            </a:endParaRPr>
          </a:p>
        </p:txBody>
      </p:sp>
    </p:spTree>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9" name="文本框 8"/>
          <p:cNvSpPr txBox="1"/>
          <p:nvPr/>
        </p:nvSpPr>
        <p:spPr>
          <a:xfrm>
            <a:off x="767408" y="951002"/>
            <a:ext cx="6097218"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杂项指令</a:t>
            </a:r>
            <a:r>
              <a:rPr lang="en-US" altLang="zh-CN" sz="2400" dirty="0">
                <a:latin typeface="Times New Roman" panose="02020603050405020304" pitchFamily="18" charset="0"/>
                <a:cs typeface="Times New Roman" panose="02020603050405020304" pitchFamily="18" charset="0"/>
              </a:rPr>
              <a:t>--BKPT</a:t>
            </a:r>
            <a:endParaRPr lang="zh-CN" altLang="en-US" sz="2400" dirty="0"/>
          </a:p>
        </p:txBody>
      </p:sp>
      <p:sp>
        <p:nvSpPr>
          <p:cNvPr id="4" name="标题 1"/>
          <p:cNvSpPr txBox="1">
            <a:spLocks noChangeArrowheads="1"/>
          </p:cNvSpPr>
          <p:nvPr/>
        </p:nvSpPr>
        <p:spPr>
          <a:xfrm>
            <a:off x="1558925" y="1414464"/>
            <a:ext cx="8229600" cy="374332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r>
              <a:rPr lang="zh-CN" altLang="en-US" sz="2400" b="0" kern="0" dirty="0"/>
              <a:t>　　</a:t>
            </a:r>
            <a:br>
              <a:rPr lang="zh-CN" altLang="zh-CN" sz="2400" b="0" kern="0" dirty="0"/>
            </a:br>
            <a:r>
              <a:rPr lang="zh-CN" altLang="en-US" sz="2400" b="0" kern="0" dirty="0"/>
              <a:t>　　</a:t>
            </a:r>
            <a:r>
              <a:rPr lang="zh-CN" altLang="zh-CN" sz="2400" b="0" kern="0" dirty="0"/>
              <a:t>句法：</a:t>
            </a:r>
            <a:br>
              <a:rPr lang="zh-CN" altLang="zh-CN" sz="2400" b="0" kern="0" dirty="0"/>
            </a:br>
            <a:r>
              <a:rPr lang="zh-CN" altLang="en-US" sz="2400" b="0" kern="0" dirty="0"/>
              <a:t>　　</a:t>
            </a:r>
            <a:r>
              <a:rPr lang="en-US" altLang="zh-CN" sz="2400" b="0" kern="0" dirty="0"/>
              <a:t>BKPT	 immed_8</a:t>
            </a:r>
            <a:br>
              <a:rPr lang="zh-CN" altLang="zh-CN" sz="2400" b="0" kern="0" dirty="0"/>
            </a:br>
            <a:r>
              <a:rPr lang="zh-CN" altLang="en-US" sz="2400" b="0" kern="0" dirty="0"/>
              <a:t>　　</a:t>
            </a:r>
            <a:r>
              <a:rPr lang="zh-CN" altLang="zh-CN" sz="2400" b="0" kern="0" dirty="0"/>
              <a:t>指令说明：</a:t>
            </a:r>
            <a:br>
              <a:rPr lang="zh-CN" altLang="zh-CN" sz="2400" b="0" kern="0" dirty="0"/>
            </a:br>
            <a:r>
              <a:rPr lang="zh-CN" altLang="en-US" sz="2400" b="0" kern="0" dirty="0"/>
              <a:t>　　</a:t>
            </a:r>
            <a:r>
              <a:rPr lang="zh-CN" altLang="zh-CN" sz="2400" b="0" kern="0" dirty="0"/>
              <a:t>① </a:t>
            </a:r>
            <a:r>
              <a:rPr lang="en-US" altLang="zh-CN" sz="2400" b="0" kern="0" dirty="0"/>
              <a:t>BKPT</a:t>
            </a:r>
            <a:r>
              <a:rPr lang="zh-CN" altLang="zh-CN" sz="2400" b="0" kern="0" dirty="0"/>
              <a:t>指令使处理器进入</a:t>
            </a:r>
            <a:r>
              <a:rPr lang="zh-CN" altLang="zh-CN" sz="2400" kern="0" dirty="0">
                <a:solidFill>
                  <a:srgbClr val="FF0000"/>
                </a:solidFill>
              </a:rPr>
              <a:t>调试模式。</a:t>
            </a:r>
            <a:r>
              <a:rPr lang="zh-CN" altLang="zh-CN" sz="2400" b="0" kern="0" dirty="0"/>
              <a:t>调试工具可利用该指令到达特定地址并查询系统状态。</a:t>
            </a:r>
            <a:br>
              <a:rPr lang="zh-CN" altLang="zh-CN" sz="2400" b="0" kern="0" dirty="0"/>
            </a:br>
            <a:r>
              <a:rPr lang="zh-CN" altLang="en-US" sz="2400" b="0" kern="0" dirty="0"/>
              <a:t>　　</a:t>
            </a:r>
            <a:r>
              <a:rPr lang="zh-CN" altLang="zh-CN" sz="2400" b="0" kern="0" dirty="0"/>
              <a:t>② 调试器利用</a:t>
            </a:r>
            <a:r>
              <a:rPr lang="en-US" altLang="zh-CN" sz="2400" b="0" kern="0" dirty="0"/>
              <a:t>immed_8</a:t>
            </a:r>
            <a:r>
              <a:rPr lang="zh-CN" altLang="zh-CN" sz="2400" b="0" kern="0" dirty="0"/>
              <a:t>来保存有关断点的附加信息。</a:t>
            </a:r>
            <a:br>
              <a:rPr lang="zh-CN" altLang="zh-CN" sz="2400" b="0" kern="0" dirty="0"/>
            </a:br>
            <a:r>
              <a:rPr lang="zh-CN" altLang="en-US" sz="2400" b="0" kern="0" dirty="0"/>
              <a:t>　　</a:t>
            </a:r>
            <a:r>
              <a:rPr lang="zh-CN" altLang="zh-CN" sz="2400" b="0" kern="0" dirty="0"/>
              <a:t>例：</a:t>
            </a:r>
            <a:br>
              <a:rPr lang="zh-CN" altLang="zh-CN" sz="2400" b="0" kern="0" dirty="0"/>
            </a:br>
            <a:r>
              <a:rPr lang="zh-CN" altLang="en-US" sz="2400" b="0" kern="0" dirty="0"/>
              <a:t>　　</a:t>
            </a:r>
            <a:r>
              <a:rPr lang="en-US" altLang="zh-CN" sz="2400" b="0" kern="0" dirty="0"/>
              <a:t>BKPT	  67</a:t>
            </a:r>
            <a:br>
              <a:rPr lang="zh-CN" altLang="zh-CN" sz="2400" b="0" kern="0" dirty="0"/>
            </a:br>
            <a:endParaRPr lang="zh-CN" altLang="en-US" sz="2400" b="0" kern="0"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指令集（杂项指令）</a:t>
            </a:r>
            <a:endParaRPr lang="zh-CN" altLang="en-US" kern="0" dirty="0">
              <a:solidFill>
                <a:srgbClr val="FF0000"/>
              </a:solidFill>
            </a:endParaRPr>
          </a:p>
        </p:txBody>
      </p:sp>
    </p:spTree>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9" name="文本框 8"/>
          <p:cNvSpPr txBox="1"/>
          <p:nvPr/>
        </p:nvSpPr>
        <p:spPr>
          <a:xfrm>
            <a:off x="623392" y="879774"/>
            <a:ext cx="6097218"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杂项指令</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伪指令</a:t>
            </a:r>
            <a:endParaRPr lang="zh-CN" altLang="en-US" sz="2400" dirty="0"/>
          </a:p>
        </p:txBody>
      </p:sp>
      <p:sp>
        <p:nvSpPr>
          <p:cNvPr id="3" name="标题 1"/>
          <p:cNvSpPr txBox="1">
            <a:spLocks noChangeArrowheads="1"/>
          </p:cNvSpPr>
          <p:nvPr/>
        </p:nvSpPr>
        <p:spPr>
          <a:xfrm>
            <a:off x="1421238" y="1341439"/>
            <a:ext cx="8229600" cy="4751387"/>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r>
              <a:rPr lang="zh-CN" altLang="en-US" sz="2400" b="0" kern="0" dirty="0"/>
              <a:t>　　</a:t>
            </a:r>
            <a:r>
              <a:rPr lang="en-US" altLang="zh-CN" sz="2400" b="0" kern="0" dirty="0"/>
              <a:t>1)  ADR</a:t>
            </a:r>
            <a:br>
              <a:rPr lang="zh-CN" altLang="zh-CN" sz="2400" b="0" kern="0" dirty="0"/>
            </a:br>
            <a:r>
              <a:rPr lang="zh-CN" altLang="en-US" sz="2400" b="0" kern="0" dirty="0"/>
              <a:t>　　</a:t>
            </a:r>
            <a:r>
              <a:rPr lang="zh-CN" altLang="zh-CN" sz="2400" b="0" kern="0" dirty="0"/>
              <a:t>句法：</a:t>
            </a:r>
            <a:br>
              <a:rPr lang="zh-CN" altLang="zh-CN" sz="2400" b="0" kern="0" dirty="0"/>
            </a:br>
            <a:r>
              <a:rPr lang="zh-CN" altLang="en-US" sz="2400" b="0" kern="0" dirty="0"/>
              <a:t>　　</a:t>
            </a:r>
            <a:r>
              <a:rPr lang="en-US" altLang="zh-CN" sz="2400" b="0" kern="0" dirty="0"/>
              <a:t>ADR	 register, expr</a:t>
            </a:r>
            <a:br>
              <a:rPr lang="zh-CN" altLang="zh-CN" sz="2400" b="0" kern="0" dirty="0"/>
            </a:br>
            <a:r>
              <a:rPr lang="zh-CN" altLang="en-US" sz="2400" b="0" kern="0" dirty="0"/>
              <a:t>　　</a:t>
            </a:r>
            <a:r>
              <a:rPr lang="zh-CN" altLang="zh-CN" sz="2400" b="0" kern="0" dirty="0"/>
              <a:t>符号说明：</a:t>
            </a:r>
            <a:br>
              <a:rPr lang="zh-CN" altLang="zh-CN" sz="2400" b="0" kern="0" dirty="0"/>
            </a:br>
            <a:r>
              <a:rPr lang="zh-CN" altLang="en-US" sz="2400" b="0" kern="0" dirty="0"/>
              <a:t>　　</a:t>
            </a:r>
            <a:r>
              <a:rPr lang="en-US" altLang="zh-CN" sz="2400" b="0" kern="0" dirty="0"/>
              <a:t>expr</a:t>
            </a:r>
            <a:r>
              <a:rPr lang="zh-CN" altLang="zh-CN" sz="2400" b="0" kern="0" dirty="0"/>
              <a:t>——程序相对偏移量表达式。偏移量必须是正数，且小于</a:t>
            </a:r>
            <a:r>
              <a:rPr lang="en-US" altLang="zh-CN" sz="2400" b="0" kern="0" dirty="0"/>
              <a:t>1 KB</a:t>
            </a:r>
            <a:r>
              <a:rPr lang="zh-CN" altLang="zh-CN" sz="2400" b="0" kern="0" dirty="0"/>
              <a:t>。</a:t>
            </a:r>
            <a:r>
              <a:rPr lang="en-US" altLang="zh-CN" sz="2400" b="0" kern="0" dirty="0"/>
              <a:t>expr</a:t>
            </a:r>
            <a:r>
              <a:rPr lang="zh-CN" altLang="zh-CN" sz="2400" b="0" kern="0" dirty="0"/>
              <a:t>必须局部定义，不能被导入。</a:t>
            </a:r>
            <a:br>
              <a:rPr lang="zh-CN" altLang="zh-CN" sz="2400" b="0" kern="0" dirty="0"/>
            </a:br>
            <a:r>
              <a:rPr lang="zh-CN" altLang="en-US" sz="2400" b="0" kern="0" dirty="0"/>
              <a:t>　　</a:t>
            </a:r>
            <a:r>
              <a:rPr lang="zh-CN" altLang="zh-CN" sz="2400" b="0" kern="0" dirty="0"/>
              <a:t>指令说明：</a:t>
            </a:r>
            <a:br>
              <a:rPr lang="zh-CN" altLang="zh-CN" sz="2400" b="0" kern="0" dirty="0"/>
            </a:br>
            <a:r>
              <a:rPr lang="zh-CN" altLang="en-US" sz="2400" b="0" kern="0" dirty="0"/>
              <a:t>　　</a:t>
            </a:r>
            <a:r>
              <a:rPr lang="en-US" altLang="zh-CN" sz="2400" b="0" kern="0" dirty="0"/>
              <a:t>ADR</a:t>
            </a:r>
            <a:r>
              <a:rPr lang="zh-CN" altLang="zh-CN" sz="2400" b="0" kern="0" dirty="0"/>
              <a:t>伪指令</a:t>
            </a:r>
            <a:r>
              <a:rPr lang="zh-CN" altLang="zh-CN" sz="2400" kern="0" dirty="0">
                <a:solidFill>
                  <a:srgbClr val="FF0000"/>
                </a:solidFill>
              </a:rPr>
              <a:t>将程序相对偏移地址（</a:t>
            </a:r>
            <a:r>
              <a:rPr lang="en-US" altLang="zh-CN" sz="2400" kern="0" dirty="0">
                <a:solidFill>
                  <a:srgbClr val="FF0000"/>
                </a:solidFill>
              </a:rPr>
              <a:t>PC+</a:t>
            </a:r>
            <a:r>
              <a:rPr lang="zh-CN" altLang="en-US" sz="2400" kern="0" dirty="0">
                <a:solidFill>
                  <a:srgbClr val="FF0000"/>
                </a:solidFill>
              </a:rPr>
              <a:t>立即数）</a:t>
            </a:r>
            <a:r>
              <a:rPr lang="zh-CN" altLang="zh-CN" sz="2400" kern="0" dirty="0">
                <a:solidFill>
                  <a:srgbClr val="FF0000"/>
                </a:solidFill>
              </a:rPr>
              <a:t>加载到寄存器中</a:t>
            </a:r>
            <a:r>
              <a:rPr lang="zh-CN" altLang="zh-CN" sz="2400" b="0" kern="0" dirty="0"/>
              <a:t>。在</a:t>
            </a:r>
            <a:r>
              <a:rPr lang="en-US" altLang="zh-CN" sz="2400" b="0" kern="0" dirty="0"/>
              <a:t>Thumb</a:t>
            </a:r>
            <a:r>
              <a:rPr lang="zh-CN" altLang="zh-CN" sz="2400" b="0" kern="0" dirty="0"/>
              <a:t>状态下，</a:t>
            </a:r>
            <a:r>
              <a:rPr lang="en-US" altLang="zh-CN" sz="2400" b="0" kern="0" dirty="0"/>
              <a:t>ADR</a:t>
            </a:r>
            <a:r>
              <a:rPr lang="zh-CN" altLang="zh-CN" sz="2400" b="0" kern="0" dirty="0"/>
              <a:t>仅可以产生字对准地址。使用</a:t>
            </a:r>
            <a:r>
              <a:rPr lang="en-US" altLang="zh-CN" sz="2400" b="0" kern="0" dirty="0"/>
              <a:t>ALIGN</a:t>
            </a:r>
            <a:r>
              <a:rPr lang="zh-CN" altLang="zh-CN" sz="2400" b="0" kern="0" dirty="0"/>
              <a:t>指令来确保</a:t>
            </a:r>
            <a:r>
              <a:rPr lang="en-US" altLang="zh-CN" sz="2400" b="0" kern="0" dirty="0"/>
              <a:t>expr</a:t>
            </a:r>
            <a:r>
              <a:rPr lang="zh-CN" altLang="zh-CN" sz="2400" b="0" kern="0" dirty="0"/>
              <a:t>是对准的。</a:t>
            </a:r>
            <a:r>
              <a:rPr lang="en-US" altLang="zh-CN" sz="2400" b="0" kern="0" dirty="0"/>
              <a:t>expr</a:t>
            </a:r>
            <a:r>
              <a:rPr lang="zh-CN" altLang="zh-CN" sz="2400" b="0" kern="0" dirty="0"/>
              <a:t>必须被赋值成与</a:t>
            </a:r>
            <a:r>
              <a:rPr lang="en-US" altLang="zh-CN" sz="2400" b="0" kern="0" dirty="0"/>
              <a:t>ADR</a:t>
            </a:r>
            <a:r>
              <a:rPr lang="zh-CN" altLang="zh-CN" sz="2400" b="0" kern="0" dirty="0"/>
              <a:t>伪指令在同一代码区域的地址。</a:t>
            </a:r>
            <a:endParaRPr lang="zh-CN" altLang="en-US" sz="2400" b="0" kern="0"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指令集（杂项指令）</a:t>
            </a:r>
            <a:endParaRPr lang="zh-CN" altLang="en-US" kern="0" dirty="0">
              <a:solidFill>
                <a:srgbClr val="FF0000"/>
              </a:solidFill>
            </a:endParaRPr>
          </a:p>
        </p:txBody>
      </p:sp>
    </p:spTree>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9" name="文本框 8"/>
          <p:cNvSpPr txBox="1"/>
          <p:nvPr/>
        </p:nvSpPr>
        <p:spPr>
          <a:xfrm>
            <a:off x="623392" y="879774"/>
            <a:ext cx="6097218"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杂项指令</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伪指令</a:t>
            </a:r>
            <a:endParaRPr lang="zh-CN" altLang="en-US" sz="2400" dirty="0"/>
          </a:p>
        </p:txBody>
      </p:sp>
      <p:sp>
        <p:nvSpPr>
          <p:cNvPr id="4" name="标题 1"/>
          <p:cNvSpPr txBox="1">
            <a:spLocks noChangeArrowheads="1"/>
          </p:cNvSpPr>
          <p:nvPr/>
        </p:nvSpPr>
        <p:spPr>
          <a:xfrm>
            <a:off x="1559496" y="2061856"/>
            <a:ext cx="8328025" cy="2662932"/>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r>
              <a:rPr lang="zh-CN" altLang="zh-CN" sz="2400" b="0" kern="0"/>
              <a:t>例：</a:t>
            </a:r>
            <a:br>
              <a:rPr lang="zh-CN" altLang="zh-CN" sz="2400" b="0" kern="0"/>
            </a:br>
            <a:r>
              <a:rPr lang="en-US" altLang="zh-CN" sz="2400" b="0" kern="0"/>
              <a:t>	</a:t>
            </a:r>
            <a:r>
              <a:rPr lang="zh-CN" altLang="en-US" sz="2400" b="0" kern="0"/>
              <a:t>　</a:t>
            </a:r>
            <a:r>
              <a:rPr lang="pt-BR" altLang="zh-CN" sz="2400" b="0" kern="0"/>
              <a:t>ADR	R4,txampl	; =&gt; ADD R4,PC,#nn</a:t>
            </a:r>
            <a:br>
              <a:rPr lang="zh-CN" altLang="zh-CN" sz="2400" b="0" kern="0"/>
            </a:br>
            <a:r>
              <a:rPr lang="en-US" altLang="zh-CN" sz="2400" b="0" kern="0"/>
              <a:t>	</a:t>
            </a:r>
            <a:r>
              <a:rPr lang="zh-CN" altLang="en-US" sz="2400" b="0" kern="0"/>
              <a:t>　</a:t>
            </a:r>
            <a:r>
              <a:rPr lang="pt-BR" altLang="zh-CN" sz="2400" b="0" kern="0"/>
              <a:t>;code</a:t>
            </a:r>
            <a:br>
              <a:rPr lang="zh-CN" altLang="zh-CN" sz="2400" b="0" kern="0"/>
            </a:br>
            <a:r>
              <a:rPr lang="en-US" altLang="zh-CN" sz="2400" b="0" kern="0"/>
              <a:t>	</a:t>
            </a:r>
            <a:r>
              <a:rPr lang="zh-CN" altLang="en-US" sz="2400" b="0" kern="0"/>
              <a:t>　</a:t>
            </a:r>
            <a:r>
              <a:rPr lang="pt-BR" altLang="zh-CN" sz="2400" b="0" kern="0"/>
              <a:t>ALIGN</a:t>
            </a:r>
            <a:br>
              <a:rPr lang="zh-CN" altLang="zh-CN" sz="2400" b="0" kern="0"/>
            </a:br>
            <a:r>
              <a:rPr lang="pt-BR" altLang="zh-CN" sz="2400" b="0" kern="0"/>
              <a:t>txampl	</a:t>
            </a:r>
            <a:r>
              <a:rPr lang="zh-CN" altLang="en-US" sz="2400" b="0" kern="0"/>
              <a:t>　</a:t>
            </a:r>
            <a:r>
              <a:rPr lang="pt-BR" altLang="zh-CN" sz="2400" b="0" kern="0"/>
              <a:t>DCW	0,0,0,0</a:t>
            </a:r>
            <a:br>
              <a:rPr lang="zh-CN" altLang="zh-CN" sz="2400" b="0" kern="0"/>
            </a:br>
            <a:endParaRPr lang="zh-CN" altLang="en-US" sz="2400" b="0" kern="0"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指令集（杂项指令）</a:t>
            </a:r>
            <a:endParaRPr lang="zh-CN" altLang="en-US" kern="0" dirty="0">
              <a:solidFill>
                <a:srgbClr val="FF0000"/>
              </a:solidFill>
            </a:endParaRPr>
          </a:p>
        </p:txBody>
      </p:sp>
    </p:spTree>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9" name="文本框 8"/>
          <p:cNvSpPr txBox="1"/>
          <p:nvPr/>
        </p:nvSpPr>
        <p:spPr>
          <a:xfrm>
            <a:off x="623392" y="879774"/>
            <a:ext cx="6097218"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杂项指令</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伪指令</a:t>
            </a:r>
            <a:endParaRPr lang="zh-CN" altLang="en-US" sz="2400" dirty="0"/>
          </a:p>
        </p:txBody>
      </p:sp>
      <p:sp>
        <p:nvSpPr>
          <p:cNvPr id="4" name="标题 1"/>
          <p:cNvSpPr txBox="1">
            <a:spLocks noChangeArrowheads="1"/>
          </p:cNvSpPr>
          <p:nvPr/>
        </p:nvSpPr>
        <p:spPr>
          <a:xfrm>
            <a:off x="1385355" y="1339820"/>
            <a:ext cx="8229600" cy="3311525"/>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r>
              <a:rPr lang="zh-CN" altLang="en-US" sz="2400" b="0" kern="0" dirty="0"/>
              <a:t>　　</a:t>
            </a:r>
            <a:r>
              <a:rPr lang="pt-BR" altLang="zh-CN" sz="2400" b="0" kern="0" dirty="0"/>
              <a:t>2)  LDR</a:t>
            </a:r>
            <a:br>
              <a:rPr lang="zh-CN" altLang="zh-CN" sz="2400" b="0" kern="0" dirty="0"/>
            </a:br>
            <a:r>
              <a:rPr lang="zh-CN" altLang="en-US" sz="2400" b="0" kern="0" dirty="0"/>
              <a:t>　　</a:t>
            </a:r>
            <a:r>
              <a:rPr lang="zh-CN" altLang="zh-CN" sz="2400" b="0" kern="0" dirty="0"/>
              <a:t>句法：</a:t>
            </a:r>
            <a:br>
              <a:rPr lang="zh-CN" altLang="zh-CN" sz="2400" b="0" kern="0" dirty="0"/>
            </a:br>
            <a:r>
              <a:rPr lang="zh-CN" altLang="en-US" sz="2400" b="0" kern="0" dirty="0"/>
              <a:t>　　</a:t>
            </a:r>
            <a:r>
              <a:rPr lang="en-US" altLang="zh-CN" sz="2400" b="0" kern="0" dirty="0"/>
              <a:t>LDR	register,=[expr | label-exp]</a:t>
            </a:r>
            <a:br>
              <a:rPr lang="zh-CN" altLang="zh-CN" sz="2400" b="0" kern="0" dirty="0"/>
            </a:br>
            <a:r>
              <a:rPr lang="zh-CN" altLang="en-US" sz="2400" b="0" kern="0" dirty="0"/>
              <a:t>　　</a:t>
            </a:r>
            <a:r>
              <a:rPr lang="zh-CN" altLang="zh-CN" sz="2400" b="0" kern="0" dirty="0"/>
              <a:t>符号说明：</a:t>
            </a:r>
            <a:br>
              <a:rPr lang="zh-CN" altLang="zh-CN" sz="2400" b="0" kern="0" dirty="0"/>
            </a:br>
            <a:r>
              <a:rPr lang="zh-CN" altLang="en-US" sz="2400" b="0" kern="0" dirty="0"/>
              <a:t>　　</a:t>
            </a:r>
            <a:r>
              <a:rPr lang="en-US" altLang="zh-CN" sz="2400" b="0" kern="0" dirty="0"/>
              <a:t>expr</a:t>
            </a:r>
            <a:r>
              <a:rPr lang="zh-CN" altLang="zh-CN" sz="2400" b="0" kern="0" dirty="0"/>
              <a:t>——赋值成数字常量。若</a:t>
            </a:r>
            <a:r>
              <a:rPr lang="en-US" altLang="zh-CN" sz="2400" b="0" kern="0" dirty="0"/>
              <a:t>expr</a:t>
            </a:r>
            <a:r>
              <a:rPr lang="zh-CN" altLang="zh-CN" sz="2400" b="0" kern="0" dirty="0"/>
              <a:t>值在</a:t>
            </a:r>
            <a:r>
              <a:rPr lang="en-US" altLang="zh-CN" sz="2400" b="0" kern="0" dirty="0"/>
              <a:t>MOV</a:t>
            </a:r>
            <a:r>
              <a:rPr lang="zh-CN" altLang="zh-CN" sz="2400" b="0" kern="0" dirty="0"/>
              <a:t>指令范围内，则汇编器产生指令；若</a:t>
            </a:r>
            <a:r>
              <a:rPr lang="en-US" altLang="zh-CN" sz="2400" b="0" kern="0" dirty="0"/>
              <a:t>expr</a:t>
            </a:r>
            <a:r>
              <a:rPr lang="zh-CN" altLang="zh-CN" sz="2400" b="0" kern="0" dirty="0"/>
              <a:t>值不在</a:t>
            </a:r>
            <a:r>
              <a:rPr lang="en-US" altLang="zh-CN" sz="2400" b="0" kern="0" dirty="0"/>
              <a:t>MOV</a:t>
            </a:r>
            <a:r>
              <a:rPr lang="zh-CN" altLang="zh-CN" sz="2400" b="0" kern="0" dirty="0"/>
              <a:t>指令范围内，则汇编器将常量放入文字池，并产生一条程序相对偏移的</a:t>
            </a:r>
            <a:r>
              <a:rPr lang="en-US" altLang="zh-CN" sz="2400" b="0" kern="0" dirty="0"/>
              <a:t>LDR</a:t>
            </a:r>
            <a:r>
              <a:rPr lang="zh-CN" altLang="zh-CN" sz="2400" b="0" kern="0" dirty="0"/>
              <a:t>指令，从文字池中读常量。</a:t>
            </a:r>
            <a:endParaRPr lang="zh-CN" altLang="en-US" sz="2400" b="0" kern="0"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指令集（杂项指令）</a:t>
            </a:r>
            <a:endParaRPr lang="zh-CN" altLang="en-US" kern="0" dirty="0">
              <a:solidFill>
                <a:srgbClr val="FF0000"/>
              </a:solidFill>
            </a:endParaRPr>
          </a:p>
        </p:txBody>
      </p:sp>
    </p:spTree>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9" name="文本框 8"/>
          <p:cNvSpPr txBox="1"/>
          <p:nvPr/>
        </p:nvSpPr>
        <p:spPr>
          <a:xfrm>
            <a:off x="623392" y="879774"/>
            <a:ext cx="6097218"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杂项指令</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伪指令</a:t>
            </a:r>
            <a:endParaRPr lang="zh-CN" altLang="en-US" sz="2400" dirty="0"/>
          </a:p>
        </p:txBody>
      </p:sp>
      <p:sp>
        <p:nvSpPr>
          <p:cNvPr id="3" name="标题 1"/>
          <p:cNvSpPr txBox="1">
            <a:spLocks noChangeArrowheads="1"/>
          </p:cNvSpPr>
          <p:nvPr/>
        </p:nvSpPr>
        <p:spPr>
          <a:xfrm>
            <a:off x="1363409" y="1622446"/>
            <a:ext cx="8229600" cy="4032250"/>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r>
              <a:rPr lang="zh-CN" altLang="en-US" sz="2400" b="0" kern="0"/>
              <a:t>　　</a:t>
            </a:r>
            <a:r>
              <a:rPr lang="zh-CN" altLang="zh-CN" sz="2400" b="0" kern="0"/>
              <a:t>指令说明：</a:t>
            </a:r>
            <a:br>
              <a:rPr lang="zh-CN" altLang="zh-CN" sz="2400" b="0" kern="0"/>
            </a:br>
            <a:r>
              <a:rPr lang="zh-CN" altLang="en-US" sz="2400" b="0" kern="0"/>
              <a:t>　　</a:t>
            </a:r>
            <a:r>
              <a:rPr lang="en-US" altLang="zh-CN" sz="2400" b="0" kern="0"/>
              <a:t>LDR</a:t>
            </a:r>
            <a:r>
              <a:rPr lang="zh-CN" altLang="zh-CN" sz="2400" b="0" kern="0"/>
              <a:t>伪指令用</a:t>
            </a:r>
            <a:r>
              <a:rPr lang="en-US" altLang="zh-CN" sz="2400" b="0" kern="0"/>
              <a:t>32</a:t>
            </a:r>
            <a:r>
              <a:rPr lang="zh-CN" altLang="zh-CN" sz="2400" b="0" kern="0"/>
              <a:t>位常量或一个地址加载一个低寄存器，主要有两个目的：当立即数由于超出</a:t>
            </a:r>
            <a:r>
              <a:rPr lang="en-US" altLang="zh-CN" sz="2400" b="0" kern="0"/>
              <a:t>MOV</a:t>
            </a:r>
            <a:r>
              <a:rPr lang="zh-CN" altLang="zh-CN" sz="2400" b="0" kern="0"/>
              <a:t>指令范围而不能加载到寄存器中时，产生文字常量；将程序相对偏移或</a:t>
            </a:r>
            <a:br>
              <a:rPr lang="zh-CN" altLang="zh-CN" sz="2400" b="0" kern="0"/>
            </a:br>
            <a:r>
              <a:rPr lang="zh-CN" altLang="zh-CN" sz="2400" b="0" kern="0"/>
              <a:t>外部地址加载到寄存器中，地址保持有效，而与链接器将包含</a:t>
            </a:r>
            <a:r>
              <a:rPr lang="en-US" altLang="zh-CN" sz="2400" b="0" kern="0"/>
              <a:t>LDR</a:t>
            </a:r>
            <a:r>
              <a:rPr lang="zh-CN" altLang="zh-CN" sz="2400" b="0" kern="0"/>
              <a:t>的</a:t>
            </a:r>
            <a:r>
              <a:rPr lang="en-US" altLang="zh-CN" sz="2400" b="0" kern="0"/>
              <a:t>ELF</a:t>
            </a:r>
            <a:r>
              <a:rPr lang="zh-CN" altLang="zh-CN" sz="2400" b="0" kern="0"/>
              <a:t>区域放到何处无关。</a:t>
            </a:r>
            <a:br>
              <a:rPr lang="zh-CN" altLang="zh-CN" sz="2400" b="0" kern="0"/>
            </a:br>
            <a:r>
              <a:rPr lang="zh-CN" altLang="en-US" sz="2400" b="0" kern="0"/>
              <a:t>　　</a:t>
            </a:r>
            <a:r>
              <a:rPr lang="zh-CN" altLang="zh-CN" sz="2400" b="0" kern="0"/>
              <a:t>例：</a:t>
            </a:r>
            <a:br>
              <a:rPr lang="zh-CN" altLang="zh-CN" sz="2400" b="0" kern="0"/>
            </a:br>
            <a:r>
              <a:rPr lang="zh-CN" altLang="en-US" sz="2400" b="0" kern="0"/>
              <a:t>　　</a:t>
            </a:r>
            <a:r>
              <a:rPr lang="en-US" altLang="zh-CN" sz="2400" b="0" kern="0"/>
              <a:t>LDR R1,=0xFFF		; </a:t>
            </a:r>
            <a:r>
              <a:rPr lang="zh-CN" altLang="zh-CN" sz="2400" b="0" kern="0"/>
              <a:t>加载</a:t>
            </a:r>
            <a:r>
              <a:rPr lang="en-US" altLang="zh-CN" sz="2400" b="0" kern="0"/>
              <a:t>0xFFF</a:t>
            </a:r>
            <a:r>
              <a:rPr lang="zh-CN" altLang="zh-CN" sz="2400" b="0" kern="0"/>
              <a:t>到</a:t>
            </a:r>
            <a:r>
              <a:rPr lang="en-US" altLang="zh-CN" sz="2400" b="0" kern="0"/>
              <a:t>R1</a:t>
            </a:r>
            <a:r>
              <a:rPr lang="zh-CN" altLang="zh-CN" sz="2400" b="0" kern="0"/>
              <a:t>中</a:t>
            </a:r>
            <a:br>
              <a:rPr lang="zh-CN" altLang="zh-CN" sz="2400" b="0" kern="0"/>
            </a:br>
            <a:r>
              <a:rPr lang="zh-CN" altLang="en-US" sz="2400" b="0" kern="0"/>
              <a:t>　　</a:t>
            </a:r>
            <a:r>
              <a:rPr lang="en-US" altLang="zh-CN" sz="2400" b="0" kern="0"/>
              <a:t>LDR R2,=labelname	; </a:t>
            </a:r>
            <a:r>
              <a:rPr lang="zh-CN" altLang="zh-CN" sz="2400" b="0" kern="0"/>
              <a:t>将</a:t>
            </a:r>
            <a:r>
              <a:rPr lang="en-US" altLang="zh-CN" sz="2400" b="0" kern="0"/>
              <a:t>labelname</a:t>
            </a:r>
            <a:r>
              <a:rPr lang="zh-CN" altLang="zh-CN" sz="2400" b="0" kern="0"/>
              <a:t>的地址加载到</a:t>
            </a:r>
            <a:r>
              <a:rPr lang="en-US" altLang="zh-CN" sz="2400" b="0" kern="0"/>
              <a:t>R2</a:t>
            </a:r>
            <a:r>
              <a:rPr lang="zh-CN" altLang="zh-CN" sz="2400" b="0" kern="0"/>
              <a:t>中</a:t>
            </a:r>
            <a:endParaRPr lang="zh-CN" altLang="zh-CN" sz="2400" b="0" kern="0"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指令集（杂项指令）</a:t>
            </a:r>
            <a:endParaRPr lang="zh-CN" altLang="en-US" kern="0" dirty="0">
              <a:solidFill>
                <a:srgbClr val="FF0000"/>
              </a:solidFill>
            </a:endParaRPr>
          </a:p>
        </p:txBody>
      </p:sp>
    </p:spTree>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dirty="0">
              <a:solidFill>
                <a:srgbClr val="FF3300"/>
              </a:solidFill>
              <a:latin typeface="Times New Roman" panose="02020603050405020304" pitchFamily="18" charset="0"/>
            </a:endParaRPr>
          </a:p>
        </p:txBody>
      </p:sp>
      <p:sp>
        <p:nvSpPr>
          <p:cNvPr id="9" name="文本框 8"/>
          <p:cNvSpPr txBox="1"/>
          <p:nvPr/>
        </p:nvSpPr>
        <p:spPr>
          <a:xfrm>
            <a:off x="623392" y="879774"/>
            <a:ext cx="6097218"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Thumb</a:t>
            </a:r>
            <a:r>
              <a:rPr lang="zh-CN" altLang="en-US" sz="2400" dirty="0">
                <a:latin typeface="Times New Roman" panose="02020603050405020304" pitchFamily="18" charset="0"/>
                <a:cs typeface="Times New Roman" panose="02020603050405020304" pitchFamily="18" charset="0"/>
              </a:rPr>
              <a:t>杂项指令</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伪指令</a:t>
            </a:r>
            <a:endParaRPr lang="zh-CN" altLang="en-US" sz="2400" dirty="0"/>
          </a:p>
        </p:txBody>
      </p:sp>
      <p:sp>
        <p:nvSpPr>
          <p:cNvPr id="4" name="标题 1"/>
          <p:cNvSpPr txBox="1">
            <a:spLocks noChangeArrowheads="1"/>
          </p:cNvSpPr>
          <p:nvPr/>
        </p:nvSpPr>
        <p:spPr>
          <a:xfrm>
            <a:off x="1631504" y="1793355"/>
            <a:ext cx="8229600" cy="1655762"/>
          </a:xfrm>
          <a:prstGeom prst="rect">
            <a:avLst/>
          </a:prstGeom>
        </p:spPr>
        <p:txBody>
          <a:bodyPr/>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r>
              <a:rPr lang="en-US" altLang="zh-CN" sz="2400" b="0" kern="0"/>
              <a:t>3)  NOP</a:t>
            </a:r>
            <a:br>
              <a:rPr lang="zh-CN" altLang="zh-CN" sz="2400" b="0" kern="0"/>
            </a:br>
            <a:r>
              <a:rPr lang="en-US" altLang="zh-CN" sz="2400" b="0" kern="0"/>
              <a:t>NOP</a:t>
            </a:r>
            <a:r>
              <a:rPr lang="zh-CN" altLang="zh-CN" sz="2400" b="0" kern="0"/>
              <a:t>空操作指令的说明和用法可参见“</a:t>
            </a:r>
            <a:r>
              <a:rPr lang="en-US" altLang="zh-CN" sz="2400" b="0" kern="0"/>
              <a:t>ARM</a:t>
            </a:r>
            <a:r>
              <a:rPr lang="zh-CN" altLang="zh-CN" sz="2400" b="0" kern="0"/>
              <a:t>伪指令”。</a:t>
            </a:r>
            <a:endParaRPr lang="zh-CN" altLang="en-US" sz="2400" b="0" kern="0"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指令集（杂项指令）</a:t>
            </a:r>
            <a:endParaRPr lang="zh-CN" altLang="en-US" kern="0" dirty="0">
              <a:solidFill>
                <a:srgbClr val="FF0000"/>
              </a:solidFil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4" name="Text Box 2"/>
          <p:cNvSpPr txBox="1">
            <a:spLocks noChangeArrowheads="1"/>
          </p:cNvSpPr>
          <p:nvPr/>
        </p:nvSpPr>
        <p:spPr bwMode="auto">
          <a:xfrm>
            <a:off x="479376" y="908051"/>
            <a:ext cx="10539991"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ClrTx/>
              <a:buFontTx/>
              <a:buNone/>
            </a:pPr>
            <a:r>
              <a:rPr kumimoji="1" lang="zh-CN" altLang="en-US" b="0" dirty="0">
                <a:latin typeface="Times New Roman" panose="02020603050405020304" pitchFamily="18" charset="0"/>
                <a:ea typeface="+mn-ea"/>
                <a:cs typeface="Times New Roman" panose="02020603050405020304" pitchFamily="18" charset="0"/>
              </a:rPr>
              <a:t>        操作数的值在寄存器中，指令中的地址码字段指出的是寄存器编号，指令执行时直接取出寄存器值来操作。寄存器寻址指令举例如下： </a:t>
            </a:r>
            <a:endParaRPr kumimoji="1" lang="zh-CN" altLang="en-US"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MOV  R1,R2	</a:t>
            </a:r>
            <a:r>
              <a:rPr kumimoji="1" lang="en-US" altLang="zh-CN" sz="2000" b="0" dirty="0">
                <a:latin typeface="Times New Roman" panose="02020603050405020304" pitchFamily="18" charset="0"/>
                <a:ea typeface="+mn-ea"/>
                <a:cs typeface="Times New Roman" panose="02020603050405020304" pitchFamily="18" charset="0"/>
              </a:rPr>
              <a:t>    ;</a:t>
            </a:r>
            <a:r>
              <a:rPr kumimoji="1" lang="zh-CN" altLang="en-US" sz="2000" b="0" dirty="0">
                <a:latin typeface="Times New Roman" panose="02020603050405020304" pitchFamily="18" charset="0"/>
                <a:ea typeface="+mn-ea"/>
                <a:cs typeface="Times New Roman" panose="02020603050405020304" pitchFamily="18" charset="0"/>
              </a:rPr>
              <a:t>将</a:t>
            </a:r>
            <a:r>
              <a:rPr kumimoji="1" lang="en-US" altLang="zh-CN" sz="2000" b="0" dirty="0">
                <a:latin typeface="Times New Roman" panose="02020603050405020304" pitchFamily="18" charset="0"/>
                <a:ea typeface="+mn-ea"/>
                <a:cs typeface="Times New Roman" panose="02020603050405020304" pitchFamily="18" charset="0"/>
              </a:rPr>
              <a:t>R2</a:t>
            </a:r>
            <a:r>
              <a:rPr kumimoji="1" lang="zh-CN" altLang="en-US" sz="2000" b="0" dirty="0">
                <a:latin typeface="Times New Roman" panose="02020603050405020304" pitchFamily="18" charset="0"/>
                <a:ea typeface="+mn-ea"/>
                <a:cs typeface="Times New Roman" panose="02020603050405020304" pitchFamily="18" charset="0"/>
              </a:rPr>
              <a:t>的值存入</a:t>
            </a:r>
            <a:r>
              <a:rPr kumimoji="1" lang="en-US" altLang="zh-CN" sz="2000" b="0" dirty="0">
                <a:latin typeface="Times New Roman" panose="02020603050405020304" pitchFamily="18" charset="0"/>
                <a:ea typeface="+mn-ea"/>
                <a:cs typeface="Times New Roman" panose="02020603050405020304" pitchFamily="18" charset="0"/>
              </a:rPr>
              <a:t>R1 </a:t>
            </a:r>
            <a:endParaRPr kumimoji="1" lang="en-US" altLang="zh-CN" sz="20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SUB  R0,R1,R2</a:t>
            </a:r>
            <a:r>
              <a:rPr kumimoji="1" lang="en-US" altLang="zh-CN" sz="2000" b="0" dirty="0">
                <a:latin typeface="Times New Roman" panose="02020603050405020304" pitchFamily="18" charset="0"/>
                <a:ea typeface="+mn-ea"/>
                <a:cs typeface="Times New Roman" panose="02020603050405020304" pitchFamily="18" charset="0"/>
              </a:rPr>
              <a:t>    ;</a:t>
            </a:r>
            <a:r>
              <a:rPr kumimoji="1" lang="zh-CN" altLang="en-US" sz="2000" b="0" dirty="0">
                <a:latin typeface="Times New Roman" panose="02020603050405020304" pitchFamily="18" charset="0"/>
                <a:ea typeface="+mn-ea"/>
                <a:cs typeface="Times New Roman" panose="02020603050405020304" pitchFamily="18" charset="0"/>
              </a:rPr>
              <a:t>将</a:t>
            </a:r>
            <a:r>
              <a:rPr kumimoji="1" lang="en-US" altLang="zh-CN" sz="2000" b="0" dirty="0">
                <a:latin typeface="Times New Roman" panose="02020603050405020304" pitchFamily="18" charset="0"/>
                <a:ea typeface="+mn-ea"/>
                <a:cs typeface="Times New Roman" panose="02020603050405020304" pitchFamily="18" charset="0"/>
              </a:rPr>
              <a:t>R1</a:t>
            </a:r>
            <a:r>
              <a:rPr kumimoji="1" lang="zh-CN" altLang="en-US" sz="2000" b="0" dirty="0">
                <a:latin typeface="Times New Roman" panose="02020603050405020304" pitchFamily="18" charset="0"/>
                <a:ea typeface="+mn-ea"/>
                <a:cs typeface="Times New Roman" panose="02020603050405020304" pitchFamily="18" charset="0"/>
              </a:rPr>
              <a:t>的值减去</a:t>
            </a:r>
            <a:r>
              <a:rPr kumimoji="1" lang="en-US" altLang="zh-CN" sz="2000" b="0" dirty="0">
                <a:latin typeface="Times New Roman" panose="02020603050405020304" pitchFamily="18" charset="0"/>
                <a:ea typeface="+mn-ea"/>
                <a:cs typeface="Times New Roman" panose="02020603050405020304" pitchFamily="18" charset="0"/>
              </a:rPr>
              <a:t>R2</a:t>
            </a:r>
            <a:r>
              <a:rPr kumimoji="1" lang="zh-CN" altLang="en-US" sz="2000" b="0" dirty="0">
                <a:latin typeface="Times New Roman" panose="02020603050405020304" pitchFamily="18" charset="0"/>
                <a:ea typeface="+mn-ea"/>
                <a:cs typeface="Times New Roman" panose="02020603050405020304" pitchFamily="18" charset="0"/>
              </a:rPr>
              <a:t>的值，结果保存到</a:t>
            </a:r>
            <a:r>
              <a:rPr kumimoji="1" lang="en-US" altLang="zh-CN" sz="2000" b="0" dirty="0">
                <a:latin typeface="Times New Roman" panose="02020603050405020304" pitchFamily="18" charset="0"/>
                <a:ea typeface="+mn-ea"/>
                <a:cs typeface="Times New Roman" panose="02020603050405020304" pitchFamily="18" charset="0"/>
              </a:rPr>
              <a:t>R0 </a:t>
            </a:r>
            <a:endParaRPr kumimoji="1" lang="en-US" altLang="zh-CN" sz="2000" b="0" dirty="0">
              <a:latin typeface="Times New Roman" panose="02020603050405020304" pitchFamily="18" charset="0"/>
              <a:ea typeface="+mn-ea"/>
              <a:cs typeface="Times New Roman" panose="02020603050405020304" pitchFamily="18" charset="0"/>
            </a:endParaRPr>
          </a:p>
        </p:txBody>
      </p:sp>
      <p:grpSp>
        <p:nvGrpSpPr>
          <p:cNvPr id="115715" name="Group 3"/>
          <p:cNvGrpSpPr/>
          <p:nvPr/>
        </p:nvGrpSpPr>
        <p:grpSpPr bwMode="auto">
          <a:xfrm>
            <a:off x="3287688" y="2924944"/>
            <a:ext cx="4876800" cy="2971800"/>
            <a:chOff x="1440" y="2160"/>
            <a:chExt cx="3072" cy="1872"/>
          </a:xfrm>
        </p:grpSpPr>
        <p:sp>
          <p:nvSpPr>
            <p:cNvPr id="110601" name="Rectangle 4"/>
            <p:cNvSpPr>
              <a:spLocks noChangeArrowheads="1"/>
            </p:cNvSpPr>
            <p:nvPr/>
          </p:nvSpPr>
          <p:spPr bwMode="auto">
            <a:xfrm>
              <a:off x="1440" y="2160"/>
              <a:ext cx="3072" cy="187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10602" name="Rectangle 5"/>
            <p:cNvSpPr>
              <a:spLocks noChangeArrowheads="1"/>
            </p:cNvSpPr>
            <p:nvPr/>
          </p:nvSpPr>
          <p:spPr bwMode="auto">
            <a:xfrm>
              <a:off x="2640" y="2688"/>
              <a:ext cx="960"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0xAA</a:t>
              </a:r>
              <a:endParaRPr kumimoji="1" lang="en-US" altLang="zh-CN" b="0">
                <a:latin typeface="Times New Roman" panose="02020603050405020304" pitchFamily="18" charset="0"/>
                <a:ea typeface="宋体" panose="02010600030101010101" pitchFamily="2" charset="-122"/>
              </a:endParaRPr>
            </a:p>
          </p:txBody>
        </p:sp>
        <p:sp>
          <p:nvSpPr>
            <p:cNvPr id="110603" name="Rectangle 6"/>
            <p:cNvSpPr>
              <a:spLocks noChangeArrowheads="1"/>
            </p:cNvSpPr>
            <p:nvPr/>
          </p:nvSpPr>
          <p:spPr bwMode="auto">
            <a:xfrm>
              <a:off x="2640" y="2976"/>
              <a:ext cx="960"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0x55</a:t>
              </a:r>
              <a:endParaRPr kumimoji="1" lang="en-US" altLang="zh-CN" b="0">
                <a:latin typeface="Times New Roman" panose="02020603050405020304" pitchFamily="18" charset="0"/>
                <a:ea typeface="宋体" panose="02010600030101010101" pitchFamily="2" charset="-122"/>
              </a:endParaRPr>
            </a:p>
          </p:txBody>
        </p:sp>
        <p:sp>
          <p:nvSpPr>
            <p:cNvPr id="110604" name="Rectangle 7"/>
            <p:cNvSpPr>
              <a:spLocks noChangeArrowheads="1"/>
            </p:cNvSpPr>
            <p:nvPr/>
          </p:nvSpPr>
          <p:spPr bwMode="auto">
            <a:xfrm>
              <a:off x="2304" y="2688"/>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R2</a:t>
              </a:r>
              <a:endParaRPr kumimoji="1" lang="en-US" altLang="zh-CN" b="0">
                <a:latin typeface="Times New Roman" panose="02020603050405020304" pitchFamily="18" charset="0"/>
                <a:ea typeface="宋体" panose="02010600030101010101" pitchFamily="2" charset="-122"/>
              </a:endParaRPr>
            </a:p>
          </p:txBody>
        </p:sp>
        <p:sp>
          <p:nvSpPr>
            <p:cNvPr id="110605" name="Rectangle 8"/>
            <p:cNvSpPr>
              <a:spLocks noChangeArrowheads="1"/>
            </p:cNvSpPr>
            <p:nvPr/>
          </p:nvSpPr>
          <p:spPr bwMode="auto">
            <a:xfrm>
              <a:off x="2304" y="2976"/>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R1</a:t>
              </a:r>
              <a:endParaRPr kumimoji="1" lang="en-US" altLang="zh-CN" b="0">
                <a:latin typeface="Times New Roman" panose="02020603050405020304" pitchFamily="18" charset="0"/>
                <a:ea typeface="宋体" panose="02010600030101010101" pitchFamily="2" charset="-122"/>
              </a:endParaRPr>
            </a:p>
          </p:txBody>
        </p:sp>
      </p:gr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C5DB3A7-8604-4C62-9312-D47AF7B65023}"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115722" name="Rectangle 10"/>
          <p:cNvSpPr>
            <a:spLocks noChangeArrowheads="1"/>
          </p:cNvSpPr>
          <p:nvPr/>
        </p:nvSpPr>
        <p:spPr bwMode="auto">
          <a:xfrm>
            <a:off x="4430688" y="5058544"/>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a:solidFill>
                  <a:srgbClr val="0000FF"/>
                </a:solidFill>
                <a:latin typeface="Courier New" panose="02070309020205020404" pitchFamily="49" charset="0"/>
                <a:ea typeface="华文新魏" panose="02010800040101010101" pitchFamily="2" charset="-122"/>
              </a:rPr>
              <a:t>MOV  R1,R2</a:t>
            </a:r>
            <a:endParaRPr kumimoji="1" lang="en-US" altLang="zh-CN">
              <a:solidFill>
                <a:srgbClr val="0000FF"/>
              </a:solidFill>
              <a:latin typeface="Courier New" panose="02070309020205020404" pitchFamily="49" charset="0"/>
              <a:ea typeface="华文新魏" panose="02010800040101010101" pitchFamily="2" charset="-122"/>
            </a:endParaRPr>
          </a:p>
        </p:txBody>
      </p:sp>
      <p:sp>
        <p:nvSpPr>
          <p:cNvPr id="115723" name="AutoShape 11"/>
          <p:cNvSpPr>
            <a:spLocks noChangeArrowheads="1"/>
          </p:cNvSpPr>
          <p:nvPr/>
        </p:nvSpPr>
        <p:spPr bwMode="auto">
          <a:xfrm>
            <a:off x="6716688" y="3915544"/>
            <a:ext cx="228600" cy="685800"/>
          </a:xfrm>
          <a:prstGeom prst="curvedLeftArrow">
            <a:avLst>
              <a:gd name="adj1" fmla="val 60000"/>
              <a:gd name="adj2" fmla="val 120000"/>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15724" name="Rectangle 12"/>
          <p:cNvSpPr>
            <a:spLocks noChangeArrowheads="1"/>
          </p:cNvSpPr>
          <p:nvPr/>
        </p:nvSpPr>
        <p:spPr bwMode="auto">
          <a:xfrm>
            <a:off x="5192688" y="4220344"/>
            <a:ext cx="1524000" cy="4572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dirty="0">
                <a:solidFill>
                  <a:srgbClr val="FF0000"/>
                </a:solidFill>
                <a:latin typeface="Times New Roman" panose="02020603050405020304" pitchFamily="18" charset="0"/>
                <a:ea typeface="宋体" panose="02010600030101010101" pitchFamily="2" charset="-122"/>
              </a:rPr>
              <a:t>0xAA</a:t>
            </a:r>
            <a:endParaRPr kumimoji="1" lang="en-US" altLang="zh-CN" b="0" dirty="0">
              <a:solidFill>
                <a:srgbClr val="FF0000"/>
              </a:solidFill>
              <a:latin typeface="Times New Roman" panose="02020603050405020304" pitchFamily="18" charset="0"/>
              <a:ea typeface="宋体" panose="0201060003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6"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寻址方式（寄存器寻址）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15714"/>
                                        </p:tgtEl>
                                        <p:attrNameLst>
                                          <p:attrName>style.visibility</p:attrName>
                                        </p:attrNameLst>
                                      </p:cBhvr>
                                      <p:to>
                                        <p:strVal val="visible"/>
                                      </p:to>
                                    </p:set>
                                    <p:animEffect transition="in" filter="box(in)">
                                      <p:cBhvr>
                                        <p:cTn id="7" dur="500"/>
                                        <p:tgtEl>
                                          <p:spTgt spid="11571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15715"/>
                                        </p:tgtEl>
                                        <p:attrNameLst>
                                          <p:attrName>style.visibility</p:attrName>
                                        </p:attrNameLst>
                                      </p:cBhvr>
                                      <p:to>
                                        <p:strVal val="visible"/>
                                      </p:to>
                                    </p:set>
                                    <p:anim calcmode="lin" valueType="num">
                                      <p:cBhvr additive="base">
                                        <p:cTn id="12" dur="500" fill="hold"/>
                                        <p:tgtEl>
                                          <p:spTgt spid="115715"/>
                                        </p:tgtEl>
                                        <p:attrNameLst>
                                          <p:attrName>ppt_x</p:attrName>
                                        </p:attrNameLst>
                                      </p:cBhvr>
                                      <p:tavLst>
                                        <p:tav tm="0">
                                          <p:val>
                                            <p:strVal val="0-#ppt_w/2"/>
                                          </p:val>
                                        </p:tav>
                                        <p:tav tm="100000">
                                          <p:val>
                                            <p:strVal val="#ppt_x"/>
                                          </p:val>
                                        </p:tav>
                                      </p:tavLst>
                                    </p:anim>
                                    <p:anim calcmode="lin" valueType="num">
                                      <p:cBhvr additive="base">
                                        <p:cTn id="13" dur="500" fill="hold"/>
                                        <p:tgtEl>
                                          <p:spTgt spid="11571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115722"/>
                                        </p:tgtEl>
                                        <p:attrNameLst>
                                          <p:attrName>style.visibility</p:attrName>
                                        </p:attrNameLst>
                                      </p:cBhvr>
                                      <p:to>
                                        <p:strVal val="visible"/>
                                      </p:to>
                                    </p:set>
                                    <p:animEffect transition="in" filter="slide(fromBottom)">
                                      <p:cBhvr>
                                        <p:cTn id="17" dur="500"/>
                                        <p:tgtEl>
                                          <p:spTgt spid="1157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15723"/>
                                        </p:tgtEl>
                                        <p:attrNameLst>
                                          <p:attrName>style.visibility</p:attrName>
                                        </p:attrNameLst>
                                      </p:cBhvr>
                                      <p:to>
                                        <p:strVal val="visible"/>
                                      </p:to>
                                    </p:set>
                                    <p:animEffect transition="in" filter="wipe(up)">
                                      <p:cBhvr>
                                        <p:cTn id="22" dur="500"/>
                                        <p:tgtEl>
                                          <p:spTgt spid="115723"/>
                                        </p:tgtEl>
                                      </p:cBhvr>
                                    </p:animEffect>
                                  </p:childTnLst>
                                </p:cTn>
                              </p:par>
                            </p:childTnLst>
                          </p:cTn>
                        </p:par>
                        <p:par>
                          <p:cTn id="23" fill="hold">
                            <p:stCondLst>
                              <p:cond delay="500"/>
                            </p:stCondLst>
                            <p:childTnLst>
                              <p:par>
                                <p:cTn id="24" presetID="12" presetClass="entr" presetSubtype="2" fill="hold" grpId="0" nodeType="afterEffect">
                                  <p:stCondLst>
                                    <p:cond delay="0"/>
                                  </p:stCondLst>
                                  <p:childTnLst>
                                    <p:set>
                                      <p:cBhvr>
                                        <p:cTn id="25" dur="1" fill="hold">
                                          <p:stCondLst>
                                            <p:cond delay="0"/>
                                          </p:stCondLst>
                                        </p:cTn>
                                        <p:tgtEl>
                                          <p:spTgt spid="115724"/>
                                        </p:tgtEl>
                                        <p:attrNameLst>
                                          <p:attrName>style.visibility</p:attrName>
                                        </p:attrNameLst>
                                      </p:cBhvr>
                                      <p:to>
                                        <p:strVal val="visible"/>
                                      </p:to>
                                    </p:set>
                                    <p:animEffect transition="in" filter="slide(fromRight)">
                                      <p:cBhvr>
                                        <p:cTn id="26" dur="500"/>
                                        <p:tgtEl>
                                          <p:spTgt spid="115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autoUpdateAnimBg="0"/>
      <p:bldP spid="115722" grpId="0" autoUpdateAnimBg="0"/>
      <p:bldP spid="115724" grpId="0" animBg="1"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1"/>
          <p:cNvSpPr txBox="1">
            <a:spLocks noChangeArrowheads="1"/>
          </p:cNvSpPr>
          <p:nvPr/>
        </p:nvSpPr>
        <p:spPr bwMode="auto">
          <a:xfrm>
            <a:off x="3575051" y="4764"/>
            <a:ext cx="374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t>目    录 </a:t>
            </a:r>
            <a:endParaRPr lang="zh-CN" altLang="en-US" sz="4000"/>
          </a:p>
        </p:txBody>
      </p:sp>
      <p:sp>
        <p:nvSpPr>
          <p:cNvPr id="59395" name="矩形 2"/>
          <p:cNvSpPr>
            <a:spLocks noChangeArrowheads="1"/>
          </p:cNvSpPr>
          <p:nvPr/>
        </p:nvSpPr>
        <p:spPr bwMode="auto">
          <a:xfrm>
            <a:off x="2135189" y="712788"/>
            <a:ext cx="7704137" cy="519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3.1  </a:t>
            </a:r>
            <a:r>
              <a:rPr lang="zh-CN" altLang="zh-CN" sz="3200" dirty="0">
                <a:solidFill>
                  <a:srgbClr val="002060"/>
                </a:solidFill>
              </a:rPr>
              <a:t>ARM</a:t>
            </a:r>
            <a:r>
              <a:rPr lang="zh-CN" altLang="en-US" sz="3200" dirty="0">
                <a:solidFill>
                  <a:srgbClr val="002060"/>
                </a:solidFill>
              </a:rPr>
              <a:t>指令集简介</a:t>
            </a:r>
            <a:endParaRPr lang="en-US" altLang="zh-CN" sz="3200" dirty="0">
              <a:solidFill>
                <a:srgbClr val="002060"/>
              </a:solidFill>
            </a:endParaRPr>
          </a:p>
          <a:p>
            <a:pPr eaLnBrk="1" hangingPunct="1">
              <a:lnSpc>
                <a:spcPct val="150000"/>
              </a:lnSpc>
              <a:spcBef>
                <a:spcPct val="0"/>
              </a:spcBef>
              <a:buClrTx/>
              <a:buNone/>
            </a:pPr>
            <a:r>
              <a:rPr lang="en-US" altLang="zh-CN" sz="3200" dirty="0">
                <a:solidFill>
                  <a:schemeClr val="accent2">
                    <a:lumMod val="75000"/>
                  </a:schemeClr>
                </a:solidFill>
              </a:rPr>
              <a:t>3.2  ARM</a:t>
            </a:r>
            <a:r>
              <a:rPr lang="zh-CN" altLang="en-US" sz="3200" dirty="0">
                <a:solidFill>
                  <a:schemeClr val="accent2">
                    <a:lumMod val="75000"/>
                  </a:schemeClr>
                </a:solidFill>
              </a:rPr>
              <a:t>编程模型</a:t>
            </a:r>
            <a:endParaRPr lang="en-US" altLang="zh-CN" sz="3200" dirty="0">
              <a:solidFill>
                <a:srgbClr val="002060"/>
              </a:solidFill>
            </a:endParaRPr>
          </a:p>
          <a:p>
            <a:pPr eaLnBrk="1" hangingPunct="1">
              <a:lnSpc>
                <a:spcPct val="150000"/>
              </a:lnSpc>
              <a:spcBef>
                <a:spcPct val="0"/>
              </a:spcBef>
              <a:buClrTx/>
              <a:buFontTx/>
              <a:buNone/>
            </a:pPr>
            <a:r>
              <a:rPr lang="en-US" altLang="zh-CN" sz="3200" dirty="0">
                <a:solidFill>
                  <a:schemeClr val="accent2"/>
                </a:solidFill>
              </a:rPr>
              <a:t>3.3  ARM</a:t>
            </a:r>
            <a:r>
              <a:rPr lang="zh-CN" altLang="en-US" sz="3200" dirty="0">
                <a:solidFill>
                  <a:schemeClr val="accent2"/>
                </a:solidFill>
              </a:rPr>
              <a:t>指令的寻址方式</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3.4  ARM</a:t>
            </a:r>
            <a:r>
              <a:rPr lang="zh-CN" altLang="en-US" sz="3200" dirty="0">
                <a:solidFill>
                  <a:schemeClr val="accent2"/>
                </a:solidFill>
              </a:rPr>
              <a:t>指令简介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3.5  </a:t>
            </a:r>
            <a:r>
              <a:rPr lang="en-US" altLang="zh-CN" sz="3200" dirty="0">
                <a:solidFill>
                  <a:schemeClr val="accent2">
                    <a:lumMod val="75000"/>
                  </a:schemeClr>
                </a:solidFill>
              </a:rPr>
              <a:t>Thumb</a:t>
            </a:r>
            <a:r>
              <a:rPr lang="zh-CN" altLang="zh-CN" sz="3200" dirty="0">
                <a:solidFill>
                  <a:schemeClr val="accent2">
                    <a:lumMod val="75000"/>
                  </a:schemeClr>
                </a:solidFill>
              </a:rPr>
              <a:t>指令简介</a:t>
            </a:r>
            <a:endParaRPr lang="en-US" altLang="zh-CN" sz="3200" dirty="0">
              <a:solidFill>
                <a:schemeClr val="accent2">
                  <a:lumMod val="75000"/>
                </a:schemeClr>
              </a:solidFill>
            </a:endParaRPr>
          </a:p>
          <a:p>
            <a:pPr eaLnBrk="1" hangingPunct="1">
              <a:lnSpc>
                <a:spcPct val="150000"/>
              </a:lnSpc>
              <a:spcBef>
                <a:spcPct val="0"/>
              </a:spcBef>
              <a:buClrTx/>
              <a:buFontTx/>
              <a:buNone/>
            </a:pPr>
            <a:r>
              <a:rPr lang="en-US" altLang="zh-CN" sz="3200" dirty="0">
                <a:solidFill>
                  <a:srgbClr val="FF0000"/>
                </a:solidFill>
              </a:rPr>
              <a:t>3.6  ARM</a:t>
            </a:r>
            <a:r>
              <a:rPr lang="zh-CN" altLang="en-US" sz="3200" dirty="0">
                <a:solidFill>
                  <a:srgbClr val="FF0000"/>
                </a:solidFill>
              </a:rPr>
              <a:t>汇编语言简介</a:t>
            </a:r>
            <a:endParaRPr lang="en-US"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3.7  C</a:t>
            </a:r>
            <a:r>
              <a:rPr lang="zh-CN" altLang="zh-CN" sz="3200" dirty="0">
                <a:solidFill>
                  <a:schemeClr val="accent2"/>
                </a:solidFill>
              </a:rPr>
              <a:t>语言与汇编语言的混合编程</a:t>
            </a:r>
            <a:endParaRPr lang="en-US" altLang="zh-CN" sz="3200" dirty="0">
              <a:solidFill>
                <a:schemeClr val="accent2"/>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ECCC1C0-406F-43B6-9340-C7C3FE931175}"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5" name="矩形 3"/>
          <p:cNvSpPr>
            <a:spLocks noChangeArrowheads="1"/>
          </p:cNvSpPr>
          <p:nvPr/>
        </p:nvSpPr>
        <p:spPr bwMode="auto">
          <a:xfrm>
            <a:off x="119336" y="764704"/>
            <a:ext cx="11449272" cy="404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86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buClrTx/>
              <a:buFontTx/>
              <a:buNone/>
            </a:pPr>
            <a:r>
              <a:rPr lang="en-US" altLang="zh-CN" b="0" dirty="0"/>
              <a:t>ARM</a:t>
            </a:r>
            <a:r>
              <a:rPr lang="zh-CN" altLang="zh-CN" b="0" dirty="0"/>
              <a:t>汇编语言程序是由机器指令、伪指令和伪操作组成的。伪操作是</a:t>
            </a:r>
            <a:r>
              <a:rPr lang="en-US" altLang="zh-CN" b="0" dirty="0"/>
              <a:t>ARM</a:t>
            </a:r>
            <a:r>
              <a:rPr lang="zh-CN" altLang="zh-CN" b="0" dirty="0"/>
              <a:t>汇编语言程序里的一些特殊的指令助记符，和指令系统中的助记符不同，</a:t>
            </a:r>
            <a:r>
              <a:rPr lang="zh-CN" altLang="zh-CN" u="sng" dirty="0">
                <a:solidFill>
                  <a:srgbClr val="FF0000"/>
                </a:solidFill>
              </a:rPr>
              <a:t>这些助记符没有相应的操作码</a:t>
            </a:r>
            <a:r>
              <a:rPr lang="zh-CN" altLang="zh-CN" b="0" dirty="0"/>
              <a:t>。伪操作主要是为完成汇编程序</a:t>
            </a:r>
            <a:r>
              <a:rPr lang="zh-CN" altLang="zh-CN" dirty="0">
                <a:solidFill>
                  <a:srgbClr val="FF0000"/>
                </a:solidFill>
              </a:rPr>
              <a:t>做一些准备工作</a:t>
            </a:r>
            <a:r>
              <a:rPr lang="zh-CN" altLang="zh-CN" b="0" dirty="0"/>
              <a:t>，在源程序汇编过程中起作用，一旦汇编完成，伪操作的使命就完成。</a:t>
            </a:r>
            <a:endParaRPr lang="zh-CN" altLang="zh-CN" b="0" dirty="0"/>
          </a:p>
          <a:p>
            <a:pPr>
              <a:lnSpc>
                <a:spcPct val="150000"/>
              </a:lnSpc>
              <a:buClrTx/>
              <a:buFontTx/>
              <a:buNone/>
            </a:pPr>
            <a:r>
              <a:rPr lang="zh-CN" altLang="zh-CN" b="0" dirty="0"/>
              <a:t>宏是一段独立的程序代码，通过伪操作定义，在程序中使用宏指令即可调用宏。当程序被汇编时，</a:t>
            </a:r>
            <a:r>
              <a:rPr lang="zh-CN" altLang="zh-CN" dirty="0">
                <a:solidFill>
                  <a:srgbClr val="FF0000"/>
                </a:solidFill>
              </a:rPr>
              <a:t>汇编程序校对每个宏调用进行展开，</a:t>
            </a:r>
            <a:r>
              <a:rPr lang="zh-CN" altLang="zh-CN" b="0" dirty="0"/>
              <a:t>用宏定义代替源程序中的宏指令。</a:t>
            </a:r>
            <a:endParaRPr lang="zh-CN" altLang="zh-CN"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3376BD5-8E4D-4846-BC0B-BC636F3EBDE0}" type="slidenum">
              <a:rPr lang="zh-CN" altLang="zh-CN" smtClean="0">
                <a:solidFill>
                  <a:srgbClr val="FF3300"/>
                </a:solidFill>
                <a:latin typeface="华文楷体" panose="02010600040101010101" pitchFamily="2" charset="-122"/>
                <a:ea typeface="华文楷体" panose="02010600040101010101" pitchFamily="2" charset="-122"/>
              </a:rPr>
            </a:fld>
            <a:endParaRPr lang="zh-CN" altLang="zh-CN">
              <a:solidFill>
                <a:srgbClr val="FF3300"/>
              </a:solidFill>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—ARM</a:t>
            </a:r>
            <a:r>
              <a:rPr lang="zh-CN" altLang="en-US" kern="0" dirty="0"/>
              <a:t>汇编语言</a:t>
            </a:r>
            <a:endParaRPr lang="zh-CN" altLang="en-US" kern="0" dirty="0">
              <a:solidFill>
                <a:srgbClr val="FF0000"/>
              </a:solidFill>
            </a:endParaRPr>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79376" y="819503"/>
            <a:ext cx="10657184" cy="5218993"/>
          </a:xfrm>
          <a:prstGeom prst="rect">
            <a:avLst/>
          </a:prstGeom>
        </p:spPr>
        <p:txBody>
          <a:bodyPr wrap="square">
            <a:spAutoFit/>
          </a:bodyPr>
          <a:lstStyle/>
          <a:p>
            <a:pPr eaLnBrk="1" hangingPunct="1">
              <a:lnSpc>
                <a:spcPct val="150000"/>
              </a:lnSpc>
              <a:buFont typeface="Arial" panose="020B0604020202020204" pitchFamily="34" charset="0"/>
              <a:buNone/>
              <a:defRPr/>
            </a:pPr>
            <a:r>
              <a:rPr lang="en-US" altLang="zh-CN" sz="2400" b="1" dirty="0">
                <a:latin typeface="华文楷体" panose="02010600040101010101" pitchFamily="2" charset="-122"/>
                <a:ea typeface="华文楷体" panose="02010600040101010101" pitchFamily="2" charset="-122"/>
              </a:rPr>
              <a:t>1. </a:t>
            </a:r>
            <a:r>
              <a:rPr lang="zh-CN" altLang="zh-CN" sz="2400" b="1" dirty="0">
                <a:latin typeface="华文楷体" panose="02010600040101010101" pitchFamily="2" charset="-122"/>
                <a:ea typeface="华文楷体" panose="02010600040101010101" pitchFamily="2" charset="-122"/>
              </a:rPr>
              <a:t>符号定义伪操作</a:t>
            </a:r>
            <a:endParaRPr lang="zh-CN" altLang="zh-CN" sz="2400" dirty="0">
              <a:latin typeface="华文楷体" panose="02010600040101010101" pitchFamily="2" charset="-122"/>
              <a:ea typeface="华文楷体" panose="02010600040101010101" pitchFamily="2" charset="-122"/>
            </a:endParaRPr>
          </a:p>
          <a:p>
            <a:pPr indent="628650" eaLnBrk="1" hangingPunct="1">
              <a:lnSpc>
                <a:spcPct val="150000"/>
              </a:lnSpc>
              <a:defRPr/>
            </a:pPr>
            <a:r>
              <a:rPr lang="zh-CN" altLang="zh-CN" sz="2000" dirty="0">
                <a:latin typeface="华文楷体" panose="02010600040101010101" pitchFamily="2" charset="-122"/>
                <a:ea typeface="华文楷体" panose="02010600040101010101" pitchFamily="2" charset="-122"/>
              </a:rPr>
              <a:t>符号定义伪操作用于定义</a:t>
            </a:r>
            <a:r>
              <a:rPr lang="en-US" altLang="zh-CN" sz="2000" dirty="0">
                <a:latin typeface="华文楷体" panose="02010600040101010101" pitchFamily="2" charset="-122"/>
                <a:ea typeface="华文楷体" panose="02010600040101010101" pitchFamily="2" charset="-122"/>
              </a:rPr>
              <a:t>ARM</a:t>
            </a:r>
            <a:r>
              <a:rPr lang="zh-CN" altLang="zh-CN" sz="2000" dirty="0">
                <a:latin typeface="华文楷体" panose="02010600040101010101" pitchFamily="2" charset="-122"/>
                <a:ea typeface="华文楷体" panose="02010600040101010101" pitchFamily="2" charset="-122"/>
              </a:rPr>
              <a:t>汇编程序中的变量、对变量赋值及定义寄存器名称等。常用伪操作有：</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GBLA</a:t>
            </a: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GBLL</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GBLS</a:t>
            </a:r>
            <a:r>
              <a:rPr lang="zh-CN" altLang="zh-CN" sz="2000" dirty="0">
                <a:latin typeface="华文楷体" panose="02010600040101010101" pitchFamily="2" charset="-122"/>
                <a:ea typeface="华文楷体" panose="02010600040101010101" pitchFamily="2" charset="-122"/>
              </a:rPr>
              <a:t>：定义全局变量。</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LCLA</a:t>
            </a: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LCLL</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LCLS</a:t>
            </a:r>
            <a:r>
              <a:rPr lang="zh-CN" altLang="zh-CN" sz="2000" dirty="0">
                <a:latin typeface="华文楷体" panose="02010600040101010101" pitchFamily="2" charset="-122"/>
                <a:ea typeface="华文楷体" panose="02010600040101010101" pitchFamily="2" charset="-122"/>
              </a:rPr>
              <a:t>：定义局部变量。</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SETA</a:t>
            </a:r>
            <a:r>
              <a:rPr lang="zh-CN" altLang="zh-CN" sz="2000" dirty="0">
                <a:latin typeface="华文楷体" panose="02010600040101010101" pitchFamily="2" charset="-122"/>
                <a:ea typeface="华文楷体" panose="02010600040101010101" pitchFamily="2" charset="-122"/>
              </a:rPr>
              <a:t>、</a:t>
            </a:r>
            <a:r>
              <a:rPr lang="en-US" altLang="zh-CN" sz="2000" dirty="0">
                <a:latin typeface="华文楷体" panose="02010600040101010101" pitchFamily="2" charset="-122"/>
                <a:ea typeface="华文楷体" panose="02010600040101010101" pitchFamily="2" charset="-122"/>
              </a:rPr>
              <a:t>SETL</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SETS</a:t>
            </a:r>
            <a:r>
              <a:rPr lang="zh-CN" altLang="zh-CN" sz="2000" dirty="0">
                <a:latin typeface="华文楷体" panose="02010600040101010101" pitchFamily="2" charset="-122"/>
                <a:ea typeface="华文楷体" panose="02010600040101010101" pitchFamily="2" charset="-122"/>
              </a:rPr>
              <a:t>：为变量赋值。</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RLIST</a:t>
            </a:r>
            <a:r>
              <a:rPr lang="zh-CN" altLang="zh-CN" sz="2000" dirty="0">
                <a:latin typeface="华文楷体" panose="02010600040101010101" pitchFamily="2" charset="-122"/>
                <a:ea typeface="华文楷体" panose="02010600040101010101" pitchFamily="2" charset="-122"/>
              </a:rPr>
              <a:t>：为通用寄存器列表定义名称。</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CN</a:t>
            </a:r>
            <a:r>
              <a:rPr lang="zh-CN" altLang="zh-CN" sz="2000" dirty="0">
                <a:latin typeface="华文楷体" panose="02010600040101010101" pitchFamily="2" charset="-122"/>
                <a:ea typeface="华文楷体" panose="02010600040101010101" pitchFamily="2" charset="-122"/>
              </a:rPr>
              <a:t>：为协处理器的寄存器定义名称。</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CP</a:t>
            </a:r>
            <a:r>
              <a:rPr lang="zh-CN" altLang="zh-CN" sz="2000" dirty="0">
                <a:latin typeface="华文楷体" panose="02010600040101010101" pitchFamily="2" charset="-122"/>
                <a:ea typeface="华文楷体" panose="02010600040101010101" pitchFamily="2" charset="-122"/>
              </a:rPr>
              <a:t>：为协处理器定义名称。</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DN</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SN</a:t>
            </a:r>
            <a:r>
              <a:rPr lang="zh-CN" altLang="zh-CN" sz="2000" dirty="0">
                <a:latin typeface="华文楷体" panose="02010600040101010101" pitchFamily="2" charset="-122"/>
                <a:ea typeface="华文楷体" panose="02010600040101010101" pitchFamily="2" charset="-122"/>
              </a:rPr>
              <a:t>：为</a:t>
            </a:r>
            <a:r>
              <a:rPr lang="en-US" altLang="zh-CN" sz="2000" dirty="0">
                <a:latin typeface="华文楷体" panose="02010600040101010101" pitchFamily="2" charset="-122"/>
                <a:ea typeface="华文楷体" panose="02010600040101010101" pitchFamily="2" charset="-122"/>
              </a:rPr>
              <a:t>VFP</a:t>
            </a:r>
            <a:r>
              <a:rPr lang="zh-CN" altLang="zh-CN" sz="2000" dirty="0">
                <a:latin typeface="华文楷体" panose="02010600040101010101" pitchFamily="2" charset="-122"/>
                <a:ea typeface="华文楷体" panose="02010600040101010101" pitchFamily="2" charset="-122"/>
              </a:rPr>
              <a:t>的寄存器定义名称。</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FN</a:t>
            </a:r>
            <a:r>
              <a:rPr lang="zh-CN" altLang="zh-CN" sz="2000" dirty="0">
                <a:latin typeface="华文楷体" panose="02010600040101010101" pitchFamily="2" charset="-122"/>
                <a:ea typeface="华文楷体" panose="02010600040101010101" pitchFamily="2" charset="-122"/>
              </a:rPr>
              <a:t>：为</a:t>
            </a:r>
            <a:r>
              <a:rPr lang="en-US" altLang="zh-CN" sz="2000" dirty="0">
                <a:latin typeface="华文楷体" panose="02010600040101010101" pitchFamily="2" charset="-122"/>
                <a:ea typeface="华文楷体" panose="02010600040101010101" pitchFamily="2" charset="-122"/>
              </a:rPr>
              <a:t>FPA</a:t>
            </a:r>
            <a:r>
              <a:rPr lang="zh-CN" altLang="zh-CN" sz="2000" dirty="0">
                <a:latin typeface="华文楷体" panose="02010600040101010101" pitchFamily="2" charset="-122"/>
                <a:ea typeface="华文楷体" panose="02010600040101010101" pitchFamily="2" charset="-122"/>
              </a:rPr>
              <a:t>的浮点寄存器定义名称。</a:t>
            </a:r>
            <a:endParaRPr lang="zh-CN" altLang="zh-CN" sz="2000"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71A6D14-B216-418E-8F01-0CB2E0F2D85A}"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—ARM</a:t>
            </a:r>
            <a:r>
              <a:rPr lang="zh-CN" altLang="en-US" kern="0" dirty="0"/>
              <a:t>汇编语言（伪操作）</a:t>
            </a:r>
            <a:endParaRPr lang="zh-CN" altLang="en-US" kern="0" dirty="0">
              <a:solidFill>
                <a:srgbClr val="FF0000"/>
              </a:solidFill>
            </a:endParaRPr>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63352" y="648963"/>
            <a:ext cx="10297144" cy="5631180"/>
          </a:xfrm>
          <a:prstGeom prst="rect">
            <a:avLst/>
          </a:prstGeom>
        </p:spPr>
        <p:txBody>
          <a:bodyPr wrap="square">
            <a:spAutoFit/>
          </a:bodyPr>
          <a:lstStyle/>
          <a:p>
            <a:pPr eaLnBrk="1" hangingPunct="1">
              <a:lnSpc>
                <a:spcPct val="150000"/>
              </a:lnSpc>
              <a:buFont typeface="Arial" panose="020B0604020202020204" pitchFamily="34" charset="0"/>
              <a:buNone/>
              <a:defRPr/>
            </a:pPr>
            <a:r>
              <a:rPr lang="en-US" altLang="zh-CN" sz="2000" b="1" dirty="0">
                <a:latin typeface="华文楷体" panose="02010600040101010101" pitchFamily="2" charset="-122"/>
                <a:ea typeface="华文楷体" panose="02010600040101010101" pitchFamily="2" charset="-122"/>
              </a:rPr>
              <a:t>2. </a:t>
            </a:r>
            <a:r>
              <a:rPr lang="zh-CN" altLang="zh-CN" sz="2000" b="1" dirty="0">
                <a:latin typeface="华文楷体" panose="02010600040101010101" pitchFamily="2" charset="-122"/>
                <a:ea typeface="华文楷体" panose="02010600040101010101" pitchFamily="2" charset="-122"/>
              </a:rPr>
              <a:t>数据定义伪操作</a:t>
            </a:r>
            <a:endParaRPr lang="zh-CN" altLang="zh-CN" sz="2000" dirty="0">
              <a:latin typeface="华文楷体" panose="02010600040101010101" pitchFamily="2" charset="-122"/>
              <a:ea typeface="华文楷体" panose="02010600040101010101" pitchFamily="2" charset="-122"/>
            </a:endParaRPr>
          </a:p>
          <a:p>
            <a:pPr indent="628650" eaLnBrk="1" hangingPunct="1">
              <a:lnSpc>
                <a:spcPct val="150000"/>
              </a:lnSpc>
              <a:defRPr/>
            </a:pPr>
            <a:r>
              <a:rPr lang="zh-CN" altLang="zh-CN" sz="2000" dirty="0">
                <a:latin typeface="华文楷体" panose="02010600040101010101" pitchFamily="2" charset="-122"/>
                <a:ea typeface="华文楷体" panose="02010600040101010101" pitchFamily="2" charset="-122"/>
              </a:rPr>
              <a:t>数据定义伪操作用于数据表定义、文字池定义、数据空间分配等。常用伪操作有：</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LTORG</a:t>
            </a:r>
            <a:r>
              <a:rPr lang="zh-CN" altLang="zh-CN" sz="2000" dirty="0">
                <a:latin typeface="华文楷体" panose="02010600040101010101" pitchFamily="2" charset="-122"/>
                <a:ea typeface="华文楷体" panose="02010600040101010101" pitchFamily="2" charset="-122"/>
              </a:rPr>
              <a:t>：声明一个数据缓冲池的开始。</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MAP</a:t>
            </a:r>
            <a:r>
              <a:rPr lang="zh-CN" altLang="zh-CN" sz="2000" dirty="0">
                <a:latin typeface="华文楷体" panose="02010600040101010101" pitchFamily="2" charset="-122"/>
                <a:ea typeface="华文楷体" panose="02010600040101010101" pitchFamily="2" charset="-122"/>
              </a:rPr>
              <a:t>：定义一个结构化的内存表的首地址。</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FIELD</a:t>
            </a:r>
            <a:r>
              <a:rPr lang="zh-CN" altLang="zh-CN" sz="2000" dirty="0">
                <a:latin typeface="华文楷体" panose="02010600040101010101" pitchFamily="2" charset="-122"/>
                <a:ea typeface="华文楷体" panose="02010600040101010101" pitchFamily="2" charset="-122"/>
              </a:rPr>
              <a:t>：定义结构化内存表的一个数据域</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SPACE</a:t>
            </a:r>
            <a:r>
              <a:rPr lang="zh-CN" altLang="zh-CN" sz="2000" dirty="0">
                <a:latin typeface="华文楷体" panose="02010600040101010101" pitchFamily="2" charset="-122"/>
                <a:ea typeface="华文楷体" panose="02010600040101010101" pitchFamily="2" charset="-122"/>
              </a:rPr>
              <a:t>：分配一块内存空间，并用</a:t>
            </a:r>
            <a:r>
              <a:rPr lang="en-US" altLang="zh-CN" sz="2000" dirty="0">
                <a:latin typeface="华文楷体" panose="02010600040101010101" pitchFamily="2" charset="-122"/>
                <a:ea typeface="华文楷体" panose="02010600040101010101" pitchFamily="2" charset="-122"/>
              </a:rPr>
              <a:t>0</a:t>
            </a:r>
            <a:r>
              <a:rPr lang="zh-CN" altLang="zh-CN" sz="2000" dirty="0">
                <a:latin typeface="华文楷体" panose="02010600040101010101" pitchFamily="2" charset="-122"/>
                <a:ea typeface="华文楷体" panose="02010600040101010101" pitchFamily="2" charset="-122"/>
              </a:rPr>
              <a:t>初始化。</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b="1" dirty="0">
                <a:solidFill>
                  <a:srgbClr val="FF0000"/>
                </a:solidFill>
                <a:latin typeface="华文楷体" panose="02010600040101010101" pitchFamily="2" charset="-122"/>
                <a:ea typeface="华文楷体" panose="02010600040101010101" pitchFamily="2" charset="-122"/>
              </a:rPr>
              <a:t>DCB</a:t>
            </a:r>
            <a:r>
              <a:rPr lang="zh-CN" altLang="zh-CN" sz="2000" b="1" dirty="0">
                <a:solidFill>
                  <a:srgbClr val="FF0000"/>
                </a:solidFill>
                <a:latin typeface="华文楷体" panose="02010600040101010101" pitchFamily="2" charset="-122"/>
                <a:ea typeface="华文楷体" panose="02010600040101010101" pitchFamily="2" charset="-122"/>
              </a:rPr>
              <a:t>：分配一段字节的内存单元，并用指定的数据初始化。</a:t>
            </a:r>
            <a:endParaRPr lang="zh-CN" altLang="zh-CN" sz="2000" b="1" dirty="0">
              <a:solidFill>
                <a:srgbClr val="FF0000"/>
              </a:solidFill>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DCD</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DCDU</a:t>
            </a:r>
            <a:r>
              <a:rPr lang="zh-CN" altLang="zh-CN" sz="2000" dirty="0">
                <a:latin typeface="华文楷体" panose="02010600040101010101" pitchFamily="2" charset="-122"/>
                <a:ea typeface="华文楷体" panose="02010600040101010101" pitchFamily="2" charset="-122"/>
              </a:rPr>
              <a:t>：分配一段字的内存单元，并用指定的数据初始化。</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DCFD</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DCFDU</a:t>
            </a:r>
            <a:r>
              <a:rPr lang="zh-CN" altLang="zh-CN" sz="2000" dirty="0">
                <a:latin typeface="华文楷体" panose="02010600040101010101" pitchFamily="2" charset="-122"/>
                <a:ea typeface="华文楷体" panose="02010600040101010101" pitchFamily="2" charset="-122"/>
              </a:rPr>
              <a:t>：分配一段双字的内存单元，并用双精度的浮点数据初始化。</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DCFS</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DCFSU</a:t>
            </a:r>
            <a:r>
              <a:rPr lang="zh-CN" altLang="zh-CN" sz="2000" dirty="0">
                <a:latin typeface="华文楷体" panose="02010600040101010101" pitchFamily="2" charset="-122"/>
                <a:ea typeface="华文楷体" panose="02010600040101010101" pitchFamily="2" charset="-122"/>
              </a:rPr>
              <a:t>：分配一段字的内存单元，并用单精度的浮点数据初始化。</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DCQ</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DCQU</a:t>
            </a:r>
            <a:r>
              <a:rPr lang="zh-CN" altLang="zh-CN" sz="2000" dirty="0">
                <a:latin typeface="华文楷体" panose="02010600040101010101" pitchFamily="2" charset="-122"/>
                <a:ea typeface="华文楷体" panose="02010600040101010101" pitchFamily="2" charset="-122"/>
              </a:rPr>
              <a:t>：分配一段双字的内存单元，并用</a:t>
            </a:r>
            <a:r>
              <a:rPr lang="en-US" altLang="zh-CN" sz="2000" dirty="0">
                <a:latin typeface="华文楷体" panose="02010600040101010101" pitchFamily="2" charset="-122"/>
                <a:ea typeface="华文楷体" panose="02010600040101010101" pitchFamily="2" charset="-122"/>
              </a:rPr>
              <a:t>64</a:t>
            </a:r>
            <a:r>
              <a:rPr lang="zh-CN" altLang="zh-CN" sz="2000" dirty="0">
                <a:latin typeface="华文楷体" panose="02010600040101010101" pitchFamily="2" charset="-122"/>
                <a:ea typeface="华文楷体" panose="02010600040101010101" pitchFamily="2" charset="-122"/>
              </a:rPr>
              <a:t>位整型数据初始化。</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DCW</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DCWU</a:t>
            </a:r>
            <a:r>
              <a:rPr lang="zh-CN" altLang="zh-CN" sz="2000" dirty="0">
                <a:latin typeface="华文楷体" panose="02010600040101010101" pitchFamily="2" charset="-122"/>
                <a:ea typeface="华文楷体" panose="02010600040101010101" pitchFamily="2" charset="-122"/>
              </a:rPr>
              <a:t>：分配一段半字的内存单元，并用指定的数据初始化。</a:t>
            </a:r>
            <a:endParaRPr lang="zh-CN" altLang="zh-CN" sz="2000"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F2E31B4-B810-4460-93A5-E428D1DD55E7}" type="slidenum">
              <a:rPr lang="zh-CN" altLang="zh-CN" sz="1200">
                <a:solidFill>
                  <a:srgbClr val="FF3300"/>
                </a:solidFill>
                <a:latin typeface="华文楷体" panose="02010600040101010101" pitchFamily="2" charset="-122"/>
                <a:ea typeface="华文楷体" panose="02010600040101010101" pitchFamily="2" charset="-122"/>
              </a:rPr>
            </a:fld>
            <a:endParaRPr lang="zh-CN" altLang="zh-CN" sz="1200">
              <a:solidFill>
                <a:srgbClr val="FF3300"/>
              </a:solidFill>
              <a:latin typeface="华文楷体" panose="02010600040101010101" pitchFamily="2" charset="-122"/>
              <a:ea typeface="华文楷体" panose="02010600040101010101" pitchFamily="2" charset="-122"/>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—ARM</a:t>
            </a:r>
            <a:r>
              <a:rPr lang="zh-CN" altLang="en-US" kern="0" dirty="0"/>
              <a:t>汇编语言（伪操作）</a:t>
            </a:r>
            <a:endParaRPr lang="zh-CN" altLang="en-US" kern="0" dirty="0">
              <a:solidFill>
                <a:srgbClr val="FF0000"/>
              </a:solidFill>
            </a:endParaRP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55575" y="692785"/>
            <a:ext cx="12012930" cy="3969385"/>
          </a:xfrm>
          <a:prstGeom prst="rect">
            <a:avLst/>
          </a:prstGeom>
        </p:spPr>
        <p:txBody>
          <a:bodyPr wrap="square">
            <a:spAutoFit/>
          </a:bodyPr>
          <a:lstStyle/>
          <a:p>
            <a:pPr eaLnBrk="1" hangingPunct="1">
              <a:lnSpc>
                <a:spcPct val="150000"/>
              </a:lnSpc>
              <a:buFont typeface="Arial" panose="020B0604020202020204" pitchFamily="34" charset="0"/>
              <a:buNone/>
              <a:defRPr/>
            </a:pPr>
            <a:r>
              <a:rPr lang="en-US" altLang="zh-CN" sz="2300" b="1" dirty="0">
                <a:latin typeface="华文楷体" panose="02010600040101010101" pitchFamily="2" charset="-122"/>
                <a:ea typeface="华文楷体" panose="02010600040101010101" pitchFamily="2" charset="-122"/>
              </a:rPr>
              <a:t>3.</a:t>
            </a:r>
            <a:r>
              <a:rPr lang="zh-CN" altLang="zh-CN" sz="2400" b="1" dirty="0">
                <a:latin typeface="华文楷体" panose="02010600040101010101" pitchFamily="2" charset="-122"/>
                <a:ea typeface="华文楷体" panose="02010600040101010101" pitchFamily="2" charset="-122"/>
              </a:rPr>
              <a:t>汇编控制伪操作</a:t>
            </a:r>
            <a:endParaRPr lang="zh-CN" altLang="zh-CN" sz="2400" dirty="0">
              <a:latin typeface="华文楷体" panose="02010600040101010101" pitchFamily="2" charset="-122"/>
              <a:ea typeface="华文楷体" panose="02010600040101010101" pitchFamily="2" charset="-122"/>
            </a:endParaRPr>
          </a:p>
          <a:p>
            <a:pPr indent="628650" eaLnBrk="1" hangingPunct="1">
              <a:lnSpc>
                <a:spcPct val="150000"/>
              </a:lnSpc>
              <a:defRPr/>
            </a:pPr>
            <a:r>
              <a:rPr lang="zh-CN" altLang="zh-CN" sz="2400" dirty="0">
                <a:latin typeface="华文楷体" panose="02010600040101010101" pitchFamily="2" charset="-122"/>
                <a:ea typeface="华文楷体" panose="02010600040101010101" pitchFamily="2" charset="-122"/>
              </a:rPr>
              <a:t>汇编控制伪操作用于条件汇编、宏定义、重复汇编控制等，常用伪操作有：</a:t>
            </a:r>
            <a:endParaRPr lang="zh-CN" altLang="zh-CN" sz="24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400" b="1" dirty="0">
                <a:solidFill>
                  <a:srgbClr val="FF0000"/>
                </a:solidFill>
                <a:latin typeface="华文楷体" panose="02010600040101010101" pitchFamily="2" charset="-122"/>
                <a:ea typeface="华文楷体" panose="02010600040101010101" pitchFamily="2" charset="-122"/>
              </a:rPr>
              <a:t>IF</a:t>
            </a:r>
            <a:r>
              <a:rPr lang="zh-CN" altLang="zh-CN" sz="2400" b="1" dirty="0">
                <a:solidFill>
                  <a:srgbClr val="FF0000"/>
                </a:solidFill>
                <a:latin typeface="华文楷体" panose="02010600040101010101" pitchFamily="2" charset="-122"/>
                <a:ea typeface="华文楷体" panose="02010600040101010101" pitchFamily="2" charset="-122"/>
              </a:rPr>
              <a:t>、</a:t>
            </a:r>
            <a:r>
              <a:rPr lang="en-US" altLang="zh-CN" sz="2400" b="1" dirty="0">
                <a:solidFill>
                  <a:srgbClr val="FF0000"/>
                </a:solidFill>
                <a:latin typeface="华文楷体" panose="02010600040101010101" pitchFamily="2" charset="-122"/>
                <a:ea typeface="华文楷体" panose="02010600040101010101" pitchFamily="2" charset="-122"/>
              </a:rPr>
              <a:t>ELSE</a:t>
            </a:r>
            <a:r>
              <a:rPr lang="zh-CN" altLang="zh-CN" sz="2400" b="1" dirty="0">
                <a:solidFill>
                  <a:srgbClr val="FF0000"/>
                </a:solidFill>
                <a:latin typeface="华文楷体" panose="02010600040101010101" pitchFamily="2" charset="-122"/>
                <a:ea typeface="华文楷体" panose="02010600040101010101" pitchFamily="2" charset="-122"/>
              </a:rPr>
              <a:t>和</a:t>
            </a:r>
            <a:r>
              <a:rPr lang="en-US" altLang="zh-CN" sz="2400" b="1" dirty="0">
                <a:solidFill>
                  <a:srgbClr val="FF0000"/>
                </a:solidFill>
                <a:latin typeface="华文楷体" panose="02010600040101010101" pitchFamily="2" charset="-122"/>
                <a:ea typeface="华文楷体" panose="02010600040101010101" pitchFamily="2" charset="-122"/>
              </a:rPr>
              <a:t>ENDIF</a:t>
            </a:r>
            <a:r>
              <a:rPr lang="zh-CN" altLang="zh-CN" sz="2400" b="1" dirty="0">
                <a:solidFill>
                  <a:srgbClr val="FF0000"/>
                </a:solidFill>
                <a:latin typeface="华文楷体" panose="02010600040101010101" pitchFamily="2" charset="-122"/>
                <a:ea typeface="华文楷体" panose="02010600040101010101" pitchFamily="2" charset="-122"/>
              </a:rPr>
              <a:t>：根据条件把一段源程序代码包括在汇编程序内或排除在程序之外。</a:t>
            </a:r>
            <a:endParaRPr lang="zh-CN" altLang="zh-CN" sz="2400" b="1" dirty="0">
              <a:solidFill>
                <a:srgbClr val="FF0000"/>
              </a:solidFill>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400" dirty="0">
                <a:latin typeface="华文楷体" panose="02010600040101010101" pitchFamily="2" charset="-122"/>
                <a:ea typeface="华文楷体" panose="02010600040101010101" pitchFamily="2" charset="-122"/>
              </a:rPr>
              <a:t>WHILE</a:t>
            </a:r>
            <a:r>
              <a:rPr lang="zh-CN" altLang="zh-CN" sz="2400" dirty="0">
                <a:latin typeface="华文楷体" panose="02010600040101010101" pitchFamily="2" charset="-122"/>
                <a:ea typeface="华文楷体" panose="02010600040101010101" pitchFamily="2" charset="-122"/>
              </a:rPr>
              <a:t>和</a:t>
            </a:r>
            <a:r>
              <a:rPr lang="en-US" altLang="zh-CN" sz="2400" dirty="0">
                <a:latin typeface="华文楷体" panose="02010600040101010101" pitchFamily="2" charset="-122"/>
                <a:ea typeface="华文楷体" panose="02010600040101010101" pitchFamily="2" charset="-122"/>
              </a:rPr>
              <a:t>WEND</a:t>
            </a:r>
            <a:r>
              <a:rPr lang="zh-CN" altLang="zh-CN" sz="2400" dirty="0">
                <a:latin typeface="华文楷体" panose="02010600040101010101" pitchFamily="2" charset="-122"/>
                <a:ea typeface="华文楷体" panose="02010600040101010101" pitchFamily="2" charset="-122"/>
              </a:rPr>
              <a:t>：根据条件重复汇编相同的源程序代码段。</a:t>
            </a:r>
            <a:endParaRPr lang="zh-CN" altLang="zh-CN" sz="24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400" dirty="0">
                <a:latin typeface="华文楷体" panose="02010600040101010101" pitchFamily="2" charset="-122"/>
                <a:ea typeface="华文楷体" panose="02010600040101010101" pitchFamily="2" charset="-122"/>
              </a:rPr>
              <a:t>MACRO</a:t>
            </a:r>
            <a:r>
              <a:rPr lang="zh-CN" altLang="zh-CN" sz="2400" dirty="0">
                <a:latin typeface="华文楷体" panose="02010600040101010101" pitchFamily="2" charset="-122"/>
                <a:ea typeface="华文楷体" panose="02010600040101010101" pitchFamily="2" charset="-122"/>
              </a:rPr>
              <a:t>和</a:t>
            </a:r>
            <a:r>
              <a:rPr lang="en-US" altLang="zh-CN" sz="2400" dirty="0">
                <a:latin typeface="华文楷体" panose="02010600040101010101" pitchFamily="2" charset="-122"/>
                <a:ea typeface="华文楷体" panose="02010600040101010101" pitchFamily="2" charset="-122"/>
              </a:rPr>
              <a:t>MEND</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MACRO</a:t>
            </a:r>
            <a:r>
              <a:rPr lang="zh-CN" altLang="zh-CN" sz="2400" dirty="0">
                <a:latin typeface="华文楷体" panose="02010600040101010101" pitchFamily="2" charset="-122"/>
                <a:ea typeface="华文楷体" panose="02010600040101010101" pitchFamily="2" charset="-122"/>
              </a:rPr>
              <a:t>标识宏定义的开始，</a:t>
            </a:r>
            <a:r>
              <a:rPr lang="en-US" altLang="zh-CN" sz="2400" dirty="0">
                <a:latin typeface="华文楷体" panose="02010600040101010101" pitchFamily="2" charset="-122"/>
                <a:ea typeface="华文楷体" panose="02010600040101010101" pitchFamily="2" charset="-122"/>
              </a:rPr>
              <a:t>MEND</a:t>
            </a:r>
            <a:r>
              <a:rPr lang="zh-CN" altLang="zh-CN" sz="2400" dirty="0">
                <a:latin typeface="华文楷体" panose="02010600040101010101" pitchFamily="2" charset="-122"/>
                <a:ea typeface="华文楷体" panose="02010600040101010101" pitchFamily="2" charset="-122"/>
              </a:rPr>
              <a:t>标识宏定义结束。用</a:t>
            </a:r>
            <a:r>
              <a:rPr lang="en-US" altLang="zh-CN" sz="2400" dirty="0">
                <a:latin typeface="华文楷体" panose="02010600040101010101" pitchFamily="2" charset="-122"/>
                <a:ea typeface="华文楷体" panose="02010600040101010101" pitchFamily="2" charset="-122"/>
              </a:rPr>
              <a:t>MACRO</a:t>
            </a:r>
            <a:r>
              <a:rPr lang="zh-CN" altLang="zh-CN" sz="2400" dirty="0">
                <a:latin typeface="华文楷体" panose="02010600040101010101" pitchFamily="2" charset="-122"/>
                <a:ea typeface="华文楷体" panose="02010600040101010101" pitchFamily="2" charset="-122"/>
              </a:rPr>
              <a:t>和</a:t>
            </a:r>
            <a:r>
              <a:rPr lang="en-US" altLang="zh-CN" sz="2400" dirty="0">
                <a:latin typeface="华文楷体" panose="02010600040101010101" pitchFamily="2" charset="-122"/>
                <a:ea typeface="华文楷体" panose="02010600040101010101" pitchFamily="2" charset="-122"/>
              </a:rPr>
              <a:t>MEND</a:t>
            </a:r>
            <a:r>
              <a:rPr lang="zh-CN" altLang="zh-CN" sz="2400" dirty="0">
                <a:latin typeface="华文楷体" panose="02010600040101010101" pitchFamily="2" charset="-122"/>
                <a:ea typeface="华文楷体" panose="02010600040101010101" pitchFamily="2" charset="-122"/>
              </a:rPr>
              <a:t>定义一段代码，称为宏定义体，在程序中可以通过宏指令多次调用该代码段。</a:t>
            </a:r>
            <a:endParaRPr lang="zh-CN" altLang="zh-CN" sz="2400" dirty="0">
              <a:latin typeface="华文楷体" panose="02010600040101010101" pitchFamily="2" charset="-122"/>
              <a:ea typeface="华文楷体" panose="02010600040101010101" pitchFamily="2" charset="-122"/>
            </a:endParaRPr>
          </a:p>
          <a:p>
            <a:pPr marL="342900" indent="-342900" eaLnBrk="1" hangingPunct="1">
              <a:lnSpc>
                <a:spcPct val="150000"/>
              </a:lnSpc>
              <a:buFont typeface="Wingdings" panose="05000000000000000000" pitchFamily="2" charset="2"/>
              <a:buChar char="Ø"/>
              <a:defRPr/>
            </a:pPr>
            <a:r>
              <a:rPr lang="en-US" altLang="zh-CN" sz="2400" dirty="0">
                <a:latin typeface="华文楷体" panose="02010600040101010101" pitchFamily="2" charset="-122"/>
                <a:ea typeface="华文楷体" panose="02010600040101010101" pitchFamily="2" charset="-122"/>
              </a:rPr>
              <a:t>MEXIT</a:t>
            </a:r>
            <a:r>
              <a:rPr lang="zh-CN" altLang="zh-CN" sz="2400" dirty="0">
                <a:latin typeface="华文楷体" panose="02010600040101010101" pitchFamily="2" charset="-122"/>
                <a:ea typeface="华文楷体" panose="02010600040101010101" pitchFamily="2" charset="-122"/>
              </a:rPr>
              <a:t>：用于从宏中跳转出去。</a:t>
            </a:r>
            <a:endParaRPr lang="zh-CN" altLang="zh-CN" sz="2300"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401E5AB-93A4-4B29-BBEC-2138BD8BFFC4}"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—ARM</a:t>
            </a:r>
            <a:r>
              <a:rPr lang="zh-CN" altLang="en-US" kern="0" dirty="0"/>
              <a:t>汇编语言（伪操作）</a:t>
            </a:r>
            <a:endParaRPr lang="zh-CN" altLang="en-US" kern="0" dirty="0">
              <a:solidFill>
                <a:srgbClr val="FF0000"/>
              </a:solidFill>
            </a:endParaRPr>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336" y="836712"/>
            <a:ext cx="11881320" cy="5315942"/>
          </a:xfrm>
          <a:prstGeom prst="rect">
            <a:avLst/>
          </a:prstGeom>
        </p:spPr>
        <p:txBody>
          <a:bodyPr wrap="square">
            <a:spAutoFit/>
          </a:bodyPr>
          <a:lstStyle/>
          <a:p>
            <a:pPr eaLnBrk="1" hangingPunct="1">
              <a:lnSpc>
                <a:spcPct val="120000"/>
              </a:lnSpc>
              <a:buFont typeface="Arial" panose="020B0604020202020204" pitchFamily="34" charset="0"/>
              <a:buNone/>
              <a:defRPr/>
            </a:pPr>
            <a:r>
              <a:rPr lang="en-US" altLang="zh-CN" sz="2400" b="1" dirty="0">
                <a:latin typeface="华文楷体" panose="02010600040101010101" pitchFamily="2" charset="-122"/>
                <a:ea typeface="华文楷体" panose="02010600040101010101" pitchFamily="2" charset="-122"/>
              </a:rPr>
              <a:t>4. </a:t>
            </a:r>
            <a:r>
              <a:rPr lang="zh-CN" altLang="zh-CN" sz="2400" b="1" dirty="0">
                <a:latin typeface="华文楷体" panose="02010600040101010101" pitchFamily="2" charset="-122"/>
                <a:ea typeface="华文楷体" panose="02010600040101010101" pitchFamily="2" charset="-122"/>
              </a:rPr>
              <a:t>其它伪操作</a:t>
            </a:r>
            <a:endParaRPr lang="zh-CN" altLang="zh-CN" sz="2400" dirty="0">
              <a:latin typeface="华文楷体" panose="02010600040101010101" pitchFamily="2" charset="-122"/>
              <a:ea typeface="华文楷体" panose="02010600040101010101" pitchFamily="2" charset="-122"/>
            </a:endParaRPr>
          </a:p>
          <a:p>
            <a:pPr indent="628650" eaLnBrk="1" hangingPunct="1">
              <a:lnSpc>
                <a:spcPct val="120000"/>
              </a:lnSpc>
              <a:defRPr/>
            </a:pPr>
            <a:r>
              <a:rPr lang="zh-CN" altLang="zh-CN" sz="2000" dirty="0">
                <a:latin typeface="华文楷体" panose="02010600040101010101" pitchFamily="2" charset="-122"/>
                <a:ea typeface="华文楷体" panose="02010600040101010101" pitchFamily="2" charset="-122"/>
              </a:rPr>
              <a:t>其它伪操作常用的有段定义伪操作、入口点设置伪操作、包含文件伪操作、标号导出或引入声明等：</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ALIGN</a:t>
            </a:r>
            <a:r>
              <a:rPr lang="zh-CN" altLang="zh-CN" sz="2000" dirty="0">
                <a:latin typeface="华文楷体" panose="02010600040101010101" pitchFamily="2" charset="-122"/>
                <a:ea typeface="华文楷体" panose="02010600040101010101" pitchFamily="2" charset="-122"/>
              </a:rPr>
              <a:t>：边界对齐。</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AREA</a:t>
            </a:r>
            <a:r>
              <a:rPr lang="zh-CN" altLang="zh-CN" sz="2000" dirty="0">
                <a:latin typeface="华文楷体" panose="02010600040101010101" pitchFamily="2" charset="-122"/>
                <a:ea typeface="华文楷体" panose="02010600040101010101" pitchFamily="2" charset="-122"/>
              </a:rPr>
              <a:t>：段定义。</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CODE16</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CODE32</a:t>
            </a:r>
            <a:r>
              <a:rPr lang="zh-CN" altLang="zh-CN" sz="2000" dirty="0">
                <a:latin typeface="华文楷体" panose="02010600040101010101" pitchFamily="2" charset="-122"/>
                <a:ea typeface="华文楷体" panose="02010600040101010101" pitchFamily="2" charset="-122"/>
              </a:rPr>
              <a:t>：指令集定义。</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END</a:t>
            </a:r>
            <a:r>
              <a:rPr lang="zh-CN" altLang="zh-CN" sz="2000" dirty="0">
                <a:latin typeface="华文楷体" panose="02010600040101010101" pitchFamily="2" charset="-122"/>
                <a:ea typeface="华文楷体" panose="02010600040101010101" pitchFamily="2" charset="-122"/>
              </a:rPr>
              <a:t>：汇编结束。</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ENTRY</a:t>
            </a:r>
            <a:r>
              <a:rPr lang="zh-CN" altLang="zh-CN" sz="2000" dirty="0">
                <a:latin typeface="华文楷体" panose="02010600040101010101" pitchFamily="2" charset="-122"/>
                <a:ea typeface="华文楷体" panose="02010600040101010101" pitchFamily="2" charset="-122"/>
              </a:rPr>
              <a:t>：程序入口。</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000" b="1" dirty="0">
                <a:solidFill>
                  <a:srgbClr val="FF0000"/>
                </a:solidFill>
                <a:latin typeface="华文楷体" panose="02010600040101010101" pitchFamily="2" charset="-122"/>
                <a:ea typeface="华文楷体" panose="02010600040101010101" pitchFamily="2" charset="-122"/>
              </a:rPr>
              <a:t>EQU</a:t>
            </a:r>
            <a:r>
              <a:rPr lang="zh-CN" altLang="zh-CN" sz="2000" b="1" dirty="0">
                <a:solidFill>
                  <a:srgbClr val="FF0000"/>
                </a:solidFill>
                <a:latin typeface="华文楷体" panose="02010600040101010101" pitchFamily="2" charset="-122"/>
                <a:ea typeface="华文楷体" panose="02010600040101010101" pitchFamily="2" charset="-122"/>
              </a:rPr>
              <a:t>：常量定义。</a:t>
            </a:r>
            <a:endParaRPr lang="zh-CN" altLang="zh-CN" sz="2000" b="1" dirty="0">
              <a:solidFill>
                <a:srgbClr val="FF0000"/>
              </a:solidFill>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EXPORT</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GLORBAL</a:t>
            </a:r>
            <a:r>
              <a:rPr lang="zh-CN" altLang="zh-CN" sz="2000" dirty="0">
                <a:latin typeface="华文楷体" panose="02010600040101010101" pitchFamily="2" charset="-122"/>
                <a:ea typeface="华文楷体" panose="02010600040101010101" pitchFamily="2" charset="-122"/>
              </a:rPr>
              <a:t>：声明一个符号可以被其它文件引用。</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IMPORT</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EXTERN</a:t>
            </a:r>
            <a:r>
              <a:rPr lang="zh-CN" altLang="zh-CN" sz="2000" dirty="0">
                <a:latin typeface="华文楷体" panose="02010600040101010101" pitchFamily="2" charset="-122"/>
                <a:ea typeface="华文楷体" panose="02010600040101010101" pitchFamily="2" charset="-122"/>
              </a:rPr>
              <a:t>：声明一个外部符号。</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GET</a:t>
            </a:r>
            <a:r>
              <a:rPr lang="zh-CN" altLang="zh-CN" sz="2000" dirty="0">
                <a:latin typeface="华文楷体" panose="02010600040101010101" pitchFamily="2" charset="-122"/>
                <a:ea typeface="华文楷体" panose="02010600040101010101" pitchFamily="2" charset="-122"/>
              </a:rPr>
              <a:t>和</a:t>
            </a:r>
            <a:r>
              <a:rPr lang="en-US" altLang="zh-CN" sz="2000" dirty="0">
                <a:latin typeface="华文楷体" panose="02010600040101010101" pitchFamily="2" charset="-122"/>
                <a:ea typeface="华文楷体" panose="02010600040101010101" pitchFamily="2" charset="-122"/>
              </a:rPr>
              <a:t>INCLUDE</a:t>
            </a:r>
            <a:r>
              <a:rPr lang="zh-CN" altLang="zh-CN" sz="2000" dirty="0">
                <a:latin typeface="华文楷体" panose="02010600040101010101" pitchFamily="2" charset="-122"/>
                <a:ea typeface="华文楷体" panose="02010600040101010101" pitchFamily="2" charset="-122"/>
              </a:rPr>
              <a:t>：包含文件。</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INCBIN:</a:t>
            </a:r>
            <a:r>
              <a:rPr lang="zh-CN" altLang="zh-CN" sz="2000" dirty="0">
                <a:latin typeface="华文楷体" panose="02010600040101010101" pitchFamily="2" charset="-122"/>
                <a:ea typeface="华文楷体" panose="02010600040101010101" pitchFamily="2" charset="-122"/>
              </a:rPr>
              <a:t>：包含不被汇编的文件。</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RN</a:t>
            </a:r>
            <a:r>
              <a:rPr lang="zh-CN" altLang="zh-CN" sz="2000" dirty="0">
                <a:latin typeface="华文楷体" panose="02010600040101010101" pitchFamily="2" charset="-122"/>
                <a:ea typeface="华文楷体" panose="02010600040101010101" pitchFamily="2" charset="-122"/>
              </a:rPr>
              <a:t>：给特定的寄存器命名。</a:t>
            </a:r>
            <a:endParaRPr lang="zh-CN" altLang="zh-CN" sz="20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000" dirty="0">
                <a:latin typeface="华文楷体" panose="02010600040101010101" pitchFamily="2" charset="-122"/>
                <a:ea typeface="华文楷体" panose="02010600040101010101" pitchFamily="2" charset="-122"/>
              </a:rPr>
              <a:t>ROUT</a:t>
            </a:r>
            <a:r>
              <a:rPr lang="zh-CN" altLang="zh-CN" sz="2000" dirty="0">
                <a:latin typeface="华文楷体" panose="02010600040101010101" pitchFamily="2" charset="-122"/>
                <a:ea typeface="华文楷体" panose="02010600040101010101" pitchFamily="2" charset="-122"/>
              </a:rPr>
              <a:t>：标记局部标号使用范围的界限。</a:t>
            </a:r>
            <a:endParaRPr lang="zh-CN" altLang="zh-CN" sz="2000" dirty="0">
              <a:latin typeface="华文楷体" panose="02010600040101010101" pitchFamily="2" charset="-122"/>
              <a:ea typeface="华文楷体" panose="02010600040101010101" pitchFamily="2" charset="-122"/>
            </a:endParaRPr>
          </a:p>
        </p:txBody>
      </p:sp>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6E1942A-4319-44EA-B850-6B69BDF7281C}"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—ARM</a:t>
            </a:r>
            <a:r>
              <a:rPr lang="zh-CN" altLang="en-US" kern="0" dirty="0"/>
              <a:t>汇编语言（伪操作）</a:t>
            </a:r>
            <a:endParaRPr lang="zh-CN" altLang="en-US" kern="0" dirty="0">
              <a:solidFill>
                <a:srgbClr val="FF0000"/>
              </a:solidFill>
            </a:endParaRPr>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矩形 3"/>
          <p:cNvSpPr>
            <a:spLocks noChangeArrowheads="1"/>
          </p:cNvSpPr>
          <p:nvPr/>
        </p:nvSpPr>
        <p:spPr bwMode="auto">
          <a:xfrm>
            <a:off x="119336" y="906930"/>
            <a:ext cx="11953328" cy="4959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86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buClrTx/>
              <a:buFontTx/>
              <a:buNone/>
            </a:pPr>
            <a:r>
              <a:rPr lang="en-US" altLang="zh-CN" sz="2200" b="0" dirty="0"/>
              <a:t>ARM</a:t>
            </a:r>
            <a:r>
              <a:rPr lang="zh-CN" altLang="zh-CN" sz="2200" b="0" dirty="0"/>
              <a:t>中的伪指令并不是真正的</a:t>
            </a:r>
            <a:r>
              <a:rPr lang="en-US" altLang="zh-CN" sz="2200" b="0" dirty="0"/>
              <a:t>ARM</a:t>
            </a:r>
            <a:r>
              <a:rPr lang="zh-CN" altLang="zh-CN" sz="2200" b="0" dirty="0"/>
              <a:t>或</a:t>
            </a:r>
            <a:r>
              <a:rPr lang="en-US" altLang="zh-CN" sz="2200" b="0" dirty="0"/>
              <a:t>Thumb</a:t>
            </a:r>
            <a:r>
              <a:rPr lang="zh-CN" altLang="zh-CN" sz="2200" b="0" dirty="0"/>
              <a:t>指令，这些伪指令在汇编编译器对源程序进行汇编处理时被替换成对应</a:t>
            </a:r>
            <a:r>
              <a:rPr lang="en-US" altLang="zh-CN" sz="2200" b="0" dirty="0"/>
              <a:t>ARM</a:t>
            </a:r>
            <a:r>
              <a:rPr lang="zh-CN" altLang="zh-CN" sz="2200" b="0" dirty="0"/>
              <a:t>或</a:t>
            </a:r>
            <a:r>
              <a:rPr lang="en-US" altLang="zh-CN" sz="2200" b="0" dirty="0"/>
              <a:t>Thumb</a:t>
            </a:r>
            <a:r>
              <a:rPr lang="zh-CN" altLang="zh-CN" sz="2200" b="0" dirty="0"/>
              <a:t>指令（序列）。</a:t>
            </a:r>
            <a:endParaRPr lang="en-US" altLang="zh-CN" sz="2200" b="0" dirty="0"/>
          </a:p>
          <a:p>
            <a:pPr>
              <a:lnSpc>
                <a:spcPct val="120000"/>
              </a:lnSpc>
              <a:buClrTx/>
              <a:buFontTx/>
              <a:buNone/>
            </a:pPr>
            <a:r>
              <a:rPr lang="zh-CN" altLang="zh-CN" sz="2200" b="0" dirty="0"/>
              <a:t>常用的伪指令有：</a:t>
            </a:r>
            <a:endParaRPr lang="en-US" altLang="zh-CN" sz="2200" b="0" dirty="0"/>
          </a:p>
          <a:p>
            <a:pPr>
              <a:lnSpc>
                <a:spcPct val="120000"/>
              </a:lnSpc>
              <a:buClrTx/>
              <a:buFont typeface="Wingdings" panose="05000000000000000000" pitchFamily="2" charset="2"/>
              <a:buChar char="Ø"/>
            </a:pPr>
            <a:r>
              <a:rPr lang="en-US" altLang="zh-CN" sz="2200" b="0" dirty="0"/>
              <a:t>ADR</a:t>
            </a:r>
            <a:r>
              <a:rPr lang="zh-CN" altLang="zh-CN" sz="2200" b="0" dirty="0"/>
              <a:t>：</a:t>
            </a:r>
            <a:r>
              <a:rPr lang="zh-CN" altLang="zh-CN" sz="2200" dirty="0">
                <a:solidFill>
                  <a:srgbClr val="FF0000"/>
                </a:solidFill>
              </a:rPr>
              <a:t>小范围的地址读取伪指令</a:t>
            </a:r>
            <a:r>
              <a:rPr lang="zh-CN" altLang="zh-CN" sz="2200" b="0" dirty="0"/>
              <a:t>，该指令将基于</a:t>
            </a:r>
            <a:r>
              <a:rPr lang="en-US" altLang="zh-CN" sz="2200" b="0" dirty="0"/>
              <a:t>PC</a:t>
            </a:r>
            <a:r>
              <a:rPr lang="zh-CN" altLang="zh-CN" sz="2200" b="0" dirty="0"/>
              <a:t>的相对偏移地址或基于寄存器的相对偏移地址读取到寄存器中。格式为：</a:t>
            </a:r>
            <a:endParaRPr lang="zh-CN" altLang="zh-CN" sz="2200" b="0" dirty="0"/>
          </a:p>
          <a:p>
            <a:pPr>
              <a:lnSpc>
                <a:spcPct val="120000"/>
              </a:lnSpc>
              <a:buClrTx/>
              <a:buFontTx/>
              <a:buNone/>
            </a:pPr>
            <a:r>
              <a:rPr lang="en-US" altLang="zh-CN" sz="2200" b="0" dirty="0"/>
              <a:t>ADR {</a:t>
            </a:r>
            <a:r>
              <a:rPr lang="en-US" altLang="zh-CN" sz="2200" b="0" dirty="0" err="1"/>
              <a:t>cond</a:t>
            </a:r>
            <a:r>
              <a:rPr lang="en-US" altLang="zh-CN" sz="2200" b="0" dirty="0"/>
              <a:t>} register, expr</a:t>
            </a:r>
            <a:endParaRPr lang="zh-CN" altLang="zh-CN" sz="2200" b="0" dirty="0"/>
          </a:p>
          <a:p>
            <a:pPr>
              <a:lnSpc>
                <a:spcPct val="120000"/>
              </a:lnSpc>
              <a:buClrTx/>
              <a:buFontTx/>
              <a:buNone/>
            </a:pPr>
            <a:r>
              <a:rPr lang="en-US" altLang="zh-CN" sz="2200" b="0" dirty="0" err="1"/>
              <a:t>cond</a:t>
            </a:r>
            <a:r>
              <a:rPr lang="zh-CN" altLang="zh-CN" sz="2200" b="0" dirty="0"/>
              <a:t>是可选的指令执行条件。</a:t>
            </a:r>
            <a:endParaRPr lang="zh-CN" altLang="zh-CN" sz="2200" b="0" dirty="0"/>
          </a:p>
          <a:p>
            <a:pPr>
              <a:lnSpc>
                <a:spcPct val="120000"/>
              </a:lnSpc>
              <a:buClrTx/>
              <a:buFontTx/>
              <a:buNone/>
            </a:pPr>
            <a:r>
              <a:rPr lang="en-US" altLang="zh-CN" sz="2200" b="0" dirty="0"/>
              <a:t>register</a:t>
            </a:r>
            <a:r>
              <a:rPr lang="zh-CN" altLang="zh-CN" sz="2200" b="0" dirty="0"/>
              <a:t>是目的寄存器。</a:t>
            </a:r>
            <a:endParaRPr lang="zh-CN" altLang="zh-CN" sz="2200" b="0" dirty="0"/>
          </a:p>
          <a:p>
            <a:pPr>
              <a:lnSpc>
                <a:spcPct val="120000"/>
              </a:lnSpc>
              <a:buClrTx/>
              <a:buFontTx/>
              <a:buNone/>
            </a:pPr>
            <a:r>
              <a:rPr lang="en-US" altLang="zh-CN" sz="2200" b="0" dirty="0"/>
              <a:t>expr</a:t>
            </a:r>
            <a:r>
              <a:rPr lang="zh-CN" altLang="zh-CN" sz="2200" b="0" dirty="0"/>
              <a:t>是基于</a:t>
            </a:r>
            <a:r>
              <a:rPr lang="en-US" altLang="zh-CN" sz="2200" b="0" dirty="0"/>
              <a:t>PC</a:t>
            </a:r>
            <a:r>
              <a:rPr lang="zh-CN" altLang="zh-CN" sz="2200" b="0" dirty="0"/>
              <a:t>或基于寄存器的地址表达式，当地址值是字节对齐时，取值范围在</a:t>
            </a:r>
            <a:r>
              <a:rPr lang="en-US" altLang="zh-CN" sz="2200" b="0" dirty="0"/>
              <a:t>-255</a:t>
            </a:r>
            <a:r>
              <a:rPr lang="zh-CN" altLang="zh-CN" sz="2200" b="0" dirty="0"/>
              <a:t>～</a:t>
            </a:r>
            <a:r>
              <a:rPr lang="en-US" altLang="zh-CN" sz="2200" b="0" dirty="0"/>
              <a:t>255B</a:t>
            </a:r>
            <a:r>
              <a:rPr lang="zh-CN" altLang="zh-CN" sz="2200" b="0" dirty="0"/>
              <a:t>；当地址值是字对齐时，取值范围在</a:t>
            </a:r>
            <a:r>
              <a:rPr lang="en-US" altLang="zh-CN" sz="2200" b="0" dirty="0"/>
              <a:t>-1020</a:t>
            </a:r>
            <a:r>
              <a:rPr lang="zh-CN" altLang="zh-CN" sz="2200" b="0" dirty="0"/>
              <a:t>～</a:t>
            </a:r>
            <a:r>
              <a:rPr lang="en-US" altLang="zh-CN" sz="2200" b="0" dirty="0"/>
              <a:t>1020B</a:t>
            </a:r>
            <a:r>
              <a:rPr lang="zh-CN" altLang="zh-CN" sz="2200" b="0" dirty="0"/>
              <a:t>；当地址值是</a:t>
            </a:r>
            <a:r>
              <a:rPr lang="en-US" altLang="zh-CN" sz="2200" b="0" dirty="0"/>
              <a:t>16</a:t>
            </a:r>
            <a:r>
              <a:rPr lang="zh-CN" altLang="zh-CN" sz="2200" b="0" dirty="0"/>
              <a:t>字节对齐时，取值范围更大。</a:t>
            </a:r>
            <a:endParaRPr lang="en-US" altLang="zh-CN"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9E80FC6-01ED-4A3F-A005-1CE8D004BFFC}" type="slidenum">
              <a:rPr lang="zh-CN" altLang="zh-CN" smtClean="0">
                <a:solidFill>
                  <a:srgbClr val="FF3300"/>
                </a:solidFill>
                <a:latin typeface="华文楷体" panose="02010600040101010101" pitchFamily="2" charset="-122"/>
                <a:ea typeface="华文楷体" panose="02010600040101010101" pitchFamily="2" charset="-122"/>
              </a:rPr>
            </a:fld>
            <a:endParaRPr lang="zh-CN" altLang="zh-CN">
              <a:solidFill>
                <a:srgbClr val="FF3300"/>
              </a:solidFill>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—ARM</a:t>
            </a:r>
            <a:r>
              <a:rPr lang="zh-CN" altLang="en-US" kern="0" dirty="0"/>
              <a:t>汇编语言（伪操作）</a:t>
            </a:r>
            <a:endParaRPr lang="zh-CN" altLang="en-US" kern="0" dirty="0">
              <a:solidFill>
                <a:srgbClr val="FF0000"/>
              </a:solidFill>
            </a:endParaRPr>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矩形 3"/>
          <p:cNvSpPr>
            <a:spLocks noChangeArrowheads="1"/>
          </p:cNvSpPr>
          <p:nvPr/>
        </p:nvSpPr>
        <p:spPr bwMode="auto">
          <a:xfrm>
            <a:off x="119336" y="682626"/>
            <a:ext cx="11809312"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Tx/>
              <a:buFont typeface="Wingdings" panose="05000000000000000000" pitchFamily="2" charset="2"/>
              <a:buChar char="Ø"/>
            </a:pPr>
            <a:r>
              <a:rPr lang="en-US" altLang="zh-CN" sz="2000" b="0" dirty="0"/>
              <a:t>ADRL</a:t>
            </a:r>
            <a:r>
              <a:rPr lang="zh-CN" altLang="zh-CN" sz="2000" b="0" dirty="0"/>
              <a:t>：</a:t>
            </a:r>
            <a:r>
              <a:rPr lang="zh-CN" altLang="zh-CN" sz="2000" dirty="0">
                <a:solidFill>
                  <a:srgbClr val="FF0000"/>
                </a:solidFill>
              </a:rPr>
              <a:t>中等范围的地址读取伪指令</a:t>
            </a:r>
            <a:r>
              <a:rPr lang="zh-CN" altLang="zh-CN" sz="2000" b="0" dirty="0"/>
              <a:t>，该指令比</a:t>
            </a:r>
            <a:r>
              <a:rPr lang="en-US" altLang="zh-CN" sz="2000" b="0" dirty="0"/>
              <a:t>ADR</a:t>
            </a:r>
            <a:r>
              <a:rPr lang="zh-CN" altLang="zh-CN" sz="2000" b="0" dirty="0"/>
              <a:t>的取值范围更大。格式为：</a:t>
            </a:r>
            <a:endParaRPr lang="zh-CN" altLang="zh-CN" sz="2000" b="0" dirty="0"/>
          </a:p>
          <a:p>
            <a:pPr>
              <a:buClrTx/>
              <a:buFontTx/>
              <a:buNone/>
            </a:pPr>
            <a:r>
              <a:rPr lang="en-US" altLang="zh-CN" sz="2000" b="0" dirty="0"/>
              <a:t>ADRL {</a:t>
            </a:r>
            <a:r>
              <a:rPr lang="en-US" altLang="zh-CN" sz="2000" b="0" dirty="0" err="1"/>
              <a:t>cond</a:t>
            </a:r>
            <a:r>
              <a:rPr lang="en-US" altLang="zh-CN" sz="2000" b="0" dirty="0"/>
              <a:t>} register, expr</a:t>
            </a:r>
            <a:endParaRPr lang="zh-CN" altLang="zh-CN" sz="2000" b="0" dirty="0"/>
          </a:p>
          <a:p>
            <a:pPr>
              <a:buClrTx/>
              <a:buFontTx/>
              <a:buNone/>
            </a:pPr>
            <a:r>
              <a:rPr lang="en-US" altLang="zh-CN" sz="2000" b="0" dirty="0" err="1"/>
              <a:t>cond</a:t>
            </a:r>
            <a:r>
              <a:rPr lang="zh-CN" altLang="zh-CN" sz="2000" b="0" dirty="0"/>
              <a:t>是可选的指令执行条件。</a:t>
            </a:r>
            <a:endParaRPr lang="zh-CN" altLang="zh-CN" sz="2000" b="0" dirty="0"/>
          </a:p>
          <a:p>
            <a:pPr>
              <a:buClrTx/>
              <a:buFontTx/>
              <a:buNone/>
            </a:pPr>
            <a:r>
              <a:rPr lang="en-US" altLang="zh-CN" sz="2000" b="0" dirty="0"/>
              <a:t>register</a:t>
            </a:r>
            <a:r>
              <a:rPr lang="zh-CN" altLang="zh-CN" sz="2000" b="0" dirty="0"/>
              <a:t>是目的寄存器。</a:t>
            </a:r>
            <a:endParaRPr lang="zh-CN" altLang="zh-CN" sz="2000" b="0" dirty="0"/>
          </a:p>
          <a:p>
            <a:pPr>
              <a:buClrTx/>
              <a:buFontTx/>
              <a:buNone/>
            </a:pPr>
            <a:r>
              <a:rPr lang="en-US" altLang="zh-CN" sz="2000" b="0" dirty="0"/>
              <a:t>expr</a:t>
            </a:r>
            <a:r>
              <a:rPr lang="zh-CN" altLang="zh-CN" sz="2000" b="0" dirty="0"/>
              <a:t>是基于</a:t>
            </a:r>
            <a:r>
              <a:rPr lang="en-US" altLang="zh-CN" sz="2000" b="0" dirty="0"/>
              <a:t>PC</a:t>
            </a:r>
            <a:r>
              <a:rPr lang="zh-CN" altLang="zh-CN" sz="2000" b="0" dirty="0"/>
              <a:t>或基于寄存器的地址表达式，当地址值是字节对齐时，取值范围在</a:t>
            </a:r>
            <a:r>
              <a:rPr lang="en-US" altLang="zh-CN" sz="2000" b="0" dirty="0"/>
              <a:t>-64</a:t>
            </a:r>
            <a:r>
              <a:rPr lang="zh-CN" altLang="zh-CN" sz="2000" b="0" dirty="0"/>
              <a:t>～</a:t>
            </a:r>
            <a:r>
              <a:rPr lang="en-US" altLang="zh-CN" sz="2000" b="0" dirty="0"/>
              <a:t>64KB</a:t>
            </a:r>
            <a:r>
              <a:rPr lang="zh-CN" altLang="zh-CN" sz="2000" b="0" dirty="0"/>
              <a:t>；当地址值是字对齐时，取值范围在</a:t>
            </a:r>
            <a:r>
              <a:rPr lang="en-US" altLang="zh-CN" sz="2000" b="0" dirty="0"/>
              <a:t>-256</a:t>
            </a:r>
            <a:r>
              <a:rPr lang="zh-CN" altLang="zh-CN" sz="2000" b="0" dirty="0"/>
              <a:t>～</a:t>
            </a:r>
            <a:r>
              <a:rPr lang="en-US" altLang="zh-CN" sz="2000" b="0" dirty="0"/>
              <a:t>256KB</a:t>
            </a:r>
            <a:r>
              <a:rPr lang="zh-CN" altLang="zh-CN" sz="2000" b="0" dirty="0"/>
              <a:t>；当地址值是</a:t>
            </a:r>
            <a:r>
              <a:rPr lang="en-US" altLang="zh-CN" sz="2000" b="0" dirty="0"/>
              <a:t>16</a:t>
            </a:r>
            <a:r>
              <a:rPr lang="zh-CN" altLang="zh-CN" sz="2000" b="0" dirty="0"/>
              <a:t>字节对齐时，取值范围更大；在</a:t>
            </a:r>
            <a:r>
              <a:rPr lang="en-US" altLang="zh-CN" sz="2000" b="0" dirty="0"/>
              <a:t>32</a:t>
            </a:r>
            <a:r>
              <a:rPr lang="zh-CN" altLang="zh-CN" sz="2000" b="0" dirty="0"/>
              <a:t>位的</a:t>
            </a:r>
            <a:r>
              <a:rPr lang="en-US" altLang="zh-CN" sz="2000" b="0" dirty="0"/>
              <a:t>Thumb-2</a:t>
            </a:r>
            <a:r>
              <a:rPr lang="zh-CN" altLang="zh-CN" sz="2000" b="0" dirty="0"/>
              <a:t>指令中，取值范围在可达</a:t>
            </a:r>
            <a:r>
              <a:rPr lang="en-US" altLang="zh-CN" sz="2000" b="0" dirty="0"/>
              <a:t>-1</a:t>
            </a:r>
            <a:r>
              <a:rPr lang="zh-CN" altLang="zh-CN" sz="2000" b="0" dirty="0"/>
              <a:t>～</a:t>
            </a:r>
            <a:r>
              <a:rPr lang="en-US" altLang="zh-CN" sz="2000" b="0" dirty="0"/>
              <a:t>1MB</a:t>
            </a:r>
            <a:r>
              <a:rPr lang="zh-CN" altLang="zh-CN" sz="2000" b="0" dirty="0"/>
              <a:t>。</a:t>
            </a:r>
            <a:endParaRPr lang="zh-CN" altLang="zh-CN" sz="2000" b="0" dirty="0"/>
          </a:p>
        </p:txBody>
      </p:sp>
      <p:sp>
        <p:nvSpPr>
          <p:cNvPr id="244739" name="矩形 3"/>
          <p:cNvSpPr>
            <a:spLocks noChangeArrowheads="1"/>
          </p:cNvSpPr>
          <p:nvPr/>
        </p:nvSpPr>
        <p:spPr bwMode="auto">
          <a:xfrm>
            <a:off x="145080" y="3445396"/>
            <a:ext cx="11783568"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4508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Tx/>
              <a:buFont typeface="Wingdings" panose="05000000000000000000" pitchFamily="2" charset="2"/>
              <a:buChar char="Ø"/>
            </a:pPr>
            <a:r>
              <a:rPr lang="en-US" altLang="zh-CN" sz="2000" b="0" dirty="0"/>
              <a:t>LDR</a:t>
            </a:r>
            <a:r>
              <a:rPr lang="zh-CN" altLang="zh-CN" sz="2000" b="0" dirty="0"/>
              <a:t>：</a:t>
            </a:r>
            <a:r>
              <a:rPr lang="zh-CN" altLang="zh-CN" sz="2000" dirty="0">
                <a:solidFill>
                  <a:srgbClr val="FF0000"/>
                </a:solidFill>
              </a:rPr>
              <a:t>大范围的地址读取伪指令</a:t>
            </a:r>
            <a:r>
              <a:rPr lang="zh-CN" altLang="zh-CN" sz="2000" b="0" dirty="0"/>
              <a:t>，将一个</a:t>
            </a:r>
            <a:r>
              <a:rPr lang="en-US" altLang="zh-CN" sz="2000" b="0" dirty="0"/>
              <a:t>32</a:t>
            </a:r>
            <a:r>
              <a:rPr lang="zh-CN" altLang="zh-CN" sz="2000" b="0" dirty="0"/>
              <a:t>位的常数或者一个地址值读取到寄存器中。格式为：</a:t>
            </a:r>
            <a:endParaRPr lang="zh-CN" altLang="zh-CN" sz="2000" b="0" dirty="0"/>
          </a:p>
          <a:p>
            <a:pPr>
              <a:buClrTx/>
              <a:buFontTx/>
              <a:buNone/>
            </a:pPr>
            <a:r>
              <a:rPr lang="en-US" altLang="zh-CN" sz="2000" dirty="0">
                <a:solidFill>
                  <a:srgbClr val="FF0000"/>
                </a:solidFill>
              </a:rPr>
              <a:t>LDR {</a:t>
            </a:r>
            <a:r>
              <a:rPr lang="en-US" altLang="zh-CN" sz="2000" dirty="0" err="1">
                <a:solidFill>
                  <a:srgbClr val="FF0000"/>
                </a:solidFill>
              </a:rPr>
              <a:t>cond</a:t>
            </a:r>
            <a:r>
              <a:rPr lang="en-US" altLang="zh-CN" sz="2000" dirty="0">
                <a:solidFill>
                  <a:srgbClr val="FF0000"/>
                </a:solidFill>
              </a:rPr>
              <a:t>} register, = [</a:t>
            </a:r>
            <a:r>
              <a:rPr lang="en-US" altLang="zh-CN" sz="2000" dirty="0" err="1">
                <a:solidFill>
                  <a:srgbClr val="FF0000"/>
                </a:solidFill>
              </a:rPr>
              <a:t>expr|label-expr</a:t>
            </a:r>
            <a:r>
              <a:rPr lang="en-US" altLang="zh-CN" sz="2000" dirty="0">
                <a:solidFill>
                  <a:srgbClr val="FF0000"/>
                </a:solidFill>
              </a:rPr>
              <a:t>]</a:t>
            </a:r>
            <a:r>
              <a:rPr lang="zh-CN" altLang="en-US" sz="2000" dirty="0">
                <a:solidFill>
                  <a:srgbClr val="FF0000"/>
                </a:solidFill>
              </a:rPr>
              <a:t>（注意</a:t>
            </a:r>
            <a:r>
              <a:rPr lang="en-US" altLang="zh-CN" sz="2000" dirty="0">
                <a:solidFill>
                  <a:srgbClr val="FF0000"/>
                </a:solidFill>
              </a:rPr>
              <a:t>=</a:t>
            </a:r>
            <a:r>
              <a:rPr lang="zh-CN" altLang="en-US" sz="2000" dirty="0">
                <a:solidFill>
                  <a:srgbClr val="FF0000"/>
                </a:solidFill>
              </a:rPr>
              <a:t>号）</a:t>
            </a:r>
            <a:endParaRPr lang="zh-CN" altLang="zh-CN" sz="2000" dirty="0">
              <a:solidFill>
                <a:srgbClr val="FF0000"/>
              </a:solidFill>
            </a:endParaRPr>
          </a:p>
          <a:p>
            <a:pPr>
              <a:buClrTx/>
              <a:buFontTx/>
              <a:buNone/>
            </a:pPr>
            <a:r>
              <a:rPr lang="en-US" altLang="zh-CN" sz="2000" b="0" dirty="0" err="1"/>
              <a:t>cond</a:t>
            </a:r>
            <a:r>
              <a:rPr lang="zh-CN" altLang="zh-CN" sz="2000" b="0" dirty="0"/>
              <a:t>是可选的指令执行条件。</a:t>
            </a:r>
            <a:endParaRPr lang="zh-CN" altLang="zh-CN" sz="2000" b="0" dirty="0"/>
          </a:p>
          <a:p>
            <a:pPr>
              <a:buClrTx/>
              <a:buFontTx/>
              <a:buNone/>
            </a:pPr>
            <a:r>
              <a:rPr lang="en-US" altLang="zh-CN" sz="2000" b="0" dirty="0"/>
              <a:t>register</a:t>
            </a:r>
            <a:r>
              <a:rPr lang="zh-CN" altLang="zh-CN" sz="2000" b="0" dirty="0"/>
              <a:t>是目的寄存器。</a:t>
            </a:r>
            <a:endParaRPr lang="zh-CN" altLang="zh-CN" sz="2000" b="0" dirty="0"/>
          </a:p>
          <a:p>
            <a:pPr>
              <a:buClrTx/>
              <a:buFontTx/>
              <a:buNone/>
            </a:pPr>
            <a:r>
              <a:rPr lang="en-US" altLang="zh-CN" sz="2000" b="0" dirty="0"/>
              <a:t>expr</a:t>
            </a:r>
            <a:r>
              <a:rPr lang="zh-CN" altLang="zh-CN" sz="2000" b="0" dirty="0"/>
              <a:t>是</a:t>
            </a:r>
            <a:r>
              <a:rPr lang="en-US" altLang="zh-CN" sz="2000" b="0" dirty="0"/>
              <a:t>32</a:t>
            </a:r>
            <a:r>
              <a:rPr lang="zh-CN" altLang="zh-CN" sz="2000" b="0" dirty="0"/>
              <a:t>位常量。</a:t>
            </a:r>
            <a:endParaRPr lang="zh-CN" altLang="zh-CN" sz="2000" b="0" dirty="0"/>
          </a:p>
        </p:txBody>
      </p:sp>
      <p:sp>
        <p:nvSpPr>
          <p:cNvPr id="244740" name="矩形 1"/>
          <p:cNvSpPr>
            <a:spLocks noChangeArrowheads="1"/>
          </p:cNvSpPr>
          <p:nvPr/>
        </p:nvSpPr>
        <p:spPr bwMode="auto">
          <a:xfrm>
            <a:off x="191344" y="5392588"/>
            <a:ext cx="81375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Wingdings" panose="05000000000000000000" pitchFamily="2" charset="2"/>
              <a:buChar char="Ø"/>
            </a:pPr>
            <a:r>
              <a:rPr lang="en-US" altLang="zh-CN" sz="2000" b="0" dirty="0"/>
              <a:t>NOP</a:t>
            </a:r>
            <a:r>
              <a:rPr lang="zh-CN" altLang="zh-CN" sz="2000" b="0" dirty="0"/>
              <a:t>空操作伪指令，在汇编时被替换成</a:t>
            </a:r>
            <a:r>
              <a:rPr lang="en-US" altLang="zh-CN" sz="2000" b="0" dirty="0"/>
              <a:t>ARM</a:t>
            </a:r>
            <a:r>
              <a:rPr lang="zh-CN" altLang="zh-CN" sz="2000" b="0" dirty="0"/>
              <a:t>中的空操作。</a:t>
            </a:r>
            <a:endParaRPr lang="zh-CN" altLang="zh-CN" sz="20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AA8238AF-19A9-4076-8067-1949750E5B38}" type="slidenum">
              <a:rPr lang="zh-CN" altLang="zh-CN" smtClean="0">
                <a:solidFill>
                  <a:srgbClr val="FF3300"/>
                </a:solidFill>
                <a:latin typeface="华文楷体" panose="02010600040101010101" pitchFamily="2" charset="-122"/>
                <a:ea typeface="华文楷体" panose="02010600040101010101" pitchFamily="2" charset="-122"/>
              </a:rPr>
            </a:fld>
            <a:endParaRPr lang="zh-CN" altLang="zh-CN">
              <a:solidFill>
                <a:srgbClr val="FF3300"/>
              </a:solidFill>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—ARM</a:t>
            </a:r>
            <a:r>
              <a:rPr lang="zh-CN" altLang="en-US" kern="0" dirty="0"/>
              <a:t>汇编语言（伪操作）</a:t>
            </a:r>
            <a:endParaRPr lang="zh-CN" altLang="en-US" kern="0" dirty="0">
              <a:solidFill>
                <a:srgbClr val="FF0000"/>
              </a:solidFill>
            </a:endParaRPr>
          </a:p>
        </p:txBody>
      </p:sp>
    </p:spTree>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矩形 3"/>
          <p:cNvSpPr>
            <a:spLocks noChangeArrowheads="1"/>
          </p:cNvSpPr>
          <p:nvPr/>
        </p:nvSpPr>
        <p:spPr bwMode="auto">
          <a:xfrm>
            <a:off x="119336" y="705396"/>
            <a:ext cx="11665297" cy="5519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86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buClrTx/>
              <a:buFontTx/>
              <a:buNone/>
            </a:pPr>
            <a:r>
              <a:rPr lang="en-US" altLang="zh-CN" b="0" dirty="0"/>
              <a:t>ARM</a:t>
            </a:r>
            <a:r>
              <a:rPr lang="zh-CN" altLang="zh-CN" b="0" dirty="0"/>
              <a:t>（</a:t>
            </a:r>
            <a:r>
              <a:rPr lang="en-US" altLang="zh-CN" b="0" dirty="0"/>
              <a:t>Thumb</a:t>
            </a:r>
            <a:r>
              <a:rPr lang="zh-CN" altLang="zh-CN" b="0" dirty="0"/>
              <a:t>）汇编语言的语句格式为：</a:t>
            </a:r>
            <a:endParaRPr lang="zh-CN" altLang="zh-CN" b="0" dirty="0"/>
          </a:p>
          <a:p>
            <a:pPr>
              <a:lnSpc>
                <a:spcPct val="150000"/>
              </a:lnSpc>
              <a:buClrTx/>
              <a:buFontTx/>
              <a:buNone/>
            </a:pPr>
            <a:r>
              <a:rPr lang="en-US" altLang="zh-CN" b="0" dirty="0"/>
              <a:t>[</a:t>
            </a:r>
            <a:r>
              <a:rPr lang="zh-CN" altLang="zh-CN" b="0" dirty="0"/>
              <a:t>标号</a:t>
            </a:r>
            <a:r>
              <a:rPr lang="en-US" altLang="zh-CN" b="0" dirty="0"/>
              <a:t>] &lt;</a:t>
            </a:r>
            <a:r>
              <a:rPr lang="zh-CN" altLang="zh-CN" b="0" dirty="0"/>
              <a:t>指令</a:t>
            </a:r>
            <a:r>
              <a:rPr lang="en-US" altLang="zh-CN" b="0" dirty="0"/>
              <a:t>|</a:t>
            </a:r>
            <a:r>
              <a:rPr lang="zh-CN" altLang="zh-CN" b="0" dirty="0"/>
              <a:t>条件</a:t>
            </a:r>
            <a:r>
              <a:rPr lang="en-US" altLang="zh-CN" b="0" dirty="0"/>
              <a:t>|S&gt; &lt;</a:t>
            </a:r>
            <a:r>
              <a:rPr lang="zh-CN" altLang="zh-CN" b="0" dirty="0"/>
              <a:t>操作数</a:t>
            </a:r>
            <a:r>
              <a:rPr lang="en-US" altLang="zh-CN" b="0" dirty="0"/>
              <a:t>&gt;[;</a:t>
            </a:r>
            <a:r>
              <a:rPr lang="zh-CN" altLang="zh-CN" b="0" dirty="0"/>
              <a:t>注释</a:t>
            </a:r>
            <a:r>
              <a:rPr lang="en-US" altLang="zh-CN" b="0" dirty="0"/>
              <a:t>]</a:t>
            </a:r>
            <a:endParaRPr lang="zh-CN" altLang="zh-CN" b="0" dirty="0"/>
          </a:p>
          <a:p>
            <a:pPr>
              <a:lnSpc>
                <a:spcPct val="150000"/>
              </a:lnSpc>
              <a:buClrTx/>
              <a:buFontTx/>
              <a:buNone/>
            </a:pPr>
            <a:r>
              <a:rPr lang="zh-CN" altLang="zh-CN" b="0" dirty="0"/>
              <a:t>在</a:t>
            </a:r>
            <a:r>
              <a:rPr lang="en-US" altLang="zh-CN" b="0" dirty="0"/>
              <a:t>ARM</a:t>
            </a:r>
            <a:r>
              <a:rPr lang="zh-CN" altLang="zh-CN" b="0" dirty="0"/>
              <a:t>汇编程序中，</a:t>
            </a:r>
            <a:r>
              <a:rPr lang="en-US" altLang="zh-CN" b="0" dirty="0"/>
              <a:t>ARM</a:t>
            </a:r>
            <a:r>
              <a:rPr lang="zh-CN" altLang="zh-CN" b="0" dirty="0"/>
              <a:t>指令、伪操作、伪指令的助记符全部用大写字母，或者全部用小写字母，不能既有大写也有小写字母。</a:t>
            </a:r>
            <a:endParaRPr lang="zh-CN" altLang="zh-CN" b="0" dirty="0"/>
          </a:p>
          <a:p>
            <a:pPr>
              <a:lnSpc>
                <a:spcPct val="150000"/>
              </a:lnSpc>
              <a:buClrTx/>
              <a:buFontTx/>
              <a:buNone/>
            </a:pPr>
            <a:r>
              <a:rPr lang="zh-CN" altLang="zh-CN" dirty="0">
                <a:solidFill>
                  <a:srgbClr val="FF0000"/>
                </a:solidFill>
              </a:rPr>
              <a:t>所有标号在一行的顶格书写，后面不要添加“：”，所有指令不能顶格书写。</a:t>
            </a:r>
            <a:endParaRPr lang="zh-CN" altLang="zh-CN" dirty="0">
              <a:solidFill>
                <a:srgbClr val="FF0000"/>
              </a:solidFill>
            </a:endParaRPr>
          </a:p>
          <a:p>
            <a:pPr>
              <a:lnSpc>
                <a:spcPct val="150000"/>
              </a:lnSpc>
              <a:buClrTx/>
              <a:buFontTx/>
              <a:buNone/>
            </a:pPr>
            <a:r>
              <a:rPr lang="zh-CN" altLang="zh-CN" b="0" dirty="0"/>
              <a:t>注释内容以“；”开头到本行结束。</a:t>
            </a:r>
            <a:endParaRPr lang="zh-CN" altLang="zh-CN" b="0" dirty="0"/>
          </a:p>
          <a:p>
            <a:pPr>
              <a:lnSpc>
                <a:spcPct val="150000"/>
              </a:lnSpc>
              <a:buClrTx/>
              <a:buFontTx/>
              <a:buNone/>
            </a:pPr>
            <a:r>
              <a:rPr lang="zh-CN" altLang="zh-CN" b="0" dirty="0"/>
              <a:t>源程序中允许有空行，如果单行太长，可以用字符“</a:t>
            </a:r>
            <a:r>
              <a:rPr lang="en-US" altLang="zh-CN" b="0" dirty="0"/>
              <a:t>\</a:t>
            </a:r>
            <a:r>
              <a:rPr lang="zh-CN" altLang="zh-CN" b="0" dirty="0"/>
              <a:t>”将其分开，“</a:t>
            </a:r>
            <a:r>
              <a:rPr lang="en-US" altLang="zh-CN" b="0" dirty="0"/>
              <a:t>\</a:t>
            </a:r>
            <a:r>
              <a:rPr lang="zh-CN" altLang="zh-CN" b="0" dirty="0"/>
              <a:t>”后不能有任何字符，包括空格和制表符等。</a:t>
            </a:r>
            <a:endParaRPr lang="zh-CN" altLang="zh-CN" b="0" dirty="0"/>
          </a:p>
          <a:p>
            <a:pPr>
              <a:lnSpc>
                <a:spcPct val="150000"/>
              </a:lnSpc>
              <a:buClrTx/>
              <a:buFontTx/>
              <a:buNone/>
            </a:pPr>
            <a:r>
              <a:rPr lang="zh-CN" altLang="zh-CN" dirty="0">
                <a:solidFill>
                  <a:srgbClr val="FF0000"/>
                </a:solidFill>
              </a:rPr>
              <a:t>变量的设置，常量的定义，其标识符必须在一行顶格书写</a:t>
            </a:r>
            <a:r>
              <a:rPr lang="zh-CN" altLang="zh-CN" b="0" dirty="0"/>
              <a:t>。</a:t>
            </a:r>
            <a:endParaRPr lang="zh-CN" altLang="zh-CN"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6D8EF47-0C01-4E71-8C53-3BCC3B0A3CA2}" type="slidenum">
              <a:rPr lang="zh-CN" altLang="zh-CN" smtClean="0">
                <a:solidFill>
                  <a:srgbClr val="FF3300"/>
                </a:solidFill>
                <a:latin typeface="华文楷体" panose="02010600040101010101" pitchFamily="2" charset="-122"/>
                <a:ea typeface="华文楷体" panose="02010600040101010101" pitchFamily="2" charset="-122"/>
              </a:rPr>
            </a:fld>
            <a:endParaRPr lang="zh-CN" altLang="zh-CN">
              <a:solidFill>
                <a:srgbClr val="FF3300"/>
              </a:solidFill>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—ARM</a:t>
            </a:r>
            <a:r>
              <a:rPr lang="zh-CN" altLang="en-US" kern="0" dirty="0"/>
              <a:t>汇编语言（格式）</a:t>
            </a:r>
            <a:endParaRPr lang="zh-CN" altLang="en-US" kern="0" dirty="0">
              <a:solidFill>
                <a:srgbClr val="FF0000"/>
              </a:solidFill>
            </a:endParaRPr>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7" name="矩形 3"/>
          <p:cNvSpPr>
            <a:spLocks noChangeArrowheads="1"/>
          </p:cNvSpPr>
          <p:nvPr/>
        </p:nvSpPr>
        <p:spPr bwMode="auto">
          <a:xfrm>
            <a:off x="191344" y="947738"/>
            <a:ext cx="11737303" cy="415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86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Tx/>
              <a:buFontTx/>
              <a:buNone/>
            </a:pPr>
            <a:r>
              <a:rPr lang="zh-CN" altLang="zh-CN" sz="2200" b="0" dirty="0"/>
              <a:t>段（</a:t>
            </a:r>
            <a:r>
              <a:rPr lang="en-US" altLang="zh-CN" sz="2200" b="0" dirty="0"/>
              <a:t>section</a:t>
            </a:r>
            <a:r>
              <a:rPr lang="zh-CN" altLang="zh-CN" sz="2200" b="0" dirty="0"/>
              <a:t>）是</a:t>
            </a:r>
            <a:r>
              <a:rPr lang="en-US" altLang="zh-CN" sz="2200" b="0" dirty="0"/>
              <a:t>ARM</a:t>
            </a:r>
            <a:r>
              <a:rPr lang="zh-CN" altLang="zh-CN" sz="2200" b="0" dirty="0"/>
              <a:t>汇编语言组织源文件的基本单位，是独立的、具有特定名称的、不可分割的指令或数据序列。</a:t>
            </a:r>
            <a:r>
              <a:rPr lang="zh-CN" altLang="zh-CN" sz="2200" dirty="0">
                <a:solidFill>
                  <a:srgbClr val="FF0000"/>
                </a:solidFill>
              </a:rPr>
              <a:t>段分为代码段和数据段，代码段存放执行代码，数据段存放代码执行时需要的数据。</a:t>
            </a:r>
            <a:r>
              <a:rPr lang="zh-CN" altLang="zh-CN" sz="2200" b="0" dirty="0"/>
              <a:t>一个</a:t>
            </a:r>
            <a:r>
              <a:rPr lang="en-US" altLang="zh-CN" sz="2200" b="0" dirty="0"/>
              <a:t>ARM</a:t>
            </a:r>
            <a:r>
              <a:rPr lang="zh-CN" altLang="zh-CN" sz="2200" b="0" dirty="0"/>
              <a:t>汇编程序至少需要一个代码段，较大的程序可以包含多个代码段和数据段。</a:t>
            </a:r>
            <a:endParaRPr lang="zh-CN" altLang="zh-CN" sz="2200" b="0" dirty="0"/>
          </a:p>
          <a:p>
            <a:pPr>
              <a:buClrTx/>
              <a:buFontTx/>
              <a:buNone/>
            </a:pPr>
            <a:r>
              <a:rPr lang="en-US" altLang="zh-CN" sz="2200" b="0" dirty="0"/>
              <a:t>ARM</a:t>
            </a:r>
            <a:r>
              <a:rPr lang="zh-CN" altLang="zh-CN" sz="2200" b="0" dirty="0"/>
              <a:t>汇编语言源程序经过汇编后生成可执行的映像文件，格式有</a:t>
            </a:r>
            <a:r>
              <a:rPr lang="en-US" altLang="zh-CN" sz="2200" b="0" dirty="0" err="1"/>
              <a:t>axm</a:t>
            </a:r>
            <a:r>
              <a:rPr lang="zh-CN" altLang="zh-CN" sz="2200" b="0" dirty="0"/>
              <a:t>、</a:t>
            </a:r>
            <a:r>
              <a:rPr lang="en-US" altLang="zh-CN" sz="2200" b="0" dirty="0"/>
              <a:t>bin</a:t>
            </a:r>
            <a:r>
              <a:rPr lang="zh-CN" altLang="zh-CN" sz="2200" b="0" dirty="0"/>
              <a:t>、</a:t>
            </a:r>
            <a:r>
              <a:rPr lang="en-US" altLang="zh-CN" sz="2200" b="0" dirty="0"/>
              <a:t>elf</a:t>
            </a:r>
            <a:r>
              <a:rPr lang="zh-CN" altLang="zh-CN" sz="2200" b="0" dirty="0"/>
              <a:t>、</a:t>
            </a:r>
            <a:r>
              <a:rPr lang="en-US" altLang="zh-CN" sz="2200" b="0" dirty="0"/>
              <a:t>hex</a:t>
            </a:r>
            <a:r>
              <a:rPr lang="zh-CN" altLang="zh-CN" sz="2200" b="0" dirty="0"/>
              <a:t>等。可执行的映像文件通常包括三个部分：</a:t>
            </a:r>
            <a:endParaRPr lang="zh-CN" altLang="zh-CN" sz="2200" b="0" dirty="0"/>
          </a:p>
          <a:p>
            <a:pPr>
              <a:buClrTx/>
              <a:buFont typeface="Wingdings" panose="05000000000000000000" pitchFamily="2" charset="2"/>
              <a:buChar char="Ø"/>
            </a:pPr>
            <a:r>
              <a:rPr lang="zh-CN" altLang="zh-CN" sz="2200" dirty="0">
                <a:solidFill>
                  <a:srgbClr val="FF0000"/>
                </a:solidFill>
              </a:rPr>
              <a:t>一个或多个代码段，代码段的属性为只读。</a:t>
            </a:r>
            <a:endParaRPr lang="zh-CN" altLang="zh-CN" sz="2200" dirty="0">
              <a:solidFill>
                <a:srgbClr val="FF0000"/>
              </a:solidFill>
            </a:endParaRPr>
          </a:p>
          <a:p>
            <a:pPr>
              <a:buClrTx/>
              <a:buFont typeface="Wingdings" panose="05000000000000000000" pitchFamily="2" charset="2"/>
              <a:buChar char="Ø"/>
            </a:pPr>
            <a:r>
              <a:rPr lang="zh-CN" altLang="zh-CN" sz="2200" dirty="0">
                <a:solidFill>
                  <a:srgbClr val="FF0000"/>
                </a:solidFill>
              </a:rPr>
              <a:t>零个或多个包含初始化数据的数据段，属性为可读可写。</a:t>
            </a:r>
            <a:endParaRPr lang="zh-CN" altLang="zh-CN" sz="2200" dirty="0">
              <a:solidFill>
                <a:srgbClr val="FF0000"/>
              </a:solidFill>
            </a:endParaRPr>
          </a:p>
          <a:p>
            <a:pPr>
              <a:buClrTx/>
              <a:buFont typeface="Wingdings" panose="05000000000000000000" pitchFamily="2" charset="2"/>
              <a:buChar char="Ø"/>
            </a:pPr>
            <a:r>
              <a:rPr lang="zh-CN" altLang="zh-CN" sz="2200" dirty="0">
                <a:solidFill>
                  <a:srgbClr val="FF0000"/>
                </a:solidFill>
              </a:rPr>
              <a:t>零个或多个不包含初始化数据的数据段，属性为可读可写。</a:t>
            </a:r>
            <a:endParaRPr lang="zh-CN" altLang="zh-CN" sz="2200" dirty="0">
              <a:solidFill>
                <a:srgbClr val="FF0000"/>
              </a:solidFill>
            </a:endParaRPr>
          </a:p>
          <a:p>
            <a:pPr>
              <a:buClrTx/>
              <a:buFontTx/>
              <a:buNone/>
            </a:pPr>
            <a:r>
              <a:rPr lang="zh-CN" altLang="zh-CN" sz="2200" b="0" dirty="0"/>
              <a:t>连接器根据一定的规则将各个段安排到内存的相应位置。源程序中段之间的相对位置与可执行的映像文件中段的相对位置不一定相同。</a:t>
            </a:r>
            <a:endParaRPr lang="zh-CN" altLang="zh-CN"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76BCCB5-D6DC-4BC9-9B2C-AD6448D6728A}" type="slidenum">
              <a:rPr lang="zh-CN" altLang="zh-CN" smtClean="0">
                <a:solidFill>
                  <a:srgbClr val="FF3300"/>
                </a:solidFill>
                <a:latin typeface="华文楷体" panose="02010600040101010101" pitchFamily="2" charset="-122"/>
                <a:ea typeface="华文楷体" panose="02010600040101010101" pitchFamily="2" charset="-122"/>
              </a:rPr>
            </a:fld>
            <a:endParaRPr lang="zh-CN" altLang="zh-CN">
              <a:solidFill>
                <a:srgbClr val="FF3300"/>
              </a:solidFill>
              <a:latin typeface="华文楷体" panose="02010600040101010101" pitchFamily="2" charset="-122"/>
              <a:ea typeface="华文楷体" panose="02010600040101010101" pitchFamily="2" charset="-122"/>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—ARM</a:t>
            </a:r>
            <a:r>
              <a:rPr lang="zh-CN" altLang="en-US" kern="0" dirty="0"/>
              <a:t>汇编语言</a:t>
            </a:r>
            <a:endParaRPr lang="zh-CN" altLang="en-US" kern="0" dirty="0">
              <a:solidFill>
                <a:srgbClr val="FF0000"/>
              </a:solidFil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8" name="Text Box 2"/>
          <p:cNvSpPr txBox="1">
            <a:spLocks noChangeArrowheads="1"/>
          </p:cNvSpPr>
          <p:nvPr/>
        </p:nvSpPr>
        <p:spPr bwMode="auto">
          <a:xfrm>
            <a:off x="335360" y="768315"/>
            <a:ext cx="11305255" cy="234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ClrTx/>
              <a:buFontTx/>
              <a:buNone/>
            </a:pPr>
            <a:r>
              <a:rPr kumimoji="1" lang="zh-CN" altLang="en-US" b="0" dirty="0">
                <a:latin typeface="华文新魏" panose="02010800040101010101" pitchFamily="2" charset="-122"/>
                <a:ea typeface="华文新魏" panose="02010800040101010101" pitchFamily="2" charset="-122"/>
              </a:rPr>
              <a:t>        </a:t>
            </a:r>
            <a:r>
              <a:rPr kumimoji="1" lang="zh-CN" altLang="en-US" b="0" dirty="0">
                <a:solidFill>
                  <a:srgbClr val="0070C0"/>
                </a:solidFill>
                <a:latin typeface="Times New Roman" panose="02020603050405020304" pitchFamily="18" charset="0"/>
                <a:ea typeface="+mn-ea"/>
                <a:cs typeface="Times New Roman" panose="02020603050405020304" pitchFamily="18" charset="0"/>
              </a:rPr>
              <a:t>寄存器间接寻址</a:t>
            </a:r>
            <a:r>
              <a:rPr kumimoji="1" lang="zh-CN" altLang="en-US" b="0" dirty="0">
                <a:latin typeface="Times New Roman" panose="02020603050405020304" pitchFamily="18" charset="0"/>
                <a:ea typeface="+mn-ea"/>
                <a:cs typeface="Times New Roman" panose="02020603050405020304" pitchFamily="18" charset="0"/>
              </a:rPr>
              <a:t>指令中的地址码给出的是一个通用寄存器的编号，所需的操作数保存在寄存器指定地址的存储单元中，即寄存器为操作数的地址指针。寄存器间接寻址指令举例如下： </a:t>
            </a:r>
            <a:endParaRPr kumimoji="1" lang="zh-CN" altLang="en-US"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2000" b="0" dirty="0">
                <a:solidFill>
                  <a:srgbClr val="0000FF"/>
                </a:solidFill>
                <a:latin typeface="Times New Roman" panose="02020603050405020304" pitchFamily="18" charset="0"/>
                <a:ea typeface="+mn-ea"/>
                <a:cs typeface="Times New Roman" panose="02020603050405020304" pitchFamily="18" charset="0"/>
              </a:rPr>
              <a:t>LDR	R1,[R2]	</a:t>
            </a:r>
            <a:r>
              <a:rPr kumimoji="1" lang="en-US" altLang="zh-CN" sz="2000" b="0" dirty="0">
                <a:latin typeface="Times New Roman" panose="02020603050405020304" pitchFamily="18" charset="0"/>
                <a:ea typeface="+mn-ea"/>
                <a:cs typeface="Times New Roman" panose="02020603050405020304" pitchFamily="18" charset="0"/>
              </a:rPr>
              <a:t>;</a:t>
            </a:r>
            <a:r>
              <a:rPr kumimoji="1" lang="zh-CN" altLang="en-US" sz="2000" b="0" dirty="0">
                <a:latin typeface="Times New Roman" panose="02020603050405020304" pitchFamily="18" charset="0"/>
                <a:ea typeface="+mn-ea"/>
                <a:cs typeface="Times New Roman" panose="02020603050405020304" pitchFamily="18" charset="0"/>
              </a:rPr>
              <a:t>将</a:t>
            </a:r>
            <a:r>
              <a:rPr kumimoji="1" lang="en-US" altLang="zh-CN" sz="2000" b="0" dirty="0">
                <a:latin typeface="Times New Roman" panose="02020603050405020304" pitchFamily="18" charset="0"/>
                <a:ea typeface="+mn-ea"/>
                <a:cs typeface="Times New Roman" panose="02020603050405020304" pitchFamily="18" charset="0"/>
              </a:rPr>
              <a:t>R2</a:t>
            </a:r>
            <a:r>
              <a:rPr kumimoji="1" lang="zh-CN" altLang="en-US" sz="2000" b="0" dirty="0">
                <a:latin typeface="Times New Roman" panose="02020603050405020304" pitchFamily="18" charset="0"/>
                <a:ea typeface="+mn-ea"/>
                <a:cs typeface="Times New Roman" panose="02020603050405020304" pitchFamily="18" charset="0"/>
              </a:rPr>
              <a:t>指向的存储单元的数据读出，保存在</a:t>
            </a:r>
            <a:r>
              <a:rPr kumimoji="1" lang="en-US" altLang="zh-CN" sz="2000" b="0" dirty="0">
                <a:latin typeface="Times New Roman" panose="02020603050405020304" pitchFamily="18" charset="0"/>
                <a:ea typeface="+mn-ea"/>
                <a:cs typeface="Times New Roman" panose="02020603050405020304" pitchFamily="18" charset="0"/>
              </a:rPr>
              <a:t>R1</a:t>
            </a:r>
            <a:r>
              <a:rPr kumimoji="1" lang="zh-CN" altLang="en-US" sz="2000" b="0" dirty="0">
                <a:latin typeface="Times New Roman" panose="02020603050405020304" pitchFamily="18" charset="0"/>
                <a:ea typeface="+mn-ea"/>
                <a:cs typeface="Times New Roman" panose="02020603050405020304" pitchFamily="18" charset="0"/>
              </a:rPr>
              <a:t>中 </a:t>
            </a:r>
            <a:endParaRPr kumimoji="1" lang="zh-CN" altLang="en-US" sz="20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2000" b="0" dirty="0">
                <a:solidFill>
                  <a:srgbClr val="0000FF"/>
                </a:solidFill>
                <a:latin typeface="Times New Roman" panose="02020603050405020304" pitchFamily="18" charset="0"/>
                <a:ea typeface="+mn-ea"/>
                <a:cs typeface="Times New Roman" panose="02020603050405020304" pitchFamily="18" charset="0"/>
              </a:rPr>
              <a:t>SWP	R1,R1,[R2]</a:t>
            </a:r>
            <a:r>
              <a:rPr kumimoji="1" lang="en-US" altLang="zh-CN" sz="2000" b="0" dirty="0">
                <a:latin typeface="Times New Roman" panose="02020603050405020304" pitchFamily="18" charset="0"/>
                <a:ea typeface="+mn-ea"/>
                <a:cs typeface="Times New Roman" panose="02020603050405020304" pitchFamily="18" charset="0"/>
              </a:rPr>
              <a:t>	;</a:t>
            </a:r>
            <a:r>
              <a:rPr kumimoji="1" lang="zh-CN" altLang="en-US" sz="2000" b="0" dirty="0">
                <a:latin typeface="Times New Roman" panose="02020603050405020304" pitchFamily="18" charset="0"/>
                <a:ea typeface="+mn-ea"/>
                <a:cs typeface="Times New Roman" panose="02020603050405020304" pitchFamily="18" charset="0"/>
              </a:rPr>
              <a:t>将寄存器</a:t>
            </a:r>
            <a:r>
              <a:rPr kumimoji="1" lang="en-US" altLang="zh-CN" sz="2000" b="0" dirty="0">
                <a:latin typeface="Times New Roman" panose="02020603050405020304" pitchFamily="18" charset="0"/>
                <a:ea typeface="+mn-ea"/>
                <a:cs typeface="Times New Roman" panose="02020603050405020304" pitchFamily="18" charset="0"/>
              </a:rPr>
              <a:t>R1</a:t>
            </a:r>
            <a:r>
              <a:rPr kumimoji="1" lang="zh-CN" altLang="en-US" sz="2000" b="0" dirty="0">
                <a:latin typeface="Times New Roman" panose="02020603050405020304" pitchFamily="18" charset="0"/>
                <a:ea typeface="+mn-ea"/>
                <a:cs typeface="Times New Roman" panose="02020603050405020304" pitchFamily="18" charset="0"/>
              </a:rPr>
              <a:t>的值和</a:t>
            </a:r>
            <a:r>
              <a:rPr kumimoji="1" lang="en-US" altLang="zh-CN" sz="2000" b="0" dirty="0">
                <a:latin typeface="Times New Roman" panose="02020603050405020304" pitchFamily="18" charset="0"/>
                <a:ea typeface="+mn-ea"/>
                <a:cs typeface="Times New Roman" panose="02020603050405020304" pitchFamily="18" charset="0"/>
              </a:rPr>
              <a:t>R2</a:t>
            </a:r>
            <a:r>
              <a:rPr kumimoji="1" lang="zh-CN" altLang="en-US" sz="2000" b="0" dirty="0">
                <a:latin typeface="Times New Roman" panose="02020603050405020304" pitchFamily="18" charset="0"/>
                <a:ea typeface="+mn-ea"/>
                <a:cs typeface="Times New Roman" panose="02020603050405020304" pitchFamily="18" charset="0"/>
              </a:rPr>
              <a:t>指定的存储，单元的内容交换 </a:t>
            </a:r>
            <a:endParaRPr kumimoji="1" lang="zh-CN" altLang="en-US" sz="2000" b="0" dirty="0">
              <a:latin typeface="Times New Roman" panose="02020603050405020304" pitchFamily="18" charset="0"/>
              <a:ea typeface="+mn-ea"/>
              <a:cs typeface="Times New Roman" panose="02020603050405020304" pitchFamily="18" charset="0"/>
            </a:endParaRPr>
          </a:p>
        </p:txBody>
      </p:sp>
      <p:grpSp>
        <p:nvGrpSpPr>
          <p:cNvPr id="121859" name="Group 3"/>
          <p:cNvGrpSpPr/>
          <p:nvPr/>
        </p:nvGrpSpPr>
        <p:grpSpPr bwMode="auto">
          <a:xfrm>
            <a:off x="2971800" y="3298238"/>
            <a:ext cx="6248400" cy="2971800"/>
            <a:chOff x="1104" y="2160"/>
            <a:chExt cx="3936" cy="1872"/>
          </a:xfrm>
        </p:grpSpPr>
        <p:sp>
          <p:nvSpPr>
            <p:cNvPr id="119818" name="Rectangle 4"/>
            <p:cNvSpPr>
              <a:spLocks noChangeArrowheads="1"/>
            </p:cNvSpPr>
            <p:nvPr/>
          </p:nvSpPr>
          <p:spPr bwMode="auto">
            <a:xfrm>
              <a:off x="1104" y="2160"/>
              <a:ext cx="3936" cy="187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19819" name="Rectangle 5"/>
            <p:cNvSpPr>
              <a:spLocks noChangeArrowheads="1"/>
            </p:cNvSpPr>
            <p:nvPr/>
          </p:nvSpPr>
          <p:spPr bwMode="auto">
            <a:xfrm>
              <a:off x="2928" y="3072"/>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0x55</a:t>
              </a:r>
              <a:endParaRPr kumimoji="1" lang="en-US" altLang="zh-CN" b="0">
                <a:latin typeface="Times New Roman" panose="02020603050405020304" pitchFamily="18" charset="0"/>
                <a:ea typeface="宋体" panose="02010600030101010101" pitchFamily="2" charset="-122"/>
              </a:endParaRPr>
            </a:p>
          </p:txBody>
        </p:sp>
        <p:sp>
          <p:nvSpPr>
            <p:cNvPr id="119820" name="Rectangle 6"/>
            <p:cNvSpPr>
              <a:spLocks noChangeArrowheads="1"/>
            </p:cNvSpPr>
            <p:nvPr/>
          </p:nvSpPr>
          <p:spPr bwMode="auto">
            <a:xfrm>
              <a:off x="2592" y="3072"/>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R0</a:t>
              </a:r>
              <a:endParaRPr kumimoji="1" lang="en-US" altLang="zh-CN" b="0">
                <a:latin typeface="Times New Roman" panose="02020603050405020304" pitchFamily="18" charset="0"/>
                <a:ea typeface="宋体" panose="02010600030101010101" pitchFamily="2" charset="-122"/>
              </a:endParaRPr>
            </a:p>
          </p:txBody>
        </p:sp>
        <p:sp>
          <p:nvSpPr>
            <p:cNvPr id="119821" name="Rectangle 7"/>
            <p:cNvSpPr>
              <a:spLocks noChangeArrowheads="1"/>
            </p:cNvSpPr>
            <p:nvPr/>
          </p:nvSpPr>
          <p:spPr bwMode="auto">
            <a:xfrm>
              <a:off x="2592" y="2784"/>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R2</a:t>
              </a:r>
              <a:endParaRPr kumimoji="1" lang="en-US" altLang="zh-CN" b="0">
                <a:latin typeface="Times New Roman" panose="02020603050405020304" pitchFamily="18" charset="0"/>
                <a:ea typeface="宋体" panose="02010600030101010101" pitchFamily="2" charset="-122"/>
              </a:endParaRPr>
            </a:p>
          </p:txBody>
        </p:sp>
        <p:sp>
          <p:nvSpPr>
            <p:cNvPr id="119822" name="Rectangle 8"/>
            <p:cNvSpPr>
              <a:spLocks noChangeArrowheads="1"/>
            </p:cNvSpPr>
            <p:nvPr/>
          </p:nvSpPr>
          <p:spPr bwMode="auto">
            <a:xfrm>
              <a:off x="2928" y="2784"/>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0x40000000</a:t>
              </a:r>
              <a:endParaRPr kumimoji="1" lang="en-US" altLang="zh-CN" b="0">
                <a:latin typeface="Times New Roman" panose="02020603050405020304" pitchFamily="18" charset="0"/>
                <a:ea typeface="宋体" panose="02010600030101010101" pitchFamily="2" charset="-122"/>
              </a:endParaRPr>
            </a:p>
          </p:txBody>
        </p:sp>
        <p:sp>
          <p:nvSpPr>
            <p:cNvPr id="119823" name="Rectangle 9"/>
            <p:cNvSpPr>
              <a:spLocks noChangeArrowheads="1"/>
            </p:cNvSpPr>
            <p:nvPr/>
          </p:nvSpPr>
          <p:spPr bwMode="auto">
            <a:xfrm>
              <a:off x="2928" y="2352"/>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0xAA</a:t>
              </a:r>
              <a:endParaRPr kumimoji="1" lang="en-US" altLang="zh-CN" b="0">
                <a:latin typeface="Times New Roman" panose="02020603050405020304" pitchFamily="18" charset="0"/>
                <a:ea typeface="宋体" panose="02010600030101010101" pitchFamily="2" charset="-122"/>
              </a:endParaRPr>
            </a:p>
          </p:txBody>
        </p:sp>
        <p:sp>
          <p:nvSpPr>
            <p:cNvPr id="119824" name="Rectangle 10"/>
            <p:cNvSpPr>
              <a:spLocks noChangeArrowheads="1"/>
            </p:cNvSpPr>
            <p:nvPr/>
          </p:nvSpPr>
          <p:spPr bwMode="auto">
            <a:xfrm>
              <a:off x="1872" y="2352"/>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0x40000000</a:t>
              </a:r>
              <a:endParaRPr kumimoji="1" lang="en-US" altLang="zh-CN" b="0">
                <a:latin typeface="Times New Roman" panose="02020603050405020304" pitchFamily="18" charset="0"/>
                <a:ea typeface="宋体" panose="02010600030101010101" pitchFamily="2" charset="-122"/>
              </a:endParaRPr>
            </a:p>
          </p:txBody>
        </p:sp>
      </p:gr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A5CAFF1C-4BE4-4C96-98DB-2E8CEAA0232F}"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121868" name="Rectangle 12"/>
          <p:cNvSpPr>
            <a:spLocks noChangeArrowheads="1"/>
          </p:cNvSpPr>
          <p:nvPr/>
        </p:nvSpPr>
        <p:spPr bwMode="auto">
          <a:xfrm>
            <a:off x="4876800" y="5584238"/>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a:solidFill>
                  <a:srgbClr val="0000FF"/>
                </a:solidFill>
                <a:latin typeface="Courier New" panose="02070309020205020404" pitchFamily="49" charset="0"/>
                <a:ea typeface="华文新魏" panose="02010800040101010101" pitchFamily="2" charset="-122"/>
              </a:rPr>
              <a:t>LDR  R1,[R2]</a:t>
            </a:r>
            <a:endParaRPr kumimoji="1" lang="en-US" altLang="zh-CN">
              <a:solidFill>
                <a:srgbClr val="0000FF"/>
              </a:solidFill>
              <a:latin typeface="Courier New" panose="02070309020205020404" pitchFamily="49" charset="0"/>
              <a:ea typeface="华文新魏" panose="02010800040101010101" pitchFamily="2" charset="-122"/>
            </a:endParaRPr>
          </a:p>
        </p:txBody>
      </p:sp>
      <p:sp>
        <p:nvSpPr>
          <p:cNvPr id="121869" name="Rectangle 13"/>
          <p:cNvSpPr>
            <a:spLocks noChangeArrowheads="1"/>
          </p:cNvSpPr>
          <p:nvPr/>
        </p:nvSpPr>
        <p:spPr bwMode="auto">
          <a:xfrm>
            <a:off x="5867400" y="4746038"/>
            <a:ext cx="1676400" cy="4572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solidFill>
                  <a:srgbClr val="FF0000"/>
                </a:solidFill>
                <a:latin typeface="Times New Roman" panose="02020603050405020304" pitchFamily="18" charset="0"/>
                <a:ea typeface="宋体" panose="02010600030101010101" pitchFamily="2" charset="-122"/>
              </a:rPr>
              <a:t>0xAA</a:t>
            </a:r>
            <a:endParaRPr kumimoji="1" lang="en-US" altLang="zh-CN" b="0">
              <a:solidFill>
                <a:srgbClr val="FF0000"/>
              </a:solidFill>
              <a:latin typeface="Times New Roman" panose="02020603050405020304" pitchFamily="18" charset="0"/>
              <a:ea typeface="宋体" panose="02010600030101010101" pitchFamily="2" charset="-122"/>
            </a:endParaRPr>
          </a:p>
        </p:txBody>
      </p:sp>
      <p:sp>
        <p:nvSpPr>
          <p:cNvPr id="121870" name="Line 14"/>
          <p:cNvSpPr>
            <a:spLocks noChangeShapeType="1"/>
          </p:cNvSpPr>
          <p:nvPr/>
        </p:nvSpPr>
        <p:spPr bwMode="auto">
          <a:xfrm flipH="1" flipV="1">
            <a:off x="5715000" y="3984038"/>
            <a:ext cx="304800" cy="381000"/>
          </a:xfrm>
          <a:prstGeom prst="line">
            <a:avLst/>
          </a:prstGeom>
          <a:noFill/>
          <a:ln w="254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1871" name="AutoShape 15"/>
          <p:cNvSpPr>
            <a:spLocks noChangeArrowheads="1"/>
          </p:cNvSpPr>
          <p:nvPr/>
        </p:nvSpPr>
        <p:spPr bwMode="auto">
          <a:xfrm>
            <a:off x="7543800" y="3679238"/>
            <a:ext cx="457200" cy="1524000"/>
          </a:xfrm>
          <a:prstGeom prst="curvedLeftArrow">
            <a:avLst>
              <a:gd name="adj1" fmla="val 47577"/>
              <a:gd name="adj2" fmla="val 101034"/>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6"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寻址方式（寄存器间接寻址）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1858"/>
                                        </p:tgtEl>
                                        <p:attrNameLst>
                                          <p:attrName>style.visibility</p:attrName>
                                        </p:attrNameLst>
                                      </p:cBhvr>
                                      <p:to>
                                        <p:strVal val="visible"/>
                                      </p:to>
                                    </p:set>
                                    <p:animEffect transition="in" filter="box(in)">
                                      <p:cBhvr>
                                        <p:cTn id="7" dur="500"/>
                                        <p:tgtEl>
                                          <p:spTgt spid="12185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1859"/>
                                        </p:tgtEl>
                                        <p:attrNameLst>
                                          <p:attrName>style.visibility</p:attrName>
                                        </p:attrNameLst>
                                      </p:cBhvr>
                                      <p:to>
                                        <p:strVal val="visible"/>
                                      </p:to>
                                    </p:set>
                                    <p:anim calcmode="lin" valueType="num">
                                      <p:cBhvr additive="base">
                                        <p:cTn id="12" dur="500" fill="hold"/>
                                        <p:tgtEl>
                                          <p:spTgt spid="121859"/>
                                        </p:tgtEl>
                                        <p:attrNameLst>
                                          <p:attrName>ppt_x</p:attrName>
                                        </p:attrNameLst>
                                      </p:cBhvr>
                                      <p:tavLst>
                                        <p:tav tm="0">
                                          <p:val>
                                            <p:strVal val="0-#ppt_w/2"/>
                                          </p:val>
                                        </p:tav>
                                        <p:tav tm="100000">
                                          <p:val>
                                            <p:strVal val="#ppt_x"/>
                                          </p:val>
                                        </p:tav>
                                      </p:tavLst>
                                    </p:anim>
                                    <p:anim calcmode="lin" valueType="num">
                                      <p:cBhvr additive="base">
                                        <p:cTn id="13" dur="500" fill="hold"/>
                                        <p:tgtEl>
                                          <p:spTgt spid="121859"/>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121868"/>
                                        </p:tgtEl>
                                        <p:attrNameLst>
                                          <p:attrName>style.visibility</p:attrName>
                                        </p:attrNameLst>
                                      </p:cBhvr>
                                      <p:to>
                                        <p:strVal val="visible"/>
                                      </p:to>
                                    </p:set>
                                    <p:animEffect transition="in" filter="slide(fromBottom)">
                                      <p:cBhvr>
                                        <p:cTn id="17" dur="500"/>
                                        <p:tgtEl>
                                          <p:spTgt spid="1218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1870"/>
                                        </p:tgtEl>
                                        <p:attrNameLst>
                                          <p:attrName>style.visibility</p:attrName>
                                        </p:attrNameLst>
                                      </p:cBhvr>
                                      <p:to>
                                        <p:strVal val="visible"/>
                                      </p:to>
                                    </p:set>
                                    <p:animEffect transition="in" filter="wipe(down)">
                                      <p:cBhvr>
                                        <p:cTn id="22" dur="500"/>
                                        <p:tgtEl>
                                          <p:spTgt spid="121870"/>
                                        </p:tgtEl>
                                      </p:cBhvr>
                                    </p:animEffect>
                                  </p:childTnLst>
                                </p:cTn>
                              </p:par>
                            </p:childTnLst>
                          </p:cTn>
                        </p:par>
                        <p:par>
                          <p:cTn id="23" fill="hold">
                            <p:stCondLst>
                              <p:cond delay="500"/>
                            </p:stCondLst>
                            <p:childTnLst>
                              <p:par>
                                <p:cTn id="24" presetID="22" presetClass="entr" presetSubtype="1" fill="hold" nodeType="afterEffect">
                                  <p:stCondLst>
                                    <p:cond delay="0"/>
                                  </p:stCondLst>
                                  <p:childTnLst>
                                    <p:set>
                                      <p:cBhvr>
                                        <p:cTn id="25" dur="1" fill="hold">
                                          <p:stCondLst>
                                            <p:cond delay="0"/>
                                          </p:stCondLst>
                                        </p:cTn>
                                        <p:tgtEl>
                                          <p:spTgt spid="121871"/>
                                        </p:tgtEl>
                                        <p:attrNameLst>
                                          <p:attrName>style.visibility</p:attrName>
                                        </p:attrNameLst>
                                      </p:cBhvr>
                                      <p:to>
                                        <p:strVal val="visible"/>
                                      </p:to>
                                    </p:set>
                                    <p:animEffect transition="in" filter="wipe(up)">
                                      <p:cBhvr>
                                        <p:cTn id="26" dur="500"/>
                                        <p:tgtEl>
                                          <p:spTgt spid="121871"/>
                                        </p:tgtEl>
                                      </p:cBhvr>
                                    </p:animEffect>
                                  </p:childTnLst>
                                </p:cTn>
                              </p:par>
                            </p:childTnLst>
                          </p:cTn>
                        </p:par>
                        <p:par>
                          <p:cTn id="27" fill="hold">
                            <p:stCondLst>
                              <p:cond delay="1000"/>
                            </p:stCondLst>
                            <p:childTnLst>
                              <p:par>
                                <p:cTn id="28" presetID="12" presetClass="entr" presetSubtype="2" fill="hold" grpId="0" nodeType="afterEffect">
                                  <p:stCondLst>
                                    <p:cond delay="0"/>
                                  </p:stCondLst>
                                  <p:childTnLst>
                                    <p:set>
                                      <p:cBhvr>
                                        <p:cTn id="29" dur="1" fill="hold">
                                          <p:stCondLst>
                                            <p:cond delay="0"/>
                                          </p:stCondLst>
                                        </p:cTn>
                                        <p:tgtEl>
                                          <p:spTgt spid="121869"/>
                                        </p:tgtEl>
                                        <p:attrNameLst>
                                          <p:attrName>style.visibility</p:attrName>
                                        </p:attrNameLst>
                                      </p:cBhvr>
                                      <p:to>
                                        <p:strVal val="visible"/>
                                      </p:to>
                                    </p:set>
                                    <p:animEffect transition="in" filter="slide(fromRight)">
                                      <p:cBhvr>
                                        <p:cTn id="30" dur="500"/>
                                        <p:tgtEl>
                                          <p:spTgt spid="121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P spid="121868" grpId="0" autoUpdateAnimBg="0"/>
      <p:bldP spid="121869" grpId="0" animBg="1" autoUpdateAnimBg="0"/>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矩形 3"/>
          <p:cNvSpPr>
            <a:spLocks noChangeArrowheads="1"/>
          </p:cNvSpPr>
          <p:nvPr/>
        </p:nvSpPr>
        <p:spPr bwMode="auto">
          <a:xfrm>
            <a:off x="1811339" y="1016001"/>
            <a:ext cx="83534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r>
              <a:rPr lang="zh-CN" altLang="zh-CN" b="0"/>
              <a:t>下面的程序说明了</a:t>
            </a:r>
            <a:r>
              <a:rPr lang="en-US" altLang="zh-CN" b="0"/>
              <a:t>ARM</a:t>
            </a:r>
            <a:r>
              <a:rPr lang="zh-CN" altLang="zh-CN" b="0"/>
              <a:t>汇编语言程序的基本结构：</a:t>
            </a:r>
            <a:endParaRPr lang="zh-CN" altLang="en-US" sz="2200" b="0"/>
          </a:p>
        </p:txBody>
      </p:sp>
      <p:sp>
        <p:nvSpPr>
          <p:cNvPr id="5" name="矩形 4"/>
          <p:cNvSpPr/>
          <p:nvPr/>
        </p:nvSpPr>
        <p:spPr>
          <a:xfrm>
            <a:off x="951865" y="2133600"/>
            <a:ext cx="9730105" cy="3476625"/>
          </a:xfrm>
          <a:prstGeom prst="rect">
            <a:avLst/>
          </a:prstGeom>
          <a:solidFill>
            <a:schemeClr val="bg1">
              <a:lumMod val="75000"/>
            </a:schemeClr>
          </a:solidFill>
        </p:spPr>
        <p:txBody>
          <a:bodyPr wrap="square">
            <a:spAutoFit/>
          </a:bodyPr>
          <a:lstStyle/>
          <a:p>
            <a:pPr marL="457200" lvl="1" indent="457200" eaLnBrk="1" hangingPunct="1">
              <a:buFont typeface="Arial" panose="020B0604020202020204" pitchFamily="34" charset="0"/>
              <a:buNone/>
              <a:defRPr/>
            </a:pPr>
            <a:r>
              <a:rPr lang="en-US" altLang="zh-CN" sz="2000" dirty="0"/>
              <a:t>AREA	BUF, DATA, READWRITE		;</a:t>
            </a:r>
            <a:r>
              <a:rPr lang="zh-CN" altLang="zh-CN" sz="2000" dirty="0"/>
              <a:t>声明数据段</a:t>
            </a:r>
            <a:r>
              <a:rPr lang="en-US" altLang="zh-CN" sz="2000" dirty="0"/>
              <a:t>BUF</a:t>
            </a:r>
            <a:endParaRPr lang="zh-CN" altLang="zh-CN" sz="2000" dirty="0"/>
          </a:p>
          <a:p>
            <a:pPr eaLnBrk="1" hangingPunct="1">
              <a:buFont typeface="Arial" panose="020B0604020202020204" pitchFamily="34" charset="0"/>
              <a:buNone/>
              <a:defRPr/>
            </a:pPr>
            <a:r>
              <a:rPr lang="en-US" altLang="zh-CN" sz="2000" dirty="0"/>
              <a:t>count	DCB	30					;</a:t>
            </a:r>
            <a:r>
              <a:rPr lang="zh-CN" altLang="zh-CN" sz="2000" dirty="0"/>
              <a:t>定义一个字节单元</a:t>
            </a:r>
            <a:r>
              <a:rPr lang="en-US" altLang="zh-CN" sz="2000" dirty="0"/>
              <a:t>count</a:t>
            </a:r>
            <a:endParaRPr lang="zh-CN" altLang="zh-CN" sz="2000" dirty="0"/>
          </a:p>
          <a:p>
            <a:pPr marL="457200" lvl="1" indent="457200" eaLnBrk="1" hangingPunct="1">
              <a:buFont typeface="Arial" panose="020B0604020202020204" pitchFamily="34" charset="0"/>
              <a:buNone/>
              <a:defRPr/>
            </a:pPr>
            <a:r>
              <a:rPr lang="en-US" altLang="zh-CN" sz="2000" dirty="0"/>
              <a:t>AREA	EXAMPLE1, CODE, READONLY	;</a:t>
            </a:r>
            <a:r>
              <a:rPr lang="zh-CN" altLang="zh-CN" sz="2000" dirty="0"/>
              <a:t>声明代码段</a:t>
            </a:r>
            <a:r>
              <a:rPr lang="en-US" altLang="zh-CN" sz="2000" dirty="0"/>
              <a:t>EXAMPLE1</a:t>
            </a:r>
            <a:endParaRPr lang="zh-CN" altLang="zh-CN" sz="2000" dirty="0"/>
          </a:p>
          <a:p>
            <a:pPr marL="457200" lvl="1" indent="457200" eaLnBrk="1" hangingPunct="1">
              <a:buFont typeface="Arial" panose="020B0604020202020204" pitchFamily="34" charset="0"/>
              <a:buNone/>
              <a:defRPr/>
            </a:pPr>
            <a:r>
              <a:rPr lang="en-US" altLang="zh-CN" sz="2000" dirty="0"/>
              <a:t>ENTRY						;</a:t>
            </a:r>
            <a:r>
              <a:rPr lang="zh-CN" altLang="zh-CN" sz="2000" dirty="0"/>
              <a:t>程序入口</a:t>
            </a:r>
            <a:endParaRPr lang="zh-CN" altLang="zh-CN" sz="2000" dirty="0"/>
          </a:p>
          <a:p>
            <a:pPr marL="457200" lvl="1" indent="457200" eaLnBrk="1" hangingPunct="1">
              <a:buFont typeface="Arial" panose="020B0604020202020204" pitchFamily="34" charset="0"/>
              <a:buNone/>
              <a:defRPr/>
            </a:pPr>
            <a:r>
              <a:rPr lang="en-US" altLang="zh-CN" sz="2000" dirty="0"/>
              <a:t>CODE32					;</a:t>
            </a:r>
            <a:r>
              <a:rPr lang="zh-CN" altLang="zh-CN" sz="2000" dirty="0"/>
              <a:t>声明</a:t>
            </a:r>
            <a:r>
              <a:rPr lang="en-US" altLang="zh-CN" sz="2000" dirty="0"/>
              <a:t>32</a:t>
            </a:r>
            <a:r>
              <a:rPr lang="zh-CN" altLang="zh-CN" sz="2000" dirty="0"/>
              <a:t>位</a:t>
            </a:r>
            <a:r>
              <a:rPr lang="en-US" altLang="zh-CN" sz="2000" dirty="0"/>
              <a:t>ARM</a:t>
            </a:r>
            <a:r>
              <a:rPr lang="zh-CN" altLang="zh-CN" sz="2000" dirty="0"/>
              <a:t>指令</a:t>
            </a:r>
            <a:endParaRPr lang="zh-CN" altLang="zh-CN" sz="2000" dirty="0"/>
          </a:p>
          <a:p>
            <a:pPr eaLnBrk="1" hangingPunct="1">
              <a:buFont typeface="Arial" panose="020B0604020202020204" pitchFamily="34" charset="0"/>
              <a:buNone/>
              <a:defRPr/>
            </a:pPr>
            <a:r>
              <a:rPr lang="en-US" altLang="zh-CN" sz="2000" dirty="0"/>
              <a:t>START</a:t>
            </a:r>
            <a:endParaRPr lang="zh-CN" altLang="zh-CN" sz="2000" dirty="0"/>
          </a:p>
          <a:p>
            <a:pPr eaLnBrk="1" hangingPunct="1">
              <a:buFont typeface="Arial" panose="020B0604020202020204" pitchFamily="34" charset="0"/>
              <a:buNone/>
              <a:defRPr/>
            </a:pPr>
            <a:r>
              <a:rPr lang="en-US" altLang="zh-CN" sz="2000" dirty="0"/>
              <a:t>	LDRB	R0, count				;R0 = count</a:t>
            </a:r>
            <a:endParaRPr lang="zh-CN" altLang="zh-CN" sz="2000" dirty="0"/>
          </a:p>
          <a:p>
            <a:pPr eaLnBrk="1" hangingPunct="1">
              <a:buFont typeface="Arial" panose="020B0604020202020204" pitchFamily="34" charset="0"/>
              <a:buNone/>
              <a:defRPr/>
            </a:pPr>
            <a:r>
              <a:rPr lang="en-US" altLang="zh-CN" sz="2000" dirty="0"/>
              <a:t>	MOV	R1, #10					;R1 = 8</a:t>
            </a:r>
            <a:endParaRPr lang="zh-CN" altLang="zh-CN" sz="2000" dirty="0"/>
          </a:p>
          <a:p>
            <a:pPr eaLnBrk="1" hangingPunct="1">
              <a:buFont typeface="Arial" panose="020B0604020202020204" pitchFamily="34" charset="0"/>
              <a:buNone/>
              <a:defRPr/>
            </a:pPr>
            <a:r>
              <a:rPr lang="en-US" altLang="zh-CN" sz="2000" dirty="0"/>
              <a:t>	ADD	R0, R0, R1				;R0 = R0 + R1</a:t>
            </a:r>
            <a:endParaRPr lang="zh-CN" altLang="zh-CN" sz="2000" dirty="0"/>
          </a:p>
          <a:p>
            <a:pPr eaLnBrk="1" hangingPunct="1">
              <a:buFont typeface="Arial" panose="020B0604020202020204" pitchFamily="34" charset="0"/>
              <a:buNone/>
              <a:defRPr/>
            </a:pPr>
            <a:r>
              <a:rPr lang="en-US" altLang="zh-CN" sz="2000" dirty="0"/>
              <a:t>	B	START</a:t>
            </a:r>
            <a:endParaRPr lang="zh-CN" altLang="zh-CN" sz="2000" dirty="0"/>
          </a:p>
          <a:p>
            <a:pPr marL="457200" lvl="1" indent="457200" eaLnBrk="1" hangingPunct="1">
              <a:buFont typeface="Arial" panose="020B0604020202020204" pitchFamily="34" charset="0"/>
              <a:buNone/>
              <a:defRPr/>
            </a:pPr>
            <a:r>
              <a:rPr lang="en-US" altLang="zh-CN" sz="2000" dirty="0"/>
              <a:t>END</a:t>
            </a:r>
            <a:endParaRPr lang="zh-CN" altLang="zh-CN" sz="200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351CDC8-F375-4212-8E23-749C3DA6DC26}"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—ARM</a:t>
            </a:r>
            <a:r>
              <a:rPr lang="zh-CN" altLang="en-US" kern="0" dirty="0"/>
              <a:t>汇编语言</a:t>
            </a:r>
            <a:endParaRPr lang="zh-CN" altLang="en-US" kern="0" dirty="0">
              <a:solidFill>
                <a:srgbClr val="FF0000"/>
              </a:solidFill>
            </a:endParaRPr>
          </a:p>
        </p:txBody>
      </p:sp>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1"/>
          <p:cNvSpPr txBox="1">
            <a:spLocks noChangeArrowheads="1"/>
          </p:cNvSpPr>
          <p:nvPr/>
        </p:nvSpPr>
        <p:spPr bwMode="auto">
          <a:xfrm>
            <a:off x="3575051" y="4764"/>
            <a:ext cx="374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t>目    录 </a:t>
            </a:r>
            <a:endParaRPr lang="zh-CN" altLang="en-US" sz="4000"/>
          </a:p>
        </p:txBody>
      </p:sp>
      <p:sp>
        <p:nvSpPr>
          <p:cNvPr id="59395" name="矩形 2"/>
          <p:cNvSpPr>
            <a:spLocks noChangeArrowheads="1"/>
          </p:cNvSpPr>
          <p:nvPr/>
        </p:nvSpPr>
        <p:spPr bwMode="auto">
          <a:xfrm>
            <a:off x="2135189" y="712788"/>
            <a:ext cx="7704137" cy="5192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3.1  </a:t>
            </a:r>
            <a:r>
              <a:rPr lang="zh-CN" altLang="zh-CN" sz="3200" dirty="0">
                <a:solidFill>
                  <a:srgbClr val="002060"/>
                </a:solidFill>
              </a:rPr>
              <a:t>ARM</a:t>
            </a:r>
            <a:r>
              <a:rPr lang="zh-CN" altLang="en-US" sz="3200" dirty="0">
                <a:solidFill>
                  <a:srgbClr val="002060"/>
                </a:solidFill>
              </a:rPr>
              <a:t>指令集简介</a:t>
            </a:r>
            <a:endParaRPr lang="en-US" altLang="zh-CN" sz="3200" dirty="0">
              <a:solidFill>
                <a:srgbClr val="002060"/>
              </a:solidFill>
            </a:endParaRPr>
          </a:p>
          <a:p>
            <a:pPr eaLnBrk="1" hangingPunct="1">
              <a:lnSpc>
                <a:spcPct val="150000"/>
              </a:lnSpc>
              <a:spcBef>
                <a:spcPct val="0"/>
              </a:spcBef>
              <a:buClrTx/>
              <a:buNone/>
            </a:pPr>
            <a:r>
              <a:rPr lang="en-US" altLang="zh-CN" sz="3200" dirty="0">
                <a:solidFill>
                  <a:schemeClr val="accent2">
                    <a:lumMod val="75000"/>
                  </a:schemeClr>
                </a:solidFill>
              </a:rPr>
              <a:t>3.2  ARM</a:t>
            </a:r>
            <a:r>
              <a:rPr lang="zh-CN" altLang="en-US" sz="3200" dirty="0">
                <a:solidFill>
                  <a:schemeClr val="accent2">
                    <a:lumMod val="75000"/>
                  </a:schemeClr>
                </a:solidFill>
              </a:rPr>
              <a:t>编程模型</a:t>
            </a:r>
            <a:endParaRPr lang="en-US" altLang="zh-CN" sz="3200" dirty="0">
              <a:solidFill>
                <a:srgbClr val="002060"/>
              </a:solidFill>
            </a:endParaRPr>
          </a:p>
          <a:p>
            <a:pPr eaLnBrk="1" hangingPunct="1">
              <a:lnSpc>
                <a:spcPct val="150000"/>
              </a:lnSpc>
              <a:spcBef>
                <a:spcPct val="0"/>
              </a:spcBef>
              <a:buClrTx/>
              <a:buFontTx/>
              <a:buNone/>
            </a:pPr>
            <a:r>
              <a:rPr lang="en-US" altLang="zh-CN" sz="3200" dirty="0">
                <a:solidFill>
                  <a:schemeClr val="accent2"/>
                </a:solidFill>
              </a:rPr>
              <a:t>3.3  ARM</a:t>
            </a:r>
            <a:r>
              <a:rPr lang="zh-CN" altLang="en-US" sz="3200" dirty="0">
                <a:solidFill>
                  <a:schemeClr val="accent2"/>
                </a:solidFill>
              </a:rPr>
              <a:t>指令的寻址方式</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3.4  ARM</a:t>
            </a:r>
            <a:r>
              <a:rPr lang="zh-CN" altLang="en-US" sz="3200" dirty="0">
                <a:solidFill>
                  <a:schemeClr val="accent2"/>
                </a:solidFill>
              </a:rPr>
              <a:t>指令简介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3.5  </a:t>
            </a:r>
            <a:r>
              <a:rPr lang="en-US" altLang="zh-CN" sz="3200" dirty="0">
                <a:solidFill>
                  <a:schemeClr val="accent2">
                    <a:lumMod val="75000"/>
                  </a:schemeClr>
                </a:solidFill>
              </a:rPr>
              <a:t>Thumb</a:t>
            </a:r>
            <a:r>
              <a:rPr lang="zh-CN" altLang="zh-CN" sz="3200" dirty="0">
                <a:solidFill>
                  <a:schemeClr val="accent2">
                    <a:lumMod val="75000"/>
                  </a:schemeClr>
                </a:solidFill>
              </a:rPr>
              <a:t>指令简介</a:t>
            </a:r>
            <a:endParaRPr lang="en-US" altLang="zh-CN" sz="3200" dirty="0">
              <a:solidFill>
                <a:schemeClr val="accent2">
                  <a:lumMod val="75000"/>
                </a:schemeClr>
              </a:solidFill>
            </a:endParaRPr>
          </a:p>
          <a:p>
            <a:pPr eaLnBrk="1" hangingPunct="1">
              <a:lnSpc>
                <a:spcPct val="150000"/>
              </a:lnSpc>
              <a:spcBef>
                <a:spcPct val="0"/>
              </a:spcBef>
              <a:buClrTx/>
              <a:buNone/>
            </a:pPr>
            <a:r>
              <a:rPr lang="en-US" altLang="zh-CN" sz="3200" dirty="0">
                <a:solidFill>
                  <a:schemeClr val="accent2"/>
                </a:solidFill>
              </a:rPr>
              <a:t>3.6  ARM</a:t>
            </a:r>
            <a:r>
              <a:rPr lang="zh-CN" altLang="en-US" sz="3200" dirty="0">
                <a:solidFill>
                  <a:schemeClr val="accent2"/>
                </a:solidFill>
              </a:rPr>
              <a:t>汇编语言简介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3.7  </a:t>
            </a:r>
            <a:r>
              <a:rPr lang="en-US" altLang="zh-CN" sz="3200" dirty="0">
                <a:solidFill>
                  <a:srgbClr val="FF0000"/>
                </a:solidFill>
              </a:rPr>
              <a:t>C</a:t>
            </a:r>
            <a:r>
              <a:rPr lang="zh-CN" altLang="zh-CN" sz="3200" dirty="0">
                <a:solidFill>
                  <a:srgbClr val="FF0000"/>
                </a:solidFill>
              </a:rPr>
              <a:t>语言与汇编语言的混合编程</a:t>
            </a:r>
            <a:endParaRPr lang="en-US" altLang="zh-CN" sz="3200" dirty="0">
              <a:solidFill>
                <a:srgbClr val="FF0000"/>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ECCC1C0-406F-43B6-9340-C7C3FE931175}"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9" name="文本框 2"/>
          <p:cNvSpPr txBox="1">
            <a:spLocks noChangeArrowheads="1"/>
          </p:cNvSpPr>
          <p:nvPr/>
        </p:nvSpPr>
        <p:spPr bwMode="auto">
          <a:xfrm>
            <a:off x="119336" y="1125538"/>
            <a:ext cx="11809312"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en-US" altLang="zh-CN" dirty="0"/>
              <a:t>3.7  ARM</a:t>
            </a:r>
            <a:r>
              <a:rPr lang="zh-CN" altLang="en-US" dirty="0"/>
              <a:t>程序设计基础</a:t>
            </a:r>
            <a:br>
              <a:rPr lang="en-US" altLang="zh-CN" dirty="0"/>
            </a:br>
            <a:br>
              <a:rPr lang="zh-CN" altLang="en-US" dirty="0"/>
            </a:br>
            <a:r>
              <a:rPr lang="en-US" altLang="zh-CN" dirty="0"/>
              <a:t>3.7.1  ARM</a:t>
            </a:r>
            <a:r>
              <a:rPr lang="zh-CN" altLang="en-US" dirty="0"/>
              <a:t>汇编语句格式</a:t>
            </a:r>
            <a:br>
              <a:rPr lang="zh-CN" altLang="en-US" dirty="0"/>
            </a:br>
            <a:r>
              <a:rPr lang="zh-CN" altLang="en-US" dirty="0"/>
              <a:t>　　</a:t>
            </a:r>
            <a:r>
              <a:rPr lang="en-US" altLang="zh-CN" b="0" dirty="0"/>
              <a:t>ARM</a:t>
            </a:r>
            <a:r>
              <a:rPr lang="zh-CN" altLang="en-US" b="0" dirty="0"/>
              <a:t>汇编语句的格式如下：</a:t>
            </a:r>
            <a:br>
              <a:rPr lang="zh-CN" altLang="en-US" b="0" dirty="0"/>
            </a:br>
            <a:r>
              <a:rPr lang="zh-CN" altLang="en-US" b="0" dirty="0"/>
              <a:t>	</a:t>
            </a:r>
            <a:r>
              <a:rPr lang="en-US" altLang="zh-CN" b="0" dirty="0"/>
              <a:t>{symbol}	{instruction |directive | pseudo-instruction}	{;comment}</a:t>
            </a:r>
            <a:br>
              <a:rPr lang="en-US" altLang="zh-CN" b="0" dirty="0"/>
            </a:br>
            <a:r>
              <a:rPr lang="zh-CN" altLang="en-US" b="0" dirty="0"/>
              <a:t>　　说明：</a:t>
            </a:r>
            <a:br>
              <a:rPr lang="zh-CN" altLang="en-US" b="0" dirty="0"/>
            </a:br>
            <a:r>
              <a:rPr lang="zh-CN" altLang="en-US" b="0" dirty="0"/>
              <a:t>　　</a:t>
            </a:r>
            <a:r>
              <a:rPr lang="en-US" altLang="zh-CN" b="0" dirty="0"/>
              <a:t>(1)  symbol</a:t>
            </a:r>
            <a:r>
              <a:rPr lang="zh-CN" altLang="en-US" b="0" dirty="0"/>
              <a:t>：符号。在</a:t>
            </a:r>
            <a:r>
              <a:rPr lang="en-US" altLang="zh-CN" b="0" dirty="0"/>
              <a:t>ARM</a:t>
            </a:r>
            <a:r>
              <a:rPr lang="zh-CN" altLang="en-US" b="0" dirty="0"/>
              <a:t>汇编语言中，符号在指令和伪指令中用作地址标号，在一些伪操作中用作变量或常量。</a:t>
            </a:r>
            <a:endParaRPr lang="zh-CN" altLang="en-US" b="0" dirty="0"/>
          </a:p>
        </p:txBody>
      </p:sp>
      <p:sp>
        <p:nvSpPr>
          <p:cNvPr id="2" name="标题 1"/>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a:xfrm>
            <a:off x="191344" y="620688"/>
            <a:ext cx="11665296" cy="5040312"/>
          </a:xfrm>
        </p:spPr>
        <p:txBody>
          <a:bodyPr anchor="t" anchorCtr="0"/>
          <a:lstStyle/>
          <a:p>
            <a:pPr>
              <a:lnSpc>
                <a:spcPct val="150000"/>
              </a:lnSpc>
            </a:pPr>
            <a:r>
              <a:rPr lang="zh-CN" altLang="en-US" sz="2400" b="0" dirty="0"/>
              <a:t>　　符号的使用有以下一些规则：</a:t>
            </a:r>
            <a:br>
              <a:rPr lang="zh-CN" altLang="en-US" sz="2400" b="0" dirty="0"/>
            </a:br>
            <a:r>
              <a:rPr lang="zh-CN" altLang="en-US" sz="2400" b="0" dirty="0"/>
              <a:t>　　① 符号必须从一行的行头开始。</a:t>
            </a:r>
            <a:br>
              <a:rPr lang="zh-CN" altLang="en-US" sz="2400" b="0" dirty="0"/>
            </a:br>
            <a:r>
              <a:rPr lang="zh-CN" altLang="en-US" sz="2400" b="0" dirty="0"/>
              <a:t>　　② 符号由大小写字母、数字以及下划线组成，但不能包含空格。</a:t>
            </a:r>
            <a:br>
              <a:rPr lang="zh-CN" altLang="en-US" sz="2400" b="0" dirty="0"/>
            </a:br>
            <a:r>
              <a:rPr lang="zh-CN" altLang="en-US" sz="2400" b="0" dirty="0"/>
              <a:t>　　③ 符号区分大小写。</a:t>
            </a:r>
            <a:br>
              <a:rPr lang="zh-CN" altLang="en-US" sz="2400" b="0" dirty="0"/>
            </a:br>
            <a:r>
              <a:rPr lang="zh-CN" altLang="en-US" sz="2400" b="0" dirty="0"/>
              <a:t>　　④ 局部标号以数字开头，其他符号都不能以数字开头。</a:t>
            </a:r>
            <a:br>
              <a:rPr lang="zh-CN" altLang="en-US" sz="2400" b="0" dirty="0"/>
            </a:br>
            <a:r>
              <a:rPr lang="zh-CN" altLang="en-US" sz="2400" b="0" dirty="0"/>
              <a:t>　　⑤ 符号在作用范围内是唯一的，即在其作用范围内不能有同名的符号。</a:t>
            </a:r>
            <a:br>
              <a:rPr lang="zh-CN" altLang="en-US" sz="2400" b="0" dirty="0"/>
            </a:br>
            <a:r>
              <a:rPr lang="zh-CN" altLang="en-US" sz="2400" b="0" dirty="0"/>
              <a:t>　　⑥ 程序中的符号不能与系统的内部变量或系统预定义的符号同名。</a:t>
            </a:r>
            <a:br>
              <a:rPr lang="zh-CN" altLang="en-US" sz="2400" b="0" dirty="0"/>
            </a:br>
            <a:r>
              <a:rPr lang="zh-CN" altLang="en-US" sz="2400" b="0" dirty="0"/>
              <a:t>　　⑦ 程序中的符号通常不要与指令助记符或伪操作同名。</a:t>
            </a:r>
            <a:endParaRPr lang="zh-CN" altLang="en-US" sz="2400" b="0" dirty="0"/>
          </a:p>
        </p:txBody>
      </p:sp>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a:xfrm>
            <a:off x="263352" y="836614"/>
            <a:ext cx="11737304" cy="4681537"/>
          </a:xfrm>
        </p:spPr>
        <p:txBody>
          <a:bodyPr/>
          <a:lstStyle/>
          <a:p>
            <a:pPr>
              <a:lnSpc>
                <a:spcPct val="150000"/>
              </a:lnSpc>
            </a:pPr>
            <a:r>
              <a:rPr lang="zh-CN" altLang="en-US" sz="2400" b="0" dirty="0"/>
              <a:t>　　</a:t>
            </a:r>
            <a:r>
              <a:rPr lang="en-US" altLang="zh-CN" sz="2400" b="0" dirty="0"/>
              <a:t>instruction</a:t>
            </a:r>
            <a:r>
              <a:rPr lang="zh-CN" altLang="zh-CN" sz="2400" b="0" dirty="0"/>
              <a:t>——指令。在</a:t>
            </a:r>
            <a:r>
              <a:rPr lang="en-US" altLang="zh-CN" sz="2400" b="0" dirty="0"/>
              <a:t>ARM</a:t>
            </a:r>
            <a:r>
              <a:rPr lang="zh-CN" altLang="zh-CN" sz="2400" b="0" dirty="0"/>
              <a:t>汇编语言中，指令不能从一行的行头开始。在一行语句中，指令的前面必须有空格或符号。</a:t>
            </a:r>
            <a:br>
              <a:rPr lang="zh-CN" altLang="zh-CN" sz="2400" b="0" dirty="0"/>
            </a:br>
            <a:r>
              <a:rPr lang="zh-CN" altLang="en-US" sz="2400" b="0" dirty="0"/>
              <a:t>　　</a:t>
            </a:r>
            <a:r>
              <a:rPr lang="en-US" altLang="zh-CN" sz="2400" b="0" dirty="0"/>
              <a:t>directive</a:t>
            </a:r>
            <a:r>
              <a:rPr lang="zh-CN" altLang="zh-CN" sz="2400" b="0" dirty="0"/>
              <a:t>——伪操作。</a:t>
            </a:r>
            <a:br>
              <a:rPr lang="zh-CN" altLang="zh-CN" sz="2400" b="0" dirty="0"/>
            </a:br>
            <a:r>
              <a:rPr lang="zh-CN" altLang="en-US" sz="2400" b="0" dirty="0"/>
              <a:t>　　</a:t>
            </a:r>
            <a:r>
              <a:rPr lang="en-US" altLang="zh-CN" sz="2400" b="0" dirty="0"/>
              <a:t>pseudo-instruction</a:t>
            </a:r>
            <a:r>
              <a:rPr lang="zh-CN" altLang="zh-CN" sz="2400" b="0" dirty="0"/>
              <a:t>——伪指令。</a:t>
            </a:r>
            <a:br>
              <a:rPr lang="zh-CN" altLang="zh-CN" sz="2400" b="0" dirty="0"/>
            </a:br>
            <a:r>
              <a:rPr lang="zh-CN" altLang="en-US" sz="2400" b="0" dirty="0"/>
              <a:t>　　</a:t>
            </a:r>
            <a:r>
              <a:rPr lang="en-US" altLang="zh-CN" sz="2400" b="0" dirty="0"/>
              <a:t>comment</a:t>
            </a:r>
            <a:r>
              <a:rPr lang="zh-CN" altLang="zh-CN" sz="2400" b="0" dirty="0"/>
              <a:t>——语句的注释。在</a:t>
            </a:r>
            <a:r>
              <a:rPr lang="en-US" altLang="zh-CN" sz="2400" b="0" dirty="0"/>
              <a:t>ARM</a:t>
            </a:r>
            <a:r>
              <a:rPr lang="zh-CN" altLang="zh-CN" sz="2400" b="0" dirty="0"/>
              <a:t>汇编语言中，注释以分号“；”开头。注释的结尾即为一行的结尾。注释也可单独占一行。</a:t>
            </a:r>
            <a:endParaRPr lang="zh-CN" altLang="en-US" sz="2400" b="0" dirty="0"/>
          </a:p>
        </p:txBody>
      </p:sp>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074" name="Picture 4"/>
          <p:cNvPicPr>
            <a:picLocks noGrp="1" noChangeAspect="1" noChangeArrowheads="1"/>
          </p:cNvPicPr>
          <p:nvPr>
            <p:ph type="title"/>
          </p:nvPr>
        </p:nvPicPr>
        <p:blipFill>
          <a:blip r:embed="rId1">
            <a:extLst>
              <a:ext uri="{28A0092B-C50C-407E-A947-70E740481C1C}">
                <a14:useLocalDpi xmlns:a14="http://schemas.microsoft.com/office/drawing/2010/main" val="0"/>
              </a:ext>
            </a:extLst>
          </a:blip>
          <a:stretch>
            <a:fillRect/>
          </a:stretch>
        </p:blipFill>
        <p:spPr>
          <a:xfrm>
            <a:off x="119335" y="764704"/>
            <a:ext cx="11781911" cy="5328592"/>
          </a:xfrm>
        </p:spPr>
      </p:pic>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2"/>
          <p:cNvSpPr>
            <a:spLocks noGrp="1" noChangeArrowheads="1"/>
          </p:cNvSpPr>
          <p:nvPr>
            <p:ph type="title"/>
          </p:nvPr>
        </p:nvSpPr>
        <p:spPr>
          <a:xfrm>
            <a:off x="191344" y="692151"/>
            <a:ext cx="11665296" cy="5400675"/>
          </a:xfrm>
        </p:spPr>
        <p:txBody>
          <a:bodyPr/>
          <a:lstStyle/>
          <a:p>
            <a:pPr>
              <a:lnSpc>
                <a:spcPct val="150000"/>
              </a:lnSpc>
            </a:pPr>
            <a:r>
              <a:rPr lang="zh-CN" altLang="en-US" sz="2400" b="0" dirty="0"/>
              <a:t>　　从上面这个简单的</a:t>
            </a:r>
            <a:r>
              <a:rPr lang="en-US" altLang="zh-CN" sz="2400" b="0" dirty="0"/>
              <a:t>ARM</a:t>
            </a:r>
            <a:r>
              <a:rPr lang="zh-CN" altLang="en-US" sz="2400" b="0" dirty="0"/>
              <a:t>汇编程序中，可以学习到</a:t>
            </a:r>
            <a:r>
              <a:rPr lang="en-US" altLang="zh-CN" sz="2400" b="0" dirty="0"/>
              <a:t>ARM</a:t>
            </a:r>
            <a:r>
              <a:rPr lang="zh-CN" altLang="en-US" sz="2400" b="0" dirty="0"/>
              <a:t>程序设计方面的基本知识：</a:t>
            </a:r>
            <a:br>
              <a:rPr lang="zh-CN" altLang="en-US" sz="2400" b="0" dirty="0"/>
            </a:br>
            <a:r>
              <a:rPr lang="zh-CN" altLang="en-US" sz="2400" b="0" dirty="0"/>
              <a:t>　　</a:t>
            </a:r>
            <a:r>
              <a:rPr lang="en-US" altLang="zh-CN" sz="2400" b="0" dirty="0"/>
              <a:t>(1) </a:t>
            </a:r>
            <a:r>
              <a:rPr lang="zh-CN" altLang="en-US" sz="2400" b="0" dirty="0"/>
              <a:t>使用伪操作</a:t>
            </a:r>
            <a:r>
              <a:rPr lang="en-US" altLang="zh-CN" sz="2400" b="0" dirty="0"/>
              <a:t>AREA </a:t>
            </a:r>
            <a:r>
              <a:rPr lang="zh-CN" altLang="en-US" sz="2400" b="0" dirty="0"/>
              <a:t>定义只读属性的代码段。</a:t>
            </a:r>
            <a:br>
              <a:rPr lang="zh-CN" altLang="en-US" sz="2400" b="0" dirty="0"/>
            </a:br>
            <a:r>
              <a:rPr lang="zh-CN" altLang="en-US" sz="2400" b="0" dirty="0"/>
              <a:t>　　</a:t>
            </a:r>
            <a:r>
              <a:rPr lang="en-US" altLang="zh-CN" sz="2400" b="0" dirty="0"/>
              <a:t>(2) </a:t>
            </a:r>
            <a:r>
              <a:rPr lang="zh-CN" altLang="en-US" sz="2400" b="0" dirty="0"/>
              <a:t>使用伪操作</a:t>
            </a:r>
            <a:r>
              <a:rPr lang="en-US" altLang="zh-CN" sz="2400" dirty="0">
                <a:solidFill>
                  <a:srgbClr val="FF0000"/>
                </a:solidFill>
              </a:rPr>
              <a:t>EQU</a:t>
            </a:r>
            <a:r>
              <a:rPr lang="zh-CN" altLang="en-US" sz="2400" dirty="0">
                <a:solidFill>
                  <a:srgbClr val="FF0000"/>
                </a:solidFill>
              </a:rPr>
              <a:t>定义在程序中使用的系统调用</a:t>
            </a:r>
            <a:r>
              <a:rPr lang="zh-CN" altLang="en-US" sz="2400" b="0" dirty="0"/>
              <a:t>。在大的程序中，</a:t>
            </a:r>
            <a:r>
              <a:rPr lang="zh-CN" altLang="en-US" sz="2400" dirty="0">
                <a:solidFill>
                  <a:srgbClr val="FF0000"/>
                </a:solidFill>
              </a:rPr>
              <a:t>这些系统调用将在一个文件中定义，由其他代码文件引用。</a:t>
            </a:r>
            <a:br>
              <a:rPr lang="zh-CN" altLang="en-US" sz="2400" dirty="0">
                <a:solidFill>
                  <a:srgbClr val="FF0000"/>
                </a:solidFill>
              </a:rPr>
            </a:br>
            <a:r>
              <a:rPr lang="zh-CN" altLang="en-US" sz="2400" b="0" dirty="0"/>
              <a:t>　　</a:t>
            </a:r>
            <a:r>
              <a:rPr lang="en-US" altLang="zh-CN" sz="2400" b="0" dirty="0"/>
              <a:t>(3) </a:t>
            </a:r>
            <a:r>
              <a:rPr lang="zh-CN" altLang="en-US" sz="2400" b="0" dirty="0"/>
              <a:t>使用伪指令</a:t>
            </a:r>
            <a:r>
              <a:rPr lang="en-US" altLang="zh-CN" sz="2400" b="0" dirty="0"/>
              <a:t>ADR</a:t>
            </a:r>
            <a:r>
              <a:rPr lang="zh-CN" altLang="en-US" sz="2400" b="0" dirty="0"/>
              <a:t>将地址写入基址寄存器。</a:t>
            </a:r>
            <a:br>
              <a:rPr lang="zh-CN" altLang="en-US" sz="2400" b="0" dirty="0"/>
            </a:br>
            <a:r>
              <a:rPr lang="zh-CN" altLang="en-US" sz="2400" b="0" dirty="0"/>
              <a:t>　　</a:t>
            </a:r>
            <a:r>
              <a:rPr lang="en-US" altLang="zh-CN" sz="2400" b="0" dirty="0"/>
              <a:t>(4) </a:t>
            </a:r>
            <a:r>
              <a:rPr lang="zh-CN" altLang="en-US" sz="2400" b="0" dirty="0"/>
              <a:t>使用自动变址寻址扫描一系列字节。</a:t>
            </a:r>
            <a:br>
              <a:rPr lang="zh-CN" altLang="en-US" sz="2400" b="0" dirty="0"/>
            </a:br>
            <a:r>
              <a:rPr lang="zh-CN" altLang="en-US" sz="2400" b="0" dirty="0"/>
              <a:t>　　</a:t>
            </a:r>
            <a:r>
              <a:rPr lang="en-US" altLang="zh-CN" sz="2400" b="0" dirty="0"/>
              <a:t>(5) </a:t>
            </a:r>
            <a:r>
              <a:rPr lang="zh-CN" altLang="en-US" sz="2400" b="0" dirty="0"/>
              <a:t>使用</a:t>
            </a:r>
            <a:r>
              <a:rPr lang="en-US" altLang="zh-CN" sz="2400" b="0" dirty="0"/>
              <a:t>SWI</a:t>
            </a:r>
            <a:r>
              <a:rPr lang="zh-CN" altLang="en-US" sz="2400" b="0" dirty="0"/>
              <a:t>指令的条件执行，避免额外的转移。</a:t>
            </a:r>
            <a:r>
              <a:rPr lang="en-US" altLang="zh-CN" sz="2400" dirty="0">
                <a:solidFill>
                  <a:srgbClr val="FF0000"/>
                </a:solidFill>
              </a:rPr>
              <a:t>&amp;0</a:t>
            </a:r>
            <a:r>
              <a:rPr lang="zh-CN" altLang="en-US" sz="2400" dirty="0">
                <a:solidFill>
                  <a:srgbClr val="FF0000"/>
                </a:solidFill>
              </a:rPr>
              <a:t>和</a:t>
            </a:r>
            <a:r>
              <a:rPr lang="en-US" altLang="zh-CN" sz="2400" dirty="0">
                <a:solidFill>
                  <a:srgbClr val="FF0000"/>
                </a:solidFill>
              </a:rPr>
              <a:t>&amp;11</a:t>
            </a:r>
            <a:r>
              <a:rPr lang="zh-CN" altLang="en-US" sz="2400" dirty="0">
                <a:solidFill>
                  <a:srgbClr val="FF0000"/>
                </a:solidFill>
              </a:rPr>
              <a:t>分别表示软中断中不同编号的例程。</a:t>
            </a:r>
            <a:br>
              <a:rPr lang="zh-CN" altLang="en-US" sz="2400" dirty="0">
                <a:solidFill>
                  <a:srgbClr val="FF0000"/>
                </a:solidFill>
              </a:rPr>
            </a:br>
            <a:r>
              <a:rPr lang="zh-CN" altLang="en-US" sz="2400" b="0" dirty="0"/>
              <a:t>　　</a:t>
            </a:r>
            <a:r>
              <a:rPr lang="en-US" altLang="zh-CN" sz="2400" b="0" dirty="0"/>
              <a:t>(6) </a:t>
            </a:r>
            <a:r>
              <a:rPr lang="zh-CN" altLang="en-US" sz="2400" b="0" dirty="0"/>
              <a:t>使用跟在换行和回车特殊字符之后的字节“</a:t>
            </a:r>
            <a:r>
              <a:rPr lang="en-US" altLang="zh-CN" sz="2400" b="0" dirty="0"/>
              <a:t>0”</a:t>
            </a:r>
            <a:r>
              <a:rPr lang="zh-CN" altLang="en-US" sz="2400" b="0" dirty="0"/>
              <a:t>来标记字符串的结束，并以此作为判断循环结束的条件。</a:t>
            </a:r>
            <a:r>
              <a:rPr lang="en-US" altLang="zh-CN" sz="2400" dirty="0">
                <a:solidFill>
                  <a:srgbClr val="FF0000"/>
                </a:solidFill>
              </a:rPr>
              <a:t>&amp;0</a:t>
            </a:r>
            <a:r>
              <a:rPr lang="zh-CN" altLang="en-US" sz="2400" dirty="0">
                <a:solidFill>
                  <a:srgbClr val="FF0000"/>
                </a:solidFill>
              </a:rPr>
              <a:t>和</a:t>
            </a:r>
            <a:r>
              <a:rPr lang="en-US" altLang="zh-CN" sz="2400" dirty="0">
                <a:solidFill>
                  <a:srgbClr val="FF0000"/>
                </a:solidFill>
              </a:rPr>
              <a:t>&amp;d</a:t>
            </a:r>
            <a:r>
              <a:rPr lang="zh-CN" altLang="en-US" sz="2400" dirty="0">
                <a:solidFill>
                  <a:srgbClr val="FF0000"/>
                </a:solidFill>
              </a:rPr>
              <a:t>分别表示</a:t>
            </a:r>
            <a:r>
              <a:rPr lang="en-US" altLang="zh-CN" sz="2400" dirty="0">
                <a:solidFill>
                  <a:srgbClr val="FF0000"/>
                </a:solidFill>
              </a:rPr>
              <a:t>/r</a:t>
            </a:r>
            <a:r>
              <a:rPr lang="zh-CN" altLang="en-US" sz="2400" dirty="0">
                <a:solidFill>
                  <a:srgbClr val="FF0000"/>
                </a:solidFill>
              </a:rPr>
              <a:t>和</a:t>
            </a:r>
            <a:r>
              <a:rPr lang="en-US" altLang="zh-CN" sz="2400" dirty="0">
                <a:solidFill>
                  <a:srgbClr val="FF0000"/>
                </a:solidFill>
              </a:rPr>
              <a:t>/n</a:t>
            </a:r>
            <a:r>
              <a:rPr lang="zh-CN" altLang="en-US" sz="2400" dirty="0">
                <a:solidFill>
                  <a:srgbClr val="FF0000"/>
                </a:solidFill>
              </a:rPr>
              <a:t>转义字符。</a:t>
            </a:r>
            <a:endParaRPr lang="zh-CN" altLang="en-US" sz="2400" dirty="0">
              <a:solidFill>
                <a:srgbClr val="FF0000"/>
              </a:solidFill>
            </a:endParaRPr>
          </a:p>
        </p:txBody>
      </p:sp>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a:xfrm>
            <a:off x="191344" y="765176"/>
            <a:ext cx="11521280" cy="5256213"/>
          </a:xfrm>
        </p:spPr>
        <p:txBody>
          <a:bodyPr/>
          <a:lstStyle/>
          <a:p>
            <a:pPr>
              <a:lnSpc>
                <a:spcPct val="150000"/>
              </a:lnSpc>
            </a:pPr>
            <a:r>
              <a:rPr lang="zh-CN" altLang="en-US" sz="2400" b="0" dirty="0"/>
              <a:t>　　</a:t>
            </a:r>
            <a:r>
              <a:rPr lang="en-US" altLang="zh-CN" sz="2400" b="0" dirty="0"/>
              <a:t>1</a:t>
            </a:r>
            <a:r>
              <a:rPr lang="zh-CN" altLang="en-US" sz="2400" b="0" dirty="0"/>
              <a:t>．</a:t>
            </a:r>
            <a:r>
              <a:rPr lang="en-US" altLang="zh-CN" sz="2400" b="0" dirty="0"/>
              <a:t>C</a:t>
            </a:r>
            <a:r>
              <a:rPr lang="zh-CN" altLang="en-US" sz="2400" b="0" dirty="0"/>
              <a:t>语言中内嵌汇编</a:t>
            </a:r>
            <a:br>
              <a:rPr lang="zh-CN" altLang="en-US" sz="2400" b="0" dirty="0"/>
            </a:br>
            <a:r>
              <a:rPr lang="zh-CN" altLang="en-US" sz="2400" b="0" dirty="0"/>
              <a:t>　　内嵌汇编器</a:t>
            </a:r>
            <a:r>
              <a:rPr lang="en-US" altLang="zh-CN" sz="2400" b="0" dirty="0" err="1"/>
              <a:t>armcc</a:t>
            </a:r>
            <a:r>
              <a:rPr lang="zh-CN" altLang="en-US" sz="2400" b="0" dirty="0"/>
              <a:t>和</a:t>
            </a:r>
            <a:r>
              <a:rPr lang="en-US" altLang="zh-CN" sz="2400" b="0" dirty="0" err="1"/>
              <a:t>armcpp</a:t>
            </a:r>
            <a:r>
              <a:rPr lang="zh-CN" altLang="en-US" sz="2400" b="0" dirty="0"/>
              <a:t>用来支持完整的</a:t>
            </a:r>
            <a:r>
              <a:rPr lang="en-US" altLang="zh-CN" sz="2400" b="0" dirty="0"/>
              <a:t>ARM</a:t>
            </a:r>
            <a:r>
              <a:rPr lang="zh-CN" altLang="en-US" sz="2400" b="0" dirty="0"/>
              <a:t>指令集，</a:t>
            </a:r>
            <a:r>
              <a:rPr lang="en-US" altLang="zh-CN" sz="2400" b="0" dirty="0" err="1"/>
              <a:t>tcc</a:t>
            </a:r>
            <a:r>
              <a:rPr lang="zh-CN" altLang="en-US" sz="2400" b="0" dirty="0"/>
              <a:t>和</a:t>
            </a:r>
            <a:r>
              <a:rPr lang="en-US" altLang="zh-CN" sz="2400" b="0" dirty="0" err="1"/>
              <a:t>tcpp</a:t>
            </a:r>
            <a:r>
              <a:rPr lang="zh-CN" altLang="en-US" sz="2400" b="0" dirty="0"/>
              <a:t>用来支持</a:t>
            </a:r>
            <a:r>
              <a:rPr lang="en-US" altLang="zh-CN" sz="2400" b="0" dirty="0"/>
              <a:t>Thumb</a:t>
            </a:r>
            <a:r>
              <a:rPr lang="zh-CN" altLang="en-US" sz="2400" b="0" dirty="0"/>
              <a:t>指令集。对于一些如修改</a:t>
            </a:r>
            <a:r>
              <a:rPr lang="en-US" altLang="zh-CN" sz="2400" b="0" dirty="0"/>
              <a:t>PC</a:t>
            </a:r>
            <a:r>
              <a:rPr lang="zh-CN" altLang="en-US" sz="2400" b="0" dirty="0"/>
              <a:t>以实现跳转的底层功能，内嵌汇编器并不支持。</a:t>
            </a:r>
            <a:br>
              <a:rPr lang="zh-CN" altLang="en-US" sz="2400" b="0" dirty="0"/>
            </a:br>
            <a:r>
              <a:rPr lang="zh-CN" altLang="en-US" sz="2400" b="0" dirty="0"/>
              <a:t>　　内嵌的汇编指令包括大部分</a:t>
            </a:r>
            <a:r>
              <a:rPr lang="en-US" altLang="zh-CN" sz="2400" b="0" dirty="0"/>
              <a:t>ARM</a:t>
            </a:r>
            <a:r>
              <a:rPr lang="zh-CN" altLang="en-US" sz="2400" b="0" dirty="0"/>
              <a:t>指令和</a:t>
            </a:r>
            <a:r>
              <a:rPr lang="en-US" altLang="zh-CN" sz="2400" b="0" dirty="0"/>
              <a:t>Thumb</a:t>
            </a:r>
            <a:r>
              <a:rPr lang="zh-CN" altLang="en-US" sz="2400" b="0" dirty="0"/>
              <a:t>指令，但不能直接引用</a:t>
            </a:r>
            <a:r>
              <a:rPr lang="en-US" altLang="zh-CN" sz="2400" b="0" dirty="0"/>
              <a:t>C</a:t>
            </a:r>
            <a:r>
              <a:rPr lang="zh-CN" altLang="en-US" sz="2400" b="0" dirty="0"/>
              <a:t>语言的变量定义，数据交换必须通过函数过程调用标准</a:t>
            </a:r>
            <a:r>
              <a:rPr lang="en-US" altLang="zh-CN" sz="2400" b="0" dirty="0">
                <a:solidFill>
                  <a:srgbClr val="FF0000"/>
                </a:solidFill>
              </a:rPr>
              <a:t>ATPCS</a:t>
            </a:r>
            <a:r>
              <a:rPr lang="en-US" altLang="zh-CN" sz="2400" b="0" dirty="0"/>
              <a:t>(ARM-Thumb Procedure Call Standard)</a:t>
            </a:r>
            <a:r>
              <a:rPr lang="zh-CN" altLang="en-US" sz="2400" b="0" dirty="0"/>
              <a:t>进行。</a:t>
            </a:r>
            <a:r>
              <a:rPr lang="zh-CN" altLang="en-US" sz="2400" dirty="0">
                <a:solidFill>
                  <a:srgbClr val="FF0000"/>
                </a:solidFill>
              </a:rPr>
              <a:t>嵌入式汇编在形式上表现为独立定义的函数体。</a:t>
            </a:r>
            <a:endParaRPr lang="zh-CN" altLang="en-US" sz="2400" dirty="0">
              <a:solidFill>
                <a:srgbClr val="FF0000"/>
              </a:solidFill>
            </a:endParaRPr>
          </a:p>
        </p:txBody>
      </p:sp>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a:xfrm>
            <a:off x="335360" y="908050"/>
            <a:ext cx="11449272" cy="4465638"/>
          </a:xfrm>
        </p:spPr>
        <p:txBody>
          <a:bodyPr/>
          <a:lstStyle/>
          <a:p>
            <a:pPr>
              <a:lnSpc>
                <a:spcPct val="150000"/>
              </a:lnSpc>
            </a:pPr>
            <a:r>
              <a:rPr lang="zh-CN" altLang="en-US" sz="2400" b="0" dirty="0"/>
              <a:t>　　</a:t>
            </a:r>
            <a:r>
              <a:rPr lang="en-US" altLang="zh-CN" sz="2400" b="0" dirty="0"/>
              <a:t>1) </a:t>
            </a:r>
            <a:r>
              <a:rPr lang="zh-CN" altLang="en-US" sz="2400" b="0" dirty="0"/>
              <a:t>内嵌汇编指令</a:t>
            </a:r>
            <a:br>
              <a:rPr lang="zh-CN" altLang="en-US" sz="2400" b="0" dirty="0"/>
            </a:br>
            <a:r>
              <a:rPr lang="zh-CN" altLang="en-US" sz="2400" b="0" dirty="0"/>
              <a:t>　　内嵌汇编指令的语法格式为</a:t>
            </a:r>
            <a:br>
              <a:rPr lang="zh-CN" altLang="en-US" sz="2400" b="0" dirty="0"/>
            </a:br>
            <a:r>
              <a:rPr lang="zh-CN" altLang="en-US" sz="2400" b="0" dirty="0"/>
              <a:t>	</a:t>
            </a:r>
            <a:r>
              <a:rPr lang="en-US" altLang="zh-CN" sz="2400" dirty="0">
                <a:solidFill>
                  <a:srgbClr val="FF0000"/>
                </a:solidFill>
              </a:rPr>
              <a:t>_ _</a:t>
            </a:r>
            <a:r>
              <a:rPr lang="en-US" altLang="zh-CN" sz="2400" dirty="0" err="1">
                <a:solidFill>
                  <a:srgbClr val="FF0000"/>
                </a:solidFill>
              </a:rPr>
              <a:t>asm</a:t>
            </a:r>
            <a:r>
              <a:rPr lang="en-US" altLang="zh-CN" sz="2400" dirty="0">
                <a:solidFill>
                  <a:srgbClr val="FF0000"/>
                </a:solidFill>
              </a:rPr>
              <a:t>("</a:t>
            </a:r>
            <a:r>
              <a:rPr lang="zh-CN" altLang="en-US" sz="2400" dirty="0">
                <a:solidFill>
                  <a:srgbClr val="FF0000"/>
                </a:solidFill>
              </a:rPr>
              <a:t>指令</a:t>
            </a:r>
            <a:r>
              <a:rPr lang="en-US" altLang="zh-CN" sz="2400" dirty="0">
                <a:solidFill>
                  <a:srgbClr val="FF0000"/>
                </a:solidFill>
              </a:rPr>
              <a:t>[;</a:t>
            </a:r>
            <a:r>
              <a:rPr lang="zh-CN" altLang="en-US" sz="2400" dirty="0">
                <a:solidFill>
                  <a:srgbClr val="FF0000"/>
                </a:solidFill>
              </a:rPr>
              <a:t>指令</a:t>
            </a:r>
            <a:r>
              <a:rPr lang="en-US" altLang="zh-CN" sz="2400" dirty="0">
                <a:solidFill>
                  <a:srgbClr val="FF0000"/>
                </a:solidFill>
              </a:rPr>
              <a:t>] ");</a:t>
            </a:r>
            <a:br>
              <a:rPr lang="en-US" altLang="zh-CN" sz="2400" b="0" dirty="0"/>
            </a:br>
            <a:r>
              <a:rPr lang="zh-CN" altLang="en-US" sz="2400" b="0" dirty="0"/>
              <a:t>其中的“</a:t>
            </a:r>
            <a:r>
              <a:rPr lang="en-US" altLang="zh-CN" sz="2400" b="0" dirty="0"/>
              <a:t>_ _</a:t>
            </a:r>
            <a:r>
              <a:rPr lang="en-US" altLang="zh-CN" sz="2400" b="0" dirty="0" err="1"/>
              <a:t>asm</a:t>
            </a:r>
            <a:r>
              <a:rPr lang="en-US" altLang="zh-CN" sz="2400" b="0" dirty="0"/>
              <a:t>”</a:t>
            </a:r>
            <a:r>
              <a:rPr lang="zh-CN" altLang="en-US" sz="2400" b="0" dirty="0"/>
              <a:t>是</a:t>
            </a:r>
            <a:r>
              <a:rPr lang="en-US" altLang="zh-CN" sz="2400" b="0" dirty="0"/>
              <a:t>ARM C</a:t>
            </a:r>
            <a:r>
              <a:rPr lang="zh-CN" altLang="en-US" sz="2400" b="0" dirty="0"/>
              <a:t>编译器使用的关键字，“</a:t>
            </a:r>
            <a:r>
              <a:rPr lang="en-US" altLang="zh-CN" sz="2400" b="0" dirty="0"/>
              <a:t>_ _”</a:t>
            </a:r>
            <a:r>
              <a:rPr lang="zh-CN" altLang="en-US" sz="2400" b="0" dirty="0"/>
              <a:t>是两个下划线。指令之间用“</a:t>
            </a:r>
            <a:r>
              <a:rPr lang="en-US" altLang="zh-CN" sz="2400" b="0" dirty="0"/>
              <a:t>;”</a:t>
            </a:r>
            <a:r>
              <a:rPr lang="zh-CN" altLang="en-US" sz="2400" b="0" dirty="0"/>
              <a:t>分隔。如果一条指令占据多行，则在行尾使用连字符“</a:t>
            </a:r>
            <a:r>
              <a:rPr lang="en-US" altLang="zh-CN" sz="2400" b="0" dirty="0"/>
              <a:t>\”</a:t>
            </a:r>
            <a:r>
              <a:rPr lang="zh-CN" altLang="en-US" sz="2400" b="0" dirty="0"/>
              <a:t>。汇编命令段中可使用</a:t>
            </a:r>
            <a:r>
              <a:rPr lang="en-US" altLang="zh-CN" sz="2400" b="0" dirty="0"/>
              <a:t>C</a:t>
            </a:r>
            <a:r>
              <a:rPr lang="zh-CN" altLang="en-US" sz="2400" b="0" dirty="0"/>
              <a:t>语言的注释语句。如果有多条汇编指令嵌入，则可用“</a:t>
            </a:r>
            <a:r>
              <a:rPr lang="en-US" altLang="zh-CN" sz="2400" b="0" dirty="0"/>
              <a:t>{ }”</a:t>
            </a:r>
            <a:r>
              <a:rPr lang="zh-CN" altLang="en-US" sz="2400" b="0" dirty="0"/>
              <a:t>将它们归为一条语句，格式为</a:t>
            </a:r>
            <a:endParaRPr lang="zh-CN" altLang="en-US" sz="2400" b="0" dirty="0"/>
          </a:p>
        </p:txBody>
      </p:sp>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图片 99"/>
          <p:cNvPicPr/>
          <p:nvPr/>
        </p:nvPicPr>
        <p:blipFill>
          <a:blip r:embed="rId1"/>
          <a:stretch>
            <a:fillRect/>
          </a:stretch>
        </p:blipFill>
        <p:spPr>
          <a:xfrm>
            <a:off x="2783840" y="1700530"/>
            <a:ext cx="6476365" cy="4239260"/>
          </a:xfrm>
          <a:prstGeom prst="rect">
            <a:avLst/>
          </a:prstGeom>
          <a:noFill/>
          <a:ln w="9525">
            <a:noFill/>
          </a:ln>
        </p:spPr>
      </p:pic>
      <p:sp>
        <p:nvSpPr>
          <p:cNvPr id="2" name="文本框 1"/>
          <p:cNvSpPr txBox="1"/>
          <p:nvPr/>
        </p:nvSpPr>
        <p:spPr>
          <a:xfrm>
            <a:off x="407670" y="836295"/>
            <a:ext cx="6096000" cy="460375"/>
          </a:xfrm>
          <a:prstGeom prst="rect">
            <a:avLst/>
          </a:prstGeom>
          <a:noFill/>
        </p:spPr>
        <p:txBody>
          <a:bodyPr wrap="square" rtlCol="0" anchor="t">
            <a:spAutoFit/>
          </a:bodyPr>
          <a:lstStyle/>
          <a:p>
            <a:r>
              <a:rPr lang="en-US" sz="2400" dirty="0">
                <a:sym typeface="+mn-ea"/>
              </a:rPr>
              <a:t>LiteOS</a:t>
            </a:r>
            <a:r>
              <a:rPr lang="zh-CN" altLang="en-US" sz="2400" dirty="0">
                <a:sym typeface="+mn-ea"/>
              </a:rPr>
              <a:t>在</a:t>
            </a:r>
            <a:r>
              <a:rPr lang="en-US" altLang="zh-CN" sz="2400" dirty="0">
                <a:sym typeface="+mn-ea"/>
              </a:rPr>
              <a:t>C</a:t>
            </a:r>
            <a:r>
              <a:rPr lang="zh-CN" altLang="en-US" sz="2400" dirty="0">
                <a:sym typeface="+mn-ea"/>
              </a:rPr>
              <a:t>语言内嵌</a:t>
            </a:r>
            <a:r>
              <a:rPr lang="en-US" altLang="zh-CN" sz="2400" dirty="0">
                <a:sym typeface="+mn-ea"/>
              </a:rPr>
              <a:t>ARM</a:t>
            </a:r>
            <a:r>
              <a:rPr lang="zh-CN" altLang="en-US" sz="2400" dirty="0">
                <a:sym typeface="+mn-ea"/>
              </a:rPr>
              <a:t>汇编的例子</a:t>
            </a:r>
            <a:endParaRPr lang="zh-CN" altLang="en-US" sz="2400" dirty="0">
              <a:sym typeface="+mn-ea"/>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p:cNvSpPr>
            <a:spLocks noGrp="1" noChangeArrowheads="1"/>
          </p:cNvSpPr>
          <p:nvPr>
            <p:ph type="body" sz="half" idx="1"/>
          </p:nvPr>
        </p:nvSpPr>
        <p:spPr>
          <a:xfrm>
            <a:off x="1981200" y="1384301"/>
            <a:ext cx="8343900" cy="1312863"/>
          </a:xfrm>
        </p:spPr>
        <p:txBody>
          <a:bodyPr/>
          <a:lstStyle/>
          <a:p>
            <a:pPr eaLnBrk="1" hangingPunct="1"/>
            <a:r>
              <a:rPr lang="zh-CN" altLang="en-US" sz="3200">
                <a:solidFill>
                  <a:srgbClr val="660033"/>
                </a:solidFill>
              </a:rPr>
              <a:t>指令</a:t>
            </a:r>
            <a:r>
              <a:rPr lang="zh-CN" altLang="en-US" sz="3200">
                <a:solidFill>
                  <a:srgbClr val="660033"/>
                </a:solidFill>
                <a:latin typeface="楷体_GB2312" pitchFamily="49" charset="-122"/>
                <a:ea typeface="楷体_GB2312" pitchFamily="49" charset="-122"/>
              </a:rPr>
              <a:t>：</a:t>
            </a:r>
            <a:r>
              <a:rPr lang="en-US" altLang="zh-CN" sz="3200">
                <a:solidFill>
                  <a:srgbClr val="660033"/>
                </a:solidFill>
                <a:latin typeface="Times New Roman" panose="02020603050405020304" pitchFamily="18" charset="0"/>
                <a:ea typeface="楷体_GB2312" pitchFamily="49" charset="-122"/>
              </a:rPr>
              <a:t>LDR </a:t>
            </a:r>
            <a:r>
              <a:rPr lang="en-US" altLang="zh-CN" sz="3200">
                <a:solidFill>
                  <a:srgbClr val="FF0000"/>
                </a:solidFill>
                <a:latin typeface="Times New Roman" panose="02020603050405020304" pitchFamily="18" charset="0"/>
                <a:ea typeface="楷体_GB2312" pitchFamily="49" charset="-122"/>
              </a:rPr>
              <a:t>R0</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006600"/>
                </a:solidFill>
                <a:latin typeface="Times New Roman" panose="02020603050405020304" pitchFamily="18" charset="0"/>
                <a:ea typeface="楷体_GB2312" pitchFamily="49" charset="-122"/>
              </a:rPr>
              <a:t>R1</a:t>
            </a:r>
            <a:r>
              <a:rPr lang="en-US" altLang="zh-CN" sz="3200">
                <a:solidFill>
                  <a:srgbClr val="660033"/>
                </a:solidFill>
                <a:latin typeface="Times New Roman" panose="02020603050405020304" pitchFamily="18" charset="0"/>
                <a:ea typeface="楷体_GB2312" pitchFamily="49" charset="-122"/>
              </a:rPr>
              <a:t>]</a:t>
            </a:r>
            <a:endParaRPr lang="en-US" altLang="zh-CN" sz="3200">
              <a:solidFill>
                <a:srgbClr val="0000FF"/>
              </a:solidFill>
              <a:latin typeface="Times New Roman" panose="02020603050405020304" pitchFamily="18" charset="0"/>
              <a:ea typeface="楷体_GB2312" pitchFamily="49" charset="-122"/>
            </a:endParaRPr>
          </a:p>
          <a:p>
            <a:pPr eaLnBrk="1" hangingPunct="1"/>
            <a:r>
              <a:rPr lang="zh-CN" altLang="en-US" sz="3200">
                <a:solidFill>
                  <a:srgbClr val="660033"/>
                </a:solidFill>
              </a:rPr>
              <a:t>说明：</a:t>
            </a:r>
            <a:r>
              <a:rPr lang="en-US" altLang="zh-CN" sz="3200">
                <a:solidFill>
                  <a:srgbClr val="FF0000"/>
                </a:solidFill>
                <a:latin typeface="Times New Roman" panose="02020603050405020304" pitchFamily="18" charset="0"/>
                <a:ea typeface="楷体_GB2312" pitchFamily="49" charset="-122"/>
              </a:rPr>
              <a:t>R0</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006600"/>
                </a:solidFill>
                <a:latin typeface="Times New Roman" panose="02020603050405020304" pitchFamily="18" charset="0"/>
                <a:ea typeface="楷体_GB2312" pitchFamily="49" charset="-122"/>
              </a:rPr>
              <a:t>R1</a:t>
            </a:r>
            <a:r>
              <a:rPr lang="en-US" altLang="zh-CN" sz="3200">
                <a:solidFill>
                  <a:srgbClr val="660033"/>
                </a:solidFill>
                <a:latin typeface="Times New Roman" panose="02020603050405020304" pitchFamily="18" charset="0"/>
                <a:ea typeface="楷体_GB2312" pitchFamily="49" charset="-122"/>
              </a:rPr>
              <a:t>]</a:t>
            </a:r>
            <a:endParaRPr lang="en-US" altLang="zh-CN" sz="3200">
              <a:solidFill>
                <a:srgbClr val="660033"/>
              </a:solidFill>
              <a:latin typeface="Times New Roman" panose="02020603050405020304" pitchFamily="18" charset="0"/>
              <a:ea typeface="楷体_GB2312" pitchFamily="49" charset="-122"/>
            </a:endParaRPr>
          </a:p>
        </p:txBody>
      </p:sp>
      <p:sp>
        <p:nvSpPr>
          <p:cNvPr id="2448403" name="Rectangle 19"/>
          <p:cNvSpPr>
            <a:spLocks noChangeArrowheads="1"/>
          </p:cNvSpPr>
          <p:nvPr/>
        </p:nvSpPr>
        <p:spPr bwMode="auto">
          <a:xfrm>
            <a:off x="7997825" y="3222626"/>
            <a:ext cx="21732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8405" name="Rectangle 21"/>
          <p:cNvSpPr>
            <a:spLocks noChangeArrowheads="1"/>
          </p:cNvSpPr>
          <p:nvPr/>
        </p:nvSpPr>
        <p:spPr bwMode="auto">
          <a:xfrm>
            <a:off x="7997825" y="2857501"/>
            <a:ext cx="21732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a:t>
            </a:r>
            <a:endParaRPr lang="en-US" altLang="zh-CN" b="1">
              <a:effectLst>
                <a:outerShdw blurRad="38100" dist="38100" dir="2700000" algn="tl">
                  <a:srgbClr val="C0C0C0"/>
                </a:outerShdw>
              </a:effectLst>
              <a:ea typeface="黑体" panose="02010609060101010101" pitchFamily="2" charset="-122"/>
            </a:endParaRPr>
          </a:p>
        </p:txBody>
      </p:sp>
      <p:sp>
        <p:nvSpPr>
          <p:cNvPr id="2448406" name="Rectangle 22"/>
          <p:cNvSpPr>
            <a:spLocks noChangeArrowheads="1"/>
          </p:cNvSpPr>
          <p:nvPr/>
        </p:nvSpPr>
        <p:spPr bwMode="auto">
          <a:xfrm>
            <a:off x="7226301" y="285750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a:t>
            </a:r>
            <a:endParaRPr lang="en-US" altLang="zh-CN" b="1">
              <a:effectLst>
                <a:outerShdw blurRad="38100" dist="38100" dir="2700000" algn="tl">
                  <a:srgbClr val="C0C0C0"/>
                </a:outerShdw>
              </a:effectLst>
              <a:ea typeface="黑体" panose="02010609060101010101" pitchFamily="2" charset="-122"/>
            </a:endParaRPr>
          </a:p>
        </p:txBody>
      </p:sp>
      <p:sp>
        <p:nvSpPr>
          <p:cNvPr id="2448407" name="Rectangle 23"/>
          <p:cNvSpPr>
            <a:spLocks noChangeArrowheads="1"/>
          </p:cNvSpPr>
          <p:nvPr/>
        </p:nvSpPr>
        <p:spPr bwMode="auto">
          <a:xfrm>
            <a:off x="7997825" y="2492376"/>
            <a:ext cx="21732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8408" name="Rectangle 24"/>
          <p:cNvSpPr>
            <a:spLocks noChangeArrowheads="1"/>
          </p:cNvSpPr>
          <p:nvPr/>
        </p:nvSpPr>
        <p:spPr bwMode="auto">
          <a:xfrm>
            <a:off x="7226301" y="249237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R3</a:t>
            </a:r>
            <a:endParaRPr lang="en-US" altLang="zh-CN" b="1">
              <a:effectLst>
                <a:outerShdw blurRad="38100" dist="38100" dir="2700000" algn="tl">
                  <a:srgbClr val="C0C0C0"/>
                </a:outerShdw>
              </a:effectLst>
              <a:ea typeface="黑体" panose="02010609060101010101" pitchFamily="2" charset="-122"/>
            </a:endParaRPr>
          </a:p>
        </p:txBody>
      </p:sp>
      <p:sp>
        <p:nvSpPr>
          <p:cNvPr id="2448409" name="Rectangle 25"/>
          <p:cNvSpPr>
            <a:spLocks noChangeArrowheads="1"/>
          </p:cNvSpPr>
          <p:nvPr/>
        </p:nvSpPr>
        <p:spPr bwMode="auto">
          <a:xfrm>
            <a:off x="7226301" y="212725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R2</a:t>
            </a:r>
            <a:endParaRPr lang="en-US" altLang="zh-CN" b="1">
              <a:effectLst>
                <a:outerShdw blurRad="38100" dist="38100" dir="2700000" algn="tl">
                  <a:srgbClr val="C0C0C0"/>
                </a:outerShdw>
              </a:effectLst>
              <a:ea typeface="黑体" panose="02010609060101010101" pitchFamily="2" charset="-122"/>
            </a:endParaRPr>
          </a:p>
        </p:txBody>
      </p:sp>
      <p:sp>
        <p:nvSpPr>
          <p:cNvPr id="2448410" name="Rectangle 26"/>
          <p:cNvSpPr>
            <a:spLocks noChangeArrowheads="1"/>
          </p:cNvSpPr>
          <p:nvPr/>
        </p:nvSpPr>
        <p:spPr bwMode="auto">
          <a:xfrm>
            <a:off x="7226301" y="176212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8000"/>
                </a:solidFill>
                <a:effectLst>
                  <a:outerShdw blurRad="38100" dist="38100" dir="2700000" algn="tl">
                    <a:srgbClr val="C0C0C0"/>
                  </a:outerShdw>
                </a:effectLst>
                <a:ea typeface="黑体" panose="02010609060101010101" pitchFamily="2" charset="-122"/>
              </a:rPr>
              <a:t>R1</a:t>
            </a:r>
            <a:endParaRPr lang="en-US" altLang="zh-CN" b="1">
              <a:solidFill>
                <a:srgbClr val="008000"/>
              </a:solidFill>
              <a:effectLst>
                <a:outerShdw blurRad="38100" dist="38100" dir="2700000" algn="tl">
                  <a:srgbClr val="C0C0C0"/>
                </a:outerShdw>
              </a:effectLst>
              <a:ea typeface="黑体" panose="02010609060101010101" pitchFamily="2" charset="-122"/>
            </a:endParaRPr>
          </a:p>
        </p:txBody>
      </p:sp>
      <p:sp>
        <p:nvSpPr>
          <p:cNvPr id="2448412" name="Rectangle 28"/>
          <p:cNvSpPr>
            <a:spLocks noChangeArrowheads="1"/>
          </p:cNvSpPr>
          <p:nvPr/>
        </p:nvSpPr>
        <p:spPr bwMode="auto">
          <a:xfrm>
            <a:off x="7226301" y="139700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FF0000"/>
                </a:solidFill>
                <a:effectLst>
                  <a:outerShdw blurRad="38100" dist="38100" dir="2700000" algn="tl">
                    <a:srgbClr val="C0C0C0"/>
                  </a:outerShdw>
                </a:effectLst>
                <a:ea typeface="黑体" panose="02010609060101010101" pitchFamily="2" charset="-122"/>
              </a:rPr>
              <a:t>R0</a:t>
            </a:r>
            <a:endParaRPr lang="en-US" altLang="zh-CN" b="1">
              <a:solidFill>
                <a:srgbClr val="FF0000"/>
              </a:solidFill>
              <a:effectLst>
                <a:outerShdw blurRad="38100" dist="38100" dir="2700000" algn="tl">
                  <a:srgbClr val="C0C0C0"/>
                </a:outerShdw>
              </a:effectLst>
              <a:ea typeface="黑体" panose="02010609060101010101" pitchFamily="2" charset="-122"/>
            </a:endParaRPr>
          </a:p>
        </p:txBody>
      </p:sp>
      <p:sp>
        <p:nvSpPr>
          <p:cNvPr id="2448413" name="Rectangle 29"/>
          <p:cNvSpPr>
            <a:spLocks noChangeArrowheads="1"/>
          </p:cNvSpPr>
          <p:nvPr/>
        </p:nvSpPr>
        <p:spPr bwMode="auto">
          <a:xfrm>
            <a:off x="7997825" y="1031876"/>
            <a:ext cx="2173288"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内容</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32</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位</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,16</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进制</a:t>
            </a:r>
            <a:endPar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48414" name="Rectangle 30"/>
          <p:cNvSpPr>
            <a:spLocks noChangeArrowheads="1"/>
          </p:cNvSpPr>
          <p:nvPr/>
        </p:nvSpPr>
        <p:spPr bwMode="auto">
          <a:xfrm>
            <a:off x="7226301" y="103187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编号</a:t>
            </a:r>
            <a:endParaRPr lang="zh-CN" altLang="en-US"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48415" name="Rectangle 31"/>
          <p:cNvSpPr>
            <a:spLocks noChangeArrowheads="1"/>
          </p:cNvSpPr>
          <p:nvPr/>
        </p:nvSpPr>
        <p:spPr bwMode="auto">
          <a:xfrm>
            <a:off x="7226301" y="666751"/>
            <a:ext cx="2944813"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寄存器</a:t>
            </a:r>
            <a:endParaRPr lang="zh-CN" altLang="en-US"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1871" name="Line 32"/>
          <p:cNvSpPr>
            <a:spLocks noChangeShapeType="1"/>
          </p:cNvSpPr>
          <p:nvPr/>
        </p:nvSpPr>
        <p:spPr bwMode="auto">
          <a:xfrm>
            <a:off x="7226301" y="666750"/>
            <a:ext cx="2944813" cy="0"/>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72" name="Line 33"/>
          <p:cNvSpPr>
            <a:spLocks noChangeShapeType="1"/>
          </p:cNvSpPr>
          <p:nvPr/>
        </p:nvSpPr>
        <p:spPr bwMode="auto">
          <a:xfrm>
            <a:off x="7226301" y="1031875"/>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73" name="Line 34"/>
          <p:cNvSpPr>
            <a:spLocks noChangeShapeType="1"/>
          </p:cNvSpPr>
          <p:nvPr/>
        </p:nvSpPr>
        <p:spPr bwMode="auto">
          <a:xfrm>
            <a:off x="7226301" y="1397000"/>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74" name="Line 35"/>
          <p:cNvSpPr>
            <a:spLocks noChangeShapeType="1"/>
          </p:cNvSpPr>
          <p:nvPr/>
        </p:nvSpPr>
        <p:spPr bwMode="auto">
          <a:xfrm>
            <a:off x="7226301" y="1762125"/>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75" name="Line 36"/>
          <p:cNvSpPr>
            <a:spLocks noChangeShapeType="1"/>
          </p:cNvSpPr>
          <p:nvPr/>
        </p:nvSpPr>
        <p:spPr bwMode="auto">
          <a:xfrm>
            <a:off x="7226301" y="2127250"/>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76" name="Line 37"/>
          <p:cNvSpPr>
            <a:spLocks noChangeShapeType="1"/>
          </p:cNvSpPr>
          <p:nvPr/>
        </p:nvSpPr>
        <p:spPr bwMode="auto">
          <a:xfrm>
            <a:off x="7226301" y="2492375"/>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77" name="Line 38"/>
          <p:cNvSpPr>
            <a:spLocks noChangeShapeType="1"/>
          </p:cNvSpPr>
          <p:nvPr/>
        </p:nvSpPr>
        <p:spPr bwMode="auto">
          <a:xfrm>
            <a:off x="7226301" y="2857500"/>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78" name="Line 39"/>
          <p:cNvSpPr>
            <a:spLocks noChangeShapeType="1"/>
          </p:cNvSpPr>
          <p:nvPr/>
        </p:nvSpPr>
        <p:spPr bwMode="auto">
          <a:xfrm>
            <a:off x="7226301" y="3222625"/>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79" name="Line 47"/>
          <p:cNvSpPr>
            <a:spLocks noChangeShapeType="1"/>
          </p:cNvSpPr>
          <p:nvPr/>
        </p:nvSpPr>
        <p:spPr bwMode="auto">
          <a:xfrm>
            <a:off x="7997825" y="1031875"/>
            <a:ext cx="0" cy="215900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80" name="Line 48"/>
          <p:cNvSpPr>
            <a:spLocks noChangeShapeType="1"/>
          </p:cNvSpPr>
          <p:nvPr/>
        </p:nvSpPr>
        <p:spPr bwMode="auto">
          <a:xfrm>
            <a:off x="7226300" y="666751"/>
            <a:ext cx="0" cy="2519363"/>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81" name="Line 49"/>
          <p:cNvSpPr>
            <a:spLocks noChangeShapeType="1"/>
          </p:cNvSpPr>
          <p:nvPr/>
        </p:nvSpPr>
        <p:spPr bwMode="auto">
          <a:xfrm>
            <a:off x="10171113" y="666751"/>
            <a:ext cx="0" cy="2519363"/>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121882" name="AutoShape 51"/>
          <p:cNvCxnSpPr>
            <a:cxnSpLocks noChangeShapeType="1"/>
            <a:stCxn id="121859" idx="0"/>
            <a:endCxn id="121859" idx="0"/>
          </p:cNvCxnSpPr>
          <p:nvPr/>
        </p:nvCxnSpPr>
        <p:spPr bwMode="auto">
          <a:xfrm rot="5400000" flipV="1">
            <a:off x="6153150" y="1384300"/>
            <a:ext cx="1588" cy="1588"/>
          </a:xfrm>
          <a:prstGeom prst="curvedConnector3">
            <a:avLst>
              <a:gd name="adj1" fmla="val -14400000"/>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48449" name="Rectangle 65"/>
          <p:cNvSpPr>
            <a:spLocks noChangeArrowheads="1"/>
          </p:cNvSpPr>
          <p:nvPr/>
        </p:nvSpPr>
        <p:spPr bwMode="auto">
          <a:xfrm>
            <a:off x="7224714" y="5805489"/>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a:t>
            </a:r>
            <a:endParaRPr lang="en-US" altLang="zh-CN" b="1">
              <a:effectLst>
                <a:outerShdw blurRad="38100" dist="38100" dir="2700000" algn="tl">
                  <a:srgbClr val="C0C0C0"/>
                </a:outerShdw>
              </a:effectLst>
              <a:ea typeface="黑体" panose="02010609060101010101" pitchFamily="2" charset="-122"/>
            </a:endParaRPr>
          </a:p>
        </p:txBody>
      </p:sp>
      <p:sp>
        <p:nvSpPr>
          <p:cNvPr id="2448450" name="Rectangle 66"/>
          <p:cNvSpPr>
            <a:spLocks noChangeArrowheads="1"/>
          </p:cNvSpPr>
          <p:nvPr/>
        </p:nvSpPr>
        <p:spPr bwMode="auto">
          <a:xfrm>
            <a:off x="7996239" y="5440364"/>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8453" name="Rectangle 69"/>
          <p:cNvSpPr>
            <a:spLocks noChangeArrowheads="1"/>
          </p:cNvSpPr>
          <p:nvPr/>
        </p:nvSpPr>
        <p:spPr bwMode="auto">
          <a:xfrm>
            <a:off x="7224713" y="4710114"/>
            <a:ext cx="963612"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0x004</a:t>
            </a:r>
            <a:endParaRPr lang="en-US" altLang="zh-CN" b="1">
              <a:effectLst>
                <a:outerShdw blurRad="38100" dist="38100" dir="2700000" algn="tl">
                  <a:srgbClr val="C0C0C0"/>
                </a:outerShdw>
              </a:effectLst>
              <a:ea typeface="黑体" panose="02010609060101010101" pitchFamily="2" charset="-122"/>
            </a:endParaRPr>
          </a:p>
        </p:txBody>
      </p:sp>
      <p:sp>
        <p:nvSpPr>
          <p:cNvPr id="2448455" name="Rectangle 71"/>
          <p:cNvSpPr>
            <a:spLocks noChangeArrowheads="1"/>
          </p:cNvSpPr>
          <p:nvPr/>
        </p:nvSpPr>
        <p:spPr bwMode="auto">
          <a:xfrm>
            <a:off x="7224714" y="4344989"/>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a:t>
            </a:r>
            <a:endParaRPr lang="en-US" altLang="zh-CN" b="1">
              <a:effectLst>
                <a:outerShdw blurRad="38100" dist="38100" dir="2700000" algn="tl">
                  <a:srgbClr val="C0C0C0"/>
                </a:outerShdw>
              </a:effectLst>
              <a:ea typeface="黑体" panose="02010609060101010101" pitchFamily="2" charset="-122"/>
            </a:endParaRPr>
          </a:p>
        </p:txBody>
      </p:sp>
      <p:sp>
        <p:nvSpPr>
          <p:cNvPr id="2448456" name="Rectangle 72"/>
          <p:cNvSpPr>
            <a:spLocks noChangeArrowheads="1"/>
          </p:cNvSpPr>
          <p:nvPr/>
        </p:nvSpPr>
        <p:spPr bwMode="auto">
          <a:xfrm>
            <a:off x="7996239" y="3979864"/>
            <a:ext cx="2173287"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内容</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32</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位</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,16</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进制</a:t>
            </a:r>
            <a:endPar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48457" name="Rectangle 73"/>
          <p:cNvSpPr>
            <a:spLocks noChangeArrowheads="1"/>
          </p:cNvSpPr>
          <p:nvPr/>
        </p:nvSpPr>
        <p:spPr bwMode="auto">
          <a:xfrm>
            <a:off x="7224714" y="3979864"/>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地址</a:t>
            </a:r>
            <a:endParaRPr lang="zh-CN" altLang="en-US"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48458" name="Rectangle 74"/>
          <p:cNvSpPr>
            <a:spLocks noChangeArrowheads="1"/>
          </p:cNvSpPr>
          <p:nvPr/>
        </p:nvSpPr>
        <p:spPr bwMode="auto">
          <a:xfrm>
            <a:off x="7224713" y="3614739"/>
            <a:ext cx="2944812"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solidFill>
                  <a:srgbClr val="000066"/>
                </a:solidFill>
                <a:effectLst>
                  <a:outerShdw blurRad="38100" dist="38100" dir="2700000" algn="tl">
                    <a:srgbClr val="C0C0C0"/>
                  </a:outerShdw>
                </a:effectLst>
                <a:latin typeface="黑体" panose="02010609060101010101" pitchFamily="2" charset="-122"/>
                <a:ea typeface="黑体" panose="02010609060101010101" pitchFamily="2" charset="-122"/>
              </a:rPr>
              <a:t>存储器</a:t>
            </a:r>
            <a:endParaRPr lang="zh-CN" altLang="en-US" b="1">
              <a:solidFill>
                <a:srgbClr val="000066"/>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1890" name="Line 75"/>
          <p:cNvSpPr>
            <a:spLocks noChangeShapeType="1"/>
          </p:cNvSpPr>
          <p:nvPr/>
        </p:nvSpPr>
        <p:spPr bwMode="auto">
          <a:xfrm>
            <a:off x="7224713" y="3614738"/>
            <a:ext cx="2944812" cy="0"/>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91" name="Line 76"/>
          <p:cNvSpPr>
            <a:spLocks noChangeShapeType="1"/>
          </p:cNvSpPr>
          <p:nvPr/>
        </p:nvSpPr>
        <p:spPr bwMode="auto">
          <a:xfrm>
            <a:off x="7224713" y="3979863"/>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92" name="Line 77"/>
          <p:cNvSpPr>
            <a:spLocks noChangeShapeType="1"/>
          </p:cNvSpPr>
          <p:nvPr/>
        </p:nvSpPr>
        <p:spPr bwMode="auto">
          <a:xfrm>
            <a:off x="7224713" y="4344988"/>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93" name="Line 78"/>
          <p:cNvSpPr>
            <a:spLocks noChangeShapeType="1"/>
          </p:cNvSpPr>
          <p:nvPr/>
        </p:nvSpPr>
        <p:spPr bwMode="auto">
          <a:xfrm>
            <a:off x="7224713" y="4710113"/>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94" name="Line 79"/>
          <p:cNvSpPr>
            <a:spLocks noChangeShapeType="1"/>
          </p:cNvSpPr>
          <p:nvPr/>
        </p:nvSpPr>
        <p:spPr bwMode="auto">
          <a:xfrm>
            <a:off x="7224713" y="5075238"/>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95" name="Line 80"/>
          <p:cNvSpPr>
            <a:spLocks noChangeShapeType="1"/>
          </p:cNvSpPr>
          <p:nvPr/>
        </p:nvSpPr>
        <p:spPr bwMode="auto">
          <a:xfrm>
            <a:off x="7224713" y="5440363"/>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96" name="Line 81"/>
          <p:cNvSpPr>
            <a:spLocks noChangeShapeType="1"/>
          </p:cNvSpPr>
          <p:nvPr/>
        </p:nvSpPr>
        <p:spPr bwMode="auto">
          <a:xfrm>
            <a:off x="7224713" y="5805488"/>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97" name="Line 82"/>
          <p:cNvSpPr>
            <a:spLocks noChangeShapeType="1"/>
          </p:cNvSpPr>
          <p:nvPr/>
        </p:nvSpPr>
        <p:spPr bwMode="auto">
          <a:xfrm>
            <a:off x="7224713" y="6170613"/>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98" name="Line 83"/>
          <p:cNvSpPr>
            <a:spLocks noChangeShapeType="1"/>
          </p:cNvSpPr>
          <p:nvPr/>
        </p:nvSpPr>
        <p:spPr bwMode="auto">
          <a:xfrm>
            <a:off x="8196263" y="3979863"/>
            <a:ext cx="0" cy="215900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899" name="Line 84"/>
          <p:cNvSpPr>
            <a:spLocks noChangeShapeType="1"/>
          </p:cNvSpPr>
          <p:nvPr/>
        </p:nvSpPr>
        <p:spPr bwMode="auto">
          <a:xfrm>
            <a:off x="7224713" y="3614738"/>
            <a:ext cx="0" cy="2519362"/>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1900" name="Line 85"/>
          <p:cNvSpPr>
            <a:spLocks noChangeShapeType="1"/>
          </p:cNvSpPr>
          <p:nvPr/>
        </p:nvSpPr>
        <p:spPr bwMode="auto">
          <a:xfrm>
            <a:off x="10169525" y="3614738"/>
            <a:ext cx="0" cy="2519362"/>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48471" name="Rectangle 87"/>
          <p:cNvSpPr>
            <a:spLocks noChangeArrowheads="1"/>
          </p:cNvSpPr>
          <p:nvPr/>
        </p:nvSpPr>
        <p:spPr bwMode="auto">
          <a:xfrm>
            <a:off x="7237413" y="5078414"/>
            <a:ext cx="963612"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0x008</a:t>
            </a:r>
            <a:endParaRPr lang="en-US" altLang="zh-CN" b="1">
              <a:effectLst>
                <a:outerShdw blurRad="38100" dist="38100" dir="2700000" algn="tl">
                  <a:srgbClr val="C0C0C0"/>
                </a:outerShdw>
              </a:effectLst>
              <a:ea typeface="黑体" panose="02010609060101010101" pitchFamily="2" charset="-122"/>
            </a:endParaRPr>
          </a:p>
        </p:txBody>
      </p:sp>
      <p:sp>
        <p:nvSpPr>
          <p:cNvPr id="2448472" name="Rectangle 88"/>
          <p:cNvSpPr>
            <a:spLocks noChangeArrowheads="1"/>
          </p:cNvSpPr>
          <p:nvPr/>
        </p:nvSpPr>
        <p:spPr bwMode="auto">
          <a:xfrm>
            <a:off x="7234238" y="5443539"/>
            <a:ext cx="963612"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0x00C</a:t>
            </a:r>
            <a:endParaRPr lang="en-US" altLang="zh-CN" b="1">
              <a:effectLst>
                <a:outerShdw blurRad="38100" dist="38100" dir="2700000" algn="tl">
                  <a:srgbClr val="C0C0C0"/>
                </a:outerShdw>
              </a:effectLst>
              <a:ea typeface="黑体" panose="02010609060101010101" pitchFamily="2" charset="-122"/>
            </a:endParaRPr>
          </a:p>
        </p:txBody>
      </p:sp>
      <p:sp>
        <p:nvSpPr>
          <p:cNvPr id="2448473" name="Rectangle 89"/>
          <p:cNvSpPr>
            <a:spLocks noChangeArrowheads="1"/>
          </p:cNvSpPr>
          <p:nvPr/>
        </p:nvSpPr>
        <p:spPr bwMode="auto">
          <a:xfrm>
            <a:off x="7986714" y="1766889"/>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8000"/>
                </a:solidFill>
                <a:effectLst>
                  <a:outerShdw blurRad="38100" dist="38100" dir="2700000" algn="tl">
                    <a:srgbClr val="C0C0C0"/>
                  </a:outerShdw>
                </a:effectLst>
                <a:ea typeface="黑体" panose="02010609060101010101" pitchFamily="2" charset="-122"/>
              </a:rPr>
              <a:t>0x008</a:t>
            </a:r>
            <a:endParaRPr lang="en-US" altLang="zh-CN" b="1">
              <a:solidFill>
                <a:srgbClr val="008000"/>
              </a:solidFill>
              <a:effectLst>
                <a:outerShdw blurRad="38100" dist="38100" dir="2700000" algn="tl">
                  <a:srgbClr val="C0C0C0"/>
                </a:outerShdw>
              </a:effectLst>
              <a:ea typeface="黑体" panose="02010609060101010101" pitchFamily="2" charset="-122"/>
            </a:endParaRPr>
          </a:p>
        </p:txBody>
      </p:sp>
      <p:sp>
        <p:nvSpPr>
          <p:cNvPr id="121904" name="Oval 90"/>
          <p:cNvSpPr>
            <a:spLocks noChangeArrowheads="1"/>
          </p:cNvSpPr>
          <p:nvPr/>
        </p:nvSpPr>
        <p:spPr bwMode="auto">
          <a:xfrm>
            <a:off x="4729163" y="3951288"/>
            <a:ext cx="914400" cy="914400"/>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3600" b="0">
              <a:latin typeface="Times New Roman" panose="02020603050405020304" pitchFamily="18" charset="0"/>
              <a:ea typeface="宋体" panose="02010600030101010101" pitchFamily="2" charset="-122"/>
            </a:endParaRPr>
          </a:p>
        </p:txBody>
      </p:sp>
      <p:sp>
        <p:nvSpPr>
          <p:cNvPr id="2448475" name="Rectangle 91"/>
          <p:cNvSpPr>
            <a:spLocks noChangeArrowheads="1"/>
          </p:cNvSpPr>
          <p:nvPr/>
        </p:nvSpPr>
        <p:spPr bwMode="auto">
          <a:xfrm>
            <a:off x="8220075" y="5072064"/>
            <a:ext cx="19065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0x11223344</a:t>
            </a:r>
            <a:endParaRPr lang="en-US" altLang="zh-CN" b="1">
              <a:effectLst>
                <a:outerShdw blurRad="38100" dist="38100" dir="2700000" algn="tl">
                  <a:srgbClr val="C0C0C0"/>
                </a:outerShdw>
              </a:effectLst>
              <a:ea typeface="黑体" panose="02010609060101010101" pitchFamily="2" charset="-122"/>
            </a:endParaRPr>
          </a:p>
        </p:txBody>
      </p:sp>
      <p:sp>
        <p:nvSpPr>
          <p:cNvPr id="2448476" name="Freeform 92"/>
          <p:cNvSpPr/>
          <p:nvPr/>
        </p:nvSpPr>
        <p:spPr bwMode="auto">
          <a:xfrm>
            <a:off x="6178551" y="2030413"/>
            <a:ext cx="1947863" cy="3232150"/>
          </a:xfrm>
          <a:custGeom>
            <a:avLst/>
            <a:gdLst>
              <a:gd name="T0" fmla="*/ 2147483646 w 1227"/>
              <a:gd name="T1" fmla="*/ 0 h 2036"/>
              <a:gd name="T2" fmla="*/ 2147483646 w 1227"/>
              <a:gd name="T3" fmla="*/ 2147483646 h 2036"/>
              <a:gd name="T4" fmla="*/ 2147483646 w 1227"/>
              <a:gd name="T5" fmla="*/ 2147483646 h 2036"/>
              <a:gd name="T6" fmla="*/ 2147483646 w 1227"/>
              <a:gd name="T7" fmla="*/ 2147483646 h 203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27" h="2036">
                <a:moveTo>
                  <a:pt x="1227" y="0"/>
                </a:moveTo>
                <a:cubicBezTo>
                  <a:pt x="899" y="113"/>
                  <a:pt x="572" y="227"/>
                  <a:pt x="377" y="409"/>
                </a:cubicBezTo>
                <a:cubicBezTo>
                  <a:pt x="182" y="591"/>
                  <a:pt x="0" y="821"/>
                  <a:pt x="55" y="1092"/>
                </a:cubicBezTo>
                <a:cubicBezTo>
                  <a:pt x="110" y="1363"/>
                  <a:pt x="600" y="1883"/>
                  <a:pt x="705" y="2036"/>
                </a:cubicBezTo>
              </a:path>
            </a:pathLst>
          </a:custGeom>
          <a:noFill/>
          <a:ln w="28575" cap="flat" cmpd="sng">
            <a:solidFill>
              <a:srgbClr val="008000"/>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48477" name="Freeform 93"/>
          <p:cNvSpPr/>
          <p:nvPr/>
        </p:nvSpPr>
        <p:spPr bwMode="auto">
          <a:xfrm>
            <a:off x="9529763" y="1376363"/>
            <a:ext cx="1022350" cy="3886200"/>
          </a:xfrm>
          <a:custGeom>
            <a:avLst/>
            <a:gdLst>
              <a:gd name="T0" fmla="*/ 2147483646 w 644"/>
              <a:gd name="T1" fmla="*/ 2147483646 h 2448"/>
              <a:gd name="T2" fmla="*/ 2147483646 w 644"/>
              <a:gd name="T3" fmla="*/ 2147483646 h 2448"/>
              <a:gd name="T4" fmla="*/ 2147483646 w 644"/>
              <a:gd name="T5" fmla="*/ 2147483646 h 2448"/>
              <a:gd name="T6" fmla="*/ 2147483646 w 644"/>
              <a:gd name="T7" fmla="*/ 2147483646 h 2448"/>
              <a:gd name="T8" fmla="*/ 0 w 644"/>
              <a:gd name="T9" fmla="*/ 2147483646 h 24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4" h="2448">
                <a:moveTo>
                  <a:pt x="67" y="2448"/>
                </a:moveTo>
                <a:cubicBezTo>
                  <a:pt x="258" y="2337"/>
                  <a:pt x="450" y="2227"/>
                  <a:pt x="536" y="1973"/>
                </a:cubicBezTo>
                <a:cubicBezTo>
                  <a:pt x="622" y="1719"/>
                  <a:pt x="644" y="1227"/>
                  <a:pt x="583" y="921"/>
                </a:cubicBezTo>
                <a:cubicBezTo>
                  <a:pt x="522" y="615"/>
                  <a:pt x="265" y="276"/>
                  <a:pt x="168" y="138"/>
                </a:cubicBezTo>
                <a:cubicBezTo>
                  <a:pt x="71" y="0"/>
                  <a:pt x="35" y="45"/>
                  <a:pt x="0" y="91"/>
                </a:cubicBezTo>
              </a:path>
            </a:pathLst>
          </a:custGeom>
          <a:noFill/>
          <a:ln w="28575" cap="flat" cmpd="sng">
            <a:solidFill>
              <a:srgbClr val="FF0000"/>
            </a:solidFill>
            <a:prstDash val="solid"/>
            <a:round/>
            <a:headEnd type="none" w="med" len="med"/>
            <a:tailEnd type="stealth"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48478" name="Rectangle 94"/>
          <p:cNvSpPr>
            <a:spLocks noChangeArrowheads="1"/>
          </p:cNvSpPr>
          <p:nvPr/>
        </p:nvSpPr>
        <p:spPr bwMode="auto">
          <a:xfrm>
            <a:off x="8018464" y="1414464"/>
            <a:ext cx="19065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FF0000"/>
                </a:solidFill>
                <a:effectLst>
                  <a:outerShdw blurRad="38100" dist="38100" dir="2700000" algn="tl">
                    <a:srgbClr val="C0C0C0"/>
                  </a:outerShdw>
                </a:effectLst>
                <a:ea typeface="黑体" panose="02010609060101010101" pitchFamily="2" charset="-122"/>
              </a:rPr>
              <a:t>0x11223344</a:t>
            </a:r>
            <a:endParaRPr lang="en-US" altLang="zh-CN" b="1">
              <a:solidFill>
                <a:srgbClr val="FF0000"/>
              </a:solidFill>
              <a:effectLst>
                <a:outerShdw blurRad="38100" dist="38100" dir="2700000" algn="tl">
                  <a:srgbClr val="C0C0C0"/>
                </a:outerShdw>
              </a:effectLst>
              <a:ea typeface="黑体" panose="02010609060101010101" pitchFamily="2" charset="-122"/>
            </a:endParaRPr>
          </a:p>
        </p:txBody>
      </p:sp>
      <p:sp>
        <p:nvSpPr>
          <p:cNvPr id="2448479" name="Rectangle 95"/>
          <p:cNvSpPr>
            <a:spLocks noChangeArrowheads="1"/>
          </p:cNvSpPr>
          <p:nvPr/>
        </p:nvSpPr>
        <p:spPr bwMode="auto">
          <a:xfrm>
            <a:off x="1774825" y="3478213"/>
            <a:ext cx="774700" cy="1657350"/>
          </a:xfrm>
          <a:prstGeom prst="rect">
            <a:avLst/>
          </a:prstGeom>
          <a:noFill/>
          <a:ln w="38100" algn="ctr">
            <a:solidFill>
              <a:srgbClr val="660033"/>
            </a:solidFill>
            <a:miter lim="800000"/>
          </a:ln>
          <a:effectLst/>
        </p:spPr>
        <p:txBody>
          <a:bodyPr wrap="none" anchor="ctr"/>
          <a:lstStyle/>
          <a:p>
            <a:pPr algn="ctr" eaLnBrk="1" hangingPunct="1">
              <a:defRPr/>
            </a:pPr>
            <a:r>
              <a:rPr lang="zh-CN" altLang="en-US" sz="3200" b="1">
                <a:solidFill>
                  <a:srgbClr val="FF0000"/>
                </a:solidFill>
                <a:effectLst>
                  <a:outerShdw blurRad="38100" dist="38100" dir="2700000" algn="tl">
                    <a:srgbClr val="C0C0C0"/>
                  </a:outerShdw>
                </a:effectLst>
                <a:ea typeface="黑体" panose="02010609060101010101" pitchFamily="2" charset="-122"/>
              </a:rPr>
              <a:t>存</a:t>
            </a:r>
            <a:endParaRPr lang="zh-CN" altLang="en-US" sz="3200" b="1">
              <a:solidFill>
                <a:srgbClr val="FF0000"/>
              </a:solidFill>
              <a:effectLst>
                <a:outerShdw blurRad="38100" dist="38100" dir="2700000" algn="tl">
                  <a:srgbClr val="C0C0C0"/>
                </a:outerShdw>
              </a:effectLst>
              <a:ea typeface="黑体" panose="02010609060101010101" pitchFamily="2" charset="-122"/>
            </a:endParaRPr>
          </a:p>
          <a:p>
            <a:pPr algn="ctr" eaLnBrk="1" hangingPunct="1">
              <a:defRPr/>
            </a:pPr>
            <a:r>
              <a:rPr lang="zh-CN" altLang="en-US" sz="3200" b="1">
                <a:solidFill>
                  <a:srgbClr val="FF0000"/>
                </a:solidFill>
                <a:effectLst>
                  <a:outerShdw blurRad="38100" dist="38100" dir="2700000" algn="tl">
                    <a:srgbClr val="C0C0C0"/>
                  </a:outerShdw>
                </a:effectLst>
                <a:ea typeface="黑体" panose="02010609060101010101" pitchFamily="2" charset="-122"/>
              </a:rPr>
              <a:t>储</a:t>
            </a:r>
            <a:endParaRPr lang="zh-CN" altLang="en-US" sz="3200" b="1">
              <a:solidFill>
                <a:srgbClr val="FF0000"/>
              </a:solidFill>
              <a:effectLst>
                <a:outerShdw blurRad="38100" dist="38100" dir="2700000" algn="tl">
                  <a:srgbClr val="C0C0C0"/>
                </a:outerShdw>
              </a:effectLst>
              <a:ea typeface="黑体" panose="02010609060101010101" pitchFamily="2" charset="-122"/>
            </a:endParaRPr>
          </a:p>
          <a:p>
            <a:pPr algn="ctr" eaLnBrk="1" hangingPunct="1">
              <a:defRPr/>
            </a:pPr>
            <a:r>
              <a:rPr lang="zh-CN" altLang="en-US" sz="3200" b="1">
                <a:solidFill>
                  <a:srgbClr val="FF0000"/>
                </a:solidFill>
                <a:effectLst>
                  <a:outerShdw blurRad="38100" dist="38100" dir="2700000" algn="tl">
                    <a:srgbClr val="C0C0C0"/>
                  </a:outerShdw>
                </a:effectLst>
                <a:ea typeface="黑体" panose="02010609060101010101" pitchFamily="2" charset="-122"/>
              </a:rPr>
              <a:t>器</a:t>
            </a:r>
            <a:endParaRPr lang="zh-CN" altLang="en-US" sz="3200" b="1">
              <a:solidFill>
                <a:srgbClr val="FF0000"/>
              </a:solidFill>
              <a:effectLst>
                <a:outerShdw blurRad="38100" dist="38100" dir="2700000" algn="tl">
                  <a:srgbClr val="C0C0C0"/>
                </a:outerShdw>
              </a:effectLst>
              <a:ea typeface="黑体" panose="02010609060101010101" pitchFamily="2" charset="-122"/>
            </a:endParaRPr>
          </a:p>
        </p:txBody>
      </p:sp>
      <p:sp>
        <p:nvSpPr>
          <p:cNvPr id="2448481" name="Rectangle 97"/>
          <p:cNvSpPr>
            <a:spLocks noChangeArrowheads="1"/>
          </p:cNvSpPr>
          <p:nvPr/>
        </p:nvSpPr>
        <p:spPr bwMode="auto">
          <a:xfrm>
            <a:off x="5200650" y="3516313"/>
            <a:ext cx="825500" cy="1638300"/>
          </a:xfrm>
          <a:prstGeom prst="rect">
            <a:avLst/>
          </a:prstGeom>
          <a:solidFill>
            <a:schemeClr val="bg1"/>
          </a:solidFill>
          <a:ln w="38100" algn="ctr">
            <a:solidFill>
              <a:srgbClr val="006600"/>
            </a:solidFill>
            <a:miter lim="800000"/>
          </a:ln>
          <a:effectLst/>
        </p:spPr>
        <p:txBody>
          <a:bodyPr wrap="none" anchor="ctr"/>
          <a:lstStyle/>
          <a:p>
            <a:pPr algn="ctr" eaLnBrk="1" hangingPunct="1">
              <a:defRPr/>
            </a:pPr>
            <a:r>
              <a:rPr lang="zh-CN" altLang="en-US" sz="3200" b="1">
                <a:solidFill>
                  <a:srgbClr val="FF0000"/>
                </a:solidFill>
                <a:effectLst>
                  <a:outerShdw blurRad="38100" dist="38100" dir="2700000" algn="tl">
                    <a:srgbClr val="C0C0C0"/>
                  </a:outerShdw>
                </a:effectLst>
                <a:ea typeface="黑体" panose="02010609060101010101" pitchFamily="2" charset="-122"/>
              </a:rPr>
              <a:t>寄</a:t>
            </a:r>
            <a:endParaRPr lang="zh-CN" altLang="en-US" sz="3200" b="1">
              <a:solidFill>
                <a:srgbClr val="FF0000"/>
              </a:solidFill>
              <a:effectLst>
                <a:outerShdw blurRad="38100" dist="38100" dir="2700000" algn="tl">
                  <a:srgbClr val="C0C0C0"/>
                </a:outerShdw>
              </a:effectLst>
              <a:ea typeface="黑体" panose="02010609060101010101" pitchFamily="2" charset="-122"/>
            </a:endParaRPr>
          </a:p>
          <a:p>
            <a:pPr algn="ctr" eaLnBrk="1" hangingPunct="1">
              <a:defRPr/>
            </a:pPr>
            <a:r>
              <a:rPr lang="zh-CN" altLang="en-US" sz="3200" b="1">
                <a:solidFill>
                  <a:srgbClr val="FF0000"/>
                </a:solidFill>
                <a:effectLst>
                  <a:outerShdw blurRad="38100" dist="38100" dir="2700000" algn="tl">
                    <a:srgbClr val="C0C0C0"/>
                  </a:outerShdw>
                </a:effectLst>
                <a:ea typeface="黑体" panose="02010609060101010101" pitchFamily="2" charset="-122"/>
              </a:rPr>
              <a:t>存</a:t>
            </a:r>
            <a:endParaRPr lang="zh-CN" altLang="en-US" sz="3200" b="1">
              <a:solidFill>
                <a:srgbClr val="FF0000"/>
              </a:solidFill>
              <a:effectLst>
                <a:outerShdw blurRad="38100" dist="38100" dir="2700000" algn="tl">
                  <a:srgbClr val="C0C0C0"/>
                </a:outerShdw>
              </a:effectLst>
              <a:ea typeface="黑体" panose="02010609060101010101" pitchFamily="2" charset="-122"/>
            </a:endParaRPr>
          </a:p>
          <a:p>
            <a:pPr algn="ctr" eaLnBrk="1" hangingPunct="1">
              <a:defRPr/>
            </a:pPr>
            <a:r>
              <a:rPr lang="zh-CN" altLang="en-US" sz="3200" b="1">
                <a:solidFill>
                  <a:srgbClr val="FF0000"/>
                </a:solidFill>
                <a:effectLst>
                  <a:outerShdw blurRad="38100" dist="38100" dir="2700000" algn="tl">
                    <a:srgbClr val="C0C0C0"/>
                  </a:outerShdw>
                </a:effectLst>
                <a:ea typeface="黑体" panose="02010609060101010101" pitchFamily="2" charset="-122"/>
              </a:rPr>
              <a:t>器</a:t>
            </a:r>
            <a:endParaRPr lang="zh-CN" altLang="en-US" sz="3200" b="1">
              <a:solidFill>
                <a:srgbClr val="FF0000"/>
              </a:solidFill>
              <a:effectLst>
                <a:outerShdw blurRad="38100" dist="38100" dir="2700000" algn="tl">
                  <a:srgbClr val="C0C0C0"/>
                </a:outerShdw>
              </a:effectLst>
              <a:ea typeface="黑体" panose="02010609060101010101" pitchFamily="2" charset="-122"/>
            </a:endParaRPr>
          </a:p>
        </p:txBody>
      </p:sp>
      <p:sp>
        <p:nvSpPr>
          <p:cNvPr id="2448482" name="AutoShape 98"/>
          <p:cNvSpPr>
            <a:spLocks noChangeArrowheads="1"/>
          </p:cNvSpPr>
          <p:nvPr/>
        </p:nvSpPr>
        <p:spPr bwMode="auto">
          <a:xfrm>
            <a:off x="2638425" y="3505200"/>
            <a:ext cx="2082800" cy="1346200"/>
          </a:xfrm>
          <a:custGeom>
            <a:avLst/>
            <a:gdLst>
              <a:gd name="G0" fmla="+- 16200 0 0"/>
              <a:gd name="G1" fmla="+- 5400 0 0"/>
              <a:gd name="G2" fmla="+- 21600 0 5400"/>
              <a:gd name="G3" fmla="+- 10800 0 5400"/>
              <a:gd name="G4" fmla="+- 21600 0 16200"/>
              <a:gd name="G5" fmla="*/ G4 G3 10800"/>
              <a:gd name="G6" fmla="+- 21600 0 G5"/>
              <a:gd name="T0" fmla="*/ 16200 w 21600"/>
              <a:gd name="T1" fmla="*/ 0 h 21600"/>
              <a:gd name="T2" fmla="*/ 0 w 21600"/>
              <a:gd name="T3" fmla="*/ 10800 h 21600"/>
              <a:gd name="T4" fmla="*/ 16200 w 21600"/>
              <a:gd name="T5" fmla="*/ 21600 h 21600"/>
              <a:gd name="T6" fmla="*/ 21600 w 21600"/>
              <a:gd name="T7" fmla="*/ 10800 h 21600"/>
              <a:gd name="T8" fmla="*/ 17694720 60000 65536"/>
              <a:gd name="T9" fmla="*/ 11796480 60000 65536"/>
              <a:gd name="T10" fmla="*/ 5898240 60000 65536"/>
              <a:gd name="T11" fmla="*/ 0 60000 65536"/>
              <a:gd name="T12" fmla="*/ 3375 w 21600"/>
              <a:gd name="T13" fmla="*/ G1 h 21600"/>
              <a:gd name="T14" fmla="*/ G6 w 21600"/>
              <a:gd name="T15" fmla="*/ G2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2"/>
          </a:solidFill>
          <a:ln w="9525" algn="ctr">
            <a:solidFill>
              <a:srgbClr val="0000FF"/>
            </a:solidFill>
            <a:miter lim="800000"/>
          </a:ln>
          <a:effectLst/>
        </p:spPr>
        <p:txBody>
          <a:bodyPr wrap="none" anchor="ctr"/>
          <a:lstStyle/>
          <a:p>
            <a:pPr algn="ctr" eaLnBrk="1" hangingPunct="1">
              <a:defRPr/>
            </a:pPr>
            <a:r>
              <a:rPr lang="en-US" altLang="zh-CN" b="1">
                <a:solidFill>
                  <a:srgbClr val="FFFF00"/>
                </a:solidFill>
                <a:effectLst>
                  <a:outerShdw blurRad="38100" dist="38100" dir="2700000" algn="tl">
                    <a:srgbClr val="000000"/>
                  </a:outerShdw>
                </a:effectLst>
              </a:rPr>
              <a:t>Load</a:t>
            </a:r>
            <a:endParaRPr lang="en-US" altLang="zh-CN" b="1">
              <a:solidFill>
                <a:srgbClr val="FFFF00"/>
              </a:solidFill>
              <a:effectLst>
                <a:outerShdw blurRad="38100" dist="38100" dir="2700000" algn="tl">
                  <a:srgbClr val="000000"/>
                </a:outerShdw>
              </a:effectLst>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寻址方式（寄存器间接寻址）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mph" presetSubtype="0" repeatCount="2000" fill="remove" grpId="0" nodeType="clickEffect">
                                  <p:stCondLst>
                                    <p:cond delay="0"/>
                                  </p:stCondLst>
                                  <p:childTnLst>
                                    <p:animClr clrSpc="rgb" dir="cw">
                                      <p:cBhvr override="childStyle">
                                        <p:cTn id="6" dur="250" autoRev="1" fill="hold"/>
                                        <p:tgtEl>
                                          <p:spTgt spid="2448410"/>
                                        </p:tgtEl>
                                        <p:attrNameLst>
                                          <p:attrName>style.color</p:attrName>
                                        </p:attrNameLst>
                                      </p:cBhvr>
                                      <p:to>
                                        <a:srgbClr val="FFFF00"/>
                                      </p:to>
                                    </p:animClr>
                                    <p:animClr clrSpc="rgb" dir="cw">
                                      <p:cBhvr>
                                        <p:cTn id="7" dur="250" autoRev="1" fill="hold"/>
                                        <p:tgtEl>
                                          <p:spTgt spid="2448410"/>
                                        </p:tgtEl>
                                        <p:attrNameLst>
                                          <p:attrName>fillcolor</p:attrName>
                                        </p:attrNameLst>
                                      </p:cBhvr>
                                      <p:to>
                                        <a:srgbClr val="FFFF00"/>
                                      </p:to>
                                    </p:animClr>
                                    <p:set>
                                      <p:cBhvr>
                                        <p:cTn id="8" dur="250" autoRev="1" fill="hold"/>
                                        <p:tgtEl>
                                          <p:spTgt spid="2448410"/>
                                        </p:tgtEl>
                                        <p:attrNameLst>
                                          <p:attrName>fill.type</p:attrName>
                                        </p:attrNameLst>
                                      </p:cBhvr>
                                      <p:to>
                                        <p:strVal val="solid"/>
                                      </p:to>
                                    </p:set>
                                    <p:set>
                                      <p:cBhvr>
                                        <p:cTn id="9" dur="250" autoRev="1" fill="hold"/>
                                        <p:tgtEl>
                                          <p:spTgt spid="2448410"/>
                                        </p:tgtEl>
                                        <p:attrNameLst>
                                          <p:attrName>fill.on</p:attrName>
                                        </p:attrNameLst>
                                      </p:cBhvr>
                                      <p:to>
                                        <p:strVal val="true"/>
                                      </p:to>
                                    </p:set>
                                  </p:childTnLst>
                                </p:cTn>
                              </p:par>
                            </p:childTnLst>
                          </p:cTn>
                        </p:par>
                        <p:par>
                          <p:cTn id="10" fill="hold">
                            <p:stCondLst>
                              <p:cond delay="500"/>
                            </p:stCondLst>
                            <p:childTnLst>
                              <p:par>
                                <p:cTn id="11" presetID="27" presetClass="emph" presetSubtype="0" repeatCount="2000" fill="remove" grpId="0" nodeType="afterEffect">
                                  <p:stCondLst>
                                    <p:cond delay="0"/>
                                  </p:stCondLst>
                                  <p:childTnLst>
                                    <p:animClr clrSpc="rgb" dir="cw">
                                      <p:cBhvr override="childStyle">
                                        <p:cTn id="12" dur="250" autoRev="1" fill="hold"/>
                                        <p:tgtEl>
                                          <p:spTgt spid="2448473"/>
                                        </p:tgtEl>
                                        <p:attrNameLst>
                                          <p:attrName>style.color</p:attrName>
                                        </p:attrNameLst>
                                      </p:cBhvr>
                                      <p:to>
                                        <a:srgbClr val="FFFF00"/>
                                      </p:to>
                                    </p:animClr>
                                    <p:animClr clrSpc="rgb" dir="cw">
                                      <p:cBhvr>
                                        <p:cTn id="13" dur="250" autoRev="1" fill="hold"/>
                                        <p:tgtEl>
                                          <p:spTgt spid="2448473"/>
                                        </p:tgtEl>
                                        <p:attrNameLst>
                                          <p:attrName>fillcolor</p:attrName>
                                        </p:attrNameLst>
                                      </p:cBhvr>
                                      <p:to>
                                        <a:srgbClr val="FFFF00"/>
                                      </p:to>
                                    </p:animClr>
                                    <p:set>
                                      <p:cBhvr>
                                        <p:cTn id="14" dur="250" autoRev="1" fill="hold"/>
                                        <p:tgtEl>
                                          <p:spTgt spid="2448473"/>
                                        </p:tgtEl>
                                        <p:attrNameLst>
                                          <p:attrName>fill.type</p:attrName>
                                        </p:attrNameLst>
                                      </p:cBhvr>
                                      <p:to>
                                        <p:strVal val="solid"/>
                                      </p:to>
                                    </p:set>
                                    <p:set>
                                      <p:cBhvr>
                                        <p:cTn id="15" dur="250" autoRev="1" fill="hold"/>
                                        <p:tgtEl>
                                          <p:spTgt spid="2448473"/>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2448476"/>
                                        </p:tgtEl>
                                        <p:attrNameLst>
                                          <p:attrName>style.visibility</p:attrName>
                                        </p:attrNameLst>
                                      </p:cBhvr>
                                      <p:to>
                                        <p:strVal val="visible"/>
                                      </p:to>
                                    </p:set>
                                    <p:animEffect transition="in" filter="wipe(up)">
                                      <p:cBhvr>
                                        <p:cTn id="20" dur="500"/>
                                        <p:tgtEl>
                                          <p:spTgt spid="2448476"/>
                                        </p:tgtEl>
                                      </p:cBhvr>
                                    </p:animEffect>
                                  </p:childTnLst>
                                </p:cTn>
                              </p:par>
                            </p:childTnLst>
                          </p:cTn>
                        </p:par>
                      </p:childTnLst>
                    </p:cTn>
                  </p:par>
                  <p:par>
                    <p:cTn id="21" fill="hold">
                      <p:stCondLst>
                        <p:cond delay="indefinite"/>
                      </p:stCondLst>
                      <p:childTnLst>
                        <p:par>
                          <p:cTn id="22" fill="hold">
                            <p:stCondLst>
                              <p:cond delay="0"/>
                            </p:stCondLst>
                            <p:childTnLst>
                              <p:par>
                                <p:cTn id="23" presetID="27" presetClass="emph" presetSubtype="0" repeatCount="3000" fill="remove" grpId="0" nodeType="clickEffect">
                                  <p:stCondLst>
                                    <p:cond delay="0"/>
                                  </p:stCondLst>
                                  <p:childTnLst>
                                    <p:animClr clrSpc="rgb" dir="cw">
                                      <p:cBhvr override="childStyle">
                                        <p:cTn id="24" dur="250" autoRev="1" fill="hold"/>
                                        <p:tgtEl>
                                          <p:spTgt spid="2448475"/>
                                        </p:tgtEl>
                                        <p:attrNameLst>
                                          <p:attrName>style.color</p:attrName>
                                        </p:attrNameLst>
                                      </p:cBhvr>
                                      <p:to>
                                        <a:srgbClr val="FF0000"/>
                                      </p:to>
                                    </p:animClr>
                                    <p:animClr clrSpc="rgb" dir="cw">
                                      <p:cBhvr>
                                        <p:cTn id="25" dur="250" autoRev="1" fill="hold"/>
                                        <p:tgtEl>
                                          <p:spTgt spid="2448475"/>
                                        </p:tgtEl>
                                        <p:attrNameLst>
                                          <p:attrName>fillcolor</p:attrName>
                                        </p:attrNameLst>
                                      </p:cBhvr>
                                      <p:to>
                                        <a:srgbClr val="FF0000"/>
                                      </p:to>
                                    </p:animClr>
                                    <p:set>
                                      <p:cBhvr>
                                        <p:cTn id="26" dur="250" autoRev="1" fill="hold"/>
                                        <p:tgtEl>
                                          <p:spTgt spid="2448475"/>
                                        </p:tgtEl>
                                        <p:attrNameLst>
                                          <p:attrName>fill.type</p:attrName>
                                        </p:attrNameLst>
                                      </p:cBhvr>
                                      <p:to>
                                        <p:strVal val="solid"/>
                                      </p:to>
                                    </p:set>
                                    <p:set>
                                      <p:cBhvr>
                                        <p:cTn id="27" dur="250" autoRev="1" fill="hold"/>
                                        <p:tgtEl>
                                          <p:spTgt spid="2448475"/>
                                        </p:tgtEl>
                                        <p:attrNameLst>
                                          <p:attrName>fill.on</p:attrName>
                                        </p:attrNameLst>
                                      </p:cBhvr>
                                      <p:to>
                                        <p:strVal val="true"/>
                                      </p:to>
                                    </p:set>
                                  </p:childTnLst>
                                </p:cTn>
                              </p:par>
                              <p:par>
                                <p:cTn id="28" presetID="3" presetClass="emph" presetSubtype="2" fill="hold" grpId="1" nodeType="withEffect">
                                  <p:stCondLst>
                                    <p:cond delay="0"/>
                                  </p:stCondLst>
                                  <p:childTnLst>
                                    <p:animClr clrSpc="rgb" dir="cw">
                                      <p:cBhvr override="childStyle">
                                        <p:cTn id="29" dur="500" fill="hold"/>
                                        <p:tgtEl>
                                          <p:spTgt spid="2448475"/>
                                        </p:tgtEl>
                                        <p:attrNameLst>
                                          <p:attrName>style.color</p:attrName>
                                        </p:attrNameLst>
                                      </p:cBhvr>
                                      <p:to>
                                        <a:srgbClr val="FF0000"/>
                                      </p:to>
                                    </p:animClr>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nodeType="clickEffect">
                                  <p:stCondLst>
                                    <p:cond delay="0"/>
                                  </p:stCondLst>
                                  <p:childTnLst>
                                    <p:set>
                                      <p:cBhvr>
                                        <p:cTn id="33" dur="1" fill="hold">
                                          <p:stCondLst>
                                            <p:cond delay="0"/>
                                          </p:stCondLst>
                                        </p:cTn>
                                        <p:tgtEl>
                                          <p:spTgt spid="2448477"/>
                                        </p:tgtEl>
                                        <p:attrNameLst>
                                          <p:attrName>style.visibility</p:attrName>
                                        </p:attrNameLst>
                                      </p:cBhvr>
                                      <p:to>
                                        <p:strVal val="visible"/>
                                      </p:to>
                                    </p:set>
                                    <p:animEffect transition="in" filter="wipe(down)">
                                      <p:cBhvr>
                                        <p:cTn id="34" dur="500"/>
                                        <p:tgtEl>
                                          <p:spTgt spid="2448477"/>
                                        </p:tgtEl>
                                      </p:cBhvr>
                                    </p:animEffect>
                                  </p:childTnLst>
                                </p:cTn>
                              </p:par>
                            </p:childTnLst>
                          </p:cTn>
                        </p:par>
                        <p:par>
                          <p:cTn id="35" fill="hold">
                            <p:stCondLst>
                              <p:cond delay="500"/>
                            </p:stCondLst>
                            <p:childTnLst>
                              <p:par>
                                <p:cTn id="36" presetID="12" presetClass="entr" presetSubtype="2" fill="hold" grpId="0" nodeType="afterEffect">
                                  <p:stCondLst>
                                    <p:cond delay="0"/>
                                  </p:stCondLst>
                                  <p:childTnLst>
                                    <p:set>
                                      <p:cBhvr>
                                        <p:cTn id="37" dur="1" fill="hold">
                                          <p:stCondLst>
                                            <p:cond delay="0"/>
                                          </p:stCondLst>
                                        </p:cTn>
                                        <p:tgtEl>
                                          <p:spTgt spid="2448478"/>
                                        </p:tgtEl>
                                        <p:attrNameLst>
                                          <p:attrName>style.visibility</p:attrName>
                                        </p:attrNameLst>
                                      </p:cBhvr>
                                      <p:to>
                                        <p:strVal val="visible"/>
                                      </p:to>
                                    </p:set>
                                    <p:animEffect transition="in" filter="slide(fromRight)">
                                      <p:cBhvr>
                                        <p:cTn id="38" dur="500"/>
                                        <p:tgtEl>
                                          <p:spTgt spid="2448478"/>
                                        </p:tgtEl>
                                      </p:cBhvr>
                                    </p:animEffect>
                                  </p:childTnLst>
                                </p:cTn>
                              </p:par>
                              <p:par>
                                <p:cTn id="39" presetID="63" presetClass="path" presetSubtype="0" repeatCount="indefinite" accel="50000" decel="50000" fill="hold" grpId="0" nodeType="withEffect">
                                  <p:stCondLst>
                                    <p:cond delay="0"/>
                                  </p:stCondLst>
                                  <p:childTnLst>
                                    <p:animMotion origin="layout" path="M -3.88889E-6 7.40741E-7 L 0.07448 7.40741E-7 " pathEditMode="relative" rAng="0" ptsTypes="AA">
                                      <p:cBhvr>
                                        <p:cTn id="40" dur="500" fill="hold"/>
                                        <p:tgtEl>
                                          <p:spTgt spid="2448482"/>
                                        </p:tgtEl>
                                        <p:attrNameLst>
                                          <p:attrName>ppt_x</p:attrName>
                                          <p:attrName>ppt_y</p:attrName>
                                        </p:attrNameLst>
                                      </p:cBhvr>
                                      <p:rCtr x="371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8410" grpId="0"/>
      <p:bldP spid="2448473" grpId="0"/>
      <p:bldP spid="2448475" grpId="0"/>
      <p:bldP spid="2448475" grpId="1"/>
      <p:bldP spid="2448478" grpId="0"/>
      <p:bldP spid="2448482" grpId="0" animBg="1"/>
    </p:bld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a:xfrm>
            <a:off x="407368" y="765176"/>
            <a:ext cx="11521280" cy="2951163"/>
          </a:xfrm>
        </p:spPr>
        <p:txBody>
          <a:bodyPr/>
          <a:lstStyle/>
          <a:p>
            <a:r>
              <a:rPr lang="en-US" altLang="zh-CN" sz="2400" b="0" dirty="0"/>
              <a:t>2) </a:t>
            </a:r>
            <a:r>
              <a:rPr lang="zh-CN" altLang="en-US" sz="2400" b="0" dirty="0"/>
              <a:t>内嵌汇编的注意事项</a:t>
            </a:r>
            <a:br>
              <a:rPr lang="zh-CN" altLang="en-US" sz="2400" b="0" dirty="0"/>
            </a:br>
            <a:r>
              <a:rPr lang="zh-CN" altLang="en-US" sz="2400" b="0" dirty="0"/>
              <a:t>　　使用内嵌汇编的方法实现</a:t>
            </a:r>
            <a:r>
              <a:rPr lang="en-US" altLang="zh-CN" sz="2400" b="0" dirty="0"/>
              <a:t>C</a:t>
            </a:r>
            <a:r>
              <a:rPr lang="zh-CN" altLang="en-US" sz="2400" b="0" dirty="0"/>
              <a:t>语言和汇编语言的混合编程，需要注意以下方面的问题：</a:t>
            </a:r>
            <a:br>
              <a:rPr lang="zh-CN" altLang="en-US" sz="2400" b="0" dirty="0"/>
            </a:br>
            <a:r>
              <a:rPr lang="zh-CN" altLang="en-US" sz="2400" b="0" dirty="0"/>
              <a:t>　　</a:t>
            </a:r>
            <a:r>
              <a:rPr lang="en-US" altLang="zh-CN" sz="2400" b="0" dirty="0"/>
              <a:t>(1) </a:t>
            </a:r>
            <a:r>
              <a:rPr lang="zh-CN" altLang="en-US" sz="2400" b="0" dirty="0"/>
              <a:t>对于寄存器</a:t>
            </a:r>
            <a:r>
              <a:rPr lang="en-US" altLang="zh-CN" sz="2400" b="0" dirty="0"/>
              <a:t>R0</a:t>
            </a:r>
            <a:r>
              <a:rPr lang="zh-CN" altLang="en-US" sz="2400" b="0" dirty="0"/>
              <a:t>～</a:t>
            </a:r>
            <a:r>
              <a:rPr lang="en-US" altLang="zh-CN" sz="2400" b="0" dirty="0"/>
              <a:t>R3</a:t>
            </a:r>
            <a:r>
              <a:rPr lang="zh-CN" altLang="en-US" sz="2400" b="0" dirty="0"/>
              <a:t>、</a:t>
            </a:r>
            <a:r>
              <a:rPr lang="en-US" altLang="zh-CN" sz="2400" b="0" dirty="0"/>
              <a:t>LR</a:t>
            </a:r>
            <a:r>
              <a:rPr lang="zh-CN" altLang="en-US" sz="2400" b="0" dirty="0"/>
              <a:t>和</a:t>
            </a:r>
            <a:r>
              <a:rPr lang="en-US" altLang="zh-CN" sz="2400" b="0" dirty="0"/>
              <a:t>PC</a:t>
            </a:r>
            <a:r>
              <a:rPr lang="zh-CN" altLang="en-US" sz="2400" b="0" dirty="0"/>
              <a:t>的使用要格外小心。</a:t>
            </a:r>
            <a:r>
              <a:rPr lang="zh-CN" altLang="en-US" sz="2400" dirty="0">
                <a:solidFill>
                  <a:srgbClr val="FF0000"/>
                </a:solidFill>
              </a:rPr>
              <a:t>编译器在计算表达式时可能会将寄存器</a:t>
            </a:r>
            <a:r>
              <a:rPr lang="en-US" altLang="zh-CN" sz="2400" dirty="0">
                <a:solidFill>
                  <a:srgbClr val="FF0000"/>
                </a:solidFill>
              </a:rPr>
              <a:t>R0</a:t>
            </a:r>
            <a:r>
              <a:rPr lang="zh-CN" altLang="en-US" sz="2400" dirty="0">
                <a:solidFill>
                  <a:srgbClr val="FF0000"/>
                </a:solidFill>
              </a:rPr>
              <a:t>～</a:t>
            </a:r>
            <a:r>
              <a:rPr lang="en-US" altLang="zh-CN" sz="2400" dirty="0">
                <a:solidFill>
                  <a:srgbClr val="FF0000"/>
                </a:solidFill>
              </a:rPr>
              <a:t>R3</a:t>
            </a:r>
            <a:r>
              <a:rPr lang="zh-CN" altLang="en-US" sz="2400" dirty="0">
                <a:solidFill>
                  <a:srgbClr val="FF0000"/>
                </a:solidFill>
              </a:rPr>
              <a:t>、</a:t>
            </a:r>
            <a:r>
              <a:rPr lang="en-US" altLang="zh-CN" sz="2400" dirty="0">
                <a:solidFill>
                  <a:srgbClr val="FF0000"/>
                </a:solidFill>
              </a:rPr>
              <a:t>R12</a:t>
            </a:r>
            <a:r>
              <a:rPr lang="zh-CN" altLang="en-US" sz="2400" dirty="0">
                <a:solidFill>
                  <a:srgbClr val="FF0000"/>
                </a:solidFill>
              </a:rPr>
              <a:t>和</a:t>
            </a:r>
            <a:r>
              <a:rPr lang="en-US" altLang="zh-CN" sz="2400" dirty="0">
                <a:solidFill>
                  <a:srgbClr val="FF0000"/>
                </a:solidFill>
              </a:rPr>
              <a:t>R14</a:t>
            </a:r>
            <a:r>
              <a:rPr lang="zh-CN" altLang="en-US" sz="2400" dirty="0">
                <a:solidFill>
                  <a:srgbClr val="FF0000"/>
                </a:solidFill>
              </a:rPr>
              <a:t>用于子程序调用</a:t>
            </a:r>
            <a:r>
              <a:rPr lang="zh-CN" altLang="en-US" sz="2400" b="0" dirty="0"/>
              <a:t>，因此在内嵌的汇编指令中，不要将这些寄存器同时指定为物理寄存器。</a:t>
            </a:r>
            <a:endParaRPr lang="zh-CN" altLang="en-US" sz="2400" b="0" dirty="0"/>
          </a:p>
        </p:txBody>
      </p:sp>
      <p:pic>
        <p:nvPicPr>
          <p:cNvPr id="272387" name="Picture 4"/>
          <p:cNvPicPr>
            <a:picLocks noChangeAspect="1" noChangeArrowheads="1"/>
          </p:cNvPicPr>
          <p:nvPr/>
        </p:nvPicPr>
        <p:blipFill>
          <a:blip r:embed="rId1">
            <a:extLst>
              <a:ext uri="{28A0092B-C50C-407E-A947-70E740481C1C}">
                <a14:useLocalDpi xmlns:a14="http://schemas.microsoft.com/office/drawing/2010/main" val="0"/>
              </a:ext>
            </a:extLst>
          </a:blip>
          <a:srcRect r="30772"/>
          <a:stretch>
            <a:fillRect/>
          </a:stretch>
        </p:blipFill>
        <p:spPr bwMode="auto">
          <a:xfrm>
            <a:off x="1992630" y="3716655"/>
            <a:ext cx="7463155" cy="237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标题 1"/>
          <p:cNvSpPr>
            <a:spLocks noGrp="1" noChangeArrowheads="1"/>
          </p:cNvSpPr>
          <p:nvPr>
            <p:ph type="title"/>
          </p:nvPr>
        </p:nvSpPr>
        <p:spPr>
          <a:xfrm>
            <a:off x="407621" y="1233489"/>
            <a:ext cx="11233248" cy="4391025"/>
          </a:xfrm>
        </p:spPr>
        <p:txBody>
          <a:bodyPr/>
          <a:lstStyle/>
          <a:p>
            <a:pPr>
              <a:lnSpc>
                <a:spcPct val="150000"/>
              </a:lnSpc>
            </a:pPr>
            <a:r>
              <a:rPr lang="zh-CN" altLang="en-US" sz="2400" dirty="0"/>
              <a:t>　　</a:t>
            </a:r>
            <a:r>
              <a:rPr lang="zh-CN" altLang="zh-CN" sz="2400" b="0" dirty="0"/>
              <a:t>由于</a:t>
            </a:r>
            <a:r>
              <a:rPr lang="zh-CN" altLang="zh-CN" sz="2400" dirty="0">
                <a:solidFill>
                  <a:srgbClr val="FF0000"/>
                </a:solidFill>
              </a:rPr>
              <a:t>计算</a:t>
            </a:r>
            <a:r>
              <a:rPr lang="en-US" altLang="zh-CN" sz="2400" dirty="0">
                <a:solidFill>
                  <a:srgbClr val="FF0000"/>
                </a:solidFill>
              </a:rPr>
              <a:t>x/y</a:t>
            </a:r>
            <a:r>
              <a:rPr lang="zh-CN" altLang="zh-CN" sz="2400" dirty="0">
                <a:solidFill>
                  <a:srgbClr val="FF0000"/>
                </a:solidFill>
              </a:rPr>
              <a:t>时，</a:t>
            </a:r>
            <a:r>
              <a:rPr lang="en-US" altLang="zh-CN" sz="2400" dirty="0">
                <a:solidFill>
                  <a:srgbClr val="FF0000"/>
                </a:solidFill>
              </a:rPr>
              <a:t>R0</a:t>
            </a:r>
            <a:r>
              <a:rPr lang="zh-CN" altLang="zh-CN" sz="2400" dirty="0">
                <a:solidFill>
                  <a:srgbClr val="FF0000"/>
                </a:solidFill>
              </a:rPr>
              <a:t>被修改</a:t>
            </a:r>
            <a:r>
              <a:rPr lang="zh-CN" altLang="zh-CN" sz="2400" b="0" dirty="0"/>
              <a:t>，因此将影响到</a:t>
            </a:r>
            <a:r>
              <a:rPr lang="en-US" altLang="zh-CN" sz="2400" b="0" dirty="0"/>
              <a:t>R0+x/y</a:t>
            </a:r>
            <a:r>
              <a:rPr lang="zh-CN" altLang="zh-CN" sz="2400" b="0" dirty="0"/>
              <a:t>的结果。可以用一个</a:t>
            </a:r>
            <a:r>
              <a:rPr lang="en-US" altLang="zh-CN" sz="2400" b="0" dirty="0"/>
              <a:t>C</a:t>
            </a:r>
            <a:r>
              <a:rPr lang="zh-CN" altLang="zh-CN" sz="2400" b="0" dirty="0"/>
              <a:t>语言的变量来代替</a:t>
            </a:r>
            <a:r>
              <a:rPr lang="en-US" altLang="zh-CN" sz="2400" b="0" dirty="0"/>
              <a:t>R0</a:t>
            </a:r>
            <a:r>
              <a:rPr lang="zh-CN" altLang="zh-CN" sz="2400" b="0" dirty="0"/>
              <a:t>，如：</a:t>
            </a:r>
            <a:br>
              <a:rPr lang="zh-CN" altLang="zh-CN" sz="2400" b="0" dirty="0"/>
            </a:br>
            <a:r>
              <a:rPr lang="en-US" altLang="zh-CN" sz="2400" b="0" dirty="0"/>
              <a:t>	</a:t>
            </a:r>
            <a:r>
              <a:rPr lang="es-ES" altLang="zh-CN" sz="2400" b="0" dirty="0"/>
              <a:t>_ _asm</a:t>
            </a:r>
            <a:br>
              <a:rPr lang="zh-CN" altLang="zh-CN" sz="2400" b="0" dirty="0"/>
            </a:br>
            <a:r>
              <a:rPr lang="es-ES" altLang="zh-CN" sz="2400" b="0" dirty="0"/>
              <a:t>	{</a:t>
            </a:r>
            <a:br>
              <a:rPr lang="zh-CN" altLang="zh-CN" sz="2400" b="0" dirty="0"/>
            </a:br>
            <a:r>
              <a:rPr lang="es-ES" altLang="zh-CN" sz="2400" b="0" dirty="0"/>
              <a:t>		MOV  var,x</a:t>
            </a:r>
            <a:br>
              <a:rPr lang="zh-CN" altLang="zh-CN" sz="2400" b="0" dirty="0"/>
            </a:br>
            <a:r>
              <a:rPr lang="es-ES" altLang="zh-CN" sz="2400" b="0" dirty="0"/>
              <a:t>   		ADD	 y,var,x/y	</a:t>
            </a:r>
            <a:br>
              <a:rPr lang="zh-CN" altLang="zh-CN" sz="2400" b="0" dirty="0"/>
            </a:br>
            <a:r>
              <a:rPr lang="zh-CN" altLang="en-US" sz="2400" b="0" dirty="0"/>
              <a:t>　　　</a:t>
            </a:r>
            <a:r>
              <a:rPr lang="en-US" altLang="zh-CN" sz="2400" b="0" dirty="0"/>
              <a:t>}</a:t>
            </a:r>
            <a:endParaRPr lang="zh-CN" altLang="en-US" sz="2400" b="0" dirty="0"/>
          </a:p>
        </p:txBody>
      </p:sp>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43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3230" y="764540"/>
            <a:ext cx="10079990" cy="5688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545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1814" y="692151"/>
            <a:ext cx="8670925" cy="472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标题 1"/>
          <p:cNvSpPr>
            <a:spLocks noGrp="1" noChangeArrowheads="1"/>
          </p:cNvSpPr>
          <p:nvPr>
            <p:ph type="title"/>
          </p:nvPr>
        </p:nvSpPr>
        <p:spPr>
          <a:xfrm>
            <a:off x="119336" y="944564"/>
            <a:ext cx="11809312" cy="4968875"/>
          </a:xfrm>
        </p:spPr>
        <p:txBody>
          <a:bodyPr/>
          <a:lstStyle/>
          <a:p>
            <a:pPr>
              <a:lnSpc>
                <a:spcPct val="120000"/>
              </a:lnSpc>
            </a:pPr>
            <a:r>
              <a:rPr lang="zh-CN" altLang="en-US" sz="2400" b="0" dirty="0"/>
              <a:t>　　</a:t>
            </a:r>
            <a:r>
              <a:rPr lang="en-US" altLang="zh-CN" sz="2400" b="0" dirty="0"/>
              <a:t>2</a:t>
            </a:r>
            <a:r>
              <a:rPr lang="zh-CN" altLang="en-US" sz="2400" b="0" dirty="0"/>
              <a:t>、汇编语言程序访问C语言全局变量</a:t>
            </a:r>
            <a:br>
              <a:rPr lang="zh-CN" altLang="zh-CN" sz="2000" dirty="0"/>
            </a:br>
            <a:r>
              <a:rPr lang="zh-CN" altLang="en-US" sz="2000" b="0" dirty="0"/>
              <a:t>　　</a:t>
            </a:r>
            <a:r>
              <a:rPr lang="zh-CN" altLang="zh-CN" sz="2000" b="0" dirty="0"/>
              <a:t>汇编语言程序可通过地址间接访问在</a:t>
            </a:r>
            <a:r>
              <a:rPr lang="en-US" altLang="zh-CN" sz="2000" b="0" dirty="0"/>
              <a:t>C</a:t>
            </a:r>
            <a:r>
              <a:rPr lang="zh-CN" altLang="zh-CN" sz="2000" b="0" dirty="0"/>
              <a:t>语言程序中声明的全局变量。具体做法是使用</a:t>
            </a:r>
            <a:r>
              <a:rPr lang="en-US" altLang="zh-CN" sz="2000" b="0" dirty="0"/>
              <a:t>IMPORT</a:t>
            </a:r>
            <a:r>
              <a:rPr lang="zh-CN" altLang="zh-CN" sz="2000" b="0" dirty="0"/>
              <a:t>关键词引入全局变量，再利用</a:t>
            </a:r>
            <a:r>
              <a:rPr lang="en-US" altLang="zh-CN" sz="2000" b="0" dirty="0"/>
              <a:t>LDR</a:t>
            </a:r>
            <a:r>
              <a:rPr lang="zh-CN" altLang="zh-CN" sz="2000" b="0" dirty="0"/>
              <a:t>和</a:t>
            </a:r>
            <a:r>
              <a:rPr lang="en-US" altLang="zh-CN" sz="2000" b="0" dirty="0"/>
              <a:t>STR</a:t>
            </a:r>
            <a:r>
              <a:rPr lang="zh-CN" altLang="zh-CN" sz="2000" b="0" dirty="0"/>
              <a:t>指令根据全局变量的地址来进行访问。对于不同类型的变量，需要选用不同选项的</a:t>
            </a:r>
            <a:r>
              <a:rPr lang="en-US" altLang="zh-CN" sz="2000" b="0" dirty="0"/>
              <a:t>LDR</a:t>
            </a:r>
            <a:r>
              <a:rPr lang="zh-CN" altLang="zh-CN" sz="2000" b="0" dirty="0"/>
              <a:t>和</a:t>
            </a:r>
            <a:r>
              <a:rPr lang="en-US" altLang="zh-CN" sz="2000" b="0" dirty="0"/>
              <a:t>STR</a:t>
            </a:r>
            <a:r>
              <a:rPr lang="zh-CN" altLang="zh-CN" sz="2000" b="0" dirty="0"/>
              <a:t>指令，如下所示：</a:t>
            </a:r>
            <a:br>
              <a:rPr lang="zh-CN" altLang="zh-CN" sz="2000" b="0" dirty="0"/>
            </a:br>
            <a:r>
              <a:rPr lang="zh-CN" altLang="en-US" sz="2000" b="0" dirty="0"/>
              <a:t>　　</a:t>
            </a:r>
            <a:r>
              <a:rPr lang="en-US" altLang="zh-CN" sz="2000" b="0" dirty="0"/>
              <a:t>unsigned char			LDRB/STRB</a:t>
            </a:r>
            <a:br>
              <a:rPr lang="zh-CN" altLang="zh-CN" sz="2000" b="0" dirty="0"/>
            </a:br>
            <a:r>
              <a:rPr lang="zh-CN" altLang="en-US" sz="2000" b="0" dirty="0"/>
              <a:t>　　</a:t>
            </a:r>
            <a:r>
              <a:rPr lang="en-US" altLang="zh-CN" sz="2000" b="0" dirty="0"/>
              <a:t>unsigned short			LDRH/STRH</a:t>
            </a:r>
            <a:br>
              <a:rPr lang="zh-CN" altLang="zh-CN" sz="2000" b="0" dirty="0"/>
            </a:br>
            <a:r>
              <a:rPr lang="zh-CN" altLang="en-US" sz="2000" b="0" dirty="0"/>
              <a:t>　　</a:t>
            </a:r>
            <a:r>
              <a:rPr lang="en-US" altLang="zh-CN" sz="2000" b="0" dirty="0"/>
              <a:t>unsigned int			LDR/STR</a:t>
            </a:r>
            <a:br>
              <a:rPr lang="zh-CN" altLang="zh-CN" sz="2000" b="0" dirty="0"/>
            </a:br>
            <a:r>
              <a:rPr lang="zh-CN" altLang="en-US" sz="2000" b="0" dirty="0"/>
              <a:t>　　</a:t>
            </a:r>
            <a:r>
              <a:rPr lang="en-US" altLang="zh-CN" sz="2000" b="0" dirty="0"/>
              <a:t>char				LDRSB/STRSB</a:t>
            </a:r>
            <a:br>
              <a:rPr lang="zh-CN" altLang="zh-CN" sz="2000" b="0" dirty="0"/>
            </a:br>
            <a:r>
              <a:rPr lang="zh-CN" altLang="en-US" sz="2000" b="0" dirty="0"/>
              <a:t>　　</a:t>
            </a:r>
            <a:r>
              <a:rPr lang="en-US" altLang="zh-CN" sz="2000" b="0" dirty="0"/>
              <a:t>short				LDRSH/STRSH</a:t>
            </a:r>
            <a:br>
              <a:rPr lang="zh-CN" altLang="zh-CN" sz="2000" b="0" dirty="0"/>
            </a:br>
            <a:r>
              <a:rPr lang="zh-CN" altLang="en-US" sz="2000" b="0" dirty="0"/>
              <a:t>　　</a:t>
            </a:r>
            <a:r>
              <a:rPr lang="zh-CN" altLang="zh-CN" sz="2000" b="0" dirty="0"/>
              <a:t>对于结构体，如果知道各个成员的偏移量，则也可通过</a:t>
            </a:r>
            <a:r>
              <a:rPr lang="en-US" altLang="zh-CN" sz="2000" b="0" dirty="0"/>
              <a:t>LDR/STR</a:t>
            </a:r>
            <a:r>
              <a:rPr lang="zh-CN" altLang="zh-CN" sz="2000" b="0" dirty="0"/>
              <a:t>指令进行访问。如果结构体所占空间小于</a:t>
            </a:r>
            <a:r>
              <a:rPr lang="en-US" altLang="zh-CN" sz="2000" b="0" dirty="0"/>
              <a:t>8</a:t>
            </a:r>
            <a:r>
              <a:rPr lang="zh-CN" altLang="zh-CN" sz="2000" b="0" dirty="0"/>
              <a:t>个字，则可用</a:t>
            </a:r>
            <a:r>
              <a:rPr lang="en-US" altLang="zh-CN" sz="2000" b="0" dirty="0"/>
              <a:t>LDM</a:t>
            </a:r>
            <a:r>
              <a:rPr lang="zh-CN" altLang="zh-CN" sz="2000" b="0" dirty="0"/>
              <a:t>和</a:t>
            </a:r>
            <a:r>
              <a:rPr lang="en-US" altLang="zh-CN" sz="2000" b="0" dirty="0"/>
              <a:t>STM</a:t>
            </a:r>
            <a:r>
              <a:rPr lang="zh-CN" altLang="zh-CN" sz="2000" b="0" dirty="0"/>
              <a:t>进行一次性读</a:t>
            </a:r>
            <a:r>
              <a:rPr lang="en-US" altLang="zh-CN" sz="2000" b="0" dirty="0"/>
              <a:t>/</a:t>
            </a:r>
            <a:r>
              <a:rPr lang="zh-CN" altLang="zh-CN" sz="2000" b="0" dirty="0"/>
              <a:t>写。</a:t>
            </a:r>
            <a:endParaRPr lang="zh-CN" altLang="en-US" sz="2000" b="0" dirty="0"/>
          </a:p>
        </p:txBody>
      </p:sp>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5698" name="Picture 2"/>
          <p:cNvPicPr>
            <a:picLocks noChangeAspect="1" noChangeArrowheads="1"/>
          </p:cNvPicPr>
          <p:nvPr/>
        </p:nvPicPr>
        <p:blipFill>
          <a:blip r:embed="rId1">
            <a:extLst>
              <a:ext uri="{28A0092B-C50C-407E-A947-70E740481C1C}">
                <a14:useLocalDpi xmlns:a14="http://schemas.microsoft.com/office/drawing/2010/main" val="0"/>
              </a:ext>
            </a:extLst>
          </a:blip>
          <a:srcRect r="8948"/>
          <a:stretch>
            <a:fillRect/>
          </a:stretch>
        </p:blipFill>
        <p:spPr bwMode="auto">
          <a:xfrm>
            <a:off x="1631950" y="1052195"/>
            <a:ext cx="8525510" cy="5046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794" name="Rectangle 2"/>
          <p:cNvSpPr>
            <a:spLocks noGrp="1" noChangeArrowheads="1"/>
          </p:cNvSpPr>
          <p:nvPr>
            <p:ph type="title"/>
          </p:nvPr>
        </p:nvSpPr>
        <p:spPr>
          <a:xfrm>
            <a:off x="263352" y="764704"/>
            <a:ext cx="11665296" cy="4896544"/>
          </a:xfrm>
        </p:spPr>
        <p:txBody>
          <a:bodyPr/>
          <a:lstStyle/>
          <a:p>
            <a:pPr>
              <a:lnSpc>
                <a:spcPct val="200000"/>
              </a:lnSpc>
            </a:pPr>
            <a:r>
              <a:rPr lang="zh-CN" altLang="en-US" sz="2400" b="0" dirty="0"/>
              <a:t>　　</a:t>
            </a:r>
            <a:r>
              <a:rPr lang="en-US" altLang="zh-CN" sz="2400" b="0" dirty="0"/>
              <a:t>3</a:t>
            </a:r>
            <a:r>
              <a:rPr lang="zh-CN" altLang="en-US" sz="2400" b="0" dirty="0"/>
              <a:t>、</a:t>
            </a:r>
            <a:r>
              <a:rPr lang="zh-CN" altLang="zh-CN" sz="2400" b="0" dirty="0"/>
              <a:t>汇编语言程序调用</a:t>
            </a:r>
            <a:r>
              <a:rPr lang="en-US" altLang="zh-CN" sz="2400" b="0" dirty="0"/>
              <a:t>C</a:t>
            </a:r>
            <a:r>
              <a:rPr lang="zh-CN" altLang="zh-CN" sz="2400" b="0" dirty="0"/>
              <a:t>语言程序</a:t>
            </a:r>
            <a:br>
              <a:rPr lang="zh-CN" altLang="zh-CN" sz="2400" b="0" dirty="0"/>
            </a:br>
            <a:r>
              <a:rPr lang="zh-CN" altLang="en-US" sz="2400" b="0" dirty="0"/>
              <a:t>　　</a:t>
            </a:r>
            <a:r>
              <a:rPr lang="zh-CN" altLang="zh-CN" sz="2400" b="0" dirty="0"/>
              <a:t>首先，为保证程序调用时参数的正确传递，汇编语言程序的设计要遵守</a:t>
            </a:r>
            <a:r>
              <a:rPr lang="en-US" altLang="zh-CN" sz="2400" b="0" dirty="0"/>
              <a:t>ATPCS</a:t>
            </a:r>
            <a:r>
              <a:rPr lang="zh-CN" altLang="zh-CN" sz="2400" b="0" dirty="0"/>
              <a:t>。其次，在</a:t>
            </a:r>
            <a:r>
              <a:rPr lang="en-US" altLang="zh-CN" sz="2400" b="0" dirty="0"/>
              <a:t>C</a:t>
            </a:r>
            <a:r>
              <a:rPr lang="zh-CN" altLang="zh-CN" sz="2400" b="0" dirty="0"/>
              <a:t>语言程序中，不需要使用任何关键字来声明被汇编语言程序调用的</a:t>
            </a:r>
            <a:r>
              <a:rPr lang="en-US" altLang="zh-CN" sz="2400" b="0" dirty="0"/>
              <a:t>C</a:t>
            </a:r>
            <a:r>
              <a:rPr lang="zh-CN" altLang="zh-CN" sz="2400" b="0" dirty="0"/>
              <a:t>语言子程序。但是在汇编语言程序调用</a:t>
            </a:r>
            <a:r>
              <a:rPr lang="en-US" altLang="zh-CN" sz="2400" b="0" dirty="0"/>
              <a:t>C</a:t>
            </a:r>
            <a:r>
              <a:rPr lang="zh-CN" altLang="zh-CN" sz="2400" b="0" dirty="0"/>
              <a:t>语言子程序之前，需要在汇编语言程序中使用</a:t>
            </a:r>
            <a:r>
              <a:rPr lang="en-US" altLang="zh-CN" sz="2400" b="0" dirty="0"/>
              <a:t>IMPORT</a:t>
            </a:r>
            <a:r>
              <a:rPr lang="zh-CN" altLang="zh-CN" sz="2400" b="0" dirty="0"/>
              <a:t>伪操作对其进行声明。汇编语言通过</a:t>
            </a:r>
            <a:r>
              <a:rPr lang="en-US" altLang="zh-CN" sz="2400" b="0" dirty="0"/>
              <a:t>BL</a:t>
            </a:r>
            <a:r>
              <a:rPr lang="zh-CN" altLang="zh-CN" sz="2400" b="0" dirty="0"/>
              <a:t>指令进行调用。</a:t>
            </a:r>
            <a:endParaRPr lang="en-US" altLang="zh-CN" sz="2400" b="0" dirty="0"/>
          </a:p>
        </p:txBody>
      </p:sp>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818" name="标题 1"/>
          <p:cNvSpPr>
            <a:spLocks noGrp="1" noChangeArrowheads="1"/>
          </p:cNvSpPr>
          <p:nvPr>
            <p:ph type="title"/>
          </p:nvPr>
        </p:nvSpPr>
        <p:spPr>
          <a:xfrm>
            <a:off x="2135188" y="1268414"/>
            <a:ext cx="8229600" cy="4681537"/>
          </a:xfrm>
        </p:spPr>
        <p:txBody>
          <a:bodyPr/>
          <a:lstStyle/>
          <a:p>
            <a:pPr>
              <a:lnSpc>
                <a:spcPct val="150000"/>
              </a:lnSpc>
            </a:pPr>
            <a:r>
              <a:rPr lang="zh-CN" altLang="en-US" sz="2400" b="0"/>
              <a:t>　　</a:t>
            </a:r>
            <a:r>
              <a:rPr lang="zh-CN" altLang="zh-CN" sz="2400" b="0"/>
              <a:t>例</a:t>
            </a:r>
            <a:r>
              <a:rPr lang="en-US" altLang="zh-CN" sz="2400" b="0"/>
              <a:t>4  </a:t>
            </a:r>
            <a:r>
              <a:rPr lang="zh-CN" altLang="zh-CN" sz="2400" b="0"/>
              <a:t>用</a:t>
            </a:r>
            <a:r>
              <a:rPr lang="en-US" altLang="zh-CN" sz="2400" b="0"/>
              <a:t>C</a:t>
            </a:r>
            <a:r>
              <a:rPr lang="zh-CN" altLang="zh-CN" sz="2400" b="0"/>
              <a:t>语言程序完成</a:t>
            </a:r>
            <a:r>
              <a:rPr lang="en-US" altLang="zh-CN" sz="2400" b="0"/>
              <a:t>5</a:t>
            </a:r>
            <a:r>
              <a:rPr lang="zh-CN" altLang="zh-CN" sz="2400" b="0"/>
              <a:t>个整数求和的功能，用汇编语言程序调用这个程序，完成</a:t>
            </a:r>
            <a:r>
              <a:rPr lang="en-US" altLang="zh-CN" sz="2400" b="0"/>
              <a:t>i</a:t>
            </a:r>
            <a:r>
              <a:rPr lang="zh-CN" altLang="zh-CN" sz="2400" b="0"/>
              <a:t>、</a:t>
            </a:r>
            <a:r>
              <a:rPr lang="en-US" altLang="zh-CN" sz="2400" b="0"/>
              <a:t>2 × i</a:t>
            </a:r>
            <a:r>
              <a:rPr lang="zh-CN" altLang="zh-CN" sz="2400" b="0"/>
              <a:t>、</a:t>
            </a:r>
            <a:r>
              <a:rPr lang="en-US" altLang="zh-CN" sz="2400" b="0"/>
              <a:t>3 × i</a:t>
            </a:r>
            <a:r>
              <a:rPr lang="zh-CN" altLang="zh-CN" sz="2400" b="0"/>
              <a:t>、</a:t>
            </a:r>
            <a:r>
              <a:rPr lang="en-US" altLang="zh-CN" sz="2400" b="0"/>
              <a:t>4 × i</a:t>
            </a:r>
            <a:r>
              <a:rPr lang="zh-CN" altLang="zh-CN" sz="2400" b="0"/>
              <a:t>、</a:t>
            </a:r>
            <a:r>
              <a:rPr lang="en-US" altLang="zh-CN" sz="2400" b="0"/>
              <a:t>5 × i</a:t>
            </a:r>
            <a:r>
              <a:rPr lang="zh-CN" altLang="zh-CN" sz="2400" b="0"/>
              <a:t>的和的计算。</a:t>
            </a:r>
            <a:br>
              <a:rPr lang="zh-CN" altLang="zh-CN" sz="2400" b="0"/>
            </a:br>
            <a:r>
              <a:rPr lang="en-US" altLang="zh-CN" sz="2400" b="0"/>
              <a:t>C</a:t>
            </a:r>
            <a:r>
              <a:rPr lang="zh-CN" altLang="zh-CN" sz="2400" b="0"/>
              <a:t>语言函数原型：</a:t>
            </a:r>
            <a:br>
              <a:rPr lang="zh-CN" altLang="zh-CN" sz="2400" b="0"/>
            </a:br>
            <a:r>
              <a:rPr lang="en-US" altLang="zh-CN" sz="2400" b="0"/>
              <a:t>	int g(int a,int b,int c,int d,int e)</a:t>
            </a:r>
            <a:br>
              <a:rPr lang="zh-CN" altLang="zh-CN" sz="2400" b="0"/>
            </a:br>
            <a:r>
              <a:rPr lang="en-US" altLang="zh-CN" sz="2400" b="0"/>
              <a:t>	{</a:t>
            </a:r>
            <a:br>
              <a:rPr lang="zh-CN" altLang="zh-CN" sz="2400" b="0"/>
            </a:br>
            <a:r>
              <a:rPr lang="en-US" altLang="zh-CN" sz="2400" b="0"/>
              <a:t>	  return  a+b+c+d+e;</a:t>
            </a:r>
            <a:br>
              <a:rPr lang="zh-CN" altLang="zh-CN" sz="2400" b="0"/>
            </a:br>
            <a:r>
              <a:rPr lang="en-US" altLang="zh-CN" sz="2400" b="0"/>
              <a:t>	}</a:t>
            </a:r>
            <a:br>
              <a:rPr lang="zh-CN" altLang="zh-CN" sz="2400" b="0"/>
            </a:br>
            <a:endParaRPr lang="zh-CN" altLang="en-US" sz="2400" b="0"/>
          </a:p>
        </p:txBody>
      </p:sp>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18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750" y="798830"/>
            <a:ext cx="9042400" cy="500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—C</a:t>
            </a:r>
            <a:r>
              <a:rPr lang="zh-CN" altLang="en-US" kern="0" dirty="0"/>
              <a:t>语言与汇编语言混合编程</a:t>
            </a:r>
            <a:endParaRPr lang="zh-CN" altLang="en-US" kern="0" dirty="0">
              <a:solidFill>
                <a:srgbClr val="FF0000"/>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要求与难点</a:t>
            </a:r>
            <a:endParaRPr lang="zh-CN" altLang="en-US" dirty="0"/>
          </a:p>
        </p:txBody>
      </p:sp>
      <p:sp>
        <p:nvSpPr>
          <p:cNvPr id="3" name="内容占位符 2"/>
          <p:cNvSpPr>
            <a:spLocks noGrp="1"/>
          </p:cNvSpPr>
          <p:nvPr>
            <p:ph idx="1"/>
          </p:nvPr>
        </p:nvSpPr>
        <p:spPr>
          <a:xfrm>
            <a:off x="431801" y="865188"/>
            <a:ext cx="11233151" cy="4219996"/>
          </a:xfrm>
        </p:spPr>
        <p:txBody>
          <a:bodyPr/>
          <a:lstStyle/>
          <a:p>
            <a:pPr>
              <a:lnSpc>
                <a:spcPct val="200000"/>
              </a:lnSpc>
              <a:spcBef>
                <a:spcPts val="0"/>
              </a:spcBef>
            </a:pPr>
            <a:r>
              <a:rPr lang="zh-CN" altLang="en-US" dirty="0"/>
              <a:t>基础：必须能够看懂常见的</a:t>
            </a:r>
            <a:r>
              <a:rPr lang="en-US" altLang="zh-CN" dirty="0"/>
              <a:t>ARM</a:t>
            </a:r>
            <a:r>
              <a:rPr lang="zh-CN" altLang="en-US" dirty="0"/>
              <a:t>汇编语言代码。</a:t>
            </a:r>
            <a:endParaRPr lang="en-US" altLang="zh-CN" dirty="0"/>
          </a:p>
          <a:p>
            <a:pPr>
              <a:lnSpc>
                <a:spcPct val="200000"/>
              </a:lnSpc>
              <a:spcBef>
                <a:spcPts val="0"/>
              </a:spcBef>
            </a:pPr>
            <a:r>
              <a:rPr lang="zh-CN" altLang="en-US" dirty="0"/>
              <a:t>提升：能够根据系统项目的相关要求，修改部分</a:t>
            </a:r>
            <a:r>
              <a:rPr lang="en-US" altLang="zh-CN" dirty="0"/>
              <a:t>ARM</a:t>
            </a:r>
            <a:r>
              <a:rPr lang="zh-CN" altLang="en-US" dirty="0"/>
              <a:t>汇编语言代码，并完成编译、测试、运行。</a:t>
            </a:r>
            <a:endParaRPr lang="en-US" altLang="zh-CN" dirty="0"/>
          </a:p>
          <a:p>
            <a:pPr>
              <a:lnSpc>
                <a:spcPct val="200000"/>
              </a:lnSpc>
              <a:spcBef>
                <a:spcPts val="0"/>
              </a:spcBef>
            </a:pPr>
            <a:r>
              <a:rPr lang="zh-CN" altLang="en-US" dirty="0"/>
              <a:t>优化：能够根据项目要求，完成</a:t>
            </a:r>
            <a:r>
              <a:rPr lang="en-US" altLang="zh-CN" dirty="0"/>
              <a:t>ARM</a:t>
            </a:r>
            <a:r>
              <a:rPr lang="zh-CN" altLang="en-US" dirty="0"/>
              <a:t>汇编程序的编制工作。</a:t>
            </a:r>
            <a:endParaRPr lang="en-US" altLang="zh-CN" dirty="0"/>
          </a:p>
          <a:p>
            <a:pPr>
              <a:lnSpc>
                <a:spcPct val="200000"/>
              </a:lnSpc>
              <a:spcBef>
                <a:spcPts val="0"/>
              </a:spcBef>
            </a:pPr>
            <a:r>
              <a:rPr lang="zh-CN" altLang="en-US" dirty="0"/>
              <a:t>难点：</a:t>
            </a:r>
            <a:r>
              <a:rPr lang="en-US" altLang="zh-CN" dirty="0"/>
              <a:t>ARM</a:t>
            </a:r>
            <a:r>
              <a:rPr lang="zh-CN" altLang="en-US" dirty="0"/>
              <a:t>汇编语言与</a:t>
            </a:r>
            <a:r>
              <a:rPr lang="en-US" altLang="zh-CN" dirty="0"/>
              <a:t>C</a:t>
            </a:r>
            <a:r>
              <a:rPr lang="zh-CN" altLang="en-US" dirty="0"/>
              <a:t>语言混合编程</a:t>
            </a:r>
            <a:endParaRPr lang="zh-CN" altLang="en-US" dirty="0"/>
          </a:p>
        </p:txBody>
      </p:sp>
      <p:sp>
        <p:nvSpPr>
          <p:cNvPr id="4" name="灯片编号占位符 3"/>
          <p:cNvSpPr>
            <a:spLocks noGrp="1"/>
          </p:cNvSpPr>
          <p:nvPr>
            <p:ph type="sldNum" sz="quarter" idx="10"/>
          </p:nvPr>
        </p:nvSpPr>
        <p:spPr/>
        <p:txBody>
          <a:bodyPr/>
          <a:lstStyle/>
          <a:p>
            <a:pPr>
              <a:defRPr/>
            </a:pPr>
            <a:fld id="{522674C9-819F-4941-96D4-0786AA3A7943}" type="slidenum">
              <a:rPr lang="zh-CN" altLang="zh-CN" smtClean="0"/>
            </a:fld>
            <a:endParaRPr lang="zh-CN"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4" name="灯片编号占位符 3"/>
          <p:cNvSpPr>
            <a:spLocks noGrp="1"/>
          </p:cNvSpPr>
          <p:nvPr>
            <p:ph type="sldNum" sz="quarter" idx="10"/>
          </p:nvPr>
        </p:nvSpPr>
        <p:spPr/>
        <p:txBody>
          <a:bodyPr/>
          <a:lstStyle/>
          <a:p>
            <a:pPr>
              <a:defRPr/>
            </a:pPr>
            <a:fld id="{522674C9-819F-4941-96D4-0786AA3A7943}" type="slidenum">
              <a:rPr lang="zh-CN" altLang="zh-CN" smtClean="0"/>
            </a:fld>
            <a:endParaRPr lang="zh-CN" altLang="zh-CN"/>
          </a:p>
        </p:txBody>
      </p:sp>
      <p:sp>
        <p:nvSpPr>
          <p:cNvPr id="7" name="文本框 6"/>
          <p:cNvSpPr txBox="1"/>
          <p:nvPr/>
        </p:nvSpPr>
        <p:spPr>
          <a:xfrm>
            <a:off x="513083" y="774700"/>
            <a:ext cx="10681520" cy="2345257"/>
          </a:xfrm>
          <a:prstGeom prst="rect">
            <a:avLst/>
          </a:prstGeom>
          <a:noFill/>
        </p:spPr>
        <p:txBody>
          <a:bodyPr wrap="square">
            <a:spAutoFit/>
          </a:bodyPr>
          <a:lstStyle/>
          <a:p>
            <a:pPr algn="just" eaLnBrk="1" hangingPunct="1">
              <a:lnSpc>
                <a:spcPct val="120000"/>
              </a:lnSpc>
              <a:spcBef>
                <a:spcPct val="50000"/>
              </a:spcBef>
              <a:buClrTx/>
              <a:buFontTx/>
              <a:buNone/>
            </a:pPr>
            <a:r>
              <a:rPr kumimoji="1" lang="zh-CN" altLang="en-US" sz="2400" b="0" dirty="0">
                <a:latin typeface="Times New Roman" panose="02020603050405020304" pitchFamily="18" charset="0"/>
                <a:ea typeface="+mn-ea"/>
                <a:cs typeface="Times New Roman" panose="02020603050405020304" pitchFamily="18" charset="0"/>
              </a:rPr>
              <a:t>        </a:t>
            </a:r>
            <a:r>
              <a:rPr kumimoji="1" lang="zh-CN" altLang="en-US" sz="2400" b="0" dirty="0">
                <a:solidFill>
                  <a:srgbClr val="0070C0"/>
                </a:solidFill>
                <a:latin typeface="Times New Roman" panose="02020603050405020304" pitchFamily="18" charset="0"/>
                <a:ea typeface="+mn-ea"/>
                <a:cs typeface="Times New Roman" panose="02020603050405020304" pitchFamily="18" charset="0"/>
              </a:rPr>
              <a:t>寄存器移位寻址</a:t>
            </a:r>
            <a:r>
              <a:rPr kumimoji="1" lang="zh-CN" altLang="en-US" sz="2400" b="0" dirty="0">
                <a:latin typeface="Times New Roman" panose="02020603050405020304" pitchFamily="18" charset="0"/>
                <a:ea typeface="+mn-ea"/>
                <a:cs typeface="Times New Roman" panose="02020603050405020304" pitchFamily="18" charset="0"/>
              </a:rPr>
              <a:t>是</a:t>
            </a:r>
            <a:r>
              <a:rPr kumimoji="1" lang="en-US" altLang="zh-CN" sz="2400" b="0" dirty="0">
                <a:latin typeface="Times New Roman" panose="02020603050405020304" pitchFamily="18" charset="0"/>
                <a:ea typeface="+mn-ea"/>
                <a:cs typeface="Times New Roman" panose="02020603050405020304" pitchFamily="18" charset="0"/>
              </a:rPr>
              <a:t>ARM</a:t>
            </a:r>
            <a:r>
              <a:rPr kumimoji="1" lang="zh-CN" altLang="en-US" sz="2400" b="0" dirty="0">
                <a:latin typeface="Times New Roman" panose="02020603050405020304" pitchFamily="18" charset="0"/>
                <a:ea typeface="+mn-ea"/>
                <a:cs typeface="Times New Roman" panose="02020603050405020304" pitchFamily="18" charset="0"/>
              </a:rPr>
              <a:t>指令集特有的寻址方式。当第</a:t>
            </a:r>
            <a:r>
              <a:rPr kumimoji="1" lang="en-US" altLang="zh-CN" sz="2400" b="0" dirty="0">
                <a:latin typeface="Times New Roman" panose="02020603050405020304" pitchFamily="18" charset="0"/>
                <a:ea typeface="+mn-ea"/>
                <a:cs typeface="Times New Roman" panose="02020603050405020304" pitchFamily="18" charset="0"/>
              </a:rPr>
              <a:t>2</a:t>
            </a:r>
            <a:r>
              <a:rPr kumimoji="1" lang="zh-CN" altLang="en-US" sz="2400" b="0" dirty="0">
                <a:latin typeface="Times New Roman" panose="02020603050405020304" pitchFamily="18" charset="0"/>
                <a:ea typeface="+mn-ea"/>
                <a:cs typeface="Times New Roman" panose="02020603050405020304" pitchFamily="18" charset="0"/>
              </a:rPr>
              <a:t>个操作数是寄存器移位方式时，第</a:t>
            </a:r>
            <a:r>
              <a:rPr kumimoji="1" lang="en-US" altLang="zh-CN" sz="2400" b="0" dirty="0">
                <a:latin typeface="Times New Roman" panose="02020603050405020304" pitchFamily="18" charset="0"/>
                <a:ea typeface="+mn-ea"/>
                <a:cs typeface="Times New Roman" panose="02020603050405020304" pitchFamily="18" charset="0"/>
              </a:rPr>
              <a:t>2</a:t>
            </a:r>
            <a:r>
              <a:rPr kumimoji="1" lang="zh-CN" altLang="en-US" sz="2400" b="0" dirty="0">
                <a:latin typeface="Times New Roman" panose="02020603050405020304" pitchFamily="18" charset="0"/>
                <a:ea typeface="+mn-ea"/>
                <a:cs typeface="Times New Roman" panose="02020603050405020304" pitchFamily="18" charset="0"/>
              </a:rPr>
              <a:t>个寄存器操作数在与第</a:t>
            </a:r>
            <a:r>
              <a:rPr kumimoji="1" lang="en-US" altLang="zh-CN" sz="2400" b="0" dirty="0">
                <a:latin typeface="Times New Roman" panose="02020603050405020304" pitchFamily="18" charset="0"/>
                <a:ea typeface="+mn-ea"/>
                <a:cs typeface="Times New Roman" panose="02020603050405020304" pitchFamily="18" charset="0"/>
              </a:rPr>
              <a:t>1</a:t>
            </a:r>
            <a:r>
              <a:rPr kumimoji="1" lang="zh-CN" altLang="en-US" sz="2400" b="0" dirty="0">
                <a:latin typeface="Times New Roman" panose="02020603050405020304" pitchFamily="18" charset="0"/>
                <a:ea typeface="+mn-ea"/>
                <a:cs typeface="Times New Roman" panose="02020603050405020304" pitchFamily="18" charset="0"/>
              </a:rPr>
              <a:t>个操作数结合之前，选择进行移位操作。寄存器移位寻址指令举例如下：</a:t>
            </a:r>
            <a:endParaRPr kumimoji="1" lang="zh-CN" altLang="en-US" sz="24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MOV	R0,R2,LSL #3</a:t>
            </a:r>
            <a:r>
              <a:rPr kumimoji="1" lang="en-US" altLang="zh-CN" sz="2000" b="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b="0" dirty="0">
                <a:latin typeface="Times New Roman" panose="02020603050405020304" pitchFamily="18" charset="0"/>
                <a:ea typeface="+mn-ea"/>
                <a:cs typeface="Times New Roman" panose="02020603050405020304" pitchFamily="18" charset="0"/>
              </a:rPr>
              <a:t>;R2</a:t>
            </a:r>
            <a:r>
              <a:rPr kumimoji="1" lang="zh-CN" altLang="en-US" sz="2000" b="0" dirty="0">
                <a:latin typeface="Times New Roman" panose="02020603050405020304" pitchFamily="18" charset="0"/>
                <a:ea typeface="+mn-ea"/>
                <a:cs typeface="Times New Roman" panose="02020603050405020304" pitchFamily="18" charset="0"/>
              </a:rPr>
              <a:t>的值左移</a:t>
            </a:r>
            <a:r>
              <a:rPr kumimoji="1" lang="en-US" altLang="zh-CN" sz="2000" b="0" dirty="0">
                <a:latin typeface="Times New Roman" panose="02020603050405020304" pitchFamily="18" charset="0"/>
                <a:ea typeface="+mn-ea"/>
                <a:cs typeface="Times New Roman" panose="02020603050405020304" pitchFamily="18" charset="0"/>
              </a:rPr>
              <a:t>3</a:t>
            </a:r>
            <a:r>
              <a:rPr kumimoji="1" lang="zh-CN" altLang="en-US" sz="2000" b="0" dirty="0">
                <a:latin typeface="Times New Roman" panose="02020603050405020304" pitchFamily="18" charset="0"/>
                <a:ea typeface="+mn-ea"/>
                <a:cs typeface="Times New Roman" panose="02020603050405020304" pitchFamily="18" charset="0"/>
              </a:rPr>
              <a:t>位，结果放入</a:t>
            </a:r>
            <a:r>
              <a:rPr kumimoji="1" lang="en-US" altLang="zh-CN" sz="2000" b="0" dirty="0">
                <a:latin typeface="Times New Roman" panose="02020603050405020304" pitchFamily="18" charset="0"/>
                <a:ea typeface="+mn-ea"/>
                <a:cs typeface="Times New Roman" panose="02020603050405020304" pitchFamily="18" charset="0"/>
              </a:rPr>
              <a:t>R0</a:t>
            </a:r>
            <a:r>
              <a:rPr kumimoji="1" lang="zh-CN" altLang="en-US" sz="2000" b="0" dirty="0">
                <a:latin typeface="Times New Roman" panose="02020603050405020304" pitchFamily="18" charset="0"/>
                <a:ea typeface="+mn-ea"/>
                <a:cs typeface="Times New Roman" panose="02020603050405020304" pitchFamily="18" charset="0"/>
              </a:rPr>
              <a:t>，	 </a:t>
            </a:r>
            <a:r>
              <a:rPr kumimoji="1" lang="en-US" altLang="zh-CN" sz="2000" b="0" dirty="0">
                <a:latin typeface="Times New Roman" panose="02020603050405020304" pitchFamily="18" charset="0"/>
                <a:ea typeface="+mn-ea"/>
                <a:cs typeface="Times New Roman" panose="02020603050405020304" pitchFamily="18" charset="0"/>
              </a:rPr>
              <a:t>;</a:t>
            </a:r>
            <a:r>
              <a:rPr kumimoji="1" lang="zh-CN" altLang="en-US" sz="2000" b="0" dirty="0">
                <a:latin typeface="Times New Roman" panose="02020603050405020304" pitchFamily="18" charset="0"/>
                <a:ea typeface="+mn-ea"/>
                <a:cs typeface="Times New Roman" panose="02020603050405020304" pitchFamily="18" charset="0"/>
              </a:rPr>
              <a:t>即是</a:t>
            </a:r>
            <a:r>
              <a:rPr kumimoji="1" lang="en-US" altLang="zh-CN" sz="2000" b="0" dirty="0">
                <a:latin typeface="Times New Roman" panose="02020603050405020304" pitchFamily="18" charset="0"/>
                <a:ea typeface="+mn-ea"/>
                <a:cs typeface="Times New Roman" panose="02020603050405020304" pitchFamily="18" charset="0"/>
              </a:rPr>
              <a:t>R0=R2×8 </a:t>
            </a:r>
            <a:endParaRPr kumimoji="1" lang="en-US" altLang="zh-CN" sz="20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ANDS	R1,R1,R2,LSL R3</a:t>
            </a:r>
            <a:r>
              <a:rPr kumimoji="1" lang="en-US" altLang="zh-CN" sz="2000" b="0" dirty="0">
                <a:solidFill>
                  <a:srgbClr val="0000FF"/>
                </a:solidFill>
                <a:latin typeface="Times New Roman" panose="02020603050405020304" pitchFamily="18" charset="0"/>
                <a:ea typeface="+mn-ea"/>
                <a:cs typeface="Times New Roman" panose="02020603050405020304" pitchFamily="18" charset="0"/>
              </a:rPr>
              <a:t>  </a:t>
            </a:r>
            <a:r>
              <a:rPr kumimoji="1" lang="en-US" altLang="zh-CN" sz="2000" b="0" dirty="0">
                <a:latin typeface="Times New Roman" panose="02020603050405020304" pitchFamily="18" charset="0"/>
                <a:ea typeface="+mn-ea"/>
                <a:cs typeface="Times New Roman" panose="02020603050405020304" pitchFamily="18" charset="0"/>
              </a:rPr>
              <a:t>;R2</a:t>
            </a:r>
            <a:r>
              <a:rPr kumimoji="1" lang="zh-CN" altLang="en-US" sz="2000" b="0" dirty="0">
                <a:latin typeface="Times New Roman" panose="02020603050405020304" pitchFamily="18" charset="0"/>
                <a:ea typeface="+mn-ea"/>
                <a:cs typeface="Times New Roman" panose="02020603050405020304" pitchFamily="18" charset="0"/>
              </a:rPr>
              <a:t>的值左移</a:t>
            </a:r>
            <a:r>
              <a:rPr kumimoji="1" lang="en-US" altLang="zh-CN" sz="2000" b="0" dirty="0">
                <a:latin typeface="Times New Roman" panose="02020603050405020304" pitchFamily="18" charset="0"/>
                <a:ea typeface="+mn-ea"/>
                <a:cs typeface="Times New Roman" panose="02020603050405020304" pitchFamily="18" charset="0"/>
              </a:rPr>
              <a:t>R3</a:t>
            </a:r>
            <a:r>
              <a:rPr kumimoji="1" lang="zh-CN" altLang="en-US" sz="2000" b="0" dirty="0">
                <a:latin typeface="Times New Roman" panose="02020603050405020304" pitchFamily="18" charset="0"/>
                <a:ea typeface="+mn-ea"/>
                <a:cs typeface="Times New Roman" panose="02020603050405020304" pitchFamily="18" charset="0"/>
              </a:rPr>
              <a:t>位，然后和</a:t>
            </a:r>
            <a:r>
              <a:rPr kumimoji="1" lang="en-US" altLang="zh-CN" sz="2000" b="0" dirty="0">
                <a:latin typeface="Times New Roman" panose="02020603050405020304" pitchFamily="18" charset="0"/>
                <a:ea typeface="+mn-ea"/>
                <a:cs typeface="Times New Roman" panose="02020603050405020304" pitchFamily="18" charset="0"/>
              </a:rPr>
              <a:t>R1</a:t>
            </a:r>
            <a:r>
              <a:rPr kumimoji="1" lang="zh-CN" altLang="en-US" sz="2000" b="0" dirty="0">
                <a:latin typeface="Times New Roman" panose="02020603050405020304" pitchFamily="18" charset="0"/>
                <a:ea typeface="+mn-ea"/>
                <a:cs typeface="Times New Roman" panose="02020603050405020304" pitchFamily="18" charset="0"/>
              </a:rPr>
              <a:t>相与</a:t>
            </a:r>
            <a:r>
              <a:rPr kumimoji="1" lang="zh-CN" altLang="en-US" sz="2000" dirty="0">
                <a:latin typeface="Times New Roman" panose="02020603050405020304" pitchFamily="18" charset="0"/>
                <a:ea typeface="+mn-ea"/>
                <a:cs typeface="Times New Roman" panose="02020603050405020304" pitchFamily="18" charset="0"/>
              </a:rPr>
              <a:t>    </a:t>
            </a:r>
            <a:r>
              <a:rPr kumimoji="1" lang="en-US" altLang="zh-CN" sz="2000" b="0" dirty="0">
                <a:latin typeface="Times New Roman" panose="02020603050405020304" pitchFamily="18" charset="0"/>
                <a:ea typeface="+mn-ea"/>
                <a:cs typeface="Times New Roman" panose="02020603050405020304" pitchFamily="18" charset="0"/>
              </a:rPr>
              <a:t>;“</a:t>
            </a:r>
            <a:r>
              <a:rPr kumimoji="1" lang="zh-CN" altLang="en-US" sz="2000" b="0" dirty="0">
                <a:latin typeface="Times New Roman" panose="02020603050405020304" pitchFamily="18" charset="0"/>
                <a:ea typeface="+mn-ea"/>
                <a:cs typeface="Times New Roman" panose="02020603050405020304" pitchFamily="18" charset="0"/>
              </a:rPr>
              <a:t>与”操作，结果放入</a:t>
            </a:r>
            <a:r>
              <a:rPr kumimoji="1" lang="en-US" altLang="zh-CN" sz="2000" b="0" dirty="0">
                <a:latin typeface="Times New Roman" panose="02020603050405020304" pitchFamily="18" charset="0"/>
                <a:ea typeface="+mn-ea"/>
                <a:cs typeface="Times New Roman" panose="02020603050405020304" pitchFamily="18" charset="0"/>
              </a:rPr>
              <a:t>R1</a:t>
            </a:r>
            <a:endParaRPr kumimoji="1" lang="en-US" altLang="zh-CN" sz="2000" b="0" dirty="0">
              <a:latin typeface="Times New Roman" panose="02020603050405020304" pitchFamily="18" charset="0"/>
              <a:ea typeface="+mn-ea"/>
              <a:cs typeface="Times New Roman" panose="02020603050405020304" pitchFamily="18" charset="0"/>
            </a:endParaRPr>
          </a:p>
        </p:txBody>
      </p:sp>
      <p:grpSp>
        <p:nvGrpSpPr>
          <p:cNvPr id="8" name="Group 3"/>
          <p:cNvGrpSpPr/>
          <p:nvPr/>
        </p:nvGrpSpPr>
        <p:grpSpPr bwMode="auto">
          <a:xfrm>
            <a:off x="3071664" y="3210445"/>
            <a:ext cx="6248400" cy="2971800"/>
            <a:chOff x="1104" y="2160"/>
            <a:chExt cx="3936" cy="1872"/>
          </a:xfrm>
        </p:grpSpPr>
        <p:sp>
          <p:nvSpPr>
            <p:cNvPr id="9" name="Rectangle 4"/>
            <p:cNvSpPr>
              <a:spLocks noChangeArrowheads="1"/>
            </p:cNvSpPr>
            <p:nvPr/>
          </p:nvSpPr>
          <p:spPr bwMode="auto">
            <a:xfrm>
              <a:off x="1104" y="2160"/>
              <a:ext cx="3936" cy="187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0" name="Rectangle 5"/>
            <p:cNvSpPr>
              <a:spLocks noChangeArrowheads="1"/>
            </p:cNvSpPr>
            <p:nvPr/>
          </p:nvSpPr>
          <p:spPr bwMode="auto">
            <a:xfrm>
              <a:off x="2160" y="2976"/>
              <a:ext cx="960"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0x55</a:t>
              </a:r>
              <a:endParaRPr kumimoji="1" lang="en-US" altLang="zh-CN" b="0">
                <a:latin typeface="Times New Roman" panose="02020603050405020304" pitchFamily="18" charset="0"/>
                <a:ea typeface="宋体" panose="02010600030101010101" pitchFamily="2" charset="-122"/>
              </a:endParaRPr>
            </a:p>
          </p:txBody>
        </p:sp>
        <p:sp>
          <p:nvSpPr>
            <p:cNvPr id="11" name="Rectangle 6"/>
            <p:cNvSpPr>
              <a:spLocks noChangeArrowheads="1"/>
            </p:cNvSpPr>
            <p:nvPr/>
          </p:nvSpPr>
          <p:spPr bwMode="auto">
            <a:xfrm>
              <a:off x="1824" y="2976"/>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R0</a:t>
              </a:r>
              <a:endParaRPr kumimoji="1" lang="en-US" altLang="zh-CN" b="0">
                <a:latin typeface="Times New Roman" panose="02020603050405020304" pitchFamily="18" charset="0"/>
                <a:ea typeface="宋体" panose="02010600030101010101" pitchFamily="2" charset="-122"/>
              </a:endParaRPr>
            </a:p>
          </p:txBody>
        </p:sp>
        <p:sp>
          <p:nvSpPr>
            <p:cNvPr id="12" name="Rectangle 7"/>
            <p:cNvSpPr>
              <a:spLocks noChangeArrowheads="1"/>
            </p:cNvSpPr>
            <p:nvPr/>
          </p:nvSpPr>
          <p:spPr bwMode="auto">
            <a:xfrm>
              <a:off x="1824" y="2688"/>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R2</a:t>
              </a:r>
              <a:endParaRPr kumimoji="1" lang="en-US" altLang="zh-CN" b="0">
                <a:latin typeface="Times New Roman" panose="02020603050405020304" pitchFamily="18" charset="0"/>
                <a:ea typeface="宋体" panose="02010600030101010101" pitchFamily="2" charset="-122"/>
              </a:endParaRPr>
            </a:p>
          </p:txBody>
        </p:sp>
        <p:sp>
          <p:nvSpPr>
            <p:cNvPr id="13" name="Rectangle 8"/>
            <p:cNvSpPr>
              <a:spLocks noChangeArrowheads="1"/>
            </p:cNvSpPr>
            <p:nvPr/>
          </p:nvSpPr>
          <p:spPr bwMode="auto">
            <a:xfrm>
              <a:off x="2160" y="2688"/>
              <a:ext cx="960"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0x01</a:t>
              </a:r>
              <a:endParaRPr kumimoji="1" lang="en-US" altLang="zh-CN" b="0">
                <a:latin typeface="Times New Roman" panose="02020603050405020304" pitchFamily="18" charset="0"/>
                <a:ea typeface="宋体" panose="02010600030101010101" pitchFamily="2" charset="-122"/>
              </a:endParaRPr>
            </a:p>
          </p:txBody>
        </p:sp>
      </p:grpSp>
      <p:sp>
        <p:nvSpPr>
          <p:cNvPr id="14" name="Rectangle 10"/>
          <p:cNvSpPr>
            <a:spLocks noChangeArrowheads="1"/>
          </p:cNvSpPr>
          <p:nvPr/>
        </p:nvSpPr>
        <p:spPr bwMode="auto">
          <a:xfrm>
            <a:off x="3528864" y="5292997"/>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a:solidFill>
                  <a:srgbClr val="0000FF"/>
                </a:solidFill>
                <a:latin typeface="Courier New" panose="02070309020205020404" pitchFamily="49" charset="0"/>
                <a:ea typeface="华文新魏" panose="02010800040101010101" pitchFamily="2" charset="-122"/>
              </a:rPr>
              <a:t>MOV  R0,R2,LSL #3</a:t>
            </a:r>
            <a:endParaRPr kumimoji="1" lang="en-US" altLang="zh-CN">
              <a:solidFill>
                <a:srgbClr val="0000FF"/>
              </a:solidFill>
              <a:latin typeface="Courier New" panose="02070309020205020404" pitchFamily="49" charset="0"/>
              <a:ea typeface="华文新魏" panose="02010800040101010101" pitchFamily="2" charset="-122"/>
            </a:endParaRPr>
          </a:p>
        </p:txBody>
      </p:sp>
      <p:sp>
        <p:nvSpPr>
          <p:cNvPr id="15" name="Rectangle 11"/>
          <p:cNvSpPr>
            <a:spLocks noChangeArrowheads="1"/>
          </p:cNvSpPr>
          <p:nvPr/>
        </p:nvSpPr>
        <p:spPr bwMode="auto">
          <a:xfrm>
            <a:off x="4748064" y="4508232"/>
            <a:ext cx="1524000" cy="4572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dirty="0">
                <a:solidFill>
                  <a:srgbClr val="FF0000"/>
                </a:solidFill>
                <a:latin typeface="Times New Roman" panose="02020603050405020304" pitchFamily="18" charset="0"/>
                <a:ea typeface="宋体" panose="02010600030101010101" pitchFamily="2" charset="-122"/>
              </a:rPr>
              <a:t>0x08</a:t>
            </a:r>
            <a:endParaRPr kumimoji="1" lang="en-US" altLang="zh-CN" b="0" dirty="0">
              <a:solidFill>
                <a:srgbClr val="FF0000"/>
              </a:solidFill>
              <a:latin typeface="Times New Roman" panose="02020603050405020304" pitchFamily="18" charset="0"/>
              <a:ea typeface="宋体" panose="02010600030101010101" pitchFamily="2" charset="-122"/>
            </a:endParaRPr>
          </a:p>
        </p:txBody>
      </p:sp>
      <p:sp>
        <p:nvSpPr>
          <p:cNvPr id="16" name="Line 12"/>
          <p:cNvSpPr>
            <a:spLocks noChangeShapeType="1"/>
          </p:cNvSpPr>
          <p:nvPr/>
        </p:nvSpPr>
        <p:spPr bwMode="auto">
          <a:xfrm>
            <a:off x="6272064" y="4302397"/>
            <a:ext cx="609600" cy="0"/>
          </a:xfrm>
          <a:prstGeom prst="line">
            <a:avLst/>
          </a:prstGeom>
          <a:noFill/>
          <a:ln w="25400">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13"/>
          <p:cNvSpPr>
            <a:spLocks noChangeArrowheads="1"/>
          </p:cNvSpPr>
          <p:nvPr/>
        </p:nvSpPr>
        <p:spPr bwMode="auto">
          <a:xfrm>
            <a:off x="6881664" y="4073797"/>
            <a:ext cx="1524000" cy="4572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dirty="0">
                <a:solidFill>
                  <a:srgbClr val="FF0000"/>
                </a:solidFill>
                <a:latin typeface="Times New Roman" panose="02020603050405020304" pitchFamily="18" charset="0"/>
                <a:ea typeface="宋体" panose="02010600030101010101" pitchFamily="2" charset="-122"/>
              </a:rPr>
              <a:t>0x08</a:t>
            </a:r>
            <a:endParaRPr kumimoji="1" lang="en-US" altLang="zh-CN" b="0" dirty="0">
              <a:solidFill>
                <a:srgbClr val="FF0000"/>
              </a:solidFill>
              <a:latin typeface="Times New Roman" panose="02020603050405020304" pitchFamily="18" charset="0"/>
              <a:ea typeface="宋体" panose="02010600030101010101" pitchFamily="2" charset="-122"/>
            </a:endParaRPr>
          </a:p>
        </p:txBody>
      </p:sp>
      <p:sp>
        <p:nvSpPr>
          <p:cNvPr id="18" name="Freeform 14"/>
          <p:cNvSpPr/>
          <p:nvPr/>
        </p:nvSpPr>
        <p:spPr bwMode="auto">
          <a:xfrm>
            <a:off x="6119664" y="4454797"/>
            <a:ext cx="1447800" cy="444500"/>
          </a:xfrm>
          <a:custGeom>
            <a:avLst/>
            <a:gdLst>
              <a:gd name="T0" fmla="*/ 2147483646 w 912"/>
              <a:gd name="T1" fmla="*/ 0 h 280"/>
              <a:gd name="T2" fmla="*/ 2147483646 w 912"/>
              <a:gd name="T3" fmla="*/ 2147483646 h 280"/>
              <a:gd name="T4" fmla="*/ 0 w 912"/>
              <a:gd name="T5" fmla="*/ 2147483646 h 280"/>
              <a:gd name="T6" fmla="*/ 0 60000 65536"/>
              <a:gd name="T7" fmla="*/ 0 60000 65536"/>
              <a:gd name="T8" fmla="*/ 0 60000 65536"/>
            </a:gdLst>
            <a:ahLst/>
            <a:cxnLst>
              <a:cxn ang="T6">
                <a:pos x="T0" y="T1"/>
              </a:cxn>
              <a:cxn ang="T7">
                <a:pos x="T2" y="T3"/>
              </a:cxn>
              <a:cxn ang="T8">
                <a:pos x="T4" y="T5"/>
              </a:cxn>
            </a:cxnLst>
            <a:rect l="0" t="0" r="r" b="b"/>
            <a:pathLst>
              <a:path w="912" h="280">
                <a:moveTo>
                  <a:pt x="912" y="0"/>
                </a:moveTo>
                <a:cubicBezTo>
                  <a:pt x="892" y="100"/>
                  <a:pt x="872" y="200"/>
                  <a:pt x="720" y="240"/>
                </a:cubicBezTo>
                <a:cubicBezTo>
                  <a:pt x="568" y="280"/>
                  <a:pt x="284" y="260"/>
                  <a:pt x="0" y="240"/>
                </a:cubicBezTo>
              </a:path>
            </a:pathLst>
          </a:custGeom>
          <a:noFill/>
          <a:ln w="25400" cap="flat" cmpd="sng">
            <a:solidFill>
              <a:srgbClr val="FF0000"/>
            </a:solidFill>
            <a:prstDash val="solid"/>
            <a:rou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5"/>
          <p:cNvSpPr>
            <a:spLocks noChangeArrowheads="1"/>
          </p:cNvSpPr>
          <p:nvPr/>
        </p:nvSpPr>
        <p:spPr bwMode="auto">
          <a:xfrm>
            <a:off x="5357664" y="3394893"/>
            <a:ext cx="2590800" cy="4572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b="0">
                <a:latin typeface="Times New Roman" panose="02020603050405020304" pitchFamily="18" charset="0"/>
                <a:ea typeface="华文新魏" panose="02010800040101010101" pitchFamily="2" charset="-122"/>
              </a:rPr>
              <a:t>逻辑左移</a:t>
            </a:r>
            <a:r>
              <a:rPr kumimoji="1" lang="en-US" altLang="zh-CN" b="0">
                <a:latin typeface="Times New Roman" panose="02020603050405020304" pitchFamily="18" charset="0"/>
                <a:ea typeface="华文新魏" panose="02010800040101010101" pitchFamily="2" charset="-122"/>
              </a:rPr>
              <a:t>3</a:t>
            </a:r>
            <a:r>
              <a:rPr kumimoji="1" lang="zh-CN" altLang="en-US" b="0">
                <a:latin typeface="Times New Roman" panose="02020603050405020304" pitchFamily="18" charset="0"/>
                <a:ea typeface="华文新魏" panose="02010800040101010101" pitchFamily="2" charset="-122"/>
              </a:rPr>
              <a:t>位</a:t>
            </a:r>
            <a:endParaRPr kumimoji="1" lang="zh-CN" altLang="en-US" b="0">
              <a:latin typeface="Times New Roman" panose="02020603050405020304" pitchFamily="18" charset="0"/>
              <a:ea typeface="华文新魏" panose="02010800040101010101" pitchFamily="2" charset="-122"/>
            </a:endParaRPr>
          </a:p>
        </p:txBody>
      </p:sp>
      <p:sp>
        <p:nvSpPr>
          <p:cNvPr id="6"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寻址方式（寄存器位移寻址）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4"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slide(fromBottom)">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slide(fromLeft)">
                                      <p:cBhvr>
                                        <p:cTn id="17" dur="500"/>
                                        <p:tgtEl>
                                          <p:spTgt spid="16"/>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9"/>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7"/>
                                        </p:tgtEl>
                                        <p:attrNameLst>
                                          <p:attrName>style.visibility</p:attrName>
                                        </p:attrNameLst>
                                      </p:cBhvr>
                                      <p:to>
                                        <p:strVal val="visible"/>
                                      </p:to>
                                    </p:set>
                                  </p:childTnLst>
                                </p:cTn>
                              </p:par>
                            </p:childTnLst>
                          </p:cTn>
                        </p:par>
                        <p:par>
                          <p:cTn id="24" fill="hold">
                            <p:stCondLst>
                              <p:cond delay="1500"/>
                            </p:stCondLst>
                            <p:childTnLst>
                              <p:par>
                                <p:cTn id="25" presetID="22" presetClass="entr" presetSubtype="2" fill="hold"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right)">
                                      <p:cBhvr>
                                        <p:cTn id="27" dur="500"/>
                                        <p:tgtEl>
                                          <p:spTgt spid="18"/>
                                        </p:tgtEl>
                                      </p:cBhvr>
                                    </p:animEffect>
                                  </p:childTnLst>
                                </p:cTn>
                              </p:par>
                            </p:childTnLst>
                          </p:cTn>
                        </p:par>
                        <p:par>
                          <p:cTn id="28" fill="hold">
                            <p:stCondLst>
                              <p:cond delay="2000"/>
                            </p:stCondLst>
                            <p:childTnLst>
                              <p:par>
                                <p:cTn id="29" presetID="12" presetClass="entr" presetSubtype="2"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Right)">
                                      <p:cBhvr>
                                        <p:cTn id="3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utoUpdateAnimBg="0"/>
      <p:bldP spid="15" grpId="0" animBg="1" autoUpdateAnimBg="0"/>
      <p:bldP spid="17" grpId="0" animBg="1" autoUpdateAnimBg="0"/>
      <p:bldP spid="19"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Rectangle 3"/>
          <p:cNvSpPr>
            <a:spLocks noGrp="1" noChangeArrowheads="1"/>
          </p:cNvSpPr>
          <p:nvPr>
            <p:ph type="body" sz="half" idx="1"/>
          </p:nvPr>
        </p:nvSpPr>
        <p:spPr>
          <a:xfrm>
            <a:off x="1524001" y="1362076"/>
            <a:ext cx="5883275" cy="1058863"/>
          </a:xfrm>
        </p:spPr>
        <p:txBody>
          <a:bodyPr/>
          <a:lstStyle/>
          <a:p>
            <a:pPr eaLnBrk="1" hangingPunct="1"/>
            <a:r>
              <a:rPr lang="zh-CN" altLang="en-US" sz="3200">
                <a:solidFill>
                  <a:srgbClr val="660033"/>
                </a:solidFill>
              </a:rPr>
              <a:t>指令</a:t>
            </a:r>
            <a:r>
              <a:rPr lang="zh-CN" altLang="en-US" sz="3200">
                <a:solidFill>
                  <a:srgbClr val="660033"/>
                </a:solidFill>
                <a:latin typeface="楷体_GB2312" pitchFamily="49" charset="-122"/>
                <a:ea typeface="楷体_GB2312" pitchFamily="49" charset="-122"/>
              </a:rPr>
              <a:t>：</a:t>
            </a:r>
            <a:r>
              <a:rPr lang="en-US" altLang="zh-CN" sz="3200">
                <a:solidFill>
                  <a:srgbClr val="660033"/>
                </a:solidFill>
                <a:latin typeface="Times New Roman" panose="02020603050405020304" pitchFamily="18" charset="0"/>
                <a:ea typeface="楷体_GB2312" pitchFamily="49" charset="-122"/>
              </a:rPr>
              <a:t>ADD </a:t>
            </a:r>
            <a:r>
              <a:rPr lang="en-US" altLang="zh-CN" sz="3200">
                <a:solidFill>
                  <a:srgbClr val="FF0000"/>
                </a:solidFill>
                <a:latin typeface="Times New Roman" panose="02020603050405020304" pitchFamily="18" charset="0"/>
                <a:ea typeface="楷体_GB2312" pitchFamily="49" charset="-122"/>
              </a:rPr>
              <a:t>R3</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006600"/>
                </a:solidFill>
                <a:latin typeface="Times New Roman" panose="02020603050405020304" pitchFamily="18" charset="0"/>
                <a:ea typeface="楷体_GB2312" pitchFamily="49" charset="-122"/>
              </a:rPr>
              <a:t>R2,</a:t>
            </a:r>
            <a:r>
              <a:rPr lang="en-US" altLang="zh-CN" sz="3200">
                <a:solidFill>
                  <a:srgbClr val="0000FF"/>
                </a:solidFill>
                <a:latin typeface="Times New Roman" panose="02020603050405020304" pitchFamily="18" charset="0"/>
                <a:ea typeface="楷体_GB2312" pitchFamily="49" charset="-122"/>
              </a:rPr>
              <a:t>R1</a:t>
            </a:r>
            <a:r>
              <a:rPr lang="en-US" altLang="zh-CN" sz="3200">
                <a:solidFill>
                  <a:srgbClr val="660033"/>
                </a:solidFill>
                <a:latin typeface="Times New Roman" panose="02020603050405020304" pitchFamily="18" charset="0"/>
                <a:ea typeface="楷体_GB2312" pitchFamily="49" charset="-122"/>
              </a:rPr>
              <a:t>,LSL</a:t>
            </a:r>
            <a:r>
              <a:rPr lang="en-US" altLang="zh-CN" sz="3200">
                <a:solidFill>
                  <a:srgbClr val="0000FF"/>
                </a:solidFill>
                <a:latin typeface="Times New Roman" panose="02020603050405020304" pitchFamily="18" charset="0"/>
                <a:ea typeface="楷体_GB2312" pitchFamily="49" charset="-122"/>
              </a:rPr>
              <a:t> </a:t>
            </a:r>
            <a:r>
              <a:rPr lang="en-US" altLang="zh-CN" sz="3200">
                <a:solidFill>
                  <a:srgbClr val="6600CC"/>
                </a:solidFill>
                <a:latin typeface="Times New Roman" panose="02020603050405020304" pitchFamily="18" charset="0"/>
                <a:ea typeface="楷体_GB2312" pitchFamily="49" charset="-122"/>
              </a:rPr>
              <a:t>#3</a:t>
            </a:r>
            <a:endParaRPr lang="en-US" altLang="zh-CN" sz="3200">
              <a:solidFill>
                <a:srgbClr val="6600CC"/>
              </a:solidFill>
              <a:latin typeface="Times New Roman" panose="02020603050405020304" pitchFamily="18" charset="0"/>
              <a:ea typeface="楷体_GB2312" pitchFamily="49" charset="-122"/>
            </a:endParaRPr>
          </a:p>
          <a:p>
            <a:pPr eaLnBrk="1" hangingPunct="1"/>
            <a:r>
              <a:rPr lang="zh-CN" altLang="en-US" sz="3200">
                <a:solidFill>
                  <a:srgbClr val="660033"/>
                </a:solidFill>
              </a:rPr>
              <a:t>说明：</a:t>
            </a:r>
            <a:r>
              <a:rPr lang="en-US" altLang="zh-CN" sz="3200">
                <a:solidFill>
                  <a:srgbClr val="FF0000"/>
                </a:solidFill>
                <a:latin typeface="Times New Roman" panose="02020603050405020304" pitchFamily="18" charset="0"/>
                <a:ea typeface="楷体_GB2312" pitchFamily="49" charset="-122"/>
              </a:rPr>
              <a:t>R3</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006600"/>
                </a:solidFill>
                <a:latin typeface="Times New Roman" panose="02020603050405020304" pitchFamily="18" charset="0"/>
                <a:ea typeface="楷体_GB2312" pitchFamily="49" charset="-122"/>
              </a:rPr>
              <a:t>R2</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0000FF"/>
                </a:solidFill>
                <a:latin typeface="Times New Roman" panose="02020603050405020304" pitchFamily="18" charset="0"/>
                <a:ea typeface="楷体_GB2312" pitchFamily="49" charset="-122"/>
              </a:rPr>
              <a:t>R1</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6600CC"/>
                </a:solidFill>
                <a:latin typeface="Times New Roman" panose="02020603050405020304" pitchFamily="18" charset="0"/>
                <a:ea typeface="楷体_GB2312" pitchFamily="49" charset="-122"/>
              </a:rPr>
              <a:t>8</a:t>
            </a:r>
            <a:endParaRPr lang="en-US" altLang="zh-CN">
              <a:solidFill>
                <a:srgbClr val="6600CC"/>
              </a:solidFill>
              <a:latin typeface="楷体_GB2312" pitchFamily="49" charset="-122"/>
              <a:ea typeface="楷体_GB2312" pitchFamily="49" charset="-122"/>
            </a:endParaRPr>
          </a:p>
        </p:txBody>
      </p:sp>
      <p:sp>
        <p:nvSpPr>
          <p:cNvPr id="2444293" name="Rectangle 5"/>
          <p:cNvSpPr>
            <a:spLocks noChangeArrowheads="1"/>
          </p:cNvSpPr>
          <p:nvPr/>
        </p:nvSpPr>
        <p:spPr bwMode="auto">
          <a:xfrm>
            <a:off x="8253414" y="5778501"/>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a:t>
            </a:r>
            <a:endParaRPr lang="en-US" altLang="zh-CN" b="1">
              <a:effectLst>
                <a:outerShdw blurRad="38100" dist="38100" dir="2700000" algn="tl">
                  <a:srgbClr val="C0C0C0"/>
                </a:outerShdw>
              </a:effectLst>
              <a:ea typeface="黑体" panose="02010609060101010101" pitchFamily="2" charset="-122"/>
            </a:endParaRPr>
          </a:p>
        </p:txBody>
      </p:sp>
      <p:sp>
        <p:nvSpPr>
          <p:cNvPr id="2444294" name="Rectangle 6"/>
          <p:cNvSpPr>
            <a:spLocks noChangeArrowheads="1"/>
          </p:cNvSpPr>
          <p:nvPr/>
        </p:nvSpPr>
        <p:spPr bwMode="auto">
          <a:xfrm>
            <a:off x="7481889" y="577850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a:t>
            </a:r>
            <a:endParaRPr lang="en-US" altLang="zh-CN" b="1">
              <a:effectLst>
                <a:outerShdw blurRad="38100" dist="38100" dir="2700000" algn="tl">
                  <a:srgbClr val="C0C0C0"/>
                </a:outerShdw>
              </a:effectLst>
              <a:ea typeface="黑体" panose="02010609060101010101" pitchFamily="2" charset="-122"/>
            </a:endParaRPr>
          </a:p>
        </p:txBody>
      </p:sp>
      <p:sp>
        <p:nvSpPr>
          <p:cNvPr id="2444295" name="Rectangle 7"/>
          <p:cNvSpPr>
            <a:spLocks noChangeArrowheads="1"/>
          </p:cNvSpPr>
          <p:nvPr/>
        </p:nvSpPr>
        <p:spPr bwMode="auto">
          <a:xfrm>
            <a:off x="8253414" y="5413376"/>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4296" name="Rectangle 8"/>
          <p:cNvSpPr>
            <a:spLocks noChangeArrowheads="1"/>
          </p:cNvSpPr>
          <p:nvPr/>
        </p:nvSpPr>
        <p:spPr bwMode="auto">
          <a:xfrm>
            <a:off x="7481889" y="541337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R11</a:t>
            </a:r>
            <a:endParaRPr lang="en-US" altLang="zh-CN" b="1">
              <a:effectLst>
                <a:outerShdw blurRad="38100" dist="38100" dir="2700000" algn="tl">
                  <a:srgbClr val="C0C0C0"/>
                </a:outerShdw>
              </a:effectLst>
              <a:ea typeface="黑体" panose="02010609060101010101" pitchFamily="2" charset="-122"/>
            </a:endParaRPr>
          </a:p>
        </p:txBody>
      </p:sp>
      <p:sp>
        <p:nvSpPr>
          <p:cNvPr id="2444297" name="Rectangle 9"/>
          <p:cNvSpPr>
            <a:spLocks noChangeArrowheads="1"/>
          </p:cNvSpPr>
          <p:nvPr/>
        </p:nvSpPr>
        <p:spPr bwMode="auto">
          <a:xfrm>
            <a:off x="8253414" y="5048251"/>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4298" name="Rectangle 10"/>
          <p:cNvSpPr>
            <a:spLocks noChangeArrowheads="1"/>
          </p:cNvSpPr>
          <p:nvPr/>
        </p:nvSpPr>
        <p:spPr bwMode="auto">
          <a:xfrm>
            <a:off x="7481889" y="504825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R10</a:t>
            </a:r>
            <a:endParaRPr lang="en-US" altLang="zh-CN" b="1">
              <a:effectLst>
                <a:outerShdw blurRad="38100" dist="38100" dir="2700000" algn="tl">
                  <a:srgbClr val="C0C0C0"/>
                </a:outerShdw>
              </a:effectLst>
              <a:ea typeface="黑体" panose="02010609060101010101" pitchFamily="2" charset="-122"/>
            </a:endParaRPr>
          </a:p>
        </p:txBody>
      </p:sp>
      <p:sp>
        <p:nvSpPr>
          <p:cNvPr id="2444299" name="Rectangle 11"/>
          <p:cNvSpPr>
            <a:spLocks noChangeArrowheads="1"/>
          </p:cNvSpPr>
          <p:nvPr/>
        </p:nvSpPr>
        <p:spPr bwMode="auto">
          <a:xfrm>
            <a:off x="8253414" y="4683126"/>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4300" name="Rectangle 12"/>
          <p:cNvSpPr>
            <a:spLocks noChangeArrowheads="1"/>
          </p:cNvSpPr>
          <p:nvPr/>
        </p:nvSpPr>
        <p:spPr bwMode="auto">
          <a:xfrm>
            <a:off x="7481889" y="468312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R9</a:t>
            </a:r>
            <a:endParaRPr lang="en-US" altLang="zh-CN" b="1">
              <a:effectLst>
                <a:outerShdw blurRad="38100" dist="38100" dir="2700000" algn="tl">
                  <a:srgbClr val="C0C0C0"/>
                </a:outerShdw>
              </a:effectLst>
              <a:ea typeface="黑体" panose="02010609060101010101" pitchFamily="2" charset="-122"/>
            </a:endParaRPr>
          </a:p>
        </p:txBody>
      </p:sp>
      <p:sp>
        <p:nvSpPr>
          <p:cNvPr id="2444301" name="Rectangle 13"/>
          <p:cNvSpPr>
            <a:spLocks noChangeArrowheads="1"/>
          </p:cNvSpPr>
          <p:nvPr/>
        </p:nvSpPr>
        <p:spPr bwMode="auto">
          <a:xfrm>
            <a:off x="8253414" y="4318001"/>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4302" name="Rectangle 14"/>
          <p:cNvSpPr>
            <a:spLocks noChangeArrowheads="1"/>
          </p:cNvSpPr>
          <p:nvPr/>
        </p:nvSpPr>
        <p:spPr bwMode="auto">
          <a:xfrm>
            <a:off x="7481889" y="2500314"/>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R3</a:t>
            </a:r>
            <a:endParaRPr lang="en-US" altLang="zh-CN" b="1">
              <a:effectLst>
                <a:outerShdw blurRad="38100" dist="38100" dir="2700000" algn="tl">
                  <a:srgbClr val="C0C0C0"/>
                </a:outerShdw>
              </a:effectLst>
              <a:ea typeface="黑体" panose="02010609060101010101" pitchFamily="2" charset="-122"/>
            </a:endParaRPr>
          </a:p>
        </p:txBody>
      </p:sp>
      <p:sp>
        <p:nvSpPr>
          <p:cNvPr id="2444304" name="Rectangle 16"/>
          <p:cNvSpPr>
            <a:spLocks noChangeArrowheads="1"/>
          </p:cNvSpPr>
          <p:nvPr/>
        </p:nvSpPr>
        <p:spPr bwMode="auto">
          <a:xfrm>
            <a:off x="7481889" y="395287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R7</a:t>
            </a:r>
            <a:endParaRPr lang="en-US" altLang="zh-CN" b="1">
              <a:effectLst>
                <a:outerShdw blurRad="38100" dist="38100" dir="2700000" algn="tl">
                  <a:srgbClr val="C0C0C0"/>
                </a:outerShdw>
              </a:effectLst>
              <a:ea typeface="黑体" panose="02010609060101010101" pitchFamily="2" charset="-122"/>
            </a:endParaRPr>
          </a:p>
        </p:txBody>
      </p:sp>
      <p:sp>
        <p:nvSpPr>
          <p:cNvPr id="2444305" name="Rectangle 17"/>
          <p:cNvSpPr>
            <a:spLocks noChangeArrowheads="1"/>
          </p:cNvSpPr>
          <p:nvPr/>
        </p:nvSpPr>
        <p:spPr bwMode="auto">
          <a:xfrm>
            <a:off x="8253414" y="3587751"/>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4306" name="Rectangle 18"/>
          <p:cNvSpPr>
            <a:spLocks noChangeArrowheads="1"/>
          </p:cNvSpPr>
          <p:nvPr/>
        </p:nvSpPr>
        <p:spPr bwMode="auto">
          <a:xfrm>
            <a:off x="7481889" y="358775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R6</a:t>
            </a:r>
            <a:endParaRPr lang="en-US" altLang="zh-CN" b="1">
              <a:effectLst>
                <a:outerShdw blurRad="38100" dist="38100" dir="2700000" algn="tl">
                  <a:srgbClr val="C0C0C0"/>
                </a:outerShdw>
              </a:effectLst>
              <a:ea typeface="黑体" panose="02010609060101010101" pitchFamily="2" charset="-122"/>
            </a:endParaRPr>
          </a:p>
        </p:txBody>
      </p:sp>
      <p:sp>
        <p:nvSpPr>
          <p:cNvPr id="2444307" name="Rectangle 19"/>
          <p:cNvSpPr>
            <a:spLocks noChangeArrowheads="1"/>
          </p:cNvSpPr>
          <p:nvPr/>
        </p:nvSpPr>
        <p:spPr bwMode="auto">
          <a:xfrm>
            <a:off x="8253414" y="3222626"/>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4308" name="Rectangle 20"/>
          <p:cNvSpPr>
            <a:spLocks noChangeArrowheads="1"/>
          </p:cNvSpPr>
          <p:nvPr/>
        </p:nvSpPr>
        <p:spPr bwMode="auto">
          <a:xfrm>
            <a:off x="7481889" y="322262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R5</a:t>
            </a:r>
            <a:endParaRPr lang="en-US" altLang="zh-CN" b="1">
              <a:effectLst>
                <a:outerShdw blurRad="38100" dist="38100" dir="2700000" algn="tl">
                  <a:srgbClr val="C0C0C0"/>
                </a:outerShdw>
              </a:effectLst>
              <a:ea typeface="黑体" panose="02010609060101010101" pitchFamily="2" charset="-122"/>
            </a:endParaRPr>
          </a:p>
        </p:txBody>
      </p:sp>
      <p:sp>
        <p:nvSpPr>
          <p:cNvPr id="2444309" name="Rectangle 21"/>
          <p:cNvSpPr>
            <a:spLocks noChangeArrowheads="1"/>
          </p:cNvSpPr>
          <p:nvPr/>
        </p:nvSpPr>
        <p:spPr bwMode="auto">
          <a:xfrm>
            <a:off x="8253414" y="2857501"/>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4310" name="Rectangle 22"/>
          <p:cNvSpPr>
            <a:spLocks noChangeArrowheads="1"/>
          </p:cNvSpPr>
          <p:nvPr/>
        </p:nvSpPr>
        <p:spPr bwMode="auto">
          <a:xfrm>
            <a:off x="7481889" y="285750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R4</a:t>
            </a:r>
            <a:endParaRPr lang="en-US" altLang="zh-CN" b="1">
              <a:effectLst>
                <a:outerShdw blurRad="38100" dist="38100" dir="2700000" algn="tl">
                  <a:srgbClr val="C0C0C0"/>
                </a:outerShdw>
              </a:effectLst>
              <a:ea typeface="黑体" panose="02010609060101010101" pitchFamily="2" charset="-122"/>
            </a:endParaRPr>
          </a:p>
        </p:txBody>
      </p:sp>
      <p:sp>
        <p:nvSpPr>
          <p:cNvPr id="2444311" name="Rectangle 23"/>
          <p:cNvSpPr>
            <a:spLocks noChangeArrowheads="1"/>
          </p:cNvSpPr>
          <p:nvPr/>
        </p:nvSpPr>
        <p:spPr bwMode="auto">
          <a:xfrm>
            <a:off x="8253414" y="2492376"/>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4312" name="Rectangle 24"/>
          <p:cNvSpPr>
            <a:spLocks noChangeArrowheads="1"/>
          </p:cNvSpPr>
          <p:nvPr/>
        </p:nvSpPr>
        <p:spPr bwMode="auto">
          <a:xfrm>
            <a:off x="7481889" y="4325939"/>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R8</a:t>
            </a:r>
            <a:endParaRPr lang="en-US" altLang="zh-CN" b="1">
              <a:effectLst>
                <a:outerShdw blurRad="38100" dist="38100" dir="2700000" algn="tl">
                  <a:srgbClr val="C0C0C0"/>
                </a:outerShdw>
              </a:effectLst>
              <a:ea typeface="黑体" panose="02010609060101010101" pitchFamily="2" charset="-122"/>
            </a:endParaRPr>
          </a:p>
        </p:txBody>
      </p:sp>
      <p:sp>
        <p:nvSpPr>
          <p:cNvPr id="2444313" name="Rectangle 25"/>
          <p:cNvSpPr>
            <a:spLocks noChangeArrowheads="1"/>
          </p:cNvSpPr>
          <p:nvPr/>
        </p:nvSpPr>
        <p:spPr bwMode="auto">
          <a:xfrm>
            <a:off x="7481889" y="212725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8000"/>
                </a:solidFill>
                <a:effectLst>
                  <a:outerShdw blurRad="38100" dist="38100" dir="2700000" algn="tl">
                    <a:srgbClr val="C0C0C0"/>
                  </a:outerShdw>
                </a:effectLst>
                <a:ea typeface="黑体" panose="02010609060101010101" pitchFamily="2" charset="-122"/>
              </a:rPr>
              <a:t>R2</a:t>
            </a:r>
            <a:endParaRPr lang="en-US" altLang="zh-CN" b="1">
              <a:solidFill>
                <a:srgbClr val="008000"/>
              </a:solidFill>
              <a:effectLst>
                <a:outerShdw blurRad="38100" dist="38100" dir="2700000" algn="tl">
                  <a:srgbClr val="C0C0C0"/>
                </a:outerShdw>
              </a:effectLst>
              <a:ea typeface="黑体" panose="02010609060101010101" pitchFamily="2" charset="-122"/>
            </a:endParaRPr>
          </a:p>
        </p:txBody>
      </p:sp>
      <p:sp>
        <p:nvSpPr>
          <p:cNvPr id="2444314" name="Rectangle 26"/>
          <p:cNvSpPr>
            <a:spLocks noChangeArrowheads="1"/>
          </p:cNvSpPr>
          <p:nvPr/>
        </p:nvSpPr>
        <p:spPr bwMode="auto">
          <a:xfrm>
            <a:off x="7481889" y="176212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00FF"/>
                </a:solidFill>
                <a:effectLst>
                  <a:outerShdw blurRad="38100" dist="38100" dir="2700000" algn="tl">
                    <a:srgbClr val="C0C0C0"/>
                  </a:outerShdw>
                </a:effectLst>
                <a:ea typeface="黑体" panose="02010609060101010101" pitchFamily="2" charset="-122"/>
              </a:rPr>
              <a:t>R1</a:t>
            </a:r>
            <a:endParaRPr lang="en-US" altLang="zh-CN" b="1">
              <a:solidFill>
                <a:srgbClr val="0000FF"/>
              </a:solidFill>
              <a:effectLst>
                <a:outerShdw blurRad="38100" dist="38100" dir="2700000" algn="tl">
                  <a:srgbClr val="C0C0C0"/>
                </a:outerShdw>
              </a:effectLst>
              <a:ea typeface="黑体" panose="02010609060101010101" pitchFamily="2" charset="-122"/>
            </a:endParaRPr>
          </a:p>
        </p:txBody>
      </p:sp>
      <p:sp>
        <p:nvSpPr>
          <p:cNvPr id="2444316" name="Rectangle 28"/>
          <p:cNvSpPr>
            <a:spLocks noChangeArrowheads="1"/>
          </p:cNvSpPr>
          <p:nvPr/>
        </p:nvSpPr>
        <p:spPr bwMode="auto">
          <a:xfrm>
            <a:off x="7481889" y="139700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R0</a:t>
            </a:r>
            <a:endParaRPr lang="en-US" altLang="zh-CN" b="1">
              <a:effectLst>
                <a:outerShdw blurRad="38100" dist="38100" dir="2700000" algn="tl">
                  <a:srgbClr val="C0C0C0"/>
                </a:outerShdw>
              </a:effectLst>
              <a:ea typeface="黑体" panose="02010609060101010101" pitchFamily="2" charset="-122"/>
            </a:endParaRPr>
          </a:p>
        </p:txBody>
      </p:sp>
      <p:sp>
        <p:nvSpPr>
          <p:cNvPr id="2444317" name="Rectangle 29"/>
          <p:cNvSpPr>
            <a:spLocks noChangeArrowheads="1"/>
          </p:cNvSpPr>
          <p:nvPr/>
        </p:nvSpPr>
        <p:spPr bwMode="auto">
          <a:xfrm>
            <a:off x="8253414" y="1031876"/>
            <a:ext cx="2173287"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内容</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32</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位</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,16</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进制</a:t>
            </a:r>
            <a:endPar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44318" name="Rectangle 30"/>
          <p:cNvSpPr>
            <a:spLocks noChangeArrowheads="1"/>
          </p:cNvSpPr>
          <p:nvPr/>
        </p:nvSpPr>
        <p:spPr bwMode="auto">
          <a:xfrm>
            <a:off x="7481889" y="103187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编号</a:t>
            </a:r>
            <a:endParaRPr lang="zh-CN" altLang="en-US"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44319" name="Rectangle 31"/>
          <p:cNvSpPr>
            <a:spLocks noChangeArrowheads="1"/>
          </p:cNvSpPr>
          <p:nvPr/>
        </p:nvSpPr>
        <p:spPr bwMode="auto">
          <a:xfrm>
            <a:off x="7481888" y="666751"/>
            <a:ext cx="2944812"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寄存器</a:t>
            </a:r>
            <a:endParaRPr lang="zh-CN" altLang="en-US"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16765" name="Line 32"/>
          <p:cNvSpPr>
            <a:spLocks noChangeShapeType="1"/>
          </p:cNvSpPr>
          <p:nvPr/>
        </p:nvSpPr>
        <p:spPr bwMode="auto">
          <a:xfrm>
            <a:off x="7481888" y="666750"/>
            <a:ext cx="2944812" cy="0"/>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66" name="Line 33"/>
          <p:cNvSpPr>
            <a:spLocks noChangeShapeType="1"/>
          </p:cNvSpPr>
          <p:nvPr/>
        </p:nvSpPr>
        <p:spPr bwMode="auto">
          <a:xfrm>
            <a:off x="7481888" y="103187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67" name="Line 34"/>
          <p:cNvSpPr>
            <a:spLocks noChangeShapeType="1"/>
          </p:cNvSpPr>
          <p:nvPr/>
        </p:nvSpPr>
        <p:spPr bwMode="auto">
          <a:xfrm>
            <a:off x="7481888" y="139700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68" name="Line 35"/>
          <p:cNvSpPr>
            <a:spLocks noChangeShapeType="1"/>
          </p:cNvSpPr>
          <p:nvPr/>
        </p:nvSpPr>
        <p:spPr bwMode="auto">
          <a:xfrm>
            <a:off x="7481888" y="176212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69" name="Line 36"/>
          <p:cNvSpPr>
            <a:spLocks noChangeShapeType="1"/>
          </p:cNvSpPr>
          <p:nvPr/>
        </p:nvSpPr>
        <p:spPr bwMode="auto">
          <a:xfrm>
            <a:off x="7481888" y="212725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70" name="Line 37"/>
          <p:cNvSpPr>
            <a:spLocks noChangeShapeType="1"/>
          </p:cNvSpPr>
          <p:nvPr/>
        </p:nvSpPr>
        <p:spPr bwMode="auto">
          <a:xfrm>
            <a:off x="7481888" y="249237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71" name="Line 38"/>
          <p:cNvSpPr>
            <a:spLocks noChangeShapeType="1"/>
          </p:cNvSpPr>
          <p:nvPr/>
        </p:nvSpPr>
        <p:spPr bwMode="auto">
          <a:xfrm>
            <a:off x="7481888" y="285750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72" name="Line 39"/>
          <p:cNvSpPr>
            <a:spLocks noChangeShapeType="1"/>
          </p:cNvSpPr>
          <p:nvPr/>
        </p:nvSpPr>
        <p:spPr bwMode="auto">
          <a:xfrm>
            <a:off x="7481888" y="322262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73" name="Line 40"/>
          <p:cNvSpPr>
            <a:spLocks noChangeShapeType="1"/>
          </p:cNvSpPr>
          <p:nvPr/>
        </p:nvSpPr>
        <p:spPr bwMode="auto">
          <a:xfrm>
            <a:off x="7481888" y="358775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74" name="Line 41"/>
          <p:cNvSpPr>
            <a:spLocks noChangeShapeType="1"/>
          </p:cNvSpPr>
          <p:nvPr/>
        </p:nvSpPr>
        <p:spPr bwMode="auto">
          <a:xfrm>
            <a:off x="7481888" y="395287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75" name="Line 42"/>
          <p:cNvSpPr>
            <a:spLocks noChangeShapeType="1"/>
          </p:cNvSpPr>
          <p:nvPr/>
        </p:nvSpPr>
        <p:spPr bwMode="auto">
          <a:xfrm>
            <a:off x="7481888" y="431800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76" name="Line 43"/>
          <p:cNvSpPr>
            <a:spLocks noChangeShapeType="1"/>
          </p:cNvSpPr>
          <p:nvPr/>
        </p:nvSpPr>
        <p:spPr bwMode="auto">
          <a:xfrm>
            <a:off x="7481888" y="468312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77" name="Line 44"/>
          <p:cNvSpPr>
            <a:spLocks noChangeShapeType="1"/>
          </p:cNvSpPr>
          <p:nvPr/>
        </p:nvSpPr>
        <p:spPr bwMode="auto">
          <a:xfrm>
            <a:off x="7481888" y="504825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78" name="Line 45"/>
          <p:cNvSpPr>
            <a:spLocks noChangeShapeType="1"/>
          </p:cNvSpPr>
          <p:nvPr/>
        </p:nvSpPr>
        <p:spPr bwMode="auto">
          <a:xfrm>
            <a:off x="7481888" y="541337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79" name="Line 46"/>
          <p:cNvSpPr>
            <a:spLocks noChangeShapeType="1"/>
          </p:cNvSpPr>
          <p:nvPr/>
        </p:nvSpPr>
        <p:spPr bwMode="auto">
          <a:xfrm>
            <a:off x="7481888" y="577850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80" name="Line 47"/>
          <p:cNvSpPr>
            <a:spLocks noChangeShapeType="1"/>
          </p:cNvSpPr>
          <p:nvPr/>
        </p:nvSpPr>
        <p:spPr bwMode="auto">
          <a:xfrm>
            <a:off x="8253413" y="1031875"/>
            <a:ext cx="0" cy="511175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81" name="Line 48"/>
          <p:cNvSpPr>
            <a:spLocks noChangeShapeType="1"/>
          </p:cNvSpPr>
          <p:nvPr/>
        </p:nvSpPr>
        <p:spPr bwMode="auto">
          <a:xfrm>
            <a:off x="7481888" y="666751"/>
            <a:ext cx="0" cy="5476875"/>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82" name="Line 49"/>
          <p:cNvSpPr>
            <a:spLocks noChangeShapeType="1"/>
          </p:cNvSpPr>
          <p:nvPr/>
        </p:nvSpPr>
        <p:spPr bwMode="auto">
          <a:xfrm>
            <a:off x="10426700" y="666751"/>
            <a:ext cx="0" cy="5476875"/>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6783" name="Line 50"/>
          <p:cNvSpPr>
            <a:spLocks noChangeShapeType="1"/>
          </p:cNvSpPr>
          <p:nvPr/>
        </p:nvSpPr>
        <p:spPr bwMode="auto">
          <a:xfrm>
            <a:off x="7481888" y="6143625"/>
            <a:ext cx="2944812" cy="0"/>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116784" name="AutoShape 51"/>
          <p:cNvCxnSpPr>
            <a:cxnSpLocks noChangeShapeType="1"/>
            <a:stCxn id="116739" idx="0"/>
            <a:endCxn id="116739" idx="0"/>
          </p:cNvCxnSpPr>
          <p:nvPr/>
        </p:nvCxnSpPr>
        <p:spPr bwMode="auto">
          <a:xfrm rot="5400000" flipV="1">
            <a:off x="4465638" y="1362076"/>
            <a:ext cx="1588" cy="1587"/>
          </a:xfrm>
          <a:prstGeom prst="curvedConnector3">
            <a:avLst>
              <a:gd name="adj1" fmla="val -14400000"/>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44343" name="Line 55"/>
          <p:cNvSpPr>
            <a:spLocks noChangeShapeType="1"/>
          </p:cNvSpPr>
          <p:nvPr/>
        </p:nvSpPr>
        <p:spPr bwMode="auto">
          <a:xfrm flipH="1">
            <a:off x="5864225" y="1931989"/>
            <a:ext cx="1582738" cy="860425"/>
          </a:xfrm>
          <a:prstGeom prst="line">
            <a:avLst/>
          </a:prstGeom>
          <a:noFill/>
          <a:ln w="38100">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44344" name="Rectangle 56"/>
          <p:cNvSpPr>
            <a:spLocks noChangeArrowheads="1"/>
          </p:cNvSpPr>
          <p:nvPr/>
        </p:nvSpPr>
        <p:spPr bwMode="auto">
          <a:xfrm>
            <a:off x="2928938" y="2560639"/>
            <a:ext cx="2227262" cy="365125"/>
          </a:xfrm>
          <a:prstGeom prst="rect">
            <a:avLst/>
          </a:prstGeom>
          <a:noFill/>
          <a:ln>
            <a:noFill/>
          </a:ln>
          <a:effectLst/>
        </p:spPr>
        <p:txBody>
          <a:bodyPr/>
          <a:lstStyle/>
          <a:p>
            <a:pPr algn="dist" eaLnBrk="1" hangingPunct="1">
              <a:spcBef>
                <a:spcPct val="20000"/>
              </a:spcBef>
              <a:buClr>
                <a:schemeClr val="hlink"/>
              </a:buClr>
              <a:buFont typeface="Wingdings" panose="05000000000000000000" pitchFamily="2" charset="2"/>
              <a:buNone/>
              <a:defRPr/>
            </a:pPr>
            <a:r>
              <a:rPr lang="en-US" altLang="zh-CN" sz="2400" b="1">
                <a:solidFill>
                  <a:srgbClr val="0000FF"/>
                </a:solidFill>
                <a:effectLst>
                  <a:outerShdw blurRad="38100" dist="38100" dir="2700000" algn="tl">
                    <a:srgbClr val="C0C0C0"/>
                  </a:outerShdw>
                </a:effectLst>
                <a:ea typeface="黑体" panose="02010609060101010101" pitchFamily="2" charset="-122"/>
              </a:rPr>
              <a:t>00000001H</a:t>
            </a:r>
            <a:endParaRPr lang="en-US" altLang="zh-CN" sz="2400" b="1">
              <a:solidFill>
                <a:srgbClr val="0000FF"/>
              </a:solidFill>
              <a:effectLst>
                <a:outerShdw blurRad="38100" dist="38100" dir="2700000" algn="tl">
                  <a:srgbClr val="C0C0C0"/>
                </a:outerShdw>
              </a:effectLst>
              <a:ea typeface="黑体" panose="02010609060101010101" pitchFamily="2" charset="-122"/>
            </a:endParaRPr>
          </a:p>
        </p:txBody>
      </p:sp>
      <p:sp>
        <p:nvSpPr>
          <p:cNvPr id="2444345" name="Rectangle 57"/>
          <p:cNvSpPr>
            <a:spLocks noChangeArrowheads="1"/>
          </p:cNvSpPr>
          <p:nvPr/>
        </p:nvSpPr>
        <p:spPr bwMode="auto">
          <a:xfrm>
            <a:off x="1570038" y="2560639"/>
            <a:ext cx="781050"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sz="2400" b="1">
                <a:solidFill>
                  <a:srgbClr val="0000FF"/>
                </a:solidFill>
                <a:effectLst>
                  <a:outerShdw blurRad="38100" dist="38100" dir="2700000" algn="tl">
                    <a:srgbClr val="C0C0C0"/>
                  </a:outerShdw>
                </a:effectLst>
                <a:ea typeface="黑体" panose="02010609060101010101" pitchFamily="2" charset="-122"/>
              </a:rPr>
              <a:t>R1</a:t>
            </a:r>
            <a:endParaRPr lang="en-US" altLang="zh-CN" sz="2400" b="1">
              <a:solidFill>
                <a:srgbClr val="0000FF"/>
              </a:solidFill>
              <a:effectLst>
                <a:outerShdw blurRad="38100" dist="38100" dir="2700000" algn="tl">
                  <a:srgbClr val="C0C0C0"/>
                </a:outerShdw>
              </a:effectLst>
              <a:ea typeface="黑体" panose="02010609060101010101" pitchFamily="2" charset="-122"/>
            </a:endParaRPr>
          </a:p>
        </p:txBody>
      </p:sp>
      <p:sp>
        <p:nvSpPr>
          <p:cNvPr id="2444346" name="Text Box 58"/>
          <p:cNvSpPr txBox="1">
            <a:spLocks noChangeArrowheads="1"/>
          </p:cNvSpPr>
          <p:nvPr/>
        </p:nvSpPr>
        <p:spPr bwMode="auto">
          <a:xfrm>
            <a:off x="2709864" y="3352801"/>
            <a:ext cx="4073525" cy="519113"/>
          </a:xfrm>
          <a:prstGeom prst="rect">
            <a:avLst/>
          </a:prstGeom>
          <a:noFill/>
          <a:ln>
            <a:noFill/>
          </a:ln>
          <a:effectLst/>
        </p:spPr>
        <p:txBody>
          <a:bodyPr>
            <a:spAutoFit/>
          </a:bodyPr>
          <a:lstStyle/>
          <a:p>
            <a:pPr algn="ctr" eaLnBrk="1" hangingPunct="1">
              <a:spcBef>
                <a:spcPct val="50000"/>
              </a:spcBef>
              <a:defRPr/>
            </a:pPr>
            <a:r>
              <a:rPr lang="en-US" altLang="zh-CN" sz="2800" b="1">
                <a:solidFill>
                  <a:srgbClr val="0000FF"/>
                </a:solidFill>
                <a:effectLst>
                  <a:outerShdw blurRad="38100" dist="38100" dir="2700000" algn="tl">
                    <a:srgbClr val="C0C0C0"/>
                  </a:outerShdw>
                </a:effectLst>
              </a:rPr>
              <a:t>R1</a:t>
            </a:r>
            <a:r>
              <a:rPr lang="en-US" altLang="zh-CN" sz="2800" b="1">
                <a:solidFill>
                  <a:srgbClr val="660033"/>
                </a:solidFill>
                <a:effectLst>
                  <a:outerShdw blurRad="38100" dist="38100" dir="2700000" algn="tl">
                    <a:srgbClr val="C0C0C0"/>
                  </a:outerShdw>
                </a:effectLst>
              </a:rPr>
              <a:t>,LSL</a:t>
            </a:r>
            <a:r>
              <a:rPr lang="en-US" altLang="zh-CN" sz="2800" b="1">
                <a:solidFill>
                  <a:srgbClr val="0000FF"/>
                </a:solidFill>
                <a:effectLst>
                  <a:outerShdw blurRad="38100" dist="38100" dir="2700000" algn="tl">
                    <a:srgbClr val="C0C0C0"/>
                  </a:outerShdw>
                </a:effectLst>
              </a:rPr>
              <a:t> </a:t>
            </a:r>
            <a:r>
              <a:rPr lang="en-US" altLang="zh-CN" sz="2800" b="1">
                <a:solidFill>
                  <a:srgbClr val="6600CC"/>
                </a:solidFill>
                <a:effectLst>
                  <a:outerShdw blurRad="38100" dist="38100" dir="2700000" algn="tl">
                    <a:srgbClr val="C0C0C0"/>
                  </a:outerShdw>
                </a:effectLst>
              </a:rPr>
              <a:t>#3</a:t>
            </a:r>
            <a:r>
              <a:rPr lang="zh-CN" altLang="en-US" sz="2800" b="1">
                <a:effectLst>
                  <a:outerShdw blurRad="38100" dist="38100" dir="2700000" algn="tl">
                    <a:srgbClr val="C0C0C0"/>
                  </a:outerShdw>
                </a:effectLst>
                <a:ea typeface="黑体" panose="02010609060101010101" pitchFamily="2" charset="-122"/>
              </a:rPr>
              <a:t>逻辑左移</a:t>
            </a:r>
            <a:r>
              <a:rPr lang="en-US" altLang="zh-CN" sz="2800" b="1">
                <a:effectLst>
                  <a:outerShdw blurRad="38100" dist="38100" dir="2700000" algn="tl">
                    <a:srgbClr val="C0C0C0"/>
                  </a:outerShdw>
                </a:effectLst>
                <a:ea typeface="黑体" panose="02010609060101010101" pitchFamily="2" charset="-122"/>
              </a:rPr>
              <a:t>3</a:t>
            </a:r>
            <a:r>
              <a:rPr lang="zh-CN" altLang="en-US" sz="2800" b="1">
                <a:effectLst>
                  <a:outerShdw blurRad="38100" dist="38100" dir="2700000" algn="tl">
                    <a:srgbClr val="C0C0C0"/>
                  </a:outerShdw>
                </a:effectLst>
                <a:ea typeface="黑体" panose="02010609060101010101" pitchFamily="2" charset="-122"/>
              </a:rPr>
              <a:t>位</a:t>
            </a:r>
            <a:endParaRPr lang="zh-CN" altLang="en-US" sz="2800" b="1">
              <a:effectLst>
                <a:outerShdw blurRad="38100" dist="38100" dir="2700000" algn="tl">
                  <a:srgbClr val="C0C0C0"/>
                </a:outerShdw>
              </a:effectLst>
              <a:ea typeface="黑体" panose="02010609060101010101" pitchFamily="2" charset="-122"/>
            </a:endParaRPr>
          </a:p>
        </p:txBody>
      </p:sp>
      <p:sp>
        <p:nvSpPr>
          <p:cNvPr id="2444347" name="Line 59"/>
          <p:cNvSpPr>
            <a:spLocks noChangeShapeType="1"/>
          </p:cNvSpPr>
          <p:nvPr/>
        </p:nvSpPr>
        <p:spPr bwMode="auto">
          <a:xfrm>
            <a:off x="1811338" y="4086225"/>
            <a:ext cx="5029200"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44348" name="Rectangle 60"/>
          <p:cNvSpPr>
            <a:spLocks noChangeArrowheads="1"/>
          </p:cNvSpPr>
          <p:nvPr/>
        </p:nvSpPr>
        <p:spPr bwMode="auto">
          <a:xfrm>
            <a:off x="3863975" y="4306889"/>
            <a:ext cx="2014538" cy="365125"/>
          </a:xfrm>
          <a:prstGeom prst="rect">
            <a:avLst/>
          </a:prstGeom>
          <a:noFill/>
          <a:ln>
            <a:noFill/>
          </a:ln>
          <a:effectLst/>
        </p:spPr>
        <p:txBody>
          <a:bodyPr/>
          <a:lstStyle/>
          <a:p>
            <a:pPr algn="dist" eaLnBrk="1" hangingPunct="1">
              <a:spcBef>
                <a:spcPct val="20000"/>
              </a:spcBef>
              <a:buClr>
                <a:schemeClr val="hlink"/>
              </a:buClr>
              <a:buFont typeface="Wingdings" panose="05000000000000000000" pitchFamily="2" charset="2"/>
              <a:buNone/>
              <a:defRPr/>
            </a:pPr>
            <a:r>
              <a:rPr lang="en-US" altLang="zh-CN" sz="2400" b="1">
                <a:solidFill>
                  <a:srgbClr val="0000FF"/>
                </a:solidFill>
                <a:effectLst>
                  <a:outerShdw blurRad="38100" dist="38100" dir="2700000" algn="tl">
                    <a:srgbClr val="C0C0C0"/>
                  </a:outerShdw>
                </a:effectLst>
                <a:ea typeface="黑体" panose="02010609060101010101" pitchFamily="2" charset="-122"/>
              </a:rPr>
              <a:t>0x00000008</a:t>
            </a:r>
            <a:endParaRPr lang="en-US" altLang="zh-CN" sz="2400" b="1">
              <a:solidFill>
                <a:srgbClr val="0000FF"/>
              </a:solidFill>
              <a:effectLst>
                <a:outerShdw blurRad="38100" dist="38100" dir="2700000" algn="tl">
                  <a:srgbClr val="C0C0C0"/>
                </a:outerShdw>
              </a:effectLst>
              <a:ea typeface="黑体" panose="02010609060101010101" pitchFamily="2" charset="-122"/>
            </a:endParaRPr>
          </a:p>
        </p:txBody>
      </p:sp>
      <p:sp>
        <p:nvSpPr>
          <p:cNvPr id="2444351" name="Rectangle 63"/>
          <p:cNvSpPr>
            <a:spLocks noChangeArrowheads="1"/>
          </p:cNvSpPr>
          <p:nvPr/>
        </p:nvSpPr>
        <p:spPr bwMode="auto">
          <a:xfrm>
            <a:off x="8266114" y="2127251"/>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8000"/>
                </a:solidFill>
                <a:effectLst>
                  <a:outerShdw blurRad="38100" dist="38100" dir="2700000" algn="tl">
                    <a:srgbClr val="C0C0C0"/>
                  </a:outerShdw>
                </a:effectLst>
                <a:ea typeface="黑体" panose="02010609060101010101" pitchFamily="2" charset="-122"/>
              </a:rPr>
              <a:t>0x10000000</a:t>
            </a:r>
            <a:endParaRPr lang="en-US" altLang="zh-CN" b="1">
              <a:solidFill>
                <a:srgbClr val="008000"/>
              </a:solidFill>
              <a:effectLst>
                <a:outerShdw blurRad="38100" dist="38100" dir="2700000" algn="tl">
                  <a:srgbClr val="C0C0C0"/>
                </a:outerShdw>
              </a:effectLst>
              <a:ea typeface="黑体" panose="02010609060101010101" pitchFamily="2" charset="-122"/>
            </a:endParaRPr>
          </a:p>
        </p:txBody>
      </p:sp>
      <p:sp>
        <p:nvSpPr>
          <p:cNvPr id="2444352" name="Rectangle 64"/>
          <p:cNvSpPr>
            <a:spLocks noChangeArrowheads="1"/>
          </p:cNvSpPr>
          <p:nvPr/>
        </p:nvSpPr>
        <p:spPr bwMode="auto">
          <a:xfrm>
            <a:off x="8267700" y="1762126"/>
            <a:ext cx="21732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00FF"/>
                </a:solidFill>
                <a:effectLst>
                  <a:outerShdw blurRad="38100" dist="38100" dir="2700000" algn="tl">
                    <a:srgbClr val="C0C0C0"/>
                  </a:outerShdw>
                </a:effectLst>
                <a:ea typeface="黑体" panose="02010609060101010101" pitchFamily="2" charset="-122"/>
              </a:rPr>
              <a:t>0x00000001</a:t>
            </a:r>
            <a:endParaRPr lang="en-US" altLang="zh-CN" b="1">
              <a:solidFill>
                <a:srgbClr val="0000FF"/>
              </a:solidFill>
              <a:effectLst>
                <a:outerShdw blurRad="38100" dist="38100" dir="2700000" algn="tl">
                  <a:srgbClr val="C0C0C0"/>
                </a:outerShdw>
              </a:effectLst>
              <a:ea typeface="黑体" panose="02010609060101010101" pitchFamily="2" charset="-122"/>
            </a:endParaRPr>
          </a:p>
        </p:txBody>
      </p:sp>
      <p:sp>
        <p:nvSpPr>
          <p:cNvPr id="2444353" name="Rectangle 65"/>
          <p:cNvSpPr>
            <a:spLocks noChangeArrowheads="1"/>
          </p:cNvSpPr>
          <p:nvPr/>
        </p:nvSpPr>
        <p:spPr bwMode="auto">
          <a:xfrm>
            <a:off x="3036889" y="2565401"/>
            <a:ext cx="6205537" cy="461963"/>
          </a:xfrm>
          <a:prstGeom prst="rect">
            <a:avLst/>
          </a:prstGeom>
          <a:solidFill>
            <a:srgbClr val="FFFF00"/>
          </a:solidFill>
          <a:ln w="9525" algn="ctr">
            <a:solidFill>
              <a:srgbClr val="000000"/>
            </a:solidFill>
            <a:miter lim="800000"/>
          </a:ln>
          <a:effectLst/>
        </p:spPr>
        <p:txBody>
          <a:bodyPr/>
          <a:lstStyle/>
          <a:p>
            <a:pPr eaLnBrk="1" hangingPunct="1">
              <a:spcBef>
                <a:spcPct val="20000"/>
              </a:spcBef>
              <a:buClr>
                <a:schemeClr val="hlink"/>
              </a:buClr>
              <a:buFont typeface="Wingdings" panose="05000000000000000000" pitchFamily="2" charset="2"/>
              <a:buNone/>
              <a:defRPr/>
            </a:pPr>
            <a:r>
              <a:rPr lang="en-US" altLang="zh-CN" sz="2400" b="1">
                <a:solidFill>
                  <a:srgbClr val="0000FF"/>
                </a:solidFill>
                <a:effectLst>
                  <a:outerShdw blurRad="38100" dist="38100" dir="2700000" algn="tl">
                    <a:srgbClr val="000000"/>
                  </a:outerShdw>
                </a:effectLst>
                <a:ea typeface="黑体" panose="02010609060101010101" pitchFamily="2" charset="-122"/>
              </a:rPr>
              <a:t>                                                                    B</a:t>
            </a:r>
            <a:endParaRPr lang="en-US" altLang="zh-CN" sz="2400" b="1">
              <a:solidFill>
                <a:srgbClr val="0000FF"/>
              </a:solidFill>
              <a:effectLst>
                <a:outerShdw blurRad="38100" dist="38100" dir="2700000" algn="tl">
                  <a:srgbClr val="000000"/>
                </a:outerShdw>
              </a:effectLst>
              <a:ea typeface="黑体" panose="02010609060101010101" pitchFamily="2" charset="-122"/>
            </a:endParaRPr>
          </a:p>
        </p:txBody>
      </p:sp>
      <p:sp>
        <p:nvSpPr>
          <p:cNvPr id="2444354" name="Rectangle 66"/>
          <p:cNvSpPr>
            <a:spLocks noChangeArrowheads="1"/>
          </p:cNvSpPr>
          <p:nvPr/>
        </p:nvSpPr>
        <p:spPr bwMode="auto">
          <a:xfrm>
            <a:off x="3046414" y="2573338"/>
            <a:ext cx="6205537" cy="461962"/>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sz="2400" b="1" dirty="0">
                <a:solidFill>
                  <a:srgbClr val="0000FF"/>
                </a:solidFill>
                <a:effectLst>
                  <a:outerShdw blurRad="38100" dist="38100" dir="2700000" algn="tl">
                    <a:srgbClr val="C0C0C0"/>
                  </a:outerShdw>
                </a:effectLst>
                <a:ea typeface="黑体" panose="02010609060101010101" pitchFamily="2" charset="-122"/>
              </a:rPr>
              <a:t>00000000,00000000,00000000,00000001</a:t>
            </a:r>
            <a:endParaRPr lang="en-US" altLang="zh-CN" sz="2400" b="1" dirty="0">
              <a:solidFill>
                <a:srgbClr val="0000FF"/>
              </a:solidFill>
              <a:effectLst>
                <a:outerShdw blurRad="38100" dist="38100" dir="2700000" algn="tl">
                  <a:srgbClr val="C0C0C0"/>
                </a:outerShdw>
              </a:effectLst>
              <a:ea typeface="黑体" panose="02010609060101010101" pitchFamily="2" charset="-122"/>
            </a:endParaRPr>
          </a:p>
        </p:txBody>
      </p:sp>
      <p:sp>
        <p:nvSpPr>
          <p:cNvPr id="2444356" name="Rectangle 68"/>
          <p:cNvSpPr>
            <a:spLocks noChangeArrowheads="1"/>
          </p:cNvSpPr>
          <p:nvPr/>
        </p:nvSpPr>
        <p:spPr bwMode="auto">
          <a:xfrm>
            <a:off x="2173288" y="2573339"/>
            <a:ext cx="850900" cy="434975"/>
          </a:xfrm>
          <a:prstGeom prst="rect">
            <a:avLst/>
          </a:prstGeom>
          <a:solidFill>
            <a:schemeClr val="bg1"/>
          </a:solidFill>
          <a:ln w="9525" algn="ctr">
            <a:solidFill>
              <a:schemeClr val="bg1"/>
            </a:solidFill>
            <a:miter lim="800000"/>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3600" b="0">
              <a:latin typeface="Times New Roman" panose="02020603050405020304" pitchFamily="18" charset="0"/>
              <a:ea typeface="宋体" panose="02010600030101010101" pitchFamily="2" charset="-122"/>
            </a:endParaRPr>
          </a:p>
        </p:txBody>
      </p:sp>
      <p:sp>
        <p:nvSpPr>
          <p:cNvPr id="2444357" name="Rectangle 69"/>
          <p:cNvSpPr>
            <a:spLocks noChangeArrowheads="1"/>
          </p:cNvSpPr>
          <p:nvPr/>
        </p:nvSpPr>
        <p:spPr bwMode="auto">
          <a:xfrm>
            <a:off x="8194675" y="2573338"/>
            <a:ext cx="693738" cy="457200"/>
          </a:xfrm>
          <a:prstGeom prst="rect">
            <a:avLst/>
          </a:prstGeom>
          <a:noFill/>
          <a:ln>
            <a:noFill/>
          </a:ln>
          <a:effectLst/>
        </p:spPr>
        <p:txBody>
          <a:bodyPr wrap="none">
            <a:spAutoFit/>
          </a:bodyPr>
          <a:lstStyle/>
          <a:p>
            <a:pPr algn="ctr" eaLnBrk="1" hangingPunct="1">
              <a:defRPr/>
            </a:pPr>
            <a:r>
              <a:rPr lang="en-US" altLang="zh-CN" sz="2400" b="1" dirty="0">
                <a:solidFill>
                  <a:srgbClr val="0000FF"/>
                </a:solidFill>
                <a:effectLst>
                  <a:outerShdw blurRad="38100" dist="38100" dir="2700000" algn="tl">
                    <a:srgbClr val="C0C0C0"/>
                  </a:outerShdw>
                </a:effectLst>
              </a:rPr>
              <a:t>000</a:t>
            </a:r>
            <a:endParaRPr lang="en-US" altLang="zh-CN" sz="2400" b="1" dirty="0">
              <a:solidFill>
                <a:srgbClr val="0000FF"/>
              </a:solidFill>
              <a:effectLst>
                <a:outerShdw blurRad="38100" dist="38100" dir="2700000" algn="tl">
                  <a:srgbClr val="C0C0C0"/>
                </a:outerShdw>
              </a:effectLst>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寻址方式（寄存器位移寻址）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444343"/>
                                        </p:tgtEl>
                                        <p:attrNameLst>
                                          <p:attrName>style.visibility</p:attrName>
                                        </p:attrNameLst>
                                      </p:cBhvr>
                                      <p:to>
                                        <p:strVal val="visible"/>
                                      </p:to>
                                    </p:set>
                                    <p:animEffect transition="in" filter="wipe(right)">
                                      <p:cBhvr>
                                        <p:cTn id="7" dur="500"/>
                                        <p:tgtEl>
                                          <p:spTgt spid="2444343"/>
                                        </p:tgtEl>
                                      </p:cBhvr>
                                    </p:animEffect>
                                  </p:childTnLst>
                                </p:cTn>
                              </p:par>
                            </p:childTnLst>
                          </p:cTn>
                        </p:par>
                        <p:par>
                          <p:cTn id="8" fill="hold">
                            <p:stCondLst>
                              <p:cond delay="500"/>
                            </p:stCondLst>
                            <p:childTnLst>
                              <p:par>
                                <p:cTn id="9" presetID="22" presetClass="entr" presetSubtype="2" fill="hold" grpId="0" nodeType="afterEffect">
                                  <p:stCondLst>
                                    <p:cond delay="0"/>
                                  </p:stCondLst>
                                  <p:childTnLst>
                                    <p:set>
                                      <p:cBhvr>
                                        <p:cTn id="10" dur="1" fill="hold">
                                          <p:stCondLst>
                                            <p:cond delay="0"/>
                                          </p:stCondLst>
                                        </p:cTn>
                                        <p:tgtEl>
                                          <p:spTgt spid="2444345"/>
                                        </p:tgtEl>
                                        <p:attrNameLst>
                                          <p:attrName>style.visibility</p:attrName>
                                        </p:attrNameLst>
                                      </p:cBhvr>
                                      <p:to>
                                        <p:strVal val="visible"/>
                                      </p:to>
                                    </p:set>
                                    <p:animEffect transition="in" filter="wipe(right)">
                                      <p:cBhvr>
                                        <p:cTn id="11" dur="500"/>
                                        <p:tgtEl>
                                          <p:spTgt spid="2444345"/>
                                        </p:tgtEl>
                                      </p:cBhvr>
                                    </p:animEffect>
                                  </p:childTnLst>
                                </p:cTn>
                              </p:par>
                              <p:par>
                                <p:cTn id="12" presetID="22" presetClass="entr" presetSubtype="2" fill="hold" grpId="0" nodeType="withEffect">
                                  <p:stCondLst>
                                    <p:cond delay="0"/>
                                  </p:stCondLst>
                                  <p:childTnLst>
                                    <p:set>
                                      <p:cBhvr>
                                        <p:cTn id="13" dur="1" fill="hold">
                                          <p:stCondLst>
                                            <p:cond delay="0"/>
                                          </p:stCondLst>
                                        </p:cTn>
                                        <p:tgtEl>
                                          <p:spTgt spid="2444344"/>
                                        </p:tgtEl>
                                        <p:attrNameLst>
                                          <p:attrName>style.visibility</p:attrName>
                                        </p:attrNameLst>
                                      </p:cBhvr>
                                      <p:to>
                                        <p:strVal val="visible"/>
                                      </p:to>
                                    </p:set>
                                    <p:animEffect transition="in" filter="wipe(right)">
                                      <p:cBhvr>
                                        <p:cTn id="14" dur="500"/>
                                        <p:tgtEl>
                                          <p:spTgt spid="2444344"/>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2444346"/>
                                        </p:tgtEl>
                                        <p:attrNameLst>
                                          <p:attrName>style.visibility</p:attrName>
                                        </p:attrNameLst>
                                      </p:cBhvr>
                                      <p:to>
                                        <p:strVal val="visible"/>
                                      </p:to>
                                    </p:set>
                                    <p:animEffect transition="in" filter="wipe(left)">
                                      <p:cBhvr>
                                        <p:cTn id="17" dur="500"/>
                                        <p:tgtEl>
                                          <p:spTgt spid="24443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444353"/>
                                        </p:tgtEl>
                                        <p:attrNameLst>
                                          <p:attrName>style.visibility</p:attrName>
                                        </p:attrNameLst>
                                      </p:cBhvr>
                                      <p:to>
                                        <p:strVal val="visible"/>
                                      </p:to>
                                    </p:set>
                                    <p:animEffect transition="in" filter="wipe(right)">
                                      <p:cBhvr>
                                        <p:cTn id="22" dur="500"/>
                                        <p:tgtEl>
                                          <p:spTgt spid="2444353"/>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2444354"/>
                                        </p:tgtEl>
                                        <p:attrNameLst>
                                          <p:attrName>style.visibility</p:attrName>
                                        </p:attrNameLst>
                                      </p:cBhvr>
                                      <p:to>
                                        <p:strVal val="visible"/>
                                      </p:to>
                                    </p:set>
                                    <p:animEffect transition="in" filter="wipe(right)">
                                      <p:cBhvr>
                                        <p:cTn id="25" dur="500"/>
                                        <p:tgtEl>
                                          <p:spTgt spid="2444354"/>
                                        </p:tgtEl>
                                      </p:cBhvr>
                                    </p:animEffect>
                                  </p:childTnLst>
                                </p:cTn>
                              </p:par>
                            </p:childTnLst>
                          </p:cTn>
                        </p:par>
                      </p:childTnLst>
                    </p:cTn>
                  </p:par>
                  <p:par>
                    <p:cTn id="26" fill="hold">
                      <p:stCondLst>
                        <p:cond delay="indefinite"/>
                      </p:stCondLst>
                      <p:childTnLst>
                        <p:par>
                          <p:cTn id="27" fill="hold">
                            <p:stCondLst>
                              <p:cond delay="0"/>
                            </p:stCondLst>
                            <p:childTnLst>
                              <p:par>
                                <p:cTn id="28" presetID="35" presetClass="path" presetSubtype="0" accel="50000" decel="50000" fill="hold" grpId="1" nodeType="clickEffect">
                                  <p:stCondLst>
                                    <p:cond delay="0"/>
                                  </p:stCondLst>
                                  <p:childTnLst>
                                    <p:animMotion origin="layout" path="M 0.01341 3.7037E-6 L -0.04961 -0.00024 " pathEditMode="relative" rAng="0" ptsTypes="AA">
                                      <p:cBhvr>
                                        <p:cTn id="29" dur="2000" fill="hold"/>
                                        <p:tgtEl>
                                          <p:spTgt spid="2444354"/>
                                        </p:tgtEl>
                                        <p:attrNameLst>
                                          <p:attrName>ppt_x</p:attrName>
                                          <p:attrName>ppt_y</p:attrName>
                                        </p:attrNameLst>
                                      </p:cBhvr>
                                      <p:rCtr x="-3151" y="-23"/>
                                    </p:animMotion>
                                  </p:childTnLst>
                                </p:cTn>
                              </p:par>
                            </p:childTnLst>
                          </p:cTn>
                        </p:par>
                      </p:childTnLst>
                    </p:cTn>
                  </p:par>
                  <p:par>
                    <p:cTn id="30" fill="hold">
                      <p:stCondLst>
                        <p:cond delay="indefinite"/>
                      </p:stCondLst>
                      <p:childTnLst>
                        <p:par>
                          <p:cTn id="31" fill="hold">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2444356"/>
                                        </p:tgtEl>
                                        <p:attrNameLst>
                                          <p:attrName>style.visibility</p:attrName>
                                        </p:attrNameLst>
                                      </p:cBhvr>
                                      <p:to>
                                        <p:strVal val="visible"/>
                                      </p:to>
                                    </p:set>
                                    <p:animEffect transition="in" filter="slide(fromLeft)">
                                      <p:cBhvr>
                                        <p:cTn id="34" dur="500"/>
                                        <p:tgtEl>
                                          <p:spTgt spid="2444356"/>
                                        </p:tgtEl>
                                      </p:cBhvr>
                                    </p:animEffect>
                                  </p:childTnLst>
                                </p:cTn>
                              </p:par>
                              <p:par>
                                <p:cTn id="35" presetID="12" presetClass="entr" presetSubtype="8" fill="hold" grpId="0" nodeType="withEffect">
                                  <p:stCondLst>
                                    <p:cond delay="0"/>
                                  </p:stCondLst>
                                  <p:childTnLst>
                                    <p:set>
                                      <p:cBhvr>
                                        <p:cTn id="36" dur="1" fill="hold">
                                          <p:stCondLst>
                                            <p:cond delay="0"/>
                                          </p:stCondLst>
                                        </p:cTn>
                                        <p:tgtEl>
                                          <p:spTgt spid="2444357"/>
                                        </p:tgtEl>
                                        <p:attrNameLst>
                                          <p:attrName>style.visibility</p:attrName>
                                        </p:attrNameLst>
                                      </p:cBhvr>
                                      <p:to>
                                        <p:strVal val="visible"/>
                                      </p:to>
                                    </p:set>
                                    <p:animEffect transition="in" filter="slide(fromLeft)">
                                      <p:cBhvr>
                                        <p:cTn id="37" dur="500"/>
                                        <p:tgtEl>
                                          <p:spTgt spid="2444357"/>
                                        </p:tgtEl>
                                      </p:cBhvr>
                                    </p:animEffect>
                                  </p:childTnLst>
                                </p:cTn>
                              </p:par>
                              <p:par>
                                <p:cTn id="38" presetID="22" presetClass="entr" presetSubtype="8" fill="hold" nodeType="withEffect">
                                  <p:stCondLst>
                                    <p:cond delay="0"/>
                                  </p:stCondLst>
                                  <p:childTnLst>
                                    <p:set>
                                      <p:cBhvr>
                                        <p:cTn id="39" dur="1" fill="hold">
                                          <p:stCondLst>
                                            <p:cond delay="0"/>
                                          </p:stCondLst>
                                        </p:cTn>
                                        <p:tgtEl>
                                          <p:spTgt spid="2444347"/>
                                        </p:tgtEl>
                                        <p:attrNameLst>
                                          <p:attrName>style.visibility</p:attrName>
                                        </p:attrNameLst>
                                      </p:cBhvr>
                                      <p:to>
                                        <p:strVal val="visible"/>
                                      </p:to>
                                    </p:set>
                                    <p:animEffect transition="in" filter="wipe(left)">
                                      <p:cBhvr>
                                        <p:cTn id="40" dur="500"/>
                                        <p:tgtEl>
                                          <p:spTgt spid="2444347"/>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2444348"/>
                                        </p:tgtEl>
                                        <p:attrNameLst>
                                          <p:attrName>style.visibility</p:attrName>
                                        </p:attrNameLst>
                                      </p:cBhvr>
                                      <p:to>
                                        <p:strVal val="visible"/>
                                      </p:to>
                                    </p:set>
                                    <p:animEffect transition="in" filter="wipe(up)">
                                      <p:cBhvr>
                                        <p:cTn id="45" dur="500"/>
                                        <p:tgtEl>
                                          <p:spTgt spid="2444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4344" grpId="0"/>
      <p:bldP spid="2444345" grpId="0"/>
      <p:bldP spid="2444346" grpId="0"/>
      <p:bldP spid="2444348" grpId="0"/>
      <p:bldP spid="2444354" grpId="0"/>
      <p:bldP spid="2444354" grpId="1"/>
      <p:bldP spid="2444356" grpId="0" animBg="1"/>
      <p:bldP spid="244435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Rectangle 3"/>
          <p:cNvSpPr>
            <a:spLocks noGrp="1" noChangeArrowheads="1"/>
          </p:cNvSpPr>
          <p:nvPr>
            <p:ph type="body" sz="half" idx="1"/>
          </p:nvPr>
        </p:nvSpPr>
        <p:spPr>
          <a:xfrm>
            <a:off x="1524001" y="1362076"/>
            <a:ext cx="5883275" cy="1058863"/>
          </a:xfrm>
        </p:spPr>
        <p:txBody>
          <a:bodyPr/>
          <a:lstStyle/>
          <a:p>
            <a:pPr eaLnBrk="1" hangingPunct="1"/>
            <a:r>
              <a:rPr lang="zh-CN" altLang="en-US" sz="3200">
                <a:solidFill>
                  <a:srgbClr val="660033"/>
                </a:solidFill>
              </a:rPr>
              <a:t>指令</a:t>
            </a:r>
            <a:r>
              <a:rPr lang="zh-CN" altLang="en-US" sz="3200">
                <a:solidFill>
                  <a:srgbClr val="660033"/>
                </a:solidFill>
                <a:latin typeface="楷体_GB2312" pitchFamily="49" charset="-122"/>
                <a:ea typeface="楷体_GB2312" pitchFamily="49" charset="-122"/>
              </a:rPr>
              <a:t>：</a:t>
            </a:r>
            <a:r>
              <a:rPr lang="en-US" altLang="zh-CN" sz="3200">
                <a:solidFill>
                  <a:srgbClr val="660033"/>
                </a:solidFill>
                <a:latin typeface="Times New Roman" panose="02020603050405020304" pitchFamily="18" charset="0"/>
                <a:ea typeface="楷体_GB2312" pitchFamily="49" charset="-122"/>
              </a:rPr>
              <a:t>ADD </a:t>
            </a:r>
            <a:r>
              <a:rPr lang="en-US" altLang="zh-CN" sz="3200">
                <a:solidFill>
                  <a:srgbClr val="FF0000"/>
                </a:solidFill>
                <a:latin typeface="Times New Roman" panose="02020603050405020304" pitchFamily="18" charset="0"/>
                <a:ea typeface="楷体_GB2312" pitchFamily="49" charset="-122"/>
              </a:rPr>
              <a:t>R3</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006600"/>
                </a:solidFill>
                <a:latin typeface="Times New Roman" panose="02020603050405020304" pitchFamily="18" charset="0"/>
                <a:ea typeface="楷体_GB2312" pitchFamily="49" charset="-122"/>
              </a:rPr>
              <a:t>R2,</a:t>
            </a:r>
            <a:r>
              <a:rPr lang="en-US" altLang="zh-CN" sz="3200">
                <a:solidFill>
                  <a:srgbClr val="0000FF"/>
                </a:solidFill>
                <a:latin typeface="Times New Roman" panose="02020603050405020304" pitchFamily="18" charset="0"/>
                <a:ea typeface="楷体_GB2312" pitchFamily="49" charset="-122"/>
              </a:rPr>
              <a:t>R1</a:t>
            </a:r>
            <a:r>
              <a:rPr lang="en-US" altLang="zh-CN" sz="3200">
                <a:solidFill>
                  <a:srgbClr val="660033"/>
                </a:solidFill>
                <a:latin typeface="Times New Roman" panose="02020603050405020304" pitchFamily="18" charset="0"/>
                <a:ea typeface="楷体_GB2312" pitchFamily="49" charset="-122"/>
              </a:rPr>
              <a:t>,LSL</a:t>
            </a:r>
            <a:r>
              <a:rPr lang="en-US" altLang="zh-CN" sz="3200">
                <a:solidFill>
                  <a:srgbClr val="0000FF"/>
                </a:solidFill>
                <a:latin typeface="Times New Roman" panose="02020603050405020304" pitchFamily="18" charset="0"/>
                <a:ea typeface="楷体_GB2312" pitchFamily="49" charset="-122"/>
              </a:rPr>
              <a:t> </a:t>
            </a:r>
            <a:r>
              <a:rPr lang="en-US" altLang="zh-CN" sz="3200">
                <a:solidFill>
                  <a:srgbClr val="6600CC"/>
                </a:solidFill>
                <a:latin typeface="Times New Roman" panose="02020603050405020304" pitchFamily="18" charset="0"/>
                <a:ea typeface="楷体_GB2312" pitchFamily="49" charset="-122"/>
              </a:rPr>
              <a:t>#3</a:t>
            </a:r>
            <a:endParaRPr lang="en-US" altLang="zh-CN" sz="3200">
              <a:solidFill>
                <a:srgbClr val="6600CC"/>
              </a:solidFill>
              <a:latin typeface="Times New Roman" panose="02020603050405020304" pitchFamily="18" charset="0"/>
              <a:ea typeface="楷体_GB2312" pitchFamily="49" charset="-122"/>
            </a:endParaRPr>
          </a:p>
          <a:p>
            <a:pPr eaLnBrk="1" hangingPunct="1"/>
            <a:r>
              <a:rPr lang="zh-CN" altLang="en-US" sz="3200">
                <a:solidFill>
                  <a:srgbClr val="660033"/>
                </a:solidFill>
              </a:rPr>
              <a:t>说明：</a:t>
            </a:r>
            <a:r>
              <a:rPr lang="en-US" altLang="zh-CN" sz="3200">
                <a:solidFill>
                  <a:srgbClr val="FF0000"/>
                </a:solidFill>
                <a:latin typeface="Times New Roman" panose="02020603050405020304" pitchFamily="18" charset="0"/>
                <a:ea typeface="楷体_GB2312" pitchFamily="49" charset="-122"/>
              </a:rPr>
              <a:t>R3</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006600"/>
                </a:solidFill>
                <a:latin typeface="Times New Roman" panose="02020603050405020304" pitchFamily="18" charset="0"/>
                <a:ea typeface="楷体_GB2312" pitchFamily="49" charset="-122"/>
              </a:rPr>
              <a:t>R2</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0000FF"/>
                </a:solidFill>
                <a:latin typeface="Times New Roman" panose="02020603050405020304" pitchFamily="18" charset="0"/>
                <a:ea typeface="楷体_GB2312" pitchFamily="49" charset="-122"/>
              </a:rPr>
              <a:t>R1</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6600CC"/>
                </a:solidFill>
                <a:latin typeface="Times New Roman" panose="02020603050405020304" pitchFamily="18" charset="0"/>
                <a:ea typeface="楷体_GB2312" pitchFamily="49" charset="-122"/>
              </a:rPr>
              <a:t>8</a:t>
            </a:r>
            <a:endParaRPr lang="en-US" altLang="zh-CN">
              <a:solidFill>
                <a:srgbClr val="6600CC"/>
              </a:solidFill>
              <a:latin typeface="楷体_GB2312" pitchFamily="49" charset="-122"/>
              <a:ea typeface="楷体_GB2312" pitchFamily="49" charset="-122"/>
            </a:endParaRPr>
          </a:p>
        </p:txBody>
      </p:sp>
      <p:sp>
        <p:nvSpPr>
          <p:cNvPr id="2446341" name="Rectangle 5"/>
          <p:cNvSpPr>
            <a:spLocks noChangeArrowheads="1"/>
          </p:cNvSpPr>
          <p:nvPr/>
        </p:nvSpPr>
        <p:spPr bwMode="auto">
          <a:xfrm>
            <a:off x="8253414" y="5778501"/>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a:t>
            </a:r>
            <a:endParaRPr lang="en-US" altLang="zh-CN" b="1">
              <a:effectLst>
                <a:outerShdw blurRad="38100" dist="38100" dir="2700000" algn="tl">
                  <a:srgbClr val="C0C0C0"/>
                </a:outerShdw>
              </a:effectLst>
              <a:ea typeface="黑体" panose="02010609060101010101" pitchFamily="2" charset="-122"/>
            </a:endParaRPr>
          </a:p>
        </p:txBody>
      </p:sp>
      <p:sp>
        <p:nvSpPr>
          <p:cNvPr id="2446342" name="Rectangle 6"/>
          <p:cNvSpPr>
            <a:spLocks noChangeArrowheads="1"/>
          </p:cNvSpPr>
          <p:nvPr/>
        </p:nvSpPr>
        <p:spPr bwMode="auto">
          <a:xfrm>
            <a:off x="7481889" y="577850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a:t>
            </a:r>
            <a:endParaRPr lang="en-US" altLang="zh-CN" b="1">
              <a:effectLst>
                <a:outerShdw blurRad="38100" dist="38100" dir="2700000" algn="tl">
                  <a:srgbClr val="C0C0C0"/>
                </a:outerShdw>
              </a:effectLst>
              <a:ea typeface="黑体" panose="02010609060101010101" pitchFamily="2" charset="-122"/>
            </a:endParaRPr>
          </a:p>
        </p:txBody>
      </p:sp>
      <p:sp>
        <p:nvSpPr>
          <p:cNvPr id="2446343" name="Rectangle 7"/>
          <p:cNvSpPr>
            <a:spLocks noChangeArrowheads="1"/>
          </p:cNvSpPr>
          <p:nvPr/>
        </p:nvSpPr>
        <p:spPr bwMode="auto">
          <a:xfrm>
            <a:off x="8253414" y="5413376"/>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6344" name="Rectangle 8"/>
          <p:cNvSpPr>
            <a:spLocks noChangeArrowheads="1"/>
          </p:cNvSpPr>
          <p:nvPr/>
        </p:nvSpPr>
        <p:spPr bwMode="auto">
          <a:xfrm>
            <a:off x="7481889" y="541337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R11</a:t>
            </a:r>
            <a:endParaRPr lang="en-US" altLang="zh-CN" b="1">
              <a:effectLst>
                <a:outerShdw blurRad="38100" dist="38100" dir="2700000" algn="tl">
                  <a:srgbClr val="C0C0C0"/>
                </a:outerShdw>
              </a:effectLst>
              <a:ea typeface="黑体" panose="02010609060101010101" pitchFamily="2" charset="-122"/>
            </a:endParaRPr>
          </a:p>
        </p:txBody>
      </p:sp>
      <p:sp>
        <p:nvSpPr>
          <p:cNvPr id="2446345" name="Rectangle 9"/>
          <p:cNvSpPr>
            <a:spLocks noChangeArrowheads="1"/>
          </p:cNvSpPr>
          <p:nvPr/>
        </p:nvSpPr>
        <p:spPr bwMode="auto">
          <a:xfrm>
            <a:off x="8253414" y="5048251"/>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6346" name="Rectangle 10"/>
          <p:cNvSpPr>
            <a:spLocks noChangeArrowheads="1"/>
          </p:cNvSpPr>
          <p:nvPr/>
        </p:nvSpPr>
        <p:spPr bwMode="auto">
          <a:xfrm>
            <a:off x="7481889" y="504825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R10</a:t>
            </a:r>
            <a:endParaRPr lang="en-US" altLang="zh-CN" b="1">
              <a:effectLst>
                <a:outerShdw blurRad="38100" dist="38100" dir="2700000" algn="tl">
                  <a:srgbClr val="C0C0C0"/>
                </a:outerShdw>
              </a:effectLst>
              <a:ea typeface="黑体" panose="02010609060101010101" pitchFamily="2" charset="-122"/>
            </a:endParaRPr>
          </a:p>
        </p:txBody>
      </p:sp>
      <p:sp>
        <p:nvSpPr>
          <p:cNvPr id="2446347" name="Rectangle 11"/>
          <p:cNvSpPr>
            <a:spLocks noChangeArrowheads="1"/>
          </p:cNvSpPr>
          <p:nvPr/>
        </p:nvSpPr>
        <p:spPr bwMode="auto">
          <a:xfrm>
            <a:off x="8253414" y="4683126"/>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6348" name="Rectangle 12"/>
          <p:cNvSpPr>
            <a:spLocks noChangeArrowheads="1"/>
          </p:cNvSpPr>
          <p:nvPr/>
        </p:nvSpPr>
        <p:spPr bwMode="auto">
          <a:xfrm>
            <a:off x="7481889" y="468312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R9</a:t>
            </a:r>
            <a:endParaRPr lang="en-US" altLang="zh-CN" b="1">
              <a:effectLst>
                <a:outerShdw blurRad="38100" dist="38100" dir="2700000" algn="tl">
                  <a:srgbClr val="C0C0C0"/>
                </a:outerShdw>
              </a:effectLst>
              <a:ea typeface="黑体" panose="02010609060101010101" pitchFamily="2" charset="-122"/>
            </a:endParaRPr>
          </a:p>
        </p:txBody>
      </p:sp>
      <p:sp>
        <p:nvSpPr>
          <p:cNvPr id="2446349" name="Rectangle 13"/>
          <p:cNvSpPr>
            <a:spLocks noChangeArrowheads="1"/>
          </p:cNvSpPr>
          <p:nvPr/>
        </p:nvSpPr>
        <p:spPr bwMode="auto">
          <a:xfrm>
            <a:off x="8253414" y="4318001"/>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6350" name="Rectangle 14"/>
          <p:cNvSpPr>
            <a:spLocks noChangeArrowheads="1"/>
          </p:cNvSpPr>
          <p:nvPr/>
        </p:nvSpPr>
        <p:spPr bwMode="auto">
          <a:xfrm>
            <a:off x="7481889" y="2500314"/>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FF0000"/>
                </a:solidFill>
                <a:effectLst>
                  <a:outerShdw blurRad="38100" dist="38100" dir="2700000" algn="tl">
                    <a:srgbClr val="C0C0C0"/>
                  </a:outerShdw>
                </a:effectLst>
                <a:ea typeface="黑体" panose="02010609060101010101" pitchFamily="2" charset="-122"/>
              </a:rPr>
              <a:t>R3</a:t>
            </a:r>
            <a:endParaRPr lang="en-US" altLang="zh-CN" b="1">
              <a:solidFill>
                <a:srgbClr val="FF0000"/>
              </a:solidFill>
              <a:effectLst>
                <a:outerShdw blurRad="38100" dist="38100" dir="2700000" algn="tl">
                  <a:srgbClr val="C0C0C0"/>
                </a:outerShdw>
              </a:effectLst>
              <a:ea typeface="黑体" panose="02010609060101010101" pitchFamily="2" charset="-122"/>
            </a:endParaRPr>
          </a:p>
        </p:txBody>
      </p:sp>
      <p:sp>
        <p:nvSpPr>
          <p:cNvPr id="2446351" name="Rectangle 15"/>
          <p:cNvSpPr>
            <a:spLocks noChangeArrowheads="1"/>
          </p:cNvSpPr>
          <p:nvPr/>
        </p:nvSpPr>
        <p:spPr bwMode="auto">
          <a:xfrm>
            <a:off x="7481889" y="395287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R7</a:t>
            </a:r>
            <a:endParaRPr lang="en-US" altLang="zh-CN" b="1">
              <a:effectLst>
                <a:outerShdw blurRad="38100" dist="38100" dir="2700000" algn="tl">
                  <a:srgbClr val="C0C0C0"/>
                </a:outerShdw>
              </a:effectLst>
              <a:ea typeface="黑体" panose="02010609060101010101" pitchFamily="2" charset="-122"/>
            </a:endParaRPr>
          </a:p>
        </p:txBody>
      </p:sp>
      <p:sp>
        <p:nvSpPr>
          <p:cNvPr id="2446352" name="Rectangle 16"/>
          <p:cNvSpPr>
            <a:spLocks noChangeArrowheads="1"/>
          </p:cNvSpPr>
          <p:nvPr/>
        </p:nvSpPr>
        <p:spPr bwMode="auto">
          <a:xfrm>
            <a:off x="8253414" y="3587751"/>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6353" name="Rectangle 17"/>
          <p:cNvSpPr>
            <a:spLocks noChangeArrowheads="1"/>
          </p:cNvSpPr>
          <p:nvPr/>
        </p:nvSpPr>
        <p:spPr bwMode="auto">
          <a:xfrm>
            <a:off x="7481889" y="358775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R6</a:t>
            </a:r>
            <a:endParaRPr lang="en-US" altLang="zh-CN" b="1">
              <a:effectLst>
                <a:outerShdw blurRad="38100" dist="38100" dir="2700000" algn="tl">
                  <a:srgbClr val="C0C0C0"/>
                </a:outerShdw>
              </a:effectLst>
              <a:ea typeface="黑体" panose="02010609060101010101" pitchFamily="2" charset="-122"/>
            </a:endParaRPr>
          </a:p>
        </p:txBody>
      </p:sp>
      <p:sp>
        <p:nvSpPr>
          <p:cNvPr id="2446354" name="Rectangle 18"/>
          <p:cNvSpPr>
            <a:spLocks noChangeArrowheads="1"/>
          </p:cNvSpPr>
          <p:nvPr/>
        </p:nvSpPr>
        <p:spPr bwMode="auto">
          <a:xfrm>
            <a:off x="8253414" y="3222626"/>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6355" name="Rectangle 19"/>
          <p:cNvSpPr>
            <a:spLocks noChangeArrowheads="1"/>
          </p:cNvSpPr>
          <p:nvPr/>
        </p:nvSpPr>
        <p:spPr bwMode="auto">
          <a:xfrm>
            <a:off x="7481889" y="322262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R5</a:t>
            </a:r>
            <a:endParaRPr lang="en-US" altLang="zh-CN" b="1">
              <a:effectLst>
                <a:outerShdw blurRad="38100" dist="38100" dir="2700000" algn="tl">
                  <a:srgbClr val="C0C0C0"/>
                </a:outerShdw>
              </a:effectLst>
              <a:ea typeface="黑体" panose="02010609060101010101" pitchFamily="2" charset="-122"/>
            </a:endParaRPr>
          </a:p>
        </p:txBody>
      </p:sp>
      <p:sp>
        <p:nvSpPr>
          <p:cNvPr id="2446356" name="Rectangle 20"/>
          <p:cNvSpPr>
            <a:spLocks noChangeArrowheads="1"/>
          </p:cNvSpPr>
          <p:nvPr/>
        </p:nvSpPr>
        <p:spPr bwMode="auto">
          <a:xfrm>
            <a:off x="8253414" y="2857501"/>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6357" name="Rectangle 21"/>
          <p:cNvSpPr>
            <a:spLocks noChangeArrowheads="1"/>
          </p:cNvSpPr>
          <p:nvPr/>
        </p:nvSpPr>
        <p:spPr bwMode="auto">
          <a:xfrm>
            <a:off x="7481889" y="285750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R4</a:t>
            </a:r>
            <a:endParaRPr lang="en-US" altLang="zh-CN" b="1">
              <a:effectLst>
                <a:outerShdw blurRad="38100" dist="38100" dir="2700000" algn="tl">
                  <a:srgbClr val="C0C0C0"/>
                </a:outerShdw>
              </a:effectLst>
              <a:ea typeface="黑体" panose="02010609060101010101" pitchFamily="2" charset="-122"/>
            </a:endParaRPr>
          </a:p>
        </p:txBody>
      </p:sp>
      <p:sp>
        <p:nvSpPr>
          <p:cNvPr id="2446358" name="Rectangle 22"/>
          <p:cNvSpPr>
            <a:spLocks noChangeArrowheads="1"/>
          </p:cNvSpPr>
          <p:nvPr/>
        </p:nvSpPr>
        <p:spPr bwMode="auto">
          <a:xfrm>
            <a:off x="8253414" y="2492376"/>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46359" name="Rectangle 23"/>
          <p:cNvSpPr>
            <a:spLocks noChangeArrowheads="1"/>
          </p:cNvSpPr>
          <p:nvPr/>
        </p:nvSpPr>
        <p:spPr bwMode="auto">
          <a:xfrm>
            <a:off x="7481889" y="4325939"/>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R8</a:t>
            </a:r>
            <a:endParaRPr lang="en-US" altLang="zh-CN" b="1">
              <a:effectLst>
                <a:outerShdw blurRad="38100" dist="38100" dir="2700000" algn="tl">
                  <a:srgbClr val="C0C0C0"/>
                </a:outerShdw>
              </a:effectLst>
              <a:ea typeface="黑体" panose="02010609060101010101" pitchFamily="2" charset="-122"/>
            </a:endParaRPr>
          </a:p>
        </p:txBody>
      </p:sp>
      <p:sp>
        <p:nvSpPr>
          <p:cNvPr id="2446360" name="Rectangle 24"/>
          <p:cNvSpPr>
            <a:spLocks noChangeArrowheads="1"/>
          </p:cNvSpPr>
          <p:nvPr/>
        </p:nvSpPr>
        <p:spPr bwMode="auto">
          <a:xfrm>
            <a:off x="7481889" y="212725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8000"/>
                </a:solidFill>
                <a:effectLst>
                  <a:outerShdw blurRad="38100" dist="38100" dir="2700000" algn="tl">
                    <a:srgbClr val="C0C0C0"/>
                  </a:outerShdw>
                </a:effectLst>
                <a:ea typeface="黑体" panose="02010609060101010101" pitchFamily="2" charset="-122"/>
              </a:rPr>
              <a:t>R2</a:t>
            </a:r>
            <a:endParaRPr lang="en-US" altLang="zh-CN" b="1">
              <a:solidFill>
                <a:srgbClr val="008000"/>
              </a:solidFill>
              <a:effectLst>
                <a:outerShdw blurRad="38100" dist="38100" dir="2700000" algn="tl">
                  <a:srgbClr val="C0C0C0"/>
                </a:outerShdw>
              </a:effectLst>
              <a:ea typeface="黑体" panose="02010609060101010101" pitchFamily="2" charset="-122"/>
            </a:endParaRPr>
          </a:p>
        </p:txBody>
      </p:sp>
      <p:sp>
        <p:nvSpPr>
          <p:cNvPr id="2446361" name="Rectangle 25"/>
          <p:cNvSpPr>
            <a:spLocks noChangeArrowheads="1"/>
          </p:cNvSpPr>
          <p:nvPr/>
        </p:nvSpPr>
        <p:spPr bwMode="auto">
          <a:xfrm>
            <a:off x="7481889" y="176212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00FF"/>
                </a:solidFill>
                <a:effectLst>
                  <a:outerShdw blurRad="38100" dist="38100" dir="2700000" algn="tl">
                    <a:srgbClr val="C0C0C0"/>
                  </a:outerShdw>
                </a:effectLst>
                <a:ea typeface="黑体" panose="02010609060101010101" pitchFamily="2" charset="-122"/>
              </a:rPr>
              <a:t>R1</a:t>
            </a:r>
            <a:endParaRPr lang="en-US" altLang="zh-CN" b="1">
              <a:solidFill>
                <a:srgbClr val="0000FF"/>
              </a:solidFill>
              <a:effectLst>
                <a:outerShdw blurRad="38100" dist="38100" dir="2700000" algn="tl">
                  <a:srgbClr val="C0C0C0"/>
                </a:outerShdw>
              </a:effectLst>
              <a:ea typeface="黑体" panose="02010609060101010101" pitchFamily="2" charset="-122"/>
            </a:endParaRPr>
          </a:p>
        </p:txBody>
      </p:sp>
      <p:sp>
        <p:nvSpPr>
          <p:cNvPr id="2446362" name="Rectangle 26"/>
          <p:cNvSpPr>
            <a:spLocks noChangeArrowheads="1"/>
          </p:cNvSpPr>
          <p:nvPr/>
        </p:nvSpPr>
        <p:spPr bwMode="auto">
          <a:xfrm>
            <a:off x="7481889" y="139700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R0</a:t>
            </a:r>
            <a:endParaRPr lang="en-US" altLang="zh-CN" b="1">
              <a:effectLst>
                <a:outerShdw blurRad="38100" dist="38100" dir="2700000" algn="tl">
                  <a:srgbClr val="C0C0C0"/>
                </a:outerShdw>
              </a:effectLst>
              <a:ea typeface="黑体" panose="02010609060101010101" pitchFamily="2" charset="-122"/>
            </a:endParaRPr>
          </a:p>
        </p:txBody>
      </p:sp>
      <p:sp>
        <p:nvSpPr>
          <p:cNvPr id="2446363" name="Rectangle 27"/>
          <p:cNvSpPr>
            <a:spLocks noChangeArrowheads="1"/>
          </p:cNvSpPr>
          <p:nvPr/>
        </p:nvSpPr>
        <p:spPr bwMode="auto">
          <a:xfrm>
            <a:off x="8253414" y="1031876"/>
            <a:ext cx="2173287"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内容</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32</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位</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,16</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进制</a:t>
            </a:r>
            <a:endPar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46364" name="Rectangle 28"/>
          <p:cNvSpPr>
            <a:spLocks noChangeArrowheads="1"/>
          </p:cNvSpPr>
          <p:nvPr/>
        </p:nvSpPr>
        <p:spPr bwMode="auto">
          <a:xfrm>
            <a:off x="7481889" y="103187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编号</a:t>
            </a:r>
            <a:endParaRPr lang="zh-CN" altLang="en-US"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46365" name="Rectangle 29"/>
          <p:cNvSpPr>
            <a:spLocks noChangeArrowheads="1"/>
          </p:cNvSpPr>
          <p:nvPr/>
        </p:nvSpPr>
        <p:spPr bwMode="auto">
          <a:xfrm>
            <a:off x="7481888" y="666751"/>
            <a:ext cx="2944812"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寄存器</a:t>
            </a:r>
            <a:endParaRPr lang="zh-CN" altLang="en-US"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17789" name="Line 30"/>
          <p:cNvSpPr>
            <a:spLocks noChangeShapeType="1"/>
          </p:cNvSpPr>
          <p:nvPr/>
        </p:nvSpPr>
        <p:spPr bwMode="auto">
          <a:xfrm>
            <a:off x="7481888" y="666750"/>
            <a:ext cx="2944812" cy="0"/>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90" name="Line 31"/>
          <p:cNvSpPr>
            <a:spLocks noChangeShapeType="1"/>
          </p:cNvSpPr>
          <p:nvPr/>
        </p:nvSpPr>
        <p:spPr bwMode="auto">
          <a:xfrm>
            <a:off x="7481888" y="103187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91" name="Line 32"/>
          <p:cNvSpPr>
            <a:spLocks noChangeShapeType="1"/>
          </p:cNvSpPr>
          <p:nvPr/>
        </p:nvSpPr>
        <p:spPr bwMode="auto">
          <a:xfrm>
            <a:off x="7481888" y="139700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92" name="Line 33"/>
          <p:cNvSpPr>
            <a:spLocks noChangeShapeType="1"/>
          </p:cNvSpPr>
          <p:nvPr/>
        </p:nvSpPr>
        <p:spPr bwMode="auto">
          <a:xfrm>
            <a:off x="7481888" y="176212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93" name="Line 34"/>
          <p:cNvSpPr>
            <a:spLocks noChangeShapeType="1"/>
          </p:cNvSpPr>
          <p:nvPr/>
        </p:nvSpPr>
        <p:spPr bwMode="auto">
          <a:xfrm>
            <a:off x="7481888" y="212725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94" name="Line 35"/>
          <p:cNvSpPr>
            <a:spLocks noChangeShapeType="1"/>
          </p:cNvSpPr>
          <p:nvPr/>
        </p:nvSpPr>
        <p:spPr bwMode="auto">
          <a:xfrm>
            <a:off x="7481888" y="249237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95" name="Line 36"/>
          <p:cNvSpPr>
            <a:spLocks noChangeShapeType="1"/>
          </p:cNvSpPr>
          <p:nvPr/>
        </p:nvSpPr>
        <p:spPr bwMode="auto">
          <a:xfrm>
            <a:off x="7481888" y="285750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96" name="Line 37"/>
          <p:cNvSpPr>
            <a:spLocks noChangeShapeType="1"/>
          </p:cNvSpPr>
          <p:nvPr/>
        </p:nvSpPr>
        <p:spPr bwMode="auto">
          <a:xfrm>
            <a:off x="7481888" y="322262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97" name="Line 38"/>
          <p:cNvSpPr>
            <a:spLocks noChangeShapeType="1"/>
          </p:cNvSpPr>
          <p:nvPr/>
        </p:nvSpPr>
        <p:spPr bwMode="auto">
          <a:xfrm>
            <a:off x="7481888" y="358775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98" name="Line 39"/>
          <p:cNvSpPr>
            <a:spLocks noChangeShapeType="1"/>
          </p:cNvSpPr>
          <p:nvPr/>
        </p:nvSpPr>
        <p:spPr bwMode="auto">
          <a:xfrm>
            <a:off x="7481888" y="395287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799" name="Line 40"/>
          <p:cNvSpPr>
            <a:spLocks noChangeShapeType="1"/>
          </p:cNvSpPr>
          <p:nvPr/>
        </p:nvSpPr>
        <p:spPr bwMode="auto">
          <a:xfrm>
            <a:off x="7481888" y="431800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800" name="Line 41"/>
          <p:cNvSpPr>
            <a:spLocks noChangeShapeType="1"/>
          </p:cNvSpPr>
          <p:nvPr/>
        </p:nvSpPr>
        <p:spPr bwMode="auto">
          <a:xfrm>
            <a:off x="7481888" y="468312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801" name="Line 42"/>
          <p:cNvSpPr>
            <a:spLocks noChangeShapeType="1"/>
          </p:cNvSpPr>
          <p:nvPr/>
        </p:nvSpPr>
        <p:spPr bwMode="auto">
          <a:xfrm>
            <a:off x="7481888" y="504825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802" name="Line 43"/>
          <p:cNvSpPr>
            <a:spLocks noChangeShapeType="1"/>
          </p:cNvSpPr>
          <p:nvPr/>
        </p:nvSpPr>
        <p:spPr bwMode="auto">
          <a:xfrm>
            <a:off x="7481888" y="541337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803" name="Line 44"/>
          <p:cNvSpPr>
            <a:spLocks noChangeShapeType="1"/>
          </p:cNvSpPr>
          <p:nvPr/>
        </p:nvSpPr>
        <p:spPr bwMode="auto">
          <a:xfrm>
            <a:off x="7481888" y="577850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804" name="Line 45"/>
          <p:cNvSpPr>
            <a:spLocks noChangeShapeType="1"/>
          </p:cNvSpPr>
          <p:nvPr/>
        </p:nvSpPr>
        <p:spPr bwMode="auto">
          <a:xfrm>
            <a:off x="8253413" y="1031875"/>
            <a:ext cx="0" cy="511175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805" name="Line 46"/>
          <p:cNvSpPr>
            <a:spLocks noChangeShapeType="1"/>
          </p:cNvSpPr>
          <p:nvPr/>
        </p:nvSpPr>
        <p:spPr bwMode="auto">
          <a:xfrm>
            <a:off x="7481888" y="666751"/>
            <a:ext cx="0" cy="5476875"/>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806" name="Line 47"/>
          <p:cNvSpPr>
            <a:spLocks noChangeShapeType="1"/>
          </p:cNvSpPr>
          <p:nvPr/>
        </p:nvSpPr>
        <p:spPr bwMode="auto">
          <a:xfrm>
            <a:off x="10426700" y="666751"/>
            <a:ext cx="0" cy="5476875"/>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7807" name="Line 48"/>
          <p:cNvSpPr>
            <a:spLocks noChangeShapeType="1"/>
          </p:cNvSpPr>
          <p:nvPr/>
        </p:nvSpPr>
        <p:spPr bwMode="auto">
          <a:xfrm>
            <a:off x="7481888" y="6143625"/>
            <a:ext cx="2944812" cy="0"/>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117808" name="AutoShape 49"/>
          <p:cNvCxnSpPr>
            <a:cxnSpLocks noChangeShapeType="1"/>
            <a:stCxn id="117763" idx="0"/>
            <a:endCxn id="117763" idx="0"/>
          </p:cNvCxnSpPr>
          <p:nvPr/>
        </p:nvCxnSpPr>
        <p:spPr bwMode="auto">
          <a:xfrm rot="5400000" flipV="1">
            <a:off x="4465638" y="1362076"/>
            <a:ext cx="1588" cy="1587"/>
          </a:xfrm>
          <a:prstGeom prst="curvedConnector3">
            <a:avLst>
              <a:gd name="adj1" fmla="val -14400000"/>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46387" name="Rectangle 51"/>
          <p:cNvSpPr>
            <a:spLocks noChangeArrowheads="1"/>
          </p:cNvSpPr>
          <p:nvPr/>
        </p:nvSpPr>
        <p:spPr bwMode="auto">
          <a:xfrm>
            <a:off x="3573463" y="2560639"/>
            <a:ext cx="2227262" cy="365125"/>
          </a:xfrm>
          <a:prstGeom prst="rect">
            <a:avLst/>
          </a:prstGeom>
          <a:noFill/>
          <a:ln>
            <a:noFill/>
          </a:ln>
          <a:effectLst/>
        </p:spPr>
        <p:txBody>
          <a:bodyPr/>
          <a:lstStyle/>
          <a:p>
            <a:pPr algn="dist" eaLnBrk="1" hangingPunct="1">
              <a:spcBef>
                <a:spcPct val="20000"/>
              </a:spcBef>
              <a:buClr>
                <a:schemeClr val="hlink"/>
              </a:buClr>
              <a:buFont typeface="Wingdings" panose="05000000000000000000" pitchFamily="2" charset="2"/>
              <a:buNone/>
              <a:defRPr/>
            </a:pPr>
            <a:r>
              <a:rPr lang="en-US" altLang="zh-CN" sz="2400" b="1">
                <a:solidFill>
                  <a:srgbClr val="0000FF"/>
                </a:solidFill>
                <a:effectLst>
                  <a:outerShdw blurRad="38100" dist="38100" dir="2700000" algn="tl">
                    <a:srgbClr val="C0C0C0"/>
                  </a:outerShdw>
                </a:effectLst>
                <a:ea typeface="黑体" panose="02010609060101010101" pitchFamily="2" charset="-122"/>
              </a:rPr>
              <a:t>00000008H</a:t>
            </a:r>
            <a:endParaRPr lang="en-US" altLang="zh-CN" sz="2400" b="1">
              <a:solidFill>
                <a:srgbClr val="0000FF"/>
              </a:solidFill>
              <a:effectLst>
                <a:outerShdw blurRad="38100" dist="38100" dir="2700000" algn="tl">
                  <a:srgbClr val="C0C0C0"/>
                </a:outerShdw>
              </a:effectLst>
              <a:ea typeface="黑体" panose="02010609060101010101" pitchFamily="2" charset="-122"/>
            </a:endParaRPr>
          </a:p>
        </p:txBody>
      </p:sp>
      <p:sp>
        <p:nvSpPr>
          <p:cNvPr id="2446388" name="Rectangle 52"/>
          <p:cNvSpPr>
            <a:spLocks noChangeArrowheads="1"/>
          </p:cNvSpPr>
          <p:nvPr/>
        </p:nvSpPr>
        <p:spPr bwMode="auto">
          <a:xfrm>
            <a:off x="1778001" y="2547939"/>
            <a:ext cx="18129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sz="2400" b="1">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R1</a:t>
            </a:r>
            <a:r>
              <a:rPr lang="en-US" altLang="zh-CN" sz="2400" b="1">
                <a:solidFill>
                  <a:srgbClr val="660033"/>
                </a:solidFill>
                <a:effectLst>
                  <a:outerShdw blurRad="38100" dist="38100" dir="2700000" algn="tl">
                    <a:srgbClr val="C0C0C0"/>
                  </a:outerShdw>
                </a:effectLst>
                <a:latin typeface="黑体" panose="02010609060101010101" pitchFamily="2" charset="-122"/>
                <a:ea typeface="黑体" panose="02010609060101010101" pitchFamily="2" charset="-122"/>
              </a:rPr>
              <a:t>,LSL</a:t>
            </a:r>
            <a:r>
              <a:rPr lang="en-US" altLang="zh-CN" sz="2400" b="1">
                <a:solidFill>
                  <a:srgbClr val="0000FF"/>
                </a:solidFill>
                <a:effectLst>
                  <a:outerShdw blurRad="38100" dist="38100" dir="2700000" algn="tl">
                    <a:srgbClr val="C0C0C0"/>
                  </a:outerShdw>
                </a:effectLst>
                <a:latin typeface="黑体" panose="02010609060101010101" pitchFamily="2" charset="-122"/>
                <a:ea typeface="黑体" panose="02010609060101010101" pitchFamily="2" charset="-122"/>
              </a:rPr>
              <a:t> </a:t>
            </a:r>
            <a:r>
              <a:rPr lang="en-US" altLang="zh-CN" sz="2400" b="1">
                <a:solidFill>
                  <a:srgbClr val="6600CC"/>
                </a:solidFill>
                <a:effectLst>
                  <a:outerShdw blurRad="38100" dist="38100" dir="2700000" algn="tl">
                    <a:srgbClr val="C0C0C0"/>
                  </a:outerShdw>
                </a:effectLst>
                <a:latin typeface="黑体" panose="02010609060101010101" pitchFamily="2" charset="-122"/>
                <a:ea typeface="黑体" panose="02010609060101010101" pitchFamily="2" charset="-122"/>
              </a:rPr>
              <a:t>#3</a:t>
            </a:r>
            <a:endParaRPr lang="en-US" altLang="zh-CN" sz="2400" b="1">
              <a:solidFill>
                <a:srgbClr val="6600CC"/>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46389" name="Text Box 53"/>
          <p:cNvSpPr txBox="1">
            <a:spLocks noChangeArrowheads="1"/>
          </p:cNvSpPr>
          <p:nvPr/>
        </p:nvSpPr>
        <p:spPr bwMode="auto">
          <a:xfrm>
            <a:off x="1820864" y="3352801"/>
            <a:ext cx="915987" cy="701675"/>
          </a:xfrm>
          <a:prstGeom prst="rect">
            <a:avLst/>
          </a:prstGeom>
          <a:noFill/>
          <a:ln>
            <a:noFill/>
          </a:ln>
          <a:effectLst/>
        </p:spPr>
        <p:txBody>
          <a:bodyPr>
            <a:spAutoFit/>
          </a:bodyPr>
          <a:lstStyle/>
          <a:p>
            <a:pPr algn="ctr" eaLnBrk="1" hangingPunct="1">
              <a:spcBef>
                <a:spcPct val="50000"/>
              </a:spcBef>
              <a:defRPr/>
            </a:pPr>
            <a:r>
              <a:rPr lang="en-US" altLang="zh-CN" sz="4000" b="1">
                <a:effectLst>
                  <a:outerShdw blurRad="38100" dist="38100" dir="2700000" algn="tl">
                    <a:srgbClr val="C0C0C0"/>
                  </a:outerShdw>
                </a:effectLst>
                <a:ea typeface="黑体" panose="02010609060101010101" pitchFamily="2" charset="-122"/>
              </a:rPr>
              <a:t>+</a:t>
            </a:r>
            <a:endParaRPr lang="en-US" altLang="zh-CN" sz="4000" b="1">
              <a:effectLst>
                <a:outerShdw blurRad="38100" dist="38100" dir="2700000" algn="tl">
                  <a:srgbClr val="C0C0C0"/>
                </a:outerShdw>
              </a:effectLst>
              <a:ea typeface="黑体" panose="02010609060101010101" pitchFamily="2" charset="-122"/>
            </a:endParaRPr>
          </a:p>
        </p:txBody>
      </p:sp>
      <p:sp>
        <p:nvSpPr>
          <p:cNvPr id="2446390" name="Line 54"/>
          <p:cNvSpPr>
            <a:spLocks noChangeShapeType="1"/>
          </p:cNvSpPr>
          <p:nvPr/>
        </p:nvSpPr>
        <p:spPr bwMode="auto">
          <a:xfrm>
            <a:off x="1811338" y="4086225"/>
            <a:ext cx="5029200" cy="0"/>
          </a:xfrm>
          <a:prstGeom prst="line">
            <a:avLst/>
          </a:prstGeom>
          <a:noFill/>
          <a:ln w="3810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46391" name="Rectangle 55"/>
          <p:cNvSpPr>
            <a:spLocks noChangeArrowheads="1"/>
          </p:cNvSpPr>
          <p:nvPr/>
        </p:nvSpPr>
        <p:spPr bwMode="auto">
          <a:xfrm>
            <a:off x="3630614" y="4206876"/>
            <a:ext cx="2173287" cy="365125"/>
          </a:xfrm>
          <a:prstGeom prst="rect">
            <a:avLst/>
          </a:prstGeom>
          <a:noFill/>
          <a:ln>
            <a:noFill/>
          </a:ln>
          <a:effectLst/>
        </p:spPr>
        <p:txBody>
          <a:bodyPr/>
          <a:lstStyle/>
          <a:p>
            <a:pPr algn="dist" eaLnBrk="1" hangingPunct="1">
              <a:spcBef>
                <a:spcPct val="20000"/>
              </a:spcBef>
              <a:buClr>
                <a:schemeClr val="hlink"/>
              </a:buClr>
              <a:buFont typeface="Wingdings" panose="05000000000000000000" pitchFamily="2" charset="2"/>
              <a:buNone/>
              <a:defRPr/>
            </a:pPr>
            <a:r>
              <a:rPr lang="en-US" altLang="zh-CN" sz="2400" b="1">
                <a:solidFill>
                  <a:srgbClr val="FF0000"/>
                </a:solidFill>
                <a:effectLst>
                  <a:outerShdw blurRad="38100" dist="38100" dir="2700000" algn="tl">
                    <a:srgbClr val="C0C0C0"/>
                  </a:outerShdw>
                </a:effectLst>
                <a:ea typeface="黑体" panose="02010609060101010101" pitchFamily="2" charset="-122"/>
              </a:rPr>
              <a:t>10000008H</a:t>
            </a:r>
            <a:endParaRPr lang="en-US" altLang="zh-CN" sz="2400" b="1">
              <a:solidFill>
                <a:srgbClr val="FF0000"/>
              </a:solidFill>
              <a:effectLst>
                <a:outerShdw blurRad="38100" dist="38100" dir="2700000" algn="tl">
                  <a:srgbClr val="C0C0C0"/>
                </a:outerShdw>
              </a:effectLst>
              <a:ea typeface="黑体" panose="02010609060101010101" pitchFamily="2" charset="-122"/>
            </a:endParaRPr>
          </a:p>
        </p:txBody>
      </p:sp>
      <p:sp>
        <p:nvSpPr>
          <p:cNvPr id="2446393" name="Rectangle 57"/>
          <p:cNvSpPr>
            <a:spLocks noChangeArrowheads="1"/>
          </p:cNvSpPr>
          <p:nvPr/>
        </p:nvSpPr>
        <p:spPr bwMode="auto">
          <a:xfrm>
            <a:off x="8266114" y="2127251"/>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8000"/>
                </a:solidFill>
                <a:effectLst>
                  <a:outerShdw blurRad="38100" dist="38100" dir="2700000" algn="tl">
                    <a:srgbClr val="C0C0C0"/>
                  </a:outerShdw>
                </a:effectLst>
                <a:ea typeface="黑体" panose="02010609060101010101" pitchFamily="2" charset="-122"/>
              </a:rPr>
              <a:t>0x10000000</a:t>
            </a:r>
            <a:endParaRPr lang="en-US" altLang="zh-CN" b="1">
              <a:solidFill>
                <a:srgbClr val="008000"/>
              </a:solidFill>
              <a:effectLst>
                <a:outerShdw blurRad="38100" dist="38100" dir="2700000" algn="tl">
                  <a:srgbClr val="C0C0C0"/>
                </a:outerShdw>
              </a:effectLst>
              <a:ea typeface="黑体" panose="02010609060101010101" pitchFamily="2" charset="-122"/>
            </a:endParaRPr>
          </a:p>
        </p:txBody>
      </p:sp>
      <p:sp>
        <p:nvSpPr>
          <p:cNvPr id="2446394" name="Rectangle 58"/>
          <p:cNvSpPr>
            <a:spLocks noChangeArrowheads="1"/>
          </p:cNvSpPr>
          <p:nvPr/>
        </p:nvSpPr>
        <p:spPr bwMode="auto">
          <a:xfrm>
            <a:off x="8267700" y="2506664"/>
            <a:ext cx="21732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FF0000"/>
                </a:solidFill>
                <a:effectLst>
                  <a:outerShdw blurRad="38100" dist="38100" dir="2700000" algn="tl">
                    <a:srgbClr val="C0C0C0"/>
                  </a:outerShdw>
                </a:effectLst>
                <a:ea typeface="黑体" panose="02010609060101010101" pitchFamily="2" charset="-122"/>
              </a:rPr>
              <a:t>0x10000008</a:t>
            </a:r>
            <a:endParaRPr lang="en-US" altLang="zh-CN" b="1">
              <a:solidFill>
                <a:srgbClr val="FF0000"/>
              </a:solidFill>
              <a:effectLst>
                <a:outerShdw blurRad="38100" dist="38100" dir="2700000" algn="tl">
                  <a:srgbClr val="C0C0C0"/>
                </a:outerShdw>
              </a:effectLst>
              <a:ea typeface="黑体" panose="02010609060101010101" pitchFamily="2" charset="-122"/>
            </a:endParaRPr>
          </a:p>
        </p:txBody>
      </p:sp>
      <p:sp>
        <p:nvSpPr>
          <p:cNvPr id="2446399" name="Rectangle 63"/>
          <p:cNvSpPr>
            <a:spLocks noChangeArrowheads="1"/>
          </p:cNvSpPr>
          <p:nvPr/>
        </p:nvSpPr>
        <p:spPr bwMode="auto">
          <a:xfrm>
            <a:off x="8261350" y="1773239"/>
            <a:ext cx="21732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00FF"/>
                </a:solidFill>
                <a:effectLst>
                  <a:outerShdw blurRad="38100" dist="38100" dir="2700000" algn="tl">
                    <a:srgbClr val="C0C0C0"/>
                  </a:outerShdw>
                </a:effectLst>
                <a:ea typeface="黑体" panose="02010609060101010101" pitchFamily="2" charset="-122"/>
              </a:rPr>
              <a:t>0x00000001</a:t>
            </a:r>
            <a:endParaRPr lang="en-US" altLang="zh-CN" b="1">
              <a:solidFill>
                <a:srgbClr val="0000FF"/>
              </a:solidFill>
              <a:effectLst>
                <a:outerShdw blurRad="38100" dist="38100" dir="2700000" algn="tl">
                  <a:srgbClr val="C0C0C0"/>
                </a:outerShdw>
              </a:effectLst>
              <a:ea typeface="黑体" panose="02010609060101010101" pitchFamily="2" charset="-122"/>
            </a:endParaRPr>
          </a:p>
        </p:txBody>
      </p:sp>
      <p:sp>
        <p:nvSpPr>
          <p:cNvPr id="2446400" name="Line 64"/>
          <p:cNvSpPr>
            <a:spLocks noChangeShapeType="1"/>
          </p:cNvSpPr>
          <p:nvPr/>
        </p:nvSpPr>
        <p:spPr bwMode="auto">
          <a:xfrm flipH="1">
            <a:off x="5926139" y="2324100"/>
            <a:ext cx="1519237" cy="1062038"/>
          </a:xfrm>
          <a:prstGeom prst="line">
            <a:avLst/>
          </a:prstGeom>
          <a:noFill/>
          <a:ln w="38100">
            <a:solidFill>
              <a:srgbClr val="008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46401" name="Rectangle 65"/>
          <p:cNvSpPr>
            <a:spLocks noChangeArrowheads="1"/>
          </p:cNvSpPr>
          <p:nvPr/>
        </p:nvSpPr>
        <p:spPr bwMode="auto">
          <a:xfrm>
            <a:off x="2801939" y="318452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sz="2400" b="1">
                <a:solidFill>
                  <a:srgbClr val="008000"/>
                </a:solidFill>
                <a:effectLst>
                  <a:outerShdw blurRad="38100" dist="38100" dir="2700000" algn="tl">
                    <a:srgbClr val="C0C0C0"/>
                  </a:outerShdw>
                </a:effectLst>
                <a:ea typeface="黑体" panose="02010609060101010101" pitchFamily="2" charset="-122"/>
              </a:rPr>
              <a:t>R2</a:t>
            </a:r>
            <a:endParaRPr lang="en-US" altLang="zh-CN" sz="2400" b="1">
              <a:solidFill>
                <a:srgbClr val="008000"/>
              </a:solidFill>
              <a:effectLst>
                <a:outerShdw blurRad="38100" dist="38100" dir="2700000" algn="tl">
                  <a:srgbClr val="C0C0C0"/>
                </a:outerShdw>
              </a:effectLst>
              <a:ea typeface="黑体" panose="02010609060101010101" pitchFamily="2" charset="-122"/>
            </a:endParaRPr>
          </a:p>
        </p:txBody>
      </p:sp>
      <p:sp>
        <p:nvSpPr>
          <p:cNvPr id="2446402" name="Rectangle 66"/>
          <p:cNvSpPr>
            <a:spLocks noChangeArrowheads="1"/>
          </p:cNvSpPr>
          <p:nvPr/>
        </p:nvSpPr>
        <p:spPr bwMode="auto">
          <a:xfrm>
            <a:off x="3597275" y="3173414"/>
            <a:ext cx="2173288" cy="365125"/>
          </a:xfrm>
          <a:prstGeom prst="rect">
            <a:avLst/>
          </a:prstGeom>
          <a:noFill/>
          <a:ln>
            <a:noFill/>
          </a:ln>
          <a:effectLst/>
        </p:spPr>
        <p:txBody>
          <a:bodyPr/>
          <a:lstStyle/>
          <a:p>
            <a:pPr algn="dist" eaLnBrk="1" hangingPunct="1">
              <a:spcBef>
                <a:spcPct val="20000"/>
              </a:spcBef>
              <a:buClr>
                <a:schemeClr val="hlink"/>
              </a:buClr>
              <a:buFont typeface="Wingdings" panose="05000000000000000000" pitchFamily="2" charset="2"/>
              <a:buNone/>
              <a:defRPr/>
            </a:pPr>
            <a:r>
              <a:rPr lang="en-US" altLang="zh-CN" sz="2400" b="1">
                <a:solidFill>
                  <a:srgbClr val="008000"/>
                </a:solidFill>
                <a:effectLst>
                  <a:outerShdw blurRad="38100" dist="38100" dir="2700000" algn="tl">
                    <a:srgbClr val="C0C0C0"/>
                  </a:outerShdw>
                </a:effectLst>
                <a:ea typeface="黑体" panose="02010609060101010101" pitchFamily="2" charset="-122"/>
              </a:rPr>
              <a:t>10000000H</a:t>
            </a:r>
            <a:endParaRPr lang="en-US" altLang="zh-CN" sz="2400" b="1">
              <a:solidFill>
                <a:srgbClr val="008000"/>
              </a:solidFill>
              <a:effectLst>
                <a:outerShdw blurRad="38100" dist="38100" dir="2700000" algn="tl">
                  <a:srgbClr val="C0C0C0"/>
                </a:outerShdw>
              </a:effectLst>
              <a:ea typeface="黑体" panose="02010609060101010101" pitchFamily="2" charset="-122"/>
            </a:endParaRPr>
          </a:p>
        </p:txBody>
      </p:sp>
      <p:sp>
        <p:nvSpPr>
          <p:cNvPr id="2446403" name="Line 67"/>
          <p:cNvSpPr>
            <a:spLocks noChangeShapeType="1"/>
          </p:cNvSpPr>
          <p:nvPr/>
        </p:nvSpPr>
        <p:spPr bwMode="auto">
          <a:xfrm flipH="1">
            <a:off x="5745163" y="2673351"/>
            <a:ext cx="1720850" cy="1763713"/>
          </a:xfrm>
          <a:prstGeom prst="line">
            <a:avLst/>
          </a:prstGeom>
          <a:noFill/>
          <a:ln w="3810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 name="标题 1"/>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寻址方式（寄存器位移寻址）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2446400"/>
                                        </p:tgtEl>
                                        <p:attrNameLst>
                                          <p:attrName>style.visibility</p:attrName>
                                        </p:attrNameLst>
                                      </p:cBhvr>
                                      <p:to>
                                        <p:strVal val="visible"/>
                                      </p:to>
                                    </p:set>
                                    <p:animEffect transition="in" filter="wipe(right)">
                                      <p:cBhvr>
                                        <p:cTn id="7" dur="500"/>
                                        <p:tgtEl>
                                          <p:spTgt spid="2446400"/>
                                        </p:tgtEl>
                                      </p:cBhvr>
                                    </p:animEffect>
                                  </p:childTnLst>
                                </p:cTn>
                              </p:par>
                            </p:childTnLst>
                          </p:cTn>
                        </p:par>
                        <p:par>
                          <p:cTn id="8" fill="hold">
                            <p:stCondLst>
                              <p:cond delay="500"/>
                            </p:stCondLst>
                            <p:childTnLst>
                              <p:par>
                                <p:cTn id="9" presetID="12" presetClass="entr" presetSubtype="8" fill="hold" grpId="0" nodeType="afterEffect">
                                  <p:stCondLst>
                                    <p:cond delay="0"/>
                                  </p:stCondLst>
                                  <p:childTnLst>
                                    <p:set>
                                      <p:cBhvr>
                                        <p:cTn id="10" dur="1" fill="hold">
                                          <p:stCondLst>
                                            <p:cond delay="0"/>
                                          </p:stCondLst>
                                        </p:cTn>
                                        <p:tgtEl>
                                          <p:spTgt spid="2446401"/>
                                        </p:tgtEl>
                                        <p:attrNameLst>
                                          <p:attrName>style.visibility</p:attrName>
                                        </p:attrNameLst>
                                      </p:cBhvr>
                                      <p:to>
                                        <p:strVal val="visible"/>
                                      </p:to>
                                    </p:set>
                                    <p:animEffect transition="in" filter="slide(fromLeft)">
                                      <p:cBhvr>
                                        <p:cTn id="11" dur="500"/>
                                        <p:tgtEl>
                                          <p:spTgt spid="2446401"/>
                                        </p:tgtEl>
                                      </p:cBhvr>
                                    </p:animEffect>
                                  </p:childTnLst>
                                </p:cTn>
                              </p:par>
                              <p:par>
                                <p:cTn id="12" presetID="12" presetClass="entr" presetSubtype="8" fill="hold" grpId="0" nodeType="withEffect">
                                  <p:stCondLst>
                                    <p:cond delay="0"/>
                                  </p:stCondLst>
                                  <p:childTnLst>
                                    <p:set>
                                      <p:cBhvr>
                                        <p:cTn id="13" dur="1" fill="hold">
                                          <p:stCondLst>
                                            <p:cond delay="0"/>
                                          </p:stCondLst>
                                        </p:cTn>
                                        <p:tgtEl>
                                          <p:spTgt spid="2446402"/>
                                        </p:tgtEl>
                                        <p:attrNameLst>
                                          <p:attrName>style.visibility</p:attrName>
                                        </p:attrNameLst>
                                      </p:cBhvr>
                                      <p:to>
                                        <p:strVal val="visible"/>
                                      </p:to>
                                    </p:set>
                                    <p:animEffect transition="in" filter="slide(fromLeft)">
                                      <p:cBhvr>
                                        <p:cTn id="14" dur="500"/>
                                        <p:tgtEl>
                                          <p:spTgt spid="2446402"/>
                                        </p:tgtEl>
                                      </p:cBhvr>
                                    </p:animEffect>
                                  </p:childTnLst>
                                </p:cTn>
                              </p:par>
                            </p:childTnLst>
                          </p:cTn>
                        </p:par>
                        <p:par>
                          <p:cTn id="15" fill="hold">
                            <p:stCondLst>
                              <p:cond delay="1000"/>
                            </p:stCondLst>
                            <p:childTnLst>
                              <p:par>
                                <p:cTn id="16" presetID="12" presetClass="entr" presetSubtype="4" fill="hold" grpId="0" nodeType="afterEffect">
                                  <p:stCondLst>
                                    <p:cond delay="0"/>
                                  </p:stCondLst>
                                  <p:childTnLst>
                                    <p:set>
                                      <p:cBhvr>
                                        <p:cTn id="17" dur="1" fill="hold">
                                          <p:stCondLst>
                                            <p:cond delay="0"/>
                                          </p:stCondLst>
                                        </p:cTn>
                                        <p:tgtEl>
                                          <p:spTgt spid="2446389"/>
                                        </p:tgtEl>
                                        <p:attrNameLst>
                                          <p:attrName>style.visibility</p:attrName>
                                        </p:attrNameLst>
                                      </p:cBhvr>
                                      <p:to>
                                        <p:strVal val="visible"/>
                                      </p:to>
                                    </p:set>
                                    <p:animEffect transition="in" filter="slide(fromBottom)">
                                      <p:cBhvr>
                                        <p:cTn id="18" dur="500"/>
                                        <p:tgtEl>
                                          <p:spTgt spid="2446389"/>
                                        </p:tgtEl>
                                      </p:cBhvr>
                                    </p:animEffect>
                                  </p:childTnLst>
                                </p:cTn>
                              </p:par>
                              <p:par>
                                <p:cTn id="19" presetID="22" presetClass="entr" presetSubtype="8" fill="hold" nodeType="withEffect">
                                  <p:stCondLst>
                                    <p:cond delay="0"/>
                                  </p:stCondLst>
                                  <p:childTnLst>
                                    <p:set>
                                      <p:cBhvr>
                                        <p:cTn id="20" dur="1" fill="hold">
                                          <p:stCondLst>
                                            <p:cond delay="0"/>
                                          </p:stCondLst>
                                        </p:cTn>
                                        <p:tgtEl>
                                          <p:spTgt spid="2446390"/>
                                        </p:tgtEl>
                                        <p:attrNameLst>
                                          <p:attrName>style.visibility</p:attrName>
                                        </p:attrNameLst>
                                      </p:cBhvr>
                                      <p:to>
                                        <p:strVal val="visible"/>
                                      </p:to>
                                    </p:set>
                                    <p:animEffect transition="in" filter="wipe(left)">
                                      <p:cBhvr>
                                        <p:cTn id="21" dur="500"/>
                                        <p:tgtEl>
                                          <p:spTgt spid="2446390"/>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1" fill="hold" grpId="0" nodeType="clickEffect">
                                  <p:stCondLst>
                                    <p:cond delay="0"/>
                                  </p:stCondLst>
                                  <p:childTnLst>
                                    <p:set>
                                      <p:cBhvr>
                                        <p:cTn id="25" dur="1" fill="hold">
                                          <p:stCondLst>
                                            <p:cond delay="0"/>
                                          </p:stCondLst>
                                        </p:cTn>
                                        <p:tgtEl>
                                          <p:spTgt spid="2446391"/>
                                        </p:tgtEl>
                                        <p:attrNameLst>
                                          <p:attrName>style.visibility</p:attrName>
                                        </p:attrNameLst>
                                      </p:cBhvr>
                                      <p:to>
                                        <p:strVal val="visible"/>
                                      </p:to>
                                    </p:set>
                                    <p:animEffect transition="in" filter="slide(fromTop)">
                                      <p:cBhvr>
                                        <p:cTn id="26" dur="500"/>
                                        <p:tgtEl>
                                          <p:spTgt spid="2446391"/>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2446403"/>
                                        </p:tgtEl>
                                        <p:attrNameLst>
                                          <p:attrName>style.visibility</p:attrName>
                                        </p:attrNameLst>
                                      </p:cBhvr>
                                      <p:to>
                                        <p:strVal val="visible"/>
                                      </p:to>
                                    </p:set>
                                    <p:animEffect transition="in" filter="wipe(left)">
                                      <p:cBhvr>
                                        <p:cTn id="30" dur="500"/>
                                        <p:tgtEl>
                                          <p:spTgt spid="2446403"/>
                                        </p:tgtEl>
                                      </p:cBhvr>
                                    </p:animEffect>
                                  </p:childTnLst>
                                </p:cTn>
                              </p:par>
                              <p:par>
                                <p:cTn id="31" presetID="12" presetClass="entr" presetSubtype="8" fill="hold" grpId="0" nodeType="withEffect">
                                  <p:stCondLst>
                                    <p:cond delay="0"/>
                                  </p:stCondLst>
                                  <p:childTnLst>
                                    <p:set>
                                      <p:cBhvr>
                                        <p:cTn id="32" dur="1" fill="hold">
                                          <p:stCondLst>
                                            <p:cond delay="0"/>
                                          </p:stCondLst>
                                        </p:cTn>
                                        <p:tgtEl>
                                          <p:spTgt spid="2446394"/>
                                        </p:tgtEl>
                                        <p:attrNameLst>
                                          <p:attrName>style.visibility</p:attrName>
                                        </p:attrNameLst>
                                      </p:cBhvr>
                                      <p:to>
                                        <p:strVal val="visible"/>
                                      </p:to>
                                    </p:set>
                                    <p:animEffect transition="in" filter="slide(fromLeft)">
                                      <p:cBhvr>
                                        <p:cTn id="33" dur="500"/>
                                        <p:tgtEl>
                                          <p:spTgt spid="2446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46389" grpId="0"/>
      <p:bldP spid="2446391" grpId="0"/>
      <p:bldP spid="2446394" grpId="0"/>
      <p:bldP spid="2446401" grpId="0"/>
      <p:bldP spid="2446402" grpId="0"/>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70974" name="Rectangle 62"/>
          <p:cNvSpPr>
            <a:spLocks noGrp="1" noChangeArrowheads="1"/>
          </p:cNvSpPr>
          <p:nvPr>
            <p:ph type="body" sz="half" idx="1"/>
          </p:nvPr>
        </p:nvSpPr>
        <p:spPr>
          <a:xfrm>
            <a:off x="1199134" y="1647825"/>
            <a:ext cx="4536504" cy="3987800"/>
          </a:xfrm>
        </p:spPr>
        <p:txBody>
          <a:bodyPr>
            <a:normAutofit fontScale="92500" lnSpcReduction="10000"/>
          </a:bodyPr>
          <a:lstStyle/>
          <a:p>
            <a:pPr eaLnBrk="1" hangingPunct="1"/>
            <a:r>
              <a:rPr lang="en-US" altLang="zh-CN" dirty="0">
                <a:solidFill>
                  <a:srgbClr val="000066"/>
                </a:solidFill>
                <a:latin typeface="仿宋_GB2312" charset="-122"/>
                <a:ea typeface="仿宋_GB2312" charset="-122"/>
              </a:rPr>
              <a:t>LSL</a:t>
            </a:r>
            <a:r>
              <a:rPr lang="zh-CN" altLang="en-US" dirty="0">
                <a:solidFill>
                  <a:srgbClr val="000066"/>
                </a:solidFill>
                <a:latin typeface="仿宋_GB2312" charset="-122"/>
                <a:ea typeface="仿宋_GB2312" charset="-122"/>
              </a:rPr>
              <a:t>：逻辑左移（算术左移同理）</a:t>
            </a:r>
            <a:endParaRPr lang="zh-CN" altLang="en-US" dirty="0">
              <a:solidFill>
                <a:srgbClr val="000066"/>
              </a:solidFill>
              <a:latin typeface="仿宋_GB2312" charset="-122"/>
              <a:ea typeface="仿宋_GB2312" charset="-122"/>
            </a:endParaRPr>
          </a:p>
          <a:p>
            <a:pPr eaLnBrk="1" hangingPunct="1"/>
            <a:endParaRPr lang="zh-CN" altLang="en-US" dirty="0">
              <a:solidFill>
                <a:srgbClr val="000066"/>
              </a:solidFill>
              <a:latin typeface="仿宋_GB2312" charset="-122"/>
              <a:ea typeface="仿宋_GB2312" charset="-122"/>
            </a:endParaRPr>
          </a:p>
          <a:p>
            <a:pPr eaLnBrk="1" hangingPunct="1"/>
            <a:r>
              <a:rPr lang="en-US" altLang="zh-CN" dirty="0">
                <a:solidFill>
                  <a:srgbClr val="000066"/>
                </a:solidFill>
                <a:latin typeface="仿宋_GB2312" charset="-122"/>
                <a:ea typeface="仿宋_GB2312" charset="-122"/>
              </a:rPr>
              <a:t>LSR</a:t>
            </a:r>
            <a:r>
              <a:rPr lang="zh-CN" altLang="en-US" dirty="0">
                <a:solidFill>
                  <a:srgbClr val="000066"/>
                </a:solidFill>
                <a:latin typeface="仿宋_GB2312" charset="-122"/>
                <a:ea typeface="仿宋_GB2312" charset="-122"/>
              </a:rPr>
              <a:t>：逻辑右移</a:t>
            </a:r>
            <a:endParaRPr lang="zh-CN" altLang="en-US" dirty="0">
              <a:solidFill>
                <a:srgbClr val="000066"/>
              </a:solidFill>
              <a:latin typeface="仿宋_GB2312" charset="-122"/>
              <a:ea typeface="仿宋_GB2312" charset="-122"/>
            </a:endParaRPr>
          </a:p>
          <a:p>
            <a:pPr eaLnBrk="1" hangingPunct="1"/>
            <a:endParaRPr lang="zh-CN" altLang="en-US" dirty="0">
              <a:solidFill>
                <a:srgbClr val="000066"/>
              </a:solidFill>
              <a:latin typeface="仿宋_GB2312" charset="-122"/>
              <a:ea typeface="仿宋_GB2312" charset="-122"/>
            </a:endParaRPr>
          </a:p>
          <a:p>
            <a:pPr eaLnBrk="1" hangingPunct="1"/>
            <a:r>
              <a:rPr lang="en-US" altLang="zh-CN" dirty="0">
                <a:solidFill>
                  <a:srgbClr val="000066"/>
                </a:solidFill>
                <a:latin typeface="仿宋_GB2312" charset="-122"/>
                <a:ea typeface="仿宋_GB2312" charset="-122"/>
              </a:rPr>
              <a:t>ASR</a:t>
            </a:r>
            <a:r>
              <a:rPr lang="zh-CN" altLang="en-US" dirty="0">
                <a:solidFill>
                  <a:srgbClr val="000066"/>
                </a:solidFill>
                <a:latin typeface="仿宋_GB2312" charset="-122"/>
                <a:ea typeface="仿宋_GB2312" charset="-122"/>
              </a:rPr>
              <a:t>：算术右移（保留符号位）</a:t>
            </a:r>
            <a:endParaRPr lang="zh-CN" altLang="en-US" dirty="0">
              <a:solidFill>
                <a:srgbClr val="000066"/>
              </a:solidFill>
              <a:latin typeface="仿宋_GB2312" charset="-122"/>
              <a:ea typeface="仿宋_GB2312" charset="-122"/>
            </a:endParaRPr>
          </a:p>
          <a:p>
            <a:pPr eaLnBrk="1" hangingPunct="1"/>
            <a:endParaRPr lang="zh-CN" altLang="en-US" dirty="0">
              <a:solidFill>
                <a:srgbClr val="000066"/>
              </a:solidFill>
              <a:latin typeface="仿宋_GB2312" charset="-122"/>
              <a:ea typeface="仿宋_GB2312" charset="-122"/>
            </a:endParaRPr>
          </a:p>
          <a:p>
            <a:pPr eaLnBrk="1" hangingPunct="1"/>
            <a:endParaRPr lang="zh-CN" altLang="en-US" dirty="0">
              <a:solidFill>
                <a:srgbClr val="000066"/>
              </a:solidFill>
              <a:latin typeface="仿宋_GB2312" charset="-122"/>
              <a:ea typeface="仿宋_GB2312" charset="-122"/>
            </a:endParaRPr>
          </a:p>
          <a:p>
            <a:pPr eaLnBrk="1" hangingPunct="1"/>
            <a:r>
              <a:rPr lang="en-US" altLang="zh-CN" dirty="0">
                <a:solidFill>
                  <a:srgbClr val="000066"/>
                </a:solidFill>
                <a:latin typeface="仿宋_GB2312" charset="-122"/>
                <a:ea typeface="仿宋_GB2312" charset="-122"/>
              </a:rPr>
              <a:t>ROR</a:t>
            </a:r>
            <a:r>
              <a:rPr lang="zh-CN" altLang="en-US" dirty="0">
                <a:solidFill>
                  <a:srgbClr val="000066"/>
                </a:solidFill>
                <a:latin typeface="仿宋_GB2312" charset="-122"/>
                <a:ea typeface="仿宋_GB2312" charset="-122"/>
              </a:rPr>
              <a:t>：循环右移</a:t>
            </a:r>
            <a:endParaRPr lang="zh-CN" altLang="en-US" dirty="0">
              <a:solidFill>
                <a:srgbClr val="000066"/>
              </a:solidFill>
              <a:latin typeface="仿宋_GB2312" charset="-122"/>
              <a:ea typeface="仿宋_GB2312" charset="-122"/>
            </a:endParaRPr>
          </a:p>
          <a:p>
            <a:pPr eaLnBrk="1" hangingPunct="1"/>
            <a:endParaRPr lang="zh-CN" altLang="en-US" dirty="0">
              <a:solidFill>
                <a:srgbClr val="000066"/>
              </a:solidFill>
              <a:latin typeface="仿宋_GB2312" charset="-122"/>
              <a:ea typeface="仿宋_GB2312" charset="-122"/>
            </a:endParaRPr>
          </a:p>
          <a:p>
            <a:pPr eaLnBrk="1" hangingPunct="1"/>
            <a:r>
              <a:rPr lang="en-US" altLang="zh-CN" dirty="0">
                <a:solidFill>
                  <a:srgbClr val="000066"/>
                </a:solidFill>
                <a:latin typeface="仿宋_GB2312" charset="-122"/>
                <a:ea typeface="仿宋_GB2312" charset="-122"/>
              </a:rPr>
              <a:t>RRX</a:t>
            </a:r>
            <a:r>
              <a:rPr lang="zh-CN" altLang="en-US" dirty="0">
                <a:solidFill>
                  <a:srgbClr val="000066"/>
                </a:solidFill>
                <a:latin typeface="仿宋_GB2312" charset="-122"/>
                <a:ea typeface="仿宋_GB2312" charset="-122"/>
              </a:rPr>
              <a:t>：扩展为</a:t>
            </a:r>
            <a:r>
              <a:rPr lang="en-US" altLang="zh-CN" dirty="0">
                <a:solidFill>
                  <a:srgbClr val="000066"/>
                </a:solidFill>
                <a:latin typeface="仿宋_GB2312" charset="-122"/>
                <a:ea typeface="仿宋_GB2312" charset="-122"/>
              </a:rPr>
              <a:t>1</a:t>
            </a:r>
            <a:r>
              <a:rPr lang="zh-CN" altLang="en-US" dirty="0">
                <a:solidFill>
                  <a:srgbClr val="000066"/>
                </a:solidFill>
                <a:latin typeface="仿宋_GB2312" charset="-122"/>
                <a:ea typeface="仿宋_GB2312" charset="-122"/>
              </a:rPr>
              <a:t>的循环右移</a:t>
            </a:r>
            <a:endParaRPr lang="zh-CN" altLang="en-US" dirty="0">
              <a:solidFill>
                <a:srgbClr val="000066"/>
              </a:solidFill>
              <a:latin typeface="仿宋_GB2312" charset="-122"/>
              <a:ea typeface="仿宋_GB2312" charset="-122"/>
            </a:endParaRPr>
          </a:p>
        </p:txBody>
      </p:sp>
      <p:graphicFrame>
        <p:nvGraphicFramePr>
          <p:cNvPr id="118788" name="Object 63"/>
          <p:cNvGraphicFramePr>
            <a:graphicFrameLocks noGrp="1" noChangeAspect="1"/>
          </p:cNvGraphicFramePr>
          <p:nvPr>
            <p:ph sz="half" idx="2"/>
          </p:nvPr>
        </p:nvGraphicFramePr>
        <p:xfrm>
          <a:off x="5375920" y="1412776"/>
          <a:ext cx="3036887" cy="4402138"/>
        </p:xfrm>
        <a:graphic>
          <a:graphicData uri="http://schemas.openxmlformats.org/presentationml/2006/ole">
            <mc:AlternateContent xmlns:mc="http://schemas.openxmlformats.org/markup-compatibility/2006">
              <mc:Choice xmlns:v="urn:schemas-microsoft-com:vml" Requires="v">
                <p:oleObj spid="_x0000_s11317" name="Visio" r:id="rId1" imgW="1652270" imgH="2390140" progId="Visio.Drawing.11">
                  <p:embed/>
                </p:oleObj>
              </mc:Choice>
              <mc:Fallback>
                <p:oleObj name="Visio" r:id="rId1" imgW="1652270" imgH="2390140" progId="Visio.Drawing.11">
                  <p:embed/>
                  <p:pic>
                    <p:nvPicPr>
                      <p:cNvPr id="0" name="Object 63"/>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1412776"/>
                        <a:ext cx="3036887" cy="4402138"/>
                      </a:xfrm>
                      <a:prstGeom prst="rect">
                        <a:avLst/>
                      </a:prstGeom>
                      <a:noFill/>
                      <a:ln>
                        <a:noFill/>
                      </a:ln>
                      <a:effectLst/>
                      <a:extLst>
                        <a:ext uri="{909E8E84-426E-40DD-AFC4-6F175D3DCCD1}">
                          <a14:hiddenFill xmlns:a14="http://schemas.microsoft.com/office/drawing/2010/main">
                            <a:gradFill rotWithShape="1">
                              <a:gsLst>
                                <a:gs pos="0">
                                  <a:srgbClr val="007474"/>
                                </a:gs>
                                <a:gs pos="100000">
                                  <a:schemeClr val="hlink"/>
                                </a:gs>
                              </a:gsLst>
                              <a:lin ang="0" scaled="1"/>
                            </a:gradFill>
                          </a14:hiddenFill>
                        </a:ext>
                        <a:ext uri="{91240B29-F687-4F45-9708-019B960494DF}">
                          <a14:hiddenLine xmlns:a14="http://schemas.microsoft.com/office/drawing/2010/main" w="9525">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70977" name="Text Box 65"/>
          <p:cNvSpPr txBox="1">
            <a:spLocks noChangeArrowheads="1"/>
          </p:cNvSpPr>
          <p:nvPr/>
        </p:nvSpPr>
        <p:spPr bwMode="auto">
          <a:xfrm>
            <a:off x="5183188" y="763588"/>
            <a:ext cx="4913312" cy="645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336600"/>
                </a:solidFill>
                <a:miter lim="800000"/>
                <a:headEnd/>
                <a:tailEnd type="none" w="lg"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lang="zh-CN" altLang="en-US" sz="3600" dirty="0">
                <a:solidFill>
                  <a:srgbClr val="FF0000"/>
                </a:solidFill>
                <a:latin typeface="Times New Roman" panose="02020603050405020304" pitchFamily="18" charset="0"/>
                <a:ea typeface="宋体" panose="02010600030101010101" pitchFamily="2" charset="-122"/>
              </a:rPr>
              <a:t>移位操作</a:t>
            </a:r>
            <a:endParaRPr lang="zh-CN" altLang="en-US" sz="3600" dirty="0">
              <a:solidFill>
                <a:srgbClr val="FF0000"/>
              </a:solidFill>
              <a:latin typeface="Times New Roman" panose="02020603050405020304" pitchFamily="18" charset="0"/>
              <a:ea typeface="宋体" panose="02010600030101010101" pitchFamily="2" charset="-122"/>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寻址方式（寄存器位移寻址）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709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709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7097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70974">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47097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70974"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3906" name="Text Box 2"/>
          <p:cNvSpPr txBox="1">
            <a:spLocks noChangeArrowheads="1"/>
          </p:cNvSpPr>
          <p:nvPr/>
        </p:nvSpPr>
        <p:spPr bwMode="auto">
          <a:xfrm>
            <a:off x="347598" y="797571"/>
            <a:ext cx="11581049" cy="225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ClrTx/>
              <a:buFontTx/>
              <a:buNone/>
            </a:pPr>
            <a:r>
              <a:rPr kumimoji="1" lang="zh-CN" altLang="en-US" b="0" dirty="0">
                <a:latin typeface="华文新魏" panose="02010800040101010101" pitchFamily="2" charset="-122"/>
                <a:ea typeface="华文新魏" panose="02010800040101010101" pitchFamily="2" charset="-122"/>
              </a:rPr>
              <a:t>        </a:t>
            </a:r>
            <a:r>
              <a:rPr kumimoji="1" lang="zh-CN" altLang="en-US" b="0" dirty="0">
                <a:solidFill>
                  <a:srgbClr val="0070C0"/>
                </a:solidFill>
                <a:latin typeface="Times New Roman" panose="02020603050405020304" pitchFamily="18" charset="0"/>
                <a:ea typeface="+mn-ea"/>
                <a:cs typeface="Times New Roman" panose="02020603050405020304" pitchFamily="18" charset="0"/>
              </a:rPr>
              <a:t>基址寻址</a:t>
            </a:r>
            <a:r>
              <a:rPr kumimoji="1" lang="zh-CN" altLang="en-US" b="0" dirty="0">
                <a:latin typeface="Times New Roman" panose="02020603050405020304" pitchFamily="18" charset="0"/>
                <a:ea typeface="+mn-ea"/>
                <a:cs typeface="Times New Roman" panose="02020603050405020304" pitchFamily="18" charset="0"/>
              </a:rPr>
              <a:t>就是将基址寄存器的内容与指令中给出的偏移量相加，形成操作数的有效地址。基址寻址用于访问基址附近的存储单元，常用于查表、数组操作、功能部件寄存器访问等。基址寻址指令举例如下： </a:t>
            </a:r>
            <a:endParaRPr kumimoji="1" lang="zh-CN" altLang="en-US"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1800" dirty="0">
                <a:solidFill>
                  <a:srgbClr val="0000FF"/>
                </a:solidFill>
                <a:latin typeface="Times New Roman" panose="02020603050405020304" pitchFamily="18" charset="0"/>
                <a:ea typeface="+mn-ea"/>
                <a:cs typeface="Times New Roman" panose="02020603050405020304" pitchFamily="18" charset="0"/>
              </a:rPr>
              <a:t>LDR	R2,[R3,#0x0C]	  </a:t>
            </a:r>
            <a:r>
              <a:rPr kumimoji="1" lang="en-US" altLang="zh-CN" sz="1800" b="0" dirty="0">
                <a:latin typeface="Times New Roman" panose="02020603050405020304" pitchFamily="18" charset="0"/>
                <a:ea typeface="+mn-ea"/>
                <a:cs typeface="Times New Roman" panose="02020603050405020304" pitchFamily="18" charset="0"/>
              </a:rPr>
              <a:t>;</a:t>
            </a:r>
            <a:r>
              <a:rPr kumimoji="1" lang="zh-CN" altLang="en-US" sz="1800" b="0" dirty="0">
                <a:latin typeface="Times New Roman" panose="02020603050405020304" pitchFamily="18" charset="0"/>
                <a:ea typeface="+mn-ea"/>
                <a:cs typeface="Times New Roman" panose="02020603050405020304" pitchFamily="18" charset="0"/>
              </a:rPr>
              <a:t>读取</a:t>
            </a:r>
            <a:r>
              <a:rPr kumimoji="1" lang="en-US" altLang="zh-CN" sz="1800" b="0" dirty="0">
                <a:latin typeface="Times New Roman" panose="02020603050405020304" pitchFamily="18" charset="0"/>
                <a:ea typeface="+mn-ea"/>
                <a:cs typeface="Times New Roman" panose="02020603050405020304" pitchFamily="18" charset="0"/>
              </a:rPr>
              <a:t>R3+0x0C</a:t>
            </a:r>
            <a:r>
              <a:rPr kumimoji="1" lang="zh-CN" altLang="en-US" sz="1800" b="0" dirty="0">
                <a:latin typeface="Times New Roman" panose="02020603050405020304" pitchFamily="18" charset="0"/>
                <a:ea typeface="+mn-ea"/>
                <a:cs typeface="Times New Roman" panose="02020603050405020304" pitchFamily="18" charset="0"/>
              </a:rPr>
              <a:t>地址上的存储单元的内容，放入</a:t>
            </a:r>
            <a:r>
              <a:rPr kumimoji="1" lang="en-US" altLang="zh-CN" sz="1800" b="0" dirty="0">
                <a:latin typeface="Times New Roman" panose="02020603050405020304" pitchFamily="18" charset="0"/>
                <a:ea typeface="+mn-ea"/>
                <a:cs typeface="Times New Roman" panose="02020603050405020304" pitchFamily="18" charset="0"/>
              </a:rPr>
              <a:t>R2 </a:t>
            </a:r>
            <a:endParaRPr kumimoji="1" lang="en-US" altLang="zh-CN" sz="18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1800" dirty="0">
                <a:solidFill>
                  <a:srgbClr val="0000FF"/>
                </a:solidFill>
                <a:latin typeface="Times New Roman" panose="02020603050405020304" pitchFamily="18" charset="0"/>
                <a:ea typeface="+mn-ea"/>
                <a:cs typeface="Times New Roman" panose="02020603050405020304" pitchFamily="18" charset="0"/>
              </a:rPr>
              <a:t>STR	R1,[R0,#-4]!</a:t>
            </a:r>
            <a:r>
              <a:rPr kumimoji="1" lang="en-US" altLang="zh-CN" sz="1800" b="0" dirty="0">
                <a:latin typeface="Times New Roman" panose="02020603050405020304" pitchFamily="18" charset="0"/>
                <a:ea typeface="+mn-ea"/>
                <a:cs typeface="Times New Roman" panose="02020603050405020304" pitchFamily="18" charset="0"/>
              </a:rPr>
              <a:t>	  ;</a:t>
            </a:r>
            <a:r>
              <a:rPr kumimoji="1" lang="zh-CN" altLang="en-US" sz="1800" b="0" dirty="0">
                <a:latin typeface="Times New Roman" panose="02020603050405020304" pitchFamily="18" charset="0"/>
                <a:ea typeface="+mn-ea"/>
                <a:cs typeface="Times New Roman" panose="02020603050405020304" pitchFamily="18" charset="0"/>
              </a:rPr>
              <a:t>先</a:t>
            </a:r>
            <a:r>
              <a:rPr kumimoji="1" lang="en-US" altLang="zh-CN" sz="1800" b="0" dirty="0">
                <a:latin typeface="Times New Roman" panose="02020603050405020304" pitchFamily="18" charset="0"/>
                <a:ea typeface="+mn-ea"/>
                <a:cs typeface="Times New Roman" panose="02020603050405020304" pitchFamily="18" charset="0"/>
              </a:rPr>
              <a:t>R0=R0-4</a:t>
            </a:r>
            <a:r>
              <a:rPr kumimoji="1" lang="zh-CN" altLang="en-US" sz="1800" b="0" dirty="0">
                <a:latin typeface="Times New Roman" panose="02020603050405020304" pitchFamily="18" charset="0"/>
                <a:ea typeface="+mn-ea"/>
                <a:cs typeface="Times New Roman" panose="02020603050405020304" pitchFamily="18" charset="0"/>
              </a:rPr>
              <a:t>，然后把</a:t>
            </a:r>
            <a:r>
              <a:rPr kumimoji="1" lang="en-US" altLang="zh-CN" sz="1800" b="0" dirty="0">
                <a:latin typeface="Times New Roman" panose="02020603050405020304" pitchFamily="18" charset="0"/>
                <a:ea typeface="+mn-ea"/>
                <a:cs typeface="Times New Roman" panose="02020603050405020304" pitchFamily="18" charset="0"/>
              </a:rPr>
              <a:t>R1</a:t>
            </a:r>
            <a:r>
              <a:rPr kumimoji="1" lang="zh-CN" altLang="en-US" sz="1800" b="0" dirty="0">
                <a:latin typeface="Times New Roman" panose="02020603050405020304" pitchFamily="18" charset="0"/>
                <a:ea typeface="+mn-ea"/>
                <a:cs typeface="Times New Roman" panose="02020603050405020304" pitchFamily="18" charset="0"/>
              </a:rPr>
              <a:t>的值寄存到保存到</a:t>
            </a:r>
            <a:r>
              <a:rPr kumimoji="1" lang="en-US" altLang="zh-CN" sz="1800" b="0" dirty="0">
                <a:latin typeface="Times New Roman" panose="02020603050405020304" pitchFamily="18" charset="0"/>
                <a:ea typeface="+mn-ea"/>
                <a:cs typeface="Times New Roman" panose="02020603050405020304" pitchFamily="18" charset="0"/>
              </a:rPr>
              <a:t>R0</a:t>
            </a:r>
            <a:r>
              <a:rPr kumimoji="1" lang="zh-CN" altLang="en-US" sz="1800" b="0" dirty="0">
                <a:latin typeface="Times New Roman" panose="02020603050405020304" pitchFamily="18" charset="0"/>
                <a:ea typeface="+mn-ea"/>
                <a:cs typeface="Times New Roman" panose="02020603050405020304" pitchFamily="18" charset="0"/>
              </a:rPr>
              <a:t>指定的存储单元 </a:t>
            </a:r>
            <a:endParaRPr kumimoji="1" lang="zh-CN" altLang="en-US" sz="1800" b="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937D5D3-DB20-443A-A737-46038F79886E}"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grpSp>
        <p:nvGrpSpPr>
          <p:cNvPr id="123908" name="Group 4"/>
          <p:cNvGrpSpPr/>
          <p:nvPr/>
        </p:nvGrpSpPr>
        <p:grpSpPr bwMode="auto">
          <a:xfrm>
            <a:off x="3143672" y="3216364"/>
            <a:ext cx="6248400" cy="2971800"/>
            <a:chOff x="1104" y="2160"/>
            <a:chExt cx="3936" cy="1872"/>
          </a:xfrm>
        </p:grpSpPr>
        <p:sp>
          <p:nvSpPr>
            <p:cNvPr id="122891" name="Rectangle 5"/>
            <p:cNvSpPr>
              <a:spLocks noChangeArrowheads="1"/>
            </p:cNvSpPr>
            <p:nvPr/>
          </p:nvSpPr>
          <p:spPr bwMode="auto">
            <a:xfrm>
              <a:off x="1104" y="2160"/>
              <a:ext cx="3936" cy="187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22892" name="Rectangle 6"/>
            <p:cNvSpPr>
              <a:spLocks noChangeArrowheads="1"/>
            </p:cNvSpPr>
            <p:nvPr/>
          </p:nvSpPr>
          <p:spPr bwMode="auto">
            <a:xfrm>
              <a:off x="2928" y="3072"/>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0x55</a:t>
              </a:r>
              <a:endParaRPr kumimoji="1" lang="en-US" altLang="zh-CN" b="0">
                <a:latin typeface="Times New Roman" panose="02020603050405020304" pitchFamily="18" charset="0"/>
                <a:ea typeface="宋体" panose="02010600030101010101" pitchFamily="2" charset="-122"/>
              </a:endParaRPr>
            </a:p>
          </p:txBody>
        </p:sp>
        <p:sp>
          <p:nvSpPr>
            <p:cNvPr id="122893" name="Rectangle 7"/>
            <p:cNvSpPr>
              <a:spLocks noChangeArrowheads="1"/>
            </p:cNvSpPr>
            <p:nvPr/>
          </p:nvSpPr>
          <p:spPr bwMode="auto">
            <a:xfrm>
              <a:off x="2592" y="3072"/>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R2</a:t>
              </a:r>
              <a:endParaRPr kumimoji="1" lang="en-US" altLang="zh-CN" b="0">
                <a:latin typeface="Times New Roman" panose="02020603050405020304" pitchFamily="18" charset="0"/>
                <a:ea typeface="宋体" panose="02010600030101010101" pitchFamily="2" charset="-122"/>
              </a:endParaRPr>
            </a:p>
          </p:txBody>
        </p:sp>
        <p:sp>
          <p:nvSpPr>
            <p:cNvPr id="122894" name="Rectangle 8"/>
            <p:cNvSpPr>
              <a:spLocks noChangeArrowheads="1"/>
            </p:cNvSpPr>
            <p:nvPr/>
          </p:nvSpPr>
          <p:spPr bwMode="auto">
            <a:xfrm>
              <a:off x="2592" y="2784"/>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R3</a:t>
              </a:r>
              <a:endParaRPr kumimoji="1" lang="en-US" altLang="zh-CN" b="0">
                <a:latin typeface="Times New Roman" panose="02020603050405020304" pitchFamily="18" charset="0"/>
                <a:ea typeface="宋体" panose="02010600030101010101" pitchFamily="2" charset="-122"/>
              </a:endParaRPr>
            </a:p>
          </p:txBody>
        </p:sp>
        <p:sp>
          <p:nvSpPr>
            <p:cNvPr id="122895" name="Rectangle 9"/>
            <p:cNvSpPr>
              <a:spLocks noChangeArrowheads="1"/>
            </p:cNvSpPr>
            <p:nvPr/>
          </p:nvSpPr>
          <p:spPr bwMode="auto">
            <a:xfrm>
              <a:off x="2928" y="2784"/>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0x40000000</a:t>
              </a:r>
              <a:endParaRPr kumimoji="1" lang="en-US" altLang="zh-CN" b="0">
                <a:latin typeface="Times New Roman" panose="02020603050405020304" pitchFamily="18" charset="0"/>
                <a:ea typeface="宋体" panose="02010600030101010101" pitchFamily="2" charset="-122"/>
              </a:endParaRPr>
            </a:p>
          </p:txBody>
        </p:sp>
        <p:sp>
          <p:nvSpPr>
            <p:cNvPr id="122896" name="Rectangle 10"/>
            <p:cNvSpPr>
              <a:spLocks noChangeArrowheads="1"/>
            </p:cNvSpPr>
            <p:nvPr/>
          </p:nvSpPr>
          <p:spPr bwMode="auto">
            <a:xfrm>
              <a:off x="2928" y="2352"/>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0xAA</a:t>
              </a:r>
              <a:endParaRPr kumimoji="1" lang="en-US" altLang="zh-CN" b="0">
                <a:latin typeface="Times New Roman" panose="02020603050405020304" pitchFamily="18" charset="0"/>
                <a:ea typeface="宋体" panose="02010600030101010101" pitchFamily="2" charset="-122"/>
              </a:endParaRPr>
            </a:p>
          </p:txBody>
        </p:sp>
        <p:sp>
          <p:nvSpPr>
            <p:cNvPr id="122897" name="Rectangle 11"/>
            <p:cNvSpPr>
              <a:spLocks noChangeArrowheads="1"/>
            </p:cNvSpPr>
            <p:nvPr/>
          </p:nvSpPr>
          <p:spPr bwMode="auto">
            <a:xfrm>
              <a:off x="1872" y="2352"/>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0x4000000C</a:t>
              </a:r>
              <a:endParaRPr kumimoji="1" lang="en-US" altLang="zh-CN" b="0">
                <a:latin typeface="Times New Roman" panose="02020603050405020304" pitchFamily="18" charset="0"/>
                <a:ea typeface="宋体" panose="02010600030101010101" pitchFamily="2" charset="-122"/>
              </a:endParaRPr>
            </a:p>
          </p:txBody>
        </p:sp>
      </p:grpSp>
      <p:sp>
        <p:nvSpPr>
          <p:cNvPr id="123916" name="Rectangle 12"/>
          <p:cNvSpPr>
            <a:spLocks noChangeArrowheads="1"/>
          </p:cNvSpPr>
          <p:nvPr/>
        </p:nvSpPr>
        <p:spPr bwMode="auto">
          <a:xfrm>
            <a:off x="5048672" y="5502364"/>
            <a:ext cx="320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a:solidFill>
                  <a:srgbClr val="0000FF"/>
                </a:solidFill>
                <a:latin typeface="Courier New" panose="02070309020205020404" pitchFamily="49" charset="0"/>
                <a:ea typeface="华文新魏" panose="02010800040101010101" pitchFamily="2" charset="-122"/>
              </a:rPr>
              <a:t>LDR  R2,[R3,#0x0C]</a:t>
            </a:r>
            <a:endParaRPr kumimoji="1" lang="en-US" altLang="zh-CN">
              <a:solidFill>
                <a:srgbClr val="0000FF"/>
              </a:solidFill>
              <a:latin typeface="Courier New" panose="02070309020205020404" pitchFamily="49" charset="0"/>
              <a:ea typeface="华文新魏" panose="02010800040101010101" pitchFamily="2" charset="-122"/>
            </a:endParaRPr>
          </a:p>
        </p:txBody>
      </p:sp>
      <p:sp>
        <p:nvSpPr>
          <p:cNvPr id="123917" name="Rectangle 13"/>
          <p:cNvSpPr>
            <a:spLocks noChangeArrowheads="1"/>
          </p:cNvSpPr>
          <p:nvPr/>
        </p:nvSpPr>
        <p:spPr bwMode="auto">
          <a:xfrm>
            <a:off x="6039272" y="4664164"/>
            <a:ext cx="1676400" cy="4572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solidFill>
                  <a:srgbClr val="FF0000"/>
                </a:solidFill>
                <a:latin typeface="Times New Roman" panose="02020603050405020304" pitchFamily="18" charset="0"/>
                <a:ea typeface="宋体" panose="02010600030101010101" pitchFamily="2" charset="-122"/>
              </a:rPr>
              <a:t>0xAA</a:t>
            </a:r>
            <a:endParaRPr kumimoji="1" lang="en-US" altLang="zh-CN" b="0">
              <a:solidFill>
                <a:srgbClr val="FF0000"/>
              </a:solidFill>
              <a:latin typeface="Times New Roman" panose="02020603050405020304" pitchFamily="18" charset="0"/>
              <a:ea typeface="宋体" panose="02010600030101010101" pitchFamily="2" charset="-122"/>
            </a:endParaRPr>
          </a:p>
        </p:txBody>
      </p:sp>
      <p:sp>
        <p:nvSpPr>
          <p:cNvPr id="123918" name="Line 14"/>
          <p:cNvSpPr>
            <a:spLocks noChangeShapeType="1"/>
          </p:cNvSpPr>
          <p:nvPr/>
        </p:nvSpPr>
        <p:spPr bwMode="auto">
          <a:xfrm flipH="1" flipV="1">
            <a:off x="5886872" y="3902164"/>
            <a:ext cx="304800" cy="381000"/>
          </a:xfrm>
          <a:prstGeom prst="line">
            <a:avLst/>
          </a:prstGeom>
          <a:noFill/>
          <a:ln w="25400">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3919" name="AutoShape 15"/>
          <p:cNvSpPr>
            <a:spLocks noChangeArrowheads="1"/>
          </p:cNvSpPr>
          <p:nvPr/>
        </p:nvSpPr>
        <p:spPr bwMode="auto">
          <a:xfrm>
            <a:off x="7715672" y="3597364"/>
            <a:ext cx="457200" cy="1524000"/>
          </a:xfrm>
          <a:prstGeom prst="curvedLeftArrow">
            <a:avLst>
              <a:gd name="adj1" fmla="val 47577"/>
              <a:gd name="adj2" fmla="val 101034"/>
              <a:gd name="adj3" fmla="val 33333"/>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23920" name="Rectangle 16"/>
          <p:cNvSpPr>
            <a:spLocks noChangeArrowheads="1"/>
          </p:cNvSpPr>
          <p:nvPr/>
        </p:nvSpPr>
        <p:spPr bwMode="auto">
          <a:xfrm>
            <a:off x="3296072" y="4206964"/>
            <a:ext cx="2133600" cy="83820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kumimoji="1" lang="zh-CN" altLang="en-US" b="0">
                <a:latin typeface="Times New Roman" panose="02020603050405020304" pitchFamily="18" charset="0"/>
                <a:ea typeface="华文新魏" panose="02010800040101010101" pitchFamily="2" charset="-122"/>
              </a:rPr>
              <a:t>将</a:t>
            </a:r>
            <a:r>
              <a:rPr kumimoji="1" lang="en-US" altLang="zh-CN" b="0">
                <a:latin typeface="Times New Roman" panose="02020603050405020304" pitchFamily="18" charset="0"/>
                <a:ea typeface="华文新魏" panose="02010800040101010101" pitchFamily="2" charset="-122"/>
              </a:rPr>
              <a:t>R3+0x0C</a:t>
            </a:r>
            <a:r>
              <a:rPr kumimoji="1" lang="zh-CN" altLang="en-US" b="0">
                <a:latin typeface="Times New Roman" panose="02020603050405020304" pitchFamily="18" charset="0"/>
                <a:ea typeface="华文新魏" panose="02010800040101010101" pitchFamily="2" charset="-122"/>
              </a:rPr>
              <a:t>作为地址装载数据</a:t>
            </a:r>
            <a:endParaRPr kumimoji="1" lang="zh-CN" altLang="en-US" b="0">
              <a:latin typeface="Times New Roman" panose="02020603050405020304" pitchFamily="18" charset="0"/>
              <a:ea typeface="华文新魏" panose="02010800040101010101" pitchFamily="2" charset="-122"/>
            </a:endParaRPr>
          </a:p>
        </p:txBody>
      </p:sp>
      <p:sp>
        <p:nvSpPr>
          <p:cNvPr id="4" name="标题 3"/>
          <p:cNvSpPr>
            <a:spLocks noGrp="1"/>
          </p:cNvSpPr>
          <p:nvPr>
            <p:ph type="title"/>
          </p:nvPr>
        </p:nvSpPr>
        <p:spPr/>
        <p:txBody>
          <a:bodyPr/>
          <a:lstStyle/>
          <a:p>
            <a:r>
              <a:rPr lang="en-US" altLang="zh-CN" dirty="0"/>
              <a:t> </a:t>
            </a:r>
            <a:endParaRPr lang="zh-CN" altLang="en-US"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寻址方式（基址（变址）寻址）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3906"/>
                                        </p:tgtEl>
                                        <p:attrNameLst>
                                          <p:attrName>style.visibility</p:attrName>
                                        </p:attrNameLst>
                                      </p:cBhvr>
                                      <p:to>
                                        <p:strVal val="visible"/>
                                      </p:to>
                                    </p:set>
                                    <p:animEffect transition="in" filter="box(in)">
                                      <p:cBhvr>
                                        <p:cTn id="7" dur="500"/>
                                        <p:tgtEl>
                                          <p:spTgt spid="12390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3908"/>
                                        </p:tgtEl>
                                        <p:attrNameLst>
                                          <p:attrName>style.visibility</p:attrName>
                                        </p:attrNameLst>
                                      </p:cBhvr>
                                      <p:to>
                                        <p:strVal val="visible"/>
                                      </p:to>
                                    </p:set>
                                    <p:anim calcmode="lin" valueType="num">
                                      <p:cBhvr additive="base">
                                        <p:cTn id="12" dur="500" fill="hold"/>
                                        <p:tgtEl>
                                          <p:spTgt spid="123908"/>
                                        </p:tgtEl>
                                        <p:attrNameLst>
                                          <p:attrName>ppt_x</p:attrName>
                                        </p:attrNameLst>
                                      </p:cBhvr>
                                      <p:tavLst>
                                        <p:tav tm="0">
                                          <p:val>
                                            <p:strVal val="0-#ppt_w/2"/>
                                          </p:val>
                                        </p:tav>
                                        <p:tav tm="100000">
                                          <p:val>
                                            <p:strVal val="#ppt_x"/>
                                          </p:val>
                                        </p:tav>
                                      </p:tavLst>
                                    </p:anim>
                                    <p:anim calcmode="lin" valueType="num">
                                      <p:cBhvr additive="base">
                                        <p:cTn id="13" dur="500" fill="hold"/>
                                        <p:tgtEl>
                                          <p:spTgt spid="123908"/>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123916"/>
                                        </p:tgtEl>
                                        <p:attrNameLst>
                                          <p:attrName>style.visibility</p:attrName>
                                        </p:attrNameLst>
                                      </p:cBhvr>
                                      <p:to>
                                        <p:strVal val="visible"/>
                                      </p:to>
                                    </p:set>
                                    <p:animEffect transition="in" filter="slide(fromBottom)">
                                      <p:cBhvr>
                                        <p:cTn id="17" dur="500"/>
                                        <p:tgtEl>
                                          <p:spTgt spid="1239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23918"/>
                                        </p:tgtEl>
                                        <p:attrNameLst>
                                          <p:attrName>style.visibility</p:attrName>
                                        </p:attrNameLst>
                                      </p:cBhvr>
                                      <p:to>
                                        <p:strVal val="visible"/>
                                      </p:to>
                                    </p:set>
                                    <p:animEffect transition="in" filter="wipe(down)">
                                      <p:cBhvr>
                                        <p:cTn id="22" dur="500"/>
                                        <p:tgtEl>
                                          <p:spTgt spid="123918"/>
                                        </p:tgtEl>
                                      </p:cBhvr>
                                    </p:animEffect>
                                  </p:childTnLst>
                                </p:cTn>
                              </p:par>
                            </p:childTnLst>
                          </p:cTn>
                        </p:par>
                        <p:par>
                          <p:cTn id="23" fill="hold">
                            <p:stCondLst>
                              <p:cond delay="500"/>
                            </p:stCondLst>
                            <p:childTnLst>
                              <p:par>
                                <p:cTn id="24" presetID="12" presetClass="entr" presetSubtype="4" fill="hold" grpId="0" nodeType="afterEffect">
                                  <p:stCondLst>
                                    <p:cond delay="0"/>
                                  </p:stCondLst>
                                  <p:childTnLst>
                                    <p:set>
                                      <p:cBhvr>
                                        <p:cTn id="25" dur="1" fill="hold">
                                          <p:stCondLst>
                                            <p:cond delay="0"/>
                                          </p:stCondLst>
                                        </p:cTn>
                                        <p:tgtEl>
                                          <p:spTgt spid="123920"/>
                                        </p:tgtEl>
                                        <p:attrNameLst>
                                          <p:attrName>style.visibility</p:attrName>
                                        </p:attrNameLst>
                                      </p:cBhvr>
                                      <p:to>
                                        <p:strVal val="visible"/>
                                      </p:to>
                                    </p:set>
                                    <p:animEffect transition="in" filter="slide(fromBottom)">
                                      <p:cBhvr>
                                        <p:cTn id="26" dur="500"/>
                                        <p:tgtEl>
                                          <p:spTgt spid="123920"/>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123919"/>
                                        </p:tgtEl>
                                        <p:attrNameLst>
                                          <p:attrName>style.visibility</p:attrName>
                                        </p:attrNameLst>
                                      </p:cBhvr>
                                      <p:to>
                                        <p:strVal val="visible"/>
                                      </p:to>
                                    </p:set>
                                    <p:animEffect transition="in" filter="wipe(up)">
                                      <p:cBhvr>
                                        <p:cTn id="30" dur="500"/>
                                        <p:tgtEl>
                                          <p:spTgt spid="123919"/>
                                        </p:tgtEl>
                                      </p:cBhvr>
                                    </p:animEffect>
                                  </p:childTnLst>
                                </p:cTn>
                              </p:par>
                            </p:childTnLst>
                          </p:cTn>
                        </p:par>
                        <p:par>
                          <p:cTn id="31" fill="hold">
                            <p:stCondLst>
                              <p:cond delay="1500"/>
                            </p:stCondLst>
                            <p:childTnLst>
                              <p:par>
                                <p:cTn id="32" presetID="12" presetClass="entr" presetSubtype="2" fill="hold" grpId="0" nodeType="afterEffect">
                                  <p:stCondLst>
                                    <p:cond delay="0"/>
                                  </p:stCondLst>
                                  <p:childTnLst>
                                    <p:set>
                                      <p:cBhvr>
                                        <p:cTn id="33" dur="1" fill="hold">
                                          <p:stCondLst>
                                            <p:cond delay="0"/>
                                          </p:stCondLst>
                                        </p:cTn>
                                        <p:tgtEl>
                                          <p:spTgt spid="123917"/>
                                        </p:tgtEl>
                                        <p:attrNameLst>
                                          <p:attrName>style.visibility</p:attrName>
                                        </p:attrNameLst>
                                      </p:cBhvr>
                                      <p:to>
                                        <p:strVal val="visible"/>
                                      </p:to>
                                    </p:set>
                                    <p:animEffect transition="in" filter="slide(fromRight)">
                                      <p:cBhvr>
                                        <p:cTn id="34" dur="500"/>
                                        <p:tgtEl>
                                          <p:spTgt spid="123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06" grpId="0" autoUpdateAnimBg="0"/>
      <p:bldP spid="123916" grpId="0" autoUpdateAnimBg="0"/>
      <p:bldP spid="123917" grpId="0" animBg="1" autoUpdateAnimBg="0"/>
      <p:bldP spid="123920"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0435" name="Rectangle 3"/>
          <p:cNvSpPr>
            <a:spLocks noGrp="1" noChangeArrowheads="1"/>
          </p:cNvSpPr>
          <p:nvPr>
            <p:ph type="body" sz="half" idx="1"/>
          </p:nvPr>
        </p:nvSpPr>
        <p:spPr>
          <a:xfrm>
            <a:off x="911225" y="1052513"/>
            <a:ext cx="5557838" cy="4779962"/>
          </a:xfrm>
        </p:spPr>
        <p:txBody>
          <a:bodyPr/>
          <a:lstStyle/>
          <a:p>
            <a:pPr eaLnBrk="1" hangingPunct="1">
              <a:lnSpc>
                <a:spcPct val="90000"/>
              </a:lnSpc>
            </a:pPr>
            <a:r>
              <a:rPr lang="zh-CN" altLang="zh-CN">
                <a:solidFill>
                  <a:srgbClr val="000066"/>
                </a:solidFill>
                <a:latin typeface="仿宋_GB2312" charset="-122"/>
                <a:ea typeface="仿宋_GB2312" charset="-122"/>
              </a:rPr>
              <a:t>基址＋偏移</a:t>
            </a:r>
            <a:endParaRPr lang="zh-CN" altLang="zh-CN">
              <a:solidFill>
                <a:srgbClr val="000066"/>
              </a:solidFill>
              <a:latin typeface="仿宋_GB2312" charset="-122"/>
              <a:ea typeface="仿宋_GB2312" charset="-122"/>
            </a:endParaRPr>
          </a:p>
          <a:p>
            <a:pPr lvl="1" eaLnBrk="1" hangingPunct="1">
              <a:lnSpc>
                <a:spcPct val="90000"/>
              </a:lnSpc>
            </a:pPr>
            <a:r>
              <a:rPr lang="zh-CN" altLang="zh-CN" sz="2400">
                <a:solidFill>
                  <a:srgbClr val="660066"/>
                </a:solidFill>
                <a:latin typeface="黑体" panose="02010609060101010101" pitchFamily="2" charset="-122"/>
                <a:ea typeface="黑体" panose="02010609060101010101" pitchFamily="2" charset="-122"/>
              </a:rPr>
              <a:t>前索引：</a:t>
            </a:r>
            <a:endParaRPr lang="zh-CN" altLang="en-US" sz="2400">
              <a:solidFill>
                <a:srgbClr val="660066"/>
              </a:solidFill>
              <a:latin typeface="黑体" panose="02010609060101010101" pitchFamily="2" charset="-122"/>
              <a:ea typeface="黑体" panose="02010609060101010101" pitchFamily="2" charset="-122"/>
            </a:endParaRPr>
          </a:p>
          <a:p>
            <a:pPr lvl="1" eaLnBrk="1" hangingPunct="1">
              <a:lnSpc>
                <a:spcPct val="90000"/>
              </a:lnSpc>
              <a:buFont typeface="Wingdings" panose="05000000000000000000" pitchFamily="2" charset="2"/>
              <a:buNone/>
            </a:pPr>
            <a:r>
              <a:rPr lang="zh-CN" altLang="en-US"/>
              <a:t>   </a:t>
            </a:r>
            <a:r>
              <a:rPr lang="zh-CN" altLang="zh-CN" sz="2400">
                <a:latin typeface="Arial" panose="020B0604020202020204" pitchFamily="34" charset="0"/>
              </a:rPr>
              <a:t>LDR R0,[R1,#4]</a:t>
            </a:r>
            <a:r>
              <a:rPr lang="en-US" altLang="zh-CN" sz="2400">
                <a:latin typeface="Arial" panose="020B0604020202020204" pitchFamily="34" charset="0"/>
              </a:rPr>
              <a:t>   </a:t>
            </a:r>
            <a:r>
              <a:rPr lang="zh-CN" altLang="zh-CN" sz="2400">
                <a:latin typeface="Arial" panose="020B0604020202020204" pitchFamily="34" charset="0"/>
              </a:rPr>
              <a:t>;</a:t>
            </a:r>
            <a:r>
              <a:rPr lang="zh-CN" altLang="zh-CN" sz="2400">
                <a:solidFill>
                  <a:srgbClr val="0000FF"/>
                </a:solidFill>
                <a:latin typeface="Arial" panose="020B0604020202020204" pitchFamily="34" charset="0"/>
              </a:rPr>
              <a:t>R0←[R1+4]</a:t>
            </a:r>
            <a:endParaRPr lang="zh-CN" altLang="zh-CN" sz="2400">
              <a:solidFill>
                <a:srgbClr val="0000FF"/>
              </a:solidFill>
              <a:latin typeface="Arial" panose="020B0604020202020204" pitchFamily="34" charset="0"/>
            </a:endParaRPr>
          </a:p>
          <a:p>
            <a:pPr lvl="1" eaLnBrk="1" hangingPunct="1">
              <a:lnSpc>
                <a:spcPct val="90000"/>
              </a:lnSpc>
            </a:pPr>
            <a:r>
              <a:rPr lang="zh-CN" altLang="zh-CN" sz="2400">
                <a:solidFill>
                  <a:srgbClr val="660066"/>
                </a:solidFill>
                <a:latin typeface="黑体" panose="02010609060101010101" pitchFamily="2" charset="-122"/>
                <a:ea typeface="黑体" panose="02010609060101010101" pitchFamily="2" charset="-122"/>
              </a:rPr>
              <a:t>后索引：</a:t>
            </a:r>
            <a:r>
              <a:rPr lang="zh-CN" altLang="zh-CN" sz="2400">
                <a:solidFill>
                  <a:srgbClr val="FF0000"/>
                </a:solidFill>
                <a:latin typeface="黑体" panose="02010609060101010101" pitchFamily="2" charset="-122"/>
                <a:ea typeface="黑体" panose="02010609060101010101" pitchFamily="2" charset="-122"/>
              </a:rPr>
              <a:t>（</a:t>
            </a:r>
            <a:r>
              <a:rPr lang="en-US" altLang="zh-CN" sz="2400">
                <a:solidFill>
                  <a:srgbClr val="FF0000"/>
                </a:solidFill>
                <a:latin typeface="黑体" panose="02010609060101010101" pitchFamily="2" charset="-122"/>
                <a:ea typeface="黑体" panose="02010609060101010101" pitchFamily="2" charset="-122"/>
              </a:rPr>
              <a:t>R0</a:t>
            </a:r>
            <a:r>
              <a:rPr lang="zh-CN" altLang="en-US" sz="2400">
                <a:solidFill>
                  <a:srgbClr val="FF0000"/>
                </a:solidFill>
                <a:latin typeface="黑体" panose="02010609060101010101" pitchFamily="2" charset="-122"/>
                <a:ea typeface="黑体" panose="02010609060101010101" pitchFamily="2" charset="-122"/>
              </a:rPr>
              <a:t>和</a:t>
            </a:r>
            <a:r>
              <a:rPr lang="en-US" altLang="zh-CN" sz="2400">
                <a:solidFill>
                  <a:srgbClr val="FF0000"/>
                </a:solidFill>
                <a:latin typeface="黑体" panose="02010609060101010101" pitchFamily="2" charset="-122"/>
                <a:ea typeface="黑体" panose="02010609060101010101" pitchFamily="2" charset="-122"/>
              </a:rPr>
              <a:t>R1</a:t>
            </a:r>
            <a:r>
              <a:rPr lang="zh-CN" altLang="en-US" sz="2400">
                <a:solidFill>
                  <a:srgbClr val="FF0000"/>
                </a:solidFill>
                <a:latin typeface="黑体" panose="02010609060101010101" pitchFamily="2" charset="-122"/>
                <a:ea typeface="黑体" panose="02010609060101010101" pitchFamily="2" charset="-122"/>
              </a:rPr>
              <a:t>的值是多少？）</a:t>
            </a:r>
            <a:endParaRPr lang="zh-CN" altLang="en-US" sz="2400">
              <a:solidFill>
                <a:srgbClr val="660066"/>
              </a:solidFill>
              <a:latin typeface="黑体" panose="02010609060101010101" pitchFamily="2" charset="-122"/>
              <a:ea typeface="黑体" panose="02010609060101010101" pitchFamily="2" charset="-122"/>
            </a:endParaRPr>
          </a:p>
          <a:p>
            <a:pPr lvl="1" eaLnBrk="1" hangingPunct="1">
              <a:lnSpc>
                <a:spcPct val="90000"/>
              </a:lnSpc>
              <a:buFont typeface="Wingdings" panose="05000000000000000000" pitchFamily="2" charset="2"/>
              <a:buNone/>
            </a:pPr>
            <a:r>
              <a:rPr lang="zh-CN" altLang="en-US"/>
              <a:t>   </a:t>
            </a:r>
            <a:r>
              <a:rPr lang="zh-CN" altLang="zh-CN" sz="2400">
                <a:latin typeface="Arial" panose="020B0604020202020204" pitchFamily="34" charset="0"/>
              </a:rPr>
              <a:t>LDR R0,[R1],#4</a:t>
            </a:r>
            <a:r>
              <a:rPr lang="en-US" altLang="zh-CN" sz="2400">
                <a:latin typeface="Arial" panose="020B0604020202020204" pitchFamily="34" charset="0"/>
              </a:rPr>
              <a:t>  </a:t>
            </a:r>
            <a:r>
              <a:rPr lang="zh-CN" altLang="zh-CN" sz="2400">
                <a:latin typeface="Arial" panose="020B0604020202020204" pitchFamily="34" charset="0"/>
              </a:rPr>
              <a:t>;</a:t>
            </a:r>
            <a:r>
              <a:rPr lang="zh-CN" altLang="zh-CN" sz="2400">
                <a:solidFill>
                  <a:srgbClr val="0000FF"/>
                </a:solidFill>
                <a:latin typeface="Arial" panose="020B0604020202020204" pitchFamily="34" charset="0"/>
              </a:rPr>
              <a:t>R0←[R1]</a:t>
            </a:r>
            <a:endParaRPr lang="en-US" altLang="zh-CN" sz="2400">
              <a:solidFill>
                <a:srgbClr val="0000FF"/>
              </a:solidFill>
              <a:latin typeface="Arial" panose="020B0604020202020204" pitchFamily="34" charset="0"/>
            </a:endParaRPr>
          </a:p>
          <a:p>
            <a:pPr lvl="1" eaLnBrk="1" hangingPunct="1">
              <a:lnSpc>
                <a:spcPct val="90000"/>
              </a:lnSpc>
              <a:buFont typeface="Wingdings" panose="05000000000000000000" pitchFamily="2" charset="2"/>
              <a:buNone/>
            </a:pPr>
            <a:r>
              <a:rPr lang="en-US" altLang="zh-CN" sz="2400">
                <a:latin typeface="Arial" panose="020B0604020202020204" pitchFamily="34" charset="0"/>
              </a:rPr>
              <a:t>                                 </a:t>
            </a:r>
            <a:r>
              <a:rPr lang="zh-CN" altLang="zh-CN" sz="2400">
                <a:latin typeface="Arial" panose="020B0604020202020204" pitchFamily="34" charset="0"/>
              </a:rPr>
              <a:t>;</a:t>
            </a:r>
            <a:r>
              <a:rPr lang="zh-CN" altLang="zh-CN" sz="2400">
                <a:solidFill>
                  <a:srgbClr val="0000FF"/>
                </a:solidFill>
                <a:latin typeface="Arial" panose="020B0604020202020204" pitchFamily="34" charset="0"/>
              </a:rPr>
              <a:t>R1←R1+4</a:t>
            </a:r>
            <a:endParaRPr lang="zh-CN" altLang="zh-CN" sz="2400">
              <a:solidFill>
                <a:srgbClr val="0000FF"/>
              </a:solidFill>
              <a:latin typeface="Arial" panose="020B0604020202020204" pitchFamily="34" charset="0"/>
            </a:endParaRPr>
          </a:p>
          <a:p>
            <a:pPr lvl="1" eaLnBrk="1" hangingPunct="1">
              <a:lnSpc>
                <a:spcPct val="90000"/>
              </a:lnSpc>
            </a:pPr>
            <a:r>
              <a:rPr lang="zh-CN" altLang="zh-CN" sz="2400">
                <a:solidFill>
                  <a:srgbClr val="660066"/>
                </a:solidFill>
                <a:latin typeface="黑体" panose="02010609060101010101" pitchFamily="2" charset="-122"/>
                <a:ea typeface="黑体" panose="02010609060101010101" pitchFamily="2" charset="-122"/>
              </a:rPr>
              <a:t>带自动索引的前索引：</a:t>
            </a:r>
            <a:endParaRPr lang="zh-CN" altLang="en-US" sz="2400">
              <a:solidFill>
                <a:srgbClr val="660066"/>
              </a:solidFill>
              <a:latin typeface="黑体" panose="02010609060101010101" pitchFamily="2" charset="-122"/>
              <a:ea typeface="黑体" panose="02010609060101010101" pitchFamily="2" charset="-122"/>
            </a:endParaRPr>
          </a:p>
          <a:p>
            <a:pPr lvl="1" eaLnBrk="1" hangingPunct="1">
              <a:lnSpc>
                <a:spcPct val="90000"/>
              </a:lnSpc>
              <a:buFont typeface="Wingdings" panose="05000000000000000000" pitchFamily="2" charset="2"/>
              <a:buNone/>
            </a:pPr>
            <a:r>
              <a:rPr lang="zh-CN" altLang="en-US"/>
              <a:t>   </a:t>
            </a:r>
            <a:r>
              <a:rPr lang="zh-CN" altLang="zh-CN" sz="2400">
                <a:latin typeface="Arial" panose="020B0604020202020204" pitchFamily="34" charset="0"/>
              </a:rPr>
              <a:t>LDR R0,[R1,#4]!</a:t>
            </a:r>
            <a:r>
              <a:rPr lang="en-US" altLang="zh-CN" sz="2400">
                <a:latin typeface="Arial" panose="020B0604020202020204" pitchFamily="34" charset="0"/>
              </a:rPr>
              <a:t>  </a:t>
            </a:r>
            <a:r>
              <a:rPr lang="zh-CN" altLang="zh-CN" sz="2400">
                <a:latin typeface="Arial" panose="020B0604020202020204" pitchFamily="34" charset="0"/>
              </a:rPr>
              <a:t>;</a:t>
            </a:r>
            <a:r>
              <a:rPr lang="zh-CN" altLang="zh-CN" sz="2400">
                <a:solidFill>
                  <a:srgbClr val="0000FF"/>
                </a:solidFill>
                <a:latin typeface="Arial" panose="020B0604020202020204" pitchFamily="34" charset="0"/>
              </a:rPr>
              <a:t>R0←[R1</a:t>
            </a:r>
            <a:r>
              <a:rPr lang="en-US" altLang="zh-CN" sz="2400">
                <a:solidFill>
                  <a:srgbClr val="0000FF"/>
                </a:solidFill>
                <a:latin typeface="Arial" panose="020B0604020202020204" pitchFamily="34" charset="0"/>
              </a:rPr>
              <a:t>+4</a:t>
            </a:r>
            <a:r>
              <a:rPr lang="zh-CN" altLang="zh-CN" sz="2400">
                <a:solidFill>
                  <a:srgbClr val="0000FF"/>
                </a:solidFill>
                <a:latin typeface="Arial" panose="020B0604020202020204" pitchFamily="34" charset="0"/>
              </a:rPr>
              <a:t>]</a:t>
            </a:r>
            <a:r>
              <a:rPr lang="zh-CN" altLang="zh-CN" sz="2400">
                <a:latin typeface="Arial" panose="020B0604020202020204" pitchFamily="34" charset="0"/>
              </a:rPr>
              <a:t>		</a:t>
            </a:r>
            <a:r>
              <a:rPr lang="en-US" altLang="zh-CN" sz="2400">
                <a:latin typeface="Arial" panose="020B0604020202020204" pitchFamily="34" charset="0"/>
              </a:rPr>
              <a:t>                  </a:t>
            </a:r>
            <a:r>
              <a:rPr lang="zh-CN" altLang="zh-CN" sz="2400">
                <a:latin typeface="Arial" panose="020B0604020202020204" pitchFamily="34" charset="0"/>
              </a:rPr>
              <a:t>;</a:t>
            </a:r>
            <a:r>
              <a:rPr lang="zh-CN" altLang="zh-CN" sz="2400">
                <a:solidFill>
                  <a:srgbClr val="0000FF"/>
                </a:solidFill>
                <a:latin typeface="Arial" panose="020B0604020202020204" pitchFamily="34" charset="0"/>
              </a:rPr>
              <a:t>R1←R1+4</a:t>
            </a:r>
            <a:endParaRPr lang="zh-CN" altLang="zh-CN" sz="2400">
              <a:solidFill>
                <a:srgbClr val="0000FF"/>
              </a:solidFill>
              <a:latin typeface="Arial" panose="020B0604020202020204" pitchFamily="34" charset="0"/>
            </a:endParaRPr>
          </a:p>
          <a:p>
            <a:pPr eaLnBrk="1" hangingPunct="1">
              <a:lnSpc>
                <a:spcPct val="90000"/>
              </a:lnSpc>
            </a:pPr>
            <a:r>
              <a:rPr lang="zh-CN" altLang="zh-CN">
                <a:solidFill>
                  <a:srgbClr val="000066"/>
                </a:solidFill>
                <a:latin typeface="仿宋_GB2312" charset="-122"/>
                <a:ea typeface="仿宋_GB2312" charset="-122"/>
              </a:rPr>
              <a:t>基址＋索引</a:t>
            </a:r>
            <a:endParaRPr lang="zh-CN" altLang="zh-CN">
              <a:solidFill>
                <a:srgbClr val="000066"/>
              </a:solidFill>
              <a:latin typeface="仿宋_GB2312" charset="-122"/>
              <a:ea typeface="仿宋_GB2312" charset="-122"/>
            </a:endParaRPr>
          </a:p>
          <a:p>
            <a:pPr lvl="1" eaLnBrk="1" hangingPunct="1">
              <a:lnSpc>
                <a:spcPct val="90000"/>
              </a:lnSpc>
            </a:pPr>
            <a:r>
              <a:rPr lang="zh-CN" altLang="zh-CN" sz="2400">
                <a:latin typeface="Arial" panose="020B0604020202020204" pitchFamily="34" charset="0"/>
              </a:rPr>
              <a:t>LDR R0,[R1,R2];</a:t>
            </a:r>
            <a:r>
              <a:rPr lang="en-US" altLang="zh-CN" sz="2400">
                <a:latin typeface="Arial" panose="020B0604020202020204" pitchFamily="34" charset="0"/>
              </a:rPr>
              <a:t>   </a:t>
            </a:r>
            <a:r>
              <a:rPr lang="zh-CN" altLang="zh-CN" sz="2400">
                <a:solidFill>
                  <a:srgbClr val="0000FF"/>
                </a:solidFill>
                <a:latin typeface="Arial" panose="020B0604020202020204" pitchFamily="34" charset="0"/>
              </a:rPr>
              <a:t>R0←[R1+R2]</a:t>
            </a:r>
            <a:endParaRPr lang="en-US" altLang="zh-CN" sz="2400">
              <a:solidFill>
                <a:srgbClr val="0000FF"/>
              </a:solidFill>
              <a:latin typeface="Arial" panose="020B0604020202020204" pitchFamily="34" charset="0"/>
            </a:endParaRPr>
          </a:p>
        </p:txBody>
      </p:sp>
      <p:sp>
        <p:nvSpPr>
          <p:cNvPr id="2450437" name="Rectangle 5"/>
          <p:cNvSpPr>
            <a:spLocks noChangeArrowheads="1"/>
          </p:cNvSpPr>
          <p:nvPr/>
        </p:nvSpPr>
        <p:spPr bwMode="auto">
          <a:xfrm>
            <a:off x="7997825" y="3222626"/>
            <a:ext cx="21732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50438" name="Rectangle 6"/>
          <p:cNvSpPr>
            <a:spLocks noChangeArrowheads="1"/>
          </p:cNvSpPr>
          <p:nvPr/>
        </p:nvSpPr>
        <p:spPr bwMode="auto">
          <a:xfrm>
            <a:off x="7997825" y="2857501"/>
            <a:ext cx="21732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a:t>
            </a:r>
            <a:endParaRPr lang="en-US" altLang="zh-CN" b="1">
              <a:effectLst>
                <a:outerShdw blurRad="38100" dist="38100" dir="2700000" algn="tl">
                  <a:srgbClr val="C0C0C0"/>
                </a:outerShdw>
              </a:effectLst>
              <a:ea typeface="黑体" panose="02010609060101010101" pitchFamily="2" charset="-122"/>
            </a:endParaRPr>
          </a:p>
        </p:txBody>
      </p:sp>
      <p:sp>
        <p:nvSpPr>
          <p:cNvPr id="2450439" name="Rectangle 7"/>
          <p:cNvSpPr>
            <a:spLocks noChangeArrowheads="1"/>
          </p:cNvSpPr>
          <p:nvPr/>
        </p:nvSpPr>
        <p:spPr bwMode="auto">
          <a:xfrm>
            <a:off x="7226301" y="285750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a:t>
            </a:r>
            <a:endParaRPr lang="en-US" altLang="zh-CN" b="1">
              <a:effectLst>
                <a:outerShdw blurRad="38100" dist="38100" dir="2700000" algn="tl">
                  <a:srgbClr val="C0C0C0"/>
                </a:outerShdw>
              </a:effectLst>
              <a:ea typeface="黑体" panose="02010609060101010101" pitchFamily="2" charset="-122"/>
            </a:endParaRPr>
          </a:p>
        </p:txBody>
      </p:sp>
      <p:sp>
        <p:nvSpPr>
          <p:cNvPr id="2450440" name="Rectangle 8"/>
          <p:cNvSpPr>
            <a:spLocks noChangeArrowheads="1"/>
          </p:cNvSpPr>
          <p:nvPr/>
        </p:nvSpPr>
        <p:spPr bwMode="auto">
          <a:xfrm>
            <a:off x="7997825" y="2492376"/>
            <a:ext cx="21732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50441" name="Rectangle 9"/>
          <p:cNvSpPr>
            <a:spLocks noChangeArrowheads="1"/>
          </p:cNvSpPr>
          <p:nvPr/>
        </p:nvSpPr>
        <p:spPr bwMode="auto">
          <a:xfrm>
            <a:off x="7226301" y="249237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R3</a:t>
            </a:r>
            <a:endParaRPr lang="en-US" altLang="zh-CN" b="1">
              <a:effectLst>
                <a:outerShdw blurRad="38100" dist="38100" dir="2700000" algn="tl">
                  <a:srgbClr val="C0C0C0"/>
                </a:outerShdw>
              </a:effectLst>
              <a:ea typeface="黑体" panose="02010609060101010101" pitchFamily="2" charset="-122"/>
            </a:endParaRPr>
          </a:p>
        </p:txBody>
      </p:sp>
      <p:sp>
        <p:nvSpPr>
          <p:cNvPr id="2450442" name="Rectangle 10"/>
          <p:cNvSpPr>
            <a:spLocks noChangeArrowheads="1"/>
          </p:cNvSpPr>
          <p:nvPr/>
        </p:nvSpPr>
        <p:spPr bwMode="auto">
          <a:xfrm>
            <a:off x="7226301" y="212725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R2</a:t>
            </a:r>
            <a:endParaRPr lang="en-US" altLang="zh-CN" b="1">
              <a:effectLst>
                <a:outerShdw blurRad="38100" dist="38100" dir="2700000" algn="tl">
                  <a:srgbClr val="C0C0C0"/>
                </a:outerShdw>
              </a:effectLst>
              <a:ea typeface="黑体" panose="02010609060101010101" pitchFamily="2" charset="-122"/>
            </a:endParaRPr>
          </a:p>
        </p:txBody>
      </p:sp>
      <p:sp>
        <p:nvSpPr>
          <p:cNvPr id="2450443" name="Rectangle 11"/>
          <p:cNvSpPr>
            <a:spLocks noChangeArrowheads="1"/>
          </p:cNvSpPr>
          <p:nvPr/>
        </p:nvSpPr>
        <p:spPr bwMode="auto">
          <a:xfrm>
            <a:off x="7226301" y="176212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8000"/>
                </a:solidFill>
                <a:effectLst>
                  <a:outerShdw blurRad="38100" dist="38100" dir="2700000" algn="tl">
                    <a:srgbClr val="C0C0C0"/>
                  </a:outerShdw>
                </a:effectLst>
                <a:ea typeface="黑体" panose="02010609060101010101" pitchFamily="2" charset="-122"/>
              </a:rPr>
              <a:t>R1</a:t>
            </a:r>
            <a:endParaRPr lang="en-US" altLang="zh-CN" b="1">
              <a:solidFill>
                <a:srgbClr val="008000"/>
              </a:solidFill>
              <a:effectLst>
                <a:outerShdw blurRad="38100" dist="38100" dir="2700000" algn="tl">
                  <a:srgbClr val="C0C0C0"/>
                </a:outerShdw>
              </a:effectLst>
              <a:ea typeface="黑体" panose="02010609060101010101" pitchFamily="2" charset="-122"/>
            </a:endParaRPr>
          </a:p>
        </p:txBody>
      </p:sp>
      <p:sp>
        <p:nvSpPr>
          <p:cNvPr id="2450444" name="Rectangle 12"/>
          <p:cNvSpPr>
            <a:spLocks noChangeArrowheads="1"/>
          </p:cNvSpPr>
          <p:nvPr/>
        </p:nvSpPr>
        <p:spPr bwMode="auto">
          <a:xfrm>
            <a:off x="7226301" y="139700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FF0000"/>
                </a:solidFill>
                <a:effectLst>
                  <a:outerShdw blurRad="38100" dist="38100" dir="2700000" algn="tl">
                    <a:srgbClr val="C0C0C0"/>
                  </a:outerShdw>
                </a:effectLst>
                <a:ea typeface="黑体" panose="02010609060101010101" pitchFamily="2" charset="-122"/>
              </a:rPr>
              <a:t>R0</a:t>
            </a:r>
            <a:endParaRPr lang="en-US" altLang="zh-CN" b="1">
              <a:solidFill>
                <a:srgbClr val="FF0000"/>
              </a:solidFill>
              <a:effectLst>
                <a:outerShdw blurRad="38100" dist="38100" dir="2700000" algn="tl">
                  <a:srgbClr val="C0C0C0"/>
                </a:outerShdw>
              </a:effectLst>
              <a:ea typeface="黑体" panose="02010609060101010101" pitchFamily="2" charset="-122"/>
            </a:endParaRPr>
          </a:p>
        </p:txBody>
      </p:sp>
      <p:sp>
        <p:nvSpPr>
          <p:cNvPr id="2450445" name="Rectangle 13"/>
          <p:cNvSpPr>
            <a:spLocks noChangeArrowheads="1"/>
          </p:cNvSpPr>
          <p:nvPr/>
        </p:nvSpPr>
        <p:spPr bwMode="auto">
          <a:xfrm>
            <a:off x="7997825" y="1031876"/>
            <a:ext cx="2173288"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内容</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32</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位</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,16</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进制</a:t>
            </a:r>
            <a:endPar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50446" name="Rectangle 14"/>
          <p:cNvSpPr>
            <a:spLocks noChangeArrowheads="1"/>
          </p:cNvSpPr>
          <p:nvPr/>
        </p:nvSpPr>
        <p:spPr bwMode="auto">
          <a:xfrm>
            <a:off x="7226301" y="103187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编号</a:t>
            </a:r>
            <a:endParaRPr lang="zh-CN" altLang="en-US"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50447" name="Rectangle 15"/>
          <p:cNvSpPr>
            <a:spLocks noChangeArrowheads="1"/>
          </p:cNvSpPr>
          <p:nvPr/>
        </p:nvSpPr>
        <p:spPr bwMode="auto">
          <a:xfrm>
            <a:off x="7226301" y="666751"/>
            <a:ext cx="2944813"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寄存器</a:t>
            </a:r>
            <a:endParaRPr lang="zh-CN" altLang="en-US"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4943" name="Line 16"/>
          <p:cNvSpPr>
            <a:spLocks noChangeShapeType="1"/>
          </p:cNvSpPr>
          <p:nvPr/>
        </p:nvSpPr>
        <p:spPr bwMode="auto">
          <a:xfrm>
            <a:off x="7226301" y="666750"/>
            <a:ext cx="2944813" cy="0"/>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44" name="Line 17"/>
          <p:cNvSpPr>
            <a:spLocks noChangeShapeType="1"/>
          </p:cNvSpPr>
          <p:nvPr/>
        </p:nvSpPr>
        <p:spPr bwMode="auto">
          <a:xfrm>
            <a:off x="7226301" y="1031875"/>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45" name="Line 18"/>
          <p:cNvSpPr>
            <a:spLocks noChangeShapeType="1"/>
          </p:cNvSpPr>
          <p:nvPr/>
        </p:nvSpPr>
        <p:spPr bwMode="auto">
          <a:xfrm>
            <a:off x="7226301" y="1397000"/>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46" name="Line 19"/>
          <p:cNvSpPr>
            <a:spLocks noChangeShapeType="1"/>
          </p:cNvSpPr>
          <p:nvPr/>
        </p:nvSpPr>
        <p:spPr bwMode="auto">
          <a:xfrm>
            <a:off x="7226301" y="1762125"/>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47" name="Line 20"/>
          <p:cNvSpPr>
            <a:spLocks noChangeShapeType="1"/>
          </p:cNvSpPr>
          <p:nvPr/>
        </p:nvSpPr>
        <p:spPr bwMode="auto">
          <a:xfrm>
            <a:off x="7226301" y="2127250"/>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48" name="Line 21"/>
          <p:cNvSpPr>
            <a:spLocks noChangeShapeType="1"/>
          </p:cNvSpPr>
          <p:nvPr/>
        </p:nvSpPr>
        <p:spPr bwMode="auto">
          <a:xfrm>
            <a:off x="7226301" y="2492375"/>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49" name="Line 22"/>
          <p:cNvSpPr>
            <a:spLocks noChangeShapeType="1"/>
          </p:cNvSpPr>
          <p:nvPr/>
        </p:nvSpPr>
        <p:spPr bwMode="auto">
          <a:xfrm>
            <a:off x="7226301" y="2857500"/>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50" name="Line 23"/>
          <p:cNvSpPr>
            <a:spLocks noChangeShapeType="1"/>
          </p:cNvSpPr>
          <p:nvPr/>
        </p:nvSpPr>
        <p:spPr bwMode="auto">
          <a:xfrm>
            <a:off x="7226301" y="3222625"/>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51" name="Line 24"/>
          <p:cNvSpPr>
            <a:spLocks noChangeShapeType="1"/>
          </p:cNvSpPr>
          <p:nvPr/>
        </p:nvSpPr>
        <p:spPr bwMode="auto">
          <a:xfrm>
            <a:off x="7997825" y="1031875"/>
            <a:ext cx="0" cy="215900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52" name="Line 25"/>
          <p:cNvSpPr>
            <a:spLocks noChangeShapeType="1"/>
          </p:cNvSpPr>
          <p:nvPr/>
        </p:nvSpPr>
        <p:spPr bwMode="auto">
          <a:xfrm>
            <a:off x="7226300" y="666751"/>
            <a:ext cx="0" cy="2519363"/>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53" name="Line 26"/>
          <p:cNvSpPr>
            <a:spLocks noChangeShapeType="1"/>
          </p:cNvSpPr>
          <p:nvPr/>
        </p:nvSpPr>
        <p:spPr bwMode="auto">
          <a:xfrm>
            <a:off x="10171113" y="666751"/>
            <a:ext cx="0" cy="2519363"/>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124954" name="AutoShape 27"/>
          <p:cNvCxnSpPr>
            <a:cxnSpLocks noChangeShapeType="1"/>
            <a:stCxn id="2450435" idx="0"/>
            <a:endCxn id="2450435" idx="0"/>
          </p:cNvCxnSpPr>
          <p:nvPr/>
        </p:nvCxnSpPr>
        <p:spPr bwMode="auto">
          <a:xfrm rot="16200000" flipH="1">
            <a:off x="3690620" y="1052830"/>
            <a:ext cx="3175" cy="3175"/>
          </a:xfrm>
          <a:prstGeom prst="curvedConnector3">
            <a:avLst>
              <a:gd name="adj1" fmla="val -7500000"/>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0460" name="Rectangle 28"/>
          <p:cNvSpPr>
            <a:spLocks noChangeArrowheads="1"/>
          </p:cNvSpPr>
          <p:nvPr/>
        </p:nvSpPr>
        <p:spPr bwMode="auto">
          <a:xfrm>
            <a:off x="7224713" y="5805489"/>
            <a:ext cx="952500"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0x010</a:t>
            </a:r>
            <a:endParaRPr lang="en-US" altLang="zh-CN" b="1">
              <a:effectLst>
                <a:outerShdw blurRad="38100" dist="38100" dir="2700000" algn="tl">
                  <a:srgbClr val="C0C0C0"/>
                </a:outerShdw>
              </a:effectLst>
              <a:ea typeface="黑体" panose="02010609060101010101" pitchFamily="2" charset="-122"/>
            </a:endParaRPr>
          </a:p>
        </p:txBody>
      </p:sp>
      <p:sp>
        <p:nvSpPr>
          <p:cNvPr id="2450461" name="Rectangle 29"/>
          <p:cNvSpPr>
            <a:spLocks noChangeArrowheads="1"/>
          </p:cNvSpPr>
          <p:nvPr/>
        </p:nvSpPr>
        <p:spPr bwMode="auto">
          <a:xfrm>
            <a:off x="7996239" y="5440364"/>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50462" name="Rectangle 30"/>
          <p:cNvSpPr>
            <a:spLocks noChangeArrowheads="1"/>
          </p:cNvSpPr>
          <p:nvPr/>
        </p:nvSpPr>
        <p:spPr bwMode="auto">
          <a:xfrm>
            <a:off x="7224713" y="4710114"/>
            <a:ext cx="963612"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0x004</a:t>
            </a:r>
            <a:endParaRPr lang="en-US" altLang="zh-CN" b="1">
              <a:effectLst>
                <a:outerShdw blurRad="38100" dist="38100" dir="2700000" algn="tl">
                  <a:srgbClr val="C0C0C0"/>
                </a:outerShdw>
              </a:effectLst>
              <a:ea typeface="黑体" panose="02010609060101010101" pitchFamily="2" charset="-122"/>
            </a:endParaRPr>
          </a:p>
        </p:txBody>
      </p:sp>
      <p:sp>
        <p:nvSpPr>
          <p:cNvPr id="2450463" name="Rectangle 31"/>
          <p:cNvSpPr>
            <a:spLocks noChangeArrowheads="1"/>
          </p:cNvSpPr>
          <p:nvPr/>
        </p:nvSpPr>
        <p:spPr bwMode="auto">
          <a:xfrm>
            <a:off x="7224713" y="4344989"/>
            <a:ext cx="887412"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0x000</a:t>
            </a:r>
            <a:endParaRPr lang="en-US" altLang="zh-CN" b="1">
              <a:effectLst>
                <a:outerShdw blurRad="38100" dist="38100" dir="2700000" algn="tl">
                  <a:srgbClr val="C0C0C0"/>
                </a:outerShdw>
              </a:effectLst>
              <a:ea typeface="黑体" panose="02010609060101010101" pitchFamily="2" charset="-122"/>
            </a:endParaRPr>
          </a:p>
        </p:txBody>
      </p:sp>
      <p:sp>
        <p:nvSpPr>
          <p:cNvPr id="2450464" name="Rectangle 32"/>
          <p:cNvSpPr>
            <a:spLocks noChangeArrowheads="1"/>
          </p:cNvSpPr>
          <p:nvPr/>
        </p:nvSpPr>
        <p:spPr bwMode="auto">
          <a:xfrm>
            <a:off x="7996239" y="3979864"/>
            <a:ext cx="2173287"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内容</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32</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位</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,16</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进制</a:t>
            </a:r>
            <a:endPar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50465" name="Rectangle 33"/>
          <p:cNvSpPr>
            <a:spLocks noChangeArrowheads="1"/>
          </p:cNvSpPr>
          <p:nvPr/>
        </p:nvSpPr>
        <p:spPr bwMode="auto">
          <a:xfrm>
            <a:off x="7224714" y="3979864"/>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地址</a:t>
            </a:r>
            <a:endParaRPr lang="zh-CN" altLang="en-US"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50466" name="Rectangle 34"/>
          <p:cNvSpPr>
            <a:spLocks noChangeArrowheads="1"/>
          </p:cNvSpPr>
          <p:nvPr/>
        </p:nvSpPr>
        <p:spPr bwMode="auto">
          <a:xfrm>
            <a:off x="7224713" y="3614739"/>
            <a:ext cx="2944812"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solidFill>
                  <a:srgbClr val="000066"/>
                </a:solidFill>
                <a:effectLst>
                  <a:outerShdw blurRad="38100" dist="38100" dir="2700000" algn="tl">
                    <a:srgbClr val="C0C0C0"/>
                  </a:outerShdw>
                </a:effectLst>
                <a:latin typeface="黑体" panose="02010609060101010101" pitchFamily="2" charset="-122"/>
                <a:ea typeface="黑体" panose="02010609060101010101" pitchFamily="2" charset="-122"/>
              </a:rPr>
              <a:t>存储器</a:t>
            </a:r>
            <a:endParaRPr lang="zh-CN" altLang="en-US" b="1">
              <a:solidFill>
                <a:srgbClr val="000066"/>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4962" name="Line 35"/>
          <p:cNvSpPr>
            <a:spLocks noChangeShapeType="1"/>
          </p:cNvSpPr>
          <p:nvPr/>
        </p:nvSpPr>
        <p:spPr bwMode="auto">
          <a:xfrm>
            <a:off x="7224713" y="3614738"/>
            <a:ext cx="2944812" cy="0"/>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63" name="Line 36"/>
          <p:cNvSpPr>
            <a:spLocks noChangeShapeType="1"/>
          </p:cNvSpPr>
          <p:nvPr/>
        </p:nvSpPr>
        <p:spPr bwMode="auto">
          <a:xfrm>
            <a:off x="7224713" y="3979863"/>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64" name="Line 37"/>
          <p:cNvSpPr>
            <a:spLocks noChangeShapeType="1"/>
          </p:cNvSpPr>
          <p:nvPr/>
        </p:nvSpPr>
        <p:spPr bwMode="auto">
          <a:xfrm>
            <a:off x="7224713" y="4344988"/>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65" name="Line 38"/>
          <p:cNvSpPr>
            <a:spLocks noChangeShapeType="1"/>
          </p:cNvSpPr>
          <p:nvPr/>
        </p:nvSpPr>
        <p:spPr bwMode="auto">
          <a:xfrm>
            <a:off x="7224713" y="4710113"/>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66" name="Line 39"/>
          <p:cNvSpPr>
            <a:spLocks noChangeShapeType="1"/>
          </p:cNvSpPr>
          <p:nvPr/>
        </p:nvSpPr>
        <p:spPr bwMode="auto">
          <a:xfrm>
            <a:off x="7224713" y="5075238"/>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67" name="Line 40"/>
          <p:cNvSpPr>
            <a:spLocks noChangeShapeType="1"/>
          </p:cNvSpPr>
          <p:nvPr/>
        </p:nvSpPr>
        <p:spPr bwMode="auto">
          <a:xfrm>
            <a:off x="7224713" y="5440363"/>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68" name="Line 41"/>
          <p:cNvSpPr>
            <a:spLocks noChangeShapeType="1"/>
          </p:cNvSpPr>
          <p:nvPr/>
        </p:nvSpPr>
        <p:spPr bwMode="auto">
          <a:xfrm>
            <a:off x="7224713" y="5805488"/>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69" name="Line 42"/>
          <p:cNvSpPr>
            <a:spLocks noChangeShapeType="1"/>
          </p:cNvSpPr>
          <p:nvPr/>
        </p:nvSpPr>
        <p:spPr bwMode="auto">
          <a:xfrm>
            <a:off x="7224713" y="6170613"/>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70" name="Line 43"/>
          <p:cNvSpPr>
            <a:spLocks noChangeShapeType="1"/>
          </p:cNvSpPr>
          <p:nvPr/>
        </p:nvSpPr>
        <p:spPr bwMode="auto">
          <a:xfrm>
            <a:off x="8196263" y="3979863"/>
            <a:ext cx="0" cy="215900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71" name="Line 44"/>
          <p:cNvSpPr>
            <a:spLocks noChangeShapeType="1"/>
          </p:cNvSpPr>
          <p:nvPr/>
        </p:nvSpPr>
        <p:spPr bwMode="auto">
          <a:xfrm>
            <a:off x="7224713" y="3614738"/>
            <a:ext cx="0" cy="2519362"/>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4972" name="Line 45"/>
          <p:cNvSpPr>
            <a:spLocks noChangeShapeType="1"/>
          </p:cNvSpPr>
          <p:nvPr/>
        </p:nvSpPr>
        <p:spPr bwMode="auto">
          <a:xfrm>
            <a:off x="10169525" y="3614738"/>
            <a:ext cx="0" cy="2519362"/>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0478" name="Rectangle 46"/>
          <p:cNvSpPr>
            <a:spLocks noChangeArrowheads="1"/>
          </p:cNvSpPr>
          <p:nvPr/>
        </p:nvSpPr>
        <p:spPr bwMode="auto">
          <a:xfrm>
            <a:off x="7237413" y="5078414"/>
            <a:ext cx="963612"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0x008</a:t>
            </a:r>
            <a:endParaRPr lang="en-US" altLang="zh-CN" b="1">
              <a:effectLst>
                <a:outerShdw blurRad="38100" dist="38100" dir="2700000" algn="tl">
                  <a:srgbClr val="C0C0C0"/>
                </a:outerShdw>
              </a:effectLst>
              <a:ea typeface="黑体" panose="02010609060101010101" pitchFamily="2" charset="-122"/>
            </a:endParaRPr>
          </a:p>
        </p:txBody>
      </p:sp>
      <p:sp>
        <p:nvSpPr>
          <p:cNvPr id="2450479" name="Rectangle 47"/>
          <p:cNvSpPr>
            <a:spLocks noChangeArrowheads="1"/>
          </p:cNvSpPr>
          <p:nvPr/>
        </p:nvSpPr>
        <p:spPr bwMode="auto">
          <a:xfrm>
            <a:off x="7234238" y="5443539"/>
            <a:ext cx="963612"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0x00C</a:t>
            </a:r>
            <a:endParaRPr lang="en-US" altLang="zh-CN" b="1">
              <a:effectLst>
                <a:outerShdw blurRad="38100" dist="38100" dir="2700000" algn="tl">
                  <a:srgbClr val="C0C0C0"/>
                </a:outerShdw>
              </a:effectLst>
              <a:ea typeface="黑体" panose="02010609060101010101" pitchFamily="2" charset="-122"/>
            </a:endParaRPr>
          </a:p>
        </p:txBody>
      </p:sp>
      <p:sp>
        <p:nvSpPr>
          <p:cNvPr id="2450480" name="Rectangle 48"/>
          <p:cNvSpPr>
            <a:spLocks noChangeArrowheads="1"/>
          </p:cNvSpPr>
          <p:nvPr/>
        </p:nvSpPr>
        <p:spPr bwMode="auto">
          <a:xfrm>
            <a:off x="7986714" y="1766889"/>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8000"/>
                </a:solidFill>
                <a:effectLst>
                  <a:outerShdw blurRad="38100" dist="38100" dir="2700000" algn="tl">
                    <a:srgbClr val="C0C0C0"/>
                  </a:outerShdw>
                </a:effectLst>
                <a:ea typeface="黑体" panose="02010609060101010101" pitchFamily="2" charset="-122"/>
              </a:rPr>
              <a:t>0x004</a:t>
            </a:r>
            <a:endParaRPr lang="en-US" altLang="zh-CN" b="1">
              <a:solidFill>
                <a:srgbClr val="008000"/>
              </a:solidFill>
              <a:effectLst>
                <a:outerShdw blurRad="38100" dist="38100" dir="2700000" algn="tl">
                  <a:srgbClr val="C0C0C0"/>
                </a:outerShdw>
              </a:effectLst>
              <a:ea typeface="黑体" panose="02010609060101010101" pitchFamily="2" charset="-122"/>
            </a:endParaRPr>
          </a:p>
        </p:txBody>
      </p:sp>
      <p:sp>
        <p:nvSpPr>
          <p:cNvPr id="124976" name="Oval 49"/>
          <p:cNvSpPr>
            <a:spLocks noChangeArrowheads="1"/>
          </p:cNvSpPr>
          <p:nvPr/>
        </p:nvSpPr>
        <p:spPr bwMode="auto">
          <a:xfrm>
            <a:off x="4729163" y="3951288"/>
            <a:ext cx="914400" cy="914400"/>
          </a:xfrm>
          <a:prstGeom prst="ellipse">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endParaRPr lang="zh-CN" altLang="en-US" sz="3600" b="0">
              <a:latin typeface="Times New Roman" panose="02020603050405020304" pitchFamily="18" charset="0"/>
              <a:ea typeface="宋体" panose="02010600030101010101" pitchFamily="2" charset="-122"/>
            </a:endParaRPr>
          </a:p>
        </p:txBody>
      </p:sp>
      <p:sp>
        <p:nvSpPr>
          <p:cNvPr id="2450482" name="Rectangle 50"/>
          <p:cNvSpPr>
            <a:spLocks noChangeArrowheads="1"/>
          </p:cNvSpPr>
          <p:nvPr/>
        </p:nvSpPr>
        <p:spPr bwMode="auto">
          <a:xfrm>
            <a:off x="8220075" y="5072064"/>
            <a:ext cx="19065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0x33333333</a:t>
            </a:r>
            <a:endParaRPr lang="en-US" altLang="zh-CN" b="1">
              <a:effectLst>
                <a:outerShdw blurRad="38100" dist="38100" dir="2700000" algn="tl">
                  <a:srgbClr val="C0C0C0"/>
                </a:outerShdw>
              </a:effectLst>
              <a:ea typeface="黑体" panose="02010609060101010101" pitchFamily="2" charset="-122"/>
            </a:endParaRPr>
          </a:p>
        </p:txBody>
      </p:sp>
      <p:sp>
        <p:nvSpPr>
          <p:cNvPr id="2450512" name="Rectangle 80"/>
          <p:cNvSpPr>
            <a:spLocks noChangeArrowheads="1"/>
          </p:cNvSpPr>
          <p:nvPr/>
        </p:nvSpPr>
        <p:spPr bwMode="auto">
          <a:xfrm>
            <a:off x="7977189" y="2124076"/>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8000"/>
                </a:solidFill>
                <a:effectLst>
                  <a:outerShdw blurRad="38100" dist="38100" dir="2700000" algn="tl">
                    <a:srgbClr val="C0C0C0"/>
                  </a:outerShdw>
                </a:effectLst>
                <a:ea typeface="黑体" panose="02010609060101010101" pitchFamily="2" charset="-122"/>
              </a:rPr>
              <a:t>0x008</a:t>
            </a:r>
            <a:endParaRPr lang="en-US" altLang="zh-CN" b="1">
              <a:solidFill>
                <a:srgbClr val="008000"/>
              </a:solidFill>
              <a:effectLst>
                <a:outerShdw blurRad="38100" dist="38100" dir="2700000" algn="tl">
                  <a:srgbClr val="C0C0C0"/>
                </a:outerShdw>
              </a:effectLst>
              <a:ea typeface="黑体" panose="02010609060101010101" pitchFamily="2" charset="-122"/>
            </a:endParaRPr>
          </a:p>
        </p:txBody>
      </p:sp>
      <p:sp>
        <p:nvSpPr>
          <p:cNvPr id="2450513" name="Rectangle 81"/>
          <p:cNvSpPr>
            <a:spLocks noChangeArrowheads="1"/>
          </p:cNvSpPr>
          <p:nvPr/>
        </p:nvSpPr>
        <p:spPr bwMode="auto">
          <a:xfrm>
            <a:off x="8243889" y="4357689"/>
            <a:ext cx="19065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0x11111111</a:t>
            </a:r>
            <a:endParaRPr lang="en-US" altLang="zh-CN" b="1">
              <a:effectLst>
                <a:outerShdw blurRad="38100" dist="38100" dir="2700000" algn="tl">
                  <a:srgbClr val="C0C0C0"/>
                </a:outerShdw>
              </a:effectLst>
              <a:ea typeface="黑体" panose="02010609060101010101" pitchFamily="2" charset="-122"/>
            </a:endParaRPr>
          </a:p>
        </p:txBody>
      </p:sp>
      <p:sp>
        <p:nvSpPr>
          <p:cNvPr id="2450514" name="Rectangle 82"/>
          <p:cNvSpPr>
            <a:spLocks noChangeArrowheads="1"/>
          </p:cNvSpPr>
          <p:nvPr/>
        </p:nvSpPr>
        <p:spPr bwMode="auto">
          <a:xfrm>
            <a:off x="8223250" y="4703764"/>
            <a:ext cx="19065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0x22222222</a:t>
            </a:r>
            <a:endParaRPr lang="en-US" altLang="zh-CN" b="1">
              <a:effectLst>
                <a:outerShdw blurRad="38100" dist="38100" dir="2700000" algn="tl">
                  <a:srgbClr val="C0C0C0"/>
                </a:outerShdw>
              </a:effectLst>
              <a:ea typeface="黑体" panose="02010609060101010101" pitchFamily="2" charset="-122"/>
            </a:endParaRPr>
          </a:p>
        </p:txBody>
      </p:sp>
      <p:sp>
        <p:nvSpPr>
          <p:cNvPr id="2450515" name="Rectangle 83"/>
          <p:cNvSpPr>
            <a:spLocks noChangeArrowheads="1"/>
          </p:cNvSpPr>
          <p:nvPr/>
        </p:nvSpPr>
        <p:spPr bwMode="auto">
          <a:xfrm>
            <a:off x="8232775" y="5429251"/>
            <a:ext cx="19065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0x44444444</a:t>
            </a:r>
            <a:endParaRPr lang="en-US" altLang="zh-CN" b="1">
              <a:effectLst>
                <a:outerShdw blurRad="38100" dist="38100" dir="2700000" algn="tl">
                  <a:srgbClr val="C0C0C0"/>
                </a:outerShdw>
              </a:effectLst>
              <a:ea typeface="黑体" panose="02010609060101010101" pitchFamily="2" charset="-122"/>
            </a:endParaRPr>
          </a:p>
        </p:txBody>
      </p:sp>
      <p:sp>
        <p:nvSpPr>
          <p:cNvPr id="2450516" name="Rectangle 84"/>
          <p:cNvSpPr>
            <a:spLocks noChangeArrowheads="1"/>
          </p:cNvSpPr>
          <p:nvPr/>
        </p:nvSpPr>
        <p:spPr bwMode="auto">
          <a:xfrm>
            <a:off x="8232775" y="5807076"/>
            <a:ext cx="19065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0x55555555</a:t>
            </a:r>
            <a:endParaRPr lang="en-US" altLang="zh-CN" b="1">
              <a:effectLst>
                <a:outerShdw blurRad="38100" dist="38100" dir="2700000" algn="tl">
                  <a:srgbClr val="C0C0C0"/>
                </a:outerShdw>
              </a:effectLst>
              <a:ea typeface="黑体" panose="02010609060101010101" pitchFamily="2" charset="-122"/>
            </a:endParaRPr>
          </a:p>
        </p:txBody>
      </p:sp>
      <p:sp>
        <p:nvSpPr>
          <p:cNvPr id="2450517" name="Rectangle 85"/>
          <p:cNvSpPr>
            <a:spLocks noChangeArrowheads="1"/>
          </p:cNvSpPr>
          <p:nvPr/>
        </p:nvSpPr>
        <p:spPr bwMode="auto">
          <a:xfrm>
            <a:off x="8008939" y="1778001"/>
            <a:ext cx="2141537" cy="365125"/>
          </a:xfrm>
          <a:prstGeom prst="rect">
            <a:avLst/>
          </a:prstGeom>
          <a:solidFill>
            <a:srgbClr val="FFFF00"/>
          </a:solid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00FF"/>
                </a:solidFill>
                <a:effectLst>
                  <a:outerShdw blurRad="38100" dist="38100" dir="2700000" algn="tl">
                    <a:srgbClr val="000000"/>
                  </a:outerShdw>
                </a:effectLst>
                <a:ea typeface="黑体" panose="02010609060101010101" pitchFamily="2" charset="-122"/>
              </a:rPr>
              <a:t>0x008</a:t>
            </a:r>
            <a:endParaRPr lang="en-US" altLang="zh-CN" b="1">
              <a:solidFill>
                <a:srgbClr val="0000FF"/>
              </a:solidFill>
              <a:effectLst>
                <a:outerShdw blurRad="38100" dist="38100" dir="2700000" algn="tl">
                  <a:srgbClr val="000000"/>
                </a:outerShdw>
              </a:effectLst>
              <a:ea typeface="黑体" panose="02010609060101010101" pitchFamily="2" charset="-122"/>
            </a:endParaRPr>
          </a:p>
        </p:txBody>
      </p:sp>
      <p:sp>
        <p:nvSpPr>
          <p:cNvPr id="2450518" name="Rectangle 86"/>
          <p:cNvSpPr>
            <a:spLocks noChangeArrowheads="1"/>
          </p:cNvSpPr>
          <p:nvPr/>
        </p:nvSpPr>
        <p:spPr bwMode="auto">
          <a:xfrm>
            <a:off x="8032750" y="1395414"/>
            <a:ext cx="2109788" cy="365125"/>
          </a:xfrm>
          <a:prstGeom prst="rect">
            <a:avLst/>
          </a:prstGeom>
          <a:solidFill>
            <a:srgbClr val="FFFF00"/>
          </a:solid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00FF"/>
                </a:solidFill>
                <a:effectLst>
                  <a:outerShdw blurRad="38100" dist="38100" dir="2700000" algn="tl">
                    <a:srgbClr val="000000"/>
                  </a:outerShdw>
                </a:effectLst>
                <a:ea typeface="黑体" panose="02010609060101010101" pitchFamily="2" charset="-122"/>
              </a:rPr>
              <a:t>0x33333333</a:t>
            </a:r>
            <a:endParaRPr lang="en-US" altLang="zh-CN" b="1">
              <a:solidFill>
                <a:srgbClr val="0000FF"/>
              </a:solidFill>
              <a:effectLst>
                <a:outerShdw blurRad="38100" dist="38100" dir="2700000" algn="tl">
                  <a:srgbClr val="000000"/>
                </a:outerShdw>
              </a:effectLst>
              <a:ea typeface="黑体" panose="02010609060101010101" pitchFamily="2" charset="-122"/>
            </a:endParaRPr>
          </a:p>
        </p:txBody>
      </p:sp>
      <p:sp>
        <p:nvSpPr>
          <p:cNvPr id="2450519" name="Rectangle 87"/>
          <p:cNvSpPr>
            <a:spLocks noChangeArrowheads="1"/>
          </p:cNvSpPr>
          <p:nvPr/>
        </p:nvSpPr>
        <p:spPr bwMode="auto">
          <a:xfrm>
            <a:off x="8012114" y="1397001"/>
            <a:ext cx="2109787" cy="365125"/>
          </a:xfrm>
          <a:prstGeom prst="rect">
            <a:avLst/>
          </a:prstGeom>
          <a:solidFill>
            <a:srgbClr val="FFFF00"/>
          </a:solid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00FF"/>
                </a:solidFill>
                <a:effectLst>
                  <a:outerShdw blurRad="38100" dist="38100" dir="2700000" algn="tl">
                    <a:srgbClr val="000000"/>
                  </a:outerShdw>
                </a:effectLst>
                <a:ea typeface="黑体" panose="02010609060101010101" pitchFamily="2" charset="-122"/>
              </a:rPr>
              <a:t>0x22222222</a:t>
            </a:r>
            <a:endParaRPr lang="en-US" altLang="zh-CN" b="1">
              <a:solidFill>
                <a:srgbClr val="0000FF"/>
              </a:solidFill>
              <a:effectLst>
                <a:outerShdw blurRad="38100" dist="38100" dir="2700000" algn="tl">
                  <a:srgbClr val="000000"/>
                </a:outerShdw>
              </a:effectLst>
              <a:ea typeface="黑体" panose="02010609060101010101" pitchFamily="2" charset="-122"/>
            </a:endParaRPr>
          </a:p>
        </p:txBody>
      </p:sp>
      <p:sp>
        <p:nvSpPr>
          <p:cNvPr id="2450520" name="Rectangle 88"/>
          <p:cNvSpPr>
            <a:spLocks noChangeArrowheads="1"/>
          </p:cNvSpPr>
          <p:nvPr/>
        </p:nvSpPr>
        <p:spPr bwMode="auto">
          <a:xfrm>
            <a:off x="8005764" y="1384301"/>
            <a:ext cx="2109787" cy="365125"/>
          </a:xfrm>
          <a:prstGeom prst="rect">
            <a:avLst/>
          </a:prstGeom>
          <a:solidFill>
            <a:srgbClr val="FFFF00"/>
          </a:solid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00FF"/>
                </a:solidFill>
                <a:effectLst>
                  <a:outerShdw blurRad="38100" dist="38100" dir="2700000" algn="tl">
                    <a:srgbClr val="000000"/>
                  </a:outerShdw>
                </a:effectLst>
                <a:ea typeface="黑体" panose="02010609060101010101" pitchFamily="2" charset="-122"/>
              </a:rPr>
              <a:t>0x44444444</a:t>
            </a:r>
            <a:endParaRPr lang="en-US" altLang="zh-CN" b="1">
              <a:solidFill>
                <a:srgbClr val="0000FF"/>
              </a:solidFill>
              <a:effectLst>
                <a:outerShdw blurRad="38100" dist="38100" dir="2700000" algn="tl">
                  <a:srgbClr val="000000"/>
                </a:outerShdw>
              </a:effectLst>
              <a:ea typeface="黑体" panose="02010609060101010101" pitchFamily="2" charset="-122"/>
            </a:endParaRPr>
          </a:p>
        </p:txBody>
      </p:sp>
      <p:sp>
        <p:nvSpPr>
          <p:cNvPr id="2" name="标题 1"/>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寻址方式（基址（变址）寻址）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50435">
                                            <p:txEl>
                                              <p:pRg st="0" end="0"/>
                                            </p:txEl>
                                          </p:spTgt>
                                        </p:tgtEl>
                                        <p:attrNameLst>
                                          <p:attrName>style.visibility</p:attrName>
                                        </p:attrNameLst>
                                      </p:cBhvr>
                                      <p:to>
                                        <p:strVal val="visible"/>
                                      </p:to>
                                    </p:set>
                                    <p:animEffect transition="in" filter="blinds(horizontal)">
                                      <p:cBhvr>
                                        <p:cTn id="7" dur="500"/>
                                        <p:tgtEl>
                                          <p:spTgt spid="2450435">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50435">
                                            <p:txEl>
                                              <p:pRg st="1" end="1"/>
                                            </p:txEl>
                                          </p:spTgt>
                                        </p:tgtEl>
                                        <p:attrNameLst>
                                          <p:attrName>style.visibility</p:attrName>
                                        </p:attrNameLst>
                                      </p:cBhvr>
                                      <p:to>
                                        <p:strVal val="visible"/>
                                      </p:to>
                                    </p:set>
                                    <p:animEffect transition="in" filter="blinds(horizontal)">
                                      <p:cBhvr>
                                        <p:cTn id="10" dur="500"/>
                                        <p:tgtEl>
                                          <p:spTgt spid="2450435">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450435">
                                            <p:txEl>
                                              <p:pRg st="2" end="2"/>
                                            </p:txEl>
                                          </p:spTgt>
                                        </p:tgtEl>
                                        <p:attrNameLst>
                                          <p:attrName>style.visibility</p:attrName>
                                        </p:attrNameLst>
                                      </p:cBhvr>
                                      <p:to>
                                        <p:strVal val="visible"/>
                                      </p:to>
                                    </p:set>
                                    <p:animEffect transition="in" filter="blinds(horizontal)">
                                      <p:cBhvr>
                                        <p:cTn id="13" dur="500"/>
                                        <p:tgtEl>
                                          <p:spTgt spid="2450435">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450435">
                                            <p:txEl>
                                              <p:pRg st="3" end="3"/>
                                            </p:txEl>
                                          </p:spTgt>
                                        </p:tgtEl>
                                        <p:attrNameLst>
                                          <p:attrName>style.visibility</p:attrName>
                                        </p:attrNameLst>
                                      </p:cBhvr>
                                      <p:to>
                                        <p:strVal val="visible"/>
                                      </p:to>
                                    </p:set>
                                    <p:animEffect transition="in" filter="blinds(horizontal)">
                                      <p:cBhvr>
                                        <p:cTn id="16" dur="500"/>
                                        <p:tgtEl>
                                          <p:spTgt spid="2450435">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450435">
                                            <p:txEl>
                                              <p:pRg st="4" end="4"/>
                                            </p:txEl>
                                          </p:spTgt>
                                        </p:tgtEl>
                                        <p:attrNameLst>
                                          <p:attrName>style.visibility</p:attrName>
                                        </p:attrNameLst>
                                      </p:cBhvr>
                                      <p:to>
                                        <p:strVal val="visible"/>
                                      </p:to>
                                    </p:set>
                                    <p:animEffect transition="in" filter="blinds(horizontal)">
                                      <p:cBhvr>
                                        <p:cTn id="19" dur="500"/>
                                        <p:tgtEl>
                                          <p:spTgt spid="2450435">
                                            <p:txEl>
                                              <p:pRg st="4" end="4"/>
                                            </p:txEl>
                                          </p:spTgt>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450435">
                                            <p:txEl>
                                              <p:pRg st="5" end="5"/>
                                            </p:txEl>
                                          </p:spTgt>
                                        </p:tgtEl>
                                        <p:attrNameLst>
                                          <p:attrName>style.visibility</p:attrName>
                                        </p:attrNameLst>
                                      </p:cBhvr>
                                      <p:to>
                                        <p:strVal val="visible"/>
                                      </p:to>
                                    </p:set>
                                    <p:animEffect transition="in" filter="blinds(horizontal)">
                                      <p:cBhvr>
                                        <p:cTn id="22" dur="500"/>
                                        <p:tgtEl>
                                          <p:spTgt spid="2450435">
                                            <p:txEl>
                                              <p:pRg st="5" end="5"/>
                                            </p:txEl>
                                          </p:spTgt>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450435">
                                            <p:txEl>
                                              <p:pRg st="6" end="6"/>
                                            </p:txEl>
                                          </p:spTgt>
                                        </p:tgtEl>
                                        <p:attrNameLst>
                                          <p:attrName>style.visibility</p:attrName>
                                        </p:attrNameLst>
                                      </p:cBhvr>
                                      <p:to>
                                        <p:strVal val="visible"/>
                                      </p:to>
                                    </p:set>
                                    <p:animEffect transition="in" filter="blinds(horizontal)">
                                      <p:cBhvr>
                                        <p:cTn id="25" dur="500"/>
                                        <p:tgtEl>
                                          <p:spTgt spid="2450435">
                                            <p:txEl>
                                              <p:pRg st="6" end="6"/>
                                            </p:txEl>
                                          </p:spTgt>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450435">
                                            <p:txEl>
                                              <p:pRg st="7" end="7"/>
                                            </p:txEl>
                                          </p:spTgt>
                                        </p:tgtEl>
                                        <p:attrNameLst>
                                          <p:attrName>style.visibility</p:attrName>
                                        </p:attrNameLst>
                                      </p:cBhvr>
                                      <p:to>
                                        <p:strVal val="visible"/>
                                      </p:to>
                                    </p:set>
                                    <p:animEffect transition="in" filter="blinds(horizontal)">
                                      <p:cBhvr>
                                        <p:cTn id="28" dur="500"/>
                                        <p:tgtEl>
                                          <p:spTgt spid="2450435">
                                            <p:txEl>
                                              <p:pRg st="7" end="7"/>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450435">
                                            <p:txEl>
                                              <p:pRg st="8" end="8"/>
                                            </p:txEl>
                                          </p:spTgt>
                                        </p:tgtEl>
                                        <p:attrNameLst>
                                          <p:attrName>style.visibility</p:attrName>
                                        </p:attrNameLst>
                                      </p:cBhvr>
                                      <p:to>
                                        <p:strVal val="visible"/>
                                      </p:to>
                                    </p:set>
                                    <p:animEffect transition="in" filter="blinds(horizontal)">
                                      <p:cBhvr>
                                        <p:cTn id="33" dur="500"/>
                                        <p:tgtEl>
                                          <p:spTgt spid="2450435">
                                            <p:txEl>
                                              <p:pRg st="8" end="8"/>
                                            </p:txEl>
                                          </p:spTgt>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2450435">
                                            <p:txEl>
                                              <p:pRg st="9" end="9"/>
                                            </p:txEl>
                                          </p:spTgt>
                                        </p:tgtEl>
                                        <p:attrNameLst>
                                          <p:attrName>style.visibility</p:attrName>
                                        </p:attrNameLst>
                                      </p:cBhvr>
                                      <p:to>
                                        <p:strVal val="visible"/>
                                      </p:to>
                                    </p:set>
                                    <p:animEffect transition="in" filter="blinds(horizontal)">
                                      <p:cBhvr>
                                        <p:cTn id="36" dur="500"/>
                                        <p:tgtEl>
                                          <p:spTgt spid="2450435">
                                            <p:txEl>
                                              <p:pRg st="9" end="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2" presetClass="entr" presetSubtype="4" fill="hold" grpId="0" nodeType="clickEffect">
                                  <p:stCondLst>
                                    <p:cond delay="0"/>
                                  </p:stCondLst>
                                  <p:childTnLst>
                                    <p:set>
                                      <p:cBhvr>
                                        <p:cTn id="40" dur="1" fill="hold">
                                          <p:stCondLst>
                                            <p:cond delay="0"/>
                                          </p:stCondLst>
                                        </p:cTn>
                                        <p:tgtEl>
                                          <p:spTgt spid="2450518"/>
                                        </p:tgtEl>
                                        <p:attrNameLst>
                                          <p:attrName>style.visibility</p:attrName>
                                        </p:attrNameLst>
                                      </p:cBhvr>
                                      <p:to>
                                        <p:strVal val="visible"/>
                                      </p:to>
                                    </p:set>
                                    <p:animEffect transition="in" filter="slide(fromBottom)">
                                      <p:cBhvr>
                                        <p:cTn id="41" dur="500"/>
                                        <p:tgtEl>
                                          <p:spTgt spid="2450518"/>
                                        </p:tgtEl>
                                      </p:cBhvr>
                                    </p:animEffect>
                                  </p:childTnLst>
                                </p:cTn>
                              </p:par>
                              <p:par>
                                <p:cTn id="42" presetID="1" presetClass="exit" presetSubtype="0" fill="hold" grpId="1" nodeType="withEffect">
                                  <p:stCondLst>
                                    <p:cond delay="0"/>
                                  </p:stCondLst>
                                  <p:childTnLst>
                                    <p:set>
                                      <p:cBhvr>
                                        <p:cTn id="43" dur="1" fill="hold">
                                          <p:stCondLst>
                                            <p:cond delay="0"/>
                                          </p:stCondLst>
                                        </p:cTn>
                                        <p:tgtEl>
                                          <p:spTgt spid="2450518"/>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12" presetClass="entr" presetSubtype="4" fill="hold" grpId="0" nodeType="clickEffect">
                                  <p:stCondLst>
                                    <p:cond delay="0"/>
                                  </p:stCondLst>
                                  <p:childTnLst>
                                    <p:set>
                                      <p:cBhvr>
                                        <p:cTn id="47" dur="1" fill="hold">
                                          <p:stCondLst>
                                            <p:cond delay="0"/>
                                          </p:stCondLst>
                                        </p:cTn>
                                        <p:tgtEl>
                                          <p:spTgt spid="2450519"/>
                                        </p:tgtEl>
                                        <p:attrNameLst>
                                          <p:attrName>style.visibility</p:attrName>
                                        </p:attrNameLst>
                                      </p:cBhvr>
                                      <p:to>
                                        <p:strVal val="visible"/>
                                      </p:to>
                                    </p:set>
                                    <p:animEffect transition="in" filter="slide(fromBottom)">
                                      <p:cBhvr>
                                        <p:cTn id="48" dur="500"/>
                                        <p:tgtEl>
                                          <p:spTgt spid="2450519"/>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2450517"/>
                                        </p:tgtEl>
                                        <p:attrNameLst>
                                          <p:attrName>style.visibility</p:attrName>
                                        </p:attrNameLst>
                                      </p:cBhvr>
                                      <p:to>
                                        <p:strVal val="visible"/>
                                      </p:to>
                                    </p:set>
                                    <p:animEffect transition="in" filter="slide(fromBottom)">
                                      <p:cBhvr>
                                        <p:cTn id="53" dur="500"/>
                                        <p:tgtEl>
                                          <p:spTgt spid="2450517"/>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2450519"/>
                                        </p:tgtEl>
                                        <p:attrNameLst>
                                          <p:attrName>style.visibility</p:attrName>
                                        </p:attrNameLst>
                                      </p:cBhvr>
                                      <p:to>
                                        <p:strVal val="hidden"/>
                                      </p:to>
                                    </p:set>
                                  </p:childTnLst>
                                </p:cTn>
                              </p:par>
                              <p:par>
                                <p:cTn id="58" presetID="1" presetClass="exit" presetSubtype="0" fill="hold" grpId="1" nodeType="withEffect">
                                  <p:stCondLst>
                                    <p:cond delay="0"/>
                                  </p:stCondLst>
                                  <p:childTnLst>
                                    <p:set>
                                      <p:cBhvr>
                                        <p:cTn id="59" dur="1" fill="hold">
                                          <p:stCondLst>
                                            <p:cond delay="0"/>
                                          </p:stCondLst>
                                        </p:cTn>
                                        <p:tgtEl>
                                          <p:spTgt spid="2450517"/>
                                        </p:tgtEl>
                                        <p:attrNameLst>
                                          <p:attrName>style.visibility</p:attrName>
                                        </p:attrNameLst>
                                      </p:cBhvr>
                                      <p:to>
                                        <p:strVal val="hidden"/>
                                      </p:to>
                                    </p:set>
                                  </p:childTnLst>
                                </p:cTn>
                              </p:par>
                            </p:childTnLst>
                          </p:cTn>
                        </p:par>
                      </p:childTnLst>
                    </p:cTn>
                  </p:par>
                  <p:par>
                    <p:cTn id="60" fill="hold">
                      <p:stCondLst>
                        <p:cond delay="indefinite"/>
                      </p:stCondLst>
                      <p:childTnLst>
                        <p:par>
                          <p:cTn id="61" fill="hold">
                            <p:stCondLst>
                              <p:cond delay="0"/>
                            </p:stCondLst>
                            <p:childTnLst>
                              <p:par>
                                <p:cTn id="62" presetID="12" presetClass="entr" presetSubtype="4" fill="hold" grpId="0" nodeType="clickEffect">
                                  <p:stCondLst>
                                    <p:cond delay="0"/>
                                  </p:stCondLst>
                                  <p:childTnLst>
                                    <p:set>
                                      <p:cBhvr>
                                        <p:cTn id="63" dur="1" fill="hold">
                                          <p:stCondLst>
                                            <p:cond delay="0"/>
                                          </p:stCondLst>
                                        </p:cTn>
                                        <p:tgtEl>
                                          <p:spTgt spid="2450520"/>
                                        </p:tgtEl>
                                        <p:attrNameLst>
                                          <p:attrName>style.visibility</p:attrName>
                                        </p:attrNameLst>
                                      </p:cBhvr>
                                      <p:to>
                                        <p:strVal val="visible"/>
                                      </p:to>
                                    </p:set>
                                    <p:animEffect transition="in" filter="slide(fromBottom)">
                                      <p:cBhvr>
                                        <p:cTn id="64" dur="500"/>
                                        <p:tgtEl>
                                          <p:spTgt spid="2450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0435" grpId="0" build="p"/>
      <p:bldP spid="2450517" grpId="0" animBg="1"/>
      <p:bldP spid="2450517" grpId="1" animBg="1"/>
      <p:bldP spid="2450518" grpId="0" animBg="1"/>
      <p:bldP spid="2450518" grpId="1" animBg="1"/>
      <p:bldP spid="2450519" grpId="0" animBg="1"/>
      <p:bldP spid="2450519" grpId="1" animBg="1"/>
      <p:bldP spid="2450520"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4" name="Text Box 2"/>
          <p:cNvSpPr txBox="1">
            <a:spLocks noChangeArrowheads="1"/>
          </p:cNvSpPr>
          <p:nvPr/>
        </p:nvSpPr>
        <p:spPr bwMode="auto">
          <a:xfrm>
            <a:off x="46567" y="818434"/>
            <a:ext cx="11738065" cy="1809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ClrTx/>
              <a:buFontTx/>
              <a:buNone/>
            </a:pPr>
            <a:r>
              <a:rPr kumimoji="1" lang="zh-CN" altLang="en-US" b="0" dirty="0">
                <a:latin typeface="华文新魏" panose="02010800040101010101" pitchFamily="2" charset="-122"/>
                <a:ea typeface="华文新魏" panose="02010800040101010101" pitchFamily="2" charset="-122"/>
              </a:rPr>
              <a:t>        </a:t>
            </a:r>
            <a:r>
              <a:rPr kumimoji="1" lang="zh-CN" altLang="en-US" b="0" dirty="0">
                <a:solidFill>
                  <a:srgbClr val="0070C0"/>
                </a:solidFill>
                <a:latin typeface="Times New Roman" panose="02020603050405020304" pitchFamily="18" charset="0"/>
                <a:ea typeface="+mn-ea"/>
                <a:cs typeface="Times New Roman" panose="02020603050405020304" pitchFamily="18" charset="0"/>
              </a:rPr>
              <a:t>多寄存器寻址</a:t>
            </a:r>
            <a:r>
              <a:rPr kumimoji="1" lang="zh-CN" altLang="en-US" b="0" dirty="0">
                <a:latin typeface="Times New Roman" panose="02020603050405020304" pitchFamily="18" charset="0"/>
                <a:ea typeface="+mn-ea"/>
                <a:cs typeface="Times New Roman" panose="02020603050405020304" pitchFamily="18" charset="0"/>
              </a:rPr>
              <a:t>一次可传送几个寄存器值，允许一条指令传送</a:t>
            </a:r>
            <a:r>
              <a:rPr kumimoji="1" lang="en-US" altLang="zh-CN" b="0" dirty="0">
                <a:latin typeface="Times New Roman" panose="02020603050405020304" pitchFamily="18" charset="0"/>
                <a:ea typeface="+mn-ea"/>
                <a:cs typeface="Times New Roman" panose="02020603050405020304" pitchFamily="18" charset="0"/>
              </a:rPr>
              <a:t>16</a:t>
            </a:r>
            <a:r>
              <a:rPr kumimoji="1" lang="zh-CN" altLang="en-US" b="0" dirty="0">
                <a:latin typeface="Times New Roman" panose="02020603050405020304" pitchFamily="18" charset="0"/>
                <a:ea typeface="+mn-ea"/>
                <a:cs typeface="Times New Roman" panose="02020603050405020304" pitchFamily="18" charset="0"/>
              </a:rPr>
              <a:t>个寄存器的任何子集或所有寄存器。多寄存器寻址指令举例如下： </a:t>
            </a:r>
            <a:endParaRPr kumimoji="1" lang="zh-CN" altLang="en-US"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1800" dirty="0">
                <a:solidFill>
                  <a:srgbClr val="0000FF"/>
                </a:solidFill>
                <a:latin typeface="Times New Roman" panose="02020603050405020304" pitchFamily="18" charset="0"/>
                <a:ea typeface="+mn-ea"/>
                <a:cs typeface="Times New Roman" panose="02020603050405020304" pitchFamily="18" charset="0"/>
              </a:rPr>
              <a:t>LDMIA	R1!,{R2-R7,R12}  </a:t>
            </a:r>
            <a:r>
              <a:rPr kumimoji="1" lang="en-US" altLang="zh-CN" sz="1800" b="0" dirty="0">
                <a:latin typeface="Times New Roman" panose="02020603050405020304" pitchFamily="18" charset="0"/>
                <a:ea typeface="+mn-ea"/>
                <a:cs typeface="Times New Roman" panose="02020603050405020304" pitchFamily="18" charset="0"/>
              </a:rPr>
              <a:t>;</a:t>
            </a:r>
            <a:r>
              <a:rPr kumimoji="1" lang="zh-CN" altLang="en-US" sz="1800" b="0" dirty="0">
                <a:latin typeface="Times New Roman" panose="02020603050405020304" pitchFamily="18" charset="0"/>
                <a:ea typeface="+mn-ea"/>
                <a:cs typeface="Times New Roman" panose="02020603050405020304" pitchFamily="18" charset="0"/>
              </a:rPr>
              <a:t>将</a:t>
            </a:r>
            <a:r>
              <a:rPr kumimoji="1" lang="en-US" altLang="zh-CN" sz="1800" b="0" dirty="0">
                <a:latin typeface="Times New Roman" panose="02020603050405020304" pitchFamily="18" charset="0"/>
                <a:ea typeface="+mn-ea"/>
                <a:cs typeface="Times New Roman" panose="02020603050405020304" pitchFamily="18" charset="0"/>
              </a:rPr>
              <a:t>R1</a:t>
            </a:r>
            <a:r>
              <a:rPr kumimoji="1" lang="zh-CN" altLang="en-US" sz="1800" b="0" dirty="0">
                <a:latin typeface="Times New Roman" panose="02020603050405020304" pitchFamily="18" charset="0"/>
                <a:ea typeface="+mn-ea"/>
                <a:cs typeface="Times New Roman" panose="02020603050405020304" pitchFamily="18" charset="0"/>
              </a:rPr>
              <a:t>指向的单元中的数据读出到</a:t>
            </a:r>
            <a:r>
              <a:rPr kumimoji="1" lang="en-US" altLang="zh-CN" sz="1800" b="0" dirty="0">
                <a:latin typeface="Times New Roman" panose="02020603050405020304" pitchFamily="18" charset="0"/>
                <a:ea typeface="+mn-ea"/>
                <a:cs typeface="Times New Roman" panose="02020603050405020304" pitchFamily="18" charset="0"/>
              </a:rPr>
              <a:t>R2</a:t>
            </a:r>
            <a:r>
              <a:rPr kumimoji="1" lang="zh-CN" altLang="en-US" sz="1800" b="0" dirty="0">
                <a:latin typeface="Times New Roman" panose="02020603050405020304" pitchFamily="18" charset="0"/>
                <a:ea typeface="+mn-ea"/>
                <a:cs typeface="Times New Roman" panose="02020603050405020304" pitchFamily="18" charset="0"/>
              </a:rPr>
              <a:t>～</a:t>
            </a:r>
            <a:r>
              <a:rPr kumimoji="1" lang="en-US" altLang="zh-CN" sz="1800" b="0" dirty="0">
                <a:latin typeface="Times New Roman" panose="02020603050405020304" pitchFamily="18" charset="0"/>
                <a:ea typeface="+mn-ea"/>
                <a:cs typeface="Times New Roman" panose="02020603050405020304" pitchFamily="18" charset="0"/>
              </a:rPr>
              <a:t>R7</a:t>
            </a:r>
            <a:r>
              <a:rPr kumimoji="1" lang="zh-CN" altLang="en-US" sz="1800" b="0" dirty="0">
                <a:latin typeface="Times New Roman" panose="02020603050405020304" pitchFamily="18" charset="0"/>
                <a:ea typeface="+mn-ea"/>
                <a:cs typeface="Times New Roman" panose="02020603050405020304" pitchFamily="18" charset="0"/>
              </a:rPr>
              <a:t>、</a:t>
            </a:r>
            <a:r>
              <a:rPr kumimoji="1" lang="en-US" altLang="zh-CN" sz="1800" b="0" dirty="0">
                <a:latin typeface="Times New Roman" panose="02020603050405020304" pitchFamily="18" charset="0"/>
                <a:ea typeface="+mn-ea"/>
                <a:cs typeface="Times New Roman" panose="02020603050405020304" pitchFamily="18" charset="0"/>
              </a:rPr>
              <a:t>R12</a:t>
            </a:r>
            <a:r>
              <a:rPr kumimoji="1" lang="zh-CN" altLang="en-US" sz="1800" b="0" dirty="0">
                <a:latin typeface="Times New Roman" panose="02020603050405020304" pitchFamily="18" charset="0"/>
                <a:ea typeface="+mn-ea"/>
                <a:cs typeface="Times New Roman" panose="02020603050405020304" pitchFamily="18" charset="0"/>
              </a:rPr>
              <a:t>中</a:t>
            </a:r>
            <a:r>
              <a:rPr kumimoji="1" lang="en-US" altLang="zh-CN" sz="1800" b="0" dirty="0">
                <a:latin typeface="Times New Roman" panose="02020603050405020304" pitchFamily="18" charset="0"/>
                <a:ea typeface="+mn-ea"/>
                <a:cs typeface="Times New Roman" panose="02020603050405020304" pitchFamily="18" charset="0"/>
              </a:rPr>
              <a:t>(R1</a:t>
            </a:r>
            <a:r>
              <a:rPr kumimoji="1" lang="zh-CN" altLang="en-US" sz="1800" b="0" dirty="0">
                <a:latin typeface="Times New Roman" panose="02020603050405020304" pitchFamily="18" charset="0"/>
                <a:ea typeface="+mn-ea"/>
                <a:cs typeface="Times New Roman" panose="02020603050405020304" pitchFamily="18" charset="0"/>
              </a:rPr>
              <a:t>自动加</a:t>
            </a:r>
            <a:r>
              <a:rPr kumimoji="1" lang="en-US" altLang="zh-CN" sz="1800" b="0" dirty="0">
                <a:latin typeface="Times New Roman" panose="02020603050405020304" pitchFamily="18" charset="0"/>
                <a:ea typeface="+mn-ea"/>
                <a:cs typeface="Times New Roman" panose="02020603050405020304" pitchFamily="18" charset="0"/>
              </a:rPr>
              <a:t>1) </a:t>
            </a:r>
            <a:endParaRPr kumimoji="1" lang="en-US" altLang="zh-CN" sz="18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1800" dirty="0">
                <a:solidFill>
                  <a:srgbClr val="0000FF"/>
                </a:solidFill>
                <a:latin typeface="Times New Roman" panose="02020603050405020304" pitchFamily="18" charset="0"/>
                <a:ea typeface="+mn-ea"/>
                <a:cs typeface="Times New Roman" panose="02020603050405020304" pitchFamily="18" charset="0"/>
              </a:rPr>
              <a:t>STMIA	R0!,{R2-R7,R12}  </a:t>
            </a:r>
            <a:r>
              <a:rPr kumimoji="1" lang="en-US" altLang="zh-CN" sz="1800" b="0" dirty="0">
                <a:latin typeface="Times New Roman" panose="02020603050405020304" pitchFamily="18" charset="0"/>
                <a:ea typeface="+mn-ea"/>
                <a:cs typeface="Times New Roman" panose="02020603050405020304" pitchFamily="18" charset="0"/>
              </a:rPr>
              <a:t>;</a:t>
            </a:r>
            <a:r>
              <a:rPr kumimoji="1" lang="zh-CN" altLang="en-US" sz="1800" b="0" dirty="0">
                <a:latin typeface="Times New Roman" panose="02020603050405020304" pitchFamily="18" charset="0"/>
                <a:ea typeface="+mn-ea"/>
                <a:cs typeface="Times New Roman" panose="02020603050405020304" pitchFamily="18" charset="0"/>
              </a:rPr>
              <a:t>将寄存器</a:t>
            </a:r>
            <a:r>
              <a:rPr kumimoji="1" lang="en-US" altLang="zh-CN" sz="1800" b="0" dirty="0">
                <a:latin typeface="Times New Roman" panose="02020603050405020304" pitchFamily="18" charset="0"/>
                <a:ea typeface="+mn-ea"/>
                <a:cs typeface="Times New Roman" panose="02020603050405020304" pitchFamily="18" charset="0"/>
              </a:rPr>
              <a:t>R2</a:t>
            </a:r>
            <a:r>
              <a:rPr kumimoji="1" lang="zh-CN" altLang="en-US" sz="1800" b="0" dirty="0">
                <a:latin typeface="Times New Roman" panose="02020603050405020304" pitchFamily="18" charset="0"/>
                <a:ea typeface="+mn-ea"/>
                <a:cs typeface="Times New Roman" panose="02020603050405020304" pitchFamily="18" charset="0"/>
              </a:rPr>
              <a:t>～</a:t>
            </a:r>
            <a:r>
              <a:rPr kumimoji="1" lang="en-US" altLang="zh-CN" sz="1800" b="0" dirty="0">
                <a:latin typeface="Times New Roman" panose="02020603050405020304" pitchFamily="18" charset="0"/>
                <a:ea typeface="+mn-ea"/>
                <a:cs typeface="Times New Roman" panose="02020603050405020304" pitchFamily="18" charset="0"/>
              </a:rPr>
              <a:t>R7</a:t>
            </a:r>
            <a:r>
              <a:rPr kumimoji="1" lang="zh-CN" altLang="en-US" sz="1800" b="0" dirty="0">
                <a:latin typeface="Times New Roman" panose="02020603050405020304" pitchFamily="18" charset="0"/>
                <a:ea typeface="+mn-ea"/>
                <a:cs typeface="Times New Roman" panose="02020603050405020304" pitchFamily="18" charset="0"/>
              </a:rPr>
              <a:t>、</a:t>
            </a:r>
            <a:r>
              <a:rPr kumimoji="1" lang="en-US" altLang="zh-CN" sz="1800" b="0" dirty="0">
                <a:latin typeface="Times New Roman" panose="02020603050405020304" pitchFamily="18" charset="0"/>
                <a:ea typeface="+mn-ea"/>
                <a:cs typeface="Times New Roman" panose="02020603050405020304" pitchFamily="18" charset="0"/>
              </a:rPr>
              <a:t>R12</a:t>
            </a:r>
            <a:r>
              <a:rPr kumimoji="1" lang="zh-CN" altLang="en-US" sz="1800" b="0" dirty="0">
                <a:latin typeface="Times New Roman" panose="02020603050405020304" pitchFamily="18" charset="0"/>
                <a:ea typeface="+mn-ea"/>
                <a:cs typeface="Times New Roman" panose="02020603050405020304" pitchFamily="18" charset="0"/>
              </a:rPr>
              <a:t>的值保存到</a:t>
            </a:r>
            <a:r>
              <a:rPr kumimoji="1" lang="en-US" altLang="zh-CN" sz="1800" b="0" dirty="0">
                <a:latin typeface="Times New Roman" panose="02020603050405020304" pitchFamily="18" charset="0"/>
                <a:ea typeface="+mn-ea"/>
                <a:cs typeface="Times New Roman" panose="02020603050405020304" pitchFamily="18" charset="0"/>
              </a:rPr>
              <a:t>R0</a:t>
            </a:r>
            <a:r>
              <a:rPr kumimoji="1" lang="zh-CN" altLang="en-US" sz="1800" b="0" dirty="0">
                <a:latin typeface="Times New Roman" panose="02020603050405020304" pitchFamily="18" charset="0"/>
                <a:ea typeface="+mn-ea"/>
                <a:cs typeface="Times New Roman" panose="02020603050405020304" pitchFamily="18" charset="0"/>
              </a:rPr>
              <a:t>指向的存储</a:t>
            </a:r>
            <a:r>
              <a:rPr kumimoji="1" lang="en-US" altLang="zh-CN" sz="1800" b="0" dirty="0">
                <a:latin typeface="Times New Roman" panose="02020603050405020304" pitchFamily="18" charset="0"/>
                <a:ea typeface="+mn-ea"/>
                <a:cs typeface="Times New Roman" panose="02020603050405020304" pitchFamily="18" charset="0"/>
              </a:rPr>
              <a:t>; </a:t>
            </a:r>
            <a:r>
              <a:rPr kumimoji="1" lang="zh-CN" altLang="en-US" sz="1800" b="0" dirty="0">
                <a:latin typeface="Times New Roman" panose="02020603050405020304" pitchFamily="18" charset="0"/>
                <a:ea typeface="+mn-ea"/>
                <a:cs typeface="Times New Roman" panose="02020603050405020304" pitchFamily="18" charset="0"/>
              </a:rPr>
              <a:t>单元中</a:t>
            </a:r>
            <a:r>
              <a:rPr kumimoji="1" lang="en-US" altLang="zh-CN" sz="1800" b="0" dirty="0">
                <a:latin typeface="Times New Roman" panose="02020603050405020304" pitchFamily="18" charset="0"/>
                <a:ea typeface="+mn-ea"/>
                <a:cs typeface="Times New Roman" panose="02020603050405020304" pitchFamily="18" charset="0"/>
              </a:rPr>
              <a:t>(R0</a:t>
            </a:r>
            <a:r>
              <a:rPr kumimoji="1" lang="zh-CN" altLang="en-US" sz="1800" b="0" dirty="0">
                <a:latin typeface="Times New Roman" panose="02020603050405020304" pitchFamily="18" charset="0"/>
                <a:ea typeface="+mn-ea"/>
                <a:cs typeface="Times New Roman" panose="02020603050405020304" pitchFamily="18" charset="0"/>
              </a:rPr>
              <a:t>自动加</a:t>
            </a:r>
            <a:r>
              <a:rPr kumimoji="1" lang="en-US" altLang="zh-CN" sz="1800" b="0" dirty="0">
                <a:latin typeface="Times New Roman" panose="02020603050405020304" pitchFamily="18" charset="0"/>
                <a:ea typeface="+mn-ea"/>
                <a:cs typeface="Times New Roman" panose="02020603050405020304" pitchFamily="18" charset="0"/>
              </a:rPr>
              <a:t>1)</a:t>
            </a:r>
            <a:endParaRPr kumimoji="1" lang="en-US" altLang="zh-CN" sz="1800" b="0" dirty="0">
              <a:latin typeface="Times New Roman" panose="02020603050405020304" pitchFamily="18" charset="0"/>
              <a:ea typeface="+mn-ea"/>
              <a:cs typeface="Times New Roman" panose="02020603050405020304" pitchFamily="18" charset="0"/>
            </a:endParaRPr>
          </a:p>
        </p:txBody>
      </p:sp>
      <p:grpSp>
        <p:nvGrpSpPr>
          <p:cNvPr id="125955" name="Group 3"/>
          <p:cNvGrpSpPr/>
          <p:nvPr/>
        </p:nvGrpSpPr>
        <p:grpSpPr bwMode="auto">
          <a:xfrm>
            <a:off x="3143672" y="2924944"/>
            <a:ext cx="6248400" cy="2971800"/>
            <a:chOff x="1104" y="2160"/>
            <a:chExt cx="3936" cy="1872"/>
          </a:xfrm>
        </p:grpSpPr>
        <p:sp>
          <p:nvSpPr>
            <p:cNvPr id="125971" name="Rectangle 4"/>
            <p:cNvSpPr>
              <a:spLocks noChangeArrowheads="1"/>
            </p:cNvSpPr>
            <p:nvPr/>
          </p:nvSpPr>
          <p:spPr bwMode="auto">
            <a:xfrm>
              <a:off x="1104" y="2160"/>
              <a:ext cx="3936" cy="1872"/>
            </a:xfrm>
            <a:prstGeom prst="rect">
              <a:avLst/>
            </a:prstGeom>
            <a:solidFill>
              <a:srgbClr val="CCFFCC"/>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25972" name="Rectangle 5"/>
            <p:cNvSpPr>
              <a:spLocks noChangeArrowheads="1"/>
            </p:cNvSpPr>
            <p:nvPr/>
          </p:nvSpPr>
          <p:spPr bwMode="auto">
            <a:xfrm>
              <a:off x="1584" y="3360"/>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0x40000000</a:t>
              </a:r>
              <a:endParaRPr kumimoji="1" lang="en-US" altLang="zh-CN" b="0">
                <a:latin typeface="Times New Roman" panose="02020603050405020304" pitchFamily="18" charset="0"/>
                <a:ea typeface="宋体" panose="02010600030101010101" pitchFamily="2" charset="-122"/>
              </a:endParaRPr>
            </a:p>
          </p:txBody>
        </p:sp>
        <p:sp>
          <p:nvSpPr>
            <p:cNvPr id="125973" name="Rectangle 6"/>
            <p:cNvSpPr>
              <a:spLocks noChangeArrowheads="1"/>
            </p:cNvSpPr>
            <p:nvPr/>
          </p:nvSpPr>
          <p:spPr bwMode="auto">
            <a:xfrm>
              <a:off x="1248" y="3360"/>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R1</a:t>
              </a:r>
              <a:endParaRPr kumimoji="1" lang="en-US" altLang="zh-CN" b="0">
                <a:latin typeface="Times New Roman" panose="02020603050405020304" pitchFamily="18" charset="0"/>
                <a:ea typeface="宋体" panose="02010600030101010101" pitchFamily="2" charset="-122"/>
              </a:endParaRPr>
            </a:p>
          </p:txBody>
        </p:sp>
        <p:sp>
          <p:nvSpPr>
            <p:cNvPr id="125974" name="Rectangle 7"/>
            <p:cNvSpPr>
              <a:spLocks noChangeArrowheads="1"/>
            </p:cNvSpPr>
            <p:nvPr/>
          </p:nvSpPr>
          <p:spPr bwMode="auto">
            <a:xfrm>
              <a:off x="1248" y="3072"/>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R2</a:t>
              </a:r>
              <a:endParaRPr kumimoji="1" lang="en-US" altLang="zh-CN" b="0">
                <a:latin typeface="Times New Roman" panose="02020603050405020304" pitchFamily="18" charset="0"/>
                <a:ea typeface="宋体" panose="02010600030101010101" pitchFamily="2" charset="-122"/>
              </a:endParaRPr>
            </a:p>
          </p:txBody>
        </p:sp>
        <p:sp>
          <p:nvSpPr>
            <p:cNvPr id="125975" name="Rectangle 8"/>
            <p:cNvSpPr>
              <a:spLocks noChangeArrowheads="1"/>
            </p:cNvSpPr>
            <p:nvPr/>
          </p:nvSpPr>
          <p:spPr bwMode="auto">
            <a:xfrm>
              <a:off x="1584" y="3072"/>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a:t>
              </a:r>
              <a:endParaRPr kumimoji="1" lang="en-US" altLang="zh-CN" b="0">
                <a:latin typeface="Times New Roman" panose="02020603050405020304" pitchFamily="18" charset="0"/>
                <a:ea typeface="宋体" panose="02010600030101010101" pitchFamily="2" charset="-122"/>
              </a:endParaRPr>
            </a:p>
          </p:txBody>
        </p:sp>
        <p:sp>
          <p:nvSpPr>
            <p:cNvPr id="125976" name="Rectangle 9"/>
            <p:cNvSpPr>
              <a:spLocks noChangeArrowheads="1"/>
            </p:cNvSpPr>
            <p:nvPr/>
          </p:nvSpPr>
          <p:spPr bwMode="auto">
            <a:xfrm>
              <a:off x="3216" y="3072"/>
              <a:ext cx="672"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0x01</a:t>
              </a:r>
              <a:endParaRPr kumimoji="1" lang="en-US" altLang="zh-CN" b="0">
                <a:latin typeface="Times New Roman" panose="02020603050405020304" pitchFamily="18" charset="0"/>
                <a:ea typeface="宋体" panose="02010600030101010101" pitchFamily="2" charset="-122"/>
              </a:endParaRPr>
            </a:p>
          </p:txBody>
        </p:sp>
        <p:sp>
          <p:nvSpPr>
            <p:cNvPr id="3" name="Rectangle 10"/>
            <p:cNvSpPr>
              <a:spLocks noChangeArrowheads="1"/>
            </p:cNvSpPr>
            <p:nvPr/>
          </p:nvSpPr>
          <p:spPr bwMode="auto">
            <a:xfrm>
              <a:off x="3888" y="3072"/>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0x40000000</a:t>
              </a:r>
              <a:endParaRPr kumimoji="1" lang="en-US" altLang="zh-CN" b="0">
                <a:latin typeface="Times New Roman" panose="02020603050405020304" pitchFamily="18" charset="0"/>
                <a:ea typeface="宋体" panose="02010600030101010101" pitchFamily="2" charset="-122"/>
              </a:endParaRPr>
            </a:p>
          </p:txBody>
        </p:sp>
        <p:sp>
          <p:nvSpPr>
            <p:cNvPr id="4" name="Rectangle 11"/>
            <p:cNvSpPr>
              <a:spLocks noChangeArrowheads="1"/>
            </p:cNvSpPr>
            <p:nvPr/>
          </p:nvSpPr>
          <p:spPr bwMode="auto">
            <a:xfrm>
              <a:off x="1584" y="2784"/>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a:t>
              </a:r>
              <a:endParaRPr kumimoji="1" lang="en-US" altLang="zh-CN" b="0">
                <a:latin typeface="Times New Roman" panose="02020603050405020304" pitchFamily="18" charset="0"/>
                <a:ea typeface="宋体" panose="02010600030101010101" pitchFamily="2" charset="-122"/>
              </a:endParaRPr>
            </a:p>
          </p:txBody>
        </p:sp>
        <p:sp>
          <p:nvSpPr>
            <p:cNvPr id="125979" name="Rectangle 12"/>
            <p:cNvSpPr>
              <a:spLocks noChangeArrowheads="1"/>
            </p:cNvSpPr>
            <p:nvPr/>
          </p:nvSpPr>
          <p:spPr bwMode="auto">
            <a:xfrm>
              <a:off x="1248" y="2784"/>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R3</a:t>
              </a:r>
              <a:endParaRPr kumimoji="1" lang="en-US" altLang="zh-CN" b="0">
                <a:latin typeface="Times New Roman" panose="02020603050405020304" pitchFamily="18" charset="0"/>
                <a:ea typeface="宋体" panose="02010600030101010101" pitchFamily="2" charset="-122"/>
              </a:endParaRPr>
            </a:p>
          </p:txBody>
        </p:sp>
        <p:sp>
          <p:nvSpPr>
            <p:cNvPr id="125980" name="Rectangle 13"/>
            <p:cNvSpPr>
              <a:spLocks noChangeArrowheads="1"/>
            </p:cNvSpPr>
            <p:nvPr/>
          </p:nvSpPr>
          <p:spPr bwMode="auto">
            <a:xfrm>
              <a:off x="1248" y="2496"/>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R4</a:t>
              </a:r>
              <a:endParaRPr kumimoji="1" lang="en-US" altLang="zh-CN" b="0">
                <a:latin typeface="Times New Roman" panose="02020603050405020304" pitchFamily="18" charset="0"/>
                <a:ea typeface="宋体" panose="02010600030101010101" pitchFamily="2" charset="-122"/>
              </a:endParaRPr>
            </a:p>
          </p:txBody>
        </p:sp>
        <p:sp>
          <p:nvSpPr>
            <p:cNvPr id="125981" name="Rectangle 14"/>
            <p:cNvSpPr>
              <a:spLocks noChangeArrowheads="1"/>
            </p:cNvSpPr>
            <p:nvPr/>
          </p:nvSpPr>
          <p:spPr bwMode="auto">
            <a:xfrm>
              <a:off x="1584" y="2496"/>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a:t>
              </a:r>
              <a:endParaRPr kumimoji="1" lang="en-US" altLang="zh-CN" b="0">
                <a:latin typeface="Times New Roman" panose="02020603050405020304" pitchFamily="18" charset="0"/>
                <a:ea typeface="宋体" panose="02010600030101010101" pitchFamily="2" charset="-122"/>
              </a:endParaRPr>
            </a:p>
          </p:txBody>
        </p:sp>
        <p:sp>
          <p:nvSpPr>
            <p:cNvPr id="125982" name="Rectangle 15"/>
            <p:cNvSpPr>
              <a:spLocks noChangeArrowheads="1"/>
            </p:cNvSpPr>
            <p:nvPr/>
          </p:nvSpPr>
          <p:spPr bwMode="auto">
            <a:xfrm>
              <a:off x="1248" y="2208"/>
              <a:ext cx="33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R6</a:t>
              </a:r>
              <a:endParaRPr kumimoji="1" lang="en-US" altLang="zh-CN" b="0">
                <a:latin typeface="Times New Roman" panose="02020603050405020304" pitchFamily="18" charset="0"/>
                <a:ea typeface="宋体" panose="02010600030101010101" pitchFamily="2" charset="-122"/>
              </a:endParaRPr>
            </a:p>
          </p:txBody>
        </p:sp>
        <p:sp>
          <p:nvSpPr>
            <p:cNvPr id="5" name="Rectangle 16"/>
            <p:cNvSpPr>
              <a:spLocks noChangeArrowheads="1"/>
            </p:cNvSpPr>
            <p:nvPr/>
          </p:nvSpPr>
          <p:spPr bwMode="auto">
            <a:xfrm>
              <a:off x="1584" y="2208"/>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a:t>
              </a:r>
              <a:endParaRPr kumimoji="1" lang="en-US" altLang="zh-CN" b="0">
                <a:latin typeface="Times New Roman" panose="02020603050405020304" pitchFamily="18" charset="0"/>
                <a:ea typeface="宋体" panose="02010600030101010101" pitchFamily="2" charset="-122"/>
              </a:endParaRPr>
            </a:p>
          </p:txBody>
        </p:sp>
        <p:sp>
          <p:nvSpPr>
            <p:cNvPr id="6" name="Rectangle 17"/>
            <p:cNvSpPr>
              <a:spLocks noChangeArrowheads="1"/>
            </p:cNvSpPr>
            <p:nvPr/>
          </p:nvSpPr>
          <p:spPr bwMode="auto">
            <a:xfrm>
              <a:off x="3216" y="2784"/>
              <a:ext cx="672"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0x02</a:t>
              </a:r>
              <a:endParaRPr kumimoji="1" lang="en-US" altLang="zh-CN" b="0">
                <a:latin typeface="Times New Roman" panose="02020603050405020304" pitchFamily="18" charset="0"/>
                <a:ea typeface="宋体" panose="02010600030101010101" pitchFamily="2" charset="-122"/>
              </a:endParaRPr>
            </a:p>
          </p:txBody>
        </p:sp>
        <p:sp>
          <p:nvSpPr>
            <p:cNvPr id="125985" name="Rectangle 18"/>
            <p:cNvSpPr>
              <a:spLocks noChangeArrowheads="1"/>
            </p:cNvSpPr>
            <p:nvPr/>
          </p:nvSpPr>
          <p:spPr bwMode="auto">
            <a:xfrm>
              <a:off x="3216" y="2496"/>
              <a:ext cx="672"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0x03</a:t>
              </a:r>
              <a:endParaRPr kumimoji="1" lang="en-US" altLang="zh-CN" b="0">
                <a:latin typeface="Times New Roman" panose="02020603050405020304" pitchFamily="18" charset="0"/>
                <a:ea typeface="宋体" panose="02010600030101010101" pitchFamily="2" charset="-122"/>
              </a:endParaRPr>
            </a:p>
          </p:txBody>
        </p:sp>
        <p:sp>
          <p:nvSpPr>
            <p:cNvPr id="125986" name="Rectangle 19"/>
            <p:cNvSpPr>
              <a:spLocks noChangeArrowheads="1"/>
            </p:cNvSpPr>
            <p:nvPr/>
          </p:nvSpPr>
          <p:spPr bwMode="auto">
            <a:xfrm>
              <a:off x="3216" y="2208"/>
              <a:ext cx="672"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0x04</a:t>
              </a:r>
              <a:endParaRPr kumimoji="1" lang="en-US" altLang="zh-CN" b="0">
                <a:latin typeface="Times New Roman" panose="02020603050405020304" pitchFamily="18" charset="0"/>
                <a:ea typeface="宋体" panose="02010600030101010101" pitchFamily="2" charset="-122"/>
              </a:endParaRPr>
            </a:p>
          </p:txBody>
        </p:sp>
        <p:sp>
          <p:nvSpPr>
            <p:cNvPr id="125987" name="Rectangle 20"/>
            <p:cNvSpPr>
              <a:spLocks noChangeArrowheads="1"/>
            </p:cNvSpPr>
            <p:nvPr/>
          </p:nvSpPr>
          <p:spPr bwMode="auto">
            <a:xfrm>
              <a:off x="3888" y="2784"/>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0x40000004</a:t>
              </a:r>
              <a:endParaRPr kumimoji="1" lang="en-US" altLang="zh-CN" b="0">
                <a:latin typeface="Times New Roman" panose="02020603050405020304" pitchFamily="18" charset="0"/>
                <a:ea typeface="宋体" panose="02010600030101010101" pitchFamily="2" charset="-122"/>
              </a:endParaRPr>
            </a:p>
          </p:txBody>
        </p:sp>
        <p:sp>
          <p:nvSpPr>
            <p:cNvPr id="125988" name="Rectangle 21"/>
            <p:cNvSpPr>
              <a:spLocks noChangeArrowheads="1"/>
            </p:cNvSpPr>
            <p:nvPr/>
          </p:nvSpPr>
          <p:spPr bwMode="auto">
            <a:xfrm>
              <a:off x="3888" y="2496"/>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0x40000008</a:t>
              </a:r>
              <a:endParaRPr kumimoji="1" lang="en-US" altLang="zh-CN" b="0">
                <a:latin typeface="Times New Roman" panose="02020603050405020304" pitchFamily="18" charset="0"/>
                <a:ea typeface="宋体" panose="02010600030101010101" pitchFamily="2" charset="-122"/>
              </a:endParaRPr>
            </a:p>
          </p:txBody>
        </p:sp>
        <p:sp>
          <p:nvSpPr>
            <p:cNvPr id="7" name="Rectangle 22"/>
            <p:cNvSpPr>
              <a:spLocks noChangeArrowheads="1"/>
            </p:cNvSpPr>
            <p:nvPr/>
          </p:nvSpPr>
          <p:spPr bwMode="auto">
            <a:xfrm>
              <a:off x="3888" y="2208"/>
              <a:ext cx="1056"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latin typeface="Times New Roman" panose="02020603050405020304" pitchFamily="18" charset="0"/>
                  <a:ea typeface="宋体" panose="02010600030101010101" pitchFamily="2" charset="-122"/>
                </a:rPr>
                <a:t>0x4000000C</a:t>
              </a:r>
              <a:endParaRPr kumimoji="1" lang="en-US" altLang="zh-CN" b="0">
                <a:latin typeface="Times New Roman" panose="02020603050405020304" pitchFamily="18" charset="0"/>
                <a:ea typeface="宋体" panose="02010600030101010101" pitchFamily="2" charset="-122"/>
              </a:endParaRPr>
            </a:p>
          </p:txBody>
        </p:sp>
        <p:sp>
          <p:nvSpPr>
            <p:cNvPr id="125990" name="Rectangle 23"/>
            <p:cNvSpPr>
              <a:spLocks noChangeArrowheads="1"/>
            </p:cNvSpPr>
            <p:nvPr/>
          </p:nvSpPr>
          <p:spPr bwMode="auto">
            <a:xfrm>
              <a:off x="3792" y="3312"/>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zh-CN" altLang="en-US" sz="2000" b="0">
                  <a:latin typeface="Courier New" panose="02070309020205020404" pitchFamily="49" charset="0"/>
                  <a:ea typeface="华文新魏" panose="02010800040101010101" pitchFamily="2" charset="-122"/>
                </a:rPr>
                <a:t>存储器</a:t>
              </a:r>
              <a:endParaRPr kumimoji="1" lang="zh-CN" altLang="en-US" sz="2000" b="0">
                <a:latin typeface="Courier New" panose="02070309020205020404" pitchFamily="49" charset="0"/>
                <a:ea typeface="华文新魏" panose="02010800040101010101" pitchFamily="2" charset="-122"/>
              </a:endParaRPr>
            </a:p>
          </p:txBody>
        </p:sp>
      </p:gr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AE53B154-6E58-4722-95F0-6705D46ED443}"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125977" name="Rectangle 25"/>
          <p:cNvSpPr>
            <a:spLocks noChangeArrowheads="1"/>
          </p:cNvSpPr>
          <p:nvPr/>
        </p:nvSpPr>
        <p:spPr bwMode="auto">
          <a:xfrm>
            <a:off x="4515272" y="5363344"/>
            <a:ext cx="3962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a:solidFill>
                  <a:srgbClr val="0000FF"/>
                </a:solidFill>
                <a:latin typeface="Courier New" panose="02070309020205020404" pitchFamily="49" charset="0"/>
                <a:ea typeface="华文新魏" panose="02010800040101010101" pitchFamily="2" charset="-122"/>
              </a:rPr>
              <a:t>LDR  R1!,{R2-R4,R6} </a:t>
            </a:r>
            <a:endParaRPr kumimoji="1" lang="en-US" altLang="zh-CN">
              <a:solidFill>
                <a:srgbClr val="0000FF"/>
              </a:solidFill>
              <a:latin typeface="Courier New" panose="02070309020205020404" pitchFamily="49" charset="0"/>
              <a:ea typeface="华文新魏" panose="02010800040101010101" pitchFamily="2" charset="-122"/>
            </a:endParaRPr>
          </a:p>
        </p:txBody>
      </p:sp>
      <p:grpSp>
        <p:nvGrpSpPr>
          <p:cNvPr id="125978" name="Group 26"/>
          <p:cNvGrpSpPr/>
          <p:nvPr/>
        </p:nvGrpSpPr>
        <p:grpSpPr bwMode="auto">
          <a:xfrm>
            <a:off x="3905672" y="3001144"/>
            <a:ext cx="1676400" cy="1828800"/>
            <a:chOff x="5424" y="2208"/>
            <a:chExt cx="672" cy="1152"/>
          </a:xfrm>
        </p:grpSpPr>
        <p:sp>
          <p:nvSpPr>
            <p:cNvPr id="125967" name="Rectangle 27"/>
            <p:cNvSpPr>
              <a:spLocks noChangeArrowheads="1"/>
            </p:cNvSpPr>
            <p:nvPr/>
          </p:nvSpPr>
          <p:spPr bwMode="auto">
            <a:xfrm>
              <a:off x="5424" y="3072"/>
              <a:ext cx="672"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solidFill>
                    <a:srgbClr val="FF0000"/>
                  </a:solidFill>
                  <a:latin typeface="Times New Roman" panose="02020603050405020304" pitchFamily="18" charset="0"/>
                  <a:ea typeface="宋体" panose="02010600030101010101" pitchFamily="2" charset="-122"/>
                </a:rPr>
                <a:t>0x01</a:t>
              </a:r>
              <a:endParaRPr kumimoji="1" lang="en-US" altLang="zh-CN" b="0">
                <a:solidFill>
                  <a:srgbClr val="FF0000"/>
                </a:solidFill>
                <a:latin typeface="Times New Roman" panose="02020603050405020304" pitchFamily="18" charset="0"/>
                <a:ea typeface="宋体" panose="02010600030101010101" pitchFamily="2" charset="-122"/>
              </a:endParaRPr>
            </a:p>
          </p:txBody>
        </p:sp>
        <p:sp>
          <p:nvSpPr>
            <p:cNvPr id="125968" name="Rectangle 28"/>
            <p:cNvSpPr>
              <a:spLocks noChangeArrowheads="1"/>
            </p:cNvSpPr>
            <p:nvPr/>
          </p:nvSpPr>
          <p:spPr bwMode="auto">
            <a:xfrm>
              <a:off x="5424" y="2784"/>
              <a:ext cx="672"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solidFill>
                    <a:srgbClr val="FF0000"/>
                  </a:solidFill>
                  <a:latin typeface="Times New Roman" panose="02020603050405020304" pitchFamily="18" charset="0"/>
                  <a:ea typeface="宋体" panose="02010600030101010101" pitchFamily="2" charset="-122"/>
                </a:rPr>
                <a:t>0x02</a:t>
              </a:r>
              <a:endParaRPr kumimoji="1" lang="en-US" altLang="zh-CN" b="0">
                <a:solidFill>
                  <a:srgbClr val="FF0000"/>
                </a:solidFill>
                <a:latin typeface="Times New Roman" panose="02020603050405020304" pitchFamily="18" charset="0"/>
                <a:ea typeface="宋体" panose="02010600030101010101" pitchFamily="2" charset="-122"/>
              </a:endParaRPr>
            </a:p>
          </p:txBody>
        </p:sp>
        <p:sp>
          <p:nvSpPr>
            <p:cNvPr id="125969" name="Rectangle 29"/>
            <p:cNvSpPr>
              <a:spLocks noChangeArrowheads="1"/>
            </p:cNvSpPr>
            <p:nvPr/>
          </p:nvSpPr>
          <p:spPr bwMode="auto">
            <a:xfrm>
              <a:off x="5424" y="2496"/>
              <a:ext cx="672"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solidFill>
                    <a:srgbClr val="FF0000"/>
                  </a:solidFill>
                  <a:latin typeface="Times New Roman" panose="02020603050405020304" pitchFamily="18" charset="0"/>
                  <a:ea typeface="宋体" panose="02010600030101010101" pitchFamily="2" charset="-122"/>
                </a:rPr>
                <a:t>0x03</a:t>
              </a:r>
              <a:endParaRPr kumimoji="1" lang="en-US" altLang="zh-CN" b="0">
                <a:solidFill>
                  <a:srgbClr val="FF0000"/>
                </a:solidFill>
                <a:latin typeface="Times New Roman" panose="02020603050405020304" pitchFamily="18" charset="0"/>
                <a:ea typeface="宋体" panose="02010600030101010101" pitchFamily="2" charset="-122"/>
              </a:endParaRPr>
            </a:p>
          </p:txBody>
        </p:sp>
        <p:sp>
          <p:nvSpPr>
            <p:cNvPr id="125970" name="Rectangle 30"/>
            <p:cNvSpPr>
              <a:spLocks noChangeArrowheads="1"/>
            </p:cNvSpPr>
            <p:nvPr/>
          </p:nvSpPr>
          <p:spPr bwMode="auto">
            <a:xfrm>
              <a:off x="5424" y="2208"/>
              <a:ext cx="672" cy="28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solidFill>
                    <a:srgbClr val="FF0000"/>
                  </a:solidFill>
                  <a:latin typeface="Times New Roman" panose="02020603050405020304" pitchFamily="18" charset="0"/>
                  <a:ea typeface="宋体" panose="02010600030101010101" pitchFamily="2" charset="-122"/>
                </a:rPr>
                <a:t>0x04</a:t>
              </a:r>
              <a:endParaRPr kumimoji="1" lang="en-US" altLang="zh-CN" b="0">
                <a:solidFill>
                  <a:srgbClr val="FF0000"/>
                </a:solidFill>
                <a:latin typeface="Times New Roman" panose="02020603050405020304" pitchFamily="18" charset="0"/>
                <a:ea typeface="宋体" panose="02010600030101010101" pitchFamily="2" charset="-122"/>
              </a:endParaRPr>
            </a:p>
          </p:txBody>
        </p:sp>
      </p:grpSp>
      <p:sp>
        <p:nvSpPr>
          <p:cNvPr id="125983" name="Freeform 31"/>
          <p:cNvSpPr/>
          <p:nvPr/>
        </p:nvSpPr>
        <p:spPr bwMode="auto">
          <a:xfrm>
            <a:off x="5582072" y="4753744"/>
            <a:ext cx="2286000" cy="381000"/>
          </a:xfrm>
          <a:custGeom>
            <a:avLst/>
            <a:gdLst>
              <a:gd name="T0" fmla="*/ 0 w 1440"/>
              <a:gd name="T1" fmla="*/ 2147483646 h 240"/>
              <a:gd name="T2" fmla="*/ 2147483646 w 1440"/>
              <a:gd name="T3" fmla="*/ 2147483646 h 240"/>
              <a:gd name="T4" fmla="*/ 2147483646 w 1440"/>
              <a:gd name="T5" fmla="*/ 0 h 240"/>
              <a:gd name="T6" fmla="*/ 0 60000 65536"/>
              <a:gd name="T7" fmla="*/ 0 60000 65536"/>
              <a:gd name="T8" fmla="*/ 0 60000 65536"/>
            </a:gdLst>
            <a:ahLst/>
            <a:cxnLst>
              <a:cxn ang="T6">
                <a:pos x="T0" y="T1"/>
              </a:cxn>
              <a:cxn ang="T7">
                <a:pos x="T2" y="T3"/>
              </a:cxn>
              <a:cxn ang="T8">
                <a:pos x="T4" y="T5"/>
              </a:cxn>
            </a:cxnLst>
            <a:rect l="0" t="0" r="r" b="b"/>
            <a:pathLst>
              <a:path w="1440" h="240">
                <a:moveTo>
                  <a:pt x="0" y="240"/>
                </a:moveTo>
                <a:cubicBezTo>
                  <a:pt x="408" y="236"/>
                  <a:pt x="816" y="232"/>
                  <a:pt x="1056" y="192"/>
                </a:cubicBezTo>
                <a:cubicBezTo>
                  <a:pt x="1296" y="152"/>
                  <a:pt x="1392" y="16"/>
                  <a:pt x="1440" y="0"/>
                </a:cubicBezTo>
              </a:path>
            </a:pathLst>
          </a:custGeom>
          <a:noFill/>
          <a:ln w="25400" cap="flat" cmpd="sng">
            <a:solidFill>
              <a:srgbClr val="FF0000"/>
            </a:solidFill>
            <a:prstDash val="dash"/>
            <a:roun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25984" name="Group 32"/>
          <p:cNvGrpSpPr/>
          <p:nvPr/>
        </p:nvGrpSpPr>
        <p:grpSpPr bwMode="auto">
          <a:xfrm>
            <a:off x="5505872" y="3229744"/>
            <a:ext cx="1066800" cy="1371600"/>
            <a:chOff x="2592" y="2352"/>
            <a:chExt cx="672" cy="864"/>
          </a:xfrm>
        </p:grpSpPr>
        <p:sp>
          <p:nvSpPr>
            <p:cNvPr id="125963" name="Line 33"/>
            <p:cNvSpPr>
              <a:spLocks noChangeShapeType="1"/>
            </p:cNvSpPr>
            <p:nvPr/>
          </p:nvSpPr>
          <p:spPr bwMode="auto">
            <a:xfrm>
              <a:off x="2592" y="2352"/>
              <a:ext cx="672" cy="0"/>
            </a:xfrm>
            <a:prstGeom prst="line">
              <a:avLst/>
            </a:prstGeom>
            <a:noFill/>
            <a:ln w="1905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4" name="Line 34"/>
            <p:cNvSpPr>
              <a:spLocks noChangeShapeType="1"/>
            </p:cNvSpPr>
            <p:nvPr/>
          </p:nvSpPr>
          <p:spPr bwMode="auto">
            <a:xfrm>
              <a:off x="2592" y="2640"/>
              <a:ext cx="672" cy="0"/>
            </a:xfrm>
            <a:prstGeom prst="line">
              <a:avLst/>
            </a:prstGeom>
            <a:noFill/>
            <a:ln w="1905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5" name="Line 35"/>
            <p:cNvSpPr>
              <a:spLocks noChangeShapeType="1"/>
            </p:cNvSpPr>
            <p:nvPr/>
          </p:nvSpPr>
          <p:spPr bwMode="auto">
            <a:xfrm>
              <a:off x="2592" y="2928"/>
              <a:ext cx="672" cy="0"/>
            </a:xfrm>
            <a:prstGeom prst="line">
              <a:avLst/>
            </a:prstGeom>
            <a:noFill/>
            <a:ln w="1905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5966" name="Line 36"/>
            <p:cNvSpPr>
              <a:spLocks noChangeShapeType="1"/>
            </p:cNvSpPr>
            <p:nvPr/>
          </p:nvSpPr>
          <p:spPr bwMode="auto">
            <a:xfrm>
              <a:off x="2592" y="3216"/>
              <a:ext cx="672" cy="0"/>
            </a:xfrm>
            <a:prstGeom prst="line">
              <a:avLst/>
            </a:prstGeom>
            <a:noFill/>
            <a:ln w="19050">
              <a:solidFill>
                <a:srgbClr val="FF0000"/>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25989" name="Rectangle 37"/>
          <p:cNvSpPr>
            <a:spLocks noChangeArrowheads="1"/>
          </p:cNvSpPr>
          <p:nvPr/>
        </p:nvSpPr>
        <p:spPr bwMode="auto">
          <a:xfrm>
            <a:off x="3905672" y="4829944"/>
            <a:ext cx="1676400" cy="45720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b="0">
                <a:solidFill>
                  <a:srgbClr val="FF0000"/>
                </a:solidFill>
                <a:latin typeface="Times New Roman" panose="02020603050405020304" pitchFamily="18" charset="0"/>
                <a:ea typeface="宋体" panose="02010600030101010101" pitchFamily="2" charset="-122"/>
              </a:rPr>
              <a:t>0x40000010</a:t>
            </a:r>
            <a:endParaRPr kumimoji="1" lang="en-US" altLang="zh-CN" b="0">
              <a:solidFill>
                <a:srgbClr val="FF0000"/>
              </a:solidFill>
              <a:latin typeface="Times New Roman" panose="02020603050405020304" pitchFamily="18" charset="0"/>
              <a:ea typeface="宋体" panose="02010600030101010101" pitchFamily="2" charset="-122"/>
            </a:endParaRPr>
          </a:p>
        </p:txBody>
      </p:sp>
      <p:sp>
        <p:nvSpPr>
          <p:cNvPr id="8" name="标题 7"/>
          <p:cNvSpPr>
            <a:spLocks noGrp="1"/>
          </p:cNvSpPr>
          <p:nvPr>
            <p:ph type="title"/>
          </p:nvPr>
        </p:nvSpPr>
        <p:spPr/>
        <p:txBody>
          <a:bodyPr/>
          <a:lstStyle/>
          <a:p>
            <a:r>
              <a:rPr lang="en-US" altLang="zh-CN" dirty="0"/>
              <a:t> </a:t>
            </a:r>
            <a:endParaRPr lang="zh-CN" altLang="en-US" dirty="0"/>
          </a:p>
        </p:txBody>
      </p:sp>
      <p:sp>
        <p:nvSpPr>
          <p:cNvPr id="10"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寻址方式（多寄存器寻址）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5954"/>
                                        </p:tgtEl>
                                        <p:attrNameLst>
                                          <p:attrName>style.visibility</p:attrName>
                                        </p:attrNameLst>
                                      </p:cBhvr>
                                      <p:to>
                                        <p:strVal val="visible"/>
                                      </p:to>
                                    </p:set>
                                    <p:animEffect transition="in" filter="box(in)">
                                      <p:cBhvr>
                                        <p:cTn id="7" dur="500"/>
                                        <p:tgtEl>
                                          <p:spTgt spid="12595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5955"/>
                                        </p:tgtEl>
                                        <p:attrNameLst>
                                          <p:attrName>style.visibility</p:attrName>
                                        </p:attrNameLst>
                                      </p:cBhvr>
                                      <p:to>
                                        <p:strVal val="visible"/>
                                      </p:to>
                                    </p:set>
                                    <p:anim calcmode="lin" valueType="num">
                                      <p:cBhvr additive="base">
                                        <p:cTn id="12" dur="500" fill="hold"/>
                                        <p:tgtEl>
                                          <p:spTgt spid="125955"/>
                                        </p:tgtEl>
                                        <p:attrNameLst>
                                          <p:attrName>ppt_x</p:attrName>
                                        </p:attrNameLst>
                                      </p:cBhvr>
                                      <p:tavLst>
                                        <p:tav tm="0">
                                          <p:val>
                                            <p:strVal val="0-#ppt_w/2"/>
                                          </p:val>
                                        </p:tav>
                                        <p:tav tm="100000">
                                          <p:val>
                                            <p:strVal val="#ppt_x"/>
                                          </p:val>
                                        </p:tav>
                                      </p:tavLst>
                                    </p:anim>
                                    <p:anim calcmode="lin" valueType="num">
                                      <p:cBhvr additive="base">
                                        <p:cTn id="13" dur="500" fill="hold"/>
                                        <p:tgtEl>
                                          <p:spTgt spid="125955"/>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12" presetClass="entr" presetSubtype="4" fill="hold" grpId="0" nodeType="afterEffect">
                                  <p:stCondLst>
                                    <p:cond delay="0"/>
                                  </p:stCondLst>
                                  <p:childTnLst>
                                    <p:set>
                                      <p:cBhvr>
                                        <p:cTn id="16" dur="1" fill="hold">
                                          <p:stCondLst>
                                            <p:cond delay="0"/>
                                          </p:stCondLst>
                                        </p:cTn>
                                        <p:tgtEl>
                                          <p:spTgt spid="125977"/>
                                        </p:tgtEl>
                                        <p:attrNameLst>
                                          <p:attrName>style.visibility</p:attrName>
                                        </p:attrNameLst>
                                      </p:cBhvr>
                                      <p:to>
                                        <p:strVal val="visible"/>
                                      </p:to>
                                    </p:set>
                                    <p:animEffect transition="in" filter="slide(fromBottom)">
                                      <p:cBhvr>
                                        <p:cTn id="17" dur="500"/>
                                        <p:tgtEl>
                                          <p:spTgt spid="12597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5983"/>
                                        </p:tgtEl>
                                        <p:attrNameLst>
                                          <p:attrName>style.visibility</p:attrName>
                                        </p:attrNameLst>
                                      </p:cBhvr>
                                      <p:to>
                                        <p:strVal val="visible"/>
                                      </p:to>
                                    </p:set>
                                    <p:animEffect transition="in" filter="wipe(left)">
                                      <p:cBhvr>
                                        <p:cTn id="22" dur="500"/>
                                        <p:tgtEl>
                                          <p:spTgt spid="125983"/>
                                        </p:tgtEl>
                                      </p:cBhvr>
                                    </p:animEffect>
                                  </p:childTnLst>
                                </p:cTn>
                              </p:par>
                            </p:childTnLst>
                          </p:cTn>
                        </p:par>
                        <p:par>
                          <p:cTn id="23" fill="hold">
                            <p:stCondLst>
                              <p:cond delay="500"/>
                            </p:stCondLst>
                            <p:childTnLst>
                              <p:par>
                                <p:cTn id="24" presetID="12" presetClass="entr" presetSubtype="2" fill="hold" nodeType="afterEffect">
                                  <p:stCondLst>
                                    <p:cond delay="0"/>
                                  </p:stCondLst>
                                  <p:childTnLst>
                                    <p:set>
                                      <p:cBhvr>
                                        <p:cTn id="25" dur="1" fill="hold">
                                          <p:stCondLst>
                                            <p:cond delay="0"/>
                                          </p:stCondLst>
                                        </p:cTn>
                                        <p:tgtEl>
                                          <p:spTgt spid="125984"/>
                                        </p:tgtEl>
                                        <p:attrNameLst>
                                          <p:attrName>style.visibility</p:attrName>
                                        </p:attrNameLst>
                                      </p:cBhvr>
                                      <p:to>
                                        <p:strVal val="visible"/>
                                      </p:to>
                                    </p:set>
                                    <p:animEffect transition="in" filter="slide(fromRight)">
                                      <p:cBhvr>
                                        <p:cTn id="26" dur="500"/>
                                        <p:tgtEl>
                                          <p:spTgt spid="125984"/>
                                        </p:tgtEl>
                                      </p:cBhvr>
                                    </p:animEffect>
                                  </p:childTnLst>
                                </p:cTn>
                              </p:par>
                            </p:childTnLst>
                          </p:cTn>
                        </p:par>
                        <p:par>
                          <p:cTn id="27" fill="hold">
                            <p:stCondLst>
                              <p:cond delay="1000"/>
                            </p:stCondLst>
                            <p:childTnLst>
                              <p:par>
                                <p:cTn id="28" presetID="12" presetClass="entr" presetSubtype="2" fill="hold" nodeType="afterEffect">
                                  <p:stCondLst>
                                    <p:cond delay="0"/>
                                  </p:stCondLst>
                                  <p:childTnLst>
                                    <p:set>
                                      <p:cBhvr>
                                        <p:cTn id="29" dur="1" fill="hold">
                                          <p:stCondLst>
                                            <p:cond delay="0"/>
                                          </p:stCondLst>
                                        </p:cTn>
                                        <p:tgtEl>
                                          <p:spTgt spid="125978"/>
                                        </p:tgtEl>
                                        <p:attrNameLst>
                                          <p:attrName>style.visibility</p:attrName>
                                        </p:attrNameLst>
                                      </p:cBhvr>
                                      <p:to>
                                        <p:strVal val="visible"/>
                                      </p:to>
                                    </p:set>
                                    <p:animEffect transition="in" filter="slide(fromRight)">
                                      <p:cBhvr>
                                        <p:cTn id="30" dur="500"/>
                                        <p:tgtEl>
                                          <p:spTgt spid="125978"/>
                                        </p:tgtEl>
                                      </p:cBhvr>
                                    </p:animEffect>
                                  </p:childTnLst>
                                </p:cTn>
                              </p:par>
                            </p:childTnLst>
                          </p:cTn>
                        </p:par>
                        <p:par>
                          <p:cTn id="31" fill="hold">
                            <p:stCondLst>
                              <p:cond delay="1500"/>
                            </p:stCondLst>
                            <p:childTnLst>
                              <p:par>
                                <p:cTn id="32" presetID="22" presetClass="entr" presetSubtype="4" fill="hold" grpId="0" nodeType="afterEffect">
                                  <p:stCondLst>
                                    <p:cond delay="0"/>
                                  </p:stCondLst>
                                  <p:childTnLst>
                                    <p:set>
                                      <p:cBhvr>
                                        <p:cTn id="33" dur="1" fill="hold">
                                          <p:stCondLst>
                                            <p:cond delay="0"/>
                                          </p:stCondLst>
                                        </p:cTn>
                                        <p:tgtEl>
                                          <p:spTgt spid="125989"/>
                                        </p:tgtEl>
                                        <p:attrNameLst>
                                          <p:attrName>style.visibility</p:attrName>
                                        </p:attrNameLst>
                                      </p:cBhvr>
                                      <p:to>
                                        <p:strVal val="visible"/>
                                      </p:to>
                                    </p:set>
                                    <p:animEffect transition="in" filter="wipe(down)">
                                      <p:cBhvr>
                                        <p:cTn id="34" dur="500"/>
                                        <p:tgtEl>
                                          <p:spTgt spid="1259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4" grpId="0" autoUpdateAnimBg="0"/>
      <p:bldP spid="125977" grpId="0" autoUpdateAnimBg="0"/>
      <p:bldP spid="125989" grpId="0" animBg="1"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Rectangle 3"/>
          <p:cNvSpPr>
            <a:spLocks noGrp="1" noChangeArrowheads="1"/>
          </p:cNvSpPr>
          <p:nvPr>
            <p:ph type="body" sz="half" idx="1"/>
          </p:nvPr>
        </p:nvSpPr>
        <p:spPr>
          <a:xfrm>
            <a:off x="1614489" y="1384301"/>
            <a:ext cx="5940425" cy="1312863"/>
          </a:xfrm>
        </p:spPr>
        <p:txBody>
          <a:bodyPr/>
          <a:lstStyle/>
          <a:p>
            <a:pPr eaLnBrk="1" hangingPunct="1"/>
            <a:r>
              <a:rPr lang="zh-CN" altLang="en-US" sz="3200">
                <a:solidFill>
                  <a:srgbClr val="660033"/>
                </a:solidFill>
              </a:rPr>
              <a:t>指令</a:t>
            </a:r>
            <a:r>
              <a:rPr lang="zh-CN" altLang="en-US" sz="3200">
                <a:solidFill>
                  <a:srgbClr val="660033"/>
                </a:solidFill>
                <a:latin typeface="楷体_GB2312" pitchFamily="49" charset="-122"/>
                <a:ea typeface="楷体_GB2312" pitchFamily="49" charset="-122"/>
              </a:rPr>
              <a:t>：</a:t>
            </a:r>
            <a:r>
              <a:rPr lang="en-US" altLang="zh-CN" sz="3200">
                <a:solidFill>
                  <a:srgbClr val="660033"/>
                </a:solidFill>
                <a:latin typeface="Times New Roman" panose="02020603050405020304" pitchFamily="18" charset="0"/>
                <a:ea typeface="楷体_GB2312" pitchFamily="49" charset="-122"/>
              </a:rPr>
              <a:t>LDMIA </a:t>
            </a:r>
            <a:r>
              <a:rPr lang="en-US" altLang="zh-CN" sz="3200">
                <a:solidFill>
                  <a:srgbClr val="FF0000"/>
                </a:solidFill>
                <a:latin typeface="Times New Roman" panose="02020603050405020304" pitchFamily="18" charset="0"/>
                <a:ea typeface="楷体_GB2312" pitchFamily="49" charset="-122"/>
              </a:rPr>
              <a:t>R1</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006600"/>
                </a:solidFill>
                <a:latin typeface="Times New Roman" panose="02020603050405020304" pitchFamily="18" charset="0"/>
                <a:ea typeface="楷体_GB2312" pitchFamily="49" charset="-122"/>
              </a:rPr>
              <a:t>R0</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0000FF"/>
                </a:solidFill>
                <a:latin typeface="Times New Roman" panose="02020603050405020304" pitchFamily="18" charset="0"/>
                <a:ea typeface="楷体_GB2312" pitchFamily="49" charset="-122"/>
              </a:rPr>
              <a:t>R2</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9900CC"/>
                </a:solidFill>
                <a:latin typeface="Times New Roman" panose="02020603050405020304" pitchFamily="18" charset="0"/>
                <a:ea typeface="楷体_GB2312" pitchFamily="49" charset="-122"/>
              </a:rPr>
              <a:t>R5</a:t>
            </a:r>
            <a:r>
              <a:rPr lang="en-US" altLang="zh-CN" sz="3200">
                <a:solidFill>
                  <a:srgbClr val="660033"/>
                </a:solidFill>
                <a:latin typeface="Times New Roman" panose="02020603050405020304" pitchFamily="18" charset="0"/>
                <a:ea typeface="楷体_GB2312" pitchFamily="49" charset="-122"/>
              </a:rPr>
              <a:t>}</a:t>
            </a:r>
            <a:endParaRPr lang="en-US" altLang="zh-CN" sz="3200">
              <a:solidFill>
                <a:srgbClr val="0000FF"/>
              </a:solidFill>
              <a:latin typeface="Times New Roman" panose="02020603050405020304" pitchFamily="18" charset="0"/>
              <a:ea typeface="楷体_GB2312" pitchFamily="49" charset="-122"/>
            </a:endParaRPr>
          </a:p>
          <a:p>
            <a:pPr eaLnBrk="1" hangingPunct="1">
              <a:lnSpc>
                <a:spcPct val="90000"/>
              </a:lnSpc>
            </a:pPr>
            <a:r>
              <a:rPr lang="zh-CN" altLang="en-US" sz="3200">
                <a:solidFill>
                  <a:srgbClr val="660033"/>
                </a:solidFill>
              </a:rPr>
              <a:t>说明：</a:t>
            </a:r>
            <a:r>
              <a:rPr lang="en-US" altLang="zh-CN" sz="3200">
                <a:solidFill>
                  <a:srgbClr val="FF0000"/>
                </a:solidFill>
                <a:latin typeface="Times New Roman" panose="02020603050405020304" pitchFamily="18" charset="0"/>
                <a:ea typeface="楷体_GB2312" pitchFamily="49" charset="-122"/>
              </a:rPr>
              <a:t>R0</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006600"/>
                </a:solidFill>
                <a:latin typeface="Times New Roman" panose="02020603050405020304" pitchFamily="18" charset="0"/>
                <a:ea typeface="楷体_GB2312" pitchFamily="49" charset="-122"/>
              </a:rPr>
              <a:t>R1</a:t>
            </a:r>
            <a:r>
              <a:rPr lang="en-US" altLang="zh-CN" sz="3200">
                <a:solidFill>
                  <a:srgbClr val="660033"/>
                </a:solidFill>
                <a:latin typeface="Times New Roman" panose="02020603050405020304" pitchFamily="18" charset="0"/>
                <a:ea typeface="楷体_GB2312" pitchFamily="49" charset="-122"/>
              </a:rPr>
              <a:t>]</a:t>
            </a:r>
            <a:endParaRPr lang="en-US" altLang="zh-CN" sz="3200">
              <a:solidFill>
                <a:srgbClr val="660033"/>
              </a:solidFill>
              <a:latin typeface="Times New Roman" panose="02020603050405020304" pitchFamily="18" charset="0"/>
              <a:ea typeface="楷体_GB2312" pitchFamily="49" charset="-122"/>
            </a:endParaRPr>
          </a:p>
          <a:p>
            <a:pPr eaLnBrk="1" hangingPunct="1">
              <a:lnSpc>
                <a:spcPct val="90000"/>
              </a:lnSpc>
              <a:buFont typeface="Wingdings" panose="05000000000000000000" pitchFamily="2" charset="2"/>
              <a:buNone/>
            </a:pPr>
            <a:r>
              <a:rPr lang="pt-BR" altLang="zh-CN"/>
              <a:t>          </a:t>
            </a:r>
            <a:r>
              <a:rPr lang="en-US" altLang="zh-CN" sz="3200">
                <a:solidFill>
                  <a:srgbClr val="0000FF"/>
                </a:solidFill>
                <a:latin typeface="Times New Roman" panose="02020603050405020304" pitchFamily="18" charset="0"/>
                <a:ea typeface="楷体_GB2312" pitchFamily="49" charset="-122"/>
              </a:rPr>
              <a:t>R2</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006600"/>
                </a:solidFill>
                <a:latin typeface="Times New Roman" panose="02020603050405020304" pitchFamily="18" charset="0"/>
                <a:ea typeface="楷体_GB2312" pitchFamily="49" charset="-122"/>
              </a:rPr>
              <a:t>R1</a:t>
            </a:r>
            <a:r>
              <a:rPr lang="en-US" altLang="zh-CN" sz="3200">
                <a:solidFill>
                  <a:srgbClr val="800000"/>
                </a:solidFill>
                <a:latin typeface="Times New Roman" panose="02020603050405020304" pitchFamily="18" charset="0"/>
                <a:ea typeface="楷体_GB2312" pitchFamily="49" charset="-122"/>
              </a:rPr>
              <a:t>+4</a:t>
            </a:r>
            <a:r>
              <a:rPr lang="en-US" altLang="zh-CN" sz="3200">
                <a:solidFill>
                  <a:srgbClr val="660033"/>
                </a:solidFill>
                <a:latin typeface="Times New Roman" panose="02020603050405020304" pitchFamily="18" charset="0"/>
                <a:ea typeface="楷体_GB2312" pitchFamily="49" charset="-122"/>
              </a:rPr>
              <a:t>]</a:t>
            </a:r>
            <a:endParaRPr lang="en-US" altLang="zh-CN" sz="3200">
              <a:solidFill>
                <a:srgbClr val="660033"/>
              </a:solidFill>
              <a:latin typeface="Times New Roman" panose="02020603050405020304" pitchFamily="18" charset="0"/>
              <a:ea typeface="楷体_GB2312" pitchFamily="49" charset="-122"/>
            </a:endParaRPr>
          </a:p>
          <a:p>
            <a:pPr eaLnBrk="1" hangingPunct="1">
              <a:lnSpc>
                <a:spcPct val="90000"/>
              </a:lnSpc>
              <a:buFont typeface="Wingdings" panose="05000000000000000000" pitchFamily="2" charset="2"/>
              <a:buNone/>
            </a:pPr>
            <a:r>
              <a:rPr lang="en-US" altLang="zh-CN" sz="3200">
                <a:solidFill>
                  <a:srgbClr val="9900CC"/>
                </a:solidFill>
                <a:latin typeface="Times New Roman" panose="02020603050405020304" pitchFamily="18" charset="0"/>
                <a:ea typeface="楷体_GB2312" pitchFamily="49" charset="-122"/>
              </a:rPr>
              <a:t>               R5 </a:t>
            </a:r>
            <a:r>
              <a:rPr lang="en-US" altLang="zh-CN" sz="3200">
                <a:solidFill>
                  <a:srgbClr val="660033"/>
                </a:solidFill>
                <a:latin typeface="Times New Roman" panose="02020603050405020304" pitchFamily="18" charset="0"/>
                <a:ea typeface="楷体_GB2312" pitchFamily="49" charset="-122"/>
              </a:rPr>
              <a:t>←[</a:t>
            </a:r>
            <a:r>
              <a:rPr lang="en-US" altLang="zh-CN" sz="3200">
                <a:solidFill>
                  <a:srgbClr val="006600"/>
                </a:solidFill>
                <a:latin typeface="Times New Roman" panose="02020603050405020304" pitchFamily="18" charset="0"/>
                <a:ea typeface="楷体_GB2312" pitchFamily="49" charset="-122"/>
              </a:rPr>
              <a:t>R1</a:t>
            </a:r>
            <a:r>
              <a:rPr lang="en-US" altLang="zh-CN" sz="3200">
                <a:solidFill>
                  <a:srgbClr val="800000"/>
                </a:solidFill>
                <a:latin typeface="Times New Roman" panose="02020603050405020304" pitchFamily="18" charset="0"/>
                <a:ea typeface="楷体_GB2312" pitchFamily="49" charset="-122"/>
              </a:rPr>
              <a:t>+8</a:t>
            </a:r>
            <a:r>
              <a:rPr lang="en-US" altLang="zh-CN" sz="3200">
                <a:solidFill>
                  <a:srgbClr val="660033"/>
                </a:solidFill>
                <a:latin typeface="Times New Roman" panose="02020603050405020304" pitchFamily="18" charset="0"/>
                <a:ea typeface="楷体_GB2312" pitchFamily="49" charset="-122"/>
              </a:rPr>
              <a:t>]</a:t>
            </a:r>
            <a:endParaRPr lang="en-US" altLang="zh-CN"/>
          </a:p>
        </p:txBody>
      </p:sp>
      <p:sp>
        <p:nvSpPr>
          <p:cNvPr id="2453509" name="Rectangle 5"/>
          <p:cNvSpPr>
            <a:spLocks noChangeArrowheads="1"/>
          </p:cNvSpPr>
          <p:nvPr/>
        </p:nvSpPr>
        <p:spPr bwMode="auto">
          <a:xfrm>
            <a:off x="8297864" y="3222626"/>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53510" name="Rectangle 6"/>
          <p:cNvSpPr>
            <a:spLocks noChangeArrowheads="1"/>
          </p:cNvSpPr>
          <p:nvPr/>
        </p:nvSpPr>
        <p:spPr bwMode="auto">
          <a:xfrm>
            <a:off x="8297864" y="2857501"/>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a:t>
            </a:r>
            <a:endParaRPr lang="en-US" altLang="zh-CN" b="1">
              <a:effectLst>
                <a:outerShdw blurRad="38100" dist="38100" dir="2700000" algn="tl">
                  <a:srgbClr val="C0C0C0"/>
                </a:outerShdw>
              </a:effectLst>
              <a:ea typeface="黑体" panose="02010609060101010101" pitchFamily="2" charset="-122"/>
            </a:endParaRPr>
          </a:p>
        </p:txBody>
      </p:sp>
      <p:sp>
        <p:nvSpPr>
          <p:cNvPr id="2453511" name="Rectangle 7"/>
          <p:cNvSpPr>
            <a:spLocks noChangeArrowheads="1"/>
          </p:cNvSpPr>
          <p:nvPr/>
        </p:nvSpPr>
        <p:spPr bwMode="auto">
          <a:xfrm>
            <a:off x="7526339" y="285750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R4</a:t>
            </a:r>
            <a:endParaRPr lang="en-US" altLang="zh-CN" b="1">
              <a:effectLst>
                <a:outerShdw blurRad="38100" dist="38100" dir="2700000" algn="tl">
                  <a:srgbClr val="C0C0C0"/>
                </a:outerShdw>
              </a:effectLst>
              <a:ea typeface="黑体" panose="02010609060101010101" pitchFamily="2" charset="-122"/>
            </a:endParaRPr>
          </a:p>
        </p:txBody>
      </p:sp>
      <p:sp>
        <p:nvSpPr>
          <p:cNvPr id="2453512" name="Rectangle 8"/>
          <p:cNvSpPr>
            <a:spLocks noChangeArrowheads="1"/>
          </p:cNvSpPr>
          <p:nvPr/>
        </p:nvSpPr>
        <p:spPr bwMode="auto">
          <a:xfrm>
            <a:off x="8297864" y="2492376"/>
            <a:ext cx="21732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endParaRPr lang="zh-CN" altLang="zh-CN" b="1">
              <a:effectLst>
                <a:outerShdw blurRad="38100" dist="38100" dir="2700000" algn="tl">
                  <a:srgbClr val="C0C0C0"/>
                </a:outerShdw>
              </a:effectLst>
              <a:ea typeface="黑体" panose="02010609060101010101" pitchFamily="2" charset="-122"/>
            </a:endParaRPr>
          </a:p>
        </p:txBody>
      </p:sp>
      <p:sp>
        <p:nvSpPr>
          <p:cNvPr id="2453513" name="Rectangle 9"/>
          <p:cNvSpPr>
            <a:spLocks noChangeArrowheads="1"/>
          </p:cNvSpPr>
          <p:nvPr/>
        </p:nvSpPr>
        <p:spPr bwMode="auto">
          <a:xfrm>
            <a:off x="7526339" y="249237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R3</a:t>
            </a:r>
            <a:endParaRPr lang="en-US" altLang="zh-CN" b="1">
              <a:effectLst>
                <a:outerShdw blurRad="38100" dist="38100" dir="2700000" algn="tl">
                  <a:srgbClr val="C0C0C0"/>
                </a:outerShdw>
              </a:effectLst>
              <a:ea typeface="黑体" panose="02010609060101010101" pitchFamily="2" charset="-122"/>
            </a:endParaRPr>
          </a:p>
        </p:txBody>
      </p:sp>
      <p:sp>
        <p:nvSpPr>
          <p:cNvPr id="2453514" name="Rectangle 10"/>
          <p:cNvSpPr>
            <a:spLocks noChangeArrowheads="1"/>
          </p:cNvSpPr>
          <p:nvPr/>
        </p:nvSpPr>
        <p:spPr bwMode="auto">
          <a:xfrm>
            <a:off x="7526339" y="212725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00FF"/>
                </a:solidFill>
                <a:effectLst>
                  <a:outerShdw blurRad="38100" dist="38100" dir="2700000" algn="tl">
                    <a:srgbClr val="C0C0C0"/>
                  </a:outerShdw>
                </a:effectLst>
                <a:ea typeface="黑体" panose="02010609060101010101" pitchFamily="2" charset="-122"/>
              </a:rPr>
              <a:t>R2</a:t>
            </a:r>
            <a:endParaRPr lang="en-US" altLang="zh-CN" b="1">
              <a:solidFill>
                <a:srgbClr val="0000FF"/>
              </a:solidFill>
              <a:effectLst>
                <a:outerShdw blurRad="38100" dist="38100" dir="2700000" algn="tl">
                  <a:srgbClr val="C0C0C0"/>
                </a:outerShdw>
              </a:effectLst>
              <a:ea typeface="黑体" panose="02010609060101010101" pitchFamily="2" charset="-122"/>
            </a:endParaRPr>
          </a:p>
        </p:txBody>
      </p:sp>
      <p:sp>
        <p:nvSpPr>
          <p:cNvPr id="2453515" name="Rectangle 11"/>
          <p:cNvSpPr>
            <a:spLocks noChangeArrowheads="1"/>
          </p:cNvSpPr>
          <p:nvPr/>
        </p:nvSpPr>
        <p:spPr bwMode="auto">
          <a:xfrm>
            <a:off x="7526339" y="176212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8000"/>
                </a:solidFill>
                <a:effectLst>
                  <a:outerShdw blurRad="38100" dist="38100" dir="2700000" algn="tl">
                    <a:srgbClr val="C0C0C0"/>
                  </a:outerShdw>
                </a:effectLst>
                <a:ea typeface="黑体" panose="02010609060101010101" pitchFamily="2" charset="-122"/>
              </a:rPr>
              <a:t>R1</a:t>
            </a:r>
            <a:endParaRPr lang="en-US" altLang="zh-CN" b="1">
              <a:solidFill>
                <a:srgbClr val="008000"/>
              </a:solidFill>
              <a:effectLst>
                <a:outerShdw blurRad="38100" dist="38100" dir="2700000" algn="tl">
                  <a:srgbClr val="C0C0C0"/>
                </a:outerShdw>
              </a:effectLst>
              <a:ea typeface="黑体" panose="02010609060101010101" pitchFamily="2" charset="-122"/>
            </a:endParaRPr>
          </a:p>
        </p:txBody>
      </p:sp>
      <p:sp>
        <p:nvSpPr>
          <p:cNvPr id="2453516" name="Rectangle 12"/>
          <p:cNvSpPr>
            <a:spLocks noChangeArrowheads="1"/>
          </p:cNvSpPr>
          <p:nvPr/>
        </p:nvSpPr>
        <p:spPr bwMode="auto">
          <a:xfrm>
            <a:off x="7526339" y="139700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FF0000"/>
                </a:solidFill>
                <a:effectLst>
                  <a:outerShdw blurRad="38100" dist="38100" dir="2700000" algn="tl">
                    <a:srgbClr val="C0C0C0"/>
                  </a:outerShdw>
                </a:effectLst>
                <a:ea typeface="黑体" panose="02010609060101010101" pitchFamily="2" charset="-122"/>
              </a:rPr>
              <a:t>R0</a:t>
            </a:r>
            <a:endParaRPr lang="en-US" altLang="zh-CN" b="1">
              <a:solidFill>
                <a:srgbClr val="FF0000"/>
              </a:solidFill>
              <a:effectLst>
                <a:outerShdw blurRad="38100" dist="38100" dir="2700000" algn="tl">
                  <a:srgbClr val="C0C0C0"/>
                </a:outerShdw>
              </a:effectLst>
              <a:ea typeface="黑体" panose="02010609060101010101" pitchFamily="2" charset="-122"/>
            </a:endParaRPr>
          </a:p>
        </p:txBody>
      </p:sp>
      <p:sp>
        <p:nvSpPr>
          <p:cNvPr id="2453517" name="Rectangle 13"/>
          <p:cNvSpPr>
            <a:spLocks noChangeArrowheads="1"/>
          </p:cNvSpPr>
          <p:nvPr/>
        </p:nvSpPr>
        <p:spPr bwMode="auto">
          <a:xfrm>
            <a:off x="8297864" y="1031876"/>
            <a:ext cx="2173287"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内容</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32</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位</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,16</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进制</a:t>
            </a:r>
            <a:endPar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53518" name="Rectangle 14"/>
          <p:cNvSpPr>
            <a:spLocks noChangeArrowheads="1"/>
          </p:cNvSpPr>
          <p:nvPr/>
        </p:nvSpPr>
        <p:spPr bwMode="auto">
          <a:xfrm>
            <a:off x="7526339" y="103187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编号</a:t>
            </a:r>
            <a:endParaRPr lang="zh-CN" altLang="en-US"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53519" name="Rectangle 15"/>
          <p:cNvSpPr>
            <a:spLocks noChangeArrowheads="1"/>
          </p:cNvSpPr>
          <p:nvPr/>
        </p:nvSpPr>
        <p:spPr bwMode="auto">
          <a:xfrm>
            <a:off x="7526338" y="666751"/>
            <a:ext cx="2944812"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寄存器</a:t>
            </a:r>
            <a:endParaRPr lang="zh-CN" altLang="en-US"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8015" name="Line 16"/>
          <p:cNvSpPr>
            <a:spLocks noChangeShapeType="1"/>
          </p:cNvSpPr>
          <p:nvPr/>
        </p:nvSpPr>
        <p:spPr bwMode="auto">
          <a:xfrm>
            <a:off x="7526338" y="666750"/>
            <a:ext cx="2944812" cy="0"/>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16" name="Line 17"/>
          <p:cNvSpPr>
            <a:spLocks noChangeShapeType="1"/>
          </p:cNvSpPr>
          <p:nvPr/>
        </p:nvSpPr>
        <p:spPr bwMode="auto">
          <a:xfrm>
            <a:off x="7526338" y="103187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17" name="Line 18"/>
          <p:cNvSpPr>
            <a:spLocks noChangeShapeType="1"/>
          </p:cNvSpPr>
          <p:nvPr/>
        </p:nvSpPr>
        <p:spPr bwMode="auto">
          <a:xfrm>
            <a:off x="7526338" y="139700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18" name="Line 19"/>
          <p:cNvSpPr>
            <a:spLocks noChangeShapeType="1"/>
          </p:cNvSpPr>
          <p:nvPr/>
        </p:nvSpPr>
        <p:spPr bwMode="auto">
          <a:xfrm>
            <a:off x="7526338" y="176212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19" name="Line 20"/>
          <p:cNvSpPr>
            <a:spLocks noChangeShapeType="1"/>
          </p:cNvSpPr>
          <p:nvPr/>
        </p:nvSpPr>
        <p:spPr bwMode="auto">
          <a:xfrm>
            <a:off x="7526338" y="212725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0" name="Line 21"/>
          <p:cNvSpPr>
            <a:spLocks noChangeShapeType="1"/>
          </p:cNvSpPr>
          <p:nvPr/>
        </p:nvSpPr>
        <p:spPr bwMode="auto">
          <a:xfrm>
            <a:off x="7526338" y="249237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1" name="Line 22"/>
          <p:cNvSpPr>
            <a:spLocks noChangeShapeType="1"/>
          </p:cNvSpPr>
          <p:nvPr/>
        </p:nvSpPr>
        <p:spPr bwMode="auto">
          <a:xfrm>
            <a:off x="7526338" y="2857500"/>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2" name="Line 23"/>
          <p:cNvSpPr>
            <a:spLocks noChangeShapeType="1"/>
          </p:cNvSpPr>
          <p:nvPr/>
        </p:nvSpPr>
        <p:spPr bwMode="auto">
          <a:xfrm>
            <a:off x="7526338" y="3222625"/>
            <a:ext cx="2944812"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3" name="Line 24"/>
          <p:cNvSpPr>
            <a:spLocks noChangeShapeType="1"/>
          </p:cNvSpPr>
          <p:nvPr/>
        </p:nvSpPr>
        <p:spPr bwMode="auto">
          <a:xfrm>
            <a:off x="8297863" y="1031876"/>
            <a:ext cx="0" cy="2519363"/>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4" name="Line 25"/>
          <p:cNvSpPr>
            <a:spLocks noChangeShapeType="1"/>
          </p:cNvSpPr>
          <p:nvPr/>
        </p:nvSpPr>
        <p:spPr bwMode="auto">
          <a:xfrm>
            <a:off x="7526338" y="666751"/>
            <a:ext cx="0" cy="2879725"/>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25" name="Line 26"/>
          <p:cNvSpPr>
            <a:spLocks noChangeShapeType="1"/>
          </p:cNvSpPr>
          <p:nvPr/>
        </p:nvSpPr>
        <p:spPr bwMode="auto">
          <a:xfrm>
            <a:off x="10471150" y="666751"/>
            <a:ext cx="0" cy="2879725"/>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cxnSp>
        <p:nvCxnSpPr>
          <p:cNvPr id="128026" name="AutoShape 27"/>
          <p:cNvCxnSpPr>
            <a:cxnSpLocks noChangeShapeType="1"/>
            <a:stCxn id="128003" idx="0"/>
            <a:endCxn id="128003" idx="0"/>
          </p:cNvCxnSpPr>
          <p:nvPr/>
        </p:nvCxnSpPr>
        <p:spPr bwMode="auto">
          <a:xfrm rot="5400000" flipV="1">
            <a:off x="4584700" y="1384300"/>
            <a:ext cx="1588" cy="1588"/>
          </a:xfrm>
          <a:prstGeom prst="curvedConnector3">
            <a:avLst>
              <a:gd name="adj1" fmla="val -14400000"/>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triangl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2453532" name="Rectangle 28"/>
          <p:cNvSpPr>
            <a:spLocks noChangeArrowheads="1"/>
          </p:cNvSpPr>
          <p:nvPr/>
        </p:nvSpPr>
        <p:spPr bwMode="auto">
          <a:xfrm>
            <a:off x="7524751" y="612775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a:t>
            </a:r>
            <a:endParaRPr lang="en-US" altLang="zh-CN" b="1">
              <a:effectLst>
                <a:outerShdw blurRad="38100" dist="38100" dir="2700000" algn="tl">
                  <a:srgbClr val="C0C0C0"/>
                </a:outerShdw>
              </a:effectLst>
              <a:ea typeface="黑体" panose="02010609060101010101" pitchFamily="2" charset="-122"/>
            </a:endParaRPr>
          </a:p>
        </p:txBody>
      </p:sp>
      <p:sp>
        <p:nvSpPr>
          <p:cNvPr id="2453534" name="Rectangle 30"/>
          <p:cNvSpPr>
            <a:spLocks noChangeArrowheads="1"/>
          </p:cNvSpPr>
          <p:nvPr/>
        </p:nvSpPr>
        <p:spPr bwMode="auto">
          <a:xfrm>
            <a:off x="7524751" y="5032376"/>
            <a:ext cx="963613"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0x000</a:t>
            </a:r>
            <a:endParaRPr lang="en-US" altLang="zh-CN" b="1">
              <a:effectLst>
                <a:outerShdw blurRad="38100" dist="38100" dir="2700000" algn="tl">
                  <a:srgbClr val="C0C0C0"/>
                </a:outerShdw>
              </a:effectLst>
              <a:ea typeface="黑体" panose="02010609060101010101" pitchFamily="2" charset="-122"/>
            </a:endParaRPr>
          </a:p>
        </p:txBody>
      </p:sp>
      <p:sp>
        <p:nvSpPr>
          <p:cNvPr id="2453535" name="Rectangle 31"/>
          <p:cNvSpPr>
            <a:spLocks noChangeArrowheads="1"/>
          </p:cNvSpPr>
          <p:nvPr/>
        </p:nvSpPr>
        <p:spPr bwMode="auto">
          <a:xfrm>
            <a:off x="7524751" y="4667251"/>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a:t>
            </a:r>
            <a:endParaRPr lang="en-US" altLang="zh-CN" b="1">
              <a:effectLst>
                <a:outerShdw blurRad="38100" dist="38100" dir="2700000" algn="tl">
                  <a:srgbClr val="C0C0C0"/>
                </a:outerShdw>
              </a:effectLst>
              <a:ea typeface="黑体" panose="02010609060101010101" pitchFamily="2" charset="-122"/>
            </a:endParaRPr>
          </a:p>
        </p:txBody>
      </p:sp>
      <p:sp>
        <p:nvSpPr>
          <p:cNvPr id="2453536" name="Rectangle 32"/>
          <p:cNvSpPr>
            <a:spLocks noChangeArrowheads="1"/>
          </p:cNvSpPr>
          <p:nvPr/>
        </p:nvSpPr>
        <p:spPr bwMode="auto">
          <a:xfrm>
            <a:off x="8296275" y="4302126"/>
            <a:ext cx="2173288"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内容</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32</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位</a:t>
            </a:r>
            <a:r>
              <a:rPr lang="en-US" altLang="zh-CN"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,16</a:t>
            </a:r>
            <a:r>
              <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rPr>
              <a:t>进制</a:t>
            </a:r>
            <a:endParaRPr lang="zh-CN" altLang="en-US" b="1">
              <a:solidFill>
                <a:srgbClr val="FF0000"/>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53537" name="Rectangle 33"/>
          <p:cNvSpPr>
            <a:spLocks noChangeArrowheads="1"/>
          </p:cNvSpPr>
          <p:nvPr/>
        </p:nvSpPr>
        <p:spPr bwMode="auto">
          <a:xfrm>
            <a:off x="7524751" y="4302126"/>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zh-CN" altLang="en-US" b="1">
                <a:effectLst>
                  <a:outerShdw blurRad="38100" dist="38100" dir="2700000" algn="tl">
                    <a:srgbClr val="C0C0C0"/>
                  </a:outerShdw>
                </a:effectLst>
                <a:latin typeface="黑体" panose="02010609060101010101" pitchFamily="2" charset="-122"/>
                <a:ea typeface="黑体" panose="02010609060101010101" pitchFamily="2" charset="-122"/>
              </a:rPr>
              <a:t>地址</a:t>
            </a:r>
            <a:endParaRPr lang="zh-CN" altLang="en-US" b="1">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2453538" name="Rectangle 34"/>
          <p:cNvSpPr>
            <a:spLocks noChangeArrowheads="1"/>
          </p:cNvSpPr>
          <p:nvPr/>
        </p:nvSpPr>
        <p:spPr bwMode="auto">
          <a:xfrm>
            <a:off x="7524751" y="3937001"/>
            <a:ext cx="2944813" cy="365125"/>
          </a:xfrm>
          <a:prstGeom prst="rect">
            <a:avLst/>
          </a:prstGeom>
          <a:noFill/>
          <a:ln>
            <a:noFill/>
          </a:ln>
          <a:effectLst/>
        </p:spPr>
        <p:txBody>
          <a:bodyPr/>
          <a:lstStyle/>
          <a:p>
            <a:pPr algn="ctr" eaLnBrk="1" hangingPunct="1">
              <a:spcBef>
                <a:spcPct val="20000"/>
              </a:spcBef>
              <a:buClr>
                <a:schemeClr val="hlink"/>
              </a:buClr>
              <a:buFont typeface="Wingdings" panose="05000000000000000000" pitchFamily="2" charset="2"/>
              <a:buNone/>
              <a:defRPr/>
            </a:pPr>
            <a:r>
              <a:rPr lang="zh-CN" altLang="en-US" b="1">
                <a:solidFill>
                  <a:srgbClr val="000066"/>
                </a:solidFill>
                <a:effectLst>
                  <a:outerShdw blurRad="38100" dist="38100" dir="2700000" algn="tl">
                    <a:srgbClr val="C0C0C0"/>
                  </a:outerShdw>
                </a:effectLst>
                <a:latin typeface="黑体" panose="02010609060101010101" pitchFamily="2" charset="-122"/>
                <a:ea typeface="黑体" panose="02010609060101010101" pitchFamily="2" charset="-122"/>
              </a:rPr>
              <a:t>存储器</a:t>
            </a:r>
            <a:endParaRPr lang="zh-CN" altLang="en-US" b="1">
              <a:solidFill>
                <a:srgbClr val="000066"/>
              </a:solidFill>
              <a:effectLst>
                <a:outerShdw blurRad="38100" dist="38100" dir="2700000" algn="tl">
                  <a:srgbClr val="C0C0C0"/>
                </a:outerShdw>
              </a:effectLst>
              <a:latin typeface="黑体" panose="02010609060101010101" pitchFamily="2" charset="-122"/>
              <a:ea typeface="黑体" panose="02010609060101010101" pitchFamily="2" charset="-122"/>
            </a:endParaRPr>
          </a:p>
        </p:txBody>
      </p:sp>
      <p:sp>
        <p:nvSpPr>
          <p:cNvPr id="128033" name="Line 35"/>
          <p:cNvSpPr>
            <a:spLocks noChangeShapeType="1"/>
          </p:cNvSpPr>
          <p:nvPr/>
        </p:nvSpPr>
        <p:spPr bwMode="auto">
          <a:xfrm>
            <a:off x="7524751" y="3937000"/>
            <a:ext cx="2944813" cy="0"/>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34" name="Line 36"/>
          <p:cNvSpPr>
            <a:spLocks noChangeShapeType="1"/>
          </p:cNvSpPr>
          <p:nvPr/>
        </p:nvSpPr>
        <p:spPr bwMode="auto">
          <a:xfrm>
            <a:off x="7524751" y="4302125"/>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35" name="Line 37"/>
          <p:cNvSpPr>
            <a:spLocks noChangeShapeType="1"/>
          </p:cNvSpPr>
          <p:nvPr/>
        </p:nvSpPr>
        <p:spPr bwMode="auto">
          <a:xfrm>
            <a:off x="7524751" y="4667250"/>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36" name="Line 38"/>
          <p:cNvSpPr>
            <a:spLocks noChangeShapeType="1"/>
          </p:cNvSpPr>
          <p:nvPr/>
        </p:nvSpPr>
        <p:spPr bwMode="auto">
          <a:xfrm>
            <a:off x="7524751" y="5032375"/>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37" name="Line 39"/>
          <p:cNvSpPr>
            <a:spLocks noChangeShapeType="1"/>
          </p:cNvSpPr>
          <p:nvPr/>
        </p:nvSpPr>
        <p:spPr bwMode="auto">
          <a:xfrm>
            <a:off x="7524751" y="5397500"/>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38" name="Line 40"/>
          <p:cNvSpPr>
            <a:spLocks noChangeShapeType="1"/>
          </p:cNvSpPr>
          <p:nvPr/>
        </p:nvSpPr>
        <p:spPr bwMode="auto">
          <a:xfrm>
            <a:off x="7524751" y="5762625"/>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39" name="Line 41"/>
          <p:cNvSpPr>
            <a:spLocks noChangeShapeType="1"/>
          </p:cNvSpPr>
          <p:nvPr/>
        </p:nvSpPr>
        <p:spPr bwMode="auto">
          <a:xfrm>
            <a:off x="7524751" y="6127750"/>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40" name="Line 42"/>
          <p:cNvSpPr>
            <a:spLocks noChangeShapeType="1"/>
          </p:cNvSpPr>
          <p:nvPr/>
        </p:nvSpPr>
        <p:spPr bwMode="auto">
          <a:xfrm>
            <a:off x="7524751" y="6492875"/>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41" name="Line 43"/>
          <p:cNvSpPr>
            <a:spLocks noChangeShapeType="1"/>
          </p:cNvSpPr>
          <p:nvPr/>
        </p:nvSpPr>
        <p:spPr bwMode="auto">
          <a:xfrm>
            <a:off x="8496300" y="4302125"/>
            <a:ext cx="0" cy="215900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42" name="Line 44"/>
          <p:cNvSpPr>
            <a:spLocks noChangeShapeType="1"/>
          </p:cNvSpPr>
          <p:nvPr/>
        </p:nvSpPr>
        <p:spPr bwMode="auto">
          <a:xfrm>
            <a:off x="7524750" y="3937001"/>
            <a:ext cx="0" cy="2519363"/>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28043" name="Line 45"/>
          <p:cNvSpPr>
            <a:spLocks noChangeShapeType="1"/>
          </p:cNvSpPr>
          <p:nvPr/>
        </p:nvSpPr>
        <p:spPr bwMode="auto">
          <a:xfrm>
            <a:off x="10469563" y="3937001"/>
            <a:ext cx="0" cy="2519363"/>
          </a:xfrm>
          <a:prstGeom prst="line">
            <a:avLst/>
          </a:prstGeom>
          <a:noFill/>
          <a:ln w="19050" cap="sq">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3550" name="Rectangle 46"/>
          <p:cNvSpPr>
            <a:spLocks noChangeArrowheads="1"/>
          </p:cNvSpPr>
          <p:nvPr/>
        </p:nvSpPr>
        <p:spPr bwMode="auto">
          <a:xfrm>
            <a:off x="7537451" y="5400676"/>
            <a:ext cx="963613"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0x004</a:t>
            </a:r>
            <a:endParaRPr lang="en-US" altLang="zh-CN" b="1">
              <a:effectLst>
                <a:outerShdw blurRad="38100" dist="38100" dir="2700000" algn="tl">
                  <a:srgbClr val="C0C0C0"/>
                </a:outerShdw>
              </a:effectLst>
              <a:ea typeface="黑体" panose="02010609060101010101" pitchFamily="2" charset="-122"/>
            </a:endParaRPr>
          </a:p>
        </p:txBody>
      </p:sp>
      <p:sp>
        <p:nvSpPr>
          <p:cNvPr id="2453551" name="Rectangle 47"/>
          <p:cNvSpPr>
            <a:spLocks noChangeArrowheads="1"/>
          </p:cNvSpPr>
          <p:nvPr/>
        </p:nvSpPr>
        <p:spPr bwMode="auto">
          <a:xfrm>
            <a:off x="7534276" y="5765801"/>
            <a:ext cx="963613"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0x008</a:t>
            </a:r>
            <a:endParaRPr lang="en-US" altLang="zh-CN" b="1">
              <a:effectLst>
                <a:outerShdw blurRad="38100" dist="38100" dir="2700000" algn="tl">
                  <a:srgbClr val="C0C0C0"/>
                </a:outerShdw>
              </a:effectLst>
              <a:ea typeface="黑体" panose="02010609060101010101" pitchFamily="2" charset="-122"/>
            </a:endParaRPr>
          </a:p>
        </p:txBody>
      </p:sp>
      <p:sp>
        <p:nvSpPr>
          <p:cNvPr id="2453552" name="Rectangle 48"/>
          <p:cNvSpPr>
            <a:spLocks noChangeArrowheads="1"/>
          </p:cNvSpPr>
          <p:nvPr/>
        </p:nvSpPr>
        <p:spPr bwMode="auto">
          <a:xfrm>
            <a:off x="8286750" y="1766889"/>
            <a:ext cx="21732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8000"/>
                </a:solidFill>
                <a:effectLst>
                  <a:outerShdw blurRad="38100" dist="38100" dir="2700000" algn="tl">
                    <a:srgbClr val="C0C0C0"/>
                  </a:outerShdw>
                </a:effectLst>
                <a:ea typeface="黑体" panose="02010609060101010101" pitchFamily="2" charset="-122"/>
              </a:rPr>
              <a:t>0x000</a:t>
            </a:r>
            <a:endParaRPr lang="en-US" altLang="zh-CN" b="1">
              <a:solidFill>
                <a:srgbClr val="008000"/>
              </a:solidFill>
              <a:effectLst>
                <a:outerShdw blurRad="38100" dist="38100" dir="2700000" algn="tl">
                  <a:srgbClr val="C0C0C0"/>
                </a:outerShdw>
              </a:effectLst>
              <a:ea typeface="黑体" panose="02010609060101010101" pitchFamily="2" charset="-122"/>
            </a:endParaRPr>
          </a:p>
        </p:txBody>
      </p:sp>
      <p:sp>
        <p:nvSpPr>
          <p:cNvPr id="2453554" name="Rectangle 50"/>
          <p:cNvSpPr>
            <a:spLocks noChangeArrowheads="1"/>
          </p:cNvSpPr>
          <p:nvPr/>
        </p:nvSpPr>
        <p:spPr bwMode="auto">
          <a:xfrm>
            <a:off x="8520114" y="5394326"/>
            <a:ext cx="19065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0x22222222</a:t>
            </a:r>
            <a:endParaRPr lang="en-US" altLang="zh-CN" b="1">
              <a:effectLst>
                <a:outerShdw blurRad="38100" dist="38100" dir="2700000" algn="tl">
                  <a:srgbClr val="C0C0C0"/>
                </a:outerShdw>
              </a:effectLst>
              <a:ea typeface="黑体" panose="02010609060101010101" pitchFamily="2" charset="-122"/>
            </a:endParaRPr>
          </a:p>
        </p:txBody>
      </p:sp>
      <p:sp>
        <p:nvSpPr>
          <p:cNvPr id="2453557" name="Rectangle 53"/>
          <p:cNvSpPr>
            <a:spLocks noChangeArrowheads="1"/>
          </p:cNvSpPr>
          <p:nvPr/>
        </p:nvSpPr>
        <p:spPr bwMode="auto">
          <a:xfrm>
            <a:off x="8318500" y="1414464"/>
            <a:ext cx="19065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FF0000"/>
                </a:solidFill>
                <a:effectLst>
                  <a:outerShdw blurRad="38100" dist="38100" dir="2700000" algn="tl">
                    <a:srgbClr val="C0C0C0"/>
                  </a:outerShdw>
                </a:effectLst>
                <a:ea typeface="黑体" panose="02010609060101010101" pitchFamily="2" charset="-122"/>
              </a:rPr>
              <a:t>0x11111111</a:t>
            </a:r>
            <a:endParaRPr lang="en-US" altLang="zh-CN" b="1">
              <a:solidFill>
                <a:srgbClr val="FF0000"/>
              </a:solidFill>
              <a:effectLst>
                <a:outerShdw blurRad="38100" dist="38100" dir="2700000" algn="tl">
                  <a:srgbClr val="C0C0C0"/>
                </a:outerShdw>
              </a:effectLst>
              <a:ea typeface="黑体" panose="02010609060101010101" pitchFamily="2" charset="-122"/>
            </a:endParaRPr>
          </a:p>
        </p:txBody>
      </p:sp>
      <p:sp>
        <p:nvSpPr>
          <p:cNvPr id="128049" name="Line 57"/>
          <p:cNvSpPr>
            <a:spLocks noChangeShapeType="1"/>
          </p:cNvSpPr>
          <p:nvPr/>
        </p:nvSpPr>
        <p:spPr bwMode="auto">
          <a:xfrm>
            <a:off x="7527926" y="3579813"/>
            <a:ext cx="2944813" cy="0"/>
          </a:xfrm>
          <a:prstGeom prst="line">
            <a:avLst/>
          </a:prstGeom>
          <a:noFill/>
          <a:ln w="19050">
            <a:solidFill>
              <a:srgbClr val="660033"/>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3562" name="Rectangle 58"/>
          <p:cNvSpPr>
            <a:spLocks noChangeArrowheads="1"/>
          </p:cNvSpPr>
          <p:nvPr/>
        </p:nvSpPr>
        <p:spPr bwMode="auto">
          <a:xfrm>
            <a:off x="7539039" y="3214689"/>
            <a:ext cx="771525"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9900CC"/>
                </a:solidFill>
                <a:effectLst>
                  <a:outerShdw blurRad="38100" dist="38100" dir="2700000" algn="tl">
                    <a:srgbClr val="C0C0C0"/>
                  </a:outerShdw>
                </a:effectLst>
                <a:ea typeface="黑体" panose="02010609060101010101" pitchFamily="2" charset="-122"/>
              </a:rPr>
              <a:t>R5</a:t>
            </a:r>
            <a:endParaRPr lang="en-US" altLang="zh-CN" b="1">
              <a:solidFill>
                <a:srgbClr val="9900CC"/>
              </a:solidFill>
              <a:effectLst>
                <a:outerShdw blurRad="38100" dist="38100" dir="2700000" algn="tl">
                  <a:srgbClr val="C0C0C0"/>
                </a:outerShdw>
              </a:effectLst>
              <a:ea typeface="黑体" panose="02010609060101010101" pitchFamily="2" charset="-122"/>
            </a:endParaRPr>
          </a:p>
        </p:txBody>
      </p:sp>
      <p:sp>
        <p:nvSpPr>
          <p:cNvPr id="2453563" name="Rectangle 59"/>
          <p:cNvSpPr>
            <a:spLocks noChangeArrowheads="1"/>
          </p:cNvSpPr>
          <p:nvPr/>
        </p:nvSpPr>
        <p:spPr bwMode="auto">
          <a:xfrm>
            <a:off x="8532814" y="5051426"/>
            <a:ext cx="19065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0x11111111</a:t>
            </a:r>
            <a:endParaRPr lang="en-US" altLang="zh-CN" b="1">
              <a:effectLst>
                <a:outerShdw blurRad="38100" dist="38100" dir="2700000" algn="tl">
                  <a:srgbClr val="C0C0C0"/>
                </a:outerShdw>
              </a:effectLst>
              <a:ea typeface="黑体" panose="02010609060101010101" pitchFamily="2" charset="-122"/>
            </a:endParaRPr>
          </a:p>
        </p:txBody>
      </p:sp>
      <p:sp>
        <p:nvSpPr>
          <p:cNvPr id="2453564" name="Rectangle 60"/>
          <p:cNvSpPr>
            <a:spLocks noChangeArrowheads="1"/>
          </p:cNvSpPr>
          <p:nvPr/>
        </p:nvSpPr>
        <p:spPr bwMode="auto">
          <a:xfrm>
            <a:off x="8532814" y="5762626"/>
            <a:ext cx="1906587"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effectLst>
                  <a:outerShdw blurRad="38100" dist="38100" dir="2700000" algn="tl">
                    <a:srgbClr val="C0C0C0"/>
                  </a:outerShdw>
                </a:effectLst>
                <a:ea typeface="黑体" panose="02010609060101010101" pitchFamily="2" charset="-122"/>
              </a:rPr>
              <a:t>0x33333333</a:t>
            </a:r>
            <a:endParaRPr lang="en-US" altLang="zh-CN" b="1">
              <a:effectLst>
                <a:outerShdw blurRad="38100" dist="38100" dir="2700000" algn="tl">
                  <a:srgbClr val="C0C0C0"/>
                </a:outerShdw>
              </a:effectLst>
              <a:ea typeface="黑体" panose="02010609060101010101" pitchFamily="2" charset="-122"/>
            </a:endParaRPr>
          </a:p>
        </p:txBody>
      </p:sp>
      <p:sp>
        <p:nvSpPr>
          <p:cNvPr id="2453565" name="Rectangle 61"/>
          <p:cNvSpPr>
            <a:spLocks noChangeArrowheads="1"/>
          </p:cNvSpPr>
          <p:nvPr/>
        </p:nvSpPr>
        <p:spPr bwMode="auto">
          <a:xfrm>
            <a:off x="8315325" y="2138364"/>
            <a:ext cx="19065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0000FF"/>
                </a:solidFill>
                <a:effectLst>
                  <a:outerShdw blurRad="38100" dist="38100" dir="2700000" algn="tl">
                    <a:srgbClr val="C0C0C0"/>
                  </a:outerShdw>
                </a:effectLst>
                <a:ea typeface="黑体" panose="02010609060101010101" pitchFamily="2" charset="-122"/>
              </a:rPr>
              <a:t>0x22222222</a:t>
            </a:r>
            <a:endParaRPr lang="en-US" altLang="zh-CN" b="1">
              <a:solidFill>
                <a:srgbClr val="0000FF"/>
              </a:solidFill>
              <a:effectLst>
                <a:outerShdw blurRad="38100" dist="38100" dir="2700000" algn="tl">
                  <a:srgbClr val="C0C0C0"/>
                </a:outerShdw>
              </a:effectLst>
              <a:ea typeface="黑体" panose="02010609060101010101" pitchFamily="2" charset="-122"/>
            </a:endParaRPr>
          </a:p>
        </p:txBody>
      </p:sp>
      <p:sp>
        <p:nvSpPr>
          <p:cNvPr id="2453566" name="Rectangle 62"/>
          <p:cNvSpPr>
            <a:spLocks noChangeArrowheads="1"/>
          </p:cNvSpPr>
          <p:nvPr/>
        </p:nvSpPr>
        <p:spPr bwMode="auto">
          <a:xfrm>
            <a:off x="8328025" y="3217864"/>
            <a:ext cx="1906588" cy="365125"/>
          </a:xfrm>
          <a:prstGeom prst="rect">
            <a:avLst/>
          </a:prstGeom>
          <a:noFill/>
          <a:ln>
            <a:noFill/>
          </a:ln>
          <a:effectLst/>
        </p:spPr>
        <p:txBody>
          <a:bodyPr/>
          <a:lstStyle/>
          <a:p>
            <a:pPr eaLnBrk="1" hangingPunct="1">
              <a:spcBef>
                <a:spcPct val="20000"/>
              </a:spcBef>
              <a:buClr>
                <a:schemeClr val="hlink"/>
              </a:buClr>
              <a:buFont typeface="Wingdings" panose="05000000000000000000" pitchFamily="2" charset="2"/>
              <a:buNone/>
              <a:defRPr/>
            </a:pPr>
            <a:r>
              <a:rPr lang="en-US" altLang="zh-CN" b="1">
                <a:solidFill>
                  <a:srgbClr val="9900CC"/>
                </a:solidFill>
                <a:effectLst>
                  <a:outerShdw blurRad="38100" dist="38100" dir="2700000" algn="tl">
                    <a:srgbClr val="C0C0C0"/>
                  </a:outerShdw>
                </a:effectLst>
                <a:ea typeface="黑体" panose="02010609060101010101" pitchFamily="2" charset="-122"/>
              </a:rPr>
              <a:t>0x33333333</a:t>
            </a:r>
            <a:endParaRPr lang="en-US" altLang="zh-CN" b="1">
              <a:solidFill>
                <a:srgbClr val="9900CC"/>
              </a:solidFill>
              <a:effectLst>
                <a:outerShdw blurRad="38100" dist="38100" dir="2700000" algn="tl">
                  <a:srgbClr val="C0C0C0"/>
                </a:outerShdw>
              </a:effectLst>
              <a:ea typeface="黑体" panose="02010609060101010101" pitchFamily="2" charset="-122"/>
            </a:endParaRPr>
          </a:p>
        </p:txBody>
      </p:sp>
      <p:sp>
        <p:nvSpPr>
          <p:cNvPr id="2453567" name="Freeform 63"/>
          <p:cNvSpPr/>
          <p:nvPr/>
        </p:nvSpPr>
        <p:spPr bwMode="auto">
          <a:xfrm>
            <a:off x="6350000" y="1946276"/>
            <a:ext cx="1244600" cy="3275013"/>
          </a:xfrm>
          <a:custGeom>
            <a:avLst/>
            <a:gdLst>
              <a:gd name="T0" fmla="*/ 2147483646 w 784"/>
              <a:gd name="T1" fmla="*/ 0 h 2063"/>
              <a:gd name="T2" fmla="*/ 2147483646 w 784"/>
              <a:gd name="T3" fmla="*/ 2147483646 h 2063"/>
              <a:gd name="T4" fmla="*/ 2147483646 w 784"/>
              <a:gd name="T5" fmla="*/ 2147483646 h 2063"/>
              <a:gd name="T6" fmla="*/ 2147483646 w 784"/>
              <a:gd name="T7" fmla="*/ 2147483646 h 206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84" h="2063">
                <a:moveTo>
                  <a:pt x="784" y="0"/>
                </a:moveTo>
                <a:cubicBezTo>
                  <a:pt x="577" y="112"/>
                  <a:pt x="371" y="225"/>
                  <a:pt x="255" y="448"/>
                </a:cubicBezTo>
                <a:cubicBezTo>
                  <a:pt x="139" y="671"/>
                  <a:pt x="0" y="1070"/>
                  <a:pt x="88" y="1339"/>
                </a:cubicBezTo>
                <a:cubicBezTo>
                  <a:pt x="176" y="1608"/>
                  <a:pt x="668" y="1942"/>
                  <a:pt x="784" y="2063"/>
                </a:cubicBezTo>
              </a:path>
            </a:pathLst>
          </a:custGeom>
          <a:noFill/>
          <a:ln w="19050" cap="flat" cmpd="sng">
            <a:solidFill>
              <a:srgbClr val="336600"/>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3569" name="Freeform 65"/>
          <p:cNvSpPr/>
          <p:nvPr/>
        </p:nvSpPr>
        <p:spPr bwMode="auto">
          <a:xfrm>
            <a:off x="9774239" y="1595439"/>
            <a:ext cx="890587" cy="3646487"/>
          </a:xfrm>
          <a:custGeom>
            <a:avLst/>
            <a:gdLst>
              <a:gd name="T0" fmla="*/ 2147483646 w 561"/>
              <a:gd name="T1" fmla="*/ 2147483646 h 2297"/>
              <a:gd name="T2" fmla="*/ 2147483646 w 561"/>
              <a:gd name="T3" fmla="*/ 2147483646 h 2297"/>
              <a:gd name="T4" fmla="*/ 2147483646 w 561"/>
              <a:gd name="T5" fmla="*/ 2147483646 h 2297"/>
              <a:gd name="T6" fmla="*/ 0 w 561"/>
              <a:gd name="T7" fmla="*/ 0 h 229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61" h="2297">
                <a:moveTo>
                  <a:pt x="74" y="2297"/>
                </a:moveTo>
                <a:cubicBezTo>
                  <a:pt x="265" y="1965"/>
                  <a:pt x="457" y="1634"/>
                  <a:pt x="509" y="1292"/>
                </a:cubicBezTo>
                <a:cubicBezTo>
                  <a:pt x="561" y="950"/>
                  <a:pt x="474" y="462"/>
                  <a:pt x="389" y="247"/>
                </a:cubicBezTo>
                <a:cubicBezTo>
                  <a:pt x="304" y="32"/>
                  <a:pt x="152" y="16"/>
                  <a:pt x="0" y="0"/>
                </a:cubicBezTo>
              </a:path>
            </a:pathLst>
          </a:custGeom>
          <a:noFill/>
          <a:ln w="19050" cap="flat" cmpd="sng">
            <a:solidFill>
              <a:srgbClr val="FF0000"/>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3570" name="Freeform 66"/>
          <p:cNvSpPr/>
          <p:nvPr/>
        </p:nvSpPr>
        <p:spPr bwMode="auto">
          <a:xfrm>
            <a:off x="7270750" y="5210176"/>
            <a:ext cx="323850" cy="428625"/>
          </a:xfrm>
          <a:custGeom>
            <a:avLst/>
            <a:gdLst>
              <a:gd name="T0" fmla="*/ 2147483646 w 203"/>
              <a:gd name="T1" fmla="*/ 0 h 270"/>
              <a:gd name="T2" fmla="*/ 2147483646 w 203"/>
              <a:gd name="T3" fmla="*/ 2147483646 h 270"/>
              <a:gd name="T4" fmla="*/ 2147483646 w 203"/>
              <a:gd name="T5" fmla="*/ 2147483646 h 270"/>
              <a:gd name="T6" fmla="*/ 2147483646 w 203"/>
              <a:gd name="T7" fmla="*/ 2147483646 h 27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3" h="270">
                <a:moveTo>
                  <a:pt x="190" y="0"/>
                </a:moveTo>
                <a:cubicBezTo>
                  <a:pt x="118" y="23"/>
                  <a:pt x="46" y="47"/>
                  <a:pt x="23" y="87"/>
                </a:cubicBezTo>
                <a:cubicBezTo>
                  <a:pt x="0" y="127"/>
                  <a:pt x="19" y="212"/>
                  <a:pt x="49" y="241"/>
                </a:cubicBezTo>
                <a:cubicBezTo>
                  <a:pt x="79" y="270"/>
                  <a:pt x="141" y="265"/>
                  <a:pt x="203" y="261"/>
                </a:cubicBezTo>
              </a:path>
            </a:pathLst>
          </a:custGeom>
          <a:noFill/>
          <a:ln w="19050" cap="flat" cmpd="sng">
            <a:solidFill>
              <a:srgbClr val="336600"/>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3571" name="Freeform 67"/>
          <p:cNvSpPr/>
          <p:nvPr/>
        </p:nvSpPr>
        <p:spPr bwMode="auto">
          <a:xfrm>
            <a:off x="9785351" y="2271713"/>
            <a:ext cx="809625" cy="3332162"/>
          </a:xfrm>
          <a:custGeom>
            <a:avLst/>
            <a:gdLst>
              <a:gd name="T0" fmla="*/ 2147483646 w 510"/>
              <a:gd name="T1" fmla="*/ 2147483646 h 2099"/>
              <a:gd name="T2" fmla="*/ 2147483646 w 510"/>
              <a:gd name="T3" fmla="*/ 2147483646 h 2099"/>
              <a:gd name="T4" fmla="*/ 2147483646 w 510"/>
              <a:gd name="T5" fmla="*/ 2147483646 h 2099"/>
              <a:gd name="T6" fmla="*/ 0 w 510"/>
              <a:gd name="T7" fmla="*/ 2147483646 h 209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10" h="2099">
                <a:moveTo>
                  <a:pt x="87" y="2099"/>
                </a:moveTo>
                <a:cubicBezTo>
                  <a:pt x="264" y="1929"/>
                  <a:pt x="442" y="1759"/>
                  <a:pt x="476" y="1449"/>
                </a:cubicBezTo>
                <a:cubicBezTo>
                  <a:pt x="510" y="1139"/>
                  <a:pt x="367" y="474"/>
                  <a:pt x="288" y="237"/>
                </a:cubicBezTo>
                <a:cubicBezTo>
                  <a:pt x="209" y="0"/>
                  <a:pt x="104" y="14"/>
                  <a:pt x="0" y="29"/>
                </a:cubicBezTo>
              </a:path>
            </a:pathLst>
          </a:custGeom>
          <a:noFill/>
          <a:ln w="19050" cap="flat" cmpd="sng">
            <a:solidFill>
              <a:srgbClr val="0000FF"/>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3572" name="Freeform 68"/>
          <p:cNvSpPr/>
          <p:nvPr/>
        </p:nvSpPr>
        <p:spPr bwMode="auto">
          <a:xfrm>
            <a:off x="7329489" y="5645151"/>
            <a:ext cx="276225" cy="341313"/>
          </a:xfrm>
          <a:custGeom>
            <a:avLst/>
            <a:gdLst>
              <a:gd name="T0" fmla="*/ 2147483646 w 174"/>
              <a:gd name="T1" fmla="*/ 0 h 215"/>
              <a:gd name="T2" fmla="*/ 2147483646 w 174"/>
              <a:gd name="T3" fmla="*/ 2147483646 h 215"/>
              <a:gd name="T4" fmla="*/ 2147483646 w 174"/>
              <a:gd name="T5" fmla="*/ 2147483646 h 215"/>
              <a:gd name="T6" fmla="*/ 0 60000 65536"/>
              <a:gd name="T7" fmla="*/ 0 60000 65536"/>
              <a:gd name="T8" fmla="*/ 0 60000 65536"/>
            </a:gdLst>
            <a:ahLst/>
            <a:cxnLst>
              <a:cxn ang="T6">
                <a:pos x="T0" y="T1"/>
              </a:cxn>
              <a:cxn ang="T7">
                <a:pos x="T2" y="T3"/>
              </a:cxn>
              <a:cxn ang="T8">
                <a:pos x="T4" y="T5"/>
              </a:cxn>
            </a:cxnLst>
            <a:rect l="0" t="0" r="r" b="b"/>
            <a:pathLst>
              <a:path w="174" h="215">
                <a:moveTo>
                  <a:pt x="134" y="0"/>
                </a:moveTo>
                <a:cubicBezTo>
                  <a:pt x="67" y="42"/>
                  <a:pt x="0" y="85"/>
                  <a:pt x="7" y="121"/>
                </a:cubicBezTo>
                <a:cubicBezTo>
                  <a:pt x="14" y="157"/>
                  <a:pt x="94" y="186"/>
                  <a:pt x="174" y="215"/>
                </a:cubicBezTo>
              </a:path>
            </a:pathLst>
          </a:custGeom>
          <a:noFill/>
          <a:ln w="19050" cap="flat" cmpd="sng">
            <a:solidFill>
              <a:srgbClr val="336600"/>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453573" name="Freeform 69"/>
          <p:cNvSpPr/>
          <p:nvPr/>
        </p:nvSpPr>
        <p:spPr bwMode="auto">
          <a:xfrm>
            <a:off x="9785350" y="3276600"/>
            <a:ext cx="808038" cy="2698750"/>
          </a:xfrm>
          <a:custGeom>
            <a:avLst/>
            <a:gdLst>
              <a:gd name="T0" fmla="*/ 2147483646 w 509"/>
              <a:gd name="T1" fmla="*/ 2147483646 h 1700"/>
              <a:gd name="T2" fmla="*/ 2147483646 w 509"/>
              <a:gd name="T3" fmla="*/ 2147483646 h 1700"/>
              <a:gd name="T4" fmla="*/ 2147483646 w 509"/>
              <a:gd name="T5" fmla="*/ 2147483646 h 1700"/>
              <a:gd name="T6" fmla="*/ 0 w 509"/>
              <a:gd name="T7" fmla="*/ 2147483646 h 17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9" h="1700">
                <a:moveTo>
                  <a:pt x="101" y="1700"/>
                </a:moveTo>
                <a:cubicBezTo>
                  <a:pt x="292" y="1607"/>
                  <a:pt x="483" y="1515"/>
                  <a:pt x="496" y="1265"/>
                </a:cubicBezTo>
                <a:cubicBezTo>
                  <a:pt x="509" y="1015"/>
                  <a:pt x="264" y="400"/>
                  <a:pt x="181" y="200"/>
                </a:cubicBezTo>
                <a:cubicBezTo>
                  <a:pt x="98" y="0"/>
                  <a:pt x="49" y="33"/>
                  <a:pt x="0" y="66"/>
                </a:cubicBezTo>
              </a:path>
            </a:pathLst>
          </a:custGeom>
          <a:noFill/>
          <a:ln w="19050" cap="flat" cmpd="sng">
            <a:solidFill>
              <a:srgbClr val="9900CC"/>
            </a:solidFill>
            <a:prstDash val="solid"/>
            <a:round/>
            <a:headEnd type="none" w="med" len="med"/>
            <a:tailEnd type="triangle" w="lg" len="lg"/>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2" name="标题 1"/>
          <p:cNvSpPr>
            <a:spLocks noGrp="1"/>
          </p:cNvSpPr>
          <p:nvPr>
            <p:ph type="title"/>
          </p:nvPr>
        </p:nvSpPr>
        <p:spPr/>
        <p:txBody>
          <a:bodyPr/>
          <a:lstStyle/>
          <a:p>
            <a:r>
              <a:rPr lang="en-US" altLang="zh-CN" dirty="0"/>
              <a:t> </a:t>
            </a:r>
            <a:endParaRPr lang="zh-CN" altLang="en-US"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寻址方式（多寄存器寻址）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453567"/>
                                        </p:tgtEl>
                                        <p:attrNameLst>
                                          <p:attrName>style.visibility</p:attrName>
                                        </p:attrNameLst>
                                      </p:cBhvr>
                                      <p:to>
                                        <p:strVal val="visible"/>
                                      </p:to>
                                    </p:set>
                                    <p:animEffect transition="in" filter="wipe(up)">
                                      <p:cBhvr>
                                        <p:cTn id="7" dur="500"/>
                                        <p:tgtEl>
                                          <p:spTgt spid="245356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453569"/>
                                        </p:tgtEl>
                                        <p:attrNameLst>
                                          <p:attrName>style.visibility</p:attrName>
                                        </p:attrNameLst>
                                      </p:cBhvr>
                                      <p:to>
                                        <p:strVal val="visible"/>
                                      </p:to>
                                    </p:set>
                                    <p:animEffect transition="in" filter="wipe(down)">
                                      <p:cBhvr>
                                        <p:cTn id="11" dur="500"/>
                                        <p:tgtEl>
                                          <p:spTgt spid="2453569"/>
                                        </p:tgtEl>
                                      </p:cBhvr>
                                    </p:animEffect>
                                  </p:childTnLst>
                                </p:cTn>
                              </p:par>
                            </p:childTnLst>
                          </p:cTn>
                        </p:par>
                        <p:par>
                          <p:cTn id="12" fill="hold">
                            <p:stCondLst>
                              <p:cond delay="1000"/>
                            </p:stCondLst>
                            <p:childTnLst>
                              <p:par>
                                <p:cTn id="13" presetID="12" presetClass="entr" presetSubtype="2" fill="hold" grpId="0" nodeType="afterEffect">
                                  <p:stCondLst>
                                    <p:cond delay="0"/>
                                  </p:stCondLst>
                                  <p:childTnLst>
                                    <p:set>
                                      <p:cBhvr>
                                        <p:cTn id="14" dur="1" fill="hold">
                                          <p:stCondLst>
                                            <p:cond delay="0"/>
                                          </p:stCondLst>
                                        </p:cTn>
                                        <p:tgtEl>
                                          <p:spTgt spid="2453557"/>
                                        </p:tgtEl>
                                        <p:attrNameLst>
                                          <p:attrName>style.visibility</p:attrName>
                                        </p:attrNameLst>
                                      </p:cBhvr>
                                      <p:to>
                                        <p:strVal val="visible"/>
                                      </p:to>
                                    </p:set>
                                    <p:animEffect transition="in" filter="slide(fromRight)">
                                      <p:cBhvr>
                                        <p:cTn id="15" dur="500"/>
                                        <p:tgtEl>
                                          <p:spTgt spid="2453557"/>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453570"/>
                                        </p:tgtEl>
                                        <p:attrNameLst>
                                          <p:attrName>style.visibility</p:attrName>
                                        </p:attrNameLst>
                                      </p:cBhvr>
                                      <p:to>
                                        <p:strVal val="visible"/>
                                      </p:to>
                                    </p:set>
                                    <p:animEffect transition="in" filter="wipe(up)">
                                      <p:cBhvr>
                                        <p:cTn id="19" dur="500"/>
                                        <p:tgtEl>
                                          <p:spTgt spid="2453570"/>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2453571"/>
                                        </p:tgtEl>
                                        <p:attrNameLst>
                                          <p:attrName>style.visibility</p:attrName>
                                        </p:attrNameLst>
                                      </p:cBhvr>
                                      <p:to>
                                        <p:strVal val="visible"/>
                                      </p:to>
                                    </p:set>
                                    <p:animEffect transition="in" filter="wipe(down)">
                                      <p:cBhvr>
                                        <p:cTn id="23" dur="500"/>
                                        <p:tgtEl>
                                          <p:spTgt spid="2453571"/>
                                        </p:tgtEl>
                                      </p:cBhvr>
                                    </p:animEffect>
                                  </p:childTnLst>
                                </p:cTn>
                              </p:par>
                            </p:childTnLst>
                          </p:cTn>
                        </p:par>
                        <p:par>
                          <p:cTn id="24" fill="hold">
                            <p:stCondLst>
                              <p:cond delay="2500"/>
                            </p:stCondLst>
                            <p:childTnLst>
                              <p:par>
                                <p:cTn id="25" presetID="12" presetClass="entr" presetSubtype="2" fill="hold" grpId="0" nodeType="afterEffect">
                                  <p:stCondLst>
                                    <p:cond delay="0"/>
                                  </p:stCondLst>
                                  <p:childTnLst>
                                    <p:set>
                                      <p:cBhvr>
                                        <p:cTn id="26" dur="1" fill="hold">
                                          <p:stCondLst>
                                            <p:cond delay="0"/>
                                          </p:stCondLst>
                                        </p:cTn>
                                        <p:tgtEl>
                                          <p:spTgt spid="2453565"/>
                                        </p:tgtEl>
                                        <p:attrNameLst>
                                          <p:attrName>style.visibility</p:attrName>
                                        </p:attrNameLst>
                                      </p:cBhvr>
                                      <p:to>
                                        <p:strVal val="visible"/>
                                      </p:to>
                                    </p:set>
                                    <p:animEffect transition="in" filter="slide(fromRight)">
                                      <p:cBhvr>
                                        <p:cTn id="27" dur="500"/>
                                        <p:tgtEl>
                                          <p:spTgt spid="2453565"/>
                                        </p:tgtEl>
                                      </p:cBhvr>
                                    </p:animEffect>
                                  </p:childTnLst>
                                </p:cTn>
                              </p:par>
                            </p:childTnLst>
                          </p:cTn>
                        </p:par>
                        <p:par>
                          <p:cTn id="28" fill="hold">
                            <p:stCondLst>
                              <p:cond delay="3000"/>
                            </p:stCondLst>
                            <p:childTnLst>
                              <p:par>
                                <p:cTn id="29" presetID="22" presetClass="entr" presetSubtype="1" fill="hold" nodeType="afterEffect">
                                  <p:stCondLst>
                                    <p:cond delay="0"/>
                                  </p:stCondLst>
                                  <p:childTnLst>
                                    <p:set>
                                      <p:cBhvr>
                                        <p:cTn id="30" dur="1" fill="hold">
                                          <p:stCondLst>
                                            <p:cond delay="0"/>
                                          </p:stCondLst>
                                        </p:cTn>
                                        <p:tgtEl>
                                          <p:spTgt spid="2453572"/>
                                        </p:tgtEl>
                                        <p:attrNameLst>
                                          <p:attrName>style.visibility</p:attrName>
                                        </p:attrNameLst>
                                      </p:cBhvr>
                                      <p:to>
                                        <p:strVal val="visible"/>
                                      </p:to>
                                    </p:set>
                                    <p:animEffect transition="in" filter="wipe(up)">
                                      <p:cBhvr>
                                        <p:cTn id="31" dur="500"/>
                                        <p:tgtEl>
                                          <p:spTgt spid="2453572"/>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2453573"/>
                                        </p:tgtEl>
                                        <p:attrNameLst>
                                          <p:attrName>style.visibility</p:attrName>
                                        </p:attrNameLst>
                                      </p:cBhvr>
                                      <p:to>
                                        <p:strVal val="visible"/>
                                      </p:to>
                                    </p:set>
                                    <p:animEffect transition="in" filter="wipe(down)">
                                      <p:cBhvr>
                                        <p:cTn id="35" dur="500"/>
                                        <p:tgtEl>
                                          <p:spTgt spid="2453573"/>
                                        </p:tgtEl>
                                      </p:cBhvr>
                                    </p:animEffect>
                                  </p:childTnLst>
                                </p:cTn>
                              </p:par>
                            </p:childTnLst>
                          </p:cTn>
                        </p:par>
                        <p:par>
                          <p:cTn id="36" fill="hold">
                            <p:stCondLst>
                              <p:cond delay="4000"/>
                            </p:stCondLst>
                            <p:childTnLst>
                              <p:par>
                                <p:cTn id="37" presetID="12" presetClass="entr" presetSubtype="2" fill="hold" grpId="0" nodeType="afterEffect">
                                  <p:stCondLst>
                                    <p:cond delay="0"/>
                                  </p:stCondLst>
                                  <p:childTnLst>
                                    <p:set>
                                      <p:cBhvr>
                                        <p:cTn id="38" dur="1" fill="hold">
                                          <p:stCondLst>
                                            <p:cond delay="0"/>
                                          </p:stCondLst>
                                        </p:cTn>
                                        <p:tgtEl>
                                          <p:spTgt spid="2453566"/>
                                        </p:tgtEl>
                                        <p:attrNameLst>
                                          <p:attrName>style.visibility</p:attrName>
                                        </p:attrNameLst>
                                      </p:cBhvr>
                                      <p:to>
                                        <p:strVal val="visible"/>
                                      </p:to>
                                    </p:set>
                                    <p:animEffect transition="in" filter="slide(fromRight)">
                                      <p:cBhvr>
                                        <p:cTn id="39" dur="500"/>
                                        <p:tgtEl>
                                          <p:spTgt spid="2453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3557" grpId="0"/>
      <p:bldP spid="2453565" grpId="0"/>
      <p:bldP spid="2453566" grpId="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8002" name="Text Box 2"/>
          <p:cNvSpPr txBox="1">
            <a:spLocks noChangeArrowheads="1"/>
          </p:cNvSpPr>
          <p:nvPr/>
        </p:nvSpPr>
        <p:spPr bwMode="auto">
          <a:xfrm>
            <a:off x="191344" y="1340768"/>
            <a:ext cx="11377264" cy="3178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ct val="50000"/>
              </a:spcBef>
              <a:buClrTx/>
              <a:buFontTx/>
              <a:buNone/>
            </a:pPr>
            <a:r>
              <a:rPr kumimoji="1" lang="zh-CN" altLang="en-US" b="0" dirty="0"/>
              <a:t>        堆栈是一个按特定顺序进行存取的存储区，操作顺序为“后进先出” 。堆栈寻址是隐含的，它使用一个专门的寄存器</a:t>
            </a:r>
            <a:r>
              <a:rPr kumimoji="1" lang="en-US" altLang="zh-CN" b="0" dirty="0"/>
              <a:t>(</a:t>
            </a:r>
            <a:r>
              <a:rPr kumimoji="1" lang="zh-CN" altLang="en-US" b="0" dirty="0"/>
              <a:t>堆栈指针</a:t>
            </a:r>
            <a:r>
              <a:rPr kumimoji="1" lang="en-US" altLang="zh-CN" b="0" dirty="0"/>
              <a:t>)</a:t>
            </a:r>
            <a:r>
              <a:rPr kumimoji="1" lang="zh-CN" altLang="en-US" b="0" dirty="0"/>
              <a:t>指向一块存储区域</a:t>
            </a:r>
            <a:r>
              <a:rPr kumimoji="1" lang="en-US" altLang="zh-CN" b="0" dirty="0"/>
              <a:t>(</a:t>
            </a:r>
            <a:r>
              <a:rPr kumimoji="1" lang="zh-CN" altLang="en-US" b="0" dirty="0"/>
              <a:t>堆栈</a:t>
            </a:r>
            <a:r>
              <a:rPr kumimoji="1" lang="en-US" altLang="zh-CN" b="0" dirty="0"/>
              <a:t>)</a:t>
            </a:r>
            <a:r>
              <a:rPr kumimoji="1" lang="zh-CN" altLang="en-US" b="0" dirty="0"/>
              <a:t>，指针所指向的存储单元即是堆栈的栈顶。存储器堆栈可分为两种： </a:t>
            </a:r>
            <a:endParaRPr kumimoji="1" lang="zh-CN" altLang="en-US" b="0" dirty="0"/>
          </a:p>
          <a:p>
            <a:pPr lvl="1" algn="just" eaLnBrk="1" hangingPunct="1">
              <a:lnSpc>
                <a:spcPct val="150000"/>
              </a:lnSpc>
              <a:spcBef>
                <a:spcPct val="50000"/>
              </a:spcBef>
              <a:buClr>
                <a:srgbClr val="0000FF"/>
              </a:buClr>
              <a:buFont typeface="Wingdings" panose="05000000000000000000" pitchFamily="2" charset="2"/>
              <a:buChar char="§"/>
            </a:pPr>
            <a:r>
              <a:rPr kumimoji="1" lang="zh-CN" altLang="en-US" sz="2400" b="0" dirty="0"/>
              <a:t>向上生长：向高地址方向生长，称为递增堆栈</a:t>
            </a:r>
            <a:endParaRPr kumimoji="1" lang="zh-CN" altLang="en-US" sz="2400" b="0" dirty="0"/>
          </a:p>
          <a:p>
            <a:pPr lvl="1" algn="just" eaLnBrk="1" hangingPunct="1">
              <a:lnSpc>
                <a:spcPct val="150000"/>
              </a:lnSpc>
              <a:spcBef>
                <a:spcPct val="50000"/>
              </a:spcBef>
              <a:buClr>
                <a:srgbClr val="0000FF"/>
              </a:buClr>
              <a:buFont typeface="Wingdings" panose="05000000000000000000" pitchFamily="2" charset="2"/>
              <a:buChar char="§"/>
            </a:pPr>
            <a:r>
              <a:rPr kumimoji="1" lang="zh-CN" altLang="en-US" sz="2400" b="0" dirty="0"/>
              <a:t>向下生长：向低地址方向生长，称为递减堆栈</a:t>
            </a:r>
            <a:endParaRPr kumimoji="1" lang="zh-CN" altLang="en-US" sz="24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E8C259D9-C9D6-4DB8-950A-F26E1301BD1D}"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6"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寻址方式（堆栈寻址）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28002"/>
                                        </p:tgtEl>
                                        <p:attrNameLst>
                                          <p:attrName>style.visibility</p:attrName>
                                        </p:attrNameLst>
                                      </p:cBhvr>
                                      <p:to>
                                        <p:strVal val="visible"/>
                                      </p:to>
                                    </p:set>
                                    <p:animEffect transition="in" filter="box(in)">
                                      <p:cBhvr>
                                        <p:cTn id="7" dur="500"/>
                                        <p:tgtEl>
                                          <p:spTgt spid="128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a:xfrm>
            <a:off x="1619250" y="6381750"/>
            <a:ext cx="971550" cy="338138"/>
          </a:xfrm>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78690F85-851D-4C66-BBAA-456DFA8B29EF}"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grpSp>
        <p:nvGrpSpPr>
          <p:cNvPr id="130051" name="Group 3"/>
          <p:cNvGrpSpPr/>
          <p:nvPr/>
        </p:nvGrpSpPr>
        <p:grpSpPr bwMode="auto">
          <a:xfrm>
            <a:off x="2590800" y="1708151"/>
            <a:ext cx="1371600" cy="2759075"/>
            <a:chOff x="672" y="2064"/>
            <a:chExt cx="864" cy="1738"/>
          </a:xfrm>
        </p:grpSpPr>
        <p:sp>
          <p:nvSpPr>
            <p:cNvPr id="131116" name="Text Box 4"/>
            <p:cNvSpPr txBox="1">
              <a:spLocks noChangeArrowheads="1"/>
            </p:cNvSpPr>
            <p:nvPr/>
          </p:nvSpPr>
          <p:spPr bwMode="auto">
            <a:xfrm>
              <a:off x="1008" y="3552"/>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栈底</a:t>
              </a:r>
              <a:endParaRPr kumimoji="1" lang="zh-CN" altLang="en-US" sz="2000" b="0">
                <a:latin typeface="Times New Roman" panose="02020603050405020304" pitchFamily="18" charset="0"/>
                <a:ea typeface="华文新魏" panose="02010800040101010101" pitchFamily="2" charset="-122"/>
              </a:endParaRPr>
            </a:p>
          </p:txBody>
        </p:sp>
        <p:sp>
          <p:nvSpPr>
            <p:cNvPr id="131117" name="Text Box 5"/>
            <p:cNvSpPr txBox="1">
              <a:spLocks noChangeArrowheads="1"/>
            </p:cNvSpPr>
            <p:nvPr/>
          </p:nvSpPr>
          <p:spPr bwMode="auto">
            <a:xfrm>
              <a:off x="1008" y="2064"/>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栈顶</a:t>
              </a:r>
              <a:endParaRPr kumimoji="1" lang="zh-CN" altLang="en-US" sz="2000" b="0">
                <a:latin typeface="Times New Roman" panose="02020603050405020304" pitchFamily="18" charset="0"/>
                <a:ea typeface="华文新魏" panose="02010800040101010101" pitchFamily="2" charset="-122"/>
              </a:endParaRPr>
            </a:p>
          </p:txBody>
        </p:sp>
        <p:sp>
          <p:nvSpPr>
            <p:cNvPr id="131118" name="Text Box 6"/>
            <p:cNvSpPr txBox="1">
              <a:spLocks noChangeArrowheads="1"/>
            </p:cNvSpPr>
            <p:nvPr/>
          </p:nvSpPr>
          <p:spPr bwMode="auto">
            <a:xfrm>
              <a:off x="1008" y="2832"/>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栈区</a:t>
              </a:r>
              <a:endParaRPr kumimoji="1" lang="zh-CN" altLang="en-US" sz="2000" b="0">
                <a:latin typeface="Times New Roman" panose="02020603050405020304" pitchFamily="18" charset="0"/>
                <a:ea typeface="华文新魏" panose="02010800040101010101" pitchFamily="2" charset="-122"/>
              </a:endParaRPr>
            </a:p>
          </p:txBody>
        </p:sp>
        <p:sp>
          <p:nvSpPr>
            <p:cNvPr id="131119" name="Text Box 7"/>
            <p:cNvSpPr txBox="1">
              <a:spLocks noChangeArrowheads="1"/>
            </p:cNvSpPr>
            <p:nvPr/>
          </p:nvSpPr>
          <p:spPr bwMode="auto">
            <a:xfrm>
              <a:off x="672" y="2064"/>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en-US" altLang="zh-CN" sz="2000">
                  <a:solidFill>
                    <a:srgbClr val="FF0000"/>
                  </a:solidFill>
                  <a:latin typeface="Times New Roman" panose="02020603050405020304" pitchFamily="18" charset="0"/>
                  <a:ea typeface="华文新魏" panose="02010800040101010101" pitchFamily="2" charset="-122"/>
                </a:rPr>
                <a:t>SP</a:t>
              </a:r>
              <a:r>
                <a:rPr kumimoji="1" lang="en-US" altLang="zh-CN" sz="2000" b="0">
                  <a:latin typeface="Times New Roman" panose="02020603050405020304" pitchFamily="18" charset="0"/>
                  <a:ea typeface="华文新魏" panose="02010800040101010101" pitchFamily="2" charset="-122"/>
                  <a:sym typeface="Wingdings" panose="05000000000000000000" pitchFamily="2" charset="2"/>
                </a:rPr>
                <a:t></a:t>
              </a:r>
              <a:endParaRPr kumimoji="1" lang="en-US" altLang="zh-CN" sz="2000" b="0">
                <a:latin typeface="Times New Roman" panose="02020603050405020304" pitchFamily="18" charset="0"/>
                <a:ea typeface="华文新魏" panose="02010800040101010101" pitchFamily="2" charset="-122"/>
              </a:endParaRPr>
            </a:p>
          </p:txBody>
        </p:sp>
      </p:grpSp>
      <p:grpSp>
        <p:nvGrpSpPr>
          <p:cNvPr id="130056" name="Group 8"/>
          <p:cNvGrpSpPr/>
          <p:nvPr/>
        </p:nvGrpSpPr>
        <p:grpSpPr bwMode="auto">
          <a:xfrm>
            <a:off x="5486400" y="1708150"/>
            <a:ext cx="1752600" cy="2743200"/>
            <a:chOff x="2496" y="2064"/>
            <a:chExt cx="1104" cy="1728"/>
          </a:xfrm>
        </p:grpSpPr>
        <p:sp>
          <p:nvSpPr>
            <p:cNvPr id="131113" name="Text Box 9"/>
            <p:cNvSpPr txBox="1">
              <a:spLocks noChangeArrowheads="1"/>
            </p:cNvSpPr>
            <p:nvPr/>
          </p:nvSpPr>
          <p:spPr bwMode="auto">
            <a:xfrm>
              <a:off x="2736" y="2736"/>
              <a:ext cx="672" cy="44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堆栈存储区</a:t>
              </a:r>
              <a:endParaRPr kumimoji="1" lang="zh-CN" altLang="en-US" sz="2000" b="0">
                <a:latin typeface="Times New Roman" panose="02020603050405020304" pitchFamily="18" charset="0"/>
                <a:ea typeface="华文新魏" panose="02010800040101010101" pitchFamily="2" charset="-122"/>
              </a:endParaRPr>
            </a:p>
          </p:txBody>
        </p:sp>
        <p:sp>
          <p:nvSpPr>
            <p:cNvPr id="131114" name="AutoShape 10"/>
            <p:cNvSpPr/>
            <p:nvPr/>
          </p:nvSpPr>
          <p:spPr bwMode="auto">
            <a:xfrm flipH="1">
              <a:off x="2496" y="2064"/>
              <a:ext cx="240" cy="1728"/>
            </a:xfrm>
            <a:prstGeom prst="leftBrace">
              <a:avLst>
                <a:gd name="adj1" fmla="val 60000"/>
                <a:gd name="adj2" fmla="val 50000"/>
              </a:avLst>
            </a:prstGeom>
            <a:noFill/>
            <a:ln w="25400">
              <a:solidFill>
                <a:srgbClr val="FF0000"/>
              </a:solidFill>
              <a:rou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1115" name="AutoShape 11"/>
            <p:cNvSpPr/>
            <p:nvPr/>
          </p:nvSpPr>
          <p:spPr bwMode="auto">
            <a:xfrm>
              <a:off x="3360" y="2064"/>
              <a:ext cx="240" cy="1728"/>
            </a:xfrm>
            <a:prstGeom prst="leftBrace">
              <a:avLst>
                <a:gd name="adj1" fmla="val 60000"/>
                <a:gd name="adj2" fmla="val 50000"/>
              </a:avLst>
            </a:prstGeom>
            <a:noFill/>
            <a:ln w="25400">
              <a:solidFill>
                <a:srgbClr val="FF0000"/>
              </a:solidFill>
              <a:rou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grpSp>
      <p:grpSp>
        <p:nvGrpSpPr>
          <p:cNvPr id="130060" name="Group 12"/>
          <p:cNvGrpSpPr/>
          <p:nvPr/>
        </p:nvGrpSpPr>
        <p:grpSpPr bwMode="auto">
          <a:xfrm>
            <a:off x="8763000" y="1708151"/>
            <a:ext cx="1371600" cy="2759075"/>
            <a:chOff x="4560" y="2064"/>
            <a:chExt cx="864" cy="1738"/>
          </a:xfrm>
        </p:grpSpPr>
        <p:sp>
          <p:nvSpPr>
            <p:cNvPr id="131109" name="Text Box 13"/>
            <p:cNvSpPr txBox="1">
              <a:spLocks noChangeArrowheads="1"/>
            </p:cNvSpPr>
            <p:nvPr/>
          </p:nvSpPr>
          <p:spPr bwMode="auto">
            <a:xfrm>
              <a:off x="4560" y="3552"/>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栈顶</a:t>
              </a:r>
              <a:endParaRPr kumimoji="1" lang="zh-CN" altLang="en-US" sz="2000" b="0">
                <a:latin typeface="Times New Roman" panose="02020603050405020304" pitchFamily="18" charset="0"/>
                <a:ea typeface="华文新魏" panose="02010800040101010101" pitchFamily="2" charset="-122"/>
              </a:endParaRPr>
            </a:p>
          </p:txBody>
        </p:sp>
        <p:sp>
          <p:nvSpPr>
            <p:cNvPr id="131110" name="Text Box 14"/>
            <p:cNvSpPr txBox="1">
              <a:spLocks noChangeArrowheads="1"/>
            </p:cNvSpPr>
            <p:nvPr/>
          </p:nvSpPr>
          <p:spPr bwMode="auto">
            <a:xfrm>
              <a:off x="4560" y="2064"/>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栈底</a:t>
              </a:r>
              <a:endParaRPr kumimoji="1" lang="zh-CN" altLang="en-US" sz="2000" b="0">
                <a:latin typeface="Times New Roman" panose="02020603050405020304" pitchFamily="18" charset="0"/>
                <a:ea typeface="华文新魏" panose="02010800040101010101" pitchFamily="2" charset="-122"/>
              </a:endParaRPr>
            </a:p>
          </p:txBody>
        </p:sp>
        <p:sp>
          <p:nvSpPr>
            <p:cNvPr id="131111" name="Text Box 15"/>
            <p:cNvSpPr txBox="1">
              <a:spLocks noChangeArrowheads="1"/>
            </p:cNvSpPr>
            <p:nvPr/>
          </p:nvSpPr>
          <p:spPr bwMode="auto">
            <a:xfrm>
              <a:off x="4560" y="2832"/>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栈区</a:t>
              </a:r>
              <a:endParaRPr kumimoji="1" lang="zh-CN" altLang="en-US" sz="2000" b="0">
                <a:latin typeface="Times New Roman" panose="02020603050405020304" pitchFamily="18" charset="0"/>
                <a:ea typeface="华文新魏" panose="02010800040101010101" pitchFamily="2" charset="-122"/>
              </a:endParaRPr>
            </a:p>
          </p:txBody>
        </p:sp>
        <p:sp>
          <p:nvSpPr>
            <p:cNvPr id="131112" name="Text Box 16"/>
            <p:cNvSpPr txBox="1">
              <a:spLocks noChangeArrowheads="1"/>
            </p:cNvSpPr>
            <p:nvPr/>
          </p:nvSpPr>
          <p:spPr bwMode="auto">
            <a:xfrm>
              <a:off x="4896" y="3552"/>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sym typeface="Wingdings" panose="05000000000000000000" pitchFamily="2" charset="2"/>
                </a:rPr>
                <a:t></a:t>
              </a:r>
              <a:r>
                <a:rPr kumimoji="1" lang="en-US" altLang="zh-CN" sz="2000">
                  <a:solidFill>
                    <a:srgbClr val="FF0000"/>
                  </a:solidFill>
                  <a:latin typeface="Times New Roman" panose="02020603050405020304" pitchFamily="18" charset="0"/>
                  <a:ea typeface="华文新魏" panose="02010800040101010101" pitchFamily="2" charset="-122"/>
                </a:rPr>
                <a:t>SP</a:t>
              </a:r>
              <a:endParaRPr kumimoji="1" lang="en-US" altLang="zh-CN" sz="2000">
                <a:latin typeface="Times New Roman" panose="02020603050405020304" pitchFamily="18" charset="0"/>
                <a:ea typeface="华文新魏" panose="02010800040101010101" pitchFamily="2" charset="-122"/>
              </a:endParaRPr>
            </a:p>
          </p:txBody>
        </p:sp>
      </p:grpSp>
      <p:grpSp>
        <p:nvGrpSpPr>
          <p:cNvPr id="130065" name="Group 17"/>
          <p:cNvGrpSpPr/>
          <p:nvPr/>
        </p:nvGrpSpPr>
        <p:grpSpPr bwMode="auto">
          <a:xfrm>
            <a:off x="3962400" y="1403350"/>
            <a:ext cx="4800600" cy="3352800"/>
            <a:chOff x="1536" y="1872"/>
            <a:chExt cx="3024" cy="2112"/>
          </a:xfrm>
        </p:grpSpPr>
        <p:grpSp>
          <p:nvGrpSpPr>
            <p:cNvPr id="131088" name="Group 18"/>
            <p:cNvGrpSpPr/>
            <p:nvPr/>
          </p:nvGrpSpPr>
          <p:grpSpPr bwMode="auto">
            <a:xfrm>
              <a:off x="3600" y="1872"/>
              <a:ext cx="960" cy="2112"/>
              <a:chOff x="3600" y="1872"/>
              <a:chExt cx="960" cy="2112"/>
            </a:xfrm>
          </p:grpSpPr>
          <p:sp>
            <p:nvSpPr>
              <p:cNvPr id="131100" name="Rectangle 19"/>
              <p:cNvSpPr>
                <a:spLocks noChangeArrowheads="1"/>
              </p:cNvSpPr>
              <p:nvPr/>
            </p:nvSpPr>
            <p:spPr bwMode="auto">
              <a:xfrm>
                <a:off x="3600" y="2064"/>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1101" name="Line 20"/>
              <p:cNvSpPr>
                <a:spLocks noChangeShapeType="1"/>
              </p:cNvSpPr>
              <p:nvPr/>
            </p:nvSpPr>
            <p:spPr bwMode="auto">
              <a:xfrm flipV="1">
                <a:off x="3600" y="1872"/>
                <a:ext cx="0" cy="21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2" name="Line 21"/>
              <p:cNvSpPr>
                <a:spLocks noChangeShapeType="1"/>
              </p:cNvSpPr>
              <p:nvPr/>
            </p:nvSpPr>
            <p:spPr bwMode="auto">
              <a:xfrm flipV="1">
                <a:off x="4560" y="1872"/>
                <a:ext cx="0" cy="21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03" name="Rectangle 22"/>
              <p:cNvSpPr>
                <a:spLocks noChangeArrowheads="1"/>
              </p:cNvSpPr>
              <p:nvPr/>
            </p:nvSpPr>
            <p:spPr bwMode="auto">
              <a:xfrm>
                <a:off x="3600" y="2304"/>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1104" name="Rectangle 23"/>
              <p:cNvSpPr>
                <a:spLocks noChangeArrowheads="1"/>
              </p:cNvSpPr>
              <p:nvPr/>
            </p:nvSpPr>
            <p:spPr bwMode="auto">
              <a:xfrm>
                <a:off x="3600" y="2544"/>
                <a:ext cx="960" cy="76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1105" name="Rectangle 24"/>
              <p:cNvSpPr>
                <a:spLocks noChangeArrowheads="1"/>
              </p:cNvSpPr>
              <p:nvPr/>
            </p:nvSpPr>
            <p:spPr bwMode="auto">
              <a:xfrm>
                <a:off x="3600" y="3312"/>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1106" name="Rectangle 25"/>
              <p:cNvSpPr>
                <a:spLocks noChangeArrowheads="1"/>
              </p:cNvSpPr>
              <p:nvPr/>
            </p:nvSpPr>
            <p:spPr bwMode="auto">
              <a:xfrm>
                <a:off x="3600" y="3552"/>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1107" name="Text Box 26"/>
              <p:cNvSpPr txBox="1">
                <a:spLocks noChangeArrowheads="1"/>
              </p:cNvSpPr>
              <p:nvPr/>
            </p:nvSpPr>
            <p:spPr bwMode="auto">
              <a:xfrm>
                <a:off x="3936" y="2688"/>
                <a:ext cx="528" cy="44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向下增长</a:t>
                </a:r>
                <a:endParaRPr kumimoji="1" lang="zh-CN" altLang="en-US" sz="2000" b="0">
                  <a:latin typeface="Times New Roman" panose="02020603050405020304" pitchFamily="18" charset="0"/>
                  <a:ea typeface="华文新魏" panose="02010800040101010101" pitchFamily="2" charset="-122"/>
                </a:endParaRPr>
              </a:p>
            </p:txBody>
          </p:sp>
          <p:sp>
            <p:nvSpPr>
              <p:cNvPr id="131108" name="AutoShape 27"/>
              <p:cNvSpPr>
                <a:spLocks noChangeArrowheads="1"/>
              </p:cNvSpPr>
              <p:nvPr/>
            </p:nvSpPr>
            <p:spPr bwMode="auto">
              <a:xfrm>
                <a:off x="3792" y="2640"/>
                <a:ext cx="144" cy="624"/>
              </a:xfrm>
              <a:prstGeom prst="downArrow">
                <a:avLst>
                  <a:gd name="adj1" fmla="val 50000"/>
                  <a:gd name="adj2" fmla="val 108333"/>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grpSp>
        <p:grpSp>
          <p:nvGrpSpPr>
            <p:cNvPr id="131089" name="Group 28"/>
            <p:cNvGrpSpPr/>
            <p:nvPr/>
          </p:nvGrpSpPr>
          <p:grpSpPr bwMode="auto">
            <a:xfrm>
              <a:off x="1536" y="1872"/>
              <a:ext cx="960" cy="2112"/>
              <a:chOff x="1536" y="1872"/>
              <a:chExt cx="960" cy="2112"/>
            </a:xfrm>
          </p:grpSpPr>
          <p:sp>
            <p:nvSpPr>
              <p:cNvPr id="131090" name="Rectangle 29"/>
              <p:cNvSpPr>
                <a:spLocks noChangeArrowheads="1"/>
              </p:cNvSpPr>
              <p:nvPr/>
            </p:nvSpPr>
            <p:spPr bwMode="auto">
              <a:xfrm>
                <a:off x="1536" y="2544"/>
                <a:ext cx="960" cy="768"/>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grpSp>
            <p:nvGrpSpPr>
              <p:cNvPr id="131091" name="Group 30"/>
              <p:cNvGrpSpPr/>
              <p:nvPr/>
            </p:nvGrpSpPr>
            <p:grpSpPr bwMode="auto">
              <a:xfrm>
                <a:off x="1536" y="1872"/>
                <a:ext cx="960" cy="2112"/>
                <a:chOff x="1536" y="1872"/>
                <a:chExt cx="960" cy="2112"/>
              </a:xfrm>
            </p:grpSpPr>
            <p:sp>
              <p:nvSpPr>
                <p:cNvPr id="131092" name="Rectangle 31"/>
                <p:cNvSpPr>
                  <a:spLocks noChangeArrowheads="1"/>
                </p:cNvSpPr>
                <p:nvPr/>
              </p:nvSpPr>
              <p:spPr bwMode="auto">
                <a:xfrm>
                  <a:off x="1536" y="2064"/>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1093" name="Line 32"/>
                <p:cNvSpPr>
                  <a:spLocks noChangeShapeType="1"/>
                </p:cNvSpPr>
                <p:nvPr/>
              </p:nvSpPr>
              <p:spPr bwMode="auto">
                <a:xfrm flipV="1">
                  <a:off x="1536" y="1872"/>
                  <a:ext cx="0" cy="21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4" name="Line 33"/>
                <p:cNvSpPr>
                  <a:spLocks noChangeShapeType="1"/>
                </p:cNvSpPr>
                <p:nvPr/>
              </p:nvSpPr>
              <p:spPr bwMode="auto">
                <a:xfrm flipV="1">
                  <a:off x="2496" y="1872"/>
                  <a:ext cx="0" cy="21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95" name="Rectangle 34"/>
                <p:cNvSpPr>
                  <a:spLocks noChangeArrowheads="1"/>
                </p:cNvSpPr>
                <p:nvPr/>
              </p:nvSpPr>
              <p:spPr bwMode="auto">
                <a:xfrm>
                  <a:off x="1536" y="2304"/>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1096" name="Rectangle 35"/>
                <p:cNvSpPr>
                  <a:spLocks noChangeArrowheads="1"/>
                </p:cNvSpPr>
                <p:nvPr/>
              </p:nvSpPr>
              <p:spPr bwMode="auto">
                <a:xfrm>
                  <a:off x="1536" y="3312"/>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1097" name="Rectangle 36"/>
                <p:cNvSpPr>
                  <a:spLocks noChangeArrowheads="1"/>
                </p:cNvSpPr>
                <p:nvPr/>
              </p:nvSpPr>
              <p:spPr bwMode="auto">
                <a:xfrm>
                  <a:off x="1536" y="3552"/>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1098" name="AutoShape 37"/>
                <p:cNvSpPr>
                  <a:spLocks noChangeArrowheads="1"/>
                </p:cNvSpPr>
                <p:nvPr/>
              </p:nvSpPr>
              <p:spPr bwMode="auto">
                <a:xfrm>
                  <a:off x="2160" y="2640"/>
                  <a:ext cx="144" cy="624"/>
                </a:xfrm>
                <a:prstGeom prst="upArrow">
                  <a:avLst>
                    <a:gd name="adj1" fmla="val 50000"/>
                    <a:gd name="adj2" fmla="val 108333"/>
                  </a:avLst>
                </a:prstGeom>
                <a:solidFill>
                  <a:schemeClr val="hlink"/>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1099" name="Text Box 38"/>
                <p:cNvSpPr txBox="1">
                  <a:spLocks noChangeArrowheads="1"/>
                </p:cNvSpPr>
                <p:nvPr/>
              </p:nvSpPr>
              <p:spPr bwMode="auto">
                <a:xfrm>
                  <a:off x="1584" y="2688"/>
                  <a:ext cx="528" cy="44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向上增长</a:t>
                  </a:r>
                  <a:endParaRPr kumimoji="1" lang="zh-CN" altLang="en-US" sz="2000" b="0">
                    <a:latin typeface="Times New Roman" panose="02020603050405020304" pitchFamily="18" charset="0"/>
                    <a:ea typeface="华文新魏" panose="02010800040101010101" pitchFamily="2" charset="-122"/>
                  </a:endParaRPr>
                </a:p>
              </p:txBody>
            </p:sp>
          </p:grpSp>
        </p:grpSp>
      </p:grpSp>
      <p:sp>
        <p:nvSpPr>
          <p:cNvPr id="130087" name="Rectangle 39"/>
          <p:cNvSpPr>
            <a:spLocks noChangeArrowheads="1"/>
          </p:cNvSpPr>
          <p:nvPr/>
        </p:nvSpPr>
        <p:spPr bwMode="auto">
          <a:xfrm>
            <a:off x="5638800" y="4756150"/>
            <a:ext cx="1524000" cy="381000"/>
          </a:xfrm>
          <a:prstGeom prst="rect">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sz="2000" b="0">
                <a:latin typeface="Times New Roman" panose="02020603050405020304" pitchFamily="18" charset="0"/>
                <a:ea typeface="宋体" panose="02010600030101010101" pitchFamily="2" charset="-122"/>
              </a:rPr>
              <a:t>0x12345678</a:t>
            </a:r>
            <a:endParaRPr kumimoji="1" lang="en-US" altLang="zh-CN" sz="2000" b="0">
              <a:latin typeface="Times New Roman" panose="02020603050405020304" pitchFamily="18" charset="0"/>
              <a:ea typeface="宋体" panose="02010600030101010101" pitchFamily="2" charset="-122"/>
            </a:endParaRPr>
          </a:p>
        </p:txBody>
      </p:sp>
      <p:sp>
        <p:nvSpPr>
          <p:cNvPr id="130088" name="Rectangle 40"/>
          <p:cNvSpPr>
            <a:spLocks noChangeArrowheads="1"/>
          </p:cNvSpPr>
          <p:nvPr/>
        </p:nvSpPr>
        <p:spPr bwMode="auto">
          <a:xfrm>
            <a:off x="5562600" y="1022350"/>
            <a:ext cx="1524000" cy="381000"/>
          </a:xfrm>
          <a:prstGeom prst="rect">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sz="2000" b="0">
                <a:latin typeface="Times New Roman" panose="02020603050405020304" pitchFamily="18" charset="0"/>
                <a:ea typeface="宋体" panose="02010600030101010101" pitchFamily="2" charset="-122"/>
              </a:rPr>
              <a:t>0x12345678</a:t>
            </a:r>
            <a:endParaRPr kumimoji="1" lang="en-US" altLang="zh-CN" sz="2000" b="0">
              <a:latin typeface="Times New Roman" panose="02020603050405020304" pitchFamily="18" charset="0"/>
              <a:ea typeface="宋体" panose="02010600030101010101" pitchFamily="2" charset="-122"/>
            </a:endParaRPr>
          </a:p>
        </p:txBody>
      </p:sp>
      <p:grpSp>
        <p:nvGrpSpPr>
          <p:cNvPr id="130089" name="Group 41"/>
          <p:cNvGrpSpPr/>
          <p:nvPr/>
        </p:nvGrpSpPr>
        <p:grpSpPr bwMode="auto">
          <a:xfrm>
            <a:off x="4114800" y="1098550"/>
            <a:ext cx="1447800" cy="609600"/>
            <a:chOff x="1632" y="1680"/>
            <a:chExt cx="912" cy="384"/>
          </a:xfrm>
        </p:grpSpPr>
        <p:sp>
          <p:nvSpPr>
            <p:cNvPr id="131086" name="Freeform 42"/>
            <p:cNvSpPr/>
            <p:nvPr/>
          </p:nvSpPr>
          <p:spPr bwMode="auto">
            <a:xfrm>
              <a:off x="2016" y="1728"/>
              <a:ext cx="528" cy="336"/>
            </a:xfrm>
            <a:custGeom>
              <a:avLst/>
              <a:gdLst>
                <a:gd name="T0" fmla="*/ 0 w 480"/>
                <a:gd name="T1" fmla="*/ 2136 h 288"/>
                <a:gd name="T2" fmla="*/ 336 w 480"/>
                <a:gd name="T3" fmla="*/ 358 h 288"/>
                <a:gd name="T4" fmla="*/ 1658 w 480"/>
                <a:gd name="T5" fmla="*/ 0 h 288"/>
                <a:gd name="T6" fmla="*/ 0 60000 65536"/>
                <a:gd name="T7" fmla="*/ 0 60000 65536"/>
                <a:gd name="T8" fmla="*/ 0 60000 65536"/>
              </a:gdLst>
              <a:ahLst/>
              <a:cxnLst>
                <a:cxn ang="T6">
                  <a:pos x="T0" y="T1"/>
                </a:cxn>
                <a:cxn ang="T7">
                  <a:pos x="T2" y="T3"/>
                </a:cxn>
                <a:cxn ang="T8">
                  <a:pos x="T4" y="T5"/>
                </a:cxn>
              </a:cxnLst>
              <a:rect l="0" t="0" r="r" b="b"/>
              <a:pathLst>
                <a:path w="480" h="288">
                  <a:moveTo>
                    <a:pt x="0" y="288"/>
                  </a:moveTo>
                  <a:cubicBezTo>
                    <a:pt x="8" y="192"/>
                    <a:pt x="16" y="96"/>
                    <a:pt x="96" y="48"/>
                  </a:cubicBezTo>
                  <a:cubicBezTo>
                    <a:pt x="176" y="0"/>
                    <a:pt x="328" y="0"/>
                    <a:pt x="480" y="0"/>
                  </a:cubicBezTo>
                </a:path>
              </a:pathLst>
            </a:custGeom>
            <a:noFill/>
            <a:ln w="19050" cap="flat" cmpd="sng">
              <a:solidFill>
                <a:srgbClr val="0000FF"/>
              </a:solidFill>
              <a:prstDash val="dash"/>
              <a:round/>
              <a:headEnd type="triangle" w="med" len="me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7" name="Text Box 43"/>
            <p:cNvSpPr txBox="1">
              <a:spLocks noChangeArrowheads="1"/>
            </p:cNvSpPr>
            <p:nvPr/>
          </p:nvSpPr>
          <p:spPr bwMode="auto">
            <a:xfrm>
              <a:off x="1632" y="1680"/>
              <a:ext cx="816" cy="250"/>
            </a:xfrm>
            <a:prstGeom prst="rect">
              <a:avLst/>
            </a:prstGeom>
            <a:solidFill>
              <a:srgbClr val="FFFFCC">
                <a:alpha val="50195"/>
              </a:srgbClr>
            </a:solidFill>
            <a:ln>
              <a:noFill/>
            </a:ln>
            <a:effectLst/>
            <a:extLst>
              <a:ext uri="{91240B29-F687-4F45-9708-019B960494DF}">
                <a14:hiddenLine xmlns:a14="http://schemas.microsoft.com/office/drawing/2010/main" w="19050">
                  <a:solidFill>
                    <a:srgbClr val="0000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堆栈压栈</a:t>
              </a:r>
              <a:endParaRPr kumimoji="1" lang="zh-CN" altLang="en-US" sz="2000" b="0">
                <a:latin typeface="Times New Roman" panose="02020603050405020304" pitchFamily="18" charset="0"/>
                <a:ea typeface="华文新魏" panose="02010800040101010101" pitchFamily="2" charset="-122"/>
              </a:endParaRPr>
            </a:p>
          </p:txBody>
        </p:sp>
      </p:grpSp>
      <p:grpSp>
        <p:nvGrpSpPr>
          <p:cNvPr id="130092" name="Group 44"/>
          <p:cNvGrpSpPr/>
          <p:nvPr/>
        </p:nvGrpSpPr>
        <p:grpSpPr bwMode="auto">
          <a:xfrm>
            <a:off x="7162800" y="4451351"/>
            <a:ext cx="1524000" cy="625475"/>
            <a:chOff x="3552" y="3792"/>
            <a:chExt cx="960" cy="394"/>
          </a:xfrm>
        </p:grpSpPr>
        <p:sp>
          <p:nvSpPr>
            <p:cNvPr id="131084" name="Freeform 45"/>
            <p:cNvSpPr/>
            <p:nvPr/>
          </p:nvSpPr>
          <p:spPr bwMode="auto">
            <a:xfrm flipH="1" flipV="1">
              <a:off x="3552" y="3792"/>
              <a:ext cx="528" cy="336"/>
            </a:xfrm>
            <a:custGeom>
              <a:avLst/>
              <a:gdLst>
                <a:gd name="T0" fmla="*/ 0 w 480"/>
                <a:gd name="T1" fmla="*/ 2136 h 288"/>
                <a:gd name="T2" fmla="*/ 336 w 480"/>
                <a:gd name="T3" fmla="*/ 358 h 288"/>
                <a:gd name="T4" fmla="*/ 1658 w 480"/>
                <a:gd name="T5" fmla="*/ 0 h 288"/>
                <a:gd name="T6" fmla="*/ 0 60000 65536"/>
                <a:gd name="T7" fmla="*/ 0 60000 65536"/>
                <a:gd name="T8" fmla="*/ 0 60000 65536"/>
              </a:gdLst>
              <a:ahLst/>
              <a:cxnLst>
                <a:cxn ang="T6">
                  <a:pos x="T0" y="T1"/>
                </a:cxn>
                <a:cxn ang="T7">
                  <a:pos x="T2" y="T3"/>
                </a:cxn>
                <a:cxn ang="T8">
                  <a:pos x="T4" y="T5"/>
                </a:cxn>
              </a:cxnLst>
              <a:rect l="0" t="0" r="r" b="b"/>
              <a:pathLst>
                <a:path w="480" h="288">
                  <a:moveTo>
                    <a:pt x="0" y="288"/>
                  </a:moveTo>
                  <a:cubicBezTo>
                    <a:pt x="8" y="192"/>
                    <a:pt x="16" y="96"/>
                    <a:pt x="96" y="48"/>
                  </a:cubicBezTo>
                  <a:cubicBezTo>
                    <a:pt x="176" y="0"/>
                    <a:pt x="328" y="0"/>
                    <a:pt x="480" y="0"/>
                  </a:cubicBezTo>
                </a:path>
              </a:pathLst>
            </a:custGeom>
            <a:noFill/>
            <a:ln w="19050" cap="flat" cmpd="sng">
              <a:solidFill>
                <a:srgbClr val="0000FF"/>
              </a:solidFill>
              <a:prstDash val="dash"/>
              <a:round/>
              <a:headEnd type="triangle" w="med" len="med"/>
              <a:tailEnd type="triangle" w="med" len="me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085" name="Text Box 46"/>
            <p:cNvSpPr txBox="1">
              <a:spLocks noChangeArrowheads="1"/>
            </p:cNvSpPr>
            <p:nvPr/>
          </p:nvSpPr>
          <p:spPr bwMode="auto">
            <a:xfrm>
              <a:off x="3696" y="3936"/>
              <a:ext cx="816" cy="250"/>
            </a:xfrm>
            <a:prstGeom prst="rect">
              <a:avLst/>
            </a:prstGeom>
            <a:solidFill>
              <a:srgbClr val="FFFFCC">
                <a:alpha val="50195"/>
              </a:srgbClr>
            </a:solidFill>
            <a:ln>
              <a:noFill/>
            </a:ln>
            <a:effectLst/>
            <a:extLst>
              <a:ext uri="{91240B29-F687-4F45-9708-019B960494DF}">
                <a14:hiddenLine xmlns:a14="http://schemas.microsoft.com/office/drawing/2010/main" w="19050">
                  <a:solidFill>
                    <a:srgbClr val="0000FF"/>
                  </a:solidFill>
                  <a:prstDash val="dash"/>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堆栈压栈</a:t>
              </a:r>
              <a:endParaRPr kumimoji="1" lang="zh-CN" altLang="en-US" sz="2000" b="0">
                <a:latin typeface="Times New Roman" panose="02020603050405020304" pitchFamily="18" charset="0"/>
                <a:ea typeface="华文新魏" panose="02010800040101010101" pitchFamily="2" charset="-122"/>
              </a:endParaRPr>
            </a:p>
          </p:txBody>
        </p:sp>
      </p:grpSp>
      <p:sp>
        <p:nvSpPr>
          <p:cNvPr id="3" name="Text Box 14"/>
          <p:cNvSpPr txBox="1">
            <a:spLocks noChangeArrowheads="1"/>
          </p:cNvSpPr>
          <p:nvPr>
            <p:custDataLst>
              <p:tags r:id="rId1"/>
            </p:custDataLst>
          </p:nvPr>
        </p:nvSpPr>
        <p:spPr bwMode="auto">
          <a:xfrm>
            <a:off x="1055370" y="1690370"/>
            <a:ext cx="1158875" cy="39878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高地址</a:t>
            </a:r>
            <a:endParaRPr kumimoji="1" lang="zh-CN" altLang="en-US" sz="2000" b="0">
              <a:latin typeface="Times New Roman" panose="02020603050405020304" pitchFamily="18" charset="0"/>
              <a:ea typeface="华文新魏" panose="02010800040101010101" pitchFamily="2" charset="-122"/>
            </a:endParaRPr>
          </a:p>
        </p:txBody>
      </p:sp>
      <p:sp>
        <p:nvSpPr>
          <p:cNvPr id="4" name="Text Box 14"/>
          <p:cNvSpPr txBox="1">
            <a:spLocks noChangeArrowheads="1"/>
          </p:cNvSpPr>
          <p:nvPr>
            <p:custDataLst>
              <p:tags r:id="rId2"/>
            </p:custDataLst>
          </p:nvPr>
        </p:nvSpPr>
        <p:spPr bwMode="auto">
          <a:xfrm>
            <a:off x="1050925" y="4077335"/>
            <a:ext cx="1158875" cy="39878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低地址</a:t>
            </a:r>
            <a:endParaRPr kumimoji="1" lang="zh-CN" altLang="en-US" sz="2000" b="0">
              <a:latin typeface="Times New Roman" panose="02020603050405020304" pitchFamily="18" charset="0"/>
              <a:ea typeface="华文新魏" panose="02010800040101010101" pitchFamily="2" charset="-122"/>
            </a:endParaRPr>
          </a:p>
        </p:txBody>
      </p:sp>
      <p:sp>
        <p:nvSpPr>
          <p:cNvPr id="5" name="Text Box 14"/>
          <p:cNvSpPr txBox="1">
            <a:spLocks noChangeArrowheads="1"/>
          </p:cNvSpPr>
          <p:nvPr>
            <p:custDataLst>
              <p:tags r:id="rId3"/>
            </p:custDataLst>
          </p:nvPr>
        </p:nvSpPr>
        <p:spPr bwMode="auto">
          <a:xfrm>
            <a:off x="10134600" y="1690370"/>
            <a:ext cx="1158875" cy="39878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高地址</a:t>
            </a:r>
            <a:endParaRPr kumimoji="1" lang="zh-CN" altLang="en-US" sz="2000" b="0">
              <a:latin typeface="Times New Roman" panose="02020603050405020304" pitchFamily="18" charset="0"/>
              <a:ea typeface="华文新魏" panose="02010800040101010101" pitchFamily="2" charset="-122"/>
            </a:endParaRPr>
          </a:p>
        </p:txBody>
      </p:sp>
      <p:sp>
        <p:nvSpPr>
          <p:cNvPr id="6" name="Text Box 14"/>
          <p:cNvSpPr txBox="1">
            <a:spLocks noChangeArrowheads="1"/>
          </p:cNvSpPr>
          <p:nvPr>
            <p:custDataLst>
              <p:tags r:id="rId4"/>
            </p:custDataLst>
          </p:nvPr>
        </p:nvSpPr>
        <p:spPr bwMode="auto">
          <a:xfrm>
            <a:off x="10130155" y="4077335"/>
            <a:ext cx="1158875" cy="39878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低地址</a:t>
            </a:r>
            <a:endParaRPr kumimoji="1" lang="zh-CN" altLang="en-US" sz="2000" b="0">
              <a:latin typeface="Times New Roman" panose="02020603050405020304" pitchFamily="18" charset="0"/>
              <a:ea typeface="华文新魏" panose="02010800040101010101" pitchFamily="2" charset="-122"/>
            </a:endParaRPr>
          </a:p>
        </p:txBody>
      </p:sp>
      <p:sp>
        <p:nvSpPr>
          <p:cNvPr id="7" name="标题 6"/>
          <p:cNvSpPr>
            <a:spLocks noGrp="1"/>
          </p:cNvSpPr>
          <p:nvPr>
            <p:ph type="title"/>
          </p:nvPr>
        </p:nvSpPr>
        <p:spPr/>
        <p:txBody>
          <a:bodyPr/>
          <a:lstStyle/>
          <a:p>
            <a:r>
              <a:rPr lang="en-US" altLang="zh-CN" dirty="0"/>
              <a:t> </a:t>
            </a:r>
            <a:endParaRPr lang="zh-CN" altLang="en-US" dirty="0"/>
          </a:p>
        </p:txBody>
      </p:sp>
      <p:sp>
        <p:nvSpPr>
          <p:cNvPr id="9"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寻址方式（堆栈寻址）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nodeType="afterEffect">
                                  <p:stCondLst>
                                    <p:cond delay="0"/>
                                  </p:stCondLst>
                                  <p:childTnLst>
                                    <p:set>
                                      <p:cBhvr>
                                        <p:cTn id="6" dur="1" fill="hold">
                                          <p:stCondLst>
                                            <p:cond delay="0"/>
                                          </p:stCondLst>
                                        </p:cTn>
                                        <p:tgtEl>
                                          <p:spTgt spid="130065"/>
                                        </p:tgtEl>
                                        <p:attrNameLst>
                                          <p:attrName>style.visibility</p:attrName>
                                        </p:attrNameLst>
                                      </p:cBhvr>
                                      <p:to>
                                        <p:strVal val="visible"/>
                                      </p:to>
                                    </p:set>
                                    <p:animEffect transition="in" filter="slide(fromBottom)">
                                      <p:cBhvr>
                                        <p:cTn id="7" dur="500"/>
                                        <p:tgtEl>
                                          <p:spTgt spid="130065"/>
                                        </p:tgtEl>
                                      </p:cBhvr>
                                    </p:animEffect>
                                  </p:childTnLst>
                                </p:cTn>
                              </p:par>
                            </p:childTnLst>
                          </p:cTn>
                        </p:par>
                        <p:par>
                          <p:cTn id="8" fill="hold">
                            <p:stCondLst>
                              <p:cond delay="500"/>
                            </p:stCondLst>
                            <p:childTnLst>
                              <p:par>
                                <p:cTn id="9" presetID="12" presetClass="entr" presetSubtype="8" fill="hold" nodeType="afterEffect">
                                  <p:stCondLst>
                                    <p:cond delay="0"/>
                                  </p:stCondLst>
                                  <p:childTnLst>
                                    <p:set>
                                      <p:cBhvr>
                                        <p:cTn id="10" dur="1" fill="hold">
                                          <p:stCondLst>
                                            <p:cond delay="0"/>
                                          </p:stCondLst>
                                        </p:cTn>
                                        <p:tgtEl>
                                          <p:spTgt spid="130051"/>
                                        </p:tgtEl>
                                        <p:attrNameLst>
                                          <p:attrName>style.visibility</p:attrName>
                                        </p:attrNameLst>
                                      </p:cBhvr>
                                      <p:to>
                                        <p:strVal val="visible"/>
                                      </p:to>
                                    </p:set>
                                    <p:animEffect transition="in" filter="slide(fromLeft)">
                                      <p:cBhvr>
                                        <p:cTn id="11" dur="500"/>
                                        <p:tgtEl>
                                          <p:spTgt spid="130051"/>
                                        </p:tgtEl>
                                      </p:cBhvr>
                                    </p:animEffect>
                                  </p:childTnLst>
                                </p:cTn>
                              </p:par>
                            </p:childTnLst>
                          </p:cTn>
                        </p:par>
                        <p:par>
                          <p:cTn id="12" fill="hold">
                            <p:stCondLst>
                              <p:cond delay="1000"/>
                            </p:stCondLst>
                            <p:childTnLst>
                              <p:par>
                                <p:cTn id="13" presetID="12" presetClass="entr" presetSubtype="2" fill="hold" nodeType="afterEffect">
                                  <p:stCondLst>
                                    <p:cond delay="0"/>
                                  </p:stCondLst>
                                  <p:childTnLst>
                                    <p:set>
                                      <p:cBhvr>
                                        <p:cTn id="14" dur="1" fill="hold">
                                          <p:stCondLst>
                                            <p:cond delay="0"/>
                                          </p:stCondLst>
                                        </p:cTn>
                                        <p:tgtEl>
                                          <p:spTgt spid="130060"/>
                                        </p:tgtEl>
                                        <p:attrNameLst>
                                          <p:attrName>style.visibility</p:attrName>
                                        </p:attrNameLst>
                                      </p:cBhvr>
                                      <p:to>
                                        <p:strVal val="visible"/>
                                      </p:to>
                                    </p:set>
                                    <p:animEffect transition="in" filter="slide(fromRight)">
                                      <p:cBhvr>
                                        <p:cTn id="15" dur="500"/>
                                        <p:tgtEl>
                                          <p:spTgt spid="130060"/>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30056"/>
                                        </p:tgtEl>
                                        <p:attrNameLst>
                                          <p:attrName>style.visibility</p:attrName>
                                        </p:attrNameLst>
                                      </p:cBhvr>
                                      <p:to>
                                        <p:strVal val="visible"/>
                                      </p:to>
                                    </p:set>
                                    <p:animEffect transition="in" filter="wipe(up)">
                                      <p:cBhvr>
                                        <p:cTn id="19" dur="500"/>
                                        <p:tgtEl>
                                          <p:spTgt spid="130056"/>
                                        </p:tgtEl>
                                      </p:cBhvr>
                                    </p:animEffect>
                                  </p:childTnLst>
                                </p:cTn>
                              </p:par>
                            </p:childTnLst>
                          </p:cTn>
                        </p:par>
                        <p:par>
                          <p:cTn id="20" fill="hold">
                            <p:stCondLst>
                              <p:cond delay="2000"/>
                            </p:stCondLst>
                            <p:childTnLst>
                              <p:par>
                                <p:cTn id="21" presetID="12" presetClass="entr" presetSubtype="4" fill="hold" grpId="0" nodeType="afterEffect">
                                  <p:stCondLst>
                                    <p:cond delay="0"/>
                                  </p:stCondLst>
                                  <p:childTnLst>
                                    <p:set>
                                      <p:cBhvr>
                                        <p:cTn id="22" dur="1" fill="hold">
                                          <p:stCondLst>
                                            <p:cond delay="0"/>
                                          </p:stCondLst>
                                        </p:cTn>
                                        <p:tgtEl>
                                          <p:spTgt spid="130088"/>
                                        </p:tgtEl>
                                        <p:attrNameLst>
                                          <p:attrName>style.visibility</p:attrName>
                                        </p:attrNameLst>
                                      </p:cBhvr>
                                      <p:to>
                                        <p:strVal val="visible"/>
                                      </p:to>
                                    </p:set>
                                    <p:animEffect transition="in" filter="slide(fromBottom)">
                                      <p:cBhvr>
                                        <p:cTn id="23" dur="500"/>
                                        <p:tgtEl>
                                          <p:spTgt spid="130088"/>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30089"/>
                                        </p:tgtEl>
                                        <p:attrNameLst>
                                          <p:attrName>style.visibility</p:attrName>
                                        </p:attrNameLst>
                                      </p:cBhvr>
                                      <p:to>
                                        <p:strVal val="visible"/>
                                      </p:to>
                                    </p:set>
                                    <p:animEffect transition="in" filter="wipe(up)">
                                      <p:cBhvr>
                                        <p:cTn id="27" dur="500"/>
                                        <p:tgtEl>
                                          <p:spTgt spid="130089"/>
                                        </p:tgtEl>
                                      </p:cBhvr>
                                    </p:animEffect>
                                  </p:childTnLst>
                                </p:cTn>
                              </p:par>
                            </p:childTnLst>
                          </p:cTn>
                        </p:par>
                        <p:par>
                          <p:cTn id="28" fill="hold">
                            <p:stCondLst>
                              <p:cond delay="3000"/>
                            </p:stCondLst>
                            <p:childTnLst>
                              <p:par>
                                <p:cTn id="29" presetID="12" presetClass="entr" presetSubtype="4" fill="hold" grpId="0" nodeType="afterEffect">
                                  <p:stCondLst>
                                    <p:cond delay="0"/>
                                  </p:stCondLst>
                                  <p:childTnLst>
                                    <p:set>
                                      <p:cBhvr>
                                        <p:cTn id="30" dur="1" fill="hold">
                                          <p:stCondLst>
                                            <p:cond delay="0"/>
                                          </p:stCondLst>
                                        </p:cTn>
                                        <p:tgtEl>
                                          <p:spTgt spid="130087"/>
                                        </p:tgtEl>
                                        <p:attrNameLst>
                                          <p:attrName>style.visibility</p:attrName>
                                        </p:attrNameLst>
                                      </p:cBhvr>
                                      <p:to>
                                        <p:strVal val="visible"/>
                                      </p:to>
                                    </p:set>
                                    <p:animEffect transition="in" filter="slide(fromBottom)">
                                      <p:cBhvr>
                                        <p:cTn id="31" dur="500"/>
                                        <p:tgtEl>
                                          <p:spTgt spid="130087"/>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130092"/>
                                        </p:tgtEl>
                                        <p:attrNameLst>
                                          <p:attrName>style.visibility</p:attrName>
                                        </p:attrNameLst>
                                      </p:cBhvr>
                                      <p:to>
                                        <p:strVal val="visible"/>
                                      </p:to>
                                    </p:set>
                                    <p:animEffect transition="in" filter="wipe(down)">
                                      <p:cBhvr>
                                        <p:cTn id="35" dur="500"/>
                                        <p:tgtEl>
                                          <p:spTgt spid="130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7" grpId="0" animBg="1" autoUpdateAnimBg="0"/>
      <p:bldP spid="130088"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1"/>
          <p:cNvSpPr txBox="1">
            <a:spLocks noChangeArrowheads="1"/>
          </p:cNvSpPr>
          <p:nvPr/>
        </p:nvSpPr>
        <p:spPr bwMode="auto">
          <a:xfrm>
            <a:off x="3575051" y="4764"/>
            <a:ext cx="374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t>目    录 </a:t>
            </a:r>
            <a:endParaRPr lang="zh-CN" altLang="en-US" sz="4000"/>
          </a:p>
        </p:txBody>
      </p:sp>
      <p:sp>
        <p:nvSpPr>
          <p:cNvPr id="59395" name="矩形 2"/>
          <p:cNvSpPr>
            <a:spLocks noChangeArrowheads="1"/>
          </p:cNvSpPr>
          <p:nvPr/>
        </p:nvSpPr>
        <p:spPr bwMode="auto">
          <a:xfrm>
            <a:off x="2135189" y="712788"/>
            <a:ext cx="7704137" cy="445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zh-CN" sz="3200" dirty="0">
                <a:solidFill>
                  <a:srgbClr val="FF0000"/>
                </a:solidFill>
              </a:rPr>
              <a:t>ARM</a:t>
            </a:r>
            <a:r>
              <a:rPr lang="zh-CN" altLang="en-US" sz="3200" dirty="0">
                <a:solidFill>
                  <a:srgbClr val="FF0000"/>
                </a:solidFill>
              </a:rPr>
              <a:t>指令集简介</a:t>
            </a:r>
            <a:endParaRPr lang="en-US"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2.  ARM</a:t>
            </a:r>
            <a:r>
              <a:rPr lang="zh-CN" altLang="en-US" sz="3200" dirty="0">
                <a:solidFill>
                  <a:schemeClr val="accent2"/>
                </a:solidFill>
              </a:rPr>
              <a:t>指令的寻址方式</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3.  ARM</a:t>
            </a:r>
            <a:r>
              <a:rPr lang="zh-CN" altLang="en-US" sz="3200" dirty="0">
                <a:solidFill>
                  <a:schemeClr val="accent2"/>
                </a:solidFill>
              </a:rPr>
              <a:t>指令简介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4.  Thumb</a:t>
            </a:r>
            <a:r>
              <a:rPr lang="zh-CN" altLang="zh-CN" sz="3200" dirty="0">
                <a:solidFill>
                  <a:schemeClr val="accent2"/>
                </a:solidFill>
              </a:rPr>
              <a:t>指令简介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5.  ARM</a:t>
            </a:r>
            <a:r>
              <a:rPr lang="zh-CN" altLang="en-US" sz="3200" dirty="0">
                <a:solidFill>
                  <a:schemeClr val="accent2"/>
                </a:solidFill>
              </a:rPr>
              <a:t>汇编语言简介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C</a:t>
            </a:r>
            <a:r>
              <a:rPr lang="zh-CN" altLang="zh-CN" sz="3200" dirty="0">
                <a:solidFill>
                  <a:schemeClr val="accent2"/>
                </a:solidFill>
              </a:rPr>
              <a:t>语言与汇编语言的混合编程</a:t>
            </a:r>
            <a:endParaRPr lang="en-US" altLang="zh-CN" sz="3200" dirty="0">
              <a:solidFill>
                <a:schemeClr val="accent2"/>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ECCC1C0-406F-43B6-9340-C7C3FE931175}"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32098" name="Group 2"/>
          <p:cNvGrpSpPr/>
          <p:nvPr/>
        </p:nvGrpSpPr>
        <p:grpSpPr bwMode="auto">
          <a:xfrm>
            <a:off x="2514600" y="2390775"/>
            <a:ext cx="7543800" cy="2895600"/>
            <a:chOff x="624" y="2448"/>
            <a:chExt cx="4752" cy="1824"/>
          </a:xfrm>
        </p:grpSpPr>
        <p:sp>
          <p:nvSpPr>
            <p:cNvPr id="133145" name="Rectangle 3"/>
            <p:cNvSpPr>
              <a:spLocks noChangeArrowheads="1"/>
            </p:cNvSpPr>
            <p:nvPr/>
          </p:nvSpPr>
          <p:spPr bwMode="auto">
            <a:xfrm>
              <a:off x="624" y="2448"/>
              <a:ext cx="4752" cy="1824"/>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grpSp>
          <p:nvGrpSpPr>
            <p:cNvPr id="133146" name="Group 4"/>
            <p:cNvGrpSpPr/>
            <p:nvPr/>
          </p:nvGrpSpPr>
          <p:grpSpPr bwMode="auto">
            <a:xfrm>
              <a:off x="720" y="2832"/>
              <a:ext cx="4128" cy="1392"/>
              <a:chOff x="720" y="2832"/>
              <a:chExt cx="4128" cy="1392"/>
            </a:xfrm>
          </p:grpSpPr>
          <p:grpSp>
            <p:nvGrpSpPr>
              <p:cNvPr id="133147" name="Group 5"/>
              <p:cNvGrpSpPr/>
              <p:nvPr/>
            </p:nvGrpSpPr>
            <p:grpSpPr bwMode="auto">
              <a:xfrm>
                <a:off x="3024" y="3024"/>
                <a:ext cx="864" cy="250"/>
                <a:chOff x="3024" y="3024"/>
                <a:chExt cx="864" cy="250"/>
              </a:xfrm>
            </p:grpSpPr>
            <p:sp>
              <p:nvSpPr>
                <p:cNvPr id="133171" name="Text Box 6"/>
                <p:cNvSpPr txBox="1">
                  <a:spLocks noChangeArrowheads="1"/>
                </p:cNvSpPr>
                <p:nvPr/>
              </p:nvSpPr>
              <p:spPr bwMode="auto">
                <a:xfrm>
                  <a:off x="3360" y="3024"/>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栈顶</a:t>
                  </a:r>
                  <a:endParaRPr kumimoji="1" lang="zh-CN" altLang="en-US" sz="2000" b="0">
                    <a:latin typeface="Times New Roman" panose="02020603050405020304" pitchFamily="18" charset="0"/>
                    <a:ea typeface="华文新魏" panose="02010800040101010101" pitchFamily="2" charset="-122"/>
                  </a:endParaRPr>
                </a:p>
              </p:txBody>
            </p:sp>
            <p:sp>
              <p:nvSpPr>
                <p:cNvPr id="133172" name="Text Box 7"/>
                <p:cNvSpPr txBox="1">
                  <a:spLocks noChangeArrowheads="1"/>
                </p:cNvSpPr>
                <p:nvPr/>
              </p:nvSpPr>
              <p:spPr bwMode="auto">
                <a:xfrm>
                  <a:off x="3024" y="3024"/>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en-US" altLang="zh-CN" sz="2000">
                      <a:solidFill>
                        <a:srgbClr val="FF0000"/>
                      </a:solidFill>
                      <a:latin typeface="Times New Roman" panose="02020603050405020304" pitchFamily="18" charset="0"/>
                      <a:ea typeface="华文新魏" panose="02010800040101010101" pitchFamily="2" charset="-122"/>
                    </a:rPr>
                    <a:t>SP</a:t>
                  </a:r>
                  <a:r>
                    <a:rPr kumimoji="1" lang="en-US" altLang="zh-CN" sz="2000" b="0">
                      <a:latin typeface="Times New Roman" panose="02020603050405020304" pitchFamily="18" charset="0"/>
                      <a:ea typeface="华文新魏" panose="02010800040101010101" pitchFamily="2" charset="-122"/>
                      <a:sym typeface="Wingdings" panose="05000000000000000000" pitchFamily="2" charset="2"/>
                    </a:rPr>
                    <a:t></a:t>
                  </a:r>
                  <a:endParaRPr kumimoji="1" lang="en-US" altLang="zh-CN" sz="2000" b="0">
                    <a:latin typeface="Times New Roman" panose="02020603050405020304" pitchFamily="18" charset="0"/>
                    <a:ea typeface="华文新魏" panose="02010800040101010101" pitchFamily="2" charset="-122"/>
                  </a:endParaRPr>
                </a:p>
              </p:txBody>
            </p:sp>
          </p:grpSp>
          <p:grpSp>
            <p:nvGrpSpPr>
              <p:cNvPr id="133148" name="Group 8"/>
              <p:cNvGrpSpPr/>
              <p:nvPr/>
            </p:nvGrpSpPr>
            <p:grpSpPr bwMode="auto">
              <a:xfrm>
                <a:off x="720" y="2832"/>
                <a:ext cx="4128" cy="1392"/>
                <a:chOff x="720" y="2832"/>
                <a:chExt cx="4128" cy="1392"/>
              </a:xfrm>
            </p:grpSpPr>
            <p:grpSp>
              <p:nvGrpSpPr>
                <p:cNvPr id="133149" name="Group 9"/>
                <p:cNvGrpSpPr/>
                <p:nvPr/>
              </p:nvGrpSpPr>
              <p:grpSpPr bwMode="auto">
                <a:xfrm>
                  <a:off x="720" y="3264"/>
                  <a:ext cx="864" cy="250"/>
                  <a:chOff x="720" y="3264"/>
                  <a:chExt cx="864" cy="250"/>
                </a:xfrm>
              </p:grpSpPr>
              <p:sp>
                <p:nvSpPr>
                  <p:cNvPr id="133169" name="Text Box 10"/>
                  <p:cNvSpPr txBox="1">
                    <a:spLocks noChangeArrowheads="1"/>
                  </p:cNvSpPr>
                  <p:nvPr/>
                </p:nvSpPr>
                <p:spPr bwMode="auto">
                  <a:xfrm>
                    <a:off x="1056" y="3264"/>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栈顶</a:t>
                    </a:r>
                    <a:endParaRPr kumimoji="1" lang="zh-CN" altLang="en-US" sz="2000" b="0">
                      <a:latin typeface="Times New Roman" panose="02020603050405020304" pitchFamily="18" charset="0"/>
                      <a:ea typeface="华文新魏" panose="02010800040101010101" pitchFamily="2" charset="-122"/>
                    </a:endParaRPr>
                  </a:p>
                </p:txBody>
              </p:sp>
              <p:sp>
                <p:nvSpPr>
                  <p:cNvPr id="133170" name="Text Box 11"/>
                  <p:cNvSpPr txBox="1">
                    <a:spLocks noChangeArrowheads="1"/>
                  </p:cNvSpPr>
                  <p:nvPr/>
                </p:nvSpPr>
                <p:spPr bwMode="auto">
                  <a:xfrm>
                    <a:off x="720" y="3264"/>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en-US" altLang="zh-CN" sz="2000">
                        <a:solidFill>
                          <a:srgbClr val="FF0000"/>
                        </a:solidFill>
                        <a:latin typeface="Times New Roman" panose="02020603050405020304" pitchFamily="18" charset="0"/>
                        <a:ea typeface="华文新魏" panose="02010800040101010101" pitchFamily="2" charset="-122"/>
                      </a:rPr>
                      <a:t>SP</a:t>
                    </a:r>
                    <a:r>
                      <a:rPr kumimoji="1" lang="en-US" altLang="zh-CN" sz="2000" b="0">
                        <a:latin typeface="Times New Roman" panose="02020603050405020304" pitchFamily="18" charset="0"/>
                        <a:ea typeface="华文新魏" panose="02010800040101010101" pitchFamily="2" charset="-122"/>
                        <a:sym typeface="Wingdings" panose="05000000000000000000" pitchFamily="2" charset="2"/>
                      </a:rPr>
                      <a:t></a:t>
                    </a:r>
                    <a:endParaRPr kumimoji="1" lang="en-US" altLang="zh-CN" sz="2000" b="0">
                      <a:latin typeface="Times New Roman" panose="02020603050405020304" pitchFamily="18" charset="0"/>
                      <a:ea typeface="华文新魏" panose="02010800040101010101" pitchFamily="2" charset="-122"/>
                    </a:endParaRPr>
                  </a:p>
                </p:txBody>
              </p:sp>
            </p:grpSp>
            <p:grpSp>
              <p:nvGrpSpPr>
                <p:cNvPr id="133150" name="Group 12"/>
                <p:cNvGrpSpPr/>
                <p:nvPr/>
              </p:nvGrpSpPr>
              <p:grpSpPr bwMode="auto">
                <a:xfrm>
                  <a:off x="1056" y="2832"/>
                  <a:ext cx="3792" cy="1392"/>
                  <a:chOff x="1056" y="2832"/>
                  <a:chExt cx="3792" cy="1392"/>
                </a:xfrm>
              </p:grpSpPr>
              <p:grpSp>
                <p:nvGrpSpPr>
                  <p:cNvPr id="133151" name="Group 13"/>
                  <p:cNvGrpSpPr/>
                  <p:nvPr/>
                </p:nvGrpSpPr>
                <p:grpSpPr bwMode="auto">
                  <a:xfrm>
                    <a:off x="3360" y="2832"/>
                    <a:ext cx="1488" cy="1392"/>
                    <a:chOff x="3504" y="2832"/>
                    <a:chExt cx="1488" cy="1392"/>
                  </a:xfrm>
                </p:grpSpPr>
                <p:grpSp>
                  <p:nvGrpSpPr>
                    <p:cNvPr id="133161" name="Group 14"/>
                    <p:cNvGrpSpPr/>
                    <p:nvPr/>
                  </p:nvGrpSpPr>
                  <p:grpSpPr bwMode="auto">
                    <a:xfrm>
                      <a:off x="3504" y="2832"/>
                      <a:ext cx="1488" cy="1392"/>
                      <a:chOff x="3504" y="2832"/>
                      <a:chExt cx="1488" cy="1392"/>
                    </a:xfrm>
                  </p:grpSpPr>
                  <p:sp>
                    <p:nvSpPr>
                      <p:cNvPr id="133163" name="Rectangle 15"/>
                      <p:cNvSpPr>
                        <a:spLocks noChangeArrowheads="1"/>
                      </p:cNvSpPr>
                      <p:nvPr/>
                    </p:nvSpPr>
                    <p:spPr bwMode="auto">
                      <a:xfrm>
                        <a:off x="4032" y="3264"/>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3164" name="Line 16"/>
                      <p:cNvSpPr>
                        <a:spLocks noChangeShapeType="1"/>
                      </p:cNvSpPr>
                      <p:nvPr/>
                    </p:nvSpPr>
                    <p:spPr bwMode="auto">
                      <a:xfrm flipV="1">
                        <a:off x="4992" y="2832"/>
                        <a:ext cx="0" cy="13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5" name="Rectangle 17"/>
                      <p:cNvSpPr>
                        <a:spLocks noChangeArrowheads="1"/>
                      </p:cNvSpPr>
                      <p:nvPr/>
                    </p:nvSpPr>
                    <p:spPr bwMode="auto">
                      <a:xfrm>
                        <a:off x="4032" y="3504"/>
                        <a:ext cx="960" cy="432"/>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3166" name="Text Box 18"/>
                      <p:cNvSpPr txBox="1">
                        <a:spLocks noChangeArrowheads="1"/>
                      </p:cNvSpPr>
                      <p:nvPr/>
                    </p:nvSpPr>
                    <p:spPr bwMode="auto">
                      <a:xfrm>
                        <a:off x="3504" y="3936"/>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栈底</a:t>
                        </a:r>
                        <a:endParaRPr kumimoji="1" lang="zh-CN" altLang="en-US" sz="2000" b="0">
                          <a:latin typeface="Times New Roman" panose="02020603050405020304" pitchFamily="18" charset="0"/>
                          <a:ea typeface="华文新魏" panose="02010800040101010101" pitchFamily="2" charset="-122"/>
                        </a:endParaRPr>
                      </a:p>
                    </p:txBody>
                  </p:sp>
                  <p:sp>
                    <p:nvSpPr>
                      <p:cNvPr id="133167" name="Line 19"/>
                      <p:cNvSpPr>
                        <a:spLocks noChangeShapeType="1"/>
                      </p:cNvSpPr>
                      <p:nvPr/>
                    </p:nvSpPr>
                    <p:spPr bwMode="auto">
                      <a:xfrm flipV="1">
                        <a:off x="4032" y="2832"/>
                        <a:ext cx="0" cy="13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8" name="Rectangle 20"/>
                      <p:cNvSpPr>
                        <a:spLocks noChangeArrowheads="1"/>
                      </p:cNvSpPr>
                      <p:nvPr/>
                    </p:nvSpPr>
                    <p:spPr bwMode="auto">
                      <a:xfrm>
                        <a:off x="4032" y="3936"/>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grpSp>
                <p:sp>
                  <p:nvSpPr>
                    <p:cNvPr id="133162" name="Text Box 21"/>
                    <p:cNvSpPr txBox="1">
                      <a:spLocks noChangeArrowheads="1"/>
                    </p:cNvSpPr>
                    <p:nvPr/>
                  </p:nvSpPr>
                  <p:spPr bwMode="auto">
                    <a:xfrm>
                      <a:off x="4224" y="3600"/>
                      <a:ext cx="624"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空堆栈</a:t>
                      </a:r>
                      <a:endParaRPr kumimoji="1" lang="zh-CN" altLang="en-US" sz="2000" b="0">
                        <a:latin typeface="Times New Roman" panose="02020603050405020304" pitchFamily="18" charset="0"/>
                        <a:ea typeface="华文新魏" panose="02010800040101010101" pitchFamily="2" charset="-122"/>
                      </a:endParaRPr>
                    </a:p>
                  </p:txBody>
                </p:sp>
              </p:grpSp>
              <p:grpSp>
                <p:nvGrpSpPr>
                  <p:cNvPr id="133152" name="Group 22"/>
                  <p:cNvGrpSpPr/>
                  <p:nvPr/>
                </p:nvGrpSpPr>
                <p:grpSpPr bwMode="auto">
                  <a:xfrm>
                    <a:off x="1056" y="2832"/>
                    <a:ext cx="1488" cy="1392"/>
                    <a:chOff x="1200" y="2832"/>
                    <a:chExt cx="1488" cy="1392"/>
                  </a:xfrm>
                </p:grpSpPr>
                <p:grpSp>
                  <p:nvGrpSpPr>
                    <p:cNvPr id="133153" name="Group 23"/>
                    <p:cNvGrpSpPr/>
                    <p:nvPr/>
                  </p:nvGrpSpPr>
                  <p:grpSpPr bwMode="auto">
                    <a:xfrm>
                      <a:off x="1200" y="2832"/>
                      <a:ext cx="1488" cy="1392"/>
                      <a:chOff x="1200" y="2832"/>
                      <a:chExt cx="1488" cy="1392"/>
                    </a:xfrm>
                  </p:grpSpPr>
                  <p:sp>
                    <p:nvSpPr>
                      <p:cNvPr id="133155" name="Rectangle 24"/>
                      <p:cNvSpPr>
                        <a:spLocks noChangeArrowheads="1"/>
                      </p:cNvSpPr>
                      <p:nvPr/>
                    </p:nvSpPr>
                    <p:spPr bwMode="auto">
                      <a:xfrm>
                        <a:off x="1728" y="3264"/>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3156" name="Line 25"/>
                      <p:cNvSpPr>
                        <a:spLocks noChangeShapeType="1"/>
                      </p:cNvSpPr>
                      <p:nvPr/>
                    </p:nvSpPr>
                    <p:spPr bwMode="auto">
                      <a:xfrm flipV="1">
                        <a:off x="2688" y="2832"/>
                        <a:ext cx="0" cy="13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57" name="Rectangle 26"/>
                      <p:cNvSpPr>
                        <a:spLocks noChangeArrowheads="1"/>
                      </p:cNvSpPr>
                      <p:nvPr/>
                    </p:nvSpPr>
                    <p:spPr bwMode="auto">
                      <a:xfrm>
                        <a:off x="1728" y="3504"/>
                        <a:ext cx="960" cy="432"/>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3158" name="Text Box 27"/>
                      <p:cNvSpPr txBox="1">
                        <a:spLocks noChangeArrowheads="1"/>
                      </p:cNvSpPr>
                      <p:nvPr/>
                    </p:nvSpPr>
                    <p:spPr bwMode="auto">
                      <a:xfrm>
                        <a:off x="1200" y="3936"/>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栈底</a:t>
                        </a:r>
                        <a:endParaRPr kumimoji="1" lang="zh-CN" altLang="en-US" sz="2000" b="0">
                          <a:latin typeface="Times New Roman" panose="02020603050405020304" pitchFamily="18" charset="0"/>
                          <a:ea typeface="华文新魏" panose="02010800040101010101" pitchFamily="2" charset="-122"/>
                        </a:endParaRPr>
                      </a:p>
                    </p:txBody>
                  </p:sp>
                  <p:sp>
                    <p:nvSpPr>
                      <p:cNvPr id="133159" name="Line 28"/>
                      <p:cNvSpPr>
                        <a:spLocks noChangeShapeType="1"/>
                      </p:cNvSpPr>
                      <p:nvPr/>
                    </p:nvSpPr>
                    <p:spPr bwMode="auto">
                      <a:xfrm flipV="1">
                        <a:off x="1728" y="2832"/>
                        <a:ext cx="0" cy="139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3160" name="Rectangle 29"/>
                      <p:cNvSpPr>
                        <a:spLocks noChangeArrowheads="1"/>
                      </p:cNvSpPr>
                      <p:nvPr/>
                    </p:nvSpPr>
                    <p:spPr bwMode="auto">
                      <a:xfrm>
                        <a:off x="1728" y="3936"/>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grpSp>
                <p:sp>
                  <p:nvSpPr>
                    <p:cNvPr id="133154" name="Text Box 30"/>
                    <p:cNvSpPr txBox="1">
                      <a:spLocks noChangeArrowheads="1"/>
                    </p:cNvSpPr>
                    <p:nvPr/>
                  </p:nvSpPr>
                  <p:spPr bwMode="auto">
                    <a:xfrm>
                      <a:off x="1920" y="3600"/>
                      <a:ext cx="624"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满堆栈</a:t>
                      </a:r>
                      <a:endParaRPr kumimoji="1" lang="zh-CN" altLang="en-US" sz="2000" b="0">
                        <a:latin typeface="Times New Roman" panose="02020603050405020304" pitchFamily="18" charset="0"/>
                        <a:ea typeface="华文新魏" panose="02010800040101010101" pitchFamily="2" charset="-122"/>
                      </a:endParaRPr>
                    </a:p>
                  </p:txBody>
                </p:sp>
              </p:grpSp>
            </p:grpSp>
          </p:grpSp>
        </p:grpSp>
      </p:grpSp>
      <p:sp>
        <p:nvSpPr>
          <p:cNvPr id="132127" name="Text Box 31"/>
          <p:cNvSpPr txBox="1">
            <a:spLocks noChangeArrowheads="1"/>
          </p:cNvSpPr>
          <p:nvPr/>
        </p:nvSpPr>
        <p:spPr bwMode="auto">
          <a:xfrm>
            <a:off x="434191" y="925489"/>
            <a:ext cx="10585176" cy="10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ClrTx/>
              <a:buFontTx/>
              <a:buNone/>
            </a:pPr>
            <a:r>
              <a:rPr kumimoji="1" lang="zh-CN" altLang="en-US" b="0" dirty="0">
                <a:latin typeface="华文新魏" panose="02010800040101010101" pitchFamily="2" charset="-122"/>
                <a:ea typeface="华文新魏" panose="02010800040101010101" pitchFamily="2" charset="-122"/>
              </a:rPr>
              <a:t>        </a:t>
            </a:r>
            <a:r>
              <a:rPr kumimoji="1" lang="zh-CN" altLang="en-US" sz="2800" b="0" dirty="0">
                <a:latin typeface="+mn-ea"/>
                <a:ea typeface="+mn-ea"/>
              </a:rPr>
              <a:t>堆栈指针指向最后压入的堆栈的有效数据项，称为</a:t>
            </a:r>
            <a:r>
              <a:rPr kumimoji="1" lang="zh-CN" altLang="en-US" sz="2800" b="0" dirty="0">
                <a:solidFill>
                  <a:srgbClr val="0000FF"/>
                </a:solidFill>
                <a:latin typeface="+mn-ea"/>
                <a:ea typeface="+mn-ea"/>
              </a:rPr>
              <a:t>满堆栈</a:t>
            </a:r>
            <a:r>
              <a:rPr kumimoji="1" lang="zh-CN" altLang="en-US" sz="2800" b="0" dirty="0">
                <a:latin typeface="+mn-ea"/>
                <a:ea typeface="+mn-ea"/>
              </a:rPr>
              <a:t>；堆栈指针指向下一个待压入数据的空位置，称为</a:t>
            </a:r>
            <a:r>
              <a:rPr kumimoji="1" lang="zh-CN" altLang="en-US" sz="2800" b="0" dirty="0">
                <a:solidFill>
                  <a:srgbClr val="0000FF"/>
                </a:solidFill>
                <a:latin typeface="+mn-ea"/>
                <a:ea typeface="+mn-ea"/>
              </a:rPr>
              <a:t>空堆栈</a:t>
            </a:r>
            <a:r>
              <a:rPr kumimoji="1" lang="zh-CN" altLang="en-US" sz="2800" b="0" dirty="0">
                <a:latin typeface="+mn-ea"/>
                <a:ea typeface="+mn-ea"/>
              </a:rPr>
              <a:t>。 </a:t>
            </a:r>
            <a:endParaRPr kumimoji="1" lang="zh-CN" altLang="en-US" b="0" dirty="0">
              <a:latin typeface="+mn-ea"/>
              <a:ea typeface="+mn-ea"/>
            </a:endParaRPr>
          </a:p>
        </p:txBody>
      </p:sp>
      <p:sp>
        <p:nvSpPr>
          <p:cNvPr id="2" name="灯片编号占位符 1"/>
          <p:cNvSpPr>
            <a:spLocks noGrp="1"/>
          </p:cNvSpPr>
          <p:nvPr>
            <p:ph type="sldNum" sz="quarter" idx="10"/>
          </p:nvPr>
        </p:nvSpPr>
        <p:spPr>
          <a:xfrm>
            <a:off x="1524000" y="4978400"/>
            <a:ext cx="971550" cy="338138"/>
          </a:xfrm>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9DE2B46-C7AF-4543-B273-630DBC2BF7BF}"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132129" name="Rectangle 33"/>
          <p:cNvSpPr>
            <a:spLocks noChangeArrowheads="1"/>
          </p:cNvSpPr>
          <p:nvPr/>
        </p:nvSpPr>
        <p:spPr bwMode="auto">
          <a:xfrm>
            <a:off x="5791200" y="2466975"/>
            <a:ext cx="1524000" cy="381000"/>
          </a:xfrm>
          <a:prstGeom prst="rect">
            <a:avLst/>
          </a:prstGeom>
          <a:solidFill>
            <a:srgbClr val="66CC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sz="2000" b="0">
                <a:latin typeface="Times New Roman" panose="02020603050405020304" pitchFamily="18" charset="0"/>
                <a:ea typeface="宋体" panose="02010600030101010101" pitchFamily="2" charset="-122"/>
              </a:rPr>
              <a:t>0x12345678</a:t>
            </a:r>
            <a:endParaRPr kumimoji="1" lang="en-US" altLang="zh-CN" sz="2000" b="0">
              <a:latin typeface="Times New Roman" panose="02020603050405020304" pitchFamily="18" charset="0"/>
              <a:ea typeface="宋体" panose="02010600030101010101" pitchFamily="2" charset="-122"/>
            </a:endParaRPr>
          </a:p>
        </p:txBody>
      </p:sp>
      <p:grpSp>
        <p:nvGrpSpPr>
          <p:cNvPr id="132130" name="Group 34"/>
          <p:cNvGrpSpPr/>
          <p:nvPr/>
        </p:nvGrpSpPr>
        <p:grpSpPr bwMode="auto">
          <a:xfrm>
            <a:off x="2667000" y="3305176"/>
            <a:ext cx="2895600" cy="396875"/>
            <a:chOff x="720" y="3024"/>
            <a:chExt cx="1824" cy="250"/>
          </a:xfrm>
        </p:grpSpPr>
        <p:sp>
          <p:nvSpPr>
            <p:cNvPr id="133141" name="Rectangle 35"/>
            <p:cNvSpPr>
              <a:spLocks noChangeArrowheads="1"/>
            </p:cNvSpPr>
            <p:nvPr/>
          </p:nvSpPr>
          <p:spPr bwMode="auto">
            <a:xfrm>
              <a:off x="1584" y="3024"/>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sz="2000" b="0">
                  <a:solidFill>
                    <a:srgbClr val="FF0000"/>
                  </a:solidFill>
                  <a:latin typeface="Times New Roman" panose="02020603050405020304" pitchFamily="18" charset="0"/>
                  <a:ea typeface="宋体" panose="02010600030101010101" pitchFamily="2" charset="-122"/>
                </a:rPr>
                <a:t>0x12345678</a:t>
              </a:r>
              <a:endParaRPr kumimoji="1" lang="en-US" altLang="zh-CN" sz="2000" b="0">
                <a:solidFill>
                  <a:srgbClr val="FF0000"/>
                </a:solidFill>
                <a:latin typeface="Times New Roman" panose="02020603050405020304" pitchFamily="18" charset="0"/>
                <a:ea typeface="宋体" panose="02010600030101010101" pitchFamily="2" charset="-122"/>
              </a:endParaRPr>
            </a:p>
          </p:txBody>
        </p:sp>
        <p:grpSp>
          <p:nvGrpSpPr>
            <p:cNvPr id="133142" name="Group 36"/>
            <p:cNvGrpSpPr/>
            <p:nvPr/>
          </p:nvGrpSpPr>
          <p:grpSpPr bwMode="auto">
            <a:xfrm>
              <a:off x="720" y="3024"/>
              <a:ext cx="864" cy="250"/>
              <a:chOff x="720" y="3024"/>
              <a:chExt cx="864" cy="250"/>
            </a:xfrm>
          </p:grpSpPr>
          <p:sp>
            <p:nvSpPr>
              <p:cNvPr id="133143" name="Text Box 37"/>
              <p:cNvSpPr txBox="1">
                <a:spLocks noChangeArrowheads="1"/>
              </p:cNvSpPr>
              <p:nvPr/>
            </p:nvSpPr>
            <p:spPr bwMode="auto">
              <a:xfrm>
                <a:off x="1056" y="3024"/>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栈顶</a:t>
                </a:r>
                <a:endParaRPr kumimoji="1" lang="zh-CN" altLang="en-US" sz="2000" b="0">
                  <a:latin typeface="Times New Roman" panose="02020603050405020304" pitchFamily="18" charset="0"/>
                  <a:ea typeface="华文新魏" panose="02010800040101010101" pitchFamily="2" charset="-122"/>
                </a:endParaRPr>
              </a:p>
            </p:txBody>
          </p:sp>
          <p:sp>
            <p:nvSpPr>
              <p:cNvPr id="133144" name="Text Box 38"/>
              <p:cNvSpPr txBox="1">
                <a:spLocks noChangeArrowheads="1"/>
              </p:cNvSpPr>
              <p:nvPr/>
            </p:nvSpPr>
            <p:spPr bwMode="auto">
              <a:xfrm>
                <a:off x="720" y="3024"/>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en-US" altLang="zh-CN" sz="2000">
                    <a:solidFill>
                      <a:srgbClr val="FF0000"/>
                    </a:solidFill>
                    <a:latin typeface="Times New Roman" panose="02020603050405020304" pitchFamily="18" charset="0"/>
                    <a:ea typeface="华文新魏" panose="02010800040101010101" pitchFamily="2" charset="-122"/>
                  </a:rPr>
                  <a:t>SP</a:t>
                </a:r>
                <a:r>
                  <a:rPr kumimoji="1" lang="en-US" altLang="zh-CN" sz="2000" b="0">
                    <a:latin typeface="Times New Roman" panose="02020603050405020304" pitchFamily="18" charset="0"/>
                    <a:ea typeface="华文新魏" panose="02010800040101010101" pitchFamily="2" charset="-122"/>
                    <a:sym typeface="Wingdings" panose="05000000000000000000" pitchFamily="2" charset="2"/>
                  </a:rPr>
                  <a:t></a:t>
                </a:r>
                <a:endParaRPr kumimoji="1" lang="en-US" altLang="zh-CN" sz="2000" b="0">
                  <a:latin typeface="Times New Roman" panose="02020603050405020304" pitchFamily="18" charset="0"/>
                  <a:ea typeface="华文新魏" panose="02010800040101010101" pitchFamily="2" charset="-122"/>
                </a:endParaRPr>
              </a:p>
            </p:txBody>
          </p:sp>
        </p:grpSp>
      </p:grpSp>
      <p:grpSp>
        <p:nvGrpSpPr>
          <p:cNvPr id="132135" name="Group 39"/>
          <p:cNvGrpSpPr/>
          <p:nvPr/>
        </p:nvGrpSpPr>
        <p:grpSpPr bwMode="auto">
          <a:xfrm>
            <a:off x="6324600" y="2924175"/>
            <a:ext cx="2895600" cy="762000"/>
            <a:chOff x="3024" y="2784"/>
            <a:chExt cx="1824" cy="480"/>
          </a:xfrm>
        </p:grpSpPr>
        <p:sp>
          <p:nvSpPr>
            <p:cNvPr id="133137" name="Rectangle 40"/>
            <p:cNvSpPr>
              <a:spLocks noChangeArrowheads="1"/>
            </p:cNvSpPr>
            <p:nvPr/>
          </p:nvSpPr>
          <p:spPr bwMode="auto">
            <a:xfrm>
              <a:off x="3888" y="3024"/>
              <a:ext cx="960" cy="240"/>
            </a:xfrm>
            <a:prstGeom prst="rect">
              <a:avLst/>
            </a:prstGeom>
            <a:solidFill>
              <a:srgbClr val="FFCC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kumimoji="1" lang="en-US" altLang="zh-CN" sz="2000" b="0">
                  <a:solidFill>
                    <a:srgbClr val="FF0000"/>
                  </a:solidFill>
                  <a:latin typeface="Times New Roman" panose="02020603050405020304" pitchFamily="18" charset="0"/>
                  <a:ea typeface="宋体" panose="02010600030101010101" pitchFamily="2" charset="-122"/>
                </a:rPr>
                <a:t>0x12345678</a:t>
              </a:r>
              <a:endParaRPr kumimoji="1" lang="en-US" altLang="zh-CN" sz="2000" b="0">
                <a:solidFill>
                  <a:srgbClr val="FF0000"/>
                </a:solidFill>
                <a:latin typeface="Times New Roman" panose="02020603050405020304" pitchFamily="18" charset="0"/>
                <a:ea typeface="宋体" panose="02010600030101010101" pitchFamily="2" charset="-122"/>
              </a:endParaRPr>
            </a:p>
          </p:txBody>
        </p:sp>
        <p:grpSp>
          <p:nvGrpSpPr>
            <p:cNvPr id="133138" name="Group 41"/>
            <p:cNvGrpSpPr/>
            <p:nvPr/>
          </p:nvGrpSpPr>
          <p:grpSpPr bwMode="auto">
            <a:xfrm>
              <a:off x="3024" y="2784"/>
              <a:ext cx="864" cy="250"/>
              <a:chOff x="3024" y="2784"/>
              <a:chExt cx="864" cy="250"/>
            </a:xfrm>
          </p:grpSpPr>
          <p:sp>
            <p:nvSpPr>
              <p:cNvPr id="133139" name="Text Box 42"/>
              <p:cNvSpPr txBox="1">
                <a:spLocks noChangeArrowheads="1"/>
              </p:cNvSpPr>
              <p:nvPr/>
            </p:nvSpPr>
            <p:spPr bwMode="auto">
              <a:xfrm>
                <a:off x="3360" y="2784"/>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栈顶</a:t>
                </a:r>
                <a:endParaRPr kumimoji="1" lang="zh-CN" altLang="en-US" sz="2000" b="0">
                  <a:latin typeface="Times New Roman" panose="02020603050405020304" pitchFamily="18" charset="0"/>
                  <a:ea typeface="华文新魏" panose="02010800040101010101" pitchFamily="2" charset="-122"/>
                </a:endParaRPr>
              </a:p>
            </p:txBody>
          </p:sp>
          <p:sp>
            <p:nvSpPr>
              <p:cNvPr id="133140" name="Text Box 43"/>
              <p:cNvSpPr txBox="1">
                <a:spLocks noChangeArrowheads="1"/>
              </p:cNvSpPr>
              <p:nvPr/>
            </p:nvSpPr>
            <p:spPr bwMode="auto">
              <a:xfrm>
                <a:off x="3024" y="2784"/>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en-US" altLang="zh-CN" sz="2000">
                    <a:solidFill>
                      <a:srgbClr val="FF0000"/>
                    </a:solidFill>
                    <a:latin typeface="Times New Roman" panose="02020603050405020304" pitchFamily="18" charset="0"/>
                    <a:ea typeface="华文新魏" panose="02010800040101010101" pitchFamily="2" charset="-122"/>
                  </a:rPr>
                  <a:t>SP</a:t>
                </a:r>
                <a:r>
                  <a:rPr kumimoji="1" lang="en-US" altLang="zh-CN" sz="2000" b="0">
                    <a:latin typeface="Times New Roman" panose="02020603050405020304" pitchFamily="18" charset="0"/>
                    <a:ea typeface="华文新魏" panose="02010800040101010101" pitchFamily="2" charset="-122"/>
                    <a:sym typeface="Wingdings" panose="05000000000000000000" pitchFamily="2" charset="2"/>
                  </a:rPr>
                  <a:t></a:t>
                </a:r>
                <a:endParaRPr kumimoji="1" lang="en-US" altLang="zh-CN" sz="2000" b="0">
                  <a:latin typeface="Times New Roman" panose="02020603050405020304" pitchFamily="18" charset="0"/>
                  <a:ea typeface="华文新魏" panose="02010800040101010101" pitchFamily="2" charset="-122"/>
                </a:endParaRPr>
              </a:p>
            </p:txBody>
          </p:sp>
        </p:grpSp>
      </p:grpSp>
      <p:sp>
        <p:nvSpPr>
          <p:cNvPr id="132140" name="Rectangle 44"/>
          <p:cNvSpPr>
            <a:spLocks noChangeArrowheads="1"/>
          </p:cNvSpPr>
          <p:nvPr/>
        </p:nvSpPr>
        <p:spPr bwMode="auto">
          <a:xfrm>
            <a:off x="2743200" y="3686175"/>
            <a:ext cx="1143000" cy="381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32141" name="Rectangle 45"/>
          <p:cNvSpPr>
            <a:spLocks noChangeArrowheads="1"/>
          </p:cNvSpPr>
          <p:nvPr/>
        </p:nvSpPr>
        <p:spPr bwMode="auto">
          <a:xfrm>
            <a:off x="6400800" y="3305175"/>
            <a:ext cx="1143000" cy="3810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grpSp>
        <p:nvGrpSpPr>
          <p:cNvPr id="132142" name="Group 46"/>
          <p:cNvGrpSpPr/>
          <p:nvPr/>
        </p:nvGrpSpPr>
        <p:grpSpPr bwMode="auto">
          <a:xfrm>
            <a:off x="4648201" y="2466975"/>
            <a:ext cx="1128713" cy="914400"/>
            <a:chOff x="1968" y="2496"/>
            <a:chExt cx="711" cy="576"/>
          </a:xfrm>
        </p:grpSpPr>
        <p:sp>
          <p:nvSpPr>
            <p:cNvPr id="133135" name="Freeform 47"/>
            <p:cNvSpPr/>
            <p:nvPr/>
          </p:nvSpPr>
          <p:spPr bwMode="auto">
            <a:xfrm>
              <a:off x="2064" y="2606"/>
              <a:ext cx="615" cy="466"/>
            </a:xfrm>
            <a:custGeom>
              <a:avLst/>
              <a:gdLst>
                <a:gd name="T0" fmla="*/ 615 w 615"/>
                <a:gd name="T1" fmla="*/ 0 h 466"/>
                <a:gd name="T2" fmla="*/ 295 w 615"/>
                <a:gd name="T3" fmla="*/ 100 h 466"/>
                <a:gd name="T4" fmla="*/ 0 w 615"/>
                <a:gd name="T5" fmla="*/ 466 h 466"/>
                <a:gd name="T6" fmla="*/ 0 60000 65536"/>
                <a:gd name="T7" fmla="*/ 0 60000 65536"/>
                <a:gd name="T8" fmla="*/ 0 60000 65536"/>
              </a:gdLst>
              <a:ahLst/>
              <a:cxnLst>
                <a:cxn ang="T6">
                  <a:pos x="T0" y="T1"/>
                </a:cxn>
                <a:cxn ang="T7">
                  <a:pos x="T2" y="T3"/>
                </a:cxn>
                <a:cxn ang="T8">
                  <a:pos x="T4" y="T5"/>
                </a:cxn>
              </a:cxnLst>
              <a:rect l="0" t="0" r="r" b="b"/>
              <a:pathLst>
                <a:path w="615" h="466">
                  <a:moveTo>
                    <a:pt x="615" y="0"/>
                  </a:moveTo>
                  <a:cubicBezTo>
                    <a:pt x="563" y="17"/>
                    <a:pt x="397" y="22"/>
                    <a:pt x="295" y="100"/>
                  </a:cubicBezTo>
                  <a:cubicBezTo>
                    <a:pt x="193" y="178"/>
                    <a:pt x="61" y="390"/>
                    <a:pt x="0" y="466"/>
                  </a:cubicBezTo>
                </a:path>
              </a:pathLst>
            </a:custGeom>
            <a:noFill/>
            <a:ln w="25400" cap="flat" cmpd="sng">
              <a:solidFill>
                <a:srgbClr val="0000FF"/>
              </a:solidFill>
              <a:prstDash val="dash"/>
              <a:rou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6" name="Text Box 48"/>
            <p:cNvSpPr txBox="1">
              <a:spLocks noChangeArrowheads="1"/>
            </p:cNvSpPr>
            <p:nvPr/>
          </p:nvSpPr>
          <p:spPr bwMode="auto">
            <a:xfrm>
              <a:off x="1968" y="2496"/>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压栈</a:t>
              </a:r>
              <a:endParaRPr kumimoji="1" lang="zh-CN" altLang="en-US" sz="2000" b="0">
                <a:latin typeface="Times New Roman" panose="02020603050405020304" pitchFamily="18" charset="0"/>
                <a:ea typeface="华文新魏" panose="02010800040101010101" pitchFamily="2" charset="-122"/>
              </a:endParaRPr>
            </a:p>
          </p:txBody>
        </p:sp>
      </p:grpSp>
      <p:grpSp>
        <p:nvGrpSpPr>
          <p:cNvPr id="132145" name="Group 49"/>
          <p:cNvGrpSpPr/>
          <p:nvPr/>
        </p:nvGrpSpPr>
        <p:grpSpPr bwMode="auto">
          <a:xfrm>
            <a:off x="7300914" y="2466975"/>
            <a:ext cx="1233487" cy="914400"/>
            <a:chOff x="3639" y="2496"/>
            <a:chExt cx="777" cy="576"/>
          </a:xfrm>
        </p:grpSpPr>
        <p:sp>
          <p:nvSpPr>
            <p:cNvPr id="133133" name="Freeform 50"/>
            <p:cNvSpPr/>
            <p:nvPr/>
          </p:nvSpPr>
          <p:spPr bwMode="auto">
            <a:xfrm flipH="1">
              <a:off x="3639" y="2606"/>
              <a:ext cx="777" cy="466"/>
            </a:xfrm>
            <a:custGeom>
              <a:avLst/>
              <a:gdLst>
                <a:gd name="T0" fmla="*/ 12859 w 615"/>
                <a:gd name="T1" fmla="*/ 0 h 466"/>
                <a:gd name="T2" fmla="*/ 6163 w 615"/>
                <a:gd name="T3" fmla="*/ 100 h 466"/>
                <a:gd name="T4" fmla="*/ 0 w 615"/>
                <a:gd name="T5" fmla="*/ 466 h 466"/>
                <a:gd name="T6" fmla="*/ 0 60000 65536"/>
                <a:gd name="T7" fmla="*/ 0 60000 65536"/>
                <a:gd name="T8" fmla="*/ 0 60000 65536"/>
              </a:gdLst>
              <a:ahLst/>
              <a:cxnLst>
                <a:cxn ang="T6">
                  <a:pos x="T0" y="T1"/>
                </a:cxn>
                <a:cxn ang="T7">
                  <a:pos x="T2" y="T3"/>
                </a:cxn>
                <a:cxn ang="T8">
                  <a:pos x="T4" y="T5"/>
                </a:cxn>
              </a:cxnLst>
              <a:rect l="0" t="0" r="r" b="b"/>
              <a:pathLst>
                <a:path w="615" h="466">
                  <a:moveTo>
                    <a:pt x="615" y="0"/>
                  </a:moveTo>
                  <a:cubicBezTo>
                    <a:pt x="563" y="17"/>
                    <a:pt x="397" y="22"/>
                    <a:pt x="295" y="100"/>
                  </a:cubicBezTo>
                  <a:cubicBezTo>
                    <a:pt x="193" y="178"/>
                    <a:pt x="61" y="390"/>
                    <a:pt x="0" y="466"/>
                  </a:cubicBezTo>
                </a:path>
              </a:pathLst>
            </a:custGeom>
            <a:noFill/>
            <a:ln w="25400" cap="flat" cmpd="sng">
              <a:solidFill>
                <a:srgbClr val="0000FF"/>
              </a:solidFill>
              <a:prstDash val="dash"/>
              <a:roun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134" name="Text Box 51"/>
            <p:cNvSpPr txBox="1">
              <a:spLocks noChangeArrowheads="1"/>
            </p:cNvSpPr>
            <p:nvPr/>
          </p:nvSpPr>
          <p:spPr bwMode="auto">
            <a:xfrm>
              <a:off x="3840" y="2496"/>
              <a:ext cx="528" cy="250"/>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压栈</a:t>
              </a:r>
              <a:endParaRPr kumimoji="1" lang="zh-CN" altLang="en-US" sz="2000" b="0">
                <a:latin typeface="Times New Roman" panose="02020603050405020304" pitchFamily="18" charset="0"/>
                <a:ea typeface="华文新魏" panose="02010800040101010101" pitchFamily="2" charset="-122"/>
              </a:endParaRPr>
            </a:p>
          </p:txBody>
        </p:sp>
      </p:gr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寻址方式（堆栈寻址）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2127"/>
                                        </p:tgtEl>
                                        <p:attrNameLst>
                                          <p:attrName>style.visibility</p:attrName>
                                        </p:attrNameLst>
                                      </p:cBhvr>
                                      <p:to>
                                        <p:strVal val="visible"/>
                                      </p:to>
                                    </p:set>
                                    <p:animEffect transition="in" filter="box(in)">
                                      <p:cBhvr>
                                        <p:cTn id="7" dur="500"/>
                                        <p:tgtEl>
                                          <p:spTgt spid="132127"/>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32098"/>
                                        </p:tgtEl>
                                        <p:attrNameLst>
                                          <p:attrName>style.visibility</p:attrName>
                                        </p:attrNameLst>
                                      </p:cBhvr>
                                      <p:to>
                                        <p:strVal val="visible"/>
                                      </p:to>
                                    </p:set>
                                    <p:animEffect transition="in" filter="slide(fromBottom)">
                                      <p:cBhvr>
                                        <p:cTn id="11" dur="500"/>
                                        <p:tgtEl>
                                          <p:spTgt spid="132098"/>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1" fill="hold" grpId="0" nodeType="clickEffect">
                                  <p:stCondLst>
                                    <p:cond delay="0"/>
                                  </p:stCondLst>
                                  <p:childTnLst>
                                    <p:set>
                                      <p:cBhvr>
                                        <p:cTn id="15" dur="1" fill="hold">
                                          <p:stCondLst>
                                            <p:cond delay="0"/>
                                          </p:stCondLst>
                                        </p:cTn>
                                        <p:tgtEl>
                                          <p:spTgt spid="132129"/>
                                        </p:tgtEl>
                                        <p:attrNameLst>
                                          <p:attrName>style.visibility</p:attrName>
                                        </p:attrNameLst>
                                      </p:cBhvr>
                                      <p:to>
                                        <p:strVal val="visible"/>
                                      </p:to>
                                    </p:set>
                                    <p:animEffect transition="in" filter="slide(fromTop)">
                                      <p:cBhvr>
                                        <p:cTn id="16" dur="500"/>
                                        <p:tgtEl>
                                          <p:spTgt spid="132129"/>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132142"/>
                                        </p:tgtEl>
                                        <p:attrNameLst>
                                          <p:attrName>style.visibility</p:attrName>
                                        </p:attrNameLst>
                                      </p:cBhvr>
                                      <p:to>
                                        <p:strVal val="visible"/>
                                      </p:to>
                                    </p:set>
                                    <p:animEffect transition="in" filter="wipe(up)">
                                      <p:cBhvr>
                                        <p:cTn id="20" dur="500"/>
                                        <p:tgtEl>
                                          <p:spTgt spid="132142"/>
                                        </p:tgtEl>
                                      </p:cBhvr>
                                    </p:animEffect>
                                  </p:childTnLst>
                                </p:cTn>
                              </p:par>
                            </p:childTnLst>
                          </p:cTn>
                        </p:par>
                        <p:par>
                          <p:cTn id="21" fill="hold">
                            <p:stCondLst>
                              <p:cond delay="1000"/>
                            </p:stCondLst>
                            <p:childTnLst>
                              <p:par>
                                <p:cTn id="22" presetID="1" presetClass="entr" presetSubtype="0" fill="hold" nodeType="afterEffect">
                                  <p:stCondLst>
                                    <p:cond delay="0"/>
                                  </p:stCondLst>
                                  <p:childTnLst>
                                    <p:set>
                                      <p:cBhvr>
                                        <p:cTn id="23" dur="1" fill="hold">
                                          <p:stCondLst>
                                            <p:cond delay="499"/>
                                          </p:stCondLst>
                                        </p:cTn>
                                        <p:tgtEl>
                                          <p:spTgt spid="132140"/>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32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32145"/>
                                        </p:tgtEl>
                                        <p:attrNameLst>
                                          <p:attrName>style.visibility</p:attrName>
                                        </p:attrNameLst>
                                      </p:cBhvr>
                                      <p:to>
                                        <p:strVal val="visible"/>
                                      </p:to>
                                    </p:set>
                                    <p:animEffect transition="in" filter="wipe(up)">
                                      <p:cBhvr>
                                        <p:cTn id="31" dur="500"/>
                                        <p:tgtEl>
                                          <p:spTgt spid="132145"/>
                                        </p:tgtEl>
                                      </p:cBhvr>
                                    </p:animEffect>
                                  </p:childTnLst>
                                </p:cTn>
                              </p:par>
                            </p:childTnLst>
                          </p:cTn>
                        </p:par>
                        <p:par>
                          <p:cTn id="32" fill="hold">
                            <p:stCondLst>
                              <p:cond delay="500"/>
                            </p:stCondLst>
                            <p:childTnLst>
                              <p:par>
                                <p:cTn id="33" presetID="1" presetClass="entr" presetSubtype="0" fill="hold" nodeType="afterEffect">
                                  <p:stCondLst>
                                    <p:cond delay="0"/>
                                  </p:stCondLst>
                                  <p:childTnLst>
                                    <p:set>
                                      <p:cBhvr>
                                        <p:cTn id="34" dur="1" fill="hold">
                                          <p:stCondLst>
                                            <p:cond delay="499"/>
                                          </p:stCondLst>
                                        </p:cTn>
                                        <p:tgtEl>
                                          <p:spTgt spid="132141"/>
                                        </p:tgtEl>
                                        <p:attrNameLst>
                                          <p:attrName>style.visibility</p:attrName>
                                        </p:attrNameLst>
                                      </p:cBhvr>
                                      <p:to>
                                        <p:strVal val="visible"/>
                                      </p:to>
                                    </p:set>
                                  </p:childTnLst>
                                </p:cTn>
                              </p:par>
                            </p:childTnLst>
                          </p:cTn>
                        </p:par>
                        <p:par>
                          <p:cTn id="35" fill="hold">
                            <p:stCondLst>
                              <p:cond delay="1000"/>
                            </p:stCondLst>
                            <p:childTnLst>
                              <p:par>
                                <p:cTn id="36" presetID="1" presetClass="entr" presetSubtype="0" fill="hold" nodeType="afterEffect">
                                  <p:stCondLst>
                                    <p:cond delay="0"/>
                                  </p:stCondLst>
                                  <p:childTnLst>
                                    <p:set>
                                      <p:cBhvr>
                                        <p:cTn id="37" dur="1" fill="hold">
                                          <p:stCondLst>
                                            <p:cond delay="499"/>
                                          </p:stCondLst>
                                        </p:cTn>
                                        <p:tgtEl>
                                          <p:spTgt spid="132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27" grpId="0" autoUpdateAnimBg="0"/>
      <p:bldP spid="132129" grpId="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6" name="Text Box 2"/>
          <p:cNvSpPr txBox="1">
            <a:spLocks noChangeArrowheads="1"/>
          </p:cNvSpPr>
          <p:nvPr/>
        </p:nvSpPr>
        <p:spPr bwMode="auto">
          <a:xfrm>
            <a:off x="191344" y="1052513"/>
            <a:ext cx="1180931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FontTx/>
              <a:buNone/>
            </a:pPr>
            <a:r>
              <a:rPr kumimoji="1" lang="zh-CN" altLang="en-US" b="0" dirty="0">
                <a:latin typeface="Times New Roman" panose="02020603050405020304" pitchFamily="18" charset="0"/>
                <a:ea typeface="+mn-ea"/>
                <a:cs typeface="Times New Roman" panose="02020603050405020304" pitchFamily="18" charset="0"/>
              </a:rPr>
              <a:t>可以组合出四种类型的堆栈方式：</a:t>
            </a:r>
            <a:endParaRPr kumimoji="1" lang="zh-CN" altLang="en-US"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
                <a:srgbClr val="0000FF"/>
              </a:buClr>
              <a:buFont typeface="Wingdings" panose="05000000000000000000" pitchFamily="2" charset="2"/>
              <a:buChar char="§"/>
            </a:pPr>
            <a:r>
              <a:rPr kumimoji="1" lang="zh-CN" altLang="en-US" b="0" dirty="0">
                <a:solidFill>
                  <a:srgbClr val="0000FF"/>
                </a:solidFill>
                <a:latin typeface="Times New Roman" panose="02020603050405020304" pitchFamily="18" charset="0"/>
                <a:ea typeface="+mn-ea"/>
                <a:cs typeface="Times New Roman" panose="02020603050405020304" pitchFamily="18" charset="0"/>
              </a:rPr>
              <a:t>满递增</a:t>
            </a:r>
            <a:r>
              <a:rPr kumimoji="1" lang="zh-CN" altLang="en-US" b="0" dirty="0">
                <a:latin typeface="Times New Roman" panose="02020603050405020304" pitchFamily="18" charset="0"/>
                <a:ea typeface="+mn-ea"/>
                <a:cs typeface="Times New Roman" panose="02020603050405020304" pitchFamily="18" charset="0"/>
              </a:rPr>
              <a:t>：堆栈向上增长，堆栈指针指向内含有效数据项的最高地址。指令如</a:t>
            </a:r>
            <a:r>
              <a:rPr kumimoji="1" lang="en-US" altLang="zh-CN" b="0" dirty="0">
                <a:latin typeface="Times New Roman" panose="02020603050405020304" pitchFamily="18" charset="0"/>
                <a:ea typeface="+mn-ea"/>
                <a:cs typeface="Times New Roman" panose="02020603050405020304" pitchFamily="18" charset="0"/>
              </a:rPr>
              <a:t>LDMFA</a:t>
            </a:r>
            <a:r>
              <a:rPr kumimoji="1" lang="zh-CN" altLang="en-US" b="0" dirty="0">
                <a:latin typeface="Times New Roman" panose="02020603050405020304" pitchFamily="18" charset="0"/>
                <a:ea typeface="+mn-ea"/>
                <a:cs typeface="Times New Roman" panose="02020603050405020304" pitchFamily="18" charset="0"/>
              </a:rPr>
              <a:t>、</a:t>
            </a:r>
            <a:r>
              <a:rPr kumimoji="1" lang="en-US" altLang="zh-CN" b="0" dirty="0">
                <a:latin typeface="Times New Roman" panose="02020603050405020304" pitchFamily="18" charset="0"/>
                <a:ea typeface="+mn-ea"/>
                <a:cs typeface="Times New Roman" panose="02020603050405020304" pitchFamily="18" charset="0"/>
              </a:rPr>
              <a:t>STMFA</a:t>
            </a:r>
            <a:r>
              <a:rPr kumimoji="1" lang="zh-CN" altLang="en-US" b="0" dirty="0">
                <a:latin typeface="Times New Roman" panose="02020603050405020304" pitchFamily="18" charset="0"/>
                <a:ea typeface="+mn-ea"/>
                <a:cs typeface="Times New Roman" panose="02020603050405020304" pitchFamily="18" charset="0"/>
              </a:rPr>
              <a:t>等； </a:t>
            </a:r>
            <a:endParaRPr kumimoji="1" lang="zh-CN" altLang="en-US"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
                <a:srgbClr val="0000FF"/>
              </a:buClr>
              <a:buFont typeface="Wingdings" panose="05000000000000000000" pitchFamily="2" charset="2"/>
              <a:buChar char="§"/>
            </a:pPr>
            <a:r>
              <a:rPr kumimoji="1" lang="zh-CN" altLang="en-US" b="0" dirty="0">
                <a:solidFill>
                  <a:srgbClr val="0000FF"/>
                </a:solidFill>
                <a:latin typeface="Times New Roman" panose="02020603050405020304" pitchFamily="18" charset="0"/>
                <a:ea typeface="+mn-ea"/>
                <a:cs typeface="Times New Roman" panose="02020603050405020304" pitchFamily="18" charset="0"/>
              </a:rPr>
              <a:t>空递增</a:t>
            </a:r>
            <a:r>
              <a:rPr kumimoji="1" lang="zh-CN" altLang="en-US" b="0" dirty="0">
                <a:latin typeface="Times New Roman" panose="02020603050405020304" pitchFamily="18" charset="0"/>
                <a:ea typeface="+mn-ea"/>
                <a:cs typeface="Times New Roman" panose="02020603050405020304" pitchFamily="18" charset="0"/>
              </a:rPr>
              <a:t>：堆栈向上增长，堆栈指针指向堆栈上的第一个空位置。指令如</a:t>
            </a:r>
            <a:r>
              <a:rPr kumimoji="1" lang="en-US" altLang="zh-CN" b="0" dirty="0">
                <a:latin typeface="Times New Roman" panose="02020603050405020304" pitchFamily="18" charset="0"/>
                <a:ea typeface="+mn-ea"/>
                <a:cs typeface="Times New Roman" panose="02020603050405020304" pitchFamily="18" charset="0"/>
              </a:rPr>
              <a:t>LDMEA</a:t>
            </a:r>
            <a:r>
              <a:rPr kumimoji="1" lang="zh-CN" altLang="en-US" b="0" dirty="0">
                <a:latin typeface="Times New Roman" panose="02020603050405020304" pitchFamily="18" charset="0"/>
                <a:ea typeface="+mn-ea"/>
                <a:cs typeface="Times New Roman" panose="02020603050405020304" pitchFamily="18" charset="0"/>
              </a:rPr>
              <a:t>、</a:t>
            </a:r>
            <a:r>
              <a:rPr kumimoji="1" lang="en-US" altLang="zh-CN" b="0" dirty="0">
                <a:latin typeface="Times New Roman" panose="02020603050405020304" pitchFamily="18" charset="0"/>
                <a:ea typeface="+mn-ea"/>
                <a:cs typeface="Times New Roman" panose="02020603050405020304" pitchFamily="18" charset="0"/>
              </a:rPr>
              <a:t>STMEA</a:t>
            </a:r>
            <a:r>
              <a:rPr kumimoji="1" lang="zh-CN" altLang="en-US" b="0" dirty="0">
                <a:latin typeface="Times New Roman" panose="02020603050405020304" pitchFamily="18" charset="0"/>
                <a:ea typeface="+mn-ea"/>
                <a:cs typeface="Times New Roman" panose="02020603050405020304" pitchFamily="18" charset="0"/>
              </a:rPr>
              <a:t>等； </a:t>
            </a:r>
            <a:endParaRPr kumimoji="1" lang="zh-CN" altLang="en-US"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
                <a:srgbClr val="0000FF"/>
              </a:buClr>
              <a:buFont typeface="Wingdings" panose="05000000000000000000" pitchFamily="2" charset="2"/>
              <a:buChar char="§"/>
            </a:pPr>
            <a:r>
              <a:rPr kumimoji="1" lang="zh-CN" altLang="en-US" b="0" dirty="0">
                <a:solidFill>
                  <a:srgbClr val="0000FF"/>
                </a:solidFill>
                <a:latin typeface="Times New Roman" panose="02020603050405020304" pitchFamily="18" charset="0"/>
                <a:ea typeface="+mn-ea"/>
                <a:cs typeface="Times New Roman" panose="02020603050405020304" pitchFamily="18" charset="0"/>
              </a:rPr>
              <a:t>满递减</a:t>
            </a:r>
            <a:r>
              <a:rPr kumimoji="1" lang="zh-CN" altLang="en-US" b="0" dirty="0">
                <a:latin typeface="Times New Roman" panose="02020603050405020304" pitchFamily="18" charset="0"/>
                <a:ea typeface="+mn-ea"/>
                <a:cs typeface="Times New Roman" panose="02020603050405020304" pitchFamily="18" charset="0"/>
              </a:rPr>
              <a:t>：堆栈向下增长，堆栈指针指向内含有效数据项的最低地址。指令如</a:t>
            </a:r>
            <a:r>
              <a:rPr kumimoji="1" lang="en-US" altLang="zh-CN" b="0" dirty="0">
                <a:latin typeface="Times New Roman" panose="02020603050405020304" pitchFamily="18" charset="0"/>
                <a:ea typeface="+mn-ea"/>
                <a:cs typeface="Times New Roman" panose="02020603050405020304" pitchFamily="18" charset="0"/>
              </a:rPr>
              <a:t>LDMFD</a:t>
            </a:r>
            <a:r>
              <a:rPr kumimoji="1" lang="zh-CN" altLang="en-US" b="0" dirty="0">
                <a:latin typeface="Times New Roman" panose="02020603050405020304" pitchFamily="18" charset="0"/>
                <a:ea typeface="+mn-ea"/>
                <a:cs typeface="Times New Roman" panose="02020603050405020304" pitchFamily="18" charset="0"/>
              </a:rPr>
              <a:t>、</a:t>
            </a:r>
            <a:r>
              <a:rPr kumimoji="1" lang="en-US" altLang="zh-CN" b="0" dirty="0">
                <a:latin typeface="Times New Roman" panose="02020603050405020304" pitchFamily="18" charset="0"/>
                <a:ea typeface="+mn-ea"/>
                <a:cs typeface="Times New Roman" panose="02020603050405020304" pitchFamily="18" charset="0"/>
              </a:rPr>
              <a:t>STMFD</a:t>
            </a:r>
            <a:r>
              <a:rPr kumimoji="1" lang="zh-CN" altLang="en-US" b="0" dirty="0">
                <a:latin typeface="Times New Roman" panose="02020603050405020304" pitchFamily="18" charset="0"/>
                <a:ea typeface="+mn-ea"/>
                <a:cs typeface="Times New Roman" panose="02020603050405020304" pitchFamily="18" charset="0"/>
              </a:rPr>
              <a:t>等；</a:t>
            </a:r>
            <a:endParaRPr kumimoji="1" lang="zh-CN" altLang="en-US"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
                <a:srgbClr val="0000FF"/>
              </a:buClr>
              <a:buFont typeface="Wingdings" panose="05000000000000000000" pitchFamily="2" charset="2"/>
              <a:buChar char="§"/>
            </a:pPr>
            <a:r>
              <a:rPr kumimoji="1" lang="zh-CN" altLang="en-US" b="0" dirty="0">
                <a:solidFill>
                  <a:srgbClr val="0000FF"/>
                </a:solidFill>
                <a:latin typeface="Times New Roman" panose="02020603050405020304" pitchFamily="18" charset="0"/>
                <a:ea typeface="+mn-ea"/>
                <a:cs typeface="Times New Roman" panose="02020603050405020304" pitchFamily="18" charset="0"/>
              </a:rPr>
              <a:t>空递减</a:t>
            </a:r>
            <a:r>
              <a:rPr kumimoji="1" lang="zh-CN" altLang="en-US" b="0" dirty="0">
                <a:latin typeface="Times New Roman" panose="02020603050405020304" pitchFamily="18" charset="0"/>
                <a:ea typeface="+mn-ea"/>
                <a:cs typeface="Times New Roman" panose="02020603050405020304" pitchFamily="18" charset="0"/>
              </a:rPr>
              <a:t>：堆栈向下增长，堆栈指针向堆栈下的第一个空位置。指令如</a:t>
            </a:r>
            <a:r>
              <a:rPr kumimoji="1" lang="en-US" altLang="zh-CN" b="0" dirty="0">
                <a:latin typeface="Times New Roman" panose="02020603050405020304" pitchFamily="18" charset="0"/>
                <a:ea typeface="+mn-ea"/>
                <a:cs typeface="Times New Roman" panose="02020603050405020304" pitchFamily="18" charset="0"/>
              </a:rPr>
              <a:t>LDMED</a:t>
            </a:r>
            <a:r>
              <a:rPr kumimoji="1" lang="zh-CN" altLang="en-US" b="0" dirty="0">
                <a:latin typeface="Times New Roman" panose="02020603050405020304" pitchFamily="18" charset="0"/>
                <a:ea typeface="+mn-ea"/>
                <a:cs typeface="Times New Roman" panose="02020603050405020304" pitchFamily="18" charset="0"/>
              </a:rPr>
              <a:t>、</a:t>
            </a:r>
            <a:r>
              <a:rPr kumimoji="1" lang="en-US" altLang="zh-CN" b="0" dirty="0">
                <a:latin typeface="Times New Roman" panose="02020603050405020304" pitchFamily="18" charset="0"/>
                <a:ea typeface="+mn-ea"/>
                <a:cs typeface="Times New Roman" panose="02020603050405020304" pitchFamily="18" charset="0"/>
              </a:rPr>
              <a:t>STMED</a:t>
            </a:r>
            <a:r>
              <a:rPr kumimoji="1" lang="zh-CN" altLang="en-US" b="0" dirty="0">
                <a:latin typeface="Times New Roman" panose="02020603050405020304" pitchFamily="18" charset="0"/>
                <a:ea typeface="+mn-ea"/>
                <a:cs typeface="Times New Roman" panose="02020603050405020304" pitchFamily="18" charset="0"/>
              </a:rPr>
              <a:t>等</a:t>
            </a:r>
            <a:r>
              <a:rPr kumimoji="1" lang="zh-CN" altLang="en-US" b="0" dirty="0">
                <a:latin typeface="华文新魏" panose="02010800040101010101" pitchFamily="2" charset="-122"/>
                <a:ea typeface="华文新魏" panose="02010800040101010101" pitchFamily="2" charset="-122"/>
              </a:rPr>
              <a:t>。 </a:t>
            </a:r>
            <a:endParaRPr kumimoji="1" lang="zh-CN" altLang="en-US" b="0" dirty="0">
              <a:latin typeface="华文新魏" panose="02010800040101010101" pitchFamily="2" charset="-122"/>
              <a:ea typeface="华文新魏" panose="02010800040101010101" pitchFamily="2" charset="-122"/>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BB7A4A3-F963-4EC1-B519-E07B2C60DB70}"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寻址方式（堆栈寻址）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4146"/>
                                        </p:tgtEl>
                                        <p:attrNameLst>
                                          <p:attrName>style.visibility</p:attrName>
                                        </p:attrNameLst>
                                      </p:cBhvr>
                                      <p:to>
                                        <p:strVal val="visible"/>
                                      </p:to>
                                    </p:set>
                                    <p:animEffect transition="in" filter="box(in)">
                                      <p:cBhvr>
                                        <p:cTn id="7" dur="500"/>
                                        <p:tgtEl>
                                          <p:spTgt spid="134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4" name="Text Box 2"/>
          <p:cNvSpPr txBox="1">
            <a:spLocks noChangeArrowheads="1"/>
          </p:cNvSpPr>
          <p:nvPr/>
        </p:nvSpPr>
        <p:spPr bwMode="auto">
          <a:xfrm>
            <a:off x="119336" y="1124744"/>
            <a:ext cx="11665296" cy="3896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ClrTx/>
              <a:buFontTx/>
              <a:buNone/>
            </a:pPr>
            <a:r>
              <a:rPr kumimoji="1" lang="zh-CN" altLang="en-US" sz="2800" b="0" dirty="0">
                <a:latin typeface="华文新魏" panose="02010800040101010101" pitchFamily="2" charset="-122"/>
                <a:ea typeface="华文新魏" panose="02010800040101010101" pitchFamily="2" charset="-122"/>
              </a:rPr>
              <a:t>        </a:t>
            </a:r>
            <a:r>
              <a:rPr kumimoji="1" lang="zh-CN" altLang="en-US" b="0" dirty="0">
                <a:latin typeface="Times New Roman" panose="02020603050405020304" pitchFamily="18" charset="0"/>
                <a:ea typeface="+mn-ea"/>
                <a:cs typeface="Times New Roman" panose="02020603050405020304" pitchFamily="18" charset="0"/>
              </a:rPr>
              <a:t>块拷贝寻址是多寄存器传送指令</a:t>
            </a:r>
            <a:r>
              <a:rPr kumimoji="1" lang="en-US" altLang="zh-CN" b="0" dirty="0">
                <a:latin typeface="Times New Roman" panose="02020603050405020304" pitchFamily="18" charset="0"/>
                <a:ea typeface="+mn-ea"/>
                <a:cs typeface="Times New Roman" panose="02020603050405020304" pitchFamily="18" charset="0"/>
              </a:rPr>
              <a:t>LDM/STM</a:t>
            </a:r>
            <a:r>
              <a:rPr kumimoji="1" lang="zh-CN" altLang="en-US" b="0" dirty="0">
                <a:latin typeface="Times New Roman" panose="02020603050405020304" pitchFamily="18" charset="0"/>
                <a:ea typeface="+mn-ea"/>
                <a:cs typeface="Times New Roman" panose="02020603050405020304" pitchFamily="18" charset="0"/>
              </a:rPr>
              <a:t>的寻址方式。多寄存器传送指令用于将一块数据从存储器的某一位置拷贝到另一位置。 如：</a:t>
            </a:r>
            <a:endParaRPr kumimoji="1" lang="zh-CN" altLang="en-US"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STMIA	R0!,{R1-R7}	</a:t>
            </a:r>
            <a:r>
              <a:rPr kumimoji="1" lang="en-US" altLang="zh-CN" sz="2000" b="0" dirty="0">
                <a:latin typeface="Times New Roman" panose="02020603050405020304" pitchFamily="18" charset="0"/>
                <a:ea typeface="+mn-ea"/>
                <a:cs typeface="Times New Roman" panose="02020603050405020304" pitchFamily="18" charset="0"/>
              </a:rPr>
              <a:t>;</a:t>
            </a:r>
            <a:r>
              <a:rPr kumimoji="1" lang="zh-CN" altLang="en-US" sz="2000" b="0" dirty="0">
                <a:latin typeface="Times New Roman" panose="02020603050405020304" pitchFamily="18" charset="0"/>
                <a:ea typeface="+mn-ea"/>
                <a:cs typeface="Times New Roman" panose="02020603050405020304" pitchFamily="18" charset="0"/>
              </a:rPr>
              <a:t>将</a:t>
            </a:r>
            <a:r>
              <a:rPr kumimoji="1" lang="en-US" altLang="zh-CN" sz="2000" b="0" dirty="0">
                <a:latin typeface="Times New Roman" panose="02020603050405020304" pitchFamily="18" charset="0"/>
                <a:ea typeface="+mn-ea"/>
                <a:cs typeface="Times New Roman" panose="02020603050405020304" pitchFamily="18" charset="0"/>
              </a:rPr>
              <a:t>R1</a:t>
            </a:r>
            <a:r>
              <a:rPr kumimoji="1" lang="zh-CN" altLang="en-US" sz="2000" b="0" dirty="0">
                <a:latin typeface="Times New Roman" panose="02020603050405020304" pitchFamily="18" charset="0"/>
                <a:ea typeface="+mn-ea"/>
                <a:cs typeface="Times New Roman" panose="02020603050405020304" pitchFamily="18" charset="0"/>
              </a:rPr>
              <a:t>～</a:t>
            </a:r>
            <a:r>
              <a:rPr kumimoji="1" lang="en-US" altLang="zh-CN" sz="2000" b="0" dirty="0">
                <a:latin typeface="Times New Roman" panose="02020603050405020304" pitchFamily="18" charset="0"/>
                <a:ea typeface="+mn-ea"/>
                <a:cs typeface="Times New Roman" panose="02020603050405020304" pitchFamily="18" charset="0"/>
              </a:rPr>
              <a:t>R7</a:t>
            </a:r>
            <a:r>
              <a:rPr kumimoji="1" lang="zh-CN" altLang="en-US" sz="2000" b="0" dirty="0">
                <a:latin typeface="Times New Roman" panose="02020603050405020304" pitchFamily="18" charset="0"/>
                <a:ea typeface="+mn-ea"/>
                <a:cs typeface="Times New Roman" panose="02020603050405020304" pitchFamily="18" charset="0"/>
              </a:rPr>
              <a:t>的数据保存到存储器中。</a:t>
            </a:r>
            <a:endParaRPr kumimoji="1" lang="zh-CN" altLang="en-US" sz="20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zh-CN" altLang="en-US" sz="2000" b="0" dirty="0">
                <a:latin typeface="Times New Roman" panose="02020603050405020304" pitchFamily="18" charset="0"/>
                <a:ea typeface="+mn-ea"/>
                <a:cs typeface="Times New Roman" panose="02020603050405020304" pitchFamily="18" charset="0"/>
              </a:rPr>
              <a:t>			</a:t>
            </a:r>
            <a:r>
              <a:rPr kumimoji="1" lang="en-US" altLang="zh-CN" sz="2000" b="0" dirty="0">
                <a:latin typeface="Times New Roman" panose="02020603050405020304" pitchFamily="18" charset="0"/>
                <a:ea typeface="+mn-ea"/>
                <a:cs typeface="Times New Roman" panose="02020603050405020304" pitchFamily="18" charset="0"/>
              </a:rPr>
              <a:t>;</a:t>
            </a:r>
            <a:r>
              <a:rPr kumimoji="1" lang="zh-CN" altLang="en-US" sz="2000" b="0" dirty="0">
                <a:latin typeface="Times New Roman" panose="02020603050405020304" pitchFamily="18" charset="0"/>
                <a:ea typeface="+mn-ea"/>
                <a:cs typeface="Times New Roman" panose="02020603050405020304" pitchFamily="18" charset="0"/>
              </a:rPr>
              <a:t>存储指针在保存第一个值</a:t>
            </a:r>
            <a:r>
              <a:rPr kumimoji="1" lang="zh-CN" altLang="en-US" sz="2000" dirty="0">
                <a:solidFill>
                  <a:srgbClr val="FF0000"/>
                </a:solidFill>
                <a:latin typeface="Times New Roman" panose="02020603050405020304" pitchFamily="18" charset="0"/>
                <a:ea typeface="+mn-ea"/>
                <a:cs typeface="Times New Roman" panose="02020603050405020304" pitchFamily="18" charset="0"/>
              </a:rPr>
              <a:t>之后增加</a:t>
            </a:r>
            <a:r>
              <a:rPr kumimoji="1" lang="zh-CN" altLang="en-US" sz="2000" b="0" dirty="0">
                <a:latin typeface="Times New Roman" panose="02020603050405020304" pitchFamily="18" charset="0"/>
                <a:ea typeface="+mn-ea"/>
                <a:cs typeface="Times New Roman" panose="02020603050405020304" pitchFamily="18" charset="0"/>
              </a:rPr>
              <a:t>，</a:t>
            </a:r>
            <a:endParaRPr kumimoji="1" lang="zh-CN" altLang="en-US" sz="20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zh-CN" altLang="en-US" sz="2000" b="0" dirty="0">
                <a:latin typeface="Times New Roman" panose="02020603050405020304" pitchFamily="18" charset="0"/>
                <a:ea typeface="+mn-ea"/>
                <a:cs typeface="Times New Roman" panose="02020603050405020304" pitchFamily="18" charset="0"/>
              </a:rPr>
              <a:t>			</a:t>
            </a:r>
            <a:r>
              <a:rPr kumimoji="1" lang="en-US" altLang="zh-CN" sz="2000" b="0" dirty="0">
                <a:latin typeface="Times New Roman" panose="02020603050405020304" pitchFamily="18" charset="0"/>
                <a:ea typeface="+mn-ea"/>
                <a:cs typeface="Times New Roman" panose="02020603050405020304" pitchFamily="18" charset="0"/>
              </a:rPr>
              <a:t>;</a:t>
            </a:r>
            <a:r>
              <a:rPr kumimoji="1" lang="zh-CN" altLang="en-US" sz="2000" b="0" dirty="0">
                <a:latin typeface="Times New Roman" panose="02020603050405020304" pitchFamily="18" charset="0"/>
                <a:ea typeface="+mn-ea"/>
                <a:cs typeface="Times New Roman" panose="02020603050405020304" pitchFamily="18" charset="0"/>
              </a:rPr>
              <a:t>增长方向为向上增长。</a:t>
            </a:r>
            <a:endParaRPr kumimoji="1" lang="zh-CN" altLang="en-US" sz="20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2000" dirty="0">
                <a:solidFill>
                  <a:srgbClr val="0000FF"/>
                </a:solidFill>
                <a:latin typeface="Times New Roman" panose="02020603050405020304" pitchFamily="18" charset="0"/>
                <a:ea typeface="+mn-ea"/>
                <a:cs typeface="Times New Roman" panose="02020603050405020304" pitchFamily="18" charset="0"/>
              </a:rPr>
              <a:t>STMIB	R0!,{R1-R7}</a:t>
            </a:r>
            <a:r>
              <a:rPr kumimoji="1" lang="en-US" altLang="zh-CN" sz="2000" b="0" dirty="0">
                <a:latin typeface="Times New Roman" panose="02020603050405020304" pitchFamily="18" charset="0"/>
                <a:ea typeface="+mn-ea"/>
                <a:cs typeface="Times New Roman" panose="02020603050405020304" pitchFamily="18" charset="0"/>
              </a:rPr>
              <a:t>	;</a:t>
            </a:r>
            <a:r>
              <a:rPr kumimoji="1" lang="zh-CN" altLang="en-US" sz="2000" b="0" dirty="0">
                <a:latin typeface="Times New Roman" panose="02020603050405020304" pitchFamily="18" charset="0"/>
                <a:ea typeface="+mn-ea"/>
                <a:cs typeface="Times New Roman" panose="02020603050405020304" pitchFamily="18" charset="0"/>
              </a:rPr>
              <a:t>将</a:t>
            </a:r>
            <a:r>
              <a:rPr kumimoji="1" lang="en-US" altLang="zh-CN" sz="2000" b="0" dirty="0">
                <a:latin typeface="Times New Roman" panose="02020603050405020304" pitchFamily="18" charset="0"/>
                <a:ea typeface="+mn-ea"/>
                <a:cs typeface="Times New Roman" panose="02020603050405020304" pitchFamily="18" charset="0"/>
              </a:rPr>
              <a:t>R1</a:t>
            </a:r>
            <a:r>
              <a:rPr kumimoji="1" lang="zh-CN" altLang="en-US" sz="2000" b="0" dirty="0">
                <a:latin typeface="Times New Roman" panose="02020603050405020304" pitchFamily="18" charset="0"/>
                <a:ea typeface="+mn-ea"/>
                <a:cs typeface="Times New Roman" panose="02020603050405020304" pitchFamily="18" charset="0"/>
              </a:rPr>
              <a:t>～</a:t>
            </a:r>
            <a:r>
              <a:rPr kumimoji="1" lang="en-US" altLang="zh-CN" sz="2000" b="0" dirty="0">
                <a:latin typeface="Times New Roman" panose="02020603050405020304" pitchFamily="18" charset="0"/>
                <a:ea typeface="+mn-ea"/>
                <a:cs typeface="Times New Roman" panose="02020603050405020304" pitchFamily="18" charset="0"/>
              </a:rPr>
              <a:t>R7</a:t>
            </a:r>
            <a:r>
              <a:rPr kumimoji="1" lang="zh-CN" altLang="en-US" sz="2000" b="0" dirty="0">
                <a:latin typeface="Times New Roman" panose="02020603050405020304" pitchFamily="18" charset="0"/>
                <a:ea typeface="+mn-ea"/>
                <a:cs typeface="Times New Roman" panose="02020603050405020304" pitchFamily="18" charset="0"/>
              </a:rPr>
              <a:t>的数据保存到存储器中。</a:t>
            </a:r>
            <a:endParaRPr kumimoji="1" lang="zh-CN" altLang="en-US" sz="20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zh-CN" altLang="en-US" sz="2000" b="0" dirty="0">
                <a:latin typeface="Times New Roman" panose="02020603050405020304" pitchFamily="18" charset="0"/>
                <a:ea typeface="+mn-ea"/>
                <a:cs typeface="Times New Roman" panose="02020603050405020304" pitchFamily="18" charset="0"/>
              </a:rPr>
              <a:t>			</a:t>
            </a:r>
            <a:r>
              <a:rPr kumimoji="1" lang="en-US" altLang="zh-CN" sz="2000" b="0" dirty="0">
                <a:latin typeface="Times New Roman" panose="02020603050405020304" pitchFamily="18" charset="0"/>
                <a:ea typeface="+mn-ea"/>
                <a:cs typeface="Times New Roman" panose="02020603050405020304" pitchFamily="18" charset="0"/>
              </a:rPr>
              <a:t>;</a:t>
            </a:r>
            <a:r>
              <a:rPr kumimoji="1" lang="zh-CN" altLang="en-US" sz="2000" b="0" dirty="0">
                <a:latin typeface="Times New Roman" panose="02020603050405020304" pitchFamily="18" charset="0"/>
                <a:ea typeface="+mn-ea"/>
                <a:cs typeface="Times New Roman" panose="02020603050405020304" pitchFamily="18" charset="0"/>
              </a:rPr>
              <a:t>存储指针在保存第一个值</a:t>
            </a:r>
            <a:r>
              <a:rPr kumimoji="1" lang="zh-CN" altLang="en-US" sz="2000" dirty="0">
                <a:solidFill>
                  <a:srgbClr val="FF0000"/>
                </a:solidFill>
                <a:effectLst/>
                <a:latin typeface="Times New Roman" panose="02020603050405020304" pitchFamily="18" charset="0"/>
                <a:ea typeface="+mn-ea"/>
                <a:cs typeface="Times New Roman" panose="02020603050405020304" pitchFamily="18" charset="0"/>
              </a:rPr>
              <a:t>之前增加</a:t>
            </a:r>
            <a:r>
              <a:rPr kumimoji="1" lang="zh-CN" altLang="en-US" sz="2000" b="0" dirty="0">
                <a:latin typeface="Times New Roman" panose="02020603050405020304" pitchFamily="18" charset="0"/>
                <a:ea typeface="+mn-ea"/>
                <a:cs typeface="Times New Roman" panose="02020603050405020304" pitchFamily="18" charset="0"/>
              </a:rPr>
              <a:t>，</a:t>
            </a:r>
            <a:endParaRPr kumimoji="1" lang="zh-CN" altLang="en-US" sz="20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zh-CN" altLang="en-US" sz="2000" b="0" dirty="0">
                <a:latin typeface="Times New Roman" panose="02020603050405020304" pitchFamily="18" charset="0"/>
                <a:ea typeface="+mn-ea"/>
                <a:cs typeface="Times New Roman" panose="02020603050405020304" pitchFamily="18" charset="0"/>
              </a:rPr>
              <a:t>			</a:t>
            </a:r>
            <a:r>
              <a:rPr kumimoji="1" lang="en-US" altLang="zh-CN" sz="2000" b="0" dirty="0">
                <a:latin typeface="Times New Roman" panose="02020603050405020304" pitchFamily="18" charset="0"/>
                <a:ea typeface="+mn-ea"/>
                <a:cs typeface="Times New Roman" panose="02020603050405020304" pitchFamily="18" charset="0"/>
              </a:rPr>
              <a:t>;</a:t>
            </a:r>
            <a:r>
              <a:rPr kumimoji="1" lang="zh-CN" altLang="en-US" sz="2000" b="0" dirty="0">
                <a:latin typeface="Times New Roman" panose="02020603050405020304" pitchFamily="18" charset="0"/>
                <a:ea typeface="+mn-ea"/>
                <a:cs typeface="Times New Roman" panose="02020603050405020304" pitchFamily="18" charset="0"/>
              </a:rPr>
              <a:t>增长方向为向上增长。 </a:t>
            </a:r>
            <a:endParaRPr kumimoji="1" lang="zh-CN" altLang="en-US" sz="2000" b="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223CD30-F31E-443E-B6C8-E2EE6EA0304A}"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寻址方式（块拷贝寻址）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box(in)">
                                      <p:cBhvr>
                                        <p:cTn id="7" dur="500"/>
                                        <p:tgtEl>
                                          <p:spTgt spid="136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bldLvl="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2" name="Text Box 2"/>
          <p:cNvSpPr txBox="1">
            <a:spLocks noChangeArrowheads="1"/>
          </p:cNvSpPr>
          <p:nvPr/>
        </p:nvSpPr>
        <p:spPr bwMode="auto">
          <a:xfrm>
            <a:off x="551384" y="1196976"/>
            <a:ext cx="10972800" cy="39149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ct val="50000"/>
              </a:spcBef>
              <a:buClrTx/>
              <a:buFontTx/>
              <a:buNone/>
            </a:pPr>
            <a:r>
              <a:rPr kumimoji="1" lang="zh-CN" altLang="en-US" b="0" dirty="0">
                <a:latin typeface="华文新魏" panose="02010800040101010101" pitchFamily="2" charset="-122"/>
                <a:ea typeface="华文新魏" panose="02010800040101010101" pitchFamily="2" charset="-122"/>
              </a:rPr>
              <a:t>        </a:t>
            </a:r>
            <a:r>
              <a:rPr kumimoji="1" lang="zh-CN" altLang="en-US" b="0" dirty="0">
                <a:latin typeface="Times New Roman" panose="02020603050405020304" pitchFamily="18" charset="0"/>
                <a:ea typeface="+mn-ea"/>
                <a:cs typeface="Times New Roman" panose="02020603050405020304" pitchFamily="18" charset="0"/>
              </a:rPr>
              <a:t>相对寻址是基址寻址的一种变通。由程序计数器</a:t>
            </a:r>
            <a:r>
              <a:rPr kumimoji="1" lang="en-US" altLang="zh-CN" b="0" dirty="0">
                <a:latin typeface="Times New Roman" panose="02020603050405020304" pitchFamily="18" charset="0"/>
                <a:ea typeface="+mn-ea"/>
                <a:cs typeface="Times New Roman" panose="02020603050405020304" pitchFamily="18" charset="0"/>
              </a:rPr>
              <a:t>PC</a:t>
            </a:r>
            <a:r>
              <a:rPr kumimoji="1" lang="zh-CN" altLang="en-US" b="0" dirty="0">
                <a:latin typeface="Times New Roman" panose="02020603050405020304" pitchFamily="18" charset="0"/>
                <a:ea typeface="+mn-ea"/>
                <a:cs typeface="Times New Roman" panose="02020603050405020304" pitchFamily="18" charset="0"/>
              </a:rPr>
              <a:t>提供基准地址，指令中的地址码字段作为偏移量，两者相加后得到的地址即为操作数的有效地址。相对寻址指令举例如下：</a:t>
            </a:r>
            <a:endParaRPr kumimoji="1" lang="zh-CN" altLang="en-US"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zh-CN" altLang="en-US" sz="1800" b="0" dirty="0">
                <a:latin typeface="Times New Roman" panose="02020603050405020304" pitchFamily="18" charset="0"/>
                <a:ea typeface="+mn-ea"/>
                <a:cs typeface="Times New Roman" panose="02020603050405020304" pitchFamily="18" charset="0"/>
              </a:rPr>
              <a:t>	</a:t>
            </a:r>
            <a:r>
              <a:rPr kumimoji="1" lang="en-US" altLang="zh-CN" sz="1800" dirty="0">
                <a:solidFill>
                  <a:srgbClr val="FF0000"/>
                </a:solidFill>
                <a:latin typeface="Times New Roman" panose="02020603050405020304" pitchFamily="18" charset="0"/>
                <a:ea typeface="+mn-ea"/>
                <a:cs typeface="Times New Roman" panose="02020603050405020304" pitchFamily="18" charset="0"/>
              </a:rPr>
              <a:t>BL	SUBR1		;</a:t>
            </a:r>
            <a:r>
              <a:rPr kumimoji="1" lang="zh-CN" altLang="en-US" sz="1800" dirty="0">
                <a:solidFill>
                  <a:srgbClr val="FF0000"/>
                </a:solidFill>
                <a:latin typeface="Times New Roman" panose="02020603050405020304" pitchFamily="18" charset="0"/>
                <a:ea typeface="+mn-ea"/>
                <a:cs typeface="Times New Roman" panose="02020603050405020304" pitchFamily="18" charset="0"/>
              </a:rPr>
              <a:t>调用到</a:t>
            </a:r>
            <a:r>
              <a:rPr kumimoji="1" lang="en-US" altLang="zh-CN" sz="1800" dirty="0">
                <a:solidFill>
                  <a:srgbClr val="FF0000"/>
                </a:solidFill>
                <a:latin typeface="Times New Roman" panose="02020603050405020304" pitchFamily="18" charset="0"/>
                <a:ea typeface="+mn-ea"/>
                <a:cs typeface="Times New Roman" panose="02020603050405020304" pitchFamily="18" charset="0"/>
              </a:rPr>
              <a:t>SUBR1</a:t>
            </a:r>
            <a:r>
              <a:rPr kumimoji="1" lang="zh-CN" altLang="en-US" sz="1800" dirty="0">
                <a:solidFill>
                  <a:srgbClr val="FF0000"/>
                </a:solidFill>
                <a:latin typeface="Times New Roman" panose="02020603050405020304" pitchFamily="18" charset="0"/>
                <a:ea typeface="+mn-ea"/>
                <a:cs typeface="Times New Roman" panose="02020603050405020304" pitchFamily="18" charset="0"/>
              </a:rPr>
              <a:t>子程序</a:t>
            </a:r>
            <a:endParaRPr kumimoji="1" lang="zh-CN" altLang="en-US" sz="1800" dirty="0">
              <a:solidFill>
                <a:srgbClr val="FF0000"/>
              </a:solidFill>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zh-CN" altLang="en-US" sz="1800" b="0" dirty="0">
                <a:latin typeface="Times New Roman" panose="02020603050405020304" pitchFamily="18" charset="0"/>
                <a:ea typeface="+mn-ea"/>
                <a:cs typeface="Times New Roman" panose="02020603050405020304" pitchFamily="18" charset="0"/>
              </a:rPr>
              <a:t>	</a:t>
            </a:r>
            <a:r>
              <a:rPr kumimoji="1" lang="en-US" altLang="zh-CN" sz="1800" dirty="0">
                <a:solidFill>
                  <a:srgbClr val="FF0000"/>
                </a:solidFill>
                <a:latin typeface="Times New Roman" panose="02020603050405020304" pitchFamily="18" charset="0"/>
                <a:ea typeface="+mn-ea"/>
                <a:cs typeface="Times New Roman" panose="02020603050405020304" pitchFamily="18" charset="0"/>
              </a:rPr>
              <a:t>BEQ	LOOP		;</a:t>
            </a:r>
            <a:r>
              <a:rPr kumimoji="1" lang="zh-CN" altLang="en-US" sz="1800" dirty="0">
                <a:solidFill>
                  <a:srgbClr val="FF0000"/>
                </a:solidFill>
                <a:latin typeface="Times New Roman" panose="02020603050405020304" pitchFamily="18" charset="0"/>
                <a:ea typeface="+mn-ea"/>
                <a:cs typeface="Times New Roman" panose="02020603050405020304" pitchFamily="18" charset="0"/>
              </a:rPr>
              <a:t>条件跳转到</a:t>
            </a:r>
            <a:r>
              <a:rPr kumimoji="1" lang="en-US" altLang="zh-CN" sz="1800" dirty="0">
                <a:solidFill>
                  <a:srgbClr val="FF0000"/>
                </a:solidFill>
                <a:latin typeface="Times New Roman" panose="02020603050405020304" pitchFamily="18" charset="0"/>
                <a:ea typeface="+mn-ea"/>
                <a:cs typeface="Times New Roman" panose="02020603050405020304" pitchFamily="18" charset="0"/>
              </a:rPr>
              <a:t>LOOP</a:t>
            </a:r>
            <a:r>
              <a:rPr kumimoji="1" lang="zh-CN" altLang="en-US" sz="1800" dirty="0">
                <a:solidFill>
                  <a:srgbClr val="FF0000"/>
                </a:solidFill>
                <a:latin typeface="Times New Roman" panose="02020603050405020304" pitchFamily="18" charset="0"/>
                <a:ea typeface="+mn-ea"/>
                <a:cs typeface="Times New Roman" panose="02020603050405020304" pitchFamily="18" charset="0"/>
              </a:rPr>
              <a:t>标号处</a:t>
            </a:r>
            <a:endParaRPr kumimoji="1" lang="zh-CN" altLang="en-US" sz="18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zh-CN" altLang="en-US" sz="1800" b="0" dirty="0">
                <a:latin typeface="Times New Roman" panose="02020603050405020304" pitchFamily="18" charset="0"/>
                <a:ea typeface="+mn-ea"/>
                <a:cs typeface="Times New Roman" panose="02020603050405020304" pitchFamily="18" charset="0"/>
              </a:rPr>
              <a:t>	</a:t>
            </a:r>
            <a:r>
              <a:rPr kumimoji="1" lang="en-US" altLang="zh-CN" sz="1800" b="0" dirty="0">
                <a:latin typeface="Times New Roman" panose="02020603050405020304" pitchFamily="18" charset="0"/>
                <a:ea typeface="+mn-ea"/>
                <a:cs typeface="Times New Roman" panose="02020603050405020304" pitchFamily="18" charset="0"/>
              </a:rPr>
              <a:t>...</a:t>
            </a:r>
            <a:endParaRPr kumimoji="1" lang="en-US" altLang="zh-CN" sz="18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1800" b="0" dirty="0">
                <a:solidFill>
                  <a:srgbClr val="0000FF"/>
                </a:solidFill>
                <a:latin typeface="Times New Roman" panose="02020603050405020304" pitchFamily="18" charset="0"/>
                <a:ea typeface="+mn-ea"/>
                <a:cs typeface="Times New Roman" panose="02020603050405020304" pitchFamily="18" charset="0"/>
              </a:rPr>
              <a:t>LOOP</a:t>
            </a:r>
            <a:r>
              <a:rPr kumimoji="1" lang="en-US" altLang="zh-CN" sz="1800" b="0" dirty="0">
                <a:latin typeface="Times New Roman" panose="02020603050405020304" pitchFamily="18" charset="0"/>
                <a:ea typeface="+mn-ea"/>
                <a:cs typeface="Times New Roman" panose="02020603050405020304" pitchFamily="18" charset="0"/>
              </a:rPr>
              <a:t>	MOV	R6,#1</a:t>
            </a:r>
            <a:endParaRPr kumimoji="1" lang="en-US" altLang="zh-CN" sz="18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1800" b="0" dirty="0">
                <a:latin typeface="Times New Roman" panose="02020603050405020304" pitchFamily="18" charset="0"/>
                <a:ea typeface="+mn-ea"/>
                <a:cs typeface="Times New Roman" panose="02020603050405020304" pitchFamily="18" charset="0"/>
              </a:rPr>
              <a:t>	...</a:t>
            </a:r>
            <a:endParaRPr kumimoji="1" lang="en-US" altLang="zh-CN" sz="1800" b="0" dirty="0">
              <a:latin typeface="Times New Roman" panose="02020603050405020304" pitchFamily="18" charset="0"/>
              <a:ea typeface="+mn-ea"/>
              <a:cs typeface="Times New Roman" panose="02020603050405020304" pitchFamily="18" charset="0"/>
            </a:endParaRPr>
          </a:p>
          <a:p>
            <a:pPr algn="just" eaLnBrk="1" hangingPunct="1">
              <a:spcBef>
                <a:spcPct val="50000"/>
              </a:spcBef>
              <a:buClrTx/>
              <a:buFontTx/>
              <a:buNone/>
            </a:pPr>
            <a:r>
              <a:rPr kumimoji="1" lang="en-US" altLang="zh-CN" sz="1800" b="0" dirty="0">
                <a:solidFill>
                  <a:srgbClr val="0000FF"/>
                </a:solidFill>
                <a:latin typeface="Times New Roman" panose="02020603050405020304" pitchFamily="18" charset="0"/>
                <a:ea typeface="+mn-ea"/>
                <a:cs typeface="Times New Roman" panose="02020603050405020304" pitchFamily="18" charset="0"/>
              </a:rPr>
              <a:t>SUBR1</a:t>
            </a:r>
            <a:r>
              <a:rPr kumimoji="1" lang="en-US" altLang="zh-CN" sz="1800" b="0" dirty="0">
                <a:latin typeface="Times New Roman" panose="02020603050405020304" pitchFamily="18" charset="0"/>
                <a:ea typeface="+mn-ea"/>
                <a:cs typeface="Times New Roman" panose="02020603050405020304" pitchFamily="18" charset="0"/>
              </a:rPr>
              <a:t>	... </a:t>
            </a:r>
            <a:endParaRPr kumimoji="1" lang="en-US" altLang="zh-CN" sz="1800" b="0" dirty="0">
              <a:latin typeface="Times New Roman" panose="02020603050405020304" pitchFamily="18" charset="0"/>
              <a:ea typeface="+mn-ea"/>
              <a:cs typeface="Times New Roman" panose="02020603050405020304" pitchFamily="18" charset="0"/>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FD8C7CE-1551-40DE-841D-4AD4FA0438A0}"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3" name="标题 2"/>
          <p:cNvSpPr>
            <a:spLocks noGrp="1"/>
          </p:cNvSpPr>
          <p:nvPr>
            <p:ph type="title"/>
          </p:nvPr>
        </p:nvSpPr>
        <p:spPr/>
        <p:txBody>
          <a:bodyPr/>
          <a:lstStyle/>
          <a:p>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寻址方式（相对寻址）</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138242"/>
                                        </p:tgtEl>
                                        <p:attrNameLst>
                                          <p:attrName>style.visibility</p:attrName>
                                        </p:attrNameLst>
                                      </p:cBhvr>
                                      <p:to>
                                        <p:strVal val="visible"/>
                                      </p:to>
                                    </p:set>
                                    <p:animEffect transition="in" filter="box(in)">
                                      <p:cBhvr>
                                        <p:cTn id="7" dur="500"/>
                                        <p:tgtEl>
                                          <p:spTgt spid="138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2" grpId="0" bldLvl="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9E2AC39-FC0F-4651-849C-BCCE7644D5F9}"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143363" name="Text Box 3"/>
          <p:cNvSpPr txBox="1">
            <a:spLocks noChangeArrowheads="1"/>
          </p:cNvSpPr>
          <p:nvPr/>
        </p:nvSpPr>
        <p:spPr bwMode="auto">
          <a:xfrm>
            <a:off x="2063552" y="702809"/>
            <a:ext cx="7772400" cy="5113338"/>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FontTx/>
              <a:buNone/>
            </a:pPr>
            <a:r>
              <a:rPr kumimoji="1" lang="en-US" altLang="zh-CN" sz="1600" b="0" dirty="0">
                <a:latin typeface="Courier New" panose="02070309020205020404" pitchFamily="49" charset="0"/>
                <a:ea typeface="宋体" panose="02010600030101010101" pitchFamily="2" charset="-122"/>
              </a:rPr>
              <a:t>;</a:t>
            </a:r>
            <a:r>
              <a:rPr kumimoji="1" lang="zh-CN" altLang="en-US" sz="1600" b="0" dirty="0">
                <a:latin typeface="Courier New" panose="02070309020205020404" pitchFamily="49" charset="0"/>
                <a:ea typeface="宋体" panose="02010600030101010101" pitchFamily="2" charset="-122"/>
              </a:rPr>
              <a:t>文件名：</a:t>
            </a:r>
            <a:r>
              <a:rPr kumimoji="1" lang="en-US" altLang="zh-CN" sz="1600" b="0" dirty="0">
                <a:solidFill>
                  <a:srgbClr val="0000FF"/>
                </a:solidFill>
                <a:latin typeface="Courier New" panose="02070309020205020404" pitchFamily="49" charset="0"/>
                <a:ea typeface="宋体" panose="02010600030101010101" pitchFamily="2" charset="-122"/>
                <a:cs typeface="Times New Roman" panose="02020603050405020304" pitchFamily="18" charset="0"/>
              </a:rPr>
              <a:t>TEST1.S</a:t>
            </a:r>
            <a:r>
              <a:rPr kumimoji="1" lang="en-US" altLang="zh-CN" sz="1600" b="0" dirty="0">
                <a:latin typeface="Courier New" panose="02070309020205020404" pitchFamily="49" charset="0"/>
                <a:ea typeface="宋体" panose="02010600030101010101" pitchFamily="2" charset="-122"/>
              </a:rPr>
              <a:t> </a:t>
            </a:r>
            <a:endParaRPr kumimoji="1" lang="en-US" altLang="zh-CN" sz="1600" b="0" dirty="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dirty="0">
                <a:latin typeface="Courier New" panose="02070309020205020404" pitchFamily="49" charset="0"/>
                <a:ea typeface="宋体" panose="02010600030101010101" pitchFamily="2" charset="-122"/>
              </a:rPr>
              <a:t>;</a:t>
            </a:r>
            <a:r>
              <a:rPr kumimoji="1" lang="zh-CN" altLang="en-US" sz="1600" b="0" dirty="0">
                <a:latin typeface="Courier New" panose="02070309020205020404" pitchFamily="49" charset="0"/>
                <a:ea typeface="宋体" panose="02010600030101010101" pitchFamily="2" charset="-122"/>
              </a:rPr>
              <a:t>功能：实现两个寄存器相加 </a:t>
            </a:r>
            <a:endParaRPr kumimoji="1" lang="zh-CN" altLang="en-US" sz="1600" b="0" dirty="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dirty="0">
                <a:latin typeface="Courier New" panose="02070309020205020404" pitchFamily="49" charset="0"/>
                <a:ea typeface="宋体" panose="02010600030101010101" pitchFamily="2" charset="-122"/>
              </a:rPr>
              <a:t>;</a:t>
            </a:r>
            <a:r>
              <a:rPr kumimoji="1" lang="zh-CN" altLang="en-US" sz="1600" b="0" dirty="0">
                <a:latin typeface="Courier New" panose="02070309020205020404" pitchFamily="49" charset="0"/>
                <a:ea typeface="宋体" panose="02010600030101010101" pitchFamily="2" charset="-122"/>
              </a:rPr>
              <a:t>说明：使用</a:t>
            </a:r>
            <a:r>
              <a:rPr kumimoji="1" lang="en-US" altLang="zh-CN" sz="1600" b="0" dirty="0" err="1">
                <a:latin typeface="Courier New" panose="02070309020205020404" pitchFamily="49" charset="0"/>
                <a:ea typeface="宋体" panose="02010600030101010101" pitchFamily="2" charset="-122"/>
              </a:rPr>
              <a:t>ARMulate</a:t>
            </a:r>
            <a:r>
              <a:rPr kumimoji="1" lang="zh-CN" altLang="en-US" sz="1600" b="0" dirty="0">
                <a:latin typeface="Courier New" panose="02070309020205020404" pitchFamily="49" charset="0"/>
                <a:ea typeface="宋体" panose="02010600030101010101" pitchFamily="2" charset="-122"/>
              </a:rPr>
              <a:t>软件仿真调试 </a:t>
            </a:r>
            <a:endParaRPr kumimoji="1" lang="zh-CN" altLang="en-US" sz="1600" b="0" dirty="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zh-CN" altLang="en-US" sz="1600" b="0" dirty="0">
                <a:latin typeface="Courier New" panose="02070309020205020404" pitchFamily="49" charset="0"/>
                <a:ea typeface="宋体" panose="02010600030101010101" pitchFamily="2" charset="-122"/>
              </a:rPr>
              <a:t>	</a:t>
            </a:r>
            <a:r>
              <a:rPr kumimoji="1" lang="en-US" altLang="zh-CN" sz="1600" b="0" dirty="0">
                <a:latin typeface="Courier New" panose="02070309020205020404" pitchFamily="49" charset="0"/>
                <a:ea typeface="宋体" panose="02010600030101010101" pitchFamily="2" charset="-122"/>
              </a:rPr>
              <a:t>AREA	Example1,CODE,READONLY	  ;</a:t>
            </a:r>
            <a:r>
              <a:rPr kumimoji="1" lang="zh-CN" altLang="en-US" sz="1600" b="0" dirty="0">
                <a:latin typeface="Courier New" panose="02070309020205020404" pitchFamily="49" charset="0"/>
                <a:ea typeface="宋体" panose="02010600030101010101" pitchFamily="2" charset="-122"/>
              </a:rPr>
              <a:t>声明代码段</a:t>
            </a:r>
            <a:r>
              <a:rPr kumimoji="1" lang="en-US" altLang="zh-CN" sz="1600" b="0" dirty="0">
                <a:latin typeface="Courier New" panose="02070309020205020404" pitchFamily="49" charset="0"/>
                <a:ea typeface="宋体" panose="02010600030101010101" pitchFamily="2" charset="-122"/>
              </a:rPr>
              <a:t>Example1 </a:t>
            </a:r>
            <a:endParaRPr kumimoji="1" lang="en-US" altLang="zh-CN" sz="1600" b="0" dirty="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dirty="0">
                <a:latin typeface="Courier New" panose="02070309020205020404" pitchFamily="49" charset="0"/>
                <a:ea typeface="宋体" panose="02010600030101010101" pitchFamily="2" charset="-122"/>
              </a:rPr>
              <a:t>	ENTRY				  ;</a:t>
            </a:r>
            <a:r>
              <a:rPr kumimoji="1" lang="zh-CN" altLang="en-US" sz="1600" b="0" dirty="0">
                <a:latin typeface="Courier New" panose="02070309020205020404" pitchFamily="49" charset="0"/>
                <a:ea typeface="宋体" panose="02010600030101010101" pitchFamily="2" charset="-122"/>
              </a:rPr>
              <a:t>标识程序入口 </a:t>
            </a:r>
            <a:endParaRPr kumimoji="1" lang="zh-CN" altLang="en-US" sz="1600" b="0" dirty="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zh-CN" altLang="en-US" sz="1600" b="0" dirty="0">
                <a:latin typeface="Courier New" panose="02070309020205020404" pitchFamily="49" charset="0"/>
                <a:ea typeface="宋体" panose="02010600030101010101" pitchFamily="2" charset="-122"/>
              </a:rPr>
              <a:t>	</a:t>
            </a:r>
            <a:r>
              <a:rPr kumimoji="1" lang="en-US" altLang="zh-CN" sz="1600" b="0" dirty="0">
                <a:latin typeface="Courier New" panose="02070309020205020404" pitchFamily="49" charset="0"/>
                <a:ea typeface="宋体" panose="02010600030101010101" pitchFamily="2" charset="-122"/>
              </a:rPr>
              <a:t>CODE32				  ;</a:t>
            </a:r>
            <a:r>
              <a:rPr kumimoji="1" lang="zh-CN" altLang="en-US" sz="1600" b="0" dirty="0">
                <a:latin typeface="Courier New" panose="02070309020205020404" pitchFamily="49" charset="0"/>
                <a:ea typeface="宋体" panose="02010600030101010101" pitchFamily="2" charset="-122"/>
              </a:rPr>
              <a:t>声明</a:t>
            </a:r>
            <a:r>
              <a:rPr kumimoji="1" lang="en-US" altLang="zh-CN" sz="1600" b="0" dirty="0">
                <a:latin typeface="Courier New" panose="02070309020205020404" pitchFamily="49" charset="0"/>
                <a:ea typeface="宋体" panose="02010600030101010101" pitchFamily="2" charset="-122"/>
              </a:rPr>
              <a:t>32</a:t>
            </a:r>
            <a:r>
              <a:rPr kumimoji="1" lang="zh-CN" altLang="en-US" sz="1600" b="0" dirty="0">
                <a:latin typeface="Courier New" panose="02070309020205020404" pitchFamily="49" charset="0"/>
                <a:ea typeface="宋体" panose="02010600030101010101" pitchFamily="2" charset="-122"/>
              </a:rPr>
              <a:t>位</a:t>
            </a:r>
            <a:r>
              <a:rPr kumimoji="1" lang="en-US" altLang="zh-CN" sz="1600" b="0" dirty="0">
                <a:latin typeface="Courier New" panose="02070309020205020404" pitchFamily="49" charset="0"/>
                <a:ea typeface="宋体" panose="02010600030101010101" pitchFamily="2" charset="-122"/>
              </a:rPr>
              <a:t>ARM</a:t>
            </a:r>
            <a:r>
              <a:rPr kumimoji="1" lang="zh-CN" altLang="en-US" sz="1600" b="0" dirty="0">
                <a:latin typeface="Courier New" panose="02070309020205020404" pitchFamily="49" charset="0"/>
                <a:ea typeface="宋体" panose="02010600030101010101" pitchFamily="2" charset="-122"/>
              </a:rPr>
              <a:t>指令</a:t>
            </a:r>
            <a:endParaRPr kumimoji="1" lang="zh-CN" altLang="en-US" sz="1600" b="0" dirty="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dirty="0">
                <a:solidFill>
                  <a:srgbClr val="0000FF"/>
                </a:solidFill>
                <a:latin typeface="Courier New" panose="02070309020205020404" pitchFamily="49" charset="0"/>
                <a:ea typeface="宋体" panose="02010600030101010101" pitchFamily="2" charset="-122"/>
              </a:rPr>
              <a:t>START</a:t>
            </a:r>
            <a:r>
              <a:rPr kumimoji="1" lang="en-US" altLang="zh-CN" sz="1600" b="0" dirty="0">
                <a:latin typeface="Courier New" panose="02070309020205020404" pitchFamily="49" charset="0"/>
                <a:ea typeface="宋体" panose="02010600030101010101" pitchFamily="2" charset="-122"/>
              </a:rPr>
              <a:t> 	MOV	R0,#0			  ;</a:t>
            </a:r>
            <a:r>
              <a:rPr kumimoji="1" lang="zh-CN" altLang="en-US" sz="1600" b="0" dirty="0">
                <a:latin typeface="Courier New" panose="02070309020205020404" pitchFamily="49" charset="0"/>
                <a:ea typeface="宋体" panose="02010600030101010101" pitchFamily="2" charset="-122"/>
              </a:rPr>
              <a:t>设置参数 </a:t>
            </a:r>
            <a:endParaRPr kumimoji="1" lang="zh-CN" altLang="en-US" sz="1600" b="0" dirty="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zh-CN" altLang="en-US" sz="1600" b="0" dirty="0">
                <a:latin typeface="Courier New" panose="02070309020205020404" pitchFamily="49" charset="0"/>
                <a:ea typeface="宋体" panose="02010600030101010101" pitchFamily="2" charset="-122"/>
              </a:rPr>
              <a:t> 	</a:t>
            </a:r>
            <a:r>
              <a:rPr kumimoji="1" lang="en-US" altLang="zh-CN" sz="1600" b="0" dirty="0">
                <a:latin typeface="Courier New" panose="02070309020205020404" pitchFamily="49" charset="0"/>
                <a:ea typeface="宋体" panose="02010600030101010101" pitchFamily="2" charset="-122"/>
              </a:rPr>
              <a:t>MOV	R1,#10</a:t>
            </a:r>
            <a:endParaRPr kumimoji="1" lang="en-US" altLang="zh-CN" sz="1600" b="0" dirty="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dirty="0">
                <a:solidFill>
                  <a:srgbClr val="0000FF"/>
                </a:solidFill>
                <a:latin typeface="Courier New" panose="02070309020205020404" pitchFamily="49" charset="0"/>
                <a:ea typeface="宋体" panose="02010600030101010101" pitchFamily="2" charset="-122"/>
              </a:rPr>
              <a:t>LOOP</a:t>
            </a:r>
            <a:r>
              <a:rPr kumimoji="1" lang="en-US" altLang="zh-CN" sz="1600" b="0" dirty="0">
                <a:latin typeface="Courier New" panose="02070309020205020404" pitchFamily="49" charset="0"/>
                <a:ea typeface="宋体" panose="02010600030101010101" pitchFamily="2" charset="-122"/>
              </a:rPr>
              <a:t>	BL	ADD_SUB	    		  ;</a:t>
            </a:r>
            <a:r>
              <a:rPr kumimoji="1" lang="zh-CN" altLang="en-US" sz="1600" b="0" dirty="0">
                <a:latin typeface="Courier New" panose="02070309020205020404" pitchFamily="49" charset="0"/>
                <a:ea typeface="宋体" panose="02010600030101010101" pitchFamily="2" charset="-122"/>
              </a:rPr>
              <a:t>调用子程序</a:t>
            </a:r>
            <a:r>
              <a:rPr kumimoji="1" lang="en-US" altLang="zh-CN" sz="1600" b="0" dirty="0">
                <a:latin typeface="Courier New" panose="02070309020205020404" pitchFamily="49" charset="0"/>
                <a:ea typeface="宋体" panose="02010600030101010101" pitchFamily="2" charset="-122"/>
              </a:rPr>
              <a:t>ADD_SUB </a:t>
            </a:r>
            <a:endParaRPr kumimoji="1" lang="en-US" altLang="zh-CN" sz="1600" b="0" dirty="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dirty="0">
                <a:latin typeface="Courier New" panose="02070309020205020404" pitchFamily="49" charset="0"/>
                <a:ea typeface="宋体" panose="02010600030101010101" pitchFamily="2" charset="-122"/>
              </a:rPr>
              <a:t>	B	LOOP			  ;</a:t>
            </a:r>
            <a:r>
              <a:rPr kumimoji="1" lang="zh-CN" altLang="en-US" sz="1600" b="0" dirty="0">
                <a:latin typeface="Courier New" panose="02070309020205020404" pitchFamily="49" charset="0"/>
                <a:ea typeface="宋体" panose="02010600030101010101" pitchFamily="2" charset="-122"/>
              </a:rPr>
              <a:t>跳转到</a:t>
            </a:r>
            <a:r>
              <a:rPr kumimoji="1" lang="en-US" altLang="zh-CN" sz="1600" b="0" dirty="0">
                <a:latin typeface="Courier New" panose="02070309020205020404" pitchFamily="49" charset="0"/>
                <a:ea typeface="宋体" panose="02010600030101010101" pitchFamily="2" charset="-122"/>
              </a:rPr>
              <a:t>LOOP</a:t>
            </a:r>
            <a:endParaRPr kumimoji="1" lang="en-US" altLang="zh-CN" sz="1600" b="0" dirty="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dirty="0">
                <a:solidFill>
                  <a:srgbClr val="0000FF"/>
                </a:solidFill>
                <a:latin typeface="Courier New" panose="02070309020205020404" pitchFamily="49" charset="0"/>
                <a:ea typeface="宋体" panose="02010600030101010101" pitchFamily="2" charset="-122"/>
              </a:rPr>
              <a:t>ADD_SUB</a:t>
            </a:r>
            <a:r>
              <a:rPr kumimoji="1" lang="en-US" altLang="zh-CN" sz="1600" b="0" dirty="0">
                <a:latin typeface="Courier New" panose="02070309020205020404" pitchFamily="49" charset="0"/>
                <a:ea typeface="宋体" panose="02010600030101010101" pitchFamily="2" charset="-122"/>
              </a:rPr>
              <a:t>	 </a:t>
            </a:r>
            <a:endParaRPr kumimoji="1" lang="en-US" altLang="zh-CN" sz="1600" b="0" dirty="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dirty="0">
                <a:latin typeface="Courier New" panose="02070309020205020404" pitchFamily="49" charset="0"/>
                <a:ea typeface="宋体" panose="02010600030101010101" pitchFamily="2" charset="-122"/>
              </a:rPr>
              <a:t>	ADDS	R0,R0,R1		  ;R0 = R0 + R1 </a:t>
            </a:r>
            <a:endParaRPr kumimoji="1" lang="en-US" altLang="zh-CN" sz="1600" b="0" dirty="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dirty="0">
                <a:latin typeface="Courier New" panose="02070309020205020404" pitchFamily="49" charset="0"/>
                <a:ea typeface="宋体" panose="02010600030101010101" pitchFamily="2" charset="-122"/>
              </a:rPr>
              <a:t>	MOV	PC,LR	     		  ;</a:t>
            </a:r>
            <a:r>
              <a:rPr kumimoji="1" lang="zh-CN" altLang="en-US" sz="1600" b="0" dirty="0">
                <a:latin typeface="Courier New" panose="02070309020205020404" pitchFamily="49" charset="0"/>
                <a:ea typeface="宋体" panose="02010600030101010101" pitchFamily="2" charset="-122"/>
              </a:rPr>
              <a:t>子程序返回 </a:t>
            </a:r>
            <a:endParaRPr kumimoji="1" lang="zh-CN" altLang="en-US" sz="1600" b="0" dirty="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zh-CN" altLang="en-US" sz="1600" b="0" dirty="0">
                <a:latin typeface="Courier New" panose="02070309020205020404" pitchFamily="49" charset="0"/>
                <a:ea typeface="宋体" panose="02010600030101010101" pitchFamily="2" charset="-122"/>
              </a:rPr>
              <a:t>	</a:t>
            </a:r>
            <a:r>
              <a:rPr kumimoji="1" lang="en-US" altLang="zh-CN" sz="1600" b="0" dirty="0">
                <a:latin typeface="Courier New" panose="02070309020205020404" pitchFamily="49" charset="0"/>
                <a:ea typeface="宋体" panose="02010600030101010101" pitchFamily="2" charset="-122"/>
              </a:rPr>
              <a:t>END				  ;</a:t>
            </a:r>
            <a:r>
              <a:rPr kumimoji="1" lang="zh-CN" altLang="en-US" sz="1600" b="0" dirty="0">
                <a:latin typeface="Courier New" panose="02070309020205020404" pitchFamily="49" charset="0"/>
                <a:ea typeface="宋体" panose="02010600030101010101" pitchFamily="2" charset="-122"/>
              </a:rPr>
              <a:t>文件结束 </a:t>
            </a:r>
            <a:endParaRPr kumimoji="1" lang="zh-CN" altLang="en-US" sz="1600" b="0" dirty="0">
              <a:latin typeface="Courier New" panose="02070309020205020404" pitchFamily="49" charset="0"/>
              <a:ea typeface="宋体" panose="02010600030101010101" pitchFamily="2" charset="-122"/>
            </a:endParaRPr>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寻址方式（实例）</a:t>
            </a:r>
            <a:endParaRPr lang="zh-CN" altLang="en-US" kern="0" dirty="0">
              <a:solidFill>
                <a:srgbClr val="FF0000"/>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4A56489-582A-4474-9DE7-4379A998833A}"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140291" name="Text Box 3"/>
          <p:cNvSpPr txBox="1">
            <a:spLocks noChangeArrowheads="1"/>
          </p:cNvSpPr>
          <p:nvPr/>
        </p:nvSpPr>
        <p:spPr bwMode="auto">
          <a:xfrm>
            <a:off x="2286000" y="788670"/>
            <a:ext cx="7772400" cy="5113338"/>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FontTx/>
              <a:buNone/>
            </a:pPr>
            <a:r>
              <a:rPr kumimoji="1" lang="en-US" altLang="zh-CN" sz="1600" b="0">
                <a:latin typeface="Courier New" panose="02070309020205020404" pitchFamily="49" charset="0"/>
                <a:ea typeface="宋体" panose="02010600030101010101" pitchFamily="2" charset="-122"/>
              </a:rPr>
              <a:t>;</a:t>
            </a:r>
            <a:r>
              <a:rPr kumimoji="1" lang="zh-CN" altLang="en-US" sz="1600" b="0">
                <a:latin typeface="Courier New" panose="02070309020205020404" pitchFamily="49" charset="0"/>
                <a:ea typeface="宋体" panose="02010600030101010101" pitchFamily="2" charset="-122"/>
              </a:rPr>
              <a:t>文件名：</a:t>
            </a:r>
            <a:r>
              <a:rPr kumimoji="1" lang="en-US" altLang="zh-CN" sz="1600" b="0">
                <a:solidFill>
                  <a:srgbClr val="0000FF"/>
                </a:solidFill>
                <a:latin typeface="Courier New" panose="02070309020205020404" pitchFamily="49" charset="0"/>
                <a:ea typeface="宋体" panose="02010600030101010101" pitchFamily="2" charset="-122"/>
                <a:cs typeface="Times New Roman" panose="02020603050405020304" pitchFamily="18" charset="0"/>
              </a:rPr>
              <a:t>TEST1.S</a:t>
            </a:r>
            <a:r>
              <a:rPr kumimoji="1" lang="en-US" altLang="zh-CN" sz="1600" b="0">
                <a:latin typeface="Courier New" panose="02070309020205020404" pitchFamily="49" charset="0"/>
                <a:ea typeface="宋体" panose="02010600030101010101" pitchFamily="2" charset="-122"/>
              </a:rPr>
              <a:t> </a:t>
            </a:r>
            <a:endParaRPr kumimoji="1" lang="en-US" altLang="zh-CN" sz="1600" b="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a:latin typeface="Courier New" panose="02070309020205020404" pitchFamily="49" charset="0"/>
                <a:ea typeface="宋体" panose="02010600030101010101" pitchFamily="2" charset="-122"/>
              </a:rPr>
              <a:t>;</a:t>
            </a:r>
            <a:r>
              <a:rPr kumimoji="1" lang="zh-CN" altLang="en-US" sz="1600" b="0">
                <a:latin typeface="Courier New" panose="02070309020205020404" pitchFamily="49" charset="0"/>
                <a:ea typeface="宋体" panose="02010600030101010101" pitchFamily="2" charset="-122"/>
              </a:rPr>
              <a:t>功能：实现两个寄存器相加 </a:t>
            </a:r>
            <a:endParaRPr kumimoji="1" lang="zh-CN" altLang="en-US" sz="1600" b="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a:latin typeface="Courier New" panose="02070309020205020404" pitchFamily="49" charset="0"/>
                <a:ea typeface="宋体" panose="02010600030101010101" pitchFamily="2" charset="-122"/>
              </a:rPr>
              <a:t>;</a:t>
            </a:r>
            <a:r>
              <a:rPr kumimoji="1" lang="zh-CN" altLang="en-US" sz="1600" b="0">
                <a:latin typeface="Courier New" panose="02070309020205020404" pitchFamily="49" charset="0"/>
                <a:ea typeface="宋体" panose="02010600030101010101" pitchFamily="2" charset="-122"/>
              </a:rPr>
              <a:t>说明：使用</a:t>
            </a:r>
            <a:r>
              <a:rPr kumimoji="1" lang="en-US" altLang="zh-CN" sz="1600" b="0">
                <a:latin typeface="Courier New" panose="02070309020205020404" pitchFamily="49" charset="0"/>
                <a:ea typeface="宋体" panose="02010600030101010101" pitchFamily="2" charset="-122"/>
              </a:rPr>
              <a:t>ARMulate</a:t>
            </a:r>
            <a:r>
              <a:rPr kumimoji="1" lang="zh-CN" altLang="en-US" sz="1600" b="0">
                <a:latin typeface="Courier New" panose="02070309020205020404" pitchFamily="49" charset="0"/>
                <a:ea typeface="宋体" panose="02010600030101010101" pitchFamily="2" charset="-122"/>
              </a:rPr>
              <a:t>软件仿真调试 </a:t>
            </a:r>
            <a:endParaRPr kumimoji="1" lang="zh-CN" altLang="en-US" sz="1600" b="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zh-CN" altLang="en-US" sz="1600" b="0">
                <a:latin typeface="Courier New" panose="02070309020205020404" pitchFamily="49" charset="0"/>
                <a:ea typeface="宋体" panose="02010600030101010101" pitchFamily="2" charset="-122"/>
              </a:rPr>
              <a:t>	</a:t>
            </a:r>
            <a:r>
              <a:rPr kumimoji="1" lang="en-US" altLang="zh-CN" sz="1600" b="0">
                <a:latin typeface="Courier New" panose="02070309020205020404" pitchFamily="49" charset="0"/>
                <a:ea typeface="宋体" panose="02010600030101010101" pitchFamily="2" charset="-122"/>
              </a:rPr>
              <a:t>AREA	Example1,CODE,READONLY	  ;</a:t>
            </a:r>
            <a:r>
              <a:rPr kumimoji="1" lang="zh-CN" altLang="en-US" sz="1600" b="0">
                <a:latin typeface="Courier New" panose="02070309020205020404" pitchFamily="49" charset="0"/>
                <a:ea typeface="宋体" panose="02010600030101010101" pitchFamily="2" charset="-122"/>
              </a:rPr>
              <a:t>声明代码段</a:t>
            </a:r>
            <a:r>
              <a:rPr kumimoji="1" lang="en-US" altLang="zh-CN" sz="1600" b="0">
                <a:latin typeface="Courier New" panose="02070309020205020404" pitchFamily="49" charset="0"/>
                <a:ea typeface="宋体" panose="02010600030101010101" pitchFamily="2" charset="-122"/>
              </a:rPr>
              <a:t>Example1 </a:t>
            </a:r>
            <a:endParaRPr kumimoji="1" lang="en-US" altLang="zh-CN" sz="1600" b="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a:latin typeface="Courier New" panose="02070309020205020404" pitchFamily="49" charset="0"/>
                <a:ea typeface="宋体" panose="02010600030101010101" pitchFamily="2" charset="-122"/>
              </a:rPr>
              <a:t>	ENTRY				  ;</a:t>
            </a:r>
            <a:r>
              <a:rPr kumimoji="1" lang="zh-CN" altLang="en-US" sz="1600" b="0">
                <a:latin typeface="Courier New" panose="02070309020205020404" pitchFamily="49" charset="0"/>
                <a:ea typeface="宋体" panose="02010600030101010101" pitchFamily="2" charset="-122"/>
              </a:rPr>
              <a:t>标识程序入口 </a:t>
            </a:r>
            <a:endParaRPr kumimoji="1" lang="zh-CN" altLang="en-US" sz="1600" b="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zh-CN" altLang="en-US" sz="1600" b="0">
                <a:latin typeface="Courier New" panose="02070309020205020404" pitchFamily="49" charset="0"/>
                <a:ea typeface="宋体" panose="02010600030101010101" pitchFamily="2" charset="-122"/>
              </a:rPr>
              <a:t>	</a:t>
            </a:r>
            <a:r>
              <a:rPr kumimoji="1" lang="en-US" altLang="zh-CN" sz="1600" b="0">
                <a:latin typeface="Courier New" panose="02070309020205020404" pitchFamily="49" charset="0"/>
                <a:ea typeface="宋体" panose="02010600030101010101" pitchFamily="2" charset="-122"/>
              </a:rPr>
              <a:t>CODE32				  ;</a:t>
            </a:r>
            <a:r>
              <a:rPr kumimoji="1" lang="zh-CN" altLang="en-US" sz="1600" b="0">
                <a:latin typeface="Courier New" panose="02070309020205020404" pitchFamily="49" charset="0"/>
                <a:ea typeface="宋体" panose="02010600030101010101" pitchFamily="2" charset="-122"/>
              </a:rPr>
              <a:t>声明</a:t>
            </a:r>
            <a:r>
              <a:rPr kumimoji="1" lang="en-US" altLang="zh-CN" sz="1600" b="0">
                <a:latin typeface="Courier New" panose="02070309020205020404" pitchFamily="49" charset="0"/>
                <a:ea typeface="宋体" panose="02010600030101010101" pitchFamily="2" charset="-122"/>
              </a:rPr>
              <a:t>32</a:t>
            </a:r>
            <a:r>
              <a:rPr kumimoji="1" lang="zh-CN" altLang="en-US" sz="1600" b="0">
                <a:latin typeface="Courier New" panose="02070309020205020404" pitchFamily="49" charset="0"/>
                <a:ea typeface="宋体" panose="02010600030101010101" pitchFamily="2" charset="-122"/>
              </a:rPr>
              <a:t>位</a:t>
            </a:r>
            <a:r>
              <a:rPr kumimoji="1" lang="en-US" altLang="zh-CN" sz="1600" b="0">
                <a:latin typeface="Courier New" panose="02070309020205020404" pitchFamily="49" charset="0"/>
                <a:ea typeface="宋体" panose="02010600030101010101" pitchFamily="2" charset="-122"/>
              </a:rPr>
              <a:t>ARM</a:t>
            </a:r>
            <a:r>
              <a:rPr kumimoji="1" lang="zh-CN" altLang="en-US" sz="1600" b="0">
                <a:latin typeface="Courier New" panose="02070309020205020404" pitchFamily="49" charset="0"/>
                <a:ea typeface="宋体" panose="02010600030101010101" pitchFamily="2" charset="-122"/>
              </a:rPr>
              <a:t>指令</a:t>
            </a:r>
            <a:endParaRPr kumimoji="1" lang="zh-CN" altLang="en-US" sz="1600" b="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a:solidFill>
                  <a:srgbClr val="0000FF"/>
                </a:solidFill>
                <a:latin typeface="Courier New" panose="02070309020205020404" pitchFamily="49" charset="0"/>
                <a:ea typeface="宋体" panose="02010600030101010101" pitchFamily="2" charset="-122"/>
              </a:rPr>
              <a:t>START</a:t>
            </a:r>
            <a:r>
              <a:rPr kumimoji="1" lang="en-US" altLang="zh-CN" sz="1600" b="0">
                <a:latin typeface="Courier New" panose="02070309020205020404" pitchFamily="49" charset="0"/>
                <a:ea typeface="宋体" panose="02010600030101010101" pitchFamily="2" charset="-122"/>
              </a:rPr>
              <a:t> 	MOV	R0,#0			  ;</a:t>
            </a:r>
            <a:r>
              <a:rPr kumimoji="1" lang="zh-CN" altLang="en-US" sz="1600" b="0">
                <a:latin typeface="Courier New" panose="02070309020205020404" pitchFamily="49" charset="0"/>
                <a:ea typeface="宋体" panose="02010600030101010101" pitchFamily="2" charset="-122"/>
              </a:rPr>
              <a:t>设置参数 </a:t>
            </a:r>
            <a:endParaRPr kumimoji="1" lang="zh-CN" altLang="en-US" sz="1600" b="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zh-CN" altLang="en-US" sz="1600" b="0">
                <a:latin typeface="Courier New" panose="02070309020205020404" pitchFamily="49" charset="0"/>
                <a:ea typeface="宋体" panose="02010600030101010101" pitchFamily="2" charset="-122"/>
              </a:rPr>
              <a:t> 	</a:t>
            </a:r>
            <a:r>
              <a:rPr kumimoji="1" lang="en-US" altLang="zh-CN" sz="1600" b="0">
                <a:latin typeface="Courier New" panose="02070309020205020404" pitchFamily="49" charset="0"/>
                <a:ea typeface="宋体" panose="02010600030101010101" pitchFamily="2" charset="-122"/>
              </a:rPr>
              <a:t>MOV	R1,#10</a:t>
            </a:r>
            <a:endParaRPr kumimoji="1" lang="en-US" altLang="zh-CN" sz="1600" b="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a:solidFill>
                  <a:srgbClr val="0000FF"/>
                </a:solidFill>
                <a:latin typeface="Courier New" panose="02070309020205020404" pitchFamily="49" charset="0"/>
                <a:ea typeface="宋体" panose="02010600030101010101" pitchFamily="2" charset="-122"/>
              </a:rPr>
              <a:t>LOOP</a:t>
            </a:r>
            <a:r>
              <a:rPr kumimoji="1" lang="en-US" altLang="zh-CN" sz="1600" b="0">
                <a:latin typeface="Courier New" panose="02070309020205020404" pitchFamily="49" charset="0"/>
                <a:ea typeface="宋体" panose="02010600030101010101" pitchFamily="2" charset="-122"/>
              </a:rPr>
              <a:t>	BL	ADD_SUB	    		  ;</a:t>
            </a:r>
            <a:r>
              <a:rPr kumimoji="1" lang="zh-CN" altLang="en-US" sz="1600" b="0">
                <a:latin typeface="Courier New" panose="02070309020205020404" pitchFamily="49" charset="0"/>
                <a:ea typeface="宋体" panose="02010600030101010101" pitchFamily="2" charset="-122"/>
              </a:rPr>
              <a:t>调用子程序</a:t>
            </a:r>
            <a:r>
              <a:rPr kumimoji="1" lang="en-US" altLang="zh-CN" sz="1600" b="0">
                <a:latin typeface="Courier New" panose="02070309020205020404" pitchFamily="49" charset="0"/>
                <a:ea typeface="宋体" panose="02010600030101010101" pitchFamily="2" charset="-122"/>
              </a:rPr>
              <a:t>ADD_SUB </a:t>
            </a:r>
            <a:endParaRPr kumimoji="1" lang="en-US" altLang="zh-CN" sz="1600" b="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a:latin typeface="Courier New" panose="02070309020205020404" pitchFamily="49" charset="0"/>
                <a:ea typeface="宋体" panose="02010600030101010101" pitchFamily="2" charset="-122"/>
              </a:rPr>
              <a:t>	B	LOOP			  ;</a:t>
            </a:r>
            <a:r>
              <a:rPr kumimoji="1" lang="zh-CN" altLang="en-US" sz="1600" b="0">
                <a:latin typeface="Courier New" panose="02070309020205020404" pitchFamily="49" charset="0"/>
                <a:ea typeface="宋体" panose="02010600030101010101" pitchFamily="2" charset="-122"/>
              </a:rPr>
              <a:t>跳转到</a:t>
            </a:r>
            <a:r>
              <a:rPr kumimoji="1" lang="en-US" altLang="zh-CN" sz="1600" b="0">
                <a:latin typeface="Courier New" panose="02070309020205020404" pitchFamily="49" charset="0"/>
                <a:ea typeface="宋体" panose="02010600030101010101" pitchFamily="2" charset="-122"/>
              </a:rPr>
              <a:t>LOOP</a:t>
            </a:r>
            <a:endParaRPr kumimoji="1" lang="en-US" altLang="zh-CN" sz="1600" b="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a:solidFill>
                  <a:srgbClr val="0000FF"/>
                </a:solidFill>
                <a:latin typeface="Courier New" panose="02070309020205020404" pitchFamily="49" charset="0"/>
                <a:ea typeface="宋体" panose="02010600030101010101" pitchFamily="2" charset="-122"/>
              </a:rPr>
              <a:t>ADD_SUB</a:t>
            </a:r>
            <a:r>
              <a:rPr kumimoji="1" lang="en-US" altLang="zh-CN" sz="1600" b="0">
                <a:latin typeface="Courier New" panose="02070309020205020404" pitchFamily="49" charset="0"/>
                <a:ea typeface="宋体" panose="02010600030101010101" pitchFamily="2" charset="-122"/>
              </a:rPr>
              <a:t>	 </a:t>
            </a:r>
            <a:endParaRPr kumimoji="1" lang="en-US" altLang="zh-CN" sz="1600" b="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a:latin typeface="Courier New" panose="02070309020205020404" pitchFamily="49" charset="0"/>
                <a:ea typeface="宋体" panose="02010600030101010101" pitchFamily="2" charset="-122"/>
              </a:rPr>
              <a:t>	ADDS	R0,R0,R1		  ;R0 = R0 + R1 </a:t>
            </a:r>
            <a:endParaRPr kumimoji="1" lang="en-US" altLang="zh-CN" sz="1600" b="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en-US" altLang="zh-CN" sz="1600" b="0">
                <a:latin typeface="Courier New" panose="02070309020205020404" pitchFamily="49" charset="0"/>
                <a:ea typeface="宋体" panose="02010600030101010101" pitchFamily="2" charset="-122"/>
              </a:rPr>
              <a:t>	MOV	PC,LR	     		  ;</a:t>
            </a:r>
            <a:r>
              <a:rPr kumimoji="1" lang="zh-CN" altLang="en-US" sz="1600" b="0">
                <a:latin typeface="Courier New" panose="02070309020205020404" pitchFamily="49" charset="0"/>
                <a:ea typeface="宋体" panose="02010600030101010101" pitchFamily="2" charset="-122"/>
              </a:rPr>
              <a:t>子程序返回 </a:t>
            </a:r>
            <a:endParaRPr kumimoji="1" lang="zh-CN" altLang="en-US" sz="1600" b="0">
              <a:latin typeface="Courier New" panose="02070309020205020404" pitchFamily="49" charset="0"/>
              <a:ea typeface="宋体" panose="02010600030101010101" pitchFamily="2" charset="-122"/>
            </a:endParaRPr>
          </a:p>
          <a:p>
            <a:pPr algn="just" eaLnBrk="1" hangingPunct="1">
              <a:spcBef>
                <a:spcPct val="50000"/>
              </a:spcBef>
              <a:buClrTx/>
              <a:buFontTx/>
              <a:buNone/>
            </a:pPr>
            <a:r>
              <a:rPr kumimoji="1" lang="zh-CN" altLang="en-US" sz="1600" b="0">
                <a:latin typeface="Courier New" panose="02070309020205020404" pitchFamily="49" charset="0"/>
                <a:ea typeface="宋体" panose="02010600030101010101" pitchFamily="2" charset="-122"/>
              </a:rPr>
              <a:t>	</a:t>
            </a:r>
            <a:r>
              <a:rPr kumimoji="1" lang="en-US" altLang="zh-CN" sz="1600" b="0">
                <a:latin typeface="Courier New" panose="02070309020205020404" pitchFamily="49" charset="0"/>
                <a:ea typeface="宋体" panose="02010600030101010101" pitchFamily="2" charset="-122"/>
              </a:rPr>
              <a:t>END				  ;</a:t>
            </a:r>
            <a:r>
              <a:rPr kumimoji="1" lang="zh-CN" altLang="en-US" sz="1600" b="0">
                <a:latin typeface="Courier New" panose="02070309020205020404" pitchFamily="49" charset="0"/>
                <a:ea typeface="宋体" panose="02010600030101010101" pitchFamily="2" charset="-122"/>
              </a:rPr>
              <a:t>文件结束 </a:t>
            </a:r>
            <a:endParaRPr kumimoji="1" lang="zh-CN" altLang="en-US" sz="1600" b="0">
              <a:latin typeface="Courier New" panose="02070309020205020404" pitchFamily="49" charset="0"/>
              <a:ea typeface="宋体" panose="02010600030101010101" pitchFamily="2" charset="-122"/>
            </a:endParaRPr>
          </a:p>
        </p:txBody>
      </p:sp>
      <p:sp>
        <p:nvSpPr>
          <p:cNvPr id="140292" name="Oval 4"/>
          <p:cNvSpPr>
            <a:spLocks noChangeArrowheads="1"/>
          </p:cNvSpPr>
          <p:nvPr/>
        </p:nvSpPr>
        <p:spPr bwMode="auto">
          <a:xfrm>
            <a:off x="2286000" y="864870"/>
            <a:ext cx="304800" cy="990600"/>
          </a:xfrm>
          <a:prstGeom prst="ellipse">
            <a:avLst/>
          </a:prstGeom>
          <a:noFill/>
          <a:ln w="25400">
            <a:solidFill>
              <a:srgbClr val="FF0000"/>
            </a:solidFill>
            <a:rou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40293" name="Rectangle 5"/>
          <p:cNvSpPr>
            <a:spLocks noChangeArrowheads="1"/>
          </p:cNvSpPr>
          <p:nvPr/>
        </p:nvSpPr>
        <p:spPr bwMode="auto">
          <a:xfrm>
            <a:off x="2743200" y="1245870"/>
            <a:ext cx="2438400" cy="533400"/>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使用“；”进行注释</a:t>
            </a:r>
            <a:endParaRPr kumimoji="1" lang="zh-CN" altLang="en-US" sz="2000" b="0">
              <a:latin typeface="Times New Roman" panose="02020603050405020304" pitchFamily="18" charset="0"/>
              <a:ea typeface="华文新魏" panose="02010800040101010101" pitchFamily="2" charset="-122"/>
            </a:endParaRPr>
          </a:p>
        </p:txBody>
      </p:sp>
      <p:sp>
        <p:nvSpPr>
          <p:cNvPr id="140294" name="AutoShape 6"/>
          <p:cNvSpPr>
            <a:spLocks noChangeArrowheads="1"/>
          </p:cNvSpPr>
          <p:nvPr/>
        </p:nvSpPr>
        <p:spPr bwMode="auto">
          <a:xfrm>
            <a:off x="2286000" y="2922270"/>
            <a:ext cx="990600" cy="1981200"/>
          </a:xfrm>
          <a:prstGeom prst="roundRect">
            <a:avLst>
              <a:gd name="adj" fmla="val 16667"/>
            </a:avLst>
          </a:prstGeom>
          <a:noFill/>
          <a:ln w="25400">
            <a:solidFill>
              <a:srgbClr val="FF0000"/>
            </a:solidFill>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40295" name="Rectangle 7"/>
          <p:cNvSpPr>
            <a:spLocks noChangeArrowheads="1"/>
          </p:cNvSpPr>
          <p:nvPr/>
        </p:nvSpPr>
        <p:spPr bwMode="auto">
          <a:xfrm>
            <a:off x="3352800" y="4293870"/>
            <a:ext cx="1447800" cy="533400"/>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标号顶格写</a:t>
            </a:r>
            <a:endParaRPr kumimoji="1" lang="zh-CN" altLang="en-US" sz="2000" b="0">
              <a:latin typeface="Times New Roman" panose="02020603050405020304" pitchFamily="18" charset="0"/>
              <a:ea typeface="华文新魏" panose="02010800040101010101" pitchFamily="2" charset="-122"/>
            </a:endParaRPr>
          </a:p>
        </p:txBody>
      </p:sp>
      <p:sp>
        <p:nvSpPr>
          <p:cNvPr id="140296" name="AutoShape 8"/>
          <p:cNvSpPr/>
          <p:nvPr/>
        </p:nvSpPr>
        <p:spPr bwMode="auto">
          <a:xfrm>
            <a:off x="5181600" y="3150870"/>
            <a:ext cx="228600" cy="2286000"/>
          </a:xfrm>
          <a:prstGeom prst="rightBrace">
            <a:avLst>
              <a:gd name="adj1" fmla="val 83333"/>
              <a:gd name="adj2" fmla="val 50000"/>
            </a:avLst>
          </a:prstGeom>
          <a:noFill/>
          <a:ln w="25400">
            <a:solidFill>
              <a:srgbClr val="FF0000"/>
            </a:solidFill>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40297" name="Rectangle 9"/>
          <p:cNvSpPr>
            <a:spLocks noChangeArrowheads="1"/>
          </p:cNvSpPr>
          <p:nvPr/>
        </p:nvSpPr>
        <p:spPr bwMode="auto">
          <a:xfrm>
            <a:off x="5486400" y="3989070"/>
            <a:ext cx="1447800" cy="533400"/>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实际代码段</a:t>
            </a:r>
            <a:endParaRPr kumimoji="1" lang="zh-CN" altLang="en-US" sz="2000" b="0">
              <a:latin typeface="Times New Roman" panose="02020603050405020304" pitchFamily="18" charset="0"/>
              <a:ea typeface="华文新魏" panose="02010800040101010101" pitchFamily="2" charset="-122"/>
            </a:endParaRPr>
          </a:p>
        </p:txBody>
      </p:sp>
      <p:sp>
        <p:nvSpPr>
          <p:cNvPr id="140298" name="AutoShape 10"/>
          <p:cNvSpPr>
            <a:spLocks noChangeArrowheads="1"/>
          </p:cNvSpPr>
          <p:nvPr/>
        </p:nvSpPr>
        <p:spPr bwMode="auto">
          <a:xfrm>
            <a:off x="3200400" y="5513070"/>
            <a:ext cx="533400" cy="381000"/>
          </a:xfrm>
          <a:prstGeom prst="roundRect">
            <a:avLst>
              <a:gd name="adj" fmla="val 16667"/>
            </a:avLst>
          </a:prstGeom>
          <a:noFill/>
          <a:ln w="25400">
            <a:solidFill>
              <a:srgbClr val="FF0000"/>
            </a:solidFill>
            <a:round/>
          </a:ln>
          <a:effectLst/>
          <a:extLst>
            <a:ext uri="{909E8E84-426E-40DD-AFC4-6F175D3DCCD1}">
              <a14:hiddenFill xmlns:a14="http://schemas.microsoft.com/office/drawing/2010/main">
                <a:solidFill>
                  <a:srgbClr val="CC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en-US" sz="1800" b="0">
              <a:latin typeface="Arial" panose="020B0604020202020204" pitchFamily="34" charset="0"/>
              <a:ea typeface="宋体" panose="02010600030101010101" pitchFamily="2" charset="-122"/>
            </a:endParaRPr>
          </a:p>
        </p:txBody>
      </p:sp>
      <p:sp>
        <p:nvSpPr>
          <p:cNvPr id="140299" name="Rectangle 11"/>
          <p:cNvSpPr>
            <a:spLocks noChangeArrowheads="1"/>
          </p:cNvSpPr>
          <p:nvPr/>
        </p:nvSpPr>
        <p:spPr bwMode="auto">
          <a:xfrm>
            <a:off x="3810000" y="5513070"/>
            <a:ext cx="1752600" cy="457200"/>
          </a:xfrm>
          <a:prstGeom prst="rect">
            <a:avLst/>
          </a:prstGeom>
          <a:solidFill>
            <a:srgbClr val="CCFF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zh-CN" altLang="en-US" sz="2000" b="0">
                <a:latin typeface="Times New Roman" panose="02020603050405020304" pitchFamily="18" charset="0"/>
                <a:ea typeface="华文新魏" panose="02010800040101010101" pitchFamily="2" charset="-122"/>
              </a:rPr>
              <a:t>声明文件结束</a:t>
            </a:r>
            <a:endParaRPr kumimoji="1" lang="zh-CN" altLang="en-US" sz="2000" b="0">
              <a:latin typeface="Times New Roman" panose="02020603050405020304" pitchFamily="18" charset="0"/>
              <a:ea typeface="华文新魏" panose="02010800040101010101" pitchFamily="2" charset="-122"/>
            </a:endParaRPr>
          </a:p>
        </p:txBody>
      </p:sp>
      <p:sp>
        <p:nvSpPr>
          <p:cNvPr id="3" name="内容占位符 2"/>
          <p:cNvSpPr>
            <a:spLocks noGrp="1"/>
          </p:cNvSpPr>
          <p:nvPr>
            <p:ph idx="1"/>
          </p:nvPr>
        </p:nvSpPr>
        <p:spPr/>
        <p:txBody>
          <a:bodyPr/>
          <a:lstStyle/>
          <a:p>
            <a:pPr marL="0" indent="0">
              <a:buNone/>
            </a:pPr>
            <a:r>
              <a:rPr lang="en-US" altLang="zh-CN" dirty="0"/>
              <a:t> </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寻址方式（实例）</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ntr" presetSubtype="12" fill="hold" grpId="0" nodeType="afterEffect">
                                  <p:stCondLst>
                                    <p:cond delay="0"/>
                                  </p:stCondLst>
                                  <p:childTnLst>
                                    <p:set>
                                      <p:cBhvr>
                                        <p:cTn id="6" dur="1" fill="hold">
                                          <p:stCondLst>
                                            <p:cond delay="0"/>
                                          </p:stCondLst>
                                        </p:cTn>
                                        <p:tgtEl>
                                          <p:spTgt spid="140291"/>
                                        </p:tgtEl>
                                        <p:attrNameLst>
                                          <p:attrName>style.visibility</p:attrName>
                                        </p:attrNameLst>
                                      </p:cBhvr>
                                      <p:to>
                                        <p:strVal val="visible"/>
                                      </p:to>
                                    </p:set>
                                    <p:animEffect transition="in" filter="strips(downLeft)">
                                      <p:cBhvr>
                                        <p:cTn id="7" dur="500"/>
                                        <p:tgtEl>
                                          <p:spTgt spid="14029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40292"/>
                                        </p:tgtEl>
                                        <p:attrNameLst>
                                          <p:attrName>style.visibility</p:attrName>
                                        </p:attrNameLst>
                                      </p:cBhvr>
                                      <p:to>
                                        <p:strVal val="visible"/>
                                      </p:to>
                                    </p:set>
                                  </p:childTnLst>
                                </p:cTn>
                              </p:par>
                            </p:childTnLst>
                          </p:cTn>
                        </p:par>
                        <p:par>
                          <p:cTn id="12" fill="hold">
                            <p:stCondLst>
                              <p:cond delay="500"/>
                            </p:stCondLst>
                            <p:childTnLst>
                              <p:par>
                                <p:cTn id="13" presetID="12" presetClass="entr" presetSubtype="8" fill="hold" grpId="0" nodeType="afterEffect">
                                  <p:stCondLst>
                                    <p:cond delay="0"/>
                                  </p:stCondLst>
                                  <p:childTnLst>
                                    <p:set>
                                      <p:cBhvr>
                                        <p:cTn id="14" dur="1" fill="hold">
                                          <p:stCondLst>
                                            <p:cond delay="0"/>
                                          </p:stCondLst>
                                        </p:cTn>
                                        <p:tgtEl>
                                          <p:spTgt spid="140293"/>
                                        </p:tgtEl>
                                        <p:attrNameLst>
                                          <p:attrName>style.visibility</p:attrName>
                                        </p:attrNameLst>
                                      </p:cBhvr>
                                      <p:to>
                                        <p:strVal val="visible"/>
                                      </p:to>
                                    </p:set>
                                    <p:animEffect transition="in" filter="slide(fromLeft)">
                                      <p:cBhvr>
                                        <p:cTn id="15" dur="500"/>
                                        <p:tgtEl>
                                          <p:spTgt spid="140293"/>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nodeType="clickEffect">
                                  <p:stCondLst>
                                    <p:cond delay="0"/>
                                  </p:stCondLst>
                                  <p:childTnLst>
                                    <p:set>
                                      <p:cBhvr>
                                        <p:cTn id="19" dur="1" fill="hold">
                                          <p:stCondLst>
                                            <p:cond delay="0"/>
                                          </p:stCondLst>
                                        </p:cTn>
                                        <p:tgtEl>
                                          <p:spTgt spid="140296"/>
                                        </p:tgtEl>
                                        <p:attrNameLst>
                                          <p:attrName>style.visibility</p:attrName>
                                        </p:attrNameLst>
                                      </p:cBhvr>
                                      <p:to>
                                        <p:strVal val="visible"/>
                                      </p:to>
                                    </p:set>
                                    <p:animEffect transition="in" filter="slide(fromLeft)">
                                      <p:cBhvr>
                                        <p:cTn id="20" dur="500"/>
                                        <p:tgtEl>
                                          <p:spTgt spid="140296"/>
                                        </p:tgtEl>
                                      </p:cBhvr>
                                    </p:animEffect>
                                  </p:childTnLst>
                                </p:cTn>
                              </p:par>
                            </p:childTnLst>
                          </p:cTn>
                        </p:par>
                        <p:par>
                          <p:cTn id="21" fill="hold">
                            <p:stCondLst>
                              <p:cond delay="500"/>
                            </p:stCondLst>
                            <p:childTnLst>
                              <p:par>
                                <p:cTn id="22" presetID="12" presetClass="entr" presetSubtype="8" fill="hold" grpId="0" nodeType="afterEffect">
                                  <p:stCondLst>
                                    <p:cond delay="0"/>
                                  </p:stCondLst>
                                  <p:childTnLst>
                                    <p:set>
                                      <p:cBhvr>
                                        <p:cTn id="23" dur="1" fill="hold">
                                          <p:stCondLst>
                                            <p:cond delay="0"/>
                                          </p:stCondLst>
                                        </p:cTn>
                                        <p:tgtEl>
                                          <p:spTgt spid="140297"/>
                                        </p:tgtEl>
                                        <p:attrNameLst>
                                          <p:attrName>style.visibility</p:attrName>
                                        </p:attrNameLst>
                                      </p:cBhvr>
                                      <p:to>
                                        <p:strVal val="visible"/>
                                      </p:to>
                                    </p:set>
                                    <p:animEffect transition="in" filter="slide(fromLeft)">
                                      <p:cBhvr>
                                        <p:cTn id="24" dur="500"/>
                                        <p:tgtEl>
                                          <p:spTgt spid="140297"/>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499"/>
                                          </p:stCondLst>
                                        </p:cTn>
                                        <p:tgtEl>
                                          <p:spTgt spid="140294"/>
                                        </p:tgtEl>
                                        <p:attrNameLst>
                                          <p:attrName>style.visibility</p:attrName>
                                        </p:attrNameLst>
                                      </p:cBhvr>
                                      <p:to>
                                        <p:strVal val="visible"/>
                                      </p:to>
                                    </p:set>
                                  </p:childTnLst>
                                </p:cTn>
                              </p:par>
                            </p:childTnLst>
                          </p:cTn>
                        </p:par>
                        <p:par>
                          <p:cTn id="29" fill="hold">
                            <p:stCondLst>
                              <p:cond delay="500"/>
                            </p:stCondLst>
                            <p:childTnLst>
                              <p:par>
                                <p:cTn id="30" presetID="12" presetClass="entr" presetSubtype="8" fill="hold" grpId="0" nodeType="afterEffect">
                                  <p:stCondLst>
                                    <p:cond delay="0"/>
                                  </p:stCondLst>
                                  <p:childTnLst>
                                    <p:set>
                                      <p:cBhvr>
                                        <p:cTn id="31" dur="1" fill="hold">
                                          <p:stCondLst>
                                            <p:cond delay="0"/>
                                          </p:stCondLst>
                                        </p:cTn>
                                        <p:tgtEl>
                                          <p:spTgt spid="140295"/>
                                        </p:tgtEl>
                                        <p:attrNameLst>
                                          <p:attrName>style.visibility</p:attrName>
                                        </p:attrNameLst>
                                      </p:cBhvr>
                                      <p:to>
                                        <p:strVal val="visible"/>
                                      </p:to>
                                    </p:set>
                                    <p:animEffect transition="in" filter="slide(fromLeft)">
                                      <p:cBhvr>
                                        <p:cTn id="32" dur="500"/>
                                        <p:tgtEl>
                                          <p:spTgt spid="140295"/>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499"/>
                                          </p:stCondLst>
                                        </p:cTn>
                                        <p:tgtEl>
                                          <p:spTgt spid="140298"/>
                                        </p:tgtEl>
                                        <p:attrNameLst>
                                          <p:attrName>style.visibility</p:attrName>
                                        </p:attrNameLst>
                                      </p:cBhvr>
                                      <p:to>
                                        <p:strVal val="visible"/>
                                      </p:to>
                                    </p:set>
                                  </p:childTnLst>
                                </p:cTn>
                              </p:par>
                            </p:childTnLst>
                          </p:cTn>
                        </p:par>
                        <p:par>
                          <p:cTn id="37" fill="hold">
                            <p:stCondLst>
                              <p:cond delay="500"/>
                            </p:stCondLst>
                            <p:childTnLst>
                              <p:par>
                                <p:cTn id="38" presetID="12" presetClass="entr" presetSubtype="8" fill="hold" grpId="0" nodeType="afterEffect">
                                  <p:stCondLst>
                                    <p:cond delay="0"/>
                                  </p:stCondLst>
                                  <p:childTnLst>
                                    <p:set>
                                      <p:cBhvr>
                                        <p:cTn id="39" dur="1" fill="hold">
                                          <p:stCondLst>
                                            <p:cond delay="0"/>
                                          </p:stCondLst>
                                        </p:cTn>
                                        <p:tgtEl>
                                          <p:spTgt spid="140299"/>
                                        </p:tgtEl>
                                        <p:attrNameLst>
                                          <p:attrName>style.visibility</p:attrName>
                                        </p:attrNameLst>
                                      </p:cBhvr>
                                      <p:to>
                                        <p:strVal val="visible"/>
                                      </p:to>
                                    </p:set>
                                    <p:animEffect transition="in" filter="slide(fromLeft)">
                                      <p:cBhvr>
                                        <p:cTn id="40" dur="500"/>
                                        <p:tgtEl>
                                          <p:spTgt spid="1402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ldLvl="0" animBg="1" autoUpdateAnimBg="0"/>
      <p:bldP spid="140293" grpId="0" bldLvl="0" animBg="1" autoUpdateAnimBg="0"/>
      <p:bldP spid="140295" grpId="0" bldLvl="0" animBg="1" autoUpdateAnimBg="0"/>
      <p:bldP spid="140297" grpId="0" bldLvl="0" animBg="1" autoUpdateAnimBg="0"/>
      <p:bldP spid="140299" grpId="0" bldLvl="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1"/>
          <p:cNvSpPr txBox="1">
            <a:spLocks noChangeArrowheads="1"/>
          </p:cNvSpPr>
          <p:nvPr/>
        </p:nvSpPr>
        <p:spPr bwMode="auto">
          <a:xfrm>
            <a:off x="3575051" y="4764"/>
            <a:ext cx="374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t>目    录 </a:t>
            </a:r>
            <a:endParaRPr lang="zh-CN" altLang="en-US" sz="4000"/>
          </a:p>
        </p:txBody>
      </p:sp>
      <p:sp>
        <p:nvSpPr>
          <p:cNvPr id="59395" name="矩形 2"/>
          <p:cNvSpPr>
            <a:spLocks noChangeArrowheads="1"/>
          </p:cNvSpPr>
          <p:nvPr/>
        </p:nvSpPr>
        <p:spPr bwMode="auto">
          <a:xfrm>
            <a:off x="2135189" y="712788"/>
            <a:ext cx="7704137" cy="445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zh-CN" sz="3200" dirty="0">
                <a:solidFill>
                  <a:schemeClr val="accent2"/>
                </a:solidFill>
              </a:rPr>
              <a:t>ARM</a:t>
            </a:r>
            <a:r>
              <a:rPr lang="zh-CN" altLang="en-US" sz="3200" dirty="0">
                <a:solidFill>
                  <a:schemeClr val="accent2"/>
                </a:solidFill>
              </a:rPr>
              <a:t>指令集简介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ARM</a:t>
            </a:r>
            <a:r>
              <a:rPr lang="zh-CN" altLang="en-US" sz="3200" dirty="0">
                <a:solidFill>
                  <a:schemeClr val="accent2"/>
                </a:solidFill>
              </a:rPr>
              <a:t>指令的寻址方式</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3.  </a:t>
            </a:r>
            <a:r>
              <a:rPr lang="en-US" altLang="zh-CN" sz="3200" dirty="0">
                <a:solidFill>
                  <a:srgbClr val="FF0000"/>
                </a:solidFill>
              </a:rPr>
              <a:t>ARM</a:t>
            </a:r>
            <a:r>
              <a:rPr lang="zh-CN" altLang="en-US" sz="3200" dirty="0">
                <a:solidFill>
                  <a:srgbClr val="FF0000"/>
                </a:solidFill>
              </a:rPr>
              <a:t>指令简介</a:t>
            </a:r>
            <a:endParaRPr lang="en-US"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4.  Thumb</a:t>
            </a:r>
            <a:r>
              <a:rPr lang="zh-CN" altLang="zh-CN" sz="3200" dirty="0">
                <a:solidFill>
                  <a:schemeClr val="accent2"/>
                </a:solidFill>
              </a:rPr>
              <a:t>指令简介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5.  ARM</a:t>
            </a:r>
            <a:r>
              <a:rPr lang="zh-CN" altLang="en-US" sz="3200" dirty="0">
                <a:solidFill>
                  <a:schemeClr val="accent2"/>
                </a:solidFill>
              </a:rPr>
              <a:t>汇编语言简介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C</a:t>
            </a:r>
            <a:r>
              <a:rPr lang="zh-CN" altLang="zh-CN" sz="3200" dirty="0">
                <a:solidFill>
                  <a:schemeClr val="accent2"/>
                </a:solidFill>
              </a:rPr>
              <a:t>语言与汇编语言的混合编程</a:t>
            </a:r>
            <a:endParaRPr lang="en-US" altLang="zh-CN" sz="3200" dirty="0">
              <a:solidFill>
                <a:schemeClr val="accent2"/>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ECCC1C0-406F-43B6-9340-C7C3FE931175}"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11424" y="656692"/>
            <a:ext cx="9453880" cy="5544615"/>
          </a:xfrm>
          <a:prstGeom prst="rect">
            <a:avLst/>
          </a:prstGeom>
        </p:spPr>
      </p:pic>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指令概览</a:t>
            </a:r>
            <a:endParaRPr lang="zh-CN" altLang="en-US" kern="0" dirty="0">
              <a:solidFill>
                <a:srgbClr val="FF0000"/>
              </a:solidFill>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pic>
        <p:nvPicPr>
          <p:cNvPr id="5" name="图片 4"/>
          <p:cNvPicPr>
            <a:picLocks noChangeAspect="1"/>
          </p:cNvPicPr>
          <p:nvPr/>
        </p:nvPicPr>
        <p:blipFill>
          <a:blip r:embed="rId1"/>
          <a:stretch>
            <a:fillRect/>
          </a:stretch>
        </p:blipFill>
        <p:spPr>
          <a:xfrm>
            <a:off x="1738000" y="3080142"/>
            <a:ext cx="8716000" cy="1270701"/>
          </a:xfrm>
          <a:prstGeom prst="rect">
            <a:avLst/>
          </a:prstGeom>
        </p:spPr>
      </p:pic>
      <p:sp>
        <p:nvSpPr>
          <p:cNvPr id="6" name="文本框 5"/>
          <p:cNvSpPr txBox="1"/>
          <p:nvPr/>
        </p:nvSpPr>
        <p:spPr>
          <a:xfrm>
            <a:off x="945912" y="2504078"/>
            <a:ext cx="4562467" cy="461665"/>
          </a:xfrm>
          <a:prstGeom prst="rect">
            <a:avLst/>
          </a:prstGeom>
          <a:noFill/>
        </p:spPr>
        <p:txBody>
          <a:bodyPr wrap="none" rtlCol="0">
            <a:spAutoFit/>
          </a:bodyPr>
          <a:lstStyle/>
          <a:p>
            <a:r>
              <a:rPr lang="en-US" altLang="zh-CN" sz="2400" dirty="0"/>
              <a:t>ARM</a:t>
            </a:r>
            <a:r>
              <a:rPr lang="zh-CN" altLang="en-US" sz="2400" dirty="0"/>
              <a:t>指令集机器编码基本格式：</a:t>
            </a:r>
            <a:endParaRPr lang="zh-CN" altLang="en-US" sz="2400" dirty="0"/>
          </a:p>
        </p:txBody>
      </p:sp>
      <p:sp>
        <p:nvSpPr>
          <p:cNvPr id="9" name="文本框 8"/>
          <p:cNvSpPr txBox="1"/>
          <p:nvPr/>
        </p:nvSpPr>
        <p:spPr>
          <a:xfrm>
            <a:off x="407368" y="1001924"/>
            <a:ext cx="2754280" cy="461665"/>
          </a:xfrm>
          <a:prstGeom prst="rect">
            <a:avLst/>
          </a:prstGeom>
          <a:noFill/>
        </p:spPr>
        <p:txBody>
          <a:bodyPr wrap="none" rtlCol="0">
            <a:spAutoFit/>
          </a:bodyPr>
          <a:lstStyle/>
          <a:p>
            <a:pPr marL="342900" indent="-342900">
              <a:buFont typeface="Wingdings" panose="05000000000000000000" pitchFamily="2" charset="2"/>
              <a:buChar char="p"/>
            </a:pPr>
            <a:r>
              <a:rPr lang="en-US" altLang="zh-CN" sz="2400" dirty="0"/>
              <a:t>ARM</a:t>
            </a:r>
            <a:r>
              <a:rPr lang="zh-CN" altLang="en-US" sz="2400" dirty="0"/>
              <a:t>指令集特点</a:t>
            </a:r>
            <a:endParaRPr lang="zh-CN" altLang="en-US" sz="2400" dirty="0"/>
          </a:p>
        </p:txBody>
      </p:sp>
      <p:sp>
        <p:nvSpPr>
          <p:cNvPr id="10" name="文本框 9"/>
          <p:cNvSpPr txBox="1"/>
          <p:nvPr/>
        </p:nvSpPr>
        <p:spPr>
          <a:xfrm>
            <a:off x="407368" y="1676436"/>
            <a:ext cx="4169731" cy="461665"/>
          </a:xfrm>
          <a:prstGeom prst="rect">
            <a:avLst/>
          </a:prstGeom>
          <a:noFill/>
        </p:spPr>
        <p:txBody>
          <a:bodyPr wrap="none" rtlCol="0">
            <a:spAutoFit/>
          </a:bodyPr>
          <a:lstStyle/>
          <a:p>
            <a:r>
              <a:rPr lang="zh-CN" altLang="en-US" sz="2400" dirty="0"/>
              <a:t>（</a:t>
            </a:r>
            <a:r>
              <a:rPr lang="en-US" altLang="zh-CN" sz="2400" dirty="0"/>
              <a:t>1</a:t>
            </a:r>
            <a:r>
              <a:rPr lang="zh-CN" altLang="en-US" sz="2400" dirty="0"/>
              <a:t>）</a:t>
            </a:r>
            <a:r>
              <a:rPr lang="en-US" altLang="zh-CN" sz="2400" dirty="0"/>
              <a:t>RISC</a:t>
            </a:r>
            <a:r>
              <a:rPr lang="zh-CN" altLang="en-US" sz="2400" dirty="0"/>
              <a:t>，译码机制简单；</a:t>
            </a:r>
            <a:endParaRPr lang="zh-CN" altLang="en-US" sz="2400" dirty="0"/>
          </a:p>
        </p:txBody>
      </p:sp>
      <p:sp>
        <p:nvSpPr>
          <p:cNvPr id="11" name="文本框 10"/>
          <p:cNvSpPr txBox="1"/>
          <p:nvPr/>
        </p:nvSpPr>
        <p:spPr>
          <a:xfrm>
            <a:off x="400160" y="4597554"/>
            <a:ext cx="9111790" cy="830997"/>
          </a:xfrm>
          <a:prstGeom prst="rect">
            <a:avLst/>
          </a:prstGeom>
          <a:noFill/>
        </p:spPr>
        <p:txBody>
          <a:bodyPr wrap="none" rtlCol="0">
            <a:spAutoFit/>
          </a:bodyPr>
          <a:lstStyle/>
          <a:p>
            <a:r>
              <a:rPr lang="zh-CN" altLang="en-US" sz="2400" dirty="0"/>
              <a:t>（</a:t>
            </a:r>
            <a:r>
              <a:rPr lang="en-US" altLang="zh-CN" sz="2400" dirty="0"/>
              <a:t>2</a:t>
            </a:r>
            <a:r>
              <a:rPr lang="zh-CN" altLang="en-US" sz="2400" dirty="0"/>
              <a:t>）程序的启动从</a:t>
            </a:r>
            <a:r>
              <a:rPr lang="en-US" altLang="zh-CN" sz="2400" dirty="0"/>
              <a:t>ARM</a:t>
            </a:r>
            <a:r>
              <a:rPr lang="zh-CN" altLang="en-US" sz="2400" dirty="0"/>
              <a:t>指令集开始，进入异常转化为</a:t>
            </a:r>
            <a:r>
              <a:rPr lang="en-US" altLang="zh-CN" sz="2400" dirty="0"/>
              <a:t>ARM</a:t>
            </a:r>
            <a:r>
              <a:rPr lang="zh-CN" altLang="en-US" sz="2400" dirty="0"/>
              <a:t>状态，</a:t>
            </a:r>
            <a:endParaRPr lang="en-US" altLang="zh-CN" sz="2400" dirty="0"/>
          </a:p>
          <a:p>
            <a:r>
              <a:rPr lang="en-US" altLang="zh-CN" sz="2400" dirty="0"/>
              <a:t>         </a:t>
            </a:r>
            <a:r>
              <a:rPr lang="zh-CN" altLang="en-US" sz="2400" dirty="0"/>
              <a:t>运行</a:t>
            </a:r>
            <a:r>
              <a:rPr lang="en-US" altLang="zh-CN" sz="2400" dirty="0"/>
              <a:t>ARM</a:t>
            </a:r>
            <a:r>
              <a:rPr lang="zh-CN" altLang="en-US" sz="2400" dirty="0"/>
              <a:t>指令集指令；</a:t>
            </a:r>
            <a:endParaRPr lang="zh-CN" altLang="en-US" sz="2400" dirty="0"/>
          </a:p>
        </p:txBody>
      </p:sp>
      <p:sp>
        <p:nvSpPr>
          <p:cNvPr id="12" name="文本框 11"/>
          <p:cNvSpPr txBox="1"/>
          <p:nvPr/>
        </p:nvSpPr>
        <p:spPr>
          <a:xfrm>
            <a:off x="400160" y="5520989"/>
            <a:ext cx="2510624" cy="461665"/>
          </a:xfrm>
          <a:prstGeom prst="rect">
            <a:avLst/>
          </a:prstGeom>
          <a:noFill/>
        </p:spPr>
        <p:txBody>
          <a:bodyPr wrap="none" rtlCol="0">
            <a:spAutoFit/>
          </a:bodyPr>
          <a:lstStyle/>
          <a:p>
            <a:r>
              <a:rPr lang="zh-CN" altLang="en-US" sz="2400" dirty="0"/>
              <a:t>（</a:t>
            </a:r>
            <a:r>
              <a:rPr lang="en-US" altLang="zh-CN" sz="2400" dirty="0"/>
              <a:t>3</a:t>
            </a:r>
            <a:r>
              <a:rPr lang="zh-CN" altLang="en-US" sz="2400" dirty="0"/>
              <a:t>）条件执行。</a:t>
            </a:r>
            <a:endParaRPr lang="zh-CN" altLang="en-US" sz="2400"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指令格式</a:t>
            </a:r>
            <a:endParaRPr lang="zh-CN" altLang="en-US" kern="0" dirty="0">
              <a:solidFill>
                <a:srgbClr val="FF0000"/>
              </a:solidFill>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3" name="矩形 8"/>
          <p:cNvSpPr>
            <a:spLocks noChangeArrowheads="1"/>
          </p:cNvSpPr>
          <p:nvPr/>
        </p:nvSpPr>
        <p:spPr bwMode="auto">
          <a:xfrm>
            <a:off x="335360" y="692150"/>
            <a:ext cx="11377264"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7131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Tx/>
              <a:buFontTx/>
              <a:buNone/>
            </a:pPr>
            <a:r>
              <a:rPr lang="en-US" altLang="zh-CN" sz="2200" b="0" dirty="0"/>
              <a:t>ARM</a:t>
            </a:r>
            <a:r>
              <a:rPr lang="zh-CN" altLang="zh-CN" sz="2200" b="0" dirty="0"/>
              <a:t>指令集的指令基本格式如下：</a:t>
            </a:r>
            <a:endParaRPr lang="zh-CN" altLang="zh-CN" sz="2200" b="0" dirty="0"/>
          </a:p>
          <a:p>
            <a:pPr>
              <a:buClrTx/>
              <a:buFontTx/>
              <a:buNone/>
            </a:pPr>
            <a:r>
              <a:rPr lang="en-US" altLang="zh-CN" sz="2200" b="0" dirty="0"/>
              <a:t>&lt; opcode &gt; {&lt; </a:t>
            </a:r>
            <a:r>
              <a:rPr lang="en-US" altLang="zh-CN" sz="2200" b="0" dirty="0" err="1"/>
              <a:t>cond</a:t>
            </a:r>
            <a:r>
              <a:rPr lang="en-US" altLang="zh-CN" sz="2200" b="0" dirty="0"/>
              <a:t> &gt;} { S }  &lt; Rd &gt;, &lt; Rn &gt; { </a:t>
            </a:r>
            <a:r>
              <a:rPr lang="zh-CN" altLang="en-US" sz="2200" b="0" dirty="0"/>
              <a:t>，</a:t>
            </a:r>
            <a:r>
              <a:rPr lang="en-US" altLang="zh-CN" sz="2200" b="0" dirty="0"/>
              <a:t>&lt; operand 2&gt; }</a:t>
            </a:r>
            <a:endParaRPr lang="zh-CN" altLang="zh-CN" sz="2200" b="0" dirty="0"/>
          </a:p>
          <a:p>
            <a:pPr>
              <a:buClrTx/>
              <a:buFontTx/>
              <a:buNone/>
            </a:pPr>
            <a:r>
              <a:rPr lang="zh-CN" altLang="zh-CN" sz="2200" b="0" dirty="0"/>
              <a:t>指令中“</a:t>
            </a:r>
            <a:r>
              <a:rPr lang="en-US" altLang="zh-CN" sz="2200" b="0" dirty="0"/>
              <a:t>&lt; &gt;</a:t>
            </a:r>
            <a:r>
              <a:rPr lang="zh-CN" altLang="zh-CN" sz="2200" b="0" dirty="0"/>
              <a:t>”内的项是必需的，“</a:t>
            </a:r>
            <a:r>
              <a:rPr lang="en-US" altLang="zh-CN" sz="2200" b="0" dirty="0"/>
              <a:t>{ }</a:t>
            </a:r>
            <a:r>
              <a:rPr lang="zh-CN" altLang="zh-CN" sz="2200" b="0" dirty="0"/>
              <a:t>”内的项是可选的。</a:t>
            </a:r>
            <a:endParaRPr lang="zh-CN" altLang="zh-CN" sz="2200" b="0" dirty="0"/>
          </a:p>
        </p:txBody>
      </p:sp>
      <p:graphicFrame>
        <p:nvGraphicFramePr>
          <p:cNvPr id="2" name="表格 1"/>
          <p:cNvGraphicFramePr>
            <a:graphicFrameLocks noGrp="1"/>
          </p:cNvGraphicFramePr>
          <p:nvPr/>
        </p:nvGraphicFramePr>
        <p:xfrm>
          <a:off x="1847851" y="2133600"/>
          <a:ext cx="8556625" cy="3956051"/>
        </p:xfrm>
        <a:graphic>
          <a:graphicData uri="http://schemas.openxmlformats.org/drawingml/2006/table">
            <a:tbl>
              <a:tblPr firstRow="1" firstCol="1" bandRow="1">
                <a:tableStyleId>{5C22544A-7EE6-4342-B048-85BDC9FD1C3A}</a:tableStyleId>
              </a:tblPr>
              <a:tblGrid>
                <a:gridCol w="1832702"/>
                <a:gridCol w="6723923"/>
              </a:tblGrid>
              <a:tr h="548184">
                <a:tc>
                  <a:txBody>
                    <a:bodyPr/>
                    <a:lstStyle/>
                    <a:p>
                      <a:pPr marL="0" indent="0" algn="ctr">
                        <a:lnSpc>
                          <a:spcPct val="125000"/>
                        </a:lnSpc>
                        <a:spcAft>
                          <a:spcPts val="0"/>
                        </a:spcAft>
                      </a:pPr>
                      <a:r>
                        <a:rPr lang="zh-CN" sz="1800" dirty="0">
                          <a:solidFill>
                            <a:srgbClr val="000000"/>
                          </a:solidFill>
                          <a:effectLst/>
                          <a:latin typeface="华文楷体" panose="02010600040101010101" pitchFamily="2" charset="-122"/>
                          <a:ea typeface="华文楷体" panose="02010600040101010101" pitchFamily="2" charset="-122"/>
                        </a:rPr>
                        <a:t>符号</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marL="0" indent="0" algn="ctr">
                        <a:lnSpc>
                          <a:spcPct val="125000"/>
                        </a:lnSpc>
                        <a:spcAft>
                          <a:spcPts val="0"/>
                        </a:spcAft>
                      </a:pPr>
                      <a:r>
                        <a:rPr lang="zh-CN" sz="1800" dirty="0">
                          <a:solidFill>
                            <a:srgbClr val="000000"/>
                          </a:solidFill>
                          <a:effectLst/>
                          <a:latin typeface="华文楷体" panose="02010600040101010101" pitchFamily="2" charset="-122"/>
                          <a:ea typeface="华文楷体" panose="02010600040101010101" pitchFamily="2" charset="-122"/>
                        </a:rPr>
                        <a:t>说明</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r h="548184">
                <a:tc>
                  <a:txBody>
                    <a:bodyPr/>
                    <a:lstStyle/>
                    <a:p>
                      <a:pPr indent="127000" algn="ctr">
                        <a:lnSpc>
                          <a:spcPct val="125000"/>
                        </a:lnSpc>
                        <a:spcAft>
                          <a:spcPts val="0"/>
                        </a:spcAft>
                      </a:pPr>
                      <a:r>
                        <a:rPr lang="en-US" sz="1800" dirty="0" err="1">
                          <a:solidFill>
                            <a:srgbClr val="000000"/>
                          </a:solidFill>
                          <a:effectLst/>
                          <a:latin typeface="华文楷体" panose="02010600040101010101" pitchFamily="2" charset="-122"/>
                          <a:ea typeface="华文楷体" panose="02010600040101010101" pitchFamily="2" charset="-122"/>
                        </a:rPr>
                        <a:t>opcode</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indent="127000" algn="just">
                        <a:lnSpc>
                          <a:spcPct val="125000"/>
                        </a:lnSpc>
                        <a:spcAft>
                          <a:spcPts val="0"/>
                        </a:spcAft>
                      </a:pPr>
                      <a:r>
                        <a:rPr lang="zh-CN" sz="1800" dirty="0">
                          <a:effectLst/>
                          <a:latin typeface="华文楷体" panose="02010600040101010101" pitchFamily="2" charset="-122"/>
                          <a:ea typeface="华文楷体" panose="02010600040101010101" pitchFamily="2" charset="-122"/>
                        </a:rPr>
                        <a:t>操作码，即指令助记符，如</a:t>
                      </a:r>
                      <a:r>
                        <a:rPr lang="en-US" sz="1800" dirty="0">
                          <a:effectLst/>
                          <a:latin typeface="华文楷体" panose="02010600040101010101" pitchFamily="2" charset="-122"/>
                          <a:ea typeface="华文楷体" panose="02010600040101010101" pitchFamily="2" charset="-122"/>
                        </a:rPr>
                        <a:t>MOV</a:t>
                      </a:r>
                      <a:r>
                        <a:rPr lang="zh-CN" sz="1800" dirty="0">
                          <a:effectLst/>
                          <a:latin typeface="华文楷体" panose="02010600040101010101" pitchFamily="2" charset="-122"/>
                          <a:ea typeface="华文楷体" panose="02010600040101010101" pitchFamily="2" charset="-122"/>
                        </a:rPr>
                        <a:t>、</a:t>
                      </a:r>
                      <a:r>
                        <a:rPr lang="en-US" sz="1800" dirty="0">
                          <a:effectLst/>
                          <a:latin typeface="华文楷体" panose="02010600040101010101" pitchFamily="2" charset="-122"/>
                          <a:ea typeface="华文楷体" panose="02010600040101010101" pitchFamily="2" charset="-122"/>
                        </a:rPr>
                        <a:t>SUB</a:t>
                      </a:r>
                      <a:r>
                        <a:rPr lang="zh-CN" sz="1800" dirty="0">
                          <a:effectLst/>
                          <a:latin typeface="华文楷体" panose="02010600040101010101" pitchFamily="2" charset="-122"/>
                          <a:ea typeface="华文楷体" panose="02010600040101010101" pitchFamily="2" charset="-122"/>
                        </a:rPr>
                        <a:t>、</a:t>
                      </a:r>
                      <a:r>
                        <a:rPr lang="en-US" sz="1800" dirty="0">
                          <a:effectLst/>
                          <a:latin typeface="华文楷体" panose="02010600040101010101" pitchFamily="2" charset="-122"/>
                          <a:ea typeface="华文楷体" panose="02010600040101010101" pitchFamily="2" charset="-122"/>
                        </a:rPr>
                        <a:t>LDR</a:t>
                      </a:r>
                      <a:r>
                        <a:rPr lang="zh-CN" sz="1800" dirty="0">
                          <a:effectLst/>
                          <a:latin typeface="华文楷体" panose="02010600040101010101" pitchFamily="2" charset="-122"/>
                          <a:ea typeface="华文楷体" panose="02010600040101010101" pitchFamily="2" charset="-122"/>
                        </a:rPr>
                        <a:t>等</a:t>
                      </a:r>
                      <a:endParaRPr lang="zh-CN" sz="1800" dirty="0">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r h="548184">
                <a:tc>
                  <a:txBody>
                    <a:bodyPr/>
                    <a:lstStyle/>
                    <a:p>
                      <a:pPr indent="127000" algn="ctr">
                        <a:lnSpc>
                          <a:spcPct val="125000"/>
                        </a:lnSpc>
                        <a:spcAft>
                          <a:spcPts val="0"/>
                        </a:spcAft>
                      </a:pPr>
                      <a:r>
                        <a:rPr lang="en-US" sz="1800" dirty="0" err="1">
                          <a:solidFill>
                            <a:srgbClr val="000000"/>
                          </a:solidFill>
                          <a:effectLst/>
                          <a:latin typeface="华文楷体" panose="02010600040101010101" pitchFamily="2" charset="-122"/>
                          <a:ea typeface="华文楷体" panose="02010600040101010101" pitchFamily="2" charset="-122"/>
                        </a:rPr>
                        <a:t>cond</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indent="127000" algn="just">
                        <a:lnSpc>
                          <a:spcPct val="125000"/>
                        </a:lnSpc>
                        <a:spcAft>
                          <a:spcPts val="0"/>
                        </a:spcAft>
                      </a:pPr>
                      <a:r>
                        <a:rPr lang="zh-CN" sz="1800" dirty="0">
                          <a:effectLst/>
                          <a:latin typeface="华文楷体" panose="02010600040101010101" pitchFamily="2" charset="-122"/>
                          <a:ea typeface="华文楷体" panose="02010600040101010101" pitchFamily="2" charset="-122"/>
                        </a:rPr>
                        <a:t>条件码，描述指令执行的条件</a:t>
                      </a:r>
                      <a:endParaRPr lang="zh-CN" sz="1800" dirty="0">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r h="666947">
                <a:tc>
                  <a:txBody>
                    <a:bodyPr/>
                    <a:lstStyle/>
                    <a:p>
                      <a:pPr indent="127000" algn="ctr">
                        <a:lnSpc>
                          <a:spcPct val="125000"/>
                        </a:lnSpc>
                        <a:spcAft>
                          <a:spcPts val="0"/>
                        </a:spcAft>
                      </a:pPr>
                      <a:r>
                        <a:rPr lang="en-US" sz="1800" dirty="0">
                          <a:solidFill>
                            <a:srgbClr val="000000"/>
                          </a:solidFill>
                          <a:effectLst/>
                          <a:latin typeface="华文楷体" panose="02010600040101010101" pitchFamily="2" charset="-122"/>
                          <a:ea typeface="华文楷体" panose="02010600040101010101" pitchFamily="2" charset="-122"/>
                        </a:rPr>
                        <a:t>S</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indent="127000" algn="just">
                        <a:lnSpc>
                          <a:spcPct val="125000"/>
                        </a:lnSpc>
                        <a:spcAft>
                          <a:spcPts val="0"/>
                        </a:spcAft>
                      </a:pPr>
                      <a:r>
                        <a:rPr lang="zh-CN" sz="1800" dirty="0">
                          <a:effectLst/>
                          <a:latin typeface="华文楷体" panose="02010600040101010101" pitchFamily="2" charset="-122"/>
                          <a:ea typeface="华文楷体" panose="02010600040101010101" pitchFamily="2" charset="-122"/>
                        </a:rPr>
                        <a:t>可选后缀，指令后加上“</a:t>
                      </a:r>
                      <a:r>
                        <a:rPr lang="en-US" sz="1800" dirty="0">
                          <a:effectLst/>
                          <a:latin typeface="华文楷体" panose="02010600040101010101" pitchFamily="2" charset="-122"/>
                          <a:ea typeface="华文楷体" panose="02010600040101010101" pitchFamily="2" charset="-122"/>
                        </a:rPr>
                        <a:t>S</a:t>
                      </a:r>
                      <a:r>
                        <a:rPr lang="zh-CN" sz="1800" dirty="0">
                          <a:effectLst/>
                          <a:latin typeface="华文楷体" panose="02010600040101010101" pitchFamily="2" charset="-122"/>
                          <a:ea typeface="华文楷体" panose="02010600040101010101" pitchFamily="2" charset="-122"/>
                        </a:rPr>
                        <a:t>”，指令执行成功完成后自动更新</a:t>
                      </a:r>
                      <a:r>
                        <a:rPr lang="en-US" sz="1800" dirty="0">
                          <a:effectLst/>
                          <a:latin typeface="华文楷体" panose="02010600040101010101" pitchFamily="2" charset="-122"/>
                          <a:ea typeface="华文楷体" panose="02010600040101010101" pitchFamily="2" charset="-122"/>
                        </a:rPr>
                        <a:t>CPSR</a:t>
                      </a:r>
                      <a:r>
                        <a:rPr lang="zh-CN" sz="1800" dirty="0">
                          <a:effectLst/>
                          <a:latin typeface="华文楷体" panose="02010600040101010101" pitchFamily="2" charset="-122"/>
                          <a:ea typeface="华文楷体" panose="02010600040101010101" pitchFamily="2" charset="-122"/>
                        </a:rPr>
                        <a:t>寄存器中的条件标志位</a:t>
                      </a:r>
                      <a:endParaRPr lang="zh-CN" sz="1800" dirty="0">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r h="548184">
                <a:tc>
                  <a:txBody>
                    <a:bodyPr/>
                    <a:lstStyle/>
                    <a:p>
                      <a:pPr indent="127000" algn="ctr">
                        <a:lnSpc>
                          <a:spcPct val="125000"/>
                        </a:lnSpc>
                        <a:spcAft>
                          <a:spcPts val="0"/>
                        </a:spcAft>
                      </a:pPr>
                      <a:r>
                        <a:rPr lang="en-US" sz="1800" dirty="0">
                          <a:solidFill>
                            <a:srgbClr val="000000"/>
                          </a:solidFill>
                          <a:effectLst/>
                          <a:latin typeface="华文楷体" panose="02010600040101010101" pitchFamily="2" charset="-122"/>
                          <a:ea typeface="华文楷体" panose="02010600040101010101" pitchFamily="2" charset="-122"/>
                        </a:rPr>
                        <a:t>Rd</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indent="127000" algn="just">
                        <a:lnSpc>
                          <a:spcPct val="125000"/>
                        </a:lnSpc>
                        <a:spcAft>
                          <a:spcPts val="0"/>
                        </a:spcAft>
                      </a:pPr>
                      <a:r>
                        <a:rPr lang="zh-CN" sz="1800">
                          <a:effectLst/>
                          <a:latin typeface="华文楷体" panose="02010600040101010101" pitchFamily="2" charset="-122"/>
                          <a:ea typeface="华文楷体" panose="02010600040101010101" pitchFamily="2" charset="-122"/>
                        </a:rPr>
                        <a:t>目的寄存器</a:t>
                      </a:r>
                      <a:endParaRPr lang="zh-CN" sz="1800">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r h="548184">
                <a:tc>
                  <a:txBody>
                    <a:bodyPr/>
                    <a:lstStyle/>
                    <a:p>
                      <a:pPr indent="127000" algn="ctr">
                        <a:lnSpc>
                          <a:spcPct val="125000"/>
                        </a:lnSpc>
                        <a:spcAft>
                          <a:spcPts val="0"/>
                        </a:spcAft>
                      </a:pPr>
                      <a:r>
                        <a:rPr lang="en-US" sz="1800" dirty="0">
                          <a:solidFill>
                            <a:srgbClr val="000000"/>
                          </a:solidFill>
                          <a:effectLst/>
                          <a:latin typeface="华文楷体" panose="02010600040101010101" pitchFamily="2" charset="-122"/>
                          <a:ea typeface="华文楷体" panose="02010600040101010101" pitchFamily="2" charset="-122"/>
                        </a:rPr>
                        <a:t>Rn</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indent="127000" algn="just">
                        <a:lnSpc>
                          <a:spcPct val="125000"/>
                        </a:lnSpc>
                        <a:spcAft>
                          <a:spcPts val="0"/>
                        </a:spcAft>
                      </a:pPr>
                      <a:r>
                        <a:rPr lang="zh-CN" sz="1800">
                          <a:effectLst/>
                          <a:latin typeface="华文楷体" panose="02010600040101010101" pitchFamily="2" charset="-122"/>
                          <a:ea typeface="华文楷体" panose="02010600040101010101" pitchFamily="2" charset="-122"/>
                        </a:rPr>
                        <a:t>存放第</a:t>
                      </a:r>
                      <a:r>
                        <a:rPr lang="en-US" sz="1800">
                          <a:effectLst/>
                          <a:latin typeface="华文楷体" panose="02010600040101010101" pitchFamily="2" charset="-122"/>
                          <a:ea typeface="华文楷体" panose="02010600040101010101" pitchFamily="2" charset="-122"/>
                        </a:rPr>
                        <a:t>1</a:t>
                      </a:r>
                      <a:r>
                        <a:rPr lang="zh-CN" sz="1800">
                          <a:effectLst/>
                          <a:latin typeface="华文楷体" panose="02010600040101010101" pitchFamily="2" charset="-122"/>
                          <a:ea typeface="华文楷体" panose="02010600040101010101" pitchFamily="2" charset="-122"/>
                        </a:rPr>
                        <a:t>个操作数的寄存器</a:t>
                      </a:r>
                      <a:endParaRPr lang="zh-CN" sz="1800">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r h="548184">
                <a:tc>
                  <a:txBody>
                    <a:bodyPr/>
                    <a:lstStyle/>
                    <a:p>
                      <a:pPr indent="127000" algn="ctr">
                        <a:lnSpc>
                          <a:spcPct val="125000"/>
                        </a:lnSpc>
                        <a:spcAft>
                          <a:spcPts val="0"/>
                        </a:spcAft>
                      </a:pPr>
                      <a:r>
                        <a:rPr lang="en-US" sz="1800" dirty="0">
                          <a:solidFill>
                            <a:srgbClr val="000000"/>
                          </a:solidFill>
                          <a:effectLst/>
                          <a:latin typeface="华文楷体" panose="02010600040101010101" pitchFamily="2" charset="-122"/>
                          <a:ea typeface="华文楷体" panose="02010600040101010101" pitchFamily="2" charset="-122"/>
                        </a:rPr>
                        <a:t>operand </a:t>
                      </a:r>
                      <a:r>
                        <a:rPr lang="en-US" altLang="zh-CN" sz="1800" dirty="0">
                          <a:solidFill>
                            <a:srgbClr val="000000"/>
                          </a:solidFill>
                          <a:effectLst/>
                          <a:latin typeface="华文楷体" panose="02010600040101010101" pitchFamily="2" charset="-122"/>
                          <a:ea typeface="华文楷体" panose="02010600040101010101" pitchFamily="2" charset="-122"/>
                        </a:rPr>
                        <a:t>2</a:t>
                      </a:r>
                      <a:endParaRPr lang="zh-CN" sz="18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c>
                  <a:txBody>
                    <a:bodyPr/>
                    <a:lstStyle/>
                    <a:p>
                      <a:pPr indent="127000" algn="just">
                        <a:lnSpc>
                          <a:spcPct val="125000"/>
                        </a:lnSpc>
                        <a:spcAft>
                          <a:spcPts val="0"/>
                        </a:spcAft>
                      </a:pPr>
                      <a:r>
                        <a:rPr lang="zh-CN" sz="1800" dirty="0">
                          <a:effectLst/>
                          <a:latin typeface="华文楷体" panose="02010600040101010101" pitchFamily="2" charset="-122"/>
                          <a:ea typeface="华文楷体" panose="02010600040101010101" pitchFamily="2" charset="-122"/>
                        </a:rPr>
                        <a:t>第</a:t>
                      </a:r>
                      <a:r>
                        <a:rPr lang="en-US" sz="1800" dirty="0">
                          <a:effectLst/>
                          <a:latin typeface="华文楷体" panose="02010600040101010101" pitchFamily="2" charset="-122"/>
                          <a:ea typeface="华文楷体" panose="02010600040101010101" pitchFamily="2" charset="-122"/>
                        </a:rPr>
                        <a:t>2</a:t>
                      </a:r>
                      <a:r>
                        <a:rPr lang="zh-CN" sz="1800" dirty="0">
                          <a:effectLst/>
                          <a:latin typeface="华文楷体" panose="02010600040101010101" pitchFamily="2" charset="-122"/>
                          <a:ea typeface="华文楷体" panose="02010600040101010101" pitchFamily="2" charset="-122"/>
                        </a:rPr>
                        <a:t>个操作数，可以是寄存器、立即数等</a:t>
                      </a:r>
                      <a:endParaRPr lang="zh-CN" sz="1800" dirty="0">
                        <a:effectLst/>
                        <a:latin typeface="华文楷体" panose="02010600040101010101" pitchFamily="2" charset="-122"/>
                        <a:ea typeface="华文楷体" panose="02010600040101010101" pitchFamily="2" charset="-122"/>
                        <a:cs typeface="宋体" panose="02010600030101010101" pitchFamily="2" charset="-122"/>
                      </a:endParaRPr>
                    </a:p>
                  </a:txBody>
                  <a:tcPr marL="68583" marR="68583" marT="0" marB="0" anchor="ctr"/>
                </a:tc>
              </a:tr>
            </a:tbl>
          </a:graphicData>
        </a:graphic>
      </p:graphicFrame>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9B998D9-9452-4D70-97C4-0ADB58E2205F}" type="slidenum">
              <a:rPr lang="zh-CN" altLang="zh-CN" smtClean="0">
                <a:solidFill>
                  <a:srgbClr val="FF3300"/>
                </a:solidFill>
                <a:latin typeface="华文楷体" panose="02010600040101010101" pitchFamily="2" charset="-122"/>
                <a:ea typeface="华文楷体" panose="02010600040101010101" pitchFamily="2" charset="-122"/>
              </a:rPr>
            </a:fld>
            <a:endParaRPr lang="zh-CN" altLang="zh-CN">
              <a:solidFill>
                <a:srgbClr val="FF3300"/>
              </a:solidFill>
              <a:latin typeface="华文楷体" panose="02010600040101010101" pitchFamily="2" charset="-122"/>
              <a:ea typeface="华文楷体" panose="02010600040101010101" pitchFamily="2" charset="-122"/>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指令格式</a:t>
            </a:r>
            <a:endParaRPr lang="zh-CN" altLang="en-US" kern="0" dirty="0">
              <a:solidFill>
                <a:srgbClr val="FF0000"/>
              </a:solidFill>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矩形 1"/>
          <p:cNvSpPr>
            <a:spLocks noChangeArrowheads="1"/>
          </p:cNvSpPr>
          <p:nvPr/>
        </p:nvSpPr>
        <p:spPr bwMode="auto">
          <a:xfrm>
            <a:off x="191344" y="836614"/>
            <a:ext cx="11809311" cy="4615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80835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zh-CN" sz="2800" b="0" dirty="0"/>
              <a:t>在嵌入式系统开发中，目前最常用的编程语言是</a:t>
            </a:r>
            <a:r>
              <a:rPr lang="zh-CN" altLang="zh-CN" sz="2800" b="0" dirty="0">
                <a:solidFill>
                  <a:srgbClr val="0070C0"/>
                </a:solidFill>
              </a:rPr>
              <a:t>汇编语言</a:t>
            </a:r>
            <a:r>
              <a:rPr lang="zh-CN" altLang="zh-CN" sz="2800" b="0" dirty="0"/>
              <a:t>和</a:t>
            </a:r>
            <a:r>
              <a:rPr lang="en-US" altLang="zh-CN" sz="2800" b="0" dirty="0">
                <a:solidFill>
                  <a:srgbClr val="0070C0"/>
                </a:solidFill>
              </a:rPr>
              <a:t>C</a:t>
            </a:r>
            <a:r>
              <a:rPr lang="zh-CN" altLang="zh-CN" sz="2800" b="0" dirty="0">
                <a:solidFill>
                  <a:srgbClr val="0070C0"/>
                </a:solidFill>
              </a:rPr>
              <a:t>语言</a:t>
            </a:r>
            <a:r>
              <a:rPr lang="zh-CN" altLang="zh-CN" sz="2800" b="0" dirty="0"/>
              <a:t>。在较复杂的嵌入式软件中，由于</a:t>
            </a:r>
            <a:r>
              <a:rPr lang="en-US" altLang="zh-CN" sz="2800" b="0" dirty="0"/>
              <a:t>C</a:t>
            </a:r>
            <a:r>
              <a:rPr lang="zh-CN" altLang="zh-CN" sz="2800" b="0" dirty="0"/>
              <a:t>语言编写程序较方便，结构清晰，而且有大量支持库，所以大部分代码采用</a:t>
            </a:r>
            <a:r>
              <a:rPr lang="en-US" altLang="zh-CN" sz="2800" b="0" dirty="0"/>
              <a:t>C</a:t>
            </a:r>
            <a:r>
              <a:rPr lang="zh-CN" altLang="zh-CN" sz="2800" b="0" dirty="0"/>
              <a:t>语言编写，特别是基于操作系统的应用程序设计。</a:t>
            </a:r>
            <a:endParaRPr lang="en-US" altLang="zh-CN" sz="2800" b="0" dirty="0"/>
          </a:p>
          <a:p>
            <a:pPr eaLnBrk="1" hangingPunct="1">
              <a:lnSpc>
                <a:spcPct val="150000"/>
              </a:lnSpc>
              <a:spcBef>
                <a:spcPct val="0"/>
              </a:spcBef>
              <a:buClrTx/>
              <a:buFontTx/>
              <a:buNone/>
            </a:pPr>
            <a:r>
              <a:rPr lang="zh-CN" altLang="zh-CN" sz="2800" b="0" dirty="0"/>
              <a:t>但是在系统初始化、</a:t>
            </a:r>
            <a:r>
              <a:rPr lang="en-US" altLang="zh-CN" sz="2800" b="0" dirty="0" err="1"/>
              <a:t>BootLoader</a:t>
            </a:r>
            <a:r>
              <a:rPr lang="zh-CN" altLang="zh-CN" sz="2800" b="0" dirty="0"/>
              <a:t>、中断处理等，</a:t>
            </a:r>
            <a:r>
              <a:rPr lang="zh-CN" altLang="zh-CN" sz="2800" dirty="0">
                <a:solidFill>
                  <a:srgbClr val="FF0000"/>
                </a:solidFill>
              </a:rPr>
              <a:t>对时间和效率要求较严格</a:t>
            </a:r>
            <a:r>
              <a:rPr lang="zh-CN" altLang="zh-CN" sz="2800" b="0" dirty="0"/>
              <a:t>的地方仍旧要使用汇编语言来编写相应代码块。本章将介绍</a:t>
            </a:r>
            <a:r>
              <a:rPr lang="en-US" altLang="zh-CN" sz="2800" b="0" dirty="0">
                <a:solidFill>
                  <a:srgbClr val="FF0000"/>
                </a:solidFill>
              </a:rPr>
              <a:t>ARM</a:t>
            </a:r>
            <a:r>
              <a:rPr lang="zh-CN" altLang="zh-CN" sz="2800" b="0" dirty="0">
                <a:solidFill>
                  <a:srgbClr val="FF0000"/>
                </a:solidFill>
              </a:rPr>
              <a:t>指令集指令</a:t>
            </a:r>
            <a:r>
              <a:rPr lang="zh-CN" altLang="zh-CN" sz="2800" b="0" dirty="0"/>
              <a:t>及</a:t>
            </a:r>
            <a:r>
              <a:rPr lang="zh-CN" altLang="zh-CN" sz="2800" b="0" dirty="0">
                <a:solidFill>
                  <a:srgbClr val="FF0000"/>
                </a:solidFill>
              </a:rPr>
              <a:t>汇编语言</a:t>
            </a:r>
            <a:r>
              <a:rPr lang="zh-CN" altLang="zh-CN" sz="2800" b="0" dirty="0"/>
              <a:t>的相关知识。</a:t>
            </a:r>
            <a:endParaRPr lang="zh-CN" altLang="zh-CN" sz="2800" b="0" dirty="0">
              <a:solidFill>
                <a:srgbClr val="C00000"/>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A09669DA-D536-401B-9CC4-FD3D6BC9D428}"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简介</a:t>
            </a:r>
            <a:endParaRPr lang="zh-CN" altLang="en-US" kern="0" dirty="0">
              <a:solidFill>
                <a:srgbClr val="FF0000"/>
              </a:solidFill>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a:graphicFrameLocks noGrp="1"/>
          </p:cNvGraphicFramePr>
          <p:nvPr/>
        </p:nvGraphicFramePr>
        <p:xfrm>
          <a:off x="479376" y="669925"/>
          <a:ext cx="9772700" cy="4578355"/>
        </p:xfrm>
        <a:graphic>
          <a:graphicData uri="http://schemas.openxmlformats.org/drawingml/2006/table">
            <a:tbl>
              <a:tblPr firstRow="1" firstCol="1" bandRow="1">
                <a:tableStyleId>{5C22544A-7EE6-4342-B048-85BDC9FD1C3A}</a:tableStyleId>
              </a:tblPr>
              <a:tblGrid>
                <a:gridCol w="1423637"/>
                <a:gridCol w="1356867"/>
                <a:gridCol w="2220542"/>
                <a:gridCol w="4771654"/>
              </a:tblGrid>
              <a:tr h="267043">
                <a:tc>
                  <a:txBody>
                    <a:bodyPr/>
                    <a:lstStyle/>
                    <a:p>
                      <a:pPr indent="8890" algn="ctr">
                        <a:lnSpc>
                          <a:spcPct val="125000"/>
                        </a:lnSpc>
                        <a:spcAft>
                          <a:spcPts val="0"/>
                        </a:spcAft>
                      </a:pPr>
                      <a:r>
                        <a:rPr lang="zh-CN" sz="1500" dirty="0">
                          <a:solidFill>
                            <a:srgbClr val="000000"/>
                          </a:solidFill>
                          <a:effectLst/>
                        </a:rPr>
                        <a:t>指令条件码</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127000" algn="ctr">
                        <a:lnSpc>
                          <a:spcPct val="125000"/>
                        </a:lnSpc>
                        <a:spcAft>
                          <a:spcPts val="0"/>
                        </a:spcAft>
                      </a:pPr>
                      <a:r>
                        <a:rPr lang="zh-CN" sz="1500" dirty="0">
                          <a:solidFill>
                            <a:srgbClr val="000000"/>
                          </a:solidFill>
                          <a:effectLst/>
                        </a:rPr>
                        <a:t>助记符</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31750" algn="ctr">
                        <a:lnSpc>
                          <a:spcPct val="125000"/>
                        </a:lnSpc>
                        <a:spcAft>
                          <a:spcPts val="0"/>
                        </a:spcAft>
                      </a:pPr>
                      <a:r>
                        <a:rPr lang="en-US" sz="1500" dirty="0">
                          <a:solidFill>
                            <a:srgbClr val="000000"/>
                          </a:solidFill>
                          <a:effectLst/>
                        </a:rPr>
                        <a:t>CPSR</a:t>
                      </a:r>
                      <a:r>
                        <a:rPr lang="zh-CN" sz="1500" dirty="0">
                          <a:solidFill>
                            <a:srgbClr val="000000"/>
                          </a:solidFill>
                          <a:effectLst/>
                        </a:rPr>
                        <a:t>条件标志位值</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127000" algn="ctr">
                        <a:lnSpc>
                          <a:spcPct val="125000"/>
                        </a:lnSpc>
                        <a:spcAft>
                          <a:spcPts val="0"/>
                        </a:spcAft>
                      </a:pPr>
                      <a:r>
                        <a:rPr lang="zh-CN" sz="1500" dirty="0">
                          <a:solidFill>
                            <a:srgbClr val="000000"/>
                          </a:solidFill>
                          <a:effectLst/>
                        </a:rPr>
                        <a:t>含义</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0000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EQ</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Z=1</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相等</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0001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NE</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Z=0</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不相等</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0010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57150" algn="just">
                        <a:lnSpc>
                          <a:spcPct val="125000"/>
                        </a:lnSpc>
                        <a:spcAft>
                          <a:spcPts val="0"/>
                        </a:spcAft>
                      </a:pPr>
                      <a:r>
                        <a:rPr lang="en-US" sz="1500" dirty="0">
                          <a:effectLst/>
                        </a:rPr>
                        <a:t>      CS/HS</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C=1</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无符号数大于或等于</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0011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114300" algn="just">
                        <a:lnSpc>
                          <a:spcPct val="125000"/>
                        </a:lnSpc>
                        <a:spcAft>
                          <a:spcPts val="0"/>
                        </a:spcAft>
                      </a:pPr>
                      <a:r>
                        <a:rPr lang="en-US" sz="1500" dirty="0">
                          <a:effectLst/>
                        </a:rPr>
                        <a:t>     CC/LO</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C=0</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无符号数小于</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0100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MI</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N=1</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负数</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0101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PL</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N=0</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正数或零</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0110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VS</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V=1</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溢出</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0111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VC</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V=0</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没有溢出</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1000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HI</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C=1,Z=0</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无符号数大于</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1001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LS</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C=0,Z=1</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a:effectLst/>
                        </a:rPr>
                        <a:t>无符号数小于或等于</a:t>
                      </a:r>
                      <a:endParaRPr lang="zh-CN" sz="150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1010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GE</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dirty="0">
                          <a:effectLst/>
                        </a:rPr>
                        <a:t>N=V</a:t>
                      </a:r>
                      <a:endParaRPr lang="zh-CN" sz="1500" dirty="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dirty="0">
                          <a:effectLst/>
                        </a:rPr>
                        <a:t>有符号数大于或等于</a:t>
                      </a:r>
                      <a:r>
                        <a:rPr lang="en-US" sz="1500" dirty="0">
                          <a:effectLst/>
                        </a:rPr>
                        <a:t> </a:t>
                      </a:r>
                      <a:endParaRPr lang="zh-CN" sz="1500" dirty="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1011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LT</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N!=V</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dirty="0">
                          <a:effectLst/>
                        </a:rPr>
                        <a:t>有符号数小于</a:t>
                      </a:r>
                      <a:r>
                        <a:rPr lang="en-US" sz="1500" dirty="0">
                          <a:effectLst/>
                        </a:rPr>
                        <a:t> </a:t>
                      </a:r>
                      <a:endParaRPr lang="zh-CN" sz="1500" dirty="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1100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GT</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Z=0,N=V</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dirty="0">
                          <a:effectLst/>
                        </a:rPr>
                        <a:t>有符号数大于</a:t>
                      </a:r>
                      <a:r>
                        <a:rPr lang="en-US" sz="1500" dirty="0">
                          <a:effectLst/>
                        </a:rPr>
                        <a:t> </a:t>
                      </a:r>
                      <a:endParaRPr lang="zh-CN" sz="1500" dirty="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1101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LE</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Z=1,N!=V</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dirty="0">
                          <a:effectLst/>
                        </a:rPr>
                        <a:t>有符号数小于或等于</a:t>
                      </a:r>
                      <a:r>
                        <a:rPr lang="en-US" sz="1500" dirty="0">
                          <a:effectLst/>
                        </a:rPr>
                        <a:t> </a:t>
                      </a:r>
                      <a:endParaRPr lang="zh-CN" sz="1500" dirty="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1110</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AL</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zh-CN" sz="1500">
                          <a:effectLst/>
                        </a:rPr>
                        <a:t>任何</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dirty="0">
                          <a:effectLst/>
                        </a:rPr>
                        <a:t>无条件执行</a:t>
                      </a:r>
                      <a:r>
                        <a:rPr lang="en-US" sz="1500" dirty="0">
                          <a:effectLst/>
                        </a:rPr>
                        <a:t> (</a:t>
                      </a:r>
                      <a:r>
                        <a:rPr lang="zh-CN" sz="1500" dirty="0">
                          <a:effectLst/>
                        </a:rPr>
                        <a:t>指令默认条件</a:t>
                      </a:r>
                      <a:r>
                        <a:rPr lang="en-US" sz="1500" dirty="0">
                          <a:effectLst/>
                        </a:rPr>
                        <a:t>) </a:t>
                      </a:r>
                      <a:endParaRPr lang="zh-CN" sz="1500" dirty="0">
                        <a:effectLst/>
                        <a:latin typeface="Vladimir Script" panose="03050402040407070305"/>
                        <a:cs typeface="宋体" panose="02010600030101010101" pitchFamily="2" charset="-122"/>
                      </a:endParaRPr>
                    </a:p>
                  </a:txBody>
                  <a:tcPr marL="68578" marR="68578" marT="0" marB="0" anchor="ctr"/>
                </a:tc>
              </a:tr>
              <a:tr h="269457">
                <a:tc>
                  <a:txBody>
                    <a:bodyPr/>
                    <a:lstStyle/>
                    <a:p>
                      <a:pPr indent="127000" algn="ctr">
                        <a:lnSpc>
                          <a:spcPct val="125000"/>
                        </a:lnSpc>
                        <a:spcAft>
                          <a:spcPts val="0"/>
                        </a:spcAft>
                      </a:pPr>
                      <a:r>
                        <a:rPr lang="en-US" sz="1500" dirty="0">
                          <a:solidFill>
                            <a:srgbClr val="000000"/>
                          </a:solidFill>
                          <a:effectLst/>
                        </a:rPr>
                        <a:t>1111</a:t>
                      </a:r>
                      <a:endParaRPr lang="zh-CN" sz="1500" dirty="0">
                        <a:solidFill>
                          <a:srgbClr val="000000"/>
                        </a:solidFill>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en-US" sz="1500">
                          <a:effectLst/>
                        </a:rPr>
                        <a:t>NV</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ctr">
                        <a:lnSpc>
                          <a:spcPct val="125000"/>
                        </a:lnSpc>
                        <a:spcAft>
                          <a:spcPts val="0"/>
                        </a:spcAft>
                      </a:pPr>
                      <a:r>
                        <a:rPr lang="zh-CN" sz="1500">
                          <a:effectLst/>
                        </a:rPr>
                        <a:t>任何</a:t>
                      </a:r>
                      <a:endParaRPr lang="zh-CN" sz="1500">
                        <a:effectLst/>
                        <a:latin typeface="Vladimir Script" panose="03050402040407070305"/>
                        <a:cs typeface="宋体" panose="02010600030101010101" pitchFamily="2" charset="-122"/>
                      </a:endParaRPr>
                    </a:p>
                  </a:txBody>
                  <a:tcPr marL="68578" marR="68578" marT="0" marB="0" anchor="ctr"/>
                </a:tc>
                <a:tc>
                  <a:txBody>
                    <a:bodyPr/>
                    <a:lstStyle/>
                    <a:p>
                      <a:pPr indent="228600" algn="just">
                        <a:lnSpc>
                          <a:spcPct val="125000"/>
                        </a:lnSpc>
                        <a:spcAft>
                          <a:spcPts val="0"/>
                        </a:spcAft>
                      </a:pPr>
                      <a:r>
                        <a:rPr lang="zh-CN" sz="1500" dirty="0">
                          <a:effectLst/>
                        </a:rPr>
                        <a:t>从不执行（不要执行）</a:t>
                      </a:r>
                      <a:endParaRPr lang="zh-CN" sz="1500" dirty="0">
                        <a:effectLst/>
                        <a:latin typeface="Vladimir Script" panose="03050402040407070305"/>
                        <a:cs typeface="宋体" panose="02010600030101010101" pitchFamily="2" charset="-122"/>
                      </a:endParaRPr>
                    </a:p>
                  </a:txBody>
                  <a:tcPr marL="68578" marR="68578" marT="0" marB="0" anchor="ctr"/>
                </a:tc>
              </a:tr>
            </a:tbl>
          </a:graphicData>
        </a:graphic>
      </p:graphicFrame>
      <p:sp>
        <p:nvSpPr>
          <p:cNvPr id="3" name="灯片编号占位符 2"/>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0EEC986-4D6D-4312-A696-590D90472F77}" type="slidenum">
              <a:rPr lang="zh-CN" altLang="zh-CN" smtClean="0">
                <a:solidFill>
                  <a:srgbClr val="FF3300"/>
                </a:solidFill>
                <a:latin typeface="华文楷体" panose="02010600040101010101" pitchFamily="2" charset="-122"/>
                <a:ea typeface="华文楷体" panose="02010600040101010101" pitchFamily="2" charset="-122"/>
              </a:rPr>
            </a:fld>
            <a:endParaRPr lang="zh-CN" altLang="zh-CN">
              <a:solidFill>
                <a:srgbClr val="FF3300"/>
              </a:solidFill>
              <a:latin typeface="华文楷体" panose="02010600040101010101" pitchFamily="2" charset="-122"/>
              <a:ea typeface="华文楷体" panose="02010600040101010101" pitchFamily="2" charset="-122"/>
            </a:endParaRPr>
          </a:p>
        </p:txBody>
      </p:sp>
      <p:sp>
        <p:nvSpPr>
          <p:cNvPr id="149600" name="文本框 3"/>
          <p:cNvSpPr txBox="1">
            <a:spLocks noChangeArrowheads="1"/>
          </p:cNvSpPr>
          <p:nvPr/>
        </p:nvSpPr>
        <p:spPr bwMode="auto">
          <a:xfrm>
            <a:off x="4079776" y="5447692"/>
            <a:ext cx="230864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Tx/>
              <a:buFontTx/>
              <a:buNone/>
            </a:pPr>
            <a:r>
              <a:rPr lang="zh-CN" altLang="en-US" sz="3200" b="0" dirty="0"/>
              <a:t>指令条件码</a:t>
            </a:r>
            <a:endParaRPr lang="zh-CN" altLang="en-US" sz="3200" b="0"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指令格式</a:t>
            </a:r>
            <a:endParaRPr lang="zh-CN" altLang="en-US" kern="0" dirty="0">
              <a:solidFill>
                <a:srgbClr val="FF0000"/>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矩形 1"/>
          <p:cNvSpPr>
            <a:spLocks noChangeArrowheads="1"/>
          </p:cNvSpPr>
          <p:nvPr/>
        </p:nvSpPr>
        <p:spPr bwMode="auto">
          <a:xfrm>
            <a:off x="0" y="599769"/>
            <a:ext cx="11809312" cy="55302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86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buClrTx/>
              <a:buFontTx/>
              <a:buNone/>
            </a:pPr>
            <a:r>
              <a:rPr lang="en-US" altLang="zh-CN" sz="2800" b="0" dirty="0"/>
              <a:t>3.1 </a:t>
            </a:r>
            <a:r>
              <a:rPr lang="zh-CN" altLang="en-US" sz="2800" b="0" dirty="0"/>
              <a:t>数据处理指令</a:t>
            </a:r>
            <a:endParaRPr lang="en-US" altLang="zh-CN" sz="2800" b="0" dirty="0"/>
          </a:p>
          <a:p>
            <a:pPr>
              <a:lnSpc>
                <a:spcPct val="150000"/>
              </a:lnSpc>
              <a:buClrTx/>
              <a:buFontTx/>
              <a:buNone/>
            </a:pPr>
            <a:r>
              <a:rPr lang="en-US" altLang="zh-CN" sz="2800" b="0" dirty="0"/>
              <a:t>3.2 </a:t>
            </a:r>
            <a:r>
              <a:rPr lang="zh-CN" altLang="en-US" sz="2800" b="0" dirty="0">
                <a:solidFill>
                  <a:srgbClr val="FF0000"/>
                </a:solidFill>
              </a:rPr>
              <a:t>数据加载</a:t>
            </a:r>
            <a:r>
              <a:rPr lang="en-US" altLang="zh-CN" sz="2800" b="0" dirty="0">
                <a:solidFill>
                  <a:srgbClr val="FF0000"/>
                </a:solidFill>
              </a:rPr>
              <a:t>/</a:t>
            </a:r>
            <a:r>
              <a:rPr lang="zh-CN" altLang="en-US" sz="2800" b="0" dirty="0">
                <a:solidFill>
                  <a:srgbClr val="FF0000"/>
                </a:solidFill>
              </a:rPr>
              <a:t>存储指令</a:t>
            </a:r>
            <a:endParaRPr lang="en-US" altLang="zh-CN" sz="2800" b="0" dirty="0">
              <a:solidFill>
                <a:srgbClr val="FF0000"/>
              </a:solidFill>
            </a:endParaRPr>
          </a:p>
          <a:p>
            <a:pPr>
              <a:lnSpc>
                <a:spcPct val="150000"/>
              </a:lnSpc>
              <a:buClrTx/>
              <a:buFontTx/>
              <a:buNone/>
            </a:pPr>
            <a:r>
              <a:rPr lang="en-US" altLang="zh-CN" sz="2800" b="0" dirty="0"/>
              <a:t>3.3 </a:t>
            </a:r>
            <a:r>
              <a:rPr lang="zh-CN" altLang="en-US" sz="2800" b="0" dirty="0"/>
              <a:t>程序状态寄存器指令</a:t>
            </a:r>
            <a:endParaRPr lang="en-US" altLang="zh-CN" sz="2800" b="0" dirty="0"/>
          </a:p>
          <a:p>
            <a:pPr>
              <a:lnSpc>
                <a:spcPct val="150000"/>
              </a:lnSpc>
              <a:buClrTx/>
              <a:buFontTx/>
              <a:buNone/>
            </a:pPr>
            <a:r>
              <a:rPr lang="en-US" altLang="zh-CN" sz="2800" b="0" dirty="0"/>
              <a:t>3.4 </a:t>
            </a:r>
            <a:r>
              <a:rPr lang="zh-CN" altLang="en-US" sz="2800" b="0" dirty="0"/>
              <a:t>转移指令</a:t>
            </a:r>
            <a:endParaRPr lang="en-US" altLang="zh-CN" sz="2800" b="0" dirty="0"/>
          </a:p>
          <a:p>
            <a:pPr>
              <a:lnSpc>
                <a:spcPct val="150000"/>
              </a:lnSpc>
              <a:buClrTx/>
              <a:buFontTx/>
              <a:buNone/>
            </a:pPr>
            <a:r>
              <a:rPr lang="en-US" altLang="zh-CN" sz="2800" b="0" dirty="0">
                <a:solidFill>
                  <a:schemeClr val="tx2"/>
                </a:solidFill>
              </a:rPr>
              <a:t>3.5 </a:t>
            </a:r>
            <a:r>
              <a:rPr lang="zh-CN" altLang="zh-CN" sz="2800" b="0" dirty="0">
                <a:solidFill>
                  <a:schemeClr val="tx2"/>
                </a:solidFill>
              </a:rPr>
              <a:t>协处理器指令</a:t>
            </a:r>
            <a:endParaRPr lang="en-US" altLang="zh-CN" sz="2800" b="0" dirty="0">
              <a:solidFill>
                <a:schemeClr val="tx2"/>
              </a:solidFill>
            </a:endParaRPr>
          </a:p>
          <a:p>
            <a:pPr>
              <a:lnSpc>
                <a:spcPct val="150000"/>
              </a:lnSpc>
              <a:buClrTx/>
              <a:buFontTx/>
              <a:buNone/>
            </a:pPr>
            <a:r>
              <a:rPr lang="en-US" altLang="zh-CN" sz="2800" b="0" dirty="0">
                <a:solidFill>
                  <a:schemeClr val="tx2"/>
                </a:solidFill>
              </a:rPr>
              <a:t>3.6 </a:t>
            </a:r>
            <a:r>
              <a:rPr lang="zh-CN" altLang="en-US" sz="2800" b="0" dirty="0">
                <a:solidFill>
                  <a:schemeClr val="tx2"/>
                </a:solidFill>
              </a:rPr>
              <a:t>异常产生指令</a:t>
            </a:r>
            <a:endParaRPr lang="en-US" altLang="zh-CN" sz="2800" b="0" dirty="0">
              <a:solidFill>
                <a:schemeClr val="tx2"/>
              </a:solidFill>
            </a:endParaRPr>
          </a:p>
          <a:p>
            <a:pPr>
              <a:lnSpc>
                <a:spcPct val="150000"/>
              </a:lnSpc>
              <a:buClrTx/>
              <a:buFontTx/>
              <a:buNone/>
            </a:pPr>
            <a:r>
              <a:rPr lang="zh-CN" altLang="en-US" b="0" dirty="0">
                <a:solidFill>
                  <a:srgbClr val="FF0000"/>
                </a:solidFill>
              </a:rPr>
              <a:t>注意</a:t>
            </a:r>
            <a:r>
              <a:rPr lang="zh-CN" altLang="en-US" b="0" dirty="0"/>
              <a:t>：</a:t>
            </a:r>
            <a:r>
              <a:rPr lang="en-US" altLang="zh-CN" b="0" dirty="0"/>
              <a:t>ARM</a:t>
            </a:r>
            <a:r>
              <a:rPr lang="zh-CN" altLang="zh-CN" b="0" dirty="0"/>
              <a:t>指令集是加载</a:t>
            </a:r>
            <a:r>
              <a:rPr lang="en-US" altLang="zh-CN" b="0" dirty="0"/>
              <a:t>/</a:t>
            </a:r>
            <a:r>
              <a:rPr lang="zh-CN" altLang="zh-CN" b="0" dirty="0"/>
              <a:t>存储型</a:t>
            </a:r>
            <a:r>
              <a:rPr lang="zh-CN" altLang="en-US" b="0" dirty="0"/>
              <a:t>（</a:t>
            </a:r>
            <a:r>
              <a:rPr lang="en-US" altLang="zh-CN" b="0" dirty="0"/>
              <a:t>Load/Store</a:t>
            </a:r>
            <a:r>
              <a:rPr lang="zh-CN" altLang="en-US" b="0" dirty="0"/>
              <a:t>）</a:t>
            </a:r>
            <a:r>
              <a:rPr lang="zh-CN" altLang="zh-CN" b="0" dirty="0"/>
              <a:t>的，</a:t>
            </a:r>
            <a:r>
              <a:rPr lang="zh-CN" altLang="en-US" b="0" dirty="0"/>
              <a:t>只能通过</a:t>
            </a:r>
            <a:r>
              <a:rPr lang="zh-CN" altLang="zh-CN" b="0" dirty="0"/>
              <a:t>指令</a:t>
            </a:r>
            <a:r>
              <a:rPr lang="en-US" altLang="zh-CN" b="0" dirty="0"/>
              <a:t>Load/Store</a:t>
            </a:r>
            <a:r>
              <a:rPr lang="zh-CN" altLang="en-US" b="0" dirty="0"/>
              <a:t>实现对存储器的访问，其他类型的指令都基于寄存器完成。</a:t>
            </a:r>
            <a:endParaRPr lang="zh-CN" altLang="en-US"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4D66012-B9C6-457F-B219-DA9B42BD51F3}"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指令概览</a:t>
            </a:r>
            <a:endParaRPr lang="zh-CN" altLang="en-US" kern="0" dirty="0">
              <a:solidFill>
                <a:srgbClr val="FF0000"/>
              </a:solidFill>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4D66012-B9C6-457F-B219-DA9B42BD51F3}"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4" name="Rectangle 3"/>
          <p:cNvSpPr>
            <a:spLocks noGrp="1" noChangeArrowheads="1"/>
          </p:cNvSpPr>
          <p:nvPr/>
        </p:nvSpPr>
        <p:spPr bwMode="auto">
          <a:xfrm>
            <a:off x="1199456" y="1700808"/>
            <a:ext cx="9217024"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lr>
                <a:schemeClr val="tx1"/>
              </a:buClr>
              <a:defRPr sz="3200" kern="1200">
                <a:solidFill>
                  <a:schemeClr val="tx1"/>
                </a:solidFill>
                <a:latin typeface="+mn-lt"/>
                <a:ea typeface="+mn-ea"/>
                <a:cs typeface="+mn-cs"/>
              </a:defRPr>
            </a:lvl1pPr>
            <a:lvl2pPr marL="1168400" indent="-711200" algn="l" rtl="0" eaLnBrk="0" fontAlgn="base" hangingPunct="0">
              <a:spcBef>
                <a:spcPct val="20000"/>
              </a:spcBef>
              <a:spcAft>
                <a:spcPct val="0"/>
              </a:spcAft>
              <a:buClr>
                <a:schemeClr val="hlink"/>
              </a:buClr>
              <a:buFont typeface="Wingdings" panose="05000000000000000000" pitchFamily="2" charset="2"/>
              <a:buChar char="Ø"/>
              <a:defRPr sz="2800" kern="1200">
                <a:solidFill>
                  <a:schemeClr val="tx1"/>
                </a:solidFill>
                <a:latin typeface="+mn-lt"/>
                <a:ea typeface="+mn-ea"/>
                <a:cs typeface="+mn-cs"/>
              </a:defRPr>
            </a:lvl2pPr>
            <a:lvl3pPr marL="1524000" indent="-609600" algn="l" rtl="0" eaLnBrk="0" fontAlgn="base" hangingPunct="0">
              <a:spcBef>
                <a:spcPct val="20000"/>
              </a:spcBef>
              <a:spcAft>
                <a:spcPct val="0"/>
              </a:spcAft>
              <a:buClr>
                <a:schemeClr val="hlink"/>
              </a:buClr>
              <a:buFont typeface="Wingdings" panose="05000000000000000000" pitchFamily="2" charset="2"/>
              <a:buChar char="v"/>
              <a:defRPr sz="2400" kern="1200">
                <a:solidFill>
                  <a:schemeClr val="tx1"/>
                </a:solidFill>
                <a:latin typeface="+mn-lt"/>
                <a:ea typeface="+mn-ea"/>
                <a:cs typeface="+mn-cs"/>
              </a:defRPr>
            </a:lvl3pPr>
            <a:lvl4pPr marL="1879600" indent="-508000" algn="l" rtl="0" eaLnBrk="0" fontAlgn="base" hangingPunct="0">
              <a:spcBef>
                <a:spcPct val="20000"/>
              </a:spcBef>
              <a:spcAft>
                <a:spcPct val="0"/>
              </a:spcAft>
              <a:buClr>
                <a:schemeClr val="hlink"/>
              </a:buClr>
              <a:buFont typeface="Wingdings" panose="05000000000000000000" pitchFamily="2" charset="2"/>
              <a:buChar char="§"/>
              <a:defRPr sz="2000" kern="1200">
                <a:solidFill>
                  <a:schemeClr val="tx1"/>
                </a:solidFill>
                <a:latin typeface="+mn-lt"/>
                <a:ea typeface="+mn-ea"/>
                <a:cs typeface="+mn-cs"/>
              </a:defRPr>
            </a:lvl4pPr>
            <a:lvl5pPr marL="2336800" indent="-508000" algn="l" rtl="0" eaLnBrk="0" fontAlgn="base" hangingPunct="0">
              <a:spcBef>
                <a:spcPct val="20000"/>
              </a:spcBef>
              <a:spcAft>
                <a:spcPct val="0"/>
              </a:spcAft>
              <a:buClr>
                <a:schemeClr val="hlink"/>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eaLnBrk="1" hangingPunct="1">
              <a:lnSpc>
                <a:spcPct val="120000"/>
              </a:lnSpc>
              <a:buFont typeface="Wingdings" panose="05000000000000000000" pitchFamily="2" charset="2"/>
              <a:buChar char="p"/>
            </a:pPr>
            <a:r>
              <a:rPr lang="en-US" altLang="zh-CN" sz="2800" dirty="0"/>
              <a:t> ARM</a:t>
            </a:r>
            <a:r>
              <a:rPr lang="zh-CN" altLang="en-US" sz="2800" dirty="0">
                <a:latin typeface="宋体" panose="02010600030101010101" pitchFamily="2" charset="-122"/>
              </a:rPr>
              <a:t>的数据处理指令主要完成寄存器中数据的算术和逻辑运算操作。</a:t>
            </a:r>
            <a:endParaRPr lang="zh-CN" altLang="en-US" sz="2800" dirty="0">
              <a:latin typeface="宋体" panose="02010600030101010101" pitchFamily="2" charset="-122"/>
            </a:endParaRPr>
          </a:p>
          <a:p>
            <a:pPr marL="457200" indent="-457200" algn="just" eaLnBrk="1" hangingPunct="1">
              <a:lnSpc>
                <a:spcPct val="120000"/>
              </a:lnSpc>
              <a:buFont typeface="Wingdings" panose="05000000000000000000" pitchFamily="2" charset="2"/>
              <a:buChar char="p"/>
            </a:pPr>
            <a:r>
              <a:rPr lang="zh-CN" altLang="en-US" sz="2800" dirty="0">
                <a:solidFill>
                  <a:srgbClr val="0070C0"/>
                </a:solidFill>
                <a:latin typeface="宋体" panose="02010600030101010101" pitchFamily="2" charset="-122"/>
              </a:rPr>
              <a:t>数据处理指令只能对寄存器内容进行操作，而不能对内存中的数据进行操作。所有</a:t>
            </a:r>
            <a:r>
              <a:rPr lang="en-US" altLang="zh-CN" sz="2800" dirty="0">
                <a:solidFill>
                  <a:srgbClr val="0070C0"/>
                </a:solidFill>
                <a:latin typeface="宋体" panose="02010600030101010101" pitchFamily="2" charset="-122"/>
              </a:rPr>
              <a:t>ARM</a:t>
            </a:r>
            <a:r>
              <a:rPr lang="zh-CN" altLang="en-US" sz="2800" dirty="0">
                <a:solidFill>
                  <a:srgbClr val="0070C0"/>
                </a:solidFill>
                <a:latin typeface="宋体" panose="02010600030101010101" pitchFamily="2" charset="-122"/>
              </a:rPr>
              <a:t>数据处理指令均可选用</a:t>
            </a:r>
            <a:r>
              <a:rPr lang="en-US" altLang="zh-CN" sz="2800" dirty="0">
                <a:solidFill>
                  <a:srgbClr val="0070C0"/>
                </a:solidFill>
                <a:latin typeface="宋体" panose="02010600030101010101" pitchFamily="2" charset="-122"/>
              </a:rPr>
              <a:t>S</a:t>
            </a:r>
            <a:r>
              <a:rPr lang="zh-CN" altLang="en-US" sz="2800" dirty="0">
                <a:solidFill>
                  <a:srgbClr val="0070C0"/>
                </a:solidFill>
                <a:latin typeface="宋体" panose="02010600030101010101" pitchFamily="2" charset="-122"/>
              </a:rPr>
              <a:t>后缀，并影响状态标志。</a:t>
            </a:r>
            <a:endParaRPr lang="zh-CN" altLang="en-US" sz="2800" dirty="0">
              <a:latin typeface="宋体" panose="02010600030101010101" pitchFamily="2" charset="-122"/>
            </a:endParaRPr>
          </a:p>
        </p:txBody>
      </p:sp>
      <p:sp>
        <p:nvSpPr>
          <p:cNvPr id="6" name="文本框 5"/>
          <p:cNvSpPr txBox="1"/>
          <p:nvPr/>
        </p:nvSpPr>
        <p:spPr>
          <a:xfrm>
            <a:off x="681673" y="776540"/>
            <a:ext cx="6099810" cy="654988"/>
          </a:xfrm>
          <a:prstGeom prst="rect">
            <a:avLst/>
          </a:prstGeom>
          <a:noFill/>
        </p:spPr>
        <p:txBody>
          <a:bodyPr wrap="square">
            <a:spAutoFit/>
          </a:bodyPr>
          <a:lstStyle/>
          <a:p>
            <a:pPr>
              <a:lnSpc>
                <a:spcPct val="150000"/>
              </a:lnSpc>
              <a:buClrTx/>
              <a:buFontTx/>
              <a:buNone/>
            </a:pPr>
            <a:r>
              <a:rPr lang="en-US" altLang="zh-CN" sz="2800" b="0" dirty="0">
                <a:latin typeface="Times New Roman" panose="02020603050405020304" pitchFamily="18" charset="0"/>
                <a:ea typeface="+mn-ea"/>
                <a:cs typeface="Times New Roman" panose="02020603050405020304" pitchFamily="18" charset="0"/>
              </a:rPr>
              <a:t>3.1 </a:t>
            </a:r>
            <a:r>
              <a:rPr lang="zh-CN" altLang="en-US" sz="2800" b="0" dirty="0">
                <a:latin typeface="Times New Roman" panose="02020603050405020304" pitchFamily="18" charset="0"/>
                <a:ea typeface="+mn-ea"/>
                <a:cs typeface="Times New Roman" panose="02020603050405020304" pitchFamily="18" charset="0"/>
              </a:rPr>
              <a:t>数据处理指令</a:t>
            </a:r>
            <a:endParaRPr lang="en-US" altLang="zh-CN" sz="2800" b="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endParaRPr lang="zh-CN" altLang="en-US" kern="0" dirty="0">
              <a:solidFill>
                <a:srgbClr val="FF0000"/>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4D66012-B9C6-457F-B219-DA9B42BD51F3}"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5" name="Rectangle 3"/>
          <p:cNvSpPr>
            <a:spLocks noGrp="1" noChangeArrowheads="1"/>
          </p:cNvSpPr>
          <p:nvPr/>
        </p:nvSpPr>
        <p:spPr bwMode="auto">
          <a:xfrm>
            <a:off x="670996" y="1052736"/>
            <a:ext cx="9745483"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lr>
                <a:schemeClr val="tx1"/>
              </a:buClr>
              <a:defRPr sz="3200" kern="1200">
                <a:solidFill>
                  <a:schemeClr val="tx1"/>
                </a:solidFill>
                <a:latin typeface="+mn-lt"/>
                <a:ea typeface="+mn-ea"/>
                <a:cs typeface="+mn-cs"/>
              </a:defRPr>
            </a:lvl1pPr>
            <a:lvl2pPr marL="1168400" indent="-711200" algn="l" rtl="0" eaLnBrk="0" fontAlgn="base" hangingPunct="0">
              <a:spcBef>
                <a:spcPct val="20000"/>
              </a:spcBef>
              <a:spcAft>
                <a:spcPct val="0"/>
              </a:spcAft>
              <a:buClr>
                <a:schemeClr val="hlink"/>
              </a:buClr>
              <a:buFont typeface="Wingdings" panose="05000000000000000000" pitchFamily="2" charset="2"/>
              <a:buChar char="Ø"/>
              <a:defRPr sz="2800" kern="1200">
                <a:solidFill>
                  <a:schemeClr val="tx1"/>
                </a:solidFill>
                <a:latin typeface="+mn-lt"/>
                <a:ea typeface="+mn-ea"/>
                <a:cs typeface="+mn-cs"/>
              </a:defRPr>
            </a:lvl2pPr>
            <a:lvl3pPr marL="1524000" indent="-609600" algn="l" rtl="0" eaLnBrk="0" fontAlgn="base" hangingPunct="0">
              <a:spcBef>
                <a:spcPct val="20000"/>
              </a:spcBef>
              <a:spcAft>
                <a:spcPct val="0"/>
              </a:spcAft>
              <a:buClr>
                <a:schemeClr val="hlink"/>
              </a:buClr>
              <a:buFont typeface="Wingdings" panose="05000000000000000000" pitchFamily="2" charset="2"/>
              <a:buChar char="v"/>
              <a:defRPr sz="2400" kern="1200">
                <a:solidFill>
                  <a:schemeClr val="tx1"/>
                </a:solidFill>
                <a:latin typeface="+mn-lt"/>
                <a:ea typeface="+mn-ea"/>
                <a:cs typeface="+mn-cs"/>
              </a:defRPr>
            </a:lvl3pPr>
            <a:lvl4pPr marL="1879600" indent="-508000" algn="l" rtl="0" eaLnBrk="0" fontAlgn="base" hangingPunct="0">
              <a:spcBef>
                <a:spcPct val="20000"/>
              </a:spcBef>
              <a:spcAft>
                <a:spcPct val="0"/>
              </a:spcAft>
              <a:buClr>
                <a:schemeClr val="hlink"/>
              </a:buClr>
              <a:buFont typeface="Wingdings" panose="05000000000000000000" pitchFamily="2" charset="2"/>
              <a:buChar char="§"/>
              <a:defRPr sz="2000" kern="1200">
                <a:solidFill>
                  <a:schemeClr val="tx1"/>
                </a:solidFill>
                <a:latin typeface="+mn-lt"/>
                <a:ea typeface="+mn-ea"/>
                <a:cs typeface="+mn-cs"/>
              </a:defRPr>
            </a:lvl4pPr>
            <a:lvl5pPr marL="2336800" indent="-508000" algn="l" rtl="0" eaLnBrk="0" fontAlgn="base" hangingPunct="0">
              <a:spcBef>
                <a:spcPct val="20000"/>
              </a:spcBef>
              <a:spcAft>
                <a:spcPct val="0"/>
              </a:spcAft>
              <a:buClr>
                <a:schemeClr val="hlink"/>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eaLnBrk="1" hangingPunct="1">
              <a:buFont typeface="Wingdings" panose="05000000000000000000" pitchFamily="2" charset="2"/>
              <a:buChar char="p"/>
            </a:pPr>
            <a:r>
              <a:rPr lang="zh-CN" altLang="zh-CN" sz="2400" dirty="0">
                <a:latin typeface="宋体" panose="02010600030101010101" pitchFamily="2" charset="-122"/>
              </a:rPr>
              <a:t>数据处理指令根据指令实现处理功能可分为以下六类：</a:t>
            </a:r>
            <a:r>
              <a:rPr lang="zh-CN" altLang="zh-CN" sz="2800" dirty="0"/>
              <a:t> </a:t>
            </a:r>
            <a:endParaRPr lang="zh-CN" altLang="zh-CN" sz="2800" dirty="0"/>
          </a:p>
          <a:p>
            <a:pPr marL="720090" indent="0" eaLnBrk="1" hangingPunct="1">
              <a:buFontTx/>
              <a:buBlip>
                <a:blip r:embed="rId1"/>
              </a:buBlip>
            </a:pPr>
            <a:r>
              <a:rPr lang="zh-CN" altLang="zh-CN" sz="2400" dirty="0">
                <a:latin typeface="宋体" panose="02010600030101010101" pitchFamily="2" charset="-122"/>
              </a:rPr>
              <a:t>  数据传送指令</a:t>
            </a: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a:t>
            </a:r>
            <a:r>
              <a:rPr lang="zh-CN" altLang="zh-CN" sz="2400" dirty="0">
                <a:latin typeface="宋体" panose="02010600030101010101" pitchFamily="2" charset="-122"/>
              </a:rPr>
              <a:t>；</a:t>
            </a:r>
            <a:endParaRPr lang="zh-CN" altLang="zh-CN" sz="2400" dirty="0">
              <a:latin typeface="宋体" panose="02010600030101010101" pitchFamily="2" charset="-122"/>
            </a:endParaRPr>
          </a:p>
          <a:p>
            <a:pPr marL="720090" indent="0" eaLnBrk="1" hangingPunct="1">
              <a:buFontTx/>
              <a:buBlip>
                <a:blip r:embed="rId1"/>
              </a:buBlip>
            </a:pPr>
            <a:r>
              <a:rPr lang="zh-CN" altLang="zh-CN" sz="2400" dirty="0">
                <a:latin typeface="宋体" panose="02010600030101010101" pitchFamily="2" charset="-122"/>
              </a:rPr>
              <a:t>  算术运算指令</a:t>
            </a:r>
            <a:r>
              <a:rPr lang="zh-CN" altLang="en-US" sz="2400" dirty="0">
                <a:latin typeface="宋体" panose="02010600030101010101" pitchFamily="2" charset="-122"/>
              </a:rPr>
              <a:t>（</a:t>
            </a:r>
            <a:r>
              <a:rPr lang="en-US" altLang="zh-CN" sz="2400" dirty="0">
                <a:latin typeface="宋体" panose="02010600030101010101" pitchFamily="2" charset="-122"/>
              </a:rPr>
              <a:t>6</a:t>
            </a:r>
            <a:r>
              <a:rPr lang="zh-CN" altLang="en-US" sz="2400" dirty="0">
                <a:latin typeface="宋体" panose="02010600030101010101" pitchFamily="2" charset="-122"/>
              </a:rPr>
              <a:t>）</a:t>
            </a:r>
            <a:r>
              <a:rPr lang="zh-CN" altLang="zh-CN" sz="2400" dirty="0"/>
              <a:t>；</a:t>
            </a:r>
            <a:endParaRPr lang="zh-CN" altLang="zh-CN" sz="2400" dirty="0"/>
          </a:p>
          <a:p>
            <a:pPr marL="720090" indent="0" eaLnBrk="1" hangingPunct="1">
              <a:buFontTx/>
              <a:buBlip>
                <a:blip r:embed="rId1"/>
              </a:buBlip>
            </a:pPr>
            <a:r>
              <a:rPr lang="zh-CN" altLang="zh-CN" sz="2400" dirty="0">
                <a:latin typeface="宋体" panose="02010600030101010101" pitchFamily="2" charset="-122"/>
              </a:rPr>
              <a:t>  逻辑运算指令</a:t>
            </a:r>
            <a:r>
              <a:rPr lang="zh-CN" altLang="en-US" sz="2400" dirty="0">
                <a:latin typeface="宋体" panose="02010600030101010101" pitchFamily="2" charset="-122"/>
              </a:rPr>
              <a:t>（</a:t>
            </a:r>
            <a:r>
              <a:rPr lang="en-US" altLang="zh-CN" sz="2400" dirty="0">
                <a:latin typeface="宋体" panose="02010600030101010101" pitchFamily="2" charset="-122"/>
              </a:rPr>
              <a:t>4</a:t>
            </a:r>
            <a:r>
              <a:rPr lang="zh-CN" altLang="en-US" sz="2400" dirty="0">
                <a:latin typeface="宋体" panose="02010600030101010101" pitchFamily="2" charset="-122"/>
              </a:rPr>
              <a:t>）</a:t>
            </a:r>
            <a:r>
              <a:rPr lang="zh-CN" altLang="zh-CN" sz="2400" dirty="0">
                <a:latin typeface="宋体" panose="02010600030101010101" pitchFamily="2" charset="-122"/>
              </a:rPr>
              <a:t>；</a:t>
            </a:r>
            <a:endParaRPr lang="zh-CN" altLang="zh-CN" sz="2400" dirty="0">
              <a:latin typeface="宋体" panose="02010600030101010101" pitchFamily="2" charset="-122"/>
            </a:endParaRPr>
          </a:p>
          <a:p>
            <a:pPr marL="720090" indent="0" eaLnBrk="1" hangingPunct="1">
              <a:buFontTx/>
              <a:buBlip>
                <a:blip r:embed="rId1"/>
              </a:buBlip>
            </a:pPr>
            <a:r>
              <a:rPr lang="zh-CN" altLang="zh-CN" sz="2400" dirty="0">
                <a:latin typeface="宋体" panose="02010600030101010101" pitchFamily="2" charset="-122"/>
              </a:rPr>
              <a:t>  比较指令</a:t>
            </a: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a:t>
            </a:r>
            <a:r>
              <a:rPr lang="zh-CN" altLang="zh-CN" sz="2400" dirty="0">
                <a:latin typeface="宋体" panose="02010600030101010101" pitchFamily="2" charset="-122"/>
              </a:rPr>
              <a:t>；</a:t>
            </a:r>
            <a:endParaRPr lang="zh-CN" altLang="zh-CN" sz="2400" dirty="0">
              <a:latin typeface="宋体" panose="02010600030101010101" pitchFamily="2" charset="-122"/>
            </a:endParaRPr>
          </a:p>
          <a:p>
            <a:pPr marL="720090" indent="0" eaLnBrk="1" hangingPunct="1">
              <a:buFontTx/>
              <a:buBlip>
                <a:blip r:embed="rId1"/>
              </a:buBlip>
            </a:pPr>
            <a:r>
              <a:rPr lang="zh-CN" altLang="zh-CN" sz="2400" dirty="0">
                <a:latin typeface="宋体" panose="02010600030101010101" pitchFamily="2" charset="-122"/>
              </a:rPr>
              <a:t>  测试指令</a:t>
            </a:r>
            <a:r>
              <a:rPr lang="zh-CN" altLang="en-US" sz="2400" dirty="0">
                <a:latin typeface="宋体" panose="02010600030101010101" pitchFamily="2" charset="-122"/>
              </a:rPr>
              <a:t>（</a:t>
            </a:r>
            <a:r>
              <a:rPr lang="en-US" altLang="zh-CN" sz="2400" dirty="0">
                <a:latin typeface="宋体" panose="02010600030101010101" pitchFamily="2" charset="-122"/>
              </a:rPr>
              <a:t>2</a:t>
            </a:r>
            <a:r>
              <a:rPr lang="zh-CN" altLang="en-US" sz="2400" dirty="0">
                <a:latin typeface="宋体" panose="02010600030101010101" pitchFamily="2" charset="-122"/>
              </a:rPr>
              <a:t>）</a:t>
            </a:r>
            <a:r>
              <a:rPr lang="zh-CN" altLang="zh-CN" sz="2400" dirty="0">
                <a:latin typeface="宋体" panose="02010600030101010101" pitchFamily="2" charset="-122"/>
              </a:rPr>
              <a:t>；</a:t>
            </a:r>
            <a:endParaRPr lang="zh-CN" altLang="zh-CN" sz="2400" dirty="0">
              <a:latin typeface="宋体" panose="02010600030101010101" pitchFamily="2" charset="-122"/>
            </a:endParaRPr>
          </a:p>
          <a:p>
            <a:pPr marL="720090" indent="0" eaLnBrk="1" hangingPunct="1">
              <a:buFontTx/>
              <a:buBlip>
                <a:blip r:embed="rId1"/>
              </a:buBlip>
            </a:pPr>
            <a:r>
              <a:rPr lang="zh-CN" altLang="zh-CN" sz="2400" dirty="0">
                <a:latin typeface="宋体" panose="02010600030101010101" pitchFamily="2" charset="-122"/>
              </a:rPr>
              <a:t>  乘法指令。</a:t>
            </a:r>
            <a:endParaRPr lang="en-US" altLang="zh-CN" sz="2400" dirty="0">
              <a:latin typeface="宋体" panose="02010600030101010101" pitchFamily="2" charset="-122"/>
            </a:endParaRPr>
          </a:p>
          <a:p>
            <a:pPr marL="0" indent="0" eaLnBrk="1" hangingPunct="1">
              <a:lnSpc>
                <a:spcPct val="150000"/>
              </a:lnSpc>
            </a:pPr>
            <a:r>
              <a:rPr lang="zh-CN" altLang="en-US" sz="2400" dirty="0">
                <a:latin typeface="宋体" panose="02010600030101010101" pitchFamily="2" charset="-122"/>
              </a:rPr>
              <a:t>   </a:t>
            </a:r>
            <a:endParaRPr lang="en-US" altLang="zh-CN" sz="2400" dirty="0">
              <a:solidFill>
                <a:srgbClr val="0070C0"/>
              </a:solidFill>
              <a:latin typeface="宋体" panose="02010600030101010101" pitchFamily="2" charset="-122"/>
            </a:endParaRPr>
          </a:p>
        </p:txBody>
      </p:sp>
      <p:sp>
        <p:nvSpPr>
          <p:cNvPr id="6"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endParaRPr lang="zh-CN" altLang="en-US" kern="0" dirty="0">
              <a:solidFill>
                <a:srgbClr val="FF0000"/>
              </a:solidFill>
            </a:endParaRP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4D66012-B9C6-457F-B219-DA9B42BD51F3}"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4" name="Rectangle 3"/>
          <p:cNvSpPr>
            <a:spLocks noGrp="1" noChangeArrowheads="1"/>
          </p:cNvSpPr>
          <p:nvPr/>
        </p:nvSpPr>
        <p:spPr bwMode="auto">
          <a:xfrm>
            <a:off x="623392" y="808806"/>
            <a:ext cx="790575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812800" indent="-812800" algn="l" rtl="0" eaLnBrk="0" fontAlgn="base" hangingPunct="0">
              <a:spcBef>
                <a:spcPct val="20000"/>
              </a:spcBef>
              <a:spcAft>
                <a:spcPct val="0"/>
              </a:spcAft>
              <a:buClr>
                <a:schemeClr val="tx1"/>
              </a:buClr>
              <a:defRPr sz="3200" kern="1200">
                <a:solidFill>
                  <a:schemeClr val="tx1"/>
                </a:solidFill>
                <a:latin typeface="+mn-lt"/>
                <a:ea typeface="+mn-ea"/>
                <a:cs typeface="+mn-cs"/>
              </a:defRPr>
            </a:lvl1pPr>
            <a:lvl2pPr marL="1168400" indent="-711200" algn="l" rtl="0" eaLnBrk="0" fontAlgn="base" hangingPunct="0">
              <a:spcBef>
                <a:spcPct val="20000"/>
              </a:spcBef>
              <a:spcAft>
                <a:spcPct val="0"/>
              </a:spcAft>
              <a:buClr>
                <a:schemeClr val="hlink"/>
              </a:buClr>
              <a:buFont typeface="Wingdings" panose="05000000000000000000" pitchFamily="2" charset="2"/>
              <a:buChar char="Ø"/>
              <a:defRPr sz="2800" kern="1200">
                <a:solidFill>
                  <a:schemeClr val="tx1"/>
                </a:solidFill>
                <a:latin typeface="+mn-lt"/>
                <a:ea typeface="+mn-ea"/>
                <a:cs typeface="+mn-cs"/>
              </a:defRPr>
            </a:lvl2pPr>
            <a:lvl3pPr marL="1524000" indent="-609600" algn="l" rtl="0" eaLnBrk="0" fontAlgn="base" hangingPunct="0">
              <a:spcBef>
                <a:spcPct val="20000"/>
              </a:spcBef>
              <a:spcAft>
                <a:spcPct val="0"/>
              </a:spcAft>
              <a:buClr>
                <a:schemeClr val="hlink"/>
              </a:buClr>
              <a:buFont typeface="Wingdings" panose="05000000000000000000" pitchFamily="2" charset="2"/>
              <a:buChar char="v"/>
              <a:defRPr sz="2400" kern="1200">
                <a:solidFill>
                  <a:schemeClr val="tx1"/>
                </a:solidFill>
                <a:latin typeface="+mn-lt"/>
                <a:ea typeface="+mn-ea"/>
                <a:cs typeface="+mn-cs"/>
              </a:defRPr>
            </a:lvl3pPr>
            <a:lvl4pPr marL="1879600" indent="-508000" algn="l" rtl="0" eaLnBrk="0" fontAlgn="base" hangingPunct="0">
              <a:spcBef>
                <a:spcPct val="20000"/>
              </a:spcBef>
              <a:spcAft>
                <a:spcPct val="0"/>
              </a:spcAft>
              <a:buClr>
                <a:schemeClr val="hlink"/>
              </a:buClr>
              <a:buFont typeface="Wingdings" panose="05000000000000000000" pitchFamily="2" charset="2"/>
              <a:buChar char="§"/>
              <a:defRPr sz="2000" kern="1200">
                <a:solidFill>
                  <a:schemeClr val="tx1"/>
                </a:solidFill>
                <a:latin typeface="+mn-lt"/>
                <a:ea typeface="+mn-ea"/>
                <a:cs typeface="+mn-cs"/>
              </a:defRPr>
            </a:lvl4pPr>
            <a:lvl5pPr marL="2336800" indent="-508000" algn="l" rtl="0" eaLnBrk="0" fontAlgn="base" hangingPunct="0">
              <a:spcBef>
                <a:spcPct val="20000"/>
              </a:spcBef>
              <a:spcAft>
                <a:spcPct val="0"/>
              </a:spcAft>
              <a:buClr>
                <a:schemeClr val="hlink"/>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r>
              <a:rPr lang="zh-CN" altLang="en-US" sz="2800" dirty="0"/>
              <a:t>数据处理指令的二进制编码如下（前</a:t>
            </a:r>
            <a:r>
              <a:rPr lang="en-US" altLang="zh-CN" sz="2800" dirty="0"/>
              <a:t>5</a:t>
            </a:r>
            <a:r>
              <a:rPr lang="zh-CN" altLang="en-US" sz="2800" dirty="0"/>
              <a:t>类格式）：</a:t>
            </a:r>
            <a:endParaRPr lang="zh-CN" altLang="en-US" sz="2800" dirty="0"/>
          </a:p>
        </p:txBody>
      </p:sp>
      <p:pic>
        <p:nvPicPr>
          <p:cNvPr id="6" name="Picture 4"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2505" y="1426344"/>
            <a:ext cx="6629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文本框 6"/>
          <p:cNvSpPr txBox="1"/>
          <p:nvPr/>
        </p:nvSpPr>
        <p:spPr>
          <a:xfrm>
            <a:off x="7752184" y="3284984"/>
            <a:ext cx="4249881" cy="1754326"/>
          </a:xfrm>
          <a:prstGeom prst="rect">
            <a:avLst/>
          </a:prstGeom>
          <a:noFill/>
        </p:spPr>
        <p:txBody>
          <a:bodyPr wrap="none" rtlCol="0">
            <a:spAutoFit/>
          </a:bodyPr>
          <a:lstStyle/>
          <a:p>
            <a:r>
              <a:rPr lang="en-US" altLang="zh-CN" dirty="0"/>
              <a:t>25</a:t>
            </a:r>
            <a:r>
              <a:rPr lang="zh-CN" altLang="en-US" dirty="0"/>
              <a:t>位：为</a:t>
            </a:r>
            <a:r>
              <a:rPr lang="en-US" altLang="zh-CN" dirty="0"/>
              <a:t>1</a:t>
            </a:r>
            <a:r>
              <a:rPr lang="zh-CN" altLang="en-US" dirty="0"/>
              <a:t>时第二操作数为立即数；</a:t>
            </a:r>
            <a:endParaRPr lang="en-US" altLang="zh-CN" dirty="0"/>
          </a:p>
          <a:p>
            <a:r>
              <a:rPr lang="en-US" altLang="zh-CN" dirty="0"/>
              <a:t>           </a:t>
            </a:r>
            <a:r>
              <a:rPr lang="zh-CN" altLang="en-US" dirty="0"/>
              <a:t>为</a:t>
            </a:r>
            <a:r>
              <a:rPr lang="en-US" altLang="zh-CN" dirty="0"/>
              <a:t>0</a:t>
            </a:r>
            <a:r>
              <a:rPr lang="zh-CN" altLang="en-US" dirty="0"/>
              <a:t>时第二操作数为寄存器位移；</a:t>
            </a:r>
            <a:endParaRPr lang="en-US" altLang="zh-CN" dirty="0"/>
          </a:p>
          <a:p>
            <a:endParaRPr lang="en-US" altLang="zh-CN" dirty="0"/>
          </a:p>
          <a:p>
            <a:r>
              <a:rPr lang="en-US" altLang="zh-CN" dirty="0"/>
              <a:t>20</a:t>
            </a:r>
            <a:r>
              <a:rPr lang="zh-CN" altLang="en-US" dirty="0"/>
              <a:t>位：</a:t>
            </a:r>
            <a:r>
              <a:rPr lang="en-US" altLang="zh-CN" dirty="0"/>
              <a:t>S=0</a:t>
            </a:r>
            <a:r>
              <a:rPr lang="zh-CN" altLang="en-US" dirty="0"/>
              <a:t>时，条件码不改变；</a:t>
            </a:r>
            <a:endParaRPr lang="en-US" altLang="zh-CN" dirty="0"/>
          </a:p>
          <a:p>
            <a:r>
              <a:rPr lang="en-US" altLang="zh-CN" dirty="0"/>
              <a:t>           S=1</a:t>
            </a:r>
            <a:r>
              <a:rPr lang="zh-CN" altLang="en-US" dirty="0"/>
              <a:t>时，条件码根据具体指令的</a:t>
            </a:r>
            <a:endParaRPr lang="en-US" altLang="zh-CN" dirty="0"/>
          </a:p>
          <a:p>
            <a:r>
              <a:rPr lang="en-US" altLang="zh-CN" dirty="0"/>
              <a:t>                         </a:t>
            </a:r>
            <a:r>
              <a:rPr lang="zh-CN" altLang="en-US" dirty="0"/>
              <a:t>结果修改</a:t>
            </a:r>
            <a:endParaRPr lang="zh-CN" altLang="en-US"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endParaRPr lang="zh-CN" altLang="en-US" kern="0" dirty="0">
              <a:solidFill>
                <a:srgbClr val="FF0000"/>
              </a:solidFill>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grpSp>
        <p:nvGrpSpPr>
          <p:cNvPr id="4" name="Group 214"/>
          <p:cNvGrpSpPr/>
          <p:nvPr/>
        </p:nvGrpSpPr>
        <p:grpSpPr bwMode="auto">
          <a:xfrm>
            <a:off x="1559496" y="620664"/>
            <a:ext cx="8316416" cy="5616624"/>
            <a:chOff x="0" y="0"/>
            <a:chExt cx="3441" cy="6534"/>
          </a:xfrm>
        </p:grpSpPr>
        <p:grpSp>
          <p:nvGrpSpPr>
            <p:cNvPr id="5" name="Group 215"/>
            <p:cNvGrpSpPr/>
            <p:nvPr/>
          </p:nvGrpSpPr>
          <p:grpSpPr bwMode="auto">
            <a:xfrm>
              <a:off x="3" y="3"/>
              <a:ext cx="3435" cy="6528"/>
              <a:chOff x="0" y="0"/>
              <a:chExt cx="3435" cy="6528"/>
            </a:xfrm>
          </p:grpSpPr>
          <p:grpSp>
            <p:nvGrpSpPr>
              <p:cNvPr id="7" name="Group 216"/>
              <p:cNvGrpSpPr/>
              <p:nvPr/>
            </p:nvGrpSpPr>
            <p:grpSpPr bwMode="auto">
              <a:xfrm>
                <a:off x="0" y="0"/>
                <a:ext cx="834" cy="384"/>
                <a:chOff x="0" y="0"/>
                <a:chExt cx="834" cy="384"/>
              </a:xfrm>
            </p:grpSpPr>
            <p:sp>
              <p:nvSpPr>
                <p:cNvPr id="209" name="Rectangle 217"/>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endParaRPr lang="en-US" altLang="zh-CN" sz="1600"/>
                </a:p>
                <a:p>
                  <a:pPr>
                    <a:spcBef>
                      <a:spcPct val="0"/>
                    </a:spcBef>
                  </a:pPr>
                  <a:r>
                    <a:rPr lang="zh-CN" altLang="en-US" sz="1600"/>
                    <a:t>操作码</a:t>
                  </a:r>
                  <a:r>
                    <a:rPr lang="en-US" altLang="zh-CN" sz="1600"/>
                    <a:t>[24</a:t>
                  </a:r>
                  <a:r>
                    <a:rPr lang="zh-CN" altLang="en-US" sz="1600"/>
                    <a:t>：</a:t>
                  </a:r>
                  <a:r>
                    <a:rPr lang="en-US" altLang="zh-CN" sz="1600"/>
                    <a:t>21]</a:t>
                  </a:r>
                  <a:endParaRPr lang="en-US" altLang="zh-CN" sz="1600"/>
                </a:p>
              </p:txBody>
            </p:sp>
            <p:sp>
              <p:nvSpPr>
                <p:cNvPr id="210" name="Rectangle 218"/>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8" name="Group 219"/>
              <p:cNvGrpSpPr/>
              <p:nvPr/>
            </p:nvGrpSpPr>
            <p:grpSpPr bwMode="auto">
              <a:xfrm>
                <a:off x="834" y="0"/>
                <a:ext cx="519" cy="384"/>
                <a:chOff x="0" y="0"/>
                <a:chExt cx="519" cy="384"/>
              </a:xfrm>
            </p:grpSpPr>
            <p:sp>
              <p:nvSpPr>
                <p:cNvPr id="207" name="Rectangle 220"/>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1600"/>
                    <a:t>助记符</a:t>
                  </a:r>
                  <a:endParaRPr lang="zh-CN" altLang="en-US" sz="1600"/>
                </a:p>
              </p:txBody>
            </p:sp>
            <p:sp>
              <p:nvSpPr>
                <p:cNvPr id="208" name="Rectangle 221"/>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9" name="Group 222"/>
              <p:cNvGrpSpPr/>
              <p:nvPr/>
            </p:nvGrpSpPr>
            <p:grpSpPr bwMode="auto">
              <a:xfrm>
                <a:off x="1353" y="0"/>
                <a:ext cx="760" cy="384"/>
                <a:chOff x="0" y="0"/>
                <a:chExt cx="760" cy="384"/>
              </a:xfrm>
            </p:grpSpPr>
            <p:sp>
              <p:nvSpPr>
                <p:cNvPr id="205" name="Rectangle 223"/>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意义</a:t>
                  </a:r>
                  <a:endParaRPr lang="zh-CN" altLang="en-US" sz="1600"/>
                </a:p>
              </p:txBody>
            </p:sp>
            <p:sp>
              <p:nvSpPr>
                <p:cNvPr id="206" name="Rectangle 224"/>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10" name="Group 225"/>
              <p:cNvGrpSpPr/>
              <p:nvPr/>
            </p:nvGrpSpPr>
            <p:grpSpPr bwMode="auto">
              <a:xfrm>
                <a:off x="2113" y="0"/>
                <a:ext cx="1322" cy="384"/>
                <a:chOff x="0" y="0"/>
                <a:chExt cx="1322" cy="384"/>
              </a:xfrm>
            </p:grpSpPr>
            <p:sp>
              <p:nvSpPr>
                <p:cNvPr id="203" name="Rectangle 226"/>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zh-CN" altLang="en-US" sz="1600"/>
                    <a:t>效果</a:t>
                  </a:r>
                  <a:endParaRPr lang="zh-CN" altLang="en-US" sz="1600"/>
                </a:p>
              </p:txBody>
            </p:sp>
            <p:sp>
              <p:nvSpPr>
                <p:cNvPr id="204" name="Rectangle 227"/>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11" name="Group 228"/>
              <p:cNvGrpSpPr/>
              <p:nvPr/>
            </p:nvGrpSpPr>
            <p:grpSpPr bwMode="auto">
              <a:xfrm>
                <a:off x="0" y="384"/>
                <a:ext cx="834" cy="384"/>
                <a:chOff x="0" y="0"/>
                <a:chExt cx="834" cy="384"/>
              </a:xfrm>
            </p:grpSpPr>
            <p:sp>
              <p:nvSpPr>
                <p:cNvPr id="201" name="Rectangle 229"/>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0000</a:t>
                  </a:r>
                  <a:endParaRPr lang="en-US" altLang="zh-CN" sz="1600"/>
                </a:p>
                <a:p>
                  <a:pPr>
                    <a:spcBef>
                      <a:spcPct val="0"/>
                    </a:spcBef>
                  </a:pPr>
                  <a:endParaRPr lang="en-US" altLang="zh-CN" sz="1600"/>
                </a:p>
              </p:txBody>
            </p:sp>
            <p:sp>
              <p:nvSpPr>
                <p:cNvPr id="202" name="Rectangle 230"/>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12" name="Group 231"/>
              <p:cNvGrpSpPr/>
              <p:nvPr/>
            </p:nvGrpSpPr>
            <p:grpSpPr bwMode="auto">
              <a:xfrm>
                <a:off x="834" y="384"/>
                <a:ext cx="519" cy="384"/>
                <a:chOff x="0" y="0"/>
                <a:chExt cx="519" cy="384"/>
              </a:xfrm>
            </p:grpSpPr>
            <p:sp>
              <p:nvSpPr>
                <p:cNvPr id="199" name="Rectangle 232"/>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AND</a:t>
                  </a:r>
                  <a:endParaRPr lang="en-US" altLang="zh-CN" sz="1600"/>
                </a:p>
                <a:p>
                  <a:pPr>
                    <a:spcBef>
                      <a:spcPct val="0"/>
                    </a:spcBef>
                  </a:pPr>
                  <a:endParaRPr lang="en-US" altLang="zh-CN" sz="1600"/>
                </a:p>
              </p:txBody>
            </p:sp>
            <p:sp>
              <p:nvSpPr>
                <p:cNvPr id="200" name="Rectangle 233"/>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13" name="Group 234"/>
              <p:cNvGrpSpPr/>
              <p:nvPr/>
            </p:nvGrpSpPr>
            <p:grpSpPr bwMode="auto">
              <a:xfrm>
                <a:off x="1353" y="384"/>
                <a:ext cx="760" cy="384"/>
                <a:chOff x="0" y="0"/>
                <a:chExt cx="760" cy="384"/>
              </a:xfrm>
            </p:grpSpPr>
            <p:sp>
              <p:nvSpPr>
                <p:cNvPr id="197" name="Rectangle 235"/>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逻辑位与</a:t>
                  </a:r>
                  <a:endParaRPr lang="zh-CN" altLang="en-US" sz="1600"/>
                </a:p>
                <a:p>
                  <a:pPr algn="just">
                    <a:spcBef>
                      <a:spcPct val="0"/>
                    </a:spcBef>
                  </a:pPr>
                  <a:endParaRPr lang="en-US" altLang="zh-CN" sz="1600"/>
                </a:p>
              </p:txBody>
            </p:sp>
            <p:sp>
              <p:nvSpPr>
                <p:cNvPr id="198" name="Rectangle 236"/>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14" name="Group 237"/>
              <p:cNvGrpSpPr/>
              <p:nvPr/>
            </p:nvGrpSpPr>
            <p:grpSpPr bwMode="auto">
              <a:xfrm>
                <a:off x="2113" y="384"/>
                <a:ext cx="1322" cy="384"/>
                <a:chOff x="0" y="0"/>
                <a:chExt cx="1322" cy="384"/>
              </a:xfrm>
            </p:grpSpPr>
            <p:sp>
              <p:nvSpPr>
                <p:cNvPr id="195" name="Rectangle 238"/>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1600"/>
                    <a:t>Rd = Rn AND Op2</a:t>
                  </a:r>
                  <a:endParaRPr lang="en-US" altLang="zh-CN" sz="1600"/>
                </a:p>
                <a:p>
                  <a:pPr algn="just">
                    <a:spcBef>
                      <a:spcPct val="0"/>
                    </a:spcBef>
                  </a:pPr>
                  <a:endParaRPr lang="en-US" altLang="zh-CN" sz="1600"/>
                </a:p>
              </p:txBody>
            </p:sp>
            <p:sp>
              <p:nvSpPr>
                <p:cNvPr id="196" name="Rectangle 239"/>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15" name="Group 240"/>
              <p:cNvGrpSpPr/>
              <p:nvPr/>
            </p:nvGrpSpPr>
            <p:grpSpPr bwMode="auto">
              <a:xfrm>
                <a:off x="0" y="768"/>
                <a:ext cx="834" cy="384"/>
                <a:chOff x="0" y="0"/>
                <a:chExt cx="834" cy="384"/>
              </a:xfrm>
            </p:grpSpPr>
            <p:sp>
              <p:nvSpPr>
                <p:cNvPr id="193" name="Rectangle 241"/>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0001</a:t>
                  </a:r>
                  <a:endParaRPr lang="en-US" altLang="zh-CN" sz="1600"/>
                </a:p>
                <a:p>
                  <a:pPr>
                    <a:spcBef>
                      <a:spcPct val="0"/>
                    </a:spcBef>
                  </a:pPr>
                  <a:endParaRPr lang="en-US" altLang="zh-CN" sz="1600"/>
                </a:p>
              </p:txBody>
            </p:sp>
            <p:sp>
              <p:nvSpPr>
                <p:cNvPr id="194" name="Rectangle 242"/>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16" name="Group 243"/>
              <p:cNvGrpSpPr/>
              <p:nvPr/>
            </p:nvGrpSpPr>
            <p:grpSpPr bwMode="auto">
              <a:xfrm>
                <a:off x="834" y="768"/>
                <a:ext cx="519" cy="384"/>
                <a:chOff x="0" y="0"/>
                <a:chExt cx="519" cy="384"/>
              </a:xfrm>
            </p:grpSpPr>
            <p:sp>
              <p:nvSpPr>
                <p:cNvPr id="191" name="Rectangle 244"/>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EOR</a:t>
                  </a:r>
                  <a:endParaRPr lang="en-US" altLang="zh-CN" sz="1600"/>
                </a:p>
                <a:p>
                  <a:pPr>
                    <a:spcBef>
                      <a:spcPct val="0"/>
                    </a:spcBef>
                  </a:pPr>
                  <a:endParaRPr lang="en-US" altLang="zh-CN" sz="1600"/>
                </a:p>
              </p:txBody>
            </p:sp>
            <p:sp>
              <p:nvSpPr>
                <p:cNvPr id="192" name="Rectangle 245"/>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17" name="Group 246"/>
              <p:cNvGrpSpPr/>
              <p:nvPr/>
            </p:nvGrpSpPr>
            <p:grpSpPr bwMode="auto">
              <a:xfrm>
                <a:off x="1353" y="768"/>
                <a:ext cx="760" cy="384"/>
                <a:chOff x="0" y="0"/>
                <a:chExt cx="760" cy="384"/>
              </a:xfrm>
            </p:grpSpPr>
            <p:sp>
              <p:nvSpPr>
                <p:cNvPr id="189" name="Rectangle 247"/>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逻辑位异或</a:t>
                  </a:r>
                  <a:endParaRPr lang="zh-CN" altLang="en-US" sz="1600"/>
                </a:p>
                <a:p>
                  <a:pPr algn="just">
                    <a:spcBef>
                      <a:spcPct val="0"/>
                    </a:spcBef>
                  </a:pPr>
                  <a:endParaRPr lang="en-US" altLang="zh-CN" sz="1600"/>
                </a:p>
              </p:txBody>
            </p:sp>
            <p:sp>
              <p:nvSpPr>
                <p:cNvPr id="190" name="Rectangle 248"/>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18" name="Group 249"/>
              <p:cNvGrpSpPr/>
              <p:nvPr/>
            </p:nvGrpSpPr>
            <p:grpSpPr bwMode="auto">
              <a:xfrm>
                <a:off x="2113" y="768"/>
                <a:ext cx="1322" cy="384"/>
                <a:chOff x="0" y="0"/>
                <a:chExt cx="1322" cy="384"/>
              </a:xfrm>
            </p:grpSpPr>
            <p:sp>
              <p:nvSpPr>
                <p:cNvPr id="187" name="Rectangle 250"/>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1600"/>
                    <a:t>Rd = Rn EOR Op2</a:t>
                  </a:r>
                  <a:endParaRPr lang="en-US" altLang="zh-CN" sz="1600"/>
                </a:p>
                <a:p>
                  <a:pPr algn="just">
                    <a:spcBef>
                      <a:spcPct val="0"/>
                    </a:spcBef>
                  </a:pPr>
                  <a:endParaRPr lang="en-US" altLang="zh-CN" sz="1600"/>
                </a:p>
              </p:txBody>
            </p:sp>
            <p:sp>
              <p:nvSpPr>
                <p:cNvPr id="188" name="Rectangle 251"/>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19" name="Group 252"/>
              <p:cNvGrpSpPr/>
              <p:nvPr/>
            </p:nvGrpSpPr>
            <p:grpSpPr bwMode="auto">
              <a:xfrm>
                <a:off x="0" y="1152"/>
                <a:ext cx="834" cy="384"/>
                <a:chOff x="0" y="0"/>
                <a:chExt cx="834" cy="384"/>
              </a:xfrm>
            </p:grpSpPr>
            <p:sp>
              <p:nvSpPr>
                <p:cNvPr id="185" name="Rectangle 253"/>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0010</a:t>
                  </a:r>
                  <a:endParaRPr lang="en-US" altLang="zh-CN" sz="1600"/>
                </a:p>
                <a:p>
                  <a:pPr>
                    <a:spcBef>
                      <a:spcPct val="0"/>
                    </a:spcBef>
                  </a:pPr>
                  <a:endParaRPr lang="en-US" altLang="zh-CN" sz="1600"/>
                </a:p>
              </p:txBody>
            </p:sp>
            <p:sp>
              <p:nvSpPr>
                <p:cNvPr id="186" name="Rectangle 254"/>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20" name="Group 255"/>
              <p:cNvGrpSpPr/>
              <p:nvPr/>
            </p:nvGrpSpPr>
            <p:grpSpPr bwMode="auto">
              <a:xfrm>
                <a:off x="834" y="1152"/>
                <a:ext cx="519" cy="384"/>
                <a:chOff x="0" y="0"/>
                <a:chExt cx="519" cy="384"/>
              </a:xfrm>
            </p:grpSpPr>
            <p:sp>
              <p:nvSpPr>
                <p:cNvPr id="183" name="Rectangle 256"/>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SUB</a:t>
                  </a:r>
                  <a:endParaRPr lang="en-US" altLang="zh-CN" sz="1600"/>
                </a:p>
                <a:p>
                  <a:pPr>
                    <a:spcBef>
                      <a:spcPct val="0"/>
                    </a:spcBef>
                  </a:pPr>
                  <a:endParaRPr lang="en-US" altLang="zh-CN" sz="1600"/>
                </a:p>
              </p:txBody>
            </p:sp>
            <p:sp>
              <p:nvSpPr>
                <p:cNvPr id="184" name="Rectangle 257"/>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21" name="Group 258"/>
              <p:cNvGrpSpPr/>
              <p:nvPr/>
            </p:nvGrpSpPr>
            <p:grpSpPr bwMode="auto">
              <a:xfrm>
                <a:off x="1353" y="1152"/>
                <a:ext cx="760" cy="384"/>
                <a:chOff x="0" y="0"/>
                <a:chExt cx="760" cy="384"/>
              </a:xfrm>
            </p:grpSpPr>
            <p:sp>
              <p:nvSpPr>
                <p:cNvPr id="181" name="Rectangle 259"/>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减</a:t>
                  </a:r>
                  <a:endParaRPr lang="zh-CN" altLang="en-US" sz="1600"/>
                </a:p>
                <a:p>
                  <a:pPr algn="just">
                    <a:spcBef>
                      <a:spcPct val="0"/>
                    </a:spcBef>
                  </a:pPr>
                  <a:endParaRPr lang="en-US" altLang="zh-CN" sz="1600"/>
                </a:p>
              </p:txBody>
            </p:sp>
            <p:sp>
              <p:nvSpPr>
                <p:cNvPr id="182" name="Rectangle 260"/>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22" name="Group 261"/>
              <p:cNvGrpSpPr/>
              <p:nvPr/>
            </p:nvGrpSpPr>
            <p:grpSpPr bwMode="auto">
              <a:xfrm>
                <a:off x="2113" y="1152"/>
                <a:ext cx="1322" cy="384"/>
                <a:chOff x="0" y="0"/>
                <a:chExt cx="1322" cy="384"/>
              </a:xfrm>
            </p:grpSpPr>
            <p:sp>
              <p:nvSpPr>
                <p:cNvPr id="179" name="Rectangle 262"/>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1600"/>
                    <a:t>Rd = Rn - Op2</a:t>
                  </a:r>
                  <a:endParaRPr lang="en-US" altLang="zh-CN" sz="1600"/>
                </a:p>
                <a:p>
                  <a:pPr algn="just">
                    <a:spcBef>
                      <a:spcPct val="0"/>
                    </a:spcBef>
                  </a:pPr>
                  <a:endParaRPr lang="en-US" altLang="zh-CN" sz="1600"/>
                </a:p>
              </p:txBody>
            </p:sp>
            <p:sp>
              <p:nvSpPr>
                <p:cNvPr id="180" name="Rectangle 263"/>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23" name="Group 264"/>
              <p:cNvGrpSpPr/>
              <p:nvPr/>
            </p:nvGrpSpPr>
            <p:grpSpPr bwMode="auto">
              <a:xfrm>
                <a:off x="0" y="1536"/>
                <a:ext cx="834" cy="384"/>
                <a:chOff x="0" y="0"/>
                <a:chExt cx="834" cy="384"/>
              </a:xfrm>
            </p:grpSpPr>
            <p:sp>
              <p:nvSpPr>
                <p:cNvPr id="177" name="Rectangle 265"/>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0011</a:t>
                  </a:r>
                  <a:endParaRPr lang="en-US" altLang="zh-CN" sz="1600"/>
                </a:p>
                <a:p>
                  <a:pPr>
                    <a:spcBef>
                      <a:spcPct val="0"/>
                    </a:spcBef>
                  </a:pPr>
                  <a:endParaRPr lang="en-US" altLang="zh-CN" sz="1600"/>
                </a:p>
              </p:txBody>
            </p:sp>
            <p:sp>
              <p:nvSpPr>
                <p:cNvPr id="178" name="Rectangle 266"/>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24" name="Group 267"/>
              <p:cNvGrpSpPr/>
              <p:nvPr/>
            </p:nvGrpSpPr>
            <p:grpSpPr bwMode="auto">
              <a:xfrm>
                <a:off x="834" y="1536"/>
                <a:ext cx="519" cy="384"/>
                <a:chOff x="0" y="0"/>
                <a:chExt cx="519" cy="384"/>
              </a:xfrm>
            </p:grpSpPr>
            <p:sp>
              <p:nvSpPr>
                <p:cNvPr id="175" name="Rectangle 268"/>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RSB</a:t>
                  </a:r>
                  <a:endParaRPr lang="en-US" altLang="zh-CN" sz="1600"/>
                </a:p>
                <a:p>
                  <a:pPr>
                    <a:spcBef>
                      <a:spcPct val="0"/>
                    </a:spcBef>
                  </a:pPr>
                  <a:endParaRPr lang="en-US" altLang="zh-CN" sz="1600"/>
                </a:p>
              </p:txBody>
            </p:sp>
            <p:sp>
              <p:nvSpPr>
                <p:cNvPr id="176" name="Rectangle 269"/>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25" name="Group 270"/>
              <p:cNvGrpSpPr/>
              <p:nvPr/>
            </p:nvGrpSpPr>
            <p:grpSpPr bwMode="auto">
              <a:xfrm>
                <a:off x="1353" y="1536"/>
                <a:ext cx="760" cy="384"/>
                <a:chOff x="0" y="0"/>
                <a:chExt cx="760" cy="384"/>
              </a:xfrm>
            </p:grpSpPr>
            <p:sp>
              <p:nvSpPr>
                <p:cNvPr id="173" name="Rectangle 271"/>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dirty="0"/>
                    <a:t>反向减</a:t>
                  </a:r>
                  <a:endParaRPr lang="zh-CN" altLang="en-US" sz="1600" dirty="0"/>
                </a:p>
                <a:p>
                  <a:pPr algn="just">
                    <a:spcBef>
                      <a:spcPct val="0"/>
                    </a:spcBef>
                  </a:pPr>
                  <a:endParaRPr lang="en-US" altLang="zh-CN" sz="1600" dirty="0"/>
                </a:p>
              </p:txBody>
            </p:sp>
            <p:sp>
              <p:nvSpPr>
                <p:cNvPr id="174" name="Rectangle 272"/>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26" name="Group 273"/>
              <p:cNvGrpSpPr/>
              <p:nvPr/>
            </p:nvGrpSpPr>
            <p:grpSpPr bwMode="auto">
              <a:xfrm>
                <a:off x="2113" y="1536"/>
                <a:ext cx="1322" cy="384"/>
                <a:chOff x="0" y="0"/>
                <a:chExt cx="1322" cy="384"/>
              </a:xfrm>
            </p:grpSpPr>
            <p:sp>
              <p:nvSpPr>
                <p:cNvPr id="171" name="Rectangle 274"/>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1600"/>
                    <a:t>Rd = Op2 – Rn</a:t>
                  </a:r>
                  <a:endParaRPr lang="en-US" altLang="zh-CN" sz="1600"/>
                </a:p>
                <a:p>
                  <a:pPr algn="just">
                    <a:spcBef>
                      <a:spcPct val="0"/>
                    </a:spcBef>
                  </a:pPr>
                  <a:endParaRPr lang="en-US" altLang="zh-CN" sz="1600"/>
                </a:p>
              </p:txBody>
            </p:sp>
            <p:sp>
              <p:nvSpPr>
                <p:cNvPr id="172" name="Rectangle 275"/>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27" name="Group 276"/>
              <p:cNvGrpSpPr/>
              <p:nvPr/>
            </p:nvGrpSpPr>
            <p:grpSpPr bwMode="auto">
              <a:xfrm>
                <a:off x="0" y="1920"/>
                <a:ext cx="834" cy="384"/>
                <a:chOff x="0" y="0"/>
                <a:chExt cx="834" cy="384"/>
              </a:xfrm>
            </p:grpSpPr>
            <p:sp>
              <p:nvSpPr>
                <p:cNvPr id="169" name="Rectangle 277"/>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0100</a:t>
                  </a:r>
                  <a:endParaRPr lang="en-US" altLang="zh-CN" sz="1600"/>
                </a:p>
                <a:p>
                  <a:pPr>
                    <a:spcBef>
                      <a:spcPct val="0"/>
                    </a:spcBef>
                  </a:pPr>
                  <a:endParaRPr lang="en-US" altLang="zh-CN" sz="1600"/>
                </a:p>
              </p:txBody>
            </p:sp>
            <p:sp>
              <p:nvSpPr>
                <p:cNvPr id="170" name="Rectangle 278"/>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28" name="Group 279"/>
              <p:cNvGrpSpPr/>
              <p:nvPr/>
            </p:nvGrpSpPr>
            <p:grpSpPr bwMode="auto">
              <a:xfrm>
                <a:off x="834" y="1920"/>
                <a:ext cx="519" cy="384"/>
                <a:chOff x="0" y="0"/>
                <a:chExt cx="519" cy="384"/>
              </a:xfrm>
            </p:grpSpPr>
            <p:sp>
              <p:nvSpPr>
                <p:cNvPr id="167" name="Rectangle 280"/>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ADD</a:t>
                  </a:r>
                  <a:endParaRPr lang="en-US" altLang="zh-CN" sz="1600"/>
                </a:p>
                <a:p>
                  <a:pPr>
                    <a:spcBef>
                      <a:spcPct val="0"/>
                    </a:spcBef>
                  </a:pPr>
                  <a:endParaRPr lang="en-US" altLang="zh-CN" sz="1600"/>
                </a:p>
              </p:txBody>
            </p:sp>
            <p:sp>
              <p:nvSpPr>
                <p:cNvPr id="168" name="Rectangle 281"/>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29" name="Group 282"/>
              <p:cNvGrpSpPr/>
              <p:nvPr/>
            </p:nvGrpSpPr>
            <p:grpSpPr bwMode="auto">
              <a:xfrm>
                <a:off x="1353" y="1920"/>
                <a:ext cx="760" cy="384"/>
                <a:chOff x="0" y="0"/>
                <a:chExt cx="760" cy="384"/>
              </a:xfrm>
            </p:grpSpPr>
            <p:sp>
              <p:nvSpPr>
                <p:cNvPr id="165" name="Rectangle 283"/>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加</a:t>
                  </a:r>
                  <a:endParaRPr lang="zh-CN" altLang="en-US" sz="1600"/>
                </a:p>
                <a:p>
                  <a:pPr algn="just">
                    <a:spcBef>
                      <a:spcPct val="0"/>
                    </a:spcBef>
                  </a:pPr>
                  <a:endParaRPr lang="en-US" altLang="zh-CN" sz="1600"/>
                </a:p>
              </p:txBody>
            </p:sp>
            <p:sp>
              <p:nvSpPr>
                <p:cNvPr id="166" name="Rectangle 284"/>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30" name="Group 285"/>
              <p:cNvGrpSpPr/>
              <p:nvPr/>
            </p:nvGrpSpPr>
            <p:grpSpPr bwMode="auto">
              <a:xfrm>
                <a:off x="2113" y="1920"/>
                <a:ext cx="1322" cy="384"/>
                <a:chOff x="0" y="0"/>
                <a:chExt cx="1322" cy="384"/>
              </a:xfrm>
            </p:grpSpPr>
            <p:sp>
              <p:nvSpPr>
                <p:cNvPr id="163" name="Rectangle 286"/>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1600"/>
                    <a:t>Rd = Rn + Op2</a:t>
                  </a:r>
                  <a:endParaRPr lang="en-US" altLang="zh-CN" sz="1600"/>
                </a:p>
                <a:p>
                  <a:pPr algn="just">
                    <a:spcBef>
                      <a:spcPct val="0"/>
                    </a:spcBef>
                  </a:pPr>
                  <a:endParaRPr lang="en-US" altLang="zh-CN" sz="1600"/>
                </a:p>
              </p:txBody>
            </p:sp>
            <p:sp>
              <p:nvSpPr>
                <p:cNvPr id="164" name="Rectangle 287"/>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31" name="Group 288"/>
              <p:cNvGrpSpPr/>
              <p:nvPr/>
            </p:nvGrpSpPr>
            <p:grpSpPr bwMode="auto">
              <a:xfrm>
                <a:off x="0" y="2304"/>
                <a:ext cx="834" cy="384"/>
                <a:chOff x="0" y="0"/>
                <a:chExt cx="834" cy="384"/>
              </a:xfrm>
            </p:grpSpPr>
            <p:sp>
              <p:nvSpPr>
                <p:cNvPr id="161" name="Rectangle 289"/>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0101</a:t>
                  </a:r>
                  <a:endParaRPr lang="en-US" altLang="zh-CN" sz="1600"/>
                </a:p>
                <a:p>
                  <a:pPr>
                    <a:spcBef>
                      <a:spcPct val="0"/>
                    </a:spcBef>
                  </a:pPr>
                  <a:endParaRPr lang="en-US" altLang="zh-CN" sz="1600"/>
                </a:p>
              </p:txBody>
            </p:sp>
            <p:sp>
              <p:nvSpPr>
                <p:cNvPr id="162" name="Rectangle 290"/>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32" name="Group 291"/>
              <p:cNvGrpSpPr/>
              <p:nvPr/>
            </p:nvGrpSpPr>
            <p:grpSpPr bwMode="auto">
              <a:xfrm>
                <a:off x="834" y="2304"/>
                <a:ext cx="519" cy="384"/>
                <a:chOff x="0" y="0"/>
                <a:chExt cx="519" cy="384"/>
              </a:xfrm>
            </p:grpSpPr>
            <p:sp>
              <p:nvSpPr>
                <p:cNvPr id="159" name="Rectangle 292"/>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ADC</a:t>
                  </a:r>
                  <a:endParaRPr lang="en-US" altLang="zh-CN" sz="1600"/>
                </a:p>
                <a:p>
                  <a:pPr>
                    <a:spcBef>
                      <a:spcPct val="0"/>
                    </a:spcBef>
                  </a:pPr>
                  <a:endParaRPr lang="en-US" altLang="zh-CN" sz="1600"/>
                </a:p>
              </p:txBody>
            </p:sp>
            <p:sp>
              <p:nvSpPr>
                <p:cNvPr id="160" name="Rectangle 293"/>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33" name="Group 294"/>
              <p:cNvGrpSpPr/>
              <p:nvPr/>
            </p:nvGrpSpPr>
            <p:grpSpPr bwMode="auto">
              <a:xfrm>
                <a:off x="1353" y="2304"/>
                <a:ext cx="760" cy="384"/>
                <a:chOff x="0" y="0"/>
                <a:chExt cx="760" cy="384"/>
              </a:xfrm>
            </p:grpSpPr>
            <p:sp>
              <p:nvSpPr>
                <p:cNvPr id="157" name="Rectangle 295"/>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带进位加</a:t>
                  </a:r>
                  <a:endParaRPr lang="zh-CN" altLang="en-US" sz="1600"/>
                </a:p>
                <a:p>
                  <a:pPr algn="just">
                    <a:spcBef>
                      <a:spcPct val="0"/>
                    </a:spcBef>
                  </a:pPr>
                  <a:endParaRPr lang="en-US" altLang="zh-CN" sz="1600"/>
                </a:p>
              </p:txBody>
            </p:sp>
            <p:sp>
              <p:nvSpPr>
                <p:cNvPr id="158" name="Rectangle 296"/>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34" name="Group 297"/>
              <p:cNvGrpSpPr/>
              <p:nvPr/>
            </p:nvGrpSpPr>
            <p:grpSpPr bwMode="auto">
              <a:xfrm>
                <a:off x="2113" y="2304"/>
                <a:ext cx="1322" cy="384"/>
                <a:chOff x="0" y="0"/>
                <a:chExt cx="1322" cy="384"/>
              </a:xfrm>
            </p:grpSpPr>
            <p:sp>
              <p:nvSpPr>
                <p:cNvPr id="155" name="Rectangle 298"/>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1600"/>
                    <a:t>Rd = Rn + Op2 + C</a:t>
                  </a:r>
                  <a:endParaRPr lang="en-US" altLang="zh-CN" sz="1600"/>
                </a:p>
                <a:p>
                  <a:pPr algn="just">
                    <a:spcBef>
                      <a:spcPct val="0"/>
                    </a:spcBef>
                  </a:pPr>
                  <a:endParaRPr lang="en-US" altLang="zh-CN" sz="1600"/>
                </a:p>
              </p:txBody>
            </p:sp>
            <p:sp>
              <p:nvSpPr>
                <p:cNvPr id="156" name="Rectangle 299"/>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35" name="Group 300"/>
              <p:cNvGrpSpPr/>
              <p:nvPr/>
            </p:nvGrpSpPr>
            <p:grpSpPr bwMode="auto">
              <a:xfrm>
                <a:off x="0" y="2688"/>
                <a:ext cx="834" cy="384"/>
                <a:chOff x="0" y="0"/>
                <a:chExt cx="834" cy="384"/>
              </a:xfrm>
            </p:grpSpPr>
            <p:sp>
              <p:nvSpPr>
                <p:cNvPr id="153" name="Rectangle 301"/>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0110</a:t>
                  </a:r>
                  <a:endParaRPr lang="en-US" altLang="zh-CN" sz="1600"/>
                </a:p>
                <a:p>
                  <a:pPr>
                    <a:spcBef>
                      <a:spcPct val="0"/>
                    </a:spcBef>
                  </a:pPr>
                  <a:endParaRPr lang="en-US" altLang="zh-CN" sz="1600"/>
                </a:p>
              </p:txBody>
            </p:sp>
            <p:sp>
              <p:nvSpPr>
                <p:cNvPr id="154" name="Rectangle 302"/>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36" name="Group 303"/>
              <p:cNvGrpSpPr/>
              <p:nvPr/>
            </p:nvGrpSpPr>
            <p:grpSpPr bwMode="auto">
              <a:xfrm>
                <a:off x="834" y="2688"/>
                <a:ext cx="519" cy="384"/>
                <a:chOff x="0" y="0"/>
                <a:chExt cx="519" cy="384"/>
              </a:xfrm>
            </p:grpSpPr>
            <p:sp>
              <p:nvSpPr>
                <p:cNvPr id="151" name="Rectangle 304"/>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SBC</a:t>
                  </a:r>
                  <a:endParaRPr lang="en-US" altLang="zh-CN" sz="1600"/>
                </a:p>
                <a:p>
                  <a:pPr>
                    <a:spcBef>
                      <a:spcPct val="0"/>
                    </a:spcBef>
                  </a:pPr>
                  <a:endParaRPr lang="en-US" altLang="zh-CN" sz="1600"/>
                </a:p>
              </p:txBody>
            </p:sp>
            <p:sp>
              <p:nvSpPr>
                <p:cNvPr id="152" name="Rectangle 305"/>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37" name="Group 306"/>
              <p:cNvGrpSpPr/>
              <p:nvPr/>
            </p:nvGrpSpPr>
            <p:grpSpPr bwMode="auto">
              <a:xfrm>
                <a:off x="1353" y="2688"/>
                <a:ext cx="760" cy="384"/>
                <a:chOff x="0" y="0"/>
                <a:chExt cx="760" cy="384"/>
              </a:xfrm>
            </p:grpSpPr>
            <p:sp>
              <p:nvSpPr>
                <p:cNvPr id="149" name="Rectangle 307"/>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带进位减</a:t>
                  </a:r>
                  <a:endParaRPr lang="zh-CN" altLang="en-US" sz="1600"/>
                </a:p>
                <a:p>
                  <a:pPr algn="just">
                    <a:spcBef>
                      <a:spcPct val="0"/>
                    </a:spcBef>
                  </a:pPr>
                  <a:endParaRPr lang="en-US" altLang="zh-CN" sz="1600"/>
                </a:p>
              </p:txBody>
            </p:sp>
            <p:sp>
              <p:nvSpPr>
                <p:cNvPr id="150" name="Rectangle 308"/>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38" name="Group 309"/>
              <p:cNvGrpSpPr/>
              <p:nvPr/>
            </p:nvGrpSpPr>
            <p:grpSpPr bwMode="auto">
              <a:xfrm>
                <a:off x="2113" y="2688"/>
                <a:ext cx="1322" cy="384"/>
                <a:chOff x="0" y="0"/>
                <a:chExt cx="1322" cy="384"/>
              </a:xfrm>
            </p:grpSpPr>
            <p:sp>
              <p:nvSpPr>
                <p:cNvPr id="147" name="Rectangle 310"/>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1600"/>
                    <a:t>Rd = Rn - Op2 + C -1</a:t>
                  </a:r>
                  <a:endParaRPr lang="en-US" altLang="zh-CN" sz="1600"/>
                </a:p>
                <a:p>
                  <a:pPr algn="just">
                    <a:spcBef>
                      <a:spcPct val="0"/>
                    </a:spcBef>
                  </a:pPr>
                  <a:endParaRPr lang="en-US" altLang="zh-CN" sz="1600"/>
                </a:p>
              </p:txBody>
            </p:sp>
            <p:sp>
              <p:nvSpPr>
                <p:cNvPr id="148" name="Rectangle 311"/>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39" name="Group 312"/>
              <p:cNvGrpSpPr/>
              <p:nvPr/>
            </p:nvGrpSpPr>
            <p:grpSpPr bwMode="auto">
              <a:xfrm>
                <a:off x="0" y="3072"/>
                <a:ext cx="834" cy="384"/>
                <a:chOff x="0" y="0"/>
                <a:chExt cx="834" cy="384"/>
              </a:xfrm>
            </p:grpSpPr>
            <p:sp>
              <p:nvSpPr>
                <p:cNvPr id="145" name="Rectangle 313"/>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0111</a:t>
                  </a:r>
                  <a:endParaRPr lang="en-US" altLang="zh-CN" sz="1600"/>
                </a:p>
                <a:p>
                  <a:pPr>
                    <a:spcBef>
                      <a:spcPct val="0"/>
                    </a:spcBef>
                  </a:pPr>
                  <a:endParaRPr lang="en-US" altLang="zh-CN" sz="1600"/>
                </a:p>
              </p:txBody>
            </p:sp>
            <p:sp>
              <p:nvSpPr>
                <p:cNvPr id="146" name="Rectangle 314"/>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40" name="Group 315"/>
              <p:cNvGrpSpPr/>
              <p:nvPr/>
            </p:nvGrpSpPr>
            <p:grpSpPr bwMode="auto">
              <a:xfrm>
                <a:off x="834" y="3072"/>
                <a:ext cx="519" cy="384"/>
                <a:chOff x="0" y="0"/>
                <a:chExt cx="519" cy="384"/>
              </a:xfrm>
            </p:grpSpPr>
            <p:sp>
              <p:nvSpPr>
                <p:cNvPr id="143" name="Rectangle 316"/>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RSC</a:t>
                  </a:r>
                  <a:endParaRPr lang="en-US" altLang="zh-CN" sz="1600"/>
                </a:p>
                <a:p>
                  <a:pPr>
                    <a:spcBef>
                      <a:spcPct val="0"/>
                    </a:spcBef>
                  </a:pPr>
                  <a:endParaRPr lang="en-US" altLang="zh-CN" sz="1600"/>
                </a:p>
              </p:txBody>
            </p:sp>
            <p:sp>
              <p:nvSpPr>
                <p:cNvPr id="144" name="Rectangle 317"/>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41" name="Group 318"/>
              <p:cNvGrpSpPr/>
              <p:nvPr/>
            </p:nvGrpSpPr>
            <p:grpSpPr bwMode="auto">
              <a:xfrm>
                <a:off x="1353" y="3072"/>
                <a:ext cx="760" cy="384"/>
                <a:chOff x="0" y="0"/>
                <a:chExt cx="760" cy="384"/>
              </a:xfrm>
            </p:grpSpPr>
            <p:sp>
              <p:nvSpPr>
                <p:cNvPr id="141" name="Rectangle 319"/>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反向带进位减</a:t>
                  </a:r>
                  <a:endParaRPr lang="zh-CN" altLang="en-US" sz="1600"/>
                </a:p>
                <a:p>
                  <a:pPr algn="just">
                    <a:spcBef>
                      <a:spcPct val="0"/>
                    </a:spcBef>
                  </a:pPr>
                  <a:endParaRPr lang="en-US" altLang="zh-CN" sz="1600"/>
                </a:p>
              </p:txBody>
            </p:sp>
            <p:sp>
              <p:nvSpPr>
                <p:cNvPr id="142" name="Rectangle 320"/>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42" name="Group 321"/>
              <p:cNvGrpSpPr/>
              <p:nvPr/>
            </p:nvGrpSpPr>
            <p:grpSpPr bwMode="auto">
              <a:xfrm>
                <a:off x="2113" y="3072"/>
                <a:ext cx="1322" cy="384"/>
                <a:chOff x="0" y="0"/>
                <a:chExt cx="1322" cy="384"/>
              </a:xfrm>
            </p:grpSpPr>
            <p:sp>
              <p:nvSpPr>
                <p:cNvPr id="139" name="Rectangle 322"/>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1600"/>
                    <a:t>Rd = Op2 - Rn + C -1</a:t>
                  </a:r>
                  <a:endParaRPr lang="en-US" altLang="zh-CN" sz="1600"/>
                </a:p>
                <a:p>
                  <a:pPr algn="just">
                    <a:spcBef>
                      <a:spcPct val="0"/>
                    </a:spcBef>
                  </a:pPr>
                  <a:endParaRPr lang="en-US" altLang="zh-CN" sz="1600"/>
                </a:p>
              </p:txBody>
            </p:sp>
            <p:sp>
              <p:nvSpPr>
                <p:cNvPr id="140" name="Rectangle 323"/>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43" name="Group 324"/>
              <p:cNvGrpSpPr/>
              <p:nvPr/>
            </p:nvGrpSpPr>
            <p:grpSpPr bwMode="auto">
              <a:xfrm>
                <a:off x="0" y="3456"/>
                <a:ext cx="834" cy="384"/>
                <a:chOff x="0" y="0"/>
                <a:chExt cx="834" cy="384"/>
              </a:xfrm>
            </p:grpSpPr>
            <p:sp>
              <p:nvSpPr>
                <p:cNvPr id="137" name="Rectangle 325"/>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1000</a:t>
                  </a:r>
                  <a:endParaRPr lang="en-US" altLang="zh-CN" sz="1600"/>
                </a:p>
                <a:p>
                  <a:pPr>
                    <a:spcBef>
                      <a:spcPct val="0"/>
                    </a:spcBef>
                  </a:pPr>
                  <a:endParaRPr lang="en-US" altLang="zh-CN" sz="1600"/>
                </a:p>
              </p:txBody>
            </p:sp>
            <p:sp>
              <p:nvSpPr>
                <p:cNvPr id="138" name="Rectangle 326"/>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44" name="Group 327"/>
              <p:cNvGrpSpPr/>
              <p:nvPr/>
            </p:nvGrpSpPr>
            <p:grpSpPr bwMode="auto">
              <a:xfrm>
                <a:off x="834" y="3456"/>
                <a:ext cx="519" cy="384"/>
                <a:chOff x="0" y="0"/>
                <a:chExt cx="519" cy="384"/>
              </a:xfrm>
            </p:grpSpPr>
            <p:sp>
              <p:nvSpPr>
                <p:cNvPr id="135" name="Rectangle 328"/>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TST</a:t>
                  </a:r>
                  <a:endParaRPr lang="en-US" altLang="zh-CN" sz="1600"/>
                </a:p>
                <a:p>
                  <a:pPr>
                    <a:spcBef>
                      <a:spcPct val="0"/>
                    </a:spcBef>
                  </a:pPr>
                  <a:endParaRPr lang="en-US" altLang="zh-CN" sz="1600"/>
                </a:p>
              </p:txBody>
            </p:sp>
            <p:sp>
              <p:nvSpPr>
                <p:cNvPr id="136" name="Rectangle 329"/>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45" name="Group 330"/>
              <p:cNvGrpSpPr/>
              <p:nvPr/>
            </p:nvGrpSpPr>
            <p:grpSpPr bwMode="auto">
              <a:xfrm>
                <a:off x="1353" y="3456"/>
                <a:ext cx="760" cy="384"/>
                <a:chOff x="0" y="0"/>
                <a:chExt cx="760" cy="384"/>
              </a:xfrm>
            </p:grpSpPr>
            <p:sp>
              <p:nvSpPr>
                <p:cNvPr id="133" name="Rectangle 331"/>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测试</a:t>
                  </a:r>
                  <a:endParaRPr lang="zh-CN" altLang="en-US" sz="1600"/>
                </a:p>
                <a:p>
                  <a:pPr algn="just">
                    <a:spcBef>
                      <a:spcPct val="0"/>
                    </a:spcBef>
                  </a:pPr>
                  <a:endParaRPr lang="en-US" altLang="zh-CN" sz="1600"/>
                </a:p>
              </p:txBody>
            </p:sp>
            <p:sp>
              <p:nvSpPr>
                <p:cNvPr id="134" name="Rectangle 332"/>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46" name="Group 333"/>
              <p:cNvGrpSpPr/>
              <p:nvPr/>
            </p:nvGrpSpPr>
            <p:grpSpPr bwMode="auto">
              <a:xfrm>
                <a:off x="2113" y="3456"/>
                <a:ext cx="1322" cy="384"/>
                <a:chOff x="0" y="0"/>
                <a:chExt cx="1322" cy="384"/>
              </a:xfrm>
            </p:grpSpPr>
            <p:sp>
              <p:nvSpPr>
                <p:cNvPr id="131" name="Rectangle 334"/>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根据</a:t>
                  </a:r>
                  <a:r>
                    <a:rPr lang="en-US" altLang="zh-CN" sz="1600"/>
                    <a:t>Rn AND Op2</a:t>
                  </a:r>
                  <a:r>
                    <a:rPr lang="zh-CN" altLang="en-US" sz="1600"/>
                    <a:t>设置条件码</a:t>
                  </a:r>
                  <a:endParaRPr lang="zh-CN" altLang="en-US" sz="1600"/>
                </a:p>
                <a:p>
                  <a:pPr algn="just">
                    <a:spcBef>
                      <a:spcPct val="0"/>
                    </a:spcBef>
                  </a:pPr>
                  <a:endParaRPr lang="en-US" altLang="zh-CN" sz="1600"/>
                </a:p>
              </p:txBody>
            </p:sp>
            <p:sp>
              <p:nvSpPr>
                <p:cNvPr id="132" name="Rectangle 335"/>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47" name="Group 336"/>
              <p:cNvGrpSpPr/>
              <p:nvPr/>
            </p:nvGrpSpPr>
            <p:grpSpPr bwMode="auto">
              <a:xfrm>
                <a:off x="0" y="3840"/>
                <a:ext cx="834" cy="384"/>
                <a:chOff x="0" y="0"/>
                <a:chExt cx="834" cy="384"/>
              </a:xfrm>
            </p:grpSpPr>
            <p:sp>
              <p:nvSpPr>
                <p:cNvPr id="129" name="Rectangle 337"/>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1001</a:t>
                  </a:r>
                  <a:endParaRPr lang="en-US" altLang="zh-CN" sz="1600"/>
                </a:p>
                <a:p>
                  <a:pPr>
                    <a:spcBef>
                      <a:spcPct val="0"/>
                    </a:spcBef>
                  </a:pPr>
                  <a:endParaRPr lang="en-US" altLang="zh-CN" sz="1600"/>
                </a:p>
              </p:txBody>
            </p:sp>
            <p:sp>
              <p:nvSpPr>
                <p:cNvPr id="130" name="Rectangle 338"/>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48" name="Group 339"/>
              <p:cNvGrpSpPr/>
              <p:nvPr/>
            </p:nvGrpSpPr>
            <p:grpSpPr bwMode="auto">
              <a:xfrm>
                <a:off x="834" y="3840"/>
                <a:ext cx="519" cy="384"/>
                <a:chOff x="0" y="0"/>
                <a:chExt cx="519" cy="384"/>
              </a:xfrm>
            </p:grpSpPr>
            <p:sp>
              <p:nvSpPr>
                <p:cNvPr id="127" name="Rectangle 340"/>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TEQ</a:t>
                  </a:r>
                  <a:endParaRPr lang="en-US" altLang="zh-CN" sz="1600"/>
                </a:p>
                <a:p>
                  <a:pPr>
                    <a:spcBef>
                      <a:spcPct val="0"/>
                    </a:spcBef>
                  </a:pPr>
                  <a:endParaRPr lang="en-US" altLang="zh-CN" sz="1600"/>
                </a:p>
              </p:txBody>
            </p:sp>
            <p:sp>
              <p:nvSpPr>
                <p:cNvPr id="128" name="Rectangle 341"/>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49" name="Group 342"/>
              <p:cNvGrpSpPr/>
              <p:nvPr/>
            </p:nvGrpSpPr>
            <p:grpSpPr bwMode="auto">
              <a:xfrm>
                <a:off x="1353" y="3840"/>
                <a:ext cx="760" cy="384"/>
                <a:chOff x="0" y="0"/>
                <a:chExt cx="760" cy="384"/>
              </a:xfrm>
            </p:grpSpPr>
            <p:sp>
              <p:nvSpPr>
                <p:cNvPr id="125" name="Rectangle 343"/>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测试相等</a:t>
                  </a:r>
                  <a:endParaRPr lang="zh-CN" altLang="en-US" sz="1600"/>
                </a:p>
                <a:p>
                  <a:pPr algn="just">
                    <a:spcBef>
                      <a:spcPct val="0"/>
                    </a:spcBef>
                  </a:pPr>
                  <a:endParaRPr lang="en-US" altLang="zh-CN" sz="1600"/>
                </a:p>
              </p:txBody>
            </p:sp>
            <p:sp>
              <p:nvSpPr>
                <p:cNvPr id="126" name="Rectangle 344"/>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50" name="Group 345"/>
              <p:cNvGrpSpPr/>
              <p:nvPr/>
            </p:nvGrpSpPr>
            <p:grpSpPr bwMode="auto">
              <a:xfrm>
                <a:off x="2113" y="3840"/>
                <a:ext cx="1322" cy="384"/>
                <a:chOff x="0" y="0"/>
                <a:chExt cx="1322" cy="384"/>
              </a:xfrm>
            </p:grpSpPr>
            <p:sp>
              <p:nvSpPr>
                <p:cNvPr id="123" name="Rectangle 346"/>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根据</a:t>
                  </a:r>
                  <a:r>
                    <a:rPr lang="en-US" altLang="zh-CN" sz="1600"/>
                    <a:t>Rn EOR Op2</a:t>
                  </a:r>
                  <a:r>
                    <a:rPr lang="zh-CN" altLang="en-US" sz="1600"/>
                    <a:t>设置条件</a:t>
                  </a:r>
                  <a:endParaRPr lang="zh-CN" altLang="en-US" sz="1600"/>
                </a:p>
                <a:p>
                  <a:pPr algn="just">
                    <a:spcBef>
                      <a:spcPct val="0"/>
                    </a:spcBef>
                  </a:pPr>
                  <a:endParaRPr lang="en-US" altLang="zh-CN" sz="1600"/>
                </a:p>
              </p:txBody>
            </p:sp>
            <p:sp>
              <p:nvSpPr>
                <p:cNvPr id="124" name="Rectangle 347"/>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51" name="Group 348"/>
              <p:cNvGrpSpPr/>
              <p:nvPr/>
            </p:nvGrpSpPr>
            <p:grpSpPr bwMode="auto">
              <a:xfrm>
                <a:off x="0" y="4224"/>
                <a:ext cx="834" cy="384"/>
                <a:chOff x="0" y="0"/>
                <a:chExt cx="834" cy="384"/>
              </a:xfrm>
            </p:grpSpPr>
            <p:sp>
              <p:nvSpPr>
                <p:cNvPr id="121" name="Rectangle 349"/>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1010</a:t>
                  </a:r>
                  <a:endParaRPr lang="en-US" altLang="zh-CN" sz="1600"/>
                </a:p>
                <a:p>
                  <a:pPr>
                    <a:spcBef>
                      <a:spcPct val="0"/>
                    </a:spcBef>
                  </a:pPr>
                  <a:endParaRPr lang="en-US" altLang="zh-CN" sz="1600"/>
                </a:p>
              </p:txBody>
            </p:sp>
            <p:sp>
              <p:nvSpPr>
                <p:cNvPr id="122" name="Rectangle 350"/>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52" name="Group 351"/>
              <p:cNvGrpSpPr/>
              <p:nvPr/>
            </p:nvGrpSpPr>
            <p:grpSpPr bwMode="auto">
              <a:xfrm>
                <a:off x="834" y="4224"/>
                <a:ext cx="519" cy="384"/>
                <a:chOff x="0" y="0"/>
                <a:chExt cx="519" cy="384"/>
              </a:xfrm>
            </p:grpSpPr>
            <p:sp>
              <p:nvSpPr>
                <p:cNvPr id="119" name="Rectangle 352"/>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CMP</a:t>
                  </a:r>
                  <a:endParaRPr lang="en-US" altLang="zh-CN" sz="1600"/>
                </a:p>
                <a:p>
                  <a:pPr>
                    <a:spcBef>
                      <a:spcPct val="0"/>
                    </a:spcBef>
                  </a:pPr>
                  <a:endParaRPr lang="en-US" altLang="zh-CN" sz="1600"/>
                </a:p>
              </p:txBody>
            </p:sp>
            <p:sp>
              <p:nvSpPr>
                <p:cNvPr id="120" name="Rectangle 353"/>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53" name="Group 354"/>
              <p:cNvGrpSpPr/>
              <p:nvPr/>
            </p:nvGrpSpPr>
            <p:grpSpPr bwMode="auto">
              <a:xfrm>
                <a:off x="1353" y="4224"/>
                <a:ext cx="760" cy="384"/>
                <a:chOff x="0" y="0"/>
                <a:chExt cx="760" cy="384"/>
              </a:xfrm>
            </p:grpSpPr>
            <p:sp>
              <p:nvSpPr>
                <p:cNvPr id="117" name="Rectangle 355"/>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比较</a:t>
                  </a:r>
                  <a:endParaRPr lang="zh-CN" altLang="en-US" sz="1600"/>
                </a:p>
                <a:p>
                  <a:pPr algn="just">
                    <a:spcBef>
                      <a:spcPct val="0"/>
                    </a:spcBef>
                  </a:pPr>
                  <a:endParaRPr lang="en-US" altLang="zh-CN" sz="1600"/>
                </a:p>
              </p:txBody>
            </p:sp>
            <p:sp>
              <p:nvSpPr>
                <p:cNvPr id="118" name="Rectangle 356"/>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54" name="Group 357"/>
              <p:cNvGrpSpPr/>
              <p:nvPr/>
            </p:nvGrpSpPr>
            <p:grpSpPr bwMode="auto">
              <a:xfrm>
                <a:off x="2113" y="4224"/>
                <a:ext cx="1322" cy="384"/>
                <a:chOff x="0" y="0"/>
                <a:chExt cx="1322" cy="384"/>
              </a:xfrm>
            </p:grpSpPr>
            <p:sp>
              <p:nvSpPr>
                <p:cNvPr id="115" name="Rectangle 358"/>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根据</a:t>
                  </a:r>
                  <a:r>
                    <a:rPr lang="en-US" altLang="zh-CN" sz="1600"/>
                    <a:t>Rn - Op2</a:t>
                  </a:r>
                  <a:r>
                    <a:rPr lang="zh-CN" altLang="en-US" sz="1600"/>
                    <a:t>设置条件码</a:t>
                  </a:r>
                  <a:endParaRPr lang="zh-CN" altLang="en-US" sz="1600"/>
                </a:p>
                <a:p>
                  <a:pPr algn="just">
                    <a:spcBef>
                      <a:spcPct val="0"/>
                    </a:spcBef>
                  </a:pPr>
                  <a:endParaRPr lang="en-US" altLang="zh-CN" sz="1600"/>
                </a:p>
              </p:txBody>
            </p:sp>
            <p:sp>
              <p:nvSpPr>
                <p:cNvPr id="116" name="Rectangle 359"/>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55" name="Group 360"/>
              <p:cNvGrpSpPr/>
              <p:nvPr/>
            </p:nvGrpSpPr>
            <p:grpSpPr bwMode="auto">
              <a:xfrm>
                <a:off x="0" y="4608"/>
                <a:ext cx="834" cy="384"/>
                <a:chOff x="0" y="0"/>
                <a:chExt cx="834" cy="384"/>
              </a:xfrm>
            </p:grpSpPr>
            <p:sp>
              <p:nvSpPr>
                <p:cNvPr id="113" name="Rectangle 361"/>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1011</a:t>
                  </a:r>
                  <a:endParaRPr lang="en-US" altLang="zh-CN" sz="1600"/>
                </a:p>
                <a:p>
                  <a:pPr>
                    <a:spcBef>
                      <a:spcPct val="0"/>
                    </a:spcBef>
                  </a:pPr>
                  <a:endParaRPr lang="en-US" altLang="zh-CN" sz="1600"/>
                </a:p>
              </p:txBody>
            </p:sp>
            <p:sp>
              <p:nvSpPr>
                <p:cNvPr id="114" name="Rectangle 362"/>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56" name="Group 363"/>
              <p:cNvGrpSpPr/>
              <p:nvPr/>
            </p:nvGrpSpPr>
            <p:grpSpPr bwMode="auto">
              <a:xfrm>
                <a:off x="834" y="4608"/>
                <a:ext cx="519" cy="384"/>
                <a:chOff x="0" y="0"/>
                <a:chExt cx="519" cy="384"/>
              </a:xfrm>
            </p:grpSpPr>
            <p:sp>
              <p:nvSpPr>
                <p:cNvPr id="111" name="Rectangle 364"/>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CMN</a:t>
                  </a:r>
                  <a:endParaRPr lang="en-US" altLang="zh-CN" sz="1600"/>
                </a:p>
                <a:p>
                  <a:pPr>
                    <a:spcBef>
                      <a:spcPct val="0"/>
                    </a:spcBef>
                  </a:pPr>
                  <a:endParaRPr lang="en-US" altLang="zh-CN" sz="1600"/>
                </a:p>
              </p:txBody>
            </p:sp>
            <p:sp>
              <p:nvSpPr>
                <p:cNvPr id="112" name="Rectangle 365"/>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57" name="Group 366"/>
              <p:cNvGrpSpPr/>
              <p:nvPr/>
            </p:nvGrpSpPr>
            <p:grpSpPr bwMode="auto">
              <a:xfrm>
                <a:off x="1353" y="4608"/>
                <a:ext cx="760" cy="384"/>
                <a:chOff x="0" y="0"/>
                <a:chExt cx="760" cy="384"/>
              </a:xfrm>
            </p:grpSpPr>
            <p:sp>
              <p:nvSpPr>
                <p:cNvPr id="109" name="Rectangle 367"/>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负数比较</a:t>
                  </a:r>
                  <a:endParaRPr lang="zh-CN" altLang="en-US" sz="1600"/>
                </a:p>
                <a:p>
                  <a:pPr algn="just">
                    <a:spcBef>
                      <a:spcPct val="0"/>
                    </a:spcBef>
                  </a:pPr>
                  <a:endParaRPr lang="en-US" altLang="zh-CN" sz="1600"/>
                </a:p>
              </p:txBody>
            </p:sp>
            <p:sp>
              <p:nvSpPr>
                <p:cNvPr id="110" name="Rectangle 368"/>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58" name="Group 369"/>
              <p:cNvGrpSpPr/>
              <p:nvPr/>
            </p:nvGrpSpPr>
            <p:grpSpPr bwMode="auto">
              <a:xfrm>
                <a:off x="2113" y="4608"/>
                <a:ext cx="1322" cy="384"/>
                <a:chOff x="0" y="0"/>
                <a:chExt cx="1322" cy="384"/>
              </a:xfrm>
            </p:grpSpPr>
            <p:sp>
              <p:nvSpPr>
                <p:cNvPr id="107" name="Rectangle 370"/>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根据</a:t>
                  </a:r>
                  <a:r>
                    <a:rPr lang="en-US" altLang="zh-CN" sz="1600"/>
                    <a:t>Rn + Op2</a:t>
                  </a:r>
                  <a:r>
                    <a:rPr lang="zh-CN" altLang="en-US" sz="1600"/>
                    <a:t>设置条件码</a:t>
                  </a:r>
                  <a:endParaRPr lang="zh-CN" altLang="en-US" sz="1600"/>
                </a:p>
                <a:p>
                  <a:pPr algn="just">
                    <a:spcBef>
                      <a:spcPct val="0"/>
                    </a:spcBef>
                  </a:pPr>
                  <a:endParaRPr lang="en-US" altLang="zh-CN" sz="1600"/>
                </a:p>
              </p:txBody>
            </p:sp>
            <p:sp>
              <p:nvSpPr>
                <p:cNvPr id="108" name="Rectangle 371"/>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59" name="Group 372"/>
              <p:cNvGrpSpPr/>
              <p:nvPr/>
            </p:nvGrpSpPr>
            <p:grpSpPr bwMode="auto">
              <a:xfrm>
                <a:off x="0" y="4992"/>
                <a:ext cx="834" cy="384"/>
                <a:chOff x="0" y="0"/>
                <a:chExt cx="834" cy="384"/>
              </a:xfrm>
            </p:grpSpPr>
            <p:sp>
              <p:nvSpPr>
                <p:cNvPr id="105" name="Rectangle 373"/>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1100</a:t>
                  </a:r>
                  <a:endParaRPr lang="en-US" altLang="zh-CN" sz="1600"/>
                </a:p>
                <a:p>
                  <a:pPr>
                    <a:spcBef>
                      <a:spcPct val="0"/>
                    </a:spcBef>
                  </a:pPr>
                  <a:endParaRPr lang="en-US" altLang="zh-CN" sz="1600"/>
                </a:p>
              </p:txBody>
            </p:sp>
            <p:sp>
              <p:nvSpPr>
                <p:cNvPr id="106" name="Rectangle 374"/>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60" name="Group 375"/>
              <p:cNvGrpSpPr/>
              <p:nvPr/>
            </p:nvGrpSpPr>
            <p:grpSpPr bwMode="auto">
              <a:xfrm>
                <a:off x="834" y="4992"/>
                <a:ext cx="519" cy="384"/>
                <a:chOff x="0" y="0"/>
                <a:chExt cx="519" cy="384"/>
              </a:xfrm>
            </p:grpSpPr>
            <p:sp>
              <p:nvSpPr>
                <p:cNvPr id="103" name="Rectangle 376"/>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ORR</a:t>
                  </a:r>
                  <a:endParaRPr lang="en-US" altLang="zh-CN" sz="1600"/>
                </a:p>
                <a:p>
                  <a:pPr>
                    <a:spcBef>
                      <a:spcPct val="0"/>
                    </a:spcBef>
                  </a:pPr>
                  <a:endParaRPr lang="en-US" altLang="zh-CN" sz="1600"/>
                </a:p>
              </p:txBody>
            </p:sp>
            <p:sp>
              <p:nvSpPr>
                <p:cNvPr id="104" name="Rectangle 377"/>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61" name="Group 378"/>
              <p:cNvGrpSpPr/>
              <p:nvPr/>
            </p:nvGrpSpPr>
            <p:grpSpPr bwMode="auto">
              <a:xfrm>
                <a:off x="1353" y="4992"/>
                <a:ext cx="760" cy="384"/>
                <a:chOff x="0" y="0"/>
                <a:chExt cx="760" cy="384"/>
              </a:xfrm>
            </p:grpSpPr>
            <p:sp>
              <p:nvSpPr>
                <p:cNvPr id="101" name="Rectangle 379"/>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逻辑位或</a:t>
                  </a:r>
                  <a:endParaRPr lang="zh-CN" altLang="en-US" sz="1600"/>
                </a:p>
                <a:p>
                  <a:pPr algn="just">
                    <a:spcBef>
                      <a:spcPct val="0"/>
                    </a:spcBef>
                  </a:pPr>
                  <a:endParaRPr lang="en-US" altLang="zh-CN" sz="1600"/>
                </a:p>
              </p:txBody>
            </p:sp>
            <p:sp>
              <p:nvSpPr>
                <p:cNvPr id="102" name="Rectangle 380"/>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62" name="Group 381"/>
              <p:cNvGrpSpPr/>
              <p:nvPr/>
            </p:nvGrpSpPr>
            <p:grpSpPr bwMode="auto">
              <a:xfrm>
                <a:off x="2113" y="4992"/>
                <a:ext cx="1322" cy="384"/>
                <a:chOff x="0" y="0"/>
                <a:chExt cx="1322" cy="384"/>
              </a:xfrm>
            </p:grpSpPr>
            <p:sp>
              <p:nvSpPr>
                <p:cNvPr id="99" name="Rectangle 382"/>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1600"/>
                    <a:t>Rd = Rn OR Op2</a:t>
                  </a:r>
                  <a:endParaRPr lang="en-US" altLang="zh-CN" sz="1600"/>
                </a:p>
                <a:p>
                  <a:pPr algn="just">
                    <a:spcBef>
                      <a:spcPct val="0"/>
                    </a:spcBef>
                  </a:pPr>
                  <a:endParaRPr lang="en-US" altLang="zh-CN" sz="1600"/>
                </a:p>
              </p:txBody>
            </p:sp>
            <p:sp>
              <p:nvSpPr>
                <p:cNvPr id="100" name="Rectangle 383"/>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63" name="Group 384"/>
              <p:cNvGrpSpPr/>
              <p:nvPr/>
            </p:nvGrpSpPr>
            <p:grpSpPr bwMode="auto">
              <a:xfrm>
                <a:off x="0" y="5376"/>
                <a:ext cx="834" cy="384"/>
                <a:chOff x="0" y="0"/>
                <a:chExt cx="834" cy="384"/>
              </a:xfrm>
            </p:grpSpPr>
            <p:sp>
              <p:nvSpPr>
                <p:cNvPr id="97" name="Rectangle 385"/>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1101</a:t>
                  </a:r>
                  <a:endParaRPr lang="en-US" altLang="zh-CN" sz="1600"/>
                </a:p>
                <a:p>
                  <a:pPr>
                    <a:spcBef>
                      <a:spcPct val="0"/>
                    </a:spcBef>
                  </a:pPr>
                  <a:endParaRPr lang="en-US" altLang="zh-CN" sz="1600"/>
                </a:p>
              </p:txBody>
            </p:sp>
            <p:sp>
              <p:nvSpPr>
                <p:cNvPr id="98" name="Rectangle 386"/>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64" name="Group 387"/>
              <p:cNvGrpSpPr/>
              <p:nvPr/>
            </p:nvGrpSpPr>
            <p:grpSpPr bwMode="auto">
              <a:xfrm>
                <a:off x="834" y="5376"/>
                <a:ext cx="519" cy="384"/>
                <a:chOff x="0" y="0"/>
                <a:chExt cx="519" cy="384"/>
              </a:xfrm>
            </p:grpSpPr>
            <p:sp>
              <p:nvSpPr>
                <p:cNvPr id="95" name="Rectangle 388"/>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MOV</a:t>
                  </a:r>
                  <a:endParaRPr lang="en-US" altLang="zh-CN" sz="1600"/>
                </a:p>
                <a:p>
                  <a:pPr>
                    <a:spcBef>
                      <a:spcPct val="0"/>
                    </a:spcBef>
                  </a:pPr>
                  <a:endParaRPr lang="en-US" altLang="zh-CN" sz="1600"/>
                </a:p>
              </p:txBody>
            </p:sp>
            <p:sp>
              <p:nvSpPr>
                <p:cNvPr id="96" name="Rectangle 389"/>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65" name="Group 390"/>
              <p:cNvGrpSpPr/>
              <p:nvPr/>
            </p:nvGrpSpPr>
            <p:grpSpPr bwMode="auto">
              <a:xfrm>
                <a:off x="1353" y="5376"/>
                <a:ext cx="760" cy="384"/>
                <a:chOff x="0" y="0"/>
                <a:chExt cx="760" cy="384"/>
              </a:xfrm>
            </p:grpSpPr>
            <p:sp>
              <p:nvSpPr>
                <p:cNvPr id="93" name="Rectangle 391"/>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传送</a:t>
                  </a:r>
                  <a:endParaRPr lang="zh-CN" altLang="en-US" sz="1600"/>
                </a:p>
                <a:p>
                  <a:pPr algn="just">
                    <a:spcBef>
                      <a:spcPct val="0"/>
                    </a:spcBef>
                  </a:pPr>
                  <a:endParaRPr lang="en-US" altLang="zh-CN" sz="1600"/>
                </a:p>
              </p:txBody>
            </p:sp>
            <p:sp>
              <p:nvSpPr>
                <p:cNvPr id="94" name="Rectangle 392"/>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66" name="Group 393"/>
              <p:cNvGrpSpPr/>
              <p:nvPr/>
            </p:nvGrpSpPr>
            <p:grpSpPr bwMode="auto">
              <a:xfrm>
                <a:off x="2113" y="5376"/>
                <a:ext cx="1322" cy="384"/>
                <a:chOff x="0" y="0"/>
                <a:chExt cx="1322" cy="384"/>
              </a:xfrm>
            </p:grpSpPr>
            <p:sp>
              <p:nvSpPr>
                <p:cNvPr id="91" name="Rectangle 394"/>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1600"/>
                    <a:t>Rd = Op2</a:t>
                  </a:r>
                  <a:endParaRPr lang="en-US" altLang="zh-CN" sz="1600"/>
                </a:p>
                <a:p>
                  <a:pPr algn="just">
                    <a:spcBef>
                      <a:spcPct val="0"/>
                    </a:spcBef>
                  </a:pPr>
                  <a:endParaRPr lang="en-US" altLang="zh-CN" sz="1600"/>
                </a:p>
              </p:txBody>
            </p:sp>
            <p:sp>
              <p:nvSpPr>
                <p:cNvPr id="92" name="Rectangle 395"/>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67" name="Group 396"/>
              <p:cNvGrpSpPr/>
              <p:nvPr/>
            </p:nvGrpSpPr>
            <p:grpSpPr bwMode="auto">
              <a:xfrm>
                <a:off x="0" y="5760"/>
                <a:ext cx="834" cy="384"/>
                <a:chOff x="0" y="0"/>
                <a:chExt cx="834" cy="384"/>
              </a:xfrm>
            </p:grpSpPr>
            <p:sp>
              <p:nvSpPr>
                <p:cNvPr id="89" name="Rectangle 397"/>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1110</a:t>
                  </a:r>
                  <a:endParaRPr lang="en-US" altLang="zh-CN" sz="1600"/>
                </a:p>
                <a:p>
                  <a:pPr>
                    <a:spcBef>
                      <a:spcPct val="0"/>
                    </a:spcBef>
                  </a:pPr>
                  <a:endParaRPr lang="en-US" altLang="zh-CN" sz="1600"/>
                </a:p>
              </p:txBody>
            </p:sp>
            <p:sp>
              <p:nvSpPr>
                <p:cNvPr id="90" name="Rectangle 398"/>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68" name="Group 399"/>
              <p:cNvGrpSpPr/>
              <p:nvPr/>
            </p:nvGrpSpPr>
            <p:grpSpPr bwMode="auto">
              <a:xfrm>
                <a:off x="834" y="5760"/>
                <a:ext cx="519" cy="384"/>
                <a:chOff x="0" y="0"/>
                <a:chExt cx="519" cy="384"/>
              </a:xfrm>
            </p:grpSpPr>
            <p:sp>
              <p:nvSpPr>
                <p:cNvPr id="87" name="Rectangle 400"/>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BIC</a:t>
                  </a:r>
                  <a:endParaRPr lang="en-US" altLang="zh-CN" sz="1600"/>
                </a:p>
                <a:p>
                  <a:pPr>
                    <a:spcBef>
                      <a:spcPct val="0"/>
                    </a:spcBef>
                  </a:pPr>
                  <a:endParaRPr lang="en-US" altLang="zh-CN" sz="1600"/>
                </a:p>
              </p:txBody>
            </p:sp>
            <p:sp>
              <p:nvSpPr>
                <p:cNvPr id="88" name="Rectangle 401"/>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69" name="Group 402"/>
              <p:cNvGrpSpPr/>
              <p:nvPr/>
            </p:nvGrpSpPr>
            <p:grpSpPr bwMode="auto">
              <a:xfrm>
                <a:off x="1353" y="5760"/>
                <a:ext cx="760" cy="384"/>
                <a:chOff x="0" y="0"/>
                <a:chExt cx="760" cy="384"/>
              </a:xfrm>
            </p:grpSpPr>
            <p:sp>
              <p:nvSpPr>
                <p:cNvPr id="85" name="Rectangle 403"/>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位清零</a:t>
                  </a:r>
                  <a:endParaRPr lang="zh-CN" altLang="en-US" sz="1600"/>
                </a:p>
                <a:p>
                  <a:pPr algn="just">
                    <a:spcBef>
                      <a:spcPct val="0"/>
                    </a:spcBef>
                  </a:pPr>
                  <a:endParaRPr lang="en-US" altLang="zh-CN" sz="1600"/>
                </a:p>
              </p:txBody>
            </p:sp>
            <p:sp>
              <p:nvSpPr>
                <p:cNvPr id="86" name="Rectangle 404"/>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70" name="Group 405"/>
              <p:cNvGrpSpPr/>
              <p:nvPr/>
            </p:nvGrpSpPr>
            <p:grpSpPr bwMode="auto">
              <a:xfrm>
                <a:off x="2113" y="5760"/>
                <a:ext cx="1322" cy="384"/>
                <a:chOff x="0" y="0"/>
                <a:chExt cx="1322" cy="384"/>
              </a:xfrm>
            </p:grpSpPr>
            <p:sp>
              <p:nvSpPr>
                <p:cNvPr id="83" name="Rectangle 406"/>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1600"/>
                    <a:t>Rd = Rn AND NOT Op2</a:t>
                  </a:r>
                  <a:endParaRPr lang="en-US" altLang="zh-CN" sz="1600"/>
                </a:p>
                <a:p>
                  <a:pPr algn="just">
                    <a:spcBef>
                      <a:spcPct val="0"/>
                    </a:spcBef>
                  </a:pPr>
                  <a:endParaRPr lang="en-US" altLang="zh-CN" sz="1600"/>
                </a:p>
              </p:txBody>
            </p:sp>
            <p:sp>
              <p:nvSpPr>
                <p:cNvPr id="84" name="Rectangle 407"/>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71" name="Group 408"/>
              <p:cNvGrpSpPr/>
              <p:nvPr/>
            </p:nvGrpSpPr>
            <p:grpSpPr bwMode="auto">
              <a:xfrm>
                <a:off x="0" y="6144"/>
                <a:ext cx="834" cy="384"/>
                <a:chOff x="0" y="0"/>
                <a:chExt cx="834" cy="384"/>
              </a:xfrm>
            </p:grpSpPr>
            <p:sp>
              <p:nvSpPr>
                <p:cNvPr id="81" name="Rectangle 409"/>
                <p:cNvSpPr>
                  <a:spLocks noChangeArrowheads="1"/>
                </p:cNvSpPr>
                <p:nvPr/>
              </p:nvSpPr>
              <p:spPr bwMode="auto">
                <a:xfrm>
                  <a:off x="43" y="0"/>
                  <a:ext cx="74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1111</a:t>
                  </a:r>
                  <a:endParaRPr lang="en-US" altLang="zh-CN" sz="1600"/>
                </a:p>
                <a:p>
                  <a:pPr>
                    <a:spcBef>
                      <a:spcPct val="0"/>
                    </a:spcBef>
                  </a:pPr>
                  <a:endParaRPr lang="en-US" altLang="zh-CN" sz="1600"/>
                </a:p>
              </p:txBody>
            </p:sp>
            <p:sp>
              <p:nvSpPr>
                <p:cNvPr id="82" name="Rectangle 410"/>
                <p:cNvSpPr>
                  <a:spLocks noChangeArrowheads="1"/>
                </p:cNvSpPr>
                <p:nvPr/>
              </p:nvSpPr>
              <p:spPr bwMode="auto">
                <a:xfrm>
                  <a:off x="0" y="0"/>
                  <a:ext cx="834"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72" name="Group 411"/>
              <p:cNvGrpSpPr/>
              <p:nvPr/>
            </p:nvGrpSpPr>
            <p:grpSpPr bwMode="auto">
              <a:xfrm>
                <a:off x="834" y="6144"/>
                <a:ext cx="519" cy="384"/>
                <a:chOff x="0" y="0"/>
                <a:chExt cx="519" cy="384"/>
              </a:xfrm>
            </p:grpSpPr>
            <p:sp>
              <p:nvSpPr>
                <p:cNvPr id="79" name="Rectangle 412"/>
                <p:cNvSpPr>
                  <a:spLocks noChangeArrowheads="1"/>
                </p:cNvSpPr>
                <p:nvPr/>
              </p:nvSpPr>
              <p:spPr bwMode="auto">
                <a:xfrm>
                  <a:off x="43" y="0"/>
                  <a:ext cx="43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pPr>
                  <a:r>
                    <a:rPr lang="en-US" altLang="zh-CN" sz="1600"/>
                    <a:t>MVN</a:t>
                  </a:r>
                  <a:endParaRPr lang="en-US" altLang="zh-CN" sz="1600"/>
                </a:p>
                <a:p>
                  <a:pPr>
                    <a:spcBef>
                      <a:spcPct val="0"/>
                    </a:spcBef>
                  </a:pPr>
                  <a:endParaRPr lang="en-US" altLang="zh-CN" sz="1600"/>
                </a:p>
              </p:txBody>
            </p:sp>
            <p:sp>
              <p:nvSpPr>
                <p:cNvPr id="80" name="Rectangle 413"/>
                <p:cNvSpPr>
                  <a:spLocks noChangeArrowheads="1"/>
                </p:cNvSpPr>
                <p:nvPr/>
              </p:nvSpPr>
              <p:spPr bwMode="auto">
                <a:xfrm>
                  <a:off x="0" y="0"/>
                  <a:ext cx="519"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73" name="Group 414"/>
              <p:cNvGrpSpPr/>
              <p:nvPr/>
            </p:nvGrpSpPr>
            <p:grpSpPr bwMode="auto">
              <a:xfrm>
                <a:off x="1353" y="6144"/>
                <a:ext cx="760" cy="384"/>
                <a:chOff x="0" y="0"/>
                <a:chExt cx="760" cy="384"/>
              </a:xfrm>
            </p:grpSpPr>
            <p:sp>
              <p:nvSpPr>
                <p:cNvPr id="77" name="Rectangle 415"/>
                <p:cNvSpPr>
                  <a:spLocks noChangeArrowheads="1"/>
                </p:cNvSpPr>
                <p:nvPr/>
              </p:nvSpPr>
              <p:spPr bwMode="auto">
                <a:xfrm>
                  <a:off x="43" y="0"/>
                  <a:ext cx="67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zh-CN" altLang="en-US" sz="1600"/>
                    <a:t>求反</a:t>
                  </a:r>
                  <a:endParaRPr lang="zh-CN" altLang="en-US" sz="1600"/>
                </a:p>
                <a:p>
                  <a:pPr algn="just">
                    <a:spcBef>
                      <a:spcPct val="0"/>
                    </a:spcBef>
                  </a:pPr>
                  <a:endParaRPr lang="en-US" altLang="zh-CN" sz="1600"/>
                </a:p>
              </p:txBody>
            </p:sp>
            <p:sp>
              <p:nvSpPr>
                <p:cNvPr id="78" name="Rectangle 416"/>
                <p:cNvSpPr>
                  <a:spLocks noChangeArrowheads="1"/>
                </p:cNvSpPr>
                <p:nvPr/>
              </p:nvSpPr>
              <p:spPr bwMode="auto">
                <a:xfrm>
                  <a:off x="0" y="0"/>
                  <a:ext cx="760"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nvGrpSpPr>
              <p:cNvPr id="74" name="Group 417"/>
              <p:cNvGrpSpPr/>
              <p:nvPr/>
            </p:nvGrpSpPr>
            <p:grpSpPr bwMode="auto">
              <a:xfrm>
                <a:off x="2113" y="6144"/>
                <a:ext cx="1322" cy="384"/>
                <a:chOff x="0" y="0"/>
                <a:chExt cx="1322" cy="384"/>
              </a:xfrm>
            </p:grpSpPr>
            <p:sp>
              <p:nvSpPr>
                <p:cNvPr id="75" name="Rectangle 418"/>
                <p:cNvSpPr>
                  <a:spLocks noChangeArrowheads="1"/>
                </p:cNvSpPr>
                <p:nvPr/>
              </p:nvSpPr>
              <p:spPr bwMode="auto">
                <a:xfrm>
                  <a:off x="43" y="0"/>
                  <a:ext cx="1236"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0"/>
                    </a:spcBef>
                  </a:pPr>
                  <a:r>
                    <a:rPr lang="en-US" altLang="zh-CN" sz="1600"/>
                    <a:t>Rd = NOT Op2</a:t>
                  </a:r>
                  <a:endParaRPr lang="en-US" altLang="zh-CN" sz="1600"/>
                </a:p>
                <a:p>
                  <a:pPr algn="just">
                    <a:spcBef>
                      <a:spcPct val="0"/>
                    </a:spcBef>
                  </a:pPr>
                  <a:endParaRPr lang="en-US" altLang="zh-CN" sz="1600"/>
                </a:p>
              </p:txBody>
            </p:sp>
            <p:sp>
              <p:nvSpPr>
                <p:cNvPr id="76" name="Rectangle 419"/>
                <p:cNvSpPr>
                  <a:spLocks noChangeArrowheads="1"/>
                </p:cNvSpPr>
                <p:nvPr/>
              </p:nvSpPr>
              <p:spPr bwMode="auto">
                <a:xfrm>
                  <a:off x="0" y="0"/>
                  <a:ext cx="1322" cy="384"/>
                </a:xfrm>
                <a:prstGeom prst="rect">
                  <a:avLst/>
                </a:prstGeom>
                <a:noFill/>
                <a:ln w="7"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grpSp>
        <p:sp>
          <p:nvSpPr>
            <p:cNvPr id="6" name="Rectangle 420"/>
            <p:cNvSpPr>
              <a:spLocks noChangeArrowheads="1"/>
            </p:cNvSpPr>
            <p:nvPr/>
          </p:nvSpPr>
          <p:spPr bwMode="auto">
            <a:xfrm>
              <a:off x="0" y="0"/>
              <a:ext cx="3441" cy="6534"/>
            </a:xfrm>
            <a:prstGeom prst="rect">
              <a:avLst/>
            </a:prstGeom>
            <a:noFill/>
            <a:ln w="9525" cmpd="sng">
              <a:solidFill>
                <a:srgbClr val="A0A0A0"/>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endParaRPr lang="zh-CN" altLang="en-US" sz="1600"/>
            </a:p>
          </p:txBody>
        </p:sp>
      </p:gr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endParaRPr lang="zh-CN" altLang="en-US" kern="0" dirty="0">
              <a:solidFill>
                <a:srgbClr val="FF0000"/>
              </a:solidFill>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文本框 2"/>
          <p:cNvSpPr txBox="1"/>
          <p:nvPr/>
        </p:nvSpPr>
        <p:spPr>
          <a:xfrm>
            <a:off x="839416" y="1052736"/>
            <a:ext cx="8352928" cy="461665"/>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1) </a:t>
            </a:r>
            <a:r>
              <a:rPr lang="zh-CN" altLang="en-US" sz="2400" dirty="0"/>
              <a:t>数据传送指令；</a:t>
            </a:r>
            <a:r>
              <a:rPr lang="en-US" altLang="zh-CN" sz="2400" dirty="0"/>
              <a:t>MOV</a:t>
            </a:r>
            <a:r>
              <a:rPr lang="zh-CN" altLang="en-US" sz="2400" dirty="0"/>
              <a:t>（传送）和</a:t>
            </a:r>
            <a:r>
              <a:rPr lang="en-US" altLang="zh-CN" sz="2400" dirty="0"/>
              <a:t>MVN</a:t>
            </a:r>
            <a:r>
              <a:rPr lang="zh-CN" altLang="en-US" sz="2400" dirty="0"/>
              <a:t>（传送非）</a:t>
            </a:r>
            <a:endParaRPr lang="zh-CN" altLang="en-US" sz="2400"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数据传送指令</a:t>
            </a:r>
            <a:r>
              <a:rPr lang="en-US" altLang="zh-CN" kern="0" dirty="0"/>
              <a:t>)</a:t>
            </a:r>
            <a:endParaRPr lang="zh-CN" altLang="en-US" kern="0" dirty="0">
              <a:solidFill>
                <a:srgbClr val="FF0000"/>
              </a:solidFill>
            </a:endParaRPr>
          </a:p>
        </p:txBody>
      </p:sp>
      <p:sp>
        <p:nvSpPr>
          <p:cNvPr id="5" name="矩形 4"/>
          <p:cNvSpPr/>
          <p:nvPr/>
        </p:nvSpPr>
        <p:spPr>
          <a:xfrm>
            <a:off x="508116" y="1628800"/>
            <a:ext cx="11665296" cy="2677656"/>
          </a:xfrm>
          <a:prstGeom prst="rect">
            <a:avLst/>
          </a:prstGeom>
        </p:spPr>
        <p:txBody>
          <a:bodyPr wrap="square">
            <a:spAutoFit/>
          </a:bodyPr>
          <a:lstStyle/>
          <a:p>
            <a:pPr eaLnBrk="1" hangingPunct="1">
              <a:buFont typeface="Arial" panose="020B0604020202020204" pitchFamily="34" charset="0"/>
              <a:buNone/>
              <a:defRPr/>
            </a:pPr>
            <a:r>
              <a:rPr lang="en-US" altLang="zh-CN" sz="2400" b="1" dirty="0">
                <a:latin typeface="华文楷体" panose="02010600040101010101" pitchFamily="2" charset="-122"/>
                <a:ea typeface="华文楷体" panose="02010600040101010101" pitchFamily="2" charset="-122"/>
              </a:rPr>
              <a:t> MOV</a:t>
            </a:r>
            <a:r>
              <a:rPr lang="zh-CN" altLang="zh-CN" sz="2400" b="1" dirty="0">
                <a:latin typeface="华文楷体" panose="02010600040101010101" pitchFamily="2" charset="-122"/>
                <a:ea typeface="华文楷体" panose="02010600040101010101" pitchFamily="2" charset="-122"/>
              </a:rPr>
              <a:t>指令</a:t>
            </a:r>
            <a:r>
              <a:rPr lang="en-US" altLang="zh-CN" sz="2400" b="1" dirty="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a:p>
            <a:pPr indent="535305" eaLnBrk="1" hangingPunct="1">
              <a:defRPr/>
            </a:pPr>
            <a:r>
              <a:rPr lang="en-US" altLang="zh-CN" sz="2400" dirty="0">
                <a:latin typeface="华文楷体" panose="02010600040101010101" pitchFamily="2" charset="-122"/>
                <a:ea typeface="华文楷体" panose="02010600040101010101" pitchFamily="2" charset="-122"/>
              </a:rPr>
              <a:t>MOV {</a:t>
            </a:r>
            <a:r>
              <a:rPr lang="zh-CN" altLang="zh-CN" sz="2400" dirty="0">
                <a:latin typeface="华文楷体" panose="02010600040101010101" pitchFamily="2" charset="-122"/>
                <a:ea typeface="华文楷体" panose="02010600040101010101" pitchFamily="2" charset="-122"/>
              </a:rPr>
              <a:t>条件</a:t>
            </a:r>
            <a:r>
              <a:rPr lang="en-US" altLang="zh-CN" sz="2400" dirty="0">
                <a:latin typeface="华文楷体" panose="02010600040101010101" pitchFamily="2" charset="-122"/>
                <a:ea typeface="华文楷体" panose="02010600040101010101" pitchFamily="2" charset="-122"/>
              </a:rPr>
              <a:t>}{S}  </a:t>
            </a:r>
            <a:r>
              <a:rPr lang="zh-CN" altLang="zh-CN" sz="2400" dirty="0">
                <a:latin typeface="华文楷体" panose="02010600040101010101" pitchFamily="2" charset="-122"/>
                <a:ea typeface="华文楷体" panose="02010600040101010101" pitchFamily="2" charset="-122"/>
              </a:rPr>
              <a:t>目的寄存器</a:t>
            </a: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源操作数</a:t>
            </a:r>
            <a:endParaRPr lang="zh-CN" altLang="zh-CN" sz="2400" dirty="0">
              <a:latin typeface="华文楷体" panose="02010600040101010101" pitchFamily="2" charset="-122"/>
              <a:ea typeface="华文楷体" panose="02010600040101010101" pitchFamily="2" charset="-122"/>
            </a:endParaRPr>
          </a:p>
          <a:p>
            <a:pPr indent="535305" algn="just" eaLnBrk="1" hangingPunct="1">
              <a:defRPr/>
            </a:pPr>
            <a:r>
              <a:rPr lang="en-US" altLang="zh-CN" sz="2400" dirty="0">
                <a:latin typeface="华文楷体" panose="02010600040101010101" pitchFamily="2" charset="-122"/>
                <a:ea typeface="华文楷体" panose="02010600040101010101" pitchFamily="2" charset="-122"/>
              </a:rPr>
              <a:t>MOV</a:t>
            </a:r>
            <a:r>
              <a:rPr lang="zh-CN" altLang="zh-CN" sz="2400" dirty="0">
                <a:latin typeface="华文楷体" panose="02010600040101010101" pitchFamily="2" charset="-122"/>
                <a:ea typeface="华文楷体" panose="02010600040101010101" pitchFamily="2" charset="-122"/>
              </a:rPr>
              <a:t>指令将一个立即数、一个寄存器或被移位的寄存器传送到目的寄存器中。后缀</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表示指令的操作是否影响标志位。如果目的寄存器是寄存器</a:t>
            </a:r>
            <a:r>
              <a:rPr lang="en-US" altLang="zh-CN" sz="2400" dirty="0">
                <a:latin typeface="华文楷体" panose="02010600040101010101" pitchFamily="2" charset="-122"/>
                <a:ea typeface="华文楷体" panose="02010600040101010101" pitchFamily="2" charset="-122"/>
              </a:rPr>
              <a:t>PC</a:t>
            </a:r>
            <a:r>
              <a:rPr lang="zh-CN" altLang="zh-CN" sz="2400" dirty="0">
                <a:latin typeface="华文楷体" panose="02010600040101010101" pitchFamily="2" charset="-122"/>
                <a:ea typeface="华文楷体" panose="02010600040101010101" pitchFamily="2" charset="-122"/>
              </a:rPr>
              <a:t>可以实现程序流程的跳转；寄存器</a:t>
            </a:r>
            <a:r>
              <a:rPr lang="en-US" altLang="zh-CN" sz="2400" dirty="0">
                <a:latin typeface="华文楷体" panose="02010600040101010101" pitchFamily="2" charset="-122"/>
                <a:ea typeface="华文楷体" panose="02010600040101010101" pitchFamily="2" charset="-122"/>
              </a:rPr>
              <a:t>PC</a:t>
            </a:r>
            <a:r>
              <a:rPr lang="zh-CN" altLang="zh-CN" sz="2400" dirty="0">
                <a:latin typeface="华文楷体" panose="02010600040101010101" pitchFamily="2" charset="-122"/>
                <a:ea typeface="华文楷体" panose="02010600040101010101" pitchFamily="2" charset="-122"/>
              </a:rPr>
              <a:t>做为目的寄存器且后缀</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被设置，则在跳转的同时，将当前处理器工作模式下的</a:t>
            </a:r>
            <a:r>
              <a:rPr lang="en-US" altLang="zh-CN" sz="2400" dirty="0">
                <a:latin typeface="华文楷体" panose="02010600040101010101" pitchFamily="2" charset="-122"/>
                <a:ea typeface="华文楷体" panose="02010600040101010101" pitchFamily="2" charset="-122"/>
              </a:rPr>
              <a:t>SPSR</a:t>
            </a:r>
            <a:r>
              <a:rPr lang="zh-CN" altLang="zh-CN" sz="2400" dirty="0">
                <a:latin typeface="华文楷体" panose="02010600040101010101" pitchFamily="2" charset="-122"/>
                <a:ea typeface="华文楷体" panose="02010600040101010101" pitchFamily="2" charset="-122"/>
              </a:rPr>
              <a:t>值复制到</a:t>
            </a:r>
            <a:r>
              <a:rPr lang="en-US" altLang="zh-CN" sz="2400" dirty="0">
                <a:latin typeface="华文楷体" panose="02010600040101010101" pitchFamily="2" charset="-122"/>
                <a:ea typeface="华文楷体" panose="02010600040101010101" pitchFamily="2" charset="-122"/>
              </a:rPr>
              <a:t>CPSR</a:t>
            </a:r>
            <a:r>
              <a:rPr lang="zh-CN" altLang="zh-CN" sz="2400" dirty="0">
                <a:latin typeface="华文楷体" panose="02010600040101010101" pitchFamily="2" charset="-122"/>
                <a:ea typeface="华文楷体" panose="02010600040101010101" pitchFamily="2" charset="-122"/>
              </a:rPr>
              <a:t>中。</a:t>
            </a:r>
            <a:endParaRPr lang="en-US" altLang="zh-CN" sz="2400" dirty="0">
              <a:latin typeface="华文楷体" panose="02010600040101010101" pitchFamily="2" charset="-122"/>
              <a:ea typeface="华文楷体" panose="02010600040101010101" pitchFamily="2" charset="-122"/>
            </a:endParaRPr>
          </a:p>
          <a:p>
            <a:pPr indent="535305" eaLnBrk="1" hangingPunct="1">
              <a:defRPr/>
            </a:pPr>
            <a:r>
              <a:rPr lang="zh-CN" altLang="zh-CN" sz="2400" dirty="0">
                <a:latin typeface="华文楷体" panose="02010600040101010101" pitchFamily="2" charset="-122"/>
                <a:ea typeface="华文楷体" panose="02010600040101010101" pitchFamily="2" charset="-122"/>
              </a:rPr>
              <a:t>示例：</a:t>
            </a:r>
            <a:endParaRPr lang="zh-CN" altLang="en-US" sz="2200" dirty="0">
              <a:latin typeface="华文楷体" panose="02010600040101010101" pitchFamily="2" charset="-122"/>
              <a:ea typeface="华文楷体" panose="02010600040101010101" pitchFamily="2" charset="-122"/>
            </a:endParaRPr>
          </a:p>
        </p:txBody>
      </p:sp>
      <p:sp>
        <p:nvSpPr>
          <p:cNvPr id="6" name="矩形 5"/>
          <p:cNvSpPr/>
          <p:nvPr/>
        </p:nvSpPr>
        <p:spPr>
          <a:xfrm>
            <a:off x="2128332" y="3929063"/>
            <a:ext cx="8424863" cy="2308225"/>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MOV  R0, #0x01		;</a:t>
            </a:r>
            <a:r>
              <a:rPr lang="zh-CN" altLang="zh-CN" sz="2400" dirty="0">
                <a:latin typeface="华文楷体" panose="02010600040101010101" pitchFamily="2" charset="-122"/>
                <a:ea typeface="华文楷体" panose="02010600040101010101" pitchFamily="2" charset="-122"/>
              </a:rPr>
              <a:t>将立即数</a:t>
            </a:r>
            <a:r>
              <a:rPr lang="en-US" altLang="zh-CN" sz="2400" dirty="0">
                <a:latin typeface="华文楷体" panose="02010600040101010101" pitchFamily="2" charset="-122"/>
                <a:ea typeface="华文楷体" panose="02010600040101010101" pitchFamily="2" charset="-122"/>
              </a:rPr>
              <a:t>0x01</a:t>
            </a:r>
            <a:r>
              <a:rPr lang="zh-CN" altLang="zh-CN" sz="2400" dirty="0">
                <a:latin typeface="华文楷体" panose="02010600040101010101" pitchFamily="2" charset="-122"/>
                <a:ea typeface="华文楷体" panose="02010600040101010101" pitchFamily="2" charset="-122"/>
              </a:rPr>
              <a:t>装入到</a:t>
            </a:r>
            <a:r>
              <a:rPr lang="en-US" altLang="zh-CN" sz="2400" dirty="0">
                <a:latin typeface="华文楷体" panose="02010600040101010101" pitchFamily="2" charset="-122"/>
                <a:ea typeface="华文楷体" panose="02010600040101010101" pitchFamily="2" charset="-122"/>
              </a:rPr>
              <a:t>R0</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MOV  R0, R1			;</a:t>
            </a:r>
            <a:r>
              <a:rPr lang="zh-CN" altLang="zh-CN" sz="2400" dirty="0">
                <a:latin typeface="华文楷体" panose="02010600040101010101" pitchFamily="2" charset="-122"/>
                <a:ea typeface="华文楷体" panose="02010600040101010101" pitchFamily="2" charset="-122"/>
              </a:rPr>
              <a:t>将寄存器</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的值传送到</a:t>
            </a:r>
            <a:r>
              <a:rPr lang="en-US" altLang="zh-CN" sz="2400" dirty="0">
                <a:latin typeface="华文楷体" panose="02010600040101010101" pitchFamily="2" charset="-122"/>
                <a:ea typeface="华文楷体" panose="02010600040101010101" pitchFamily="2" charset="-122"/>
              </a:rPr>
              <a:t>R0</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MOVS  R0, R1, LSL #3	</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将寄存器</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的值左移</a:t>
            </a:r>
            <a:r>
              <a:rPr lang="en-US" altLang="zh-CN" sz="2400" dirty="0">
                <a:latin typeface="华文楷体" panose="02010600040101010101" pitchFamily="2" charset="-122"/>
                <a:ea typeface="华文楷体" panose="02010600040101010101" pitchFamily="2" charset="-122"/>
              </a:rPr>
              <a:t>3</a:t>
            </a:r>
            <a:r>
              <a:rPr lang="zh-CN" altLang="zh-CN" sz="2400" dirty="0">
                <a:latin typeface="华文楷体" panose="02010600040101010101" pitchFamily="2" charset="-122"/>
                <a:ea typeface="华文楷体" panose="02010600040101010101" pitchFamily="2" charset="-122"/>
              </a:rPr>
              <a:t>位后传送到</a:t>
            </a: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，并影响标志位</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MOV  PC, LR		;</a:t>
            </a:r>
            <a:r>
              <a:rPr lang="zh-CN" altLang="zh-CN" sz="2400" dirty="0">
                <a:latin typeface="华文楷体" panose="02010600040101010101" pitchFamily="2" charset="-122"/>
                <a:ea typeface="华文楷体" panose="02010600040101010101" pitchFamily="2" charset="-122"/>
              </a:rPr>
              <a:t>将链接寄存器</a:t>
            </a:r>
            <a:r>
              <a:rPr lang="en-US" altLang="zh-CN" sz="2400" dirty="0">
                <a:latin typeface="华文楷体" panose="02010600040101010101" pitchFamily="2" charset="-122"/>
                <a:ea typeface="华文楷体" panose="02010600040101010101" pitchFamily="2" charset="-122"/>
              </a:rPr>
              <a:t>LR</a:t>
            </a:r>
            <a:r>
              <a:rPr lang="zh-CN" altLang="zh-CN" sz="2400" dirty="0">
                <a:latin typeface="华文楷体" panose="02010600040101010101" pitchFamily="2" charset="-122"/>
                <a:ea typeface="华文楷体" panose="02010600040101010101" pitchFamily="2" charset="-122"/>
              </a:rPr>
              <a:t>的值传送到</a:t>
            </a:r>
            <a:r>
              <a:rPr lang="en-US" altLang="zh-CN" sz="2400" dirty="0">
                <a:latin typeface="华文楷体" panose="02010600040101010101" pitchFamily="2" charset="-122"/>
                <a:ea typeface="华文楷体" panose="02010600040101010101" pitchFamily="2" charset="-122"/>
              </a:rPr>
              <a:t>PC</a:t>
            </a:r>
            <a:r>
              <a:rPr lang="zh-CN" altLang="zh-CN" sz="2400" dirty="0">
                <a:latin typeface="华文楷体" panose="02010600040101010101" pitchFamily="2" charset="-122"/>
                <a:ea typeface="华文楷体" panose="02010600040101010101" pitchFamily="2" charset="-122"/>
              </a:rPr>
              <a:t>中，用于子程序返回</a:t>
            </a:r>
            <a:endParaRPr lang="zh-CN" altLang="zh-CN" sz="2400" dirty="0">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811338" y="3746500"/>
            <a:ext cx="8424862" cy="1570038"/>
          </a:xfrm>
          <a:prstGeom prst="rect">
            <a:avLst/>
          </a:prstGeom>
          <a:solidFill>
            <a:schemeClr val="bg1">
              <a:lumMod val="75000"/>
            </a:schemeClr>
          </a:solidFill>
        </p:spPr>
        <p:txBody>
          <a:bodyPr>
            <a:spAutoFit/>
          </a:bodyPr>
          <a:lstStyle/>
          <a:p>
            <a:pPr indent="628650" eaLnBrk="1" hangingPunct="1">
              <a:defRPr/>
            </a:pPr>
            <a:r>
              <a:rPr lang="en-US" altLang="zh-CN" sz="2400" dirty="0">
                <a:latin typeface="华文楷体" panose="02010600040101010101" pitchFamily="2" charset="-122"/>
                <a:ea typeface="华文楷体" panose="02010600040101010101" pitchFamily="2" charset="-122"/>
              </a:rPr>
              <a:t>MVN  R0, #0x0FF			</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将立即数</a:t>
            </a:r>
            <a:r>
              <a:rPr lang="en-US" altLang="zh-CN" sz="2400" dirty="0">
                <a:latin typeface="华文楷体" panose="02010600040101010101" pitchFamily="2" charset="-122"/>
                <a:ea typeface="华文楷体" panose="02010600040101010101" pitchFamily="2" charset="-122"/>
              </a:rPr>
              <a:t>0xFF</a:t>
            </a:r>
            <a:r>
              <a:rPr lang="zh-CN" altLang="zh-CN" sz="2400" dirty="0">
                <a:latin typeface="华文楷体" panose="02010600040101010101" pitchFamily="2" charset="-122"/>
                <a:ea typeface="华文楷体" panose="02010600040101010101" pitchFamily="2" charset="-122"/>
              </a:rPr>
              <a:t>按位求反后装入</a:t>
            </a: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，操作后</a:t>
            </a:r>
            <a:r>
              <a:rPr lang="en-US" altLang="zh-CN" sz="2400" dirty="0">
                <a:latin typeface="华文楷体" panose="02010600040101010101" pitchFamily="2" charset="-122"/>
                <a:ea typeface="华文楷体" panose="02010600040101010101" pitchFamily="2" charset="-122"/>
              </a:rPr>
              <a:t>R0=0xFFFFFF00</a:t>
            </a:r>
            <a:endParaRPr lang="zh-CN" altLang="zh-CN" sz="2400" dirty="0">
              <a:latin typeface="华文楷体" panose="02010600040101010101" pitchFamily="2" charset="-122"/>
              <a:ea typeface="华文楷体" panose="02010600040101010101" pitchFamily="2" charset="-122"/>
            </a:endParaRPr>
          </a:p>
          <a:p>
            <a:pPr indent="628650" eaLnBrk="1" hangingPunct="1">
              <a:defRPr/>
            </a:pPr>
            <a:r>
              <a:rPr lang="en-US" altLang="zh-CN" sz="2400" dirty="0">
                <a:latin typeface="华文楷体" panose="02010600040101010101" pitchFamily="2" charset="-122"/>
                <a:ea typeface="华文楷体" panose="02010600040101010101" pitchFamily="2" charset="-122"/>
              </a:rPr>
              <a:t>MVN  R0, R1				</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将寄存器</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的值按位求反后传送到</a:t>
            </a:r>
            <a:r>
              <a:rPr lang="en-US" altLang="zh-CN" sz="2400" dirty="0">
                <a:latin typeface="华文楷体" panose="02010600040101010101" pitchFamily="2" charset="-122"/>
                <a:ea typeface="华文楷体" panose="02010600040101010101" pitchFamily="2" charset="-122"/>
              </a:rPr>
              <a:t>R0</a:t>
            </a:r>
            <a:endParaRPr lang="zh-CN" altLang="zh-CN" sz="2400" dirty="0">
              <a:latin typeface="华文楷体" panose="02010600040101010101" pitchFamily="2" charset="-122"/>
              <a:ea typeface="华文楷体" panose="02010600040101010101" pitchFamily="2" charset="-122"/>
            </a:endParaRPr>
          </a:p>
        </p:txBody>
      </p:sp>
      <p:sp>
        <p:nvSpPr>
          <p:cNvPr id="4" name="矩形 3"/>
          <p:cNvSpPr/>
          <p:nvPr/>
        </p:nvSpPr>
        <p:spPr>
          <a:xfrm>
            <a:off x="263352" y="1052736"/>
            <a:ext cx="11377264" cy="1938992"/>
          </a:xfrm>
          <a:prstGeom prst="rect">
            <a:avLst/>
          </a:prstGeom>
        </p:spPr>
        <p:txBody>
          <a:bodyPr wrap="square">
            <a:spAutoFit/>
          </a:bodyPr>
          <a:lstStyle/>
          <a:p>
            <a:pPr eaLnBrk="1" hangingPunct="1">
              <a:buFont typeface="Arial" panose="020B0604020202020204" pitchFamily="34" charset="0"/>
              <a:buNone/>
              <a:defRPr/>
            </a:pPr>
            <a:r>
              <a:rPr lang="en-US" altLang="zh-CN" sz="2400" b="1" dirty="0">
                <a:latin typeface="华文楷体" panose="02010600040101010101" pitchFamily="2" charset="-122"/>
                <a:ea typeface="华文楷体" panose="02010600040101010101" pitchFamily="2" charset="-122"/>
              </a:rPr>
              <a:t>MVN</a:t>
            </a:r>
            <a:r>
              <a:rPr lang="zh-CN" altLang="zh-CN" sz="2400" b="1" dirty="0">
                <a:latin typeface="华文楷体" panose="02010600040101010101" pitchFamily="2" charset="-122"/>
                <a:ea typeface="华文楷体" panose="02010600040101010101" pitchFamily="2" charset="-122"/>
              </a:rPr>
              <a:t>指令</a:t>
            </a:r>
            <a:endParaRPr lang="zh-CN" altLang="zh-CN" sz="2400" dirty="0">
              <a:latin typeface="华文楷体" panose="02010600040101010101" pitchFamily="2" charset="-122"/>
              <a:ea typeface="华文楷体" panose="02010600040101010101" pitchFamily="2" charset="-122"/>
            </a:endParaRPr>
          </a:p>
          <a:p>
            <a:pPr indent="535305" eaLnBrk="1" hangingPunct="1">
              <a:defRPr/>
            </a:pPr>
            <a:r>
              <a:rPr lang="en-US" altLang="zh-CN" sz="2400" dirty="0">
                <a:latin typeface="华文楷体" panose="02010600040101010101" pitchFamily="2" charset="-122"/>
                <a:ea typeface="华文楷体" panose="02010600040101010101" pitchFamily="2" charset="-122"/>
              </a:rPr>
              <a:t>MVN {</a:t>
            </a:r>
            <a:r>
              <a:rPr lang="zh-CN" altLang="zh-CN" sz="2400" dirty="0">
                <a:latin typeface="华文楷体" panose="02010600040101010101" pitchFamily="2" charset="-122"/>
                <a:ea typeface="华文楷体" panose="02010600040101010101" pitchFamily="2" charset="-122"/>
              </a:rPr>
              <a:t>条件</a:t>
            </a:r>
            <a:r>
              <a:rPr lang="en-US" altLang="zh-CN" sz="2400" dirty="0">
                <a:latin typeface="华文楷体" panose="02010600040101010101" pitchFamily="2" charset="-122"/>
                <a:ea typeface="华文楷体" panose="02010600040101010101" pitchFamily="2" charset="-122"/>
              </a:rPr>
              <a:t>}{S}  </a:t>
            </a:r>
            <a:r>
              <a:rPr lang="zh-CN" altLang="zh-CN" sz="2400" dirty="0">
                <a:latin typeface="华文楷体" panose="02010600040101010101" pitchFamily="2" charset="-122"/>
                <a:ea typeface="华文楷体" panose="02010600040101010101" pitchFamily="2" charset="-122"/>
              </a:rPr>
              <a:t>目的寄存器</a:t>
            </a: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源操作数</a:t>
            </a:r>
            <a:endParaRPr lang="zh-CN" altLang="zh-CN" sz="2400" dirty="0">
              <a:latin typeface="华文楷体" panose="02010600040101010101" pitchFamily="2" charset="-122"/>
              <a:ea typeface="华文楷体" panose="02010600040101010101" pitchFamily="2" charset="-122"/>
            </a:endParaRPr>
          </a:p>
          <a:p>
            <a:pPr indent="535305" eaLnBrk="1" hangingPunct="1">
              <a:defRPr/>
            </a:pPr>
            <a:r>
              <a:rPr lang="en-US" altLang="zh-CN" sz="2400" dirty="0">
                <a:latin typeface="华文楷体" panose="02010600040101010101" pitchFamily="2" charset="-122"/>
                <a:ea typeface="华文楷体" panose="02010600040101010101" pitchFamily="2" charset="-122"/>
              </a:rPr>
              <a:t>MVN</a:t>
            </a:r>
            <a:r>
              <a:rPr lang="zh-CN" altLang="zh-CN" sz="2400" dirty="0">
                <a:latin typeface="华文楷体" panose="02010600040101010101" pitchFamily="2" charset="-122"/>
                <a:ea typeface="华文楷体" panose="02010600040101010101" pitchFamily="2" charset="-122"/>
              </a:rPr>
              <a:t>指令将一个立即数、一个寄存器或被移位的寄存器的值先按位求反，再传送到目的寄存器中。后缀</a:t>
            </a:r>
            <a:r>
              <a:rPr lang="en-US" altLang="zh-CN" sz="2400" dirty="0">
                <a:latin typeface="华文楷体" panose="02010600040101010101" pitchFamily="2" charset="-122"/>
                <a:ea typeface="华文楷体" panose="02010600040101010101" pitchFamily="2" charset="-122"/>
              </a:rPr>
              <a:t>S</a:t>
            </a:r>
            <a:r>
              <a:rPr lang="zh-CN" altLang="zh-CN" sz="2400" dirty="0">
                <a:latin typeface="华文楷体" panose="02010600040101010101" pitchFamily="2" charset="-122"/>
                <a:ea typeface="华文楷体" panose="02010600040101010101" pitchFamily="2" charset="-122"/>
              </a:rPr>
              <a:t>表示是否影响标志位。</a:t>
            </a:r>
            <a:endParaRPr lang="en-US" altLang="zh-CN" sz="2400" dirty="0">
              <a:latin typeface="华文楷体" panose="02010600040101010101" pitchFamily="2" charset="-122"/>
              <a:ea typeface="华文楷体" panose="02010600040101010101" pitchFamily="2" charset="-122"/>
            </a:endParaRPr>
          </a:p>
          <a:p>
            <a:pPr indent="535305" eaLnBrk="1" hangingPunct="1">
              <a:defRPr/>
            </a:pPr>
            <a:r>
              <a:rPr lang="zh-CN" altLang="zh-CN" sz="2400" dirty="0">
                <a:latin typeface="华文楷体" panose="02010600040101010101" pitchFamily="2" charset="-122"/>
                <a:ea typeface="华文楷体" panose="02010600040101010101" pitchFamily="2" charset="-122"/>
              </a:rPr>
              <a:t>示例：</a:t>
            </a:r>
            <a:endParaRPr lang="zh-CN" altLang="en-US" sz="22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B0E5219-79DB-49A4-B787-611A6567EED7}" type="slidenum">
              <a:rPr lang="zh-CN" altLang="zh-CN" smtClean="0">
                <a:solidFill>
                  <a:srgbClr val="FF3300"/>
                </a:solidFill>
                <a:latin typeface="华文楷体" panose="02010600040101010101" pitchFamily="2" charset="-122"/>
                <a:ea typeface="华文楷体" panose="02010600040101010101" pitchFamily="2" charset="-122"/>
              </a:rPr>
            </a:fld>
            <a:endParaRPr lang="zh-CN" altLang="zh-CN">
              <a:solidFill>
                <a:srgbClr val="FF3300"/>
              </a:solidFill>
              <a:latin typeface="华文楷体" panose="02010600040101010101" pitchFamily="2" charset="-122"/>
              <a:ea typeface="华文楷体" panose="02010600040101010101" pitchFamily="2" charset="-122"/>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数据传送指令</a:t>
            </a:r>
            <a:r>
              <a:rPr lang="en-US" altLang="zh-CN" kern="0" dirty="0"/>
              <a:t>)</a:t>
            </a:r>
            <a:endParaRPr lang="zh-CN" altLang="en-US" kern="0" dirty="0">
              <a:solidFill>
                <a:srgbClr val="FF0000"/>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文本框 2"/>
          <p:cNvSpPr txBox="1"/>
          <p:nvPr/>
        </p:nvSpPr>
        <p:spPr>
          <a:xfrm>
            <a:off x="711389" y="980728"/>
            <a:ext cx="9505056" cy="830997"/>
          </a:xfrm>
          <a:prstGeom prst="rect">
            <a:avLst/>
          </a:prstGeom>
          <a:noFill/>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2</a:t>
            </a:r>
            <a:r>
              <a:rPr lang="zh-CN" altLang="en-US" sz="2400" dirty="0">
                <a:latin typeface="Times New Roman" panose="02020603050405020304" pitchFamily="18" charset="0"/>
                <a:cs typeface="Times New Roman" panose="02020603050405020304" pitchFamily="18" charset="0"/>
              </a:rPr>
              <a:t>）算术指令；</a:t>
            </a:r>
            <a:r>
              <a:rPr lang="en-US" altLang="zh-CN"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ADD</a:t>
            </a:r>
            <a:r>
              <a:rPr lang="zh-CN" altLang="en-US"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a:t>
            </a:r>
            <a:r>
              <a:rPr lang="en-US" altLang="zh-CN"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ADC</a:t>
            </a:r>
            <a:r>
              <a:rPr lang="zh-CN" altLang="en-US"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a:t>
            </a:r>
            <a:r>
              <a:rPr lang="en-US" altLang="zh-CN"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SUB</a:t>
            </a:r>
            <a:r>
              <a:rPr lang="zh-CN" altLang="en-US"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a:t>
            </a:r>
            <a:r>
              <a:rPr lang="en-US" altLang="zh-CN"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SBC</a:t>
            </a:r>
            <a:r>
              <a:rPr lang="zh-CN" altLang="en-US"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a:t>
            </a:r>
            <a:r>
              <a:rPr lang="en-US" altLang="zh-CN"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RSB</a:t>
            </a:r>
            <a:r>
              <a:rPr lang="zh-CN" altLang="en-US"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a:t>
            </a:r>
            <a:r>
              <a:rPr lang="en-US" altLang="zh-CN"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RSC</a:t>
            </a:r>
            <a:endParaRPr lang="en-US" altLang="zh-CN" sz="2400" b="0" i="0" dirty="0">
              <a:solidFill>
                <a:srgbClr val="191919"/>
              </a:solidFill>
              <a:effectLst/>
              <a:highlight>
                <a:srgbClr val="FFFFFF"/>
              </a:highlight>
              <a:latin typeface="Times New Roman" panose="02020603050405020304" pitchFamily="18" charset="0"/>
              <a:cs typeface="Times New Roman" panose="02020603050405020304" pitchFamily="18" charset="0"/>
            </a:endParaRPr>
          </a:p>
          <a:p>
            <a:r>
              <a:rPr lang="en-US" altLang="zh-CN" sz="2400" dirty="0">
                <a:solidFill>
                  <a:srgbClr val="191919"/>
                </a:solidFill>
                <a:highlight>
                  <a:srgbClr val="FFFFFF"/>
                </a:highlight>
                <a:latin typeface="Times New Roman" panose="02020603050405020304" pitchFamily="18" charset="0"/>
                <a:cs typeface="Times New Roman" panose="02020603050405020304" pitchFamily="18" charset="0"/>
              </a:rPr>
              <a:t>                        </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加</a:t>
            </a:r>
            <a:r>
              <a:rPr lang="zh-CN" altLang="en-US" sz="2400" dirty="0">
                <a:solidFill>
                  <a:srgbClr val="191919"/>
                </a:solidFill>
                <a:highlight>
                  <a:srgbClr val="FFFFFF"/>
                </a:highlight>
                <a:latin typeface="Times New Roman" panose="02020603050405020304" pitchFamily="18" charset="0"/>
                <a:cs typeface="Times New Roman" panose="02020603050405020304" pitchFamily="18" charset="0"/>
              </a:rPr>
              <a:t>、</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带进位加</a:t>
            </a:r>
            <a:r>
              <a:rPr lang="zh-CN" altLang="en-US" sz="2400" dirty="0">
                <a:solidFill>
                  <a:srgbClr val="191919"/>
                </a:solidFill>
                <a:highlight>
                  <a:srgbClr val="FFFFFF"/>
                </a:highlight>
                <a:latin typeface="Times New Roman" panose="02020603050405020304" pitchFamily="18" charset="0"/>
                <a:cs typeface="Times New Roman" panose="02020603050405020304" pitchFamily="18" charset="0"/>
              </a:rPr>
              <a:t>、</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减</a:t>
            </a:r>
            <a:r>
              <a:rPr lang="zh-CN" altLang="en-US" sz="2400" dirty="0">
                <a:solidFill>
                  <a:srgbClr val="191919"/>
                </a:solidFill>
                <a:highlight>
                  <a:srgbClr val="FFFFFF"/>
                </a:highlight>
                <a:latin typeface="Times New Roman" panose="02020603050405020304" pitchFamily="18" charset="0"/>
                <a:cs typeface="Times New Roman" panose="02020603050405020304" pitchFamily="18" charset="0"/>
              </a:rPr>
              <a:t>、</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带进位减</a:t>
            </a:r>
            <a:r>
              <a:rPr lang="zh-CN" altLang="en-US" sz="2400" dirty="0">
                <a:solidFill>
                  <a:srgbClr val="191919"/>
                </a:solidFill>
                <a:highlight>
                  <a:srgbClr val="FFFFFF"/>
                </a:highlight>
                <a:latin typeface="Times New Roman" panose="02020603050405020304" pitchFamily="18" charset="0"/>
                <a:cs typeface="Times New Roman" panose="02020603050405020304" pitchFamily="18" charset="0"/>
              </a:rPr>
              <a:t>、</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反向减</a:t>
            </a:r>
            <a:r>
              <a:rPr lang="zh-CN" altLang="en-US" sz="2400" dirty="0">
                <a:solidFill>
                  <a:srgbClr val="191919"/>
                </a:solidFill>
                <a:highlight>
                  <a:srgbClr val="FFFFFF"/>
                </a:highlight>
                <a:latin typeface="Times New Roman" panose="02020603050405020304" pitchFamily="18" charset="0"/>
                <a:cs typeface="Times New Roman" panose="02020603050405020304" pitchFamily="18" charset="0"/>
              </a:rPr>
              <a:t>、</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带进位反向减  </a:t>
            </a:r>
            <a:endParaRPr lang="zh-CN" altLang="en-US" sz="2400" dirty="0">
              <a:solidFill>
                <a:srgbClr val="0070C0"/>
              </a:solidFill>
              <a:latin typeface="Times New Roman" panose="02020603050405020304" pitchFamily="18" charset="0"/>
              <a:cs typeface="Times New Roman" panose="02020603050405020304" pitchFamily="18" charset="0"/>
            </a:endParaRPr>
          </a:p>
        </p:txBody>
      </p:sp>
      <p:sp>
        <p:nvSpPr>
          <p:cNvPr id="4" name="矩形 3"/>
          <p:cNvSpPr/>
          <p:nvPr/>
        </p:nvSpPr>
        <p:spPr>
          <a:xfrm>
            <a:off x="678989" y="2276872"/>
            <a:ext cx="11377264" cy="1938338"/>
          </a:xfrm>
          <a:prstGeom prst="rect">
            <a:avLst/>
          </a:prstGeom>
        </p:spPr>
        <p:txBody>
          <a:bodyPr wrap="square">
            <a:spAutoFit/>
          </a:bodyPr>
          <a:lstStyle/>
          <a:p>
            <a:pPr eaLnBrk="1" hangingPunct="1">
              <a:buFont typeface="Arial" panose="020B0604020202020204" pitchFamily="34" charset="0"/>
              <a:buNone/>
              <a:defRPr/>
            </a:pP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 </a:t>
            </a:r>
            <a:r>
              <a:rPr lang="en-US" altLang="zh-CN" sz="2400" dirty="0">
                <a:solidFill>
                  <a:schemeClr val="tx2"/>
                </a:solidFill>
                <a:latin typeface="Times New Roman" panose="02020603050405020304" pitchFamily="18" charset="0"/>
                <a:ea typeface="+mn-ea"/>
                <a:cs typeface="Times New Roman" panose="02020603050405020304" pitchFamily="18" charset="0"/>
              </a:rPr>
              <a:t>ADD</a:t>
            </a:r>
            <a:r>
              <a:rPr lang="zh-CN" altLang="zh-CN" sz="2400" dirty="0">
                <a:solidFill>
                  <a:schemeClr val="tx2"/>
                </a:solidFill>
                <a:latin typeface="Times New Roman" panose="02020603050405020304" pitchFamily="18" charset="0"/>
                <a:ea typeface="+mn-ea"/>
                <a:cs typeface="Times New Roman" panose="02020603050405020304" pitchFamily="18" charset="0"/>
              </a:rPr>
              <a:t>指令</a:t>
            </a:r>
            <a:endParaRPr lang="zh-CN" altLang="zh-CN" sz="2400" dirty="0">
              <a:solidFill>
                <a:schemeClr val="tx2"/>
              </a:solidFill>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ADD {</a:t>
            </a:r>
            <a:r>
              <a:rPr lang="zh-CN" altLang="zh-CN" sz="2400" dirty="0">
                <a:latin typeface="Times New Roman" panose="02020603050405020304" pitchFamily="18" charset="0"/>
                <a:ea typeface="+mn-ea"/>
                <a:cs typeface="Times New Roman" panose="02020603050405020304" pitchFamily="18" charset="0"/>
              </a:rPr>
              <a:t>条件</a:t>
            </a:r>
            <a:r>
              <a:rPr lang="en-US" altLang="zh-CN" sz="2400" dirty="0">
                <a:latin typeface="Times New Roman" panose="02020603050405020304" pitchFamily="18" charset="0"/>
                <a:ea typeface="+mn-ea"/>
                <a:cs typeface="Times New Roman" panose="02020603050405020304" pitchFamily="18" charset="0"/>
              </a:rPr>
              <a:t>}{S}  </a:t>
            </a:r>
            <a:r>
              <a:rPr lang="zh-CN" altLang="zh-CN" sz="2400" dirty="0">
                <a:latin typeface="Times New Roman" panose="02020603050405020304" pitchFamily="18" charset="0"/>
                <a:ea typeface="+mn-ea"/>
                <a:cs typeface="Times New Roman" panose="02020603050405020304" pitchFamily="18" charset="0"/>
              </a:rPr>
              <a:t>目的寄存器</a:t>
            </a: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2</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ADD</a:t>
            </a:r>
            <a:r>
              <a:rPr lang="zh-CN" altLang="zh-CN" sz="2400" dirty="0">
                <a:latin typeface="Times New Roman" panose="02020603050405020304" pitchFamily="18" charset="0"/>
                <a:ea typeface="+mn-ea"/>
                <a:cs typeface="Times New Roman" panose="02020603050405020304" pitchFamily="18" charset="0"/>
              </a:rPr>
              <a:t>指令将两个操作数相加后，结果放入目的寄存器中。同时根据操作的结果影响标志位。</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zh-CN" sz="2400" dirty="0">
                <a:latin typeface="Times New Roman" panose="02020603050405020304" pitchFamily="18" charset="0"/>
                <a:ea typeface="+mn-ea"/>
                <a:cs typeface="Times New Roman" panose="02020603050405020304" pitchFamily="18" charset="0"/>
              </a:rPr>
              <a:t>示例：</a:t>
            </a:r>
            <a:endParaRPr lang="zh-CN" altLang="en-US" sz="2200" dirty="0">
              <a:latin typeface="Times New Roman" panose="02020603050405020304" pitchFamily="18" charset="0"/>
              <a:ea typeface="+mn-ea"/>
              <a:cs typeface="Times New Roman" panose="02020603050405020304" pitchFamily="18" charset="0"/>
            </a:endParaRPr>
          </a:p>
        </p:txBody>
      </p:sp>
      <p:sp>
        <p:nvSpPr>
          <p:cNvPr id="5" name="矩形 4"/>
          <p:cNvSpPr/>
          <p:nvPr/>
        </p:nvSpPr>
        <p:spPr>
          <a:xfrm>
            <a:off x="1883568" y="4365104"/>
            <a:ext cx="8424863" cy="1200150"/>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ADD  R0, R0, #1		          ;R0 = R0 + 1</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ADD  R0, R1, R2		          ;R0 = R1 + R2</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ADD  R0, R1, R2, LSL #3            ;R0 = R1 + (R2 &lt;&lt; 3)</a:t>
            </a:r>
            <a:endParaRPr lang="zh-CN" altLang="zh-CN" sz="2400" dirty="0">
              <a:latin typeface="华文楷体" panose="02010600040101010101" pitchFamily="2" charset="-122"/>
              <a:ea typeface="华文楷体" panose="02010600040101010101" pitchFamily="2" charset="-122"/>
            </a:endParaRPr>
          </a:p>
        </p:txBody>
      </p:sp>
      <p:sp>
        <p:nvSpPr>
          <p:cNvPr id="6"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算术指令</a:t>
            </a:r>
            <a:r>
              <a:rPr lang="en-US" altLang="zh-CN" kern="0" dirty="0"/>
              <a:t>)</a:t>
            </a:r>
            <a:endParaRPr lang="zh-CN" altLang="en-US" kern="0" dirty="0">
              <a:solidFill>
                <a:srgbClr val="FF0000"/>
              </a:solidFill>
            </a:endParaRP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6" name="矩形 5"/>
          <p:cNvSpPr/>
          <p:nvPr/>
        </p:nvSpPr>
        <p:spPr>
          <a:xfrm>
            <a:off x="551384" y="980728"/>
            <a:ext cx="10801200" cy="1938338"/>
          </a:xfrm>
          <a:prstGeom prst="rect">
            <a:avLst/>
          </a:prstGeom>
        </p:spPr>
        <p:txBody>
          <a:bodyPr wrap="square">
            <a:spAutoFit/>
          </a:bodyPr>
          <a:lstStyle/>
          <a:p>
            <a:pPr eaLnBrk="1" hangingPunct="1">
              <a:buFont typeface="Arial" panose="020B0604020202020204" pitchFamily="34" charset="0"/>
              <a:buNone/>
              <a:defRPr/>
            </a:pP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2</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SUB</a:t>
            </a:r>
            <a:r>
              <a:rPr lang="zh-CN" altLang="zh-CN" sz="2400" dirty="0">
                <a:latin typeface="华文楷体" panose="02010600040101010101" pitchFamily="2" charset="-122"/>
                <a:ea typeface="华文楷体" panose="02010600040101010101" pitchFamily="2" charset="-122"/>
              </a:rPr>
              <a:t>指令</a:t>
            </a:r>
            <a:endParaRPr lang="zh-CN" altLang="zh-CN" sz="2400" dirty="0">
              <a:latin typeface="华文楷体" panose="02010600040101010101" pitchFamily="2" charset="-122"/>
              <a:ea typeface="华文楷体" panose="02010600040101010101" pitchFamily="2" charset="-122"/>
            </a:endParaRPr>
          </a:p>
          <a:p>
            <a:pPr indent="535305" eaLnBrk="1" hangingPunct="1">
              <a:defRPr/>
            </a:pPr>
            <a:r>
              <a:rPr lang="en-US" altLang="zh-CN" sz="2400" dirty="0">
                <a:latin typeface="华文楷体" panose="02010600040101010101" pitchFamily="2" charset="-122"/>
                <a:ea typeface="华文楷体" panose="02010600040101010101" pitchFamily="2" charset="-122"/>
              </a:rPr>
              <a:t>SUB {</a:t>
            </a:r>
            <a:r>
              <a:rPr lang="zh-CN" altLang="zh-CN" sz="2400" dirty="0">
                <a:latin typeface="华文楷体" panose="02010600040101010101" pitchFamily="2" charset="-122"/>
                <a:ea typeface="华文楷体" panose="02010600040101010101" pitchFamily="2" charset="-122"/>
              </a:rPr>
              <a:t>条件</a:t>
            </a:r>
            <a:r>
              <a:rPr lang="en-US" altLang="zh-CN" sz="2400" dirty="0">
                <a:latin typeface="华文楷体" panose="02010600040101010101" pitchFamily="2" charset="-122"/>
                <a:ea typeface="华文楷体" panose="02010600040101010101" pitchFamily="2" charset="-122"/>
              </a:rPr>
              <a:t>}{S}  </a:t>
            </a:r>
            <a:r>
              <a:rPr lang="zh-CN" altLang="zh-CN" sz="2400" dirty="0">
                <a:latin typeface="华文楷体" panose="02010600040101010101" pitchFamily="2" charset="-122"/>
                <a:ea typeface="华文楷体" panose="02010600040101010101" pitchFamily="2" charset="-122"/>
              </a:rPr>
              <a:t>目的寄存器</a:t>
            </a:r>
            <a:r>
              <a:rPr lang="en-US" altLang="zh-CN" sz="2400" dirty="0">
                <a:latin typeface="华文楷体" panose="02010600040101010101" pitchFamily="2" charset="-122"/>
                <a:ea typeface="华文楷体" panose="02010600040101010101" pitchFamily="2" charset="-122"/>
              </a:rPr>
              <a:t>, </a:t>
            </a:r>
            <a:r>
              <a:rPr lang="zh-CN" altLang="zh-CN" sz="2400" dirty="0">
                <a:latin typeface="华文楷体" panose="02010600040101010101" pitchFamily="2" charset="-122"/>
                <a:ea typeface="华文楷体" panose="02010600040101010101" pitchFamily="2" charset="-122"/>
              </a:rPr>
              <a:t>操作数</a:t>
            </a:r>
            <a:r>
              <a:rPr lang="en-US" altLang="zh-CN" sz="2400" dirty="0">
                <a:latin typeface="华文楷体" panose="02010600040101010101" pitchFamily="2" charset="-122"/>
                <a:ea typeface="华文楷体" panose="02010600040101010101" pitchFamily="2" charset="-122"/>
              </a:rPr>
              <a:t>1, </a:t>
            </a:r>
            <a:r>
              <a:rPr lang="zh-CN" altLang="zh-CN" sz="2400" dirty="0">
                <a:latin typeface="华文楷体" panose="02010600040101010101" pitchFamily="2" charset="-122"/>
                <a:ea typeface="华文楷体" panose="02010600040101010101" pitchFamily="2" charset="-122"/>
              </a:rPr>
              <a:t>操作数</a:t>
            </a:r>
            <a:r>
              <a:rPr lang="en-US" altLang="zh-CN" sz="2400" dirty="0">
                <a:latin typeface="华文楷体" panose="02010600040101010101" pitchFamily="2" charset="-122"/>
                <a:ea typeface="华文楷体" panose="02010600040101010101" pitchFamily="2" charset="-122"/>
              </a:rPr>
              <a:t>2</a:t>
            </a:r>
            <a:endParaRPr lang="zh-CN" altLang="zh-CN" sz="2400" dirty="0">
              <a:latin typeface="华文楷体" panose="02010600040101010101" pitchFamily="2" charset="-122"/>
              <a:ea typeface="华文楷体" panose="02010600040101010101" pitchFamily="2" charset="-122"/>
            </a:endParaRPr>
          </a:p>
          <a:p>
            <a:pPr indent="535305" eaLnBrk="1" hangingPunct="1">
              <a:defRPr/>
            </a:pPr>
            <a:r>
              <a:rPr lang="en-US" altLang="zh-CN" sz="2400" dirty="0">
                <a:latin typeface="华文楷体" panose="02010600040101010101" pitchFamily="2" charset="-122"/>
                <a:ea typeface="华文楷体" panose="02010600040101010101" pitchFamily="2" charset="-122"/>
              </a:rPr>
              <a:t>SUB</a:t>
            </a:r>
            <a:r>
              <a:rPr lang="zh-CN" altLang="zh-CN" sz="2400" dirty="0">
                <a:latin typeface="华文楷体" panose="02010600040101010101" pitchFamily="2" charset="-122"/>
                <a:ea typeface="华文楷体" panose="02010600040101010101" pitchFamily="2" charset="-122"/>
              </a:rPr>
              <a:t>指令用于把操作数</a:t>
            </a:r>
            <a:r>
              <a:rPr lang="en-US" altLang="zh-CN" sz="2400" dirty="0">
                <a:latin typeface="华文楷体" panose="02010600040101010101" pitchFamily="2" charset="-122"/>
                <a:ea typeface="华文楷体" panose="02010600040101010101" pitchFamily="2" charset="-122"/>
              </a:rPr>
              <a:t>1</a:t>
            </a:r>
            <a:r>
              <a:rPr lang="zh-CN" altLang="zh-CN" sz="2400" dirty="0">
                <a:latin typeface="华文楷体" panose="02010600040101010101" pitchFamily="2" charset="-122"/>
                <a:ea typeface="华文楷体" panose="02010600040101010101" pitchFamily="2" charset="-122"/>
              </a:rPr>
              <a:t>减去操作数</a:t>
            </a:r>
            <a:r>
              <a:rPr lang="en-US" altLang="zh-CN" sz="2400" dirty="0">
                <a:latin typeface="华文楷体" panose="02010600040101010101" pitchFamily="2" charset="-122"/>
                <a:ea typeface="华文楷体" panose="02010600040101010101" pitchFamily="2" charset="-122"/>
              </a:rPr>
              <a:t>2</a:t>
            </a:r>
            <a:r>
              <a:rPr lang="zh-CN" altLang="zh-CN" sz="2400" dirty="0">
                <a:latin typeface="华文楷体" panose="02010600040101010101" pitchFamily="2" charset="-122"/>
                <a:ea typeface="华文楷体" panose="02010600040101010101" pitchFamily="2" charset="-122"/>
              </a:rPr>
              <a:t>，将结果放入目的寄存器中。同时根据操作的结果影响标志位。</a:t>
            </a:r>
            <a:endParaRPr lang="en-US" altLang="zh-CN" sz="2400" dirty="0">
              <a:latin typeface="华文楷体" panose="02010600040101010101" pitchFamily="2" charset="-122"/>
              <a:ea typeface="华文楷体" panose="02010600040101010101" pitchFamily="2" charset="-122"/>
            </a:endParaRPr>
          </a:p>
          <a:p>
            <a:pPr indent="535305" eaLnBrk="1" hangingPunct="1">
              <a:defRPr/>
            </a:pPr>
            <a:r>
              <a:rPr lang="zh-CN" altLang="zh-CN" sz="2400" dirty="0">
                <a:latin typeface="华文楷体" panose="02010600040101010101" pitchFamily="2" charset="-122"/>
                <a:ea typeface="华文楷体" panose="02010600040101010101" pitchFamily="2" charset="-122"/>
              </a:rPr>
              <a:t>示例：</a:t>
            </a:r>
            <a:endParaRPr lang="zh-CN" altLang="en-US" sz="2200" dirty="0">
              <a:latin typeface="华文楷体" panose="02010600040101010101" pitchFamily="2" charset="-122"/>
              <a:ea typeface="华文楷体" panose="02010600040101010101" pitchFamily="2" charset="-122"/>
            </a:endParaRPr>
          </a:p>
        </p:txBody>
      </p:sp>
      <p:sp>
        <p:nvSpPr>
          <p:cNvPr id="7" name="矩形 6"/>
          <p:cNvSpPr/>
          <p:nvPr/>
        </p:nvSpPr>
        <p:spPr>
          <a:xfrm>
            <a:off x="1847851" y="3429000"/>
            <a:ext cx="8424863" cy="1200150"/>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SUB  R0, R0, #1			;R0 = R0 - 1</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SUB  R0, R1, R2			;R0 = R1 - R2</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SUB  R0, R1, R2, LSL #3		;R0 = R1 - (R2 &lt;&lt; 3)</a:t>
            </a:r>
            <a:endParaRPr lang="zh-CN" altLang="zh-CN" sz="2400" dirty="0">
              <a:latin typeface="华文楷体" panose="02010600040101010101" pitchFamily="2" charset="-122"/>
              <a:ea typeface="华文楷体" panose="02010600040101010101" pitchFamily="2" charset="-122"/>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算术指令</a:t>
            </a:r>
            <a:r>
              <a:rPr lang="en-US" altLang="zh-CN" kern="0" dirty="0"/>
              <a:t>)</a:t>
            </a:r>
            <a:endParaRPr lang="zh-CN" altLang="en-US" kern="0" dirty="0">
              <a:solidFill>
                <a:srgbClr val="FF0000"/>
              </a:solidFill>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矩形 2"/>
          <p:cNvSpPr>
            <a:spLocks noChangeArrowheads="1"/>
          </p:cNvSpPr>
          <p:nvPr/>
        </p:nvSpPr>
        <p:spPr bwMode="auto">
          <a:xfrm>
            <a:off x="119336" y="663654"/>
            <a:ext cx="11809312" cy="5298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86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20000"/>
              </a:lnSpc>
              <a:buClrTx/>
              <a:buFontTx/>
              <a:buNone/>
            </a:pPr>
            <a:r>
              <a:rPr lang="en-US" altLang="zh-CN" sz="2200" b="0" dirty="0"/>
              <a:t>ARM</a:t>
            </a:r>
            <a:r>
              <a:rPr lang="zh-CN" altLang="zh-CN" sz="2200" b="0" dirty="0"/>
              <a:t>处理器的指令集主要有：</a:t>
            </a:r>
            <a:endParaRPr lang="zh-CN" altLang="zh-CN" sz="2200" b="0" dirty="0"/>
          </a:p>
          <a:p>
            <a:pPr>
              <a:lnSpc>
                <a:spcPct val="120000"/>
              </a:lnSpc>
              <a:buClrTx/>
              <a:buFont typeface="Wingdings" panose="05000000000000000000" pitchFamily="2" charset="2"/>
              <a:buChar char="Ø"/>
            </a:pPr>
            <a:r>
              <a:rPr lang="en-US" altLang="zh-CN" sz="2200" dirty="0">
                <a:solidFill>
                  <a:srgbClr val="FF0000"/>
                </a:solidFill>
              </a:rPr>
              <a:t>ARM</a:t>
            </a:r>
            <a:r>
              <a:rPr lang="zh-CN" altLang="zh-CN" sz="2200" dirty="0">
                <a:solidFill>
                  <a:srgbClr val="FF0000"/>
                </a:solidFill>
              </a:rPr>
              <a:t>指令集</a:t>
            </a:r>
            <a:r>
              <a:rPr lang="zh-CN" altLang="zh-CN" sz="2200" b="0" dirty="0"/>
              <a:t>，是</a:t>
            </a:r>
            <a:r>
              <a:rPr lang="en-US" altLang="zh-CN" sz="2200" b="0" dirty="0"/>
              <a:t>ARM</a:t>
            </a:r>
            <a:r>
              <a:rPr lang="zh-CN" altLang="zh-CN" sz="2200" b="0" dirty="0"/>
              <a:t>处理器的原生</a:t>
            </a:r>
            <a:r>
              <a:rPr lang="en-US" altLang="zh-CN" sz="2200" b="0" dirty="0"/>
              <a:t>32</a:t>
            </a:r>
            <a:r>
              <a:rPr lang="zh-CN" altLang="zh-CN" sz="2200" b="0" dirty="0"/>
              <a:t>位指令集，所有指令长度都是</a:t>
            </a:r>
            <a:r>
              <a:rPr lang="en-US" altLang="zh-CN" sz="2200" b="0" dirty="0"/>
              <a:t>32</a:t>
            </a:r>
            <a:r>
              <a:rPr lang="zh-CN" altLang="zh-CN" sz="2200" b="0" dirty="0"/>
              <a:t>位，以字对齐（</a:t>
            </a:r>
            <a:r>
              <a:rPr lang="en-US" altLang="zh-CN" sz="2200" b="0" dirty="0"/>
              <a:t>4</a:t>
            </a:r>
            <a:r>
              <a:rPr lang="zh-CN" altLang="zh-CN" sz="2200" b="0" dirty="0"/>
              <a:t>字节边界对齐）方式存储</a:t>
            </a:r>
            <a:r>
              <a:rPr lang="en-US" altLang="zh-CN" sz="2200" b="0" dirty="0"/>
              <a:t>;</a:t>
            </a:r>
            <a:r>
              <a:rPr lang="zh-CN" altLang="zh-CN" sz="2200" b="0" dirty="0"/>
              <a:t>该指令集效率高，但是</a:t>
            </a:r>
            <a:r>
              <a:rPr lang="zh-CN" altLang="zh-CN" sz="2200" dirty="0">
                <a:solidFill>
                  <a:srgbClr val="FF0000"/>
                </a:solidFill>
              </a:rPr>
              <a:t>代码密度较低</a:t>
            </a:r>
            <a:r>
              <a:rPr lang="zh-CN" altLang="zh-CN" sz="2200" b="0" dirty="0"/>
              <a:t>。</a:t>
            </a:r>
            <a:endParaRPr lang="zh-CN" altLang="zh-CN" sz="2200" b="0" dirty="0"/>
          </a:p>
          <a:p>
            <a:pPr>
              <a:lnSpc>
                <a:spcPct val="120000"/>
              </a:lnSpc>
              <a:buClrTx/>
              <a:buFont typeface="Wingdings" panose="05000000000000000000" pitchFamily="2" charset="2"/>
              <a:buChar char="Ø"/>
            </a:pPr>
            <a:r>
              <a:rPr lang="en-US" altLang="zh-CN" sz="2200" dirty="0">
                <a:solidFill>
                  <a:srgbClr val="FF0000"/>
                </a:solidFill>
              </a:rPr>
              <a:t>Thumb</a:t>
            </a:r>
            <a:r>
              <a:rPr lang="zh-CN" altLang="zh-CN" sz="2200" dirty="0">
                <a:solidFill>
                  <a:srgbClr val="FF0000"/>
                </a:solidFill>
              </a:rPr>
              <a:t>指令集</a:t>
            </a:r>
            <a:r>
              <a:rPr lang="zh-CN" altLang="zh-CN" sz="2200" b="0" dirty="0"/>
              <a:t>是</a:t>
            </a:r>
            <a:r>
              <a:rPr lang="en-US" altLang="zh-CN" sz="2200" b="0" dirty="0"/>
              <a:t>16</a:t>
            </a:r>
            <a:r>
              <a:rPr lang="zh-CN" altLang="zh-CN" sz="2200" b="0" dirty="0"/>
              <a:t>位指令集，</a:t>
            </a:r>
            <a:r>
              <a:rPr lang="en-US" altLang="zh-CN" sz="2200" b="0" dirty="0"/>
              <a:t>2</a:t>
            </a:r>
            <a:r>
              <a:rPr lang="zh-CN" altLang="zh-CN" sz="2200" b="0" dirty="0"/>
              <a:t>字节边界对齐，是</a:t>
            </a:r>
            <a:r>
              <a:rPr lang="en-US" altLang="zh-CN" sz="2200" b="0" dirty="0"/>
              <a:t>ARM</a:t>
            </a:r>
            <a:r>
              <a:rPr lang="zh-CN" altLang="zh-CN" sz="2200" b="0" dirty="0"/>
              <a:t>指令集的子集；在具有较高代码密度的同时，仍然保持</a:t>
            </a:r>
            <a:r>
              <a:rPr lang="en-US" altLang="zh-CN" sz="2200" b="0" dirty="0"/>
              <a:t>ARM</a:t>
            </a:r>
            <a:r>
              <a:rPr lang="zh-CN" altLang="zh-CN" sz="2200" b="0" dirty="0"/>
              <a:t>的大多数性能优势。</a:t>
            </a:r>
            <a:endParaRPr lang="zh-CN" altLang="zh-CN" sz="2200" b="0" dirty="0"/>
          </a:p>
          <a:p>
            <a:pPr>
              <a:lnSpc>
                <a:spcPct val="120000"/>
              </a:lnSpc>
              <a:buClrTx/>
              <a:buFont typeface="Wingdings" panose="05000000000000000000" pitchFamily="2" charset="2"/>
              <a:buChar char="Ø"/>
            </a:pPr>
            <a:r>
              <a:rPr lang="en-US" altLang="zh-CN" sz="2200" dirty="0">
                <a:solidFill>
                  <a:srgbClr val="FF0000"/>
                </a:solidFill>
              </a:rPr>
              <a:t>Thumb-2</a:t>
            </a:r>
            <a:r>
              <a:rPr lang="zh-CN" altLang="zh-CN" sz="2200" dirty="0">
                <a:solidFill>
                  <a:srgbClr val="FF0000"/>
                </a:solidFill>
              </a:rPr>
              <a:t>指令集</a:t>
            </a:r>
            <a:r>
              <a:rPr lang="zh-CN" altLang="zh-CN" sz="2200" b="0" dirty="0"/>
              <a:t>是对</a:t>
            </a:r>
            <a:r>
              <a:rPr lang="en-US" altLang="zh-CN" sz="2200" b="0" dirty="0"/>
              <a:t>Thumb</a:t>
            </a:r>
            <a:r>
              <a:rPr lang="zh-CN" altLang="zh-CN" sz="2200" b="0" dirty="0"/>
              <a:t>指令集的扩展，提供了几乎与</a:t>
            </a:r>
            <a:r>
              <a:rPr lang="en-US" altLang="zh-CN" sz="2200" b="0" dirty="0"/>
              <a:t>ARM</a:t>
            </a:r>
            <a:r>
              <a:rPr lang="zh-CN" altLang="zh-CN" sz="2200" b="0" dirty="0"/>
              <a:t>指令集完全相同的功能，同时具有</a:t>
            </a:r>
            <a:r>
              <a:rPr lang="en-US" altLang="zh-CN" sz="2200" dirty="0">
                <a:solidFill>
                  <a:srgbClr val="FF0000"/>
                </a:solidFill>
              </a:rPr>
              <a:t>16</a:t>
            </a:r>
            <a:r>
              <a:rPr lang="zh-CN" altLang="zh-CN" sz="2200" dirty="0">
                <a:solidFill>
                  <a:srgbClr val="FF0000"/>
                </a:solidFill>
              </a:rPr>
              <a:t>位和</a:t>
            </a:r>
            <a:r>
              <a:rPr lang="en-US" altLang="zh-CN" sz="2200" dirty="0">
                <a:solidFill>
                  <a:srgbClr val="FF0000"/>
                </a:solidFill>
              </a:rPr>
              <a:t>32</a:t>
            </a:r>
            <a:r>
              <a:rPr lang="zh-CN" altLang="zh-CN" sz="2200" dirty="0">
                <a:solidFill>
                  <a:srgbClr val="FF0000"/>
                </a:solidFill>
              </a:rPr>
              <a:t>位</a:t>
            </a:r>
            <a:r>
              <a:rPr lang="zh-CN" altLang="zh-CN" sz="2200" b="0" dirty="0"/>
              <a:t>指令，既</a:t>
            </a:r>
            <a:r>
              <a:rPr lang="zh-CN" altLang="zh-CN" sz="2200" dirty="0">
                <a:solidFill>
                  <a:srgbClr val="FF0000"/>
                </a:solidFill>
              </a:rPr>
              <a:t>继承了</a:t>
            </a:r>
            <a:r>
              <a:rPr lang="en-US" altLang="zh-CN" sz="2200" dirty="0">
                <a:solidFill>
                  <a:srgbClr val="FF0000"/>
                </a:solidFill>
              </a:rPr>
              <a:t>Thumb</a:t>
            </a:r>
            <a:r>
              <a:rPr lang="zh-CN" altLang="zh-CN" sz="2200" dirty="0">
                <a:solidFill>
                  <a:srgbClr val="FF0000"/>
                </a:solidFill>
              </a:rPr>
              <a:t>指令集的高代码密度，又能实现</a:t>
            </a:r>
            <a:r>
              <a:rPr lang="en-US" altLang="zh-CN" sz="2200" dirty="0">
                <a:solidFill>
                  <a:srgbClr val="FF0000"/>
                </a:solidFill>
              </a:rPr>
              <a:t>ARM</a:t>
            </a:r>
            <a:r>
              <a:rPr lang="zh-CN" altLang="zh-CN" sz="2200" dirty="0">
                <a:solidFill>
                  <a:srgbClr val="FF0000"/>
                </a:solidFill>
              </a:rPr>
              <a:t>指令集的高性能；</a:t>
            </a:r>
            <a:r>
              <a:rPr lang="en-US" altLang="zh-CN" sz="2200" b="0" dirty="0"/>
              <a:t>2</a:t>
            </a:r>
            <a:r>
              <a:rPr lang="zh-CN" altLang="zh-CN" sz="2200" b="0" dirty="0"/>
              <a:t>字节边界对齐，</a:t>
            </a:r>
            <a:r>
              <a:rPr lang="en-US" altLang="zh-CN" sz="2200" b="0" dirty="0"/>
              <a:t>16</a:t>
            </a:r>
            <a:r>
              <a:rPr lang="zh-CN" altLang="zh-CN" sz="2200" b="0" dirty="0"/>
              <a:t>位和</a:t>
            </a:r>
            <a:r>
              <a:rPr lang="en-US" altLang="zh-CN" sz="2200" b="0" dirty="0"/>
              <a:t>32</a:t>
            </a:r>
            <a:r>
              <a:rPr lang="zh-CN" altLang="zh-CN" sz="2200" b="0" dirty="0"/>
              <a:t>位指令</a:t>
            </a:r>
            <a:r>
              <a:rPr lang="zh-CN" altLang="zh-CN" sz="2200" dirty="0">
                <a:solidFill>
                  <a:srgbClr val="FF0000"/>
                </a:solidFill>
              </a:rPr>
              <a:t>可自由混合</a:t>
            </a:r>
            <a:r>
              <a:rPr lang="zh-CN" altLang="zh-CN" sz="2200" b="0" dirty="0"/>
              <a:t>。</a:t>
            </a:r>
            <a:endParaRPr lang="zh-CN" altLang="zh-CN" sz="2200" b="0" dirty="0"/>
          </a:p>
          <a:p>
            <a:pPr>
              <a:lnSpc>
                <a:spcPct val="120000"/>
              </a:lnSpc>
              <a:buClrTx/>
              <a:buFont typeface="Wingdings" panose="05000000000000000000" pitchFamily="2" charset="2"/>
              <a:buChar char="Ø"/>
            </a:pPr>
            <a:r>
              <a:rPr lang="en-US" altLang="zh-CN" sz="2200" dirty="0">
                <a:solidFill>
                  <a:srgbClr val="FF0000"/>
                </a:solidFill>
              </a:rPr>
              <a:t>Thumb-2EE</a:t>
            </a:r>
            <a:r>
              <a:rPr lang="zh-CN" altLang="zh-CN" sz="2200" b="0" dirty="0"/>
              <a:t>指令集是</a:t>
            </a:r>
            <a:r>
              <a:rPr lang="en-US" altLang="zh-CN" sz="2200" b="0" dirty="0"/>
              <a:t>Thumb-2</a:t>
            </a:r>
            <a:r>
              <a:rPr lang="zh-CN" altLang="zh-CN" sz="2200" b="0" dirty="0"/>
              <a:t>指令集的一个</a:t>
            </a:r>
            <a:r>
              <a:rPr lang="zh-CN" altLang="zh-CN" sz="2200" dirty="0">
                <a:solidFill>
                  <a:srgbClr val="FF0000"/>
                </a:solidFill>
                <a:effectLst/>
              </a:rPr>
              <a:t>变体</a:t>
            </a:r>
            <a:r>
              <a:rPr lang="zh-CN" altLang="zh-CN" sz="2200" b="0" dirty="0"/>
              <a:t>，用于动态产生的代码；不能与</a:t>
            </a:r>
            <a:r>
              <a:rPr lang="en-US" altLang="zh-CN" sz="2200" b="0" dirty="0"/>
              <a:t>ARM</a:t>
            </a:r>
            <a:r>
              <a:rPr lang="zh-CN" altLang="zh-CN" sz="2200" b="0" dirty="0"/>
              <a:t>指令集和</a:t>
            </a:r>
            <a:r>
              <a:rPr lang="en-US" altLang="zh-CN" sz="2200" b="0" dirty="0"/>
              <a:t>Thumb</a:t>
            </a:r>
            <a:r>
              <a:rPr lang="zh-CN" altLang="zh-CN" sz="2200" b="0" dirty="0"/>
              <a:t>指令集交织在一起。</a:t>
            </a:r>
            <a:endParaRPr lang="zh-CN" altLang="zh-CN" sz="2200" b="0" dirty="0"/>
          </a:p>
          <a:p>
            <a:pPr>
              <a:lnSpc>
                <a:spcPct val="120000"/>
              </a:lnSpc>
              <a:buClrTx/>
              <a:buFontTx/>
              <a:buNone/>
            </a:pPr>
            <a:r>
              <a:rPr lang="zh-CN" altLang="zh-CN" sz="2200" b="0" dirty="0"/>
              <a:t>除了上面介绍的指令集外，</a:t>
            </a:r>
            <a:r>
              <a:rPr lang="en-US" altLang="zh-CN" sz="2200" b="0" dirty="0"/>
              <a:t>ARM</a:t>
            </a:r>
            <a:r>
              <a:rPr lang="zh-CN" altLang="zh-CN" sz="2200" b="0" dirty="0"/>
              <a:t>处理器还有针对协处理器的扩展指令集，如普通</a:t>
            </a:r>
            <a:r>
              <a:rPr lang="zh-CN" altLang="zh-CN" sz="2200" dirty="0">
                <a:solidFill>
                  <a:srgbClr val="FF0000"/>
                </a:solidFill>
              </a:rPr>
              <a:t>协处理器指令</a:t>
            </a:r>
            <a:r>
              <a:rPr lang="zh-CN" altLang="zh-CN" sz="2200" b="0" dirty="0"/>
              <a:t>、</a:t>
            </a:r>
            <a:r>
              <a:rPr lang="en-US" altLang="zh-CN" sz="2200" dirty="0">
                <a:solidFill>
                  <a:srgbClr val="FF0000"/>
                </a:solidFill>
              </a:rPr>
              <a:t>NEON</a:t>
            </a:r>
            <a:r>
              <a:rPr lang="zh-CN" altLang="zh-CN" sz="2200" b="0" dirty="0"/>
              <a:t>和</a:t>
            </a:r>
            <a:r>
              <a:rPr lang="en-US" altLang="zh-CN" sz="2200" dirty="0">
                <a:solidFill>
                  <a:srgbClr val="FF0000"/>
                </a:solidFill>
              </a:rPr>
              <a:t>VFP</a:t>
            </a:r>
            <a:r>
              <a:rPr lang="zh-CN" altLang="zh-CN" sz="2200" dirty="0">
                <a:solidFill>
                  <a:srgbClr val="FF0000"/>
                </a:solidFill>
              </a:rPr>
              <a:t>扩展指令集</a:t>
            </a:r>
            <a:r>
              <a:rPr lang="zh-CN" altLang="zh-CN" sz="2200" b="0" dirty="0"/>
              <a:t>、</a:t>
            </a:r>
            <a:r>
              <a:rPr lang="zh-CN" altLang="zh-CN" sz="2200" dirty="0">
                <a:solidFill>
                  <a:srgbClr val="FF0000"/>
                </a:solidFill>
              </a:rPr>
              <a:t>无线</a:t>
            </a:r>
            <a:r>
              <a:rPr lang="en-US" altLang="zh-CN" sz="2200" dirty="0">
                <a:solidFill>
                  <a:srgbClr val="FF0000"/>
                </a:solidFill>
              </a:rPr>
              <a:t>MMX</a:t>
            </a:r>
            <a:r>
              <a:rPr lang="zh-CN" altLang="zh-CN" sz="2200" dirty="0">
                <a:solidFill>
                  <a:srgbClr val="FF0000"/>
                </a:solidFill>
              </a:rPr>
              <a:t>技术扩展指令集</a:t>
            </a:r>
            <a:r>
              <a:rPr lang="zh-CN" altLang="zh-CN" sz="2200" b="0" dirty="0"/>
              <a:t>等。</a:t>
            </a:r>
            <a:endParaRPr lang="zh-CN" altLang="zh-CN" sz="22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11CB1AC-115C-434D-934C-35408B9AB2A9}"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简介</a:t>
            </a:r>
            <a:r>
              <a:rPr lang="en-US" altLang="zh-CN" kern="0" dirty="0"/>
              <a:t>(</a:t>
            </a:r>
            <a:r>
              <a:rPr lang="en-US" altLang="zh-CN" sz="3200" dirty="0">
                <a:solidFill>
                  <a:schemeClr val="accent2"/>
                </a:solidFill>
                <a:cs typeface="Times New Roman" panose="02020603050405020304" pitchFamily="18" charset="0"/>
              </a:rPr>
              <a:t>ARM</a:t>
            </a:r>
            <a:r>
              <a:rPr lang="zh-CN" altLang="en-US" sz="3200" dirty="0">
                <a:solidFill>
                  <a:schemeClr val="accent2"/>
                </a:solidFill>
                <a:cs typeface="Times New Roman" panose="02020603050405020304" pitchFamily="18" charset="0"/>
              </a:rPr>
              <a:t>指令与</a:t>
            </a:r>
            <a:r>
              <a:rPr lang="en-US" altLang="zh-CN" sz="3200" dirty="0">
                <a:solidFill>
                  <a:schemeClr val="accent2"/>
                </a:solidFill>
                <a:cs typeface="Times New Roman" panose="02020603050405020304" pitchFamily="18" charset="0"/>
              </a:rPr>
              <a:t>Thumb</a:t>
            </a:r>
            <a:r>
              <a:rPr lang="zh-CN" altLang="en-US" sz="3200" dirty="0">
                <a:solidFill>
                  <a:schemeClr val="accent2"/>
                </a:solidFill>
                <a:cs typeface="Times New Roman" panose="02020603050405020304" pitchFamily="18" charset="0"/>
              </a:rPr>
              <a:t>指令</a:t>
            </a:r>
            <a:r>
              <a:rPr lang="en-US" altLang="zh-CN" kern="0" dirty="0"/>
              <a:t>)</a:t>
            </a:r>
            <a:endParaRPr lang="zh-CN" altLang="en-US" kern="0" dirty="0">
              <a:solidFill>
                <a:srgbClr val="FF0000"/>
              </a:solidFill>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矩形 2"/>
          <p:cNvSpPr/>
          <p:nvPr/>
        </p:nvSpPr>
        <p:spPr>
          <a:xfrm>
            <a:off x="263352" y="908720"/>
            <a:ext cx="11377264" cy="1938338"/>
          </a:xfrm>
          <a:prstGeom prst="rect">
            <a:avLst/>
          </a:prstGeom>
        </p:spPr>
        <p:txBody>
          <a:bodyPr wrap="square">
            <a:spAutoFit/>
          </a:bodyPr>
          <a:lstStyle/>
          <a:p>
            <a:pPr eaLnBrk="1" hangingPunct="1">
              <a:buFont typeface="Arial" panose="020B0604020202020204" pitchFamily="34" charset="0"/>
              <a:buNone/>
              <a:defRPr/>
            </a:pPr>
            <a:r>
              <a:rPr lang="zh-CN" altLang="en-US" sz="2400" dirty="0">
                <a:solidFill>
                  <a:schemeClr val="tx2"/>
                </a:solidFill>
                <a:latin typeface="Times New Roman" panose="02020603050405020304" pitchFamily="18" charset="0"/>
                <a:ea typeface="+mn-ea"/>
                <a:cs typeface="Times New Roman" panose="02020603050405020304" pitchFamily="18" charset="0"/>
              </a:rPr>
              <a:t>（</a:t>
            </a:r>
            <a:r>
              <a:rPr lang="en-US" altLang="zh-CN" sz="2400" dirty="0">
                <a:solidFill>
                  <a:schemeClr val="tx2"/>
                </a:solidFill>
                <a:latin typeface="Times New Roman" panose="02020603050405020304" pitchFamily="18" charset="0"/>
                <a:ea typeface="+mn-ea"/>
                <a:cs typeface="Times New Roman" panose="02020603050405020304" pitchFamily="18" charset="0"/>
              </a:rPr>
              <a:t>3</a:t>
            </a:r>
            <a:r>
              <a:rPr lang="zh-CN" altLang="en-US" sz="2400" dirty="0">
                <a:solidFill>
                  <a:schemeClr val="tx2"/>
                </a:solidFill>
                <a:latin typeface="Times New Roman" panose="02020603050405020304" pitchFamily="18" charset="0"/>
                <a:ea typeface="+mn-ea"/>
                <a:cs typeface="Times New Roman" panose="02020603050405020304" pitchFamily="18" charset="0"/>
              </a:rPr>
              <a:t>）</a:t>
            </a:r>
            <a:r>
              <a:rPr lang="en-US" altLang="zh-CN" sz="2400" dirty="0">
                <a:solidFill>
                  <a:schemeClr val="tx2"/>
                </a:solidFill>
                <a:latin typeface="Times New Roman" panose="02020603050405020304" pitchFamily="18" charset="0"/>
                <a:ea typeface="+mn-ea"/>
                <a:cs typeface="Times New Roman" panose="02020603050405020304" pitchFamily="18" charset="0"/>
              </a:rPr>
              <a:t>RSB</a:t>
            </a:r>
            <a:r>
              <a:rPr lang="zh-CN" altLang="zh-CN" sz="2400" dirty="0">
                <a:solidFill>
                  <a:schemeClr val="tx2"/>
                </a:solidFill>
                <a:latin typeface="Times New Roman" panose="02020603050405020304" pitchFamily="18" charset="0"/>
                <a:ea typeface="+mn-ea"/>
                <a:cs typeface="Times New Roman" panose="02020603050405020304" pitchFamily="18" charset="0"/>
              </a:rPr>
              <a:t>指令</a:t>
            </a:r>
            <a:endParaRPr lang="zh-CN" altLang="zh-CN" sz="2400" dirty="0">
              <a:solidFill>
                <a:schemeClr val="tx2"/>
              </a:solidFill>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RSB {</a:t>
            </a:r>
            <a:r>
              <a:rPr lang="zh-CN" altLang="zh-CN" sz="2400" dirty="0">
                <a:latin typeface="Times New Roman" panose="02020603050405020304" pitchFamily="18" charset="0"/>
                <a:ea typeface="+mn-ea"/>
                <a:cs typeface="Times New Roman" panose="02020603050405020304" pitchFamily="18" charset="0"/>
              </a:rPr>
              <a:t>条件</a:t>
            </a:r>
            <a:r>
              <a:rPr lang="en-US" altLang="zh-CN" sz="2400" dirty="0">
                <a:latin typeface="Times New Roman" panose="02020603050405020304" pitchFamily="18" charset="0"/>
                <a:ea typeface="+mn-ea"/>
                <a:cs typeface="Times New Roman" panose="02020603050405020304" pitchFamily="18" charset="0"/>
              </a:rPr>
              <a:t>}{S}  </a:t>
            </a:r>
            <a:r>
              <a:rPr lang="zh-CN" altLang="zh-CN" sz="2400" dirty="0">
                <a:latin typeface="Times New Roman" panose="02020603050405020304" pitchFamily="18" charset="0"/>
                <a:ea typeface="+mn-ea"/>
                <a:cs typeface="Times New Roman" panose="02020603050405020304" pitchFamily="18" charset="0"/>
              </a:rPr>
              <a:t>目的寄存器</a:t>
            </a: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2</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RSB</a:t>
            </a:r>
            <a:r>
              <a:rPr lang="zh-CN" altLang="zh-CN" sz="2400" dirty="0">
                <a:latin typeface="Times New Roman" panose="02020603050405020304" pitchFamily="18" charset="0"/>
                <a:ea typeface="+mn-ea"/>
                <a:cs typeface="Times New Roman" panose="02020603050405020304" pitchFamily="18" charset="0"/>
              </a:rPr>
              <a:t>指令称为逆向减法指令，用于把操作数</a:t>
            </a:r>
            <a:r>
              <a:rPr lang="en-US" altLang="zh-CN" sz="2400" dirty="0">
                <a:latin typeface="Times New Roman" panose="02020603050405020304" pitchFamily="18" charset="0"/>
                <a:ea typeface="+mn-ea"/>
                <a:cs typeface="Times New Roman" panose="02020603050405020304" pitchFamily="18" charset="0"/>
              </a:rPr>
              <a:t>2</a:t>
            </a:r>
            <a:r>
              <a:rPr lang="zh-CN" altLang="zh-CN" sz="2400" dirty="0">
                <a:latin typeface="Times New Roman" panose="02020603050405020304" pitchFamily="18" charset="0"/>
                <a:ea typeface="+mn-ea"/>
                <a:cs typeface="Times New Roman" panose="02020603050405020304" pitchFamily="18" charset="0"/>
              </a:rPr>
              <a:t>减去操作数</a:t>
            </a:r>
            <a:r>
              <a:rPr lang="en-US" altLang="zh-CN" sz="2400" dirty="0">
                <a:latin typeface="Times New Roman" panose="02020603050405020304" pitchFamily="18" charset="0"/>
                <a:ea typeface="+mn-ea"/>
                <a:cs typeface="Times New Roman" panose="02020603050405020304" pitchFamily="18" charset="0"/>
              </a:rPr>
              <a:t>1</a:t>
            </a:r>
            <a:r>
              <a:rPr lang="zh-CN" altLang="zh-CN" sz="2400" dirty="0">
                <a:latin typeface="Times New Roman" panose="02020603050405020304" pitchFamily="18" charset="0"/>
                <a:ea typeface="+mn-ea"/>
                <a:cs typeface="Times New Roman" panose="02020603050405020304" pitchFamily="18" charset="0"/>
              </a:rPr>
              <a:t>，将结果放入目的寄存器中。同时根据操作的结果影响标志位。</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zh-CN" sz="2400" dirty="0">
                <a:latin typeface="Times New Roman" panose="02020603050405020304" pitchFamily="18" charset="0"/>
                <a:ea typeface="+mn-ea"/>
                <a:cs typeface="Times New Roman" panose="02020603050405020304" pitchFamily="18" charset="0"/>
              </a:rPr>
              <a:t>示例：</a:t>
            </a:r>
            <a:endParaRPr lang="zh-CN" altLang="en-US" sz="2200" dirty="0">
              <a:latin typeface="Times New Roman" panose="02020603050405020304" pitchFamily="18" charset="0"/>
              <a:ea typeface="+mn-ea"/>
              <a:cs typeface="Times New Roman" panose="02020603050405020304" pitchFamily="18" charset="0"/>
            </a:endParaRPr>
          </a:p>
        </p:txBody>
      </p:sp>
      <p:sp>
        <p:nvSpPr>
          <p:cNvPr id="4" name="矩形 3"/>
          <p:cNvSpPr/>
          <p:nvPr/>
        </p:nvSpPr>
        <p:spPr>
          <a:xfrm>
            <a:off x="1487488" y="3710323"/>
            <a:ext cx="8424862" cy="831850"/>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RSB  R0, R0, #0xFFFF	          ;R0 = 0xFFFF  - R0</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RSB  R0, R1, R2			;R0 = R2 – R1</a:t>
            </a:r>
            <a:endParaRPr lang="zh-CN" altLang="zh-CN" sz="2400" dirty="0">
              <a:latin typeface="华文楷体" panose="02010600040101010101" pitchFamily="2" charset="-122"/>
              <a:ea typeface="华文楷体" panose="02010600040101010101" pitchFamily="2" charset="-122"/>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算术指令</a:t>
            </a:r>
            <a:r>
              <a:rPr lang="en-US" altLang="zh-CN" kern="0" dirty="0"/>
              <a:t>)</a:t>
            </a:r>
            <a:endParaRPr lang="zh-CN" altLang="en-US" kern="0" dirty="0">
              <a:solidFill>
                <a:srgbClr val="FF0000"/>
              </a:solidFill>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5" name="矩形 4"/>
          <p:cNvSpPr/>
          <p:nvPr/>
        </p:nvSpPr>
        <p:spPr>
          <a:xfrm>
            <a:off x="263352" y="836712"/>
            <a:ext cx="11665296" cy="2306955"/>
          </a:xfrm>
          <a:prstGeom prst="rect">
            <a:avLst/>
          </a:prstGeom>
        </p:spPr>
        <p:txBody>
          <a:bodyPr wrap="square">
            <a:spAutoFit/>
          </a:bodyPr>
          <a:lstStyle/>
          <a:p>
            <a:pPr eaLnBrk="1" hangingPunct="1">
              <a:buFont typeface="Arial" panose="020B0604020202020204" pitchFamily="34" charset="0"/>
              <a:buNone/>
              <a:defRPr/>
            </a:pP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4</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ADC</a:t>
            </a:r>
            <a:r>
              <a:rPr lang="zh-CN" altLang="zh-CN" sz="2400" dirty="0">
                <a:latin typeface="Times New Roman" panose="02020603050405020304" pitchFamily="18" charset="0"/>
                <a:ea typeface="+mn-ea"/>
                <a:cs typeface="Times New Roman" panose="02020603050405020304" pitchFamily="18" charset="0"/>
              </a:rPr>
              <a:t>指令</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ADC {</a:t>
            </a:r>
            <a:r>
              <a:rPr lang="zh-CN" altLang="zh-CN" sz="2400" dirty="0">
                <a:latin typeface="Times New Roman" panose="02020603050405020304" pitchFamily="18" charset="0"/>
                <a:ea typeface="+mn-ea"/>
                <a:cs typeface="Times New Roman" panose="02020603050405020304" pitchFamily="18" charset="0"/>
              </a:rPr>
              <a:t>条件</a:t>
            </a:r>
            <a:r>
              <a:rPr lang="en-US" altLang="zh-CN" sz="2400" dirty="0">
                <a:latin typeface="Times New Roman" panose="02020603050405020304" pitchFamily="18" charset="0"/>
                <a:ea typeface="+mn-ea"/>
                <a:cs typeface="Times New Roman" panose="02020603050405020304" pitchFamily="18" charset="0"/>
              </a:rPr>
              <a:t>}{S}  </a:t>
            </a:r>
            <a:r>
              <a:rPr lang="zh-CN" altLang="zh-CN" sz="2400" dirty="0">
                <a:latin typeface="Times New Roman" panose="02020603050405020304" pitchFamily="18" charset="0"/>
                <a:ea typeface="+mn-ea"/>
                <a:cs typeface="Times New Roman" panose="02020603050405020304" pitchFamily="18" charset="0"/>
              </a:rPr>
              <a:t>目的寄存器</a:t>
            </a: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2</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ADC</a:t>
            </a:r>
            <a:r>
              <a:rPr lang="zh-CN" altLang="zh-CN" sz="2400" dirty="0">
                <a:latin typeface="Times New Roman" panose="02020603050405020304" pitchFamily="18" charset="0"/>
                <a:ea typeface="+mn-ea"/>
                <a:cs typeface="Times New Roman" panose="02020603050405020304" pitchFamily="18" charset="0"/>
              </a:rPr>
              <a:t>指令将两个操作数相加后，再</a:t>
            </a:r>
            <a:r>
              <a:rPr lang="zh-CN" altLang="zh-CN" sz="2400" b="1" dirty="0">
                <a:solidFill>
                  <a:srgbClr val="FF0000"/>
                </a:solidFill>
                <a:latin typeface="Times New Roman" panose="02020603050405020304" pitchFamily="18" charset="0"/>
                <a:ea typeface="+mn-ea"/>
                <a:cs typeface="Times New Roman" panose="02020603050405020304" pitchFamily="18" charset="0"/>
              </a:rPr>
              <a:t>加上</a:t>
            </a:r>
            <a:r>
              <a:rPr lang="en-US" altLang="zh-CN" sz="2400" b="1" dirty="0">
                <a:solidFill>
                  <a:srgbClr val="FF0000"/>
                </a:solidFill>
                <a:latin typeface="Times New Roman" panose="02020603050405020304" pitchFamily="18" charset="0"/>
                <a:ea typeface="+mn-ea"/>
                <a:cs typeface="Times New Roman" panose="02020603050405020304" pitchFamily="18" charset="0"/>
              </a:rPr>
              <a:t>CPSR</a:t>
            </a:r>
            <a:r>
              <a:rPr lang="zh-CN" altLang="zh-CN" sz="2400" b="1" dirty="0">
                <a:solidFill>
                  <a:srgbClr val="FF0000"/>
                </a:solidFill>
                <a:latin typeface="Times New Roman" panose="02020603050405020304" pitchFamily="18" charset="0"/>
                <a:ea typeface="+mn-ea"/>
                <a:cs typeface="Times New Roman" panose="02020603050405020304" pitchFamily="18" charset="0"/>
              </a:rPr>
              <a:t>中的</a:t>
            </a:r>
            <a:r>
              <a:rPr lang="en-US" altLang="zh-CN" sz="2400" b="1" dirty="0">
                <a:solidFill>
                  <a:srgbClr val="FF0000"/>
                </a:solidFill>
                <a:latin typeface="Times New Roman" panose="02020603050405020304" pitchFamily="18" charset="0"/>
                <a:ea typeface="+mn-ea"/>
                <a:cs typeface="Times New Roman" panose="02020603050405020304" pitchFamily="18" charset="0"/>
              </a:rPr>
              <a:t>C</a:t>
            </a:r>
            <a:r>
              <a:rPr lang="zh-CN" altLang="zh-CN" sz="2400" b="1" dirty="0">
                <a:solidFill>
                  <a:srgbClr val="FF0000"/>
                </a:solidFill>
                <a:latin typeface="Times New Roman" panose="02020603050405020304" pitchFamily="18" charset="0"/>
                <a:ea typeface="+mn-ea"/>
                <a:cs typeface="Times New Roman" panose="02020603050405020304" pitchFamily="18" charset="0"/>
              </a:rPr>
              <a:t>标志位的值</a:t>
            </a:r>
            <a:r>
              <a:rPr lang="zh-CN" altLang="zh-CN" sz="2400" dirty="0">
                <a:latin typeface="Times New Roman" panose="02020603050405020304" pitchFamily="18" charset="0"/>
                <a:ea typeface="+mn-ea"/>
                <a:cs typeface="Times New Roman" panose="02020603050405020304" pitchFamily="18" charset="0"/>
              </a:rPr>
              <a:t>，将结果放入目的寄存器中。同时根据操作的结果影响标志位。</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zh-CN" sz="2400" dirty="0">
                <a:latin typeface="Times New Roman" panose="02020603050405020304" pitchFamily="18" charset="0"/>
                <a:ea typeface="+mn-ea"/>
                <a:cs typeface="Times New Roman" panose="02020603050405020304" pitchFamily="18" charset="0"/>
              </a:rPr>
              <a:t>示例：</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en-US" sz="2400" dirty="0">
                <a:solidFill>
                  <a:srgbClr val="FF0000"/>
                </a:solidFill>
                <a:latin typeface="Times New Roman" panose="02020603050405020304" pitchFamily="18" charset="0"/>
                <a:ea typeface="+mn-ea"/>
                <a:cs typeface="Times New Roman" panose="02020603050405020304" pitchFamily="18" charset="0"/>
              </a:rPr>
              <a:t>如何使用</a:t>
            </a:r>
            <a:r>
              <a:rPr lang="en-US" altLang="zh-CN" sz="2400" dirty="0">
                <a:solidFill>
                  <a:srgbClr val="FF0000"/>
                </a:solidFill>
                <a:latin typeface="Times New Roman" panose="02020603050405020304" pitchFamily="18" charset="0"/>
                <a:ea typeface="+mn-ea"/>
                <a:cs typeface="Times New Roman" panose="02020603050405020304" pitchFamily="18" charset="0"/>
              </a:rPr>
              <a:t>32</a:t>
            </a:r>
            <a:r>
              <a:rPr lang="zh-CN" altLang="en-US" sz="2400" dirty="0">
                <a:solidFill>
                  <a:srgbClr val="FF0000"/>
                </a:solidFill>
                <a:latin typeface="Times New Roman" panose="02020603050405020304" pitchFamily="18" charset="0"/>
                <a:ea typeface="+mn-ea"/>
                <a:cs typeface="Times New Roman" panose="02020603050405020304" pitchFamily="18" charset="0"/>
              </a:rPr>
              <a:t>位寄存器，实现</a:t>
            </a:r>
            <a:r>
              <a:rPr lang="en-US" altLang="zh-CN" sz="2400" dirty="0">
                <a:solidFill>
                  <a:srgbClr val="FF0000"/>
                </a:solidFill>
                <a:latin typeface="Times New Roman" panose="02020603050405020304" pitchFamily="18" charset="0"/>
                <a:ea typeface="+mn-ea"/>
                <a:cs typeface="Times New Roman" panose="02020603050405020304" pitchFamily="18" charset="0"/>
              </a:rPr>
              <a:t>64</a:t>
            </a:r>
            <a:r>
              <a:rPr lang="zh-CN" altLang="en-US" sz="2400" dirty="0">
                <a:solidFill>
                  <a:srgbClr val="FF0000"/>
                </a:solidFill>
                <a:latin typeface="Times New Roman" panose="02020603050405020304" pitchFamily="18" charset="0"/>
                <a:ea typeface="+mn-ea"/>
                <a:cs typeface="Times New Roman" panose="02020603050405020304" pitchFamily="18" charset="0"/>
              </a:rPr>
              <a:t>位加法？</a:t>
            </a:r>
            <a:endParaRPr lang="zh-CN" altLang="en-US" sz="2200" dirty="0">
              <a:solidFill>
                <a:srgbClr val="FF0000"/>
              </a:solidFill>
              <a:latin typeface="Times New Roman" panose="02020603050405020304" pitchFamily="18" charset="0"/>
              <a:ea typeface="+mn-ea"/>
              <a:cs typeface="Times New Roman" panose="02020603050405020304" pitchFamily="18" charset="0"/>
            </a:endParaRPr>
          </a:p>
        </p:txBody>
      </p:sp>
      <p:sp>
        <p:nvSpPr>
          <p:cNvPr id="6" name="矩形 5"/>
          <p:cNvSpPr/>
          <p:nvPr/>
        </p:nvSpPr>
        <p:spPr>
          <a:xfrm>
            <a:off x="1874838" y="3860800"/>
            <a:ext cx="8424862" cy="1200150"/>
          </a:xfrm>
          <a:prstGeom prst="rect">
            <a:avLst/>
          </a:prstGeom>
          <a:solidFill>
            <a:schemeClr val="bg1">
              <a:lumMod val="75000"/>
            </a:schemeClr>
          </a:solidFill>
        </p:spPr>
        <p:txBody>
          <a:bodyPr>
            <a:spAutoFit/>
          </a:bodyPr>
          <a:lstStyle/>
          <a:p>
            <a:pPr indent="535305" eaLnBrk="1" hangingPunct="1">
              <a:defRPr/>
            </a:pPr>
            <a:r>
              <a:rPr lang="en-US" altLang="zh-CN" sz="2400" dirty="0">
                <a:latin typeface="华文楷体" panose="02010600040101010101" pitchFamily="2" charset="-122"/>
                <a:ea typeface="华文楷体" panose="02010600040101010101" pitchFamily="2" charset="-122"/>
              </a:rPr>
              <a:t>ADDS  R0, R0, R2</a:t>
            </a:r>
            <a:endParaRPr lang="zh-CN" altLang="zh-CN" sz="2400" dirty="0">
              <a:latin typeface="华文楷体" panose="02010600040101010101" pitchFamily="2" charset="-122"/>
              <a:ea typeface="华文楷体" panose="02010600040101010101" pitchFamily="2" charset="-122"/>
            </a:endParaRPr>
          </a:p>
          <a:p>
            <a:pPr indent="535305" eaLnBrk="1" hangingPunct="1">
              <a:defRPr/>
            </a:pPr>
            <a:r>
              <a:rPr lang="en-US" altLang="zh-CN" sz="2400" dirty="0">
                <a:latin typeface="华文楷体" panose="02010600040101010101" pitchFamily="2" charset="-122"/>
                <a:ea typeface="华文楷体" panose="02010600040101010101" pitchFamily="2" charset="-122"/>
              </a:rPr>
              <a:t>ADC     R1, R1, R3</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用于</a:t>
            </a:r>
            <a:r>
              <a:rPr lang="en-US" altLang="zh-CN" sz="2400" dirty="0">
                <a:latin typeface="华文楷体" panose="02010600040101010101" pitchFamily="2" charset="-122"/>
                <a:ea typeface="华文楷体" panose="02010600040101010101" pitchFamily="2" charset="-122"/>
              </a:rPr>
              <a:t>64</a:t>
            </a:r>
            <a:r>
              <a:rPr lang="zh-CN" altLang="zh-CN" sz="2400" dirty="0">
                <a:latin typeface="华文楷体" panose="02010600040101010101" pitchFamily="2" charset="-122"/>
                <a:ea typeface="华文楷体" panose="02010600040101010101" pitchFamily="2" charset="-122"/>
              </a:rPr>
              <a:t>位数据加法，（</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R3</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R2</a:t>
            </a:r>
            <a:r>
              <a:rPr lang="zh-CN" altLang="zh-CN" sz="2400" dirty="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算术指令</a:t>
            </a:r>
            <a:r>
              <a:rPr lang="en-US" altLang="zh-CN" kern="0" dirty="0"/>
              <a:t>)</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矩形 2"/>
          <p:cNvSpPr/>
          <p:nvPr/>
        </p:nvSpPr>
        <p:spPr>
          <a:xfrm>
            <a:off x="407368" y="836712"/>
            <a:ext cx="11233248" cy="2308324"/>
          </a:xfrm>
          <a:prstGeom prst="rect">
            <a:avLst/>
          </a:prstGeom>
        </p:spPr>
        <p:txBody>
          <a:bodyPr wrap="square">
            <a:spAutoFit/>
          </a:bodyPr>
          <a:lstStyle/>
          <a:p>
            <a:pPr eaLnBrk="1" hangingPunct="1">
              <a:buFont typeface="Arial" panose="020B0604020202020204" pitchFamily="34" charset="0"/>
              <a:buNone/>
              <a:defRPr/>
            </a:pP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5</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SBC</a:t>
            </a:r>
            <a:r>
              <a:rPr lang="zh-CN" altLang="zh-CN" sz="2400" dirty="0">
                <a:latin typeface="Times New Roman" panose="02020603050405020304" pitchFamily="18" charset="0"/>
                <a:ea typeface="+mn-ea"/>
                <a:cs typeface="Times New Roman" panose="02020603050405020304" pitchFamily="18" charset="0"/>
              </a:rPr>
              <a:t>指令</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SBC {</a:t>
            </a:r>
            <a:r>
              <a:rPr lang="zh-CN" altLang="zh-CN" sz="2400" dirty="0">
                <a:latin typeface="Times New Roman" panose="02020603050405020304" pitchFamily="18" charset="0"/>
                <a:ea typeface="+mn-ea"/>
                <a:cs typeface="Times New Roman" panose="02020603050405020304" pitchFamily="18" charset="0"/>
              </a:rPr>
              <a:t>条件</a:t>
            </a:r>
            <a:r>
              <a:rPr lang="en-US" altLang="zh-CN" sz="2400" dirty="0">
                <a:latin typeface="Times New Roman" panose="02020603050405020304" pitchFamily="18" charset="0"/>
                <a:ea typeface="+mn-ea"/>
                <a:cs typeface="Times New Roman" panose="02020603050405020304" pitchFamily="18" charset="0"/>
              </a:rPr>
              <a:t>}{S}  </a:t>
            </a:r>
            <a:r>
              <a:rPr lang="zh-CN" altLang="zh-CN" sz="2400" dirty="0">
                <a:latin typeface="Times New Roman" panose="02020603050405020304" pitchFamily="18" charset="0"/>
                <a:ea typeface="+mn-ea"/>
                <a:cs typeface="Times New Roman" panose="02020603050405020304" pitchFamily="18" charset="0"/>
              </a:rPr>
              <a:t>目的寄存器</a:t>
            </a: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2</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SBC</a:t>
            </a:r>
            <a:r>
              <a:rPr lang="zh-CN" altLang="zh-CN" sz="2400" dirty="0">
                <a:latin typeface="Times New Roman" panose="02020603050405020304" pitchFamily="18" charset="0"/>
                <a:ea typeface="+mn-ea"/>
                <a:cs typeface="Times New Roman" panose="02020603050405020304" pitchFamily="18" charset="0"/>
              </a:rPr>
              <a:t>指令用于操作数</a:t>
            </a:r>
            <a:r>
              <a:rPr lang="en-US" altLang="zh-CN" sz="2400" dirty="0">
                <a:latin typeface="Times New Roman" panose="02020603050405020304" pitchFamily="18" charset="0"/>
                <a:ea typeface="+mn-ea"/>
                <a:cs typeface="Times New Roman" panose="02020603050405020304" pitchFamily="18" charset="0"/>
              </a:rPr>
              <a:t>1</a:t>
            </a:r>
            <a:r>
              <a:rPr lang="zh-CN" altLang="zh-CN" sz="2400" dirty="0">
                <a:latin typeface="Times New Roman" panose="02020603050405020304" pitchFamily="18" charset="0"/>
                <a:ea typeface="+mn-ea"/>
                <a:cs typeface="Times New Roman" panose="02020603050405020304" pitchFamily="18" charset="0"/>
              </a:rPr>
              <a:t>减去操作数</a:t>
            </a:r>
            <a:r>
              <a:rPr lang="en-US" altLang="zh-CN" sz="2400" dirty="0">
                <a:latin typeface="Times New Roman" panose="02020603050405020304" pitchFamily="18" charset="0"/>
                <a:ea typeface="+mn-ea"/>
                <a:cs typeface="Times New Roman" panose="02020603050405020304" pitchFamily="18" charset="0"/>
              </a:rPr>
              <a:t>2</a:t>
            </a:r>
            <a:r>
              <a:rPr lang="zh-CN" altLang="zh-CN" sz="2400" dirty="0">
                <a:latin typeface="Times New Roman" panose="02020603050405020304" pitchFamily="18" charset="0"/>
                <a:ea typeface="+mn-ea"/>
                <a:cs typeface="Times New Roman" panose="02020603050405020304" pitchFamily="18" charset="0"/>
              </a:rPr>
              <a:t>，再减去</a:t>
            </a:r>
            <a:r>
              <a:rPr lang="en-US" altLang="zh-CN" sz="2400" dirty="0">
                <a:latin typeface="Times New Roman" panose="02020603050405020304" pitchFamily="18" charset="0"/>
                <a:ea typeface="+mn-ea"/>
                <a:cs typeface="Times New Roman" panose="02020603050405020304" pitchFamily="18" charset="0"/>
              </a:rPr>
              <a:t>CPSR</a:t>
            </a:r>
            <a:r>
              <a:rPr lang="zh-CN" altLang="zh-CN" sz="2400" dirty="0">
                <a:latin typeface="Times New Roman" panose="02020603050405020304" pitchFamily="18" charset="0"/>
                <a:ea typeface="+mn-ea"/>
                <a:cs typeface="Times New Roman" panose="02020603050405020304" pitchFamily="18" charset="0"/>
              </a:rPr>
              <a:t>中的</a:t>
            </a:r>
            <a:r>
              <a:rPr lang="en-US" altLang="zh-CN" sz="2400" dirty="0">
                <a:latin typeface="Times New Roman" panose="02020603050405020304" pitchFamily="18" charset="0"/>
                <a:ea typeface="+mn-ea"/>
                <a:cs typeface="Times New Roman" panose="02020603050405020304" pitchFamily="18" charset="0"/>
              </a:rPr>
              <a:t>C</a:t>
            </a:r>
            <a:r>
              <a:rPr lang="zh-CN" altLang="zh-CN" sz="2400" dirty="0">
                <a:latin typeface="Times New Roman" panose="02020603050405020304" pitchFamily="18" charset="0"/>
                <a:ea typeface="+mn-ea"/>
                <a:cs typeface="Times New Roman" panose="02020603050405020304" pitchFamily="18" charset="0"/>
              </a:rPr>
              <a:t>标志位值的反码，将结果放入目的寄存器中。同时根据操作的结果影响标志位。</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zh-CN" sz="2400" dirty="0">
                <a:latin typeface="Times New Roman" panose="02020603050405020304" pitchFamily="18" charset="0"/>
                <a:ea typeface="+mn-ea"/>
                <a:cs typeface="Times New Roman" panose="02020603050405020304" pitchFamily="18" charset="0"/>
              </a:rPr>
              <a:t>示例：</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en-US" sz="2400" dirty="0">
                <a:solidFill>
                  <a:srgbClr val="FF0000"/>
                </a:solidFill>
                <a:latin typeface="Times New Roman" panose="02020603050405020304" pitchFamily="18" charset="0"/>
                <a:ea typeface="+mn-ea"/>
                <a:cs typeface="Times New Roman" panose="02020603050405020304" pitchFamily="18" charset="0"/>
              </a:rPr>
              <a:t>同理，如何利用</a:t>
            </a:r>
            <a:r>
              <a:rPr lang="en-US" altLang="zh-CN" sz="2400" dirty="0">
                <a:solidFill>
                  <a:srgbClr val="FF0000"/>
                </a:solidFill>
                <a:latin typeface="Times New Roman" panose="02020603050405020304" pitchFamily="18" charset="0"/>
                <a:ea typeface="+mn-ea"/>
                <a:cs typeface="Times New Roman" panose="02020603050405020304" pitchFamily="18" charset="0"/>
              </a:rPr>
              <a:t>32</a:t>
            </a:r>
            <a:r>
              <a:rPr lang="zh-CN" altLang="en-US" sz="2400" dirty="0">
                <a:solidFill>
                  <a:srgbClr val="FF0000"/>
                </a:solidFill>
                <a:latin typeface="Times New Roman" panose="02020603050405020304" pitchFamily="18" charset="0"/>
                <a:ea typeface="+mn-ea"/>
                <a:cs typeface="Times New Roman" panose="02020603050405020304" pitchFamily="18" charset="0"/>
              </a:rPr>
              <a:t>位寄存器，实现</a:t>
            </a:r>
            <a:r>
              <a:rPr lang="en-US" altLang="zh-CN" sz="2400" dirty="0">
                <a:solidFill>
                  <a:srgbClr val="FF0000"/>
                </a:solidFill>
                <a:latin typeface="Times New Roman" panose="02020603050405020304" pitchFamily="18" charset="0"/>
                <a:ea typeface="+mn-ea"/>
                <a:cs typeface="Times New Roman" panose="02020603050405020304" pitchFamily="18" charset="0"/>
              </a:rPr>
              <a:t>64</a:t>
            </a:r>
            <a:r>
              <a:rPr lang="zh-CN" altLang="en-US" sz="2400" dirty="0">
                <a:solidFill>
                  <a:srgbClr val="FF0000"/>
                </a:solidFill>
                <a:latin typeface="Times New Roman" panose="02020603050405020304" pitchFamily="18" charset="0"/>
                <a:ea typeface="+mn-ea"/>
                <a:cs typeface="Times New Roman" panose="02020603050405020304" pitchFamily="18" charset="0"/>
              </a:rPr>
              <a:t>位的减法？</a:t>
            </a:r>
            <a:endParaRPr lang="zh-CN" altLang="en-US" sz="2200" dirty="0">
              <a:solidFill>
                <a:srgbClr val="FF0000"/>
              </a:solidFill>
              <a:latin typeface="Times New Roman" panose="02020603050405020304" pitchFamily="18" charset="0"/>
              <a:ea typeface="+mn-ea"/>
              <a:cs typeface="Times New Roman" panose="02020603050405020304" pitchFamily="18" charset="0"/>
            </a:endParaRPr>
          </a:p>
        </p:txBody>
      </p:sp>
      <p:sp>
        <p:nvSpPr>
          <p:cNvPr id="4" name="矩形 3"/>
          <p:cNvSpPr/>
          <p:nvPr/>
        </p:nvSpPr>
        <p:spPr>
          <a:xfrm>
            <a:off x="1874838" y="3860800"/>
            <a:ext cx="8424862" cy="1200150"/>
          </a:xfrm>
          <a:prstGeom prst="rect">
            <a:avLst/>
          </a:prstGeom>
          <a:solidFill>
            <a:schemeClr val="bg1">
              <a:lumMod val="75000"/>
            </a:schemeClr>
          </a:solidFill>
        </p:spPr>
        <p:txBody>
          <a:bodyPr>
            <a:spAutoFit/>
          </a:bodyPr>
          <a:lstStyle/>
          <a:p>
            <a:pPr indent="535305" eaLnBrk="1" hangingPunct="1">
              <a:defRPr/>
            </a:pPr>
            <a:r>
              <a:rPr lang="en-US" altLang="zh-CN" sz="2400" dirty="0">
                <a:latin typeface="华文楷体" panose="02010600040101010101" pitchFamily="2" charset="-122"/>
                <a:ea typeface="华文楷体" panose="02010600040101010101" pitchFamily="2" charset="-122"/>
              </a:rPr>
              <a:t>SUBS  R0, R0, R2</a:t>
            </a:r>
            <a:endParaRPr lang="zh-CN" altLang="zh-CN" sz="2400" dirty="0">
              <a:latin typeface="华文楷体" panose="02010600040101010101" pitchFamily="2" charset="-122"/>
              <a:ea typeface="华文楷体" panose="02010600040101010101" pitchFamily="2" charset="-122"/>
            </a:endParaRPr>
          </a:p>
          <a:p>
            <a:pPr indent="535305" eaLnBrk="1" hangingPunct="1">
              <a:defRPr/>
            </a:pPr>
            <a:r>
              <a:rPr lang="en-US" altLang="zh-CN" sz="2400" dirty="0">
                <a:latin typeface="华文楷体" panose="02010600040101010101" pitchFamily="2" charset="-122"/>
                <a:ea typeface="华文楷体" panose="02010600040101010101" pitchFamily="2" charset="-122"/>
              </a:rPr>
              <a:t>SBC     R1, R1, R3</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用于</a:t>
            </a:r>
            <a:r>
              <a:rPr lang="en-US" altLang="zh-CN" sz="2400" dirty="0">
                <a:latin typeface="华文楷体" panose="02010600040101010101" pitchFamily="2" charset="-122"/>
                <a:ea typeface="华文楷体" panose="02010600040101010101" pitchFamily="2" charset="-122"/>
              </a:rPr>
              <a:t>64</a:t>
            </a:r>
            <a:r>
              <a:rPr lang="zh-CN" altLang="zh-CN" sz="2400" dirty="0">
                <a:latin typeface="华文楷体" panose="02010600040101010101" pitchFamily="2" charset="-122"/>
                <a:ea typeface="华文楷体" panose="02010600040101010101" pitchFamily="2" charset="-122"/>
              </a:rPr>
              <a:t>位数据减法，（</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R3</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R2</a:t>
            </a:r>
            <a:r>
              <a:rPr lang="zh-CN" altLang="zh-CN" sz="2400" dirty="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算术指令</a:t>
            </a:r>
            <a:r>
              <a:rPr lang="en-US" altLang="zh-CN" kern="0" dirty="0"/>
              <a:t>)</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5" name="矩形 4"/>
          <p:cNvSpPr/>
          <p:nvPr/>
        </p:nvSpPr>
        <p:spPr>
          <a:xfrm>
            <a:off x="263352" y="980728"/>
            <a:ext cx="11521280" cy="1938992"/>
          </a:xfrm>
          <a:prstGeom prst="rect">
            <a:avLst/>
          </a:prstGeom>
        </p:spPr>
        <p:txBody>
          <a:bodyPr wrap="square">
            <a:spAutoFit/>
          </a:bodyPr>
          <a:lstStyle/>
          <a:p>
            <a:pPr eaLnBrk="1" hangingPunct="1">
              <a:buFont typeface="Arial" panose="020B0604020202020204" pitchFamily="34" charset="0"/>
              <a:buNone/>
              <a:defRPr/>
            </a:pPr>
            <a:r>
              <a:rPr lang="zh-CN" altLang="en-US" sz="2400" dirty="0">
                <a:solidFill>
                  <a:schemeClr val="tx2"/>
                </a:solidFill>
                <a:latin typeface="Times New Roman" panose="02020603050405020304" pitchFamily="18" charset="0"/>
                <a:ea typeface="+mn-ea"/>
                <a:cs typeface="Times New Roman" panose="02020603050405020304" pitchFamily="18" charset="0"/>
              </a:rPr>
              <a:t>（</a:t>
            </a:r>
            <a:r>
              <a:rPr lang="en-US" altLang="zh-CN" sz="2400" dirty="0">
                <a:solidFill>
                  <a:schemeClr val="tx2"/>
                </a:solidFill>
                <a:latin typeface="Times New Roman" panose="02020603050405020304" pitchFamily="18" charset="0"/>
                <a:ea typeface="+mn-ea"/>
                <a:cs typeface="Times New Roman" panose="02020603050405020304" pitchFamily="18" charset="0"/>
              </a:rPr>
              <a:t>6</a:t>
            </a:r>
            <a:r>
              <a:rPr lang="zh-CN" altLang="en-US" sz="2400" dirty="0">
                <a:solidFill>
                  <a:schemeClr val="tx2"/>
                </a:solidFill>
                <a:latin typeface="Times New Roman" panose="02020603050405020304" pitchFamily="18" charset="0"/>
                <a:ea typeface="+mn-ea"/>
                <a:cs typeface="Times New Roman" panose="02020603050405020304" pitchFamily="18" charset="0"/>
              </a:rPr>
              <a:t>）</a:t>
            </a:r>
            <a:r>
              <a:rPr lang="en-US" altLang="zh-CN" sz="2400" dirty="0">
                <a:solidFill>
                  <a:schemeClr val="tx2"/>
                </a:solidFill>
                <a:latin typeface="Times New Roman" panose="02020603050405020304" pitchFamily="18" charset="0"/>
                <a:ea typeface="+mn-ea"/>
                <a:cs typeface="Times New Roman" panose="02020603050405020304" pitchFamily="18" charset="0"/>
              </a:rPr>
              <a:t>RSC</a:t>
            </a:r>
            <a:r>
              <a:rPr lang="zh-CN" altLang="zh-CN" sz="2400" dirty="0">
                <a:solidFill>
                  <a:schemeClr val="tx2"/>
                </a:solidFill>
                <a:latin typeface="Times New Roman" panose="02020603050405020304" pitchFamily="18" charset="0"/>
                <a:ea typeface="+mn-ea"/>
                <a:cs typeface="Times New Roman" panose="02020603050405020304" pitchFamily="18" charset="0"/>
              </a:rPr>
              <a:t>指令</a:t>
            </a:r>
            <a:endParaRPr lang="zh-CN" altLang="zh-CN" sz="2400" dirty="0">
              <a:solidFill>
                <a:schemeClr val="tx2"/>
              </a:solidFill>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RSC {</a:t>
            </a:r>
            <a:r>
              <a:rPr lang="zh-CN" altLang="zh-CN" sz="2400" dirty="0">
                <a:latin typeface="Times New Roman" panose="02020603050405020304" pitchFamily="18" charset="0"/>
                <a:ea typeface="+mn-ea"/>
                <a:cs typeface="Times New Roman" panose="02020603050405020304" pitchFamily="18" charset="0"/>
              </a:rPr>
              <a:t>条件</a:t>
            </a:r>
            <a:r>
              <a:rPr lang="en-US" altLang="zh-CN" sz="2400" dirty="0">
                <a:latin typeface="Times New Roman" panose="02020603050405020304" pitchFamily="18" charset="0"/>
                <a:ea typeface="+mn-ea"/>
                <a:cs typeface="Times New Roman" panose="02020603050405020304" pitchFamily="18" charset="0"/>
              </a:rPr>
              <a:t>}{S}  </a:t>
            </a:r>
            <a:r>
              <a:rPr lang="zh-CN" altLang="zh-CN" sz="2400" dirty="0">
                <a:latin typeface="Times New Roman" panose="02020603050405020304" pitchFamily="18" charset="0"/>
                <a:ea typeface="+mn-ea"/>
                <a:cs typeface="Times New Roman" panose="02020603050405020304" pitchFamily="18" charset="0"/>
              </a:rPr>
              <a:t>目的寄存器</a:t>
            </a: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2</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RSC</a:t>
            </a:r>
            <a:r>
              <a:rPr lang="zh-CN" altLang="zh-CN" sz="2400" dirty="0">
                <a:latin typeface="Times New Roman" panose="02020603050405020304" pitchFamily="18" charset="0"/>
                <a:ea typeface="+mn-ea"/>
                <a:cs typeface="Times New Roman" panose="02020603050405020304" pitchFamily="18" charset="0"/>
              </a:rPr>
              <a:t>指令用于操作数</a:t>
            </a:r>
            <a:r>
              <a:rPr lang="en-US" altLang="zh-CN" sz="2400" dirty="0">
                <a:latin typeface="Times New Roman" panose="02020603050405020304" pitchFamily="18" charset="0"/>
                <a:ea typeface="+mn-ea"/>
                <a:cs typeface="Times New Roman" panose="02020603050405020304" pitchFamily="18" charset="0"/>
              </a:rPr>
              <a:t>2</a:t>
            </a:r>
            <a:r>
              <a:rPr lang="zh-CN" altLang="zh-CN" sz="2400" dirty="0">
                <a:latin typeface="Times New Roman" panose="02020603050405020304" pitchFamily="18" charset="0"/>
                <a:ea typeface="+mn-ea"/>
                <a:cs typeface="Times New Roman" panose="02020603050405020304" pitchFamily="18" charset="0"/>
              </a:rPr>
              <a:t>减去操作数</a:t>
            </a:r>
            <a:r>
              <a:rPr lang="en-US" altLang="zh-CN" sz="2400" dirty="0">
                <a:latin typeface="Times New Roman" panose="02020603050405020304" pitchFamily="18" charset="0"/>
                <a:ea typeface="+mn-ea"/>
                <a:cs typeface="Times New Roman" panose="02020603050405020304" pitchFamily="18" charset="0"/>
              </a:rPr>
              <a:t>1</a:t>
            </a:r>
            <a:r>
              <a:rPr lang="zh-CN" altLang="zh-CN" sz="2400" dirty="0">
                <a:latin typeface="Times New Roman" panose="02020603050405020304" pitchFamily="18" charset="0"/>
                <a:ea typeface="+mn-ea"/>
                <a:cs typeface="Times New Roman" panose="02020603050405020304" pitchFamily="18" charset="0"/>
              </a:rPr>
              <a:t>，再减去</a:t>
            </a:r>
            <a:r>
              <a:rPr lang="en-US" altLang="zh-CN" sz="2400" dirty="0">
                <a:latin typeface="Times New Roman" panose="02020603050405020304" pitchFamily="18" charset="0"/>
                <a:ea typeface="+mn-ea"/>
                <a:cs typeface="Times New Roman" panose="02020603050405020304" pitchFamily="18" charset="0"/>
              </a:rPr>
              <a:t>CPSR</a:t>
            </a:r>
            <a:r>
              <a:rPr lang="zh-CN" altLang="zh-CN" sz="2400" dirty="0">
                <a:latin typeface="Times New Roman" panose="02020603050405020304" pitchFamily="18" charset="0"/>
                <a:ea typeface="+mn-ea"/>
                <a:cs typeface="Times New Roman" panose="02020603050405020304" pitchFamily="18" charset="0"/>
              </a:rPr>
              <a:t>中的</a:t>
            </a:r>
            <a:r>
              <a:rPr lang="en-US" altLang="zh-CN" sz="2400" dirty="0">
                <a:latin typeface="Times New Roman" panose="02020603050405020304" pitchFamily="18" charset="0"/>
                <a:ea typeface="+mn-ea"/>
                <a:cs typeface="Times New Roman" panose="02020603050405020304" pitchFamily="18" charset="0"/>
              </a:rPr>
              <a:t>C</a:t>
            </a:r>
            <a:r>
              <a:rPr lang="zh-CN" altLang="zh-CN" sz="2400" dirty="0">
                <a:latin typeface="Times New Roman" panose="02020603050405020304" pitchFamily="18" charset="0"/>
                <a:ea typeface="+mn-ea"/>
                <a:cs typeface="Times New Roman" panose="02020603050405020304" pitchFamily="18" charset="0"/>
              </a:rPr>
              <a:t>标志位值的反码，将结果放入目的寄存器中。同时根据操作的结果影响标志位。</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zh-CN" sz="2400" dirty="0">
                <a:latin typeface="Times New Roman" panose="02020603050405020304" pitchFamily="18" charset="0"/>
                <a:ea typeface="+mn-ea"/>
                <a:cs typeface="Times New Roman" panose="02020603050405020304" pitchFamily="18" charset="0"/>
              </a:rPr>
              <a:t>示例：</a:t>
            </a:r>
            <a:endParaRPr lang="zh-CN" altLang="en-US" sz="2200" dirty="0">
              <a:latin typeface="Times New Roman" panose="02020603050405020304" pitchFamily="18" charset="0"/>
              <a:ea typeface="+mn-ea"/>
              <a:cs typeface="Times New Roman" panose="02020603050405020304" pitchFamily="18" charset="0"/>
            </a:endParaRPr>
          </a:p>
        </p:txBody>
      </p:sp>
      <p:sp>
        <p:nvSpPr>
          <p:cNvPr id="6" name="矩形 5"/>
          <p:cNvSpPr/>
          <p:nvPr/>
        </p:nvSpPr>
        <p:spPr>
          <a:xfrm>
            <a:off x="1703512" y="3789040"/>
            <a:ext cx="8424862" cy="1200150"/>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RSBS  R2, R0, #0</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RSC    R3, R1, #0		    ;</a:t>
            </a:r>
            <a:r>
              <a:rPr lang="zh-CN" altLang="zh-CN" sz="2400" dirty="0">
                <a:latin typeface="华文楷体" panose="02010600040101010101" pitchFamily="2" charset="-122"/>
                <a:ea typeface="华文楷体" panose="02010600040101010101" pitchFamily="2" charset="-122"/>
              </a:rPr>
              <a:t>用于求</a:t>
            </a:r>
            <a:r>
              <a:rPr lang="en-US" altLang="zh-CN" sz="2400" dirty="0">
                <a:latin typeface="华文楷体" panose="02010600040101010101" pitchFamily="2" charset="-122"/>
                <a:ea typeface="华文楷体" panose="02010600040101010101" pitchFamily="2" charset="-122"/>
              </a:rPr>
              <a:t>64</a:t>
            </a:r>
            <a:r>
              <a:rPr lang="zh-CN" altLang="zh-CN" sz="2400" dirty="0">
                <a:latin typeface="华文楷体" panose="02010600040101010101" pitchFamily="2" charset="-122"/>
                <a:ea typeface="华文楷体" panose="02010600040101010101" pitchFamily="2" charset="-122"/>
              </a:rPr>
              <a:t>位数据的负数</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RSC    R0, R1, R2		    ;R0 = R2 – R1 -!C</a:t>
            </a:r>
            <a:endParaRPr lang="zh-CN" altLang="zh-CN" sz="2400" dirty="0">
              <a:latin typeface="华文楷体" panose="02010600040101010101" pitchFamily="2" charset="-122"/>
              <a:ea typeface="华文楷体" panose="02010600040101010101" pitchFamily="2" charset="-122"/>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算术指令</a:t>
            </a:r>
            <a:r>
              <a:rPr lang="en-US" altLang="zh-CN" kern="0" dirty="0"/>
              <a:t>)</a:t>
            </a:r>
            <a:endParaRPr lang="zh-CN" altLang="en-US" kern="0" dirty="0">
              <a:solidFill>
                <a:srgbClr val="FF0000"/>
              </a:solidFill>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文本框 3"/>
          <p:cNvSpPr txBox="1"/>
          <p:nvPr/>
        </p:nvSpPr>
        <p:spPr>
          <a:xfrm>
            <a:off x="551384" y="1033282"/>
            <a:ext cx="8229600"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3</a:t>
            </a:r>
            <a:r>
              <a:rPr lang="zh-CN" altLang="en-US" sz="2400" dirty="0">
                <a:latin typeface="Times New Roman" panose="02020603050405020304" pitchFamily="18" charset="0"/>
                <a:cs typeface="Times New Roman" panose="02020603050405020304" pitchFamily="18" charset="0"/>
              </a:rPr>
              <a:t>）逻辑运算指令；</a:t>
            </a:r>
            <a:r>
              <a:rPr lang="en-US" altLang="zh-CN"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AND</a:t>
            </a:r>
            <a:r>
              <a:rPr lang="zh-CN" altLang="en-US"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a:t>
            </a:r>
            <a:r>
              <a:rPr lang="en-US" altLang="zh-CN"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ORR</a:t>
            </a:r>
            <a:r>
              <a:rPr lang="zh-CN" altLang="en-US"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a:t>
            </a:r>
            <a:r>
              <a:rPr lang="en-US" altLang="zh-CN"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EOR</a:t>
            </a:r>
            <a:r>
              <a:rPr lang="zh-CN" altLang="en-US"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a:t>
            </a:r>
            <a:r>
              <a:rPr lang="en-US" altLang="zh-CN" sz="2400" b="0" i="0" dirty="0">
                <a:solidFill>
                  <a:srgbClr val="191919"/>
                </a:solidFill>
                <a:effectLst/>
                <a:highlight>
                  <a:srgbClr val="FFFFFF"/>
                </a:highlight>
                <a:latin typeface="Times New Roman" panose="02020603050405020304" pitchFamily="18" charset="0"/>
                <a:cs typeface="Times New Roman" panose="02020603050405020304" pitchFamily="18" charset="0"/>
              </a:rPr>
              <a:t>BIC</a:t>
            </a:r>
            <a:endParaRPr lang="en-US" altLang="zh-CN" sz="2400" b="0" i="0" dirty="0">
              <a:solidFill>
                <a:srgbClr val="191919"/>
              </a:solidFill>
              <a:effectLst/>
              <a:highlight>
                <a:srgbClr val="FFFFFF"/>
              </a:highlight>
              <a:latin typeface="Times New Roman" panose="02020603050405020304" pitchFamily="18" charset="0"/>
              <a:cs typeface="Times New Roman" panose="02020603050405020304" pitchFamily="18" charset="0"/>
            </a:endParaRPr>
          </a:p>
          <a:p>
            <a:r>
              <a:rPr lang="en-US" altLang="zh-CN" sz="2400" dirty="0">
                <a:solidFill>
                  <a:srgbClr val="191919"/>
                </a:solidFill>
                <a:highlight>
                  <a:srgbClr val="FFFFFF"/>
                </a:highlight>
                <a:latin typeface="Times New Roman" panose="02020603050405020304" pitchFamily="18" charset="0"/>
                <a:cs typeface="Times New Roman" panose="02020603050405020304" pitchFamily="18" charset="0"/>
              </a:rPr>
              <a:t>                              </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逻辑与</a:t>
            </a:r>
            <a:r>
              <a:rPr lang="zh-CN" altLang="en-US" sz="2400" dirty="0">
                <a:solidFill>
                  <a:srgbClr val="191919"/>
                </a:solidFill>
                <a:highlight>
                  <a:srgbClr val="FFFFFF"/>
                </a:highlight>
                <a:latin typeface="Times New Roman" panose="02020603050405020304" pitchFamily="18" charset="0"/>
                <a:cs typeface="Times New Roman" panose="02020603050405020304" pitchFamily="18" charset="0"/>
              </a:rPr>
              <a:t>、</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或</a:t>
            </a:r>
            <a:r>
              <a:rPr lang="zh-CN" altLang="en-US" sz="2400" dirty="0">
                <a:solidFill>
                  <a:srgbClr val="191919"/>
                </a:solidFill>
                <a:highlight>
                  <a:srgbClr val="FFFFFF"/>
                </a:highlight>
                <a:latin typeface="Times New Roman" panose="02020603050405020304" pitchFamily="18" charset="0"/>
                <a:cs typeface="Times New Roman" panose="02020603050405020304" pitchFamily="18" charset="0"/>
              </a:rPr>
              <a:t>、</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异或</a:t>
            </a:r>
            <a:r>
              <a:rPr lang="zh-CN" altLang="en-US" sz="2400" dirty="0">
                <a:solidFill>
                  <a:srgbClr val="191919"/>
                </a:solidFill>
                <a:highlight>
                  <a:srgbClr val="FFFFFF"/>
                </a:highlight>
                <a:latin typeface="Times New Roman" panose="02020603050405020304" pitchFamily="18" charset="0"/>
                <a:cs typeface="Times New Roman" panose="02020603050405020304" pitchFamily="18" charset="0"/>
              </a:rPr>
              <a:t>、</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位清零</a:t>
            </a:r>
            <a:endParaRPr lang="en-US" altLang="zh-CN" sz="2400" b="0" i="0" dirty="0">
              <a:solidFill>
                <a:srgbClr val="0070C0"/>
              </a:solidFill>
              <a:effectLst/>
              <a:highlight>
                <a:srgbClr val="FFFFFF"/>
              </a:highlight>
              <a:latin typeface="Times New Roman" panose="02020603050405020304" pitchFamily="18" charset="0"/>
              <a:cs typeface="Times New Roman" panose="02020603050405020304" pitchFamily="18" charset="0"/>
            </a:endParaRPr>
          </a:p>
        </p:txBody>
      </p:sp>
      <p:sp>
        <p:nvSpPr>
          <p:cNvPr id="7" name="矩形 6"/>
          <p:cNvSpPr/>
          <p:nvPr/>
        </p:nvSpPr>
        <p:spPr>
          <a:xfrm>
            <a:off x="551384" y="2276872"/>
            <a:ext cx="11161240" cy="1938992"/>
          </a:xfrm>
          <a:prstGeom prst="rect">
            <a:avLst/>
          </a:prstGeom>
        </p:spPr>
        <p:txBody>
          <a:bodyPr wrap="square">
            <a:spAutoFit/>
          </a:bodyPr>
          <a:lstStyle/>
          <a:p>
            <a:pPr eaLnBrk="1" hangingPunct="1">
              <a:buFont typeface="Arial" panose="020B0604020202020204" pitchFamily="34" charset="0"/>
              <a:buNone/>
              <a:defRPr/>
            </a:pP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AND</a:t>
            </a:r>
            <a:r>
              <a:rPr lang="zh-CN" altLang="zh-CN" sz="2400" dirty="0">
                <a:latin typeface="Times New Roman" panose="02020603050405020304" pitchFamily="18" charset="0"/>
                <a:ea typeface="+mn-ea"/>
                <a:cs typeface="Times New Roman" panose="02020603050405020304" pitchFamily="18" charset="0"/>
              </a:rPr>
              <a:t>指令</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AND {</a:t>
            </a:r>
            <a:r>
              <a:rPr lang="zh-CN" altLang="zh-CN" sz="2400" dirty="0">
                <a:latin typeface="Times New Roman" panose="02020603050405020304" pitchFamily="18" charset="0"/>
                <a:ea typeface="+mn-ea"/>
                <a:cs typeface="Times New Roman" panose="02020603050405020304" pitchFamily="18" charset="0"/>
              </a:rPr>
              <a:t>条件</a:t>
            </a:r>
            <a:r>
              <a:rPr lang="en-US" altLang="zh-CN" sz="2400" dirty="0">
                <a:latin typeface="Times New Roman" panose="02020603050405020304" pitchFamily="18" charset="0"/>
                <a:ea typeface="+mn-ea"/>
                <a:cs typeface="Times New Roman" panose="02020603050405020304" pitchFamily="18" charset="0"/>
              </a:rPr>
              <a:t>}{S}  </a:t>
            </a:r>
            <a:r>
              <a:rPr lang="zh-CN" altLang="zh-CN" sz="2400" dirty="0">
                <a:latin typeface="Times New Roman" panose="02020603050405020304" pitchFamily="18" charset="0"/>
                <a:ea typeface="+mn-ea"/>
                <a:cs typeface="Times New Roman" panose="02020603050405020304" pitchFamily="18" charset="0"/>
              </a:rPr>
              <a:t>目的寄存器</a:t>
            </a: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2</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AND</a:t>
            </a:r>
            <a:r>
              <a:rPr lang="zh-CN" altLang="zh-CN" sz="2400" dirty="0">
                <a:latin typeface="Times New Roman" panose="02020603050405020304" pitchFamily="18" charset="0"/>
                <a:ea typeface="+mn-ea"/>
                <a:cs typeface="Times New Roman" panose="02020603050405020304" pitchFamily="18" charset="0"/>
              </a:rPr>
              <a:t>指令实现两个操作数的</a:t>
            </a:r>
            <a:r>
              <a:rPr lang="zh-CN" altLang="zh-CN" sz="2400" dirty="0">
                <a:solidFill>
                  <a:srgbClr val="FF0000"/>
                </a:solidFill>
                <a:latin typeface="Times New Roman" panose="02020603050405020304" pitchFamily="18" charset="0"/>
                <a:ea typeface="+mn-ea"/>
                <a:cs typeface="Times New Roman" panose="02020603050405020304" pitchFamily="18" charset="0"/>
              </a:rPr>
              <a:t>逻辑与</a:t>
            </a:r>
            <a:r>
              <a:rPr lang="zh-CN" altLang="zh-CN" sz="2400" dirty="0">
                <a:latin typeface="Times New Roman" panose="02020603050405020304" pitchFamily="18" charset="0"/>
                <a:ea typeface="+mn-ea"/>
                <a:cs typeface="Times New Roman" panose="02020603050405020304" pitchFamily="18" charset="0"/>
              </a:rPr>
              <a:t>操作，将结果放入目的寄存器中。同时根据操作的结果影响标志位。常用于将操作数某些位清</a:t>
            </a:r>
            <a:r>
              <a:rPr lang="en-US" altLang="zh-CN" sz="2400" dirty="0">
                <a:latin typeface="Times New Roman" panose="02020603050405020304" pitchFamily="18" charset="0"/>
                <a:ea typeface="+mn-ea"/>
                <a:cs typeface="Times New Roman" panose="02020603050405020304" pitchFamily="18" charset="0"/>
              </a:rPr>
              <a:t>0</a:t>
            </a:r>
            <a:r>
              <a:rPr lang="zh-CN" altLang="zh-CN" sz="2400" dirty="0">
                <a:latin typeface="Times New Roman" panose="02020603050405020304" pitchFamily="18" charset="0"/>
                <a:ea typeface="+mn-ea"/>
                <a:cs typeface="Times New Roman" panose="02020603050405020304" pitchFamily="18" charset="0"/>
              </a:rPr>
              <a:t>。</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zh-CN" sz="2400" dirty="0">
                <a:latin typeface="Times New Roman" panose="02020603050405020304" pitchFamily="18" charset="0"/>
                <a:ea typeface="+mn-ea"/>
                <a:cs typeface="Times New Roman" panose="02020603050405020304" pitchFamily="18" charset="0"/>
              </a:rPr>
              <a:t>示例：</a:t>
            </a:r>
            <a:endParaRPr lang="zh-CN" altLang="en-US" sz="2200" dirty="0">
              <a:latin typeface="Times New Roman" panose="02020603050405020304" pitchFamily="18" charset="0"/>
              <a:ea typeface="+mn-ea"/>
              <a:cs typeface="Times New Roman" panose="02020603050405020304" pitchFamily="18" charset="0"/>
            </a:endParaRPr>
          </a:p>
        </p:txBody>
      </p:sp>
      <p:sp>
        <p:nvSpPr>
          <p:cNvPr id="8" name="矩形 7"/>
          <p:cNvSpPr/>
          <p:nvPr/>
        </p:nvSpPr>
        <p:spPr>
          <a:xfrm>
            <a:off x="1559496" y="4621581"/>
            <a:ext cx="8424862" cy="831850"/>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AND  R0, R1, R2		;R0 = R1 &amp; R2</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AND  R0, R0, #3		;R0</a:t>
            </a:r>
            <a:r>
              <a:rPr lang="zh-CN" altLang="zh-CN" sz="2400" dirty="0">
                <a:latin typeface="华文楷体" panose="02010600040101010101" pitchFamily="2" charset="-122"/>
                <a:ea typeface="华文楷体" panose="02010600040101010101" pitchFamily="2" charset="-122"/>
              </a:rPr>
              <a:t>的位</a:t>
            </a:r>
            <a:r>
              <a:rPr lang="en-US" altLang="zh-CN" sz="2400" dirty="0">
                <a:latin typeface="华文楷体" panose="02010600040101010101" pitchFamily="2" charset="-122"/>
                <a:ea typeface="华文楷体" panose="02010600040101010101" pitchFamily="2" charset="-122"/>
              </a:rPr>
              <a:t>0</a:t>
            </a:r>
            <a:r>
              <a:rPr lang="zh-CN" altLang="zh-CN" sz="2400" dirty="0">
                <a:latin typeface="华文楷体" panose="02010600040101010101" pitchFamily="2" charset="-122"/>
                <a:ea typeface="华文楷体" panose="02010600040101010101" pitchFamily="2" charset="-122"/>
              </a:rPr>
              <a:t>和位</a:t>
            </a:r>
            <a:r>
              <a:rPr lang="en-US" altLang="zh-CN" sz="2400" dirty="0">
                <a:latin typeface="华文楷体" panose="02010600040101010101" pitchFamily="2" charset="-122"/>
                <a:ea typeface="华文楷体" panose="02010600040101010101" pitchFamily="2" charset="-122"/>
              </a:rPr>
              <a:t>1</a:t>
            </a:r>
            <a:r>
              <a:rPr lang="zh-CN" altLang="zh-CN" sz="2400" dirty="0">
                <a:latin typeface="华文楷体" panose="02010600040101010101" pitchFamily="2" charset="-122"/>
                <a:ea typeface="华文楷体" panose="02010600040101010101" pitchFamily="2" charset="-122"/>
              </a:rPr>
              <a:t>不变，其余位清</a:t>
            </a:r>
            <a:r>
              <a:rPr lang="en-US" altLang="zh-CN" sz="2400" dirty="0">
                <a:latin typeface="华文楷体" panose="02010600040101010101" pitchFamily="2" charset="-122"/>
                <a:ea typeface="华文楷体" panose="02010600040101010101" pitchFamily="2" charset="-122"/>
              </a:rPr>
              <a:t>0</a:t>
            </a:r>
            <a:endParaRPr lang="zh-CN" altLang="zh-CN" sz="2400" dirty="0">
              <a:latin typeface="华文楷体" panose="02010600040101010101" pitchFamily="2" charset="-122"/>
              <a:ea typeface="华文楷体" panose="02010600040101010101" pitchFamily="2" charset="-122"/>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逻辑运算指令</a:t>
            </a:r>
            <a:r>
              <a:rPr lang="en-US" altLang="zh-CN" kern="0" dirty="0"/>
              <a:t>)</a:t>
            </a:r>
            <a:endParaRPr lang="zh-CN" altLang="en-US" kern="0" dirty="0">
              <a:solidFill>
                <a:srgbClr val="FF0000"/>
              </a:solidFill>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矩形 2"/>
          <p:cNvSpPr/>
          <p:nvPr/>
        </p:nvSpPr>
        <p:spPr>
          <a:xfrm>
            <a:off x="263352" y="980728"/>
            <a:ext cx="11521280" cy="1938992"/>
          </a:xfrm>
          <a:prstGeom prst="rect">
            <a:avLst/>
          </a:prstGeom>
        </p:spPr>
        <p:txBody>
          <a:bodyPr wrap="square">
            <a:spAutoFit/>
          </a:bodyPr>
          <a:lstStyle/>
          <a:p>
            <a:pPr eaLnBrk="1" hangingPunct="1">
              <a:buFont typeface="Arial" panose="020B0604020202020204" pitchFamily="34" charset="0"/>
              <a:buNone/>
              <a:defRPr/>
            </a:pP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2</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ORR</a:t>
            </a:r>
            <a:r>
              <a:rPr lang="zh-CN" altLang="zh-CN" sz="2400" dirty="0">
                <a:latin typeface="Times New Roman" panose="02020603050405020304" pitchFamily="18" charset="0"/>
                <a:ea typeface="+mn-ea"/>
                <a:cs typeface="Times New Roman" panose="02020603050405020304" pitchFamily="18" charset="0"/>
              </a:rPr>
              <a:t>指令</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ORR {</a:t>
            </a:r>
            <a:r>
              <a:rPr lang="zh-CN" altLang="zh-CN" sz="2400" dirty="0">
                <a:latin typeface="Times New Roman" panose="02020603050405020304" pitchFamily="18" charset="0"/>
                <a:ea typeface="+mn-ea"/>
                <a:cs typeface="Times New Roman" panose="02020603050405020304" pitchFamily="18" charset="0"/>
              </a:rPr>
              <a:t>条件</a:t>
            </a:r>
            <a:r>
              <a:rPr lang="en-US" altLang="zh-CN" sz="2400" dirty="0">
                <a:latin typeface="Times New Roman" panose="02020603050405020304" pitchFamily="18" charset="0"/>
                <a:ea typeface="+mn-ea"/>
                <a:cs typeface="Times New Roman" panose="02020603050405020304" pitchFamily="18" charset="0"/>
              </a:rPr>
              <a:t>}{S}  </a:t>
            </a:r>
            <a:r>
              <a:rPr lang="zh-CN" altLang="zh-CN" sz="2400" dirty="0">
                <a:latin typeface="Times New Roman" panose="02020603050405020304" pitchFamily="18" charset="0"/>
                <a:ea typeface="+mn-ea"/>
                <a:cs typeface="Times New Roman" panose="02020603050405020304" pitchFamily="18" charset="0"/>
              </a:rPr>
              <a:t>目的寄存器</a:t>
            </a: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2</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ORR</a:t>
            </a:r>
            <a:r>
              <a:rPr lang="zh-CN" altLang="zh-CN" sz="2400" dirty="0">
                <a:latin typeface="Times New Roman" panose="02020603050405020304" pitchFamily="18" charset="0"/>
                <a:ea typeface="+mn-ea"/>
                <a:cs typeface="Times New Roman" panose="02020603050405020304" pitchFamily="18" charset="0"/>
              </a:rPr>
              <a:t>指令实现两个操作数的</a:t>
            </a:r>
            <a:r>
              <a:rPr lang="zh-CN" altLang="zh-CN" sz="2400" dirty="0">
                <a:solidFill>
                  <a:srgbClr val="FF0000"/>
                </a:solidFill>
                <a:latin typeface="Times New Roman" panose="02020603050405020304" pitchFamily="18" charset="0"/>
                <a:ea typeface="+mn-ea"/>
                <a:cs typeface="Times New Roman" panose="02020603050405020304" pitchFamily="18" charset="0"/>
              </a:rPr>
              <a:t>逻辑或</a:t>
            </a:r>
            <a:r>
              <a:rPr lang="zh-CN" altLang="zh-CN" sz="2400" dirty="0">
                <a:latin typeface="Times New Roman" panose="02020603050405020304" pitchFamily="18" charset="0"/>
                <a:ea typeface="+mn-ea"/>
                <a:cs typeface="Times New Roman" panose="02020603050405020304" pitchFamily="18" charset="0"/>
              </a:rPr>
              <a:t>操作，将结果放入目的寄存器中。同时根据操作的结果影响标志位。常用于将操作数某些位置</a:t>
            </a:r>
            <a:r>
              <a:rPr lang="en-US" altLang="zh-CN" sz="2400" dirty="0">
                <a:latin typeface="Times New Roman" panose="02020603050405020304" pitchFamily="18" charset="0"/>
                <a:ea typeface="+mn-ea"/>
                <a:cs typeface="Times New Roman" panose="02020603050405020304" pitchFamily="18" charset="0"/>
              </a:rPr>
              <a:t>1</a:t>
            </a:r>
            <a:r>
              <a:rPr lang="zh-CN" altLang="zh-CN" sz="2400" dirty="0">
                <a:latin typeface="Times New Roman" panose="02020603050405020304" pitchFamily="18" charset="0"/>
                <a:ea typeface="+mn-ea"/>
                <a:cs typeface="Times New Roman" panose="02020603050405020304" pitchFamily="18" charset="0"/>
              </a:rPr>
              <a:t>。</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zh-CN" sz="2400" dirty="0">
                <a:latin typeface="Times New Roman" panose="02020603050405020304" pitchFamily="18" charset="0"/>
                <a:ea typeface="+mn-ea"/>
                <a:cs typeface="Times New Roman" panose="02020603050405020304" pitchFamily="18" charset="0"/>
              </a:rPr>
              <a:t>示例：</a:t>
            </a:r>
            <a:endParaRPr lang="zh-CN" altLang="en-US" sz="2200" dirty="0">
              <a:latin typeface="Times New Roman" panose="02020603050405020304" pitchFamily="18" charset="0"/>
              <a:ea typeface="+mn-ea"/>
              <a:cs typeface="Times New Roman" panose="02020603050405020304" pitchFamily="18" charset="0"/>
            </a:endParaRPr>
          </a:p>
        </p:txBody>
      </p:sp>
      <p:sp>
        <p:nvSpPr>
          <p:cNvPr id="5" name="矩形 4"/>
          <p:cNvSpPr/>
          <p:nvPr/>
        </p:nvSpPr>
        <p:spPr>
          <a:xfrm>
            <a:off x="1390651" y="3707275"/>
            <a:ext cx="8424862" cy="461963"/>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ORR  R0, R0, #3		;R0</a:t>
            </a:r>
            <a:r>
              <a:rPr lang="zh-CN" altLang="zh-CN" sz="2400" dirty="0">
                <a:latin typeface="华文楷体" panose="02010600040101010101" pitchFamily="2" charset="-122"/>
                <a:ea typeface="华文楷体" panose="02010600040101010101" pitchFamily="2" charset="-122"/>
              </a:rPr>
              <a:t>的位</a:t>
            </a:r>
            <a:r>
              <a:rPr lang="en-US" altLang="zh-CN" sz="2400" dirty="0">
                <a:latin typeface="华文楷体" panose="02010600040101010101" pitchFamily="2" charset="-122"/>
                <a:ea typeface="华文楷体" panose="02010600040101010101" pitchFamily="2" charset="-122"/>
              </a:rPr>
              <a:t>0</a:t>
            </a:r>
            <a:r>
              <a:rPr lang="zh-CN" altLang="zh-CN" sz="2400" dirty="0">
                <a:latin typeface="华文楷体" panose="02010600040101010101" pitchFamily="2" charset="-122"/>
                <a:ea typeface="华文楷体" panose="02010600040101010101" pitchFamily="2" charset="-122"/>
              </a:rPr>
              <a:t>和位</a:t>
            </a:r>
            <a:r>
              <a:rPr lang="en-US" altLang="zh-CN" sz="2400" dirty="0">
                <a:latin typeface="华文楷体" panose="02010600040101010101" pitchFamily="2" charset="-122"/>
                <a:ea typeface="华文楷体" panose="02010600040101010101" pitchFamily="2" charset="-122"/>
              </a:rPr>
              <a:t>1</a:t>
            </a:r>
            <a:r>
              <a:rPr lang="zh-CN" altLang="zh-CN" sz="2400" dirty="0">
                <a:latin typeface="华文楷体" panose="02010600040101010101" pitchFamily="2" charset="-122"/>
                <a:ea typeface="华文楷体" panose="02010600040101010101" pitchFamily="2" charset="-122"/>
              </a:rPr>
              <a:t>置</a:t>
            </a:r>
            <a:r>
              <a:rPr lang="en-US" altLang="zh-CN" sz="2400" dirty="0">
                <a:latin typeface="华文楷体" panose="02010600040101010101" pitchFamily="2" charset="-122"/>
                <a:ea typeface="华文楷体" panose="02010600040101010101" pitchFamily="2" charset="-122"/>
              </a:rPr>
              <a:t>1</a:t>
            </a:r>
            <a:r>
              <a:rPr lang="zh-CN" altLang="zh-CN" sz="2400" dirty="0">
                <a:latin typeface="华文楷体" panose="02010600040101010101" pitchFamily="2" charset="-122"/>
                <a:ea typeface="华文楷体" panose="02010600040101010101" pitchFamily="2" charset="-122"/>
              </a:rPr>
              <a:t>，其余位不变</a:t>
            </a:r>
            <a:endParaRPr lang="zh-CN" altLang="zh-CN" sz="2400" dirty="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逻辑运算指令</a:t>
            </a:r>
            <a:r>
              <a:rPr lang="en-US" altLang="zh-CN" kern="0" dirty="0"/>
              <a:t>)</a:t>
            </a:r>
            <a:endParaRPr lang="zh-CN" altLang="en-US" kern="0" dirty="0">
              <a:solidFill>
                <a:srgbClr val="FF0000"/>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矩形 3"/>
          <p:cNvSpPr/>
          <p:nvPr/>
        </p:nvSpPr>
        <p:spPr>
          <a:xfrm>
            <a:off x="407368" y="1196752"/>
            <a:ext cx="11161240" cy="1938992"/>
          </a:xfrm>
          <a:prstGeom prst="rect">
            <a:avLst/>
          </a:prstGeom>
        </p:spPr>
        <p:txBody>
          <a:bodyPr wrap="square">
            <a:spAutoFit/>
          </a:bodyPr>
          <a:lstStyle/>
          <a:p>
            <a:pPr eaLnBrk="1" hangingPunct="1">
              <a:buFont typeface="Arial" panose="020B0604020202020204" pitchFamily="34" charset="0"/>
              <a:buNone/>
              <a:defRPr/>
            </a:pP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3</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EOR</a:t>
            </a:r>
            <a:r>
              <a:rPr lang="zh-CN" altLang="zh-CN" sz="2400" dirty="0">
                <a:latin typeface="Times New Roman" panose="02020603050405020304" pitchFamily="18" charset="0"/>
                <a:ea typeface="+mn-ea"/>
                <a:cs typeface="Times New Roman" panose="02020603050405020304" pitchFamily="18" charset="0"/>
              </a:rPr>
              <a:t>指令</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EOR {</a:t>
            </a:r>
            <a:r>
              <a:rPr lang="zh-CN" altLang="zh-CN" sz="2400" dirty="0">
                <a:latin typeface="Times New Roman" panose="02020603050405020304" pitchFamily="18" charset="0"/>
                <a:ea typeface="+mn-ea"/>
                <a:cs typeface="Times New Roman" panose="02020603050405020304" pitchFamily="18" charset="0"/>
              </a:rPr>
              <a:t>条件</a:t>
            </a:r>
            <a:r>
              <a:rPr lang="en-US" altLang="zh-CN" sz="2400" dirty="0">
                <a:latin typeface="Times New Roman" panose="02020603050405020304" pitchFamily="18" charset="0"/>
                <a:ea typeface="+mn-ea"/>
                <a:cs typeface="Times New Roman" panose="02020603050405020304" pitchFamily="18" charset="0"/>
              </a:rPr>
              <a:t>}{S}  </a:t>
            </a:r>
            <a:r>
              <a:rPr lang="zh-CN" altLang="zh-CN" sz="2400" dirty="0">
                <a:latin typeface="Times New Roman" panose="02020603050405020304" pitchFamily="18" charset="0"/>
                <a:ea typeface="+mn-ea"/>
                <a:cs typeface="Times New Roman" panose="02020603050405020304" pitchFamily="18" charset="0"/>
              </a:rPr>
              <a:t>目的寄存器</a:t>
            </a: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2</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EOR</a:t>
            </a:r>
            <a:r>
              <a:rPr lang="zh-CN" altLang="zh-CN" sz="2400" dirty="0">
                <a:latin typeface="Times New Roman" panose="02020603050405020304" pitchFamily="18" charset="0"/>
                <a:ea typeface="+mn-ea"/>
                <a:cs typeface="Times New Roman" panose="02020603050405020304" pitchFamily="18" charset="0"/>
              </a:rPr>
              <a:t>指令实现两个操作数的</a:t>
            </a:r>
            <a:r>
              <a:rPr lang="zh-CN" altLang="zh-CN" sz="2400" dirty="0">
                <a:solidFill>
                  <a:srgbClr val="FF0000"/>
                </a:solidFill>
                <a:latin typeface="Times New Roman" panose="02020603050405020304" pitchFamily="18" charset="0"/>
                <a:ea typeface="+mn-ea"/>
                <a:cs typeface="Times New Roman" panose="02020603050405020304" pitchFamily="18" charset="0"/>
              </a:rPr>
              <a:t>逻辑异或</a:t>
            </a:r>
            <a:r>
              <a:rPr lang="zh-CN" altLang="zh-CN" sz="2400" dirty="0">
                <a:latin typeface="Times New Roman" panose="02020603050405020304" pitchFamily="18" charset="0"/>
                <a:ea typeface="+mn-ea"/>
                <a:cs typeface="Times New Roman" panose="02020603050405020304" pitchFamily="18" charset="0"/>
              </a:rPr>
              <a:t>操作，将结果放入目的寄存器中。同时根据操作的结果影响标志位。常用于将操作数某些位置取反。</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zh-CN" sz="2400" dirty="0">
                <a:latin typeface="Times New Roman" panose="02020603050405020304" pitchFamily="18" charset="0"/>
                <a:ea typeface="+mn-ea"/>
                <a:cs typeface="Times New Roman" panose="02020603050405020304" pitchFamily="18" charset="0"/>
              </a:rPr>
              <a:t>示例：</a:t>
            </a:r>
            <a:endParaRPr lang="zh-CN" altLang="en-US" sz="2200" dirty="0">
              <a:latin typeface="Times New Roman" panose="02020603050405020304" pitchFamily="18" charset="0"/>
              <a:ea typeface="+mn-ea"/>
              <a:cs typeface="Times New Roman" panose="02020603050405020304" pitchFamily="18" charset="0"/>
            </a:endParaRPr>
          </a:p>
        </p:txBody>
      </p:sp>
      <p:sp>
        <p:nvSpPr>
          <p:cNvPr id="6" name="矩形 5"/>
          <p:cNvSpPr/>
          <p:nvPr/>
        </p:nvSpPr>
        <p:spPr>
          <a:xfrm>
            <a:off x="1874838" y="3860801"/>
            <a:ext cx="8424862" cy="461963"/>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EOR  R0, R0, #0F		;R0</a:t>
            </a:r>
            <a:r>
              <a:rPr lang="zh-CN" altLang="zh-CN" sz="2400" dirty="0">
                <a:latin typeface="华文楷体" panose="02010600040101010101" pitchFamily="2" charset="-122"/>
                <a:ea typeface="华文楷体" panose="02010600040101010101" pitchFamily="2" charset="-122"/>
              </a:rPr>
              <a:t>的低</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位取反</a:t>
            </a:r>
            <a:endParaRPr lang="zh-CN" altLang="zh-CN" sz="2400" dirty="0">
              <a:latin typeface="华文楷体" panose="02010600040101010101" pitchFamily="2" charset="-122"/>
              <a:ea typeface="华文楷体" panose="02010600040101010101" pitchFamily="2" charset="-122"/>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逻辑运算指令</a:t>
            </a:r>
            <a:r>
              <a:rPr lang="en-US" altLang="zh-CN" kern="0" dirty="0"/>
              <a:t>)</a:t>
            </a:r>
            <a:endParaRPr lang="zh-CN" altLang="en-US" kern="0" dirty="0">
              <a:solidFill>
                <a:srgbClr val="FF0000"/>
              </a:solidFill>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矩形 2"/>
          <p:cNvSpPr/>
          <p:nvPr/>
        </p:nvSpPr>
        <p:spPr>
          <a:xfrm>
            <a:off x="263352" y="980728"/>
            <a:ext cx="11233248" cy="2308225"/>
          </a:xfrm>
          <a:prstGeom prst="rect">
            <a:avLst/>
          </a:prstGeom>
        </p:spPr>
        <p:txBody>
          <a:bodyPr wrap="square">
            <a:spAutoFit/>
          </a:bodyPr>
          <a:lstStyle/>
          <a:p>
            <a:pPr eaLnBrk="1" hangingPunct="1">
              <a:buFont typeface="Arial" panose="020B0604020202020204" pitchFamily="34" charset="0"/>
              <a:buNone/>
              <a:defRPr/>
            </a:pP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4</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BIC</a:t>
            </a:r>
            <a:r>
              <a:rPr lang="zh-CN" altLang="zh-CN" sz="2400" dirty="0">
                <a:latin typeface="Times New Roman" panose="02020603050405020304" pitchFamily="18" charset="0"/>
                <a:ea typeface="+mn-ea"/>
                <a:cs typeface="Times New Roman" panose="02020603050405020304" pitchFamily="18" charset="0"/>
              </a:rPr>
              <a:t>指令</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BIC {</a:t>
            </a:r>
            <a:r>
              <a:rPr lang="zh-CN" altLang="zh-CN" sz="2400" dirty="0">
                <a:latin typeface="Times New Roman" panose="02020603050405020304" pitchFamily="18" charset="0"/>
                <a:ea typeface="+mn-ea"/>
                <a:cs typeface="Times New Roman" panose="02020603050405020304" pitchFamily="18" charset="0"/>
              </a:rPr>
              <a:t>条件</a:t>
            </a:r>
            <a:r>
              <a:rPr lang="en-US" altLang="zh-CN" sz="2400" dirty="0">
                <a:latin typeface="Times New Roman" panose="02020603050405020304" pitchFamily="18" charset="0"/>
                <a:ea typeface="+mn-ea"/>
                <a:cs typeface="Times New Roman" panose="02020603050405020304" pitchFamily="18" charset="0"/>
              </a:rPr>
              <a:t>}{S}  </a:t>
            </a:r>
            <a:r>
              <a:rPr lang="zh-CN" altLang="zh-CN" sz="2400" dirty="0">
                <a:latin typeface="Times New Roman" panose="02020603050405020304" pitchFamily="18" charset="0"/>
                <a:ea typeface="+mn-ea"/>
                <a:cs typeface="Times New Roman" panose="02020603050405020304" pitchFamily="18" charset="0"/>
              </a:rPr>
              <a:t>目的寄存器</a:t>
            </a: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2</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BIC</a:t>
            </a:r>
            <a:r>
              <a:rPr lang="zh-CN" altLang="zh-CN" sz="2400" dirty="0">
                <a:latin typeface="Times New Roman" panose="02020603050405020304" pitchFamily="18" charset="0"/>
                <a:ea typeface="+mn-ea"/>
                <a:cs typeface="Times New Roman" panose="02020603050405020304" pitchFamily="18" charset="0"/>
              </a:rPr>
              <a:t>指令用于清除操作数</a:t>
            </a:r>
            <a:r>
              <a:rPr lang="en-US" altLang="zh-CN" sz="2400" dirty="0">
                <a:latin typeface="Times New Roman" panose="02020603050405020304" pitchFamily="18" charset="0"/>
                <a:ea typeface="+mn-ea"/>
                <a:cs typeface="Times New Roman" panose="02020603050405020304" pitchFamily="18" charset="0"/>
              </a:rPr>
              <a:t>1</a:t>
            </a:r>
            <a:r>
              <a:rPr lang="zh-CN" altLang="zh-CN" sz="2400" dirty="0">
                <a:latin typeface="Times New Roman" panose="02020603050405020304" pitchFamily="18" charset="0"/>
                <a:ea typeface="+mn-ea"/>
                <a:cs typeface="Times New Roman" panose="02020603050405020304" pitchFamily="18" charset="0"/>
              </a:rPr>
              <a:t>的某些位，将结果放入目的寄存器中。同时根据操作的结果影响标志位。操作数</a:t>
            </a:r>
            <a:r>
              <a:rPr lang="en-US" altLang="zh-CN" sz="2400" dirty="0">
                <a:latin typeface="Times New Roman" panose="02020603050405020304" pitchFamily="18" charset="0"/>
                <a:ea typeface="+mn-ea"/>
                <a:cs typeface="Times New Roman" panose="02020603050405020304" pitchFamily="18" charset="0"/>
              </a:rPr>
              <a:t>2</a:t>
            </a:r>
            <a:r>
              <a:rPr lang="zh-CN" altLang="zh-CN" sz="2400" dirty="0">
                <a:latin typeface="Times New Roman" panose="02020603050405020304" pitchFamily="18" charset="0"/>
                <a:ea typeface="+mn-ea"/>
                <a:cs typeface="Times New Roman" panose="02020603050405020304" pitchFamily="18" charset="0"/>
              </a:rPr>
              <a:t>为</a:t>
            </a:r>
            <a:r>
              <a:rPr lang="en-US" altLang="zh-CN" sz="2400" dirty="0">
                <a:latin typeface="Times New Roman" panose="02020603050405020304" pitchFamily="18" charset="0"/>
                <a:ea typeface="+mn-ea"/>
                <a:cs typeface="Times New Roman" panose="02020603050405020304" pitchFamily="18" charset="0"/>
              </a:rPr>
              <a:t>32</a:t>
            </a:r>
            <a:r>
              <a:rPr lang="zh-CN" altLang="zh-CN" sz="2400" dirty="0">
                <a:latin typeface="Times New Roman" panose="02020603050405020304" pitchFamily="18" charset="0"/>
                <a:ea typeface="+mn-ea"/>
                <a:cs typeface="Times New Roman" panose="02020603050405020304" pitchFamily="18" charset="0"/>
              </a:rPr>
              <a:t>位掩码，掩码中设置了哪些位则清除操作数</a:t>
            </a:r>
            <a:r>
              <a:rPr lang="en-US" altLang="zh-CN" sz="2400" dirty="0">
                <a:latin typeface="Times New Roman" panose="02020603050405020304" pitchFamily="18" charset="0"/>
                <a:ea typeface="+mn-ea"/>
                <a:cs typeface="Times New Roman" panose="02020603050405020304" pitchFamily="18" charset="0"/>
              </a:rPr>
              <a:t>1</a:t>
            </a:r>
            <a:r>
              <a:rPr lang="zh-CN" altLang="zh-CN" sz="2400" dirty="0">
                <a:latin typeface="Times New Roman" panose="02020603050405020304" pitchFamily="18" charset="0"/>
                <a:ea typeface="+mn-ea"/>
                <a:cs typeface="Times New Roman" panose="02020603050405020304" pitchFamily="18" charset="0"/>
              </a:rPr>
              <a:t>中这些位。</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zh-CN" sz="2400" dirty="0">
                <a:latin typeface="Times New Roman" panose="02020603050405020304" pitchFamily="18" charset="0"/>
                <a:ea typeface="+mn-ea"/>
                <a:cs typeface="Times New Roman" panose="02020603050405020304" pitchFamily="18" charset="0"/>
              </a:rPr>
              <a:t>示例：</a:t>
            </a:r>
            <a:endParaRPr lang="zh-CN" altLang="en-US" sz="2200" dirty="0">
              <a:latin typeface="Times New Roman" panose="02020603050405020304" pitchFamily="18" charset="0"/>
              <a:ea typeface="+mn-ea"/>
              <a:cs typeface="Times New Roman" panose="02020603050405020304" pitchFamily="18" charset="0"/>
            </a:endParaRPr>
          </a:p>
        </p:txBody>
      </p:sp>
      <p:sp>
        <p:nvSpPr>
          <p:cNvPr id="5" name="矩形 4"/>
          <p:cNvSpPr/>
          <p:nvPr/>
        </p:nvSpPr>
        <p:spPr>
          <a:xfrm>
            <a:off x="1874838" y="3860801"/>
            <a:ext cx="8424862" cy="461963"/>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BIC  R0, R1, #0F	;</a:t>
            </a:r>
            <a:r>
              <a:rPr lang="zh-CN" altLang="zh-CN" sz="2400" dirty="0">
                <a:latin typeface="华文楷体" panose="02010600040101010101" pitchFamily="2" charset="-122"/>
                <a:ea typeface="华文楷体" panose="02010600040101010101" pitchFamily="2" charset="-122"/>
              </a:rPr>
              <a:t>将</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的低</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位清</a:t>
            </a:r>
            <a:r>
              <a:rPr lang="en-US" altLang="zh-CN" sz="2400" dirty="0">
                <a:latin typeface="华文楷体" panose="02010600040101010101" pitchFamily="2" charset="-122"/>
                <a:ea typeface="华文楷体" panose="02010600040101010101" pitchFamily="2" charset="-122"/>
              </a:rPr>
              <a:t>0</a:t>
            </a:r>
            <a:r>
              <a:rPr lang="zh-CN" altLang="zh-CN" sz="2400" dirty="0">
                <a:latin typeface="华文楷体" panose="02010600040101010101" pitchFamily="2" charset="-122"/>
                <a:ea typeface="华文楷体" panose="02010600040101010101" pitchFamily="2" charset="-122"/>
              </a:rPr>
              <a:t>，其他位不变</a:t>
            </a:r>
            <a:endParaRPr lang="zh-CN" altLang="zh-CN" sz="2400" dirty="0">
              <a:latin typeface="华文楷体" panose="02010600040101010101" pitchFamily="2" charset="-122"/>
              <a:ea typeface="华文楷体" panose="02010600040101010101" pitchFamily="2" charset="-122"/>
            </a:endParaRPr>
          </a:p>
        </p:txBody>
      </p:sp>
      <p:sp>
        <p:nvSpPr>
          <p:cNvPr id="6"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逻辑运算指令</a:t>
            </a:r>
            <a:r>
              <a:rPr lang="en-US" altLang="zh-CN" kern="0" dirty="0"/>
              <a:t>)</a:t>
            </a:r>
            <a:endParaRPr lang="zh-CN" altLang="en-US" kern="0" dirty="0">
              <a:solidFill>
                <a:srgbClr val="FF0000"/>
              </a:solidFill>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文本框 3"/>
          <p:cNvSpPr txBox="1"/>
          <p:nvPr/>
        </p:nvSpPr>
        <p:spPr>
          <a:xfrm>
            <a:off x="551384" y="1033282"/>
            <a:ext cx="8229600"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4</a:t>
            </a:r>
            <a:r>
              <a:rPr lang="zh-CN" altLang="en-US" sz="2400" dirty="0">
                <a:latin typeface="Times New Roman" panose="02020603050405020304" pitchFamily="18" charset="0"/>
                <a:cs typeface="Times New Roman" panose="02020603050405020304" pitchFamily="18" charset="0"/>
              </a:rPr>
              <a:t>）比较指令；</a:t>
            </a:r>
            <a:r>
              <a:rPr lang="en-US" altLang="zh-CN" sz="2400"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CMP</a:t>
            </a:r>
            <a:r>
              <a:rPr lang="zh-CN" altLang="en-US" sz="2400"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sz="2400"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CMN</a:t>
            </a:r>
            <a:endParaRPr lang="en-US" altLang="zh-CN" sz="2400"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endParaRPr>
          </a:p>
          <a:p>
            <a:r>
              <a:rPr lang="en-US" altLang="zh-CN" sz="2400" dirty="0">
                <a:solidFill>
                  <a:srgbClr val="191919"/>
                </a:solidFill>
                <a:highlight>
                  <a:srgbClr val="FFFFFF"/>
                </a:highlight>
                <a:latin typeface="Times New Roman" panose="02020603050405020304" pitchFamily="18" charset="0"/>
                <a:cs typeface="Times New Roman" panose="02020603050405020304" pitchFamily="18" charset="0"/>
              </a:rPr>
              <a:t>                       </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比较</a:t>
            </a:r>
            <a:r>
              <a:rPr lang="zh-CN" altLang="en-US" sz="2400" dirty="0">
                <a:solidFill>
                  <a:srgbClr val="191919"/>
                </a:solidFill>
                <a:highlight>
                  <a:srgbClr val="FFFFFF"/>
                </a:highlight>
                <a:latin typeface="Times New Roman" panose="02020603050405020304" pitchFamily="18" charset="0"/>
                <a:cs typeface="Times New Roman" panose="02020603050405020304" pitchFamily="18" charset="0"/>
              </a:rPr>
              <a:t>、</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比较反值</a:t>
            </a:r>
            <a:endParaRPr lang="en-US" altLang="zh-CN" sz="2400" b="0" i="0" dirty="0">
              <a:solidFill>
                <a:srgbClr val="0070C0"/>
              </a:solidFill>
              <a:effectLst/>
              <a:highlight>
                <a:srgbClr val="FFFFFF"/>
              </a:highlight>
              <a:latin typeface="Times New Roman" panose="02020603050405020304" pitchFamily="18" charset="0"/>
              <a:cs typeface="Times New Roman" panose="02020603050405020304" pitchFamily="18" charset="0"/>
            </a:endParaRPr>
          </a:p>
        </p:txBody>
      </p:sp>
      <p:sp>
        <p:nvSpPr>
          <p:cNvPr id="6" name="矩形 5"/>
          <p:cNvSpPr/>
          <p:nvPr/>
        </p:nvSpPr>
        <p:spPr>
          <a:xfrm>
            <a:off x="551384" y="2117362"/>
            <a:ext cx="11233248" cy="1938338"/>
          </a:xfrm>
          <a:prstGeom prst="rect">
            <a:avLst/>
          </a:prstGeom>
        </p:spPr>
        <p:txBody>
          <a:bodyPr wrap="square">
            <a:spAutoFit/>
          </a:bodyPr>
          <a:lstStyle/>
          <a:p>
            <a:pPr eaLnBrk="1" hangingPunct="1">
              <a:buFont typeface="Arial" panose="020B0604020202020204" pitchFamily="34" charset="0"/>
              <a:buNone/>
              <a:defRPr/>
            </a:pP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CMP</a:t>
            </a:r>
            <a:r>
              <a:rPr lang="zh-CN" altLang="zh-CN" sz="2400" dirty="0">
                <a:latin typeface="Times New Roman" panose="02020603050405020304" pitchFamily="18" charset="0"/>
                <a:ea typeface="+mn-ea"/>
                <a:cs typeface="Times New Roman" panose="02020603050405020304" pitchFamily="18" charset="0"/>
              </a:rPr>
              <a:t>指令</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CMP {</a:t>
            </a:r>
            <a:r>
              <a:rPr lang="zh-CN" altLang="zh-CN" sz="2400" dirty="0">
                <a:latin typeface="Times New Roman" panose="02020603050405020304" pitchFamily="18" charset="0"/>
                <a:ea typeface="+mn-ea"/>
                <a:cs typeface="Times New Roman" panose="02020603050405020304" pitchFamily="18" charset="0"/>
              </a:rPr>
              <a:t>条件</a:t>
            </a: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2</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CMP</a:t>
            </a:r>
            <a:r>
              <a:rPr lang="zh-CN" altLang="zh-CN" sz="2400" dirty="0">
                <a:latin typeface="Times New Roman" panose="02020603050405020304" pitchFamily="18" charset="0"/>
                <a:ea typeface="+mn-ea"/>
                <a:cs typeface="Times New Roman" panose="02020603050405020304" pitchFamily="18" charset="0"/>
              </a:rPr>
              <a:t>指令用于把一个寄存器的值减去另一个寄存器的值或立即数，根据结果设置</a:t>
            </a:r>
            <a:r>
              <a:rPr lang="en-US" altLang="zh-CN" sz="2400" dirty="0">
                <a:latin typeface="Times New Roman" panose="02020603050405020304" pitchFamily="18" charset="0"/>
                <a:ea typeface="+mn-ea"/>
                <a:cs typeface="Times New Roman" panose="02020603050405020304" pitchFamily="18" charset="0"/>
              </a:rPr>
              <a:t>CPSR</a:t>
            </a:r>
            <a:r>
              <a:rPr lang="zh-CN" altLang="zh-CN" sz="2400" dirty="0">
                <a:latin typeface="Times New Roman" panose="02020603050405020304" pitchFamily="18" charset="0"/>
                <a:ea typeface="+mn-ea"/>
                <a:cs typeface="Times New Roman" panose="02020603050405020304" pitchFamily="18" charset="0"/>
              </a:rPr>
              <a:t>中的标志位，但不保存结果。</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zh-CN" sz="2400" dirty="0">
                <a:latin typeface="Times New Roman" panose="02020603050405020304" pitchFamily="18" charset="0"/>
                <a:ea typeface="+mn-ea"/>
                <a:cs typeface="Times New Roman" panose="02020603050405020304" pitchFamily="18" charset="0"/>
              </a:rPr>
              <a:t>示例：</a:t>
            </a:r>
            <a:endParaRPr lang="zh-CN" altLang="en-US" sz="2200" dirty="0">
              <a:latin typeface="Times New Roman" panose="02020603050405020304" pitchFamily="18" charset="0"/>
              <a:ea typeface="+mn-ea"/>
              <a:cs typeface="Times New Roman" panose="02020603050405020304" pitchFamily="18" charset="0"/>
            </a:endParaRPr>
          </a:p>
        </p:txBody>
      </p:sp>
      <p:sp>
        <p:nvSpPr>
          <p:cNvPr id="7" name="矩形 6"/>
          <p:cNvSpPr/>
          <p:nvPr/>
        </p:nvSpPr>
        <p:spPr>
          <a:xfrm>
            <a:off x="1775520" y="4243984"/>
            <a:ext cx="8424862" cy="1570038"/>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CMP  R1, R0		</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的值减去</a:t>
            </a: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的值，并根据结果设置</a:t>
            </a:r>
            <a:r>
              <a:rPr lang="en-US" altLang="zh-CN" sz="2400" dirty="0">
                <a:latin typeface="华文楷体" panose="02010600040101010101" pitchFamily="2" charset="-122"/>
                <a:ea typeface="华文楷体" panose="02010600040101010101" pitchFamily="2" charset="-122"/>
              </a:rPr>
              <a:t>CPSR</a:t>
            </a:r>
            <a:r>
              <a:rPr lang="zh-CN" altLang="zh-CN" sz="2400" dirty="0">
                <a:latin typeface="华文楷体" panose="02010600040101010101" pitchFamily="2" charset="-122"/>
                <a:ea typeface="华文楷体" panose="02010600040101010101" pitchFamily="2" charset="-122"/>
              </a:rPr>
              <a:t>的标志位</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CMP  R1, #0x200	</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的值减去</a:t>
            </a:r>
            <a:r>
              <a:rPr lang="en-US" altLang="zh-CN" sz="2400" dirty="0">
                <a:latin typeface="华文楷体" panose="02010600040101010101" pitchFamily="2" charset="-122"/>
                <a:ea typeface="华文楷体" panose="02010600040101010101" pitchFamily="2" charset="-122"/>
              </a:rPr>
              <a:t>200</a:t>
            </a:r>
            <a:r>
              <a:rPr lang="zh-CN" altLang="zh-CN" sz="2400" dirty="0">
                <a:latin typeface="华文楷体" panose="02010600040101010101" pitchFamily="2" charset="-122"/>
                <a:ea typeface="华文楷体" panose="02010600040101010101" pitchFamily="2" charset="-122"/>
              </a:rPr>
              <a:t>，并根据结果设置</a:t>
            </a:r>
            <a:r>
              <a:rPr lang="en-US" altLang="zh-CN" sz="2400" dirty="0">
                <a:latin typeface="华文楷体" panose="02010600040101010101" pitchFamily="2" charset="-122"/>
                <a:ea typeface="华文楷体" panose="02010600040101010101" pitchFamily="2" charset="-122"/>
              </a:rPr>
              <a:t>CPSR</a:t>
            </a:r>
            <a:r>
              <a:rPr lang="zh-CN" altLang="zh-CN" sz="2400" dirty="0">
                <a:latin typeface="华文楷体" panose="02010600040101010101" pitchFamily="2" charset="-122"/>
                <a:ea typeface="华文楷体" panose="02010600040101010101" pitchFamily="2" charset="-122"/>
              </a:rPr>
              <a:t>的标志位</a:t>
            </a:r>
            <a:endParaRPr lang="zh-CN" altLang="zh-CN" sz="2400" dirty="0">
              <a:latin typeface="华文楷体" panose="02010600040101010101" pitchFamily="2" charset="-122"/>
              <a:ea typeface="华文楷体" panose="02010600040101010101" pitchFamily="2" charset="-122"/>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比较指令</a:t>
            </a:r>
            <a:r>
              <a:rPr lang="en-US" altLang="zh-CN" kern="0" dirty="0"/>
              <a:t>)</a:t>
            </a:r>
            <a:endParaRPr lang="zh-CN" altLang="en-US" kern="0" dirty="0">
              <a:solidFill>
                <a:srgbClr val="FF0000"/>
              </a:solidFill>
            </a:endParaRP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矩形 2"/>
          <p:cNvSpPr/>
          <p:nvPr/>
        </p:nvSpPr>
        <p:spPr>
          <a:xfrm>
            <a:off x="335360" y="908720"/>
            <a:ext cx="11161240" cy="1938992"/>
          </a:xfrm>
          <a:prstGeom prst="rect">
            <a:avLst/>
          </a:prstGeom>
        </p:spPr>
        <p:txBody>
          <a:bodyPr wrap="square">
            <a:spAutoFit/>
          </a:bodyPr>
          <a:lstStyle/>
          <a:p>
            <a:pPr eaLnBrk="1" hangingPunct="1">
              <a:buFont typeface="Arial" panose="020B0604020202020204" pitchFamily="34" charset="0"/>
              <a:buNone/>
              <a:defRPr/>
            </a:pP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2</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CMN</a:t>
            </a:r>
            <a:r>
              <a:rPr lang="zh-CN" altLang="zh-CN" sz="2400" dirty="0">
                <a:latin typeface="Times New Roman" panose="02020603050405020304" pitchFamily="18" charset="0"/>
                <a:ea typeface="+mn-ea"/>
                <a:cs typeface="Times New Roman" panose="02020603050405020304" pitchFamily="18" charset="0"/>
              </a:rPr>
              <a:t>指令</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CMN {</a:t>
            </a:r>
            <a:r>
              <a:rPr lang="zh-CN" altLang="zh-CN" sz="2400" dirty="0">
                <a:latin typeface="Times New Roman" panose="02020603050405020304" pitchFamily="18" charset="0"/>
                <a:ea typeface="+mn-ea"/>
                <a:cs typeface="Times New Roman" panose="02020603050405020304" pitchFamily="18" charset="0"/>
              </a:rPr>
              <a:t>条件</a:t>
            </a: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2</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CMN</a:t>
            </a:r>
            <a:r>
              <a:rPr lang="zh-CN" altLang="zh-CN" sz="2400" dirty="0">
                <a:latin typeface="Times New Roman" panose="02020603050405020304" pitchFamily="18" charset="0"/>
                <a:ea typeface="+mn-ea"/>
                <a:cs typeface="Times New Roman" panose="02020603050405020304" pitchFamily="18" charset="0"/>
              </a:rPr>
              <a:t>指令用于把一个寄存器的值减去另一个寄存器或立即数</a:t>
            </a:r>
            <a:r>
              <a:rPr lang="zh-CN" altLang="zh-CN" sz="2400" dirty="0">
                <a:solidFill>
                  <a:srgbClr val="FF0000"/>
                </a:solidFill>
                <a:latin typeface="Times New Roman" panose="02020603050405020304" pitchFamily="18" charset="0"/>
                <a:ea typeface="+mn-ea"/>
                <a:cs typeface="Times New Roman" panose="02020603050405020304" pitchFamily="18" charset="0"/>
              </a:rPr>
              <a:t>取反的值</a:t>
            </a:r>
            <a:r>
              <a:rPr lang="zh-CN" altLang="zh-CN" sz="2400" dirty="0">
                <a:latin typeface="Times New Roman" panose="02020603050405020304" pitchFamily="18" charset="0"/>
                <a:ea typeface="+mn-ea"/>
                <a:cs typeface="Times New Roman" panose="02020603050405020304" pitchFamily="18" charset="0"/>
              </a:rPr>
              <a:t>，根据结果设置</a:t>
            </a:r>
            <a:r>
              <a:rPr lang="en-US" altLang="zh-CN" sz="2400" dirty="0">
                <a:latin typeface="Times New Roman" panose="02020603050405020304" pitchFamily="18" charset="0"/>
                <a:ea typeface="+mn-ea"/>
                <a:cs typeface="Times New Roman" panose="02020603050405020304" pitchFamily="18" charset="0"/>
              </a:rPr>
              <a:t>CPSR</a:t>
            </a:r>
            <a:r>
              <a:rPr lang="zh-CN" altLang="zh-CN" sz="2400" dirty="0">
                <a:latin typeface="Times New Roman" panose="02020603050405020304" pitchFamily="18" charset="0"/>
                <a:ea typeface="+mn-ea"/>
                <a:cs typeface="Times New Roman" panose="02020603050405020304" pitchFamily="18" charset="0"/>
              </a:rPr>
              <a:t>中的标志位，但不保存结果。该指令实际完成两个操作数的加法。</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zh-CN" sz="2400" dirty="0">
                <a:latin typeface="Times New Roman" panose="02020603050405020304" pitchFamily="18" charset="0"/>
                <a:ea typeface="+mn-ea"/>
                <a:cs typeface="Times New Roman" panose="02020603050405020304" pitchFamily="18" charset="0"/>
              </a:rPr>
              <a:t>示例：</a:t>
            </a:r>
            <a:endParaRPr lang="zh-CN" altLang="en-US" sz="2200" dirty="0">
              <a:latin typeface="Times New Roman" panose="02020603050405020304" pitchFamily="18" charset="0"/>
              <a:ea typeface="+mn-ea"/>
              <a:cs typeface="Times New Roman" panose="02020603050405020304" pitchFamily="18" charset="0"/>
            </a:endParaRPr>
          </a:p>
        </p:txBody>
      </p:sp>
      <p:sp>
        <p:nvSpPr>
          <p:cNvPr id="5" name="矩形 4"/>
          <p:cNvSpPr/>
          <p:nvPr/>
        </p:nvSpPr>
        <p:spPr>
          <a:xfrm>
            <a:off x="1390651" y="3225246"/>
            <a:ext cx="8424862" cy="1570038"/>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CMN  R1, R0		</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的值和</a:t>
            </a: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的值相加，并根据结果设置</a:t>
            </a:r>
            <a:r>
              <a:rPr lang="en-US" altLang="zh-CN" sz="2400" dirty="0">
                <a:latin typeface="华文楷体" panose="02010600040101010101" pitchFamily="2" charset="-122"/>
                <a:ea typeface="华文楷体" panose="02010600040101010101" pitchFamily="2" charset="-122"/>
              </a:rPr>
              <a:t>CPSR</a:t>
            </a:r>
            <a:r>
              <a:rPr lang="zh-CN" altLang="zh-CN" sz="2400" dirty="0">
                <a:latin typeface="华文楷体" panose="02010600040101010101" pitchFamily="2" charset="-122"/>
                <a:ea typeface="华文楷体" panose="02010600040101010101" pitchFamily="2" charset="-122"/>
              </a:rPr>
              <a:t>的标志位</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CMN  R1, #0x200  </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的值和立即数</a:t>
            </a:r>
            <a:r>
              <a:rPr lang="en-US" altLang="zh-CN" sz="2400" dirty="0">
                <a:latin typeface="华文楷体" panose="02010600040101010101" pitchFamily="2" charset="-122"/>
                <a:ea typeface="华文楷体" panose="02010600040101010101" pitchFamily="2" charset="-122"/>
              </a:rPr>
              <a:t>200</a:t>
            </a:r>
            <a:r>
              <a:rPr lang="zh-CN" altLang="zh-CN" sz="2400" dirty="0">
                <a:latin typeface="华文楷体" panose="02010600040101010101" pitchFamily="2" charset="-122"/>
                <a:ea typeface="华文楷体" panose="02010600040101010101" pitchFamily="2" charset="-122"/>
              </a:rPr>
              <a:t>相加，并根据结果设置</a:t>
            </a:r>
            <a:r>
              <a:rPr lang="en-US" altLang="zh-CN" sz="2400" dirty="0">
                <a:latin typeface="华文楷体" panose="02010600040101010101" pitchFamily="2" charset="-122"/>
                <a:ea typeface="华文楷体" panose="02010600040101010101" pitchFamily="2" charset="-122"/>
              </a:rPr>
              <a:t>CPSR</a:t>
            </a:r>
            <a:r>
              <a:rPr lang="zh-CN" altLang="zh-CN" sz="2400" dirty="0">
                <a:latin typeface="华文楷体" panose="02010600040101010101" pitchFamily="2" charset="-122"/>
                <a:ea typeface="华文楷体" panose="02010600040101010101" pitchFamily="2" charset="-122"/>
              </a:rPr>
              <a:t>的标志位</a:t>
            </a:r>
            <a:endParaRPr lang="zh-CN" altLang="zh-CN" sz="2400" dirty="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比较指令</a:t>
            </a:r>
            <a:r>
              <a:rPr lang="en-US" altLang="zh-CN" kern="0" dirty="0"/>
              <a:t>)</a:t>
            </a:r>
            <a:endParaRPr lang="zh-CN" altLang="en-US" kern="0" dirty="0">
              <a:solidFill>
                <a:srgbClr val="FF0000"/>
              </a:solidFill>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a:xfrm>
            <a:off x="323528" y="1089615"/>
            <a:ext cx="8229600" cy="754063"/>
          </a:xfrm>
          <a:prstGeom prst="rect">
            <a:avLst/>
          </a:prstGeom>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eaLnBrk="1" hangingPunct="1"/>
            <a:r>
              <a:rPr lang="en-US" altLang="zh-CN" kern="0" dirty="0"/>
              <a:t>ARM</a:t>
            </a:r>
            <a:r>
              <a:rPr lang="zh-CN" altLang="en-US" kern="0" dirty="0"/>
              <a:t>指令集与</a:t>
            </a:r>
            <a:r>
              <a:rPr lang="en-US" altLang="zh-CN" kern="0" dirty="0"/>
              <a:t>Thumb</a:t>
            </a:r>
            <a:r>
              <a:rPr lang="zh-CN" altLang="en-US" kern="0" dirty="0"/>
              <a:t>指令集的关系</a:t>
            </a:r>
            <a:endParaRPr lang="zh-CN" altLang="en-US" kern="0" dirty="0"/>
          </a:p>
        </p:txBody>
      </p:sp>
      <p:pic>
        <p:nvPicPr>
          <p:cNvPr id="4" name="Picture 3" descr="手臂"/>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38328" y="2420144"/>
            <a:ext cx="3016250" cy="348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AutoShape 4"/>
          <p:cNvSpPr>
            <a:spLocks noChangeArrowheads="1"/>
          </p:cNvSpPr>
          <p:nvPr/>
        </p:nvSpPr>
        <p:spPr bwMode="auto">
          <a:xfrm>
            <a:off x="7791128" y="2420143"/>
            <a:ext cx="2286000" cy="1371600"/>
          </a:xfrm>
          <a:prstGeom prst="wedgeRoundRectCallout">
            <a:avLst>
              <a:gd name="adj1" fmla="val -103264"/>
              <a:gd name="adj2" fmla="val 4398"/>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b="0">
                <a:solidFill>
                  <a:srgbClr val="0000FF"/>
                </a:solidFill>
                <a:latin typeface="Times New Roman" panose="02020603050405020304" pitchFamily="18" charset="0"/>
                <a:ea typeface="华文新魏" panose="02010800040101010101" pitchFamily="2" charset="-122"/>
              </a:rPr>
              <a:t>Thumb</a:t>
            </a:r>
            <a:r>
              <a:rPr kumimoji="1" lang="zh-CN" altLang="en-US" b="0">
                <a:latin typeface="Times New Roman" panose="02020603050405020304" pitchFamily="18" charset="0"/>
                <a:ea typeface="华文新魏" panose="02010800040101010101" pitchFamily="2" charset="-122"/>
              </a:rPr>
              <a:t>指令集具有灵活、小巧的特点</a:t>
            </a:r>
            <a:endParaRPr kumimoji="1" lang="zh-CN" altLang="en-US" b="0">
              <a:latin typeface="Times New Roman" panose="02020603050405020304" pitchFamily="18" charset="0"/>
              <a:ea typeface="宋体" panose="02010600030101010101" pitchFamily="2" charset="-122"/>
            </a:endParaRPr>
          </a:p>
        </p:txBody>
      </p:sp>
      <p:sp>
        <p:nvSpPr>
          <p:cNvPr id="6" name="AutoShape 5"/>
          <p:cNvSpPr>
            <a:spLocks noChangeArrowheads="1"/>
          </p:cNvSpPr>
          <p:nvPr/>
        </p:nvSpPr>
        <p:spPr bwMode="auto">
          <a:xfrm>
            <a:off x="2076128" y="4325143"/>
            <a:ext cx="2590800" cy="1828800"/>
          </a:xfrm>
          <a:prstGeom prst="wedgeRoundRectCallout">
            <a:avLst>
              <a:gd name="adj1" fmla="val 101227"/>
              <a:gd name="adj2" fmla="val 870"/>
              <a:gd name="adj3" fmla="val 16667"/>
            </a:avLst>
          </a:prstGeom>
          <a:solidFill>
            <a:srgbClr val="FFFF99"/>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FontTx/>
              <a:buNone/>
            </a:pPr>
            <a:r>
              <a:rPr kumimoji="1" lang="en-US" altLang="zh-CN" b="0">
                <a:solidFill>
                  <a:srgbClr val="0000FF"/>
                </a:solidFill>
                <a:latin typeface="Times New Roman" panose="02020603050405020304" pitchFamily="18" charset="0"/>
                <a:ea typeface="华文新魏" panose="02010800040101010101" pitchFamily="2" charset="-122"/>
              </a:rPr>
              <a:t>ARM</a:t>
            </a:r>
            <a:r>
              <a:rPr kumimoji="1" lang="zh-CN" altLang="en-US" b="0">
                <a:latin typeface="Times New Roman" panose="02020603050405020304" pitchFamily="18" charset="0"/>
                <a:ea typeface="华文新魏" panose="02010800040101010101" pitchFamily="2" charset="-122"/>
              </a:rPr>
              <a:t>指令集支持</a:t>
            </a:r>
            <a:r>
              <a:rPr kumimoji="1" lang="en-US" altLang="zh-CN" b="0">
                <a:latin typeface="Times New Roman" panose="02020603050405020304" pitchFamily="18" charset="0"/>
                <a:ea typeface="华文新魏" panose="02010800040101010101" pitchFamily="2" charset="-122"/>
              </a:rPr>
              <a:t>ARM</a:t>
            </a:r>
            <a:r>
              <a:rPr kumimoji="1" lang="zh-CN" altLang="en-US" b="0">
                <a:latin typeface="Times New Roman" panose="02020603050405020304" pitchFamily="18" charset="0"/>
                <a:ea typeface="华文新魏" panose="02010800040101010101" pitchFamily="2" charset="-122"/>
              </a:rPr>
              <a:t>核所有的特性，具有高效、快速的特点</a:t>
            </a:r>
            <a:endParaRPr kumimoji="1" lang="zh-CN" altLang="en-US" b="0">
              <a:latin typeface="Times New Roman" panose="02020603050405020304" pitchFamily="18" charset="0"/>
              <a:ea typeface="宋体" panose="02010600030101010101" pitchFamily="2" charset="-122"/>
            </a:endParaRPr>
          </a:p>
        </p:txBody>
      </p:sp>
      <p:sp>
        <p:nvSpPr>
          <p:cNvPr id="8"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简介</a:t>
            </a:r>
            <a:r>
              <a:rPr lang="en-US" altLang="zh-CN" kern="0" dirty="0"/>
              <a:t>(</a:t>
            </a:r>
            <a:r>
              <a:rPr lang="en-US" altLang="zh-CN" sz="3200" dirty="0">
                <a:solidFill>
                  <a:schemeClr val="accent2"/>
                </a:solidFill>
                <a:cs typeface="Times New Roman" panose="02020603050405020304" pitchFamily="18" charset="0"/>
              </a:rPr>
              <a:t>ARM</a:t>
            </a:r>
            <a:r>
              <a:rPr lang="zh-CN" altLang="en-US" sz="3200" dirty="0">
                <a:solidFill>
                  <a:schemeClr val="accent2"/>
                </a:solidFill>
                <a:cs typeface="Times New Roman" panose="02020603050405020304" pitchFamily="18" charset="0"/>
              </a:rPr>
              <a:t>指令与</a:t>
            </a:r>
            <a:r>
              <a:rPr lang="en-US" altLang="zh-CN" sz="3200" dirty="0">
                <a:solidFill>
                  <a:schemeClr val="accent2"/>
                </a:solidFill>
                <a:cs typeface="Times New Roman" panose="02020603050405020304" pitchFamily="18" charset="0"/>
              </a:rPr>
              <a:t>Thumb</a:t>
            </a:r>
            <a:r>
              <a:rPr lang="zh-CN" altLang="en-US" sz="3200" dirty="0">
                <a:solidFill>
                  <a:schemeClr val="accent2"/>
                </a:solidFill>
                <a:cs typeface="Times New Roman" panose="02020603050405020304" pitchFamily="18" charset="0"/>
              </a:rPr>
              <a:t>指令</a:t>
            </a:r>
            <a:r>
              <a:rPr lang="en-US" altLang="zh-CN" kern="0" dirty="0"/>
              <a:t>)</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12" presetClass="entr" presetSubtype="2"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lide(fromRight)">
                                      <p:cBhvr>
                                        <p:cTn id="12" dur="500"/>
                                        <p:tgtEl>
                                          <p:spTgt spid="4"/>
                                        </p:tgtEl>
                                      </p:cBhvr>
                                    </p:animEffect>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additive="base">
                                        <p:cTn id="16" dur="500" fill="hold"/>
                                        <p:tgtEl>
                                          <p:spTgt spid="6"/>
                                        </p:tgtEl>
                                        <p:attrNameLst>
                                          <p:attrName>ppt_x</p:attrName>
                                        </p:attrNameLst>
                                      </p:cBhvr>
                                      <p:tavLst>
                                        <p:tav tm="0">
                                          <p:val>
                                            <p:strVal val="0-#ppt_w/2"/>
                                          </p:val>
                                        </p:tav>
                                        <p:tav tm="100000">
                                          <p:val>
                                            <p:strVal val="#ppt_x"/>
                                          </p:val>
                                        </p:tav>
                                      </p:tavLst>
                                    </p:anim>
                                    <p:anim calcmode="lin" valueType="num">
                                      <p:cBhvr additive="base">
                                        <p:cTn id="17" dur="500" fill="hold"/>
                                        <p:tgtEl>
                                          <p:spTgt spid="6"/>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2"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1+#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dvAuto="0" autoUpdateAnimBg="0" build="p"/>
      <p:bldP spid="5" grpId="0" animBg="1" autoUpdateAnimBg="0"/>
      <p:bldP spid="6" grpId="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矩形 3"/>
          <p:cNvSpPr/>
          <p:nvPr/>
        </p:nvSpPr>
        <p:spPr>
          <a:xfrm>
            <a:off x="371364" y="1637478"/>
            <a:ext cx="11449272" cy="1938992"/>
          </a:xfrm>
          <a:prstGeom prst="rect">
            <a:avLst/>
          </a:prstGeom>
        </p:spPr>
        <p:txBody>
          <a:bodyPr wrap="square">
            <a:spAutoFit/>
          </a:bodyPr>
          <a:lstStyle/>
          <a:p>
            <a:pPr eaLnBrk="1" hangingPunct="1">
              <a:buFont typeface="Arial" panose="020B0604020202020204" pitchFamily="34" charset="0"/>
              <a:buNone/>
              <a:defRPr/>
            </a:pP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1</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TST</a:t>
            </a:r>
            <a:r>
              <a:rPr lang="zh-CN" altLang="zh-CN" sz="2400" dirty="0">
                <a:latin typeface="Times New Roman" panose="02020603050405020304" pitchFamily="18" charset="0"/>
                <a:ea typeface="+mn-ea"/>
                <a:cs typeface="Times New Roman" panose="02020603050405020304" pitchFamily="18" charset="0"/>
              </a:rPr>
              <a:t>指令</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TST {</a:t>
            </a:r>
            <a:r>
              <a:rPr lang="zh-CN" altLang="zh-CN" sz="2400" dirty="0">
                <a:latin typeface="Times New Roman" panose="02020603050405020304" pitchFamily="18" charset="0"/>
                <a:ea typeface="+mn-ea"/>
                <a:cs typeface="Times New Roman" panose="02020603050405020304" pitchFamily="18" charset="0"/>
              </a:rPr>
              <a:t>条件</a:t>
            </a: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2</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TST</a:t>
            </a:r>
            <a:r>
              <a:rPr lang="zh-CN" altLang="zh-CN" sz="2400" dirty="0">
                <a:latin typeface="Times New Roman" panose="02020603050405020304" pitchFamily="18" charset="0"/>
                <a:ea typeface="+mn-ea"/>
                <a:cs typeface="Times New Roman" panose="02020603050405020304" pitchFamily="18" charset="0"/>
              </a:rPr>
              <a:t>指令用于把一个寄存器的值和另一个寄存器的值或立即数进行按位与运算，根据结果设置</a:t>
            </a:r>
            <a:r>
              <a:rPr lang="en-US" altLang="zh-CN" sz="2400" dirty="0">
                <a:latin typeface="Times New Roman" panose="02020603050405020304" pitchFamily="18" charset="0"/>
                <a:ea typeface="+mn-ea"/>
                <a:cs typeface="Times New Roman" panose="02020603050405020304" pitchFamily="18" charset="0"/>
              </a:rPr>
              <a:t>CPSR</a:t>
            </a:r>
            <a:r>
              <a:rPr lang="zh-CN" altLang="zh-CN" sz="2400" dirty="0">
                <a:latin typeface="Times New Roman" panose="02020603050405020304" pitchFamily="18" charset="0"/>
                <a:ea typeface="+mn-ea"/>
                <a:cs typeface="Times New Roman" panose="02020603050405020304" pitchFamily="18" charset="0"/>
              </a:rPr>
              <a:t>中的标志位，但不保存结果。该指令常用于检测特定位的值。</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zh-CN" sz="2400" dirty="0">
                <a:latin typeface="Times New Roman" panose="02020603050405020304" pitchFamily="18" charset="0"/>
                <a:ea typeface="+mn-ea"/>
                <a:cs typeface="Times New Roman" panose="02020603050405020304" pitchFamily="18" charset="0"/>
              </a:rPr>
              <a:t>示例：</a:t>
            </a:r>
            <a:endParaRPr lang="zh-CN" altLang="en-US" sz="2200" dirty="0">
              <a:latin typeface="Times New Roman" panose="02020603050405020304" pitchFamily="18" charset="0"/>
              <a:ea typeface="+mn-ea"/>
              <a:cs typeface="Times New Roman" panose="02020603050405020304" pitchFamily="18" charset="0"/>
            </a:endParaRPr>
          </a:p>
        </p:txBody>
      </p:sp>
      <p:sp>
        <p:nvSpPr>
          <p:cNvPr id="6" name="矩形 5"/>
          <p:cNvSpPr/>
          <p:nvPr/>
        </p:nvSpPr>
        <p:spPr>
          <a:xfrm>
            <a:off x="1271538" y="4595159"/>
            <a:ext cx="8424862" cy="461665"/>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TST  R1, #0x0F	;</a:t>
            </a:r>
            <a:r>
              <a:rPr lang="zh-CN" altLang="zh-CN" sz="2400" dirty="0">
                <a:latin typeface="华文楷体" panose="02010600040101010101" pitchFamily="2" charset="-122"/>
                <a:ea typeface="华文楷体" panose="02010600040101010101" pitchFamily="2" charset="-122"/>
              </a:rPr>
              <a:t>检测</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的低</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为是否为</a:t>
            </a:r>
            <a:r>
              <a:rPr lang="en-US" altLang="zh-CN" sz="2400" dirty="0">
                <a:latin typeface="华文楷体" panose="02010600040101010101" pitchFamily="2" charset="-122"/>
                <a:ea typeface="华文楷体" panose="02010600040101010101" pitchFamily="2" charset="-122"/>
              </a:rPr>
              <a:t>0</a:t>
            </a:r>
            <a:endParaRPr lang="zh-CN" altLang="zh-CN" sz="2400" dirty="0">
              <a:latin typeface="华文楷体" panose="02010600040101010101" pitchFamily="2" charset="-122"/>
              <a:ea typeface="华文楷体" panose="02010600040101010101" pitchFamily="2" charset="-122"/>
            </a:endParaRPr>
          </a:p>
        </p:txBody>
      </p:sp>
      <p:sp>
        <p:nvSpPr>
          <p:cNvPr id="7" name="文本框 6"/>
          <p:cNvSpPr txBox="1"/>
          <p:nvPr/>
        </p:nvSpPr>
        <p:spPr>
          <a:xfrm>
            <a:off x="551384" y="835142"/>
            <a:ext cx="8229600" cy="830997"/>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5. </a:t>
            </a:r>
            <a:r>
              <a:rPr lang="zh-CN" altLang="en-US" sz="2400" dirty="0">
                <a:latin typeface="Times New Roman" panose="02020603050405020304" pitchFamily="18" charset="0"/>
                <a:cs typeface="Times New Roman" panose="02020603050405020304" pitchFamily="18" charset="0"/>
              </a:rPr>
              <a:t>测试指令；</a:t>
            </a:r>
            <a:r>
              <a:rPr lang="en-US" altLang="zh-CN" sz="2400"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TST</a:t>
            </a:r>
            <a:r>
              <a:rPr lang="zh-CN" altLang="en-US" sz="2400"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sz="2400"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TEQ</a:t>
            </a:r>
            <a:endParaRPr lang="en-US" altLang="zh-CN" sz="2400"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endParaRPr>
          </a:p>
          <a:p>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                        测试</a:t>
            </a:r>
            <a:r>
              <a:rPr lang="zh-CN" altLang="en-US" sz="2400" dirty="0">
                <a:solidFill>
                  <a:srgbClr val="191919"/>
                </a:solidFill>
                <a:highlight>
                  <a:srgbClr val="FFFFFF"/>
                </a:highlight>
                <a:latin typeface="Times New Roman" panose="02020603050405020304" pitchFamily="18" charset="0"/>
                <a:cs typeface="Times New Roman" panose="02020603050405020304" pitchFamily="18" charset="0"/>
              </a:rPr>
              <a:t>、</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测试相等</a:t>
            </a:r>
            <a:endParaRPr lang="en-US" altLang="zh-CN" sz="2400" b="0" i="0" dirty="0">
              <a:solidFill>
                <a:srgbClr val="0070C0"/>
              </a:solidFill>
              <a:effectLst/>
              <a:highlight>
                <a:srgbClr val="FFFFFF"/>
              </a:highlight>
              <a:latin typeface="Times New Roman" panose="02020603050405020304" pitchFamily="18" charset="0"/>
              <a:cs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测试指令</a:t>
            </a:r>
            <a:r>
              <a:rPr lang="en-US" altLang="zh-CN" kern="0" dirty="0"/>
              <a:t>)</a:t>
            </a:r>
            <a:endParaRPr lang="zh-CN" altLang="en-US" kern="0" dirty="0">
              <a:solidFill>
                <a:srgbClr val="FF0000"/>
              </a:solidFill>
            </a:endParaRP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矩形 2"/>
          <p:cNvSpPr/>
          <p:nvPr/>
        </p:nvSpPr>
        <p:spPr>
          <a:xfrm>
            <a:off x="443372" y="1052736"/>
            <a:ext cx="11305256" cy="2308225"/>
          </a:xfrm>
          <a:prstGeom prst="rect">
            <a:avLst/>
          </a:prstGeom>
        </p:spPr>
        <p:txBody>
          <a:bodyPr wrap="square">
            <a:spAutoFit/>
          </a:bodyPr>
          <a:lstStyle/>
          <a:p>
            <a:pPr eaLnBrk="1" hangingPunct="1">
              <a:buFont typeface="Arial" panose="020B0604020202020204" pitchFamily="34" charset="0"/>
              <a:buNone/>
              <a:defRPr/>
            </a:pP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2</a:t>
            </a:r>
            <a:r>
              <a:rPr lang="zh-CN" altLang="en-US" sz="2400" dirty="0">
                <a:latin typeface="Times New Roman" panose="02020603050405020304" pitchFamily="18" charset="0"/>
                <a:ea typeface="+mn-ea"/>
                <a:cs typeface="Times New Roman" panose="02020603050405020304" pitchFamily="18" charset="0"/>
              </a:rPr>
              <a:t>）</a:t>
            </a:r>
            <a:r>
              <a:rPr lang="en-US" altLang="zh-CN" sz="2400" dirty="0">
                <a:latin typeface="Times New Roman" panose="02020603050405020304" pitchFamily="18" charset="0"/>
                <a:ea typeface="+mn-ea"/>
                <a:cs typeface="Times New Roman" panose="02020603050405020304" pitchFamily="18" charset="0"/>
              </a:rPr>
              <a:t>TEQ</a:t>
            </a:r>
            <a:r>
              <a:rPr lang="zh-CN" altLang="zh-CN" sz="2400" dirty="0">
                <a:latin typeface="Times New Roman" panose="02020603050405020304" pitchFamily="18" charset="0"/>
                <a:ea typeface="+mn-ea"/>
                <a:cs typeface="Times New Roman" panose="02020603050405020304" pitchFamily="18" charset="0"/>
              </a:rPr>
              <a:t>指令</a:t>
            </a:r>
            <a:endParaRPr lang="zh-CN"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en-US" altLang="zh-CN" sz="2400" dirty="0">
                <a:latin typeface="Times New Roman" panose="02020603050405020304" pitchFamily="18" charset="0"/>
                <a:ea typeface="+mn-ea"/>
                <a:cs typeface="Times New Roman" panose="02020603050405020304" pitchFamily="18" charset="0"/>
              </a:rPr>
              <a:t>TEQ {</a:t>
            </a:r>
            <a:r>
              <a:rPr lang="zh-CN" altLang="zh-CN" sz="2400" dirty="0">
                <a:latin typeface="Times New Roman" panose="02020603050405020304" pitchFamily="18" charset="0"/>
                <a:ea typeface="+mn-ea"/>
                <a:cs typeface="Times New Roman" panose="02020603050405020304" pitchFamily="18" charset="0"/>
              </a:rPr>
              <a:t>条件</a:t>
            </a:r>
            <a:r>
              <a:rPr lang="en-US" altLang="zh-CN" sz="2400" dirty="0">
                <a:latin typeface="Times New Roman" panose="02020603050405020304" pitchFamily="18" charset="0"/>
                <a:ea typeface="+mn-ea"/>
                <a:cs typeface="Times New Roman" panose="02020603050405020304" pitchFamily="18" charset="0"/>
              </a:rPr>
              <a:t>}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1, </a:t>
            </a:r>
            <a:r>
              <a:rPr lang="zh-CN" altLang="zh-CN" sz="2400" dirty="0">
                <a:latin typeface="Times New Roman" panose="02020603050405020304" pitchFamily="18" charset="0"/>
                <a:ea typeface="+mn-ea"/>
                <a:cs typeface="Times New Roman" panose="02020603050405020304" pitchFamily="18" charset="0"/>
              </a:rPr>
              <a:t>操作数</a:t>
            </a:r>
            <a:r>
              <a:rPr lang="en-US" altLang="zh-CN" sz="2400" dirty="0">
                <a:latin typeface="Times New Roman" panose="02020603050405020304" pitchFamily="18" charset="0"/>
                <a:ea typeface="+mn-ea"/>
                <a:cs typeface="Times New Roman" panose="02020603050405020304" pitchFamily="18" charset="0"/>
              </a:rPr>
              <a:t>2</a:t>
            </a:r>
            <a:endParaRPr lang="zh-CN" altLang="zh-CN" sz="2400" dirty="0">
              <a:latin typeface="Times New Roman" panose="02020603050405020304" pitchFamily="18" charset="0"/>
              <a:ea typeface="+mn-ea"/>
              <a:cs typeface="Times New Roman" panose="02020603050405020304" pitchFamily="18" charset="0"/>
            </a:endParaRPr>
          </a:p>
          <a:p>
            <a:pPr indent="535305" algn="just" eaLnBrk="1" hangingPunct="1">
              <a:defRPr/>
            </a:pPr>
            <a:r>
              <a:rPr lang="en-US" altLang="zh-CN" sz="2400" dirty="0">
                <a:latin typeface="Times New Roman" panose="02020603050405020304" pitchFamily="18" charset="0"/>
                <a:ea typeface="+mn-ea"/>
                <a:cs typeface="Times New Roman" panose="02020603050405020304" pitchFamily="18" charset="0"/>
              </a:rPr>
              <a:t>TEQ</a:t>
            </a:r>
            <a:r>
              <a:rPr lang="zh-CN" altLang="zh-CN" sz="2400" dirty="0">
                <a:latin typeface="Times New Roman" panose="02020603050405020304" pitchFamily="18" charset="0"/>
                <a:ea typeface="+mn-ea"/>
                <a:cs typeface="Times New Roman" panose="02020603050405020304" pitchFamily="18" charset="0"/>
              </a:rPr>
              <a:t>指令用于把一个寄存器的值和另一个寄存器的值或立即数进行按位异或运算，根据结果设置</a:t>
            </a:r>
            <a:r>
              <a:rPr lang="en-US" altLang="zh-CN" sz="2400" dirty="0">
                <a:latin typeface="Times New Roman" panose="02020603050405020304" pitchFamily="18" charset="0"/>
                <a:ea typeface="+mn-ea"/>
                <a:cs typeface="Times New Roman" panose="02020603050405020304" pitchFamily="18" charset="0"/>
              </a:rPr>
              <a:t>CPSR</a:t>
            </a:r>
            <a:r>
              <a:rPr lang="zh-CN" altLang="zh-CN" sz="2400" dirty="0">
                <a:latin typeface="Times New Roman" panose="02020603050405020304" pitchFamily="18" charset="0"/>
                <a:ea typeface="+mn-ea"/>
                <a:cs typeface="Times New Roman" panose="02020603050405020304" pitchFamily="18" charset="0"/>
              </a:rPr>
              <a:t>中的标志位，但不保存结果。该指令常用于检测两个操作数是否相等。</a:t>
            </a:r>
            <a:endParaRPr lang="en-US" altLang="zh-CN" sz="2400" dirty="0">
              <a:latin typeface="Times New Roman" panose="02020603050405020304" pitchFamily="18" charset="0"/>
              <a:ea typeface="+mn-ea"/>
              <a:cs typeface="Times New Roman" panose="02020603050405020304" pitchFamily="18" charset="0"/>
            </a:endParaRPr>
          </a:p>
          <a:p>
            <a:pPr indent="535305" eaLnBrk="1" hangingPunct="1">
              <a:defRPr/>
            </a:pPr>
            <a:r>
              <a:rPr lang="zh-CN" altLang="zh-CN" sz="2400" dirty="0">
                <a:latin typeface="Times New Roman" panose="02020603050405020304" pitchFamily="18" charset="0"/>
                <a:ea typeface="+mn-ea"/>
                <a:cs typeface="Times New Roman" panose="02020603050405020304" pitchFamily="18" charset="0"/>
              </a:rPr>
              <a:t>示例：</a:t>
            </a:r>
            <a:endParaRPr lang="zh-CN" altLang="en-US" sz="2200" dirty="0">
              <a:latin typeface="Times New Roman" panose="02020603050405020304" pitchFamily="18" charset="0"/>
              <a:ea typeface="+mn-ea"/>
              <a:cs typeface="Times New Roman" panose="02020603050405020304" pitchFamily="18" charset="0"/>
            </a:endParaRPr>
          </a:p>
        </p:txBody>
      </p:sp>
      <p:sp>
        <p:nvSpPr>
          <p:cNvPr id="5" name="矩形 4"/>
          <p:cNvSpPr/>
          <p:nvPr/>
        </p:nvSpPr>
        <p:spPr>
          <a:xfrm>
            <a:off x="1559496" y="3818512"/>
            <a:ext cx="8424862" cy="1200150"/>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TEQ  R1, R2</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的值和</a:t>
            </a:r>
            <a:r>
              <a:rPr lang="en-US" altLang="zh-CN" sz="2400" dirty="0">
                <a:latin typeface="华文楷体" panose="02010600040101010101" pitchFamily="2" charset="-122"/>
                <a:ea typeface="华文楷体" panose="02010600040101010101" pitchFamily="2" charset="-122"/>
              </a:rPr>
              <a:t>R2</a:t>
            </a:r>
            <a:r>
              <a:rPr lang="zh-CN" altLang="zh-CN" sz="2400" dirty="0">
                <a:latin typeface="华文楷体" panose="02010600040101010101" pitchFamily="2" charset="-122"/>
                <a:ea typeface="华文楷体" panose="02010600040101010101" pitchFamily="2" charset="-122"/>
              </a:rPr>
              <a:t>的值进行异或运算，并根据结果设置</a:t>
            </a:r>
            <a:r>
              <a:rPr lang="en-US" altLang="zh-CN" sz="2400" dirty="0">
                <a:latin typeface="华文楷体" panose="02010600040101010101" pitchFamily="2" charset="-122"/>
                <a:ea typeface="华文楷体" panose="02010600040101010101" pitchFamily="2" charset="-122"/>
              </a:rPr>
              <a:t>CPSR</a:t>
            </a:r>
            <a:r>
              <a:rPr lang="zh-CN" altLang="zh-CN" sz="2400" dirty="0">
                <a:latin typeface="华文楷体" panose="02010600040101010101" pitchFamily="2" charset="-122"/>
                <a:ea typeface="华文楷体" panose="02010600040101010101" pitchFamily="2" charset="-122"/>
              </a:rPr>
              <a:t>的标志位</a:t>
            </a:r>
            <a:endParaRPr lang="zh-CN" altLang="zh-CN" sz="2400" dirty="0">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测试指令</a:t>
            </a:r>
            <a:r>
              <a:rPr lang="en-US" altLang="zh-CN" kern="0" dirty="0"/>
              <a:t>)</a:t>
            </a:r>
            <a:endParaRPr lang="zh-CN" altLang="en-US" kern="0" dirty="0">
              <a:solidFill>
                <a:srgbClr val="FF0000"/>
              </a:solidFill>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文本框 3"/>
          <p:cNvSpPr txBox="1"/>
          <p:nvPr/>
        </p:nvSpPr>
        <p:spPr>
          <a:xfrm>
            <a:off x="551384" y="835142"/>
            <a:ext cx="8229600" cy="461665"/>
          </a:xfrm>
          <a:prstGeom prst="rect">
            <a:avLst/>
          </a:prstGeom>
          <a:noFill/>
        </p:spPr>
        <p:txBody>
          <a:bodyPr wrap="square">
            <a:spAutoFit/>
          </a:bodyPr>
          <a:lstStyle/>
          <a:p>
            <a:r>
              <a:rPr lang="en-US" altLang="zh-CN" sz="2400" dirty="0">
                <a:latin typeface="Times New Roman" panose="02020603050405020304" pitchFamily="18" charset="0"/>
                <a:cs typeface="Times New Roman" panose="02020603050405020304" pitchFamily="18" charset="0"/>
              </a:rPr>
              <a:t>6. </a:t>
            </a:r>
            <a:r>
              <a:rPr lang="zh-CN" altLang="en-US" sz="2400" dirty="0">
                <a:latin typeface="Times New Roman" panose="02020603050405020304" pitchFamily="18" charset="0"/>
                <a:cs typeface="Times New Roman" panose="02020603050405020304" pitchFamily="18" charset="0"/>
              </a:rPr>
              <a:t>乘法指令</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     </a:t>
            </a:r>
            <a:endParaRPr lang="en-US" altLang="zh-CN" sz="2400" b="0" i="0" dirty="0">
              <a:solidFill>
                <a:srgbClr val="0070C0"/>
              </a:solidFill>
              <a:effectLst/>
              <a:highlight>
                <a:srgbClr val="FFFFFF"/>
              </a:highlight>
              <a:latin typeface="Times New Roman" panose="02020603050405020304" pitchFamily="18" charset="0"/>
              <a:cs typeface="Times New Roman" panose="02020603050405020304" pitchFamily="18" charset="0"/>
            </a:endParaRPr>
          </a:p>
        </p:txBody>
      </p:sp>
      <p:sp>
        <p:nvSpPr>
          <p:cNvPr id="6" name="Rectangle 3"/>
          <p:cNvSpPr txBox="1">
            <a:spLocks noChangeArrowheads="1"/>
          </p:cNvSpPr>
          <p:nvPr/>
        </p:nvSpPr>
        <p:spPr bwMode="auto">
          <a:xfrm>
            <a:off x="914400" y="1295400"/>
            <a:ext cx="7905750" cy="477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buNone/>
            </a:pPr>
            <a:r>
              <a:rPr lang="zh-CN" altLang="zh-CN" kern="0" dirty="0"/>
              <a:t>二进制编码：</a:t>
            </a:r>
            <a:endParaRPr lang="zh-CN" altLang="zh-CN" kern="0" dirty="0"/>
          </a:p>
        </p:txBody>
      </p:sp>
      <p:graphicFrame>
        <p:nvGraphicFramePr>
          <p:cNvPr id="7" name="Group 6"/>
          <p:cNvGraphicFramePr/>
          <p:nvPr/>
        </p:nvGraphicFramePr>
        <p:xfrm>
          <a:off x="1055440" y="1773238"/>
          <a:ext cx="7848600" cy="936626"/>
        </p:xfrm>
        <a:graphic>
          <a:graphicData uri="http://schemas.openxmlformats.org/drawingml/2006/table">
            <a:tbl>
              <a:tblPr/>
              <a:tblGrid>
                <a:gridCol w="792162"/>
                <a:gridCol w="792163"/>
                <a:gridCol w="647700"/>
                <a:gridCol w="287337"/>
                <a:gridCol w="1368425"/>
                <a:gridCol w="1344613"/>
                <a:gridCol w="873125"/>
                <a:gridCol w="869950"/>
                <a:gridCol w="873125"/>
              </a:tblGrid>
              <a:tr h="468313">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31   28</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27   24</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23  21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19            16</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15            12</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11       8</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7         4</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3        0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r>
              <a:tr h="468313">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cond</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0000</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mul</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Rd/</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RdHi</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Rn/</a:t>
                      </a:r>
                      <a:r>
                        <a:rPr kumimoji="0" lang="en-US" altLang="zh-CN" sz="24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RdLo</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Rs</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1001</a:t>
                      </a:r>
                      <a:endParaRPr kumimoji="0"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Rm</a:t>
                      </a:r>
                      <a:endParaRPr kumimoji="0" lang="en-US" altLang="zh-CN" sz="24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8" name="Group 38"/>
          <p:cNvGraphicFramePr>
            <a:graphicFrameLocks noGrp="1"/>
          </p:cNvGraphicFramePr>
          <p:nvPr/>
        </p:nvGraphicFramePr>
        <p:xfrm>
          <a:off x="1091158" y="2873376"/>
          <a:ext cx="7777163" cy="3200400"/>
        </p:xfrm>
        <a:graphic>
          <a:graphicData uri="http://schemas.openxmlformats.org/drawingml/2006/table">
            <a:tbl>
              <a:tblPr/>
              <a:tblGrid>
                <a:gridCol w="1728788"/>
                <a:gridCol w="1008062"/>
                <a:gridCol w="2376488"/>
                <a:gridCol w="2663825"/>
              </a:tblGrid>
              <a:tr h="457200">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操作码</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[23</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助记符</a:t>
                      </a: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意义</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效果</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MUL</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乘（</a:t>
                      </a: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r>
                        <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位结果）</a:t>
                      </a:r>
                      <a:endParaRPr kumimoji="0" lang="zh-CN" altLang="en-US"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Rd←(</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Rm×Rs</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)[31:0]</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MLA</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乘－累加（ </a:t>
                      </a: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32</a:t>
                      </a:r>
                      <a:r>
                        <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位结果）</a:t>
                      </a:r>
                      <a:endParaRPr kumimoji="0" lang="zh-CN" altLang="en-US"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Rd←(Rm×Rs+Rn)[31:0]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UMULL</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无符号数长乘</a:t>
                      </a:r>
                      <a:endPar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RdHi:RdLo←Rm×Rs</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UMLAL</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无符号长乘－累加</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RdHi:RdLo+=Rm×Rs</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110</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SMULL</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有符号数长乘</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RdHi:RdLo←Rm×Rs</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111</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SMLAL</a:t>
                      </a:r>
                      <a:endParaRPr kumimoji="0" lang="en-US"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有符号数长乘－累加</a:t>
                      </a:r>
                      <a:endParaRPr kumimoji="0" lang="zh-CN" altLang="zh-CN" sz="2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tx1"/>
                        </a:buClr>
                        <a:defRPr sz="2800">
                          <a:solidFill>
                            <a:schemeClr val="tx1"/>
                          </a:solidFill>
                          <a:latin typeface="Times New Roman" panose="02020603050405020304" pitchFamily="18" charset="0"/>
                          <a:ea typeface="宋体" panose="02010600030101010101" pitchFamily="2" charset="-122"/>
                        </a:defRPr>
                      </a:lvl1pPr>
                      <a:lvl2pPr marL="742950" indent="-285750" algn="l">
                        <a:spcBef>
                          <a:spcPct val="20000"/>
                        </a:spcBef>
                        <a:buClr>
                          <a:schemeClr val="hlink"/>
                        </a:buClr>
                        <a:buFont typeface="Wingdings" panose="05000000000000000000" pitchFamily="2" charset="2"/>
                        <a:defRPr sz="2400">
                          <a:solidFill>
                            <a:schemeClr val="tx1"/>
                          </a:solidFill>
                          <a:latin typeface="Times New Roman" panose="02020603050405020304" pitchFamily="18" charset="0"/>
                          <a:ea typeface="宋体" panose="02010600030101010101" pitchFamily="2" charset="-122"/>
                        </a:defRPr>
                      </a:lvl2pPr>
                      <a:lvl3pPr marL="1143000" indent="-228600" algn="l">
                        <a:spcBef>
                          <a:spcPct val="20000"/>
                        </a:spcBef>
                        <a:buClr>
                          <a:schemeClr val="hlink"/>
                        </a:buClr>
                        <a:buFont typeface="Wingdings" panose="05000000000000000000" pitchFamily="2" charset="2"/>
                        <a:defRPr sz="2000">
                          <a:solidFill>
                            <a:schemeClr val="tx1"/>
                          </a:solidFill>
                          <a:latin typeface="Times New Roman" panose="02020603050405020304" pitchFamily="18" charset="0"/>
                          <a:ea typeface="宋体" panose="02010600030101010101" pitchFamily="2" charset="-122"/>
                        </a:defRPr>
                      </a:lvl3pPr>
                      <a:lvl4pPr marL="16002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4pPr>
                      <a:lvl5pPr marL="2057400" indent="-228600" algn="l">
                        <a:spcBef>
                          <a:spcPct val="20000"/>
                        </a:spcBef>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lr>
                          <a:schemeClr val="hlink"/>
                        </a:buClr>
                        <a:buFont typeface="Wingdings" panose="05000000000000000000" pitchFamily="2" charset="2"/>
                        <a:defRPr>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tx1"/>
                        </a:buClr>
                        <a:buSzTx/>
                        <a:buFontTx/>
                        <a:buNone/>
                      </a:pP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RdHi:RdLo</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a:t>
                      </a:r>
                      <a:r>
                        <a:rPr kumimoji="0" lang="en-US" altLang="zh-CN" sz="20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Rm×Rs</a:t>
                      </a:r>
                      <a:endPar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9" name="文本框 8"/>
          <p:cNvSpPr txBox="1"/>
          <p:nvPr/>
        </p:nvSpPr>
        <p:spPr>
          <a:xfrm>
            <a:off x="9207946" y="5606224"/>
            <a:ext cx="1892896" cy="461665"/>
          </a:xfrm>
          <a:prstGeom prst="rect">
            <a:avLst/>
          </a:prstGeom>
          <a:noFill/>
        </p:spPr>
        <p:txBody>
          <a:bodyPr wrap="square">
            <a:spAutoFit/>
          </a:bodyPr>
          <a:lstStyle/>
          <a:p>
            <a:r>
              <a:rPr lang="zh-CN" altLang="en-US" sz="2400" dirty="0">
                <a:latin typeface="Times New Roman" panose="02020603050405020304" pitchFamily="18" charset="0"/>
                <a:cs typeface="Times New Roman" panose="02020603050405020304" pitchFamily="18" charset="0"/>
              </a:rPr>
              <a:t>乘法指令表</a:t>
            </a:r>
            <a:r>
              <a:rPr lang="zh-CN" altLang="en-US" sz="2400" dirty="0">
                <a:solidFill>
                  <a:srgbClr val="0070C0"/>
                </a:solidFill>
                <a:highlight>
                  <a:srgbClr val="FFFFFF"/>
                </a:highlight>
                <a:latin typeface="Times New Roman" panose="02020603050405020304" pitchFamily="18" charset="0"/>
                <a:cs typeface="Times New Roman" panose="02020603050405020304" pitchFamily="18" charset="0"/>
              </a:rPr>
              <a:t>     </a:t>
            </a:r>
            <a:endParaRPr lang="en-US" altLang="zh-CN" sz="2400" b="0" i="0" dirty="0">
              <a:solidFill>
                <a:srgbClr val="0070C0"/>
              </a:solidFill>
              <a:effectLst/>
              <a:highlight>
                <a:srgbClr val="FFFFFF"/>
              </a:highlight>
              <a:latin typeface="Times New Roman" panose="02020603050405020304" pitchFamily="18" charset="0"/>
              <a:cs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乘法指令</a:t>
            </a:r>
            <a:r>
              <a:rPr lang="en-US" altLang="zh-CN" kern="0" dirty="0"/>
              <a:t>)</a:t>
            </a:r>
            <a:endParaRPr lang="zh-CN" altLang="en-US" kern="0" dirty="0">
              <a:solidFill>
                <a:srgbClr val="FF0000"/>
              </a:solidFill>
            </a:endParaRP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bwMode="auto">
          <a:xfrm>
            <a:off x="623392" y="980728"/>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sz="2400" b="0" kern="0" dirty="0">
                <a:latin typeface="Times New Roman" panose="02020603050405020304" pitchFamily="18" charset="0"/>
                <a:ea typeface="+mn-ea"/>
                <a:cs typeface="Times New Roman" panose="02020603050405020304" pitchFamily="18" charset="0"/>
              </a:rPr>
              <a:t>（</a:t>
            </a:r>
            <a:r>
              <a:rPr lang="en-US" altLang="zh-CN" sz="2400" b="0" kern="0" dirty="0">
                <a:latin typeface="Times New Roman" panose="02020603050405020304" pitchFamily="18" charset="0"/>
                <a:ea typeface="+mn-ea"/>
                <a:cs typeface="Times New Roman" panose="02020603050405020304" pitchFamily="18" charset="0"/>
              </a:rPr>
              <a:t>1</a:t>
            </a:r>
            <a:r>
              <a:rPr lang="zh-CN" altLang="en-US" sz="2400" b="0" kern="0" dirty="0">
                <a:latin typeface="Times New Roman" panose="02020603050405020304" pitchFamily="18" charset="0"/>
                <a:ea typeface="+mn-ea"/>
                <a:cs typeface="Times New Roman" panose="02020603050405020304" pitchFamily="18" charset="0"/>
              </a:rPr>
              <a:t>）</a:t>
            </a:r>
            <a:r>
              <a:rPr lang="en-US" altLang="zh-CN" sz="2400" b="0" kern="0" dirty="0">
                <a:latin typeface="Times New Roman" panose="02020603050405020304" pitchFamily="18" charset="0"/>
                <a:ea typeface="+mn-ea"/>
                <a:cs typeface="Times New Roman" panose="02020603050405020304" pitchFamily="18" charset="0"/>
              </a:rPr>
              <a:t>MUL</a:t>
            </a:r>
            <a:r>
              <a:rPr lang="zh-CN" altLang="en-US" sz="2400" b="0" kern="0" dirty="0">
                <a:latin typeface="Times New Roman" panose="02020603050405020304" pitchFamily="18" charset="0"/>
                <a:ea typeface="+mn-ea"/>
                <a:cs typeface="Times New Roman" panose="02020603050405020304" pitchFamily="18" charset="0"/>
              </a:rPr>
              <a:t>和</a:t>
            </a:r>
            <a:r>
              <a:rPr lang="en-US" altLang="zh-CN" sz="2400" b="0" kern="0" dirty="0">
                <a:latin typeface="Times New Roman" panose="02020603050405020304" pitchFamily="18" charset="0"/>
                <a:ea typeface="+mn-ea"/>
                <a:cs typeface="Times New Roman" panose="02020603050405020304" pitchFamily="18" charset="0"/>
              </a:rPr>
              <a:t>MLA</a:t>
            </a:r>
            <a:r>
              <a:rPr lang="zh-CN" altLang="en-US" sz="2400" b="0" kern="0" dirty="0">
                <a:latin typeface="Times New Roman" panose="02020603050405020304" pitchFamily="18" charset="0"/>
                <a:ea typeface="+mn-ea"/>
                <a:cs typeface="Times New Roman" panose="02020603050405020304" pitchFamily="18" charset="0"/>
              </a:rPr>
              <a:t>（乘法和乘加）</a:t>
            </a:r>
            <a:endParaRPr lang="zh-CN" altLang="en-US" sz="2400" b="0" kern="0" dirty="0">
              <a:latin typeface="Times New Roman" panose="02020603050405020304" pitchFamily="18" charset="0"/>
              <a:ea typeface="+mn-ea"/>
              <a:cs typeface="Times New Roman" panose="02020603050405020304" pitchFamily="18" charset="0"/>
            </a:endParaRPr>
          </a:p>
        </p:txBody>
      </p:sp>
      <p:sp>
        <p:nvSpPr>
          <p:cNvPr id="10" name="文本框 9"/>
          <p:cNvSpPr txBox="1"/>
          <p:nvPr/>
        </p:nvSpPr>
        <p:spPr>
          <a:xfrm>
            <a:off x="911424" y="1988840"/>
            <a:ext cx="4824536" cy="1081771"/>
          </a:xfrm>
          <a:prstGeom prst="rect">
            <a:avLst/>
          </a:prstGeom>
          <a:noFill/>
        </p:spPr>
        <p:txBody>
          <a:bodyPr wrap="square">
            <a:spAutoFit/>
          </a:bodyPr>
          <a:lstStyle/>
          <a:p>
            <a:pPr eaLnBrk="1" hangingPunct="1">
              <a:lnSpc>
                <a:spcPct val="110000"/>
              </a:lnSpc>
            </a:pPr>
            <a:r>
              <a:rPr lang="zh-CN" altLang="en-US" sz="2000" b="1" dirty="0">
                <a:solidFill>
                  <a:srgbClr val="FF0000"/>
                </a:solidFill>
                <a:latin typeface="Times New Roman" panose="02020603050405020304" pitchFamily="18" charset="0"/>
                <a:ea typeface="+mn-ea"/>
                <a:cs typeface="Times New Roman" panose="02020603050405020304" pitchFamily="18" charset="0"/>
              </a:rPr>
              <a:t>句法</a:t>
            </a:r>
            <a:r>
              <a:rPr lang="zh-CN" altLang="en-US" sz="2000" b="1" dirty="0">
                <a:latin typeface="Times New Roman" panose="02020603050405020304" pitchFamily="18" charset="0"/>
                <a:ea typeface="+mn-ea"/>
                <a:cs typeface="Times New Roman" panose="02020603050405020304" pitchFamily="18" charset="0"/>
              </a:rPr>
              <a:t>：</a:t>
            </a:r>
            <a:endParaRPr lang="zh-CN" altLang="en-US" sz="2000" b="1" dirty="0">
              <a:latin typeface="Times New Roman" panose="02020603050405020304" pitchFamily="18" charset="0"/>
              <a:ea typeface="+mn-ea"/>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ea typeface="+mn-ea"/>
                <a:cs typeface="Times New Roman" panose="02020603050405020304" pitchFamily="18" charset="0"/>
              </a:rPr>
              <a:t>	</a:t>
            </a:r>
            <a:r>
              <a:rPr lang="en-US" altLang="zh-CN" sz="2000" dirty="0">
                <a:latin typeface="Times New Roman" panose="02020603050405020304" pitchFamily="18" charset="0"/>
                <a:ea typeface="+mn-ea"/>
                <a:cs typeface="Times New Roman" panose="02020603050405020304" pitchFamily="18" charset="0"/>
              </a:rPr>
              <a:t>MUL {</a:t>
            </a:r>
            <a:r>
              <a:rPr lang="en-US" altLang="zh-CN" sz="2000" dirty="0" err="1">
                <a:latin typeface="Times New Roman" panose="02020603050405020304" pitchFamily="18" charset="0"/>
                <a:ea typeface="+mn-ea"/>
                <a:cs typeface="Times New Roman" panose="02020603050405020304" pitchFamily="18" charset="0"/>
              </a:rPr>
              <a:t>cond</a:t>
            </a:r>
            <a:r>
              <a:rPr lang="en-US" altLang="zh-CN" sz="2000" dirty="0">
                <a:latin typeface="Times New Roman" panose="02020603050405020304" pitchFamily="18" charset="0"/>
                <a:ea typeface="+mn-ea"/>
                <a:cs typeface="Times New Roman" panose="02020603050405020304" pitchFamily="18" charset="0"/>
              </a:rPr>
              <a:t>} {S} Rd</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Rm</a:t>
            </a:r>
            <a:r>
              <a:rPr lang="zh-CN" altLang="en-US" sz="2000" dirty="0">
                <a:latin typeface="Times New Roman" panose="02020603050405020304" pitchFamily="18" charset="0"/>
                <a:ea typeface="+mn-ea"/>
                <a:cs typeface="Times New Roman" panose="02020603050405020304" pitchFamily="18" charset="0"/>
              </a:rPr>
              <a:t>，</a:t>
            </a:r>
            <a:r>
              <a:rPr lang="en-US" altLang="zh-CN" sz="2000" dirty="0">
                <a:latin typeface="Times New Roman" panose="02020603050405020304" pitchFamily="18" charset="0"/>
                <a:ea typeface="+mn-ea"/>
                <a:cs typeface="Times New Roman" panose="02020603050405020304" pitchFamily="18" charset="0"/>
              </a:rPr>
              <a:t>Rs</a:t>
            </a:r>
            <a:endParaRPr lang="en-US" altLang="zh-CN" sz="2000" dirty="0">
              <a:latin typeface="Times New Roman" panose="02020603050405020304" pitchFamily="18" charset="0"/>
              <a:ea typeface="+mn-ea"/>
              <a:cs typeface="Times New Roman" panose="02020603050405020304" pitchFamily="18" charset="0"/>
            </a:endParaRPr>
          </a:p>
          <a:p>
            <a:pPr eaLnBrk="1" hangingPunct="1">
              <a:lnSpc>
                <a:spcPct val="110000"/>
              </a:lnSpc>
            </a:pPr>
            <a:r>
              <a:rPr lang="en-US" altLang="zh-CN" sz="2000" dirty="0">
                <a:latin typeface="Times New Roman" panose="02020603050405020304" pitchFamily="18" charset="0"/>
                <a:ea typeface="+mn-ea"/>
                <a:cs typeface="Times New Roman" panose="02020603050405020304" pitchFamily="18" charset="0"/>
              </a:rPr>
              <a:t>	MLA {</a:t>
            </a:r>
            <a:r>
              <a:rPr lang="en-US" altLang="zh-CN" sz="2000" dirty="0" err="1">
                <a:latin typeface="Times New Roman" panose="02020603050405020304" pitchFamily="18" charset="0"/>
                <a:ea typeface="+mn-ea"/>
                <a:cs typeface="Times New Roman" panose="02020603050405020304" pitchFamily="18" charset="0"/>
              </a:rPr>
              <a:t>cond</a:t>
            </a:r>
            <a:r>
              <a:rPr lang="en-US" altLang="zh-CN" sz="2000" dirty="0">
                <a:latin typeface="Times New Roman" panose="02020603050405020304" pitchFamily="18" charset="0"/>
                <a:ea typeface="+mn-ea"/>
                <a:cs typeface="Times New Roman" panose="02020603050405020304" pitchFamily="18" charset="0"/>
              </a:rPr>
              <a:t>} {S} </a:t>
            </a:r>
            <a:r>
              <a:rPr lang="en-US" altLang="zh-CN" sz="2000" dirty="0" err="1">
                <a:latin typeface="Times New Roman" panose="02020603050405020304" pitchFamily="18" charset="0"/>
                <a:ea typeface="+mn-ea"/>
                <a:cs typeface="Times New Roman" panose="02020603050405020304" pitchFamily="18" charset="0"/>
              </a:rPr>
              <a:t>Rd,Rm,Rs,Rn</a:t>
            </a:r>
            <a:endParaRPr lang="en-US" altLang="zh-CN" sz="1800" dirty="0">
              <a:latin typeface="Times New Roman" panose="02020603050405020304" pitchFamily="18" charset="0"/>
              <a:ea typeface="+mn-ea"/>
              <a:cs typeface="Times New Roman" panose="02020603050405020304" pitchFamily="18" charset="0"/>
            </a:endParaRPr>
          </a:p>
        </p:txBody>
      </p:sp>
      <p:sp>
        <p:nvSpPr>
          <p:cNvPr id="12" name="文本框 11"/>
          <p:cNvSpPr txBox="1"/>
          <p:nvPr/>
        </p:nvSpPr>
        <p:spPr>
          <a:xfrm>
            <a:off x="5879976" y="1700808"/>
            <a:ext cx="6099810" cy="2094676"/>
          </a:xfrm>
          <a:prstGeom prst="rect">
            <a:avLst/>
          </a:prstGeom>
          <a:noFill/>
        </p:spPr>
        <p:txBody>
          <a:bodyPr wrap="square">
            <a:spAutoFit/>
          </a:bodyPr>
          <a:lstStyle/>
          <a:p>
            <a:pPr eaLnBrk="1" hangingPunct="1">
              <a:lnSpc>
                <a:spcPct val="110000"/>
              </a:lnSpc>
            </a:pPr>
            <a:r>
              <a:rPr lang="zh-CN" altLang="en-US" sz="2000" b="1" dirty="0">
                <a:solidFill>
                  <a:srgbClr val="FF0000"/>
                </a:solidFill>
                <a:latin typeface="Times New Roman" panose="02020603050405020304" pitchFamily="18" charset="0"/>
                <a:ea typeface="+mn-ea"/>
                <a:cs typeface="Times New Roman" panose="02020603050405020304" pitchFamily="18" charset="0"/>
              </a:rPr>
              <a:t>条件标志码</a:t>
            </a:r>
            <a:r>
              <a:rPr lang="zh-CN" altLang="en-US" sz="2000" b="1" dirty="0">
                <a:latin typeface="Times New Roman" panose="02020603050405020304" pitchFamily="18" charset="0"/>
                <a:ea typeface="+mn-ea"/>
                <a:cs typeface="Times New Roman" panose="02020603050405020304" pitchFamily="18" charset="0"/>
              </a:rPr>
              <a:t>：</a:t>
            </a:r>
            <a:endParaRPr lang="zh-CN" altLang="en-US" sz="2000" b="1" dirty="0">
              <a:latin typeface="Times New Roman" panose="02020603050405020304" pitchFamily="18" charset="0"/>
              <a:ea typeface="+mn-ea"/>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ea typeface="+mn-ea"/>
                <a:cs typeface="Times New Roman" panose="02020603050405020304" pitchFamily="18" charset="0"/>
              </a:rPr>
              <a:t>	若指定</a:t>
            </a:r>
            <a:r>
              <a:rPr lang="en-US" altLang="zh-CN" sz="2000" dirty="0">
                <a:latin typeface="Times New Roman" panose="02020603050405020304" pitchFamily="18" charset="0"/>
                <a:ea typeface="+mn-ea"/>
                <a:cs typeface="Times New Roman" panose="02020603050405020304" pitchFamily="18" charset="0"/>
              </a:rPr>
              <a:t>S</a:t>
            </a:r>
            <a:r>
              <a:rPr lang="zh-CN" altLang="en-US" sz="2000" dirty="0">
                <a:latin typeface="Times New Roman" panose="02020603050405020304" pitchFamily="18" charset="0"/>
                <a:ea typeface="+mn-ea"/>
                <a:cs typeface="Times New Roman" panose="02020603050405020304" pitchFamily="18" charset="0"/>
              </a:rPr>
              <a:t>，则：</a:t>
            </a:r>
            <a:endParaRPr lang="zh-CN" altLang="en-US" sz="2000" dirty="0">
              <a:latin typeface="Times New Roman" panose="02020603050405020304" pitchFamily="18" charset="0"/>
              <a:ea typeface="+mn-ea"/>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ea typeface="+mn-ea"/>
                <a:cs typeface="Times New Roman" panose="02020603050405020304" pitchFamily="18" charset="0"/>
              </a:rPr>
              <a:t>	</a:t>
            </a:r>
            <a:r>
              <a:rPr lang="en-US" altLang="zh-CN" sz="2000" dirty="0">
                <a:latin typeface="Times New Roman" panose="02020603050405020304" pitchFamily="18" charset="0"/>
                <a:ea typeface="+mn-ea"/>
                <a:cs typeface="Times New Roman" panose="02020603050405020304" pitchFamily="18" charset="0"/>
              </a:rPr>
              <a:t>1</a:t>
            </a:r>
            <a:r>
              <a:rPr lang="zh-CN" altLang="en-US" sz="2000" dirty="0">
                <a:latin typeface="Times New Roman" panose="02020603050405020304" pitchFamily="18" charset="0"/>
                <a:ea typeface="+mn-ea"/>
                <a:cs typeface="Times New Roman" panose="02020603050405020304" pitchFamily="18" charset="0"/>
              </a:rPr>
              <a:t>）根据结果更新标志</a:t>
            </a:r>
            <a:r>
              <a:rPr lang="en-US" altLang="zh-CN" sz="2000" dirty="0">
                <a:latin typeface="Times New Roman" panose="02020603050405020304" pitchFamily="18" charset="0"/>
                <a:ea typeface="+mn-ea"/>
                <a:cs typeface="Times New Roman" panose="02020603050405020304" pitchFamily="18" charset="0"/>
              </a:rPr>
              <a:t>N</a:t>
            </a:r>
            <a:r>
              <a:rPr lang="zh-CN" altLang="en-US" sz="2000" dirty="0">
                <a:latin typeface="Times New Roman" panose="02020603050405020304" pitchFamily="18" charset="0"/>
                <a:ea typeface="+mn-ea"/>
                <a:cs typeface="Times New Roman" panose="02020603050405020304" pitchFamily="18" charset="0"/>
              </a:rPr>
              <a:t>和</a:t>
            </a:r>
            <a:r>
              <a:rPr lang="en-US" altLang="zh-CN" sz="2000" dirty="0">
                <a:latin typeface="Times New Roman" panose="02020603050405020304" pitchFamily="18" charset="0"/>
                <a:ea typeface="+mn-ea"/>
                <a:cs typeface="Times New Roman" panose="02020603050405020304" pitchFamily="18" charset="0"/>
              </a:rPr>
              <a:t>Z</a:t>
            </a:r>
            <a:endParaRPr lang="en-US" altLang="zh-CN" sz="2000" dirty="0">
              <a:latin typeface="Times New Roman" panose="02020603050405020304" pitchFamily="18" charset="0"/>
              <a:ea typeface="+mn-ea"/>
              <a:cs typeface="Times New Roman" panose="02020603050405020304" pitchFamily="18" charset="0"/>
            </a:endParaRPr>
          </a:p>
          <a:p>
            <a:pPr eaLnBrk="1" hangingPunct="1">
              <a:lnSpc>
                <a:spcPct val="110000"/>
              </a:lnSpc>
            </a:pPr>
            <a:r>
              <a:rPr lang="en-US" altLang="zh-CN" sz="2000" dirty="0">
                <a:latin typeface="Times New Roman" panose="02020603050405020304" pitchFamily="18" charset="0"/>
                <a:ea typeface="+mn-ea"/>
                <a:cs typeface="Times New Roman" panose="02020603050405020304" pitchFamily="18" charset="0"/>
              </a:rPr>
              <a:t>	2</a:t>
            </a:r>
            <a:r>
              <a:rPr lang="zh-CN" altLang="en-US" sz="2000" dirty="0">
                <a:latin typeface="Times New Roman" panose="02020603050405020304" pitchFamily="18" charset="0"/>
                <a:ea typeface="+mn-ea"/>
                <a:cs typeface="Times New Roman" panose="02020603050405020304" pitchFamily="18" charset="0"/>
              </a:rPr>
              <a:t>）不影响标志</a:t>
            </a:r>
            <a:r>
              <a:rPr lang="en-US" altLang="zh-CN" sz="2000" dirty="0">
                <a:latin typeface="Times New Roman" panose="02020603050405020304" pitchFamily="18" charset="0"/>
                <a:ea typeface="+mn-ea"/>
                <a:cs typeface="Times New Roman" panose="02020603050405020304" pitchFamily="18" charset="0"/>
              </a:rPr>
              <a:t>V</a:t>
            </a:r>
            <a:endParaRPr lang="en-US" altLang="zh-CN" sz="2000" dirty="0">
              <a:latin typeface="Times New Roman" panose="02020603050405020304" pitchFamily="18" charset="0"/>
              <a:ea typeface="+mn-ea"/>
              <a:cs typeface="Times New Roman" panose="02020603050405020304" pitchFamily="18" charset="0"/>
            </a:endParaRPr>
          </a:p>
          <a:p>
            <a:pPr eaLnBrk="1" hangingPunct="1">
              <a:lnSpc>
                <a:spcPct val="110000"/>
              </a:lnSpc>
            </a:pPr>
            <a:r>
              <a:rPr lang="en-US" altLang="zh-CN" sz="2000" dirty="0">
                <a:latin typeface="Times New Roman" panose="02020603050405020304" pitchFamily="18" charset="0"/>
                <a:ea typeface="+mn-ea"/>
                <a:cs typeface="Times New Roman" panose="02020603050405020304" pitchFamily="18" charset="0"/>
              </a:rPr>
              <a:t>	3</a:t>
            </a:r>
            <a:r>
              <a:rPr lang="zh-CN" altLang="en-US" sz="2000" dirty="0">
                <a:latin typeface="Times New Roman" panose="02020603050405020304" pitchFamily="18" charset="0"/>
                <a:ea typeface="+mn-ea"/>
                <a:cs typeface="Times New Roman" panose="02020603050405020304" pitchFamily="18" charset="0"/>
              </a:rPr>
              <a:t>）在</a:t>
            </a:r>
            <a:r>
              <a:rPr lang="en-US" altLang="zh-CN" sz="2000" dirty="0">
                <a:latin typeface="Times New Roman" panose="02020603050405020304" pitchFamily="18" charset="0"/>
                <a:ea typeface="+mn-ea"/>
                <a:cs typeface="Times New Roman" panose="02020603050405020304" pitchFamily="18" charset="0"/>
              </a:rPr>
              <a:t>ARM4v</a:t>
            </a:r>
            <a:r>
              <a:rPr lang="zh-CN" altLang="en-US" sz="2000" dirty="0">
                <a:latin typeface="Times New Roman" panose="02020603050405020304" pitchFamily="18" charset="0"/>
                <a:ea typeface="+mn-ea"/>
                <a:cs typeface="Times New Roman" panose="02020603050405020304" pitchFamily="18" charset="0"/>
              </a:rPr>
              <a:t>及以前版本中</a:t>
            </a:r>
            <a:r>
              <a:rPr lang="en-US" altLang="zh-CN" sz="2000" dirty="0">
                <a:latin typeface="Times New Roman" panose="02020603050405020304" pitchFamily="18" charset="0"/>
                <a:ea typeface="+mn-ea"/>
                <a:cs typeface="Times New Roman" panose="02020603050405020304" pitchFamily="18" charset="0"/>
              </a:rPr>
              <a:t>C</a:t>
            </a:r>
            <a:r>
              <a:rPr lang="zh-CN" altLang="en-US" sz="2000" dirty="0">
                <a:latin typeface="Times New Roman" panose="02020603050405020304" pitchFamily="18" charset="0"/>
                <a:ea typeface="+mn-ea"/>
                <a:cs typeface="Times New Roman" panose="02020603050405020304" pitchFamily="18" charset="0"/>
              </a:rPr>
              <a:t>不可靠</a:t>
            </a:r>
            <a:endParaRPr lang="zh-CN" altLang="en-US" sz="2000" dirty="0">
              <a:latin typeface="Times New Roman" panose="02020603050405020304" pitchFamily="18" charset="0"/>
              <a:ea typeface="+mn-ea"/>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ea typeface="+mn-ea"/>
                <a:cs typeface="Times New Roman" panose="02020603050405020304" pitchFamily="18" charset="0"/>
              </a:rPr>
              <a:t>	</a:t>
            </a:r>
            <a:r>
              <a:rPr lang="en-US" altLang="zh-CN" sz="2000" dirty="0">
                <a:latin typeface="Times New Roman" panose="02020603050405020304" pitchFamily="18" charset="0"/>
                <a:ea typeface="+mn-ea"/>
                <a:cs typeface="Times New Roman" panose="02020603050405020304" pitchFamily="18" charset="0"/>
              </a:rPr>
              <a:t>4</a:t>
            </a:r>
            <a:r>
              <a:rPr lang="zh-CN" altLang="en-US" sz="2000" dirty="0">
                <a:latin typeface="Times New Roman" panose="02020603050405020304" pitchFamily="18" charset="0"/>
                <a:ea typeface="+mn-ea"/>
                <a:cs typeface="Times New Roman" panose="02020603050405020304" pitchFamily="18" charset="0"/>
              </a:rPr>
              <a:t>）在</a:t>
            </a:r>
            <a:r>
              <a:rPr lang="en-US" altLang="zh-CN" sz="2000" dirty="0">
                <a:latin typeface="Times New Roman" panose="02020603050405020304" pitchFamily="18" charset="0"/>
                <a:ea typeface="+mn-ea"/>
                <a:cs typeface="Times New Roman" panose="02020603050405020304" pitchFamily="18" charset="0"/>
              </a:rPr>
              <a:t>ARM5v</a:t>
            </a:r>
            <a:r>
              <a:rPr lang="zh-CN" altLang="en-US" sz="2000" dirty="0">
                <a:latin typeface="Times New Roman" panose="02020603050405020304" pitchFamily="18" charset="0"/>
                <a:ea typeface="+mn-ea"/>
                <a:cs typeface="Times New Roman" panose="02020603050405020304" pitchFamily="18" charset="0"/>
              </a:rPr>
              <a:t>及以后版本中不影响标志</a:t>
            </a:r>
            <a:r>
              <a:rPr lang="en-US" altLang="zh-CN" sz="2000" dirty="0">
                <a:latin typeface="Times New Roman" panose="02020603050405020304" pitchFamily="18" charset="0"/>
                <a:ea typeface="+mn-ea"/>
                <a:cs typeface="Times New Roman" panose="02020603050405020304" pitchFamily="18" charset="0"/>
              </a:rPr>
              <a:t>C</a:t>
            </a:r>
            <a:endParaRPr lang="en-US" altLang="zh-CN" sz="2000" dirty="0">
              <a:latin typeface="Times New Roman" panose="02020603050405020304" pitchFamily="18" charset="0"/>
              <a:ea typeface="+mn-ea"/>
              <a:cs typeface="Times New Roman" panose="02020603050405020304" pitchFamily="18" charset="0"/>
            </a:endParaRPr>
          </a:p>
        </p:txBody>
      </p:sp>
      <p:sp>
        <p:nvSpPr>
          <p:cNvPr id="14" name="文本框 13"/>
          <p:cNvSpPr txBox="1"/>
          <p:nvPr/>
        </p:nvSpPr>
        <p:spPr>
          <a:xfrm>
            <a:off x="1199456" y="4041596"/>
            <a:ext cx="10225136" cy="1477328"/>
          </a:xfrm>
          <a:prstGeom prst="rect">
            <a:avLst/>
          </a:prstGeom>
          <a:noFill/>
        </p:spPr>
        <p:txBody>
          <a:bodyPr wrap="square">
            <a:spAutoFit/>
          </a:bodyPr>
          <a:lstStyle/>
          <a:p>
            <a:r>
              <a:rPr lang="zh-CN" altLang="en-US" b="0" i="0" dirty="0">
                <a:solidFill>
                  <a:srgbClr val="191919"/>
                </a:solidFill>
                <a:effectLst/>
                <a:highlight>
                  <a:srgbClr val="FFFFFF"/>
                </a:highlight>
                <a:latin typeface="PingFang SC"/>
              </a:rPr>
              <a:t>例：</a:t>
            </a:r>
            <a:endParaRPr lang="en-US" altLang="zh-CN" b="0" i="0" dirty="0">
              <a:solidFill>
                <a:srgbClr val="191919"/>
              </a:solidFill>
              <a:effectLst/>
              <a:highlight>
                <a:srgbClr val="FFFFFF"/>
              </a:highlight>
              <a:latin typeface="PingFang SC"/>
            </a:endParaRPr>
          </a:p>
          <a:p>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      MUL R0</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            </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和</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相乘的结果发送到</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R0</a:t>
            </a:r>
            <a:endPar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endParaRPr>
          </a:p>
          <a:p>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      MULS R0</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          </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和</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相乘的结果发送到</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R0</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，同时设置</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CPSR</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的相关条件标志位</a:t>
            </a:r>
            <a:endPar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endParaRPr>
          </a:p>
          <a:p>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      MLA R0</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R3    </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和</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相乘的结果再加上</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R3</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后发送到</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R0</a:t>
            </a:r>
            <a:endPar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endParaRPr>
          </a:p>
          <a:p>
            <a:r>
              <a:rPr lang="en-US" altLang="zh-CN" dirty="0">
                <a:solidFill>
                  <a:srgbClr val="191919"/>
                </a:solidFill>
                <a:highlight>
                  <a:srgbClr val="FFFFFF"/>
                </a:highlight>
                <a:latin typeface="Times New Roman" panose="02020603050405020304" pitchFamily="18" charset="0"/>
                <a:ea typeface="+mn-ea"/>
                <a:cs typeface="Times New Roman" panose="02020603050405020304" pitchFamily="18" charset="0"/>
              </a:rPr>
              <a:t>      </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MLAS R0</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R3  </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和</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相乘的结果再加上</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R3</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后发送到</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R0</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，更新</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CPSR</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标志位</a:t>
            </a:r>
            <a:endParaRPr lang="zh-CN" altLang="en-US"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乘法指令</a:t>
            </a:r>
            <a:r>
              <a:rPr lang="en-US" altLang="zh-CN" kern="0" dirty="0"/>
              <a:t>)</a:t>
            </a:r>
            <a:endParaRPr lang="zh-CN" altLang="en-US" kern="0" dirty="0">
              <a:solidFill>
                <a:srgbClr val="FF0000"/>
              </a:solidFill>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bwMode="auto">
          <a:xfrm>
            <a:off x="335360" y="839134"/>
            <a:ext cx="10170268" cy="984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sz="2400" b="0" kern="0" dirty="0">
                <a:latin typeface="Times New Roman" panose="02020603050405020304" pitchFamily="18" charset="0"/>
                <a:ea typeface="+mn-ea"/>
                <a:cs typeface="Times New Roman" panose="02020603050405020304" pitchFamily="18" charset="0"/>
              </a:rPr>
              <a:t>（</a:t>
            </a:r>
            <a:r>
              <a:rPr lang="en-US" altLang="zh-CN" sz="2400" b="0" kern="0" dirty="0">
                <a:latin typeface="Times New Roman" panose="02020603050405020304" pitchFamily="18" charset="0"/>
                <a:ea typeface="+mn-ea"/>
                <a:cs typeface="Times New Roman" panose="02020603050405020304" pitchFamily="18" charset="0"/>
              </a:rPr>
              <a:t>2</a:t>
            </a:r>
            <a:r>
              <a:rPr lang="zh-CN" altLang="en-US" sz="2400" b="0" kern="0" dirty="0">
                <a:latin typeface="Times New Roman" panose="02020603050405020304" pitchFamily="18" charset="0"/>
                <a:ea typeface="+mn-ea"/>
                <a:cs typeface="Times New Roman" panose="02020603050405020304" pitchFamily="18" charset="0"/>
              </a:rPr>
              <a:t>）</a:t>
            </a:r>
            <a:r>
              <a:rPr lang="en-US" altLang="zh-CN" sz="2400" b="0" dirty="0">
                <a:latin typeface="Times New Roman" panose="02020603050405020304" pitchFamily="18" charset="0"/>
                <a:ea typeface="+mn-ea"/>
                <a:cs typeface="Times New Roman" panose="02020603050405020304" pitchFamily="18" charset="0"/>
              </a:rPr>
              <a:t> UMULL</a:t>
            </a:r>
            <a:r>
              <a:rPr lang="zh-CN" altLang="en-US" sz="2400" b="0" dirty="0">
                <a:latin typeface="Times New Roman" panose="02020603050405020304" pitchFamily="18" charset="0"/>
                <a:ea typeface="+mn-ea"/>
                <a:cs typeface="Times New Roman" panose="02020603050405020304" pitchFamily="18" charset="0"/>
              </a:rPr>
              <a:t>、</a:t>
            </a:r>
            <a:r>
              <a:rPr lang="en-US" altLang="zh-CN" sz="2400" b="0" dirty="0">
                <a:latin typeface="Times New Roman" panose="02020603050405020304" pitchFamily="18" charset="0"/>
                <a:ea typeface="+mn-ea"/>
                <a:cs typeface="Times New Roman" panose="02020603050405020304" pitchFamily="18" charset="0"/>
              </a:rPr>
              <a:t>UMLAL</a:t>
            </a:r>
            <a:r>
              <a:rPr lang="zh-CN" altLang="en-US" sz="2400" b="0" dirty="0">
                <a:latin typeface="Times New Roman" panose="02020603050405020304" pitchFamily="18" charset="0"/>
                <a:ea typeface="+mn-ea"/>
                <a:cs typeface="Times New Roman" panose="02020603050405020304" pitchFamily="18" charset="0"/>
              </a:rPr>
              <a:t>、</a:t>
            </a:r>
            <a:r>
              <a:rPr lang="en-US" altLang="zh-CN" sz="2400" b="0" dirty="0">
                <a:latin typeface="Times New Roman" panose="02020603050405020304" pitchFamily="18" charset="0"/>
                <a:ea typeface="+mn-ea"/>
                <a:cs typeface="Times New Roman" panose="02020603050405020304" pitchFamily="18" charset="0"/>
              </a:rPr>
              <a:t>SMULL</a:t>
            </a:r>
            <a:r>
              <a:rPr lang="zh-CN" altLang="en-US" sz="2400" b="0" dirty="0">
                <a:latin typeface="Times New Roman" panose="02020603050405020304" pitchFamily="18" charset="0"/>
                <a:ea typeface="+mn-ea"/>
                <a:cs typeface="Times New Roman" panose="02020603050405020304" pitchFamily="18" charset="0"/>
              </a:rPr>
              <a:t>、</a:t>
            </a:r>
            <a:r>
              <a:rPr lang="en-US" altLang="zh-CN" sz="2400" b="0" dirty="0">
                <a:latin typeface="Times New Roman" panose="02020603050405020304" pitchFamily="18" charset="0"/>
                <a:ea typeface="+mn-ea"/>
                <a:cs typeface="Times New Roman" panose="02020603050405020304" pitchFamily="18" charset="0"/>
              </a:rPr>
              <a:t>SMLAL</a:t>
            </a:r>
            <a:endParaRPr lang="en-US" altLang="zh-CN" sz="2400" b="0" dirty="0">
              <a:latin typeface="Times New Roman" panose="02020603050405020304" pitchFamily="18" charset="0"/>
              <a:ea typeface="+mn-ea"/>
              <a:cs typeface="Times New Roman" panose="02020603050405020304" pitchFamily="18" charset="0"/>
            </a:endParaRPr>
          </a:p>
          <a:p>
            <a:pPr eaLnBrk="1" hangingPunct="1"/>
            <a:r>
              <a:rPr lang="zh-CN" altLang="en-US" sz="2400" b="0" dirty="0">
                <a:latin typeface="Times New Roman" panose="02020603050405020304" pitchFamily="18" charset="0"/>
                <a:ea typeface="+mn-ea"/>
                <a:cs typeface="Times New Roman" panose="02020603050405020304" pitchFamily="18" charset="0"/>
              </a:rPr>
              <a:t>         （无符号和带符号长整数乘法和乘加，结果为</a:t>
            </a:r>
            <a:r>
              <a:rPr lang="en-US" altLang="zh-CN" sz="2400" b="0" dirty="0">
                <a:latin typeface="Times New Roman" panose="02020603050405020304" pitchFamily="18" charset="0"/>
                <a:ea typeface="+mn-ea"/>
                <a:cs typeface="Times New Roman" panose="02020603050405020304" pitchFamily="18" charset="0"/>
              </a:rPr>
              <a:t>64</a:t>
            </a:r>
            <a:r>
              <a:rPr lang="zh-CN" altLang="en-US" sz="2400" b="0" dirty="0">
                <a:latin typeface="Times New Roman" panose="02020603050405020304" pitchFamily="18" charset="0"/>
                <a:ea typeface="+mn-ea"/>
                <a:cs typeface="Times New Roman" panose="02020603050405020304" pitchFamily="18" charset="0"/>
              </a:rPr>
              <a:t>位）</a:t>
            </a:r>
            <a:endParaRPr lang="zh-CN" altLang="en-US" sz="2400" b="0" kern="0" dirty="0">
              <a:latin typeface="Times New Roman" panose="02020603050405020304" pitchFamily="18" charset="0"/>
              <a:ea typeface="+mn-ea"/>
              <a:cs typeface="Times New Roman" panose="02020603050405020304" pitchFamily="18" charset="0"/>
            </a:endParaRPr>
          </a:p>
        </p:txBody>
      </p:sp>
      <p:sp>
        <p:nvSpPr>
          <p:cNvPr id="10" name="文本框 9"/>
          <p:cNvSpPr txBox="1"/>
          <p:nvPr/>
        </p:nvSpPr>
        <p:spPr>
          <a:xfrm>
            <a:off x="911424" y="1988840"/>
            <a:ext cx="8856984" cy="1421415"/>
          </a:xfrm>
          <a:prstGeom prst="rect">
            <a:avLst/>
          </a:prstGeom>
          <a:noFill/>
        </p:spPr>
        <p:txBody>
          <a:bodyPr wrap="square">
            <a:spAutoFit/>
          </a:bodyPr>
          <a:lstStyle/>
          <a:p>
            <a:pPr eaLnBrk="1" hangingPunct="1">
              <a:lnSpc>
                <a:spcPct val="110000"/>
              </a:lnSpc>
            </a:pPr>
            <a:r>
              <a:rPr lang="zh-CN" altLang="en-US" sz="2000" b="1" dirty="0">
                <a:solidFill>
                  <a:srgbClr val="FF0000"/>
                </a:solidFill>
                <a:latin typeface="Times New Roman" panose="02020603050405020304" pitchFamily="18" charset="0"/>
                <a:ea typeface="+mn-ea"/>
                <a:cs typeface="Times New Roman" panose="02020603050405020304" pitchFamily="18" charset="0"/>
              </a:rPr>
              <a:t>句法</a:t>
            </a:r>
            <a:r>
              <a:rPr lang="zh-CN" altLang="en-US" sz="2000" b="1" dirty="0">
                <a:latin typeface="Times New Roman" panose="02020603050405020304" pitchFamily="18" charset="0"/>
                <a:ea typeface="+mn-ea"/>
                <a:cs typeface="Times New Roman" panose="02020603050405020304" pitchFamily="18" charset="0"/>
              </a:rPr>
              <a:t>：</a:t>
            </a:r>
            <a:endParaRPr lang="en-US" altLang="zh-CN" sz="2000" b="1" dirty="0">
              <a:latin typeface="Times New Roman" panose="02020603050405020304" pitchFamily="18" charset="0"/>
              <a:ea typeface="+mn-ea"/>
              <a:cs typeface="Times New Roman" panose="02020603050405020304" pitchFamily="18" charset="0"/>
            </a:endParaRPr>
          </a:p>
          <a:p>
            <a:pPr eaLnBrk="1" hangingPunct="1">
              <a:lnSpc>
                <a:spcPct val="110000"/>
              </a:lnSpc>
            </a:pPr>
            <a:r>
              <a:rPr lang="en-US" altLang="zh-CN" sz="2000" b="1" dirty="0">
                <a:latin typeface="Times New Roman" panose="02020603050405020304" pitchFamily="18" charset="0"/>
                <a:ea typeface="+mn-ea"/>
                <a:cs typeface="Times New Roman" panose="02020603050405020304" pitchFamily="18" charset="0"/>
              </a:rPr>
              <a:t>       </a:t>
            </a:r>
            <a:r>
              <a:rPr lang="en-US" altLang="zh-CN" sz="2000" dirty="0"/>
              <a:t>   </a:t>
            </a:r>
            <a:r>
              <a:rPr lang="en-US" altLang="zh-CN" sz="2000" dirty="0">
                <a:latin typeface="Times New Roman" panose="02020603050405020304" pitchFamily="18" charset="0"/>
                <a:cs typeface="Times New Roman" panose="02020603050405020304" pitchFamily="18" charset="0"/>
              </a:rPr>
              <a:t>Op {</a:t>
            </a:r>
            <a:r>
              <a:rPr lang="en-US" altLang="zh-CN" sz="2000" dirty="0" err="1">
                <a:latin typeface="Times New Roman" panose="02020603050405020304" pitchFamily="18" charset="0"/>
                <a:cs typeface="Times New Roman" panose="02020603050405020304" pitchFamily="18" charset="0"/>
              </a:rPr>
              <a:t>cond</a:t>
            </a:r>
            <a:r>
              <a:rPr lang="en-US" altLang="zh-CN" sz="2000" dirty="0">
                <a:latin typeface="Times New Roman" panose="02020603050405020304" pitchFamily="18" charset="0"/>
                <a:cs typeface="Times New Roman" panose="02020603050405020304" pitchFamily="18" charset="0"/>
              </a:rPr>
              <a:t>} {S}</a:t>
            </a:r>
            <a:r>
              <a:rPr lang="en-US" altLang="zh-CN" sz="2000" dirty="0" err="1">
                <a:latin typeface="Times New Roman" panose="02020603050405020304" pitchFamily="18" charset="0"/>
                <a:cs typeface="Times New Roman" panose="02020603050405020304" pitchFamily="18" charset="0"/>
              </a:rPr>
              <a:t>RdLo,RdHi,Rm,Rs</a:t>
            </a:r>
            <a:endParaRPr lang="en-US" altLang="zh-CN" sz="2000" dirty="0">
              <a:latin typeface="Times New Roman" panose="02020603050405020304" pitchFamily="18" charset="0"/>
              <a:cs typeface="Times New Roman" panose="02020603050405020304" pitchFamily="18" charset="0"/>
            </a:endParaRPr>
          </a:p>
          <a:p>
            <a:pPr eaLnBrk="1" hangingPunct="1">
              <a:lnSpc>
                <a:spcPct val="110000"/>
              </a:lnSpc>
            </a:pPr>
            <a:r>
              <a:rPr lang="zh-CN" altLang="en-US" sz="2000" dirty="0">
                <a:latin typeface="Times New Roman" panose="02020603050405020304" pitchFamily="18" charset="0"/>
                <a:ea typeface="+mn-ea"/>
                <a:cs typeface="Times New Roman" panose="02020603050405020304" pitchFamily="18" charset="0"/>
              </a:rPr>
              <a:t>其中：</a:t>
            </a:r>
            <a:r>
              <a:rPr lang="en-US" altLang="zh-CN" sz="1800" dirty="0" err="1"/>
              <a:t>RdLo</a:t>
            </a:r>
            <a:r>
              <a:rPr lang="zh-CN" altLang="en-US" sz="1800" dirty="0"/>
              <a:t>，</a:t>
            </a:r>
            <a:r>
              <a:rPr lang="en-US" altLang="zh-CN" sz="1800" dirty="0" err="1"/>
              <a:t>RdHi</a:t>
            </a:r>
            <a:r>
              <a:rPr lang="zh-CN" altLang="en-US" sz="1800" dirty="0"/>
              <a:t>：</a:t>
            </a:r>
            <a:r>
              <a:rPr lang="en-US" altLang="zh-CN" sz="1800" dirty="0"/>
              <a:t>ARM</a:t>
            </a:r>
            <a:r>
              <a:rPr lang="zh-CN" altLang="en-US" sz="1800" dirty="0"/>
              <a:t>结果寄存器。对于</a:t>
            </a:r>
            <a:r>
              <a:rPr lang="en-US" altLang="zh-CN" sz="1800" dirty="0"/>
              <a:t>UMLAL</a:t>
            </a:r>
            <a:r>
              <a:rPr lang="zh-CN" altLang="en-US" sz="1800" dirty="0"/>
              <a:t>和</a:t>
            </a:r>
            <a:r>
              <a:rPr lang="en-US" altLang="zh-CN" sz="1800" dirty="0"/>
              <a:t>SMLAL</a:t>
            </a:r>
            <a:r>
              <a:rPr lang="zh-CN" altLang="en-US" sz="1800" dirty="0"/>
              <a:t>，用于保存加法值</a:t>
            </a:r>
            <a:endParaRPr lang="zh-CN" altLang="en-US" sz="1800" dirty="0"/>
          </a:p>
          <a:p>
            <a:pPr eaLnBrk="1" hangingPunct="1">
              <a:lnSpc>
                <a:spcPct val="110000"/>
              </a:lnSpc>
            </a:pPr>
            <a:r>
              <a:rPr lang="en-US" altLang="zh-CN" sz="1800" dirty="0">
                <a:latin typeface="Times New Roman" panose="02020603050405020304" pitchFamily="18" charset="0"/>
                <a:ea typeface="+mn-ea"/>
                <a:cs typeface="Times New Roman" panose="02020603050405020304" pitchFamily="18" charset="0"/>
              </a:rPr>
              <a:t>             </a:t>
            </a:r>
            <a:r>
              <a:rPr lang="en-US" altLang="zh-CN" sz="1800" dirty="0"/>
              <a:t>Rm</a:t>
            </a:r>
            <a:r>
              <a:rPr lang="zh-CN" altLang="en-US" sz="1800" dirty="0"/>
              <a:t>，</a:t>
            </a:r>
            <a:r>
              <a:rPr lang="en-US" altLang="zh-CN" sz="1800" dirty="0"/>
              <a:t>Rs</a:t>
            </a:r>
            <a:r>
              <a:rPr lang="zh-CN" altLang="en-US" sz="1800" dirty="0"/>
              <a:t>：操作数寄存器</a:t>
            </a:r>
            <a:endParaRPr lang="en-US" altLang="zh-CN" sz="1800" dirty="0">
              <a:latin typeface="Times New Roman" panose="02020603050405020304" pitchFamily="18" charset="0"/>
              <a:ea typeface="+mn-ea"/>
              <a:cs typeface="Times New Roman" panose="02020603050405020304" pitchFamily="18" charset="0"/>
            </a:endParaRPr>
          </a:p>
        </p:txBody>
      </p:sp>
      <p:sp>
        <p:nvSpPr>
          <p:cNvPr id="14" name="文本框 13"/>
          <p:cNvSpPr txBox="1"/>
          <p:nvPr/>
        </p:nvSpPr>
        <p:spPr>
          <a:xfrm>
            <a:off x="1199456" y="4041596"/>
            <a:ext cx="10801200" cy="1754326"/>
          </a:xfrm>
          <a:prstGeom prst="rect">
            <a:avLst/>
          </a:prstGeom>
          <a:noFill/>
        </p:spPr>
        <p:txBody>
          <a:bodyPr wrap="square">
            <a:spAutoFit/>
          </a:bodyPr>
          <a:lstStyle/>
          <a:p>
            <a:r>
              <a:rPr lang="zh-CN" altLang="en-US" b="0" i="0" dirty="0">
                <a:solidFill>
                  <a:srgbClr val="191919"/>
                </a:solidFill>
                <a:effectLst/>
                <a:highlight>
                  <a:srgbClr val="FFFFFF"/>
                </a:highlight>
                <a:latin typeface="PingFang SC"/>
              </a:rPr>
              <a:t>例：</a:t>
            </a:r>
            <a:endParaRPr lang="en-US" altLang="zh-CN" b="0" i="0" dirty="0">
              <a:solidFill>
                <a:srgbClr val="191919"/>
              </a:solidFill>
              <a:effectLst/>
              <a:highlight>
                <a:srgbClr val="FFFFFF"/>
              </a:highlight>
              <a:latin typeface="PingFang SC"/>
            </a:endParaRPr>
          </a:p>
          <a:p>
            <a:pPr algn="l"/>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     SMULL R0</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R3 </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和</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R3</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相乘的结果的低</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32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位放在</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R0</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，高</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32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位放在</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endPar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endParaRPr>
          </a:p>
          <a:p>
            <a:pPr algn="l"/>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     SMLAL R0</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R3 </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和</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R3</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相乘的结果的低</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32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位加上</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R0</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后放在</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R0</a:t>
            </a:r>
            <a:r>
              <a:rPr lang="zh-CN" altLang="en-US" dirty="0">
                <a:solidFill>
                  <a:srgbClr val="191919"/>
                </a:solidFill>
                <a:highlight>
                  <a:srgbClr val="FFFFFF"/>
                </a:highlight>
                <a:latin typeface="Times New Roman" panose="02020603050405020304" pitchFamily="18" charset="0"/>
                <a:ea typeface="+mn-ea"/>
                <a:cs typeface="Times New Roman" panose="02020603050405020304" pitchFamily="18" charset="0"/>
              </a:rPr>
              <a:t>，</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高</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32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位加上</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后放在</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endPar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endParaRPr>
          </a:p>
          <a:p>
            <a:pPr algn="l"/>
            <a:r>
              <a:rPr lang="en-US" altLang="zh-CN" dirty="0">
                <a:solidFill>
                  <a:srgbClr val="191919"/>
                </a:solidFill>
                <a:highlight>
                  <a:srgbClr val="FFFFFF"/>
                </a:highlight>
                <a:latin typeface="Times New Roman" panose="02020603050405020304" pitchFamily="18" charset="0"/>
                <a:ea typeface="+mn-ea"/>
                <a:cs typeface="Times New Roman" panose="02020603050405020304" pitchFamily="18" charset="0"/>
              </a:rPr>
              <a:t>     </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UMULL R0</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R3 </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；无符号数相乘，结果与</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SMULL</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类似</a:t>
            </a:r>
            <a:endPar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endParaRPr>
          </a:p>
          <a:p>
            <a:pPr algn="l"/>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     UMLAL R0</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R1</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R2</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R3 </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；无符号数乘加，结果与</a:t>
            </a:r>
            <a:r>
              <a:rPr lang="en-US" altLang="zh-CN"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SMLAL</a:t>
            </a:r>
            <a:r>
              <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rPr>
              <a:t>类似</a:t>
            </a:r>
            <a:endParaRPr lang="zh-CN" altLang="en-US" b="0" i="0" dirty="0">
              <a:solidFill>
                <a:srgbClr val="191919"/>
              </a:solidFill>
              <a:effectLst/>
              <a:highlight>
                <a:srgbClr val="FFFFFF"/>
              </a:highlight>
              <a:latin typeface="Times New Roman" panose="02020603050405020304" pitchFamily="18" charset="0"/>
              <a:ea typeface="+mn-ea"/>
              <a:cs typeface="Times New Roman" panose="02020603050405020304" pitchFamily="18" charset="0"/>
            </a:endParaRPr>
          </a:p>
          <a:p>
            <a:pPr algn="l"/>
            <a:endParaRPr lang="en-US" altLang="zh-CN" b="0" i="0" dirty="0">
              <a:solidFill>
                <a:srgbClr val="191919"/>
              </a:solidFill>
              <a:effectLst/>
              <a:highlight>
                <a:srgbClr val="FFFFFF"/>
              </a:highlight>
              <a:latin typeface="PingFang SC"/>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数据处理指令</a:t>
            </a:r>
            <a:r>
              <a:rPr lang="en-US" altLang="zh-CN" kern="0" dirty="0"/>
              <a:t>(</a:t>
            </a:r>
            <a:r>
              <a:rPr lang="zh-CN" altLang="en-US" kern="0" dirty="0"/>
              <a:t>乘法指令</a:t>
            </a:r>
            <a:r>
              <a:rPr lang="en-US" altLang="zh-CN" kern="0" dirty="0"/>
              <a:t>)</a:t>
            </a:r>
            <a:endParaRPr lang="zh-CN" altLang="en-US" kern="0" dirty="0">
              <a:solidFill>
                <a:srgbClr val="FF0000"/>
              </a:solidFill>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Rectangle 3"/>
          <p:cNvSpPr txBox="1">
            <a:spLocks noChangeArrowheads="1"/>
          </p:cNvSpPr>
          <p:nvPr/>
        </p:nvSpPr>
        <p:spPr bwMode="auto">
          <a:xfrm>
            <a:off x="675189" y="1556792"/>
            <a:ext cx="10729192"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eaLnBrk="1" hangingPunct="1">
              <a:lnSpc>
                <a:spcPct val="120000"/>
              </a:lnSpc>
              <a:buNone/>
            </a:pPr>
            <a:r>
              <a:rPr lang="en-US" altLang="zh-CN" sz="2800" kern="0" dirty="0"/>
              <a:t>         </a:t>
            </a:r>
            <a:r>
              <a:rPr lang="en-US" altLang="zh-CN" b="0" kern="0" dirty="0">
                <a:latin typeface="Times New Roman" panose="02020603050405020304" pitchFamily="18" charset="0"/>
                <a:ea typeface="+mn-ea"/>
                <a:cs typeface="Times New Roman" panose="02020603050405020304" pitchFamily="18" charset="0"/>
              </a:rPr>
              <a:t>ARM</a:t>
            </a:r>
            <a:r>
              <a:rPr lang="zh-CN" altLang="en-US" b="0" kern="0" dirty="0">
                <a:latin typeface="Times New Roman" panose="02020603050405020304" pitchFamily="18" charset="0"/>
                <a:ea typeface="+mn-ea"/>
                <a:cs typeface="Times New Roman" panose="02020603050405020304" pitchFamily="18" charset="0"/>
              </a:rPr>
              <a:t>的数据存取指令</a:t>
            </a:r>
            <a:r>
              <a:rPr lang="en-US" altLang="zh-CN" b="0" kern="0" dirty="0">
                <a:latin typeface="Times New Roman" panose="02020603050405020304" pitchFamily="18" charset="0"/>
                <a:ea typeface="+mn-ea"/>
                <a:cs typeface="Times New Roman" panose="02020603050405020304" pitchFamily="18" charset="0"/>
              </a:rPr>
              <a:t>Load/Store</a:t>
            </a:r>
            <a:r>
              <a:rPr lang="zh-CN" altLang="en-US" b="0" kern="0" dirty="0">
                <a:latin typeface="Times New Roman" panose="02020603050405020304" pitchFamily="18" charset="0"/>
                <a:ea typeface="+mn-ea"/>
                <a:cs typeface="Times New Roman" panose="02020603050405020304" pitchFamily="18" charset="0"/>
              </a:rPr>
              <a:t>是唯一用于寄存器和存储器之间进行数据传送的指令</a:t>
            </a:r>
            <a:r>
              <a:rPr lang="zh-CN" altLang="en-US" b="0" kern="0" dirty="0">
                <a:solidFill>
                  <a:srgbClr val="191919"/>
                </a:solidFill>
                <a:highlight>
                  <a:srgbClr val="FFFFFF"/>
                </a:highlight>
                <a:latin typeface="Times New Roman" panose="02020603050405020304" pitchFamily="18" charset="0"/>
                <a:ea typeface="+mn-ea"/>
                <a:cs typeface="Times New Roman" panose="02020603050405020304" pitchFamily="18" charset="0"/>
              </a:rPr>
              <a:t>。</a:t>
            </a:r>
            <a:r>
              <a:rPr lang="en-US" altLang="zh-CN" b="0" dirty="0">
                <a:latin typeface="Times New Roman" panose="02020603050405020304" pitchFamily="18" charset="0"/>
                <a:ea typeface="+mn-ea"/>
                <a:cs typeface="Times New Roman" panose="02020603050405020304" pitchFamily="18" charset="0"/>
              </a:rPr>
              <a:t>Load</a:t>
            </a:r>
            <a:r>
              <a:rPr lang="zh-CN" altLang="zh-CN" b="0" dirty="0">
                <a:latin typeface="Times New Roman" panose="02020603050405020304" pitchFamily="18" charset="0"/>
                <a:ea typeface="+mn-ea"/>
                <a:cs typeface="Times New Roman" panose="02020603050405020304" pitchFamily="18" charset="0"/>
              </a:rPr>
              <a:t>指令用于将</a:t>
            </a:r>
            <a:r>
              <a:rPr lang="zh-CN" altLang="zh-CN" b="0" dirty="0">
                <a:solidFill>
                  <a:srgbClr val="0070C0"/>
                </a:solidFill>
                <a:latin typeface="Times New Roman" panose="02020603050405020304" pitchFamily="18" charset="0"/>
                <a:ea typeface="+mn-ea"/>
                <a:cs typeface="Times New Roman" panose="02020603050405020304" pitchFamily="18" charset="0"/>
              </a:rPr>
              <a:t>存储器中的数据传输到寄存器</a:t>
            </a:r>
            <a:r>
              <a:rPr lang="zh-CN" altLang="zh-CN" b="0" dirty="0">
                <a:latin typeface="Times New Roman" panose="02020603050405020304" pitchFamily="18" charset="0"/>
                <a:ea typeface="+mn-ea"/>
                <a:cs typeface="Times New Roman" panose="02020603050405020304" pitchFamily="18" charset="0"/>
              </a:rPr>
              <a:t>中，</a:t>
            </a:r>
            <a:r>
              <a:rPr lang="en-US" altLang="zh-CN" b="0" dirty="0">
                <a:latin typeface="Times New Roman" panose="02020603050405020304" pitchFamily="18" charset="0"/>
                <a:ea typeface="+mn-ea"/>
                <a:cs typeface="Times New Roman" panose="02020603050405020304" pitchFamily="18" charset="0"/>
              </a:rPr>
              <a:t>Store</a:t>
            </a:r>
            <a:r>
              <a:rPr lang="zh-CN" altLang="zh-CN" b="0" dirty="0">
                <a:latin typeface="Times New Roman" panose="02020603050405020304" pitchFamily="18" charset="0"/>
                <a:ea typeface="+mn-ea"/>
                <a:cs typeface="Times New Roman" panose="02020603050405020304" pitchFamily="18" charset="0"/>
              </a:rPr>
              <a:t>指令用于将</a:t>
            </a:r>
            <a:r>
              <a:rPr lang="zh-CN" altLang="zh-CN" b="0" dirty="0">
                <a:solidFill>
                  <a:srgbClr val="0070C0"/>
                </a:solidFill>
                <a:latin typeface="Times New Roman" panose="02020603050405020304" pitchFamily="18" charset="0"/>
                <a:ea typeface="+mn-ea"/>
                <a:cs typeface="Times New Roman" panose="02020603050405020304" pitchFamily="18" charset="0"/>
              </a:rPr>
              <a:t>寄存器中的数据保存到存储器</a:t>
            </a:r>
            <a:r>
              <a:rPr lang="zh-CN" altLang="zh-CN" b="0" dirty="0">
                <a:latin typeface="Times New Roman" panose="02020603050405020304" pitchFamily="18" charset="0"/>
                <a:ea typeface="+mn-ea"/>
                <a:cs typeface="Times New Roman" panose="02020603050405020304" pitchFamily="18" charset="0"/>
              </a:rPr>
              <a:t>中</a:t>
            </a:r>
            <a:r>
              <a:rPr lang="zh-CN" altLang="en-US" b="0" kern="0" dirty="0">
                <a:latin typeface="Times New Roman" panose="02020603050405020304" pitchFamily="18" charset="0"/>
                <a:ea typeface="+mn-ea"/>
                <a:cs typeface="Times New Roman" panose="02020603050405020304" pitchFamily="18" charset="0"/>
              </a:rPr>
              <a:t>。</a:t>
            </a:r>
            <a:r>
              <a:rPr lang="en-US" altLang="zh-CN" b="0" kern="0" dirty="0">
                <a:latin typeface="Times New Roman" panose="02020603050405020304" pitchFamily="18" charset="0"/>
                <a:ea typeface="+mn-ea"/>
                <a:cs typeface="Times New Roman" panose="02020603050405020304" pitchFamily="18" charset="0"/>
              </a:rPr>
              <a:t>ARM</a:t>
            </a:r>
            <a:r>
              <a:rPr lang="zh-CN" altLang="en-US" b="0" kern="0" dirty="0">
                <a:latin typeface="Times New Roman" panose="02020603050405020304" pitchFamily="18" charset="0"/>
                <a:ea typeface="+mn-ea"/>
                <a:cs typeface="Times New Roman" panose="02020603050405020304" pitchFamily="18" charset="0"/>
              </a:rPr>
              <a:t>指令集中有三种基本的数据存取指令： </a:t>
            </a:r>
            <a:endParaRPr lang="zh-CN" altLang="en-US" sz="2800" b="0" kern="0" dirty="0">
              <a:latin typeface="Times New Roman" panose="02020603050405020304" pitchFamily="18" charset="0"/>
              <a:ea typeface="+mn-ea"/>
              <a:cs typeface="Times New Roman" panose="02020603050405020304" pitchFamily="18" charset="0"/>
            </a:endParaRPr>
          </a:p>
          <a:p>
            <a:pPr marL="720090" indent="0" eaLnBrk="1" hangingPunct="1">
              <a:lnSpc>
                <a:spcPct val="120000"/>
              </a:lnSpc>
              <a:buFontTx/>
              <a:buBlip>
                <a:blip r:embed="rId1"/>
              </a:buBlip>
            </a:pPr>
            <a:r>
              <a:rPr lang="zh-CN" altLang="en-US" sz="2800" b="0" kern="0" dirty="0">
                <a:latin typeface="Times New Roman" panose="02020603050405020304" pitchFamily="18" charset="0"/>
                <a:ea typeface="+mn-ea"/>
                <a:cs typeface="Times New Roman" panose="02020603050405020304" pitchFamily="18" charset="0"/>
              </a:rPr>
              <a:t>  </a:t>
            </a:r>
            <a:r>
              <a:rPr lang="zh-CN" altLang="en-US" b="0" kern="0" dirty="0">
                <a:latin typeface="Times New Roman" panose="02020603050405020304" pitchFamily="18" charset="0"/>
                <a:ea typeface="+mn-ea"/>
                <a:cs typeface="Times New Roman" panose="02020603050405020304" pitchFamily="18" charset="0"/>
              </a:rPr>
              <a:t>单寄存器的存取指令（</a:t>
            </a:r>
            <a:r>
              <a:rPr lang="en-US" altLang="zh-CN" b="0" kern="0" dirty="0">
                <a:latin typeface="Times New Roman" panose="02020603050405020304" pitchFamily="18" charset="0"/>
                <a:ea typeface="+mn-ea"/>
                <a:cs typeface="Times New Roman" panose="02020603050405020304" pitchFamily="18" charset="0"/>
              </a:rPr>
              <a:t>LDR</a:t>
            </a:r>
            <a:r>
              <a:rPr lang="zh-CN" altLang="en-US" b="0" kern="0" dirty="0">
                <a:latin typeface="Times New Roman" panose="02020603050405020304" pitchFamily="18" charset="0"/>
                <a:ea typeface="+mn-ea"/>
                <a:cs typeface="Times New Roman" panose="02020603050405020304" pitchFamily="18" charset="0"/>
              </a:rPr>
              <a:t>，</a:t>
            </a:r>
            <a:r>
              <a:rPr lang="en-US" altLang="zh-CN" b="0" kern="0" dirty="0">
                <a:latin typeface="Times New Roman" panose="02020603050405020304" pitchFamily="18" charset="0"/>
                <a:ea typeface="+mn-ea"/>
                <a:cs typeface="Times New Roman" panose="02020603050405020304" pitchFamily="18" charset="0"/>
              </a:rPr>
              <a:t>STR</a:t>
            </a:r>
            <a:r>
              <a:rPr lang="zh-CN" altLang="en-US" b="0" kern="0" dirty="0">
                <a:latin typeface="Times New Roman" panose="02020603050405020304" pitchFamily="18" charset="0"/>
                <a:ea typeface="+mn-ea"/>
                <a:cs typeface="Times New Roman" panose="02020603050405020304" pitchFamily="18" charset="0"/>
              </a:rPr>
              <a:t>）</a:t>
            </a:r>
            <a:endParaRPr lang="zh-CN" altLang="en-US" b="0" kern="0" dirty="0">
              <a:latin typeface="Times New Roman" panose="02020603050405020304" pitchFamily="18" charset="0"/>
              <a:ea typeface="+mn-ea"/>
              <a:cs typeface="Times New Roman" panose="02020603050405020304" pitchFamily="18" charset="0"/>
            </a:endParaRPr>
          </a:p>
          <a:p>
            <a:pPr marL="720090" indent="0" eaLnBrk="1" hangingPunct="1">
              <a:lnSpc>
                <a:spcPct val="120000"/>
              </a:lnSpc>
              <a:buFontTx/>
              <a:buBlip>
                <a:blip r:embed="rId1"/>
              </a:buBlip>
            </a:pPr>
            <a:r>
              <a:rPr lang="zh-CN" altLang="en-US" b="0" kern="0" dirty="0">
                <a:latin typeface="Times New Roman" panose="02020603050405020304" pitchFamily="18" charset="0"/>
                <a:ea typeface="+mn-ea"/>
                <a:cs typeface="Times New Roman" panose="02020603050405020304" pitchFamily="18" charset="0"/>
              </a:rPr>
              <a:t>  多寄存器存取指令（</a:t>
            </a:r>
            <a:r>
              <a:rPr lang="en-US" altLang="zh-CN" b="0" kern="0" dirty="0">
                <a:latin typeface="Times New Roman" panose="02020603050405020304" pitchFamily="18" charset="0"/>
                <a:ea typeface="+mn-ea"/>
                <a:cs typeface="Times New Roman" panose="02020603050405020304" pitchFamily="18" charset="0"/>
              </a:rPr>
              <a:t>LDM</a:t>
            </a:r>
            <a:r>
              <a:rPr lang="zh-CN" altLang="en-US" b="0" kern="0" dirty="0">
                <a:latin typeface="Times New Roman" panose="02020603050405020304" pitchFamily="18" charset="0"/>
                <a:ea typeface="+mn-ea"/>
                <a:cs typeface="Times New Roman" panose="02020603050405020304" pitchFamily="18" charset="0"/>
              </a:rPr>
              <a:t>，</a:t>
            </a:r>
            <a:r>
              <a:rPr lang="en-US" altLang="zh-CN" b="0" kern="0" dirty="0">
                <a:latin typeface="Times New Roman" panose="02020603050405020304" pitchFamily="18" charset="0"/>
                <a:ea typeface="+mn-ea"/>
                <a:cs typeface="Times New Roman" panose="02020603050405020304" pitchFamily="18" charset="0"/>
              </a:rPr>
              <a:t>STM</a:t>
            </a:r>
            <a:r>
              <a:rPr lang="zh-CN" altLang="en-US" b="0" kern="0" dirty="0">
                <a:latin typeface="Times New Roman" panose="02020603050405020304" pitchFamily="18" charset="0"/>
                <a:ea typeface="+mn-ea"/>
                <a:cs typeface="Times New Roman" panose="02020603050405020304" pitchFamily="18" charset="0"/>
              </a:rPr>
              <a:t>）</a:t>
            </a:r>
            <a:endParaRPr lang="zh-CN" altLang="en-US" b="0" kern="0" dirty="0">
              <a:latin typeface="Times New Roman" panose="02020603050405020304" pitchFamily="18" charset="0"/>
              <a:ea typeface="+mn-ea"/>
              <a:cs typeface="Times New Roman" panose="02020603050405020304" pitchFamily="18" charset="0"/>
            </a:endParaRPr>
          </a:p>
          <a:p>
            <a:pPr marL="720090" indent="0" eaLnBrk="1" hangingPunct="1">
              <a:lnSpc>
                <a:spcPct val="120000"/>
              </a:lnSpc>
              <a:buFontTx/>
              <a:buBlip>
                <a:blip r:embed="rId1"/>
              </a:buBlip>
            </a:pPr>
            <a:r>
              <a:rPr lang="zh-CN" altLang="en-US" b="0" kern="0" dirty="0">
                <a:latin typeface="Times New Roman" panose="02020603050405020304" pitchFamily="18" charset="0"/>
                <a:ea typeface="+mn-ea"/>
                <a:cs typeface="Times New Roman" panose="02020603050405020304" pitchFamily="18" charset="0"/>
              </a:rPr>
              <a:t>  单寄存器交换指令（</a:t>
            </a:r>
            <a:r>
              <a:rPr lang="en-US" altLang="zh-CN" b="0" kern="0" dirty="0">
                <a:latin typeface="Times New Roman" panose="02020603050405020304" pitchFamily="18" charset="0"/>
                <a:ea typeface="+mn-ea"/>
                <a:cs typeface="Times New Roman" panose="02020603050405020304" pitchFamily="18" charset="0"/>
              </a:rPr>
              <a:t>SWP</a:t>
            </a:r>
            <a:r>
              <a:rPr lang="zh-CN" altLang="en-US" b="0" kern="0" dirty="0">
                <a:latin typeface="Times New Roman" panose="02020603050405020304" pitchFamily="18" charset="0"/>
                <a:ea typeface="+mn-ea"/>
                <a:cs typeface="Times New Roman" panose="02020603050405020304" pitchFamily="18" charset="0"/>
              </a:rPr>
              <a:t>） </a:t>
            </a:r>
            <a:endParaRPr lang="zh-CN" altLang="en-US" b="0" kern="0" dirty="0">
              <a:latin typeface="Times New Roman" panose="02020603050405020304" pitchFamily="18" charset="0"/>
              <a:ea typeface="+mn-ea"/>
              <a:cs typeface="Times New Roman" panose="02020603050405020304" pitchFamily="18" charset="0"/>
            </a:endParaRPr>
          </a:p>
        </p:txBody>
      </p:sp>
      <p:sp>
        <p:nvSpPr>
          <p:cNvPr id="5" name="文本框 4"/>
          <p:cNvSpPr txBox="1"/>
          <p:nvPr/>
        </p:nvSpPr>
        <p:spPr>
          <a:xfrm>
            <a:off x="718597" y="1033985"/>
            <a:ext cx="6099810" cy="523220"/>
          </a:xfrm>
          <a:prstGeom prst="rect">
            <a:avLst/>
          </a:prstGeom>
          <a:noFill/>
        </p:spPr>
        <p:txBody>
          <a:bodyPr wrap="square">
            <a:spAutoFit/>
          </a:bodyPr>
          <a:lstStyle/>
          <a:p>
            <a:pPr eaLnBrk="1" hangingPunct="1"/>
            <a:r>
              <a:rPr lang="en-US" altLang="zh-CN" sz="2800" kern="0" dirty="0">
                <a:latin typeface="Times New Roman" panose="02020603050405020304" pitchFamily="18" charset="0"/>
                <a:ea typeface="+mn-ea"/>
                <a:cs typeface="Times New Roman" panose="02020603050405020304" pitchFamily="18" charset="0"/>
              </a:rPr>
              <a:t>3.2 </a:t>
            </a:r>
            <a:r>
              <a:rPr lang="zh-CN" altLang="en-US" sz="2800" kern="0" dirty="0">
                <a:latin typeface="Times New Roman" panose="02020603050405020304" pitchFamily="18" charset="0"/>
                <a:ea typeface="+mn-ea"/>
                <a:cs typeface="Times New Roman" panose="02020603050405020304" pitchFamily="18" charset="0"/>
              </a:rPr>
              <a:t>数据加载</a:t>
            </a:r>
            <a:r>
              <a:rPr lang="en-US" altLang="zh-CN" sz="2800" kern="0" dirty="0">
                <a:latin typeface="Times New Roman" panose="02020603050405020304" pitchFamily="18" charset="0"/>
                <a:ea typeface="+mn-ea"/>
                <a:cs typeface="Times New Roman" panose="02020603050405020304" pitchFamily="18" charset="0"/>
              </a:rPr>
              <a:t>/</a:t>
            </a:r>
            <a:r>
              <a:rPr lang="zh-CN" altLang="en-US" sz="2800" kern="0" dirty="0">
                <a:latin typeface="Times New Roman" panose="02020603050405020304" pitchFamily="18" charset="0"/>
                <a:ea typeface="+mn-ea"/>
                <a:cs typeface="Times New Roman" panose="02020603050405020304" pitchFamily="18" charset="0"/>
              </a:rPr>
              <a:t>存储指令</a:t>
            </a:r>
            <a:endParaRPr lang="zh-CN" altLang="en-US" sz="2800" kern="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bwMode="auto">
          <a:xfrm>
            <a:off x="695325" y="867372"/>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sz="2800" b="0" kern="0" dirty="0">
                <a:latin typeface="Times New Roman" panose="02020603050405020304" pitchFamily="18" charset="0"/>
                <a:ea typeface="+mn-ea"/>
                <a:cs typeface="Times New Roman" panose="02020603050405020304" pitchFamily="18" charset="0"/>
              </a:rPr>
              <a:t>（</a:t>
            </a:r>
            <a:r>
              <a:rPr lang="en-US" altLang="zh-CN" sz="2800" b="0" kern="0" dirty="0">
                <a:latin typeface="Times New Roman" panose="02020603050405020304" pitchFamily="18" charset="0"/>
                <a:ea typeface="+mn-ea"/>
                <a:cs typeface="Times New Roman" panose="02020603050405020304" pitchFamily="18" charset="0"/>
              </a:rPr>
              <a:t>1</a:t>
            </a:r>
            <a:r>
              <a:rPr lang="zh-CN" altLang="en-US" sz="2800" b="0" kern="0" dirty="0">
                <a:latin typeface="Times New Roman" panose="02020603050405020304" pitchFamily="18" charset="0"/>
                <a:ea typeface="+mn-ea"/>
                <a:cs typeface="Times New Roman" panose="02020603050405020304" pitchFamily="18" charset="0"/>
              </a:rPr>
              <a:t>）</a:t>
            </a:r>
            <a:r>
              <a:rPr lang="zh-CN" altLang="zh-CN" sz="2800" b="0" kern="0" dirty="0">
                <a:latin typeface="Times New Roman" panose="02020603050405020304" pitchFamily="18" charset="0"/>
                <a:ea typeface="+mn-ea"/>
                <a:cs typeface="Times New Roman" panose="02020603050405020304" pitchFamily="18" charset="0"/>
              </a:rPr>
              <a:t>单寄存器的存取指令 </a:t>
            </a:r>
            <a:endParaRPr lang="zh-CN" altLang="zh-CN" sz="2800" b="0" kern="0" dirty="0">
              <a:latin typeface="Times New Roman" panose="02020603050405020304" pitchFamily="18" charset="0"/>
              <a:ea typeface="+mn-ea"/>
              <a:cs typeface="Times New Roman" panose="02020603050405020304" pitchFamily="18" charset="0"/>
            </a:endParaRPr>
          </a:p>
        </p:txBody>
      </p:sp>
      <p:sp>
        <p:nvSpPr>
          <p:cNvPr id="6" name="Rectangle 3"/>
          <p:cNvSpPr txBox="1">
            <a:spLocks noChangeArrowheads="1"/>
          </p:cNvSpPr>
          <p:nvPr/>
        </p:nvSpPr>
        <p:spPr bwMode="auto">
          <a:xfrm>
            <a:off x="839416" y="1770640"/>
            <a:ext cx="993710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eaLnBrk="1" hangingPunct="1">
              <a:lnSpc>
                <a:spcPct val="120000"/>
              </a:lnSpc>
              <a:buNone/>
            </a:pPr>
            <a:r>
              <a:rPr lang="zh-CN" altLang="en-US" sz="2800" kern="0" dirty="0">
                <a:latin typeface="宋体" panose="02010600030101010101" pitchFamily="2" charset="-122"/>
              </a:rPr>
              <a:t>    </a:t>
            </a:r>
            <a:r>
              <a:rPr lang="zh-CN" altLang="en-US" b="0" kern="0" dirty="0">
                <a:latin typeface="Times New Roman" panose="02020603050405020304" pitchFamily="18" charset="0"/>
                <a:ea typeface="+mn-ea"/>
                <a:cs typeface="Times New Roman" panose="02020603050405020304" pitchFamily="18" charset="0"/>
              </a:rPr>
              <a:t>单寄存器存取指令是</a:t>
            </a:r>
            <a:r>
              <a:rPr lang="en-US" altLang="zh-CN" b="0" kern="0" dirty="0">
                <a:latin typeface="Times New Roman" panose="02020603050405020304" pitchFamily="18" charset="0"/>
                <a:ea typeface="+mn-ea"/>
                <a:cs typeface="Times New Roman" panose="02020603050405020304" pitchFamily="18" charset="0"/>
              </a:rPr>
              <a:t>ARM</a:t>
            </a:r>
            <a:r>
              <a:rPr lang="zh-CN" altLang="en-US" b="0" kern="0" dirty="0">
                <a:latin typeface="Times New Roman" panose="02020603050405020304" pitchFamily="18" charset="0"/>
                <a:ea typeface="+mn-ea"/>
                <a:cs typeface="Times New Roman" panose="02020603050405020304" pitchFamily="18" charset="0"/>
              </a:rPr>
              <a:t>在寄存器和存储器间传送单个字节和字的最灵活方式。根据传送数据的类型不同，单个寄存器存取指令又可以分为以下两类：</a:t>
            </a:r>
            <a:endParaRPr lang="zh-CN" altLang="en-US"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buFontTx/>
              <a:buBlip>
                <a:blip r:embed="rId1"/>
              </a:buBlip>
            </a:pPr>
            <a:r>
              <a:rPr lang="zh-CN" altLang="en-US" b="0" kern="0" dirty="0">
                <a:latin typeface="Times New Roman" panose="02020603050405020304" pitchFamily="18" charset="0"/>
                <a:ea typeface="+mn-ea"/>
                <a:cs typeface="Times New Roman" panose="02020603050405020304" pitchFamily="18" charset="0"/>
              </a:rPr>
              <a:t>  单字和无符号字节的数据传送指令</a:t>
            </a:r>
            <a:endParaRPr lang="zh-CN" altLang="en-US"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buFontTx/>
              <a:buBlip>
                <a:blip r:embed="rId1"/>
              </a:buBlip>
            </a:pPr>
            <a:r>
              <a:rPr lang="zh-CN" altLang="en-US" b="0" kern="0" dirty="0">
                <a:latin typeface="Times New Roman" panose="02020603050405020304" pitchFamily="18" charset="0"/>
                <a:ea typeface="+mn-ea"/>
                <a:cs typeface="Times New Roman" panose="02020603050405020304" pitchFamily="18" charset="0"/>
              </a:rPr>
              <a:t>  半字和有符号字节的数据传送指令</a:t>
            </a:r>
            <a:endParaRPr lang="zh-CN" altLang="en-US" b="0" kern="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bwMode="auto">
          <a:xfrm>
            <a:off x="551384" y="651762"/>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ü"/>
            </a:pPr>
            <a:r>
              <a:rPr lang="zh-CN" altLang="en-US" sz="2800" b="0" kern="0" dirty="0">
                <a:latin typeface="Times New Roman" panose="02020603050405020304" pitchFamily="18" charset="0"/>
                <a:ea typeface="+mn-ea"/>
                <a:cs typeface="Times New Roman" panose="02020603050405020304" pitchFamily="18" charset="0"/>
              </a:rPr>
              <a:t>单字和无符号字节的数据传送指令</a:t>
            </a:r>
            <a:endParaRPr lang="zh-CN" altLang="zh-CN" sz="2800" b="0" kern="0" dirty="0">
              <a:latin typeface="Times New Roman" panose="02020603050405020304" pitchFamily="18" charset="0"/>
              <a:ea typeface="+mn-ea"/>
              <a:cs typeface="Times New Roman" panose="02020603050405020304" pitchFamily="18" charset="0"/>
            </a:endParaRPr>
          </a:p>
        </p:txBody>
      </p:sp>
      <p:grpSp>
        <p:nvGrpSpPr>
          <p:cNvPr id="5" name="Group 4"/>
          <p:cNvGrpSpPr/>
          <p:nvPr/>
        </p:nvGrpSpPr>
        <p:grpSpPr bwMode="auto">
          <a:xfrm>
            <a:off x="930896" y="1451309"/>
            <a:ext cx="7391400" cy="4716463"/>
            <a:chOff x="0" y="0"/>
            <a:chExt cx="6840" cy="5616"/>
          </a:xfrm>
        </p:grpSpPr>
        <p:pic>
          <p:nvPicPr>
            <p:cNvPr id="7" name="Picture 5"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7" y="0"/>
              <a:ext cx="6502" cy="5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6"/>
            <p:cNvSpPr>
              <a:spLocks noChangeArrowheads="1"/>
            </p:cNvSpPr>
            <p:nvPr/>
          </p:nvSpPr>
          <p:spPr bwMode="auto">
            <a:xfrm>
              <a:off x="0" y="5148"/>
              <a:ext cx="68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900">
                  <a:solidFill>
                    <a:schemeClr val="tx1"/>
                  </a:solidFill>
                  <a:latin typeface="Times New Roman" panose="02020603050405020304" pitchFamily="18" charset="0"/>
                  <a:ea typeface="宋体" panose="02010600030101010101" pitchFamily="2" charset="-122"/>
                </a:defRPr>
              </a:lvl1pPr>
              <a:lvl2pPr marL="742950" indent="-285750">
                <a:defRPr sz="900">
                  <a:solidFill>
                    <a:schemeClr val="tx1"/>
                  </a:solidFill>
                  <a:latin typeface="Times New Roman" panose="02020603050405020304" pitchFamily="18" charset="0"/>
                  <a:ea typeface="宋体" panose="02010600030101010101" pitchFamily="2" charset="-122"/>
                </a:defRPr>
              </a:lvl2pPr>
              <a:lvl3pPr marL="1143000" indent="-228600">
                <a:defRPr sz="900">
                  <a:solidFill>
                    <a:schemeClr val="tx1"/>
                  </a:solidFill>
                  <a:latin typeface="Times New Roman" panose="02020603050405020304" pitchFamily="18" charset="0"/>
                  <a:ea typeface="宋体" panose="02010600030101010101" pitchFamily="2" charset="-122"/>
                </a:defRPr>
              </a:lvl3pPr>
              <a:lvl4pPr marL="1600200" indent="-228600">
                <a:defRPr sz="900">
                  <a:solidFill>
                    <a:schemeClr val="tx1"/>
                  </a:solidFill>
                  <a:latin typeface="Times New Roman" panose="02020603050405020304" pitchFamily="18" charset="0"/>
                  <a:ea typeface="宋体" panose="02010600030101010101" pitchFamily="2" charset="-122"/>
                </a:defRPr>
              </a:lvl4pPr>
              <a:lvl5pPr marL="2057400" indent="-228600">
                <a:defRPr sz="900">
                  <a:solidFill>
                    <a:schemeClr val="tx1"/>
                  </a:solidFill>
                  <a:latin typeface="Times New Roman" panose="02020603050405020304" pitchFamily="18" charset="0"/>
                  <a:ea typeface="宋体" panose="02010600030101010101" pitchFamily="2" charset="-122"/>
                </a:defRPr>
              </a:lvl5pPr>
              <a:lvl6pPr marL="25146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6pPr>
              <a:lvl7pPr marL="29718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7pPr>
              <a:lvl8pPr marL="34290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8pPr>
              <a:lvl9pPr marL="3886200" indent="-228600" algn="ctr" eaLnBrk="0" fontAlgn="base" hangingPunct="0">
                <a:spcBef>
                  <a:spcPts val="465"/>
                </a:spcBef>
                <a:spcAft>
                  <a:spcPct val="0"/>
                </a:spcAft>
                <a:buFont typeface="Arial" panose="020B0604020202020204" pitchFamily="34" charset="0"/>
                <a:defRPr sz="900">
                  <a:solidFill>
                    <a:schemeClr val="tx1"/>
                  </a:solidFill>
                  <a:latin typeface="Times New Roman" panose="02020603050405020304" pitchFamily="18" charset="0"/>
                  <a:ea typeface="宋体" panose="02010600030101010101" pitchFamily="2" charset="-122"/>
                </a:defRPr>
              </a:lvl9pPr>
            </a:lstStyle>
            <a:p>
              <a:pPr>
                <a:spcBef>
                  <a:spcPct val="0"/>
                </a:spcBef>
              </a:pPr>
              <a:r>
                <a:rPr lang="zh-CN" altLang="en-US" sz="1800" dirty="0"/>
                <a:t>单字和无符号字节数据传送指令的二进制编码格式</a:t>
              </a:r>
              <a:endParaRPr lang="zh-CN" altLang="en-US" sz="1800" dirty="0"/>
            </a:p>
          </p:txBody>
        </p:sp>
      </p:gr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Rectangle 3"/>
          <p:cNvSpPr txBox="1">
            <a:spLocks noChangeArrowheads="1"/>
          </p:cNvSpPr>
          <p:nvPr/>
        </p:nvSpPr>
        <p:spPr bwMode="auto">
          <a:xfrm>
            <a:off x="1271464" y="1723863"/>
            <a:ext cx="9937104" cy="4485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lnSpc>
                <a:spcPct val="120000"/>
              </a:lnSpc>
              <a:buNone/>
            </a:pPr>
            <a:r>
              <a:rPr lang="zh-CN" altLang="en-US" kern="0" dirty="0"/>
              <a:t>这一类数据传送指令的汇编格式如下：</a:t>
            </a:r>
            <a:endParaRPr lang="zh-CN" altLang="en-US" kern="0" dirty="0"/>
          </a:p>
          <a:p>
            <a:pPr marL="0" indent="0" eaLnBrk="1" hangingPunct="1">
              <a:lnSpc>
                <a:spcPct val="120000"/>
              </a:lnSpc>
              <a:buFontTx/>
              <a:buBlip>
                <a:blip r:embed="rId1"/>
              </a:buBlip>
            </a:pPr>
            <a:r>
              <a:rPr lang="zh-CN" altLang="en-US" kern="0" dirty="0"/>
              <a:t>    前变址格式</a:t>
            </a:r>
            <a:endParaRPr lang="zh-CN" altLang="en-US" kern="0" dirty="0"/>
          </a:p>
          <a:p>
            <a:pPr marL="0" indent="0" eaLnBrk="1" hangingPunct="1">
              <a:lnSpc>
                <a:spcPct val="120000"/>
              </a:lnSpc>
              <a:buNone/>
            </a:pPr>
            <a:r>
              <a:rPr lang="en-US" altLang="zh-CN" sz="2000" kern="0" dirty="0"/>
              <a:t>  LDR|STR {&lt;</a:t>
            </a:r>
            <a:r>
              <a:rPr lang="en-US" altLang="zh-CN" sz="2000" kern="0" dirty="0" err="1"/>
              <a:t>cond</a:t>
            </a:r>
            <a:r>
              <a:rPr lang="en-US" altLang="zh-CN" sz="2000" kern="0" dirty="0"/>
              <a:t>&gt;} {B} Rd</a:t>
            </a:r>
            <a:r>
              <a:rPr lang="zh-CN" altLang="en-US" sz="2000" kern="0" dirty="0">
                <a:latin typeface="宋体" panose="02010600030101010101" pitchFamily="2" charset="-122"/>
              </a:rPr>
              <a:t>，</a:t>
            </a:r>
            <a:r>
              <a:rPr lang="zh-CN" altLang="en-US" sz="2000" kern="0" dirty="0"/>
              <a:t> </a:t>
            </a:r>
            <a:r>
              <a:rPr lang="en-US" altLang="zh-CN" sz="2000" kern="0" dirty="0"/>
              <a:t>[Rn</a:t>
            </a:r>
            <a:r>
              <a:rPr lang="zh-CN" altLang="en-US" sz="2000" kern="0" dirty="0">
                <a:latin typeface="宋体" panose="02010600030101010101" pitchFamily="2" charset="-122"/>
              </a:rPr>
              <a:t>，</a:t>
            </a:r>
            <a:r>
              <a:rPr lang="zh-CN" altLang="en-US" sz="2000" kern="0" dirty="0"/>
              <a:t> </a:t>
            </a:r>
            <a:r>
              <a:rPr lang="en-US" altLang="zh-CN" sz="2000" kern="0" dirty="0"/>
              <a:t>&lt;offset&gt;] {!}       </a:t>
            </a:r>
            <a:r>
              <a:rPr lang="zh-CN" altLang="en-US" sz="2000" kern="0" dirty="0"/>
              <a:t>如：</a:t>
            </a:r>
            <a:r>
              <a:rPr lang="en-US" altLang="zh-CN" sz="2000" kern="0" dirty="0">
                <a:solidFill>
                  <a:srgbClr val="0070C0"/>
                </a:solidFill>
              </a:rPr>
              <a:t>LDR, Rd,[Rn,#0x04]!</a:t>
            </a:r>
            <a:endParaRPr lang="en-US" altLang="zh-CN" sz="2000" kern="0" dirty="0">
              <a:solidFill>
                <a:srgbClr val="0070C0"/>
              </a:solidFill>
            </a:endParaRPr>
          </a:p>
          <a:p>
            <a:pPr marL="0" indent="0" eaLnBrk="1" hangingPunct="1">
              <a:lnSpc>
                <a:spcPct val="120000"/>
              </a:lnSpc>
              <a:buFontTx/>
              <a:buBlip>
                <a:blip r:embed="rId1"/>
              </a:buBlip>
            </a:pPr>
            <a:r>
              <a:rPr lang="en-US" altLang="zh-CN" kern="0" dirty="0"/>
              <a:t>    </a:t>
            </a:r>
            <a:r>
              <a:rPr lang="zh-CN" altLang="en-US" kern="0" dirty="0"/>
              <a:t>后变址格式</a:t>
            </a:r>
            <a:endParaRPr lang="zh-CN" altLang="en-US" kern="0" dirty="0"/>
          </a:p>
          <a:p>
            <a:pPr marL="0" indent="0" eaLnBrk="1" hangingPunct="1">
              <a:lnSpc>
                <a:spcPct val="120000"/>
              </a:lnSpc>
              <a:buNone/>
            </a:pPr>
            <a:r>
              <a:rPr lang="en-US" altLang="zh-CN" sz="2000" kern="0" dirty="0"/>
              <a:t>  LDR|STR {&lt;</a:t>
            </a:r>
            <a:r>
              <a:rPr lang="en-US" altLang="zh-CN" sz="2000" kern="0" dirty="0" err="1"/>
              <a:t>cond</a:t>
            </a:r>
            <a:r>
              <a:rPr lang="en-US" altLang="zh-CN" sz="2000" kern="0" dirty="0"/>
              <a:t>&gt;} {B} {T} Rd</a:t>
            </a:r>
            <a:r>
              <a:rPr lang="zh-CN" altLang="en-US" sz="2000" kern="0" dirty="0"/>
              <a:t>， </a:t>
            </a:r>
            <a:r>
              <a:rPr lang="en-US" altLang="zh-CN" sz="2000" kern="0" dirty="0"/>
              <a:t>[Rn]</a:t>
            </a:r>
            <a:r>
              <a:rPr lang="zh-CN" altLang="en-US" sz="2000" kern="0" dirty="0"/>
              <a:t>，</a:t>
            </a:r>
            <a:r>
              <a:rPr lang="en-US" altLang="zh-CN" sz="2000" kern="0" dirty="0"/>
              <a:t>&lt;offset&gt;      </a:t>
            </a:r>
            <a:r>
              <a:rPr lang="zh-CN" altLang="en-US" sz="2000" kern="0" dirty="0"/>
              <a:t>如：</a:t>
            </a:r>
            <a:r>
              <a:rPr lang="en-US" altLang="zh-CN" sz="2000" kern="0" dirty="0" err="1">
                <a:solidFill>
                  <a:srgbClr val="0070C0"/>
                </a:solidFill>
              </a:rPr>
              <a:t>LDR,Rd</a:t>
            </a:r>
            <a:r>
              <a:rPr lang="en-US" altLang="zh-CN" sz="2000" kern="0" dirty="0">
                <a:solidFill>
                  <a:srgbClr val="0070C0"/>
                </a:solidFill>
              </a:rPr>
              <a:t>,[Rn],#0x04</a:t>
            </a:r>
            <a:endParaRPr lang="en-US" altLang="zh-CN" sz="2000" kern="0" dirty="0">
              <a:solidFill>
                <a:srgbClr val="0070C0"/>
              </a:solidFill>
            </a:endParaRPr>
          </a:p>
          <a:p>
            <a:pPr marL="0" indent="0" eaLnBrk="1" hangingPunct="1">
              <a:lnSpc>
                <a:spcPct val="120000"/>
              </a:lnSpc>
              <a:buFontTx/>
              <a:buBlip>
                <a:blip r:embed="rId1"/>
              </a:buBlip>
            </a:pPr>
            <a:r>
              <a:rPr lang="en-US" altLang="zh-CN" kern="0" dirty="0"/>
              <a:t>    </a:t>
            </a:r>
            <a:r>
              <a:rPr lang="zh-CN" altLang="en-US" kern="0" dirty="0"/>
              <a:t>相对</a:t>
            </a:r>
            <a:r>
              <a:rPr lang="en-US" altLang="zh-CN" kern="0" dirty="0"/>
              <a:t>PC</a:t>
            </a:r>
            <a:r>
              <a:rPr lang="zh-CN" altLang="en-US" kern="0" dirty="0"/>
              <a:t>的形式</a:t>
            </a:r>
            <a:endParaRPr lang="zh-CN" altLang="en-US" kern="0" dirty="0"/>
          </a:p>
          <a:p>
            <a:pPr marL="0" indent="0" eaLnBrk="1" hangingPunct="1">
              <a:lnSpc>
                <a:spcPct val="120000"/>
              </a:lnSpc>
              <a:buNone/>
            </a:pPr>
            <a:r>
              <a:rPr lang="en-US" altLang="zh-CN" sz="2000" kern="0" dirty="0"/>
              <a:t>  LDR|STR {&lt;</a:t>
            </a:r>
            <a:r>
              <a:rPr lang="en-US" altLang="zh-CN" sz="2000" kern="0" dirty="0" err="1"/>
              <a:t>cond</a:t>
            </a:r>
            <a:r>
              <a:rPr lang="en-US" altLang="zh-CN" sz="2000" kern="0" dirty="0"/>
              <a:t>&gt;} {B} Rd</a:t>
            </a:r>
            <a:r>
              <a:rPr lang="zh-CN" altLang="en-US" sz="2000" kern="0" dirty="0">
                <a:latin typeface="宋体" panose="02010600030101010101" pitchFamily="2" charset="-122"/>
              </a:rPr>
              <a:t>，</a:t>
            </a:r>
            <a:r>
              <a:rPr lang="zh-CN" altLang="en-US" sz="2000" kern="0" dirty="0"/>
              <a:t> </a:t>
            </a:r>
            <a:r>
              <a:rPr lang="en-US" altLang="zh-CN" sz="2000" kern="0" dirty="0"/>
              <a:t>LABEL</a:t>
            </a:r>
            <a:r>
              <a:rPr lang="en-US" altLang="zh-CN" kern="0" dirty="0"/>
              <a:t>                    </a:t>
            </a:r>
            <a:r>
              <a:rPr lang="en-US" altLang="zh-CN" sz="2000" kern="0" dirty="0"/>
              <a:t> </a:t>
            </a:r>
            <a:r>
              <a:rPr lang="zh-CN" altLang="en-US" sz="2000" kern="0" dirty="0"/>
              <a:t>如：</a:t>
            </a:r>
            <a:r>
              <a:rPr lang="en-US" altLang="zh-CN" sz="2000" kern="0" dirty="0">
                <a:solidFill>
                  <a:srgbClr val="0070C0"/>
                </a:solidFill>
              </a:rPr>
              <a:t>LDR    Rd, label</a:t>
            </a:r>
            <a:endParaRPr lang="en-US" altLang="zh-CN" sz="2000" kern="0" dirty="0">
              <a:solidFill>
                <a:srgbClr val="0070C0"/>
              </a:solidFill>
            </a:endParaRPr>
          </a:p>
          <a:p>
            <a:pPr marL="0" indent="0" eaLnBrk="1" hangingPunct="1">
              <a:lnSpc>
                <a:spcPct val="120000"/>
              </a:lnSpc>
              <a:buNone/>
            </a:pPr>
            <a:r>
              <a:rPr lang="en-US" altLang="zh-CN" sz="2000" kern="0" dirty="0"/>
              <a:t>	T</a:t>
            </a:r>
            <a:r>
              <a:rPr lang="zh-CN" altLang="en-US" sz="2000" kern="0" dirty="0"/>
              <a:t>：特权模式下使用，在用户模式下不可用。存储系统看</a:t>
            </a:r>
            <a:br>
              <a:rPr lang="zh-CN" altLang="en-US" sz="2000" kern="0" dirty="0"/>
            </a:br>
            <a:r>
              <a:rPr lang="zh-CN" altLang="en-US" sz="2000" kern="0" dirty="0"/>
              <a:t>                     成是用户模式下的状态，不能和前索引偏移一起使用</a:t>
            </a:r>
            <a:endParaRPr lang="zh-CN" altLang="en-US" sz="2000" kern="0" dirty="0"/>
          </a:p>
        </p:txBody>
      </p:sp>
      <p:sp>
        <p:nvSpPr>
          <p:cNvPr id="9" name="Rectangle 2"/>
          <p:cNvSpPr txBox="1">
            <a:spLocks noChangeArrowheads="1"/>
          </p:cNvSpPr>
          <p:nvPr/>
        </p:nvSpPr>
        <p:spPr bwMode="auto">
          <a:xfrm>
            <a:off x="623392" y="908720"/>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ü"/>
            </a:pPr>
            <a:r>
              <a:rPr lang="zh-CN" altLang="en-US" sz="2800" b="0" kern="0" dirty="0">
                <a:latin typeface="Times New Roman" panose="02020603050405020304" pitchFamily="18" charset="0"/>
                <a:ea typeface="+mn-ea"/>
                <a:cs typeface="Times New Roman" panose="02020603050405020304" pitchFamily="18" charset="0"/>
              </a:rPr>
              <a:t>单字和无符号字节的数据传送指令</a:t>
            </a:r>
            <a:endParaRPr lang="zh-CN" altLang="zh-CN" sz="2800" b="0" kern="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
        <p:nvSpPr>
          <p:cNvPr id="5" name="矩形 4"/>
          <p:cNvSpPr/>
          <p:nvPr/>
        </p:nvSpPr>
        <p:spPr>
          <a:xfrm>
            <a:off x="1055440" y="1628800"/>
            <a:ext cx="8424862" cy="1570038"/>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LDR  R1, [R0, #0x12]</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将存储器地址为</a:t>
            </a:r>
            <a:r>
              <a:rPr lang="en-US" altLang="zh-CN" sz="2400" dirty="0">
                <a:latin typeface="华文楷体" panose="02010600040101010101" pitchFamily="2" charset="-122"/>
                <a:ea typeface="华文楷体" panose="02010600040101010101" pitchFamily="2" charset="-122"/>
              </a:rPr>
              <a:t>R0+0x12</a:t>
            </a:r>
            <a:r>
              <a:rPr lang="zh-CN" altLang="zh-CN" sz="2400" dirty="0">
                <a:latin typeface="华文楷体" panose="02010600040101010101" pitchFamily="2" charset="-122"/>
                <a:ea typeface="华文楷体" panose="02010600040101010101" pitchFamily="2" charset="-122"/>
              </a:rPr>
              <a:t>的字数据写入</a:t>
            </a:r>
            <a:r>
              <a:rPr lang="en-US" altLang="zh-CN" sz="2400" dirty="0">
                <a:latin typeface="华文楷体" panose="02010600040101010101" pitchFamily="2" charset="-122"/>
                <a:ea typeface="华文楷体" panose="02010600040101010101" pitchFamily="2" charset="-122"/>
              </a:rPr>
              <a:t>R1</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LDR  R1, [R0, R2]</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将存储器地址为（</a:t>
            </a:r>
            <a:r>
              <a:rPr lang="en-US" altLang="zh-CN" sz="2400" dirty="0">
                <a:latin typeface="华文楷体" panose="02010600040101010101" pitchFamily="2" charset="-122"/>
                <a:ea typeface="华文楷体" panose="02010600040101010101" pitchFamily="2" charset="-122"/>
              </a:rPr>
              <a:t>R0+R2</a:t>
            </a:r>
            <a:r>
              <a:rPr lang="zh-CN" altLang="zh-CN" sz="2400" dirty="0">
                <a:latin typeface="华文楷体" panose="02010600040101010101" pitchFamily="2" charset="-122"/>
                <a:ea typeface="华文楷体" panose="02010600040101010101" pitchFamily="2" charset="-122"/>
              </a:rPr>
              <a:t>）的字数据写入</a:t>
            </a:r>
            <a:r>
              <a:rPr lang="en-US" altLang="zh-CN" sz="2400" dirty="0">
                <a:latin typeface="华文楷体" panose="02010600040101010101" pitchFamily="2" charset="-122"/>
                <a:ea typeface="华文楷体" panose="02010600040101010101" pitchFamily="2" charset="-122"/>
              </a:rPr>
              <a:t>R1</a:t>
            </a:r>
            <a:endParaRPr lang="zh-CN" altLang="zh-CN" sz="2400" dirty="0">
              <a:latin typeface="华文楷体" panose="02010600040101010101" pitchFamily="2" charset="-122"/>
              <a:ea typeface="华文楷体" panose="02010600040101010101" pitchFamily="2" charset="-122"/>
            </a:endParaRPr>
          </a:p>
        </p:txBody>
      </p:sp>
      <p:sp>
        <p:nvSpPr>
          <p:cNvPr id="6" name="矩形 5"/>
          <p:cNvSpPr/>
          <p:nvPr/>
        </p:nvSpPr>
        <p:spPr>
          <a:xfrm>
            <a:off x="1055440" y="3440496"/>
            <a:ext cx="8424862" cy="1939925"/>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STR  R1, [R0, #0x12]</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中的字数据写入以</a:t>
            </a:r>
            <a:r>
              <a:rPr lang="en-US" altLang="zh-CN" sz="2400" dirty="0">
                <a:latin typeface="华文楷体" panose="02010600040101010101" pitchFamily="2" charset="-122"/>
                <a:ea typeface="华文楷体" panose="02010600040101010101" pitchFamily="2" charset="-122"/>
              </a:rPr>
              <a:t>R0+0x12</a:t>
            </a:r>
            <a:r>
              <a:rPr lang="zh-CN" altLang="zh-CN" sz="2400" dirty="0">
                <a:latin typeface="华文楷体" panose="02010600040101010101" pitchFamily="2" charset="-122"/>
                <a:ea typeface="华文楷体" panose="02010600040101010101" pitchFamily="2" charset="-122"/>
              </a:rPr>
              <a:t>为地址的存储器中</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STR  R1, [R0], #0x12</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中的字数据写入以</a:t>
            </a:r>
            <a:r>
              <a:rPr lang="en-US" altLang="zh-CN" sz="2400" dirty="0">
                <a:latin typeface="华文楷体" panose="02010600040101010101" pitchFamily="2" charset="-122"/>
                <a:ea typeface="华文楷体" panose="02010600040101010101" pitchFamily="2" charset="-122"/>
              </a:rPr>
              <a:t>R0+0x12</a:t>
            </a:r>
            <a:r>
              <a:rPr lang="zh-CN" altLang="zh-CN" sz="2400" dirty="0">
                <a:latin typeface="华文楷体" panose="02010600040101010101" pitchFamily="2" charset="-122"/>
                <a:ea typeface="华文楷体" panose="02010600040101010101" pitchFamily="2" charset="-122"/>
              </a:rPr>
              <a:t>为地址的存储器中，</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并将新地址</a:t>
            </a:r>
            <a:r>
              <a:rPr lang="en-US" altLang="zh-CN" sz="2400" dirty="0">
                <a:latin typeface="华文楷体" panose="02010600040101010101" pitchFamily="2" charset="-122"/>
                <a:ea typeface="华文楷体" panose="02010600040101010101" pitchFamily="2" charset="-122"/>
              </a:rPr>
              <a:t>R0+0x12</a:t>
            </a:r>
            <a:r>
              <a:rPr lang="zh-CN" altLang="zh-CN" sz="2400" dirty="0">
                <a:latin typeface="华文楷体" panose="02010600040101010101" pitchFamily="2" charset="-122"/>
                <a:ea typeface="华文楷体" panose="02010600040101010101" pitchFamily="2" charset="-122"/>
              </a:rPr>
              <a:t>写入</a:t>
            </a:r>
            <a:r>
              <a:rPr lang="en-US" altLang="zh-CN" sz="2400" dirty="0">
                <a:latin typeface="华文楷体" panose="02010600040101010101" pitchFamily="2" charset="-122"/>
                <a:ea typeface="华文楷体" panose="02010600040101010101" pitchFamily="2" charset="-122"/>
              </a:rPr>
              <a:t>R0</a:t>
            </a:r>
            <a:endParaRPr lang="zh-CN" altLang="zh-CN" sz="2400" dirty="0">
              <a:latin typeface="华文楷体" panose="02010600040101010101" pitchFamily="2" charset="-122"/>
              <a:ea typeface="华文楷体" panose="02010600040101010101" pitchFamily="2" charset="-122"/>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a:xfrm>
            <a:off x="479376" y="1056352"/>
            <a:ext cx="10729192" cy="4316864"/>
          </a:xfrm>
          <a:prstGeom prst="rect">
            <a:avLst/>
          </a:prstGeom>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eaLnBrk="1" hangingPunct="1">
              <a:lnSpc>
                <a:spcPct val="120000"/>
              </a:lnSpc>
            </a:pPr>
            <a:r>
              <a:rPr lang="en-US" altLang="zh-CN" b="0" kern="0" dirty="0">
                <a:latin typeface="Times New Roman" panose="02020603050405020304" pitchFamily="18" charset="0"/>
                <a:ea typeface="+mn-ea"/>
                <a:cs typeface="Times New Roman" panose="02020603050405020304" pitchFamily="18" charset="0"/>
              </a:rPr>
              <a:t>ARM</a:t>
            </a:r>
            <a:r>
              <a:rPr lang="zh-CN" altLang="en-US" b="0" kern="0" dirty="0">
                <a:latin typeface="Times New Roman" panose="02020603050405020304" pitchFamily="18" charset="0"/>
                <a:ea typeface="+mn-ea"/>
                <a:cs typeface="Times New Roman" panose="02020603050405020304" pitchFamily="18" charset="0"/>
              </a:rPr>
              <a:t>微处理器的指令长度可以是</a:t>
            </a:r>
            <a:r>
              <a:rPr lang="en-US" altLang="zh-CN" b="0" kern="0" dirty="0">
                <a:solidFill>
                  <a:srgbClr val="FF0000"/>
                </a:solidFill>
                <a:latin typeface="Times New Roman" panose="02020603050405020304" pitchFamily="18" charset="0"/>
                <a:ea typeface="+mn-ea"/>
                <a:cs typeface="Times New Roman" panose="02020603050405020304" pitchFamily="18" charset="0"/>
              </a:rPr>
              <a:t>32</a:t>
            </a:r>
            <a:r>
              <a:rPr lang="zh-CN" altLang="en-US" b="0" kern="0" dirty="0">
                <a:solidFill>
                  <a:srgbClr val="FF0000"/>
                </a:solidFill>
                <a:latin typeface="Times New Roman" panose="02020603050405020304" pitchFamily="18" charset="0"/>
                <a:ea typeface="+mn-ea"/>
                <a:cs typeface="Times New Roman" panose="02020603050405020304" pitchFamily="18" charset="0"/>
              </a:rPr>
              <a:t>位</a:t>
            </a:r>
            <a:r>
              <a:rPr lang="zh-CN" altLang="en-US" b="0" kern="0" dirty="0">
                <a:latin typeface="Times New Roman" panose="02020603050405020304" pitchFamily="18" charset="0"/>
                <a:ea typeface="+mn-ea"/>
                <a:cs typeface="Times New Roman" panose="02020603050405020304" pitchFamily="18" charset="0"/>
              </a:rPr>
              <a:t>（</a:t>
            </a:r>
            <a:r>
              <a:rPr lang="en-US" altLang="zh-CN" b="0" kern="0" dirty="0">
                <a:latin typeface="Times New Roman" panose="02020603050405020304" pitchFamily="18" charset="0"/>
                <a:ea typeface="+mn-ea"/>
                <a:cs typeface="Times New Roman" panose="02020603050405020304" pitchFamily="18" charset="0"/>
              </a:rPr>
              <a:t>ARM</a:t>
            </a:r>
            <a:r>
              <a:rPr lang="zh-CN" altLang="en-US" b="0" kern="0" dirty="0">
                <a:latin typeface="Times New Roman" panose="02020603050405020304" pitchFamily="18" charset="0"/>
                <a:ea typeface="+mn-ea"/>
                <a:cs typeface="Times New Roman" panose="02020603050405020304" pitchFamily="18" charset="0"/>
              </a:rPr>
              <a:t>状态下），也可以是</a:t>
            </a:r>
            <a:r>
              <a:rPr lang="en-US" altLang="zh-CN" b="0" kern="0" dirty="0">
                <a:solidFill>
                  <a:srgbClr val="FF0000"/>
                </a:solidFill>
                <a:latin typeface="Times New Roman" panose="02020603050405020304" pitchFamily="18" charset="0"/>
                <a:ea typeface="+mn-ea"/>
                <a:cs typeface="Times New Roman" panose="02020603050405020304" pitchFamily="18" charset="0"/>
              </a:rPr>
              <a:t>16</a:t>
            </a:r>
            <a:r>
              <a:rPr lang="zh-CN" altLang="en-US" b="0" kern="0" dirty="0">
                <a:solidFill>
                  <a:srgbClr val="FF0000"/>
                </a:solidFill>
                <a:latin typeface="Times New Roman" panose="02020603050405020304" pitchFamily="18" charset="0"/>
                <a:ea typeface="+mn-ea"/>
                <a:cs typeface="Times New Roman" panose="02020603050405020304" pitchFamily="18" charset="0"/>
              </a:rPr>
              <a:t>位</a:t>
            </a:r>
            <a:r>
              <a:rPr lang="zh-CN" altLang="en-US" b="0" kern="0" dirty="0">
                <a:latin typeface="Times New Roman" panose="02020603050405020304" pitchFamily="18" charset="0"/>
                <a:ea typeface="+mn-ea"/>
                <a:cs typeface="Times New Roman" panose="02020603050405020304" pitchFamily="18" charset="0"/>
              </a:rPr>
              <a:t>（</a:t>
            </a:r>
            <a:r>
              <a:rPr lang="en-US" altLang="zh-CN" b="0" kern="0" dirty="0">
                <a:latin typeface="Times New Roman" panose="02020603050405020304" pitchFamily="18" charset="0"/>
                <a:ea typeface="+mn-ea"/>
                <a:cs typeface="Times New Roman" panose="02020603050405020304" pitchFamily="18" charset="0"/>
              </a:rPr>
              <a:t>Thumb</a:t>
            </a:r>
            <a:r>
              <a:rPr lang="zh-CN" altLang="en-US" b="0" kern="0" dirty="0">
                <a:latin typeface="Times New Roman" panose="02020603050405020304" pitchFamily="18" charset="0"/>
                <a:ea typeface="+mn-ea"/>
                <a:cs typeface="Times New Roman" panose="02020603050405020304" pitchFamily="18" charset="0"/>
              </a:rPr>
              <a:t>状态下）。</a:t>
            </a:r>
            <a:endParaRPr lang="en-US" altLang="zh-CN" b="0" kern="0" dirty="0">
              <a:latin typeface="Times New Roman" panose="02020603050405020304" pitchFamily="18" charset="0"/>
              <a:ea typeface="+mn-ea"/>
              <a:cs typeface="Times New Roman" panose="02020603050405020304" pitchFamily="18" charset="0"/>
            </a:endParaRPr>
          </a:p>
          <a:p>
            <a:pPr eaLnBrk="1" hangingPunct="1">
              <a:lnSpc>
                <a:spcPct val="120000"/>
              </a:lnSpc>
            </a:pPr>
            <a:r>
              <a:rPr lang="en-US" altLang="zh-CN" b="0" kern="0" dirty="0">
                <a:latin typeface="Times New Roman" panose="02020603050405020304" pitchFamily="18" charset="0"/>
                <a:ea typeface="+mn-ea"/>
                <a:cs typeface="Times New Roman" panose="02020603050405020304" pitchFamily="18" charset="0"/>
              </a:rPr>
              <a:t> ARM</a:t>
            </a:r>
            <a:r>
              <a:rPr lang="zh-CN" altLang="en-US" b="0" kern="0" dirty="0">
                <a:latin typeface="Times New Roman" panose="02020603050405020304" pitchFamily="18" charset="0"/>
                <a:ea typeface="+mn-ea"/>
                <a:cs typeface="Times New Roman" panose="02020603050405020304" pitchFamily="18" charset="0"/>
              </a:rPr>
              <a:t>微处理器中支持三种数据类型：</a:t>
            </a:r>
            <a:endParaRPr lang="en-US" altLang="zh-CN" b="0" kern="0" dirty="0">
              <a:latin typeface="Times New Roman" panose="02020603050405020304" pitchFamily="18" charset="0"/>
              <a:ea typeface="+mn-ea"/>
              <a:cs typeface="Times New Roman" panose="02020603050405020304" pitchFamily="18" charset="0"/>
            </a:endParaRPr>
          </a:p>
          <a:p>
            <a:pPr eaLnBrk="1" hangingPunct="1">
              <a:lnSpc>
                <a:spcPct val="120000"/>
              </a:lnSpc>
              <a:buFont typeface="Wingdings" panose="05000000000000000000" pitchFamily="2" charset="2"/>
              <a:buChar char="ü"/>
            </a:pPr>
            <a:r>
              <a:rPr lang="en-US" altLang="zh-CN" b="0" kern="0" dirty="0">
                <a:latin typeface="Times New Roman" panose="02020603050405020304" pitchFamily="18" charset="0"/>
                <a:ea typeface="+mn-ea"/>
                <a:cs typeface="Times New Roman" panose="02020603050405020304" pitchFamily="18" charset="0"/>
              </a:rPr>
              <a:t>     </a:t>
            </a:r>
            <a:r>
              <a:rPr lang="zh-CN" altLang="en-US" b="0" kern="0" dirty="0">
                <a:solidFill>
                  <a:srgbClr val="0070C0"/>
                </a:solidFill>
                <a:latin typeface="Times New Roman" panose="02020603050405020304" pitchFamily="18" charset="0"/>
                <a:ea typeface="+mn-ea"/>
                <a:cs typeface="Times New Roman" panose="02020603050405020304" pitchFamily="18" charset="0"/>
              </a:rPr>
              <a:t>字节</a:t>
            </a:r>
            <a:r>
              <a:rPr lang="zh-CN" altLang="en-US" b="0" kern="0" dirty="0">
                <a:latin typeface="Times New Roman" panose="02020603050405020304" pitchFamily="18" charset="0"/>
                <a:ea typeface="+mn-ea"/>
                <a:cs typeface="Times New Roman" panose="02020603050405020304" pitchFamily="18" charset="0"/>
              </a:rPr>
              <a:t>（</a:t>
            </a:r>
            <a:r>
              <a:rPr lang="en-US" altLang="zh-CN" b="0" kern="0" dirty="0">
                <a:latin typeface="Times New Roman" panose="02020603050405020304" pitchFamily="18" charset="0"/>
                <a:ea typeface="+mn-ea"/>
                <a:cs typeface="Times New Roman" panose="02020603050405020304" pitchFamily="18" charset="0"/>
              </a:rPr>
              <a:t>8</a:t>
            </a:r>
            <a:r>
              <a:rPr lang="zh-CN" altLang="en-US" b="0" kern="0" dirty="0">
                <a:latin typeface="Times New Roman" panose="02020603050405020304" pitchFamily="18" charset="0"/>
                <a:ea typeface="+mn-ea"/>
                <a:cs typeface="Times New Roman" panose="02020603050405020304" pitchFamily="18" charset="0"/>
              </a:rPr>
              <a:t>位有符号和无符号字节）</a:t>
            </a:r>
            <a:endParaRPr lang="en-US" altLang="zh-CN" b="0" kern="0" dirty="0">
              <a:latin typeface="Times New Roman" panose="02020603050405020304" pitchFamily="18" charset="0"/>
              <a:ea typeface="+mn-ea"/>
              <a:cs typeface="Times New Roman" panose="02020603050405020304" pitchFamily="18" charset="0"/>
            </a:endParaRPr>
          </a:p>
          <a:p>
            <a:pPr eaLnBrk="1" hangingPunct="1">
              <a:lnSpc>
                <a:spcPct val="120000"/>
              </a:lnSpc>
              <a:buFont typeface="Wingdings" panose="05000000000000000000" pitchFamily="2" charset="2"/>
              <a:buChar char="ü"/>
            </a:pPr>
            <a:r>
              <a:rPr lang="en-US" altLang="zh-CN" b="0" kern="0" dirty="0">
                <a:latin typeface="Times New Roman" panose="02020603050405020304" pitchFamily="18" charset="0"/>
                <a:ea typeface="+mn-ea"/>
                <a:cs typeface="Times New Roman" panose="02020603050405020304" pitchFamily="18" charset="0"/>
              </a:rPr>
              <a:t>     </a:t>
            </a:r>
            <a:r>
              <a:rPr lang="zh-CN" altLang="en-US" b="0" kern="0" dirty="0">
                <a:solidFill>
                  <a:srgbClr val="0070C0"/>
                </a:solidFill>
                <a:latin typeface="Times New Roman" panose="02020603050405020304" pitchFamily="18" charset="0"/>
                <a:ea typeface="+mn-ea"/>
                <a:cs typeface="Times New Roman" panose="02020603050405020304" pitchFamily="18" charset="0"/>
              </a:rPr>
              <a:t>半字</a:t>
            </a:r>
            <a:r>
              <a:rPr lang="zh-CN" altLang="en-US" b="0" kern="0" dirty="0">
                <a:latin typeface="Times New Roman" panose="02020603050405020304" pitchFamily="18" charset="0"/>
                <a:ea typeface="+mn-ea"/>
                <a:cs typeface="Times New Roman" panose="02020603050405020304" pitchFamily="18" charset="0"/>
              </a:rPr>
              <a:t>（</a:t>
            </a:r>
            <a:r>
              <a:rPr lang="en-US" altLang="zh-CN" b="0" kern="0" dirty="0">
                <a:latin typeface="Times New Roman" panose="02020603050405020304" pitchFamily="18" charset="0"/>
                <a:ea typeface="+mn-ea"/>
                <a:cs typeface="Times New Roman" panose="02020603050405020304" pitchFamily="18" charset="0"/>
              </a:rPr>
              <a:t>16</a:t>
            </a:r>
            <a:r>
              <a:rPr lang="zh-CN" altLang="en-US" b="0" kern="0" dirty="0">
                <a:latin typeface="Times New Roman" panose="02020603050405020304" pitchFamily="18" charset="0"/>
                <a:ea typeface="+mn-ea"/>
                <a:cs typeface="Times New Roman" panose="02020603050405020304" pitchFamily="18" charset="0"/>
              </a:rPr>
              <a:t>位有符号和无符号半字）</a:t>
            </a:r>
            <a:endParaRPr lang="en-US" altLang="zh-CN" b="0" kern="0" dirty="0">
              <a:latin typeface="Times New Roman" panose="02020603050405020304" pitchFamily="18" charset="0"/>
              <a:ea typeface="+mn-ea"/>
              <a:cs typeface="Times New Roman" panose="02020603050405020304" pitchFamily="18" charset="0"/>
            </a:endParaRPr>
          </a:p>
          <a:p>
            <a:pPr eaLnBrk="1" hangingPunct="1">
              <a:lnSpc>
                <a:spcPct val="120000"/>
              </a:lnSpc>
              <a:buFont typeface="Wingdings" panose="05000000000000000000" pitchFamily="2" charset="2"/>
              <a:buChar char="ü"/>
            </a:pPr>
            <a:r>
              <a:rPr lang="en-US" altLang="zh-CN" b="0" kern="0" dirty="0">
                <a:latin typeface="Times New Roman" panose="02020603050405020304" pitchFamily="18" charset="0"/>
                <a:ea typeface="+mn-ea"/>
                <a:cs typeface="Times New Roman" panose="02020603050405020304" pitchFamily="18" charset="0"/>
              </a:rPr>
              <a:t>     </a:t>
            </a:r>
            <a:r>
              <a:rPr lang="zh-CN" altLang="en-US" b="0" kern="0" dirty="0">
                <a:solidFill>
                  <a:srgbClr val="0070C0"/>
                </a:solidFill>
                <a:latin typeface="Times New Roman" panose="02020603050405020304" pitchFamily="18" charset="0"/>
                <a:ea typeface="+mn-ea"/>
                <a:cs typeface="Times New Roman" panose="02020603050405020304" pitchFamily="18" charset="0"/>
              </a:rPr>
              <a:t>字</a:t>
            </a:r>
            <a:r>
              <a:rPr lang="zh-CN" altLang="en-US" b="0" kern="0" dirty="0">
                <a:latin typeface="Times New Roman" panose="02020603050405020304" pitchFamily="18" charset="0"/>
                <a:ea typeface="+mn-ea"/>
                <a:cs typeface="Times New Roman" panose="02020603050405020304" pitchFamily="18" charset="0"/>
              </a:rPr>
              <a:t>（</a:t>
            </a:r>
            <a:r>
              <a:rPr lang="en-US" altLang="zh-CN" b="0" kern="0" dirty="0">
                <a:latin typeface="Times New Roman" panose="02020603050405020304" pitchFamily="18" charset="0"/>
                <a:ea typeface="+mn-ea"/>
                <a:cs typeface="Times New Roman" panose="02020603050405020304" pitchFamily="18" charset="0"/>
              </a:rPr>
              <a:t>32</a:t>
            </a:r>
            <a:r>
              <a:rPr lang="zh-CN" altLang="en-US" b="0" kern="0" dirty="0">
                <a:latin typeface="Times New Roman" panose="02020603050405020304" pitchFamily="18" charset="0"/>
                <a:ea typeface="+mn-ea"/>
                <a:cs typeface="Times New Roman" panose="02020603050405020304" pitchFamily="18" charset="0"/>
              </a:rPr>
              <a:t>位有符号和无符号字）</a:t>
            </a:r>
            <a:endParaRPr lang="en-US" altLang="zh-CN" b="0" kern="0" dirty="0">
              <a:latin typeface="Times New Roman" panose="02020603050405020304" pitchFamily="18" charset="0"/>
              <a:ea typeface="+mn-ea"/>
              <a:cs typeface="Times New Roman" panose="02020603050405020304" pitchFamily="18" charset="0"/>
            </a:endParaRPr>
          </a:p>
          <a:p>
            <a:pPr eaLnBrk="1" hangingPunct="1">
              <a:lnSpc>
                <a:spcPct val="120000"/>
              </a:lnSpc>
              <a:buFont typeface="Wingdings" panose="05000000000000000000" pitchFamily="2" charset="2"/>
              <a:buChar char="ü"/>
            </a:pPr>
            <a:r>
              <a:rPr lang="zh-CN" altLang="en-US" b="0" kern="0" dirty="0">
                <a:latin typeface="Times New Roman" panose="02020603050405020304" pitchFamily="18" charset="0"/>
                <a:ea typeface="+mn-ea"/>
                <a:cs typeface="Times New Roman" panose="02020603050405020304" pitchFamily="18" charset="0"/>
              </a:rPr>
              <a:t>     其中，字需要</a:t>
            </a:r>
            <a:r>
              <a:rPr lang="en-US" altLang="zh-CN" b="0" kern="0" dirty="0">
                <a:latin typeface="Times New Roman" panose="02020603050405020304" pitchFamily="18" charset="0"/>
                <a:ea typeface="+mn-ea"/>
                <a:cs typeface="Times New Roman" panose="02020603050405020304" pitchFamily="18" charset="0"/>
              </a:rPr>
              <a:t>4</a:t>
            </a:r>
            <a:r>
              <a:rPr lang="zh-CN" altLang="en-US" b="0" kern="0" dirty="0">
                <a:latin typeface="Times New Roman" panose="02020603050405020304" pitchFamily="18" charset="0"/>
                <a:ea typeface="+mn-ea"/>
                <a:cs typeface="Times New Roman" panose="02020603050405020304" pitchFamily="18" charset="0"/>
              </a:rPr>
              <a:t>字节对齐（地址的低两位为</a:t>
            </a:r>
            <a:r>
              <a:rPr lang="en-US" altLang="zh-CN" b="0" kern="0" dirty="0">
                <a:latin typeface="Times New Roman" panose="02020603050405020304" pitchFamily="18" charset="0"/>
                <a:ea typeface="+mn-ea"/>
                <a:cs typeface="Times New Roman" panose="02020603050405020304" pitchFamily="18" charset="0"/>
              </a:rPr>
              <a:t>0</a:t>
            </a:r>
            <a:r>
              <a:rPr lang="zh-CN" altLang="en-US" b="0" kern="0" dirty="0">
                <a:latin typeface="Times New Roman" panose="02020603050405020304" pitchFamily="18" charset="0"/>
                <a:ea typeface="+mn-ea"/>
                <a:cs typeface="Times New Roman" panose="02020603050405020304" pitchFamily="18" charset="0"/>
              </a:rPr>
              <a:t>）、半字节需要</a:t>
            </a:r>
            <a:r>
              <a:rPr lang="en-US" altLang="zh-CN" b="0" kern="0" dirty="0">
                <a:latin typeface="Times New Roman" panose="02020603050405020304" pitchFamily="18" charset="0"/>
                <a:ea typeface="+mn-ea"/>
                <a:cs typeface="Times New Roman" panose="02020603050405020304" pitchFamily="18" charset="0"/>
              </a:rPr>
              <a:t>2</a:t>
            </a:r>
            <a:r>
              <a:rPr lang="zh-CN" altLang="en-US" b="0" kern="0" dirty="0">
                <a:latin typeface="Times New Roman" panose="02020603050405020304" pitchFamily="18" charset="0"/>
                <a:ea typeface="+mn-ea"/>
                <a:cs typeface="Times New Roman" panose="02020603050405020304" pitchFamily="18" charset="0"/>
              </a:rPr>
              <a:t>字节对齐   （地址的最低位为</a:t>
            </a:r>
            <a:r>
              <a:rPr lang="en-US" altLang="zh-CN" b="0" kern="0" dirty="0">
                <a:latin typeface="Times New Roman" panose="02020603050405020304" pitchFamily="18" charset="0"/>
                <a:ea typeface="+mn-ea"/>
                <a:cs typeface="Times New Roman" panose="02020603050405020304" pitchFamily="18" charset="0"/>
              </a:rPr>
              <a:t>0</a:t>
            </a:r>
            <a:r>
              <a:rPr lang="zh-CN" altLang="en-US" b="0" kern="0" dirty="0">
                <a:latin typeface="Times New Roman" panose="02020603050405020304" pitchFamily="18" charset="0"/>
                <a:ea typeface="+mn-ea"/>
                <a:cs typeface="Times New Roman" panose="02020603050405020304" pitchFamily="18" charset="0"/>
              </a:rPr>
              <a:t>）</a:t>
            </a:r>
            <a:endParaRPr lang="en-US" altLang="zh-CN" b="0" kern="0" dirty="0">
              <a:latin typeface="Times New Roman" panose="02020603050405020304" pitchFamily="18" charset="0"/>
              <a:ea typeface="+mn-ea"/>
              <a:cs typeface="Times New Roman" panose="02020603050405020304" pitchFamily="18" charset="0"/>
            </a:endParaRPr>
          </a:p>
          <a:p>
            <a:pPr marL="0" indent="0" eaLnBrk="1" hangingPunct="1">
              <a:buNone/>
            </a:pPr>
            <a:r>
              <a:rPr lang="en-US" altLang="zh-CN" kern="0" dirty="0"/>
              <a:t>     </a:t>
            </a:r>
            <a:endParaRPr lang="zh-CN" altLang="en-US" kern="0"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简介</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grpId="0"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8" fill="hold" grpId="0" nodeType="after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dvAuto="0" autoUpdateAnimBg="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bwMode="auto">
          <a:xfrm>
            <a:off x="551384" y="651762"/>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ü"/>
            </a:pPr>
            <a:r>
              <a:rPr lang="zh-CN" altLang="en-US" sz="2800" b="0" kern="0" dirty="0">
                <a:latin typeface="Times New Roman" panose="02020603050405020304" pitchFamily="18" charset="0"/>
                <a:ea typeface="+mn-ea"/>
                <a:cs typeface="Times New Roman" panose="02020603050405020304" pitchFamily="18" charset="0"/>
              </a:rPr>
              <a:t>半字和有符号字节的数据传送指令</a:t>
            </a:r>
            <a:endParaRPr lang="zh-CN" altLang="zh-CN" sz="2800" b="0" kern="0" dirty="0">
              <a:latin typeface="Times New Roman" panose="02020603050405020304" pitchFamily="18" charset="0"/>
              <a:ea typeface="+mn-ea"/>
              <a:cs typeface="Times New Roman" panose="02020603050405020304" pitchFamily="18" charset="0"/>
            </a:endParaRPr>
          </a:p>
        </p:txBody>
      </p:sp>
      <p:pic>
        <p:nvPicPr>
          <p:cNvPr id="4" name="Picture 4"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127448" y="1444835"/>
            <a:ext cx="6553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p:cNvSpPr txBox="1"/>
          <p:nvPr/>
        </p:nvSpPr>
        <p:spPr>
          <a:xfrm>
            <a:off x="1580838" y="5819308"/>
            <a:ext cx="6099810" cy="369332"/>
          </a:xfrm>
          <a:prstGeom prst="rect">
            <a:avLst/>
          </a:prstGeom>
          <a:noFill/>
        </p:spPr>
        <p:txBody>
          <a:bodyPr wrap="square">
            <a:spAutoFit/>
          </a:bodyPr>
          <a:lstStyle/>
          <a:p>
            <a:pPr>
              <a:spcBef>
                <a:spcPct val="0"/>
              </a:spcBef>
            </a:pPr>
            <a:r>
              <a:rPr lang="zh-CN" altLang="en-US" dirty="0"/>
              <a:t>半</a:t>
            </a:r>
            <a:r>
              <a:rPr lang="zh-CN" altLang="en-US" sz="1800" dirty="0"/>
              <a:t>字和有符号字节数据传送指令的二进制编码格式</a:t>
            </a:r>
            <a:endParaRPr lang="zh-CN" altLang="en-US" sz="1800"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bwMode="auto">
          <a:xfrm>
            <a:off x="551384" y="651762"/>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marL="457200" indent="-457200" eaLnBrk="1" hangingPunct="1">
              <a:buFont typeface="Wingdings" panose="05000000000000000000" pitchFamily="2" charset="2"/>
              <a:buChar char="ü"/>
            </a:pPr>
            <a:r>
              <a:rPr lang="zh-CN" altLang="en-US" sz="2800" b="0" kern="0" dirty="0">
                <a:latin typeface="Times New Roman" panose="02020603050405020304" pitchFamily="18" charset="0"/>
                <a:ea typeface="+mn-ea"/>
                <a:cs typeface="Times New Roman" panose="02020603050405020304" pitchFamily="18" charset="0"/>
              </a:rPr>
              <a:t>半字和有符号字节的数据传送指令</a:t>
            </a:r>
            <a:endParaRPr lang="zh-CN" altLang="zh-CN" sz="2800" b="0" kern="0" dirty="0">
              <a:latin typeface="Times New Roman" panose="02020603050405020304" pitchFamily="18" charset="0"/>
              <a:ea typeface="+mn-ea"/>
              <a:cs typeface="Times New Roman" panose="02020603050405020304" pitchFamily="18" charset="0"/>
            </a:endParaRPr>
          </a:p>
        </p:txBody>
      </p:sp>
      <p:sp>
        <p:nvSpPr>
          <p:cNvPr id="5" name="Rectangle 3"/>
          <p:cNvSpPr txBox="1">
            <a:spLocks noChangeArrowheads="1"/>
          </p:cNvSpPr>
          <p:nvPr/>
        </p:nvSpPr>
        <p:spPr bwMode="auto">
          <a:xfrm>
            <a:off x="911424" y="1413762"/>
            <a:ext cx="9073008"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lnSpc>
                <a:spcPct val="120000"/>
              </a:lnSpc>
              <a:buNone/>
            </a:pPr>
            <a:r>
              <a:rPr lang="zh-CN" altLang="en-US" kern="0" dirty="0"/>
              <a:t>这一类数据传送指令的汇编格式如下：</a:t>
            </a:r>
            <a:endParaRPr lang="zh-CN" altLang="en-US" kern="0" dirty="0"/>
          </a:p>
          <a:p>
            <a:pPr marL="0" indent="0" eaLnBrk="1" hangingPunct="1">
              <a:lnSpc>
                <a:spcPct val="120000"/>
              </a:lnSpc>
              <a:buFontTx/>
              <a:buBlip>
                <a:blip r:embed="rId1"/>
              </a:buBlip>
            </a:pPr>
            <a:r>
              <a:rPr lang="zh-CN" altLang="en-US" kern="0" dirty="0"/>
              <a:t>    前变址格式</a:t>
            </a:r>
            <a:endParaRPr lang="zh-CN" altLang="en-US" kern="0" dirty="0"/>
          </a:p>
          <a:p>
            <a:pPr marL="0" indent="0" eaLnBrk="1" hangingPunct="1">
              <a:lnSpc>
                <a:spcPct val="120000"/>
              </a:lnSpc>
              <a:buNone/>
            </a:pPr>
            <a:r>
              <a:rPr lang="en-US" altLang="zh-CN" kern="0" dirty="0"/>
              <a:t>LDR|STR{ &lt;</a:t>
            </a:r>
            <a:r>
              <a:rPr lang="en-US" altLang="zh-CN" kern="0" dirty="0" err="1"/>
              <a:t>cond</a:t>
            </a:r>
            <a:r>
              <a:rPr lang="en-US" altLang="zh-CN" kern="0" dirty="0"/>
              <a:t>&gt;} H|SH|SB  Rd</a:t>
            </a:r>
            <a:r>
              <a:rPr lang="zh-CN" altLang="en-US" kern="0" dirty="0">
                <a:latin typeface="宋体" panose="02010600030101010101" pitchFamily="2" charset="-122"/>
              </a:rPr>
              <a:t>，</a:t>
            </a:r>
            <a:r>
              <a:rPr lang="zh-CN" altLang="en-US" kern="0" dirty="0"/>
              <a:t>  </a:t>
            </a:r>
            <a:r>
              <a:rPr lang="en-US" altLang="zh-CN" kern="0" dirty="0"/>
              <a:t>[Rn</a:t>
            </a:r>
            <a:r>
              <a:rPr lang="zh-CN" altLang="en-US" kern="0" dirty="0">
                <a:latin typeface="宋体" panose="02010600030101010101" pitchFamily="2" charset="-122"/>
              </a:rPr>
              <a:t>，</a:t>
            </a:r>
            <a:r>
              <a:rPr lang="zh-CN" altLang="en-US" kern="0" dirty="0"/>
              <a:t> </a:t>
            </a:r>
            <a:r>
              <a:rPr lang="en-US" altLang="zh-CN" kern="0" dirty="0"/>
              <a:t>&lt;</a:t>
            </a:r>
            <a:r>
              <a:rPr lang="en-US" altLang="zh-CN" kern="0" dirty="0" err="1"/>
              <a:t>offest</a:t>
            </a:r>
            <a:r>
              <a:rPr lang="en-US" altLang="zh-CN" kern="0" dirty="0"/>
              <a:t>&gt;]{!}</a:t>
            </a:r>
            <a:endParaRPr lang="en-US" altLang="zh-CN" kern="0" dirty="0"/>
          </a:p>
          <a:p>
            <a:pPr marL="0" indent="0" eaLnBrk="1" hangingPunct="1">
              <a:lnSpc>
                <a:spcPct val="120000"/>
              </a:lnSpc>
              <a:buFontTx/>
              <a:buBlip>
                <a:blip r:embed="rId1"/>
              </a:buBlip>
            </a:pPr>
            <a:r>
              <a:rPr lang="en-US" altLang="zh-CN" kern="0" dirty="0"/>
              <a:t>    </a:t>
            </a:r>
            <a:r>
              <a:rPr lang="zh-CN" altLang="en-US" kern="0" dirty="0"/>
              <a:t>后变址格式</a:t>
            </a:r>
            <a:endParaRPr lang="zh-CN" altLang="en-US" kern="0" dirty="0"/>
          </a:p>
          <a:p>
            <a:pPr marL="0" indent="0" eaLnBrk="1" hangingPunct="1">
              <a:lnSpc>
                <a:spcPct val="120000"/>
              </a:lnSpc>
              <a:buNone/>
            </a:pPr>
            <a:r>
              <a:rPr lang="en-US" altLang="zh-CN" kern="0" dirty="0"/>
              <a:t>LDR|STR {&lt;</a:t>
            </a:r>
            <a:r>
              <a:rPr lang="en-US" altLang="zh-CN" kern="0" dirty="0" err="1"/>
              <a:t>cond</a:t>
            </a:r>
            <a:r>
              <a:rPr lang="en-US" altLang="zh-CN" kern="0" dirty="0"/>
              <a:t>&gt;} H|SH|SB  Rd</a:t>
            </a:r>
            <a:r>
              <a:rPr lang="zh-CN" altLang="en-US" kern="0" dirty="0">
                <a:latin typeface="宋体" panose="02010600030101010101" pitchFamily="2" charset="-122"/>
              </a:rPr>
              <a:t>，</a:t>
            </a:r>
            <a:r>
              <a:rPr lang="zh-CN" altLang="en-US" kern="0" dirty="0"/>
              <a:t>  </a:t>
            </a:r>
            <a:r>
              <a:rPr lang="en-US" altLang="zh-CN" kern="0" dirty="0"/>
              <a:t>[Rn]</a:t>
            </a:r>
            <a:r>
              <a:rPr lang="zh-CN" altLang="en-US" kern="0" dirty="0">
                <a:latin typeface="宋体" panose="02010600030101010101" pitchFamily="2" charset="-122"/>
              </a:rPr>
              <a:t>，</a:t>
            </a:r>
            <a:r>
              <a:rPr lang="zh-CN" altLang="en-US" kern="0" dirty="0"/>
              <a:t> </a:t>
            </a:r>
            <a:r>
              <a:rPr lang="en-US" altLang="zh-CN" kern="0" dirty="0"/>
              <a:t>&lt;</a:t>
            </a:r>
            <a:r>
              <a:rPr lang="en-US" altLang="zh-CN" kern="0" dirty="0" err="1"/>
              <a:t>offest</a:t>
            </a:r>
            <a:r>
              <a:rPr lang="en-US" altLang="zh-CN" kern="0" dirty="0"/>
              <a:t>&gt; </a:t>
            </a:r>
            <a:endParaRPr lang="en-US" altLang="zh-CN" kern="0" dirty="0"/>
          </a:p>
          <a:p>
            <a:pPr marL="0" indent="0" algn="just" eaLnBrk="1" hangingPunct="1">
              <a:lnSpc>
                <a:spcPct val="120000"/>
              </a:lnSpc>
              <a:buNone/>
            </a:pPr>
            <a:r>
              <a:rPr lang="zh-CN" altLang="en-US" kern="0" dirty="0">
                <a:latin typeface="宋体" panose="02010600030101010101" pitchFamily="2" charset="-122"/>
              </a:rPr>
              <a:t>式中</a:t>
            </a:r>
            <a:r>
              <a:rPr lang="en-US" altLang="zh-CN" kern="0" dirty="0"/>
              <a:t>&lt;offset&gt;</a:t>
            </a:r>
            <a:r>
              <a:rPr lang="zh-CN" altLang="en-US" kern="0" dirty="0">
                <a:latin typeface="宋体" panose="02010600030101010101" pitchFamily="2" charset="-122"/>
              </a:rPr>
              <a:t>是</a:t>
            </a:r>
            <a:r>
              <a:rPr lang="en-US" altLang="zh-CN" kern="0" dirty="0"/>
              <a:t>#</a:t>
            </a:r>
            <a:r>
              <a:rPr lang="en-US" altLang="zh-CN" kern="0" dirty="0">
                <a:latin typeface="宋体" panose="02010600030101010101" pitchFamily="2" charset="-122"/>
              </a:rPr>
              <a:t>±</a:t>
            </a:r>
            <a:r>
              <a:rPr lang="en-US" altLang="zh-CN" kern="0" dirty="0"/>
              <a:t>&lt;8</a:t>
            </a:r>
            <a:r>
              <a:rPr lang="zh-CN" altLang="en-US" kern="0" dirty="0">
                <a:latin typeface="宋体" panose="02010600030101010101" pitchFamily="2" charset="-122"/>
              </a:rPr>
              <a:t>位立即数</a:t>
            </a:r>
            <a:r>
              <a:rPr lang="en-US" altLang="zh-CN" kern="0" dirty="0"/>
              <a:t>&gt;</a:t>
            </a:r>
            <a:r>
              <a:rPr lang="zh-CN" altLang="en-US" kern="0" dirty="0">
                <a:latin typeface="宋体" panose="02010600030101010101" pitchFamily="2" charset="-122"/>
              </a:rPr>
              <a:t>或</a:t>
            </a:r>
            <a:r>
              <a:rPr lang="en-US" altLang="zh-CN" kern="0" dirty="0"/>
              <a:t>#</a:t>
            </a:r>
            <a:r>
              <a:rPr lang="en-US" altLang="zh-CN" kern="0" dirty="0">
                <a:latin typeface="宋体" panose="02010600030101010101" pitchFamily="2" charset="-122"/>
              </a:rPr>
              <a:t>±</a:t>
            </a:r>
            <a:r>
              <a:rPr lang="en-US" altLang="zh-CN" kern="0" dirty="0"/>
              <a:t>Rm</a:t>
            </a:r>
            <a:r>
              <a:rPr lang="zh-CN" altLang="en-US" kern="0" dirty="0">
                <a:latin typeface="宋体" panose="02010600030101010101" pitchFamily="2" charset="-122"/>
              </a:rPr>
              <a:t>；</a:t>
            </a:r>
            <a:r>
              <a:rPr lang="en-US" altLang="zh-CN" kern="0" dirty="0"/>
              <a:t>H|SH|SB</a:t>
            </a:r>
            <a:r>
              <a:rPr lang="zh-CN" altLang="en-US" kern="0" dirty="0">
                <a:latin typeface="宋体" panose="02010600030101010101" pitchFamily="2" charset="-122"/>
              </a:rPr>
              <a:t>选择传送数据类型；其它部分的汇编器格式与传送字和无符号字节相同。</a:t>
            </a:r>
            <a:endParaRPr lang="zh-CN" altLang="en-US" kern="0" dirty="0">
              <a:latin typeface="宋体" panose="0201060003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Rectangle 3"/>
          <p:cNvSpPr txBox="1">
            <a:spLocks noChangeArrowheads="1"/>
          </p:cNvSpPr>
          <p:nvPr/>
        </p:nvSpPr>
        <p:spPr bwMode="auto">
          <a:xfrm>
            <a:off x="1055440" y="620689"/>
            <a:ext cx="9793088" cy="568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eaLnBrk="1" hangingPunct="1"/>
            <a:r>
              <a:rPr lang="zh-CN" altLang="en-US" sz="2800" kern="0" dirty="0">
                <a:solidFill>
                  <a:srgbClr val="0070C0"/>
                </a:solidFill>
              </a:rPr>
              <a:t>说明</a:t>
            </a:r>
            <a:r>
              <a:rPr lang="zh-CN" altLang="en-US" sz="2800" kern="0" dirty="0"/>
              <a:t>：</a:t>
            </a:r>
            <a:endParaRPr lang="zh-CN" altLang="en-US" sz="2800" kern="0" dirty="0"/>
          </a:p>
          <a:p>
            <a:pPr lvl="1" eaLnBrk="1" hangingPunct="1"/>
            <a:r>
              <a:rPr lang="en-US" altLang="zh-CN" sz="2400" kern="0" dirty="0"/>
              <a:t>SH</a:t>
            </a:r>
            <a:r>
              <a:rPr lang="zh-CN" altLang="en-US" sz="2400" kern="0" dirty="0"/>
              <a:t>：带符号的半字</a:t>
            </a:r>
            <a:endParaRPr lang="zh-CN" altLang="en-US" sz="2400" kern="0" dirty="0"/>
          </a:p>
          <a:p>
            <a:pPr lvl="1" eaLnBrk="1" hangingPunct="1"/>
            <a:r>
              <a:rPr lang="en-US" altLang="zh-CN" sz="2400" kern="0" dirty="0"/>
              <a:t>H  </a:t>
            </a:r>
            <a:r>
              <a:rPr lang="zh-CN" altLang="en-US" sz="2400" kern="0" dirty="0"/>
              <a:t>：无符号的半字</a:t>
            </a:r>
            <a:endParaRPr lang="zh-CN" altLang="en-US" sz="2400" kern="0" dirty="0"/>
          </a:p>
          <a:p>
            <a:pPr lvl="1" eaLnBrk="1" hangingPunct="1"/>
            <a:r>
              <a:rPr lang="en-US" altLang="zh-CN" sz="2400" kern="0" dirty="0"/>
              <a:t>SB</a:t>
            </a:r>
            <a:r>
              <a:rPr lang="zh-CN" altLang="en-US" sz="2400" kern="0" dirty="0"/>
              <a:t>：带符号的字节</a:t>
            </a:r>
            <a:endParaRPr lang="zh-CN" altLang="en-US" sz="2400" kern="0" dirty="0"/>
          </a:p>
          <a:p>
            <a:pPr eaLnBrk="1" hangingPunct="1"/>
            <a:r>
              <a:rPr lang="zh-CN" altLang="en-US" sz="2800" kern="0" dirty="0">
                <a:solidFill>
                  <a:srgbClr val="0070C0"/>
                </a:solidFill>
              </a:rPr>
              <a:t>半字传送的地址对准</a:t>
            </a:r>
            <a:r>
              <a:rPr lang="zh-CN" altLang="en-US" sz="2800" kern="0" dirty="0"/>
              <a:t>：</a:t>
            </a:r>
            <a:endParaRPr lang="zh-CN" altLang="en-US" sz="2800" kern="0" dirty="0"/>
          </a:p>
          <a:p>
            <a:pPr marL="0" indent="0" eaLnBrk="1" hangingPunct="1">
              <a:buNone/>
            </a:pPr>
            <a:r>
              <a:rPr lang="zh-CN" altLang="en-US" sz="2800" kern="0" dirty="0"/>
              <a:t>	</a:t>
            </a:r>
            <a:r>
              <a:rPr lang="zh-CN" altLang="en-US" kern="0" dirty="0"/>
              <a:t>半字传送的地址必须是偶数。</a:t>
            </a:r>
            <a:endParaRPr lang="zh-CN" altLang="en-US" kern="0" dirty="0"/>
          </a:p>
          <a:p>
            <a:pPr eaLnBrk="1" hangingPunct="1"/>
            <a:r>
              <a:rPr lang="zh-CN" altLang="en-US" sz="2800" kern="0" dirty="0">
                <a:solidFill>
                  <a:srgbClr val="0070C0"/>
                </a:solidFill>
              </a:rPr>
              <a:t>例</a:t>
            </a:r>
            <a:r>
              <a:rPr lang="zh-CN" altLang="en-US" sz="2800" kern="0" dirty="0"/>
              <a:t>：</a:t>
            </a:r>
            <a:endParaRPr lang="zh-CN" altLang="en-US" sz="2800" kern="0" dirty="0"/>
          </a:p>
          <a:p>
            <a:pPr marL="0" indent="0" eaLnBrk="1" hangingPunct="1">
              <a:buNone/>
            </a:pPr>
            <a:r>
              <a:rPr lang="zh-CN" altLang="en-US" sz="2000" kern="0" dirty="0"/>
              <a:t>	</a:t>
            </a:r>
            <a:r>
              <a:rPr lang="en-US" altLang="zh-CN" sz="2000" kern="0" dirty="0"/>
              <a:t>LDREQSH R11,[R6]	;</a:t>
            </a:r>
            <a:r>
              <a:rPr lang="zh-CN" altLang="en-US" sz="2000" kern="0" dirty="0"/>
              <a:t>（有条件的）</a:t>
            </a:r>
            <a:r>
              <a:rPr lang="en-US" altLang="zh-CN" sz="2000" kern="0" dirty="0"/>
              <a:t>R11←[R6]</a:t>
            </a:r>
            <a:r>
              <a:rPr lang="zh-CN" altLang="en-US" sz="2000" kern="0" dirty="0"/>
              <a:t>，加载</a:t>
            </a:r>
            <a:br>
              <a:rPr lang="zh-CN" altLang="en-US" sz="2000" kern="0" dirty="0"/>
            </a:br>
            <a:r>
              <a:rPr lang="zh-CN" altLang="en-US" sz="2000" kern="0" dirty="0"/>
              <a:t>				</a:t>
            </a:r>
            <a:r>
              <a:rPr lang="en-US" altLang="zh-CN" sz="2000" kern="0" dirty="0"/>
              <a:t>16</a:t>
            </a:r>
            <a:r>
              <a:rPr lang="zh-CN" altLang="en-US" sz="2000" kern="0" dirty="0"/>
              <a:t>位半字，带符号扩展到</a:t>
            </a:r>
            <a:r>
              <a:rPr lang="en-US" altLang="zh-CN" sz="2000" kern="0" dirty="0"/>
              <a:t>32</a:t>
            </a:r>
            <a:r>
              <a:rPr lang="zh-CN" altLang="en-US" sz="2000" kern="0" dirty="0"/>
              <a:t>位</a:t>
            </a:r>
            <a:endParaRPr lang="zh-CN" altLang="en-US" sz="2000" kern="0" dirty="0"/>
          </a:p>
          <a:p>
            <a:pPr marL="0" indent="0" eaLnBrk="1" hangingPunct="1">
              <a:buNone/>
            </a:pPr>
            <a:r>
              <a:rPr lang="zh-CN" altLang="en-US" sz="2000" kern="0" dirty="0"/>
              <a:t>	</a:t>
            </a:r>
            <a:r>
              <a:rPr lang="en-US" altLang="zh-CN" sz="2000" kern="0" dirty="0"/>
              <a:t>LDRSB R6,constf		</a:t>
            </a:r>
            <a:r>
              <a:rPr lang="zh-CN" altLang="en-US" sz="2000" kern="0" dirty="0"/>
              <a:t>；加载位于标号</a:t>
            </a:r>
            <a:r>
              <a:rPr lang="en-US" altLang="zh-CN" sz="2000" kern="0" dirty="0" err="1"/>
              <a:t>constf</a:t>
            </a:r>
            <a:r>
              <a:rPr lang="zh-CN" altLang="en-US" sz="2000" kern="0" dirty="0"/>
              <a:t>地址中的字</a:t>
            </a:r>
            <a:br>
              <a:rPr lang="zh-CN" altLang="en-US" sz="2000" kern="0" dirty="0"/>
            </a:br>
            <a:r>
              <a:rPr lang="zh-CN" altLang="en-US" sz="2000" kern="0" dirty="0"/>
              <a:t>				节，带符号扩展</a:t>
            </a:r>
            <a:endParaRPr lang="zh-CN" altLang="en-US" sz="2000" kern="0" dirty="0"/>
          </a:p>
          <a:p>
            <a:pPr marL="0" indent="0" eaLnBrk="1" hangingPunct="1">
              <a:buNone/>
            </a:pPr>
            <a:r>
              <a:rPr lang="zh-CN" altLang="en-US" sz="2000" kern="0" dirty="0"/>
              <a:t>	</a:t>
            </a:r>
            <a:r>
              <a:rPr lang="en-US" altLang="zh-CN" sz="2000" kern="0" dirty="0"/>
              <a:t>STRH R4,[R0,R1]	!	</a:t>
            </a:r>
            <a:r>
              <a:rPr lang="zh-CN" altLang="en-US" sz="2000" kern="0" dirty="0"/>
              <a:t>；</a:t>
            </a:r>
            <a:r>
              <a:rPr lang="en-US" altLang="zh-CN" sz="2000" kern="0" dirty="0"/>
              <a:t>R4→[R0+R1]</a:t>
            </a:r>
            <a:r>
              <a:rPr lang="zh-CN" altLang="en-US" sz="2000" kern="0" dirty="0"/>
              <a:t>，存储最低的有效半字到</a:t>
            </a:r>
            <a:r>
              <a:rPr lang="en-US" altLang="zh-CN" sz="2000" kern="0" dirty="0"/>
              <a:t>R0+R1</a:t>
            </a:r>
            <a:r>
              <a:rPr lang="zh-CN" altLang="en-US" sz="2000" kern="0" dirty="0"/>
              <a:t>地址</a:t>
            </a:r>
            <a:endParaRPr lang="en-US" altLang="zh-CN" sz="2000" kern="0" dirty="0"/>
          </a:p>
          <a:p>
            <a:pPr marL="0" indent="0" eaLnBrk="1" hangingPunct="1">
              <a:buNone/>
            </a:pPr>
            <a:r>
              <a:rPr lang="en-US" altLang="zh-CN" sz="2000" kern="0" dirty="0"/>
              <a:t>                                                         </a:t>
            </a:r>
            <a:r>
              <a:rPr lang="zh-CN" altLang="en-US" sz="2000" kern="0" dirty="0"/>
              <a:t>开始的两个字节，地址回写到</a:t>
            </a:r>
            <a:r>
              <a:rPr lang="en-US" altLang="zh-CN" sz="2000" kern="0" dirty="0"/>
              <a:t>R0</a:t>
            </a:r>
            <a:endParaRPr lang="en-US" altLang="zh-CN" sz="2000" kern="0"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bwMode="auto">
          <a:xfrm>
            <a:off x="695325" y="867372"/>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sz="2800" b="0" kern="0" dirty="0">
                <a:latin typeface="Times New Roman" panose="02020603050405020304" pitchFamily="18" charset="0"/>
                <a:ea typeface="+mn-ea"/>
                <a:cs typeface="Times New Roman" panose="02020603050405020304" pitchFamily="18" charset="0"/>
              </a:rPr>
              <a:t>（</a:t>
            </a:r>
            <a:r>
              <a:rPr lang="en-US" altLang="zh-CN" sz="2800" b="0" kern="0" dirty="0">
                <a:latin typeface="Times New Roman" panose="02020603050405020304" pitchFamily="18" charset="0"/>
                <a:ea typeface="+mn-ea"/>
                <a:cs typeface="Times New Roman" panose="02020603050405020304" pitchFamily="18" charset="0"/>
              </a:rPr>
              <a:t>2</a:t>
            </a:r>
            <a:r>
              <a:rPr lang="zh-CN" altLang="en-US" sz="2800" b="0" kern="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多寄存器存取指令</a:t>
            </a:r>
            <a:r>
              <a:rPr lang="en-US" altLang="zh-CN" sz="2800" b="0" dirty="0">
                <a:latin typeface="Times New Roman" panose="02020603050405020304" pitchFamily="18" charset="0"/>
                <a:ea typeface="+mn-ea"/>
                <a:cs typeface="Times New Roman" panose="02020603050405020304" pitchFamily="18" charset="0"/>
              </a:rPr>
              <a:t>LDM/STM</a:t>
            </a:r>
            <a:endParaRPr lang="zh-CN" altLang="zh-CN" sz="2800" b="0" kern="0" dirty="0">
              <a:latin typeface="Times New Roman" panose="02020603050405020304" pitchFamily="18" charset="0"/>
              <a:ea typeface="+mn-ea"/>
              <a:cs typeface="Times New Roman" panose="02020603050405020304" pitchFamily="18" charset="0"/>
            </a:endParaRPr>
          </a:p>
        </p:txBody>
      </p:sp>
      <p:sp>
        <p:nvSpPr>
          <p:cNvPr id="7" name="Rectangle 3"/>
          <p:cNvSpPr txBox="1">
            <a:spLocks noChangeArrowheads="1"/>
          </p:cNvSpPr>
          <p:nvPr/>
        </p:nvSpPr>
        <p:spPr bwMode="auto">
          <a:xfrm>
            <a:off x="911424" y="1662164"/>
            <a:ext cx="10585176"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eaLnBrk="1" hangingPunct="1">
              <a:lnSpc>
                <a:spcPct val="120000"/>
              </a:lnSpc>
              <a:buNone/>
            </a:pPr>
            <a:r>
              <a:rPr lang="zh-CN" altLang="en-US" sz="2000" b="0" kern="0" dirty="0">
                <a:latin typeface="宋体" panose="02010600030101010101" pitchFamily="2" charset="-122"/>
              </a:rPr>
              <a:t>     </a:t>
            </a:r>
            <a:r>
              <a:rPr lang="zh-CN" altLang="en-US" sz="2200" b="0" kern="0" dirty="0">
                <a:latin typeface="宋体" panose="02010600030101010101" pitchFamily="2" charset="-122"/>
              </a:rPr>
              <a:t>多寄存器传送指令可以用一条指令将</a:t>
            </a:r>
            <a:r>
              <a:rPr lang="en-US" altLang="zh-CN" sz="2200" b="0" kern="0" dirty="0"/>
              <a:t>16</a:t>
            </a:r>
            <a:r>
              <a:rPr lang="zh-CN" altLang="en-US" sz="2200" b="0" kern="0" dirty="0">
                <a:latin typeface="宋体" panose="02010600030101010101" pitchFamily="2" charset="-122"/>
              </a:rPr>
              <a:t>个可见寄存器（</a:t>
            </a:r>
            <a:r>
              <a:rPr lang="en-US" altLang="zh-CN" sz="2200" b="0" kern="0" dirty="0"/>
              <a:t>R0~R15</a:t>
            </a:r>
            <a:r>
              <a:rPr lang="zh-CN" altLang="en-US" sz="2200" b="0" kern="0" dirty="0">
                <a:latin typeface="宋体" panose="02010600030101010101" pitchFamily="2" charset="-122"/>
              </a:rPr>
              <a:t>）的任意子集合（或全部）存储到存储器或从存储器中读取数据到该寄存器集合中。</a:t>
            </a:r>
            <a:r>
              <a:rPr lang="en-US" altLang="zh-CN" sz="2200" dirty="0">
                <a:latin typeface="华文楷体" panose="02010600040101010101" pitchFamily="2" charset="-122"/>
                <a:ea typeface="华文楷体" panose="02010600040101010101" pitchFamily="2" charset="-122"/>
              </a:rPr>
              <a:t> </a:t>
            </a:r>
            <a:r>
              <a:rPr lang="en-US" altLang="zh-CN" sz="2200" b="0" kern="0" dirty="0">
                <a:latin typeface="宋体" panose="02010600030101010101" pitchFamily="2" charset="-122"/>
              </a:rPr>
              <a:t>LDM</a:t>
            </a:r>
            <a:r>
              <a:rPr lang="zh-CN" altLang="zh-CN" sz="2200" b="0" kern="0" dirty="0">
                <a:latin typeface="宋体" panose="02010600030101010101" pitchFamily="2" charset="-122"/>
              </a:rPr>
              <a:t>指令加载多个寄存器，</a:t>
            </a:r>
            <a:r>
              <a:rPr lang="en-US" altLang="zh-CN" sz="2200" b="0" kern="0" dirty="0">
                <a:latin typeface="宋体" panose="02010600030101010101" pitchFamily="2" charset="-122"/>
              </a:rPr>
              <a:t>STM</a:t>
            </a:r>
            <a:r>
              <a:rPr lang="zh-CN" altLang="zh-CN" sz="2200" b="0" kern="0" dirty="0">
                <a:latin typeface="宋体" panose="02010600030101010101" pitchFamily="2" charset="-122"/>
              </a:rPr>
              <a:t>指令存储多个寄存器，它们常用于现场保护、数据复制、参数传输等</a:t>
            </a:r>
            <a:r>
              <a:rPr lang="zh-CN" altLang="en-US" sz="2200" b="0" kern="0" dirty="0">
                <a:latin typeface="宋体" panose="02010600030101010101" pitchFamily="2" charset="-122"/>
              </a:rPr>
              <a:t>。</a:t>
            </a:r>
            <a:r>
              <a:rPr lang="zh-CN" altLang="en-US" sz="2200" b="0" kern="0" dirty="0"/>
              <a:t>多寄存器存取指令的汇编格式如下：</a:t>
            </a:r>
            <a:endParaRPr lang="zh-CN" altLang="en-US" sz="2200" b="0" kern="0" dirty="0"/>
          </a:p>
          <a:p>
            <a:pPr marL="0" indent="0" eaLnBrk="1" hangingPunct="1">
              <a:lnSpc>
                <a:spcPct val="120000"/>
              </a:lnSpc>
              <a:buNone/>
            </a:pPr>
            <a:r>
              <a:rPr lang="zh-CN" altLang="en-US" sz="2200" b="0" kern="0" dirty="0"/>
              <a:t>      </a:t>
            </a:r>
            <a:r>
              <a:rPr lang="en-US" altLang="zh-CN" sz="2200" b="0" kern="0" dirty="0"/>
              <a:t>LDM/STM{&lt;</a:t>
            </a:r>
            <a:r>
              <a:rPr lang="en-US" altLang="zh-CN" sz="2200" b="0" kern="0" dirty="0" err="1"/>
              <a:t>cond</a:t>
            </a:r>
            <a:r>
              <a:rPr lang="en-US" altLang="zh-CN" sz="2200" b="0" kern="0" dirty="0"/>
              <a:t>&gt;}&lt;add mode&gt;  Rn{!}</a:t>
            </a:r>
            <a:r>
              <a:rPr lang="en-GB" altLang="en-US" sz="2200" b="0" kern="0" dirty="0">
                <a:latin typeface="宋体" panose="02010600030101010101" pitchFamily="2" charset="-122"/>
              </a:rPr>
              <a:t>，</a:t>
            </a:r>
            <a:r>
              <a:rPr lang="zh-CN" altLang="en-US" sz="2200" b="0" kern="0" dirty="0"/>
              <a:t>  </a:t>
            </a:r>
            <a:r>
              <a:rPr lang="en-US" altLang="zh-CN" sz="2200" b="0" kern="0" dirty="0"/>
              <a:t>&lt;registers&gt;{^} </a:t>
            </a:r>
            <a:endParaRPr lang="en-US" altLang="zh-CN" sz="2200" b="0" kern="0" dirty="0"/>
          </a:p>
          <a:p>
            <a:pPr marL="0" indent="0" eaLnBrk="1" hangingPunct="1">
              <a:lnSpc>
                <a:spcPct val="120000"/>
              </a:lnSpc>
              <a:buNone/>
            </a:pPr>
            <a:r>
              <a:rPr lang="en-US" altLang="zh-CN" sz="2200" b="0" kern="0" dirty="0"/>
              <a:t>      LDM     </a:t>
            </a:r>
            <a:r>
              <a:rPr lang="zh-CN" altLang="en-US" sz="2200" b="0" kern="0" dirty="0"/>
              <a:t>源地址，目标寄存器列表     ；源地址→目标寄存器</a:t>
            </a:r>
            <a:endParaRPr lang="en-US" altLang="zh-CN" sz="2200" b="0" kern="0" dirty="0"/>
          </a:p>
          <a:p>
            <a:pPr marL="0" indent="0" eaLnBrk="1" hangingPunct="1">
              <a:lnSpc>
                <a:spcPct val="120000"/>
              </a:lnSpc>
              <a:buNone/>
            </a:pPr>
            <a:r>
              <a:rPr lang="en-US" altLang="zh-CN" sz="2200" b="0" kern="0" dirty="0"/>
              <a:t>      STM     </a:t>
            </a:r>
            <a:r>
              <a:rPr lang="zh-CN" altLang="en-US" sz="2200" b="0" kern="0" dirty="0"/>
              <a:t>目标地址，源寄存器列表      ；源寄存器→目标地址</a:t>
            </a:r>
            <a:endParaRPr lang="en-US" altLang="zh-CN" sz="2200" b="0" kern="0"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7" name="Rectangle 2"/>
          <p:cNvSpPr txBox="1">
            <a:spLocks noChangeArrowheads="1"/>
          </p:cNvSpPr>
          <p:nvPr/>
        </p:nvSpPr>
        <p:spPr bwMode="auto">
          <a:xfrm>
            <a:off x="983432" y="771034"/>
            <a:ext cx="797877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400" kern="0"/>
              <a:t>LDM/STM{&lt;cond&gt;}&lt;add mode&gt;  Rn{!}</a:t>
            </a:r>
            <a:r>
              <a:rPr lang="en-GB" altLang="en-US" sz="2400" kern="0">
                <a:latin typeface="宋体" panose="02010600030101010101" pitchFamily="2" charset="-122"/>
              </a:rPr>
              <a:t>，</a:t>
            </a:r>
            <a:r>
              <a:rPr lang="zh-CN" altLang="en-US" sz="2400" kern="0"/>
              <a:t>  </a:t>
            </a:r>
            <a:r>
              <a:rPr lang="en-US" altLang="zh-CN" sz="2400" kern="0"/>
              <a:t>&lt;registers&gt;{^}</a:t>
            </a:r>
            <a:endParaRPr lang="en-US" altLang="zh-CN" sz="2400" kern="0"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
        <p:nvSpPr>
          <p:cNvPr id="6" name="文本框 5"/>
          <p:cNvSpPr txBox="1"/>
          <p:nvPr/>
        </p:nvSpPr>
        <p:spPr>
          <a:xfrm>
            <a:off x="1199456" y="1700808"/>
            <a:ext cx="6173892" cy="4052520"/>
          </a:xfrm>
          <a:prstGeom prst="rect">
            <a:avLst/>
          </a:prstGeom>
          <a:noFill/>
        </p:spPr>
        <p:txBody>
          <a:bodyPr wrap="square">
            <a:spAutoFit/>
          </a:bodyPr>
          <a:lstStyle/>
          <a:p>
            <a:pPr indent="535305" eaLnBrk="1" hangingPunct="1">
              <a:lnSpc>
                <a:spcPct val="120000"/>
              </a:lnSpc>
              <a:defRPr/>
            </a:pPr>
            <a:r>
              <a:rPr lang="zh-CN" altLang="zh-CN" sz="2400" dirty="0">
                <a:latin typeface="华文楷体" panose="02010600040101010101" pitchFamily="2" charset="-122"/>
                <a:ea typeface="华文楷体" panose="02010600040101010101" pitchFamily="2" charset="-122"/>
              </a:rPr>
              <a:t>有</a:t>
            </a:r>
            <a:r>
              <a:rPr lang="en-US" altLang="zh-CN" sz="2400" dirty="0">
                <a:latin typeface="华文楷体" panose="02010600040101010101" pitchFamily="2" charset="-122"/>
                <a:ea typeface="华文楷体" panose="02010600040101010101" pitchFamily="2" charset="-122"/>
              </a:rPr>
              <a:t>8</a:t>
            </a:r>
            <a:r>
              <a:rPr lang="zh-CN" altLang="zh-CN" sz="2400" dirty="0">
                <a:latin typeface="华文楷体" panose="02010600040101010101" pitchFamily="2" charset="-122"/>
                <a:ea typeface="华文楷体" panose="02010600040101010101" pitchFamily="2" charset="-122"/>
              </a:rPr>
              <a:t>种模式：</a:t>
            </a:r>
            <a:endParaRPr lang="en-US" altLang="zh-CN" sz="24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400" dirty="0">
                <a:latin typeface="华文楷体" panose="02010600040101010101" pitchFamily="2" charset="-122"/>
                <a:ea typeface="华文楷体" panose="02010600040101010101" pitchFamily="2" charset="-122"/>
              </a:rPr>
              <a:t>I</a:t>
            </a:r>
            <a:r>
              <a:rPr lang="en-US" altLang="zh-CN" sz="2400" dirty="0">
                <a:solidFill>
                  <a:srgbClr val="FF0000"/>
                </a:solidFill>
                <a:latin typeface="华文楷体" panose="02010600040101010101" pitchFamily="2" charset="-122"/>
                <a:ea typeface="华文楷体" panose="02010600040101010101" pitchFamily="2" charset="-122"/>
              </a:rPr>
              <a:t>A</a:t>
            </a:r>
            <a:r>
              <a:rPr lang="zh-CN" altLang="zh-CN" sz="2400" dirty="0">
                <a:latin typeface="华文楷体" panose="02010600040101010101" pitchFamily="2" charset="-122"/>
                <a:ea typeface="华文楷体" panose="02010600040101010101" pitchFamily="2" charset="-122"/>
              </a:rPr>
              <a:t>：每次传送</a:t>
            </a:r>
            <a:r>
              <a:rPr lang="zh-CN" altLang="zh-CN" sz="2400" dirty="0">
                <a:solidFill>
                  <a:srgbClr val="FF0000"/>
                </a:solidFill>
                <a:latin typeface="华文楷体" panose="02010600040101010101" pitchFamily="2" charset="-122"/>
                <a:ea typeface="华文楷体" panose="02010600040101010101" pitchFamily="2" charset="-122"/>
              </a:rPr>
              <a:t>后</a:t>
            </a:r>
            <a:r>
              <a:rPr lang="zh-CN" altLang="zh-CN" sz="2400" dirty="0">
                <a:latin typeface="华文楷体" panose="02010600040101010101" pitchFamily="2" charset="-122"/>
                <a:ea typeface="华文楷体" panose="02010600040101010101" pitchFamily="2" charset="-122"/>
              </a:rPr>
              <a:t>地址加</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400" dirty="0">
                <a:latin typeface="华文楷体" panose="02010600040101010101" pitchFamily="2" charset="-122"/>
                <a:ea typeface="华文楷体" panose="02010600040101010101" pitchFamily="2" charset="-122"/>
              </a:rPr>
              <a:t>I</a:t>
            </a:r>
            <a:r>
              <a:rPr lang="en-US" altLang="zh-CN" sz="2400" dirty="0">
                <a:solidFill>
                  <a:srgbClr val="00B0F0"/>
                </a:solidFill>
                <a:latin typeface="华文楷体" panose="02010600040101010101" pitchFamily="2" charset="-122"/>
                <a:ea typeface="华文楷体" panose="02010600040101010101" pitchFamily="2" charset="-122"/>
              </a:rPr>
              <a:t>B</a:t>
            </a:r>
            <a:r>
              <a:rPr lang="zh-CN" altLang="zh-CN" sz="2400" dirty="0">
                <a:latin typeface="华文楷体" panose="02010600040101010101" pitchFamily="2" charset="-122"/>
                <a:ea typeface="华文楷体" panose="02010600040101010101" pitchFamily="2" charset="-122"/>
              </a:rPr>
              <a:t>：每次传送</a:t>
            </a:r>
            <a:r>
              <a:rPr lang="zh-CN" altLang="zh-CN" sz="2400" dirty="0">
                <a:solidFill>
                  <a:srgbClr val="00B0F0"/>
                </a:solidFill>
                <a:latin typeface="华文楷体" panose="02010600040101010101" pitchFamily="2" charset="-122"/>
                <a:ea typeface="华文楷体" panose="02010600040101010101" pitchFamily="2" charset="-122"/>
              </a:rPr>
              <a:t>前</a:t>
            </a:r>
            <a:r>
              <a:rPr lang="zh-CN" altLang="zh-CN" sz="2400" dirty="0">
                <a:latin typeface="华文楷体" panose="02010600040101010101" pitchFamily="2" charset="-122"/>
                <a:ea typeface="华文楷体" panose="02010600040101010101" pitchFamily="2" charset="-122"/>
              </a:rPr>
              <a:t>地址加</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400" dirty="0">
                <a:latin typeface="华文楷体" panose="02010600040101010101" pitchFamily="2" charset="-122"/>
                <a:ea typeface="华文楷体" panose="02010600040101010101" pitchFamily="2" charset="-122"/>
              </a:rPr>
              <a:t>DA</a:t>
            </a:r>
            <a:r>
              <a:rPr lang="zh-CN" altLang="zh-CN" sz="2400" dirty="0">
                <a:latin typeface="华文楷体" panose="02010600040101010101" pitchFamily="2" charset="-122"/>
                <a:ea typeface="华文楷体" panose="02010600040101010101" pitchFamily="2" charset="-122"/>
              </a:rPr>
              <a:t>：每次传送后地址减</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400" dirty="0">
                <a:latin typeface="华文楷体" panose="02010600040101010101" pitchFamily="2" charset="-122"/>
                <a:ea typeface="华文楷体" panose="02010600040101010101" pitchFamily="2" charset="-122"/>
              </a:rPr>
              <a:t>DB</a:t>
            </a:r>
            <a:r>
              <a:rPr lang="zh-CN" altLang="zh-CN" sz="2400" dirty="0">
                <a:latin typeface="华文楷体" panose="02010600040101010101" pitchFamily="2" charset="-122"/>
                <a:ea typeface="华文楷体" panose="02010600040101010101" pitchFamily="2" charset="-122"/>
              </a:rPr>
              <a:t>：每次传送前地址减</a:t>
            </a:r>
            <a:r>
              <a:rPr lang="en-US" altLang="zh-CN" sz="2400" dirty="0">
                <a:latin typeface="华文楷体" panose="02010600040101010101" pitchFamily="2" charset="-122"/>
                <a:ea typeface="华文楷体" panose="02010600040101010101" pitchFamily="2" charset="-122"/>
              </a:rPr>
              <a:t>4</a:t>
            </a:r>
            <a:r>
              <a:rPr lang="zh-CN" altLang="zh-CN" sz="2400" dirty="0">
                <a:latin typeface="华文楷体" panose="02010600040101010101" pitchFamily="2" charset="-122"/>
                <a:ea typeface="华文楷体" panose="02010600040101010101" pitchFamily="2" charset="-122"/>
              </a:rPr>
              <a:t>。</a:t>
            </a:r>
            <a:endParaRPr lang="zh-CN" altLang="zh-CN" sz="24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400" dirty="0">
                <a:latin typeface="华文楷体" panose="02010600040101010101" pitchFamily="2" charset="-122"/>
                <a:ea typeface="华文楷体" panose="02010600040101010101" pitchFamily="2" charset="-122"/>
              </a:rPr>
              <a:t>FD</a:t>
            </a:r>
            <a:r>
              <a:rPr lang="zh-CN" altLang="zh-CN" sz="2400" dirty="0">
                <a:latin typeface="华文楷体" panose="02010600040101010101" pitchFamily="2" charset="-122"/>
                <a:ea typeface="华文楷体" panose="02010600040101010101" pitchFamily="2" charset="-122"/>
              </a:rPr>
              <a:t>：满递减堆栈。</a:t>
            </a:r>
            <a:endParaRPr lang="zh-CN" altLang="zh-CN" sz="24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400" dirty="0">
                <a:latin typeface="华文楷体" panose="02010600040101010101" pitchFamily="2" charset="-122"/>
                <a:ea typeface="华文楷体" panose="02010600040101010101" pitchFamily="2" charset="-122"/>
              </a:rPr>
              <a:t>ED</a:t>
            </a:r>
            <a:r>
              <a:rPr lang="zh-CN" altLang="zh-CN" sz="2400" dirty="0">
                <a:latin typeface="华文楷体" panose="02010600040101010101" pitchFamily="2" charset="-122"/>
                <a:ea typeface="华文楷体" panose="02010600040101010101" pitchFamily="2" charset="-122"/>
              </a:rPr>
              <a:t>：空递减堆栈。</a:t>
            </a:r>
            <a:endParaRPr lang="zh-CN" altLang="zh-CN" sz="24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400" dirty="0">
                <a:latin typeface="华文楷体" panose="02010600040101010101" pitchFamily="2" charset="-122"/>
                <a:ea typeface="华文楷体" panose="02010600040101010101" pitchFamily="2" charset="-122"/>
              </a:rPr>
              <a:t>FA</a:t>
            </a:r>
            <a:r>
              <a:rPr lang="zh-CN" altLang="zh-CN" sz="2400" dirty="0">
                <a:latin typeface="华文楷体" panose="02010600040101010101" pitchFamily="2" charset="-122"/>
                <a:ea typeface="华文楷体" panose="02010600040101010101" pitchFamily="2" charset="-122"/>
              </a:rPr>
              <a:t>：满递增堆栈。</a:t>
            </a:r>
            <a:endParaRPr lang="zh-CN" altLang="zh-CN" sz="2400" dirty="0">
              <a:latin typeface="华文楷体" panose="02010600040101010101" pitchFamily="2" charset="-122"/>
              <a:ea typeface="华文楷体" panose="02010600040101010101" pitchFamily="2" charset="-122"/>
            </a:endParaRPr>
          </a:p>
          <a:p>
            <a:pPr marL="342900" indent="-342900" eaLnBrk="1" hangingPunct="1">
              <a:lnSpc>
                <a:spcPct val="120000"/>
              </a:lnSpc>
              <a:buFont typeface="Wingdings" panose="05000000000000000000" pitchFamily="2" charset="2"/>
              <a:buChar char="Ø"/>
              <a:defRPr/>
            </a:pPr>
            <a:r>
              <a:rPr lang="en-US" altLang="zh-CN" sz="2400" dirty="0">
                <a:latin typeface="华文楷体" panose="02010600040101010101" pitchFamily="2" charset="-122"/>
                <a:ea typeface="华文楷体" panose="02010600040101010101" pitchFamily="2" charset="-122"/>
              </a:rPr>
              <a:t>EA</a:t>
            </a:r>
            <a:r>
              <a:rPr lang="zh-CN" altLang="zh-CN" sz="2400" dirty="0">
                <a:latin typeface="华文楷体" panose="02010600040101010101" pitchFamily="2" charset="-122"/>
                <a:ea typeface="华文楷体" panose="02010600040101010101" pitchFamily="2" charset="-122"/>
              </a:rPr>
              <a:t>：空递增堆栈。</a:t>
            </a:r>
            <a:endParaRPr lang="zh-CN" altLang="en-US" sz="20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bwMode="auto">
          <a:xfrm>
            <a:off x="695325" y="867372"/>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sz="2800" b="0" kern="0" dirty="0">
                <a:latin typeface="Times New Roman" panose="02020603050405020304" pitchFamily="18" charset="0"/>
                <a:ea typeface="+mn-ea"/>
                <a:cs typeface="Times New Roman" panose="02020603050405020304" pitchFamily="18" charset="0"/>
              </a:rPr>
              <a:t>（</a:t>
            </a:r>
            <a:r>
              <a:rPr lang="en-US" altLang="zh-CN" sz="2800" b="0" kern="0" dirty="0">
                <a:latin typeface="Times New Roman" panose="02020603050405020304" pitchFamily="18" charset="0"/>
                <a:ea typeface="+mn-ea"/>
                <a:cs typeface="Times New Roman" panose="02020603050405020304" pitchFamily="18" charset="0"/>
              </a:rPr>
              <a:t>2</a:t>
            </a:r>
            <a:r>
              <a:rPr lang="zh-CN" altLang="en-US" sz="2800" b="0" kern="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多寄存器存取指令</a:t>
            </a:r>
            <a:r>
              <a:rPr lang="en-US" altLang="zh-CN" sz="2800" b="0" dirty="0">
                <a:latin typeface="Times New Roman" panose="02020603050405020304" pitchFamily="18" charset="0"/>
                <a:ea typeface="+mn-ea"/>
                <a:cs typeface="Times New Roman" panose="02020603050405020304" pitchFamily="18" charset="0"/>
              </a:rPr>
              <a:t>LDM/STM</a:t>
            </a:r>
            <a:endParaRPr lang="zh-CN" altLang="zh-CN" sz="2800" b="0" kern="0" dirty="0">
              <a:latin typeface="Times New Roman" panose="02020603050405020304" pitchFamily="18" charset="0"/>
              <a:ea typeface="+mn-ea"/>
              <a:cs typeface="Times New Roman" panose="02020603050405020304" pitchFamily="18" charset="0"/>
            </a:endParaRPr>
          </a:p>
        </p:txBody>
      </p:sp>
      <p:pic>
        <p:nvPicPr>
          <p:cNvPr id="4" name="Picture 4"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87488" y="2249228"/>
            <a:ext cx="6324600" cy="373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p:cNvSpPr txBox="1"/>
          <p:nvPr/>
        </p:nvSpPr>
        <p:spPr>
          <a:xfrm>
            <a:off x="1599883" y="1600479"/>
            <a:ext cx="6099810" cy="461665"/>
          </a:xfrm>
          <a:prstGeom prst="rect">
            <a:avLst/>
          </a:prstGeom>
          <a:noFill/>
        </p:spPr>
        <p:txBody>
          <a:bodyPr wrap="square">
            <a:spAutoFit/>
          </a:bodyPr>
          <a:lstStyle/>
          <a:p>
            <a:r>
              <a:rPr lang="zh-CN" altLang="en-US" sz="2400" dirty="0"/>
              <a:t>多寄存器存取指令的二进制编码如下：</a:t>
            </a:r>
            <a:endParaRPr lang="zh-CN" altLang="en-US" sz="2400" dirty="0"/>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矩形 3"/>
          <p:cNvSpPr>
            <a:spLocks noChangeArrowheads="1"/>
          </p:cNvSpPr>
          <p:nvPr/>
        </p:nvSpPr>
        <p:spPr bwMode="auto">
          <a:xfrm>
            <a:off x="263352" y="836712"/>
            <a:ext cx="11233248"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535305">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Arial" panose="020B0604020202020204" pitchFamily="34" charset="0"/>
              <a:buNone/>
            </a:pPr>
            <a:r>
              <a:rPr lang="zh-CN" altLang="zh-CN" sz="2200" b="0" dirty="0"/>
              <a:t>可选后缀</a:t>
            </a:r>
            <a:r>
              <a:rPr lang="en-US" altLang="zh-CN" sz="2200" b="0" dirty="0"/>
              <a:t>{</a:t>
            </a:r>
            <a:r>
              <a:rPr lang="zh-CN" altLang="zh-CN" sz="2200" b="0" dirty="0"/>
              <a:t>！</a:t>
            </a:r>
            <a:r>
              <a:rPr lang="en-US" altLang="zh-CN" sz="2200" b="0" dirty="0"/>
              <a:t>}</a:t>
            </a:r>
            <a:r>
              <a:rPr lang="zh-CN" altLang="zh-CN" sz="2200" b="0" dirty="0"/>
              <a:t>，选用该后缀，当数据传输完成后，将最后地址写入基址寄存器中，否则基址寄存器值不变；基址寄存器不能为</a:t>
            </a:r>
            <a:r>
              <a:rPr lang="en-US" altLang="zh-CN" sz="2200" b="0" dirty="0"/>
              <a:t>R15</a:t>
            </a:r>
            <a:r>
              <a:rPr lang="zh-CN" altLang="zh-CN" sz="2200" b="0" dirty="0"/>
              <a:t>（</a:t>
            </a:r>
            <a:r>
              <a:rPr lang="en-US" altLang="zh-CN" sz="2200" b="0" dirty="0"/>
              <a:t>PC</a:t>
            </a:r>
            <a:r>
              <a:rPr lang="zh-CN" altLang="zh-CN" sz="2200" b="0" dirty="0"/>
              <a:t>），寄存器列表可以是</a:t>
            </a:r>
            <a:r>
              <a:rPr lang="en-US" altLang="zh-CN" sz="2200" b="0" dirty="0"/>
              <a:t>R0</a:t>
            </a:r>
            <a:r>
              <a:rPr lang="zh-CN" altLang="zh-CN" sz="2200" b="0" dirty="0"/>
              <a:t>～</a:t>
            </a:r>
            <a:r>
              <a:rPr lang="en-US" altLang="zh-CN" sz="2200" b="0" dirty="0"/>
              <a:t>R15</a:t>
            </a:r>
            <a:r>
              <a:rPr lang="zh-CN" altLang="zh-CN" sz="2200" b="0" dirty="0"/>
              <a:t>的任意组合。</a:t>
            </a:r>
            <a:endParaRPr lang="zh-CN" altLang="zh-CN" sz="2200" b="0" dirty="0"/>
          </a:p>
          <a:p>
            <a:pPr eaLnBrk="1" hangingPunct="1">
              <a:spcBef>
                <a:spcPct val="0"/>
              </a:spcBef>
              <a:buClrTx/>
              <a:buFont typeface="Arial" panose="020B0604020202020204" pitchFamily="34" charset="0"/>
              <a:buNone/>
            </a:pPr>
            <a:r>
              <a:rPr lang="zh-CN" altLang="zh-CN" sz="2200" b="0" dirty="0"/>
              <a:t>可选后缀</a:t>
            </a:r>
            <a:r>
              <a:rPr lang="en-US" altLang="zh-CN" sz="2200" b="0" dirty="0"/>
              <a:t>{</a:t>
            </a:r>
            <a:r>
              <a:rPr lang="zh-CN" altLang="zh-CN" sz="2200" b="0" dirty="0"/>
              <a:t>∧</a:t>
            </a:r>
            <a:r>
              <a:rPr lang="en-US" altLang="zh-CN" sz="2200" b="0" dirty="0"/>
              <a:t>}</a:t>
            </a:r>
            <a:r>
              <a:rPr lang="zh-CN" altLang="zh-CN" sz="2200" b="0" dirty="0"/>
              <a:t>，当指令为</a:t>
            </a:r>
            <a:r>
              <a:rPr lang="en-US" altLang="zh-CN" sz="2200" b="0" dirty="0"/>
              <a:t>LDM</a:t>
            </a:r>
            <a:r>
              <a:rPr lang="zh-CN" altLang="zh-CN" sz="2200" b="0" dirty="0"/>
              <a:t>且寄存器列表中有</a:t>
            </a:r>
            <a:r>
              <a:rPr lang="en-US" altLang="zh-CN" sz="2200" b="0" dirty="0"/>
              <a:t>R15</a:t>
            </a:r>
            <a:r>
              <a:rPr lang="zh-CN" altLang="zh-CN" sz="2200" b="0" dirty="0"/>
              <a:t>（</a:t>
            </a:r>
            <a:r>
              <a:rPr lang="en-US" altLang="zh-CN" sz="2200" b="0" dirty="0"/>
              <a:t>PC</a:t>
            </a:r>
            <a:r>
              <a:rPr lang="zh-CN" altLang="zh-CN" sz="2200" b="0" dirty="0"/>
              <a:t>），选用该后缀表示除了完成数据传输以外，还将</a:t>
            </a:r>
            <a:r>
              <a:rPr lang="en-US" altLang="zh-CN" sz="2200" b="0" dirty="0"/>
              <a:t>SPSR</a:t>
            </a:r>
            <a:r>
              <a:rPr lang="zh-CN" altLang="zh-CN" sz="2200" b="0" dirty="0"/>
              <a:t>复制到</a:t>
            </a:r>
            <a:r>
              <a:rPr lang="en-US" altLang="zh-CN" sz="2200" b="0" dirty="0"/>
              <a:t>CPSR</a:t>
            </a:r>
            <a:r>
              <a:rPr lang="zh-CN" altLang="zh-CN" sz="2200" b="0" dirty="0"/>
              <a:t>。</a:t>
            </a:r>
            <a:endParaRPr lang="en-US" altLang="zh-CN" sz="2200" b="0" dirty="0"/>
          </a:p>
          <a:p>
            <a:pPr eaLnBrk="1" hangingPunct="1">
              <a:spcBef>
                <a:spcPct val="0"/>
              </a:spcBef>
              <a:buClrTx/>
              <a:buFont typeface="Arial" panose="020B0604020202020204" pitchFamily="34" charset="0"/>
              <a:buNone/>
            </a:pPr>
            <a:r>
              <a:rPr lang="zh-CN" altLang="en-US" sz="2200" b="0" dirty="0"/>
              <a:t>示例：</a:t>
            </a:r>
            <a:endParaRPr lang="zh-CN" altLang="en-US" sz="2200" b="0" dirty="0"/>
          </a:p>
        </p:txBody>
      </p:sp>
      <p:sp>
        <p:nvSpPr>
          <p:cNvPr id="3" name="矩形 2"/>
          <p:cNvSpPr/>
          <p:nvPr/>
        </p:nvSpPr>
        <p:spPr>
          <a:xfrm>
            <a:off x="1631951" y="3105150"/>
            <a:ext cx="8785225" cy="1570038"/>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LDMIA  R0, {R3-R9}	</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指向的存储器单元的数据，保存到</a:t>
            </a:r>
            <a:r>
              <a:rPr lang="en-US" altLang="zh-CN" sz="2400" dirty="0">
                <a:latin typeface="华文楷体" panose="02010600040101010101" pitchFamily="2" charset="-122"/>
                <a:ea typeface="华文楷体" panose="02010600040101010101" pitchFamily="2" charset="-122"/>
              </a:rPr>
              <a:t>R3</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R9</a:t>
            </a:r>
            <a:r>
              <a:rPr lang="zh-CN" altLang="zh-CN" sz="2400" dirty="0">
                <a:latin typeface="华文楷体" panose="02010600040101010101" pitchFamily="2" charset="-122"/>
                <a:ea typeface="华文楷体" panose="02010600040101010101" pitchFamily="2" charset="-122"/>
              </a:rPr>
              <a:t>中，</a:t>
            </a: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值不更新</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	STMIA  R1!, {R3-R9}</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a:t>
            </a:r>
            <a:r>
              <a:rPr lang="en-US" altLang="zh-CN" sz="2400" dirty="0">
                <a:latin typeface="华文楷体" panose="02010600040101010101" pitchFamily="2" charset="-122"/>
                <a:ea typeface="华文楷体" panose="02010600040101010101" pitchFamily="2" charset="-122"/>
              </a:rPr>
              <a:t>R3</a:t>
            </a:r>
            <a:r>
              <a:rPr lang="zh-CN" altLang="zh-CN"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R9</a:t>
            </a:r>
            <a:r>
              <a:rPr lang="zh-CN" altLang="zh-CN" sz="2400" dirty="0">
                <a:latin typeface="华文楷体" panose="02010600040101010101" pitchFamily="2" charset="-122"/>
                <a:ea typeface="华文楷体" panose="02010600040101010101" pitchFamily="2" charset="-122"/>
              </a:rPr>
              <a:t>数据存储到</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指向的存储器单元中，</a:t>
            </a:r>
            <a:r>
              <a:rPr lang="en-US" altLang="zh-CN" sz="2400" dirty="0">
                <a:latin typeface="华文楷体" panose="02010600040101010101" pitchFamily="2" charset="-122"/>
                <a:ea typeface="华文楷体" panose="02010600040101010101" pitchFamily="2" charset="-122"/>
              </a:rPr>
              <a:t>R1</a:t>
            </a:r>
            <a:r>
              <a:rPr lang="zh-CN" altLang="zh-CN" sz="2400" dirty="0">
                <a:latin typeface="华文楷体" panose="02010600040101010101" pitchFamily="2" charset="-122"/>
                <a:ea typeface="华文楷体" panose="02010600040101010101" pitchFamily="2" charset="-122"/>
              </a:rPr>
              <a:t>的值更新</a:t>
            </a:r>
            <a:endParaRPr lang="zh-CN" altLang="zh-CN" sz="24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A9A192A9-1B11-41B6-911D-8827720214B3}" type="slidenum">
              <a:rPr lang="zh-CN" altLang="zh-CN" smtClean="0">
                <a:solidFill>
                  <a:srgbClr val="FF3300"/>
                </a:solidFill>
                <a:latin typeface="华文楷体" panose="02010600040101010101" pitchFamily="2" charset="-122"/>
                <a:ea typeface="华文楷体" panose="02010600040101010101" pitchFamily="2" charset="-122"/>
              </a:rPr>
            </a:fld>
            <a:endParaRPr lang="zh-CN" altLang="zh-CN">
              <a:solidFill>
                <a:srgbClr val="FF3300"/>
              </a:solidFill>
              <a:latin typeface="华文楷体" panose="02010600040101010101" pitchFamily="2" charset="-122"/>
              <a:ea typeface="华文楷体" panose="02010600040101010101" pitchFamily="2" charset="-122"/>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bwMode="auto">
          <a:xfrm>
            <a:off x="693857" y="709636"/>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sz="2800" b="0" kern="0" dirty="0">
                <a:latin typeface="Times New Roman" panose="02020603050405020304" pitchFamily="18" charset="0"/>
                <a:ea typeface="+mn-ea"/>
                <a:cs typeface="Times New Roman" panose="02020603050405020304" pitchFamily="18" charset="0"/>
              </a:rPr>
              <a:t>（</a:t>
            </a:r>
            <a:r>
              <a:rPr lang="en-US" altLang="zh-CN" sz="2800" b="0" kern="0" dirty="0">
                <a:latin typeface="Times New Roman" panose="02020603050405020304" pitchFamily="18" charset="0"/>
                <a:ea typeface="+mn-ea"/>
                <a:cs typeface="Times New Roman" panose="02020603050405020304" pitchFamily="18" charset="0"/>
              </a:rPr>
              <a:t>3</a:t>
            </a:r>
            <a:r>
              <a:rPr lang="zh-CN" altLang="en-US" sz="2800" b="0" kern="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单寄存器交换指令（</a:t>
            </a:r>
            <a:r>
              <a:rPr lang="en-US" altLang="zh-CN" sz="2800" b="0" dirty="0">
                <a:latin typeface="Times New Roman" panose="02020603050405020304" pitchFamily="18" charset="0"/>
                <a:ea typeface="+mn-ea"/>
                <a:cs typeface="Times New Roman" panose="02020603050405020304" pitchFamily="18" charset="0"/>
              </a:rPr>
              <a:t>SWP</a:t>
            </a:r>
            <a:r>
              <a:rPr lang="zh-CN" altLang="en-US" sz="2800" b="0" dirty="0">
                <a:latin typeface="Times New Roman" panose="02020603050405020304" pitchFamily="18" charset="0"/>
                <a:ea typeface="+mn-ea"/>
                <a:cs typeface="Times New Roman" panose="02020603050405020304" pitchFamily="18" charset="0"/>
              </a:rPr>
              <a:t>）</a:t>
            </a:r>
            <a:endParaRPr lang="zh-CN" altLang="zh-CN" sz="2800" b="0" kern="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
        <p:nvSpPr>
          <p:cNvPr id="7" name="文本框 6"/>
          <p:cNvSpPr txBox="1"/>
          <p:nvPr/>
        </p:nvSpPr>
        <p:spPr>
          <a:xfrm>
            <a:off x="997605" y="2261151"/>
            <a:ext cx="10551286" cy="1682577"/>
          </a:xfrm>
          <a:prstGeom prst="rect">
            <a:avLst/>
          </a:prstGeom>
          <a:noFill/>
        </p:spPr>
        <p:txBody>
          <a:bodyPr wrap="none" rtlCol="0">
            <a:spAutoFit/>
          </a:bodyPr>
          <a:lstStyle/>
          <a:p>
            <a:pPr marL="342900" indent="-342900" algn="just">
              <a:lnSpc>
                <a:spcPct val="150000"/>
              </a:lnSpc>
              <a:buFont typeface="Arial" panose="020B0604020202020204" pitchFamily="34" charset="0"/>
              <a:buChar char="•"/>
            </a:pPr>
            <a:r>
              <a:rPr lang="en-US" altLang="zh-CN" sz="2400" dirty="0"/>
              <a:t>SWP</a:t>
            </a:r>
            <a:r>
              <a:rPr lang="zh-CN" altLang="en-US" sz="2400" dirty="0"/>
              <a:t>指令用于将一个内存单元（该单元地址放在寄存器</a:t>
            </a:r>
            <a:r>
              <a:rPr lang="en-US" altLang="zh-CN" sz="2400" dirty="0"/>
              <a:t>Rn</a:t>
            </a:r>
            <a:r>
              <a:rPr lang="zh-CN" altLang="en-US" sz="2400" dirty="0"/>
              <a:t>中）的内容读取</a:t>
            </a:r>
            <a:endParaRPr lang="en-US" altLang="zh-CN" sz="2400" dirty="0"/>
          </a:p>
          <a:p>
            <a:pPr algn="just">
              <a:lnSpc>
                <a:spcPct val="150000"/>
              </a:lnSpc>
            </a:pPr>
            <a:r>
              <a:rPr lang="zh-CN" altLang="en-US" sz="2400" dirty="0"/>
              <a:t>到一个寄存器</a:t>
            </a:r>
            <a:r>
              <a:rPr lang="en-US" altLang="zh-CN" sz="2400" dirty="0"/>
              <a:t>Rd</a:t>
            </a:r>
            <a:r>
              <a:rPr lang="zh-CN" altLang="en-US" sz="2400" dirty="0"/>
              <a:t>中，同时将另一个寄存器</a:t>
            </a:r>
            <a:r>
              <a:rPr lang="en-US" altLang="zh-CN" sz="2400" dirty="0"/>
              <a:t>Rm</a:t>
            </a:r>
            <a:r>
              <a:rPr lang="zh-CN" altLang="en-US" sz="2400" dirty="0"/>
              <a:t>的内容写入到该内存单元中。</a:t>
            </a:r>
            <a:endParaRPr lang="en-US" altLang="zh-CN" sz="2400" dirty="0"/>
          </a:p>
          <a:p>
            <a:pPr algn="just">
              <a:lnSpc>
                <a:spcPct val="150000"/>
              </a:lnSpc>
            </a:pPr>
            <a:r>
              <a:rPr lang="zh-CN" altLang="en-US" sz="2400" dirty="0"/>
              <a:t>使用</a:t>
            </a:r>
            <a:r>
              <a:rPr lang="en-US" altLang="zh-CN" sz="2400" dirty="0"/>
              <a:t>SWP</a:t>
            </a:r>
            <a:r>
              <a:rPr lang="zh-CN" altLang="en-US" sz="2400" dirty="0"/>
              <a:t>可实现信号量操作。</a:t>
            </a:r>
            <a:endParaRPr lang="zh-CN" altLang="en-US" sz="2400" dirty="0"/>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bwMode="auto">
          <a:xfrm>
            <a:off x="693857" y="709636"/>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sz="2800" b="0" kern="0" dirty="0">
                <a:latin typeface="Times New Roman" panose="02020603050405020304" pitchFamily="18" charset="0"/>
                <a:ea typeface="+mn-ea"/>
                <a:cs typeface="Times New Roman" panose="02020603050405020304" pitchFamily="18" charset="0"/>
              </a:rPr>
              <a:t>（</a:t>
            </a:r>
            <a:r>
              <a:rPr lang="en-US" altLang="zh-CN" sz="2800" b="0" kern="0" dirty="0">
                <a:latin typeface="Times New Roman" panose="02020603050405020304" pitchFamily="18" charset="0"/>
                <a:ea typeface="+mn-ea"/>
                <a:cs typeface="Times New Roman" panose="02020603050405020304" pitchFamily="18" charset="0"/>
              </a:rPr>
              <a:t>3</a:t>
            </a:r>
            <a:r>
              <a:rPr lang="zh-CN" altLang="en-US" sz="2800" b="0" kern="0" dirty="0">
                <a:latin typeface="Times New Roman" panose="02020603050405020304" pitchFamily="18" charset="0"/>
                <a:ea typeface="+mn-ea"/>
                <a:cs typeface="Times New Roman" panose="02020603050405020304" pitchFamily="18" charset="0"/>
              </a:rPr>
              <a:t>）</a:t>
            </a:r>
            <a:r>
              <a:rPr lang="zh-CN" altLang="en-US" sz="2800" b="0" dirty="0">
                <a:latin typeface="Times New Roman" panose="02020603050405020304" pitchFamily="18" charset="0"/>
                <a:ea typeface="+mn-ea"/>
                <a:cs typeface="Times New Roman" panose="02020603050405020304" pitchFamily="18" charset="0"/>
              </a:rPr>
              <a:t>单寄存器交换指令（</a:t>
            </a:r>
            <a:r>
              <a:rPr lang="en-US" altLang="zh-CN" sz="2800" b="0" dirty="0">
                <a:latin typeface="Times New Roman" panose="02020603050405020304" pitchFamily="18" charset="0"/>
                <a:ea typeface="+mn-ea"/>
                <a:cs typeface="Times New Roman" panose="02020603050405020304" pitchFamily="18" charset="0"/>
              </a:rPr>
              <a:t>SWP</a:t>
            </a:r>
            <a:r>
              <a:rPr lang="zh-CN" altLang="en-US" sz="2800" b="0" dirty="0">
                <a:latin typeface="Times New Roman" panose="02020603050405020304" pitchFamily="18" charset="0"/>
                <a:ea typeface="+mn-ea"/>
                <a:cs typeface="Times New Roman" panose="02020603050405020304" pitchFamily="18" charset="0"/>
              </a:rPr>
              <a:t>）</a:t>
            </a:r>
            <a:endParaRPr lang="zh-CN" altLang="zh-CN" sz="2800" b="0" kern="0" dirty="0">
              <a:latin typeface="Times New Roman" panose="02020603050405020304" pitchFamily="18" charset="0"/>
              <a:ea typeface="+mn-ea"/>
              <a:cs typeface="Times New Roman" panose="02020603050405020304" pitchFamily="18" charset="0"/>
            </a:endParaRPr>
          </a:p>
        </p:txBody>
      </p:sp>
      <p:sp>
        <p:nvSpPr>
          <p:cNvPr id="4" name="Rectangle 3"/>
          <p:cNvSpPr txBox="1">
            <a:spLocks noChangeArrowheads="1"/>
          </p:cNvSpPr>
          <p:nvPr/>
        </p:nvSpPr>
        <p:spPr bwMode="auto">
          <a:xfrm>
            <a:off x="1055440" y="1442132"/>
            <a:ext cx="10081120" cy="515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buNone/>
            </a:pPr>
            <a:r>
              <a:rPr lang="zh-CN" altLang="en-US" sz="2000" b="0" kern="0" dirty="0">
                <a:solidFill>
                  <a:srgbClr val="0070C0"/>
                </a:solidFill>
                <a:latin typeface="Times New Roman" panose="02020603050405020304" pitchFamily="18" charset="0"/>
                <a:ea typeface="+mn-ea"/>
                <a:cs typeface="Times New Roman" panose="02020603050405020304" pitchFamily="18" charset="0"/>
              </a:rPr>
              <a:t>其二进制编码格式如下</a:t>
            </a:r>
            <a:r>
              <a:rPr lang="zh-CN" altLang="en-US" b="0" kern="0" dirty="0">
                <a:latin typeface="Times New Roman" panose="02020603050405020304" pitchFamily="18" charset="0"/>
                <a:ea typeface="+mn-ea"/>
                <a:cs typeface="Times New Roman" panose="02020603050405020304" pitchFamily="18" charset="0"/>
              </a:rPr>
              <a:t>：</a:t>
            </a:r>
            <a:endParaRPr lang="zh-CN" altLang="en-US" b="0" kern="0" dirty="0">
              <a:latin typeface="Times New Roman" panose="02020603050405020304" pitchFamily="18" charset="0"/>
              <a:ea typeface="+mn-ea"/>
              <a:cs typeface="Times New Roman" panose="02020603050405020304" pitchFamily="18" charset="0"/>
            </a:endParaRPr>
          </a:p>
          <a:p>
            <a:pPr eaLnBrk="1" hangingPunct="1"/>
            <a:endParaRPr lang="zh-CN" altLang="en-US" sz="2800" kern="0" dirty="0"/>
          </a:p>
          <a:p>
            <a:pPr eaLnBrk="1" hangingPunct="1"/>
            <a:endParaRPr lang="zh-CN" altLang="en-US" sz="2800" kern="0" dirty="0"/>
          </a:p>
          <a:p>
            <a:pPr eaLnBrk="1" hangingPunct="1"/>
            <a:endParaRPr lang="zh-CN" altLang="en-US" sz="2800" kern="0" dirty="0"/>
          </a:p>
          <a:p>
            <a:pPr marL="0" indent="0" eaLnBrk="1" hangingPunct="1">
              <a:buNone/>
            </a:pPr>
            <a:r>
              <a:rPr lang="zh-CN" altLang="en-US" sz="2000" b="0" kern="0" dirty="0">
                <a:solidFill>
                  <a:srgbClr val="0070C0"/>
                </a:solidFill>
                <a:latin typeface="Times New Roman" panose="02020603050405020304" pitchFamily="18" charset="0"/>
                <a:ea typeface="+mn-ea"/>
                <a:cs typeface="Times New Roman" panose="02020603050405020304" pitchFamily="18" charset="0"/>
              </a:rPr>
              <a:t>其汇编格式如下</a:t>
            </a:r>
            <a:r>
              <a:rPr lang="zh-CN" altLang="en-US" sz="2000" b="0" kern="0" dirty="0">
                <a:latin typeface="Times New Roman" panose="02020603050405020304" pitchFamily="18" charset="0"/>
                <a:ea typeface="+mn-ea"/>
                <a:cs typeface="Times New Roman" panose="02020603050405020304" pitchFamily="18" charset="0"/>
              </a:rPr>
              <a:t>：</a:t>
            </a:r>
            <a:endParaRPr lang="zh-CN" altLang="en-US" sz="2000" b="0" kern="0" dirty="0">
              <a:latin typeface="Times New Roman" panose="02020603050405020304" pitchFamily="18" charset="0"/>
              <a:ea typeface="+mn-ea"/>
              <a:cs typeface="Times New Roman" panose="02020603050405020304" pitchFamily="18" charset="0"/>
            </a:endParaRPr>
          </a:p>
          <a:p>
            <a:pPr marL="0" indent="0" eaLnBrk="1" hangingPunct="1">
              <a:buNone/>
            </a:pPr>
            <a:r>
              <a:rPr lang="en-US" altLang="zh-CN" sz="2000" b="0" kern="0" dirty="0">
                <a:latin typeface="Times New Roman" panose="02020603050405020304" pitchFamily="18" charset="0"/>
                <a:ea typeface="+mn-ea"/>
                <a:cs typeface="Times New Roman" panose="02020603050405020304" pitchFamily="18" charset="0"/>
              </a:rPr>
              <a:t>              SWP{&lt;</a:t>
            </a:r>
            <a:r>
              <a:rPr lang="en-US" altLang="zh-CN" sz="2000" b="0" kern="0" dirty="0" err="1">
                <a:latin typeface="Times New Roman" panose="02020603050405020304" pitchFamily="18" charset="0"/>
                <a:ea typeface="+mn-ea"/>
                <a:cs typeface="Times New Roman" panose="02020603050405020304" pitchFamily="18" charset="0"/>
              </a:rPr>
              <a:t>cond</a:t>
            </a:r>
            <a:r>
              <a:rPr lang="en-US" altLang="zh-CN" sz="2000" b="0" kern="0" dirty="0">
                <a:latin typeface="Times New Roman" panose="02020603050405020304" pitchFamily="18" charset="0"/>
                <a:ea typeface="+mn-ea"/>
                <a:cs typeface="Times New Roman" panose="02020603050405020304" pitchFamily="18" charset="0"/>
              </a:rPr>
              <a:t>&gt;} {B} Rd</a:t>
            </a:r>
            <a:r>
              <a:rPr lang="zh-CN" altLang="en-US" sz="2000" b="0" kern="0" dirty="0">
                <a:latin typeface="Times New Roman" panose="02020603050405020304" pitchFamily="18" charset="0"/>
                <a:ea typeface="+mn-ea"/>
                <a:cs typeface="Times New Roman" panose="02020603050405020304" pitchFamily="18" charset="0"/>
              </a:rPr>
              <a:t>，</a:t>
            </a:r>
            <a:r>
              <a:rPr lang="en-US" altLang="zh-CN" sz="2000" b="0" kern="0" dirty="0">
                <a:latin typeface="Times New Roman" panose="02020603050405020304" pitchFamily="18" charset="0"/>
                <a:ea typeface="+mn-ea"/>
                <a:cs typeface="Times New Roman" panose="02020603050405020304" pitchFamily="18" charset="0"/>
              </a:rPr>
              <a:t>Rm</a:t>
            </a:r>
            <a:r>
              <a:rPr lang="zh-CN" altLang="en-US" sz="2000" b="0" kern="0" dirty="0">
                <a:latin typeface="Times New Roman" panose="02020603050405020304" pitchFamily="18" charset="0"/>
                <a:ea typeface="+mn-ea"/>
                <a:cs typeface="Times New Roman" panose="02020603050405020304" pitchFamily="18" charset="0"/>
              </a:rPr>
              <a:t>，</a:t>
            </a:r>
            <a:r>
              <a:rPr lang="en-US" altLang="zh-CN" sz="2000" b="0" kern="0" dirty="0">
                <a:latin typeface="Times New Roman" panose="02020603050405020304" pitchFamily="18" charset="0"/>
                <a:ea typeface="+mn-ea"/>
                <a:cs typeface="Times New Roman" panose="02020603050405020304" pitchFamily="18" charset="0"/>
              </a:rPr>
              <a:t>[Rn] </a:t>
            </a:r>
            <a:endParaRPr lang="en-US" altLang="zh-CN" sz="2000" b="0" kern="0" dirty="0">
              <a:latin typeface="Times New Roman" panose="02020603050405020304" pitchFamily="18" charset="0"/>
              <a:ea typeface="+mn-ea"/>
              <a:cs typeface="Times New Roman" panose="02020603050405020304" pitchFamily="18" charset="0"/>
            </a:endParaRPr>
          </a:p>
          <a:p>
            <a:pPr marL="0" indent="0" eaLnBrk="1" hangingPunct="1">
              <a:buNone/>
            </a:pPr>
            <a:r>
              <a:rPr lang="zh-CN" altLang="en-US" sz="2000" b="0" kern="0" dirty="0">
                <a:latin typeface="Times New Roman" panose="02020603050405020304" pitchFamily="18" charset="0"/>
                <a:ea typeface="+mn-ea"/>
                <a:cs typeface="Times New Roman" panose="02020603050405020304" pitchFamily="18" charset="0"/>
              </a:rPr>
              <a:t>例：</a:t>
            </a:r>
            <a:endParaRPr lang="zh-CN" altLang="en-US" sz="2000" b="0" kern="0" dirty="0">
              <a:latin typeface="Times New Roman" panose="02020603050405020304" pitchFamily="18" charset="0"/>
              <a:ea typeface="+mn-ea"/>
              <a:cs typeface="Times New Roman" panose="02020603050405020304" pitchFamily="18" charset="0"/>
            </a:endParaRPr>
          </a:p>
          <a:p>
            <a:pPr marL="0" indent="0" eaLnBrk="1" hangingPunct="1">
              <a:buNone/>
            </a:pPr>
            <a:r>
              <a:rPr lang="zh-CN" altLang="en-US" sz="2000" b="0" kern="0" dirty="0">
                <a:latin typeface="Times New Roman" panose="02020603050405020304" pitchFamily="18" charset="0"/>
                <a:ea typeface="+mn-ea"/>
                <a:cs typeface="Times New Roman" panose="02020603050405020304" pitchFamily="18" charset="0"/>
              </a:rPr>
              <a:t>	</a:t>
            </a:r>
            <a:r>
              <a:rPr lang="en-US" altLang="zh-CN" sz="2000" b="0" kern="0" dirty="0">
                <a:latin typeface="Times New Roman" panose="02020603050405020304" pitchFamily="18" charset="0"/>
                <a:ea typeface="+mn-ea"/>
                <a:cs typeface="Times New Roman" panose="02020603050405020304" pitchFamily="18" charset="0"/>
              </a:rPr>
              <a:t>SWPB R1,R1,[R0]    </a:t>
            </a:r>
            <a:r>
              <a:rPr lang="zh-CN" altLang="en-US" sz="2000" b="0" kern="0" dirty="0">
                <a:latin typeface="Times New Roman" panose="02020603050405020304" pitchFamily="18" charset="0"/>
                <a:ea typeface="+mn-ea"/>
                <a:cs typeface="Times New Roman" panose="02020603050405020304" pitchFamily="18" charset="0"/>
              </a:rPr>
              <a:t>交换字节，将</a:t>
            </a:r>
            <a:r>
              <a:rPr lang="en-US" altLang="zh-CN" sz="2000" b="0" kern="0" dirty="0">
                <a:latin typeface="Times New Roman" panose="02020603050405020304" pitchFamily="18" charset="0"/>
                <a:ea typeface="+mn-ea"/>
                <a:cs typeface="Times New Roman" panose="02020603050405020304" pitchFamily="18" charset="0"/>
              </a:rPr>
              <a:t>[R0]</a:t>
            </a:r>
            <a:r>
              <a:rPr lang="zh-CN" altLang="en-US" sz="2000" b="0" kern="0" dirty="0">
                <a:latin typeface="Times New Roman" panose="02020603050405020304" pitchFamily="18" charset="0"/>
                <a:ea typeface="+mn-ea"/>
                <a:cs typeface="Times New Roman" panose="02020603050405020304" pitchFamily="18" charset="0"/>
              </a:rPr>
              <a:t>中的字节数据读取到</a:t>
            </a:r>
            <a:r>
              <a:rPr lang="en-US" altLang="zh-CN" sz="2000" b="0" kern="0" dirty="0">
                <a:latin typeface="Times New Roman" panose="02020603050405020304" pitchFamily="18" charset="0"/>
                <a:ea typeface="+mn-ea"/>
                <a:cs typeface="Times New Roman" panose="02020603050405020304" pitchFamily="18" charset="0"/>
              </a:rPr>
              <a:t>R1</a:t>
            </a:r>
            <a:r>
              <a:rPr lang="zh-CN" altLang="en-US" sz="2000" b="0" kern="0" dirty="0">
                <a:latin typeface="Times New Roman" panose="02020603050405020304" pitchFamily="18" charset="0"/>
                <a:ea typeface="+mn-ea"/>
                <a:cs typeface="Times New Roman" panose="02020603050405020304" pitchFamily="18" charset="0"/>
              </a:rPr>
              <a:t>中，同</a:t>
            </a:r>
            <a:endParaRPr lang="en-US" altLang="zh-CN" sz="2000" b="0" kern="0" dirty="0">
              <a:latin typeface="Times New Roman" panose="02020603050405020304" pitchFamily="18" charset="0"/>
              <a:ea typeface="+mn-ea"/>
              <a:cs typeface="Times New Roman" panose="02020603050405020304" pitchFamily="18" charset="0"/>
            </a:endParaRPr>
          </a:p>
          <a:p>
            <a:pPr marL="0" indent="0" eaLnBrk="1" hangingPunct="1">
              <a:buNone/>
            </a:pPr>
            <a:r>
              <a:rPr lang="en-US" altLang="zh-CN" sz="2000" b="0" kern="0" dirty="0">
                <a:latin typeface="Times New Roman" panose="02020603050405020304" pitchFamily="18" charset="0"/>
                <a:ea typeface="+mn-ea"/>
                <a:cs typeface="Times New Roman" panose="02020603050405020304" pitchFamily="18" charset="0"/>
              </a:rPr>
              <a:t>                                                 </a:t>
            </a:r>
            <a:r>
              <a:rPr lang="zh-CN" altLang="en-US" sz="2000" b="0" kern="0" dirty="0">
                <a:latin typeface="Times New Roman" panose="02020603050405020304" pitchFamily="18" charset="0"/>
                <a:ea typeface="+mn-ea"/>
                <a:cs typeface="Times New Roman" panose="02020603050405020304" pitchFamily="18" charset="0"/>
              </a:rPr>
              <a:t>时将</a:t>
            </a:r>
            <a:r>
              <a:rPr lang="en-US" altLang="zh-CN" sz="2000" b="0" kern="0" dirty="0">
                <a:latin typeface="Times New Roman" panose="02020603050405020304" pitchFamily="18" charset="0"/>
                <a:ea typeface="+mn-ea"/>
                <a:cs typeface="Times New Roman" panose="02020603050405020304" pitchFamily="18" charset="0"/>
              </a:rPr>
              <a:t>R1</a:t>
            </a:r>
            <a:r>
              <a:rPr lang="zh-CN" altLang="en-US" sz="2000" b="0" kern="0" dirty="0">
                <a:latin typeface="Times New Roman" panose="02020603050405020304" pitchFamily="18" charset="0"/>
                <a:ea typeface="+mn-ea"/>
                <a:cs typeface="Times New Roman" panose="02020603050405020304" pitchFamily="18" charset="0"/>
              </a:rPr>
              <a:t>中的数据写入到</a:t>
            </a:r>
            <a:r>
              <a:rPr lang="en-US" altLang="zh-CN" sz="2000" b="0" kern="0" dirty="0">
                <a:latin typeface="Times New Roman" panose="02020603050405020304" pitchFamily="18" charset="0"/>
                <a:ea typeface="+mn-ea"/>
                <a:cs typeface="Times New Roman" panose="02020603050405020304" pitchFamily="18" charset="0"/>
              </a:rPr>
              <a:t>[R0]</a:t>
            </a:r>
            <a:r>
              <a:rPr lang="zh-CN" altLang="en-US" sz="2000" b="0" kern="0" dirty="0">
                <a:latin typeface="Times New Roman" panose="02020603050405020304" pitchFamily="18" charset="0"/>
                <a:ea typeface="+mn-ea"/>
                <a:cs typeface="Times New Roman" panose="02020603050405020304" pitchFamily="18" charset="0"/>
              </a:rPr>
              <a:t>中</a:t>
            </a:r>
            <a:endParaRPr lang="zh-CN" altLang="en-US" sz="2000" b="0" kern="0" dirty="0">
              <a:latin typeface="Times New Roman" panose="02020603050405020304" pitchFamily="18" charset="0"/>
              <a:ea typeface="+mn-ea"/>
              <a:cs typeface="Times New Roman" panose="02020603050405020304" pitchFamily="18" charset="0"/>
            </a:endParaRPr>
          </a:p>
          <a:p>
            <a:pPr marL="0" indent="0" eaLnBrk="1" hangingPunct="1">
              <a:buNone/>
            </a:pPr>
            <a:r>
              <a:rPr lang="zh-CN" altLang="en-US" sz="2000" b="0" kern="0" dirty="0">
                <a:latin typeface="Times New Roman" panose="02020603050405020304" pitchFamily="18" charset="0"/>
                <a:ea typeface="+mn-ea"/>
                <a:cs typeface="Times New Roman" panose="02020603050405020304" pitchFamily="18" charset="0"/>
              </a:rPr>
              <a:t>	</a:t>
            </a:r>
            <a:r>
              <a:rPr lang="en-US" altLang="zh-CN" sz="2000" b="0" kern="0" dirty="0">
                <a:latin typeface="Times New Roman" panose="02020603050405020304" pitchFamily="18" charset="0"/>
                <a:ea typeface="+mn-ea"/>
                <a:cs typeface="Times New Roman" panose="02020603050405020304" pitchFamily="18" charset="0"/>
              </a:rPr>
              <a:t>SWP   R1,R2,[R3]    </a:t>
            </a:r>
            <a:r>
              <a:rPr lang="zh-CN" altLang="en-US" sz="2000" b="0" kern="0" dirty="0">
                <a:latin typeface="Times New Roman" panose="02020603050405020304" pitchFamily="18" charset="0"/>
                <a:ea typeface="+mn-ea"/>
                <a:cs typeface="Times New Roman" panose="02020603050405020304" pitchFamily="18" charset="0"/>
              </a:rPr>
              <a:t>交换字节数据，将</a:t>
            </a:r>
            <a:r>
              <a:rPr lang="en-US" altLang="zh-CN" sz="2000" b="0" kern="0" dirty="0">
                <a:latin typeface="Times New Roman" panose="02020603050405020304" pitchFamily="18" charset="0"/>
                <a:ea typeface="+mn-ea"/>
                <a:cs typeface="Times New Roman" panose="02020603050405020304" pitchFamily="18" charset="0"/>
              </a:rPr>
              <a:t>[R3]</a:t>
            </a:r>
            <a:r>
              <a:rPr lang="zh-CN" altLang="en-US" sz="2000" b="0" kern="0" dirty="0">
                <a:latin typeface="Times New Roman" panose="02020603050405020304" pitchFamily="18" charset="0"/>
                <a:ea typeface="+mn-ea"/>
                <a:cs typeface="Times New Roman" panose="02020603050405020304" pitchFamily="18" charset="0"/>
              </a:rPr>
              <a:t>中的数据读取到</a:t>
            </a:r>
            <a:r>
              <a:rPr lang="en-US" altLang="zh-CN" sz="2000" b="0" kern="0" dirty="0">
                <a:latin typeface="Times New Roman" panose="02020603050405020304" pitchFamily="18" charset="0"/>
                <a:ea typeface="+mn-ea"/>
                <a:cs typeface="Times New Roman" panose="02020603050405020304" pitchFamily="18" charset="0"/>
              </a:rPr>
              <a:t>R1</a:t>
            </a:r>
            <a:r>
              <a:rPr lang="zh-CN" altLang="en-US" sz="2000" b="0" kern="0" dirty="0">
                <a:latin typeface="Times New Roman" panose="02020603050405020304" pitchFamily="18" charset="0"/>
                <a:ea typeface="+mn-ea"/>
                <a:cs typeface="Times New Roman" panose="02020603050405020304" pitchFamily="18" charset="0"/>
              </a:rPr>
              <a:t>中，同</a:t>
            </a:r>
            <a:endParaRPr lang="en-US" altLang="zh-CN" sz="2000" b="0" kern="0" dirty="0">
              <a:latin typeface="Times New Roman" panose="02020603050405020304" pitchFamily="18" charset="0"/>
              <a:ea typeface="+mn-ea"/>
              <a:cs typeface="Times New Roman" panose="02020603050405020304" pitchFamily="18" charset="0"/>
            </a:endParaRPr>
          </a:p>
          <a:p>
            <a:pPr marL="0" indent="0" eaLnBrk="1" hangingPunct="1">
              <a:buNone/>
            </a:pPr>
            <a:r>
              <a:rPr lang="en-US" altLang="zh-CN" sz="2000" b="0" kern="0" dirty="0">
                <a:latin typeface="Times New Roman" panose="02020603050405020304" pitchFamily="18" charset="0"/>
                <a:ea typeface="+mn-ea"/>
                <a:cs typeface="Times New Roman" panose="02020603050405020304" pitchFamily="18" charset="0"/>
              </a:rPr>
              <a:t>                                                </a:t>
            </a:r>
            <a:r>
              <a:rPr lang="zh-CN" altLang="en-US" sz="2000" b="0" kern="0" dirty="0">
                <a:latin typeface="Times New Roman" panose="02020603050405020304" pitchFamily="18" charset="0"/>
                <a:ea typeface="+mn-ea"/>
                <a:cs typeface="Times New Roman" panose="02020603050405020304" pitchFamily="18" charset="0"/>
              </a:rPr>
              <a:t>时将</a:t>
            </a:r>
            <a:r>
              <a:rPr lang="en-US" altLang="zh-CN" sz="2000" b="0" kern="0" dirty="0">
                <a:latin typeface="Times New Roman" panose="02020603050405020304" pitchFamily="18" charset="0"/>
                <a:ea typeface="+mn-ea"/>
                <a:cs typeface="Times New Roman" panose="02020603050405020304" pitchFamily="18" charset="0"/>
              </a:rPr>
              <a:t>R2</a:t>
            </a:r>
            <a:r>
              <a:rPr lang="zh-CN" altLang="en-US" sz="2000" b="0" kern="0" dirty="0">
                <a:latin typeface="Times New Roman" panose="02020603050405020304" pitchFamily="18" charset="0"/>
                <a:ea typeface="+mn-ea"/>
                <a:cs typeface="Times New Roman" panose="02020603050405020304" pitchFamily="18" charset="0"/>
              </a:rPr>
              <a:t>中的数据写入到</a:t>
            </a:r>
            <a:r>
              <a:rPr lang="en-US" altLang="zh-CN" sz="2000" b="0" kern="0" dirty="0">
                <a:latin typeface="Times New Roman" panose="02020603050405020304" pitchFamily="18" charset="0"/>
                <a:ea typeface="+mn-ea"/>
                <a:cs typeface="Times New Roman" panose="02020603050405020304" pitchFamily="18" charset="0"/>
              </a:rPr>
              <a:t>[R3]</a:t>
            </a:r>
            <a:r>
              <a:rPr lang="zh-CN" altLang="en-US" sz="2000" b="0" kern="0" dirty="0">
                <a:latin typeface="Times New Roman" panose="02020603050405020304" pitchFamily="18" charset="0"/>
                <a:ea typeface="+mn-ea"/>
                <a:cs typeface="Times New Roman" panose="02020603050405020304" pitchFamily="18" charset="0"/>
              </a:rPr>
              <a:t>中</a:t>
            </a:r>
            <a:endParaRPr lang="zh-CN" altLang="en-US" sz="2000" b="0" kern="0" dirty="0">
              <a:latin typeface="Times New Roman" panose="02020603050405020304" pitchFamily="18" charset="0"/>
              <a:ea typeface="+mn-ea"/>
              <a:cs typeface="Times New Roman" panose="02020603050405020304" pitchFamily="18" charset="0"/>
            </a:endParaRPr>
          </a:p>
        </p:txBody>
      </p:sp>
      <p:pic>
        <p:nvPicPr>
          <p:cNvPr id="6" name="Picture 4"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76164" y="1960562"/>
            <a:ext cx="6096000" cy="1468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数据加载</a:t>
            </a:r>
            <a:r>
              <a:rPr lang="en-US" altLang="zh-CN" kern="0" dirty="0"/>
              <a:t>/</a:t>
            </a:r>
            <a:r>
              <a:rPr lang="zh-CN" altLang="en-US" kern="0" dirty="0"/>
              <a:t>存储指令</a:t>
            </a:r>
            <a:endParaRPr lang="zh-CN" altLang="en-US" kern="0" dirty="0">
              <a:solidFill>
                <a:srgbClr val="FF0000"/>
              </a:solidFill>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5" name="Rectangle 2"/>
          <p:cNvSpPr txBox="1">
            <a:spLocks noChangeArrowheads="1"/>
          </p:cNvSpPr>
          <p:nvPr/>
        </p:nvSpPr>
        <p:spPr bwMode="auto">
          <a:xfrm>
            <a:off x="695325" y="884392"/>
            <a:ext cx="849694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800" b="0" kern="0" dirty="0">
                <a:latin typeface="Times New Roman" panose="02020603050405020304" pitchFamily="18" charset="0"/>
                <a:ea typeface="+mn-ea"/>
                <a:cs typeface="Times New Roman" panose="02020603050405020304" pitchFamily="18" charset="0"/>
              </a:rPr>
              <a:t>3.3 </a:t>
            </a:r>
            <a:r>
              <a:rPr lang="zh-CN" altLang="en-US" sz="2800" b="0" kern="0" dirty="0">
                <a:latin typeface="Times New Roman" panose="02020603050405020304" pitchFamily="18" charset="0"/>
                <a:ea typeface="+mn-ea"/>
                <a:cs typeface="Times New Roman" panose="02020603050405020304" pitchFamily="18" charset="0"/>
              </a:rPr>
              <a:t>程序状态寄存器与通用寄存器之间的传送指令</a:t>
            </a:r>
            <a:endParaRPr lang="zh-CN" altLang="en-US" sz="2800" b="0" kern="0" dirty="0">
              <a:latin typeface="Times New Roman" panose="02020603050405020304" pitchFamily="18" charset="0"/>
              <a:ea typeface="+mn-ea"/>
              <a:cs typeface="Times New Roman" panose="02020603050405020304" pitchFamily="18" charset="0"/>
            </a:endParaRPr>
          </a:p>
        </p:txBody>
      </p:sp>
      <p:sp>
        <p:nvSpPr>
          <p:cNvPr id="7" name="Rectangle 3"/>
          <p:cNvSpPr txBox="1">
            <a:spLocks noChangeArrowheads="1"/>
          </p:cNvSpPr>
          <p:nvPr/>
        </p:nvSpPr>
        <p:spPr bwMode="auto">
          <a:xfrm>
            <a:off x="911424" y="1770140"/>
            <a:ext cx="9646096"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eaLnBrk="1" hangingPunct="1">
              <a:lnSpc>
                <a:spcPct val="120000"/>
              </a:lnSpc>
              <a:buNone/>
            </a:pPr>
            <a:r>
              <a:rPr lang="en-US" altLang="zh-CN" sz="2800" kern="0" dirty="0"/>
              <a:t>       </a:t>
            </a:r>
            <a:r>
              <a:rPr lang="en-US" altLang="zh-CN" b="0" kern="0" dirty="0">
                <a:latin typeface="Times New Roman" panose="02020603050405020304" pitchFamily="18" charset="0"/>
                <a:ea typeface="+mn-ea"/>
                <a:cs typeface="Times New Roman" panose="02020603050405020304" pitchFamily="18" charset="0"/>
              </a:rPr>
              <a:t>ARM</a:t>
            </a:r>
            <a:r>
              <a:rPr lang="zh-CN" altLang="en-US" b="0" kern="0" dirty="0">
                <a:latin typeface="Times New Roman" panose="02020603050405020304" pitchFamily="18" charset="0"/>
                <a:ea typeface="+mn-ea"/>
                <a:cs typeface="Times New Roman" panose="02020603050405020304" pitchFamily="18" charset="0"/>
              </a:rPr>
              <a:t>指令中有两条指令，用于在状态寄存器和通用寄存器之间传送数据。修改状态寄存器一般是通过“读取－修改－写回”三个步骤的操作来实现的。 这两条指令分别是：</a:t>
            </a:r>
            <a:endParaRPr lang="zh-CN" altLang="en-US" b="0" kern="0" dirty="0">
              <a:latin typeface="Times New Roman" panose="02020603050405020304" pitchFamily="18" charset="0"/>
              <a:ea typeface="+mn-ea"/>
              <a:cs typeface="Times New Roman" panose="02020603050405020304" pitchFamily="18" charset="0"/>
            </a:endParaRPr>
          </a:p>
          <a:p>
            <a:pPr marL="720090" indent="0" algn="just" eaLnBrk="1" hangingPunct="1">
              <a:lnSpc>
                <a:spcPct val="120000"/>
              </a:lnSpc>
              <a:buFontTx/>
              <a:buBlip>
                <a:blip r:embed="rId1"/>
              </a:buBlip>
            </a:pPr>
            <a:r>
              <a:rPr lang="zh-CN" altLang="en-US" b="0" kern="0" dirty="0">
                <a:latin typeface="Times New Roman" panose="02020603050405020304" pitchFamily="18" charset="0"/>
                <a:ea typeface="+mn-ea"/>
                <a:cs typeface="Times New Roman" panose="02020603050405020304" pitchFamily="18" charset="0"/>
              </a:rPr>
              <a:t>  状态寄存器到通用寄存器的传送指令（</a:t>
            </a:r>
            <a:r>
              <a:rPr lang="en-US" altLang="zh-CN" b="0" kern="0" dirty="0">
                <a:latin typeface="Times New Roman" panose="02020603050405020304" pitchFamily="18" charset="0"/>
                <a:ea typeface="+mn-ea"/>
                <a:cs typeface="Times New Roman" panose="02020603050405020304" pitchFamily="18" charset="0"/>
              </a:rPr>
              <a:t>MRS</a:t>
            </a:r>
            <a:r>
              <a:rPr lang="zh-CN" altLang="en-US" b="0" kern="0" dirty="0">
                <a:latin typeface="Times New Roman" panose="02020603050405020304" pitchFamily="18" charset="0"/>
                <a:ea typeface="+mn-ea"/>
                <a:cs typeface="Times New Roman" panose="02020603050405020304" pitchFamily="18" charset="0"/>
              </a:rPr>
              <a:t>）</a:t>
            </a:r>
            <a:endParaRPr lang="zh-CN" altLang="en-US" b="0" kern="0" dirty="0">
              <a:latin typeface="Times New Roman" panose="02020603050405020304" pitchFamily="18" charset="0"/>
              <a:ea typeface="+mn-ea"/>
              <a:cs typeface="Times New Roman" panose="02020603050405020304" pitchFamily="18" charset="0"/>
            </a:endParaRPr>
          </a:p>
          <a:p>
            <a:pPr marL="720090" indent="0" algn="just" eaLnBrk="1" hangingPunct="1">
              <a:lnSpc>
                <a:spcPct val="120000"/>
              </a:lnSpc>
              <a:buFontTx/>
              <a:buBlip>
                <a:blip r:embed="rId1"/>
              </a:buBlip>
            </a:pPr>
            <a:r>
              <a:rPr lang="zh-CN" altLang="en-US" b="0" kern="0" dirty="0">
                <a:latin typeface="Times New Roman" panose="02020603050405020304" pitchFamily="18" charset="0"/>
                <a:ea typeface="+mn-ea"/>
                <a:cs typeface="Times New Roman" panose="02020603050405020304" pitchFamily="18" charset="0"/>
              </a:rPr>
              <a:t>  通用寄存器到状态寄存器的传送指令（</a:t>
            </a:r>
            <a:r>
              <a:rPr lang="en-US" altLang="zh-CN" b="0" kern="0" dirty="0">
                <a:latin typeface="Times New Roman" panose="02020603050405020304" pitchFamily="18" charset="0"/>
                <a:ea typeface="+mn-ea"/>
                <a:cs typeface="Times New Roman" panose="02020603050405020304" pitchFamily="18" charset="0"/>
              </a:rPr>
              <a:t>MSR</a:t>
            </a:r>
            <a:r>
              <a:rPr lang="zh-CN" altLang="en-US" b="0" kern="0" dirty="0">
                <a:latin typeface="Times New Roman" panose="02020603050405020304" pitchFamily="18" charset="0"/>
                <a:ea typeface="+mn-ea"/>
                <a:cs typeface="Times New Roman" panose="02020603050405020304" pitchFamily="18" charset="0"/>
              </a:rPr>
              <a:t>） </a:t>
            </a:r>
            <a:endParaRPr lang="zh-CN" altLang="en-US" b="0" kern="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程序状态寄存器处理指令</a:t>
            </a:r>
            <a:endParaRPr lang="zh-CN" altLang="en-US" kern="0" dirty="0">
              <a:solidFill>
                <a:srgbClr val="FF0000"/>
              </a:solidFill>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2"/>
          <p:cNvSpPr txBox="1">
            <a:spLocks noChangeArrowheads="1"/>
          </p:cNvSpPr>
          <p:nvPr/>
        </p:nvSpPr>
        <p:spPr>
          <a:xfrm>
            <a:off x="479376" y="1056352"/>
            <a:ext cx="10729192" cy="4316864"/>
          </a:xfrm>
          <a:prstGeom prst="rect">
            <a:avLst/>
          </a:prstGeom>
        </p:spPr>
        <p:txBody>
          <a:bodyPr/>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eaLnBrk="1" hangingPunct="1">
              <a:lnSpc>
                <a:spcPct val="120000"/>
              </a:lnSpc>
            </a:pPr>
            <a:r>
              <a:rPr lang="en-US" altLang="zh-CN" b="0" dirty="0">
                <a:latin typeface="Times New Roman" panose="02020603050405020304" pitchFamily="18" charset="0"/>
                <a:ea typeface="+mn-ea"/>
                <a:cs typeface="Times New Roman" panose="02020603050405020304" pitchFamily="18" charset="0"/>
              </a:rPr>
              <a:t>ARM</a:t>
            </a:r>
            <a:r>
              <a:rPr lang="zh-CN" altLang="en-US" b="0" dirty="0">
                <a:latin typeface="Times New Roman" panose="02020603050405020304" pitchFamily="18" charset="0"/>
                <a:ea typeface="+mn-ea"/>
                <a:cs typeface="Times New Roman" panose="02020603050405020304" pitchFamily="18" charset="0"/>
              </a:rPr>
              <a:t>指令集是</a:t>
            </a:r>
            <a:r>
              <a:rPr lang="en-US" altLang="zh-CN" b="0" dirty="0">
                <a:solidFill>
                  <a:srgbClr val="0070C0"/>
                </a:solidFill>
                <a:latin typeface="Times New Roman" panose="02020603050405020304" pitchFamily="18" charset="0"/>
                <a:ea typeface="+mn-ea"/>
                <a:cs typeface="Times New Roman" panose="02020603050405020304" pitchFamily="18" charset="0"/>
              </a:rPr>
              <a:t>32</a:t>
            </a:r>
            <a:r>
              <a:rPr lang="zh-CN" altLang="en-US" b="0" dirty="0">
                <a:solidFill>
                  <a:srgbClr val="0070C0"/>
                </a:solidFill>
                <a:latin typeface="Times New Roman" panose="02020603050405020304" pitchFamily="18" charset="0"/>
                <a:ea typeface="+mn-ea"/>
                <a:cs typeface="Times New Roman" panose="02020603050405020304" pitchFamily="18" charset="0"/>
              </a:rPr>
              <a:t>位</a:t>
            </a:r>
            <a:r>
              <a:rPr lang="zh-CN" altLang="en-US" b="0" dirty="0">
                <a:latin typeface="Times New Roman" panose="02020603050405020304" pitchFamily="18" charset="0"/>
                <a:ea typeface="+mn-ea"/>
                <a:cs typeface="Times New Roman" panose="02020603050405020304" pitchFamily="18" charset="0"/>
              </a:rPr>
              <a:t>的，程序的启动都是从</a:t>
            </a:r>
            <a:r>
              <a:rPr lang="en-US" altLang="zh-CN" b="0" dirty="0">
                <a:latin typeface="Times New Roman" panose="02020603050405020304" pitchFamily="18" charset="0"/>
                <a:ea typeface="+mn-ea"/>
                <a:cs typeface="Times New Roman" panose="02020603050405020304" pitchFamily="18" charset="0"/>
              </a:rPr>
              <a:t>ARM</a:t>
            </a:r>
            <a:r>
              <a:rPr lang="zh-CN" altLang="en-US" b="0" dirty="0">
                <a:latin typeface="Times New Roman" panose="02020603050405020304" pitchFamily="18" charset="0"/>
                <a:ea typeface="+mn-ea"/>
                <a:cs typeface="Times New Roman" panose="02020603050405020304" pitchFamily="18" charset="0"/>
              </a:rPr>
              <a:t>指令集开始。所有的</a:t>
            </a:r>
            <a:r>
              <a:rPr lang="en-US" altLang="zh-CN" b="0" dirty="0">
                <a:latin typeface="Times New Roman" panose="02020603050405020304" pitchFamily="18" charset="0"/>
                <a:ea typeface="+mn-ea"/>
                <a:cs typeface="Times New Roman" panose="02020603050405020304" pitchFamily="18" charset="0"/>
              </a:rPr>
              <a:t>ARM</a:t>
            </a:r>
            <a:r>
              <a:rPr lang="zh-CN" altLang="en-US" b="0" dirty="0">
                <a:latin typeface="Times New Roman" panose="02020603050405020304" pitchFamily="18" charset="0"/>
                <a:ea typeface="+mn-ea"/>
                <a:cs typeface="Times New Roman" panose="02020603050405020304" pitchFamily="18" charset="0"/>
              </a:rPr>
              <a:t>指令集都可以是</a:t>
            </a:r>
            <a:r>
              <a:rPr lang="zh-CN" altLang="en-US" b="0" dirty="0">
                <a:solidFill>
                  <a:srgbClr val="0070C0"/>
                </a:solidFill>
                <a:latin typeface="Times New Roman" panose="02020603050405020304" pitchFamily="18" charset="0"/>
                <a:ea typeface="+mn-ea"/>
                <a:cs typeface="Times New Roman" panose="02020603050405020304" pitchFamily="18" charset="0"/>
              </a:rPr>
              <a:t>有条件执行</a:t>
            </a:r>
            <a:r>
              <a:rPr lang="zh-CN" altLang="en-US" b="0" dirty="0">
                <a:latin typeface="Times New Roman" panose="02020603050405020304" pitchFamily="18" charset="0"/>
                <a:ea typeface="+mn-ea"/>
                <a:cs typeface="Times New Roman" panose="02020603050405020304" pitchFamily="18" charset="0"/>
              </a:rPr>
              <a:t>的</a:t>
            </a:r>
            <a:r>
              <a:rPr lang="zh-CN" altLang="en-US" b="0" kern="0" dirty="0">
                <a:latin typeface="Times New Roman" panose="02020603050405020304" pitchFamily="18" charset="0"/>
                <a:ea typeface="+mn-ea"/>
                <a:cs typeface="Times New Roman" panose="02020603050405020304" pitchFamily="18" charset="0"/>
              </a:rPr>
              <a:t>。</a:t>
            </a:r>
            <a:endParaRPr lang="en-US" altLang="zh-CN" b="0" kern="0" dirty="0">
              <a:latin typeface="Times New Roman" panose="02020603050405020304" pitchFamily="18" charset="0"/>
              <a:ea typeface="+mn-ea"/>
              <a:cs typeface="Times New Roman" panose="02020603050405020304" pitchFamily="18" charset="0"/>
            </a:endParaRPr>
          </a:p>
          <a:p>
            <a:pPr eaLnBrk="1" hangingPunct="1">
              <a:lnSpc>
                <a:spcPct val="120000"/>
              </a:lnSpc>
            </a:pPr>
            <a:r>
              <a:rPr lang="en-US" altLang="zh-CN" b="0" kern="0" dirty="0">
                <a:latin typeface="Times New Roman" panose="02020603050405020304" pitchFamily="18" charset="0"/>
                <a:ea typeface="+mn-ea"/>
                <a:cs typeface="Times New Roman" panose="02020603050405020304" pitchFamily="18" charset="0"/>
              </a:rPr>
              <a:t> </a:t>
            </a:r>
            <a:r>
              <a:rPr lang="en-US" altLang="zh-CN" b="0" dirty="0">
                <a:latin typeface="Times New Roman" panose="02020603050405020304" pitchFamily="18" charset="0"/>
                <a:ea typeface="+mn-ea"/>
                <a:cs typeface="Times New Roman" panose="02020603050405020304" pitchFamily="18" charset="0"/>
              </a:rPr>
              <a:t>ARM</a:t>
            </a:r>
            <a:r>
              <a:rPr lang="zh-CN" altLang="en-US" b="0" dirty="0">
                <a:latin typeface="Times New Roman" panose="02020603050405020304" pitchFamily="18" charset="0"/>
                <a:ea typeface="+mn-ea"/>
                <a:cs typeface="Times New Roman" panose="02020603050405020304" pitchFamily="18" charset="0"/>
              </a:rPr>
              <a:t>指令集是以</a:t>
            </a:r>
            <a:r>
              <a:rPr lang="en-US" altLang="zh-CN" b="0" dirty="0">
                <a:latin typeface="Times New Roman" panose="02020603050405020304" pitchFamily="18" charset="0"/>
                <a:ea typeface="+mn-ea"/>
                <a:cs typeface="Times New Roman" panose="02020603050405020304" pitchFamily="18" charset="0"/>
              </a:rPr>
              <a:t>32</a:t>
            </a:r>
            <a:r>
              <a:rPr lang="zh-CN" altLang="en-US" b="0" dirty="0">
                <a:latin typeface="Times New Roman" panose="02020603050405020304" pitchFamily="18" charset="0"/>
                <a:ea typeface="+mn-ea"/>
                <a:cs typeface="Times New Roman" panose="02020603050405020304" pitchFamily="18" charset="0"/>
              </a:rPr>
              <a:t>位二进制编码的方式给出的，大部分的指令编码中定义了第一操作数、第二操作数、目的操作数、条件标志影响位以及每条指令所对应的不同功能实现的二进制位</a:t>
            </a:r>
            <a:r>
              <a:rPr lang="zh-CN" altLang="en-US" b="0" kern="0" dirty="0">
                <a:latin typeface="Times New Roman" panose="02020603050405020304" pitchFamily="18" charset="0"/>
                <a:ea typeface="+mn-ea"/>
                <a:cs typeface="Times New Roman" panose="02020603050405020304" pitchFamily="18" charset="0"/>
              </a:rPr>
              <a:t>：</a:t>
            </a:r>
            <a:endParaRPr lang="en-US" altLang="zh-CN" b="0" kern="0" dirty="0">
              <a:latin typeface="Times New Roman" panose="02020603050405020304" pitchFamily="18" charset="0"/>
              <a:ea typeface="+mn-ea"/>
              <a:cs typeface="Times New Roman" panose="02020603050405020304" pitchFamily="18" charset="0"/>
            </a:endParaRPr>
          </a:p>
          <a:p>
            <a:pPr eaLnBrk="1" hangingPunct="1">
              <a:lnSpc>
                <a:spcPct val="120000"/>
              </a:lnSpc>
            </a:pPr>
            <a:r>
              <a:rPr lang="zh-CN" altLang="en-US" b="0" dirty="0">
                <a:latin typeface="Times New Roman" panose="02020603050405020304" pitchFamily="18" charset="0"/>
                <a:ea typeface="+mn-ea"/>
                <a:cs typeface="Times New Roman" panose="02020603050405020304" pitchFamily="18" charset="0"/>
              </a:rPr>
              <a:t>每条</a:t>
            </a:r>
            <a:r>
              <a:rPr lang="en-US" altLang="zh-CN" b="0" dirty="0">
                <a:latin typeface="Times New Roman" panose="02020603050405020304" pitchFamily="18" charset="0"/>
                <a:ea typeface="+mn-ea"/>
                <a:cs typeface="Times New Roman" panose="02020603050405020304" pitchFamily="18" charset="0"/>
              </a:rPr>
              <a:t>32</a:t>
            </a:r>
            <a:r>
              <a:rPr lang="zh-CN" altLang="en-US" b="0" dirty="0">
                <a:latin typeface="Times New Roman" panose="02020603050405020304" pitchFamily="18" charset="0"/>
                <a:ea typeface="+mn-ea"/>
                <a:cs typeface="Times New Roman" panose="02020603050405020304" pitchFamily="18" charset="0"/>
              </a:rPr>
              <a:t>位</a:t>
            </a:r>
            <a:r>
              <a:rPr lang="en-US" altLang="zh-CN" b="0" dirty="0">
                <a:latin typeface="Times New Roman" panose="02020603050405020304" pitchFamily="18" charset="0"/>
                <a:ea typeface="+mn-ea"/>
                <a:cs typeface="Times New Roman" panose="02020603050405020304" pitchFamily="18" charset="0"/>
              </a:rPr>
              <a:t>ARM</a:t>
            </a:r>
            <a:r>
              <a:rPr lang="zh-CN" altLang="en-US" b="0" dirty="0">
                <a:latin typeface="Times New Roman" panose="02020603050405020304" pitchFamily="18" charset="0"/>
                <a:ea typeface="+mn-ea"/>
                <a:cs typeface="Times New Roman" panose="02020603050405020304" pitchFamily="18" charset="0"/>
              </a:rPr>
              <a:t>指令都具有不同的二进制编码方式，和不同的指令功能相对应 。</a:t>
            </a:r>
            <a:endParaRPr lang="en-US" altLang="zh-CN" b="0" kern="0" dirty="0">
              <a:latin typeface="Times New Roman" panose="02020603050405020304" pitchFamily="18" charset="0"/>
              <a:ea typeface="+mn-ea"/>
              <a:cs typeface="Times New Roman" panose="02020603050405020304" pitchFamily="18" charset="0"/>
            </a:endParaRPr>
          </a:p>
          <a:p>
            <a:pPr marL="0" indent="0" eaLnBrk="1" hangingPunct="1">
              <a:lnSpc>
                <a:spcPct val="120000"/>
              </a:lnSpc>
              <a:buNone/>
            </a:pPr>
            <a:r>
              <a:rPr lang="en-US" altLang="zh-CN" b="0" kern="0" dirty="0">
                <a:latin typeface="Times New Roman" panose="02020603050405020304" pitchFamily="18" charset="0"/>
                <a:ea typeface="+mn-ea"/>
                <a:cs typeface="Times New Roman" panose="02020603050405020304" pitchFamily="18" charset="0"/>
              </a:rPr>
              <a:t>     </a:t>
            </a:r>
            <a:endParaRPr lang="zh-CN" altLang="en-US" b="0" kern="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简介</a:t>
            </a:r>
            <a:endParaRPr lang="zh-CN" altLang="en-US" kern="0" dirty="0">
              <a:solidFill>
                <a:srgbClr val="FF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dvAuto="0" autoUpdateAnimBg="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9" name="矩形 4"/>
          <p:cNvSpPr>
            <a:spLocks noChangeArrowheads="1"/>
          </p:cNvSpPr>
          <p:nvPr/>
        </p:nvSpPr>
        <p:spPr bwMode="auto">
          <a:xfrm>
            <a:off x="407368" y="778084"/>
            <a:ext cx="11161240" cy="2012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86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buClrTx/>
              <a:buFontTx/>
              <a:buNone/>
            </a:pPr>
            <a:r>
              <a:rPr lang="en-US" altLang="zh-CN" b="0" dirty="0"/>
              <a:t>M</a:t>
            </a:r>
            <a:r>
              <a:rPr lang="en-US" altLang="zh-CN" b="0" dirty="0">
                <a:solidFill>
                  <a:srgbClr val="FF0000"/>
                </a:solidFill>
              </a:rPr>
              <a:t>RS</a:t>
            </a:r>
            <a:r>
              <a:rPr lang="zh-CN" altLang="zh-CN" b="0" dirty="0"/>
              <a:t>指令和</a:t>
            </a:r>
            <a:r>
              <a:rPr lang="en-US" altLang="zh-CN" b="0" dirty="0"/>
              <a:t>M</a:t>
            </a:r>
            <a:r>
              <a:rPr lang="en-US" altLang="zh-CN" b="0" dirty="0">
                <a:solidFill>
                  <a:srgbClr val="FF0000"/>
                </a:solidFill>
              </a:rPr>
              <a:t>SR</a:t>
            </a:r>
            <a:r>
              <a:rPr lang="zh-CN" altLang="zh-CN" b="0" dirty="0"/>
              <a:t>指令用于在状态寄存器和通用寄存器间传输数据。状态寄存器的值要通过“读取→修改→写回”三个步骤操作来实现，可先用</a:t>
            </a:r>
            <a:r>
              <a:rPr lang="en-US" altLang="zh-CN" b="0" dirty="0"/>
              <a:t>MRS</a:t>
            </a:r>
            <a:r>
              <a:rPr lang="zh-CN" altLang="zh-CN" b="0" dirty="0"/>
              <a:t>指令将状态寄存器的值复制到通用寄存器中，修改后再通过</a:t>
            </a:r>
            <a:r>
              <a:rPr lang="en-US" altLang="zh-CN" b="0" dirty="0"/>
              <a:t>MSR</a:t>
            </a:r>
            <a:r>
              <a:rPr lang="zh-CN" altLang="zh-CN" b="0" dirty="0"/>
              <a:t>指令把通用寄存器的值写回状态寄存器。</a:t>
            </a:r>
            <a:endParaRPr lang="en-US" altLang="zh-CN" b="0" dirty="0"/>
          </a:p>
          <a:p>
            <a:pPr>
              <a:buClrTx/>
              <a:buFontTx/>
              <a:buNone/>
            </a:pPr>
            <a:r>
              <a:rPr lang="zh-CN" altLang="en-US" b="0" dirty="0"/>
              <a:t>示例：</a:t>
            </a:r>
            <a:endParaRPr lang="en-US" altLang="zh-CN" b="0" dirty="0"/>
          </a:p>
        </p:txBody>
      </p:sp>
      <p:sp>
        <p:nvSpPr>
          <p:cNvPr id="4" name="矩形 3"/>
          <p:cNvSpPr/>
          <p:nvPr/>
        </p:nvSpPr>
        <p:spPr>
          <a:xfrm>
            <a:off x="1849438" y="3165475"/>
            <a:ext cx="8424862" cy="1570038"/>
          </a:xfrm>
          <a:prstGeom prst="rect">
            <a:avLst/>
          </a:prstGeom>
          <a:solidFill>
            <a:schemeClr val="bg1">
              <a:lumMod val="75000"/>
            </a:schemeClr>
          </a:solidFill>
        </p:spPr>
        <p:txBody>
          <a:bodyPr>
            <a:spAutoFit/>
          </a:bodyPr>
          <a:lstStyle/>
          <a:p>
            <a:pPr indent="535305" eaLnBrk="1" hangingPunct="1">
              <a:defRPr/>
            </a:pPr>
            <a:r>
              <a:rPr lang="en-US" altLang="zh-CN" sz="2400" dirty="0">
                <a:latin typeface="华文楷体" panose="02010600040101010101" pitchFamily="2" charset="-122"/>
                <a:ea typeface="华文楷体" panose="02010600040101010101" pitchFamily="2" charset="-122"/>
              </a:rPr>
              <a:t>MRS  R0, CPSR		;</a:t>
            </a:r>
            <a:r>
              <a:rPr lang="zh-CN" altLang="zh-CN" sz="2400" dirty="0">
                <a:latin typeface="华文楷体" panose="02010600040101010101" pitchFamily="2" charset="-122"/>
                <a:ea typeface="华文楷体" panose="02010600040101010101" pitchFamily="2" charset="-122"/>
              </a:rPr>
              <a:t>将</a:t>
            </a:r>
            <a:r>
              <a:rPr lang="en-US" altLang="zh-CN" sz="2400" dirty="0">
                <a:latin typeface="华文楷体" panose="02010600040101010101" pitchFamily="2" charset="-122"/>
                <a:ea typeface="华文楷体" panose="02010600040101010101" pitchFamily="2" charset="-122"/>
              </a:rPr>
              <a:t>CPSR</a:t>
            </a:r>
            <a:r>
              <a:rPr lang="zh-CN" altLang="zh-CN" sz="2400" dirty="0">
                <a:latin typeface="华文楷体" panose="02010600040101010101" pitchFamily="2" charset="-122"/>
                <a:ea typeface="华文楷体" panose="02010600040101010101" pitchFamily="2" charset="-122"/>
              </a:rPr>
              <a:t>的值复制到</a:t>
            </a: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中</a:t>
            </a:r>
            <a:endParaRPr lang="zh-CN" altLang="zh-CN" sz="2400" dirty="0">
              <a:latin typeface="华文楷体" panose="02010600040101010101" pitchFamily="2" charset="-122"/>
              <a:ea typeface="华文楷体" panose="02010600040101010101" pitchFamily="2" charset="-122"/>
            </a:endParaRPr>
          </a:p>
          <a:p>
            <a:pPr indent="535305" eaLnBrk="1" hangingPunct="1">
              <a:defRPr/>
            </a:pPr>
            <a:r>
              <a:rPr lang="en-US" altLang="zh-CN" sz="2400" dirty="0">
                <a:latin typeface="华文楷体" panose="02010600040101010101" pitchFamily="2" charset="-122"/>
                <a:ea typeface="华文楷体" panose="02010600040101010101" pitchFamily="2" charset="-122"/>
              </a:rPr>
              <a:t>ORR  R0, R0, #C0</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的位</a:t>
            </a:r>
            <a:r>
              <a:rPr lang="en-US" altLang="zh-CN" sz="2400" dirty="0">
                <a:latin typeface="华文楷体" panose="02010600040101010101" pitchFamily="2" charset="-122"/>
                <a:ea typeface="华文楷体" panose="02010600040101010101" pitchFamily="2" charset="-122"/>
              </a:rPr>
              <a:t>6</a:t>
            </a:r>
            <a:r>
              <a:rPr lang="zh-CN" altLang="zh-CN" sz="2400" dirty="0">
                <a:latin typeface="华文楷体" panose="02010600040101010101" pitchFamily="2" charset="-122"/>
                <a:ea typeface="华文楷体" panose="02010600040101010101" pitchFamily="2" charset="-122"/>
              </a:rPr>
              <a:t>和位</a:t>
            </a:r>
            <a:r>
              <a:rPr lang="en-US" altLang="zh-CN" sz="2400" dirty="0">
                <a:latin typeface="华文楷体" panose="02010600040101010101" pitchFamily="2" charset="-122"/>
                <a:ea typeface="华文楷体" panose="02010600040101010101" pitchFamily="2" charset="-122"/>
              </a:rPr>
              <a:t>7</a:t>
            </a:r>
            <a:r>
              <a:rPr lang="zh-CN" altLang="zh-CN" sz="2400" dirty="0">
                <a:latin typeface="华文楷体" panose="02010600040101010101" pitchFamily="2" charset="-122"/>
                <a:ea typeface="华文楷体" panose="02010600040101010101" pitchFamily="2" charset="-122"/>
              </a:rPr>
              <a:t>置</a:t>
            </a:r>
            <a:r>
              <a:rPr lang="en-US" altLang="zh-CN" sz="2400" dirty="0">
                <a:latin typeface="华文楷体" panose="02010600040101010101" pitchFamily="2" charset="-122"/>
                <a:ea typeface="华文楷体" panose="02010600040101010101" pitchFamily="2" charset="-122"/>
              </a:rPr>
              <a:t>1</a:t>
            </a:r>
            <a:r>
              <a:rPr lang="zh-CN" altLang="zh-CN" sz="2400" dirty="0">
                <a:latin typeface="华文楷体" panose="02010600040101010101" pitchFamily="2" charset="-122"/>
                <a:ea typeface="华文楷体" panose="02010600040101010101" pitchFamily="2" charset="-122"/>
              </a:rPr>
              <a:t>，即屏蔽外部中断和快速中断</a:t>
            </a:r>
            <a:endParaRPr lang="zh-CN" altLang="zh-CN" sz="2400" dirty="0">
              <a:latin typeface="华文楷体" panose="02010600040101010101" pitchFamily="2" charset="-122"/>
              <a:ea typeface="华文楷体" panose="02010600040101010101" pitchFamily="2" charset="-122"/>
            </a:endParaRPr>
          </a:p>
          <a:p>
            <a:pPr indent="535305" eaLnBrk="1" hangingPunct="1">
              <a:defRPr/>
            </a:pPr>
            <a:r>
              <a:rPr lang="en-US" altLang="zh-CN" sz="2400" dirty="0">
                <a:latin typeface="华文楷体" panose="02010600040101010101" pitchFamily="2" charset="-122"/>
                <a:ea typeface="华文楷体" panose="02010600040101010101" pitchFamily="2" charset="-122"/>
              </a:rPr>
              <a:t>MSR  CPSR, R0		;</a:t>
            </a:r>
            <a:r>
              <a:rPr lang="zh-CN" altLang="zh-CN" sz="2400" dirty="0">
                <a:latin typeface="华文楷体" panose="02010600040101010101" pitchFamily="2" charset="-122"/>
                <a:ea typeface="华文楷体" panose="02010600040101010101" pitchFamily="2" charset="-122"/>
              </a:rPr>
              <a:t>将</a:t>
            </a: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值写回到</a:t>
            </a:r>
            <a:r>
              <a:rPr lang="en-US" altLang="zh-CN" sz="2400" dirty="0">
                <a:latin typeface="华文楷体" panose="02010600040101010101" pitchFamily="2" charset="-122"/>
                <a:ea typeface="华文楷体" panose="02010600040101010101" pitchFamily="2" charset="-122"/>
              </a:rPr>
              <a:t>CPSR</a:t>
            </a:r>
            <a:r>
              <a:rPr lang="zh-CN" altLang="zh-CN" sz="2400" dirty="0">
                <a:latin typeface="华文楷体" panose="02010600040101010101" pitchFamily="2" charset="-122"/>
                <a:ea typeface="华文楷体" panose="02010600040101010101" pitchFamily="2" charset="-122"/>
              </a:rPr>
              <a:t>中</a:t>
            </a:r>
            <a:endParaRPr lang="zh-CN" altLang="zh-CN" sz="2400" dirty="0">
              <a:latin typeface="华文楷体" panose="02010600040101010101" pitchFamily="2" charset="-122"/>
              <a:ea typeface="华文楷体" panose="02010600040101010101" pitchFamily="2" charset="-122"/>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24D94DF-9555-43B2-8D68-2D8984E1A09A}" type="slidenum">
              <a:rPr lang="zh-CN" altLang="zh-CN" smtClean="0">
                <a:solidFill>
                  <a:srgbClr val="FF3300"/>
                </a:solidFill>
                <a:latin typeface="华文楷体" panose="02010600040101010101" pitchFamily="2" charset="-122"/>
                <a:ea typeface="华文楷体" panose="02010600040101010101" pitchFamily="2" charset="-122"/>
              </a:rPr>
            </a:fld>
            <a:endParaRPr lang="zh-CN" altLang="zh-CN">
              <a:solidFill>
                <a:srgbClr val="FF3300"/>
              </a:solidFill>
              <a:latin typeface="华文楷体" panose="02010600040101010101" pitchFamily="2" charset="-122"/>
              <a:ea typeface="华文楷体" panose="02010600040101010101" pitchFamily="2" charset="-122"/>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程序状态寄存器处理指令</a:t>
            </a:r>
            <a:endParaRPr lang="zh-CN" altLang="en-US" kern="0" dirty="0">
              <a:solidFill>
                <a:srgbClr val="FF0000"/>
              </a:solidFill>
            </a:endParaRP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3"/>
          <p:cNvSpPr txBox="1">
            <a:spLocks noChangeArrowheads="1"/>
          </p:cNvSpPr>
          <p:nvPr/>
        </p:nvSpPr>
        <p:spPr bwMode="auto">
          <a:xfrm>
            <a:off x="914400" y="1447800"/>
            <a:ext cx="9574088" cy="471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buNone/>
            </a:pPr>
            <a:r>
              <a:rPr lang="en-US" altLang="zh-CN" b="0" kern="0" dirty="0">
                <a:solidFill>
                  <a:srgbClr val="0070C0"/>
                </a:solidFill>
                <a:latin typeface="Times New Roman" panose="02020603050405020304" pitchFamily="18" charset="0"/>
                <a:ea typeface="+mn-ea"/>
                <a:cs typeface="Times New Roman" panose="02020603050405020304" pitchFamily="18" charset="0"/>
              </a:rPr>
              <a:t>MRS</a:t>
            </a:r>
            <a:r>
              <a:rPr lang="zh-CN" altLang="en-US" b="0" kern="0" dirty="0">
                <a:solidFill>
                  <a:srgbClr val="0070C0"/>
                </a:solidFill>
                <a:latin typeface="Times New Roman" panose="02020603050405020304" pitchFamily="18" charset="0"/>
                <a:ea typeface="+mn-ea"/>
                <a:cs typeface="Times New Roman" panose="02020603050405020304" pitchFamily="18" charset="0"/>
              </a:rPr>
              <a:t>的二进制编码如下</a:t>
            </a:r>
            <a:r>
              <a:rPr lang="zh-CN" altLang="en-US" sz="2800" kern="0" dirty="0"/>
              <a:t>：</a:t>
            </a:r>
            <a:endParaRPr lang="zh-CN" altLang="en-US" sz="2800" kern="0" dirty="0"/>
          </a:p>
          <a:p>
            <a:pPr eaLnBrk="1" hangingPunct="1"/>
            <a:endParaRPr lang="zh-CN" altLang="en-US" sz="2800" kern="0" dirty="0"/>
          </a:p>
          <a:p>
            <a:pPr eaLnBrk="1" hangingPunct="1"/>
            <a:endParaRPr lang="zh-CN" altLang="en-US" sz="2800" kern="0" dirty="0"/>
          </a:p>
          <a:p>
            <a:pPr eaLnBrk="1" hangingPunct="1"/>
            <a:endParaRPr lang="zh-CN" altLang="en-US" sz="2800" kern="0" dirty="0"/>
          </a:p>
          <a:p>
            <a:pPr marL="0" indent="0" eaLnBrk="1" hangingPunct="1">
              <a:buNone/>
            </a:pPr>
            <a:endParaRPr lang="zh-CN" altLang="en-US" sz="2800" kern="0" dirty="0"/>
          </a:p>
          <a:p>
            <a:pPr eaLnBrk="1" hangingPunct="1"/>
            <a:endParaRPr lang="zh-CN" altLang="en-US" sz="2800" kern="0" dirty="0"/>
          </a:p>
          <a:p>
            <a:pPr marL="0" indent="0" eaLnBrk="1" hangingPunct="1">
              <a:buNone/>
            </a:pPr>
            <a:r>
              <a:rPr lang="zh-CN" altLang="en-US" b="0" kern="0" dirty="0">
                <a:solidFill>
                  <a:srgbClr val="0070C0"/>
                </a:solidFill>
                <a:latin typeface="Times New Roman" panose="02020603050405020304" pitchFamily="18" charset="0"/>
                <a:ea typeface="+mn-ea"/>
                <a:cs typeface="Times New Roman" panose="02020603050405020304" pitchFamily="18" charset="0"/>
              </a:rPr>
              <a:t>其汇编格式如下</a:t>
            </a:r>
            <a:r>
              <a:rPr lang="zh-CN" altLang="en-US" sz="2800" kern="0" dirty="0"/>
              <a:t>：</a:t>
            </a:r>
            <a:endParaRPr lang="zh-CN" altLang="en-US" sz="2800" kern="0" dirty="0"/>
          </a:p>
          <a:p>
            <a:pPr marL="0" indent="0" eaLnBrk="1" hangingPunct="1">
              <a:buNone/>
            </a:pPr>
            <a:r>
              <a:rPr lang="en-US" altLang="zh-CN" kern="0" dirty="0"/>
              <a:t>             MRS{&lt;</a:t>
            </a:r>
            <a:r>
              <a:rPr lang="en-US" altLang="zh-CN" kern="0" dirty="0" err="1"/>
              <a:t>cond</a:t>
            </a:r>
            <a:r>
              <a:rPr lang="en-US" altLang="zh-CN" kern="0" dirty="0"/>
              <a:t>&gt;} Rd</a:t>
            </a:r>
            <a:r>
              <a:rPr lang="en-GB" altLang="en-US" kern="0" dirty="0">
                <a:latin typeface="宋体" panose="02010600030101010101" pitchFamily="2" charset="-122"/>
              </a:rPr>
              <a:t>，</a:t>
            </a:r>
            <a:r>
              <a:rPr lang="en-US" altLang="zh-CN" kern="0" dirty="0"/>
              <a:t>CPSR|SPSR</a:t>
            </a:r>
            <a:r>
              <a:rPr lang="en-US" altLang="zh-CN" sz="2800" kern="0" dirty="0"/>
              <a:t> </a:t>
            </a:r>
            <a:endParaRPr lang="en-US" altLang="zh-CN" sz="2800" kern="0" dirty="0"/>
          </a:p>
          <a:p>
            <a:pPr eaLnBrk="1" hangingPunct="1"/>
            <a:endParaRPr lang="en-US" altLang="zh-CN" sz="2800" kern="0" dirty="0"/>
          </a:p>
        </p:txBody>
      </p:sp>
      <p:sp>
        <p:nvSpPr>
          <p:cNvPr id="6" name="文本框 5"/>
          <p:cNvSpPr txBox="1"/>
          <p:nvPr/>
        </p:nvSpPr>
        <p:spPr>
          <a:xfrm>
            <a:off x="695325" y="883214"/>
            <a:ext cx="7225629" cy="493148"/>
          </a:xfrm>
          <a:prstGeom prst="rect">
            <a:avLst/>
          </a:prstGeom>
          <a:noFill/>
        </p:spPr>
        <p:txBody>
          <a:bodyPr wrap="square">
            <a:spAutoFit/>
          </a:bodyPr>
          <a:lstStyle/>
          <a:p>
            <a:pPr marL="0" indent="0" algn="just" eaLnBrk="1" hangingPunct="1">
              <a:lnSpc>
                <a:spcPct val="120000"/>
              </a:lnSpc>
            </a:pPr>
            <a:r>
              <a:rPr lang="zh-CN" altLang="en-US" sz="2400" b="0" kern="0" dirty="0">
                <a:latin typeface="Times New Roman" panose="02020603050405020304" pitchFamily="18" charset="0"/>
                <a:ea typeface="+mn-ea"/>
                <a:cs typeface="Times New Roman" panose="02020603050405020304" pitchFamily="18" charset="0"/>
              </a:rPr>
              <a:t>（</a:t>
            </a:r>
            <a:r>
              <a:rPr lang="en-US" altLang="zh-CN" sz="2400" b="0" kern="0" dirty="0">
                <a:latin typeface="Times New Roman" panose="02020603050405020304" pitchFamily="18" charset="0"/>
                <a:ea typeface="+mn-ea"/>
                <a:cs typeface="Times New Roman" panose="02020603050405020304" pitchFamily="18" charset="0"/>
              </a:rPr>
              <a:t>1</a:t>
            </a:r>
            <a:r>
              <a:rPr lang="zh-CN" altLang="en-US" sz="2400" b="0" kern="0" dirty="0">
                <a:latin typeface="Times New Roman" panose="02020603050405020304" pitchFamily="18" charset="0"/>
                <a:ea typeface="+mn-ea"/>
                <a:cs typeface="Times New Roman" panose="02020603050405020304" pitchFamily="18" charset="0"/>
              </a:rPr>
              <a:t>）状态寄存器到通用寄存器的传送指令（</a:t>
            </a:r>
            <a:r>
              <a:rPr lang="en-US" altLang="zh-CN" sz="2400" b="0" kern="0" dirty="0">
                <a:latin typeface="Times New Roman" panose="02020603050405020304" pitchFamily="18" charset="0"/>
                <a:ea typeface="+mn-ea"/>
                <a:cs typeface="Times New Roman" panose="02020603050405020304" pitchFamily="18" charset="0"/>
              </a:rPr>
              <a:t>MRS</a:t>
            </a:r>
            <a:r>
              <a:rPr lang="zh-CN" altLang="en-US" sz="2400" b="0" kern="0" dirty="0">
                <a:latin typeface="Times New Roman" panose="02020603050405020304" pitchFamily="18" charset="0"/>
                <a:ea typeface="+mn-ea"/>
                <a:cs typeface="Times New Roman" panose="02020603050405020304" pitchFamily="18" charset="0"/>
              </a:rPr>
              <a:t>）</a:t>
            </a:r>
            <a:endParaRPr lang="zh-CN" altLang="en-US" sz="2400" b="0" kern="0" dirty="0">
              <a:latin typeface="Times New Roman" panose="02020603050405020304" pitchFamily="18" charset="0"/>
              <a:ea typeface="+mn-ea"/>
              <a:cs typeface="Times New Roman" panose="02020603050405020304" pitchFamily="18" charset="0"/>
            </a:endParaRPr>
          </a:p>
        </p:txBody>
      </p:sp>
      <p:pic>
        <p:nvPicPr>
          <p:cNvPr id="8" name="Picture 4"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71464" y="2132856"/>
            <a:ext cx="7753350"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程序状态寄存器处理指令</a:t>
            </a:r>
            <a:endParaRPr lang="zh-CN" altLang="en-US" kern="0" dirty="0">
              <a:solidFill>
                <a:srgbClr val="FF0000"/>
              </a:solidFill>
            </a:endParaRP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6" name="文本框 5"/>
          <p:cNvSpPr txBox="1"/>
          <p:nvPr/>
        </p:nvSpPr>
        <p:spPr>
          <a:xfrm>
            <a:off x="695325" y="883214"/>
            <a:ext cx="7225629" cy="493148"/>
          </a:xfrm>
          <a:prstGeom prst="rect">
            <a:avLst/>
          </a:prstGeom>
          <a:noFill/>
        </p:spPr>
        <p:txBody>
          <a:bodyPr wrap="square">
            <a:spAutoFit/>
          </a:bodyPr>
          <a:lstStyle/>
          <a:p>
            <a:pPr marL="0" indent="0" algn="just" eaLnBrk="1" hangingPunct="1">
              <a:lnSpc>
                <a:spcPct val="120000"/>
              </a:lnSpc>
            </a:pPr>
            <a:r>
              <a:rPr lang="zh-CN" altLang="en-US" sz="2400" b="0" kern="0" dirty="0">
                <a:latin typeface="Times New Roman" panose="02020603050405020304" pitchFamily="18" charset="0"/>
                <a:ea typeface="+mn-ea"/>
                <a:cs typeface="Times New Roman" panose="02020603050405020304" pitchFamily="18" charset="0"/>
              </a:rPr>
              <a:t>（</a:t>
            </a:r>
            <a:r>
              <a:rPr lang="en-US" altLang="zh-CN" sz="2400" b="0" kern="0" dirty="0">
                <a:latin typeface="Times New Roman" panose="02020603050405020304" pitchFamily="18" charset="0"/>
                <a:ea typeface="+mn-ea"/>
                <a:cs typeface="Times New Roman" panose="02020603050405020304" pitchFamily="18" charset="0"/>
              </a:rPr>
              <a:t>2</a:t>
            </a:r>
            <a:r>
              <a:rPr lang="zh-CN" altLang="en-US" sz="2400" b="0" kern="0" dirty="0">
                <a:latin typeface="Times New Roman" panose="02020603050405020304" pitchFamily="18" charset="0"/>
                <a:ea typeface="+mn-ea"/>
                <a:cs typeface="Times New Roman" panose="02020603050405020304" pitchFamily="18" charset="0"/>
              </a:rPr>
              <a:t>）通用寄存器到状态寄存器的传送指令（</a:t>
            </a:r>
            <a:r>
              <a:rPr lang="en-US" altLang="zh-CN" sz="2400" b="0" kern="0" dirty="0">
                <a:latin typeface="Times New Roman" panose="02020603050405020304" pitchFamily="18" charset="0"/>
                <a:ea typeface="+mn-ea"/>
                <a:cs typeface="Times New Roman" panose="02020603050405020304" pitchFamily="18" charset="0"/>
              </a:rPr>
              <a:t>MSR</a:t>
            </a:r>
            <a:r>
              <a:rPr lang="zh-CN" altLang="en-US" sz="2400" b="0" kern="0" dirty="0">
                <a:latin typeface="Times New Roman" panose="02020603050405020304" pitchFamily="18" charset="0"/>
                <a:ea typeface="+mn-ea"/>
                <a:cs typeface="Times New Roman" panose="02020603050405020304" pitchFamily="18" charset="0"/>
              </a:rPr>
              <a:t>） </a:t>
            </a:r>
            <a:endParaRPr lang="zh-CN" altLang="en-US" sz="2400" b="0" kern="0" dirty="0">
              <a:latin typeface="Times New Roman" panose="02020603050405020304" pitchFamily="18" charset="0"/>
              <a:ea typeface="+mn-ea"/>
              <a:cs typeface="Times New Roman" panose="02020603050405020304" pitchFamily="18" charset="0"/>
            </a:endParaRPr>
          </a:p>
        </p:txBody>
      </p:sp>
      <p:sp>
        <p:nvSpPr>
          <p:cNvPr id="5" name="Rectangle 3"/>
          <p:cNvSpPr txBox="1">
            <a:spLocks noChangeArrowheads="1"/>
          </p:cNvSpPr>
          <p:nvPr/>
        </p:nvSpPr>
        <p:spPr bwMode="auto">
          <a:xfrm>
            <a:off x="1343472" y="1447877"/>
            <a:ext cx="790575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lnSpc>
                <a:spcPct val="90000"/>
              </a:lnSpc>
              <a:buNone/>
            </a:pPr>
            <a:r>
              <a:rPr lang="en-US" altLang="zh-CN" sz="2000" b="0" kern="0" dirty="0">
                <a:solidFill>
                  <a:srgbClr val="0070C0"/>
                </a:solidFill>
                <a:latin typeface="Times New Roman" panose="02020603050405020304" pitchFamily="18" charset="0"/>
                <a:ea typeface="+mn-ea"/>
                <a:cs typeface="Times New Roman" panose="02020603050405020304" pitchFamily="18" charset="0"/>
              </a:rPr>
              <a:t>MSR</a:t>
            </a:r>
            <a:r>
              <a:rPr lang="zh-CN" altLang="en-US" sz="2000" b="0" kern="0" dirty="0">
                <a:solidFill>
                  <a:srgbClr val="0070C0"/>
                </a:solidFill>
                <a:latin typeface="Times New Roman" panose="02020603050405020304" pitchFamily="18" charset="0"/>
                <a:ea typeface="+mn-ea"/>
                <a:cs typeface="Times New Roman" panose="02020603050405020304" pitchFamily="18" charset="0"/>
              </a:rPr>
              <a:t>的二进制编码如下：</a:t>
            </a:r>
            <a:endParaRPr lang="zh-CN" altLang="en-US" sz="2000" b="0" kern="0" dirty="0">
              <a:solidFill>
                <a:srgbClr val="0070C0"/>
              </a:solidFill>
              <a:latin typeface="Times New Roman" panose="02020603050405020304" pitchFamily="18" charset="0"/>
              <a:ea typeface="+mn-ea"/>
              <a:cs typeface="Times New Roman" panose="02020603050405020304" pitchFamily="18" charset="0"/>
            </a:endParaRPr>
          </a:p>
          <a:p>
            <a:pPr eaLnBrk="1" hangingPunct="1">
              <a:lnSpc>
                <a:spcPct val="90000"/>
              </a:lnSpc>
            </a:pPr>
            <a:endParaRPr lang="zh-CN" altLang="en-US" kern="0" dirty="0"/>
          </a:p>
          <a:p>
            <a:pPr eaLnBrk="1" hangingPunct="1">
              <a:lnSpc>
                <a:spcPct val="90000"/>
              </a:lnSpc>
            </a:pPr>
            <a:endParaRPr lang="zh-CN" altLang="en-US" kern="0" dirty="0"/>
          </a:p>
          <a:p>
            <a:pPr eaLnBrk="1" hangingPunct="1">
              <a:lnSpc>
                <a:spcPct val="90000"/>
              </a:lnSpc>
            </a:pPr>
            <a:endParaRPr lang="zh-CN" altLang="en-US" kern="0" dirty="0"/>
          </a:p>
          <a:p>
            <a:pPr eaLnBrk="1" hangingPunct="1">
              <a:lnSpc>
                <a:spcPct val="90000"/>
              </a:lnSpc>
            </a:pPr>
            <a:endParaRPr lang="zh-CN" altLang="en-US" kern="0" dirty="0"/>
          </a:p>
          <a:p>
            <a:pPr eaLnBrk="1" hangingPunct="1">
              <a:lnSpc>
                <a:spcPct val="90000"/>
              </a:lnSpc>
            </a:pPr>
            <a:endParaRPr lang="zh-CN" altLang="en-US" kern="0" dirty="0"/>
          </a:p>
          <a:p>
            <a:pPr eaLnBrk="1" hangingPunct="1">
              <a:lnSpc>
                <a:spcPct val="90000"/>
              </a:lnSpc>
            </a:pPr>
            <a:endParaRPr lang="zh-CN" altLang="en-US" kern="0" dirty="0"/>
          </a:p>
          <a:p>
            <a:pPr eaLnBrk="1" hangingPunct="1">
              <a:lnSpc>
                <a:spcPct val="90000"/>
              </a:lnSpc>
            </a:pPr>
            <a:endParaRPr lang="zh-CN" altLang="en-US" kern="0" dirty="0"/>
          </a:p>
          <a:p>
            <a:pPr eaLnBrk="1" hangingPunct="1">
              <a:lnSpc>
                <a:spcPct val="90000"/>
              </a:lnSpc>
            </a:pPr>
            <a:endParaRPr lang="zh-CN" altLang="en-US" kern="0" dirty="0"/>
          </a:p>
          <a:p>
            <a:pPr marL="0" indent="0" eaLnBrk="1" hangingPunct="1">
              <a:lnSpc>
                <a:spcPct val="90000"/>
              </a:lnSpc>
              <a:buNone/>
            </a:pPr>
            <a:r>
              <a:rPr lang="zh-CN" altLang="en-US" sz="2000" b="0" kern="0" dirty="0">
                <a:solidFill>
                  <a:srgbClr val="0070C0"/>
                </a:solidFill>
                <a:latin typeface="Times New Roman" panose="02020603050405020304" pitchFamily="18" charset="0"/>
                <a:ea typeface="+mn-ea"/>
                <a:cs typeface="Times New Roman" panose="02020603050405020304" pitchFamily="18" charset="0"/>
              </a:rPr>
              <a:t>其汇编格式如下</a:t>
            </a:r>
            <a:r>
              <a:rPr lang="zh-CN" altLang="en-US" sz="2000" b="0" kern="0" dirty="0">
                <a:latin typeface="Times New Roman" panose="02020603050405020304" pitchFamily="18" charset="0"/>
                <a:ea typeface="+mn-ea"/>
                <a:cs typeface="Times New Roman" panose="02020603050405020304" pitchFamily="18" charset="0"/>
              </a:rPr>
              <a:t>：</a:t>
            </a:r>
            <a:endParaRPr lang="zh-CN" altLang="en-US" sz="2000" b="0" kern="0" dirty="0">
              <a:latin typeface="Times New Roman" panose="02020603050405020304" pitchFamily="18" charset="0"/>
              <a:ea typeface="+mn-ea"/>
              <a:cs typeface="Times New Roman" panose="02020603050405020304" pitchFamily="18" charset="0"/>
            </a:endParaRPr>
          </a:p>
          <a:p>
            <a:pPr marL="0" indent="0" eaLnBrk="1" hangingPunct="1">
              <a:lnSpc>
                <a:spcPct val="90000"/>
              </a:lnSpc>
              <a:buNone/>
            </a:pPr>
            <a:r>
              <a:rPr lang="en-US" altLang="zh-CN" sz="2000" b="0" kern="0" dirty="0">
                <a:latin typeface="Times New Roman" panose="02020603050405020304" pitchFamily="18" charset="0"/>
                <a:ea typeface="+mn-ea"/>
                <a:cs typeface="Times New Roman" panose="02020603050405020304" pitchFamily="18" charset="0"/>
              </a:rPr>
              <a:t>     MSR{&lt;</a:t>
            </a:r>
            <a:r>
              <a:rPr lang="en-US" altLang="zh-CN" sz="2000" b="0" kern="0" dirty="0" err="1">
                <a:latin typeface="Times New Roman" panose="02020603050405020304" pitchFamily="18" charset="0"/>
                <a:ea typeface="+mn-ea"/>
                <a:cs typeface="Times New Roman" panose="02020603050405020304" pitchFamily="18" charset="0"/>
              </a:rPr>
              <a:t>cond</a:t>
            </a:r>
            <a:r>
              <a:rPr lang="en-US" altLang="zh-CN" sz="2000" b="0" kern="0" dirty="0">
                <a:latin typeface="Times New Roman" panose="02020603050405020304" pitchFamily="18" charset="0"/>
                <a:ea typeface="+mn-ea"/>
                <a:cs typeface="Times New Roman" panose="02020603050405020304" pitchFamily="18" charset="0"/>
              </a:rPr>
              <a:t>&gt;} </a:t>
            </a:r>
            <a:r>
              <a:rPr lang="en-US" altLang="zh-CN" sz="2000" b="0" kern="0" dirty="0" err="1">
                <a:latin typeface="Times New Roman" panose="02020603050405020304" pitchFamily="18" charset="0"/>
                <a:ea typeface="+mn-ea"/>
                <a:cs typeface="Times New Roman" panose="02020603050405020304" pitchFamily="18" charset="0"/>
              </a:rPr>
              <a:t>CPSR_f</a:t>
            </a:r>
            <a:r>
              <a:rPr lang="en-US" altLang="zh-CN" sz="2000" b="0" kern="0" dirty="0">
                <a:latin typeface="Times New Roman" panose="02020603050405020304" pitchFamily="18" charset="0"/>
                <a:ea typeface="+mn-ea"/>
                <a:cs typeface="Times New Roman" panose="02020603050405020304" pitchFamily="18" charset="0"/>
              </a:rPr>
              <a:t> | </a:t>
            </a:r>
            <a:r>
              <a:rPr lang="en-US" altLang="zh-CN" sz="2000" b="0" kern="0" dirty="0" err="1">
                <a:latin typeface="Times New Roman" panose="02020603050405020304" pitchFamily="18" charset="0"/>
                <a:ea typeface="+mn-ea"/>
                <a:cs typeface="Times New Roman" panose="02020603050405020304" pitchFamily="18" charset="0"/>
              </a:rPr>
              <a:t>SPSR_f</a:t>
            </a:r>
            <a:r>
              <a:rPr lang="zh-CN" altLang="en-US" sz="2000" b="0" kern="0" dirty="0">
                <a:latin typeface="Times New Roman" panose="02020603050405020304" pitchFamily="18" charset="0"/>
                <a:ea typeface="+mn-ea"/>
                <a:cs typeface="Times New Roman" panose="02020603050405020304" pitchFamily="18" charset="0"/>
              </a:rPr>
              <a:t>，</a:t>
            </a:r>
            <a:r>
              <a:rPr lang="en-US" altLang="zh-CN" sz="2000" b="0" kern="0" dirty="0">
                <a:latin typeface="Times New Roman" panose="02020603050405020304" pitchFamily="18" charset="0"/>
                <a:ea typeface="+mn-ea"/>
                <a:cs typeface="Times New Roman" panose="02020603050405020304" pitchFamily="18" charset="0"/>
              </a:rPr>
              <a:t>#&lt;32-bit immediate&gt;</a:t>
            </a:r>
            <a:endParaRPr lang="en-US" altLang="zh-CN" sz="2000" b="0" kern="0" dirty="0">
              <a:latin typeface="Times New Roman" panose="02020603050405020304" pitchFamily="18" charset="0"/>
              <a:ea typeface="+mn-ea"/>
              <a:cs typeface="Times New Roman" panose="02020603050405020304" pitchFamily="18" charset="0"/>
            </a:endParaRPr>
          </a:p>
          <a:p>
            <a:pPr marL="0" indent="0" eaLnBrk="1" hangingPunct="1">
              <a:lnSpc>
                <a:spcPct val="90000"/>
              </a:lnSpc>
              <a:buNone/>
            </a:pPr>
            <a:r>
              <a:rPr lang="en-US" altLang="zh-CN" sz="2000" b="0" kern="0" dirty="0">
                <a:latin typeface="Times New Roman" panose="02020603050405020304" pitchFamily="18" charset="0"/>
                <a:ea typeface="+mn-ea"/>
                <a:cs typeface="Times New Roman" panose="02020603050405020304" pitchFamily="18" charset="0"/>
              </a:rPr>
              <a:t>     MSR{&lt;</a:t>
            </a:r>
            <a:r>
              <a:rPr lang="en-US" altLang="zh-CN" sz="2000" b="0" kern="0" dirty="0" err="1">
                <a:latin typeface="Times New Roman" panose="02020603050405020304" pitchFamily="18" charset="0"/>
                <a:ea typeface="+mn-ea"/>
                <a:cs typeface="Times New Roman" panose="02020603050405020304" pitchFamily="18" charset="0"/>
              </a:rPr>
              <a:t>cond</a:t>
            </a:r>
            <a:r>
              <a:rPr lang="en-US" altLang="zh-CN" sz="2000" b="0" kern="0" dirty="0">
                <a:latin typeface="Times New Roman" panose="02020603050405020304" pitchFamily="18" charset="0"/>
                <a:ea typeface="+mn-ea"/>
                <a:cs typeface="Times New Roman" panose="02020603050405020304" pitchFamily="18" charset="0"/>
              </a:rPr>
              <a:t>&gt;} CPSR_&lt;field&gt; | SPSR_&lt;field&gt;</a:t>
            </a:r>
            <a:r>
              <a:rPr lang="zh-CN" altLang="en-US" sz="2000" b="0" kern="0" dirty="0">
                <a:latin typeface="Times New Roman" panose="02020603050405020304" pitchFamily="18" charset="0"/>
                <a:ea typeface="+mn-ea"/>
                <a:cs typeface="Times New Roman" panose="02020603050405020304" pitchFamily="18" charset="0"/>
              </a:rPr>
              <a:t>，</a:t>
            </a:r>
            <a:r>
              <a:rPr lang="en-US" altLang="zh-CN" sz="2000" b="0" kern="0" dirty="0">
                <a:latin typeface="Times New Roman" panose="02020603050405020304" pitchFamily="18" charset="0"/>
                <a:ea typeface="+mn-ea"/>
                <a:cs typeface="Times New Roman" panose="02020603050405020304" pitchFamily="18" charset="0"/>
              </a:rPr>
              <a:t>Rm </a:t>
            </a:r>
            <a:endParaRPr lang="en-US" altLang="zh-CN" sz="2000" b="0" kern="0" dirty="0">
              <a:latin typeface="Times New Roman" panose="02020603050405020304" pitchFamily="18" charset="0"/>
              <a:ea typeface="+mn-ea"/>
              <a:cs typeface="Times New Roman" panose="02020603050405020304" pitchFamily="18" charset="0"/>
            </a:endParaRPr>
          </a:p>
          <a:p>
            <a:pPr eaLnBrk="1" hangingPunct="1">
              <a:lnSpc>
                <a:spcPct val="90000"/>
              </a:lnSpc>
            </a:pPr>
            <a:endParaRPr lang="en-US" altLang="zh-CN" kern="0" dirty="0"/>
          </a:p>
        </p:txBody>
      </p:sp>
      <p:pic>
        <p:nvPicPr>
          <p:cNvPr id="7" name="Picture 4"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10720" y="1966320"/>
            <a:ext cx="753745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程序状态寄存器处理指令</a:t>
            </a:r>
            <a:endParaRPr lang="zh-CN" altLang="en-US" kern="0" dirty="0">
              <a:solidFill>
                <a:srgbClr val="FF0000"/>
              </a:solidFill>
            </a:endParaRP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3"/>
          <p:cNvSpPr txBox="1">
            <a:spLocks noChangeArrowheads="1"/>
          </p:cNvSpPr>
          <p:nvPr/>
        </p:nvSpPr>
        <p:spPr bwMode="auto">
          <a:xfrm>
            <a:off x="1631504" y="2996952"/>
            <a:ext cx="7415212" cy="25294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lnSpc>
                <a:spcPct val="120000"/>
              </a:lnSpc>
              <a:buNone/>
            </a:pPr>
            <a:r>
              <a:rPr lang="en-US" altLang="zh-CN" b="0" kern="0" dirty="0">
                <a:latin typeface="Times New Roman" panose="02020603050405020304" pitchFamily="18" charset="0"/>
                <a:ea typeface="+mn-ea"/>
                <a:cs typeface="Times New Roman" panose="02020603050405020304" pitchFamily="18" charset="0"/>
              </a:rPr>
              <a:t>c	</a:t>
            </a:r>
            <a:r>
              <a:rPr lang="zh-CN" altLang="en-US" b="0" kern="0" dirty="0">
                <a:latin typeface="Times New Roman" panose="02020603050405020304" pitchFamily="18" charset="0"/>
                <a:ea typeface="+mn-ea"/>
                <a:cs typeface="Times New Roman" panose="02020603050405020304" pitchFamily="18" charset="0"/>
              </a:rPr>
              <a:t>控制域屏蔽字节（</a:t>
            </a:r>
            <a:r>
              <a:rPr lang="en-US" altLang="zh-CN" b="0" kern="0" dirty="0">
                <a:latin typeface="Times New Roman" panose="02020603050405020304" pitchFamily="18" charset="0"/>
                <a:ea typeface="+mn-ea"/>
                <a:cs typeface="Times New Roman" panose="02020603050405020304" pitchFamily="18" charset="0"/>
              </a:rPr>
              <a:t>PSR[7:0]</a:t>
            </a:r>
            <a:r>
              <a:rPr lang="zh-CN" altLang="en-US" b="0" kern="0" dirty="0">
                <a:latin typeface="Times New Roman" panose="02020603050405020304" pitchFamily="18" charset="0"/>
                <a:ea typeface="+mn-ea"/>
                <a:cs typeface="Times New Roman" panose="02020603050405020304" pitchFamily="18" charset="0"/>
              </a:rPr>
              <a:t>）</a:t>
            </a:r>
            <a:endParaRPr lang="zh-CN" altLang="en-US" b="0" kern="0" dirty="0">
              <a:latin typeface="Times New Roman" panose="02020603050405020304" pitchFamily="18" charset="0"/>
              <a:ea typeface="+mn-ea"/>
              <a:cs typeface="Times New Roman" panose="02020603050405020304" pitchFamily="18" charset="0"/>
            </a:endParaRPr>
          </a:p>
          <a:p>
            <a:pPr marL="0" indent="0" eaLnBrk="1" hangingPunct="1">
              <a:lnSpc>
                <a:spcPct val="120000"/>
              </a:lnSpc>
              <a:buNone/>
            </a:pPr>
            <a:r>
              <a:rPr lang="en-US" altLang="zh-CN" b="0" kern="0" dirty="0">
                <a:latin typeface="Times New Roman" panose="02020603050405020304" pitchFamily="18" charset="0"/>
                <a:ea typeface="+mn-ea"/>
                <a:cs typeface="Times New Roman" panose="02020603050405020304" pitchFamily="18" charset="0"/>
              </a:rPr>
              <a:t>x	</a:t>
            </a:r>
            <a:r>
              <a:rPr lang="zh-CN" altLang="en-US" b="0" kern="0" dirty="0">
                <a:latin typeface="Times New Roman" panose="02020603050405020304" pitchFamily="18" charset="0"/>
                <a:ea typeface="+mn-ea"/>
                <a:cs typeface="Times New Roman" panose="02020603050405020304" pitchFamily="18" charset="0"/>
              </a:rPr>
              <a:t>扩展域屏蔽字节（</a:t>
            </a:r>
            <a:r>
              <a:rPr lang="en-US" altLang="zh-CN" b="0" kern="0" dirty="0">
                <a:latin typeface="Times New Roman" panose="02020603050405020304" pitchFamily="18" charset="0"/>
                <a:ea typeface="+mn-ea"/>
                <a:cs typeface="Times New Roman" panose="02020603050405020304" pitchFamily="18" charset="0"/>
              </a:rPr>
              <a:t>PSR[15:8]</a:t>
            </a:r>
            <a:r>
              <a:rPr lang="zh-CN" altLang="en-US" b="0" kern="0" dirty="0">
                <a:latin typeface="Times New Roman" panose="02020603050405020304" pitchFamily="18" charset="0"/>
                <a:ea typeface="+mn-ea"/>
                <a:cs typeface="Times New Roman" panose="02020603050405020304" pitchFamily="18" charset="0"/>
              </a:rPr>
              <a:t>）</a:t>
            </a:r>
            <a:endParaRPr lang="zh-CN" altLang="en-US" b="0" kern="0" dirty="0">
              <a:latin typeface="Times New Roman" panose="02020603050405020304" pitchFamily="18" charset="0"/>
              <a:ea typeface="+mn-ea"/>
              <a:cs typeface="Times New Roman" panose="02020603050405020304" pitchFamily="18" charset="0"/>
            </a:endParaRPr>
          </a:p>
          <a:p>
            <a:pPr marL="0" indent="0" eaLnBrk="1" hangingPunct="1">
              <a:lnSpc>
                <a:spcPct val="120000"/>
              </a:lnSpc>
              <a:buNone/>
            </a:pPr>
            <a:r>
              <a:rPr lang="en-US" altLang="zh-CN" b="0" kern="0" dirty="0">
                <a:latin typeface="Times New Roman" panose="02020603050405020304" pitchFamily="18" charset="0"/>
                <a:ea typeface="+mn-ea"/>
                <a:cs typeface="Times New Roman" panose="02020603050405020304" pitchFamily="18" charset="0"/>
              </a:rPr>
              <a:t>s	</a:t>
            </a:r>
            <a:r>
              <a:rPr lang="zh-CN" altLang="en-US" b="0" kern="0" dirty="0">
                <a:latin typeface="Times New Roman" panose="02020603050405020304" pitchFamily="18" charset="0"/>
                <a:ea typeface="+mn-ea"/>
                <a:cs typeface="Times New Roman" panose="02020603050405020304" pitchFamily="18" charset="0"/>
              </a:rPr>
              <a:t>状态域屏蔽字节（</a:t>
            </a:r>
            <a:r>
              <a:rPr lang="en-US" altLang="zh-CN" b="0" kern="0" dirty="0">
                <a:latin typeface="Times New Roman" panose="02020603050405020304" pitchFamily="18" charset="0"/>
                <a:ea typeface="+mn-ea"/>
                <a:cs typeface="Times New Roman" panose="02020603050405020304" pitchFamily="18" charset="0"/>
              </a:rPr>
              <a:t>PSR[23:16]</a:t>
            </a:r>
            <a:r>
              <a:rPr lang="zh-CN" altLang="en-US" b="0" kern="0" dirty="0">
                <a:latin typeface="Times New Roman" panose="02020603050405020304" pitchFamily="18" charset="0"/>
                <a:ea typeface="+mn-ea"/>
                <a:cs typeface="Times New Roman" panose="02020603050405020304" pitchFamily="18" charset="0"/>
              </a:rPr>
              <a:t>）</a:t>
            </a:r>
            <a:endParaRPr lang="zh-CN" altLang="en-US" b="0" kern="0" dirty="0">
              <a:latin typeface="Times New Roman" panose="02020603050405020304" pitchFamily="18" charset="0"/>
              <a:ea typeface="+mn-ea"/>
              <a:cs typeface="Times New Roman" panose="02020603050405020304" pitchFamily="18" charset="0"/>
            </a:endParaRPr>
          </a:p>
          <a:p>
            <a:pPr marL="0" indent="0" eaLnBrk="1" hangingPunct="1">
              <a:lnSpc>
                <a:spcPct val="120000"/>
              </a:lnSpc>
              <a:buNone/>
            </a:pPr>
            <a:r>
              <a:rPr lang="en-US" altLang="zh-CN" b="0" kern="0" dirty="0">
                <a:latin typeface="Times New Roman" panose="02020603050405020304" pitchFamily="18" charset="0"/>
                <a:ea typeface="+mn-ea"/>
                <a:cs typeface="Times New Roman" panose="02020603050405020304" pitchFamily="18" charset="0"/>
              </a:rPr>
              <a:t>f	</a:t>
            </a:r>
            <a:r>
              <a:rPr lang="zh-CN" altLang="en-US" b="0" kern="0" dirty="0">
                <a:latin typeface="Times New Roman" panose="02020603050405020304" pitchFamily="18" charset="0"/>
                <a:ea typeface="+mn-ea"/>
                <a:cs typeface="Times New Roman" panose="02020603050405020304" pitchFamily="18" charset="0"/>
              </a:rPr>
              <a:t>标志域屏蔽字节（</a:t>
            </a:r>
            <a:r>
              <a:rPr lang="en-US" altLang="zh-CN" b="0" kern="0" dirty="0">
                <a:latin typeface="Times New Roman" panose="02020603050405020304" pitchFamily="18" charset="0"/>
                <a:ea typeface="+mn-ea"/>
                <a:cs typeface="Times New Roman" panose="02020603050405020304" pitchFamily="18" charset="0"/>
              </a:rPr>
              <a:t>PSR[31:24]</a:t>
            </a:r>
            <a:r>
              <a:rPr lang="zh-CN" altLang="en-US" b="0" kern="0" dirty="0">
                <a:latin typeface="Times New Roman" panose="02020603050405020304" pitchFamily="18" charset="0"/>
                <a:ea typeface="+mn-ea"/>
                <a:cs typeface="Times New Roman" panose="02020603050405020304" pitchFamily="18" charset="0"/>
              </a:rPr>
              <a:t>）</a:t>
            </a:r>
            <a:endParaRPr lang="zh-CN" altLang="en-US" b="0" kern="0" dirty="0">
              <a:latin typeface="Times New Roman" panose="02020603050405020304" pitchFamily="18" charset="0"/>
              <a:ea typeface="+mn-ea"/>
              <a:cs typeface="Times New Roman" panose="02020603050405020304" pitchFamily="18" charset="0"/>
            </a:endParaRPr>
          </a:p>
        </p:txBody>
      </p:sp>
      <p:sp>
        <p:nvSpPr>
          <p:cNvPr id="8" name="文本框 7"/>
          <p:cNvSpPr txBox="1"/>
          <p:nvPr/>
        </p:nvSpPr>
        <p:spPr>
          <a:xfrm>
            <a:off x="934696" y="1024605"/>
            <a:ext cx="7897608" cy="1203150"/>
          </a:xfrm>
          <a:prstGeom prst="rect">
            <a:avLst/>
          </a:prstGeom>
          <a:noFill/>
        </p:spPr>
        <p:txBody>
          <a:bodyPr wrap="square">
            <a:spAutoFit/>
          </a:bodyPr>
          <a:lstStyle/>
          <a:p>
            <a:pPr marL="0" indent="0" eaLnBrk="1" hangingPunct="1">
              <a:lnSpc>
                <a:spcPct val="90000"/>
              </a:lnSpc>
              <a:buNone/>
            </a:pPr>
            <a:r>
              <a:rPr lang="zh-CN" altLang="en-US" sz="2400" b="0" kern="0" dirty="0">
                <a:solidFill>
                  <a:srgbClr val="0070C0"/>
                </a:solidFill>
                <a:latin typeface="Times New Roman" panose="02020603050405020304" pitchFamily="18" charset="0"/>
                <a:ea typeface="+mn-ea"/>
                <a:cs typeface="Times New Roman" panose="02020603050405020304" pitchFamily="18" charset="0"/>
              </a:rPr>
              <a:t>其汇编格式如下</a:t>
            </a:r>
            <a:r>
              <a:rPr lang="zh-CN" altLang="en-US" sz="2400" b="0" kern="0" dirty="0">
                <a:latin typeface="Times New Roman" panose="02020603050405020304" pitchFamily="18" charset="0"/>
                <a:ea typeface="+mn-ea"/>
                <a:cs typeface="Times New Roman" panose="02020603050405020304" pitchFamily="18" charset="0"/>
              </a:rPr>
              <a:t>：</a:t>
            </a:r>
            <a:endParaRPr lang="zh-CN" altLang="en-US" sz="2400" b="0" kern="0" dirty="0">
              <a:latin typeface="Times New Roman" panose="02020603050405020304" pitchFamily="18" charset="0"/>
              <a:ea typeface="+mn-ea"/>
              <a:cs typeface="Times New Roman" panose="02020603050405020304" pitchFamily="18" charset="0"/>
            </a:endParaRPr>
          </a:p>
          <a:p>
            <a:pPr marL="0" indent="0" eaLnBrk="1" hangingPunct="1">
              <a:lnSpc>
                <a:spcPct val="150000"/>
              </a:lnSpc>
              <a:buNone/>
            </a:pPr>
            <a:r>
              <a:rPr lang="en-US" altLang="zh-CN" sz="1800" b="0" kern="0" dirty="0">
                <a:latin typeface="Times New Roman" panose="02020603050405020304" pitchFamily="18" charset="0"/>
                <a:ea typeface="+mn-ea"/>
                <a:cs typeface="Times New Roman" panose="02020603050405020304" pitchFamily="18" charset="0"/>
              </a:rPr>
              <a:t>          MSR{&lt;</a:t>
            </a:r>
            <a:r>
              <a:rPr lang="en-US" altLang="zh-CN" sz="1800" b="0" kern="0" dirty="0" err="1">
                <a:latin typeface="Times New Roman" panose="02020603050405020304" pitchFamily="18" charset="0"/>
                <a:ea typeface="+mn-ea"/>
                <a:cs typeface="Times New Roman" panose="02020603050405020304" pitchFamily="18" charset="0"/>
              </a:rPr>
              <a:t>cond</a:t>
            </a:r>
            <a:r>
              <a:rPr lang="en-US" altLang="zh-CN" sz="1800" b="0" kern="0" dirty="0">
                <a:latin typeface="Times New Roman" panose="02020603050405020304" pitchFamily="18" charset="0"/>
                <a:ea typeface="+mn-ea"/>
                <a:cs typeface="Times New Roman" panose="02020603050405020304" pitchFamily="18" charset="0"/>
              </a:rPr>
              <a:t>&gt;} </a:t>
            </a:r>
            <a:r>
              <a:rPr lang="en-US" altLang="zh-CN" sz="1800" b="0" kern="0" dirty="0" err="1">
                <a:latin typeface="Times New Roman" panose="02020603050405020304" pitchFamily="18" charset="0"/>
                <a:ea typeface="+mn-ea"/>
                <a:cs typeface="Times New Roman" panose="02020603050405020304" pitchFamily="18" charset="0"/>
              </a:rPr>
              <a:t>CPSR_f</a:t>
            </a:r>
            <a:r>
              <a:rPr lang="en-US" altLang="zh-CN" sz="1800" b="0" kern="0" dirty="0">
                <a:latin typeface="Times New Roman" panose="02020603050405020304" pitchFamily="18" charset="0"/>
                <a:ea typeface="+mn-ea"/>
                <a:cs typeface="Times New Roman" panose="02020603050405020304" pitchFamily="18" charset="0"/>
              </a:rPr>
              <a:t> | </a:t>
            </a:r>
            <a:r>
              <a:rPr lang="en-US" altLang="zh-CN" sz="1800" b="0" kern="0" dirty="0" err="1">
                <a:latin typeface="Times New Roman" panose="02020603050405020304" pitchFamily="18" charset="0"/>
                <a:ea typeface="+mn-ea"/>
                <a:cs typeface="Times New Roman" panose="02020603050405020304" pitchFamily="18" charset="0"/>
              </a:rPr>
              <a:t>SPSR_f</a:t>
            </a:r>
            <a:r>
              <a:rPr lang="zh-CN" altLang="en-US" sz="1800" b="0" kern="0" dirty="0">
                <a:latin typeface="Times New Roman" panose="02020603050405020304" pitchFamily="18" charset="0"/>
                <a:ea typeface="+mn-ea"/>
                <a:cs typeface="Times New Roman" panose="02020603050405020304" pitchFamily="18" charset="0"/>
              </a:rPr>
              <a:t>，</a:t>
            </a:r>
            <a:r>
              <a:rPr lang="en-US" altLang="zh-CN" sz="1800" b="0" kern="0" dirty="0">
                <a:latin typeface="Times New Roman" panose="02020603050405020304" pitchFamily="18" charset="0"/>
                <a:ea typeface="+mn-ea"/>
                <a:cs typeface="Times New Roman" panose="02020603050405020304" pitchFamily="18" charset="0"/>
              </a:rPr>
              <a:t>#&lt;32-bit immediate&gt;</a:t>
            </a:r>
            <a:endParaRPr lang="en-US" altLang="zh-CN" sz="1800" b="0" kern="0" dirty="0">
              <a:latin typeface="Times New Roman" panose="02020603050405020304" pitchFamily="18" charset="0"/>
              <a:ea typeface="+mn-ea"/>
              <a:cs typeface="Times New Roman" panose="02020603050405020304" pitchFamily="18" charset="0"/>
            </a:endParaRPr>
          </a:p>
          <a:p>
            <a:pPr marL="0" indent="0" eaLnBrk="1" hangingPunct="1">
              <a:lnSpc>
                <a:spcPct val="150000"/>
              </a:lnSpc>
              <a:buNone/>
            </a:pPr>
            <a:r>
              <a:rPr lang="en-US" altLang="zh-CN" sz="1800" b="0" kern="0" dirty="0">
                <a:latin typeface="Times New Roman" panose="02020603050405020304" pitchFamily="18" charset="0"/>
                <a:ea typeface="+mn-ea"/>
                <a:cs typeface="Times New Roman" panose="02020603050405020304" pitchFamily="18" charset="0"/>
              </a:rPr>
              <a:t>          MSR{&lt;</a:t>
            </a:r>
            <a:r>
              <a:rPr lang="en-US" altLang="zh-CN" sz="1800" b="0" kern="0" dirty="0" err="1">
                <a:latin typeface="Times New Roman" panose="02020603050405020304" pitchFamily="18" charset="0"/>
                <a:ea typeface="+mn-ea"/>
                <a:cs typeface="Times New Roman" panose="02020603050405020304" pitchFamily="18" charset="0"/>
              </a:rPr>
              <a:t>cond</a:t>
            </a:r>
            <a:r>
              <a:rPr lang="en-US" altLang="zh-CN" sz="1800" b="0" kern="0" dirty="0">
                <a:latin typeface="Times New Roman" panose="02020603050405020304" pitchFamily="18" charset="0"/>
                <a:ea typeface="+mn-ea"/>
                <a:cs typeface="Times New Roman" panose="02020603050405020304" pitchFamily="18" charset="0"/>
              </a:rPr>
              <a:t>&gt;} CPSR_&lt;field&gt; | SPSR_&lt;field&gt;</a:t>
            </a:r>
            <a:r>
              <a:rPr lang="zh-CN" altLang="en-US" sz="1800" b="0" kern="0" dirty="0">
                <a:latin typeface="Times New Roman" panose="02020603050405020304" pitchFamily="18" charset="0"/>
                <a:ea typeface="+mn-ea"/>
                <a:cs typeface="Times New Roman" panose="02020603050405020304" pitchFamily="18" charset="0"/>
              </a:rPr>
              <a:t>，</a:t>
            </a:r>
            <a:r>
              <a:rPr lang="en-US" altLang="zh-CN" sz="1800" b="0" kern="0" dirty="0">
                <a:latin typeface="Times New Roman" panose="02020603050405020304" pitchFamily="18" charset="0"/>
                <a:ea typeface="+mn-ea"/>
                <a:cs typeface="Times New Roman" panose="02020603050405020304" pitchFamily="18" charset="0"/>
              </a:rPr>
              <a:t>Rm </a:t>
            </a:r>
            <a:endParaRPr lang="en-US" altLang="zh-CN" sz="1800" b="0" kern="0" dirty="0">
              <a:latin typeface="Times New Roman" panose="02020603050405020304" pitchFamily="18" charset="0"/>
              <a:ea typeface="+mn-ea"/>
              <a:cs typeface="Times New Roman" panose="02020603050405020304" pitchFamily="18" charset="0"/>
            </a:endParaRPr>
          </a:p>
        </p:txBody>
      </p:sp>
      <p:sp>
        <p:nvSpPr>
          <p:cNvPr id="9" name="Rectangle 2"/>
          <p:cNvSpPr txBox="1">
            <a:spLocks noChangeArrowheads="1"/>
          </p:cNvSpPr>
          <p:nvPr/>
        </p:nvSpPr>
        <p:spPr bwMode="auto">
          <a:xfrm>
            <a:off x="911424" y="2453923"/>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en-US" altLang="zh-CN" sz="2400" kern="0" dirty="0">
                <a:solidFill>
                  <a:srgbClr val="0070C0"/>
                </a:solidFill>
              </a:rPr>
              <a:t>field</a:t>
            </a:r>
            <a:r>
              <a:rPr lang="zh-CN" altLang="en-US" sz="2400" kern="0" dirty="0">
                <a:solidFill>
                  <a:srgbClr val="0070C0"/>
                </a:solidFill>
              </a:rPr>
              <a:t>：</a:t>
            </a:r>
            <a:endParaRPr lang="en-US" altLang="zh-CN" sz="2400" kern="0" dirty="0">
              <a:solidFill>
                <a:srgbClr val="0070C0"/>
              </a:solidFill>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程序状态寄存器处理指令</a:t>
            </a:r>
            <a:endParaRPr lang="zh-CN" altLang="en-US" kern="0" dirty="0">
              <a:solidFill>
                <a:srgbClr val="FF0000"/>
              </a:solidFill>
            </a:endParaRP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5" name="文本框 4"/>
          <p:cNvSpPr txBox="1"/>
          <p:nvPr/>
        </p:nvSpPr>
        <p:spPr>
          <a:xfrm>
            <a:off x="1271464" y="1340768"/>
            <a:ext cx="9577064" cy="3436903"/>
          </a:xfrm>
          <a:prstGeom prst="rect">
            <a:avLst/>
          </a:prstGeom>
          <a:noFill/>
        </p:spPr>
        <p:txBody>
          <a:bodyPr wrap="square">
            <a:spAutoFit/>
          </a:bodyPr>
          <a:lstStyle/>
          <a:p>
            <a:pPr marL="0" indent="0" algn="just" eaLnBrk="1" hangingPunct="1">
              <a:lnSpc>
                <a:spcPct val="150000"/>
              </a:lnSpc>
            </a:pPr>
            <a:r>
              <a:rPr lang="en-US" altLang="zh-CN" sz="2800" dirty="0"/>
              <a:t>       </a:t>
            </a:r>
            <a:r>
              <a:rPr lang="en-US" altLang="zh-CN" sz="2400" dirty="0"/>
              <a:t>ARM</a:t>
            </a:r>
            <a:r>
              <a:rPr lang="zh-CN" altLang="en-US" sz="2400" dirty="0">
                <a:latin typeface="宋体" panose="02010600030101010101" pitchFamily="2" charset="-122"/>
              </a:rPr>
              <a:t>的转移指令可以从当前指令向前或向后的</a:t>
            </a:r>
            <a:r>
              <a:rPr lang="en-US" altLang="zh-CN" sz="2400" dirty="0"/>
              <a:t>32MB</a:t>
            </a:r>
            <a:r>
              <a:rPr lang="zh-CN" altLang="en-US" sz="2400" dirty="0">
                <a:latin typeface="宋体" panose="02010600030101010101" pitchFamily="2" charset="-122"/>
              </a:rPr>
              <a:t>的地址空间跳转，根据完成的功能它可以分为以下</a:t>
            </a:r>
            <a:r>
              <a:rPr lang="en-US" altLang="zh-CN" sz="2400" dirty="0"/>
              <a:t>4</a:t>
            </a:r>
            <a:r>
              <a:rPr lang="zh-CN" altLang="en-US" sz="2400" dirty="0">
                <a:latin typeface="宋体" panose="02010600030101010101" pitchFamily="2" charset="-122"/>
              </a:rPr>
              <a:t>种</a:t>
            </a:r>
            <a:r>
              <a:rPr lang="zh-CN" altLang="en-US" sz="2400" dirty="0"/>
              <a:t> ：</a:t>
            </a:r>
            <a:endParaRPr lang="zh-CN" altLang="en-US" sz="2400" dirty="0"/>
          </a:p>
          <a:p>
            <a:pPr marL="720090" indent="0" eaLnBrk="1" hangingPunct="1">
              <a:lnSpc>
                <a:spcPct val="150000"/>
              </a:lnSpc>
              <a:buFontTx/>
              <a:buBlip>
                <a:blip r:embed="rId1"/>
              </a:buBlip>
            </a:pPr>
            <a:r>
              <a:rPr lang="zh-CN" altLang="en-US" sz="2400" dirty="0"/>
              <a:t>    </a:t>
            </a:r>
            <a:r>
              <a:rPr lang="en-US" altLang="zh-CN" sz="2400" dirty="0"/>
              <a:t>B  </a:t>
            </a:r>
            <a:r>
              <a:rPr lang="zh-CN" altLang="en-US" sz="2400" dirty="0">
                <a:latin typeface="宋体" panose="02010600030101010101" pitchFamily="2" charset="-122"/>
              </a:rPr>
              <a:t>转移指令</a:t>
            </a:r>
            <a:r>
              <a:rPr lang="zh-CN" altLang="en-US" sz="2400" dirty="0"/>
              <a:t> </a:t>
            </a:r>
            <a:endParaRPr lang="zh-CN" altLang="en-US" sz="2400" dirty="0"/>
          </a:p>
          <a:p>
            <a:pPr marL="720090" indent="0" eaLnBrk="1" hangingPunct="1">
              <a:lnSpc>
                <a:spcPct val="150000"/>
              </a:lnSpc>
              <a:buFontTx/>
              <a:buBlip>
                <a:blip r:embed="rId1"/>
              </a:buBlip>
            </a:pPr>
            <a:r>
              <a:rPr lang="zh-CN" altLang="en-US" sz="2400" dirty="0"/>
              <a:t>    </a:t>
            </a:r>
            <a:r>
              <a:rPr lang="en-US" altLang="zh-CN" sz="2400" dirty="0"/>
              <a:t>BL  </a:t>
            </a:r>
            <a:r>
              <a:rPr lang="zh-CN" altLang="en-US" sz="2400" dirty="0">
                <a:latin typeface="宋体" panose="02010600030101010101" pitchFamily="2" charset="-122"/>
              </a:rPr>
              <a:t>带链接的转移指令</a:t>
            </a:r>
            <a:r>
              <a:rPr lang="zh-CN" altLang="en-US" sz="2400" dirty="0"/>
              <a:t> </a:t>
            </a:r>
            <a:endParaRPr lang="zh-CN" altLang="en-US" sz="2400" dirty="0"/>
          </a:p>
          <a:p>
            <a:pPr marL="720090" indent="0" eaLnBrk="1" hangingPunct="1">
              <a:lnSpc>
                <a:spcPct val="150000"/>
              </a:lnSpc>
              <a:buFontTx/>
              <a:buBlip>
                <a:blip r:embed="rId1"/>
              </a:buBlip>
            </a:pPr>
            <a:r>
              <a:rPr lang="zh-CN" altLang="en-US" sz="2400" dirty="0"/>
              <a:t>    </a:t>
            </a:r>
            <a:r>
              <a:rPr lang="en-US" altLang="zh-CN" sz="2400" dirty="0"/>
              <a:t>BX  </a:t>
            </a:r>
            <a:r>
              <a:rPr lang="zh-CN" altLang="en-US" sz="2400" dirty="0">
                <a:latin typeface="宋体" panose="02010600030101010101" pitchFamily="2" charset="-122"/>
              </a:rPr>
              <a:t>带状态切换的转移指令</a:t>
            </a:r>
            <a:r>
              <a:rPr lang="zh-CN" altLang="en-US" sz="2400" dirty="0"/>
              <a:t> </a:t>
            </a:r>
            <a:endParaRPr lang="zh-CN" altLang="en-US" sz="2400" dirty="0"/>
          </a:p>
          <a:p>
            <a:pPr marL="720090" indent="0" eaLnBrk="1" hangingPunct="1">
              <a:lnSpc>
                <a:spcPct val="150000"/>
              </a:lnSpc>
              <a:buFontTx/>
              <a:buBlip>
                <a:blip r:embed="rId1"/>
              </a:buBlip>
            </a:pPr>
            <a:r>
              <a:rPr lang="zh-CN" altLang="en-US" sz="2400" dirty="0"/>
              <a:t>    </a:t>
            </a:r>
            <a:r>
              <a:rPr lang="en-US" altLang="zh-CN" sz="2400" dirty="0"/>
              <a:t>BLX  </a:t>
            </a:r>
            <a:r>
              <a:rPr lang="zh-CN" altLang="en-US" sz="2400" dirty="0">
                <a:latin typeface="宋体" panose="02010600030101010101" pitchFamily="2" charset="-122"/>
              </a:rPr>
              <a:t>带链接和状态切换的转移指令</a:t>
            </a:r>
            <a:r>
              <a:rPr lang="zh-CN" altLang="en-US" sz="2400" dirty="0"/>
              <a:t> </a:t>
            </a:r>
            <a:endParaRPr lang="zh-CN" altLang="en-US" sz="2800" dirty="0"/>
          </a:p>
        </p:txBody>
      </p:sp>
      <p:sp>
        <p:nvSpPr>
          <p:cNvPr id="7" name="文本框 6"/>
          <p:cNvSpPr txBox="1"/>
          <p:nvPr/>
        </p:nvSpPr>
        <p:spPr>
          <a:xfrm>
            <a:off x="695325" y="817548"/>
            <a:ext cx="6099810" cy="523220"/>
          </a:xfrm>
          <a:prstGeom prst="rect">
            <a:avLst/>
          </a:prstGeom>
          <a:noFill/>
        </p:spPr>
        <p:txBody>
          <a:bodyPr wrap="square">
            <a:spAutoFit/>
          </a:bodyPr>
          <a:lstStyle/>
          <a:p>
            <a:pPr eaLnBrk="1" hangingPunct="1"/>
            <a:r>
              <a:rPr lang="en-US" altLang="zh-CN" sz="2800" kern="0" dirty="0">
                <a:latin typeface="Times New Roman" panose="02020603050405020304" pitchFamily="18" charset="0"/>
                <a:ea typeface="+mn-ea"/>
                <a:cs typeface="Times New Roman" panose="02020603050405020304" pitchFamily="18" charset="0"/>
              </a:rPr>
              <a:t>3.4 </a:t>
            </a:r>
            <a:r>
              <a:rPr lang="zh-CN" altLang="en-US" sz="2800" kern="0" dirty="0">
                <a:latin typeface="Times New Roman" panose="02020603050405020304" pitchFamily="18" charset="0"/>
                <a:ea typeface="+mn-ea"/>
                <a:cs typeface="Times New Roman" panose="02020603050405020304" pitchFamily="18" charset="0"/>
              </a:rPr>
              <a:t>跳转指令</a:t>
            </a:r>
            <a:endParaRPr lang="zh-CN" altLang="en-US" sz="2800" kern="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跳转指令</a:t>
            </a:r>
            <a:endParaRPr lang="zh-CN" altLang="en-US" kern="0" dirty="0">
              <a:solidFill>
                <a:srgbClr val="FF0000"/>
              </a:solidFill>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3"/>
          <p:cNvSpPr txBox="1">
            <a:spLocks noChangeArrowheads="1"/>
          </p:cNvSpPr>
          <p:nvPr/>
        </p:nvSpPr>
        <p:spPr bwMode="auto">
          <a:xfrm>
            <a:off x="335360" y="1631509"/>
            <a:ext cx="11233248" cy="4454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indent="535305" algn="just" eaLnBrk="1" hangingPunct="1">
              <a:defRPr/>
            </a:pPr>
            <a:r>
              <a:rPr lang="zh-CN" altLang="en-US" sz="2200" b="0" kern="0" dirty="0">
                <a:latin typeface="Times New Roman" panose="02020603050405020304" pitchFamily="18" charset="0"/>
                <a:ea typeface="+mn-ea"/>
                <a:cs typeface="Times New Roman" panose="02020603050405020304" pitchFamily="18" charset="0"/>
              </a:rPr>
              <a:t>转移指令</a:t>
            </a:r>
            <a:r>
              <a:rPr lang="en-US" altLang="zh-CN" sz="2200" b="0" kern="0" dirty="0">
                <a:latin typeface="Times New Roman" panose="02020603050405020304" pitchFamily="18" charset="0"/>
                <a:ea typeface="+mn-ea"/>
                <a:cs typeface="Times New Roman" panose="02020603050405020304" pitchFamily="18" charset="0"/>
              </a:rPr>
              <a:t>B</a:t>
            </a:r>
            <a:r>
              <a:rPr lang="zh-CN" altLang="en-US" sz="2200" b="0" kern="0" dirty="0">
                <a:latin typeface="Times New Roman" panose="02020603050405020304" pitchFamily="18" charset="0"/>
                <a:ea typeface="+mn-ea"/>
                <a:cs typeface="Times New Roman" panose="02020603050405020304" pitchFamily="18" charset="0"/>
              </a:rPr>
              <a:t>在程序中完成简单的跳转指令，可以跳转到指令中指定的目的地址。</a:t>
            </a:r>
            <a:r>
              <a:rPr lang="en-US" altLang="zh-CN" sz="2200" b="0" kern="0" dirty="0">
                <a:latin typeface="Times New Roman" panose="02020603050405020304" pitchFamily="18" charset="0"/>
                <a:ea typeface="+mn-ea"/>
                <a:cs typeface="Times New Roman" panose="02020603050405020304" pitchFamily="18" charset="0"/>
              </a:rPr>
              <a:t>BL</a:t>
            </a:r>
            <a:r>
              <a:rPr lang="zh-CN" altLang="en-US" sz="2200" b="0" kern="0" dirty="0">
                <a:latin typeface="Times New Roman" panose="02020603050405020304" pitchFamily="18" charset="0"/>
                <a:ea typeface="+mn-ea"/>
                <a:cs typeface="Times New Roman" panose="02020603050405020304" pitchFamily="18" charset="0"/>
              </a:rPr>
              <a:t>指令完全象转移指令一样地执行转移，同时把转移后面紧接的一条指令的地址保存到链接寄存器</a:t>
            </a:r>
            <a:r>
              <a:rPr lang="en-US" altLang="zh-CN" sz="2200" b="0" kern="0" dirty="0">
                <a:latin typeface="Times New Roman" panose="02020603050405020304" pitchFamily="18" charset="0"/>
                <a:ea typeface="+mn-ea"/>
                <a:cs typeface="Times New Roman" panose="02020603050405020304" pitchFamily="18" charset="0"/>
              </a:rPr>
              <a:t>LR</a:t>
            </a:r>
            <a:r>
              <a:rPr lang="zh-CN" altLang="en-US" sz="2200" b="0" kern="0" dirty="0">
                <a:latin typeface="Times New Roman" panose="02020603050405020304" pitchFamily="18" charset="0"/>
                <a:ea typeface="+mn-ea"/>
                <a:cs typeface="Times New Roman" panose="02020603050405020304" pitchFamily="18" charset="0"/>
              </a:rPr>
              <a:t>（</a:t>
            </a:r>
            <a:r>
              <a:rPr lang="en-US" altLang="zh-CN" sz="2200" b="0" kern="0" dirty="0">
                <a:latin typeface="Times New Roman" panose="02020603050405020304" pitchFamily="18" charset="0"/>
                <a:ea typeface="+mn-ea"/>
                <a:cs typeface="Times New Roman" panose="02020603050405020304" pitchFamily="18" charset="0"/>
              </a:rPr>
              <a:t>R14</a:t>
            </a:r>
            <a:r>
              <a:rPr lang="zh-CN" altLang="en-US" sz="2200" b="0" kern="0" dirty="0">
                <a:latin typeface="Times New Roman" panose="02020603050405020304" pitchFamily="18" charset="0"/>
                <a:ea typeface="+mn-ea"/>
                <a:cs typeface="Times New Roman" panose="02020603050405020304" pitchFamily="18" charset="0"/>
              </a:rPr>
              <a:t>），</a:t>
            </a:r>
            <a:r>
              <a:rPr lang="zh-CN" altLang="zh-CN" sz="2200" b="0" kern="0" dirty="0">
                <a:latin typeface="Times New Roman" panose="02020603050405020304" pitchFamily="18" charset="0"/>
                <a:ea typeface="+mn-ea"/>
                <a:cs typeface="Times New Roman" panose="02020603050405020304" pitchFamily="18" charset="0"/>
              </a:rPr>
              <a:t>然后跳转到指定地址执行。</a:t>
            </a:r>
            <a:r>
              <a:rPr lang="zh-CN" altLang="zh-CN" sz="2200" b="1" dirty="0">
                <a:solidFill>
                  <a:srgbClr val="FF0000"/>
                </a:solidFill>
                <a:latin typeface="华文楷体" panose="02010600040101010101" pitchFamily="2" charset="-122"/>
                <a:ea typeface="华文楷体" panose="02010600040101010101" pitchFamily="2" charset="-122"/>
              </a:rPr>
              <a:t>要重新回到跳转前的地方，需要使用</a:t>
            </a:r>
            <a:r>
              <a:rPr lang="en-US" altLang="zh-CN" sz="2200" b="1" dirty="0">
                <a:solidFill>
                  <a:srgbClr val="FF0000"/>
                </a:solidFill>
                <a:latin typeface="华文楷体" panose="02010600040101010101" pitchFamily="2" charset="-122"/>
                <a:ea typeface="华文楷体" panose="02010600040101010101" pitchFamily="2" charset="-122"/>
              </a:rPr>
              <a:t>MOV</a:t>
            </a:r>
            <a:r>
              <a:rPr lang="zh-CN" altLang="en-US" sz="2200" b="1" dirty="0">
                <a:solidFill>
                  <a:srgbClr val="FF0000"/>
                </a:solidFill>
                <a:latin typeface="华文楷体" panose="02010600040101010101" pitchFamily="2" charset="-122"/>
                <a:ea typeface="华文楷体" panose="02010600040101010101" pitchFamily="2" charset="-122"/>
              </a:rPr>
              <a:t>指令将</a:t>
            </a:r>
            <a:r>
              <a:rPr lang="en-US" altLang="zh-CN" sz="2200" b="1" dirty="0">
                <a:solidFill>
                  <a:srgbClr val="FF0000"/>
                </a:solidFill>
                <a:latin typeface="华文楷体" panose="02010600040101010101" pitchFamily="2" charset="-122"/>
                <a:ea typeface="华文楷体" panose="02010600040101010101" pitchFamily="2" charset="-122"/>
              </a:rPr>
              <a:t>LR</a:t>
            </a:r>
            <a:r>
              <a:rPr lang="zh-CN" altLang="en-US" sz="2200" b="1" dirty="0">
                <a:solidFill>
                  <a:srgbClr val="FF0000"/>
                </a:solidFill>
                <a:latin typeface="华文楷体" panose="02010600040101010101" pitchFamily="2" charset="-122"/>
                <a:ea typeface="华文楷体" panose="02010600040101010101" pitchFamily="2" charset="-122"/>
              </a:rPr>
              <a:t>寄存器的值赋给</a:t>
            </a:r>
            <a:r>
              <a:rPr lang="en-US" altLang="zh-CN" sz="2200" b="1" dirty="0">
                <a:solidFill>
                  <a:srgbClr val="FF0000"/>
                </a:solidFill>
                <a:latin typeface="华文楷体" panose="02010600040101010101" pitchFamily="2" charset="-122"/>
                <a:ea typeface="华文楷体" panose="02010600040101010101" pitchFamily="2" charset="-122"/>
              </a:rPr>
              <a:t>PC</a:t>
            </a:r>
            <a:r>
              <a:rPr lang="zh-CN" altLang="en-US" sz="2200" b="1" dirty="0">
                <a:solidFill>
                  <a:srgbClr val="FF0000"/>
                </a:solidFill>
                <a:latin typeface="华文楷体" panose="02010600040101010101" pitchFamily="2" charset="-122"/>
                <a:ea typeface="华文楷体" panose="02010600040101010101" pitchFamily="2" charset="-122"/>
              </a:rPr>
              <a:t>。</a:t>
            </a:r>
            <a:endParaRPr lang="zh-CN" altLang="en-US" sz="2200" b="1" dirty="0">
              <a:solidFill>
                <a:srgbClr val="FF0000"/>
              </a:solidFill>
              <a:latin typeface="华文楷体" panose="02010600040101010101" pitchFamily="2" charset="-122"/>
              <a:ea typeface="华文楷体" panose="02010600040101010101" pitchFamily="2" charset="-122"/>
            </a:endParaRPr>
          </a:p>
          <a:p>
            <a:pPr marL="0" indent="0" algn="just" eaLnBrk="1" hangingPunct="1">
              <a:lnSpc>
                <a:spcPct val="120000"/>
              </a:lnSpc>
              <a:buNone/>
            </a:pPr>
            <a:r>
              <a:rPr lang="zh-CN" altLang="en-US" sz="2000" b="0" kern="0" dirty="0">
                <a:latin typeface="Times New Roman" panose="02020603050405020304" pitchFamily="18" charset="0"/>
                <a:ea typeface="+mn-ea"/>
                <a:cs typeface="Times New Roman" panose="02020603050405020304" pitchFamily="18" charset="0"/>
              </a:rPr>
              <a:t> </a:t>
            </a:r>
            <a:endParaRPr lang="zh-CN" altLang="en-US" sz="2000" b="0" kern="0" dirty="0">
              <a:latin typeface="Times New Roman" panose="02020603050405020304" pitchFamily="18" charset="0"/>
              <a:ea typeface="+mn-ea"/>
              <a:cs typeface="Times New Roman" panose="02020603050405020304" pitchFamily="18" charset="0"/>
            </a:endParaRPr>
          </a:p>
          <a:p>
            <a:pPr marL="0" indent="0" eaLnBrk="1" hangingPunct="1">
              <a:lnSpc>
                <a:spcPct val="120000"/>
              </a:lnSpc>
              <a:buNone/>
            </a:pPr>
            <a:r>
              <a:rPr lang="zh-CN" altLang="en-US" sz="2000" b="0" kern="0" dirty="0">
                <a:latin typeface="Times New Roman" panose="02020603050405020304" pitchFamily="18" charset="0"/>
                <a:ea typeface="+mn-ea"/>
                <a:cs typeface="Times New Roman" panose="02020603050405020304" pitchFamily="18" charset="0"/>
              </a:rPr>
              <a:t>二进制编码如下：</a:t>
            </a:r>
            <a:endParaRPr lang="zh-CN" altLang="en-US" sz="2000" b="0" kern="0" dirty="0">
              <a:latin typeface="Times New Roman" panose="02020603050405020304" pitchFamily="18" charset="0"/>
              <a:ea typeface="+mn-ea"/>
              <a:cs typeface="Times New Roman" panose="02020603050405020304" pitchFamily="18" charset="0"/>
            </a:endParaRPr>
          </a:p>
          <a:p>
            <a:pPr marL="0" indent="0" eaLnBrk="1" hangingPunct="1">
              <a:lnSpc>
                <a:spcPct val="120000"/>
              </a:lnSpc>
            </a:pPr>
            <a:endParaRPr lang="zh-CN" altLang="en-US" sz="2000" kern="0" dirty="0">
              <a:latin typeface="宋体" panose="02010600030101010101" pitchFamily="2" charset="-122"/>
            </a:endParaRPr>
          </a:p>
          <a:p>
            <a:pPr marL="0" indent="0" eaLnBrk="1" hangingPunct="1">
              <a:lnSpc>
                <a:spcPct val="120000"/>
              </a:lnSpc>
              <a:buNone/>
            </a:pPr>
            <a:endParaRPr lang="zh-CN" altLang="en-US" sz="2000" kern="0" dirty="0">
              <a:latin typeface="宋体" panose="02010600030101010101" pitchFamily="2" charset="-122"/>
            </a:endParaRPr>
          </a:p>
          <a:p>
            <a:pPr marL="0" indent="0" eaLnBrk="1" hangingPunct="1">
              <a:lnSpc>
                <a:spcPct val="120000"/>
              </a:lnSpc>
              <a:buNone/>
            </a:pPr>
            <a:r>
              <a:rPr lang="zh-CN" altLang="en-US" sz="2000" b="0" kern="0" dirty="0">
                <a:latin typeface="Times New Roman" panose="02020603050405020304" pitchFamily="18" charset="0"/>
                <a:ea typeface="+mn-ea"/>
                <a:cs typeface="Times New Roman" panose="02020603050405020304" pitchFamily="18" charset="0"/>
              </a:rPr>
              <a:t>汇编格式如下：</a:t>
            </a:r>
            <a:endParaRPr lang="zh-CN" altLang="en-US" sz="2000" b="0" kern="0" dirty="0">
              <a:latin typeface="Times New Roman" panose="02020603050405020304" pitchFamily="18" charset="0"/>
              <a:ea typeface="+mn-ea"/>
              <a:cs typeface="Times New Roman" panose="02020603050405020304" pitchFamily="18" charset="0"/>
            </a:endParaRPr>
          </a:p>
          <a:p>
            <a:pPr marL="0" indent="0" algn="ctr" eaLnBrk="1" hangingPunct="1">
              <a:lnSpc>
                <a:spcPct val="120000"/>
              </a:lnSpc>
              <a:buNone/>
            </a:pPr>
            <a:r>
              <a:rPr lang="en-US" altLang="zh-CN" kern="0" dirty="0"/>
              <a:t>B{L}{&lt;</a:t>
            </a:r>
            <a:r>
              <a:rPr lang="en-US" altLang="zh-CN" kern="0" dirty="0" err="1"/>
              <a:t>cond</a:t>
            </a:r>
            <a:r>
              <a:rPr lang="en-US" altLang="zh-CN" kern="0" dirty="0"/>
              <a:t>&gt;}	&lt;target address&gt;</a:t>
            </a:r>
            <a:r>
              <a:rPr lang="en-US" altLang="zh-CN" sz="2000" kern="0" dirty="0">
                <a:latin typeface="宋体" panose="02010600030101010101" pitchFamily="2" charset="-122"/>
              </a:rPr>
              <a:t> </a:t>
            </a:r>
            <a:endParaRPr lang="en-US" altLang="zh-CN" sz="2000" kern="0" dirty="0">
              <a:latin typeface="宋体" panose="02010600030101010101" pitchFamily="2" charset="-122"/>
            </a:endParaRPr>
          </a:p>
        </p:txBody>
      </p:sp>
      <p:pic>
        <p:nvPicPr>
          <p:cNvPr id="4" name="Picture 4"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83768" y="3284984"/>
            <a:ext cx="6248400" cy="930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479376" y="718394"/>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sz="2800" b="0" kern="0" dirty="0">
                <a:latin typeface="Times New Roman" panose="02020603050405020304" pitchFamily="18" charset="0"/>
                <a:ea typeface="+mn-ea"/>
                <a:cs typeface="Times New Roman" panose="02020603050405020304" pitchFamily="18" charset="0"/>
              </a:rPr>
              <a:t>转移和转移链接指令（</a:t>
            </a:r>
            <a:r>
              <a:rPr lang="en-US" altLang="zh-CN" sz="2800" b="0" kern="0" dirty="0">
                <a:latin typeface="Times New Roman" panose="02020603050405020304" pitchFamily="18" charset="0"/>
                <a:ea typeface="+mn-ea"/>
                <a:cs typeface="Times New Roman" panose="02020603050405020304" pitchFamily="18" charset="0"/>
              </a:rPr>
              <a:t>B</a:t>
            </a:r>
            <a:r>
              <a:rPr lang="zh-CN" altLang="en-US" sz="2800" b="0" kern="0" dirty="0">
                <a:latin typeface="Times New Roman" panose="02020603050405020304" pitchFamily="18" charset="0"/>
                <a:ea typeface="+mn-ea"/>
                <a:cs typeface="Times New Roman" panose="02020603050405020304" pitchFamily="18" charset="0"/>
              </a:rPr>
              <a:t>，</a:t>
            </a:r>
            <a:r>
              <a:rPr lang="en-US" altLang="zh-CN" sz="2800" b="0" kern="0" dirty="0">
                <a:latin typeface="Times New Roman" panose="02020603050405020304" pitchFamily="18" charset="0"/>
                <a:ea typeface="+mn-ea"/>
                <a:cs typeface="Times New Roman" panose="02020603050405020304" pitchFamily="18" charset="0"/>
              </a:rPr>
              <a:t>BL</a:t>
            </a:r>
            <a:r>
              <a:rPr lang="zh-CN" altLang="en-US" sz="2800" b="0" kern="0" dirty="0">
                <a:latin typeface="Times New Roman" panose="02020603050405020304" pitchFamily="18" charset="0"/>
                <a:ea typeface="+mn-ea"/>
                <a:cs typeface="Times New Roman" panose="02020603050405020304" pitchFamily="18" charset="0"/>
              </a:rPr>
              <a:t>） </a:t>
            </a:r>
            <a:endParaRPr lang="zh-CN" altLang="en-US" sz="2800" b="0" kern="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跳转指令</a:t>
            </a:r>
            <a:endParaRPr lang="zh-CN" altLang="en-US" kern="0" dirty="0">
              <a:solidFill>
                <a:srgbClr val="FF0000"/>
              </a:solidFill>
            </a:endParaRP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5" name="Rectangle 2"/>
          <p:cNvSpPr txBox="1">
            <a:spLocks noChangeArrowheads="1"/>
          </p:cNvSpPr>
          <p:nvPr/>
        </p:nvSpPr>
        <p:spPr bwMode="auto">
          <a:xfrm>
            <a:off x="839416" y="810130"/>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sz="2800" b="0" kern="0" dirty="0">
                <a:latin typeface="Times New Roman" panose="02020603050405020304" pitchFamily="18" charset="0"/>
                <a:ea typeface="+mn-ea"/>
                <a:cs typeface="Times New Roman" panose="02020603050405020304" pitchFamily="18" charset="0"/>
              </a:rPr>
              <a:t>转移交换和转移链接交换（</a:t>
            </a:r>
            <a:r>
              <a:rPr lang="en-US" altLang="zh-CN" sz="2800" b="0" kern="0" dirty="0">
                <a:latin typeface="Times New Roman" panose="02020603050405020304" pitchFamily="18" charset="0"/>
                <a:ea typeface="+mn-ea"/>
                <a:cs typeface="Times New Roman" panose="02020603050405020304" pitchFamily="18" charset="0"/>
              </a:rPr>
              <a:t>BX</a:t>
            </a:r>
            <a:r>
              <a:rPr lang="zh-CN" altLang="en-US" sz="2800" b="0" kern="0" dirty="0">
                <a:latin typeface="Times New Roman" panose="02020603050405020304" pitchFamily="18" charset="0"/>
                <a:ea typeface="+mn-ea"/>
                <a:cs typeface="Times New Roman" panose="02020603050405020304" pitchFamily="18" charset="0"/>
              </a:rPr>
              <a:t>，</a:t>
            </a:r>
            <a:r>
              <a:rPr lang="en-US" altLang="zh-CN" sz="2800" b="0" kern="0" dirty="0">
                <a:latin typeface="Times New Roman" panose="02020603050405020304" pitchFamily="18" charset="0"/>
                <a:ea typeface="+mn-ea"/>
                <a:cs typeface="Times New Roman" panose="02020603050405020304" pitchFamily="18" charset="0"/>
              </a:rPr>
              <a:t>BLX</a:t>
            </a:r>
            <a:r>
              <a:rPr lang="zh-CN" altLang="en-US" sz="2800" b="0" kern="0" dirty="0">
                <a:latin typeface="Times New Roman" panose="02020603050405020304" pitchFamily="18" charset="0"/>
                <a:ea typeface="+mn-ea"/>
                <a:cs typeface="Times New Roman" panose="02020603050405020304" pitchFamily="18" charset="0"/>
              </a:rPr>
              <a:t>） </a:t>
            </a:r>
            <a:endParaRPr lang="zh-CN" altLang="en-US" sz="2800" b="0" kern="0" dirty="0">
              <a:latin typeface="Times New Roman" panose="02020603050405020304" pitchFamily="18" charset="0"/>
              <a:ea typeface="+mn-ea"/>
              <a:cs typeface="Times New Roman" panose="02020603050405020304" pitchFamily="18" charset="0"/>
            </a:endParaRPr>
          </a:p>
        </p:txBody>
      </p:sp>
      <p:sp>
        <p:nvSpPr>
          <p:cNvPr id="7" name="Rectangle 3"/>
          <p:cNvSpPr txBox="1">
            <a:spLocks noChangeArrowheads="1"/>
          </p:cNvSpPr>
          <p:nvPr/>
        </p:nvSpPr>
        <p:spPr bwMode="auto">
          <a:xfrm>
            <a:off x="983432" y="1581101"/>
            <a:ext cx="10225136" cy="4480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eaLnBrk="1" hangingPunct="1">
              <a:lnSpc>
                <a:spcPct val="120000"/>
              </a:lnSpc>
              <a:buNone/>
            </a:pPr>
            <a:r>
              <a:rPr lang="zh-CN" altLang="en-US" sz="2000" b="0" kern="0" dirty="0">
                <a:latin typeface="Times New Roman" panose="02020603050405020304" pitchFamily="18" charset="0"/>
                <a:ea typeface="+mn-ea"/>
                <a:cs typeface="Times New Roman" panose="02020603050405020304" pitchFamily="18" charset="0"/>
              </a:rPr>
              <a:t>        这些指令用于支持</a:t>
            </a:r>
            <a:r>
              <a:rPr lang="en-US" altLang="zh-CN" sz="2000" b="0" kern="0" dirty="0">
                <a:latin typeface="Times New Roman" panose="02020603050405020304" pitchFamily="18" charset="0"/>
                <a:ea typeface="+mn-ea"/>
                <a:cs typeface="Times New Roman" panose="02020603050405020304" pitchFamily="18" charset="0"/>
              </a:rPr>
              <a:t>Thumb</a:t>
            </a:r>
            <a:r>
              <a:rPr lang="zh-CN" altLang="en-US" sz="2000" b="0" kern="0" dirty="0">
                <a:latin typeface="Times New Roman" panose="02020603050405020304" pitchFamily="18" charset="0"/>
                <a:ea typeface="+mn-ea"/>
                <a:cs typeface="Times New Roman" panose="02020603050405020304" pitchFamily="18" charset="0"/>
              </a:rPr>
              <a:t>（</a:t>
            </a:r>
            <a:r>
              <a:rPr lang="en-US" altLang="zh-CN" sz="2000" b="0" kern="0" dirty="0">
                <a:latin typeface="Times New Roman" panose="02020603050405020304" pitchFamily="18" charset="0"/>
                <a:ea typeface="+mn-ea"/>
                <a:cs typeface="Times New Roman" panose="02020603050405020304" pitchFamily="18" charset="0"/>
              </a:rPr>
              <a:t>16</a:t>
            </a:r>
            <a:r>
              <a:rPr lang="zh-CN" altLang="en-US" sz="2000" b="0" kern="0" dirty="0">
                <a:latin typeface="Times New Roman" panose="02020603050405020304" pitchFamily="18" charset="0"/>
                <a:ea typeface="+mn-ea"/>
                <a:cs typeface="Times New Roman" panose="02020603050405020304" pitchFamily="18" charset="0"/>
              </a:rPr>
              <a:t>位）指令集的</a:t>
            </a:r>
            <a:r>
              <a:rPr lang="en-US" altLang="zh-CN" sz="2000" b="0" kern="0" dirty="0">
                <a:latin typeface="Times New Roman" panose="02020603050405020304" pitchFamily="18" charset="0"/>
                <a:ea typeface="+mn-ea"/>
                <a:cs typeface="Times New Roman" panose="02020603050405020304" pitchFamily="18" charset="0"/>
              </a:rPr>
              <a:t>ARM</a:t>
            </a:r>
            <a:r>
              <a:rPr lang="zh-CN" altLang="en-US" sz="2000" b="0" kern="0" dirty="0">
                <a:latin typeface="Times New Roman" panose="02020603050405020304" pitchFamily="18" charset="0"/>
                <a:ea typeface="+mn-ea"/>
                <a:cs typeface="Times New Roman" panose="02020603050405020304" pitchFamily="18" charset="0"/>
              </a:rPr>
              <a:t>芯片，程序可以通过这些指令完成处理器从</a:t>
            </a:r>
            <a:r>
              <a:rPr lang="en-US" altLang="zh-CN" sz="2000" b="0" kern="0" dirty="0">
                <a:latin typeface="Times New Roman" panose="02020603050405020304" pitchFamily="18" charset="0"/>
                <a:ea typeface="+mn-ea"/>
                <a:cs typeface="Times New Roman" panose="02020603050405020304" pitchFamily="18" charset="0"/>
              </a:rPr>
              <a:t>ARM</a:t>
            </a:r>
            <a:r>
              <a:rPr lang="zh-CN" altLang="en-US" sz="2000" b="0" kern="0" dirty="0">
                <a:latin typeface="Times New Roman" panose="02020603050405020304" pitchFamily="18" charset="0"/>
                <a:ea typeface="+mn-ea"/>
                <a:cs typeface="Times New Roman" panose="02020603050405020304" pitchFamily="18" charset="0"/>
              </a:rPr>
              <a:t>状态到</a:t>
            </a:r>
            <a:r>
              <a:rPr lang="en-US" altLang="zh-CN" sz="2000" b="0" kern="0" dirty="0">
                <a:latin typeface="Times New Roman" panose="02020603050405020304" pitchFamily="18" charset="0"/>
                <a:ea typeface="+mn-ea"/>
                <a:cs typeface="Times New Roman" panose="02020603050405020304" pitchFamily="18" charset="0"/>
              </a:rPr>
              <a:t>Thumb</a:t>
            </a:r>
            <a:r>
              <a:rPr lang="zh-CN" altLang="en-US" sz="2000" b="0" kern="0" dirty="0">
                <a:latin typeface="Times New Roman" panose="02020603050405020304" pitchFamily="18" charset="0"/>
                <a:ea typeface="+mn-ea"/>
                <a:cs typeface="Times New Roman" panose="02020603050405020304" pitchFamily="18" charset="0"/>
              </a:rPr>
              <a:t>状态的切换。类似的</a:t>
            </a:r>
            <a:r>
              <a:rPr lang="en-US" altLang="zh-CN" sz="2000" b="0" kern="0" dirty="0">
                <a:latin typeface="Times New Roman" panose="02020603050405020304" pitchFamily="18" charset="0"/>
                <a:ea typeface="+mn-ea"/>
                <a:cs typeface="Times New Roman" panose="02020603050405020304" pitchFamily="18" charset="0"/>
              </a:rPr>
              <a:t>Thumb</a:t>
            </a:r>
            <a:r>
              <a:rPr lang="zh-CN" altLang="en-US" sz="2000" b="0" kern="0" dirty="0">
                <a:latin typeface="Times New Roman" panose="02020603050405020304" pitchFamily="18" charset="0"/>
                <a:ea typeface="+mn-ea"/>
                <a:cs typeface="Times New Roman" panose="02020603050405020304" pitchFamily="18" charset="0"/>
              </a:rPr>
              <a:t>指令可以使处理器切换回</a:t>
            </a:r>
            <a:r>
              <a:rPr lang="en-US" altLang="zh-CN" sz="2000" b="0" kern="0" dirty="0">
                <a:latin typeface="Times New Roman" panose="02020603050405020304" pitchFamily="18" charset="0"/>
                <a:ea typeface="+mn-ea"/>
                <a:cs typeface="Times New Roman" panose="02020603050405020304" pitchFamily="18" charset="0"/>
              </a:rPr>
              <a:t>32</a:t>
            </a:r>
            <a:r>
              <a:rPr lang="zh-CN" altLang="en-US" sz="2000" b="0" kern="0" dirty="0">
                <a:latin typeface="Times New Roman" panose="02020603050405020304" pitchFamily="18" charset="0"/>
                <a:ea typeface="+mn-ea"/>
                <a:cs typeface="Times New Roman" panose="02020603050405020304" pitchFamily="18" charset="0"/>
              </a:rPr>
              <a:t>位</a:t>
            </a:r>
            <a:r>
              <a:rPr lang="en-US" altLang="zh-CN" sz="2000" b="0" kern="0" dirty="0">
                <a:latin typeface="Times New Roman" panose="02020603050405020304" pitchFamily="18" charset="0"/>
                <a:ea typeface="+mn-ea"/>
                <a:cs typeface="Times New Roman" panose="02020603050405020304" pitchFamily="18" charset="0"/>
              </a:rPr>
              <a:t>ARM</a:t>
            </a:r>
            <a:r>
              <a:rPr lang="zh-CN" altLang="en-US" sz="2000" b="0" kern="0" dirty="0">
                <a:latin typeface="Times New Roman" panose="02020603050405020304" pitchFamily="18" charset="0"/>
                <a:ea typeface="+mn-ea"/>
                <a:cs typeface="Times New Roman" panose="02020603050405020304" pitchFamily="18" charset="0"/>
              </a:rPr>
              <a:t>指令。 </a:t>
            </a:r>
            <a:endParaRPr lang="en-US" altLang="zh-CN" sz="2000"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buNone/>
            </a:pPr>
            <a:r>
              <a:rPr lang="zh-CN" altLang="en-US" sz="2000" b="0" kern="0" dirty="0">
                <a:solidFill>
                  <a:srgbClr val="0070C0"/>
                </a:solidFill>
                <a:latin typeface="Times New Roman" panose="02020603050405020304" pitchFamily="18" charset="0"/>
                <a:ea typeface="+mn-ea"/>
                <a:cs typeface="Times New Roman" panose="02020603050405020304" pitchFamily="18" charset="0"/>
              </a:rPr>
              <a:t>二进制编码如下</a:t>
            </a:r>
            <a:r>
              <a:rPr lang="zh-CN" altLang="en-US" sz="2000" b="0" kern="0" dirty="0">
                <a:latin typeface="Times New Roman" panose="02020603050405020304" pitchFamily="18" charset="0"/>
                <a:ea typeface="+mn-ea"/>
                <a:cs typeface="Times New Roman" panose="02020603050405020304" pitchFamily="18" charset="0"/>
              </a:rPr>
              <a:t>：</a:t>
            </a:r>
            <a:endParaRPr lang="zh-CN" altLang="en-US" sz="2000"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pPr>
            <a:endParaRPr lang="zh-CN" altLang="en-US" sz="2000" kern="0" dirty="0">
              <a:latin typeface="宋体" panose="02010600030101010101" pitchFamily="2" charset="-122"/>
            </a:endParaRPr>
          </a:p>
          <a:p>
            <a:pPr marL="0" indent="0" algn="just" eaLnBrk="1" hangingPunct="1">
              <a:lnSpc>
                <a:spcPct val="120000"/>
              </a:lnSpc>
            </a:pPr>
            <a:endParaRPr lang="zh-CN" altLang="en-US" sz="2000" kern="0" dirty="0">
              <a:latin typeface="宋体" panose="02010600030101010101" pitchFamily="2" charset="-122"/>
            </a:endParaRPr>
          </a:p>
          <a:p>
            <a:pPr marL="0" indent="0" algn="just" eaLnBrk="1" hangingPunct="1">
              <a:lnSpc>
                <a:spcPct val="120000"/>
              </a:lnSpc>
            </a:pPr>
            <a:endParaRPr lang="zh-CN" altLang="en-US" sz="2000" kern="0" dirty="0">
              <a:latin typeface="宋体" panose="02010600030101010101" pitchFamily="2" charset="-122"/>
            </a:endParaRPr>
          </a:p>
          <a:p>
            <a:pPr marL="0" indent="0" algn="just" eaLnBrk="1" hangingPunct="1">
              <a:lnSpc>
                <a:spcPct val="120000"/>
              </a:lnSpc>
            </a:pPr>
            <a:endParaRPr lang="zh-CN" altLang="en-US" sz="2000" kern="0" dirty="0">
              <a:latin typeface="宋体" panose="02010600030101010101" pitchFamily="2" charset="-122"/>
            </a:endParaRPr>
          </a:p>
          <a:p>
            <a:pPr marL="0" indent="0" algn="just" eaLnBrk="1" hangingPunct="1">
              <a:lnSpc>
                <a:spcPct val="120000"/>
              </a:lnSpc>
              <a:buNone/>
            </a:pPr>
            <a:r>
              <a:rPr lang="zh-CN" altLang="en-US" sz="2000" b="0" kern="0" dirty="0">
                <a:solidFill>
                  <a:srgbClr val="0070C0"/>
                </a:solidFill>
                <a:latin typeface="Times New Roman" panose="02020603050405020304" pitchFamily="18" charset="0"/>
                <a:ea typeface="+mn-ea"/>
                <a:cs typeface="Times New Roman" panose="02020603050405020304" pitchFamily="18" charset="0"/>
              </a:rPr>
              <a:t>汇编格式如下</a:t>
            </a:r>
            <a:r>
              <a:rPr lang="zh-CN" altLang="en-US" sz="2000" b="0" kern="0" dirty="0">
                <a:latin typeface="Times New Roman" panose="02020603050405020304" pitchFamily="18" charset="0"/>
                <a:ea typeface="+mn-ea"/>
                <a:cs typeface="Times New Roman" panose="02020603050405020304" pitchFamily="18" charset="0"/>
              </a:rPr>
              <a:t>：</a:t>
            </a:r>
            <a:endParaRPr lang="zh-CN" altLang="en-US" sz="2000"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buNone/>
            </a:pPr>
            <a:r>
              <a:rPr lang="en-US" altLang="zh-CN" sz="2000" kern="0" dirty="0">
                <a:ea typeface="Arial Unicode MS" panose="020B0604020202020204" pitchFamily="34" charset="-122"/>
                <a:cs typeface="Arial Unicode MS" panose="020B0604020202020204" pitchFamily="34" charset="-122"/>
              </a:rPr>
              <a:t>                            1</a:t>
            </a:r>
            <a:r>
              <a:rPr lang="zh-CN" altLang="en-US" sz="2000" kern="0" dirty="0"/>
              <a:t>：</a:t>
            </a:r>
            <a:r>
              <a:rPr lang="zh-CN" altLang="en-US" sz="2000" kern="0" dirty="0">
                <a:ea typeface="Arial Unicode MS" panose="020B0604020202020204" pitchFamily="34" charset="-122"/>
                <a:cs typeface="Arial Unicode MS" panose="020B0604020202020204" pitchFamily="34" charset="-122"/>
              </a:rPr>
              <a:t> </a:t>
            </a:r>
            <a:r>
              <a:rPr lang="en-US" altLang="zh-CN" sz="2000" kern="0" dirty="0">
                <a:ea typeface="Arial Unicode MS" panose="020B0604020202020204" pitchFamily="34" charset="-122"/>
                <a:cs typeface="Arial Unicode MS" panose="020B0604020202020204" pitchFamily="34" charset="-122"/>
              </a:rPr>
              <a:t>B{L}X{&lt;</a:t>
            </a:r>
            <a:r>
              <a:rPr lang="en-US" altLang="zh-CN" sz="2000" kern="0" dirty="0" err="1">
                <a:ea typeface="Arial Unicode MS" panose="020B0604020202020204" pitchFamily="34" charset="-122"/>
                <a:cs typeface="Arial Unicode MS" panose="020B0604020202020204" pitchFamily="34" charset="-122"/>
              </a:rPr>
              <a:t>cond</a:t>
            </a:r>
            <a:r>
              <a:rPr lang="en-US" altLang="zh-CN" sz="2000" kern="0" dirty="0">
                <a:ea typeface="Arial Unicode MS" panose="020B0604020202020204" pitchFamily="34" charset="-122"/>
                <a:cs typeface="Arial Unicode MS" panose="020B0604020202020204" pitchFamily="34" charset="-122"/>
              </a:rPr>
              <a:t>&gt;} Rm</a:t>
            </a:r>
            <a:endParaRPr lang="en-US" altLang="zh-CN" sz="2000" kern="0" dirty="0">
              <a:ea typeface="Arial Unicode MS" panose="020B0604020202020204" pitchFamily="34" charset="-122"/>
              <a:cs typeface="Arial Unicode MS" panose="020B0604020202020204" pitchFamily="34" charset="-122"/>
            </a:endParaRPr>
          </a:p>
          <a:p>
            <a:pPr marL="0" indent="0" algn="just" eaLnBrk="1" hangingPunct="1">
              <a:lnSpc>
                <a:spcPct val="120000"/>
              </a:lnSpc>
              <a:buNone/>
            </a:pPr>
            <a:r>
              <a:rPr lang="en-US" altLang="zh-CN" sz="2000" kern="0" dirty="0"/>
              <a:t>                            2</a:t>
            </a:r>
            <a:r>
              <a:rPr lang="zh-CN" altLang="en-US" sz="2000" kern="0" dirty="0"/>
              <a:t>： </a:t>
            </a:r>
            <a:r>
              <a:rPr lang="en-US" altLang="zh-CN" sz="2000" kern="0" dirty="0"/>
              <a:t>BLX &lt;target address&gt;</a:t>
            </a:r>
            <a:endParaRPr lang="en-US" altLang="zh-CN" sz="2000" kern="0" dirty="0">
              <a:latin typeface="宋体" panose="02010600030101010101" pitchFamily="2" charset="-122"/>
            </a:endParaRPr>
          </a:p>
        </p:txBody>
      </p:sp>
      <p:pic>
        <p:nvPicPr>
          <p:cNvPr id="8" name="Picture 4"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5216" y="3180809"/>
            <a:ext cx="61722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跳转指令</a:t>
            </a:r>
            <a:endParaRPr lang="zh-CN" altLang="en-US" kern="0" dirty="0">
              <a:solidFill>
                <a:srgbClr val="FF0000"/>
              </a:solidFill>
            </a:endParaRP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Rectangle 3"/>
          <p:cNvSpPr txBox="1">
            <a:spLocks noChangeArrowheads="1"/>
          </p:cNvSpPr>
          <p:nvPr/>
        </p:nvSpPr>
        <p:spPr bwMode="auto">
          <a:xfrm>
            <a:off x="1343472" y="1721704"/>
            <a:ext cx="8712968"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just" eaLnBrk="1" hangingPunct="1">
              <a:lnSpc>
                <a:spcPct val="120000"/>
              </a:lnSpc>
            </a:pPr>
            <a:r>
              <a:rPr lang="en-US" altLang="zh-CN" b="0" kern="0" dirty="0">
                <a:latin typeface="Times New Roman" panose="02020603050405020304" pitchFamily="18" charset="0"/>
                <a:ea typeface="+mn-ea"/>
                <a:cs typeface="Times New Roman" panose="02020603050405020304" pitchFamily="18" charset="0"/>
              </a:rPr>
              <a:t>BX</a:t>
            </a:r>
            <a:r>
              <a:rPr lang="zh-CN" altLang="en-US" b="0" kern="0" dirty="0">
                <a:latin typeface="Times New Roman" panose="02020603050405020304" pitchFamily="18" charset="0"/>
                <a:ea typeface="+mn-ea"/>
                <a:cs typeface="Times New Roman" panose="02020603050405020304" pitchFamily="18" charset="0"/>
              </a:rPr>
              <a:t>格式中：</a:t>
            </a:r>
            <a:r>
              <a:rPr lang="en-US" altLang="zh-CN" b="0" kern="0" dirty="0">
                <a:latin typeface="Times New Roman" panose="02020603050405020304" pitchFamily="18" charset="0"/>
                <a:ea typeface="+mn-ea"/>
                <a:cs typeface="Times New Roman" panose="02020603050405020304" pitchFamily="18" charset="0"/>
              </a:rPr>
              <a:t>Rm</a:t>
            </a:r>
            <a:r>
              <a:rPr lang="zh-CN" altLang="en-US" b="0" kern="0" dirty="0">
                <a:latin typeface="Times New Roman" panose="02020603050405020304" pitchFamily="18" charset="0"/>
                <a:ea typeface="+mn-ea"/>
                <a:cs typeface="Times New Roman" panose="02020603050405020304" pitchFamily="18" charset="0"/>
              </a:rPr>
              <a:t>的第</a:t>
            </a:r>
            <a:r>
              <a:rPr lang="en-US" altLang="zh-CN" b="0" kern="0" dirty="0">
                <a:latin typeface="Times New Roman" panose="02020603050405020304" pitchFamily="18" charset="0"/>
                <a:ea typeface="+mn-ea"/>
                <a:cs typeface="Times New Roman" panose="02020603050405020304" pitchFamily="18" charset="0"/>
              </a:rPr>
              <a:t>0</a:t>
            </a:r>
            <a:r>
              <a:rPr lang="zh-CN" altLang="en-US" b="0" kern="0" dirty="0">
                <a:latin typeface="Times New Roman" panose="02020603050405020304" pitchFamily="18" charset="0"/>
                <a:ea typeface="+mn-ea"/>
                <a:cs typeface="Times New Roman" panose="02020603050405020304" pitchFamily="18" charset="0"/>
              </a:rPr>
              <a:t>位拷贝到</a:t>
            </a:r>
            <a:r>
              <a:rPr lang="en-US" altLang="zh-CN" b="0" kern="0" dirty="0">
                <a:latin typeface="Times New Roman" panose="02020603050405020304" pitchFamily="18" charset="0"/>
                <a:ea typeface="+mn-ea"/>
                <a:cs typeface="Times New Roman" panose="02020603050405020304" pitchFamily="18" charset="0"/>
              </a:rPr>
              <a:t>CPSR</a:t>
            </a:r>
            <a:r>
              <a:rPr lang="zh-CN" altLang="en-US" b="0" kern="0" dirty="0">
                <a:latin typeface="Times New Roman" panose="02020603050405020304" pitchFamily="18" charset="0"/>
                <a:ea typeface="+mn-ea"/>
                <a:cs typeface="Times New Roman" panose="02020603050405020304" pitchFamily="18" charset="0"/>
              </a:rPr>
              <a:t>中的</a:t>
            </a:r>
            <a:r>
              <a:rPr lang="en-US" altLang="zh-CN" b="0" kern="0" dirty="0">
                <a:latin typeface="Times New Roman" panose="02020603050405020304" pitchFamily="18" charset="0"/>
                <a:ea typeface="+mn-ea"/>
                <a:cs typeface="Times New Roman" panose="02020603050405020304" pitchFamily="18" charset="0"/>
              </a:rPr>
              <a:t>T</a:t>
            </a:r>
            <a:r>
              <a:rPr lang="zh-CN" altLang="en-US" b="0" kern="0" dirty="0">
                <a:latin typeface="Times New Roman" panose="02020603050405020304" pitchFamily="18" charset="0"/>
                <a:ea typeface="+mn-ea"/>
                <a:cs typeface="Times New Roman" panose="02020603050405020304" pitchFamily="18" charset="0"/>
              </a:rPr>
              <a:t>位，</a:t>
            </a:r>
            <a:r>
              <a:rPr lang="en-US" altLang="zh-CN" b="0" kern="0" dirty="0">
                <a:latin typeface="Times New Roman" panose="02020603050405020304" pitchFamily="18" charset="0"/>
                <a:ea typeface="+mn-ea"/>
                <a:cs typeface="Times New Roman" panose="02020603050405020304" pitchFamily="18" charset="0"/>
              </a:rPr>
              <a:t>[31:1]</a:t>
            </a:r>
            <a:r>
              <a:rPr lang="zh-CN" altLang="en-US" b="0" kern="0" dirty="0">
                <a:latin typeface="Times New Roman" panose="02020603050405020304" pitchFamily="18" charset="0"/>
                <a:ea typeface="+mn-ea"/>
                <a:cs typeface="Times New Roman" panose="02020603050405020304" pitchFamily="18" charset="0"/>
              </a:rPr>
              <a:t>位移入</a:t>
            </a:r>
            <a:r>
              <a:rPr lang="en-US" altLang="zh-CN" b="0" kern="0" dirty="0">
                <a:latin typeface="Times New Roman" panose="02020603050405020304" pitchFamily="18" charset="0"/>
                <a:ea typeface="+mn-ea"/>
                <a:cs typeface="Times New Roman" panose="02020603050405020304" pitchFamily="18" charset="0"/>
              </a:rPr>
              <a:t>PC</a:t>
            </a:r>
            <a:r>
              <a:rPr lang="zh-CN" altLang="en-US" b="0" kern="0" dirty="0">
                <a:latin typeface="Times New Roman" panose="02020603050405020304" pitchFamily="18" charset="0"/>
                <a:ea typeface="+mn-ea"/>
                <a:cs typeface="Times New Roman" panose="02020603050405020304" pitchFamily="18" charset="0"/>
              </a:rPr>
              <a:t>。若</a:t>
            </a:r>
            <a:r>
              <a:rPr lang="en-US" altLang="zh-CN" b="0" kern="0" dirty="0">
                <a:latin typeface="Times New Roman" panose="02020603050405020304" pitchFamily="18" charset="0"/>
                <a:ea typeface="+mn-ea"/>
                <a:cs typeface="Times New Roman" panose="02020603050405020304" pitchFamily="18" charset="0"/>
              </a:rPr>
              <a:t>Rm[0]=1</a:t>
            </a:r>
            <a:r>
              <a:rPr lang="zh-CN" altLang="en-US" b="0" kern="0" dirty="0">
                <a:latin typeface="Times New Roman" panose="02020603050405020304" pitchFamily="18" charset="0"/>
                <a:ea typeface="+mn-ea"/>
                <a:cs typeface="Times New Roman" panose="02020603050405020304" pitchFamily="18" charset="0"/>
              </a:rPr>
              <a:t>，切换到</a:t>
            </a:r>
            <a:r>
              <a:rPr lang="en-US" altLang="zh-CN" b="0" kern="0" dirty="0">
                <a:latin typeface="Times New Roman" panose="02020603050405020304" pitchFamily="18" charset="0"/>
                <a:ea typeface="+mn-ea"/>
                <a:cs typeface="Times New Roman" panose="02020603050405020304" pitchFamily="18" charset="0"/>
              </a:rPr>
              <a:t>Thumb</a:t>
            </a:r>
            <a:r>
              <a:rPr lang="zh-CN" altLang="en-US" b="0" kern="0" dirty="0">
                <a:latin typeface="Times New Roman" panose="02020603050405020304" pitchFamily="18" charset="0"/>
                <a:ea typeface="+mn-ea"/>
                <a:cs typeface="Times New Roman" panose="02020603050405020304" pitchFamily="18" charset="0"/>
              </a:rPr>
              <a:t>状态，</a:t>
            </a:r>
            <a:r>
              <a:rPr lang="en-US" altLang="zh-CN" b="0" kern="0" dirty="0">
                <a:latin typeface="Times New Roman" panose="02020603050405020304" pitchFamily="18" charset="0"/>
                <a:ea typeface="+mn-ea"/>
                <a:cs typeface="Times New Roman" panose="02020603050405020304" pitchFamily="18" charset="0"/>
              </a:rPr>
              <a:t>Rm</a:t>
            </a:r>
            <a:r>
              <a:rPr lang="zh-CN" altLang="en-US" b="0" kern="0" dirty="0">
                <a:latin typeface="Times New Roman" panose="02020603050405020304" pitchFamily="18" charset="0"/>
                <a:ea typeface="+mn-ea"/>
                <a:cs typeface="Times New Roman" panose="02020603050405020304" pitchFamily="18" charset="0"/>
              </a:rPr>
              <a:t>最低位清</a:t>
            </a:r>
            <a:r>
              <a:rPr lang="en-US" altLang="zh-CN" b="0" kern="0" dirty="0">
                <a:latin typeface="Times New Roman" panose="02020603050405020304" pitchFamily="18" charset="0"/>
                <a:ea typeface="+mn-ea"/>
                <a:cs typeface="Times New Roman" panose="02020603050405020304" pitchFamily="18" charset="0"/>
              </a:rPr>
              <a:t>0</a:t>
            </a:r>
            <a:r>
              <a:rPr lang="zh-CN" altLang="en-US" b="0" kern="0" dirty="0">
                <a:latin typeface="Times New Roman" panose="02020603050405020304" pitchFamily="18" charset="0"/>
                <a:ea typeface="+mn-ea"/>
                <a:cs typeface="Times New Roman" panose="02020603050405020304" pitchFamily="18" charset="0"/>
              </a:rPr>
              <a:t>，从</a:t>
            </a:r>
            <a:r>
              <a:rPr lang="en-US" altLang="zh-CN" b="0" kern="0" dirty="0">
                <a:latin typeface="Times New Roman" panose="02020603050405020304" pitchFamily="18" charset="0"/>
                <a:ea typeface="+mn-ea"/>
                <a:cs typeface="Times New Roman" panose="02020603050405020304" pitchFamily="18" charset="0"/>
              </a:rPr>
              <a:t>Rm</a:t>
            </a:r>
            <a:r>
              <a:rPr lang="zh-CN" altLang="en-US" b="0" kern="0" dirty="0">
                <a:latin typeface="Times New Roman" panose="02020603050405020304" pitchFamily="18" charset="0"/>
                <a:ea typeface="+mn-ea"/>
                <a:cs typeface="Times New Roman" panose="02020603050405020304" pitchFamily="18" charset="0"/>
              </a:rPr>
              <a:t>开始执行；若</a:t>
            </a:r>
            <a:r>
              <a:rPr lang="en-US" altLang="zh-CN" b="0" kern="0" dirty="0">
                <a:latin typeface="Times New Roman" panose="02020603050405020304" pitchFamily="18" charset="0"/>
                <a:ea typeface="+mn-ea"/>
                <a:cs typeface="Times New Roman" panose="02020603050405020304" pitchFamily="18" charset="0"/>
              </a:rPr>
              <a:t>Rm[0]=0</a:t>
            </a:r>
            <a:r>
              <a:rPr lang="zh-CN" altLang="en-US" b="0" kern="0" dirty="0">
                <a:latin typeface="Times New Roman" panose="02020603050405020304" pitchFamily="18" charset="0"/>
                <a:ea typeface="+mn-ea"/>
                <a:cs typeface="Times New Roman" panose="02020603050405020304" pitchFamily="18" charset="0"/>
              </a:rPr>
              <a:t>，将</a:t>
            </a:r>
            <a:r>
              <a:rPr lang="en-US" altLang="zh-CN" b="0" kern="0" dirty="0">
                <a:latin typeface="Times New Roman" panose="02020603050405020304" pitchFamily="18" charset="0"/>
                <a:ea typeface="+mn-ea"/>
                <a:cs typeface="Times New Roman" panose="02020603050405020304" pitchFamily="18" charset="0"/>
              </a:rPr>
              <a:t>Rm[1]</a:t>
            </a:r>
            <a:r>
              <a:rPr lang="zh-CN" altLang="en-US" b="0" kern="0" dirty="0">
                <a:latin typeface="Times New Roman" panose="02020603050405020304" pitchFamily="18" charset="0"/>
                <a:ea typeface="+mn-ea"/>
                <a:cs typeface="Times New Roman" panose="02020603050405020304" pitchFamily="18" charset="0"/>
              </a:rPr>
              <a:t>位清</a:t>
            </a:r>
            <a:r>
              <a:rPr lang="en-US" altLang="zh-CN" b="0" kern="0" dirty="0">
                <a:latin typeface="Times New Roman" panose="02020603050405020304" pitchFamily="18" charset="0"/>
                <a:ea typeface="+mn-ea"/>
                <a:cs typeface="Times New Roman" panose="02020603050405020304" pitchFamily="18" charset="0"/>
              </a:rPr>
              <a:t>0</a:t>
            </a:r>
            <a:r>
              <a:rPr lang="zh-CN" altLang="en-US" b="0" kern="0" dirty="0">
                <a:latin typeface="Times New Roman" panose="02020603050405020304" pitchFamily="18" charset="0"/>
                <a:ea typeface="+mn-ea"/>
                <a:cs typeface="Times New Roman" panose="02020603050405020304" pitchFamily="18" charset="0"/>
              </a:rPr>
              <a:t>，从</a:t>
            </a:r>
            <a:r>
              <a:rPr lang="en-US" altLang="zh-CN" b="0" kern="0" dirty="0">
                <a:latin typeface="Times New Roman" panose="02020603050405020304" pitchFamily="18" charset="0"/>
                <a:ea typeface="+mn-ea"/>
                <a:cs typeface="Times New Roman" panose="02020603050405020304" pitchFamily="18" charset="0"/>
              </a:rPr>
              <a:t>Rm</a:t>
            </a:r>
            <a:r>
              <a:rPr lang="zh-CN" altLang="en-US" b="0" kern="0" dirty="0">
                <a:latin typeface="Times New Roman" panose="02020603050405020304" pitchFamily="18" charset="0"/>
                <a:ea typeface="+mn-ea"/>
                <a:cs typeface="Times New Roman" panose="02020603050405020304" pitchFamily="18" charset="0"/>
              </a:rPr>
              <a:t>开始执行。</a:t>
            </a:r>
            <a:endParaRPr lang="zh-CN" altLang="en-US" b="0" kern="0" dirty="0">
              <a:latin typeface="Times New Roman" panose="02020603050405020304" pitchFamily="18" charset="0"/>
              <a:ea typeface="+mn-ea"/>
              <a:cs typeface="Times New Roman" panose="02020603050405020304" pitchFamily="18" charset="0"/>
            </a:endParaRPr>
          </a:p>
          <a:p>
            <a:pPr algn="just" eaLnBrk="1" hangingPunct="1">
              <a:lnSpc>
                <a:spcPct val="120000"/>
              </a:lnSpc>
            </a:pPr>
            <a:r>
              <a:rPr lang="en-US" altLang="zh-CN" b="0" kern="0" dirty="0">
                <a:latin typeface="Times New Roman" panose="02020603050405020304" pitchFamily="18" charset="0"/>
                <a:ea typeface="+mn-ea"/>
                <a:cs typeface="Times New Roman" panose="02020603050405020304" pitchFamily="18" charset="0"/>
              </a:rPr>
              <a:t>BLX</a:t>
            </a:r>
            <a:r>
              <a:rPr lang="zh-CN" altLang="en-US" b="0" kern="0" dirty="0">
                <a:latin typeface="Times New Roman" panose="02020603050405020304" pitchFamily="18" charset="0"/>
                <a:ea typeface="+mn-ea"/>
                <a:cs typeface="Times New Roman" panose="02020603050405020304" pitchFamily="18" charset="0"/>
              </a:rPr>
              <a:t>格式中：将指令中有符号的</a:t>
            </a:r>
            <a:r>
              <a:rPr lang="en-US" altLang="zh-CN" b="0" kern="0" dirty="0">
                <a:latin typeface="Times New Roman" panose="02020603050405020304" pitchFamily="18" charset="0"/>
                <a:ea typeface="+mn-ea"/>
                <a:cs typeface="Times New Roman" panose="02020603050405020304" pitchFamily="18" charset="0"/>
              </a:rPr>
              <a:t>24</a:t>
            </a:r>
            <a:r>
              <a:rPr lang="zh-CN" altLang="en-US" b="0" kern="0" dirty="0">
                <a:latin typeface="Times New Roman" panose="02020603050405020304" pitchFamily="18" charset="0"/>
                <a:ea typeface="+mn-ea"/>
                <a:cs typeface="Times New Roman" panose="02020603050405020304" pitchFamily="18" charset="0"/>
              </a:rPr>
              <a:t>位偏移量用符号扩展为</a:t>
            </a:r>
            <a:r>
              <a:rPr lang="en-US" altLang="zh-CN" b="0" kern="0" dirty="0">
                <a:latin typeface="Times New Roman" panose="02020603050405020304" pitchFamily="18" charset="0"/>
                <a:ea typeface="+mn-ea"/>
                <a:cs typeface="Times New Roman" panose="02020603050405020304" pitchFamily="18" charset="0"/>
              </a:rPr>
              <a:t>32</a:t>
            </a:r>
            <a:r>
              <a:rPr lang="zh-CN" altLang="en-US" b="0" kern="0" dirty="0">
                <a:latin typeface="Times New Roman" panose="02020603050405020304" pitchFamily="18" charset="0"/>
                <a:ea typeface="+mn-ea"/>
                <a:cs typeface="Times New Roman" panose="02020603050405020304" pitchFamily="18" charset="0"/>
              </a:rPr>
              <a:t>位，然后左移</a:t>
            </a:r>
            <a:r>
              <a:rPr lang="en-US" altLang="zh-CN" b="0" kern="0" dirty="0">
                <a:latin typeface="Times New Roman" panose="02020603050405020304" pitchFamily="18" charset="0"/>
                <a:ea typeface="+mn-ea"/>
                <a:cs typeface="Times New Roman" panose="02020603050405020304" pitchFamily="18" charset="0"/>
              </a:rPr>
              <a:t>2</a:t>
            </a:r>
            <a:r>
              <a:rPr lang="zh-CN" altLang="en-US" b="0" kern="0" dirty="0">
                <a:latin typeface="Times New Roman" panose="02020603050405020304" pitchFamily="18" charset="0"/>
                <a:ea typeface="+mn-ea"/>
                <a:cs typeface="Times New Roman" panose="02020603050405020304" pitchFamily="18" charset="0"/>
              </a:rPr>
              <a:t>位形成偏移，然后加载到</a:t>
            </a:r>
            <a:r>
              <a:rPr lang="en-US" altLang="zh-CN" b="0" kern="0" dirty="0">
                <a:latin typeface="Times New Roman" panose="02020603050405020304" pitchFamily="18" charset="0"/>
                <a:ea typeface="+mn-ea"/>
                <a:cs typeface="Times New Roman" panose="02020603050405020304" pitchFamily="18" charset="0"/>
              </a:rPr>
              <a:t>PC</a:t>
            </a:r>
            <a:r>
              <a:rPr lang="zh-CN" altLang="en-US" b="0" kern="0" dirty="0">
                <a:latin typeface="Times New Roman" panose="02020603050405020304" pitchFamily="18" charset="0"/>
                <a:ea typeface="+mn-ea"/>
                <a:cs typeface="Times New Roman" panose="02020603050405020304" pitchFamily="18" charset="0"/>
              </a:rPr>
              <a:t>中，把</a:t>
            </a:r>
            <a:r>
              <a:rPr lang="en-US" altLang="zh-CN" b="0" kern="0" dirty="0">
                <a:latin typeface="Times New Roman" panose="02020603050405020304" pitchFamily="18" charset="0"/>
                <a:ea typeface="+mn-ea"/>
                <a:cs typeface="Times New Roman" panose="02020603050405020304" pitchFamily="18" charset="0"/>
              </a:rPr>
              <a:t>H</a:t>
            </a:r>
            <a:r>
              <a:rPr lang="zh-CN" altLang="en-US" b="0" kern="0" dirty="0">
                <a:latin typeface="Times New Roman" panose="02020603050405020304" pitchFamily="18" charset="0"/>
                <a:ea typeface="+mn-ea"/>
                <a:cs typeface="Times New Roman" panose="02020603050405020304" pitchFamily="18" charset="0"/>
              </a:rPr>
              <a:t>位加到目标地址的第</a:t>
            </a:r>
            <a:r>
              <a:rPr lang="en-US" altLang="zh-CN" b="0" kern="0" dirty="0">
                <a:latin typeface="Times New Roman" panose="02020603050405020304" pitchFamily="18" charset="0"/>
                <a:ea typeface="+mn-ea"/>
                <a:cs typeface="Times New Roman" panose="02020603050405020304" pitchFamily="18" charset="0"/>
              </a:rPr>
              <a:t>1</a:t>
            </a:r>
            <a:r>
              <a:rPr lang="zh-CN" altLang="en-US" b="0" kern="0" dirty="0">
                <a:latin typeface="Times New Roman" panose="02020603050405020304" pitchFamily="18" charset="0"/>
                <a:ea typeface="+mn-ea"/>
                <a:cs typeface="Times New Roman" panose="02020603050405020304" pitchFamily="18" charset="0"/>
              </a:rPr>
              <a:t>位，使得目标指令选择奇数的半字地址，执行</a:t>
            </a:r>
            <a:r>
              <a:rPr lang="en-US" altLang="zh-CN" b="0" kern="0" dirty="0">
                <a:latin typeface="Times New Roman" panose="02020603050405020304" pitchFamily="18" charset="0"/>
                <a:ea typeface="+mn-ea"/>
                <a:cs typeface="Times New Roman" panose="02020603050405020304" pitchFamily="18" charset="0"/>
              </a:rPr>
              <a:t>Thumb</a:t>
            </a:r>
            <a:r>
              <a:rPr lang="zh-CN" altLang="en-US" b="0" kern="0" dirty="0">
                <a:latin typeface="Times New Roman" panose="02020603050405020304" pitchFamily="18" charset="0"/>
                <a:ea typeface="+mn-ea"/>
                <a:cs typeface="Times New Roman" panose="02020603050405020304" pitchFamily="18" charset="0"/>
              </a:rPr>
              <a:t>指令。（该指令转移出一定是</a:t>
            </a:r>
            <a:r>
              <a:rPr lang="en-US" altLang="zh-CN" b="0" kern="0" dirty="0">
                <a:latin typeface="Times New Roman" panose="02020603050405020304" pitchFamily="18" charset="0"/>
                <a:ea typeface="+mn-ea"/>
                <a:cs typeface="Times New Roman" panose="02020603050405020304" pitchFamily="18" charset="0"/>
              </a:rPr>
              <a:t>Thumb</a:t>
            </a:r>
            <a:r>
              <a:rPr lang="zh-CN" altLang="en-US" b="0" kern="0" dirty="0">
                <a:latin typeface="Times New Roman" panose="02020603050405020304" pitchFamily="18" charset="0"/>
                <a:ea typeface="+mn-ea"/>
                <a:cs typeface="Times New Roman" panose="02020603050405020304" pitchFamily="18" charset="0"/>
              </a:rPr>
              <a:t>指令）</a:t>
            </a:r>
            <a:endParaRPr lang="zh-CN" altLang="en-US" b="0" kern="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551384" y="1052736"/>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zh-CN" sz="2800" b="0" kern="0" dirty="0">
                <a:latin typeface="Times New Roman" panose="02020603050405020304" pitchFamily="18" charset="0"/>
                <a:ea typeface="+mn-ea"/>
                <a:cs typeface="Times New Roman" panose="02020603050405020304" pitchFamily="18" charset="0"/>
              </a:rPr>
              <a:t>说明：</a:t>
            </a:r>
            <a:endParaRPr lang="zh-CN" altLang="zh-CN" sz="2800" b="0" kern="0" dirty="0">
              <a:latin typeface="Times New Roman" panose="02020603050405020304" pitchFamily="18" charset="0"/>
              <a:ea typeface="+mn-ea"/>
              <a:cs typeface="Times New Roman" panose="02020603050405020304" pitchFamily="18" charset="0"/>
            </a:endParaRPr>
          </a:p>
        </p:txBody>
      </p:sp>
      <p:sp>
        <p:nvSpPr>
          <p:cNvPr id="5"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跳转指令</a:t>
            </a:r>
            <a:endParaRPr lang="zh-CN" altLang="en-US" kern="0" dirty="0">
              <a:solidFill>
                <a:srgbClr val="FF0000"/>
              </a:solidFill>
            </a:endParaRP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Rectangle 2"/>
          <p:cNvSpPr txBox="1">
            <a:spLocks noChangeArrowheads="1"/>
          </p:cNvSpPr>
          <p:nvPr/>
        </p:nvSpPr>
        <p:spPr bwMode="auto">
          <a:xfrm>
            <a:off x="462236" y="621865"/>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sz="2800" b="0" kern="0" dirty="0">
                <a:latin typeface="Times New Roman" panose="02020603050405020304" pitchFamily="18" charset="0"/>
                <a:ea typeface="+mn-ea"/>
                <a:cs typeface="Times New Roman" panose="02020603050405020304" pitchFamily="18" charset="0"/>
              </a:rPr>
              <a:t>例</a:t>
            </a:r>
            <a:r>
              <a:rPr lang="zh-CN" altLang="zh-CN" sz="2800" b="0" kern="0" dirty="0">
                <a:latin typeface="Times New Roman" panose="02020603050405020304" pitchFamily="18" charset="0"/>
                <a:ea typeface="+mn-ea"/>
                <a:cs typeface="Times New Roman" panose="02020603050405020304" pitchFamily="18" charset="0"/>
              </a:rPr>
              <a:t>：</a:t>
            </a:r>
            <a:endParaRPr lang="zh-CN" altLang="zh-CN" sz="2800" b="0" kern="0" dirty="0">
              <a:latin typeface="Times New Roman" panose="02020603050405020304" pitchFamily="18" charset="0"/>
              <a:ea typeface="+mn-ea"/>
              <a:cs typeface="Times New Roman" panose="02020603050405020304" pitchFamily="18" charset="0"/>
            </a:endParaRPr>
          </a:p>
        </p:txBody>
      </p:sp>
      <p:sp>
        <p:nvSpPr>
          <p:cNvPr id="5" name="矩形 4"/>
          <p:cNvSpPr/>
          <p:nvPr/>
        </p:nvSpPr>
        <p:spPr>
          <a:xfrm>
            <a:off x="1390649" y="1353440"/>
            <a:ext cx="8424863" cy="830262"/>
          </a:xfrm>
          <a:prstGeom prst="rect">
            <a:avLst/>
          </a:prstGeom>
          <a:solidFill>
            <a:schemeClr val="bg1">
              <a:lumMod val="75000"/>
            </a:schemeClr>
          </a:solidFill>
        </p:spPr>
        <p:txBody>
          <a:bodyPr>
            <a:spAutoFit/>
          </a:bodyPr>
          <a:lstStyle/>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B	WAITA	;</a:t>
            </a:r>
            <a:r>
              <a:rPr lang="zh-CN" altLang="zh-CN" sz="2400" dirty="0">
                <a:latin typeface="华文楷体" panose="02010600040101010101" pitchFamily="2" charset="-122"/>
                <a:ea typeface="华文楷体" panose="02010600040101010101" pitchFamily="2" charset="-122"/>
              </a:rPr>
              <a:t>无条件跳转到标号</a:t>
            </a:r>
            <a:r>
              <a:rPr lang="en-US" altLang="zh-CN" sz="2400" dirty="0">
                <a:latin typeface="华文楷体" panose="02010600040101010101" pitchFamily="2" charset="-122"/>
                <a:ea typeface="华文楷体" panose="02010600040101010101" pitchFamily="2" charset="-122"/>
              </a:rPr>
              <a:t>WAITA</a:t>
            </a:r>
            <a:r>
              <a:rPr lang="zh-CN" altLang="zh-CN" sz="2400" dirty="0">
                <a:latin typeface="华文楷体" panose="02010600040101010101" pitchFamily="2" charset="-122"/>
                <a:ea typeface="华文楷体" panose="02010600040101010101" pitchFamily="2" charset="-122"/>
              </a:rPr>
              <a:t>处执行</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B	0x1234		;</a:t>
            </a:r>
            <a:r>
              <a:rPr lang="zh-CN" altLang="zh-CN" sz="2400" dirty="0">
                <a:latin typeface="华文楷体" panose="02010600040101010101" pitchFamily="2" charset="-122"/>
                <a:ea typeface="华文楷体" panose="02010600040101010101" pitchFamily="2" charset="-122"/>
              </a:rPr>
              <a:t>跳转到绝对地址</a:t>
            </a:r>
            <a:r>
              <a:rPr lang="en-US" altLang="zh-CN" sz="2400" dirty="0">
                <a:latin typeface="华文楷体" panose="02010600040101010101" pitchFamily="2" charset="-122"/>
                <a:ea typeface="华文楷体" panose="02010600040101010101" pitchFamily="2" charset="-122"/>
              </a:rPr>
              <a:t>0x1234</a:t>
            </a:r>
            <a:r>
              <a:rPr lang="zh-CN" altLang="zh-CN" sz="2400" dirty="0">
                <a:latin typeface="华文楷体" panose="02010600040101010101" pitchFamily="2" charset="-122"/>
                <a:ea typeface="华文楷体" panose="02010600040101010101" pitchFamily="2" charset="-122"/>
              </a:rPr>
              <a:t>处</a:t>
            </a:r>
            <a:endParaRPr lang="zh-CN" altLang="zh-CN" sz="2400" dirty="0">
              <a:latin typeface="华文楷体" panose="02010600040101010101" pitchFamily="2" charset="-122"/>
              <a:ea typeface="华文楷体" panose="02010600040101010101" pitchFamily="2" charset="-122"/>
            </a:endParaRPr>
          </a:p>
        </p:txBody>
      </p:sp>
      <p:sp>
        <p:nvSpPr>
          <p:cNvPr id="6" name="矩形 5"/>
          <p:cNvSpPr/>
          <p:nvPr/>
        </p:nvSpPr>
        <p:spPr>
          <a:xfrm>
            <a:off x="1382697" y="2183489"/>
            <a:ext cx="8424863" cy="830262"/>
          </a:xfrm>
          <a:prstGeom prst="rect">
            <a:avLst/>
          </a:prstGeom>
          <a:solidFill>
            <a:schemeClr val="bg1">
              <a:lumMod val="75000"/>
            </a:schemeClr>
          </a:solidFill>
        </p:spPr>
        <p:txBody>
          <a:bodyPr>
            <a:spAutoFit/>
          </a:bodyPr>
          <a:lstStyle/>
          <a:p>
            <a:pPr indent="535305" eaLnBrk="1" hangingPunct="1">
              <a:defRPr/>
            </a:pPr>
            <a:r>
              <a:rPr lang="en-US" altLang="zh-CN" sz="2400" dirty="0">
                <a:latin typeface="华文楷体" panose="02010600040101010101" pitchFamily="2" charset="-122"/>
                <a:ea typeface="华文楷体" panose="02010600040101010101" pitchFamily="2" charset="-122"/>
              </a:rPr>
              <a:t>BL		FUNC1		</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将当前</a:t>
            </a:r>
            <a:r>
              <a:rPr lang="en-US" altLang="zh-CN" sz="2400" dirty="0">
                <a:latin typeface="华文楷体" panose="02010600040101010101" pitchFamily="2" charset="-122"/>
                <a:ea typeface="华文楷体" panose="02010600040101010101" pitchFamily="2" charset="-122"/>
              </a:rPr>
              <a:t>PC</a:t>
            </a:r>
            <a:r>
              <a:rPr lang="zh-CN" altLang="zh-CN" sz="2400" dirty="0">
                <a:latin typeface="华文楷体" panose="02010600040101010101" pitchFamily="2" charset="-122"/>
                <a:ea typeface="华文楷体" panose="02010600040101010101" pitchFamily="2" charset="-122"/>
              </a:rPr>
              <a:t>值保存到</a:t>
            </a:r>
            <a:r>
              <a:rPr lang="en-US" altLang="zh-CN" sz="2400" dirty="0">
                <a:latin typeface="华文楷体" panose="02010600040101010101" pitchFamily="2" charset="-122"/>
                <a:ea typeface="华文楷体" panose="02010600040101010101" pitchFamily="2" charset="-122"/>
              </a:rPr>
              <a:t>R14</a:t>
            </a:r>
            <a:r>
              <a:rPr lang="zh-CN" altLang="zh-CN" sz="2400" dirty="0">
                <a:latin typeface="华文楷体" panose="02010600040101010101" pitchFamily="2" charset="-122"/>
                <a:ea typeface="华文楷体" panose="02010600040101010101" pitchFamily="2" charset="-122"/>
              </a:rPr>
              <a:t>中，然后跳转到标号</a:t>
            </a:r>
            <a:r>
              <a:rPr lang="en-US" altLang="zh-CN" sz="2400" dirty="0">
                <a:latin typeface="华文楷体" panose="02010600040101010101" pitchFamily="2" charset="-122"/>
                <a:ea typeface="华文楷体" panose="02010600040101010101" pitchFamily="2" charset="-122"/>
              </a:rPr>
              <a:t>FUNC1</a:t>
            </a:r>
            <a:r>
              <a:rPr lang="zh-CN" altLang="zh-CN" sz="2400" dirty="0">
                <a:latin typeface="华文楷体" panose="02010600040101010101" pitchFamily="2" charset="-122"/>
                <a:ea typeface="华文楷体" panose="02010600040101010101" pitchFamily="2" charset="-122"/>
              </a:rPr>
              <a:t>处执行</a:t>
            </a:r>
            <a:endParaRPr lang="zh-CN" altLang="zh-CN" sz="2400" dirty="0">
              <a:latin typeface="华文楷体" panose="02010600040101010101" pitchFamily="2" charset="-122"/>
              <a:ea typeface="华文楷体" panose="02010600040101010101" pitchFamily="2" charset="-122"/>
            </a:endParaRPr>
          </a:p>
        </p:txBody>
      </p:sp>
      <p:sp>
        <p:nvSpPr>
          <p:cNvPr id="7" name="矩形 6"/>
          <p:cNvSpPr/>
          <p:nvPr/>
        </p:nvSpPr>
        <p:spPr>
          <a:xfrm>
            <a:off x="1374745" y="2983326"/>
            <a:ext cx="8424862" cy="1938020"/>
          </a:xfrm>
          <a:prstGeom prst="rect">
            <a:avLst/>
          </a:prstGeom>
          <a:solidFill>
            <a:schemeClr val="bg1">
              <a:lumMod val="75000"/>
            </a:schemeClr>
          </a:solidFill>
        </p:spPr>
        <p:txBody>
          <a:bodyPr>
            <a:spAutoFit/>
          </a:bodyPr>
          <a:lstStyle/>
          <a:p>
            <a:pPr indent="535305" eaLnBrk="1" hangingPunct="1">
              <a:defRPr/>
            </a:pPr>
            <a:r>
              <a:rPr lang="en-US" altLang="zh-CN" sz="2400" dirty="0">
                <a:latin typeface="华文楷体" panose="02010600040101010101" pitchFamily="2" charset="-122"/>
                <a:ea typeface="华文楷体" panose="02010600040101010101" pitchFamily="2" charset="-122"/>
              </a:rPr>
              <a:t>BLX	  FUNC1	</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将当前</a:t>
            </a:r>
            <a:r>
              <a:rPr lang="en-US" altLang="zh-CN" sz="2400" dirty="0">
                <a:latin typeface="华文楷体" panose="02010600040101010101" pitchFamily="2" charset="-122"/>
                <a:ea typeface="华文楷体" panose="02010600040101010101" pitchFamily="2" charset="-122"/>
              </a:rPr>
              <a:t>PC</a:t>
            </a:r>
            <a:r>
              <a:rPr lang="zh-CN" altLang="zh-CN" sz="2400" dirty="0">
                <a:latin typeface="华文楷体" panose="02010600040101010101" pitchFamily="2" charset="-122"/>
                <a:ea typeface="华文楷体" panose="02010600040101010101" pitchFamily="2" charset="-122"/>
              </a:rPr>
              <a:t>值保存到</a:t>
            </a:r>
            <a:r>
              <a:rPr lang="en-US" altLang="zh-CN" sz="2400" dirty="0">
                <a:latin typeface="华文楷体" panose="02010600040101010101" pitchFamily="2" charset="-122"/>
                <a:ea typeface="华文楷体" panose="02010600040101010101" pitchFamily="2" charset="-122"/>
              </a:rPr>
              <a:t>R14</a:t>
            </a:r>
            <a:r>
              <a:rPr lang="zh-CN" altLang="zh-CN" sz="2400" dirty="0">
                <a:latin typeface="华文楷体" panose="02010600040101010101" pitchFamily="2" charset="-122"/>
                <a:ea typeface="华文楷体" panose="02010600040101010101" pitchFamily="2" charset="-122"/>
              </a:rPr>
              <a:t>中，然后跳转到标号</a:t>
            </a:r>
            <a:r>
              <a:rPr lang="en-US" altLang="zh-CN" sz="2400" dirty="0">
                <a:latin typeface="华文楷体" panose="02010600040101010101" pitchFamily="2" charset="-122"/>
                <a:ea typeface="华文楷体" panose="02010600040101010101" pitchFamily="2" charset="-122"/>
              </a:rPr>
              <a:t>FUNC1</a:t>
            </a:r>
            <a:r>
              <a:rPr lang="zh-CN" altLang="zh-CN" sz="2400" dirty="0">
                <a:latin typeface="华文楷体" panose="02010600040101010101" pitchFamily="2" charset="-122"/>
                <a:ea typeface="华文楷体" panose="02010600040101010101" pitchFamily="2" charset="-122"/>
              </a:rPr>
              <a:t>处执行，</a:t>
            </a:r>
            <a:endParaRPr lang="zh-CN" altLang="zh-CN" sz="2400" dirty="0">
              <a:latin typeface="华文楷体" panose="02010600040101010101" pitchFamily="2" charset="-122"/>
              <a:ea typeface="华文楷体" panose="02010600040101010101" pitchFamily="2" charset="-122"/>
            </a:endParaRPr>
          </a:p>
          <a:p>
            <a:pPr indent="535305" eaLnBrk="1" hangingPunct="1">
              <a:defRPr/>
            </a:pPr>
            <a:r>
              <a:rPr lang="en-US" altLang="zh-CN" sz="2400" dirty="0">
                <a:latin typeface="华文楷体" panose="02010600040101010101" pitchFamily="2" charset="-122"/>
                <a:ea typeface="华文楷体" panose="02010600040101010101" pitchFamily="2" charset="-122"/>
              </a:rPr>
              <a:t>BLX	  R0		</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将当前</a:t>
            </a:r>
            <a:r>
              <a:rPr lang="en-US" altLang="zh-CN" sz="2400" dirty="0">
                <a:latin typeface="华文楷体" panose="02010600040101010101" pitchFamily="2" charset="-122"/>
                <a:ea typeface="华文楷体" panose="02010600040101010101" pitchFamily="2" charset="-122"/>
              </a:rPr>
              <a:t>PC</a:t>
            </a:r>
            <a:r>
              <a:rPr lang="zh-CN" altLang="zh-CN" sz="2400" dirty="0">
                <a:latin typeface="华文楷体" panose="02010600040101010101" pitchFamily="2" charset="-122"/>
                <a:ea typeface="华文楷体" panose="02010600040101010101" pitchFamily="2" charset="-122"/>
              </a:rPr>
              <a:t>值保存到</a:t>
            </a:r>
            <a:r>
              <a:rPr lang="en-US" altLang="zh-CN" sz="2400" dirty="0">
                <a:latin typeface="华文楷体" panose="02010600040101010101" pitchFamily="2" charset="-122"/>
                <a:ea typeface="华文楷体" panose="02010600040101010101" pitchFamily="2" charset="-122"/>
              </a:rPr>
              <a:t>R14</a:t>
            </a:r>
            <a:r>
              <a:rPr lang="zh-CN" altLang="zh-CN" sz="2400" dirty="0">
                <a:latin typeface="华文楷体" panose="02010600040101010101" pitchFamily="2" charset="-122"/>
                <a:ea typeface="华文楷体" panose="02010600040101010101" pitchFamily="2" charset="-122"/>
              </a:rPr>
              <a:t>中，然后跳转</a:t>
            </a: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中的地址处执行，</a:t>
            </a:r>
            <a:endParaRPr lang="zh-CN"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endParaRPr lang="zh-CN" altLang="zh-CN" sz="2400" dirty="0">
              <a:latin typeface="华文楷体" panose="02010600040101010101" pitchFamily="2" charset="-122"/>
              <a:ea typeface="华文楷体" panose="02010600040101010101" pitchFamily="2" charset="-122"/>
            </a:endParaRPr>
          </a:p>
        </p:txBody>
      </p:sp>
      <p:sp>
        <p:nvSpPr>
          <p:cNvPr id="8" name="矩形 7"/>
          <p:cNvSpPr/>
          <p:nvPr/>
        </p:nvSpPr>
        <p:spPr>
          <a:xfrm>
            <a:off x="1374745" y="4904773"/>
            <a:ext cx="8424863" cy="830263"/>
          </a:xfrm>
          <a:prstGeom prst="rect">
            <a:avLst/>
          </a:prstGeom>
          <a:solidFill>
            <a:schemeClr val="bg1">
              <a:lumMod val="75000"/>
            </a:schemeClr>
          </a:solidFill>
        </p:spPr>
        <p:txBody>
          <a:bodyPr>
            <a:spAutoFit/>
          </a:bodyPr>
          <a:lstStyle/>
          <a:p>
            <a:pPr indent="535305" eaLnBrk="1" hangingPunct="1">
              <a:defRPr/>
            </a:pPr>
            <a:r>
              <a:rPr lang="en-US" altLang="zh-CN" sz="2400" dirty="0">
                <a:latin typeface="华文楷体" panose="02010600040101010101" pitchFamily="2" charset="-122"/>
                <a:ea typeface="华文楷体" panose="02010600040101010101" pitchFamily="2" charset="-122"/>
              </a:rPr>
              <a:t>BX   R0		</a:t>
            </a:r>
            <a:endParaRPr lang="en-US" altLang="zh-CN" sz="2400" dirty="0">
              <a:latin typeface="华文楷体" panose="02010600040101010101" pitchFamily="2" charset="-122"/>
              <a:ea typeface="华文楷体" panose="02010600040101010101" pitchFamily="2" charset="-122"/>
            </a:endParaRPr>
          </a:p>
          <a:p>
            <a:pPr eaLnBrk="1" hangingPunct="1">
              <a:buFont typeface="Arial" panose="020B0604020202020204" pitchFamily="34" charset="0"/>
              <a:buNone/>
              <a:defRPr/>
            </a:pPr>
            <a:r>
              <a:rPr lang="en-US" altLang="zh-CN" sz="2400" dirty="0">
                <a:latin typeface="华文楷体" panose="02010600040101010101" pitchFamily="2" charset="-122"/>
                <a:ea typeface="华文楷体" panose="02010600040101010101" pitchFamily="2" charset="-122"/>
              </a:rPr>
              <a:t>;</a:t>
            </a:r>
            <a:r>
              <a:rPr lang="zh-CN" altLang="zh-CN" sz="2400" dirty="0">
                <a:latin typeface="华文楷体" panose="02010600040101010101" pitchFamily="2" charset="-122"/>
                <a:ea typeface="华文楷体" panose="02010600040101010101" pitchFamily="2" charset="-122"/>
              </a:rPr>
              <a:t>跳转</a:t>
            </a:r>
            <a:r>
              <a:rPr lang="en-US" altLang="zh-CN" sz="2400" dirty="0">
                <a:latin typeface="华文楷体" panose="02010600040101010101" pitchFamily="2" charset="-122"/>
                <a:ea typeface="华文楷体" panose="02010600040101010101" pitchFamily="2" charset="-122"/>
              </a:rPr>
              <a:t>R0</a:t>
            </a:r>
            <a:r>
              <a:rPr lang="zh-CN" altLang="zh-CN" sz="2400" dirty="0">
                <a:latin typeface="华文楷体" panose="02010600040101010101" pitchFamily="2" charset="-122"/>
                <a:ea typeface="华文楷体" panose="02010600040101010101" pitchFamily="2" charset="-122"/>
              </a:rPr>
              <a:t>中的地址处执行，如果</a:t>
            </a:r>
            <a:r>
              <a:rPr lang="en-US" altLang="zh-CN" sz="2400" dirty="0">
                <a:latin typeface="华文楷体" panose="02010600040101010101" pitchFamily="2" charset="-122"/>
                <a:ea typeface="华文楷体" panose="02010600040101010101" pitchFamily="2" charset="-122"/>
              </a:rPr>
              <a:t>R0[0]=1</a:t>
            </a:r>
            <a:r>
              <a:rPr lang="zh-CN" altLang="zh-CN" sz="2400" dirty="0">
                <a:latin typeface="华文楷体" panose="02010600040101010101" pitchFamily="2" charset="-122"/>
                <a:ea typeface="华文楷体" panose="02010600040101010101" pitchFamily="2" charset="-122"/>
              </a:rPr>
              <a:t>，切换到</a:t>
            </a:r>
            <a:r>
              <a:rPr lang="en-US" altLang="zh-CN" sz="2400" dirty="0">
                <a:latin typeface="华文楷体" panose="02010600040101010101" pitchFamily="2" charset="-122"/>
                <a:ea typeface="华文楷体" panose="02010600040101010101" pitchFamily="2" charset="-122"/>
              </a:rPr>
              <a:t>Thumb</a:t>
            </a:r>
            <a:r>
              <a:rPr lang="zh-CN" altLang="zh-CN" sz="2400" dirty="0">
                <a:latin typeface="华文楷体" panose="02010600040101010101" pitchFamily="2" charset="-122"/>
                <a:ea typeface="华文楷体" panose="02010600040101010101" pitchFamily="2" charset="-122"/>
              </a:rPr>
              <a:t>状态</a:t>
            </a:r>
            <a:endParaRPr lang="zh-CN" altLang="zh-CN" sz="2400" dirty="0">
              <a:latin typeface="华文楷体" panose="02010600040101010101" pitchFamily="2" charset="-122"/>
              <a:ea typeface="华文楷体" panose="02010600040101010101" pitchFamily="2" charset="-122"/>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跳转指令</a:t>
            </a:r>
            <a:endParaRPr lang="zh-CN" altLang="en-US" kern="0" dirty="0">
              <a:solidFill>
                <a:srgbClr val="FF0000"/>
              </a:solidFill>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9" name="文本框 8"/>
          <p:cNvSpPr txBox="1"/>
          <p:nvPr/>
        </p:nvSpPr>
        <p:spPr>
          <a:xfrm>
            <a:off x="407368" y="836712"/>
            <a:ext cx="6099810" cy="523220"/>
          </a:xfrm>
          <a:prstGeom prst="rect">
            <a:avLst/>
          </a:prstGeom>
          <a:noFill/>
        </p:spPr>
        <p:txBody>
          <a:bodyPr wrap="square">
            <a:spAutoFit/>
          </a:bodyPr>
          <a:lstStyle/>
          <a:p>
            <a:pPr eaLnBrk="1" hangingPunct="1"/>
            <a:r>
              <a:rPr lang="en-US" altLang="zh-CN" sz="2800" kern="0" dirty="0">
                <a:latin typeface="Times New Roman" panose="02020603050405020304" pitchFamily="18" charset="0"/>
                <a:ea typeface="+mn-ea"/>
                <a:cs typeface="Times New Roman" panose="02020603050405020304" pitchFamily="18" charset="0"/>
              </a:rPr>
              <a:t>3.5 </a:t>
            </a:r>
            <a:r>
              <a:rPr lang="zh-CN" altLang="en-US" sz="2800" kern="0" dirty="0">
                <a:latin typeface="Times New Roman" panose="02020603050405020304" pitchFamily="18" charset="0"/>
                <a:ea typeface="+mn-ea"/>
                <a:cs typeface="Times New Roman" panose="02020603050405020304" pitchFamily="18" charset="0"/>
              </a:rPr>
              <a:t>协处理指令</a:t>
            </a:r>
            <a:endParaRPr lang="zh-CN" altLang="en-US" sz="2800" kern="0" dirty="0">
              <a:latin typeface="Times New Roman" panose="02020603050405020304" pitchFamily="18" charset="0"/>
              <a:ea typeface="+mn-ea"/>
              <a:cs typeface="Times New Roman" panose="02020603050405020304" pitchFamily="18" charset="0"/>
            </a:endParaRPr>
          </a:p>
        </p:txBody>
      </p:sp>
      <p:sp>
        <p:nvSpPr>
          <p:cNvPr id="10" name="矩形 4"/>
          <p:cNvSpPr>
            <a:spLocks noChangeArrowheads="1"/>
          </p:cNvSpPr>
          <p:nvPr/>
        </p:nvSpPr>
        <p:spPr bwMode="auto">
          <a:xfrm>
            <a:off x="263352" y="1359932"/>
            <a:ext cx="11593288" cy="4213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6286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nSpc>
                <a:spcPct val="150000"/>
              </a:lnSpc>
              <a:buClrTx/>
              <a:buFontTx/>
              <a:buNone/>
            </a:pPr>
            <a:r>
              <a:rPr lang="en-US" altLang="zh-CN" b="0" dirty="0"/>
              <a:t>ARM</a:t>
            </a:r>
            <a:r>
              <a:rPr lang="zh-CN" altLang="zh-CN" b="0" dirty="0"/>
              <a:t>体系结构允许通过增加协处理器来扩展指令集。</a:t>
            </a:r>
            <a:r>
              <a:rPr lang="en-US" altLang="zh-CN" dirty="0">
                <a:solidFill>
                  <a:srgbClr val="FF0000"/>
                </a:solidFill>
              </a:rPr>
              <a:t>ARM</a:t>
            </a:r>
            <a:r>
              <a:rPr lang="zh-CN" altLang="zh-CN" dirty="0">
                <a:solidFill>
                  <a:srgbClr val="FF0000"/>
                </a:solidFill>
              </a:rPr>
              <a:t>协处理器具有自己专用的寄存器组</a:t>
            </a:r>
            <a:r>
              <a:rPr lang="zh-CN" altLang="zh-CN" b="0" dirty="0"/>
              <a:t>，它们的状态由控制</a:t>
            </a:r>
            <a:r>
              <a:rPr lang="en-US" altLang="zh-CN" b="0" dirty="0"/>
              <a:t>ARM</a:t>
            </a:r>
            <a:r>
              <a:rPr lang="zh-CN" altLang="zh-CN" b="0" dirty="0"/>
              <a:t>状态的指令的镜像指令来控制。程序的控制流指令由</a:t>
            </a:r>
            <a:r>
              <a:rPr lang="en-US" altLang="zh-CN" b="0" dirty="0"/>
              <a:t>ARM</a:t>
            </a:r>
            <a:r>
              <a:rPr lang="zh-CN" altLang="zh-CN" b="0" dirty="0"/>
              <a:t>处理器来处理，所有的协处理器指令只能</a:t>
            </a:r>
            <a:r>
              <a:rPr lang="zh-CN" altLang="zh-CN" dirty="0">
                <a:solidFill>
                  <a:srgbClr val="FF0000"/>
                </a:solidFill>
              </a:rPr>
              <a:t>同数据处理和数据传送</a:t>
            </a:r>
            <a:r>
              <a:rPr lang="zh-CN" altLang="zh-CN" b="0" dirty="0"/>
              <a:t>有关。</a:t>
            </a:r>
            <a:endParaRPr lang="zh-CN" altLang="zh-CN" b="0" dirty="0"/>
          </a:p>
          <a:p>
            <a:pPr>
              <a:lnSpc>
                <a:spcPct val="150000"/>
              </a:lnSpc>
              <a:buClrTx/>
              <a:buFontTx/>
              <a:buNone/>
            </a:pPr>
            <a:r>
              <a:rPr lang="en-US" altLang="zh-CN" b="0" dirty="0"/>
              <a:t>ARM</a:t>
            </a:r>
            <a:r>
              <a:rPr lang="zh-CN" altLang="zh-CN" b="0" dirty="0"/>
              <a:t>协处理器指令可完成下面三类操作：</a:t>
            </a:r>
            <a:endParaRPr lang="zh-CN" altLang="zh-CN" b="0" dirty="0"/>
          </a:p>
          <a:p>
            <a:pPr>
              <a:lnSpc>
                <a:spcPct val="150000"/>
              </a:lnSpc>
              <a:buClrTx/>
              <a:buFont typeface="Wingdings" panose="05000000000000000000" pitchFamily="2" charset="2"/>
              <a:buChar char="Ø"/>
            </a:pPr>
            <a:r>
              <a:rPr lang="en-US" altLang="zh-CN" b="0" dirty="0"/>
              <a:t>ARM</a:t>
            </a:r>
            <a:r>
              <a:rPr lang="zh-CN" altLang="zh-CN" b="0" dirty="0"/>
              <a:t>协处理器的</a:t>
            </a:r>
            <a:r>
              <a:rPr lang="zh-CN" altLang="zh-CN" dirty="0">
                <a:solidFill>
                  <a:srgbClr val="FF0000"/>
                </a:solidFill>
              </a:rPr>
              <a:t>数据处理</a:t>
            </a:r>
            <a:r>
              <a:rPr lang="zh-CN" altLang="zh-CN" b="0" dirty="0"/>
              <a:t>操作。</a:t>
            </a:r>
            <a:endParaRPr lang="zh-CN" altLang="zh-CN" b="0" dirty="0"/>
          </a:p>
          <a:p>
            <a:pPr>
              <a:lnSpc>
                <a:spcPct val="150000"/>
              </a:lnSpc>
              <a:buClrTx/>
              <a:buFont typeface="Wingdings" panose="05000000000000000000" pitchFamily="2" charset="2"/>
              <a:buChar char="Ø"/>
            </a:pPr>
            <a:r>
              <a:rPr lang="en-US" altLang="zh-CN" b="0" dirty="0"/>
              <a:t>ARM</a:t>
            </a:r>
            <a:r>
              <a:rPr lang="zh-CN" altLang="zh-CN" b="0" dirty="0"/>
              <a:t>处理器和</a:t>
            </a:r>
            <a:r>
              <a:rPr lang="zh-CN" altLang="zh-CN" dirty="0">
                <a:solidFill>
                  <a:srgbClr val="FF0000"/>
                </a:solidFill>
              </a:rPr>
              <a:t>协处理器的寄存器</a:t>
            </a:r>
            <a:r>
              <a:rPr lang="zh-CN" altLang="zh-CN" b="0" dirty="0"/>
              <a:t>之间数据传输。</a:t>
            </a:r>
            <a:endParaRPr lang="zh-CN" altLang="zh-CN" b="0" dirty="0"/>
          </a:p>
          <a:p>
            <a:pPr>
              <a:lnSpc>
                <a:spcPct val="150000"/>
              </a:lnSpc>
              <a:buClrTx/>
              <a:buFont typeface="Wingdings" panose="05000000000000000000" pitchFamily="2" charset="2"/>
              <a:buChar char="Ø"/>
            </a:pPr>
            <a:r>
              <a:rPr lang="en-US" altLang="zh-CN" b="0" dirty="0"/>
              <a:t>ARM</a:t>
            </a:r>
            <a:r>
              <a:rPr lang="zh-CN" altLang="zh-CN" b="0" dirty="0"/>
              <a:t>协处理器的</a:t>
            </a:r>
            <a:r>
              <a:rPr lang="zh-CN" altLang="zh-CN" dirty="0">
                <a:solidFill>
                  <a:srgbClr val="FF0000"/>
                </a:solidFill>
              </a:rPr>
              <a:t>寄存器和存储器</a:t>
            </a:r>
            <a:r>
              <a:rPr lang="zh-CN" altLang="zh-CN" b="0" dirty="0"/>
              <a:t>之间数据传输。</a:t>
            </a:r>
            <a:endParaRPr lang="en-US" altLang="zh-CN" b="0"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协处理指令</a:t>
            </a:r>
            <a:endParaRPr lang="zh-CN" altLang="en-US" kern="0" dirty="0">
              <a:solidFill>
                <a:srgbClr val="FF0000"/>
              </a:solidFil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pic>
        <p:nvPicPr>
          <p:cNvPr id="5" name="图片 4"/>
          <p:cNvPicPr>
            <a:picLocks noChangeAspect="1"/>
          </p:cNvPicPr>
          <p:nvPr/>
        </p:nvPicPr>
        <p:blipFill>
          <a:blip r:embed="rId1"/>
          <a:stretch>
            <a:fillRect/>
          </a:stretch>
        </p:blipFill>
        <p:spPr>
          <a:xfrm>
            <a:off x="1738000" y="3080142"/>
            <a:ext cx="8716000" cy="1270701"/>
          </a:xfrm>
          <a:prstGeom prst="rect">
            <a:avLst/>
          </a:prstGeom>
        </p:spPr>
      </p:pic>
      <p:sp>
        <p:nvSpPr>
          <p:cNvPr id="6" name="文本框 5"/>
          <p:cNvSpPr txBox="1"/>
          <p:nvPr/>
        </p:nvSpPr>
        <p:spPr>
          <a:xfrm>
            <a:off x="945912" y="2504078"/>
            <a:ext cx="4562467" cy="461665"/>
          </a:xfrm>
          <a:prstGeom prst="rect">
            <a:avLst/>
          </a:prstGeom>
          <a:noFill/>
        </p:spPr>
        <p:txBody>
          <a:bodyPr wrap="none" rtlCol="0">
            <a:spAutoFit/>
          </a:bodyPr>
          <a:lstStyle/>
          <a:p>
            <a:r>
              <a:rPr lang="en-US" altLang="zh-CN" sz="2400" dirty="0"/>
              <a:t>ARM</a:t>
            </a:r>
            <a:r>
              <a:rPr lang="zh-CN" altLang="en-US" sz="2400" dirty="0"/>
              <a:t>指令集机器编码基本格式：</a:t>
            </a:r>
            <a:endParaRPr lang="zh-CN" altLang="en-US" sz="2400" dirty="0"/>
          </a:p>
        </p:txBody>
      </p:sp>
      <p:sp>
        <p:nvSpPr>
          <p:cNvPr id="9" name="文本框 8"/>
          <p:cNvSpPr txBox="1"/>
          <p:nvPr/>
        </p:nvSpPr>
        <p:spPr>
          <a:xfrm>
            <a:off x="407368" y="1001924"/>
            <a:ext cx="2754280" cy="461665"/>
          </a:xfrm>
          <a:prstGeom prst="rect">
            <a:avLst/>
          </a:prstGeom>
          <a:noFill/>
        </p:spPr>
        <p:txBody>
          <a:bodyPr wrap="none" rtlCol="0">
            <a:spAutoFit/>
          </a:bodyPr>
          <a:lstStyle/>
          <a:p>
            <a:pPr marL="342900" indent="-342900">
              <a:buFont typeface="Wingdings" panose="05000000000000000000" pitchFamily="2" charset="2"/>
              <a:buChar char="p"/>
            </a:pPr>
            <a:r>
              <a:rPr lang="en-US" altLang="zh-CN" sz="2400" dirty="0"/>
              <a:t>ARM</a:t>
            </a:r>
            <a:r>
              <a:rPr lang="zh-CN" altLang="en-US" sz="2400" dirty="0"/>
              <a:t>指令集特点</a:t>
            </a:r>
            <a:endParaRPr lang="zh-CN" altLang="en-US" sz="2400" dirty="0"/>
          </a:p>
        </p:txBody>
      </p:sp>
      <p:sp>
        <p:nvSpPr>
          <p:cNvPr id="10" name="文本框 9"/>
          <p:cNvSpPr txBox="1"/>
          <p:nvPr/>
        </p:nvSpPr>
        <p:spPr>
          <a:xfrm>
            <a:off x="407368" y="1676436"/>
            <a:ext cx="4169731" cy="461665"/>
          </a:xfrm>
          <a:prstGeom prst="rect">
            <a:avLst/>
          </a:prstGeom>
          <a:noFill/>
        </p:spPr>
        <p:txBody>
          <a:bodyPr wrap="none" rtlCol="0">
            <a:spAutoFit/>
          </a:bodyPr>
          <a:lstStyle/>
          <a:p>
            <a:r>
              <a:rPr lang="zh-CN" altLang="en-US" sz="2400" dirty="0"/>
              <a:t>（</a:t>
            </a:r>
            <a:r>
              <a:rPr lang="en-US" altLang="zh-CN" sz="2400" dirty="0"/>
              <a:t>1</a:t>
            </a:r>
            <a:r>
              <a:rPr lang="zh-CN" altLang="en-US" sz="2400" dirty="0"/>
              <a:t>）</a:t>
            </a:r>
            <a:r>
              <a:rPr lang="en-US" altLang="zh-CN" sz="2400" dirty="0"/>
              <a:t>RISC</a:t>
            </a:r>
            <a:r>
              <a:rPr lang="zh-CN" altLang="en-US" sz="2400" dirty="0"/>
              <a:t>，译码机制简单；</a:t>
            </a:r>
            <a:endParaRPr lang="zh-CN" altLang="en-US" sz="2400" dirty="0"/>
          </a:p>
        </p:txBody>
      </p:sp>
      <p:sp>
        <p:nvSpPr>
          <p:cNvPr id="11" name="文本框 10"/>
          <p:cNvSpPr txBox="1"/>
          <p:nvPr/>
        </p:nvSpPr>
        <p:spPr>
          <a:xfrm>
            <a:off x="400160" y="4597554"/>
            <a:ext cx="9111790" cy="830997"/>
          </a:xfrm>
          <a:prstGeom prst="rect">
            <a:avLst/>
          </a:prstGeom>
          <a:noFill/>
        </p:spPr>
        <p:txBody>
          <a:bodyPr wrap="none" rtlCol="0">
            <a:spAutoFit/>
          </a:bodyPr>
          <a:lstStyle/>
          <a:p>
            <a:r>
              <a:rPr lang="zh-CN" altLang="en-US" sz="2400" dirty="0"/>
              <a:t>（</a:t>
            </a:r>
            <a:r>
              <a:rPr lang="en-US" altLang="zh-CN" sz="2400" dirty="0"/>
              <a:t>2</a:t>
            </a:r>
            <a:r>
              <a:rPr lang="zh-CN" altLang="en-US" sz="2400" dirty="0"/>
              <a:t>）程序的启动从</a:t>
            </a:r>
            <a:r>
              <a:rPr lang="en-US" altLang="zh-CN" sz="2400" dirty="0"/>
              <a:t>ARM</a:t>
            </a:r>
            <a:r>
              <a:rPr lang="zh-CN" altLang="en-US" sz="2400" dirty="0"/>
              <a:t>指令集开始，进入异常转化为</a:t>
            </a:r>
            <a:r>
              <a:rPr lang="en-US" altLang="zh-CN" sz="2400" dirty="0"/>
              <a:t>ARM</a:t>
            </a:r>
            <a:r>
              <a:rPr lang="zh-CN" altLang="en-US" sz="2400" dirty="0"/>
              <a:t>状态，</a:t>
            </a:r>
            <a:endParaRPr lang="en-US" altLang="zh-CN" sz="2400" dirty="0"/>
          </a:p>
          <a:p>
            <a:r>
              <a:rPr lang="en-US" altLang="zh-CN" sz="2400" dirty="0"/>
              <a:t>         </a:t>
            </a:r>
            <a:r>
              <a:rPr lang="zh-CN" altLang="en-US" sz="2400" dirty="0"/>
              <a:t>运行</a:t>
            </a:r>
            <a:r>
              <a:rPr lang="en-US" altLang="zh-CN" sz="2400" dirty="0"/>
              <a:t>ARM</a:t>
            </a:r>
            <a:r>
              <a:rPr lang="zh-CN" altLang="en-US" sz="2400" dirty="0"/>
              <a:t>指令集指令；</a:t>
            </a:r>
            <a:endParaRPr lang="zh-CN" altLang="en-US" sz="2400" dirty="0"/>
          </a:p>
        </p:txBody>
      </p:sp>
      <p:sp>
        <p:nvSpPr>
          <p:cNvPr id="12" name="文本框 11"/>
          <p:cNvSpPr txBox="1"/>
          <p:nvPr/>
        </p:nvSpPr>
        <p:spPr>
          <a:xfrm>
            <a:off x="400160" y="5520989"/>
            <a:ext cx="2510624" cy="461665"/>
          </a:xfrm>
          <a:prstGeom prst="rect">
            <a:avLst/>
          </a:prstGeom>
          <a:noFill/>
        </p:spPr>
        <p:txBody>
          <a:bodyPr wrap="none" rtlCol="0">
            <a:spAutoFit/>
          </a:bodyPr>
          <a:lstStyle/>
          <a:p>
            <a:r>
              <a:rPr lang="zh-CN" altLang="en-US" sz="2400" dirty="0"/>
              <a:t>（</a:t>
            </a:r>
            <a:r>
              <a:rPr lang="en-US" altLang="zh-CN" sz="2400" dirty="0"/>
              <a:t>3</a:t>
            </a:r>
            <a:r>
              <a:rPr lang="zh-CN" altLang="en-US" sz="2400" dirty="0"/>
              <a:t>）条件执行。</a:t>
            </a:r>
            <a:endParaRPr lang="zh-CN" altLang="en-US" sz="2400" dirty="0"/>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简介</a:t>
            </a:r>
            <a:endParaRPr lang="zh-CN" altLang="en-US" kern="0" dirty="0">
              <a:solidFill>
                <a:srgbClr val="FF0000"/>
              </a:solidFill>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graphicFrame>
        <p:nvGraphicFramePr>
          <p:cNvPr id="3" name="表格 2"/>
          <p:cNvGraphicFramePr>
            <a:graphicFrameLocks noGrp="1"/>
          </p:cNvGraphicFramePr>
          <p:nvPr>
            <p:custDataLst>
              <p:tags r:id="rId1"/>
            </p:custDataLst>
          </p:nvPr>
        </p:nvGraphicFramePr>
        <p:xfrm>
          <a:off x="2279576" y="1196752"/>
          <a:ext cx="8107312" cy="4984729"/>
        </p:xfrm>
        <a:graphic>
          <a:graphicData uri="http://schemas.openxmlformats.org/drawingml/2006/table">
            <a:tbl>
              <a:tblPr firstRow="1" firstCol="1" bandRow="1">
                <a:tableStyleId>{5C22544A-7EE6-4342-B048-85BDC9FD1C3A}</a:tableStyleId>
              </a:tblPr>
              <a:tblGrid>
                <a:gridCol w="3800810"/>
                <a:gridCol w="1896558"/>
                <a:gridCol w="2409944"/>
              </a:tblGrid>
              <a:tr h="308823">
                <a:tc>
                  <a:txBody>
                    <a:bodyPr/>
                    <a:lstStyle/>
                    <a:p>
                      <a:pPr marL="0" indent="0" algn="ctr">
                        <a:lnSpc>
                          <a:spcPct val="125000"/>
                        </a:lnSpc>
                        <a:spcAft>
                          <a:spcPts val="0"/>
                        </a:spcAft>
                      </a:pPr>
                      <a:r>
                        <a:rPr lang="zh-CN" sz="1600" dirty="0">
                          <a:solidFill>
                            <a:srgbClr val="000000"/>
                          </a:solidFill>
                          <a:effectLst/>
                          <a:latin typeface="华文楷体" panose="02010600040101010101" pitchFamily="2" charset="-122"/>
                          <a:ea typeface="华文楷体" panose="02010600040101010101" pitchFamily="2" charset="-122"/>
                        </a:rPr>
                        <a:t>助记符</a:t>
                      </a:r>
                      <a:endParaRPr lang="zh-CN" sz="16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c>
                  <a:txBody>
                    <a:bodyPr/>
                    <a:lstStyle/>
                    <a:p>
                      <a:pPr indent="127000" algn="ctr">
                        <a:lnSpc>
                          <a:spcPct val="125000"/>
                        </a:lnSpc>
                        <a:spcAft>
                          <a:spcPts val="0"/>
                        </a:spcAft>
                      </a:pPr>
                      <a:r>
                        <a:rPr lang="zh-CN" sz="1600" dirty="0">
                          <a:solidFill>
                            <a:srgbClr val="000000"/>
                          </a:solidFill>
                          <a:effectLst/>
                          <a:latin typeface="华文楷体" panose="02010600040101010101" pitchFamily="2" charset="-122"/>
                          <a:ea typeface="华文楷体" panose="02010600040101010101" pitchFamily="2" charset="-122"/>
                        </a:rPr>
                        <a:t>说明</a:t>
                      </a:r>
                      <a:endParaRPr lang="zh-CN" sz="16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c>
                  <a:txBody>
                    <a:bodyPr/>
                    <a:lstStyle/>
                    <a:p>
                      <a:pPr indent="127000" algn="ctr">
                        <a:lnSpc>
                          <a:spcPct val="125000"/>
                        </a:lnSpc>
                        <a:spcAft>
                          <a:spcPts val="0"/>
                        </a:spcAft>
                      </a:pPr>
                      <a:r>
                        <a:rPr lang="zh-CN" sz="1600">
                          <a:solidFill>
                            <a:srgbClr val="000000"/>
                          </a:solidFill>
                          <a:effectLst/>
                          <a:latin typeface="华文楷体" panose="02010600040101010101" pitchFamily="2" charset="-122"/>
                          <a:ea typeface="华文楷体" panose="02010600040101010101" pitchFamily="2" charset="-122"/>
                        </a:rPr>
                        <a:t>功能</a:t>
                      </a:r>
                      <a:endParaRPr lang="zh-CN" sz="160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r>
              <a:tr h="796722">
                <a:tc>
                  <a:txBody>
                    <a:bodyPr/>
                    <a:lstStyle/>
                    <a:p>
                      <a:pPr marL="0" indent="0" algn="just">
                        <a:lnSpc>
                          <a:spcPct val="125000"/>
                        </a:lnSpc>
                        <a:spcAft>
                          <a:spcPts val="0"/>
                        </a:spcAft>
                      </a:pPr>
                      <a:r>
                        <a:rPr lang="en-US" sz="1600" dirty="0">
                          <a:solidFill>
                            <a:srgbClr val="000000"/>
                          </a:solidFill>
                          <a:effectLst/>
                          <a:latin typeface="华文楷体" panose="02010600040101010101" pitchFamily="2" charset="-122"/>
                          <a:ea typeface="华文楷体" panose="02010600040101010101" pitchFamily="2" charset="-122"/>
                        </a:rPr>
                        <a:t>CDP    </a:t>
                      </a:r>
                      <a:endParaRPr lang="en-US" sz="1600" dirty="0">
                        <a:solidFill>
                          <a:srgbClr val="000000"/>
                        </a:solidFill>
                        <a:effectLst/>
                        <a:latin typeface="华文楷体" panose="02010600040101010101" pitchFamily="2" charset="-122"/>
                        <a:ea typeface="华文楷体" panose="02010600040101010101" pitchFamily="2" charset="-122"/>
                      </a:endParaRPr>
                    </a:p>
                    <a:p>
                      <a:pPr marL="0" indent="0" algn="just">
                        <a:lnSpc>
                          <a:spcPct val="125000"/>
                        </a:lnSpc>
                        <a:spcAft>
                          <a:spcPts val="0"/>
                        </a:spcAft>
                      </a:pPr>
                      <a:r>
                        <a:rPr lang="en-US" sz="1600" dirty="0" err="1">
                          <a:solidFill>
                            <a:srgbClr val="000000"/>
                          </a:solidFill>
                          <a:effectLst/>
                          <a:latin typeface="华文楷体" panose="02010600040101010101" pitchFamily="2" charset="-122"/>
                          <a:ea typeface="华文楷体" panose="02010600040101010101" pitchFamily="2" charset="-122"/>
                        </a:rPr>
                        <a:t>coproc,opcodel,CRd,CRn,CRm</a:t>
                      </a:r>
                      <a:r>
                        <a:rPr lang="en-US" sz="1600" dirty="0">
                          <a:solidFill>
                            <a:srgbClr val="000000"/>
                          </a:solidFill>
                          <a:effectLst/>
                          <a:latin typeface="华文楷体" panose="02010600040101010101" pitchFamily="2" charset="-122"/>
                          <a:ea typeface="华文楷体" panose="02010600040101010101" pitchFamily="2" charset="-122"/>
                        </a:rPr>
                        <a:t>{,opcode2}</a:t>
                      </a:r>
                      <a:endParaRPr lang="zh-CN" sz="16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c>
                  <a:txBody>
                    <a:bodyPr/>
                    <a:lstStyle/>
                    <a:p>
                      <a:pPr indent="127000" algn="just">
                        <a:lnSpc>
                          <a:spcPct val="125000"/>
                        </a:lnSpc>
                        <a:spcAft>
                          <a:spcPts val="0"/>
                        </a:spcAft>
                      </a:pPr>
                      <a:r>
                        <a:rPr lang="zh-CN" sz="1600">
                          <a:effectLst/>
                          <a:latin typeface="华文楷体" panose="02010600040101010101" pitchFamily="2" charset="-122"/>
                          <a:ea typeface="华文楷体" panose="02010600040101010101" pitchFamily="2" charset="-122"/>
                        </a:rPr>
                        <a:t>协处理器数据操作指令</a:t>
                      </a:r>
                      <a:endParaRPr lang="zh-CN" sz="1600">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c>
                  <a:txBody>
                    <a:bodyPr/>
                    <a:lstStyle/>
                    <a:p>
                      <a:pPr indent="127000" algn="just">
                        <a:lnSpc>
                          <a:spcPct val="125000"/>
                        </a:lnSpc>
                        <a:spcAft>
                          <a:spcPts val="0"/>
                        </a:spcAft>
                      </a:pPr>
                      <a:r>
                        <a:rPr lang="zh-CN" sz="1600">
                          <a:effectLst/>
                          <a:latin typeface="华文楷体" panose="02010600040101010101" pitchFamily="2" charset="-122"/>
                          <a:ea typeface="华文楷体" panose="02010600040101010101" pitchFamily="2" charset="-122"/>
                        </a:rPr>
                        <a:t>用于</a:t>
                      </a:r>
                      <a:r>
                        <a:rPr lang="en-US" sz="1600">
                          <a:effectLst/>
                          <a:latin typeface="华文楷体" panose="02010600040101010101" pitchFamily="2" charset="-122"/>
                          <a:ea typeface="华文楷体" panose="02010600040101010101" pitchFamily="2" charset="-122"/>
                        </a:rPr>
                        <a:t>ARM</a:t>
                      </a:r>
                      <a:r>
                        <a:rPr lang="zh-CN" sz="1600">
                          <a:effectLst/>
                          <a:latin typeface="华文楷体" panose="02010600040101010101" pitchFamily="2" charset="-122"/>
                          <a:ea typeface="华文楷体" panose="02010600040101010101" pitchFamily="2" charset="-122"/>
                        </a:rPr>
                        <a:t>处理器通知协处理器执行特定的操作</a:t>
                      </a:r>
                      <a:endParaRPr lang="zh-CN" sz="1600">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r>
              <a:tr h="969796">
                <a:tc>
                  <a:txBody>
                    <a:bodyPr/>
                    <a:lstStyle/>
                    <a:p>
                      <a:pPr marL="0" indent="0" algn="just">
                        <a:lnSpc>
                          <a:spcPct val="125000"/>
                        </a:lnSpc>
                        <a:spcAft>
                          <a:spcPts val="0"/>
                        </a:spcAft>
                      </a:pPr>
                      <a:r>
                        <a:rPr lang="en-US" sz="1600" dirty="0">
                          <a:solidFill>
                            <a:srgbClr val="000000"/>
                          </a:solidFill>
                          <a:effectLst/>
                          <a:latin typeface="华文楷体" panose="02010600040101010101" pitchFamily="2" charset="-122"/>
                          <a:ea typeface="华文楷体" panose="02010600040101010101" pitchFamily="2" charset="-122"/>
                        </a:rPr>
                        <a:t>LDC{L} </a:t>
                      </a:r>
                      <a:r>
                        <a:rPr lang="en-US" sz="1600" dirty="0" err="1">
                          <a:solidFill>
                            <a:srgbClr val="000000"/>
                          </a:solidFill>
                          <a:effectLst/>
                          <a:latin typeface="华文楷体" panose="02010600040101010101" pitchFamily="2" charset="-122"/>
                          <a:ea typeface="华文楷体" panose="02010600040101010101" pitchFamily="2" charset="-122"/>
                        </a:rPr>
                        <a:t>coproc,CRd</a:t>
                      </a:r>
                      <a:r>
                        <a:rPr lang="en-US" sz="1600" dirty="0">
                          <a:solidFill>
                            <a:srgbClr val="000000"/>
                          </a:solidFill>
                          <a:effectLst/>
                          <a:latin typeface="华文楷体" panose="02010600040101010101" pitchFamily="2" charset="-122"/>
                          <a:ea typeface="华文楷体" panose="02010600040101010101" pitchFamily="2" charset="-122"/>
                        </a:rPr>
                        <a:t> &lt;</a:t>
                      </a:r>
                      <a:r>
                        <a:rPr lang="zh-CN" sz="1600" dirty="0">
                          <a:solidFill>
                            <a:srgbClr val="000000"/>
                          </a:solidFill>
                          <a:effectLst/>
                          <a:latin typeface="华文楷体" panose="02010600040101010101" pitchFamily="2" charset="-122"/>
                          <a:ea typeface="华文楷体" panose="02010600040101010101" pitchFamily="2" charset="-122"/>
                        </a:rPr>
                        <a:t>地址</a:t>
                      </a:r>
                      <a:r>
                        <a:rPr lang="en-US" sz="1600" dirty="0">
                          <a:solidFill>
                            <a:srgbClr val="000000"/>
                          </a:solidFill>
                          <a:effectLst/>
                          <a:latin typeface="华文楷体" panose="02010600040101010101" pitchFamily="2" charset="-122"/>
                          <a:ea typeface="华文楷体" panose="02010600040101010101" pitchFamily="2" charset="-122"/>
                        </a:rPr>
                        <a:t>&gt;</a:t>
                      </a:r>
                      <a:endParaRPr lang="zh-CN" sz="16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c>
                  <a:txBody>
                    <a:bodyPr/>
                    <a:lstStyle/>
                    <a:p>
                      <a:pPr indent="127000" algn="just">
                        <a:lnSpc>
                          <a:spcPct val="125000"/>
                        </a:lnSpc>
                        <a:spcAft>
                          <a:spcPts val="0"/>
                        </a:spcAft>
                      </a:pPr>
                      <a:r>
                        <a:rPr lang="zh-CN" sz="1600">
                          <a:effectLst/>
                          <a:latin typeface="华文楷体" panose="02010600040101010101" pitchFamily="2" charset="-122"/>
                          <a:ea typeface="华文楷体" panose="02010600040101010101" pitchFamily="2" charset="-122"/>
                        </a:rPr>
                        <a:t>协处理器数据读取指令</a:t>
                      </a:r>
                      <a:endParaRPr lang="zh-CN" sz="1600">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c>
                  <a:txBody>
                    <a:bodyPr/>
                    <a:lstStyle/>
                    <a:p>
                      <a:pPr indent="127000" algn="just">
                        <a:lnSpc>
                          <a:spcPct val="125000"/>
                        </a:lnSpc>
                        <a:spcAft>
                          <a:spcPts val="0"/>
                        </a:spcAft>
                      </a:pPr>
                      <a:r>
                        <a:rPr lang="zh-CN" sz="1600">
                          <a:effectLst/>
                          <a:latin typeface="华文楷体" panose="02010600040101010101" pitchFamily="2" charset="-122"/>
                          <a:ea typeface="华文楷体" panose="02010600040101010101" pitchFamily="2" charset="-122"/>
                        </a:rPr>
                        <a:t>从某一连续的存储单元将数据读取到协处理器的寄存器中</a:t>
                      </a:r>
                      <a:endParaRPr lang="zh-CN" sz="1600">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r>
              <a:tr h="969796">
                <a:tc>
                  <a:txBody>
                    <a:bodyPr/>
                    <a:lstStyle/>
                    <a:p>
                      <a:pPr marL="0" indent="0" algn="just">
                        <a:lnSpc>
                          <a:spcPct val="125000"/>
                        </a:lnSpc>
                        <a:spcAft>
                          <a:spcPts val="0"/>
                        </a:spcAft>
                      </a:pPr>
                      <a:r>
                        <a:rPr lang="en-US" sz="1600" dirty="0">
                          <a:solidFill>
                            <a:srgbClr val="000000"/>
                          </a:solidFill>
                          <a:effectLst/>
                          <a:latin typeface="华文楷体" panose="02010600040101010101" pitchFamily="2" charset="-122"/>
                          <a:ea typeface="华文楷体" panose="02010600040101010101" pitchFamily="2" charset="-122"/>
                        </a:rPr>
                        <a:t>STC{L} </a:t>
                      </a:r>
                      <a:r>
                        <a:rPr lang="en-US" sz="1600" dirty="0" err="1">
                          <a:solidFill>
                            <a:srgbClr val="000000"/>
                          </a:solidFill>
                          <a:effectLst/>
                          <a:latin typeface="华文楷体" panose="02010600040101010101" pitchFamily="2" charset="-122"/>
                          <a:ea typeface="华文楷体" panose="02010600040101010101" pitchFamily="2" charset="-122"/>
                        </a:rPr>
                        <a:t>coproc,CRd</a:t>
                      </a:r>
                      <a:r>
                        <a:rPr lang="en-US" sz="1600" dirty="0">
                          <a:solidFill>
                            <a:srgbClr val="000000"/>
                          </a:solidFill>
                          <a:effectLst/>
                          <a:latin typeface="华文楷体" panose="02010600040101010101" pitchFamily="2" charset="-122"/>
                          <a:ea typeface="华文楷体" panose="02010600040101010101" pitchFamily="2" charset="-122"/>
                        </a:rPr>
                        <a:t> &lt;</a:t>
                      </a:r>
                      <a:r>
                        <a:rPr lang="zh-CN" sz="1600" dirty="0">
                          <a:solidFill>
                            <a:srgbClr val="000000"/>
                          </a:solidFill>
                          <a:effectLst/>
                          <a:latin typeface="华文楷体" panose="02010600040101010101" pitchFamily="2" charset="-122"/>
                          <a:ea typeface="华文楷体" panose="02010600040101010101" pitchFamily="2" charset="-122"/>
                        </a:rPr>
                        <a:t>地址</a:t>
                      </a:r>
                      <a:r>
                        <a:rPr lang="en-US" sz="1600" dirty="0">
                          <a:solidFill>
                            <a:srgbClr val="000000"/>
                          </a:solidFill>
                          <a:effectLst/>
                          <a:latin typeface="华文楷体" panose="02010600040101010101" pitchFamily="2" charset="-122"/>
                          <a:ea typeface="华文楷体" panose="02010600040101010101" pitchFamily="2" charset="-122"/>
                        </a:rPr>
                        <a:t>&gt;</a:t>
                      </a:r>
                      <a:endParaRPr lang="zh-CN" sz="16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c>
                  <a:txBody>
                    <a:bodyPr/>
                    <a:lstStyle/>
                    <a:p>
                      <a:pPr indent="127000" algn="just">
                        <a:lnSpc>
                          <a:spcPct val="125000"/>
                        </a:lnSpc>
                        <a:spcAft>
                          <a:spcPts val="0"/>
                        </a:spcAft>
                      </a:pPr>
                      <a:r>
                        <a:rPr lang="zh-CN" sz="1600">
                          <a:effectLst/>
                          <a:latin typeface="华文楷体" panose="02010600040101010101" pitchFamily="2" charset="-122"/>
                          <a:ea typeface="华文楷体" panose="02010600040101010101" pitchFamily="2" charset="-122"/>
                        </a:rPr>
                        <a:t>协处理器数据写入指令</a:t>
                      </a:r>
                      <a:endParaRPr lang="zh-CN" sz="1600">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c>
                  <a:txBody>
                    <a:bodyPr/>
                    <a:lstStyle/>
                    <a:p>
                      <a:pPr indent="127000" algn="just">
                        <a:lnSpc>
                          <a:spcPct val="125000"/>
                        </a:lnSpc>
                        <a:spcAft>
                          <a:spcPts val="0"/>
                        </a:spcAft>
                      </a:pPr>
                      <a:r>
                        <a:rPr lang="zh-CN" sz="1600">
                          <a:effectLst/>
                          <a:latin typeface="华文楷体" panose="02010600040101010101" pitchFamily="2" charset="-122"/>
                          <a:ea typeface="华文楷体" panose="02010600040101010101" pitchFamily="2" charset="-122"/>
                        </a:rPr>
                        <a:t>将协处理器的寄存器数据写入到某一连续的存储单元中</a:t>
                      </a:r>
                      <a:endParaRPr lang="zh-CN" sz="1600">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r>
              <a:tr h="969796">
                <a:tc>
                  <a:txBody>
                    <a:bodyPr/>
                    <a:lstStyle/>
                    <a:p>
                      <a:pPr marL="0" indent="0" algn="just">
                        <a:lnSpc>
                          <a:spcPct val="125000"/>
                        </a:lnSpc>
                        <a:spcAft>
                          <a:spcPts val="0"/>
                        </a:spcAft>
                      </a:pPr>
                      <a:r>
                        <a:rPr lang="en-US" sz="1600" dirty="0">
                          <a:solidFill>
                            <a:srgbClr val="000000"/>
                          </a:solidFill>
                          <a:effectLst/>
                          <a:latin typeface="华文楷体" panose="02010600040101010101" pitchFamily="2" charset="-122"/>
                          <a:ea typeface="华文楷体" panose="02010600040101010101" pitchFamily="2" charset="-122"/>
                        </a:rPr>
                        <a:t>MCR </a:t>
                      </a:r>
                      <a:r>
                        <a:rPr lang="en-US" sz="1600" dirty="0" err="1">
                          <a:solidFill>
                            <a:srgbClr val="000000"/>
                          </a:solidFill>
                          <a:effectLst/>
                          <a:latin typeface="华文楷体" panose="02010600040101010101" pitchFamily="2" charset="-122"/>
                          <a:ea typeface="华文楷体" panose="02010600040101010101" pitchFamily="2" charset="-122"/>
                        </a:rPr>
                        <a:t>coproc,opcodel,Rd,CRn</a:t>
                      </a:r>
                      <a:r>
                        <a:rPr lang="en-US" sz="1600" dirty="0">
                          <a:solidFill>
                            <a:srgbClr val="000000"/>
                          </a:solidFill>
                          <a:effectLst/>
                          <a:latin typeface="华文楷体" panose="02010600040101010101" pitchFamily="2" charset="-122"/>
                          <a:ea typeface="华文楷体" panose="02010600040101010101" pitchFamily="2" charset="-122"/>
                        </a:rPr>
                        <a:t>{,opcode2}</a:t>
                      </a:r>
                      <a:endParaRPr lang="zh-CN" sz="16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c>
                  <a:txBody>
                    <a:bodyPr/>
                    <a:lstStyle/>
                    <a:p>
                      <a:pPr indent="127000" algn="just">
                        <a:lnSpc>
                          <a:spcPct val="125000"/>
                        </a:lnSpc>
                        <a:spcAft>
                          <a:spcPts val="0"/>
                        </a:spcAft>
                      </a:pPr>
                      <a:r>
                        <a:rPr lang="en-US" sz="1600">
                          <a:effectLst/>
                          <a:latin typeface="华文楷体" panose="02010600040101010101" pitchFamily="2" charset="-122"/>
                          <a:ea typeface="华文楷体" panose="02010600040101010101" pitchFamily="2" charset="-122"/>
                        </a:rPr>
                        <a:t>ARM</a:t>
                      </a:r>
                      <a:r>
                        <a:rPr lang="zh-CN" sz="1600">
                          <a:effectLst/>
                          <a:latin typeface="华文楷体" panose="02010600040101010101" pitchFamily="2" charset="-122"/>
                          <a:ea typeface="华文楷体" panose="02010600040101010101" pitchFamily="2" charset="-122"/>
                        </a:rPr>
                        <a:t>寄存器到协处理器寄存器的数据传输指令</a:t>
                      </a:r>
                      <a:endParaRPr lang="zh-CN" sz="1600">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c>
                  <a:txBody>
                    <a:bodyPr/>
                    <a:lstStyle/>
                    <a:p>
                      <a:pPr indent="127000" algn="just">
                        <a:lnSpc>
                          <a:spcPct val="125000"/>
                        </a:lnSpc>
                        <a:spcAft>
                          <a:spcPts val="0"/>
                        </a:spcAft>
                      </a:pPr>
                      <a:r>
                        <a:rPr lang="zh-CN" sz="1600">
                          <a:effectLst/>
                          <a:latin typeface="华文楷体" panose="02010600040101010101" pitchFamily="2" charset="-122"/>
                          <a:ea typeface="华文楷体" panose="02010600040101010101" pitchFamily="2" charset="-122"/>
                        </a:rPr>
                        <a:t>将</a:t>
                      </a:r>
                      <a:r>
                        <a:rPr lang="en-US" sz="1600">
                          <a:effectLst/>
                          <a:latin typeface="华文楷体" panose="02010600040101010101" pitchFamily="2" charset="-122"/>
                          <a:ea typeface="华文楷体" panose="02010600040101010101" pitchFamily="2" charset="-122"/>
                        </a:rPr>
                        <a:t>ARM</a:t>
                      </a:r>
                      <a:r>
                        <a:rPr lang="zh-CN" sz="1600">
                          <a:effectLst/>
                          <a:latin typeface="华文楷体" panose="02010600040101010101" pitchFamily="2" charset="-122"/>
                          <a:ea typeface="华文楷体" panose="02010600040101010101" pitchFamily="2" charset="-122"/>
                        </a:rPr>
                        <a:t>处理器的寄存器中的数据传输到协处理器的寄存器中</a:t>
                      </a:r>
                      <a:endParaRPr lang="zh-CN" sz="1600">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r>
              <a:tr h="969796">
                <a:tc>
                  <a:txBody>
                    <a:bodyPr/>
                    <a:lstStyle/>
                    <a:p>
                      <a:pPr marL="0" indent="0" algn="just">
                        <a:lnSpc>
                          <a:spcPct val="125000"/>
                        </a:lnSpc>
                        <a:spcAft>
                          <a:spcPts val="0"/>
                        </a:spcAft>
                      </a:pPr>
                      <a:r>
                        <a:rPr lang="en-US" sz="1600" dirty="0">
                          <a:solidFill>
                            <a:srgbClr val="000000"/>
                          </a:solidFill>
                          <a:effectLst/>
                          <a:latin typeface="华文楷体" panose="02010600040101010101" pitchFamily="2" charset="-122"/>
                          <a:ea typeface="华文楷体" panose="02010600040101010101" pitchFamily="2" charset="-122"/>
                        </a:rPr>
                        <a:t>MRC </a:t>
                      </a:r>
                      <a:r>
                        <a:rPr lang="en-US" sz="1600" dirty="0" err="1">
                          <a:solidFill>
                            <a:srgbClr val="000000"/>
                          </a:solidFill>
                          <a:effectLst/>
                          <a:latin typeface="华文楷体" panose="02010600040101010101" pitchFamily="2" charset="-122"/>
                          <a:ea typeface="华文楷体" panose="02010600040101010101" pitchFamily="2" charset="-122"/>
                        </a:rPr>
                        <a:t>coproc,opcodel,Rd,CRn</a:t>
                      </a:r>
                      <a:r>
                        <a:rPr lang="en-US" sz="1600" dirty="0">
                          <a:solidFill>
                            <a:srgbClr val="000000"/>
                          </a:solidFill>
                          <a:effectLst/>
                          <a:latin typeface="华文楷体" panose="02010600040101010101" pitchFamily="2" charset="-122"/>
                          <a:ea typeface="华文楷体" panose="02010600040101010101" pitchFamily="2" charset="-122"/>
                        </a:rPr>
                        <a:t>{,opcode2}</a:t>
                      </a:r>
                      <a:endParaRPr lang="zh-CN" sz="1600" dirty="0">
                        <a:solidFill>
                          <a:srgbClr val="000000"/>
                        </a:solidFill>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c>
                  <a:txBody>
                    <a:bodyPr/>
                    <a:lstStyle/>
                    <a:p>
                      <a:pPr indent="127000" algn="just">
                        <a:lnSpc>
                          <a:spcPct val="125000"/>
                        </a:lnSpc>
                        <a:spcAft>
                          <a:spcPts val="0"/>
                        </a:spcAft>
                      </a:pPr>
                      <a:r>
                        <a:rPr lang="zh-CN" sz="1600">
                          <a:effectLst/>
                          <a:latin typeface="华文楷体" panose="02010600040101010101" pitchFamily="2" charset="-122"/>
                          <a:ea typeface="华文楷体" panose="02010600040101010101" pitchFamily="2" charset="-122"/>
                        </a:rPr>
                        <a:t>协处理器寄存器到</a:t>
                      </a:r>
                      <a:r>
                        <a:rPr lang="en-US" sz="1600">
                          <a:effectLst/>
                          <a:latin typeface="华文楷体" panose="02010600040101010101" pitchFamily="2" charset="-122"/>
                          <a:ea typeface="华文楷体" panose="02010600040101010101" pitchFamily="2" charset="-122"/>
                        </a:rPr>
                        <a:t>ARM</a:t>
                      </a:r>
                      <a:r>
                        <a:rPr lang="zh-CN" sz="1600">
                          <a:effectLst/>
                          <a:latin typeface="华文楷体" panose="02010600040101010101" pitchFamily="2" charset="-122"/>
                          <a:ea typeface="华文楷体" panose="02010600040101010101" pitchFamily="2" charset="-122"/>
                        </a:rPr>
                        <a:t>寄存器的数据传输指令</a:t>
                      </a:r>
                      <a:endParaRPr lang="zh-CN" sz="1600">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c>
                  <a:txBody>
                    <a:bodyPr/>
                    <a:lstStyle/>
                    <a:p>
                      <a:pPr indent="127000" algn="just">
                        <a:lnSpc>
                          <a:spcPct val="125000"/>
                        </a:lnSpc>
                        <a:spcAft>
                          <a:spcPts val="0"/>
                        </a:spcAft>
                      </a:pPr>
                      <a:r>
                        <a:rPr lang="zh-CN" sz="1600" dirty="0">
                          <a:effectLst/>
                          <a:latin typeface="华文楷体" panose="02010600040101010101" pitchFamily="2" charset="-122"/>
                          <a:ea typeface="华文楷体" panose="02010600040101010101" pitchFamily="2" charset="-122"/>
                        </a:rPr>
                        <a:t>将协处理器的寄存器中的数据传输到</a:t>
                      </a:r>
                      <a:r>
                        <a:rPr lang="en-US" sz="1600" dirty="0">
                          <a:effectLst/>
                          <a:latin typeface="华文楷体" panose="02010600040101010101" pitchFamily="2" charset="-122"/>
                          <a:ea typeface="华文楷体" panose="02010600040101010101" pitchFamily="2" charset="-122"/>
                        </a:rPr>
                        <a:t>ARM</a:t>
                      </a:r>
                      <a:r>
                        <a:rPr lang="zh-CN" sz="1600" dirty="0">
                          <a:effectLst/>
                          <a:latin typeface="华文楷体" panose="02010600040101010101" pitchFamily="2" charset="-122"/>
                          <a:ea typeface="华文楷体" panose="02010600040101010101" pitchFamily="2" charset="-122"/>
                        </a:rPr>
                        <a:t>处理器的寄存器中</a:t>
                      </a:r>
                      <a:endParaRPr lang="zh-CN" sz="1600" dirty="0">
                        <a:effectLst/>
                        <a:latin typeface="华文楷体" panose="02010600040101010101" pitchFamily="2" charset="-122"/>
                        <a:ea typeface="华文楷体" panose="02010600040101010101" pitchFamily="2" charset="-122"/>
                        <a:cs typeface="宋体" panose="02010600030101010101" pitchFamily="2" charset="-122"/>
                      </a:endParaRPr>
                    </a:p>
                  </a:txBody>
                  <a:tcPr marL="68568" marR="68568" marT="0" marB="0" anchor="ctr"/>
                </a:tc>
              </a:tr>
            </a:tbl>
          </a:graphicData>
        </a:graphic>
      </p:graphicFrame>
      <p:sp>
        <p:nvSpPr>
          <p:cNvPr id="5" name="文本框 4"/>
          <p:cNvSpPr txBox="1"/>
          <p:nvPr/>
        </p:nvSpPr>
        <p:spPr>
          <a:xfrm>
            <a:off x="911424" y="794276"/>
            <a:ext cx="6099810" cy="400110"/>
          </a:xfrm>
          <a:prstGeom prst="rect">
            <a:avLst/>
          </a:prstGeom>
          <a:noFill/>
        </p:spPr>
        <p:txBody>
          <a:bodyPr wrap="square">
            <a:spAutoFit/>
          </a:bodyPr>
          <a:lstStyle/>
          <a:p>
            <a:pPr>
              <a:buClrTx/>
              <a:buFontTx/>
              <a:buNone/>
            </a:pPr>
            <a:r>
              <a:rPr lang="en-US" altLang="zh-CN" sz="2000" b="0" dirty="0">
                <a:latin typeface="Times New Roman" panose="02020603050405020304" pitchFamily="18" charset="0"/>
                <a:ea typeface="+mn-ea"/>
                <a:cs typeface="Times New Roman" panose="02020603050405020304" pitchFamily="18" charset="0"/>
              </a:rPr>
              <a:t>ARM</a:t>
            </a:r>
            <a:r>
              <a:rPr lang="zh-CN" altLang="zh-CN" sz="2000" b="0" dirty="0">
                <a:latin typeface="Times New Roman" panose="02020603050405020304" pitchFamily="18" charset="0"/>
                <a:ea typeface="+mn-ea"/>
                <a:cs typeface="Times New Roman" panose="02020603050405020304" pitchFamily="18" charset="0"/>
              </a:rPr>
              <a:t>协处理器指令主要包括</a:t>
            </a:r>
            <a:r>
              <a:rPr lang="en-US" altLang="zh-CN" sz="2000" b="0" dirty="0">
                <a:latin typeface="Times New Roman" panose="02020603050405020304" pitchFamily="18" charset="0"/>
                <a:ea typeface="+mn-ea"/>
                <a:cs typeface="Times New Roman" panose="02020603050405020304" pitchFamily="18" charset="0"/>
              </a:rPr>
              <a:t>5</a:t>
            </a:r>
            <a:r>
              <a:rPr lang="zh-CN" altLang="zh-CN" sz="2000" b="0" dirty="0">
                <a:latin typeface="Times New Roman" panose="02020603050405020304" pitchFamily="18" charset="0"/>
                <a:ea typeface="+mn-ea"/>
                <a:cs typeface="Times New Roman" panose="02020603050405020304" pitchFamily="18" charset="0"/>
              </a:rPr>
              <a:t>条，格式和功能如下：</a:t>
            </a:r>
            <a:endParaRPr lang="en-US" altLang="zh-CN" sz="2000" b="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协处理指令</a:t>
            </a:r>
            <a:endParaRPr lang="zh-CN" altLang="en-US" kern="0" dirty="0">
              <a:solidFill>
                <a:srgbClr val="FF0000"/>
              </a:solidFill>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Rectangle 2"/>
          <p:cNvSpPr txBox="1">
            <a:spLocks noChangeArrowheads="1"/>
          </p:cNvSpPr>
          <p:nvPr/>
        </p:nvSpPr>
        <p:spPr bwMode="auto">
          <a:xfrm>
            <a:off x="805136" y="764704"/>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sz="2800" b="0" kern="0" dirty="0">
                <a:latin typeface="Times New Roman" panose="02020603050405020304" pitchFamily="18" charset="0"/>
                <a:ea typeface="+mn-ea"/>
                <a:cs typeface="Times New Roman" panose="02020603050405020304" pitchFamily="18" charset="0"/>
              </a:rPr>
              <a:t>（</a:t>
            </a:r>
            <a:r>
              <a:rPr lang="en-US" altLang="zh-CN" sz="2800" b="0" kern="0" dirty="0">
                <a:latin typeface="Times New Roman" panose="02020603050405020304" pitchFamily="18" charset="0"/>
                <a:ea typeface="+mn-ea"/>
                <a:cs typeface="Times New Roman" panose="02020603050405020304" pitchFamily="18" charset="0"/>
              </a:rPr>
              <a:t>1</a:t>
            </a:r>
            <a:r>
              <a:rPr lang="zh-CN" altLang="en-US" sz="2800" b="0" kern="0" dirty="0">
                <a:latin typeface="Times New Roman" panose="02020603050405020304" pitchFamily="18" charset="0"/>
                <a:ea typeface="+mn-ea"/>
                <a:cs typeface="Times New Roman" panose="02020603050405020304" pitchFamily="18" charset="0"/>
              </a:rPr>
              <a:t>）</a:t>
            </a:r>
            <a:r>
              <a:rPr lang="zh-CN" altLang="zh-CN" sz="2800" b="0" kern="0" dirty="0">
                <a:latin typeface="Times New Roman" panose="02020603050405020304" pitchFamily="18" charset="0"/>
                <a:ea typeface="+mn-ea"/>
                <a:cs typeface="Times New Roman" panose="02020603050405020304" pitchFamily="18" charset="0"/>
              </a:rPr>
              <a:t>协处理器的数据操作 </a:t>
            </a:r>
            <a:endParaRPr lang="zh-CN" altLang="zh-CN" sz="2800" b="0" kern="0" dirty="0">
              <a:latin typeface="Times New Roman" panose="02020603050405020304" pitchFamily="18" charset="0"/>
              <a:ea typeface="+mn-ea"/>
              <a:cs typeface="Times New Roman" panose="02020603050405020304" pitchFamily="18" charset="0"/>
            </a:endParaRPr>
          </a:p>
        </p:txBody>
      </p:sp>
      <p:sp>
        <p:nvSpPr>
          <p:cNvPr id="6" name="Rectangle 3"/>
          <p:cNvSpPr txBox="1">
            <a:spLocks noChangeArrowheads="1"/>
          </p:cNvSpPr>
          <p:nvPr/>
        </p:nvSpPr>
        <p:spPr bwMode="auto">
          <a:xfrm>
            <a:off x="1055440" y="1506920"/>
            <a:ext cx="10441160" cy="5076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eaLnBrk="1" hangingPunct="1">
              <a:lnSpc>
                <a:spcPct val="120000"/>
              </a:lnSpc>
              <a:buNone/>
            </a:pPr>
            <a:r>
              <a:rPr lang="zh-CN" altLang="en-US" b="0" kern="0" dirty="0">
                <a:latin typeface="Times New Roman" panose="02020603050405020304" pitchFamily="18" charset="0"/>
                <a:ea typeface="+mn-ea"/>
                <a:cs typeface="Times New Roman" panose="02020603050405020304" pitchFamily="18" charset="0"/>
              </a:rPr>
              <a:t>        协处理器数据操作完全是协处理器内部的操作，它完成协处理器寄存器的状态改变。</a:t>
            </a:r>
            <a:endParaRPr lang="zh-CN" altLang="en-US"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pPr>
            <a:endParaRPr lang="zh-CN" altLang="en-US" kern="0" dirty="0">
              <a:latin typeface="宋体" panose="02010600030101010101" pitchFamily="2" charset="-122"/>
            </a:endParaRPr>
          </a:p>
          <a:p>
            <a:pPr marL="0" indent="0" algn="just" eaLnBrk="1" hangingPunct="1">
              <a:lnSpc>
                <a:spcPct val="120000"/>
              </a:lnSpc>
              <a:buNone/>
            </a:pPr>
            <a:r>
              <a:rPr lang="zh-CN" altLang="en-US" b="0" kern="0" dirty="0">
                <a:latin typeface="Times New Roman" panose="02020603050405020304" pitchFamily="18" charset="0"/>
                <a:ea typeface="+mn-ea"/>
                <a:cs typeface="Times New Roman" panose="02020603050405020304" pitchFamily="18" charset="0"/>
              </a:rPr>
              <a:t>汇编格式如下：</a:t>
            </a:r>
            <a:endParaRPr lang="zh-CN" altLang="en-US"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buNone/>
            </a:pPr>
            <a:r>
              <a:rPr lang="en-US" altLang="zh-CN" sz="2000" kern="0" dirty="0"/>
              <a:t>          CDP{&lt;</a:t>
            </a:r>
            <a:r>
              <a:rPr lang="en-US" altLang="zh-CN" sz="2000" kern="0" dirty="0" err="1"/>
              <a:t>cond</a:t>
            </a:r>
            <a:r>
              <a:rPr lang="en-US" altLang="zh-CN" sz="2000" kern="0" dirty="0"/>
              <a:t>&gt;} &lt;CP#&gt;</a:t>
            </a:r>
            <a:r>
              <a:rPr lang="zh-CN" altLang="en-US" sz="2000" kern="0" dirty="0"/>
              <a:t>，</a:t>
            </a:r>
            <a:r>
              <a:rPr lang="en-US" altLang="zh-CN" sz="2000" kern="0" dirty="0"/>
              <a:t>&lt;Cop1&gt;</a:t>
            </a:r>
            <a:r>
              <a:rPr lang="zh-CN" altLang="en-US" sz="2000" kern="0" dirty="0"/>
              <a:t>，</a:t>
            </a:r>
            <a:r>
              <a:rPr lang="en-US" altLang="zh-CN" sz="2000" kern="0" dirty="0" err="1"/>
              <a:t>CRd</a:t>
            </a:r>
            <a:r>
              <a:rPr lang="zh-CN" altLang="en-US" sz="2000" kern="0" dirty="0"/>
              <a:t>，</a:t>
            </a:r>
            <a:r>
              <a:rPr lang="en-US" altLang="zh-CN" sz="2000" kern="0" dirty="0" err="1"/>
              <a:t>CRn</a:t>
            </a:r>
            <a:r>
              <a:rPr lang="zh-CN" altLang="en-US" sz="2000" kern="0" dirty="0"/>
              <a:t>，</a:t>
            </a:r>
            <a:r>
              <a:rPr lang="en-US" altLang="zh-CN" sz="2000" kern="0" dirty="0" err="1"/>
              <a:t>CRm</a:t>
            </a:r>
            <a:r>
              <a:rPr lang="en-US" altLang="zh-CN" sz="2000" kern="0" dirty="0"/>
              <a:t>{</a:t>
            </a:r>
            <a:r>
              <a:rPr lang="zh-CN" altLang="en-US" sz="2000" kern="0" dirty="0"/>
              <a:t>，</a:t>
            </a:r>
            <a:r>
              <a:rPr lang="en-US" altLang="zh-CN" sz="2000" kern="0" dirty="0"/>
              <a:t>&lt;Cop2&gt;}</a:t>
            </a:r>
            <a:r>
              <a:rPr lang="en-US" altLang="zh-CN" sz="2000" kern="0" dirty="0">
                <a:latin typeface="宋体" panose="02010600030101010101" pitchFamily="2" charset="-122"/>
              </a:rPr>
              <a:t> </a:t>
            </a:r>
            <a:endParaRPr lang="en-US" altLang="zh-CN" sz="2000" kern="0" dirty="0">
              <a:latin typeface="宋体" panose="02010600030101010101" pitchFamily="2" charset="-122"/>
            </a:endParaRPr>
          </a:p>
          <a:p>
            <a:pPr marL="1660525" lvl="1" algn="just" eaLnBrk="1" hangingPunct="1">
              <a:lnSpc>
                <a:spcPct val="120000"/>
              </a:lnSpc>
            </a:pPr>
            <a:r>
              <a:rPr lang="en-US" altLang="zh-CN" kern="0" dirty="0"/>
              <a:t>CP#	</a:t>
            </a:r>
            <a:r>
              <a:rPr lang="zh-CN" altLang="en-US" kern="0" dirty="0"/>
              <a:t>协处理器名，标准名为</a:t>
            </a:r>
            <a:r>
              <a:rPr lang="en-US" altLang="zh-CN" kern="0" dirty="0" err="1"/>
              <a:t>pn</a:t>
            </a:r>
            <a:r>
              <a:rPr lang="zh-CN" altLang="en-US" kern="0" dirty="0"/>
              <a:t>，</a:t>
            </a:r>
            <a:r>
              <a:rPr lang="en-US" altLang="zh-CN" kern="0" dirty="0"/>
              <a:t>n</a:t>
            </a:r>
            <a:r>
              <a:rPr lang="zh-CN" altLang="en-US" kern="0" dirty="0"/>
              <a:t>为</a:t>
            </a:r>
            <a:r>
              <a:rPr lang="en-US" altLang="zh-CN" kern="0" dirty="0"/>
              <a:t>0</a:t>
            </a:r>
            <a:r>
              <a:rPr lang="zh-CN" altLang="en-US" kern="0" dirty="0"/>
              <a:t>～</a:t>
            </a:r>
            <a:r>
              <a:rPr lang="en-US" altLang="zh-CN" kern="0" dirty="0"/>
              <a:t>15</a:t>
            </a:r>
            <a:r>
              <a:rPr lang="zh-CN" altLang="en-US" kern="0" dirty="0"/>
              <a:t>范围内的整数</a:t>
            </a:r>
            <a:endParaRPr lang="zh-CN" altLang="en-US" kern="0" dirty="0"/>
          </a:p>
          <a:p>
            <a:pPr marL="1660525" lvl="1" algn="just" eaLnBrk="1" hangingPunct="1">
              <a:lnSpc>
                <a:spcPct val="120000"/>
              </a:lnSpc>
            </a:pPr>
            <a:r>
              <a:rPr lang="en-US" altLang="zh-CN" kern="0" dirty="0"/>
              <a:t>Cop1	</a:t>
            </a:r>
            <a:r>
              <a:rPr lang="zh-CN" altLang="en-US" kern="0" dirty="0"/>
              <a:t>协处理器特定操作码</a:t>
            </a:r>
            <a:endParaRPr lang="zh-CN" altLang="en-US" kern="0" dirty="0"/>
          </a:p>
          <a:p>
            <a:pPr marL="1660525" lvl="1" algn="just" eaLnBrk="1" hangingPunct="1">
              <a:lnSpc>
                <a:spcPct val="120000"/>
              </a:lnSpc>
            </a:pPr>
            <a:r>
              <a:rPr lang="en-US" altLang="zh-CN" kern="0" dirty="0" err="1"/>
              <a:t>CRd</a:t>
            </a:r>
            <a:r>
              <a:rPr lang="zh-CN" altLang="en-US" kern="0" dirty="0"/>
              <a:t>、</a:t>
            </a:r>
            <a:r>
              <a:rPr lang="en-US" altLang="zh-CN" kern="0" dirty="0" err="1"/>
              <a:t>CRn</a:t>
            </a:r>
            <a:r>
              <a:rPr lang="zh-CN" altLang="en-US" kern="0" dirty="0"/>
              <a:t>、</a:t>
            </a:r>
            <a:r>
              <a:rPr lang="en-US" altLang="zh-CN" kern="0" dirty="0" err="1"/>
              <a:t>CRm</a:t>
            </a:r>
            <a:r>
              <a:rPr lang="en-US" altLang="zh-CN" kern="0" dirty="0"/>
              <a:t>		</a:t>
            </a:r>
            <a:r>
              <a:rPr lang="zh-CN" altLang="en-US" kern="0" dirty="0"/>
              <a:t>协处理器寄存器</a:t>
            </a:r>
            <a:endParaRPr lang="zh-CN" altLang="en-US" kern="0" dirty="0"/>
          </a:p>
          <a:p>
            <a:pPr marL="1660525" lvl="1" algn="just" eaLnBrk="1" hangingPunct="1">
              <a:lnSpc>
                <a:spcPct val="120000"/>
              </a:lnSpc>
            </a:pPr>
            <a:r>
              <a:rPr lang="en-US" altLang="zh-CN" kern="0" dirty="0"/>
              <a:t>Cop2	</a:t>
            </a:r>
            <a:r>
              <a:rPr lang="zh-CN" altLang="en-US" kern="0" dirty="0"/>
              <a:t>可选的协处理器特定操作码</a:t>
            </a:r>
            <a:endParaRPr lang="zh-CN" altLang="en-US" kern="0" dirty="0"/>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协处理指令</a:t>
            </a:r>
            <a:endParaRPr lang="zh-CN" altLang="en-US" kern="0" dirty="0">
              <a:solidFill>
                <a:srgbClr val="FF0000"/>
              </a:solidFill>
            </a:endParaRPr>
          </a:p>
        </p:txBody>
      </p:sp>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Rectangle 2"/>
          <p:cNvSpPr txBox="1">
            <a:spLocks noChangeArrowheads="1"/>
          </p:cNvSpPr>
          <p:nvPr/>
        </p:nvSpPr>
        <p:spPr bwMode="auto">
          <a:xfrm>
            <a:off x="691545" y="596735"/>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sz="2800" b="0" kern="0" dirty="0">
                <a:latin typeface="Times New Roman" panose="02020603050405020304" pitchFamily="18" charset="0"/>
                <a:ea typeface="+mn-ea"/>
                <a:cs typeface="Times New Roman" panose="02020603050405020304" pitchFamily="18" charset="0"/>
              </a:rPr>
              <a:t>（</a:t>
            </a:r>
            <a:r>
              <a:rPr lang="en-US" altLang="zh-CN" sz="2800" b="0" kern="0" dirty="0">
                <a:latin typeface="Times New Roman" panose="02020603050405020304" pitchFamily="18" charset="0"/>
                <a:ea typeface="+mn-ea"/>
                <a:cs typeface="Times New Roman" panose="02020603050405020304" pitchFamily="18" charset="0"/>
              </a:rPr>
              <a:t>2</a:t>
            </a:r>
            <a:r>
              <a:rPr lang="zh-CN" altLang="en-US" sz="2800" b="0" kern="0" dirty="0">
                <a:latin typeface="Times New Roman" panose="02020603050405020304" pitchFamily="18" charset="0"/>
                <a:ea typeface="+mn-ea"/>
                <a:cs typeface="Times New Roman" panose="02020603050405020304" pitchFamily="18" charset="0"/>
              </a:rPr>
              <a:t>）</a:t>
            </a:r>
            <a:r>
              <a:rPr lang="zh-CN" altLang="zh-CN" sz="2800" b="0" kern="0" dirty="0">
                <a:latin typeface="Times New Roman" panose="02020603050405020304" pitchFamily="18" charset="0"/>
                <a:ea typeface="+mn-ea"/>
                <a:cs typeface="Times New Roman" panose="02020603050405020304" pitchFamily="18" charset="0"/>
              </a:rPr>
              <a:t>协处理器的数据</a:t>
            </a:r>
            <a:r>
              <a:rPr lang="zh-CN" altLang="en-US" sz="2800" b="0" kern="0" dirty="0">
                <a:latin typeface="Times New Roman" panose="02020603050405020304" pitchFamily="18" charset="0"/>
                <a:ea typeface="+mn-ea"/>
                <a:cs typeface="Times New Roman" panose="02020603050405020304" pitchFamily="18" charset="0"/>
              </a:rPr>
              <a:t>存取</a:t>
            </a:r>
            <a:r>
              <a:rPr lang="zh-CN" altLang="zh-CN" sz="2800" b="0" kern="0" dirty="0">
                <a:latin typeface="Times New Roman" panose="02020603050405020304" pitchFamily="18" charset="0"/>
                <a:ea typeface="+mn-ea"/>
                <a:cs typeface="Times New Roman" panose="02020603050405020304" pitchFamily="18" charset="0"/>
              </a:rPr>
              <a:t> </a:t>
            </a:r>
            <a:endParaRPr lang="zh-CN" altLang="zh-CN" sz="2800" b="0" kern="0" dirty="0">
              <a:latin typeface="Times New Roman" panose="02020603050405020304" pitchFamily="18" charset="0"/>
              <a:ea typeface="+mn-ea"/>
              <a:cs typeface="Times New Roman" panose="02020603050405020304" pitchFamily="18" charset="0"/>
            </a:endParaRPr>
          </a:p>
        </p:txBody>
      </p:sp>
      <p:sp>
        <p:nvSpPr>
          <p:cNvPr id="3" name="Rectangle 3"/>
          <p:cNvSpPr txBox="1">
            <a:spLocks noChangeArrowheads="1"/>
          </p:cNvSpPr>
          <p:nvPr/>
        </p:nvSpPr>
        <p:spPr bwMode="auto">
          <a:xfrm>
            <a:off x="900112" y="1268413"/>
            <a:ext cx="10596487" cy="558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lnSpc>
                <a:spcPct val="120000"/>
              </a:lnSpc>
              <a:buNone/>
            </a:pPr>
            <a:r>
              <a:rPr lang="zh-CN" altLang="en-US" b="0" kern="0" dirty="0">
                <a:latin typeface="Times New Roman" panose="02020603050405020304" pitchFamily="18" charset="0"/>
                <a:ea typeface="+mn-ea"/>
                <a:cs typeface="Times New Roman" panose="02020603050405020304" pitchFamily="18" charset="0"/>
              </a:rPr>
              <a:t>        协处理器数据传送指令从存储器读取数据装入协处理器寄存器，或将协处理器寄存器的数据存入存储器。其二进制编码如下：</a:t>
            </a:r>
            <a:endParaRPr lang="zh-CN" altLang="en-US" b="0" kern="0" dirty="0">
              <a:latin typeface="Times New Roman" panose="02020603050405020304" pitchFamily="18" charset="0"/>
              <a:ea typeface="+mn-ea"/>
              <a:cs typeface="Times New Roman" panose="02020603050405020304" pitchFamily="18" charset="0"/>
            </a:endParaRPr>
          </a:p>
          <a:p>
            <a:pPr marL="0" indent="0" eaLnBrk="1" hangingPunct="1">
              <a:lnSpc>
                <a:spcPct val="120000"/>
              </a:lnSpc>
            </a:pPr>
            <a:endParaRPr lang="zh-CN" altLang="en-US" sz="2000" kern="0" dirty="0">
              <a:latin typeface="宋体" panose="02010600030101010101" pitchFamily="2" charset="-122"/>
            </a:endParaRPr>
          </a:p>
          <a:p>
            <a:pPr marL="0" indent="0" eaLnBrk="1" hangingPunct="1">
              <a:lnSpc>
                <a:spcPct val="120000"/>
              </a:lnSpc>
            </a:pPr>
            <a:endParaRPr lang="zh-CN" altLang="en-US" sz="2000" kern="0" dirty="0">
              <a:latin typeface="宋体" panose="02010600030101010101" pitchFamily="2" charset="-122"/>
            </a:endParaRPr>
          </a:p>
          <a:p>
            <a:pPr marL="0" indent="0" eaLnBrk="1" hangingPunct="1">
              <a:lnSpc>
                <a:spcPct val="120000"/>
              </a:lnSpc>
            </a:pPr>
            <a:endParaRPr lang="zh-CN" altLang="en-US" sz="2000" kern="0" dirty="0">
              <a:latin typeface="宋体" panose="02010600030101010101" pitchFamily="2" charset="-122"/>
            </a:endParaRPr>
          </a:p>
          <a:p>
            <a:pPr marL="0" indent="0" eaLnBrk="1" hangingPunct="1">
              <a:lnSpc>
                <a:spcPct val="120000"/>
              </a:lnSpc>
            </a:pPr>
            <a:endParaRPr lang="zh-CN" altLang="en-US" sz="2000" kern="0" dirty="0">
              <a:latin typeface="宋体" panose="02010600030101010101" pitchFamily="2" charset="-122"/>
            </a:endParaRPr>
          </a:p>
          <a:p>
            <a:pPr marL="0" indent="0" eaLnBrk="1" hangingPunct="1">
              <a:lnSpc>
                <a:spcPct val="120000"/>
              </a:lnSpc>
              <a:buNone/>
            </a:pPr>
            <a:r>
              <a:rPr lang="zh-CN" altLang="en-US" b="0" kern="0" dirty="0">
                <a:latin typeface="Times New Roman" panose="02020603050405020304" pitchFamily="18" charset="0"/>
                <a:ea typeface="+mn-ea"/>
                <a:cs typeface="Times New Roman" panose="02020603050405020304" pitchFamily="18" charset="0"/>
              </a:rPr>
              <a:t>汇编格式如下：</a:t>
            </a:r>
            <a:endParaRPr lang="zh-CN" altLang="en-US" b="0" kern="0" dirty="0">
              <a:latin typeface="Times New Roman" panose="02020603050405020304" pitchFamily="18" charset="0"/>
              <a:ea typeface="+mn-ea"/>
              <a:cs typeface="Times New Roman" panose="02020603050405020304" pitchFamily="18" charset="0"/>
            </a:endParaRPr>
          </a:p>
          <a:p>
            <a:pPr marL="0" indent="0" eaLnBrk="1" hangingPunct="1">
              <a:lnSpc>
                <a:spcPct val="120000"/>
              </a:lnSpc>
              <a:buFontTx/>
              <a:buBlip>
                <a:blip r:embed="rId1"/>
              </a:buBlip>
            </a:pPr>
            <a:r>
              <a:rPr lang="zh-CN" altLang="en-US" kern="0" dirty="0">
                <a:latin typeface="宋体" panose="02010600030101010101" pitchFamily="2" charset="-122"/>
              </a:rPr>
              <a:t>  </a:t>
            </a:r>
            <a:r>
              <a:rPr lang="zh-CN" altLang="en-US" sz="2000" kern="0" dirty="0">
                <a:latin typeface="宋体" panose="02010600030101010101" pitchFamily="2" charset="-122"/>
              </a:rPr>
              <a:t>前变址格式：</a:t>
            </a:r>
            <a:endParaRPr lang="zh-CN" altLang="en-US" sz="2000" kern="0" dirty="0">
              <a:latin typeface="宋体" panose="02010600030101010101" pitchFamily="2" charset="-122"/>
            </a:endParaRPr>
          </a:p>
          <a:p>
            <a:pPr marL="0" indent="0" eaLnBrk="1" hangingPunct="1">
              <a:lnSpc>
                <a:spcPct val="120000"/>
              </a:lnSpc>
              <a:buNone/>
            </a:pPr>
            <a:r>
              <a:rPr lang="en-US" altLang="zh-CN" sz="2000" kern="0" dirty="0"/>
              <a:t>           LDC|STC{&lt;</a:t>
            </a:r>
            <a:r>
              <a:rPr lang="en-US" altLang="zh-CN" sz="2000" kern="0" dirty="0" err="1"/>
              <a:t>cond</a:t>
            </a:r>
            <a:r>
              <a:rPr lang="en-US" altLang="zh-CN" sz="2000" kern="0" dirty="0"/>
              <a:t>&gt;}{L} &lt;CP#&gt;</a:t>
            </a:r>
            <a:r>
              <a:rPr lang="zh-CN" altLang="en-US" sz="2000" kern="0" dirty="0"/>
              <a:t>，</a:t>
            </a:r>
            <a:r>
              <a:rPr lang="en-US" altLang="zh-CN" sz="2000" kern="0" dirty="0" err="1"/>
              <a:t>CRd</a:t>
            </a:r>
            <a:r>
              <a:rPr lang="zh-CN" altLang="en-US" sz="2000" kern="0" dirty="0"/>
              <a:t>，</a:t>
            </a:r>
            <a:r>
              <a:rPr lang="en-US" altLang="zh-CN" sz="2000" kern="0" dirty="0"/>
              <a:t>[Rn &lt;offset&gt;]{!}</a:t>
            </a:r>
            <a:endParaRPr lang="en-US" altLang="zh-CN" sz="2000" kern="0" dirty="0"/>
          </a:p>
          <a:p>
            <a:pPr marL="0" indent="0" eaLnBrk="1" hangingPunct="1">
              <a:lnSpc>
                <a:spcPct val="120000"/>
              </a:lnSpc>
              <a:buFontTx/>
              <a:buBlip>
                <a:blip r:embed="rId1"/>
              </a:buBlip>
            </a:pPr>
            <a:r>
              <a:rPr lang="en-US" altLang="zh-CN" sz="2000" kern="0" dirty="0">
                <a:latin typeface="宋体" panose="02010600030101010101" pitchFamily="2" charset="-122"/>
              </a:rPr>
              <a:t>  </a:t>
            </a:r>
            <a:r>
              <a:rPr lang="zh-CN" altLang="en-US" sz="2000" kern="0" dirty="0">
                <a:latin typeface="宋体" panose="02010600030101010101" pitchFamily="2" charset="-122"/>
              </a:rPr>
              <a:t>后变址格式：</a:t>
            </a:r>
            <a:endParaRPr lang="zh-CN" altLang="en-US" sz="2000" kern="0" dirty="0">
              <a:latin typeface="宋体" panose="02010600030101010101" pitchFamily="2" charset="-122"/>
            </a:endParaRPr>
          </a:p>
          <a:p>
            <a:pPr marL="0" indent="0" eaLnBrk="1" hangingPunct="1">
              <a:lnSpc>
                <a:spcPct val="120000"/>
              </a:lnSpc>
              <a:buNone/>
            </a:pPr>
            <a:r>
              <a:rPr lang="en-US" altLang="zh-CN" sz="2000" kern="0" dirty="0"/>
              <a:t>           LDC|STC{&lt;</a:t>
            </a:r>
            <a:r>
              <a:rPr lang="en-US" altLang="zh-CN" sz="2000" kern="0" dirty="0" err="1"/>
              <a:t>cond</a:t>
            </a:r>
            <a:r>
              <a:rPr lang="en-US" altLang="zh-CN" sz="2000" kern="0" dirty="0"/>
              <a:t>&gt;}{L} &lt;CP#&gt;</a:t>
            </a:r>
            <a:r>
              <a:rPr lang="zh-CN" altLang="en-US" sz="2000" kern="0" dirty="0"/>
              <a:t>，</a:t>
            </a:r>
            <a:r>
              <a:rPr lang="en-US" altLang="zh-CN" sz="2000" kern="0" dirty="0" err="1"/>
              <a:t>CRd</a:t>
            </a:r>
            <a:r>
              <a:rPr lang="zh-CN" altLang="en-US" sz="2000" kern="0" dirty="0"/>
              <a:t>，</a:t>
            </a:r>
            <a:r>
              <a:rPr lang="en-US" altLang="zh-CN" sz="2000" kern="0" dirty="0"/>
              <a:t>[Rn]</a:t>
            </a:r>
            <a:r>
              <a:rPr lang="zh-CN" altLang="en-US" sz="2000" kern="0" dirty="0"/>
              <a:t>，</a:t>
            </a:r>
            <a:r>
              <a:rPr lang="en-US" altLang="zh-CN" sz="2000" kern="0" dirty="0"/>
              <a:t>&lt;offset&gt;</a:t>
            </a:r>
            <a:endParaRPr lang="en-US" altLang="zh-CN" sz="2000" kern="0" dirty="0"/>
          </a:p>
        </p:txBody>
      </p:sp>
      <p:pic>
        <p:nvPicPr>
          <p:cNvPr id="5"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5396" y="2209581"/>
            <a:ext cx="57912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协处理指令</a:t>
            </a:r>
            <a:endParaRPr lang="zh-CN" altLang="en-US" kern="0" dirty="0">
              <a:solidFill>
                <a:srgbClr val="FF0000"/>
              </a:solidFill>
            </a:endParaRP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Rectangle 2"/>
          <p:cNvSpPr txBox="1">
            <a:spLocks noChangeArrowheads="1"/>
          </p:cNvSpPr>
          <p:nvPr/>
        </p:nvSpPr>
        <p:spPr bwMode="auto">
          <a:xfrm>
            <a:off x="623392" y="595997"/>
            <a:ext cx="75438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lvl1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cs typeface="+mj-cs"/>
              </a:defRPr>
            </a:lvl1pPr>
            <a:lvl2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2pPr>
            <a:lvl3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3pPr>
            <a:lvl4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4pPr>
            <a:lvl5pPr algn="l" rtl="0" eaLnBrk="0" fontAlgn="base" hangingPunct="0">
              <a:spcBef>
                <a:spcPct val="0"/>
              </a:spcBef>
              <a:spcAft>
                <a:spcPct val="0"/>
              </a:spcAft>
              <a:defRPr sz="3200" b="1">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eaLnBrk="1" hangingPunct="1"/>
            <a:r>
              <a:rPr lang="zh-CN" altLang="en-US" sz="2800" b="0" kern="0" dirty="0">
                <a:latin typeface="Times New Roman" panose="02020603050405020304" pitchFamily="18" charset="0"/>
                <a:ea typeface="+mn-ea"/>
                <a:cs typeface="Times New Roman" panose="02020603050405020304" pitchFamily="18" charset="0"/>
              </a:rPr>
              <a:t>（</a:t>
            </a:r>
            <a:r>
              <a:rPr lang="en-US" altLang="zh-CN" sz="2800" b="0" kern="0" dirty="0">
                <a:latin typeface="Times New Roman" panose="02020603050405020304" pitchFamily="18" charset="0"/>
                <a:ea typeface="+mn-ea"/>
                <a:cs typeface="Times New Roman" panose="02020603050405020304" pitchFamily="18" charset="0"/>
              </a:rPr>
              <a:t>3</a:t>
            </a:r>
            <a:r>
              <a:rPr lang="zh-CN" altLang="en-US" sz="2800" b="0" kern="0" dirty="0">
                <a:latin typeface="Times New Roman" panose="02020603050405020304" pitchFamily="18" charset="0"/>
                <a:ea typeface="+mn-ea"/>
                <a:cs typeface="Times New Roman" panose="02020603050405020304" pitchFamily="18" charset="0"/>
              </a:rPr>
              <a:t>）</a:t>
            </a:r>
            <a:r>
              <a:rPr lang="zh-CN" altLang="zh-CN" sz="2800" b="0" kern="0" dirty="0">
                <a:latin typeface="Times New Roman" panose="02020603050405020304" pitchFamily="18" charset="0"/>
                <a:ea typeface="+mn-ea"/>
                <a:cs typeface="Times New Roman" panose="02020603050405020304" pitchFamily="18" charset="0"/>
              </a:rPr>
              <a:t>协处理器的寄存器传送 </a:t>
            </a:r>
            <a:endParaRPr lang="zh-CN" altLang="zh-CN" sz="2800" b="0" kern="0" dirty="0">
              <a:latin typeface="Times New Roman" panose="02020603050405020304" pitchFamily="18" charset="0"/>
              <a:ea typeface="+mn-ea"/>
              <a:cs typeface="Times New Roman" panose="02020603050405020304" pitchFamily="18" charset="0"/>
            </a:endParaRPr>
          </a:p>
        </p:txBody>
      </p:sp>
      <p:sp>
        <p:nvSpPr>
          <p:cNvPr id="6" name="Rectangle 3"/>
          <p:cNvSpPr txBox="1">
            <a:spLocks noChangeArrowheads="1"/>
          </p:cNvSpPr>
          <p:nvPr/>
        </p:nvSpPr>
        <p:spPr bwMode="auto">
          <a:xfrm>
            <a:off x="900112" y="1341438"/>
            <a:ext cx="10308456" cy="5516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eaLnBrk="1" hangingPunct="1">
              <a:lnSpc>
                <a:spcPct val="120000"/>
              </a:lnSpc>
              <a:buNone/>
            </a:pPr>
            <a:r>
              <a:rPr lang="zh-CN" altLang="en-US" kern="0" dirty="0">
                <a:latin typeface="宋体" panose="02010600030101010101" pitchFamily="2" charset="-122"/>
              </a:rPr>
              <a:t>    </a:t>
            </a:r>
            <a:r>
              <a:rPr lang="zh-CN" altLang="en-US" b="0" kern="0" dirty="0">
                <a:latin typeface="Times New Roman" panose="02020603050405020304" pitchFamily="18" charset="0"/>
                <a:ea typeface="+mn-ea"/>
                <a:cs typeface="Times New Roman" panose="02020603050405020304" pitchFamily="18" charset="0"/>
              </a:rPr>
              <a:t>在</a:t>
            </a:r>
            <a:r>
              <a:rPr lang="en-US" altLang="zh-CN" b="0" kern="0" dirty="0">
                <a:latin typeface="Times New Roman" panose="02020603050405020304" pitchFamily="18" charset="0"/>
                <a:ea typeface="+mn-ea"/>
                <a:cs typeface="Times New Roman" panose="02020603050405020304" pitchFamily="18" charset="0"/>
              </a:rPr>
              <a:t>ARM</a:t>
            </a:r>
            <a:r>
              <a:rPr lang="zh-CN" altLang="en-US" b="0" kern="0" dirty="0">
                <a:latin typeface="Times New Roman" panose="02020603050405020304" pitchFamily="18" charset="0"/>
                <a:ea typeface="+mn-ea"/>
                <a:cs typeface="Times New Roman" panose="02020603050405020304" pitchFamily="18" charset="0"/>
              </a:rPr>
              <a:t>和协处理器寄存器之间传送数据有时是有用的。这些协处理寄存器传送指令使得协处理器中产生的整数能直接传送到</a:t>
            </a:r>
            <a:r>
              <a:rPr lang="en-US" altLang="zh-CN" b="0" kern="0" dirty="0">
                <a:latin typeface="Times New Roman" panose="02020603050405020304" pitchFamily="18" charset="0"/>
                <a:ea typeface="+mn-ea"/>
                <a:cs typeface="Times New Roman" panose="02020603050405020304" pitchFamily="18" charset="0"/>
              </a:rPr>
              <a:t>ARM</a:t>
            </a:r>
            <a:r>
              <a:rPr lang="zh-CN" altLang="en-US" b="0" kern="0" dirty="0">
                <a:latin typeface="Times New Roman" panose="02020603050405020304" pitchFamily="18" charset="0"/>
                <a:ea typeface="+mn-ea"/>
                <a:cs typeface="Times New Roman" panose="02020603050405020304" pitchFamily="18" charset="0"/>
              </a:rPr>
              <a:t>寄存器或者影响</a:t>
            </a:r>
            <a:r>
              <a:rPr lang="en-US" altLang="zh-CN" b="0" kern="0" dirty="0">
                <a:latin typeface="Times New Roman" panose="02020603050405020304" pitchFamily="18" charset="0"/>
                <a:ea typeface="+mn-ea"/>
                <a:cs typeface="Times New Roman" panose="02020603050405020304" pitchFamily="18" charset="0"/>
              </a:rPr>
              <a:t>ARM</a:t>
            </a:r>
            <a:r>
              <a:rPr lang="zh-CN" altLang="en-US" b="0" kern="0" dirty="0">
                <a:latin typeface="Times New Roman" panose="02020603050405020304" pitchFamily="18" charset="0"/>
                <a:ea typeface="+mn-ea"/>
                <a:cs typeface="Times New Roman" panose="02020603050405020304" pitchFamily="18" charset="0"/>
              </a:rPr>
              <a:t>条件码标志位。其二进制编码如下：</a:t>
            </a:r>
            <a:endParaRPr lang="zh-CN" altLang="en-US"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pPr>
            <a:endParaRPr lang="zh-CN" altLang="en-US" sz="2000" kern="0" dirty="0">
              <a:latin typeface="宋体" panose="02010600030101010101" pitchFamily="2" charset="-122"/>
            </a:endParaRPr>
          </a:p>
          <a:p>
            <a:pPr marL="0" indent="0" algn="just" eaLnBrk="1" hangingPunct="1">
              <a:lnSpc>
                <a:spcPct val="120000"/>
              </a:lnSpc>
            </a:pPr>
            <a:endParaRPr lang="zh-CN" altLang="en-US" sz="2000" kern="0" dirty="0">
              <a:latin typeface="宋体" panose="02010600030101010101" pitchFamily="2" charset="-122"/>
            </a:endParaRPr>
          </a:p>
          <a:p>
            <a:pPr marL="0" indent="0" algn="just" eaLnBrk="1" hangingPunct="1">
              <a:lnSpc>
                <a:spcPct val="120000"/>
              </a:lnSpc>
            </a:pPr>
            <a:endParaRPr lang="zh-CN" altLang="en-US" kern="0" dirty="0">
              <a:latin typeface="宋体" panose="02010600030101010101" pitchFamily="2" charset="-122"/>
            </a:endParaRPr>
          </a:p>
          <a:p>
            <a:pPr marL="0" indent="0" algn="just" eaLnBrk="1" hangingPunct="1">
              <a:lnSpc>
                <a:spcPct val="120000"/>
              </a:lnSpc>
              <a:buNone/>
            </a:pPr>
            <a:r>
              <a:rPr lang="zh-CN" altLang="en-US" b="0" kern="0" dirty="0">
                <a:latin typeface="Times New Roman" panose="02020603050405020304" pitchFamily="18" charset="0"/>
                <a:ea typeface="+mn-ea"/>
                <a:cs typeface="Times New Roman" panose="02020603050405020304" pitchFamily="18" charset="0"/>
              </a:rPr>
              <a:t>汇编格式如下：</a:t>
            </a:r>
            <a:endParaRPr lang="zh-CN" altLang="en-US"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buFontTx/>
              <a:buBlip>
                <a:blip r:embed="rId1"/>
              </a:buBlip>
            </a:pPr>
            <a:r>
              <a:rPr lang="zh-CN" altLang="en-US" sz="2000" kern="0" dirty="0">
                <a:latin typeface="宋体" panose="02010600030101010101" pitchFamily="2" charset="-122"/>
              </a:rPr>
              <a:t>  从协处理器传送到</a:t>
            </a:r>
            <a:r>
              <a:rPr lang="en-US" altLang="zh-CN" sz="2000" kern="0" dirty="0">
                <a:latin typeface="宋体" panose="02010600030101010101" pitchFamily="2" charset="-122"/>
              </a:rPr>
              <a:t>ARM</a:t>
            </a:r>
            <a:r>
              <a:rPr lang="zh-CN" altLang="en-US" sz="2000" kern="0" dirty="0">
                <a:latin typeface="宋体" panose="02010600030101010101" pitchFamily="2" charset="-122"/>
              </a:rPr>
              <a:t>寄存器： </a:t>
            </a:r>
            <a:endParaRPr lang="zh-CN" altLang="en-US" sz="2000" kern="0" dirty="0">
              <a:latin typeface="宋体" panose="02010600030101010101" pitchFamily="2" charset="-122"/>
            </a:endParaRPr>
          </a:p>
          <a:p>
            <a:pPr marL="0" indent="0" algn="just" eaLnBrk="1" hangingPunct="1">
              <a:lnSpc>
                <a:spcPct val="120000"/>
              </a:lnSpc>
              <a:buNone/>
            </a:pPr>
            <a:r>
              <a:rPr lang="en-US" altLang="zh-CN" sz="2000" kern="0" dirty="0">
                <a:latin typeface="宋体" panose="02010600030101010101" pitchFamily="2" charset="-122"/>
              </a:rPr>
              <a:t>     MRC{&lt;</a:t>
            </a:r>
            <a:r>
              <a:rPr lang="en-US" altLang="zh-CN" sz="2000" kern="0" dirty="0" err="1">
                <a:latin typeface="宋体" panose="02010600030101010101" pitchFamily="2" charset="-122"/>
              </a:rPr>
              <a:t>cond</a:t>
            </a:r>
            <a:r>
              <a:rPr lang="en-US" altLang="zh-CN" sz="2000" kern="0" dirty="0">
                <a:latin typeface="宋体" panose="02010600030101010101" pitchFamily="2" charset="-122"/>
              </a:rPr>
              <a:t>&gt;} &lt;CP#&gt;</a:t>
            </a:r>
            <a:r>
              <a:rPr lang="zh-CN" altLang="en-US" sz="2000" kern="0" dirty="0">
                <a:latin typeface="宋体" panose="02010600030101010101" pitchFamily="2" charset="-122"/>
              </a:rPr>
              <a:t>，</a:t>
            </a:r>
            <a:r>
              <a:rPr lang="en-US" altLang="zh-CN" sz="2000" kern="0" dirty="0">
                <a:latin typeface="宋体" panose="02010600030101010101" pitchFamily="2" charset="-122"/>
              </a:rPr>
              <a:t>&lt;Cop1&gt;</a:t>
            </a:r>
            <a:r>
              <a:rPr lang="zh-CN" altLang="en-US" sz="2000" kern="0" dirty="0">
                <a:latin typeface="宋体" panose="02010600030101010101" pitchFamily="2" charset="-122"/>
              </a:rPr>
              <a:t>，</a:t>
            </a:r>
            <a:r>
              <a:rPr lang="en-US" altLang="zh-CN" sz="2000" kern="0" dirty="0">
                <a:latin typeface="宋体" panose="02010600030101010101" pitchFamily="2" charset="-122"/>
              </a:rPr>
              <a:t>Rd</a:t>
            </a:r>
            <a:r>
              <a:rPr lang="zh-CN" altLang="en-US" sz="2000" kern="0" dirty="0">
                <a:latin typeface="宋体" panose="02010600030101010101" pitchFamily="2" charset="-122"/>
              </a:rPr>
              <a:t>，</a:t>
            </a:r>
            <a:r>
              <a:rPr lang="en-US" altLang="zh-CN" sz="2000" kern="0" dirty="0" err="1">
                <a:latin typeface="宋体" panose="02010600030101010101" pitchFamily="2" charset="-122"/>
              </a:rPr>
              <a:t>CRn</a:t>
            </a:r>
            <a:r>
              <a:rPr lang="zh-CN" altLang="en-US" sz="2000" kern="0" dirty="0">
                <a:latin typeface="宋体" panose="02010600030101010101" pitchFamily="2" charset="-122"/>
              </a:rPr>
              <a:t>，</a:t>
            </a:r>
            <a:r>
              <a:rPr lang="en-US" altLang="zh-CN" sz="2000" kern="0" dirty="0" err="1">
                <a:latin typeface="宋体" panose="02010600030101010101" pitchFamily="2" charset="-122"/>
              </a:rPr>
              <a:t>CRm</a:t>
            </a:r>
            <a:r>
              <a:rPr lang="en-US" altLang="zh-CN" sz="2000" kern="0" dirty="0">
                <a:latin typeface="宋体" panose="02010600030101010101" pitchFamily="2" charset="-122"/>
              </a:rPr>
              <a:t>{</a:t>
            </a:r>
            <a:r>
              <a:rPr lang="zh-CN" altLang="en-US" sz="2000" kern="0" dirty="0">
                <a:latin typeface="宋体" panose="02010600030101010101" pitchFamily="2" charset="-122"/>
              </a:rPr>
              <a:t>，</a:t>
            </a:r>
            <a:r>
              <a:rPr lang="en-US" altLang="zh-CN" sz="2000" kern="0" dirty="0">
                <a:latin typeface="宋体" panose="02010600030101010101" pitchFamily="2" charset="-122"/>
              </a:rPr>
              <a:t>&lt;Cop2&gt;} </a:t>
            </a:r>
            <a:endParaRPr lang="en-US" altLang="zh-CN" sz="2000" kern="0" dirty="0">
              <a:latin typeface="宋体" panose="02010600030101010101" pitchFamily="2" charset="-122"/>
            </a:endParaRPr>
          </a:p>
          <a:p>
            <a:pPr marL="0" indent="0" algn="just" eaLnBrk="1" hangingPunct="1">
              <a:lnSpc>
                <a:spcPct val="120000"/>
              </a:lnSpc>
              <a:buFontTx/>
              <a:buBlip>
                <a:blip r:embed="rId1"/>
              </a:buBlip>
            </a:pPr>
            <a:r>
              <a:rPr lang="en-US" altLang="zh-CN" sz="2000" kern="0" dirty="0">
                <a:latin typeface="宋体" panose="02010600030101010101" pitchFamily="2" charset="-122"/>
              </a:rPr>
              <a:t>  </a:t>
            </a:r>
            <a:r>
              <a:rPr lang="zh-CN" altLang="en-US" sz="2000" kern="0" dirty="0">
                <a:latin typeface="宋体" panose="02010600030101010101" pitchFamily="2" charset="-122"/>
              </a:rPr>
              <a:t>从</a:t>
            </a:r>
            <a:r>
              <a:rPr lang="en-US" altLang="zh-CN" sz="2000" kern="0" dirty="0">
                <a:latin typeface="宋体" panose="02010600030101010101" pitchFamily="2" charset="-122"/>
              </a:rPr>
              <a:t>ARM</a:t>
            </a:r>
            <a:r>
              <a:rPr lang="zh-CN" altLang="en-US" sz="2000" kern="0" dirty="0">
                <a:latin typeface="宋体" panose="02010600030101010101" pitchFamily="2" charset="-122"/>
              </a:rPr>
              <a:t>寄存器传送到协处理器：</a:t>
            </a:r>
            <a:endParaRPr lang="zh-CN" altLang="en-US" sz="2000" kern="0" dirty="0">
              <a:latin typeface="宋体" panose="02010600030101010101" pitchFamily="2" charset="-122"/>
            </a:endParaRPr>
          </a:p>
          <a:p>
            <a:pPr marL="0" indent="0" algn="just" eaLnBrk="1" hangingPunct="1">
              <a:lnSpc>
                <a:spcPct val="120000"/>
              </a:lnSpc>
              <a:buNone/>
            </a:pPr>
            <a:r>
              <a:rPr lang="en-US" altLang="zh-CN" sz="2000" kern="0" dirty="0">
                <a:latin typeface="宋体" panose="02010600030101010101" pitchFamily="2" charset="-122"/>
              </a:rPr>
              <a:t>     MCR{&lt;</a:t>
            </a:r>
            <a:r>
              <a:rPr lang="en-US" altLang="zh-CN" sz="2000" kern="0" dirty="0" err="1">
                <a:latin typeface="宋体" panose="02010600030101010101" pitchFamily="2" charset="-122"/>
              </a:rPr>
              <a:t>cond</a:t>
            </a:r>
            <a:r>
              <a:rPr lang="en-US" altLang="zh-CN" sz="2000" kern="0" dirty="0">
                <a:latin typeface="宋体" panose="02010600030101010101" pitchFamily="2" charset="-122"/>
              </a:rPr>
              <a:t>&gt;} &lt;CP#&gt;</a:t>
            </a:r>
            <a:r>
              <a:rPr lang="zh-CN" altLang="en-US" sz="2000" kern="0" dirty="0">
                <a:latin typeface="宋体" panose="02010600030101010101" pitchFamily="2" charset="-122"/>
              </a:rPr>
              <a:t>，</a:t>
            </a:r>
            <a:r>
              <a:rPr lang="en-US" altLang="zh-CN" sz="2000" kern="0" dirty="0">
                <a:latin typeface="宋体" panose="02010600030101010101" pitchFamily="2" charset="-122"/>
              </a:rPr>
              <a:t>&lt;Cop1&gt;</a:t>
            </a:r>
            <a:r>
              <a:rPr lang="zh-CN" altLang="en-US" sz="2000" kern="0" dirty="0">
                <a:latin typeface="宋体" panose="02010600030101010101" pitchFamily="2" charset="-122"/>
              </a:rPr>
              <a:t>，</a:t>
            </a:r>
            <a:r>
              <a:rPr lang="en-US" altLang="zh-CN" sz="2000" kern="0" dirty="0">
                <a:latin typeface="宋体" panose="02010600030101010101" pitchFamily="2" charset="-122"/>
              </a:rPr>
              <a:t>Rd</a:t>
            </a:r>
            <a:r>
              <a:rPr lang="zh-CN" altLang="en-US" sz="2000" kern="0" dirty="0">
                <a:latin typeface="宋体" panose="02010600030101010101" pitchFamily="2" charset="-122"/>
              </a:rPr>
              <a:t>，</a:t>
            </a:r>
            <a:r>
              <a:rPr lang="en-US" altLang="zh-CN" sz="2000" kern="0" dirty="0" err="1">
                <a:latin typeface="宋体" panose="02010600030101010101" pitchFamily="2" charset="-122"/>
              </a:rPr>
              <a:t>CRn</a:t>
            </a:r>
            <a:r>
              <a:rPr lang="zh-CN" altLang="en-US" sz="2000" kern="0" dirty="0">
                <a:latin typeface="宋体" panose="02010600030101010101" pitchFamily="2" charset="-122"/>
              </a:rPr>
              <a:t>，</a:t>
            </a:r>
            <a:r>
              <a:rPr lang="en-US" altLang="zh-CN" sz="2000" kern="0" dirty="0" err="1">
                <a:latin typeface="宋体" panose="02010600030101010101" pitchFamily="2" charset="-122"/>
              </a:rPr>
              <a:t>CRm</a:t>
            </a:r>
            <a:r>
              <a:rPr lang="en-US" altLang="zh-CN" sz="2000" kern="0" dirty="0">
                <a:latin typeface="宋体" panose="02010600030101010101" pitchFamily="2" charset="-122"/>
              </a:rPr>
              <a:t>{</a:t>
            </a:r>
            <a:r>
              <a:rPr lang="zh-CN" altLang="en-US" sz="2000" kern="0" dirty="0">
                <a:latin typeface="宋体" panose="02010600030101010101" pitchFamily="2" charset="-122"/>
              </a:rPr>
              <a:t>，</a:t>
            </a:r>
            <a:r>
              <a:rPr lang="en-US" altLang="zh-CN" sz="2000" kern="0" dirty="0">
                <a:latin typeface="宋体" panose="02010600030101010101" pitchFamily="2" charset="-122"/>
              </a:rPr>
              <a:t>&lt;Cop2&gt;}</a:t>
            </a:r>
            <a:r>
              <a:rPr lang="en-US" altLang="zh-CN" sz="2000" kern="0" dirty="0"/>
              <a:t>  </a:t>
            </a:r>
            <a:endParaRPr lang="en-US" altLang="zh-CN" sz="2000" kern="0" dirty="0"/>
          </a:p>
        </p:txBody>
      </p:sp>
      <p:pic>
        <p:nvPicPr>
          <p:cNvPr id="7" name="Picture 4" descr="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8812" y="2837290"/>
            <a:ext cx="64770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协处理指令</a:t>
            </a:r>
            <a:endParaRPr lang="zh-CN" altLang="en-US" kern="0" dirty="0">
              <a:solidFill>
                <a:srgbClr val="FF0000"/>
              </a:solidFill>
            </a:endParaRP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3" name="文本框 2"/>
          <p:cNvSpPr txBox="1"/>
          <p:nvPr/>
        </p:nvSpPr>
        <p:spPr>
          <a:xfrm>
            <a:off x="767408" y="836712"/>
            <a:ext cx="6099810" cy="523220"/>
          </a:xfrm>
          <a:prstGeom prst="rect">
            <a:avLst/>
          </a:prstGeom>
          <a:noFill/>
        </p:spPr>
        <p:txBody>
          <a:bodyPr wrap="square">
            <a:spAutoFit/>
          </a:bodyPr>
          <a:lstStyle/>
          <a:p>
            <a:pPr eaLnBrk="1" hangingPunct="1"/>
            <a:r>
              <a:rPr lang="en-US" altLang="zh-CN" sz="2800" kern="0" dirty="0">
                <a:latin typeface="Times New Roman" panose="02020603050405020304" pitchFamily="18" charset="0"/>
                <a:ea typeface="+mn-ea"/>
                <a:cs typeface="Times New Roman" panose="02020603050405020304" pitchFamily="18" charset="0"/>
              </a:rPr>
              <a:t>3.6 </a:t>
            </a:r>
            <a:r>
              <a:rPr lang="zh-CN" altLang="en-US" sz="2800" kern="0" dirty="0">
                <a:latin typeface="Times New Roman" panose="02020603050405020304" pitchFamily="18" charset="0"/>
                <a:ea typeface="+mn-ea"/>
                <a:cs typeface="Times New Roman" panose="02020603050405020304" pitchFamily="18" charset="0"/>
              </a:rPr>
              <a:t>异常中断指令</a:t>
            </a:r>
            <a:endParaRPr lang="zh-CN" altLang="en-US" sz="2800" kern="0" dirty="0">
              <a:latin typeface="Times New Roman" panose="02020603050405020304" pitchFamily="18" charset="0"/>
              <a:ea typeface="+mn-ea"/>
              <a:cs typeface="Times New Roman" panose="02020603050405020304" pitchFamily="18" charset="0"/>
            </a:endParaRPr>
          </a:p>
        </p:txBody>
      </p:sp>
      <p:sp>
        <p:nvSpPr>
          <p:cNvPr id="5" name="Rectangle 3"/>
          <p:cNvSpPr txBox="1">
            <a:spLocks noChangeArrowheads="1"/>
          </p:cNvSpPr>
          <p:nvPr/>
        </p:nvSpPr>
        <p:spPr bwMode="auto">
          <a:xfrm>
            <a:off x="911424" y="1563791"/>
            <a:ext cx="10513168"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eaLnBrk="1" hangingPunct="1">
              <a:lnSpc>
                <a:spcPct val="120000"/>
              </a:lnSpc>
            </a:pPr>
            <a:r>
              <a:rPr lang="zh-CN" altLang="en-US" b="0" kern="0" dirty="0">
                <a:latin typeface="Times New Roman" panose="02020603050405020304" pitchFamily="18" charset="0"/>
                <a:ea typeface="+mn-ea"/>
                <a:cs typeface="Times New Roman" panose="02020603050405020304" pitchFamily="18" charset="0"/>
              </a:rPr>
              <a:t>异常中断指令可以分为一下两种：</a:t>
            </a:r>
            <a:endParaRPr lang="zh-CN" altLang="en-US" b="0" kern="0" dirty="0">
              <a:latin typeface="Times New Roman" panose="02020603050405020304" pitchFamily="18" charset="0"/>
              <a:ea typeface="+mn-ea"/>
              <a:cs typeface="Times New Roman" panose="02020603050405020304" pitchFamily="18" charset="0"/>
            </a:endParaRPr>
          </a:p>
          <a:p>
            <a:pPr marL="720090" indent="0" eaLnBrk="1" hangingPunct="1">
              <a:lnSpc>
                <a:spcPct val="120000"/>
              </a:lnSpc>
              <a:buFontTx/>
              <a:buBlip>
                <a:blip r:embed="rId1"/>
              </a:buBlip>
            </a:pPr>
            <a:r>
              <a:rPr lang="zh-CN" altLang="en-US" b="0" kern="0" dirty="0">
                <a:latin typeface="Times New Roman" panose="02020603050405020304" pitchFamily="18" charset="0"/>
                <a:ea typeface="+mn-ea"/>
                <a:cs typeface="Times New Roman" panose="02020603050405020304" pitchFamily="18" charset="0"/>
              </a:rPr>
              <a:t>  软件中断指令（</a:t>
            </a:r>
            <a:r>
              <a:rPr lang="en-US" altLang="zh-CN" b="0" kern="0" dirty="0">
                <a:latin typeface="Times New Roman" panose="02020603050405020304" pitchFamily="18" charset="0"/>
                <a:ea typeface="+mn-ea"/>
                <a:cs typeface="Times New Roman" panose="02020603050405020304" pitchFamily="18" charset="0"/>
              </a:rPr>
              <a:t>SWI</a:t>
            </a:r>
            <a:r>
              <a:rPr lang="zh-CN" altLang="en-US" b="0" kern="0" dirty="0">
                <a:latin typeface="Times New Roman" panose="02020603050405020304" pitchFamily="18" charset="0"/>
                <a:ea typeface="+mn-ea"/>
                <a:cs typeface="Times New Roman" panose="02020603050405020304" pitchFamily="18" charset="0"/>
              </a:rPr>
              <a:t>） </a:t>
            </a:r>
            <a:endParaRPr lang="zh-CN" altLang="en-US" b="0" kern="0" dirty="0">
              <a:latin typeface="Times New Roman" panose="02020603050405020304" pitchFamily="18" charset="0"/>
              <a:ea typeface="+mn-ea"/>
              <a:cs typeface="Times New Roman" panose="02020603050405020304" pitchFamily="18" charset="0"/>
            </a:endParaRPr>
          </a:p>
          <a:p>
            <a:pPr marL="720090" indent="0" eaLnBrk="1" hangingPunct="1">
              <a:lnSpc>
                <a:spcPct val="120000"/>
              </a:lnSpc>
              <a:buFontTx/>
              <a:buBlip>
                <a:blip r:embed="rId1"/>
              </a:buBlip>
            </a:pPr>
            <a:r>
              <a:rPr lang="zh-CN" altLang="en-US" b="0" kern="0" dirty="0">
                <a:latin typeface="Times New Roman" panose="02020603050405020304" pitchFamily="18" charset="0"/>
                <a:ea typeface="+mn-ea"/>
                <a:cs typeface="Times New Roman" panose="02020603050405020304" pitchFamily="18" charset="0"/>
              </a:rPr>
              <a:t>  断点指令（</a:t>
            </a:r>
            <a:r>
              <a:rPr lang="en-US" altLang="zh-CN" b="0" kern="0" dirty="0">
                <a:latin typeface="Times New Roman" panose="02020603050405020304" pitchFamily="18" charset="0"/>
                <a:ea typeface="+mn-ea"/>
                <a:cs typeface="Times New Roman" panose="02020603050405020304" pitchFamily="18" charset="0"/>
              </a:rPr>
              <a:t>BKPT—</a:t>
            </a:r>
            <a:r>
              <a:rPr lang="zh-CN" altLang="en-US" b="0" kern="0" dirty="0">
                <a:latin typeface="Times New Roman" panose="02020603050405020304" pitchFamily="18" charset="0"/>
                <a:ea typeface="+mn-ea"/>
                <a:cs typeface="Times New Roman" panose="02020603050405020304" pitchFamily="18" charset="0"/>
              </a:rPr>
              <a:t>仅用于</a:t>
            </a:r>
            <a:r>
              <a:rPr lang="en-US" altLang="zh-CN" b="0" kern="0" dirty="0">
                <a:latin typeface="Times New Roman" panose="02020603050405020304" pitchFamily="18" charset="0"/>
                <a:ea typeface="+mn-ea"/>
                <a:cs typeface="Times New Roman" panose="02020603050405020304" pitchFamily="18" charset="0"/>
              </a:rPr>
              <a:t>v5T</a:t>
            </a:r>
            <a:r>
              <a:rPr lang="zh-CN" altLang="en-US" b="0" kern="0" dirty="0">
                <a:latin typeface="Times New Roman" panose="02020603050405020304" pitchFamily="18" charset="0"/>
                <a:ea typeface="+mn-ea"/>
                <a:cs typeface="Times New Roman" panose="02020603050405020304" pitchFamily="18" charset="0"/>
              </a:rPr>
              <a:t>体系）</a:t>
            </a:r>
            <a:endParaRPr lang="zh-CN" altLang="en-US"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pPr>
            <a:r>
              <a:rPr lang="zh-CN" altLang="en-US" b="0" kern="0" dirty="0">
                <a:latin typeface="Times New Roman" panose="02020603050405020304" pitchFamily="18" charset="0"/>
                <a:ea typeface="+mn-ea"/>
                <a:cs typeface="Times New Roman" panose="02020603050405020304" pitchFamily="18" charset="0"/>
              </a:rPr>
              <a:t>软件中断指令</a:t>
            </a:r>
            <a:r>
              <a:rPr lang="en-US" altLang="zh-CN" b="0" kern="0" dirty="0">
                <a:latin typeface="Times New Roman" panose="02020603050405020304" pitchFamily="18" charset="0"/>
                <a:ea typeface="+mn-ea"/>
                <a:cs typeface="Times New Roman" panose="02020603050405020304" pitchFamily="18" charset="0"/>
              </a:rPr>
              <a:t>SWI</a:t>
            </a:r>
            <a:r>
              <a:rPr lang="zh-CN" altLang="en-US" b="0" kern="0" dirty="0">
                <a:latin typeface="Times New Roman" panose="02020603050405020304" pitchFamily="18" charset="0"/>
                <a:ea typeface="+mn-ea"/>
                <a:cs typeface="Times New Roman" panose="02020603050405020304" pitchFamily="18" charset="0"/>
              </a:rPr>
              <a:t>用于产生</a:t>
            </a:r>
            <a:r>
              <a:rPr lang="en-US" altLang="zh-CN" b="0" kern="0" dirty="0">
                <a:latin typeface="Times New Roman" panose="02020603050405020304" pitchFamily="18" charset="0"/>
                <a:ea typeface="+mn-ea"/>
                <a:cs typeface="Times New Roman" panose="02020603050405020304" pitchFamily="18" charset="0"/>
              </a:rPr>
              <a:t>SWI</a:t>
            </a:r>
            <a:r>
              <a:rPr lang="zh-CN" altLang="en-US" b="0" kern="0" dirty="0">
                <a:latin typeface="Times New Roman" panose="02020603050405020304" pitchFamily="18" charset="0"/>
                <a:ea typeface="+mn-ea"/>
                <a:cs typeface="Times New Roman" panose="02020603050405020304" pitchFamily="18" charset="0"/>
              </a:rPr>
              <a:t>异常中断，用来实现在用户模式下对操作系统中特权模式的程序的调用；断点中断指令</a:t>
            </a:r>
            <a:r>
              <a:rPr lang="en-US" altLang="zh-CN" b="0" kern="0" dirty="0">
                <a:latin typeface="Times New Roman" panose="02020603050405020304" pitchFamily="18" charset="0"/>
                <a:ea typeface="+mn-ea"/>
                <a:cs typeface="Times New Roman" panose="02020603050405020304" pitchFamily="18" charset="0"/>
              </a:rPr>
              <a:t>BKPT</a:t>
            </a:r>
            <a:r>
              <a:rPr lang="zh-CN" altLang="en-US" b="0" kern="0" dirty="0">
                <a:latin typeface="Times New Roman" panose="02020603050405020304" pitchFamily="18" charset="0"/>
                <a:ea typeface="+mn-ea"/>
                <a:cs typeface="Times New Roman" panose="02020603050405020304" pitchFamily="18" charset="0"/>
              </a:rPr>
              <a:t>主要用于产生软件断点，供调试程序用。 </a:t>
            </a:r>
            <a:endParaRPr lang="zh-CN" altLang="en-US" b="0" kern="0" dirty="0">
              <a:latin typeface="Times New Roman" panose="02020603050405020304" pitchFamily="18" charset="0"/>
              <a:ea typeface="+mn-ea"/>
              <a:cs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异常中断指令</a:t>
            </a:r>
            <a:endParaRPr lang="zh-CN" altLang="en-US" kern="0" dirty="0">
              <a:solidFill>
                <a:srgbClr val="FF0000"/>
              </a:solidFill>
            </a:endParaRP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4" name="Rectangle 3"/>
          <p:cNvSpPr txBox="1">
            <a:spLocks noChangeArrowheads="1"/>
          </p:cNvSpPr>
          <p:nvPr/>
        </p:nvSpPr>
        <p:spPr bwMode="auto">
          <a:xfrm>
            <a:off x="839416" y="1628800"/>
            <a:ext cx="9790112"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eaLnBrk="1" hangingPunct="1">
              <a:lnSpc>
                <a:spcPct val="120000"/>
              </a:lnSpc>
            </a:pPr>
            <a:r>
              <a:rPr lang="en-US" altLang="zh-CN" b="0" kern="0" dirty="0">
                <a:latin typeface="Times New Roman" panose="02020603050405020304" pitchFamily="18" charset="0"/>
                <a:ea typeface="+mn-ea"/>
                <a:cs typeface="Times New Roman" panose="02020603050405020304" pitchFamily="18" charset="0"/>
              </a:rPr>
              <a:t>SWI</a:t>
            </a:r>
            <a:r>
              <a:rPr lang="zh-CN" altLang="en-US" b="0" kern="0" dirty="0">
                <a:latin typeface="Times New Roman" panose="02020603050405020304" pitchFamily="18" charset="0"/>
                <a:ea typeface="+mn-ea"/>
                <a:cs typeface="Times New Roman" panose="02020603050405020304" pitchFamily="18" charset="0"/>
              </a:rPr>
              <a:t>（</a:t>
            </a:r>
            <a:r>
              <a:rPr lang="en-US" altLang="zh-CN" b="0" kern="0" dirty="0" err="1">
                <a:latin typeface="Times New Roman" panose="02020603050405020304" pitchFamily="18" charset="0"/>
                <a:ea typeface="+mn-ea"/>
                <a:cs typeface="Times New Roman" panose="02020603050405020304" pitchFamily="18" charset="0"/>
              </a:rPr>
              <a:t>SoftWare</a:t>
            </a:r>
            <a:r>
              <a:rPr lang="en-US" altLang="zh-CN" b="0" kern="0" dirty="0">
                <a:latin typeface="Times New Roman" panose="02020603050405020304" pitchFamily="18" charset="0"/>
                <a:ea typeface="+mn-ea"/>
                <a:cs typeface="Times New Roman" panose="02020603050405020304" pitchFamily="18" charset="0"/>
              </a:rPr>
              <a:t> Interrupt</a:t>
            </a:r>
            <a:r>
              <a:rPr lang="zh-CN" altLang="en-US" b="0" kern="0" dirty="0">
                <a:latin typeface="Times New Roman" panose="02020603050405020304" pitchFamily="18" charset="0"/>
                <a:ea typeface="+mn-ea"/>
                <a:cs typeface="Times New Roman" panose="02020603050405020304" pitchFamily="18" charset="0"/>
              </a:rPr>
              <a:t>）代表“软件中断”，用于用户调用操作系统的系统例程，常称为“监控调用”。它将处理器置于监控（</a:t>
            </a:r>
            <a:r>
              <a:rPr lang="en-US" altLang="zh-CN" b="0" kern="0" dirty="0">
                <a:latin typeface="Times New Roman" panose="02020603050405020304" pitchFamily="18" charset="0"/>
                <a:ea typeface="+mn-ea"/>
                <a:cs typeface="Times New Roman" panose="02020603050405020304" pitchFamily="18" charset="0"/>
              </a:rPr>
              <a:t>SVC</a:t>
            </a:r>
            <a:r>
              <a:rPr lang="zh-CN" altLang="en-US" b="0" kern="0" dirty="0">
                <a:latin typeface="Times New Roman" panose="02020603050405020304" pitchFamily="18" charset="0"/>
                <a:ea typeface="+mn-ea"/>
                <a:cs typeface="Times New Roman" panose="02020603050405020304" pitchFamily="18" charset="0"/>
              </a:rPr>
              <a:t>）模式，从地址</a:t>
            </a:r>
            <a:r>
              <a:rPr lang="en-US" altLang="zh-CN" b="0" kern="0" dirty="0">
                <a:latin typeface="Times New Roman" panose="02020603050405020304" pitchFamily="18" charset="0"/>
                <a:ea typeface="+mn-ea"/>
                <a:cs typeface="Times New Roman" panose="02020603050405020304" pitchFamily="18" charset="0"/>
              </a:rPr>
              <a:t>0x08</a:t>
            </a:r>
            <a:r>
              <a:rPr lang="zh-CN" altLang="en-US" b="0" kern="0" dirty="0">
                <a:latin typeface="Times New Roman" panose="02020603050405020304" pitchFamily="18" charset="0"/>
                <a:ea typeface="+mn-ea"/>
                <a:cs typeface="Times New Roman" panose="02020603050405020304" pitchFamily="18" charset="0"/>
              </a:rPr>
              <a:t>开始执行指令。其二进制编码如下： </a:t>
            </a:r>
            <a:endParaRPr lang="zh-CN" altLang="en-US"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pPr>
            <a:endParaRPr lang="zh-CN" altLang="en-US" kern="0" dirty="0">
              <a:latin typeface="宋体" panose="02010600030101010101" pitchFamily="2" charset="-122"/>
            </a:endParaRPr>
          </a:p>
          <a:p>
            <a:pPr marL="0" indent="0" algn="just" eaLnBrk="1" hangingPunct="1">
              <a:lnSpc>
                <a:spcPct val="120000"/>
              </a:lnSpc>
            </a:pPr>
            <a:endParaRPr lang="zh-CN" altLang="en-US" kern="0" dirty="0">
              <a:latin typeface="宋体" panose="02010600030101010101" pitchFamily="2" charset="-122"/>
            </a:endParaRPr>
          </a:p>
          <a:p>
            <a:pPr marL="0" indent="0" algn="just" eaLnBrk="1" hangingPunct="1">
              <a:lnSpc>
                <a:spcPct val="120000"/>
              </a:lnSpc>
            </a:pPr>
            <a:r>
              <a:rPr lang="zh-CN" altLang="en-US" b="0" kern="0" dirty="0">
                <a:latin typeface="Times New Roman" panose="02020603050405020304" pitchFamily="18" charset="0"/>
                <a:ea typeface="+mn-ea"/>
                <a:cs typeface="Times New Roman" panose="02020603050405020304" pitchFamily="18" charset="0"/>
              </a:rPr>
              <a:t>汇编格式如下：</a:t>
            </a:r>
            <a:endParaRPr lang="zh-CN" altLang="en-US"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buNone/>
            </a:pPr>
            <a:r>
              <a:rPr lang="en-US" altLang="zh-CN" kern="0" dirty="0"/>
              <a:t>                        SWI {&lt;</a:t>
            </a:r>
            <a:r>
              <a:rPr lang="en-US" altLang="zh-CN" kern="0" dirty="0" err="1"/>
              <a:t>cond</a:t>
            </a:r>
            <a:r>
              <a:rPr lang="en-US" altLang="zh-CN" kern="0" dirty="0"/>
              <a:t>&gt;}	&lt;24</a:t>
            </a:r>
            <a:r>
              <a:rPr lang="zh-CN" altLang="en-US" kern="0" dirty="0"/>
              <a:t>位立即数</a:t>
            </a:r>
            <a:r>
              <a:rPr lang="en-US" altLang="zh-CN" kern="0" dirty="0"/>
              <a:t>&gt; </a:t>
            </a:r>
            <a:endParaRPr lang="en-US" altLang="zh-CN" kern="0" dirty="0"/>
          </a:p>
          <a:p>
            <a:pPr marL="0" indent="0" algn="just" eaLnBrk="1" hangingPunct="1">
              <a:lnSpc>
                <a:spcPct val="120000"/>
              </a:lnSpc>
            </a:pPr>
            <a:endParaRPr lang="en-US" altLang="zh-CN" kern="0" dirty="0"/>
          </a:p>
        </p:txBody>
      </p:sp>
      <p:pic>
        <p:nvPicPr>
          <p:cNvPr id="6" name="Picture 4"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90651" y="3076600"/>
            <a:ext cx="6172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p:cNvSpPr txBox="1"/>
          <p:nvPr/>
        </p:nvSpPr>
        <p:spPr>
          <a:xfrm>
            <a:off x="695325" y="1033091"/>
            <a:ext cx="6099810" cy="523220"/>
          </a:xfrm>
          <a:prstGeom prst="rect">
            <a:avLst/>
          </a:prstGeom>
          <a:noFill/>
        </p:spPr>
        <p:txBody>
          <a:bodyPr wrap="square">
            <a:spAutoFit/>
          </a:bodyPr>
          <a:lstStyle/>
          <a:p>
            <a:pPr eaLnBrk="1" hangingPunct="1">
              <a:buFont typeface="Arial" panose="020B0604020202020204" pitchFamily="34" charset="0"/>
              <a:buNone/>
              <a:defRPr/>
            </a:pPr>
            <a:r>
              <a:rPr lang="en-US" altLang="zh-CN" sz="2800" dirty="0">
                <a:latin typeface="Times New Roman" panose="02020603050405020304" pitchFamily="18" charset="0"/>
                <a:ea typeface="+mn-ea"/>
                <a:cs typeface="Times New Roman" panose="02020603050405020304" pitchFamily="18" charset="0"/>
              </a:rPr>
              <a:t>1. </a:t>
            </a:r>
            <a:r>
              <a:rPr lang="zh-CN" altLang="en-US" sz="2800" dirty="0">
                <a:latin typeface="宋体" panose="02010600030101010101" pitchFamily="2" charset="-122"/>
              </a:rPr>
              <a:t>软件中断指令（</a:t>
            </a:r>
            <a:r>
              <a:rPr lang="en-US" altLang="zh-CN" sz="2800" dirty="0">
                <a:latin typeface="Times New Roman" panose="02020603050405020304" pitchFamily="18" charset="0"/>
                <a:ea typeface="+mn-ea"/>
                <a:cs typeface="Times New Roman" panose="02020603050405020304" pitchFamily="18" charset="0"/>
              </a:rPr>
              <a:t>SWI</a:t>
            </a:r>
            <a:r>
              <a:rPr lang="zh-CN" altLang="en-US" sz="2800" dirty="0">
                <a:latin typeface="Times New Roman" panose="02020603050405020304" pitchFamily="18" charset="0"/>
                <a:ea typeface="+mn-ea"/>
                <a:cs typeface="Times New Roman" panose="02020603050405020304" pitchFamily="18" charset="0"/>
              </a:rPr>
              <a:t>）</a:t>
            </a:r>
            <a:endParaRPr lang="zh-CN" altLang="zh-CN" sz="2800" dirty="0">
              <a:latin typeface="Times New Roman" panose="02020603050405020304" pitchFamily="18" charset="0"/>
              <a:ea typeface="+mn-ea"/>
              <a:cs typeface="Times New Roman" panose="02020603050405020304" pitchFamily="18" charset="0"/>
            </a:endParaRPr>
          </a:p>
        </p:txBody>
      </p:sp>
      <p:sp>
        <p:nvSpPr>
          <p:cNvPr id="3"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异常中断指令</a:t>
            </a:r>
            <a:endParaRPr lang="zh-CN" altLang="en-US" kern="0" dirty="0">
              <a:solidFill>
                <a:srgbClr val="FF0000"/>
              </a:solidFill>
            </a:endParaRP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a:defRPr/>
            </a:pPr>
            <a:fld id="{46D693DF-83C9-4A15-AABB-CDAAEFC64CAC}" type="slidenum">
              <a:rPr lang="zh-CN" altLang="zh-CN" smtClean="0"/>
            </a:fld>
            <a:endParaRPr lang="zh-CN" altLang="zh-CN"/>
          </a:p>
        </p:txBody>
      </p:sp>
      <p:sp>
        <p:nvSpPr>
          <p:cNvPr id="8" name="文本框 7"/>
          <p:cNvSpPr txBox="1"/>
          <p:nvPr/>
        </p:nvSpPr>
        <p:spPr>
          <a:xfrm>
            <a:off x="695325" y="1033091"/>
            <a:ext cx="6099810" cy="523220"/>
          </a:xfrm>
          <a:prstGeom prst="rect">
            <a:avLst/>
          </a:prstGeom>
          <a:noFill/>
        </p:spPr>
        <p:txBody>
          <a:bodyPr wrap="square">
            <a:spAutoFit/>
          </a:bodyPr>
          <a:lstStyle/>
          <a:p>
            <a:pPr eaLnBrk="1" hangingPunct="1">
              <a:buFont typeface="Arial" panose="020B0604020202020204" pitchFamily="34" charset="0"/>
              <a:buNone/>
              <a:defRPr/>
            </a:pPr>
            <a:r>
              <a:rPr lang="en-US" altLang="zh-CN" sz="2800" dirty="0">
                <a:latin typeface="Times New Roman" panose="02020603050405020304" pitchFamily="18" charset="0"/>
                <a:ea typeface="+mn-ea"/>
                <a:cs typeface="Times New Roman" panose="02020603050405020304" pitchFamily="18" charset="0"/>
              </a:rPr>
              <a:t>2. </a:t>
            </a:r>
            <a:r>
              <a:rPr lang="zh-CN" altLang="en-US" sz="2800" kern="0" dirty="0">
                <a:latin typeface="Times New Roman" panose="02020603050405020304" pitchFamily="18" charset="0"/>
                <a:ea typeface="+mn-ea"/>
                <a:cs typeface="Times New Roman" panose="02020603050405020304" pitchFamily="18" charset="0"/>
              </a:rPr>
              <a:t>断点指令（</a:t>
            </a:r>
            <a:r>
              <a:rPr lang="en-US" altLang="zh-CN" sz="2800" kern="0" dirty="0">
                <a:latin typeface="Times New Roman" panose="02020603050405020304" pitchFamily="18" charset="0"/>
                <a:ea typeface="+mn-ea"/>
                <a:cs typeface="Times New Roman" panose="02020603050405020304" pitchFamily="18" charset="0"/>
              </a:rPr>
              <a:t>BKPT—</a:t>
            </a:r>
            <a:r>
              <a:rPr lang="zh-CN" altLang="en-US" sz="2800" kern="0" dirty="0">
                <a:latin typeface="Times New Roman" panose="02020603050405020304" pitchFamily="18" charset="0"/>
                <a:ea typeface="+mn-ea"/>
                <a:cs typeface="Times New Roman" panose="02020603050405020304" pitchFamily="18" charset="0"/>
              </a:rPr>
              <a:t>仅用于</a:t>
            </a:r>
            <a:r>
              <a:rPr lang="en-US" altLang="zh-CN" sz="2800" kern="0" dirty="0">
                <a:latin typeface="Times New Roman" panose="02020603050405020304" pitchFamily="18" charset="0"/>
                <a:ea typeface="+mn-ea"/>
                <a:cs typeface="Times New Roman" panose="02020603050405020304" pitchFamily="18" charset="0"/>
              </a:rPr>
              <a:t>v5T</a:t>
            </a:r>
            <a:r>
              <a:rPr lang="zh-CN" altLang="en-US" sz="2800" kern="0" dirty="0">
                <a:latin typeface="Times New Roman" panose="02020603050405020304" pitchFamily="18" charset="0"/>
                <a:ea typeface="+mn-ea"/>
                <a:cs typeface="Times New Roman" panose="02020603050405020304" pitchFamily="18" charset="0"/>
              </a:rPr>
              <a:t>体系） </a:t>
            </a:r>
            <a:endParaRPr lang="zh-CN" altLang="zh-CN" sz="2800" kern="0" dirty="0">
              <a:latin typeface="Times New Roman" panose="02020603050405020304" pitchFamily="18" charset="0"/>
              <a:ea typeface="+mn-ea"/>
              <a:cs typeface="Times New Roman" panose="02020603050405020304" pitchFamily="18" charset="0"/>
            </a:endParaRPr>
          </a:p>
        </p:txBody>
      </p:sp>
      <p:sp>
        <p:nvSpPr>
          <p:cNvPr id="3" name="Rectangle 3"/>
          <p:cNvSpPr txBox="1">
            <a:spLocks noChangeArrowheads="1"/>
          </p:cNvSpPr>
          <p:nvPr/>
        </p:nvSpPr>
        <p:spPr bwMode="auto">
          <a:xfrm>
            <a:off x="838320" y="1893888"/>
            <a:ext cx="9866192" cy="434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cs typeface="+mn-cs"/>
              </a:defRPr>
            </a:lvl1pPr>
            <a:lvl2pPr marL="742950" indent="-285750" algn="l" rtl="0" eaLnBrk="0" fontAlgn="base" hangingPunct="0">
              <a:spcBef>
                <a:spcPct val="20000"/>
              </a:spcBef>
              <a:spcAft>
                <a:spcPct val="0"/>
              </a:spcAft>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lgn="l" rtl="0" eaLnBrk="0" fontAlgn="base" hangingPunct="0">
              <a:spcBef>
                <a:spcPct val="20000"/>
              </a:spcBef>
              <a:spcAft>
                <a:spcPct val="0"/>
              </a:spcAft>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marL="0" indent="0" algn="just" eaLnBrk="1" hangingPunct="1">
              <a:lnSpc>
                <a:spcPct val="120000"/>
              </a:lnSpc>
            </a:pPr>
            <a:r>
              <a:rPr lang="zh-CN" altLang="en-US" b="0" kern="0" dirty="0">
                <a:latin typeface="Times New Roman" panose="02020603050405020304" pitchFamily="18" charset="0"/>
                <a:ea typeface="+mn-ea"/>
                <a:cs typeface="Times New Roman" panose="02020603050405020304" pitchFamily="18" charset="0"/>
              </a:rPr>
              <a:t>断点指令用于软件调试；它使处理器停止执行正常指令而进入相应的调试程序。其二进制编码如下：</a:t>
            </a:r>
            <a:endParaRPr lang="zh-CN" altLang="en-US"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pPr>
            <a:endParaRPr lang="zh-CN" altLang="en-US" kern="0" dirty="0">
              <a:latin typeface="宋体" panose="02010600030101010101" pitchFamily="2" charset="-122"/>
            </a:endParaRPr>
          </a:p>
          <a:p>
            <a:pPr marL="0" indent="0" algn="just" eaLnBrk="1" hangingPunct="1">
              <a:lnSpc>
                <a:spcPct val="120000"/>
              </a:lnSpc>
            </a:pPr>
            <a:endParaRPr lang="zh-CN" altLang="en-US" kern="0" dirty="0">
              <a:latin typeface="宋体" panose="02010600030101010101" pitchFamily="2" charset="-122"/>
            </a:endParaRPr>
          </a:p>
          <a:p>
            <a:pPr marL="0" indent="0" algn="just" eaLnBrk="1" hangingPunct="1">
              <a:lnSpc>
                <a:spcPct val="120000"/>
              </a:lnSpc>
            </a:pPr>
            <a:r>
              <a:rPr lang="zh-CN" altLang="en-US" b="0" kern="0" dirty="0">
                <a:latin typeface="Times New Roman" panose="02020603050405020304" pitchFamily="18" charset="0"/>
                <a:ea typeface="+mn-ea"/>
                <a:cs typeface="Times New Roman" panose="02020603050405020304" pitchFamily="18" charset="0"/>
              </a:rPr>
              <a:t>汇编格式如下：</a:t>
            </a:r>
            <a:endParaRPr lang="zh-CN" altLang="en-US" b="0" kern="0" dirty="0">
              <a:latin typeface="Times New Roman" panose="02020603050405020304" pitchFamily="18" charset="0"/>
              <a:ea typeface="+mn-ea"/>
              <a:cs typeface="Times New Roman" panose="02020603050405020304" pitchFamily="18" charset="0"/>
            </a:endParaRPr>
          </a:p>
          <a:p>
            <a:pPr marL="0" indent="0" algn="just" eaLnBrk="1" hangingPunct="1">
              <a:lnSpc>
                <a:spcPct val="120000"/>
              </a:lnSpc>
              <a:buNone/>
            </a:pPr>
            <a:r>
              <a:rPr lang="en-US" altLang="zh-CN" kern="0" dirty="0"/>
              <a:t>                  BKPT   { immed_16}</a:t>
            </a:r>
            <a:r>
              <a:rPr lang="en-US" altLang="zh-CN" kern="0" dirty="0">
                <a:latin typeface="宋体" panose="02010600030101010101" pitchFamily="2" charset="-122"/>
              </a:rPr>
              <a:t> </a:t>
            </a:r>
            <a:endParaRPr lang="en-US" altLang="zh-CN" kern="0" dirty="0">
              <a:latin typeface="宋体" panose="02010600030101010101" pitchFamily="2" charset="-122"/>
            </a:endParaRPr>
          </a:p>
          <a:p>
            <a:pPr marL="0" indent="0" algn="just" eaLnBrk="1" hangingPunct="1">
              <a:lnSpc>
                <a:spcPct val="120000"/>
              </a:lnSpc>
              <a:buNone/>
            </a:pPr>
            <a:r>
              <a:rPr lang="en-US" altLang="zh-CN" kern="0" dirty="0"/>
              <a:t> </a:t>
            </a:r>
            <a:endParaRPr lang="en-US" altLang="zh-CN" kern="0" dirty="0"/>
          </a:p>
        </p:txBody>
      </p:sp>
      <p:pic>
        <p:nvPicPr>
          <p:cNvPr id="5" name="Picture 4" descr="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31504" y="2996952"/>
            <a:ext cx="53340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a:t>
            </a:r>
            <a:r>
              <a:rPr lang="zh-CN" altLang="en-US" kern="0" dirty="0"/>
              <a:t>异常中断指令</a:t>
            </a:r>
            <a:endParaRPr lang="zh-CN" altLang="en-US" kern="0" dirty="0">
              <a:solidFill>
                <a:srgbClr val="FF0000"/>
              </a:solidFill>
            </a:endParaRP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Box 1"/>
          <p:cNvSpPr txBox="1">
            <a:spLocks noChangeArrowheads="1"/>
          </p:cNvSpPr>
          <p:nvPr/>
        </p:nvSpPr>
        <p:spPr bwMode="auto">
          <a:xfrm>
            <a:off x="3575051" y="4764"/>
            <a:ext cx="374491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zh-CN" altLang="en-US" sz="4000"/>
              <a:t>目    录 </a:t>
            </a:r>
            <a:endParaRPr lang="zh-CN" altLang="en-US" sz="4000"/>
          </a:p>
        </p:txBody>
      </p:sp>
      <p:sp>
        <p:nvSpPr>
          <p:cNvPr id="59395" name="矩形 2"/>
          <p:cNvSpPr>
            <a:spLocks noChangeArrowheads="1"/>
          </p:cNvSpPr>
          <p:nvPr/>
        </p:nvSpPr>
        <p:spPr bwMode="auto">
          <a:xfrm>
            <a:off x="2135189" y="712788"/>
            <a:ext cx="7704137" cy="4453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en-US" altLang="zh-CN" sz="3200" dirty="0">
                <a:solidFill>
                  <a:schemeClr val="accent2"/>
                </a:solidFill>
              </a:rPr>
              <a:t>1.  </a:t>
            </a:r>
            <a:r>
              <a:rPr lang="zh-CN" altLang="zh-CN" sz="3200" dirty="0">
                <a:solidFill>
                  <a:schemeClr val="accent2"/>
                </a:solidFill>
              </a:rPr>
              <a:t>ARM</a:t>
            </a:r>
            <a:r>
              <a:rPr lang="zh-CN" altLang="en-US" sz="3200" dirty="0">
                <a:solidFill>
                  <a:schemeClr val="accent2"/>
                </a:solidFill>
              </a:rPr>
              <a:t>指令集简介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2.  ARM</a:t>
            </a:r>
            <a:r>
              <a:rPr lang="zh-CN" altLang="en-US" sz="3200" dirty="0">
                <a:solidFill>
                  <a:schemeClr val="accent2"/>
                </a:solidFill>
              </a:rPr>
              <a:t>指令的寻址方式</a:t>
            </a:r>
            <a:endParaRPr lang="en-US" altLang="zh-CN" sz="3200" dirty="0">
              <a:solidFill>
                <a:schemeClr val="accent2"/>
              </a:solidFill>
            </a:endParaRPr>
          </a:p>
          <a:p>
            <a:pPr eaLnBrk="1" hangingPunct="1">
              <a:lnSpc>
                <a:spcPct val="150000"/>
              </a:lnSpc>
              <a:spcBef>
                <a:spcPct val="0"/>
              </a:spcBef>
              <a:buClrTx/>
              <a:buNone/>
            </a:pPr>
            <a:r>
              <a:rPr lang="en-US" altLang="zh-CN" sz="3200" dirty="0">
                <a:solidFill>
                  <a:schemeClr val="accent2"/>
                </a:solidFill>
              </a:rPr>
              <a:t>3.  ARM</a:t>
            </a:r>
            <a:r>
              <a:rPr lang="zh-CN" altLang="en-US" sz="3200" dirty="0">
                <a:solidFill>
                  <a:schemeClr val="accent2"/>
                </a:solidFill>
              </a:rPr>
              <a:t>指令简介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4.  </a:t>
            </a:r>
            <a:r>
              <a:rPr lang="en-US" altLang="zh-CN" sz="3200" dirty="0">
                <a:solidFill>
                  <a:srgbClr val="FF0000"/>
                </a:solidFill>
              </a:rPr>
              <a:t>Thumb</a:t>
            </a:r>
            <a:r>
              <a:rPr lang="zh-CN" altLang="zh-CN" sz="3200" dirty="0">
                <a:solidFill>
                  <a:srgbClr val="FF0000"/>
                </a:solidFill>
              </a:rPr>
              <a:t>指令简介</a:t>
            </a:r>
            <a:endParaRPr lang="en-US" altLang="zh-CN" sz="3200" dirty="0">
              <a:solidFill>
                <a:srgbClr val="FF0000"/>
              </a:solidFill>
            </a:endParaRPr>
          </a:p>
          <a:p>
            <a:pPr eaLnBrk="1" hangingPunct="1">
              <a:lnSpc>
                <a:spcPct val="150000"/>
              </a:lnSpc>
              <a:spcBef>
                <a:spcPct val="0"/>
              </a:spcBef>
              <a:buClrTx/>
              <a:buFontTx/>
              <a:buNone/>
            </a:pPr>
            <a:r>
              <a:rPr lang="en-US" altLang="zh-CN" sz="3200" dirty="0">
                <a:solidFill>
                  <a:schemeClr val="accent2"/>
                </a:solidFill>
              </a:rPr>
              <a:t>5.  ARM</a:t>
            </a:r>
            <a:r>
              <a:rPr lang="zh-CN" altLang="en-US" sz="3200" dirty="0">
                <a:solidFill>
                  <a:schemeClr val="accent2"/>
                </a:solidFill>
              </a:rPr>
              <a:t>汇编语言简介</a:t>
            </a:r>
            <a:endParaRPr lang="en-US" altLang="zh-CN" sz="3200" dirty="0">
              <a:solidFill>
                <a:schemeClr val="accent2"/>
              </a:solidFill>
            </a:endParaRPr>
          </a:p>
          <a:p>
            <a:pPr eaLnBrk="1" hangingPunct="1">
              <a:lnSpc>
                <a:spcPct val="150000"/>
              </a:lnSpc>
              <a:spcBef>
                <a:spcPct val="0"/>
              </a:spcBef>
              <a:buClrTx/>
              <a:buFontTx/>
              <a:buNone/>
            </a:pPr>
            <a:r>
              <a:rPr lang="en-US" altLang="zh-CN" sz="3200" dirty="0">
                <a:solidFill>
                  <a:schemeClr val="accent2"/>
                </a:solidFill>
              </a:rPr>
              <a:t>6.  C</a:t>
            </a:r>
            <a:r>
              <a:rPr lang="zh-CN" altLang="zh-CN" sz="3200" dirty="0">
                <a:solidFill>
                  <a:schemeClr val="accent2"/>
                </a:solidFill>
              </a:rPr>
              <a:t>语言与汇编语言的混合编程</a:t>
            </a:r>
            <a:endParaRPr lang="en-US" altLang="zh-CN" sz="3200" dirty="0">
              <a:solidFill>
                <a:schemeClr val="accent2"/>
              </a:solidFill>
            </a:endParaRPr>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2ECCC1C0-406F-43B6-9340-C7C3FE931175}"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矩形 1"/>
          <p:cNvSpPr>
            <a:spLocks noChangeArrowheads="1"/>
          </p:cNvSpPr>
          <p:nvPr/>
        </p:nvSpPr>
        <p:spPr bwMode="auto">
          <a:xfrm>
            <a:off x="479425" y="765175"/>
            <a:ext cx="11377295" cy="4586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indent="628650">
              <a:spcBef>
                <a:spcPct val="20000"/>
              </a:spcBef>
              <a:buClr>
                <a:schemeClr val="hlink"/>
              </a:buClr>
              <a:buFont typeface="Wingdings" panose="05000000000000000000" pitchFamily="2" charset="2"/>
              <a:buChar char="q"/>
              <a:defRPr sz="2400" b="1">
                <a:solidFill>
                  <a:schemeClr val="tx1"/>
                </a:solidFill>
                <a:latin typeface="华文楷体" panose="02010600040101010101" pitchFamily="2" charset="-122"/>
                <a:ea typeface="华文楷体" panose="02010600040101010101" pitchFamily="2" charset="-122"/>
              </a:defRPr>
            </a:lvl1pPr>
            <a:lvl2pPr marL="742950" indent="-285750">
              <a:spcBef>
                <a:spcPct val="20000"/>
              </a:spcBef>
              <a:buClr>
                <a:schemeClr val="accent2"/>
              </a:buClr>
              <a:buFont typeface="Wingdings" panose="05000000000000000000" pitchFamily="2" charset="2"/>
              <a:buChar char="Ø"/>
              <a:defRPr sz="2000" b="1">
                <a:solidFill>
                  <a:schemeClr val="tx1"/>
                </a:solidFill>
                <a:latin typeface="华文楷体" panose="02010600040101010101" pitchFamily="2" charset="-122"/>
                <a:ea typeface="华文楷体" panose="02010600040101010101" pitchFamily="2" charset="-122"/>
              </a:defRPr>
            </a:lvl2pPr>
            <a:lvl3pPr marL="1143000" indent="-228600">
              <a:spcBef>
                <a:spcPct val="20000"/>
              </a:spcBef>
              <a:buClr>
                <a:schemeClr val="folHlink"/>
              </a:buClr>
              <a:buFont typeface="Wingdings" panose="05000000000000000000" pitchFamily="2" charset="2"/>
              <a:buChar char="ü"/>
              <a:defRPr b="1">
                <a:solidFill>
                  <a:schemeClr val="tx1"/>
                </a:solidFill>
                <a:latin typeface="华文楷体" panose="02010600040101010101" pitchFamily="2" charset="-122"/>
                <a:ea typeface="华文楷体" panose="0201060004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 typeface="Arial" panose="020B0604020202020204" pitchFamily="34" charset="0"/>
              <a:buNone/>
            </a:pPr>
            <a:r>
              <a:rPr lang="zh-CN" altLang="zh-CN" sz="2000" b="0" dirty="0"/>
              <a:t>为了兼容存储系统总线宽度为</a:t>
            </a:r>
            <a:r>
              <a:rPr lang="en-US" altLang="zh-CN" sz="2000" b="0" dirty="0"/>
              <a:t>16</a:t>
            </a:r>
            <a:r>
              <a:rPr lang="zh-CN" altLang="zh-CN" sz="2000" b="0" dirty="0"/>
              <a:t>位的应用系统，</a:t>
            </a:r>
            <a:r>
              <a:rPr lang="en-US" altLang="zh-CN" sz="2000" b="0" dirty="0"/>
              <a:t>ARM</a:t>
            </a:r>
            <a:r>
              <a:rPr lang="zh-CN" altLang="zh-CN" sz="2000" b="0" dirty="0"/>
              <a:t>体系结构中提供了</a:t>
            </a:r>
            <a:r>
              <a:rPr lang="en-US" altLang="zh-CN" sz="2000" b="0" dirty="0"/>
              <a:t>16</a:t>
            </a:r>
            <a:r>
              <a:rPr lang="zh-CN" altLang="zh-CN" sz="2000" b="0" dirty="0"/>
              <a:t>位</a:t>
            </a:r>
            <a:r>
              <a:rPr lang="en-US" altLang="zh-CN" sz="2000" b="0" dirty="0"/>
              <a:t>Thumb</a:t>
            </a:r>
            <a:r>
              <a:rPr lang="zh-CN" altLang="zh-CN" sz="2000" b="0" dirty="0"/>
              <a:t>指令集，它可以看作是</a:t>
            </a:r>
            <a:r>
              <a:rPr lang="en-US" altLang="zh-CN" sz="2000" b="0" dirty="0"/>
              <a:t>ARM</a:t>
            </a:r>
            <a:r>
              <a:rPr lang="zh-CN" altLang="zh-CN" sz="2000" b="0" dirty="0"/>
              <a:t>指令压缩形式的子集，是针对代码密度的问题而提出的，它具有</a:t>
            </a:r>
            <a:r>
              <a:rPr lang="en-US" altLang="zh-CN" sz="2000" b="0" dirty="0"/>
              <a:t>16</a:t>
            </a:r>
            <a:r>
              <a:rPr lang="zh-CN" altLang="zh-CN" sz="2000" b="0" dirty="0"/>
              <a:t>位的代码密度，这对于嵌入式系统来说至关重要。</a:t>
            </a:r>
            <a:endParaRPr lang="zh-CN" altLang="zh-CN" sz="2000" b="0" dirty="0"/>
          </a:p>
          <a:p>
            <a:pPr algn="l" eaLnBrk="1" hangingPunct="1">
              <a:lnSpc>
                <a:spcPct val="150000"/>
              </a:lnSpc>
              <a:buClrTx/>
              <a:buSzTx/>
              <a:buFont typeface="Arial" panose="020B0604020202020204" pitchFamily="34" charset="0"/>
              <a:buNone/>
            </a:pPr>
            <a:r>
              <a:rPr lang="zh-CN" altLang="zh-CN" sz="2000" dirty="0">
                <a:solidFill>
                  <a:srgbClr val="FF0000"/>
                </a:solidFill>
              </a:rPr>
              <a:t>Thumb不是一个完整的体系结构</a:t>
            </a:r>
            <a:r>
              <a:rPr lang="zh-CN" altLang="zh-CN" sz="2000" b="0" dirty="0"/>
              <a:t>，不能指望处理器只执行Thumb指令而不支持ARM指令集。因此，Thumb指令只需要支持通用功能，必要时可以借助完善的ARM指令集。只要遵循一定的调用规则，</a:t>
            </a:r>
            <a:r>
              <a:rPr lang="zh-CN" altLang="zh-CN" sz="2000" dirty="0">
                <a:solidFill>
                  <a:srgbClr val="FF0000"/>
                </a:solidFill>
              </a:rPr>
              <a:t>Thumb子程序和ARM子程序可以互相调用</a:t>
            </a:r>
            <a:r>
              <a:rPr lang="zh-CN" altLang="zh-CN" sz="2000" b="0" dirty="0"/>
              <a:t>。当处理器在执行ARM程序段时，称ARM处理器处于ARM工作状态；当处理器在执行Thumb程序段时，称ARM处理器处于Thumb工作状态。</a:t>
            </a:r>
            <a:endParaRPr lang="zh-CN" altLang="zh-CN" sz="2000" b="0" dirty="0"/>
          </a:p>
          <a:p>
            <a:pPr algn="l" eaLnBrk="1" hangingPunct="1">
              <a:lnSpc>
                <a:spcPct val="150000"/>
              </a:lnSpc>
              <a:buClrTx/>
              <a:buSzTx/>
              <a:buFont typeface="Arial" panose="020B0604020202020204" pitchFamily="34" charset="0"/>
              <a:buNone/>
            </a:pPr>
            <a:r>
              <a:rPr lang="zh-CN" altLang="zh-CN" sz="2000" b="0" dirty="0"/>
              <a:t>Thumb指令集没有协处理器指令、信号量指令以及访问CPSR或SPSR的指令，没有乘加指令及64位乘法指令等，并且指令的第二操作数受到限制；除了分支指令B有条件执行功能外，其他指令均为无条件执行；大多数Thumb数据处理指令采用2地址格式。</a:t>
            </a:r>
            <a:endParaRPr lang="zh-CN" altLang="zh-CN" sz="2000" b="0" dirty="0"/>
          </a:p>
        </p:txBody>
      </p:sp>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4"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指令集简介</a:t>
            </a:r>
            <a:endParaRPr lang="zh-CN" altLang="en-US" kern="0" dirty="0">
              <a:solidFill>
                <a:srgbClr val="FF0000"/>
              </a:solidFill>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949849A8-7D33-4C88-8624-B8B3AE6E69D9}" type="slidenum">
              <a:rPr lang="zh-CN" altLang="zh-CN" smtClean="0">
                <a:solidFill>
                  <a:srgbClr val="FF3300"/>
                </a:solidFill>
                <a:latin typeface="Times New Roman" panose="02020603050405020304" pitchFamily="18" charset="0"/>
              </a:rPr>
            </a:fld>
            <a:endParaRPr lang="zh-CN" altLang="zh-CN">
              <a:solidFill>
                <a:srgbClr val="FF3300"/>
              </a:solidFill>
              <a:latin typeface="Times New Roman" panose="02020603050405020304" pitchFamily="18" charset="0"/>
            </a:endParaRPr>
          </a:p>
        </p:txBody>
      </p:sp>
      <p:sp>
        <p:nvSpPr>
          <p:cNvPr id="4" name="Text Box 3"/>
          <p:cNvSpPr txBox="1">
            <a:spLocks noChangeArrowheads="1"/>
          </p:cNvSpPr>
          <p:nvPr/>
        </p:nvSpPr>
        <p:spPr bwMode="auto">
          <a:xfrm>
            <a:off x="407368" y="699746"/>
            <a:ext cx="7772400" cy="5480050"/>
          </a:xfrm>
          <a:prstGeom prst="rect">
            <a:avLst/>
          </a:prstGeom>
          <a:solidFill>
            <a:schemeClr val="bg1"/>
          </a:solidFill>
          <a:ln w="9525">
            <a:solidFill>
              <a:srgbClr val="00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lgn="just">
              <a:spcBef>
                <a:spcPct val="50000"/>
              </a:spcBef>
            </a:pPr>
            <a:r>
              <a:rPr kumimoji="1" lang="en-US" altLang="zh-CN" sz="1600">
                <a:latin typeface="Courier New" panose="02070309020205020404" pitchFamily="49" charset="0"/>
              </a:rPr>
              <a:t>; </a:t>
            </a:r>
            <a:r>
              <a:rPr kumimoji="1" lang="zh-CN" altLang="en-US" sz="1600">
                <a:latin typeface="Courier New" panose="02070309020205020404" pitchFamily="49" charset="0"/>
              </a:rPr>
              <a:t>功能：使用</a:t>
            </a:r>
            <a:r>
              <a:rPr kumimoji="1" lang="en-US" altLang="zh-CN" sz="1600">
                <a:latin typeface="Courier New" panose="02070309020205020404" pitchFamily="49" charset="0"/>
              </a:rPr>
              <a:t>BX</a:t>
            </a:r>
            <a:r>
              <a:rPr kumimoji="1" lang="zh-CN" altLang="en-US" sz="1600">
                <a:latin typeface="Courier New" panose="02070309020205020404" pitchFamily="49" charset="0"/>
              </a:rPr>
              <a:t>指令切换处理器状态</a:t>
            </a:r>
            <a:endParaRPr kumimoji="1" lang="zh-CN" altLang="en-US" sz="1600">
              <a:latin typeface="Courier New" panose="02070309020205020404" pitchFamily="49" charset="0"/>
            </a:endParaRPr>
          </a:p>
          <a:p>
            <a:pPr algn="just">
              <a:spcBef>
                <a:spcPct val="50000"/>
              </a:spcBef>
            </a:pPr>
            <a:r>
              <a:rPr kumimoji="1" lang="zh-CN" altLang="en-US" sz="1600">
                <a:latin typeface="Courier New" panose="02070309020205020404" pitchFamily="49" charset="0"/>
              </a:rPr>
              <a:t>	</a:t>
            </a:r>
            <a:r>
              <a:rPr kumimoji="1" lang="en-US" altLang="zh-CN" sz="1600">
                <a:latin typeface="Courier New" panose="02070309020205020404" pitchFamily="49" charset="0"/>
              </a:rPr>
              <a:t>AREA	Example8,CODE,READONLY	</a:t>
            </a:r>
            <a:endParaRPr kumimoji="1" lang="en-US" altLang="zh-CN" sz="1600">
              <a:latin typeface="Courier New" panose="02070309020205020404" pitchFamily="49" charset="0"/>
            </a:endParaRPr>
          </a:p>
          <a:p>
            <a:pPr algn="just">
              <a:spcBef>
                <a:spcPct val="50000"/>
              </a:spcBef>
            </a:pPr>
            <a:r>
              <a:rPr kumimoji="1" lang="en-US" altLang="zh-CN" sz="1600">
                <a:latin typeface="Courier New" panose="02070309020205020404" pitchFamily="49" charset="0"/>
              </a:rPr>
              <a:t>	ENTRY			</a:t>
            </a:r>
            <a:endParaRPr kumimoji="1" lang="en-US" altLang="zh-CN" sz="1600">
              <a:latin typeface="Courier New" panose="02070309020205020404" pitchFamily="49" charset="0"/>
            </a:endParaRPr>
          </a:p>
          <a:p>
            <a:pPr algn="just">
              <a:spcBef>
                <a:spcPct val="50000"/>
              </a:spcBef>
            </a:pPr>
            <a:r>
              <a:rPr kumimoji="1" lang="en-US" altLang="zh-CN" sz="1600">
                <a:latin typeface="Courier New" panose="02070309020205020404" pitchFamily="49" charset="0"/>
              </a:rPr>
              <a:t>	CODE32</a:t>
            </a:r>
            <a:endParaRPr kumimoji="1" lang="en-US" altLang="zh-CN" sz="1600">
              <a:latin typeface="Courier New" panose="02070309020205020404" pitchFamily="49" charset="0"/>
            </a:endParaRPr>
          </a:p>
          <a:p>
            <a:pPr algn="just">
              <a:spcBef>
                <a:spcPct val="50000"/>
              </a:spcBef>
            </a:pPr>
            <a:r>
              <a:rPr kumimoji="1" lang="en-US" altLang="zh-CN" sz="1600">
                <a:latin typeface="Courier New" panose="02070309020205020404" pitchFamily="49" charset="0"/>
              </a:rPr>
              <a:t>ARM_CODE	</a:t>
            </a:r>
            <a:endParaRPr kumimoji="1" lang="en-US" altLang="zh-CN" sz="1600">
              <a:latin typeface="Courier New" panose="02070309020205020404" pitchFamily="49" charset="0"/>
            </a:endParaRPr>
          </a:p>
          <a:p>
            <a:pPr algn="just">
              <a:spcBef>
                <a:spcPct val="50000"/>
              </a:spcBef>
            </a:pPr>
            <a:r>
              <a:rPr kumimoji="1" lang="en-US" altLang="zh-CN" sz="1600">
                <a:latin typeface="Courier New" panose="02070309020205020404" pitchFamily="49" charset="0"/>
              </a:rPr>
              <a:t>	ADR	R0,THUMB_CODE+1</a:t>
            </a:r>
            <a:endParaRPr kumimoji="1" lang="en-US" altLang="zh-CN" sz="1600">
              <a:latin typeface="Courier New" panose="02070309020205020404" pitchFamily="49" charset="0"/>
            </a:endParaRPr>
          </a:p>
          <a:p>
            <a:pPr algn="just">
              <a:spcBef>
                <a:spcPct val="50000"/>
              </a:spcBef>
            </a:pPr>
            <a:r>
              <a:rPr kumimoji="1" lang="en-US" altLang="zh-CN" sz="1600">
                <a:latin typeface="Courier New" panose="02070309020205020404" pitchFamily="49" charset="0"/>
              </a:rPr>
              <a:t>	BX	R0		; </a:t>
            </a:r>
            <a:r>
              <a:rPr kumimoji="1" lang="zh-CN" altLang="en-US" sz="1600">
                <a:latin typeface="Courier New" panose="02070309020205020404" pitchFamily="49" charset="0"/>
              </a:rPr>
              <a:t>跳转并切换处理器状态</a:t>
            </a:r>
            <a:endParaRPr kumimoji="1" lang="zh-CN" altLang="en-US" sz="1600">
              <a:latin typeface="Courier New" panose="02070309020205020404" pitchFamily="49" charset="0"/>
            </a:endParaRPr>
          </a:p>
          <a:p>
            <a:pPr algn="just">
              <a:spcBef>
                <a:spcPct val="50000"/>
              </a:spcBef>
            </a:pPr>
            <a:r>
              <a:rPr kumimoji="1" lang="zh-CN" altLang="en-US" sz="1600">
                <a:latin typeface="Courier New" panose="02070309020205020404" pitchFamily="49" charset="0"/>
              </a:rPr>
              <a:t> </a:t>
            </a:r>
            <a:endParaRPr kumimoji="1" lang="zh-CN" altLang="en-US" sz="1600">
              <a:latin typeface="Courier New" panose="02070309020205020404" pitchFamily="49" charset="0"/>
            </a:endParaRPr>
          </a:p>
          <a:p>
            <a:pPr algn="just">
              <a:spcBef>
                <a:spcPct val="50000"/>
              </a:spcBef>
            </a:pPr>
            <a:r>
              <a:rPr kumimoji="1" lang="zh-CN" altLang="en-US" sz="1600">
                <a:latin typeface="Courier New" panose="02070309020205020404" pitchFamily="49" charset="0"/>
              </a:rPr>
              <a:t>	</a:t>
            </a:r>
            <a:r>
              <a:rPr kumimoji="1" lang="en-US" altLang="zh-CN" sz="1600">
                <a:latin typeface="Courier New" panose="02070309020205020404" pitchFamily="49" charset="0"/>
              </a:rPr>
              <a:t>CODE16</a:t>
            </a:r>
            <a:endParaRPr kumimoji="1" lang="en-US" altLang="zh-CN" sz="1600">
              <a:latin typeface="Courier New" panose="02070309020205020404" pitchFamily="49" charset="0"/>
            </a:endParaRPr>
          </a:p>
          <a:p>
            <a:pPr algn="just">
              <a:spcBef>
                <a:spcPct val="50000"/>
              </a:spcBef>
            </a:pPr>
            <a:r>
              <a:rPr kumimoji="1" lang="en-US" altLang="zh-CN" sz="1600">
                <a:latin typeface="Courier New" panose="02070309020205020404" pitchFamily="49" charset="0"/>
              </a:rPr>
              <a:t>THUMB_CODE</a:t>
            </a:r>
            <a:endParaRPr kumimoji="1" lang="en-US" altLang="zh-CN" sz="1600">
              <a:latin typeface="Courier New" panose="02070309020205020404" pitchFamily="49" charset="0"/>
            </a:endParaRPr>
          </a:p>
          <a:p>
            <a:pPr algn="just">
              <a:spcBef>
                <a:spcPct val="50000"/>
              </a:spcBef>
            </a:pPr>
            <a:r>
              <a:rPr kumimoji="1" lang="en-US" altLang="zh-CN" sz="1600">
                <a:latin typeface="Courier New" panose="02070309020205020404" pitchFamily="49" charset="0"/>
              </a:rPr>
              <a:t>	MOV	R0,#10		; R0 = 10</a:t>
            </a:r>
            <a:endParaRPr kumimoji="1" lang="en-US" altLang="zh-CN" sz="1600">
              <a:latin typeface="Courier New" panose="02070309020205020404" pitchFamily="49" charset="0"/>
            </a:endParaRPr>
          </a:p>
          <a:p>
            <a:pPr algn="just">
              <a:spcBef>
                <a:spcPct val="50000"/>
              </a:spcBef>
            </a:pPr>
            <a:r>
              <a:rPr kumimoji="1" lang="en-US" altLang="zh-CN" sz="1600">
                <a:latin typeface="Courier New" panose="02070309020205020404" pitchFamily="49" charset="0"/>
              </a:rPr>
              <a:t>	MOV	R1,#20		; R1 = 20</a:t>
            </a:r>
            <a:endParaRPr kumimoji="1" lang="en-US" altLang="zh-CN" sz="1600">
              <a:latin typeface="Courier New" panose="02070309020205020404" pitchFamily="49" charset="0"/>
            </a:endParaRPr>
          </a:p>
          <a:p>
            <a:pPr algn="just">
              <a:spcBef>
                <a:spcPct val="50000"/>
              </a:spcBef>
            </a:pPr>
            <a:r>
              <a:rPr kumimoji="1" lang="en-US" altLang="zh-CN" sz="1600">
                <a:latin typeface="Courier New" panose="02070309020205020404" pitchFamily="49" charset="0"/>
              </a:rPr>
              <a:t>	ADD	R0,R1		; R0 = R0+R1</a:t>
            </a:r>
            <a:endParaRPr kumimoji="1" lang="en-US" altLang="zh-CN" sz="1600">
              <a:latin typeface="Courier New" panose="02070309020205020404" pitchFamily="49" charset="0"/>
            </a:endParaRPr>
          </a:p>
          <a:p>
            <a:pPr algn="just">
              <a:spcBef>
                <a:spcPct val="50000"/>
              </a:spcBef>
            </a:pPr>
            <a:r>
              <a:rPr kumimoji="1" lang="en-US" altLang="zh-CN" sz="1600">
                <a:latin typeface="Courier New" panose="02070309020205020404" pitchFamily="49" charset="0"/>
              </a:rPr>
              <a:t>	B	.</a:t>
            </a:r>
            <a:endParaRPr kumimoji="1" lang="en-US" altLang="zh-CN" sz="1600">
              <a:latin typeface="Courier New" panose="02070309020205020404" pitchFamily="49" charset="0"/>
            </a:endParaRPr>
          </a:p>
          <a:p>
            <a:pPr algn="just">
              <a:spcBef>
                <a:spcPct val="50000"/>
              </a:spcBef>
            </a:pPr>
            <a:r>
              <a:rPr kumimoji="1" lang="en-US" altLang="zh-CN" sz="1600">
                <a:latin typeface="Courier New" panose="02070309020205020404" pitchFamily="49" charset="0"/>
              </a:rPr>
              <a:t>	END </a:t>
            </a:r>
            <a:endParaRPr kumimoji="1" lang="en-US" altLang="zh-CN" sz="1600">
              <a:latin typeface="Courier New" panose="02070309020205020404" pitchFamily="49" charset="0"/>
            </a:endParaRPr>
          </a:p>
        </p:txBody>
      </p:sp>
      <p:sp>
        <p:nvSpPr>
          <p:cNvPr id="5" name="AutoShape 4"/>
          <p:cNvSpPr>
            <a:spLocks noChangeArrowheads="1"/>
          </p:cNvSpPr>
          <p:nvPr/>
        </p:nvSpPr>
        <p:spPr bwMode="auto">
          <a:xfrm>
            <a:off x="4943872" y="3421368"/>
            <a:ext cx="2667000" cy="685800"/>
          </a:xfrm>
          <a:prstGeom prst="wedgeRoundRectCallout">
            <a:avLst>
              <a:gd name="adj1" fmla="val -76014"/>
              <a:gd name="adj2" fmla="val -926"/>
              <a:gd name="adj3" fmla="val 16667"/>
            </a:avLst>
          </a:prstGeom>
          <a:solidFill>
            <a:srgbClr val="CCECFF"/>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a:spcBef>
                <a:spcPct val="50000"/>
              </a:spcBef>
            </a:pPr>
            <a:r>
              <a:rPr kumimoji="1" lang="zh-CN" altLang="en-US" sz="2000">
                <a:latin typeface="Times New Roman" panose="02020603050405020304" pitchFamily="18" charset="0"/>
                <a:ea typeface="华文新魏" panose="02010800040101010101" pitchFamily="2" charset="-122"/>
              </a:rPr>
              <a:t>在</a:t>
            </a:r>
            <a:r>
              <a:rPr kumimoji="1" lang="en-US" altLang="zh-CN" sz="2000">
                <a:latin typeface="Times New Roman" panose="02020603050405020304" pitchFamily="18" charset="0"/>
                <a:ea typeface="华文新魏" panose="02010800040101010101" pitchFamily="2" charset="-122"/>
              </a:rPr>
              <a:t>Thumb</a:t>
            </a:r>
            <a:r>
              <a:rPr kumimoji="1" lang="zh-CN" altLang="en-US" sz="2000">
                <a:latin typeface="Times New Roman" panose="02020603050405020304" pitchFamily="18" charset="0"/>
                <a:ea typeface="华文新魏" panose="02010800040101010101" pitchFamily="2" charset="-122"/>
              </a:rPr>
              <a:t>程序段之前要用</a:t>
            </a:r>
            <a:r>
              <a:rPr kumimoji="1" lang="en-US" altLang="zh-CN" sz="2000">
                <a:latin typeface="Times New Roman" panose="02020603050405020304" pitchFamily="18" charset="0"/>
                <a:ea typeface="华文新魏" panose="02010800040101010101" pitchFamily="2" charset="-122"/>
              </a:rPr>
              <a:t>CODE16</a:t>
            </a:r>
            <a:r>
              <a:rPr kumimoji="1" lang="zh-CN" altLang="en-US" sz="2000">
                <a:latin typeface="Times New Roman" panose="02020603050405020304" pitchFamily="18" charset="0"/>
                <a:ea typeface="华文新魏" panose="02010800040101010101" pitchFamily="2" charset="-122"/>
              </a:rPr>
              <a:t>声明。</a:t>
            </a:r>
            <a:endParaRPr kumimoji="1" lang="zh-CN" altLang="en-US" sz="2000">
              <a:latin typeface="Times New Roman" panose="02020603050405020304" pitchFamily="18" charset="0"/>
              <a:ea typeface="华文新魏" panose="02010800040101010101" pitchFamily="2" charset="-122"/>
            </a:endParaRPr>
          </a:p>
        </p:txBody>
      </p:sp>
      <p:sp>
        <p:nvSpPr>
          <p:cNvPr id="6" name="Rectangle 2"/>
          <p:cNvSpPr>
            <a:spLocks noGrp="1" noChangeArrowheads="1"/>
          </p:cNvSpPr>
          <p:nvPr/>
        </p:nvSpPr>
        <p:spPr bwMode="auto">
          <a:xfrm>
            <a:off x="8400256" y="5661248"/>
            <a:ext cx="292828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CN" altLang="en-US" sz="2400" dirty="0"/>
              <a:t>简单的</a:t>
            </a:r>
            <a:r>
              <a:rPr lang="en-US" altLang="zh-CN" sz="2400" dirty="0"/>
              <a:t>Thumb</a:t>
            </a:r>
            <a:r>
              <a:rPr lang="zh-CN" altLang="en-US" sz="2400" dirty="0"/>
              <a:t>程序</a:t>
            </a:r>
            <a:endParaRPr lang="zh-CN" altLang="en-US" sz="2000" dirty="0"/>
          </a:p>
        </p:txBody>
      </p:sp>
      <p:sp>
        <p:nvSpPr>
          <p:cNvPr id="7" name="Rectangle 2"/>
          <p:cNvSpPr txBox="1">
            <a:spLocks noChangeArrowheads="1"/>
          </p:cNvSpPr>
          <p:nvPr/>
        </p:nvSpPr>
        <p:spPr bwMode="auto">
          <a:xfrm>
            <a:off x="0" y="18924"/>
            <a:ext cx="9048328" cy="666750"/>
          </a:xfrm>
          <a:prstGeom prst="rect">
            <a:avLst/>
          </a:prstGeom>
          <a:noFill/>
          <a:ln>
            <a:noFill/>
          </a:ln>
          <a:effectLst/>
        </p:spPr>
        <p:txBody>
          <a:bodyPr anchor="ctr"/>
          <a:lstStyle>
            <a:lvl1pPr algn="l" rtl="0" eaLnBrk="1" fontAlgn="base" hangingPunct="1">
              <a:spcBef>
                <a:spcPct val="0"/>
              </a:spcBef>
              <a:spcAft>
                <a:spcPct val="0"/>
              </a:spcAft>
              <a:defRPr sz="3200" b="1" u="none">
                <a:solidFill>
                  <a:schemeClr val="tx2"/>
                </a:solidFill>
                <a:latin typeface="华文楷体" panose="02010600040101010101" pitchFamily="2" charset="-122"/>
                <a:ea typeface="华文楷体" panose="02010600040101010101" pitchFamily="2" charset="-122"/>
                <a:cs typeface="+mj-cs"/>
              </a:defRPr>
            </a:lvl1pPr>
            <a:lvl2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sz="3200" b="1" u="sng">
                <a:solidFill>
                  <a:schemeClr val="tx2"/>
                </a:solidFill>
                <a:latin typeface="华文楷体" panose="02010600040101010101" pitchFamily="2" charset="-122"/>
                <a:ea typeface="华文楷体" panose="02010600040101010101" pitchFamily="2" charset="-122"/>
              </a:defRPr>
            </a:lvl5pPr>
            <a:lvl6pPr marL="4572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2800" b="1" u="sng">
                <a:solidFill>
                  <a:schemeClr val="tx2"/>
                </a:solidFill>
                <a:latin typeface="Arial" panose="020B0604020202020204" pitchFamily="34" charset="0"/>
                <a:ea typeface="宋体" panose="02010600030101010101" pitchFamily="2" charset="-122"/>
              </a:defRPr>
            </a:lvl9pPr>
          </a:lstStyle>
          <a:p>
            <a:pPr>
              <a:defRPr/>
            </a:pPr>
            <a:r>
              <a:rPr lang="en-US" altLang="zh-CN" kern="0" dirty="0"/>
              <a:t>ARM</a:t>
            </a:r>
            <a:r>
              <a:rPr lang="zh-CN" altLang="en-US" kern="0" dirty="0"/>
              <a:t>指令集</a:t>
            </a:r>
            <a:r>
              <a:rPr lang="en-US" altLang="zh-CN" kern="0" dirty="0"/>
              <a:t>—Thumb</a:t>
            </a:r>
            <a:r>
              <a:rPr lang="zh-CN" altLang="en-US" kern="0" dirty="0"/>
              <a:t>指令集简介</a:t>
            </a:r>
            <a:endParaRPr lang="zh-CN" altLang="en-US" kern="0" dirty="0">
              <a:solidFill>
                <a:srgbClr val="FF0000"/>
              </a:solidFill>
            </a:endParaRPr>
          </a:p>
        </p:txBody>
      </p:sp>
    </p:spTree>
  </p:cSld>
  <p:clrMapOvr>
    <a:masterClrMapping/>
  </p:clrMapOvr>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UNIT_TABLE_BEAUTIFY" val="smartTable{f32ab84f-a157-4102-b1c1-eac13082d59c}"/>
</p:tagLst>
</file>

<file path=ppt/tags/tag6.xml><?xml version="1.0" encoding="utf-8"?>
<p:tagLst xmlns:p="http://schemas.openxmlformats.org/presentationml/2006/main">
  <p:tag name="COMMONDATA" val="eyJoZGlkIjoiMjJkMzQ0MzM0NDA0YWU2ZjNmMzUyYTdlZDAzYmNkMTkifQ=="/>
  <p:tag name="KSO_WPP_MARK_KEY" val="e4a1643b-6049-4721-9dfa-3bf397c4af4d"/>
</p:tagLst>
</file>

<file path=ppt/theme/theme1.xml><?xml version="1.0" encoding="utf-8"?>
<a:theme xmlns:a="http://schemas.openxmlformats.org/drawingml/2006/main" name="1_zxd01">
  <a:themeElements>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空军工程大学电讯工程学院网络工程系">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ahoma" panose="020B0604030504040204" pitchFamily="34" charset="0"/>
            <a:ea typeface="黑体" panose="02010609060101010101" pitchFamily="2" charset="-122"/>
          </a:defRPr>
        </a:defPPr>
      </a:lstStyle>
    </a:lnDef>
  </a:objectDefaults>
  <a:extraClrSchemeLst>
    <a:extraClrScheme>
      <a:clrScheme name="空军工程大学电讯工程学院网络工程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空军工程大学电讯工程学院网络工程系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空军工程大学电讯工程学院网络工程系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空军工程大学电讯工程学院网络工程系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空军工程大学电讯工程学院网络工程系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空军工程大学电讯工程学院网络工程系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空军工程大学电讯工程学院网络工程系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空军工程大学电讯工程学院网络工程系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空军工程大学电讯工程学院网络工程系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空军工程大学电讯工程学院网络工程系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空军工程大学电讯工程学院网络工程系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空军工程大学电讯工程学院网络工程系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空军工程大学电讯工程学院网络工程系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00FF"/>
        </a:hlink>
        <a:folHlink>
          <a:srgbClr val="0000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41336</Words>
  <Application>WPS 演示</Application>
  <PresentationFormat>宽屏</PresentationFormat>
  <Paragraphs>3600</Paragraphs>
  <Slides>198</Slides>
  <Notes>79</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3</vt:i4>
      </vt:variant>
      <vt:variant>
        <vt:lpstr>幻灯片标题</vt:lpstr>
      </vt:variant>
      <vt:variant>
        <vt:i4>198</vt:i4>
      </vt:variant>
    </vt:vector>
  </HeadingPairs>
  <TitlesOfParts>
    <vt:vector size="222" baseType="lpstr">
      <vt:lpstr>Arial</vt:lpstr>
      <vt:lpstr>宋体</vt:lpstr>
      <vt:lpstr>Wingdings</vt:lpstr>
      <vt:lpstr>Tahoma</vt:lpstr>
      <vt:lpstr>黑体</vt:lpstr>
      <vt:lpstr>Times New Roman</vt:lpstr>
      <vt:lpstr>华文楷体</vt:lpstr>
      <vt:lpstr>华文新魏</vt:lpstr>
      <vt:lpstr>微软雅黑</vt:lpstr>
      <vt:lpstr>Arial Unicode MS</vt:lpstr>
      <vt:lpstr>Calibri</vt:lpstr>
      <vt:lpstr>Vladimir Script</vt:lpstr>
      <vt:lpstr>Courier New</vt:lpstr>
      <vt:lpstr>楷体_GB2312</vt:lpstr>
      <vt:lpstr>新宋体</vt:lpstr>
      <vt:lpstr>仿宋_GB2312</vt:lpstr>
      <vt:lpstr>仿宋</vt:lpstr>
      <vt:lpstr>PingFang SC</vt:lpstr>
      <vt:lpstr>CMU Typewriter Text</vt:lpstr>
      <vt:lpstr>Arial Unicode MS</vt:lpstr>
      <vt:lpstr>1_zxd01</vt:lpstr>
      <vt:lpstr>Visio.Drawing.11</vt:lpstr>
      <vt:lpstr>Paint.Picture</vt:lpstr>
      <vt:lpstr>Paint.Picture</vt:lpstr>
      <vt:lpstr>第3章 ARM指令集</vt:lpstr>
      <vt:lpstr>要求与难点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vt:lpstr>
      <vt:lpstr>　　说明： 　　(1)  R13～R15被扩展作为特殊应用，R13用作堆栈指针SP，R14用作链接寄存器LR，R15用作程序计数器PC。 　　(2) 阴影寄存器R8～R12访问时受限。 　　(3)  CPSR的条件标志位由算术和逻辑操作设置并控制转移。</vt:lpstr>
      <vt:lpstr>PowerPoint 演示文稿</vt:lpstr>
      <vt:lpstr>PowerPoint 演示文稿</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　　符号的使用有以下一些规则： 　　① 符号必须从一行的行头开始。 　　② 符号由大小写字母、数字以及下划线组成，但不能包含空格。 　　③ 符号区分大小写。 　　④ 局部标号以数字开头，其他符号都不能以数字开头。 　　⑤ 符号在作用范围内是唯一的，即在其作用范围内不能有同名的符号。 　　⑥ 程序中的符号不能与系统的内部变量或系统预定义的符号同名。 　　⑦ 程序中的符号通常不要与指令助记符或伪操作同名。</vt:lpstr>
      <vt:lpstr>　　instruction——指令。在ARM汇编语言中，指令不能从一行的行头开始。在一行语句中，指令的前面必须有空格或符号。 　　directive——伪操作。 　　pseudo-instruction——伪指令。 　　comment——语句的注释。在ARM汇编语言中，注释以分号“；”开头。注释的结尾即为一行的结尾。注释也可单独占一行。</vt:lpstr>
      <vt:lpstr>PowerPoint 演示文稿</vt:lpstr>
      <vt:lpstr>　　从上面这个简单的ARM汇编程序中，可以学习到ARM程序设计方面的基本知识： 　　(1) 使用伪操作AREA 定义只读属性的代码段。 　　(2) 使用伪操作EQU定义在程序中使用的系统调用。在大的程序中，这些系统调用将在一个文件中定义，由其他代码文件引用。 　　(3) 使用伪指令ADR将地址写入基址寄存器。 　　(4) 使用自动变址寻址扫描一系列字节。 　　(5) 使用SWI指令的条件执行，避免额外的转移。&amp;0和&amp;11分别表示软中断中不同编号的例程。 　　(6) 使用跟在换行和回车特殊字符之后的字节“0”来标记字符串的结束，并以此作为判断循环结束的条件。&amp;0和&amp;d分别表示/r和/n转义字符。</vt:lpstr>
      <vt:lpstr>　　1．C语言中内嵌汇编 　　内嵌汇编器armcc和armcpp用来支持完整的ARM指令集，tcc和tcpp用来支持Thumb指令集。对于一些如修改PC以实现跳转的底层功能，内嵌汇编器并不支持。 　　内嵌的汇编指令包括大部分ARM指令和Thumb指令，但不能直接引用C语言的变量定义，数据交换必须通过函数过程调用标准ATPCS(ARM-Thumb Procedure Call Standard)进行。嵌入式汇编在形式上表现为独立定义的函数体。</vt:lpstr>
      <vt:lpstr>　　1) 内嵌汇编指令 　　内嵌汇编指令的语法格式为 	_ _asm("指令[;指令] "); 其中的“_ _asm”是ARM C编译器使用的关键字，“_ _”是两个下划线。指令之间用“;”分隔。如果一条指令占据多行，则在行尾使用连字符“\”。汇编命令段中可使用C语言的注释语句。如果有多条汇编指令嵌入，则可用“{ }”将它们归为一条语句，格式为</vt:lpstr>
      <vt:lpstr>PowerPoint 演示文稿</vt:lpstr>
      <vt:lpstr>2) 内嵌汇编的注意事项 　　使用内嵌汇编的方法实现C语言和汇编语言的混合编程，需要注意以下方面的问题： 　　(1) 对于寄存器R0～R3、LR和PC的使用要格外小心。编译器在计算表达式时可能会将寄存器R0～R3、R12和R14用于子程序调用，因此在内嵌的汇编指令中，不要将这些寄存器同时指定为物理寄存器。</vt:lpstr>
      <vt:lpstr>　　由于计算x/y时，R0被修改，因此将影响到R0+x/y的结果。可以用一个C语言的变量来代替R0，如： 	_ _asm 	{ 		MOV  var,x    		ADD	 y,var,x/y	 　　　}</vt:lpstr>
      <vt:lpstr>PowerPoint 演示文稿</vt:lpstr>
      <vt:lpstr>PowerPoint 演示文稿</vt:lpstr>
      <vt:lpstr>　　2、汇编语言程序访问C语言全局变量 　　汇编语言程序可通过地址间接访问在C语言程序中声明的全局变量。具体做法是使用IMPORT关键词引入全局变量，再利用LDR和STR指令根据全局变量的地址来进行访问。对于不同类型的变量，需要选用不同选项的LDR和STR指令，如下所示： 　　unsigned char			LDRB/STRB 　　unsigned short			LDRH/STRH 　　unsigned int			LDR/STR 　　char				LDRSB/STRSB 　　short				LDRSH/STRSH 　　对于结构体，如果知道各个成员的偏移量，则也可通过LDR/STR指令进行访问。如果结构体所占空间小于8个字，则可用LDM和STM进行一次性读/写。</vt:lpstr>
      <vt:lpstr>PowerPoint 演示文稿</vt:lpstr>
      <vt:lpstr>　　3、汇编语言程序调用C语言程序 　　首先，为保证程序调用时参数的正确传递，汇编语言程序的设计要遵守ATPCS。其次，在C语言程序中，不需要使用任何关键字来声明被汇编语言程序调用的C语言子程序。但是在汇编语言程序调用C语言子程序之前，需要在汇编语言程序中使用IMPORT伪操作对其进行声明。汇编语言通过BL指令进行调用。</vt:lpstr>
      <vt:lpstr>　　例4  用C语言程序完成5个整数求和的功能，用汇编语言程序调用这个程序，完成i、2 × i、3 × i、4 × i、5 × i的和的计算。 C语言函数原型： 	int g(int a,int b,int c,int d,int e) 	{ 	  return  a+b+c+d+e; 	} </vt:lpstr>
      <vt:lpstr>PowerPoint 演示文稿</vt:lpstr>
    </vt:vector>
  </TitlesOfParts>
  <Company>www.rin9.com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朱旭东</dc:creator>
  <cp:lastModifiedBy>黎川滔</cp:lastModifiedBy>
  <cp:revision>547</cp:revision>
  <dcterms:created xsi:type="dcterms:W3CDTF">2015-07-02T05:28:00Z</dcterms:created>
  <dcterms:modified xsi:type="dcterms:W3CDTF">2024-11-09T11:17:17Z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36CDCE06E105431C9D65BFD988A140A0_13</vt:lpwstr>
  </property>
</Properties>
</file>